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1.xml" ContentType="application/vnd.openxmlformats-officedocument.drawingml.chart+xml"/>
  <Override PartName="/ppt/notesSlides/notesSlide6.xml" ContentType="application/vnd.openxmlformats-officedocument.presentationml.notesSlide+xml"/>
  <Override PartName="/ppt/charts/chart2.xml" ContentType="application/vnd.openxmlformats-officedocument.drawingml.chart+xml"/>
  <Override PartName="/ppt/notesSlides/notesSlide7.xml" ContentType="application/vnd.openxmlformats-officedocument.presentationml.notesSlide+xml"/>
  <Override PartName="/ppt/charts/chart3.xml" ContentType="application/vnd.openxmlformats-officedocument.drawingml.chart+xml"/>
  <Override PartName="/ppt/notesSlides/notesSlide8.xml" ContentType="application/vnd.openxmlformats-officedocument.presentationml.notesSlide+xml"/>
  <Override PartName="/ppt/charts/chart4.xml" ContentType="application/vnd.openxmlformats-officedocument.drawingml.chart+xml"/>
  <Override PartName="/ppt/notesSlides/notesSlide9.xml" ContentType="application/vnd.openxmlformats-officedocument.presentationml.notesSlide+xml"/>
  <Override PartName="/ppt/charts/chart5.xml" ContentType="application/vnd.openxmlformats-officedocument.drawingml.chart+xml"/>
  <Override PartName="/ppt/notesSlides/notesSlide10.xml" ContentType="application/vnd.openxmlformats-officedocument.presentationml.notesSlide+xml"/>
  <Override PartName="/ppt/charts/chart6.xml" ContentType="application/vnd.openxmlformats-officedocument.drawingml.chart+xml"/>
  <Override PartName="/ppt/notesSlides/notesSlide11.xml" ContentType="application/vnd.openxmlformats-officedocument.presentationml.notesSlide+xml"/>
  <Override PartName="/ppt/charts/chart7.xml" ContentType="application/vnd.openxmlformats-officedocument.drawingml.chart+xml"/>
  <Override PartName="/ppt/notesSlides/notesSlide12.xml" ContentType="application/vnd.openxmlformats-officedocument.presentationml.notesSlide+xml"/>
  <Override PartName="/ppt/charts/chart8.xml" ContentType="application/vnd.openxmlformats-officedocument.drawingml.chart+xml"/>
  <Override PartName="/ppt/notesSlides/notesSlide13.xml" ContentType="application/vnd.openxmlformats-officedocument.presentationml.notesSlide+xml"/>
  <Override PartName="/ppt/charts/chart9.xml" ContentType="application/vnd.openxmlformats-officedocument.drawingml.chart+xml"/>
  <Override PartName="/ppt/notesSlides/notesSlide14.xml" ContentType="application/vnd.openxmlformats-officedocument.presentationml.notesSlide+xml"/>
  <Override PartName="/ppt/charts/chart10.xml" ContentType="application/vnd.openxmlformats-officedocument.drawingml.chart+xml"/>
  <Override PartName="/ppt/notesSlides/notesSlide15.xml" ContentType="application/vnd.openxmlformats-officedocument.presentationml.notesSlide+xml"/>
  <Override PartName="/ppt/charts/chart11.xml" ContentType="application/vnd.openxmlformats-officedocument.drawingml.chart+xml"/>
  <Override PartName="/ppt/notesSlides/notesSlide16.xml" ContentType="application/vnd.openxmlformats-officedocument.presentationml.notesSlide+xml"/>
  <Override PartName="/ppt/charts/chart12.xml" ContentType="application/vnd.openxmlformats-officedocument.drawingml.chart+xml"/>
  <Override PartName="/ppt/notesSlides/notesSlide17.xml" ContentType="application/vnd.openxmlformats-officedocument.presentationml.notesSlide+xml"/>
  <Override PartName="/ppt/charts/chart13.xml" ContentType="application/vnd.openxmlformats-officedocument.drawingml.chart+xml"/>
  <Override PartName="/ppt/notesSlides/notesSlide18.xml" ContentType="application/vnd.openxmlformats-officedocument.presentationml.notesSlide+xml"/>
  <Override PartName="/ppt/charts/chart14.xml" ContentType="application/vnd.openxmlformats-officedocument.drawingml.chart+xml"/>
  <Override PartName="/ppt/notesSlides/notesSlide19.xml" ContentType="application/vnd.openxmlformats-officedocument.presentationml.notesSlide+xml"/>
  <Override PartName="/ppt/charts/chart15.xml" ContentType="application/vnd.openxmlformats-officedocument.drawingml.chart+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Lst>
  <p:notesMasterIdLst>
    <p:notesMasterId r:id="rId59"/>
  </p:notesMasterIdLst>
  <p:handoutMasterIdLst>
    <p:handoutMasterId r:id="rId60"/>
  </p:handout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 id="278" r:id="rId27"/>
    <p:sldId id="279" r:id="rId28"/>
    <p:sldId id="280" r:id="rId29"/>
    <p:sldId id="281" r:id="rId30"/>
    <p:sldId id="282" r:id="rId31"/>
    <p:sldId id="283" r:id="rId32"/>
    <p:sldId id="284" r:id="rId33"/>
    <p:sldId id="285" r:id="rId34"/>
    <p:sldId id="286" r:id="rId35"/>
    <p:sldId id="287" r:id="rId36"/>
    <p:sldId id="288" r:id="rId37"/>
    <p:sldId id="289" r:id="rId38"/>
    <p:sldId id="290" r:id="rId39"/>
    <p:sldId id="291" r:id="rId40"/>
    <p:sldId id="292" r:id="rId41"/>
    <p:sldId id="293" r:id="rId42"/>
    <p:sldId id="294" r:id="rId43"/>
    <p:sldId id="295" r:id="rId44"/>
    <p:sldId id="296" r:id="rId45"/>
    <p:sldId id="297" r:id="rId46"/>
    <p:sldId id="298" r:id="rId47"/>
    <p:sldId id="299" r:id="rId48"/>
    <p:sldId id="300" r:id="rId49"/>
    <p:sldId id="301" r:id="rId50"/>
    <p:sldId id="302" r:id="rId51"/>
    <p:sldId id="303" r:id="rId52"/>
    <p:sldId id="304" r:id="rId53"/>
    <p:sldId id="305" r:id="rId54"/>
    <p:sldId id="306" r:id="rId55"/>
    <p:sldId id="307" r:id="rId56"/>
    <p:sldId id="309" r:id="rId57"/>
    <p:sldId id="308" r:id="rId58"/>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05050"/>
    <a:srgbClr val="785393"/>
    <a:srgbClr val="80599D"/>
    <a:srgbClr val="000000"/>
    <a:srgbClr val="8E6AAA"/>
    <a:srgbClr val="8E6A78"/>
    <a:srgbClr val="9B4F96"/>
    <a:srgbClr val="D2D2D2"/>
    <a:srgbClr val="BAD80A"/>
    <a:srgbClr val="7FBA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92" autoAdjust="0"/>
    <p:restoredTop sz="95232" autoAdjust="0"/>
  </p:normalViewPr>
  <p:slideViewPr>
    <p:cSldViewPr snapToObjects="1">
      <p:cViewPr varScale="1">
        <p:scale>
          <a:sx n="97" d="100"/>
          <a:sy n="97" d="100"/>
        </p:scale>
        <p:origin x="900" y="72"/>
      </p:cViewPr>
      <p:guideLst/>
    </p:cSldViewPr>
  </p:slideViewPr>
  <p:outlineViewPr>
    <p:cViewPr>
      <p:scale>
        <a:sx n="33" d="100"/>
        <a:sy n="33" d="100"/>
      </p:scale>
      <p:origin x="0" y="-21634"/>
    </p:cViewPr>
  </p:outlineViewPr>
  <p:notesTextViewPr>
    <p:cViewPr>
      <p:scale>
        <a:sx n="100" d="100"/>
        <a:sy n="100" d="100"/>
      </p:scale>
      <p:origin x="0" y="0"/>
    </p:cViewPr>
  </p:notesTextViewPr>
  <p:sorterViewPr>
    <p:cViewPr>
      <p:scale>
        <a:sx n="33" d="100"/>
        <a:sy n="33" d="100"/>
      </p:scale>
      <p:origin x="0" y="0"/>
    </p:cViewPr>
  </p:sorterViewPr>
  <p:notesViewPr>
    <p:cSldViewPr snapToObjects="1" showGuides="1">
      <p:cViewPr varScale="1">
        <p:scale>
          <a:sx n="63" d="100"/>
          <a:sy n="63" d="100"/>
        </p:scale>
        <p:origin x="3134" y="53"/>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openxmlformats.org/officeDocument/2006/relationships/viewProps" Target="viewProp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5" Type="http://schemas.openxmlformats.org/officeDocument/2006/relationships/slide" Target="slides/slide1.xml"/><Relationship Id="rId61" Type="http://schemas.openxmlformats.org/officeDocument/2006/relationships/commentAuthors" Target="commentAuthors.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theme" Target="theme/theme1.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notesMaster" Target="notesMasters/notesMaster1.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handoutMaster" Target="handoutMasters/handoutMaster1.xml"/><Relationship Id="rId65"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10.xml.rels><?xml version="1.0" encoding="UTF-8" standalone="yes"?>
<Relationships xmlns="http://schemas.openxmlformats.org/package/2006/relationships"><Relationship Id="rId1" Type="http://schemas.openxmlformats.org/officeDocument/2006/relationships/package" Target="../embeddings/Microsoft_Excel_Worksheet10.xlsx"/></Relationships>
</file>

<file path=ppt/charts/_rels/chart11.xml.rels><?xml version="1.0" encoding="UTF-8" standalone="yes"?>
<Relationships xmlns="http://schemas.openxmlformats.org/package/2006/relationships"><Relationship Id="rId1" Type="http://schemas.openxmlformats.org/officeDocument/2006/relationships/package" Target="../embeddings/Microsoft_Excel_Worksheet11.xlsx"/></Relationships>
</file>

<file path=ppt/charts/_rels/chart12.xml.rels><?xml version="1.0" encoding="UTF-8" standalone="yes"?>
<Relationships xmlns="http://schemas.openxmlformats.org/package/2006/relationships"><Relationship Id="rId1" Type="http://schemas.openxmlformats.org/officeDocument/2006/relationships/package" Target="../embeddings/Microsoft_Excel_Worksheet12.xlsx"/></Relationships>
</file>

<file path=ppt/charts/_rels/chart13.xml.rels><?xml version="1.0" encoding="UTF-8" standalone="yes"?>
<Relationships xmlns="http://schemas.openxmlformats.org/package/2006/relationships"><Relationship Id="rId1" Type="http://schemas.openxmlformats.org/officeDocument/2006/relationships/package" Target="../embeddings/Microsoft_Excel_Worksheet13.xlsx"/></Relationships>
</file>

<file path=ppt/charts/_rels/chart14.xml.rels><?xml version="1.0" encoding="UTF-8" standalone="yes"?>
<Relationships xmlns="http://schemas.openxmlformats.org/package/2006/relationships"><Relationship Id="rId1" Type="http://schemas.openxmlformats.org/officeDocument/2006/relationships/package" Target="../embeddings/Microsoft_Excel_Worksheet14.xlsx"/></Relationships>
</file>

<file path=ppt/charts/_rels/chart15.xml.rels><?xml version="1.0" encoding="UTF-8" standalone="yes"?>
<Relationships xmlns="http://schemas.openxmlformats.org/package/2006/relationships"><Relationship Id="rId1" Type="http://schemas.openxmlformats.org/officeDocument/2006/relationships/package" Target="../embeddings/Microsoft_Excel_Worksheet15.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Worksheet5.xlsx"/></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Excel_Worksheet6.xlsx"/></Relationships>
</file>

<file path=ppt/charts/_rels/chart7.xml.rels><?xml version="1.0" encoding="UTF-8" standalone="yes"?>
<Relationships xmlns="http://schemas.openxmlformats.org/package/2006/relationships"><Relationship Id="rId1" Type="http://schemas.openxmlformats.org/officeDocument/2006/relationships/package" Target="../embeddings/Microsoft_Excel_Worksheet7.xlsx"/></Relationships>
</file>

<file path=ppt/charts/_rels/chart8.xml.rels><?xml version="1.0" encoding="UTF-8" standalone="yes"?>
<Relationships xmlns="http://schemas.openxmlformats.org/package/2006/relationships"><Relationship Id="rId1" Type="http://schemas.openxmlformats.org/officeDocument/2006/relationships/package" Target="../embeddings/Microsoft_Excel_Worksheet8.xlsx"/></Relationships>
</file>

<file path=ppt/charts/_rels/chart9.xml.rels><?xml version="1.0" encoding="UTF-8" standalone="yes"?>
<Relationships xmlns="http://schemas.openxmlformats.org/package/2006/relationships"><Relationship Id="rId1" Type="http://schemas.openxmlformats.org/officeDocument/2006/relationships/package" Target="../embeddings/Microsoft_Excel_Worksheet9.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9436224688490489"/>
          <c:y val="0.2130579149392654"/>
          <c:w val="0.57084246034724739"/>
          <c:h val="0.78694208506073471"/>
        </c:manualLayout>
      </c:layout>
      <c:pieChart>
        <c:varyColors val="1"/>
        <c:ser>
          <c:idx val="0"/>
          <c:order val="0"/>
          <c:dLbls>
            <c:dLbl>
              <c:idx val="0"/>
              <c:layout>
                <c:manualLayout>
                  <c:x val="-1.6475255272058941E-3"/>
                  <c:y val="1.2211045396434474E-2"/>
                </c:manualLayout>
              </c:layout>
              <c:spPr>
                <a:noFill/>
                <a:ln>
                  <a:noFill/>
                </a:ln>
                <a:effectLst/>
              </c:spPr>
              <c:txPr>
                <a:bodyPr/>
                <a:lstStyle/>
                <a:p>
                  <a:pPr algn="l">
                    <a:defRPr sz="1600">
                      <a:gradFill>
                        <a:gsLst>
                          <a:gs pos="16814">
                            <a:schemeClr val="tx1"/>
                          </a:gs>
                          <a:gs pos="46000">
                            <a:schemeClr val="tx1"/>
                          </a:gs>
                        </a:gsLst>
                        <a:lin ang="5400000" scaled="0"/>
                      </a:gradFill>
                    </a:defRPr>
                  </a:pPr>
                  <a:endParaRPr lang="en-US"/>
                </a:p>
              </c:txPr>
              <c:dLblPos val="bestFit"/>
              <c:showLegendKey val="0"/>
              <c:showVal val="1"/>
              <c:showCatName val="1"/>
              <c:showSerName val="0"/>
              <c:showPercent val="0"/>
              <c:showBubbleSize val="0"/>
              <c:extLst>
                <c:ext xmlns:c15="http://schemas.microsoft.com/office/drawing/2012/chart" uri="{CE6537A1-D6FC-4f65-9D91-7224C49458BB}"/>
              </c:extLst>
            </c:dLbl>
            <c:dLbl>
              <c:idx val="1"/>
              <c:layout>
                <c:manualLayout>
                  <c:x val="-2.0943738925321122E-2"/>
                  <c:y val="-6.882277074692407E-2"/>
                </c:manualLayout>
              </c:layout>
              <c:spPr>
                <a:noFill/>
                <a:ln>
                  <a:noFill/>
                </a:ln>
                <a:effectLst/>
              </c:spPr>
              <c:txPr>
                <a:bodyPr/>
                <a:lstStyle/>
                <a:p>
                  <a:pPr algn="l">
                    <a:defRPr sz="1600">
                      <a:gradFill>
                        <a:gsLst>
                          <a:gs pos="16814">
                            <a:schemeClr val="tx1"/>
                          </a:gs>
                          <a:gs pos="46000">
                            <a:schemeClr val="tx1"/>
                          </a:gs>
                        </a:gsLst>
                        <a:lin ang="5400000" scaled="0"/>
                      </a:gradFill>
                    </a:defRPr>
                  </a:pPr>
                  <a:endParaRPr lang="en-US"/>
                </a:p>
              </c:txPr>
              <c:dLblPos val="bestFit"/>
              <c:showLegendKey val="0"/>
              <c:showVal val="1"/>
              <c:showCatName val="1"/>
              <c:showSerName val="0"/>
              <c:showPercent val="0"/>
              <c:showBubbleSize val="0"/>
              <c:extLst>
                <c:ext xmlns:c15="http://schemas.microsoft.com/office/drawing/2012/chart" uri="{CE6537A1-D6FC-4f65-9D91-7224C49458BB}">
                  <c15:layout>
                    <c:manualLayout>
                      <c:w val="0.19701612041061892"/>
                      <c:h val="0.101331937301488"/>
                    </c:manualLayout>
                  </c15:layout>
                </c:ext>
              </c:extLst>
            </c:dLbl>
            <c:dLbl>
              <c:idx val="2"/>
              <c:layout>
                <c:manualLayout>
                  <c:x val="2.8931212454137464E-3"/>
                  <c:y val="-1.6297542927508884E-2"/>
                </c:manualLayout>
              </c:layout>
              <c:tx>
                <c:rich>
                  <a:bodyPr/>
                  <a:lstStyle/>
                  <a:p>
                    <a:pPr algn="l">
                      <a:defRPr sz="1600">
                        <a:gradFill>
                          <a:gsLst>
                            <a:gs pos="16814">
                              <a:schemeClr val="tx1"/>
                            </a:gs>
                            <a:gs pos="46000">
                              <a:schemeClr val="tx1"/>
                            </a:gs>
                          </a:gsLst>
                          <a:lin ang="5400000" scaled="0"/>
                        </a:gradFill>
                      </a:defRPr>
                    </a:pPr>
                    <a:fld id="{603591E1-D781-419D-9B32-5994ACD7E29A}" type="CATEGORYNAME">
                      <a:rPr lang="en-US" sz="1600" smtClean="0"/>
                      <a:pPr algn="l">
                        <a:defRPr sz="1600">
                          <a:gradFill>
                            <a:gsLst>
                              <a:gs pos="16814">
                                <a:schemeClr val="tx1"/>
                              </a:gs>
                              <a:gs pos="46000">
                                <a:schemeClr val="tx1"/>
                              </a:gs>
                            </a:gsLst>
                            <a:lin ang="5400000" scaled="0"/>
                          </a:gradFill>
                        </a:defRPr>
                      </a:pPr>
                      <a:t>[CATEGORY NAME]</a:t>
                    </a:fld>
                    <a:r>
                      <a:rPr lang="en-US" sz="1600" baseline="0" dirty="0" smtClean="0"/>
                      <a:t>, </a:t>
                    </a:r>
                    <a:fld id="{B9A5E779-3C2F-451B-9AAE-FAE8FEFDB014}" type="VALUE">
                      <a:rPr lang="en-US" sz="1600" baseline="0"/>
                      <a:pPr algn="l">
                        <a:defRPr sz="1600">
                          <a:gradFill>
                            <a:gsLst>
                              <a:gs pos="16814">
                                <a:schemeClr val="tx1"/>
                              </a:gs>
                              <a:gs pos="46000">
                                <a:schemeClr val="tx1"/>
                              </a:gs>
                            </a:gsLst>
                            <a:lin ang="5400000" scaled="0"/>
                          </a:gradFill>
                        </a:defRPr>
                      </a:pPr>
                      <a:t>[VALUE]</a:t>
                    </a:fld>
                    <a:endParaRPr lang="en-US" sz="1600" baseline="0" dirty="0" smtClean="0"/>
                  </a:p>
                </c:rich>
              </c:tx>
              <c:spPr>
                <a:noFill/>
                <a:ln>
                  <a:noFill/>
                </a:ln>
                <a:effectLst/>
              </c:spPr>
              <c:dLblPos val="bestFit"/>
              <c:showLegendKey val="0"/>
              <c:showVal val="1"/>
              <c:showCatName val="1"/>
              <c:showSerName val="0"/>
              <c:showPercent val="0"/>
              <c:showBubbleSize val="0"/>
              <c:extLst>
                <c:ext xmlns:c15="http://schemas.microsoft.com/office/drawing/2012/chart" uri="{CE6537A1-D6FC-4f65-9D91-7224C49458BB}">
                  <c15:layout>
                    <c:manualLayout>
                      <c:w val="0.21233403619870395"/>
                      <c:h val="0.101331937301488"/>
                    </c:manualLayout>
                  </c15:layout>
                  <c15:dlblFieldTable/>
                  <c15:showDataLabelsRange val="0"/>
                </c:ext>
              </c:extLst>
            </c:dLbl>
            <c:dLbl>
              <c:idx val="3"/>
              <c:layout>
                <c:manualLayout>
                  <c:x val="-4.6601225123911308E-2"/>
                  <c:y val="-3.5371157267126554E-4"/>
                </c:manualLayout>
              </c:layout>
              <c:spPr>
                <a:noFill/>
                <a:ln>
                  <a:noFill/>
                </a:ln>
                <a:effectLst/>
              </c:spPr>
              <c:txPr>
                <a:bodyPr/>
                <a:lstStyle/>
                <a:p>
                  <a:pPr algn="l">
                    <a:defRPr sz="1600">
                      <a:gradFill>
                        <a:gsLst>
                          <a:gs pos="16814">
                            <a:schemeClr val="tx1"/>
                          </a:gs>
                          <a:gs pos="46000">
                            <a:schemeClr val="tx1"/>
                          </a:gs>
                        </a:gsLst>
                        <a:lin ang="5400000" scaled="0"/>
                      </a:gradFill>
                    </a:defRPr>
                  </a:pPr>
                  <a:endParaRPr lang="en-US"/>
                </a:p>
              </c:txPr>
              <c:dLblPos val="bestFit"/>
              <c:showLegendKey val="0"/>
              <c:showVal val="1"/>
              <c:showCatName val="1"/>
              <c:showSerName val="0"/>
              <c:showPercent val="0"/>
              <c:showBubbleSize val="0"/>
              <c:extLst>
                <c:ext xmlns:c15="http://schemas.microsoft.com/office/drawing/2012/chart" uri="{CE6537A1-D6FC-4f65-9D91-7224C49458BB}">
                  <c15:layout>
                    <c:manualLayout>
                      <c:w val="0.23636156850435253"/>
                      <c:h val="0.101331937301488"/>
                    </c:manualLayout>
                  </c15:layout>
                </c:ext>
              </c:extLst>
            </c:dLbl>
            <c:dLbl>
              <c:idx val="4"/>
              <c:layout>
                <c:manualLayout>
                  <c:x val="-1.5462753821972621E-2"/>
                  <c:y val="-2.3703378980313577E-2"/>
                </c:manualLayout>
              </c:layout>
              <c:spPr>
                <a:noFill/>
                <a:ln>
                  <a:noFill/>
                </a:ln>
                <a:effectLst/>
              </c:spPr>
              <c:txPr>
                <a:bodyPr/>
                <a:lstStyle/>
                <a:p>
                  <a:pPr algn="l">
                    <a:defRPr sz="1600">
                      <a:gradFill>
                        <a:gsLst>
                          <a:gs pos="16814">
                            <a:schemeClr val="tx1"/>
                          </a:gs>
                          <a:gs pos="46000">
                            <a:schemeClr val="tx1"/>
                          </a:gs>
                        </a:gsLst>
                        <a:lin ang="5400000" scaled="0"/>
                      </a:gradFill>
                    </a:defRPr>
                  </a:pPr>
                  <a:endParaRPr lang="en-US"/>
                </a:p>
              </c:txPr>
              <c:dLblPos val="bestFit"/>
              <c:showLegendKey val="0"/>
              <c:showVal val="1"/>
              <c:showCatName val="1"/>
              <c:showSerName val="0"/>
              <c:showPercent val="0"/>
              <c:showBubbleSize val="0"/>
              <c:extLst>
                <c:ext xmlns:c15="http://schemas.microsoft.com/office/drawing/2012/chart" uri="{CE6537A1-D6FC-4f65-9D91-7224C49458BB}">
                  <c15:layout>
                    <c:manualLayout>
                      <c:w val="0.17093754051711782"/>
                      <c:h val="0.101331937301488"/>
                    </c:manualLayout>
                  </c15:layout>
                </c:ext>
              </c:extLst>
            </c:dLbl>
            <c:dLbl>
              <c:idx val="5"/>
              <c:layout>
                <c:manualLayout>
                  <c:x val="-3.9934808668218103E-3"/>
                  <c:y val="6.2095038662117331E-2"/>
                </c:manualLayout>
              </c:layout>
              <c:spPr>
                <a:noFill/>
                <a:ln>
                  <a:noFill/>
                </a:ln>
                <a:effectLst/>
              </c:spPr>
              <c:txPr>
                <a:bodyPr/>
                <a:lstStyle/>
                <a:p>
                  <a:pPr algn="l">
                    <a:defRPr sz="1600">
                      <a:gradFill>
                        <a:gsLst>
                          <a:gs pos="16814">
                            <a:schemeClr val="tx1"/>
                          </a:gs>
                          <a:gs pos="46000">
                            <a:schemeClr val="tx1"/>
                          </a:gs>
                        </a:gsLst>
                        <a:lin ang="5400000" scaled="0"/>
                      </a:gradFill>
                    </a:defRPr>
                  </a:pPr>
                  <a:endParaRPr lang="en-US"/>
                </a:p>
              </c:txPr>
              <c:dLblPos val="bestFit"/>
              <c:showLegendKey val="0"/>
              <c:showVal val="1"/>
              <c:showCatName val="1"/>
              <c:showSerName val="0"/>
              <c:showPercent val="0"/>
              <c:showBubbleSize val="0"/>
              <c:extLst>
                <c:ext xmlns:c15="http://schemas.microsoft.com/office/drawing/2012/chart" uri="{CE6537A1-D6FC-4f65-9D91-7224C49458BB}"/>
              </c:extLst>
            </c:dLbl>
            <c:dLbl>
              <c:idx val="6"/>
              <c:layout>
                <c:manualLayout>
                  <c:x val="-2.8673835125448001E-2"/>
                  <c:y val="0"/>
                </c:manualLayout>
              </c:layout>
              <c:dLblPos val="bestFit"/>
              <c:showLegendKey val="0"/>
              <c:showVal val="1"/>
              <c:showCatName val="1"/>
              <c:showSerName val="0"/>
              <c:showPercent val="0"/>
              <c:showBubbleSize val="0"/>
              <c:extLst>
                <c:ext xmlns:c15="http://schemas.microsoft.com/office/drawing/2012/chart" uri="{CE6537A1-D6FC-4f65-9D91-7224C49458BB}"/>
              </c:extLst>
            </c:dLbl>
            <c:dLbl>
              <c:idx val="7"/>
              <c:layout>
                <c:manualLayout>
                  <c:x val="-2.8673835125448001E-2"/>
                  <c:y val="-1.13154155757141E-2"/>
                </c:manualLayout>
              </c:layout>
              <c:dLblPos val="bestFit"/>
              <c:showLegendKey val="0"/>
              <c:showVal val="1"/>
              <c:showCatName val="1"/>
              <c:showSerName val="0"/>
              <c:showPercent val="0"/>
              <c:showBubbleSize val="0"/>
              <c:extLst>
                <c:ext xmlns:c15="http://schemas.microsoft.com/office/drawing/2012/chart" uri="{CE6537A1-D6FC-4f65-9D91-7224C49458BB}"/>
              </c:extLst>
            </c:dLbl>
            <c:dLbl>
              <c:idx val="8"/>
              <c:layout>
                <c:manualLayout>
                  <c:x val="1.1947431302270099E-2"/>
                  <c:y val="-3.0174441535237601E-2"/>
                </c:manualLayout>
              </c:layout>
              <c:dLblPos val="bestFit"/>
              <c:showLegendKey val="0"/>
              <c:showVal val="1"/>
              <c:showCatName val="1"/>
              <c:showSerName val="0"/>
              <c:showPercent val="0"/>
              <c:showBubbleSize val="0"/>
              <c:extLst>
                <c:ext xmlns:c15="http://schemas.microsoft.com/office/drawing/2012/chart" uri="{CE6537A1-D6FC-4f65-9D91-7224C49458BB}"/>
              </c:extLst>
            </c:dLbl>
            <c:spPr>
              <a:noFill/>
              <a:ln>
                <a:noFill/>
              </a:ln>
              <a:effectLst/>
            </c:spPr>
            <c:txPr>
              <a:bodyPr/>
              <a:lstStyle/>
              <a:p>
                <a:pPr algn="l">
                  <a:defRPr>
                    <a:gradFill>
                      <a:gsLst>
                        <a:gs pos="16814">
                          <a:schemeClr val="tx1"/>
                        </a:gs>
                        <a:gs pos="46000">
                          <a:schemeClr val="tx1"/>
                        </a:gs>
                      </a:gsLst>
                      <a:lin ang="5400000" scaled="0"/>
                    </a:gradFill>
                  </a:defRPr>
                </a:pPr>
                <a:endParaRPr lang="en-US"/>
              </a:p>
            </c:txPr>
            <c:dLblPos val="outEnd"/>
            <c:showLegendKey val="0"/>
            <c:showVal val="1"/>
            <c:showCatName val="1"/>
            <c:showSerName val="0"/>
            <c:showPercent val="0"/>
            <c:showBubbleSize val="0"/>
            <c:showLeaderLines val="1"/>
            <c:leaderLines>
              <c:spPr>
                <a:ln>
                  <a:noFill/>
                </a:ln>
              </c:spPr>
            </c:leaderLines>
            <c:extLst>
              <c:ext xmlns:c15="http://schemas.microsoft.com/office/drawing/2012/chart" uri="{CE6537A1-D6FC-4f65-9D91-7224C49458BB}"/>
            </c:extLst>
          </c:dLbls>
          <c:cat>
            <c:strRef>
              <c:f>'Question 10'!$B$5:$B$10</c:f>
              <c:strCache>
                <c:ptCount val="6"/>
                <c:pt idx="0">
                  <c:v>11-100 emps</c:v>
                </c:pt>
                <c:pt idx="1">
                  <c:v>101-500 emps</c:v>
                </c:pt>
                <c:pt idx="2">
                  <c:v>501-1,000 emps</c:v>
                </c:pt>
                <c:pt idx="3">
                  <c:v>1,001-5,000 emps</c:v>
                </c:pt>
                <c:pt idx="4">
                  <c:v>5,001-10,000 emps</c:v>
                </c:pt>
                <c:pt idx="5">
                  <c:v>10,000+ emps</c:v>
                </c:pt>
              </c:strCache>
            </c:strRef>
          </c:cat>
          <c:val>
            <c:numRef>
              <c:f>'Question 10'!$C$5:$C$10</c:f>
              <c:numCache>
                <c:formatCode>0%</c:formatCode>
                <c:ptCount val="6"/>
                <c:pt idx="0">
                  <c:v>9.7000000000000003E-2</c:v>
                </c:pt>
                <c:pt idx="1">
                  <c:v>0.20100000000000001</c:v>
                </c:pt>
                <c:pt idx="2">
                  <c:v>0.13800000000000001</c:v>
                </c:pt>
                <c:pt idx="3">
                  <c:v>0.26400000000000001</c:v>
                </c:pt>
                <c:pt idx="4">
                  <c:v>9.5000000000000001E-2</c:v>
                </c:pt>
                <c:pt idx="5">
                  <c:v>0.20599999999999999</c:v>
                </c:pt>
              </c:numCache>
            </c:numRef>
          </c:val>
        </c:ser>
        <c:dLbls>
          <c:showLegendKey val="0"/>
          <c:showVal val="0"/>
          <c:showCatName val="0"/>
          <c:showSerName val="0"/>
          <c:showPercent val="0"/>
          <c:showBubbleSize val="0"/>
          <c:showLeaderLines val="1"/>
        </c:dLbls>
        <c:firstSliceAng val="0"/>
      </c:pieChart>
    </c:plotArea>
    <c:plotVisOnly val="1"/>
    <c:dispBlanksAs val="gap"/>
    <c:showDLblsOverMax val="0"/>
  </c:chart>
  <c:txPr>
    <a:bodyPr/>
    <a:lstStyle/>
    <a:p>
      <a:pPr>
        <a:defRPr sz="1800"/>
      </a:pPr>
      <a:endParaRPr lang="en-US"/>
    </a:p>
  </c:txPr>
  <c:externalData r:id="rId1">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3"/>
    </mc:Choice>
    <mc:Fallback>
      <c:style val="3"/>
    </mc:Fallback>
  </mc:AlternateContent>
  <c:chart>
    <c:autoTitleDeleted val="0"/>
    <c:plotArea>
      <c:layout>
        <c:manualLayout>
          <c:layoutTarget val="inner"/>
          <c:xMode val="edge"/>
          <c:yMode val="edge"/>
          <c:x val="0.601909768107869"/>
          <c:y val="0.115979877515311"/>
          <c:w val="0.35611151355064702"/>
          <c:h val="0.83309419655876404"/>
        </c:manualLayout>
      </c:layout>
      <c:barChart>
        <c:barDir val="bar"/>
        <c:grouping val="clustered"/>
        <c:varyColors val="0"/>
        <c:ser>
          <c:idx val="0"/>
          <c:order val="0"/>
          <c:invertIfNegative val="0"/>
          <c:cat>
            <c:strRef>
              <c:f>'Question 8'!$B$4:$B$10</c:f>
              <c:strCache>
                <c:ptCount val="7"/>
                <c:pt idx="0">
                  <c:v>We use the standard vanilla product only</c:v>
                </c:pt>
                <c:pt idx="1">
                  <c:v>Mainly standard product but with limited in-house customization</c:v>
                </c:pt>
                <c:pt idx="2">
                  <c:v>Customized version using outside expertise</c:v>
                </c:pt>
                <c:pt idx="3">
                  <c:v>Customized version using in-house expertise</c:v>
                </c:pt>
                <c:pt idx="4">
                  <c:v>Highly customized solution, but based on SharePoint</c:v>
                </c:pt>
                <c:pt idx="5">
                  <c:v>Mainly standard product with 3rd party add-on application(s)</c:v>
                </c:pt>
                <c:pt idx="6">
                  <c:v>Customized version with 3rd party add-on application(s)</c:v>
                </c:pt>
              </c:strCache>
            </c:strRef>
          </c:cat>
          <c:val>
            <c:numRef>
              <c:f>'Question 8'!$E$4:$E$10</c:f>
              <c:numCache>
                <c:formatCode>0%</c:formatCode>
                <c:ptCount val="7"/>
                <c:pt idx="0">
                  <c:v>0.180851063829787</c:v>
                </c:pt>
                <c:pt idx="1">
                  <c:v>0.40425531914893598</c:v>
                </c:pt>
                <c:pt idx="2">
                  <c:v>9.3617021276595699E-2</c:v>
                </c:pt>
                <c:pt idx="3">
                  <c:v>0.14042553191489399</c:v>
                </c:pt>
                <c:pt idx="4">
                  <c:v>2.97872340425532E-2</c:v>
                </c:pt>
                <c:pt idx="5">
                  <c:v>0.114893617021277</c:v>
                </c:pt>
                <c:pt idx="6">
                  <c:v>3.6170212765957402E-2</c:v>
                </c:pt>
              </c:numCache>
            </c:numRef>
          </c:val>
        </c:ser>
        <c:dLbls>
          <c:showLegendKey val="0"/>
          <c:showVal val="0"/>
          <c:showCatName val="0"/>
          <c:showSerName val="0"/>
          <c:showPercent val="0"/>
          <c:showBubbleSize val="0"/>
        </c:dLbls>
        <c:gapWidth val="11"/>
        <c:axId val="-2104873104"/>
        <c:axId val="-2104871472"/>
      </c:barChart>
      <c:catAx>
        <c:axId val="-2104873104"/>
        <c:scaling>
          <c:orientation val="maxMin"/>
        </c:scaling>
        <c:delete val="0"/>
        <c:axPos val="l"/>
        <c:numFmt formatCode="General" sourceLinked="0"/>
        <c:majorTickMark val="none"/>
        <c:minorTickMark val="none"/>
        <c:tickLblPos val="nextTo"/>
        <c:txPr>
          <a:bodyPr/>
          <a:lstStyle/>
          <a:p>
            <a:pPr algn="r">
              <a:defRPr sz="1400">
                <a:gradFill>
                  <a:gsLst>
                    <a:gs pos="83186">
                      <a:srgbClr val="505050"/>
                    </a:gs>
                    <a:gs pos="56637">
                      <a:srgbClr val="505050"/>
                    </a:gs>
                  </a:gsLst>
                  <a:lin ang="5400000" scaled="0"/>
                </a:gradFill>
              </a:defRPr>
            </a:pPr>
            <a:endParaRPr lang="en-US"/>
          </a:p>
        </c:txPr>
        <c:crossAx val="-2104871472"/>
        <c:crosses val="autoZero"/>
        <c:auto val="1"/>
        <c:lblAlgn val="ctr"/>
        <c:lblOffset val="100"/>
        <c:noMultiLvlLbl val="0"/>
      </c:catAx>
      <c:valAx>
        <c:axId val="-2104871472"/>
        <c:scaling>
          <c:orientation val="minMax"/>
          <c:max val="0.5"/>
        </c:scaling>
        <c:delete val="0"/>
        <c:axPos val="t"/>
        <c:majorGridlines>
          <c:spPr>
            <a:ln>
              <a:solidFill>
                <a:schemeClr val="bg1">
                  <a:lumMod val="75000"/>
                </a:schemeClr>
              </a:solidFill>
            </a:ln>
          </c:spPr>
        </c:majorGridlines>
        <c:numFmt formatCode="0%" sourceLinked="1"/>
        <c:majorTickMark val="out"/>
        <c:minorTickMark val="none"/>
        <c:tickLblPos val="nextTo"/>
        <c:spPr>
          <a:ln>
            <a:noFill/>
          </a:ln>
        </c:spPr>
        <c:txPr>
          <a:bodyPr/>
          <a:lstStyle/>
          <a:p>
            <a:pPr>
              <a:defRPr sz="1400">
                <a:gradFill>
                  <a:gsLst>
                    <a:gs pos="83186">
                      <a:srgbClr val="505050"/>
                    </a:gs>
                    <a:gs pos="56637">
                      <a:srgbClr val="505050"/>
                    </a:gs>
                  </a:gsLst>
                  <a:lin ang="5400000" scaled="0"/>
                </a:gradFill>
              </a:defRPr>
            </a:pPr>
            <a:endParaRPr lang="en-US"/>
          </a:p>
        </c:txPr>
        <c:crossAx val="-2104873104"/>
        <c:crosses val="autoZero"/>
        <c:crossBetween val="between"/>
        <c:majorUnit val="0.1"/>
      </c:valAx>
    </c:plotArea>
    <c:plotVisOnly val="1"/>
    <c:dispBlanksAs val="gap"/>
    <c:showDLblsOverMax val="0"/>
  </c:chart>
  <c:txPr>
    <a:bodyPr/>
    <a:lstStyle/>
    <a:p>
      <a:pPr>
        <a:defRPr sz="1800"/>
      </a:pPr>
      <a:endParaRPr lang="en-US"/>
    </a:p>
  </c:txPr>
  <c:externalData r:id="rId1">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24912256935624999"/>
          <c:y val="0.168110545373332"/>
          <c:w val="0.461133594859782"/>
          <c:h val="0.72789959751571698"/>
        </c:manualLayout>
      </c:layout>
      <c:pieChart>
        <c:varyColors val="1"/>
        <c:ser>
          <c:idx val="0"/>
          <c:order val="0"/>
          <c:dLbls>
            <c:dLbl>
              <c:idx val="0"/>
              <c:layout>
                <c:manualLayout>
                  <c:x val="2.4787814653119907E-2"/>
                  <c:y val="8.9161569006263194E-2"/>
                </c:manualLayout>
              </c:layout>
              <c:spPr>
                <a:noFill/>
                <a:ln>
                  <a:noFill/>
                </a:ln>
                <a:effectLst/>
              </c:spPr>
              <c:txPr>
                <a:bodyPr wrap="square" lIns="38100" tIns="19050" rIns="38100" bIns="19050" anchor="ctr" anchorCtr="0">
                  <a:noAutofit/>
                </a:bodyPr>
                <a:lstStyle/>
                <a:p>
                  <a:pPr algn="l">
                    <a:defRPr sz="1600">
                      <a:gradFill>
                        <a:gsLst>
                          <a:gs pos="83186">
                            <a:srgbClr val="505050"/>
                          </a:gs>
                          <a:gs pos="56637">
                            <a:srgbClr val="505050"/>
                          </a:gs>
                        </a:gsLst>
                        <a:lin ang="5400000" scaled="0"/>
                      </a:gradFill>
                    </a:defRPr>
                  </a:pPr>
                  <a:endParaRPr lang="en-US"/>
                </a:p>
              </c:txPr>
              <c:dLblPos val="bestFit"/>
              <c:showLegendKey val="0"/>
              <c:showVal val="1"/>
              <c:showCatName val="1"/>
              <c:showSerName val="0"/>
              <c:showPercent val="0"/>
              <c:showBubbleSize val="0"/>
              <c:extLst>
                <c:ext xmlns:c15="http://schemas.microsoft.com/office/drawing/2012/chart" uri="{CE6537A1-D6FC-4f65-9D91-7224C49458BB}">
                  <c15:layout>
                    <c:manualLayout>
                      <c:w val="0.14722976617337963"/>
                      <c:h val="0.21412814458341084"/>
                    </c:manualLayout>
                  </c15:layout>
                </c:ext>
              </c:extLst>
            </c:dLbl>
            <c:dLbl>
              <c:idx val="1"/>
              <c:layout>
                <c:manualLayout>
                  <c:x val="0.13010124424454803"/>
                  <c:y val="-0.13561693511787404"/>
                </c:manualLayout>
              </c:layout>
              <c:dLblPos val="bestFit"/>
              <c:showLegendKey val="0"/>
              <c:showVal val="1"/>
              <c:showCatName val="1"/>
              <c:showSerName val="0"/>
              <c:showPercent val="0"/>
              <c:showBubbleSize val="0"/>
              <c:extLst>
                <c:ext xmlns:c15="http://schemas.microsoft.com/office/drawing/2012/chart" uri="{CE6537A1-D6FC-4f65-9D91-7224C49458BB}"/>
              </c:extLst>
            </c:dLbl>
            <c:dLbl>
              <c:idx val="2"/>
              <c:layout>
                <c:manualLayout>
                  <c:x val="8.8967862196171702E-3"/>
                  <c:y val="0.12485098804253442"/>
                </c:manualLayout>
              </c:layout>
              <c:spPr>
                <a:noFill/>
                <a:ln>
                  <a:noFill/>
                </a:ln>
                <a:effectLst/>
              </c:spPr>
              <c:txPr>
                <a:bodyPr wrap="square" lIns="38100" tIns="19050" rIns="38100" bIns="19050" anchor="ctr" anchorCtr="0">
                  <a:spAutoFit/>
                </a:bodyPr>
                <a:lstStyle/>
                <a:p>
                  <a:pPr algn="l">
                    <a:defRPr sz="1600">
                      <a:gradFill>
                        <a:gsLst>
                          <a:gs pos="83186">
                            <a:srgbClr val="505050"/>
                          </a:gs>
                          <a:gs pos="56637">
                            <a:srgbClr val="505050"/>
                          </a:gs>
                        </a:gsLst>
                        <a:lin ang="5400000" scaled="0"/>
                      </a:gradFill>
                    </a:defRPr>
                  </a:pPr>
                  <a:endParaRPr lang="en-US"/>
                </a:p>
              </c:txPr>
              <c:dLblPos val="bestFit"/>
              <c:showLegendKey val="0"/>
              <c:showVal val="1"/>
              <c:showCatName val="1"/>
              <c:showSerName val="0"/>
              <c:showPercent val="0"/>
              <c:showBubbleSize val="0"/>
              <c:extLst>
                <c:ext xmlns:c15="http://schemas.microsoft.com/office/drawing/2012/chart" uri="{CE6537A1-D6FC-4f65-9D91-7224C49458BB}"/>
              </c:extLst>
            </c:dLbl>
            <c:dLbl>
              <c:idx val="3"/>
              <c:layout>
                <c:manualLayout>
                  <c:x val="-4.3337608734042759E-3"/>
                  <c:y val="8.6967859017263519E-2"/>
                </c:manualLayout>
              </c:layout>
              <c:spPr>
                <a:noFill/>
                <a:ln>
                  <a:noFill/>
                </a:ln>
                <a:effectLst/>
              </c:spPr>
              <c:txPr>
                <a:bodyPr wrap="square" lIns="38100" tIns="19050" rIns="38100" bIns="19050" anchor="ctr">
                  <a:noAutofit/>
                </a:bodyPr>
                <a:lstStyle/>
                <a:p>
                  <a:pPr>
                    <a:defRPr sz="1600">
                      <a:gradFill>
                        <a:gsLst>
                          <a:gs pos="83186">
                            <a:srgbClr val="505050"/>
                          </a:gs>
                          <a:gs pos="56637">
                            <a:srgbClr val="505050"/>
                          </a:gs>
                        </a:gsLst>
                        <a:lin ang="5400000" scaled="0"/>
                      </a:gradFill>
                    </a:defRPr>
                  </a:pPr>
                  <a:endParaRPr lang="en-US"/>
                </a:p>
              </c:txPr>
              <c:dLblPos val="bestFit"/>
              <c:showLegendKey val="0"/>
              <c:showVal val="1"/>
              <c:showCatName val="1"/>
              <c:showSerName val="0"/>
              <c:showPercent val="0"/>
              <c:showBubbleSize val="0"/>
              <c:extLst>
                <c:ext xmlns:c15="http://schemas.microsoft.com/office/drawing/2012/chart" uri="{CE6537A1-D6FC-4f65-9D91-7224C49458BB}">
                  <c15:layout>
                    <c:manualLayout>
                      <c:w val="0.13379134092105904"/>
                      <c:h val="0.13613008027777951"/>
                    </c:manualLayout>
                  </c15:layout>
                </c:ext>
              </c:extLst>
            </c:dLbl>
            <c:dLbl>
              <c:idx val="4"/>
              <c:layout>
                <c:manualLayout>
                  <c:x val="0.14989483599530426"/>
                  <c:y val="1.3429366708740897E-2"/>
                </c:manualLayout>
              </c:layout>
              <c:dLblPos val="bestFit"/>
              <c:showLegendKey val="0"/>
              <c:showVal val="1"/>
              <c:showCatName val="1"/>
              <c:showSerName val="0"/>
              <c:showPercent val="0"/>
              <c:showBubbleSize val="0"/>
              <c:extLst>
                <c:ext xmlns:c15="http://schemas.microsoft.com/office/drawing/2012/chart" uri="{CE6537A1-D6FC-4f65-9D91-7224C49458BB}"/>
              </c:extLst>
            </c:dLbl>
            <c:dLbl>
              <c:idx val="5"/>
              <c:layout>
                <c:manualLayout>
                  <c:x val="-0.108697430263078"/>
                  <c:y val="-5.65770778785704E-2"/>
                </c:manualLayout>
              </c:layout>
              <c:dLblPos val="bestFit"/>
              <c:showLegendKey val="0"/>
              <c:showVal val="1"/>
              <c:showCatName val="1"/>
              <c:showSerName val="0"/>
              <c:showPercent val="0"/>
              <c:showBubbleSize val="0"/>
              <c:extLst>
                <c:ext xmlns:c15="http://schemas.microsoft.com/office/drawing/2012/chart" uri="{CE6537A1-D6FC-4f65-9D91-7224C49458BB}"/>
              </c:extLst>
            </c:dLbl>
            <c:dLbl>
              <c:idx val="6"/>
              <c:layout>
                <c:manualLayout>
                  <c:x val="-2.6131706509659298E-2"/>
                  <c:y val="-2.5716109810598E-3"/>
                </c:manualLayout>
              </c:layout>
              <c:dLblPos val="bestFit"/>
              <c:showLegendKey val="0"/>
              <c:showVal val="1"/>
              <c:showCatName val="1"/>
              <c:showSerName val="0"/>
              <c:showPercent val="0"/>
              <c:showBubbleSize val="0"/>
              <c:extLst>
                <c:ext xmlns:c15="http://schemas.microsoft.com/office/drawing/2012/chart" uri="{CE6537A1-D6FC-4f65-9D91-7224C49458BB}"/>
              </c:extLst>
            </c:dLbl>
            <c:dLbl>
              <c:idx val="7"/>
              <c:layout>
                <c:manualLayout>
                  <c:x val="-3.5685701449481001E-2"/>
                  <c:y val="1.8593743349648899E-2"/>
                </c:manualLayout>
              </c:layout>
              <c:dLblPos val="bestFit"/>
              <c:showLegendKey val="0"/>
              <c:showVal val="1"/>
              <c:showCatName val="1"/>
              <c:showSerName val="0"/>
              <c:showPercent val="0"/>
              <c:showBubbleSize val="0"/>
              <c:extLst>
                <c:ext xmlns:c15="http://schemas.microsoft.com/office/drawing/2012/chart" uri="{CE6537A1-D6FC-4f65-9D91-7224C49458BB}"/>
              </c:extLst>
            </c:dLbl>
            <c:dLbl>
              <c:idx val="8"/>
              <c:layout>
                <c:manualLayout>
                  <c:x val="-7.2717126575394296E-3"/>
                  <c:y val="-0.105850039015393"/>
                </c:manualLayout>
              </c:layout>
              <c:dLblPos val="bestFit"/>
              <c:showLegendKey val="0"/>
              <c:showVal val="1"/>
              <c:showCatName val="1"/>
              <c:showSerName val="0"/>
              <c:showPercent val="0"/>
              <c:showBubbleSize val="0"/>
              <c:extLst>
                <c:ext xmlns:c15="http://schemas.microsoft.com/office/drawing/2012/chart" uri="{CE6537A1-D6FC-4f65-9D91-7224C49458BB}"/>
              </c:extLst>
            </c:dLbl>
            <c:dLbl>
              <c:idx val="9"/>
              <c:layout>
                <c:manualLayout>
                  <c:x val="2.4024024024024E-2"/>
                  <c:y val="-7.2072072072072099E-2"/>
                </c:manualLayout>
              </c:layout>
              <c:dLblPos val="bestFit"/>
              <c:showLegendKey val="0"/>
              <c:showVal val="1"/>
              <c:showCatName val="1"/>
              <c:showSerName val="0"/>
              <c:showPercent val="0"/>
              <c:showBubbleSize val="0"/>
              <c:extLst>
                <c:ext xmlns:c15="http://schemas.microsoft.com/office/drawing/2012/chart" uri="{CE6537A1-D6FC-4f65-9D91-7224C49458BB}"/>
              </c:extLst>
            </c:dLbl>
            <c:spPr>
              <a:noFill/>
              <a:ln>
                <a:noFill/>
              </a:ln>
              <a:effectLst/>
            </c:spPr>
            <c:txPr>
              <a:bodyPr wrap="square" lIns="38100" tIns="19050" rIns="38100" bIns="19050" anchor="ctr">
                <a:spAutoFit/>
              </a:bodyPr>
              <a:lstStyle/>
              <a:p>
                <a:pPr>
                  <a:defRPr sz="1600">
                    <a:gradFill>
                      <a:gsLst>
                        <a:gs pos="83186">
                          <a:srgbClr val="505050"/>
                        </a:gs>
                        <a:gs pos="56637">
                          <a:srgbClr val="505050"/>
                        </a:gs>
                      </a:gsLst>
                      <a:lin ang="5400000" scaled="0"/>
                    </a:gradFill>
                  </a:defRPr>
                </a:pPr>
                <a:endParaRPr lang="en-US"/>
              </a:p>
            </c:txPr>
            <c:dLblPos val="outEnd"/>
            <c:showLegendKey val="0"/>
            <c:showVal val="1"/>
            <c:showCatName val="1"/>
            <c:showSerName val="0"/>
            <c:showPercent val="0"/>
            <c:showBubbleSize val="0"/>
            <c:showLeaderLines val="1"/>
            <c:leaderLines>
              <c:spPr>
                <a:ln>
                  <a:solidFill>
                    <a:schemeClr val="bg1">
                      <a:lumMod val="75000"/>
                    </a:schemeClr>
                  </a:solidFill>
                </a:ln>
              </c:spPr>
            </c:leaderLines>
            <c:extLst>
              <c:ext xmlns:c15="http://schemas.microsoft.com/office/drawing/2012/chart" uri="{CE6537A1-D6FC-4f65-9D91-7224C49458BB}"/>
            </c:extLst>
          </c:dLbls>
          <c:cat>
            <c:strRef>
              <c:f>'Question 20'!$B$4:$B$8</c:f>
              <c:strCache>
                <c:ptCount val="5"/>
                <c:pt idx="0">
                  <c:v>They continue to greatly enhance standard functionality</c:v>
                </c:pt>
                <c:pt idx="1">
                  <c:v>Still required to fix shortcomings</c:v>
                </c:pt>
                <c:pt idx="2">
                  <c:v>Required less and diminishing over time</c:v>
                </c:pt>
                <c:pt idx="3">
                  <c:v>Not needed now</c:v>
                </c:pt>
                <c:pt idx="4">
                  <c:v>Not ever needed by us</c:v>
                </c:pt>
              </c:strCache>
            </c:strRef>
          </c:cat>
          <c:val>
            <c:numRef>
              <c:f>'Question 20'!$E$4:$E$8</c:f>
              <c:numCache>
                <c:formatCode>0%</c:formatCode>
                <c:ptCount val="5"/>
                <c:pt idx="0">
                  <c:v>0.26315789473684198</c:v>
                </c:pt>
                <c:pt idx="1">
                  <c:v>0.40526315789473699</c:v>
                </c:pt>
                <c:pt idx="2">
                  <c:v>0.17894736842105299</c:v>
                </c:pt>
                <c:pt idx="3">
                  <c:v>0.121052631578947</c:v>
                </c:pt>
                <c:pt idx="4">
                  <c:v>3.1578947368421102E-2</c:v>
                </c:pt>
              </c:numCache>
            </c:numRef>
          </c:val>
        </c:ser>
        <c:dLbls>
          <c:showLegendKey val="0"/>
          <c:showVal val="0"/>
          <c:showCatName val="0"/>
          <c:showSerName val="0"/>
          <c:showPercent val="0"/>
          <c:showBubbleSize val="0"/>
          <c:showLeaderLines val="1"/>
        </c:dLbls>
        <c:firstSliceAng val="0"/>
      </c:pieChart>
    </c:plotArea>
    <c:plotVisOnly val="1"/>
    <c:dispBlanksAs val="gap"/>
    <c:showDLblsOverMax val="0"/>
  </c:chart>
  <c:txPr>
    <a:bodyPr/>
    <a:lstStyle/>
    <a:p>
      <a:pPr>
        <a:defRPr sz="1800"/>
      </a:pPr>
      <a:endParaRPr lang="en-US"/>
    </a:p>
  </c:txPr>
  <c:externalData r:id="rId1">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24912256935624999"/>
          <c:y val="0.168110545373332"/>
          <c:w val="0.461133594859782"/>
          <c:h val="0.72789959751571698"/>
        </c:manualLayout>
      </c:layout>
      <c:pieChart>
        <c:varyColors val="1"/>
        <c:ser>
          <c:idx val="0"/>
          <c:order val="0"/>
          <c:dLbls>
            <c:dLbl>
              <c:idx val="0"/>
              <c:layout>
                <c:manualLayout>
                  <c:x val="-2.9814605128181421E-3"/>
                  <c:y val="1.2962917238387167E-2"/>
                </c:manualLayout>
              </c:layout>
              <c:dLblPos val="bestFit"/>
              <c:showLegendKey val="0"/>
              <c:showVal val="1"/>
              <c:showCatName val="1"/>
              <c:showSerName val="0"/>
              <c:showPercent val="0"/>
              <c:showBubbleSize val="0"/>
              <c:extLst>
                <c:ext xmlns:c15="http://schemas.microsoft.com/office/drawing/2012/chart" uri="{CE6537A1-D6FC-4f65-9D91-7224C49458BB}"/>
              </c:extLst>
            </c:dLbl>
            <c:dLbl>
              <c:idx val="1"/>
              <c:layout>
                <c:manualLayout>
                  <c:x val="-8.2217583220745051E-3"/>
                  <c:y val="-1.6982597357094759E-3"/>
                </c:manualLayout>
              </c:layout>
              <c:dLblPos val="bestFit"/>
              <c:showLegendKey val="0"/>
              <c:showVal val="1"/>
              <c:showCatName val="1"/>
              <c:showSerName val="0"/>
              <c:showPercent val="0"/>
              <c:showBubbleSize val="0"/>
              <c:extLst>
                <c:ext xmlns:c15="http://schemas.microsoft.com/office/drawing/2012/chart" uri="{CE6537A1-D6FC-4f65-9D91-7224C49458BB}"/>
              </c:extLst>
            </c:dLbl>
            <c:dLbl>
              <c:idx val="2"/>
              <c:layout>
                <c:manualLayout>
                  <c:x val="1.0389215232342661E-2"/>
                  <c:y val="-6.1557102091350714E-2"/>
                </c:manualLayout>
              </c:layout>
              <c:dLblPos val="bestFit"/>
              <c:showLegendKey val="0"/>
              <c:showVal val="1"/>
              <c:showCatName val="1"/>
              <c:showSerName val="0"/>
              <c:showPercent val="0"/>
              <c:showBubbleSize val="0"/>
              <c:extLst>
                <c:ext xmlns:c15="http://schemas.microsoft.com/office/drawing/2012/chart" uri="{CE6537A1-D6FC-4f65-9D91-7224C49458BB}"/>
              </c:extLst>
            </c:dLbl>
            <c:dLbl>
              <c:idx val="3"/>
              <c:layout>
                <c:manualLayout>
                  <c:x val="-3.958363893207284E-2"/>
                  <c:y val="5.6190424960288171E-2"/>
                </c:manualLayout>
              </c:layout>
              <c:dLblPos val="bestFit"/>
              <c:showLegendKey val="0"/>
              <c:showVal val="1"/>
              <c:showCatName val="1"/>
              <c:showSerName val="0"/>
              <c:showPercent val="0"/>
              <c:showBubbleSize val="0"/>
              <c:extLst>
                <c:ext xmlns:c15="http://schemas.microsoft.com/office/drawing/2012/chart" uri="{CE6537A1-D6FC-4f65-9D91-7224C49458BB}"/>
              </c:extLst>
            </c:dLbl>
            <c:dLbl>
              <c:idx val="4"/>
              <c:layout>
                <c:manualLayout>
                  <c:x val="1.4881052371857582E-2"/>
                  <c:y val="-5.465442214783487E-3"/>
                </c:manualLayout>
              </c:layout>
              <c:dLblPos val="bestFit"/>
              <c:showLegendKey val="0"/>
              <c:showVal val="1"/>
              <c:showCatName val="1"/>
              <c:showSerName val="0"/>
              <c:showPercent val="0"/>
              <c:showBubbleSize val="0"/>
              <c:extLst>
                <c:ext xmlns:c15="http://schemas.microsoft.com/office/drawing/2012/chart" uri="{CE6537A1-D6FC-4f65-9D91-7224C49458BB}"/>
              </c:extLst>
            </c:dLbl>
            <c:dLbl>
              <c:idx val="5"/>
              <c:layout>
                <c:manualLayout>
                  <c:x val="-0.108697430263078"/>
                  <c:y val="-5.65770778785704E-2"/>
                </c:manualLayout>
              </c:layout>
              <c:dLblPos val="bestFit"/>
              <c:showLegendKey val="0"/>
              <c:showVal val="1"/>
              <c:showCatName val="1"/>
              <c:showSerName val="0"/>
              <c:showPercent val="0"/>
              <c:showBubbleSize val="0"/>
              <c:extLst>
                <c:ext xmlns:c15="http://schemas.microsoft.com/office/drawing/2012/chart" uri="{CE6537A1-D6FC-4f65-9D91-7224C49458BB}"/>
              </c:extLst>
            </c:dLbl>
            <c:dLbl>
              <c:idx val="6"/>
              <c:layout>
                <c:manualLayout>
                  <c:x val="-5.4960535338488103E-2"/>
                  <c:y val="-5.6625665035113897E-2"/>
                </c:manualLayout>
              </c:layout>
              <c:dLblPos val="bestFit"/>
              <c:showLegendKey val="0"/>
              <c:showVal val="1"/>
              <c:showCatName val="1"/>
              <c:showSerName val="0"/>
              <c:showPercent val="0"/>
              <c:showBubbleSize val="0"/>
              <c:extLst>
                <c:ext xmlns:c15="http://schemas.microsoft.com/office/drawing/2012/chart" uri="{CE6537A1-D6FC-4f65-9D91-7224C49458BB}"/>
              </c:extLst>
            </c:dLbl>
            <c:dLbl>
              <c:idx val="7"/>
              <c:layout>
                <c:manualLayout>
                  <c:x val="4.11911754273959E-2"/>
                  <c:y val="-7.1496346740441197E-2"/>
                </c:manualLayout>
              </c:layout>
              <c:dLblPos val="bestFit"/>
              <c:showLegendKey val="0"/>
              <c:showVal val="1"/>
              <c:showCatName val="1"/>
              <c:showSerName val="0"/>
              <c:showPercent val="0"/>
              <c:showBubbleSize val="0"/>
              <c:extLst>
                <c:ext xmlns:c15="http://schemas.microsoft.com/office/drawing/2012/chart" uri="{CE6537A1-D6FC-4f65-9D91-7224C49458BB}"/>
              </c:extLst>
            </c:dLbl>
            <c:dLbl>
              <c:idx val="8"/>
              <c:layout>
                <c:manualLayout>
                  <c:x val="0.10323879785297101"/>
                  <c:y val="-4.9491381144924499E-3"/>
                </c:manualLayout>
              </c:layout>
              <c:dLblPos val="bestFit"/>
              <c:showLegendKey val="0"/>
              <c:showVal val="1"/>
              <c:showCatName val="1"/>
              <c:showSerName val="0"/>
              <c:showPercent val="0"/>
              <c:showBubbleSize val="0"/>
              <c:extLst>
                <c:ext xmlns:c15="http://schemas.microsoft.com/office/drawing/2012/chart" uri="{CE6537A1-D6FC-4f65-9D91-7224C49458BB}"/>
              </c:extLst>
            </c:dLbl>
            <c:spPr>
              <a:noFill/>
              <a:ln>
                <a:noFill/>
              </a:ln>
              <a:effectLst/>
            </c:spPr>
            <c:txPr>
              <a:bodyPr wrap="square" lIns="38100" tIns="19050" rIns="38100" bIns="19050" anchor="ctr">
                <a:spAutoFit/>
              </a:bodyPr>
              <a:lstStyle/>
              <a:p>
                <a:pPr>
                  <a:defRPr sz="1600">
                    <a:gradFill>
                      <a:gsLst>
                        <a:gs pos="83186">
                          <a:srgbClr val="505050"/>
                        </a:gs>
                        <a:gs pos="56637">
                          <a:srgbClr val="505050"/>
                        </a:gs>
                      </a:gsLst>
                      <a:lin ang="5400000" scaled="0"/>
                    </a:gradFill>
                  </a:defRPr>
                </a:pPr>
                <a:endParaRPr lang="en-US"/>
              </a:p>
            </c:txPr>
            <c:dLblPos val="outEnd"/>
            <c:showLegendKey val="0"/>
            <c:showVal val="1"/>
            <c:showCatName val="1"/>
            <c:showSerName val="0"/>
            <c:showPercent val="0"/>
            <c:showBubbleSize val="0"/>
            <c:showLeaderLines val="1"/>
            <c:leaderLines>
              <c:spPr>
                <a:ln>
                  <a:solidFill>
                    <a:schemeClr val="bg1">
                      <a:lumMod val="75000"/>
                    </a:schemeClr>
                  </a:solidFill>
                </a:ln>
              </c:spPr>
            </c:leaderLines>
            <c:extLst>
              <c:ext xmlns:c15="http://schemas.microsoft.com/office/drawing/2012/chart" uri="{CE6537A1-D6FC-4f65-9D91-7224C49458BB}"/>
            </c:extLst>
          </c:dLbls>
          <c:cat>
            <c:strRef>
              <c:f>'Question 15'!$B$4:$B$9</c:f>
              <c:strCache>
                <c:ptCount val="6"/>
                <c:pt idx="0">
                  <c:v>None</c:v>
                </c:pt>
                <c:pt idx="1">
                  <c:v>One version</c:v>
                </c:pt>
                <c:pt idx="2">
                  <c:v>Two versions</c:v>
                </c:pt>
                <c:pt idx="3">
                  <c:v>Three versions</c:v>
                </c:pt>
                <c:pt idx="4">
                  <c:v>Four versions</c:v>
                </c:pt>
                <c:pt idx="5">
                  <c:v>Don’t know</c:v>
                </c:pt>
              </c:strCache>
            </c:strRef>
          </c:cat>
          <c:val>
            <c:numRef>
              <c:f>'Question 15'!$E$4:$E$9</c:f>
              <c:numCache>
                <c:formatCode>0%</c:formatCode>
                <c:ptCount val="6"/>
                <c:pt idx="0">
                  <c:v>0.110416666666667</c:v>
                </c:pt>
                <c:pt idx="1">
                  <c:v>0.51458333333333295</c:v>
                </c:pt>
                <c:pt idx="2">
                  <c:v>0.27708333333333302</c:v>
                </c:pt>
                <c:pt idx="3">
                  <c:v>8.1250000000000003E-2</c:v>
                </c:pt>
                <c:pt idx="4">
                  <c:v>1.6666666666666701E-2</c:v>
                </c:pt>
              </c:numCache>
            </c:numRef>
          </c:val>
        </c:ser>
        <c:dLbls>
          <c:showLegendKey val="0"/>
          <c:showVal val="0"/>
          <c:showCatName val="0"/>
          <c:showSerName val="0"/>
          <c:showPercent val="0"/>
          <c:showBubbleSize val="0"/>
          <c:showLeaderLines val="1"/>
        </c:dLbls>
        <c:firstSliceAng val="0"/>
      </c:pieChart>
    </c:plotArea>
    <c:plotVisOnly val="1"/>
    <c:dispBlanksAs val="gap"/>
    <c:showDLblsOverMax val="0"/>
  </c:chart>
  <c:txPr>
    <a:bodyPr/>
    <a:lstStyle/>
    <a:p>
      <a:pPr>
        <a:defRPr sz="1800"/>
      </a:pPr>
      <a:endParaRPr lang="en-US"/>
    </a:p>
  </c:txPr>
  <c:externalData r:id="rId1">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3"/>
    </mc:Choice>
    <mc:Fallback>
      <c:style val="3"/>
    </mc:Fallback>
  </mc:AlternateContent>
  <c:chart>
    <c:autoTitleDeleted val="0"/>
    <c:plotArea>
      <c:layout>
        <c:manualLayout>
          <c:layoutTarget val="inner"/>
          <c:xMode val="edge"/>
          <c:yMode val="edge"/>
          <c:x val="0.49797272578990742"/>
          <c:y val="6.7943296008874193E-2"/>
          <c:w val="0.46295164883324202"/>
          <c:h val="0.877864698262107"/>
        </c:manualLayout>
      </c:layout>
      <c:barChart>
        <c:barDir val="bar"/>
        <c:grouping val="clustered"/>
        <c:varyColors val="0"/>
        <c:ser>
          <c:idx val="0"/>
          <c:order val="0"/>
          <c:invertIfNegative val="0"/>
          <c:cat>
            <c:strRef>
              <c:f>'Question 21'!$B$4:$B$10</c:f>
              <c:strCache>
                <c:ptCount val="7"/>
                <c:pt idx="0">
                  <c:v>Move everything to Microsoft’s hosted Office 365</c:v>
                </c:pt>
                <c:pt idx="1">
                  <c:v>Majority hosted on 365, some retained on-prem</c:v>
                </c:pt>
                <c:pt idx="2">
                  <c:v>Some content hosted on 365, majority on-prem</c:v>
                </c:pt>
                <c:pt idx="3">
                  <c:v>Private cloud/hybrid, all provided by third party (not Microsoft)</c:v>
                </c:pt>
                <c:pt idx="4">
                  <c:v>Hybrid of private cloud and on-prem, all administered by us</c:v>
                </c:pt>
                <c:pt idx="5">
                  <c:v>Retain everything on-prem for the foreseeable future</c:v>
                </c:pt>
                <c:pt idx="6">
                  <c:v>Undecided/No plans</c:v>
                </c:pt>
              </c:strCache>
            </c:strRef>
          </c:cat>
          <c:val>
            <c:numRef>
              <c:f>'Question 21'!$C$4:$C$10</c:f>
              <c:numCache>
                <c:formatCode>0%</c:formatCode>
                <c:ptCount val="7"/>
                <c:pt idx="0">
                  <c:v>4.2000000000000003E-2</c:v>
                </c:pt>
                <c:pt idx="1">
                  <c:v>3.5999999999999997E-2</c:v>
                </c:pt>
                <c:pt idx="2">
                  <c:v>0.1</c:v>
                </c:pt>
                <c:pt idx="3">
                  <c:v>4.3999999999999997E-2</c:v>
                </c:pt>
                <c:pt idx="4">
                  <c:v>0.112</c:v>
                </c:pt>
                <c:pt idx="5">
                  <c:v>0.23799999999999999</c:v>
                </c:pt>
                <c:pt idx="6">
                  <c:v>0.42899999999999999</c:v>
                </c:pt>
              </c:numCache>
            </c:numRef>
          </c:val>
        </c:ser>
        <c:dLbls>
          <c:showLegendKey val="0"/>
          <c:showVal val="0"/>
          <c:showCatName val="0"/>
          <c:showSerName val="0"/>
          <c:showPercent val="0"/>
          <c:showBubbleSize val="0"/>
        </c:dLbls>
        <c:gapWidth val="9"/>
        <c:axId val="-1757815840"/>
        <c:axId val="-1757815296"/>
      </c:barChart>
      <c:catAx>
        <c:axId val="-1757815840"/>
        <c:scaling>
          <c:orientation val="maxMin"/>
        </c:scaling>
        <c:delete val="0"/>
        <c:axPos val="l"/>
        <c:numFmt formatCode="General" sourceLinked="0"/>
        <c:majorTickMark val="none"/>
        <c:minorTickMark val="none"/>
        <c:tickLblPos val="nextTo"/>
        <c:txPr>
          <a:bodyPr/>
          <a:lstStyle/>
          <a:p>
            <a:pPr algn="r">
              <a:defRPr sz="1400">
                <a:gradFill>
                  <a:gsLst>
                    <a:gs pos="83186">
                      <a:srgbClr val="505050"/>
                    </a:gs>
                    <a:gs pos="56637">
                      <a:srgbClr val="505050"/>
                    </a:gs>
                  </a:gsLst>
                  <a:lin ang="5400000" scaled="0"/>
                </a:gradFill>
              </a:defRPr>
            </a:pPr>
            <a:endParaRPr lang="en-US"/>
          </a:p>
        </c:txPr>
        <c:crossAx val="-1757815296"/>
        <c:crosses val="autoZero"/>
        <c:auto val="1"/>
        <c:lblAlgn val="ctr"/>
        <c:lblOffset val="100"/>
        <c:noMultiLvlLbl val="0"/>
      </c:catAx>
      <c:valAx>
        <c:axId val="-1757815296"/>
        <c:scaling>
          <c:orientation val="minMax"/>
        </c:scaling>
        <c:delete val="0"/>
        <c:axPos val="t"/>
        <c:majorGridlines>
          <c:spPr>
            <a:ln>
              <a:solidFill>
                <a:schemeClr val="bg1">
                  <a:lumMod val="85000"/>
                </a:schemeClr>
              </a:solidFill>
            </a:ln>
          </c:spPr>
        </c:majorGridlines>
        <c:numFmt formatCode="0%" sourceLinked="1"/>
        <c:majorTickMark val="out"/>
        <c:minorTickMark val="none"/>
        <c:tickLblPos val="nextTo"/>
        <c:spPr>
          <a:ln>
            <a:noFill/>
          </a:ln>
        </c:spPr>
        <c:txPr>
          <a:bodyPr/>
          <a:lstStyle/>
          <a:p>
            <a:pPr>
              <a:defRPr sz="1400">
                <a:gradFill>
                  <a:gsLst>
                    <a:gs pos="83186">
                      <a:srgbClr val="505050"/>
                    </a:gs>
                    <a:gs pos="56637">
                      <a:srgbClr val="505050"/>
                    </a:gs>
                  </a:gsLst>
                  <a:lin ang="5400000" scaled="0"/>
                </a:gradFill>
              </a:defRPr>
            </a:pPr>
            <a:endParaRPr lang="en-US"/>
          </a:p>
        </c:txPr>
        <c:crossAx val="-1757815840"/>
        <c:crosses val="autoZero"/>
        <c:crossBetween val="between"/>
        <c:majorUnit val="0.1"/>
      </c:valAx>
    </c:plotArea>
    <c:plotVisOnly val="1"/>
    <c:dispBlanksAs val="gap"/>
    <c:showDLblsOverMax val="0"/>
  </c:chart>
  <c:txPr>
    <a:bodyPr/>
    <a:lstStyle/>
    <a:p>
      <a:pPr>
        <a:defRPr sz="1800"/>
      </a:pPr>
      <a:endParaRPr lang="en-US"/>
    </a:p>
  </c:txPr>
  <c:externalData r:id="rId1">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3"/>
    </mc:Choice>
    <mc:Fallback>
      <c:style val="3"/>
    </mc:Fallback>
  </mc:AlternateContent>
  <c:chart>
    <c:autoTitleDeleted val="0"/>
    <c:plotArea>
      <c:layout>
        <c:manualLayout>
          <c:layoutTarget val="inner"/>
          <c:xMode val="edge"/>
          <c:yMode val="edge"/>
          <c:x val="0.56178602900832197"/>
          <c:y val="9.2134834836075277E-2"/>
          <c:w val="0.38364477841927203"/>
          <c:h val="0.88917579243307932"/>
        </c:manualLayout>
      </c:layout>
      <c:barChart>
        <c:barDir val="bar"/>
        <c:grouping val="clustered"/>
        <c:varyColors val="0"/>
        <c:ser>
          <c:idx val="0"/>
          <c:order val="0"/>
          <c:invertIfNegative val="0"/>
          <c:cat>
            <c:strRef>
              <c:f>'Question 19'!$B$4:$B$13</c:f>
              <c:strCache>
                <c:ptCount val="10"/>
                <c:pt idx="0">
                  <c:v>Improved search/metadata-based navigation</c:v>
                </c:pt>
                <c:pt idx="1">
                  <c:v>Closer integration between Lync, Outlook, Exchange and SharePoint</c:v>
                </c:pt>
                <c:pt idx="2">
                  <c:v>Mobile device support</c:v>
                </c:pt>
                <c:pt idx="3">
                  <c:v>Improved application of retention policies</c:v>
                </c:pt>
                <c:pt idx="4">
                  <c:v>Integration of retention and e-discovery between SharePoint and Exchange</c:v>
                </c:pt>
                <c:pt idx="5">
                  <c:v>Community sites, micro-blogging and tagging</c:v>
                </c:pt>
                <c:pt idx="6">
                  <c:v>Specific e-discovery and hold functionality</c:v>
                </c:pt>
                <c:pt idx="7">
                  <c:v>BPM changes and InfoPath</c:v>
                </c:pt>
                <c:pt idx="8">
                  <c:v>Hybrid cloud and synchronization</c:v>
                </c:pt>
                <c:pt idx="9">
                  <c:v>None of these are important as yet</c:v>
                </c:pt>
              </c:strCache>
            </c:strRef>
          </c:cat>
          <c:val>
            <c:numRef>
              <c:f>'Question 19'!$C$4:$C$13</c:f>
              <c:numCache>
                <c:formatCode>0%</c:formatCode>
                <c:ptCount val="10"/>
                <c:pt idx="0">
                  <c:v>0.503</c:v>
                </c:pt>
                <c:pt idx="1">
                  <c:v>0.41199999999999998</c:v>
                </c:pt>
                <c:pt idx="2">
                  <c:v>0.376</c:v>
                </c:pt>
                <c:pt idx="3">
                  <c:v>0.29099999999999998</c:v>
                </c:pt>
                <c:pt idx="4">
                  <c:v>0.23599999999999999</c:v>
                </c:pt>
                <c:pt idx="5">
                  <c:v>0.224</c:v>
                </c:pt>
                <c:pt idx="6">
                  <c:v>0.19800000000000001</c:v>
                </c:pt>
                <c:pt idx="7">
                  <c:v>0.17</c:v>
                </c:pt>
                <c:pt idx="8">
                  <c:v>9.9000000000000005E-2</c:v>
                </c:pt>
                <c:pt idx="9">
                  <c:v>0.152</c:v>
                </c:pt>
              </c:numCache>
            </c:numRef>
          </c:val>
        </c:ser>
        <c:dLbls>
          <c:showLegendKey val="0"/>
          <c:showVal val="0"/>
          <c:showCatName val="0"/>
          <c:showSerName val="0"/>
          <c:showPercent val="0"/>
          <c:showBubbleSize val="0"/>
        </c:dLbls>
        <c:gapWidth val="10"/>
        <c:axId val="-1757820736"/>
        <c:axId val="-1757820192"/>
      </c:barChart>
      <c:catAx>
        <c:axId val="-1757820736"/>
        <c:scaling>
          <c:orientation val="maxMin"/>
        </c:scaling>
        <c:delete val="0"/>
        <c:axPos val="l"/>
        <c:numFmt formatCode="General" sourceLinked="0"/>
        <c:majorTickMark val="none"/>
        <c:minorTickMark val="none"/>
        <c:tickLblPos val="nextTo"/>
        <c:txPr>
          <a:bodyPr/>
          <a:lstStyle/>
          <a:p>
            <a:pPr algn="r">
              <a:defRPr sz="1400">
                <a:gradFill>
                  <a:gsLst>
                    <a:gs pos="83186">
                      <a:srgbClr val="505050"/>
                    </a:gs>
                    <a:gs pos="56637">
                      <a:srgbClr val="505050"/>
                    </a:gs>
                  </a:gsLst>
                  <a:lin ang="5400000" scaled="0"/>
                </a:gradFill>
              </a:defRPr>
            </a:pPr>
            <a:endParaRPr lang="en-US"/>
          </a:p>
        </c:txPr>
        <c:crossAx val="-1757820192"/>
        <c:crosses val="autoZero"/>
        <c:auto val="1"/>
        <c:lblAlgn val="ctr"/>
        <c:lblOffset val="100"/>
        <c:noMultiLvlLbl val="0"/>
      </c:catAx>
      <c:valAx>
        <c:axId val="-1757820192"/>
        <c:scaling>
          <c:orientation val="minMax"/>
        </c:scaling>
        <c:delete val="0"/>
        <c:axPos val="t"/>
        <c:majorGridlines>
          <c:spPr>
            <a:ln>
              <a:solidFill>
                <a:schemeClr val="bg1">
                  <a:lumMod val="85000"/>
                </a:schemeClr>
              </a:solidFill>
            </a:ln>
          </c:spPr>
        </c:majorGridlines>
        <c:numFmt formatCode="0%" sourceLinked="1"/>
        <c:majorTickMark val="out"/>
        <c:minorTickMark val="none"/>
        <c:tickLblPos val="nextTo"/>
        <c:spPr>
          <a:ln>
            <a:noFill/>
          </a:ln>
        </c:spPr>
        <c:txPr>
          <a:bodyPr/>
          <a:lstStyle/>
          <a:p>
            <a:pPr>
              <a:defRPr sz="1400">
                <a:gradFill>
                  <a:gsLst>
                    <a:gs pos="83186">
                      <a:srgbClr val="505050"/>
                    </a:gs>
                    <a:gs pos="56637">
                      <a:srgbClr val="505050"/>
                    </a:gs>
                  </a:gsLst>
                  <a:lin ang="5400000" scaled="0"/>
                </a:gradFill>
              </a:defRPr>
            </a:pPr>
            <a:endParaRPr lang="en-US"/>
          </a:p>
        </c:txPr>
        <c:crossAx val="-1757820736"/>
        <c:crosses val="autoZero"/>
        <c:crossBetween val="between"/>
        <c:majorUnit val="0.1"/>
      </c:valAx>
    </c:plotArea>
    <c:plotVisOnly val="1"/>
    <c:dispBlanksAs val="gap"/>
    <c:showDLblsOverMax val="0"/>
  </c:chart>
  <c:txPr>
    <a:bodyPr/>
    <a:lstStyle/>
    <a:p>
      <a:pPr>
        <a:defRPr sz="1800"/>
      </a:pPr>
      <a:endParaRPr lang="en-US"/>
    </a:p>
  </c:txPr>
  <c:externalData r:id="rId1">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3"/>
    </mc:Choice>
    <mc:Fallback>
      <c:style val="3"/>
    </mc:Fallback>
  </mc:AlternateContent>
  <c:chart>
    <c:autoTitleDeleted val="0"/>
    <c:plotArea>
      <c:layout>
        <c:manualLayout>
          <c:layoutTarget val="inner"/>
          <c:xMode val="edge"/>
          <c:yMode val="edge"/>
          <c:x val="0.37522859796153901"/>
          <c:y val="0.115979877515311"/>
          <c:w val="0.59974975707596845"/>
          <c:h val="0.83309419655876404"/>
        </c:manualLayout>
      </c:layout>
      <c:barChart>
        <c:barDir val="bar"/>
        <c:grouping val="clustered"/>
        <c:varyColors val="0"/>
        <c:ser>
          <c:idx val="0"/>
          <c:order val="0"/>
          <c:invertIfNegative val="0"/>
          <c:cat>
            <c:strRef>
              <c:f>'Question 27'!$B$4:$B$8</c:f>
              <c:strCache>
                <c:ptCount val="5"/>
                <c:pt idx="0">
                  <c:v>We never really had those issues</c:v>
                </c:pt>
                <c:pt idx="1">
                  <c:v>The improvements have been welcome</c:v>
                </c:pt>
                <c:pt idx="2">
                  <c:v>It was a nightmare but is much better now</c:v>
                </c:pt>
                <c:pt idx="3">
                  <c:v>We still have big issues with governance and security</c:v>
                </c:pt>
                <c:pt idx="4">
                  <c:v>Don’t know</c:v>
                </c:pt>
              </c:strCache>
            </c:strRef>
          </c:cat>
          <c:val>
            <c:numRef>
              <c:f>'Question 27'!$C$4:$C$8</c:f>
              <c:numCache>
                <c:formatCode>0%</c:formatCode>
                <c:ptCount val="5"/>
                <c:pt idx="0">
                  <c:v>0.13100000000000001</c:v>
                </c:pt>
                <c:pt idx="1">
                  <c:v>0.26100000000000001</c:v>
                </c:pt>
                <c:pt idx="2">
                  <c:v>9.2999999999999999E-2</c:v>
                </c:pt>
                <c:pt idx="3">
                  <c:v>0.23200000000000001</c:v>
                </c:pt>
                <c:pt idx="4">
                  <c:v>0.28299999999999997</c:v>
                </c:pt>
              </c:numCache>
            </c:numRef>
          </c:val>
        </c:ser>
        <c:dLbls>
          <c:showLegendKey val="0"/>
          <c:showVal val="0"/>
          <c:showCatName val="0"/>
          <c:showSerName val="0"/>
          <c:showPercent val="0"/>
          <c:showBubbleSize val="0"/>
        </c:dLbls>
        <c:gapWidth val="10"/>
        <c:axId val="-1757816928"/>
        <c:axId val="-1757819104"/>
      </c:barChart>
      <c:catAx>
        <c:axId val="-1757816928"/>
        <c:scaling>
          <c:orientation val="maxMin"/>
        </c:scaling>
        <c:delete val="0"/>
        <c:axPos val="l"/>
        <c:numFmt formatCode="General" sourceLinked="0"/>
        <c:majorTickMark val="none"/>
        <c:minorTickMark val="none"/>
        <c:tickLblPos val="nextTo"/>
        <c:txPr>
          <a:bodyPr/>
          <a:lstStyle/>
          <a:p>
            <a:pPr algn="r">
              <a:defRPr sz="1400">
                <a:gradFill>
                  <a:gsLst>
                    <a:gs pos="83186">
                      <a:srgbClr val="505050"/>
                    </a:gs>
                    <a:gs pos="56637">
                      <a:srgbClr val="505050"/>
                    </a:gs>
                  </a:gsLst>
                  <a:lin ang="5400000" scaled="0"/>
                </a:gradFill>
              </a:defRPr>
            </a:pPr>
            <a:endParaRPr lang="en-US"/>
          </a:p>
        </c:txPr>
        <c:crossAx val="-1757819104"/>
        <c:crosses val="autoZero"/>
        <c:auto val="1"/>
        <c:lblAlgn val="ctr"/>
        <c:lblOffset val="100"/>
        <c:noMultiLvlLbl val="0"/>
      </c:catAx>
      <c:valAx>
        <c:axId val="-1757819104"/>
        <c:scaling>
          <c:orientation val="minMax"/>
        </c:scaling>
        <c:delete val="0"/>
        <c:axPos val="t"/>
        <c:majorGridlines>
          <c:spPr>
            <a:ln>
              <a:solidFill>
                <a:schemeClr val="bg1">
                  <a:lumMod val="85000"/>
                </a:schemeClr>
              </a:solidFill>
            </a:ln>
          </c:spPr>
        </c:majorGridlines>
        <c:numFmt formatCode="0%" sourceLinked="1"/>
        <c:majorTickMark val="out"/>
        <c:minorTickMark val="none"/>
        <c:tickLblPos val="nextTo"/>
        <c:spPr>
          <a:ln>
            <a:noFill/>
          </a:ln>
        </c:spPr>
        <c:txPr>
          <a:bodyPr/>
          <a:lstStyle/>
          <a:p>
            <a:pPr>
              <a:defRPr sz="1400">
                <a:gradFill>
                  <a:gsLst>
                    <a:gs pos="83186">
                      <a:srgbClr val="505050"/>
                    </a:gs>
                    <a:gs pos="56637">
                      <a:srgbClr val="505050"/>
                    </a:gs>
                  </a:gsLst>
                  <a:lin ang="5400000" scaled="0"/>
                </a:gradFill>
              </a:defRPr>
            </a:pPr>
            <a:endParaRPr lang="en-US"/>
          </a:p>
        </c:txPr>
        <c:crossAx val="-1757816928"/>
        <c:crosses val="autoZero"/>
        <c:crossBetween val="between"/>
        <c:majorUnit val="0.1"/>
      </c:valAx>
    </c:plotArea>
    <c:plotVisOnly val="1"/>
    <c:dispBlanksAs val="gap"/>
    <c:showDLblsOverMax val="0"/>
  </c:chart>
  <c:txPr>
    <a:bodyPr/>
    <a:lstStyle/>
    <a:p>
      <a:pPr algn="r">
        <a:defRPr sz="1800"/>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27496246108771299"/>
          <c:y val="0.20960040248428299"/>
          <c:w val="0.494725426763515"/>
          <c:h val="0.72214507016151697"/>
        </c:manualLayout>
      </c:layout>
      <c:pieChart>
        <c:varyColors val="1"/>
        <c:ser>
          <c:idx val="0"/>
          <c:order val="0"/>
          <c:dLbls>
            <c:dLbl>
              <c:idx val="0"/>
              <c:layout>
                <c:manualLayout>
                  <c:x val="7.3356642390347603E-3"/>
                  <c:y val="-2.2630793359049876E-2"/>
                </c:manualLayout>
              </c:layout>
              <c:dLblPos val="bestFit"/>
              <c:showLegendKey val="0"/>
              <c:showVal val="1"/>
              <c:showCatName val="1"/>
              <c:showSerName val="0"/>
              <c:showPercent val="0"/>
              <c:showBubbleSize val="0"/>
              <c:extLst>
                <c:ext xmlns:c15="http://schemas.microsoft.com/office/drawing/2012/chart" uri="{CE6537A1-D6FC-4f65-9D91-7224C49458BB}"/>
              </c:extLst>
            </c:dLbl>
            <c:dLbl>
              <c:idx val="1"/>
              <c:layout>
                <c:manualLayout>
                  <c:x val="1.1378435203818739E-2"/>
                  <c:y val="2.2257182393854132E-3"/>
                </c:manualLayout>
              </c:layout>
              <c:dLblPos val="bestFit"/>
              <c:showLegendKey val="0"/>
              <c:showVal val="1"/>
              <c:showCatName val="1"/>
              <c:showSerName val="0"/>
              <c:showPercent val="0"/>
              <c:showBubbleSize val="0"/>
              <c:extLst>
                <c:ext xmlns:c15="http://schemas.microsoft.com/office/drawing/2012/chart" uri="{CE6537A1-D6FC-4f65-9D91-7224C49458BB}"/>
              </c:extLst>
            </c:dLbl>
            <c:dLbl>
              <c:idx val="2"/>
              <c:layout>
                <c:manualLayout>
                  <c:x val="-9.7144657204062766E-3"/>
                  <c:y val="3.7717786036688297E-3"/>
                </c:manualLayout>
              </c:layout>
              <c:dLblPos val="bestFit"/>
              <c:showLegendKey val="0"/>
              <c:showVal val="1"/>
              <c:showCatName val="1"/>
              <c:showSerName val="0"/>
              <c:showPercent val="0"/>
              <c:showBubbleSize val="0"/>
              <c:extLst>
                <c:ext xmlns:c15="http://schemas.microsoft.com/office/drawing/2012/chart" uri="{CE6537A1-D6FC-4f65-9D91-7224C49458BB}"/>
              </c:extLst>
            </c:dLbl>
            <c:dLbl>
              <c:idx val="3"/>
              <c:layout>
                <c:manualLayout>
                  <c:x val="-4.525540399572963E-2"/>
                  <c:y val="0.11273153927839392"/>
                </c:manualLayout>
              </c:layout>
              <c:spPr>
                <a:noFill/>
                <a:ln>
                  <a:noFill/>
                </a:ln>
                <a:effectLst/>
              </c:spPr>
              <c:txPr>
                <a:bodyPr wrap="square" lIns="38100" tIns="19050" rIns="38100" bIns="19050" anchor="ctr">
                  <a:noAutofit/>
                </a:bodyPr>
                <a:lstStyle/>
                <a:p>
                  <a:pPr>
                    <a:defRPr sz="1600">
                      <a:gradFill>
                        <a:gsLst>
                          <a:gs pos="16814">
                            <a:schemeClr val="tx1"/>
                          </a:gs>
                          <a:gs pos="46000">
                            <a:schemeClr val="tx1"/>
                          </a:gs>
                        </a:gsLst>
                        <a:lin ang="5400000" scaled="0"/>
                      </a:gradFill>
                    </a:defRPr>
                  </a:pPr>
                  <a:endParaRPr lang="en-US"/>
                </a:p>
              </c:txPr>
              <c:dLblPos val="bestFit"/>
              <c:showLegendKey val="0"/>
              <c:showVal val="1"/>
              <c:showCatName val="1"/>
              <c:showSerName val="0"/>
              <c:showPercent val="0"/>
              <c:showBubbleSize val="0"/>
              <c:extLst>
                <c:ext xmlns:c15="http://schemas.microsoft.com/office/drawing/2012/chart" uri="{CE6537A1-D6FC-4f65-9D91-7224C49458BB}">
                  <c15:layout>
                    <c:manualLayout>
                      <c:w val="0.16859641600719016"/>
                      <c:h val="0.10659319268404235"/>
                    </c:manualLayout>
                  </c15:layout>
                </c:ext>
              </c:extLst>
            </c:dLbl>
            <c:dLbl>
              <c:idx val="4"/>
              <c:layout>
                <c:manualLayout>
                  <c:x val="-8.9258375069415488E-2"/>
                  <c:y val="9.6281700476490928E-2"/>
                </c:manualLayout>
              </c:layout>
              <c:dLblPos val="bestFit"/>
              <c:showLegendKey val="0"/>
              <c:showVal val="1"/>
              <c:showCatName val="1"/>
              <c:showSerName val="0"/>
              <c:showPercent val="0"/>
              <c:showBubbleSize val="0"/>
              <c:extLst>
                <c:ext xmlns:c15="http://schemas.microsoft.com/office/drawing/2012/chart" uri="{CE6537A1-D6FC-4f65-9D91-7224C49458BB}">
                  <c15:layout>
                    <c:manualLayout>
                      <c:w val="0.20035612431488176"/>
                      <c:h val="7.8679011938385959E-2"/>
                    </c:manualLayout>
                  </c15:layout>
                </c:ext>
              </c:extLst>
            </c:dLbl>
            <c:dLbl>
              <c:idx val="5"/>
              <c:layout>
                <c:manualLayout>
                  <c:x val="-6.4392755274326668E-2"/>
                  <c:y val="2.665639368394165E-2"/>
                </c:manualLayout>
              </c:layout>
              <c:dLblPos val="bestFit"/>
              <c:showLegendKey val="0"/>
              <c:showVal val="1"/>
              <c:showCatName val="1"/>
              <c:showSerName val="0"/>
              <c:showPercent val="0"/>
              <c:showBubbleSize val="0"/>
              <c:extLst>
                <c:ext xmlns:c15="http://schemas.microsoft.com/office/drawing/2012/chart" uri="{CE6537A1-D6FC-4f65-9D91-7224C49458BB}"/>
              </c:extLst>
            </c:dLbl>
            <c:dLbl>
              <c:idx val="6"/>
              <c:layout>
                <c:manualLayout>
                  <c:x val="1.5131828878491731E-2"/>
                  <c:y val="-3.3438729201683816E-2"/>
                </c:manualLayout>
              </c:layout>
              <c:dLblPos val="bestFit"/>
              <c:showLegendKey val="0"/>
              <c:showVal val="1"/>
              <c:showCatName val="1"/>
              <c:showSerName val="0"/>
              <c:showPercent val="0"/>
              <c:showBubbleSize val="0"/>
              <c:extLst>
                <c:ext xmlns:c15="http://schemas.microsoft.com/office/drawing/2012/chart" uri="{CE6537A1-D6FC-4f65-9D91-7224C49458BB}"/>
              </c:extLst>
            </c:dLbl>
            <c:dLbl>
              <c:idx val="7"/>
              <c:layout>
                <c:manualLayout>
                  <c:x val="0.14962057530608408"/>
                  <c:y val="1.0956333290197844E-2"/>
                </c:manualLayout>
              </c:layout>
              <c:dLblPos val="bestFit"/>
              <c:showLegendKey val="0"/>
              <c:showVal val="1"/>
              <c:showCatName val="1"/>
              <c:showSerName val="0"/>
              <c:showPercent val="0"/>
              <c:showBubbleSize val="0"/>
              <c:extLst>
                <c:ext xmlns:c15="http://schemas.microsoft.com/office/drawing/2012/chart" uri="{CE6537A1-D6FC-4f65-9D91-7224C49458BB}"/>
              </c:extLst>
            </c:dLbl>
            <c:dLbl>
              <c:idx val="8"/>
              <c:layout>
                <c:manualLayout>
                  <c:x val="1.1947431302270099E-2"/>
                  <c:y val="-3.0174441535237601E-2"/>
                </c:manualLayout>
              </c:layout>
              <c:dLblPos val="bestFit"/>
              <c:showLegendKey val="0"/>
              <c:showVal val="1"/>
              <c:showCatName val="1"/>
              <c:showSerName val="0"/>
              <c:showPercent val="0"/>
              <c:showBubbleSize val="0"/>
              <c:extLst>
                <c:ext xmlns:c15="http://schemas.microsoft.com/office/drawing/2012/chart" uri="{CE6537A1-D6FC-4f65-9D91-7224C49458BB}"/>
              </c:extLst>
            </c:dLbl>
            <c:spPr>
              <a:noFill/>
              <a:ln>
                <a:noFill/>
              </a:ln>
              <a:effectLst/>
            </c:spPr>
            <c:txPr>
              <a:bodyPr wrap="square" lIns="38100" tIns="19050" rIns="38100" bIns="19050" anchor="ctr">
                <a:spAutoFit/>
              </a:bodyPr>
              <a:lstStyle/>
              <a:p>
                <a:pPr>
                  <a:defRPr sz="1600">
                    <a:gradFill>
                      <a:gsLst>
                        <a:gs pos="16814">
                          <a:schemeClr val="tx1"/>
                        </a:gs>
                        <a:gs pos="46000">
                          <a:schemeClr val="tx1"/>
                        </a:gs>
                      </a:gsLst>
                      <a:lin ang="5400000" scaled="0"/>
                    </a:gradFill>
                  </a:defRPr>
                </a:pPr>
                <a:endParaRPr lang="en-US"/>
              </a:p>
            </c:txPr>
            <c:dLblPos val="outEnd"/>
            <c:showLegendKey val="0"/>
            <c:showVal val="1"/>
            <c:showCatName val="1"/>
            <c:showSerName val="0"/>
            <c:showPercent val="0"/>
            <c:showBubbleSize val="0"/>
            <c:showLeaderLines val="1"/>
            <c:leaderLines>
              <c:spPr>
                <a:ln>
                  <a:solidFill>
                    <a:schemeClr val="bg1">
                      <a:lumMod val="85000"/>
                    </a:schemeClr>
                  </a:solidFill>
                </a:ln>
              </c:spPr>
            </c:leaderLines>
            <c:extLst>
              <c:ext xmlns:c15="http://schemas.microsoft.com/office/drawing/2012/chart" uri="{CE6537A1-D6FC-4f65-9D91-7224C49458BB}"/>
            </c:extLst>
          </c:dLbls>
          <c:cat>
            <c:strRef>
              <c:f>'Question 11'!$B$4:$B$11</c:f>
              <c:strCache>
                <c:ptCount val="8"/>
                <c:pt idx="0">
                  <c:v>US</c:v>
                </c:pt>
                <c:pt idx="1">
                  <c:v>Canada</c:v>
                </c:pt>
                <c:pt idx="2">
                  <c:v>UK and Ireland</c:v>
                </c:pt>
                <c:pt idx="3">
                  <c:v>Other Europe</c:v>
                </c:pt>
                <c:pt idx="4">
                  <c:v>Australia, New Zealand</c:v>
                </c:pt>
                <c:pt idx="5">
                  <c:v>Middle East, Africa, S. Africa</c:v>
                </c:pt>
                <c:pt idx="6">
                  <c:v>Asia, Far East</c:v>
                </c:pt>
                <c:pt idx="7">
                  <c:v>Central/S. America</c:v>
                </c:pt>
              </c:strCache>
            </c:strRef>
          </c:cat>
          <c:val>
            <c:numRef>
              <c:f>'Question 11'!$C$4:$C$11</c:f>
              <c:numCache>
                <c:formatCode>0%</c:formatCode>
                <c:ptCount val="8"/>
                <c:pt idx="0">
                  <c:v>0.56899999999999995</c:v>
                </c:pt>
                <c:pt idx="1">
                  <c:v>0.13</c:v>
                </c:pt>
                <c:pt idx="2">
                  <c:v>0.124</c:v>
                </c:pt>
                <c:pt idx="3">
                  <c:v>8.5000000000000006E-2</c:v>
                </c:pt>
                <c:pt idx="4">
                  <c:v>4.4999999999999998E-2</c:v>
                </c:pt>
                <c:pt idx="5">
                  <c:v>1.4999999999999999E-2</c:v>
                </c:pt>
                <c:pt idx="6">
                  <c:v>2.1999999999999999E-2</c:v>
                </c:pt>
                <c:pt idx="7">
                  <c:v>8.9999999999999993E-3</c:v>
                </c:pt>
              </c:numCache>
            </c:numRef>
          </c:val>
        </c:ser>
        <c:dLbls>
          <c:showLegendKey val="0"/>
          <c:showVal val="0"/>
          <c:showCatName val="0"/>
          <c:showSerName val="0"/>
          <c:showPercent val="0"/>
          <c:showBubbleSize val="0"/>
          <c:showLeaderLines val="1"/>
        </c:dLbls>
        <c:firstSliceAng val="0"/>
      </c:pieChart>
    </c:plotArea>
    <c:plotVisOnly val="1"/>
    <c:dispBlanksAs val="gap"/>
    <c:showDLblsOverMax val="0"/>
  </c:chart>
  <c:txPr>
    <a:bodyPr/>
    <a:lstStyle/>
    <a:p>
      <a:pPr>
        <a:defRPr sz="1800"/>
      </a:pPr>
      <a:endParaRPr lang="en-US"/>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24912256935624999"/>
          <c:y val="0.168110545373332"/>
          <c:w val="0.461133594859782"/>
          <c:h val="0.72789959751571698"/>
        </c:manualLayout>
      </c:layout>
      <c:pieChart>
        <c:varyColors val="1"/>
        <c:ser>
          <c:idx val="0"/>
          <c:order val="0"/>
          <c:dLbls>
            <c:dLbl>
              <c:idx val="0"/>
              <c:layout>
                <c:manualLayout>
                  <c:x val="8.0220731785427008E-3"/>
                  <c:y val="7.7138917790048672E-3"/>
                </c:manualLayout>
              </c:layout>
              <c:spPr>
                <a:noFill/>
                <a:ln>
                  <a:noFill/>
                </a:ln>
                <a:effectLst/>
              </c:spPr>
              <c:txPr>
                <a:bodyPr/>
                <a:lstStyle/>
                <a:p>
                  <a:pPr algn="l">
                    <a:defRPr sz="1600">
                      <a:gradFill>
                        <a:gsLst>
                          <a:gs pos="16814">
                            <a:schemeClr val="tx1"/>
                          </a:gs>
                          <a:gs pos="46000">
                            <a:schemeClr val="tx1"/>
                          </a:gs>
                        </a:gsLst>
                        <a:lin ang="5400000" scaled="0"/>
                      </a:gradFill>
                    </a:defRPr>
                  </a:pPr>
                  <a:endParaRPr lang="en-US"/>
                </a:p>
              </c:txPr>
              <c:dLblPos val="bestFit"/>
              <c:showLegendKey val="0"/>
              <c:showVal val="1"/>
              <c:showCatName val="1"/>
              <c:showSerName val="0"/>
              <c:showPercent val="0"/>
              <c:showBubbleSize val="0"/>
              <c:extLst>
                <c:ext xmlns:c15="http://schemas.microsoft.com/office/drawing/2012/chart" uri="{CE6537A1-D6FC-4f65-9D91-7224C49458BB}"/>
              </c:extLst>
            </c:dLbl>
            <c:dLbl>
              <c:idx val="1"/>
              <c:layout>
                <c:manualLayout>
                  <c:x val="-1.0560141194994625E-2"/>
                  <c:y val="1.1547541521797431E-2"/>
                </c:manualLayout>
              </c:layout>
              <c:spPr>
                <a:noFill/>
                <a:ln>
                  <a:noFill/>
                </a:ln>
                <a:effectLst/>
              </c:spPr>
              <c:txPr>
                <a:bodyPr/>
                <a:lstStyle/>
                <a:p>
                  <a:pPr algn="l">
                    <a:defRPr sz="1600">
                      <a:gradFill>
                        <a:gsLst>
                          <a:gs pos="16814">
                            <a:schemeClr val="tx1"/>
                          </a:gs>
                          <a:gs pos="46000">
                            <a:schemeClr val="tx1"/>
                          </a:gs>
                        </a:gsLst>
                        <a:lin ang="5400000" scaled="0"/>
                      </a:gradFill>
                    </a:defRPr>
                  </a:pPr>
                  <a:endParaRPr lang="en-US"/>
                </a:p>
              </c:txPr>
              <c:dLblPos val="bestFit"/>
              <c:showLegendKey val="0"/>
              <c:showVal val="1"/>
              <c:showCatName val="1"/>
              <c:showSerName val="0"/>
              <c:showPercent val="0"/>
              <c:showBubbleSize val="0"/>
              <c:extLst>
                <c:ext xmlns:c15="http://schemas.microsoft.com/office/drawing/2012/chart" uri="{CE6537A1-D6FC-4f65-9D91-7224C49458BB}">
                  <c15:layout>
                    <c:manualLayout>
                      <c:w val="0.12438659043127748"/>
                      <c:h val="0.19699042456689772"/>
                    </c:manualLayout>
                  </c15:layout>
                </c:ext>
              </c:extLst>
            </c:dLbl>
            <c:dLbl>
              <c:idx val="2"/>
              <c:layout>
                <c:manualLayout>
                  <c:x val="8.3811421943802786E-3"/>
                  <c:y val="-5.6917683244802002E-2"/>
                </c:manualLayout>
              </c:layout>
              <c:spPr>
                <a:noFill/>
                <a:ln>
                  <a:noFill/>
                </a:ln>
                <a:effectLst/>
              </c:spPr>
              <c:txPr>
                <a:bodyPr/>
                <a:lstStyle/>
                <a:p>
                  <a:pPr algn="l">
                    <a:defRPr sz="1600">
                      <a:gradFill>
                        <a:gsLst>
                          <a:gs pos="16814">
                            <a:schemeClr val="tx1"/>
                          </a:gs>
                          <a:gs pos="46000">
                            <a:schemeClr val="tx1"/>
                          </a:gs>
                        </a:gsLst>
                        <a:lin ang="5400000" scaled="0"/>
                      </a:gradFill>
                    </a:defRPr>
                  </a:pPr>
                  <a:endParaRPr lang="en-US"/>
                </a:p>
              </c:txPr>
              <c:dLblPos val="bestFit"/>
              <c:showLegendKey val="0"/>
              <c:showVal val="1"/>
              <c:showCatName val="1"/>
              <c:showSerName val="0"/>
              <c:showPercent val="0"/>
              <c:showBubbleSize val="0"/>
              <c:extLst>
                <c:ext xmlns:c15="http://schemas.microsoft.com/office/drawing/2012/chart" uri="{CE6537A1-D6FC-4f65-9D91-7224C49458BB}">
                  <c15:layout>
                    <c:manualLayout>
                      <c:w val="0.25732429163354403"/>
                      <c:h val="0.11354243237815546"/>
                    </c:manualLayout>
                  </c15:layout>
                </c:ext>
              </c:extLst>
            </c:dLbl>
            <c:dLbl>
              <c:idx val="3"/>
              <c:layout>
                <c:manualLayout>
                  <c:x val="1.2583543622079352E-2"/>
                  <c:y val="-5.8735200824134158E-2"/>
                </c:manualLayout>
              </c:layout>
              <c:spPr>
                <a:noFill/>
                <a:ln>
                  <a:noFill/>
                </a:ln>
                <a:effectLst/>
              </c:spPr>
              <c:txPr>
                <a:bodyPr/>
                <a:lstStyle/>
                <a:p>
                  <a:pPr algn="l">
                    <a:defRPr sz="1600">
                      <a:gradFill>
                        <a:gsLst>
                          <a:gs pos="16814">
                            <a:schemeClr val="tx1"/>
                          </a:gs>
                          <a:gs pos="46000">
                            <a:schemeClr val="tx1"/>
                          </a:gs>
                        </a:gsLst>
                        <a:lin ang="5400000" scaled="0"/>
                      </a:gradFill>
                    </a:defRPr>
                  </a:pPr>
                  <a:endParaRPr lang="en-US"/>
                </a:p>
              </c:txPr>
              <c:dLblPos val="bestFit"/>
              <c:showLegendKey val="0"/>
              <c:showVal val="1"/>
              <c:showCatName val="1"/>
              <c:showSerName val="0"/>
              <c:showPercent val="0"/>
              <c:showBubbleSize val="0"/>
              <c:extLst>
                <c:ext xmlns:c15="http://schemas.microsoft.com/office/drawing/2012/chart" uri="{CE6537A1-D6FC-4f65-9D91-7224C49458BB}">
                  <c15:layout>
                    <c:manualLayout>
                      <c:w val="0.24191242098748689"/>
                      <c:h val="0.14987259397098113"/>
                    </c:manualLayout>
                  </c15:layout>
                </c:ext>
              </c:extLst>
            </c:dLbl>
            <c:dLbl>
              <c:idx val="4"/>
              <c:layout>
                <c:manualLayout>
                  <c:x val="7.8798319390641861E-3"/>
                  <c:y val="1.9991677899590739E-3"/>
                </c:manualLayout>
              </c:layout>
              <c:spPr>
                <a:noFill/>
                <a:ln>
                  <a:noFill/>
                </a:ln>
                <a:effectLst/>
              </c:spPr>
              <c:txPr>
                <a:bodyPr/>
                <a:lstStyle/>
                <a:p>
                  <a:pPr algn="l">
                    <a:defRPr sz="1600">
                      <a:gradFill>
                        <a:gsLst>
                          <a:gs pos="16814">
                            <a:schemeClr val="tx1"/>
                          </a:gs>
                          <a:gs pos="46000">
                            <a:schemeClr val="tx1"/>
                          </a:gs>
                        </a:gsLst>
                        <a:lin ang="5400000" scaled="0"/>
                      </a:gradFill>
                    </a:defRPr>
                  </a:pPr>
                  <a:endParaRPr lang="en-US"/>
                </a:p>
              </c:txPr>
              <c:dLblPos val="bestFit"/>
              <c:showLegendKey val="0"/>
              <c:showVal val="1"/>
              <c:showCatName val="1"/>
              <c:showSerName val="0"/>
              <c:showPercent val="0"/>
              <c:showBubbleSize val="0"/>
              <c:extLst>
                <c:ext xmlns:c15="http://schemas.microsoft.com/office/drawing/2012/chart" uri="{CE6537A1-D6FC-4f65-9D91-7224C49458BB}"/>
              </c:extLst>
            </c:dLbl>
            <c:dLbl>
              <c:idx val="5"/>
              <c:layout>
                <c:manualLayout>
                  <c:x val="-1.8788043639501362E-2"/>
                  <c:y val="9.5540603809839891E-2"/>
                </c:manualLayout>
              </c:layout>
              <c:spPr>
                <a:noFill/>
                <a:ln>
                  <a:noFill/>
                </a:ln>
                <a:effectLst/>
              </c:spPr>
              <c:txPr>
                <a:bodyPr/>
                <a:lstStyle/>
                <a:p>
                  <a:pPr algn="l">
                    <a:defRPr sz="1600">
                      <a:gradFill>
                        <a:gsLst>
                          <a:gs pos="16814">
                            <a:schemeClr val="tx1"/>
                          </a:gs>
                          <a:gs pos="46000">
                            <a:schemeClr val="tx1"/>
                          </a:gs>
                        </a:gsLst>
                        <a:lin ang="5400000" scaled="0"/>
                      </a:gradFill>
                    </a:defRPr>
                  </a:pPr>
                  <a:endParaRPr lang="en-US"/>
                </a:p>
              </c:txPr>
              <c:dLblPos val="bestFit"/>
              <c:showLegendKey val="0"/>
              <c:showVal val="1"/>
              <c:showCatName val="1"/>
              <c:showSerName val="0"/>
              <c:showPercent val="0"/>
              <c:showBubbleSize val="0"/>
              <c:extLst>
                <c:ext xmlns:c15="http://schemas.microsoft.com/office/drawing/2012/chart" uri="{CE6537A1-D6FC-4f65-9D91-7224C49458BB}">
                  <c15:layout>
                    <c:manualLayout>
                      <c:w val="0.24958309638013143"/>
                      <c:h val="0.14987259397098113"/>
                    </c:manualLayout>
                  </c15:layout>
                </c:ext>
              </c:extLst>
            </c:dLbl>
            <c:dLbl>
              <c:idx val="6"/>
              <c:layout>
                <c:manualLayout>
                  <c:x val="-2.4279812455988651E-2"/>
                  <c:y val="2.9946300589822596E-2"/>
                </c:manualLayout>
              </c:layout>
              <c:spPr>
                <a:noFill/>
                <a:ln>
                  <a:noFill/>
                </a:ln>
                <a:effectLst/>
              </c:spPr>
              <c:txPr>
                <a:bodyPr/>
                <a:lstStyle/>
                <a:p>
                  <a:pPr algn="l">
                    <a:defRPr sz="1600">
                      <a:gradFill>
                        <a:gsLst>
                          <a:gs pos="16814">
                            <a:schemeClr val="tx1"/>
                          </a:gs>
                          <a:gs pos="46000">
                            <a:schemeClr val="tx1"/>
                          </a:gs>
                        </a:gsLst>
                        <a:lin ang="5400000" scaled="0"/>
                      </a:gradFill>
                    </a:defRPr>
                  </a:pPr>
                  <a:endParaRPr lang="en-US"/>
                </a:p>
              </c:txPr>
              <c:dLblPos val="bestFit"/>
              <c:showLegendKey val="0"/>
              <c:showVal val="1"/>
              <c:showCatName val="1"/>
              <c:showSerName val="0"/>
              <c:showPercent val="0"/>
              <c:showBubbleSize val="0"/>
              <c:extLst>
                <c:ext xmlns:c15="http://schemas.microsoft.com/office/drawing/2012/chart" uri="{CE6537A1-D6FC-4f65-9D91-7224C49458BB}"/>
              </c:extLst>
            </c:dLbl>
            <c:dLbl>
              <c:idx val="7"/>
              <c:layout>
                <c:manualLayout>
                  <c:x val="0.13544591611907486"/>
                  <c:y val="-3.687780024163494E-3"/>
                </c:manualLayout>
              </c:layout>
              <c:spPr>
                <a:noFill/>
                <a:ln>
                  <a:noFill/>
                </a:ln>
                <a:effectLst/>
              </c:spPr>
              <c:txPr>
                <a:bodyPr/>
                <a:lstStyle/>
                <a:p>
                  <a:pPr algn="l">
                    <a:defRPr sz="1600">
                      <a:gradFill>
                        <a:gsLst>
                          <a:gs pos="16814">
                            <a:schemeClr val="tx1"/>
                          </a:gs>
                          <a:gs pos="46000">
                            <a:schemeClr val="tx1"/>
                          </a:gs>
                        </a:gsLst>
                        <a:lin ang="5400000" scaled="0"/>
                      </a:gradFill>
                    </a:defRPr>
                  </a:pPr>
                  <a:endParaRPr lang="en-US"/>
                </a:p>
              </c:txPr>
              <c:dLblPos val="bestFit"/>
              <c:showLegendKey val="0"/>
              <c:showVal val="1"/>
              <c:showCatName val="1"/>
              <c:showSerName val="0"/>
              <c:showPercent val="0"/>
              <c:showBubbleSize val="0"/>
              <c:extLst>
                <c:ext xmlns:c15="http://schemas.microsoft.com/office/drawing/2012/chart" uri="{CE6537A1-D6FC-4f65-9D91-7224C49458BB}">
                  <c15:layout>
                    <c:manualLayout>
                      <c:w val="0.41711240671715077"/>
                      <c:h val="0.11354243237815546"/>
                    </c:manualLayout>
                  </c15:layout>
                </c:ext>
              </c:extLst>
            </c:dLbl>
            <c:dLbl>
              <c:idx val="8"/>
              <c:layout>
                <c:manualLayout>
                  <c:x val="0.10323879785297101"/>
                  <c:y val="-4.9491381144924499E-3"/>
                </c:manualLayout>
              </c:layout>
              <c:dLblPos val="bestFit"/>
              <c:showLegendKey val="0"/>
              <c:showVal val="1"/>
              <c:showCatName val="1"/>
              <c:showSerName val="0"/>
              <c:showPercent val="0"/>
              <c:showBubbleSize val="0"/>
              <c:extLst>
                <c:ext xmlns:c15="http://schemas.microsoft.com/office/drawing/2012/chart" uri="{CE6537A1-D6FC-4f65-9D91-7224C49458BB}"/>
              </c:extLst>
            </c:dLbl>
            <c:spPr>
              <a:noFill/>
              <a:ln>
                <a:noFill/>
              </a:ln>
              <a:effectLst/>
            </c:spPr>
            <c:txPr>
              <a:bodyPr/>
              <a:lstStyle/>
              <a:p>
                <a:pPr algn="l">
                  <a:defRPr sz="1600"/>
                </a:pPr>
                <a:endParaRPr lang="en-US"/>
              </a:p>
            </c:txPr>
            <c:dLblPos val="outEnd"/>
            <c:showLegendKey val="0"/>
            <c:showVal val="1"/>
            <c:showCatName val="1"/>
            <c:showSerName val="0"/>
            <c:showPercent val="0"/>
            <c:showBubbleSize val="0"/>
            <c:showLeaderLines val="1"/>
            <c:leaderLines>
              <c:spPr>
                <a:ln>
                  <a:solidFill>
                    <a:schemeClr val="bg1">
                      <a:lumMod val="85000"/>
                    </a:schemeClr>
                  </a:solidFill>
                </a:ln>
              </c:spPr>
            </c:leaderLines>
            <c:extLst>
              <c:ext xmlns:c15="http://schemas.microsoft.com/office/drawing/2012/chart" uri="{CE6537A1-D6FC-4f65-9D91-7224C49458BB}"/>
            </c:extLst>
          </c:dLbls>
          <c:cat>
            <c:strRef>
              <c:f>'Question 13'!$B$4:$B$12</c:f>
              <c:strCache>
                <c:ptCount val="9"/>
                <c:pt idx="0">
                  <c:v>IT staff</c:v>
                </c:pt>
                <c:pt idx="1">
                  <c:v>CIO, Head of IT, IT Manager/Director</c:v>
                </c:pt>
                <c:pt idx="2">
                  <c:v>IT Consultant or Project Manager</c:v>
                </c:pt>
                <c:pt idx="3">
                  <c:v>Records or document management staff</c:v>
                </c:pt>
                <c:pt idx="4">
                  <c:v>Head of records/information management</c:v>
                </c:pt>
                <c:pt idx="5">
                  <c:v>Line-of-business executive, department head or process owner</c:v>
                </c:pt>
                <c:pt idx="6">
                  <c:v>Business Consultant</c:v>
                </c:pt>
                <c:pt idx="7">
                  <c:v>President, CEO, Managing Director</c:v>
                </c:pt>
                <c:pt idx="8">
                  <c:v>Other</c:v>
                </c:pt>
              </c:strCache>
            </c:strRef>
          </c:cat>
          <c:val>
            <c:numRef>
              <c:f>'Question 13'!$E$4:$E$12</c:f>
              <c:numCache>
                <c:formatCode>0%</c:formatCode>
                <c:ptCount val="9"/>
                <c:pt idx="0">
                  <c:v>0.18903591682419699</c:v>
                </c:pt>
                <c:pt idx="1">
                  <c:v>0.16635160680529301</c:v>
                </c:pt>
                <c:pt idx="2">
                  <c:v>0.18336483931947101</c:v>
                </c:pt>
                <c:pt idx="3">
                  <c:v>0.151228733459357</c:v>
                </c:pt>
                <c:pt idx="4">
                  <c:v>0.15311909262759901</c:v>
                </c:pt>
                <c:pt idx="5">
                  <c:v>8.6956521739130405E-2</c:v>
                </c:pt>
                <c:pt idx="6">
                  <c:v>6.80529300567108E-2</c:v>
                </c:pt>
                <c:pt idx="7">
                  <c:v>9.4517958412098299E-3</c:v>
                </c:pt>
                <c:pt idx="8">
                  <c:v>9.4517958412098299E-3</c:v>
                </c:pt>
              </c:numCache>
            </c:numRef>
          </c:val>
        </c:ser>
        <c:dLbls>
          <c:showLegendKey val="0"/>
          <c:showVal val="0"/>
          <c:showCatName val="0"/>
          <c:showSerName val="0"/>
          <c:showPercent val="0"/>
          <c:showBubbleSize val="0"/>
          <c:showLeaderLines val="1"/>
        </c:dLbls>
        <c:firstSliceAng val="0"/>
      </c:pieChart>
    </c:plotArea>
    <c:plotVisOnly val="1"/>
    <c:dispBlanksAs val="gap"/>
    <c:showDLblsOverMax val="0"/>
  </c:chart>
  <c:txPr>
    <a:bodyPr/>
    <a:lstStyle/>
    <a:p>
      <a:pPr>
        <a:defRPr sz="1800"/>
      </a:pPr>
      <a:endParaRPr lang="en-US"/>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pieChart>
        <c:varyColors val="1"/>
        <c:ser>
          <c:idx val="0"/>
          <c:order val="0"/>
          <c:dLbls>
            <c:dLbl>
              <c:idx val="0"/>
              <c:layout>
                <c:manualLayout>
                  <c:x val="2.3712867845161738E-2"/>
                  <c:y val="9.3161726378097366E-3"/>
                </c:manualLayout>
              </c:layout>
              <c:dLblPos val="bestFit"/>
              <c:showLegendKey val="0"/>
              <c:showVal val="0"/>
              <c:showCatName val="1"/>
              <c:showSerName val="0"/>
              <c:showPercent val="0"/>
              <c:showBubbleSize val="0"/>
              <c:extLst>
                <c:ext xmlns:c15="http://schemas.microsoft.com/office/drawing/2012/chart" uri="{CE6537A1-D6FC-4f65-9D91-7224C49458BB}"/>
              </c:extLst>
            </c:dLbl>
            <c:dLbl>
              <c:idx val="1"/>
              <c:layout>
                <c:manualLayout>
                  <c:x val="-9.7755123324816187E-3"/>
                  <c:y val="2.297766021016571E-3"/>
                </c:manualLayout>
              </c:layout>
              <c:dLblPos val="bestFit"/>
              <c:showLegendKey val="0"/>
              <c:showVal val="0"/>
              <c:showCatName val="1"/>
              <c:showSerName val="0"/>
              <c:showPercent val="0"/>
              <c:showBubbleSize val="0"/>
              <c:extLst>
                <c:ext xmlns:c15="http://schemas.microsoft.com/office/drawing/2012/chart" uri="{CE6537A1-D6FC-4f65-9D91-7224C49458BB}"/>
              </c:extLst>
            </c:dLbl>
            <c:dLbl>
              <c:idx val="2"/>
              <c:layout>
                <c:manualLayout>
                  <c:x val="-7.3743720776624777E-3"/>
                  <c:y val="1.0578419657402431E-2"/>
                </c:manualLayout>
              </c:layout>
              <c:dLblPos val="bestFit"/>
              <c:showLegendKey val="0"/>
              <c:showVal val="0"/>
              <c:showCatName val="1"/>
              <c:showSerName val="0"/>
              <c:showPercent val="0"/>
              <c:showBubbleSize val="0"/>
              <c:extLst>
                <c:ext xmlns:c15="http://schemas.microsoft.com/office/drawing/2012/chart" uri="{CE6537A1-D6FC-4f65-9D91-7224C49458BB}"/>
              </c:extLst>
            </c:dLbl>
            <c:dLbl>
              <c:idx val="3"/>
              <c:layout>
                <c:manualLayout>
                  <c:x val="-1.2881055430985115E-2"/>
                  <c:y val="6.1649697049054051E-3"/>
                </c:manualLayout>
              </c:layout>
              <c:dLblPos val="bestFit"/>
              <c:showLegendKey val="0"/>
              <c:showVal val="0"/>
              <c:showCatName val="1"/>
              <c:showSerName val="0"/>
              <c:showPercent val="0"/>
              <c:showBubbleSize val="0"/>
              <c:extLst>
                <c:ext xmlns:c15="http://schemas.microsoft.com/office/drawing/2012/chart" uri="{CE6537A1-D6FC-4f65-9D91-7224C49458BB}"/>
              </c:extLst>
            </c:dLbl>
            <c:dLbl>
              <c:idx val="4"/>
              <c:layout>
                <c:manualLayout>
                  <c:x val="-4.0621230293233217E-2"/>
                  <c:y val="-1.8383127703848229E-3"/>
                </c:manualLayout>
              </c:layout>
              <c:dLblPos val="bestFit"/>
              <c:showLegendKey val="0"/>
              <c:showVal val="0"/>
              <c:showCatName val="1"/>
              <c:showSerName val="0"/>
              <c:showPercent val="0"/>
              <c:showBubbleSize val="0"/>
              <c:extLst>
                <c:ext xmlns:c15="http://schemas.microsoft.com/office/drawing/2012/chart" uri="{CE6537A1-D6FC-4f65-9D91-7224C49458BB}"/>
              </c:extLst>
            </c:dLbl>
            <c:dLbl>
              <c:idx val="5"/>
              <c:layout>
                <c:manualLayout>
                  <c:x val="4.1294258747457489E-3"/>
                  <c:y val="2.1156839314803388E-3"/>
                </c:manualLayout>
              </c:layout>
              <c:dLblPos val="bestFit"/>
              <c:showLegendKey val="0"/>
              <c:showVal val="0"/>
              <c:showCatName val="1"/>
              <c:showSerName val="0"/>
              <c:showPercent val="0"/>
              <c:showBubbleSize val="0"/>
              <c:extLst>
                <c:ext xmlns:c15="http://schemas.microsoft.com/office/drawing/2012/chart" uri="{CE6537A1-D6FC-4f65-9D91-7224C49458BB}"/>
              </c:extLst>
            </c:dLbl>
            <c:dLbl>
              <c:idx val="6"/>
              <c:layout>
                <c:manualLayout>
                  <c:x val="1.382059237628405E-2"/>
                  <c:y val="-3.878709067202778E-17"/>
                </c:manualLayout>
              </c:layout>
              <c:spPr>
                <a:noFill/>
                <a:ln>
                  <a:noFill/>
                </a:ln>
                <a:effectLst/>
              </c:spPr>
              <c:txPr>
                <a:bodyPr wrap="square" lIns="38100" tIns="19050" rIns="38100" bIns="19050" anchor="ctr">
                  <a:noAutofit/>
                </a:bodyPr>
                <a:lstStyle/>
                <a:p>
                  <a:pPr>
                    <a:defRPr sz="1600"/>
                  </a:pPr>
                  <a:endParaRPr lang="en-US"/>
                </a:p>
              </c:txPr>
              <c:dLblPos val="bestFit"/>
              <c:showLegendKey val="0"/>
              <c:showVal val="0"/>
              <c:showCatName val="1"/>
              <c:showSerName val="0"/>
              <c:showPercent val="0"/>
              <c:showBubbleSize val="0"/>
              <c:extLst>
                <c:ext xmlns:c15="http://schemas.microsoft.com/office/drawing/2012/chart" uri="{CE6537A1-D6FC-4f65-9D91-7224C49458BB}">
                  <c15:layout>
                    <c:manualLayout>
                      <c:w val="8.4861987450244203E-2"/>
                      <c:h val="0.11907069166372222"/>
                    </c:manualLayout>
                  </c15:layout>
                </c:ext>
              </c:extLst>
            </c:dLbl>
            <c:dLbl>
              <c:idx val="7"/>
              <c:layout>
                <c:manualLayout>
                  <c:x val="1.2165006692044289E-2"/>
                  <c:y val="1.4072796519350075E-2"/>
                </c:manualLayout>
              </c:layout>
              <c:dLblPos val="bestFit"/>
              <c:showLegendKey val="0"/>
              <c:showVal val="0"/>
              <c:showCatName val="1"/>
              <c:showSerName val="0"/>
              <c:showPercent val="0"/>
              <c:showBubbleSize val="0"/>
              <c:extLst>
                <c:ext xmlns:c15="http://schemas.microsoft.com/office/drawing/2012/chart" uri="{CE6537A1-D6FC-4f65-9D91-7224C49458BB}"/>
              </c:extLst>
            </c:dLbl>
            <c:dLbl>
              <c:idx val="8"/>
              <c:layout>
                <c:manualLayout>
                  <c:x val="1.1947431302270099E-2"/>
                  <c:y val="-3.0174441535237601E-2"/>
                </c:manualLayout>
              </c:layout>
              <c:dLblPos val="bestFit"/>
              <c:showLegendKey val="0"/>
              <c:showVal val="0"/>
              <c:showCatName val="1"/>
              <c:showSerName val="0"/>
              <c:showPercent val="0"/>
              <c:showBubbleSize val="0"/>
              <c:extLst>
                <c:ext xmlns:c15="http://schemas.microsoft.com/office/drawing/2012/chart" uri="{CE6537A1-D6FC-4f65-9D91-7224C49458BB}"/>
              </c:extLst>
            </c:dLbl>
            <c:spPr>
              <a:noFill/>
              <a:ln>
                <a:noFill/>
              </a:ln>
              <a:effectLst/>
            </c:spPr>
            <c:txPr>
              <a:bodyPr wrap="square" lIns="38100" tIns="19050" rIns="38100" bIns="19050" anchor="ctr">
                <a:spAutoFit/>
              </a:bodyPr>
              <a:lstStyle/>
              <a:p>
                <a:pPr>
                  <a:defRPr sz="1600"/>
                </a:pPr>
                <a:endParaRPr lang="en-US"/>
              </a:p>
            </c:txPr>
            <c:dLblPos val="outEnd"/>
            <c:showLegendKey val="0"/>
            <c:showVal val="0"/>
            <c:showCatName val="1"/>
            <c:showSerName val="0"/>
            <c:showPercent val="0"/>
            <c:showBubbleSize val="0"/>
            <c:showLeaderLines val="1"/>
            <c:leaderLines>
              <c:spPr>
                <a:ln>
                  <a:solidFill>
                    <a:schemeClr val="bg1">
                      <a:lumMod val="85000"/>
                    </a:schemeClr>
                  </a:solidFill>
                </a:ln>
              </c:spPr>
            </c:leaderLines>
            <c:extLst>
              <c:ext xmlns:c15="http://schemas.microsoft.com/office/drawing/2012/chart" uri="{CE6537A1-D6FC-4f65-9D91-7224C49458BB}"/>
            </c:extLst>
          </c:dLbls>
          <c:cat>
            <c:strRef>
              <c:f>'Question 4'!$B$4:$B$11</c:f>
              <c:strCache>
                <c:ptCount val="8"/>
                <c:pt idx="0">
                  <c:v>100% of users</c:v>
                </c:pt>
                <c:pt idx="1">
                  <c:v>90% of users</c:v>
                </c:pt>
                <c:pt idx="2">
                  <c:v>80% of users</c:v>
                </c:pt>
                <c:pt idx="3">
                  <c:v>66% of users</c:v>
                </c:pt>
                <c:pt idx="4">
                  <c:v>50% of users</c:v>
                </c:pt>
                <c:pt idx="5">
                  <c:v>33% of users</c:v>
                </c:pt>
                <c:pt idx="6">
                  <c:v>20% of users</c:v>
                </c:pt>
                <c:pt idx="7">
                  <c:v>10% of users</c:v>
                </c:pt>
              </c:strCache>
            </c:strRef>
          </c:cat>
          <c:val>
            <c:numRef>
              <c:f>'Question 4'!$E$4:$E$11</c:f>
              <c:numCache>
                <c:formatCode>0%</c:formatCode>
                <c:ptCount val="8"/>
                <c:pt idx="0">
                  <c:v>5.6213017751479299E-2</c:v>
                </c:pt>
                <c:pt idx="1">
                  <c:v>6.5088757396449703E-2</c:v>
                </c:pt>
                <c:pt idx="2">
                  <c:v>0.127218934911243</c:v>
                </c:pt>
                <c:pt idx="3">
                  <c:v>0.109467455621302</c:v>
                </c:pt>
                <c:pt idx="4">
                  <c:v>0.21597633136094699</c:v>
                </c:pt>
                <c:pt idx="5">
                  <c:v>0.15384615384615399</c:v>
                </c:pt>
                <c:pt idx="6">
                  <c:v>0.112426035502959</c:v>
                </c:pt>
                <c:pt idx="7">
                  <c:v>0.15976331360946799</c:v>
                </c:pt>
              </c:numCache>
            </c:numRef>
          </c:val>
        </c:ser>
        <c:dLbls>
          <c:showLegendKey val="0"/>
          <c:showVal val="0"/>
          <c:showCatName val="0"/>
          <c:showSerName val="0"/>
          <c:showPercent val="0"/>
          <c:showBubbleSize val="0"/>
          <c:showLeaderLines val="1"/>
        </c:dLbls>
        <c:firstSliceAng val="0"/>
      </c:pieChart>
    </c:plotArea>
    <c:plotVisOnly val="1"/>
    <c:dispBlanksAs val="gap"/>
    <c:showDLblsOverMax val="0"/>
  </c:chart>
  <c:txPr>
    <a:bodyPr/>
    <a:lstStyle/>
    <a:p>
      <a:pPr>
        <a:defRPr sz="1800"/>
      </a:pPr>
      <a:endParaRPr lang="en-US"/>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33355718803306"/>
          <c:y val="9.8097532669269405E-2"/>
          <c:w val="0.57484728377866501"/>
          <c:h val="0.82715198790188815"/>
        </c:manualLayout>
      </c:layout>
      <c:barChart>
        <c:barDir val="bar"/>
        <c:grouping val="clustered"/>
        <c:varyColors val="0"/>
        <c:ser>
          <c:idx val="0"/>
          <c:order val="0"/>
          <c:tx>
            <c:strRef>
              <c:f>'Question 5'!$E$3</c:f>
              <c:strCache>
                <c:ptCount val="1"/>
                <c:pt idx="0">
                  <c:v>10-500 emps</c:v>
                </c:pt>
              </c:strCache>
            </c:strRef>
          </c:tx>
          <c:invertIfNegative val="0"/>
          <c:cat>
            <c:strRef>
              <c:f>'Question 5'!$B$4:$B$10</c:f>
              <c:strCache>
                <c:ptCount val="7"/>
                <c:pt idx="0">
                  <c:v>Not yet live</c:v>
                </c:pt>
                <c:pt idx="1">
                  <c:v>Increasing rapidly</c:v>
                </c:pt>
                <c:pt idx="2">
                  <c:v>Increasing slowly</c:v>
                </c:pt>
                <c:pt idx="3">
                  <c:v>Stable—reached 100%</c:v>
                </c:pt>
                <c:pt idx="4">
                  <c:v>Stable—reached our planned limit</c:v>
                </c:pt>
                <c:pt idx="5">
                  <c:v>Stable—we have reached a plateau of adoption</c:v>
                </c:pt>
                <c:pt idx="6">
                  <c:v>Reducing</c:v>
                </c:pt>
              </c:strCache>
            </c:strRef>
          </c:cat>
          <c:val>
            <c:numRef>
              <c:f>'Question 5'!$E$4:$E$10</c:f>
              <c:numCache>
                <c:formatCode>0%</c:formatCode>
                <c:ptCount val="7"/>
                <c:pt idx="0">
                  <c:v>0.13800000000000001</c:v>
                </c:pt>
                <c:pt idx="1">
                  <c:v>5.7000000000000002E-2</c:v>
                </c:pt>
                <c:pt idx="2">
                  <c:v>0.38400000000000001</c:v>
                </c:pt>
                <c:pt idx="3">
                  <c:v>7.4999999999999997E-2</c:v>
                </c:pt>
                <c:pt idx="4">
                  <c:v>8.199999999999999E-2</c:v>
                </c:pt>
                <c:pt idx="5">
                  <c:v>8.8000000000000009E-2</c:v>
                </c:pt>
                <c:pt idx="6">
                  <c:v>4.4000000000000004E-2</c:v>
                </c:pt>
              </c:numCache>
            </c:numRef>
          </c:val>
        </c:ser>
        <c:ser>
          <c:idx val="1"/>
          <c:order val="1"/>
          <c:tx>
            <c:strRef>
              <c:f>'Question 5'!$F$3</c:f>
              <c:strCache>
                <c:ptCount val="1"/>
                <c:pt idx="0">
                  <c:v>500-5,000 emps</c:v>
                </c:pt>
              </c:strCache>
            </c:strRef>
          </c:tx>
          <c:invertIfNegative val="0"/>
          <c:cat>
            <c:strRef>
              <c:f>'Question 5'!$B$4:$B$10</c:f>
              <c:strCache>
                <c:ptCount val="7"/>
                <c:pt idx="0">
                  <c:v>Not yet live</c:v>
                </c:pt>
                <c:pt idx="1">
                  <c:v>Increasing rapidly</c:v>
                </c:pt>
                <c:pt idx="2">
                  <c:v>Increasing slowly</c:v>
                </c:pt>
                <c:pt idx="3">
                  <c:v>Stable—reached 100%</c:v>
                </c:pt>
                <c:pt idx="4">
                  <c:v>Stable—reached our planned limit</c:v>
                </c:pt>
                <c:pt idx="5">
                  <c:v>Stable—we have reached a plateau of adoption</c:v>
                </c:pt>
                <c:pt idx="6">
                  <c:v>Reducing</c:v>
                </c:pt>
              </c:strCache>
            </c:strRef>
          </c:cat>
          <c:val>
            <c:numRef>
              <c:f>'Question 5'!$F$4:$F$10</c:f>
              <c:numCache>
                <c:formatCode>0%</c:formatCode>
                <c:ptCount val="7"/>
                <c:pt idx="0">
                  <c:v>9.6999999999999989E-2</c:v>
                </c:pt>
                <c:pt idx="1">
                  <c:v>0.19</c:v>
                </c:pt>
                <c:pt idx="2">
                  <c:v>0.41700000000000004</c:v>
                </c:pt>
                <c:pt idx="3">
                  <c:v>6.5000000000000002E-2</c:v>
                </c:pt>
                <c:pt idx="4">
                  <c:v>2.7999999999999997E-2</c:v>
                </c:pt>
                <c:pt idx="5">
                  <c:v>7.400000000000001E-2</c:v>
                </c:pt>
                <c:pt idx="6">
                  <c:v>3.7000000000000005E-2</c:v>
                </c:pt>
              </c:numCache>
            </c:numRef>
          </c:val>
        </c:ser>
        <c:ser>
          <c:idx val="2"/>
          <c:order val="2"/>
          <c:tx>
            <c:strRef>
              <c:f>'Question 5'!$G$3</c:f>
              <c:strCache>
                <c:ptCount val="1"/>
                <c:pt idx="0">
                  <c:v>5,000+ emps</c:v>
                </c:pt>
              </c:strCache>
            </c:strRef>
          </c:tx>
          <c:spPr>
            <a:solidFill>
              <a:schemeClr val="tx2"/>
            </a:solidFill>
          </c:spPr>
          <c:invertIfNegative val="0"/>
          <c:cat>
            <c:strRef>
              <c:f>'Question 5'!$B$4:$B$10</c:f>
              <c:strCache>
                <c:ptCount val="7"/>
                <c:pt idx="0">
                  <c:v>Not yet live</c:v>
                </c:pt>
                <c:pt idx="1">
                  <c:v>Increasing rapidly</c:v>
                </c:pt>
                <c:pt idx="2">
                  <c:v>Increasing slowly</c:v>
                </c:pt>
                <c:pt idx="3">
                  <c:v>Stable—reached 100%</c:v>
                </c:pt>
                <c:pt idx="4">
                  <c:v>Stable—reached our planned limit</c:v>
                </c:pt>
                <c:pt idx="5">
                  <c:v>Stable—we have reached a plateau of adoption</c:v>
                </c:pt>
                <c:pt idx="6">
                  <c:v>Reducing</c:v>
                </c:pt>
              </c:strCache>
            </c:strRef>
          </c:cat>
          <c:val>
            <c:numRef>
              <c:f>'Question 5'!$G$4:$G$10</c:f>
              <c:numCache>
                <c:formatCode>0%</c:formatCode>
                <c:ptCount val="7"/>
                <c:pt idx="0">
                  <c:v>0.05</c:v>
                </c:pt>
                <c:pt idx="1">
                  <c:v>0.255</c:v>
                </c:pt>
                <c:pt idx="2">
                  <c:v>0.47200000000000003</c:v>
                </c:pt>
                <c:pt idx="3">
                  <c:v>5.5999999999999994E-2</c:v>
                </c:pt>
                <c:pt idx="4">
                  <c:v>1.9E-2</c:v>
                </c:pt>
                <c:pt idx="5">
                  <c:v>5.5999999999999994E-2</c:v>
                </c:pt>
                <c:pt idx="6">
                  <c:v>3.7000000000000005E-2</c:v>
                </c:pt>
              </c:numCache>
            </c:numRef>
          </c:val>
        </c:ser>
        <c:dLbls>
          <c:showLegendKey val="0"/>
          <c:showVal val="0"/>
          <c:showCatName val="0"/>
          <c:showSerName val="0"/>
          <c:showPercent val="0"/>
          <c:showBubbleSize val="0"/>
        </c:dLbls>
        <c:gapWidth val="70"/>
        <c:axId val="-1965967328"/>
        <c:axId val="-1965968416"/>
      </c:barChart>
      <c:catAx>
        <c:axId val="-1965967328"/>
        <c:scaling>
          <c:orientation val="maxMin"/>
        </c:scaling>
        <c:delete val="0"/>
        <c:axPos val="l"/>
        <c:numFmt formatCode="General" sourceLinked="0"/>
        <c:majorTickMark val="none"/>
        <c:minorTickMark val="none"/>
        <c:tickLblPos val="nextTo"/>
        <c:txPr>
          <a:bodyPr/>
          <a:lstStyle/>
          <a:p>
            <a:pPr algn="r">
              <a:defRPr sz="1400">
                <a:gradFill>
                  <a:gsLst>
                    <a:gs pos="16814">
                      <a:schemeClr val="tx1"/>
                    </a:gs>
                    <a:gs pos="46000">
                      <a:schemeClr val="tx1"/>
                    </a:gs>
                  </a:gsLst>
                  <a:lin ang="5400000" scaled="0"/>
                </a:gradFill>
              </a:defRPr>
            </a:pPr>
            <a:endParaRPr lang="en-US"/>
          </a:p>
        </c:txPr>
        <c:crossAx val="-1965968416"/>
        <c:crosses val="autoZero"/>
        <c:auto val="1"/>
        <c:lblAlgn val="ctr"/>
        <c:lblOffset val="100"/>
        <c:noMultiLvlLbl val="0"/>
      </c:catAx>
      <c:valAx>
        <c:axId val="-1965968416"/>
        <c:scaling>
          <c:orientation val="minMax"/>
        </c:scaling>
        <c:delete val="0"/>
        <c:axPos val="t"/>
        <c:majorGridlines>
          <c:spPr>
            <a:ln>
              <a:solidFill>
                <a:schemeClr val="bg1">
                  <a:lumMod val="85000"/>
                </a:schemeClr>
              </a:solidFill>
            </a:ln>
          </c:spPr>
        </c:majorGridlines>
        <c:numFmt formatCode="0%" sourceLinked="1"/>
        <c:majorTickMark val="out"/>
        <c:minorTickMark val="none"/>
        <c:tickLblPos val="nextTo"/>
        <c:spPr>
          <a:ln>
            <a:noFill/>
          </a:ln>
        </c:spPr>
        <c:txPr>
          <a:bodyPr/>
          <a:lstStyle/>
          <a:p>
            <a:pPr>
              <a:defRPr sz="1400">
                <a:gradFill>
                  <a:gsLst>
                    <a:gs pos="16814">
                      <a:schemeClr val="tx1"/>
                    </a:gs>
                    <a:gs pos="46000">
                      <a:schemeClr val="tx1"/>
                    </a:gs>
                  </a:gsLst>
                  <a:lin ang="5400000" scaled="0"/>
                </a:gradFill>
              </a:defRPr>
            </a:pPr>
            <a:endParaRPr lang="en-US"/>
          </a:p>
        </c:txPr>
        <c:crossAx val="-1965967328"/>
        <c:crosses val="autoZero"/>
        <c:crossBetween val="between"/>
      </c:valAx>
    </c:plotArea>
    <c:legend>
      <c:legendPos val="b"/>
      <c:layout>
        <c:manualLayout>
          <c:xMode val="edge"/>
          <c:yMode val="edge"/>
          <c:x val="0.37610846287976313"/>
          <c:y val="0.9371552821891872"/>
          <c:w val="0.53495452121729836"/>
          <c:h val="5.5484024622534517E-2"/>
        </c:manualLayout>
      </c:layout>
      <c:overlay val="0"/>
      <c:spPr>
        <a:solidFill>
          <a:schemeClr val="bg1"/>
        </a:solidFill>
      </c:spPr>
      <c:txPr>
        <a:bodyPr/>
        <a:lstStyle/>
        <a:p>
          <a:pPr>
            <a:defRPr sz="1400">
              <a:gradFill>
                <a:gsLst>
                  <a:gs pos="16814">
                    <a:schemeClr val="tx1"/>
                  </a:gs>
                  <a:gs pos="46000">
                    <a:schemeClr val="tx1"/>
                  </a:gs>
                </a:gsLst>
                <a:lin ang="5400000" scaled="0"/>
              </a:gradFill>
            </a:defRPr>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24912256935624999"/>
          <c:y val="0.168110545373332"/>
          <c:w val="0.461133594859782"/>
          <c:h val="0.72789959751571698"/>
        </c:manualLayout>
      </c:layout>
      <c:pieChart>
        <c:varyColors val="1"/>
        <c:ser>
          <c:idx val="0"/>
          <c:order val="0"/>
          <c:dLbls>
            <c:dLbl>
              <c:idx val="0"/>
              <c:layout>
                <c:manualLayout>
                  <c:x val="8.9469560926436112E-2"/>
                  <c:y val="3.1571158671759386E-2"/>
                </c:manualLayout>
              </c:layout>
              <c:dLblPos val="bestFit"/>
              <c:showLegendKey val="0"/>
              <c:showVal val="1"/>
              <c:showCatName val="1"/>
              <c:showSerName val="0"/>
              <c:showPercent val="0"/>
              <c:showBubbleSize val="0"/>
              <c:extLst>
                <c:ext xmlns:c15="http://schemas.microsoft.com/office/drawing/2012/chart" uri="{CE6537A1-D6FC-4f65-9D91-7224C49458BB}"/>
              </c:extLst>
            </c:dLbl>
            <c:dLbl>
              <c:idx val="1"/>
              <c:layout>
                <c:manualLayout>
                  <c:x val="-6.0100773643623116E-2"/>
                  <c:y val="0.39871339120160504"/>
                </c:manualLayout>
              </c:layout>
              <c:dLblPos val="bestFit"/>
              <c:showLegendKey val="0"/>
              <c:showVal val="1"/>
              <c:showCatName val="1"/>
              <c:showSerName val="0"/>
              <c:showPercent val="0"/>
              <c:showBubbleSize val="0"/>
              <c:extLst>
                <c:ext xmlns:c15="http://schemas.microsoft.com/office/drawing/2012/chart" uri="{CE6537A1-D6FC-4f65-9D91-7224C49458BB}">
                  <c15:layout>
                    <c:manualLayout>
                      <c:w val="0.14016725554303675"/>
                      <c:h val="0.21326324994297008"/>
                    </c:manualLayout>
                  </c15:layout>
                </c:ext>
              </c:extLst>
            </c:dLbl>
            <c:dLbl>
              <c:idx val="2"/>
              <c:layout>
                <c:manualLayout>
                  <c:x val="-0.10089603207894868"/>
                  <c:y val="-3.6027824734006772E-2"/>
                </c:manualLayout>
              </c:layout>
              <c:dLblPos val="bestFit"/>
              <c:showLegendKey val="0"/>
              <c:showVal val="1"/>
              <c:showCatName val="1"/>
              <c:showSerName val="0"/>
              <c:showPercent val="0"/>
              <c:showBubbleSize val="0"/>
              <c:extLst>
                <c:ext xmlns:c15="http://schemas.microsoft.com/office/drawing/2012/chart" uri="{CE6537A1-D6FC-4f65-9D91-7224C49458BB}"/>
              </c:extLst>
            </c:dLbl>
            <c:dLbl>
              <c:idx val="3"/>
              <c:layout>
                <c:manualLayout>
                  <c:x val="-2.1584176872916682E-3"/>
                  <c:y val="0.214720290355223"/>
                </c:manualLayout>
              </c:layout>
              <c:dLblPos val="bestFit"/>
              <c:showLegendKey val="0"/>
              <c:showVal val="1"/>
              <c:showCatName val="1"/>
              <c:showSerName val="0"/>
              <c:showPercent val="0"/>
              <c:showBubbleSize val="0"/>
              <c:extLst>
                <c:ext xmlns:c15="http://schemas.microsoft.com/office/drawing/2012/chart" uri="{CE6537A1-D6FC-4f65-9D91-7224C49458BB}">
                  <c15:layout>
                    <c:manualLayout>
                      <c:w val="0.16548106360316669"/>
                      <c:h val="0.13897817071530094"/>
                    </c:manualLayout>
                  </c15:layout>
                </c:ext>
              </c:extLst>
            </c:dLbl>
            <c:dLbl>
              <c:idx val="4"/>
              <c:layout>
                <c:manualLayout>
                  <c:x val="6.3454891314379328E-2"/>
                  <c:y val="-1.2999888864842109E-2"/>
                </c:manualLayout>
              </c:layout>
              <c:dLblPos val="bestFit"/>
              <c:showLegendKey val="0"/>
              <c:showVal val="1"/>
              <c:showCatName val="1"/>
              <c:showSerName val="0"/>
              <c:showPercent val="0"/>
              <c:showBubbleSize val="0"/>
              <c:extLst>
                <c:ext xmlns:c15="http://schemas.microsoft.com/office/drawing/2012/chart" uri="{CE6537A1-D6FC-4f65-9D91-7224C49458BB}"/>
              </c:extLst>
            </c:dLbl>
            <c:dLbl>
              <c:idx val="5"/>
              <c:layout>
                <c:manualLayout>
                  <c:x val="-2.8983151299635902E-2"/>
                  <c:y val="0"/>
                </c:manualLayout>
              </c:layout>
              <c:dLblPos val="bestFit"/>
              <c:showLegendKey val="0"/>
              <c:showVal val="1"/>
              <c:showCatName val="1"/>
              <c:showSerName val="0"/>
              <c:showPercent val="0"/>
              <c:showBubbleSize val="0"/>
              <c:extLst>
                <c:ext xmlns:c15="http://schemas.microsoft.com/office/drawing/2012/chart" uri="{CE6537A1-D6FC-4f65-9D91-7224C49458BB}"/>
              </c:extLst>
            </c:dLbl>
            <c:dLbl>
              <c:idx val="6"/>
              <c:layout>
                <c:manualLayout>
                  <c:x val="-2.8673835125448001E-2"/>
                  <c:y val="0"/>
                </c:manualLayout>
              </c:layout>
              <c:dLblPos val="bestFit"/>
              <c:showLegendKey val="0"/>
              <c:showVal val="1"/>
              <c:showCatName val="1"/>
              <c:showSerName val="0"/>
              <c:showPercent val="0"/>
              <c:showBubbleSize val="0"/>
              <c:extLst>
                <c:ext xmlns:c15="http://schemas.microsoft.com/office/drawing/2012/chart" uri="{CE6537A1-D6FC-4f65-9D91-7224C49458BB}"/>
              </c:extLst>
            </c:dLbl>
            <c:dLbl>
              <c:idx val="7"/>
              <c:layout>
                <c:manualLayout>
                  <c:x val="-2.8673835125448001E-2"/>
                  <c:y val="-1.13154155757141E-2"/>
                </c:manualLayout>
              </c:layout>
              <c:dLblPos val="bestFit"/>
              <c:showLegendKey val="0"/>
              <c:showVal val="1"/>
              <c:showCatName val="1"/>
              <c:showSerName val="0"/>
              <c:showPercent val="0"/>
              <c:showBubbleSize val="0"/>
              <c:extLst>
                <c:ext xmlns:c15="http://schemas.microsoft.com/office/drawing/2012/chart" uri="{CE6537A1-D6FC-4f65-9D91-7224C49458BB}"/>
              </c:extLst>
            </c:dLbl>
            <c:dLbl>
              <c:idx val="8"/>
              <c:layout>
                <c:manualLayout>
                  <c:x val="1.1947431302270099E-2"/>
                  <c:y val="-3.0174441535237601E-2"/>
                </c:manualLayout>
              </c:layout>
              <c:dLblPos val="bestFit"/>
              <c:showLegendKey val="0"/>
              <c:showVal val="1"/>
              <c:showCatName val="1"/>
              <c:showSerName val="0"/>
              <c:showPercent val="0"/>
              <c:showBubbleSize val="0"/>
              <c:extLst>
                <c:ext xmlns:c15="http://schemas.microsoft.com/office/drawing/2012/chart" uri="{CE6537A1-D6FC-4f65-9D91-7224C49458BB}"/>
              </c:extLst>
            </c:dLbl>
            <c:spPr>
              <a:noFill/>
              <a:ln>
                <a:noFill/>
              </a:ln>
              <a:effectLst/>
            </c:spPr>
            <c:txPr>
              <a:bodyPr/>
              <a:lstStyle/>
              <a:p>
                <a:pPr algn="l">
                  <a:defRPr>
                    <a:gradFill>
                      <a:gsLst>
                        <a:gs pos="83186">
                          <a:schemeClr val="tx1"/>
                        </a:gs>
                        <a:gs pos="56637">
                          <a:schemeClr val="tx1"/>
                        </a:gs>
                      </a:gsLst>
                      <a:lin ang="5400000" scaled="0"/>
                    </a:gradFill>
                  </a:defRPr>
                </a:pPr>
                <a:endParaRPr lang="en-US"/>
              </a:p>
            </c:txPr>
            <c:dLblPos val="outEnd"/>
            <c:showLegendKey val="0"/>
            <c:showVal val="1"/>
            <c:showCatName val="1"/>
            <c:showSerName val="0"/>
            <c:showPercent val="0"/>
            <c:showBubbleSize val="0"/>
            <c:showLeaderLines val="1"/>
            <c:leaderLines>
              <c:spPr>
                <a:ln>
                  <a:solidFill>
                    <a:schemeClr val="bg1">
                      <a:lumMod val="75000"/>
                    </a:schemeClr>
                  </a:solidFill>
                </a:ln>
              </c:spPr>
            </c:leaderLines>
            <c:extLst>
              <c:ext xmlns:c15="http://schemas.microsoft.com/office/drawing/2012/chart" uri="{CE6537A1-D6FC-4f65-9D91-7224C49458BB}"/>
            </c:extLst>
          </c:dLbls>
          <c:cat>
            <c:strRef>
              <c:f>'Question 6'!$B$4:$B$8</c:f>
              <c:strCache>
                <c:ptCount val="5"/>
                <c:pt idx="0">
                  <c:v>We have achieved all we planned and it is a great success</c:v>
                </c:pt>
                <c:pt idx="1">
                  <c:v>Just about there as planned and moving forward</c:v>
                </c:pt>
                <c:pt idx="2">
                  <c:v>It’s doing the job but progress has stalled somewhat</c:v>
                </c:pt>
                <c:pt idx="3">
                  <c:v>We have struggled to meet our original expectations</c:v>
                </c:pt>
                <c:pt idx="4">
                  <c:v>The project has not been a success</c:v>
                </c:pt>
              </c:strCache>
            </c:strRef>
          </c:cat>
          <c:val>
            <c:numRef>
              <c:f>'Question 6'!$C$4:$C$8</c:f>
              <c:numCache>
                <c:formatCode>0%</c:formatCode>
                <c:ptCount val="5"/>
                <c:pt idx="0">
                  <c:v>5.6000000000000001E-2</c:v>
                </c:pt>
                <c:pt idx="1">
                  <c:v>0.33800000000000002</c:v>
                </c:pt>
                <c:pt idx="2">
                  <c:v>0.27500000000000002</c:v>
                </c:pt>
                <c:pt idx="3">
                  <c:v>0.26300000000000001</c:v>
                </c:pt>
                <c:pt idx="4">
                  <c:v>6.8000000000000005E-2</c:v>
                </c:pt>
              </c:numCache>
            </c:numRef>
          </c:val>
        </c:ser>
        <c:dLbls>
          <c:showLegendKey val="0"/>
          <c:showVal val="0"/>
          <c:showCatName val="0"/>
          <c:showSerName val="0"/>
          <c:showPercent val="0"/>
          <c:showBubbleSize val="0"/>
          <c:showLeaderLines val="1"/>
        </c:dLbls>
        <c:firstSliceAng val="0"/>
      </c:pieChart>
    </c:plotArea>
    <c:plotVisOnly val="1"/>
    <c:dispBlanksAs val="gap"/>
    <c:showDLblsOverMax val="0"/>
  </c:chart>
  <c:txPr>
    <a:bodyPr/>
    <a:lstStyle/>
    <a:p>
      <a:pPr>
        <a:defRPr sz="1800"/>
      </a:pPr>
      <a:endParaRPr lang="en-US"/>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29930178082578401"/>
          <c:y val="0.19828498690856899"/>
          <c:w val="0.44440719103660398"/>
          <c:h val="0.70149696117238403"/>
        </c:manualLayout>
      </c:layout>
      <c:pieChart>
        <c:varyColors val="1"/>
        <c:ser>
          <c:idx val="0"/>
          <c:order val="0"/>
          <c:dLbls>
            <c:dLbl>
              <c:idx val="0"/>
              <c:layout>
                <c:manualLayout>
                  <c:x val="-1.8453078198355437E-2"/>
                  <c:y val="-4.352964011125067E-2"/>
                </c:manualLayout>
              </c:layout>
              <c:dLblPos val="bestFit"/>
              <c:showLegendKey val="0"/>
              <c:showVal val="1"/>
              <c:showCatName val="1"/>
              <c:showSerName val="0"/>
              <c:showPercent val="0"/>
              <c:showBubbleSize val="0"/>
              <c:extLst>
                <c:ext xmlns:c15="http://schemas.microsoft.com/office/drawing/2012/chart" uri="{CE6537A1-D6FC-4f65-9D91-7224C49458BB}">
                  <c15:layout>
                    <c:manualLayout>
                      <c:w val="0.12446042678349384"/>
                      <c:h val="9.7132632088155507E-2"/>
                    </c:manualLayout>
                  </c15:layout>
                </c:ext>
              </c:extLst>
            </c:dLbl>
            <c:dLbl>
              <c:idx val="1"/>
              <c:layout>
                <c:manualLayout>
                  <c:x val="-3.1481247289347389E-3"/>
                  <c:y val="-9.8561474313378084E-3"/>
                </c:manualLayout>
              </c:layout>
              <c:dLblPos val="bestFit"/>
              <c:showLegendKey val="0"/>
              <c:showVal val="1"/>
              <c:showCatName val="1"/>
              <c:showSerName val="0"/>
              <c:showPercent val="0"/>
              <c:showBubbleSize val="0"/>
              <c:extLst>
                <c:ext xmlns:c15="http://schemas.microsoft.com/office/drawing/2012/chart" uri="{CE6537A1-D6FC-4f65-9D91-7224C49458BB}"/>
              </c:extLst>
            </c:dLbl>
            <c:dLbl>
              <c:idx val="2"/>
              <c:layout>
                <c:manualLayout>
                  <c:x val="-1.064050141094087E-2"/>
                  <c:y val="-9.1064943984083581E-3"/>
                </c:manualLayout>
              </c:layout>
              <c:dLblPos val="bestFit"/>
              <c:showLegendKey val="0"/>
              <c:showVal val="1"/>
              <c:showCatName val="1"/>
              <c:showSerName val="0"/>
              <c:showPercent val="0"/>
              <c:showBubbleSize val="0"/>
              <c:extLst>
                <c:ext xmlns:c15="http://schemas.microsoft.com/office/drawing/2012/chart" uri="{CE6537A1-D6FC-4f65-9D91-7224C49458BB}">
                  <c15:layout>
                    <c:manualLayout>
                      <c:w val="0.24062222495972202"/>
                      <c:h val="0.13474685404471659"/>
                    </c:manualLayout>
                  </c15:layout>
                </c:ext>
              </c:extLst>
            </c:dLbl>
            <c:dLbl>
              <c:idx val="3"/>
              <c:layout>
                <c:manualLayout>
                  <c:x val="-2.5624344701893228E-2"/>
                  <c:y val="-0.13308351042630906"/>
                </c:manualLayout>
              </c:layout>
              <c:dLblPos val="bestFit"/>
              <c:showLegendKey val="0"/>
              <c:showVal val="1"/>
              <c:showCatName val="1"/>
              <c:showSerName val="0"/>
              <c:showPercent val="0"/>
              <c:showBubbleSize val="0"/>
              <c:extLst>
                <c:ext xmlns:c15="http://schemas.microsoft.com/office/drawing/2012/chart" uri="{CE6537A1-D6FC-4f65-9D91-7224C49458BB}">
                  <c15:layout>
                    <c:manualLayout>
                      <c:w val="0.14044269302704204"/>
                      <c:h val="0.21407155808595255"/>
                    </c:manualLayout>
                  </c15:layout>
                </c:ext>
              </c:extLst>
            </c:dLbl>
            <c:dLbl>
              <c:idx val="4"/>
              <c:layout>
                <c:manualLayout>
                  <c:x val="9.9714156972750441E-3"/>
                  <c:y val="-0.12606718337314232"/>
                </c:manualLayout>
              </c:layout>
              <c:dLblPos val="bestFit"/>
              <c:showLegendKey val="0"/>
              <c:showVal val="1"/>
              <c:showCatName val="1"/>
              <c:showSerName val="0"/>
              <c:showPercent val="0"/>
              <c:showBubbleSize val="0"/>
              <c:extLst>
                <c:ext xmlns:c15="http://schemas.microsoft.com/office/drawing/2012/chart" uri="{CE6537A1-D6FC-4f65-9D91-7224C49458BB}">
                  <c15:layout>
                    <c:manualLayout>
                      <c:w val="0.13948573300305692"/>
                      <c:h val="0.1726581016474219"/>
                    </c:manualLayout>
                  </c15:layout>
                </c:ext>
              </c:extLst>
            </c:dLbl>
            <c:dLbl>
              <c:idx val="5"/>
              <c:layout>
                <c:manualLayout>
                  <c:x val="3.4595517300452433E-2"/>
                  <c:y val="-1.6281258759243803E-2"/>
                </c:manualLayout>
              </c:layout>
              <c:dLblPos val="bestFit"/>
              <c:showLegendKey val="0"/>
              <c:showVal val="1"/>
              <c:showCatName val="1"/>
              <c:showSerName val="0"/>
              <c:showPercent val="0"/>
              <c:showBubbleSize val="0"/>
              <c:extLst>
                <c:ext xmlns:c15="http://schemas.microsoft.com/office/drawing/2012/chart" uri="{CE6537A1-D6FC-4f65-9D91-7224C49458BB}"/>
              </c:extLst>
            </c:dLbl>
            <c:dLbl>
              <c:idx val="6"/>
              <c:layout>
                <c:manualLayout>
                  <c:x val="3.5213420505227425E-2"/>
                  <c:y val="-3.349229994684746E-3"/>
                </c:manualLayout>
              </c:layout>
              <c:dLblPos val="bestFit"/>
              <c:showLegendKey val="0"/>
              <c:showVal val="1"/>
              <c:showCatName val="1"/>
              <c:showSerName val="0"/>
              <c:showPercent val="0"/>
              <c:showBubbleSize val="0"/>
              <c:extLst>
                <c:ext xmlns:c15="http://schemas.microsoft.com/office/drawing/2012/chart" uri="{CE6537A1-D6FC-4f65-9D91-7224C49458BB}"/>
              </c:extLst>
            </c:dLbl>
            <c:dLbl>
              <c:idx val="7"/>
              <c:layout>
                <c:manualLayout>
                  <c:x val="0.10937119703220072"/>
                  <c:y val="-3.6011701250896217E-3"/>
                </c:manualLayout>
              </c:layout>
              <c:dLblPos val="bestFit"/>
              <c:showLegendKey val="0"/>
              <c:showVal val="1"/>
              <c:showCatName val="1"/>
              <c:showSerName val="0"/>
              <c:showPercent val="0"/>
              <c:showBubbleSize val="0"/>
              <c:extLst>
                <c:ext xmlns:c15="http://schemas.microsoft.com/office/drawing/2012/chart" uri="{CE6537A1-D6FC-4f65-9D91-7224C49458BB}"/>
              </c:extLst>
            </c:dLbl>
            <c:dLbl>
              <c:idx val="8"/>
              <c:layout>
                <c:manualLayout>
                  <c:x val="1.1947431302270099E-2"/>
                  <c:y val="-3.0174441535237601E-2"/>
                </c:manualLayout>
              </c:layout>
              <c:dLblPos val="bestFit"/>
              <c:showLegendKey val="0"/>
              <c:showVal val="1"/>
              <c:showCatName val="1"/>
              <c:showSerName val="0"/>
              <c:showPercent val="0"/>
              <c:showBubbleSize val="0"/>
              <c:extLst>
                <c:ext xmlns:c15="http://schemas.microsoft.com/office/drawing/2012/chart" uri="{CE6537A1-D6FC-4f65-9D91-7224C49458BB}"/>
              </c:extLst>
            </c:dLbl>
            <c:spPr>
              <a:noFill/>
              <a:ln>
                <a:noFill/>
              </a:ln>
              <a:effectLst/>
            </c:spPr>
            <c:txPr>
              <a:bodyPr/>
              <a:lstStyle/>
              <a:p>
                <a:pPr algn="l">
                  <a:defRPr sz="1600"/>
                </a:pPr>
                <a:endParaRPr lang="en-US"/>
              </a:p>
            </c:txPr>
            <c:dLblPos val="outEnd"/>
            <c:showLegendKey val="0"/>
            <c:showVal val="1"/>
            <c:showCatName val="1"/>
            <c:showSerName val="0"/>
            <c:showPercent val="0"/>
            <c:showBubbleSize val="0"/>
            <c:showLeaderLines val="1"/>
            <c:leaderLines>
              <c:spPr>
                <a:ln>
                  <a:solidFill>
                    <a:schemeClr val="bg1">
                      <a:lumMod val="75000"/>
                    </a:schemeClr>
                  </a:solidFill>
                </a:ln>
              </c:spPr>
            </c:leaderLines>
            <c:extLst>
              <c:ext xmlns:c15="http://schemas.microsoft.com/office/drawing/2012/chart" uri="{CE6537A1-D6FC-4f65-9D91-7224C49458BB}"/>
            </c:extLst>
          </c:dLbls>
          <c:cat>
            <c:strRef>
              <c:f>'Question 9'!$B$4:$B$11</c:f>
              <c:strCache>
                <c:ptCount val="8"/>
                <c:pt idx="0">
                  <c:v>Head of IT, CIO, CTO</c:v>
                </c:pt>
                <c:pt idx="1">
                  <c:v>Other IT</c:v>
                </c:pt>
                <c:pt idx="2">
                  <c:v>Head of Info Management, Chief Content Officer</c:v>
                </c:pt>
                <c:pt idx="3">
                  <c:v>Head of Compliance or Records Management</c:v>
                </c:pt>
                <c:pt idx="4">
                  <c:v>Multi-departmental steering committee</c:v>
                </c:pt>
                <c:pt idx="5">
                  <c:v>Other Line of Business Manager</c:v>
                </c:pt>
                <c:pt idx="6">
                  <c:v>CEO, MD, COO</c:v>
                </c:pt>
                <c:pt idx="7">
                  <c:v>Business consultant (internal or external)</c:v>
                </c:pt>
              </c:strCache>
            </c:strRef>
          </c:cat>
          <c:val>
            <c:numRef>
              <c:f>'Question 9'!$E$4:$E$11</c:f>
              <c:numCache>
                <c:formatCode>0%</c:formatCode>
                <c:ptCount val="8"/>
                <c:pt idx="0">
                  <c:v>0.33613445378151302</c:v>
                </c:pt>
                <c:pt idx="1">
                  <c:v>0.153361344537815</c:v>
                </c:pt>
                <c:pt idx="2">
                  <c:v>0.105042016806723</c:v>
                </c:pt>
                <c:pt idx="3">
                  <c:v>5.8823529411764698E-2</c:v>
                </c:pt>
                <c:pt idx="4">
                  <c:v>0.14495798319327699</c:v>
                </c:pt>
                <c:pt idx="5">
                  <c:v>0.128151260504202</c:v>
                </c:pt>
                <c:pt idx="6">
                  <c:v>5.2521008403361297E-2</c:v>
                </c:pt>
                <c:pt idx="7">
                  <c:v>2.1008403361344501E-2</c:v>
                </c:pt>
              </c:numCache>
            </c:numRef>
          </c:val>
        </c:ser>
        <c:dLbls>
          <c:showLegendKey val="0"/>
          <c:showVal val="0"/>
          <c:showCatName val="0"/>
          <c:showSerName val="0"/>
          <c:showPercent val="0"/>
          <c:showBubbleSize val="0"/>
          <c:showLeaderLines val="1"/>
        </c:dLbls>
        <c:firstSliceAng val="0"/>
      </c:pieChart>
    </c:plotArea>
    <c:plotVisOnly val="1"/>
    <c:dispBlanksAs val="gap"/>
    <c:showDLblsOverMax val="0"/>
  </c:chart>
  <c:txPr>
    <a:bodyPr/>
    <a:lstStyle/>
    <a:p>
      <a:pPr>
        <a:defRPr sz="1800"/>
      </a:pPr>
      <a:endParaRPr lang="en-US"/>
    </a:p>
  </c:txPr>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3"/>
    </mc:Choice>
    <mc:Fallback>
      <c:style val="3"/>
    </mc:Fallback>
  </mc:AlternateContent>
  <c:chart>
    <c:autoTitleDeleted val="0"/>
    <c:plotArea>
      <c:layout>
        <c:manualLayout>
          <c:layoutTarget val="inner"/>
          <c:xMode val="edge"/>
          <c:yMode val="edge"/>
          <c:x val="0.60148311831785595"/>
          <c:y val="0.115979877515311"/>
          <c:w val="0.4329509892994145"/>
          <c:h val="0.83309419655876404"/>
        </c:manualLayout>
      </c:layout>
      <c:barChart>
        <c:barDir val="bar"/>
        <c:grouping val="clustered"/>
        <c:varyColors val="0"/>
        <c:ser>
          <c:idx val="0"/>
          <c:order val="0"/>
          <c:invertIfNegative val="0"/>
          <c:cat>
            <c:strRef>
              <c:f>'Question 16'!$B$4:$B$15</c:f>
              <c:strCache>
                <c:ptCount val="12"/>
                <c:pt idx="0">
                  <c:v>Persuading users to manage and share their content in SharePoint and not elsewhere</c:v>
                </c:pt>
                <c:pt idx="1">
                  <c:v>Expanding the use of SharePoint for more business processes</c:v>
                </c:pt>
                <c:pt idx="2">
                  <c:v>Aligning governance, security and usage policies with other enterprise apps</c:v>
                </c:pt>
                <c:pt idx="3">
                  <c:v>Achieving uniformity of classification and metadata structures</c:v>
                </c:pt>
                <c:pt idx="4">
                  <c:v>Strategic decisions on integration with social, mobile and cloud</c:v>
                </c:pt>
                <c:pt idx="5">
                  <c:v>The user interface is still difficult</c:v>
                </c:pt>
                <c:pt idx="6">
                  <c:v>Maintaining and upgrading our customizations</c:v>
                </c:pt>
                <c:pt idx="7">
                  <c:v>Managing rapidly increasing storage volumes</c:v>
                </c:pt>
                <c:pt idx="8">
                  <c:v>Managing multiple content types</c:v>
                </c:pt>
                <c:pt idx="9">
                  <c:v>It’s too complex to manage and enhance</c:v>
                </c:pt>
                <c:pt idx="10">
                  <c:v>Keeping up to date with version upgrades</c:v>
                </c:pt>
                <c:pt idx="11">
                  <c:v>All of the above</c:v>
                </c:pt>
              </c:strCache>
            </c:strRef>
          </c:cat>
          <c:val>
            <c:numRef>
              <c:f>'Question 16'!$C$4:$C$15</c:f>
              <c:numCache>
                <c:formatCode>0%</c:formatCode>
                <c:ptCount val="12"/>
                <c:pt idx="0">
                  <c:v>0.51</c:v>
                </c:pt>
                <c:pt idx="1">
                  <c:v>0.48199999999999998</c:v>
                </c:pt>
                <c:pt idx="2">
                  <c:v>0.437</c:v>
                </c:pt>
                <c:pt idx="3">
                  <c:v>0.433</c:v>
                </c:pt>
                <c:pt idx="4">
                  <c:v>0.23799999999999999</c:v>
                </c:pt>
                <c:pt idx="5">
                  <c:v>0.21099999999999999</c:v>
                </c:pt>
                <c:pt idx="6">
                  <c:v>0.18099999999999999</c:v>
                </c:pt>
                <c:pt idx="7">
                  <c:v>0.17299999999999999</c:v>
                </c:pt>
                <c:pt idx="8">
                  <c:v>0.14799999999999999</c:v>
                </c:pt>
                <c:pt idx="9">
                  <c:v>0.11799999999999999</c:v>
                </c:pt>
                <c:pt idx="10">
                  <c:v>0.10199999999999999</c:v>
                </c:pt>
                <c:pt idx="11">
                  <c:v>8.3000000000000004E-2</c:v>
                </c:pt>
              </c:numCache>
            </c:numRef>
          </c:val>
        </c:ser>
        <c:dLbls>
          <c:showLegendKey val="0"/>
          <c:showVal val="0"/>
          <c:showCatName val="0"/>
          <c:showSerName val="0"/>
          <c:showPercent val="0"/>
          <c:showBubbleSize val="0"/>
        </c:dLbls>
        <c:gapWidth val="69"/>
        <c:axId val="-53072032"/>
        <c:axId val="-53069312"/>
      </c:barChart>
      <c:catAx>
        <c:axId val="-53072032"/>
        <c:scaling>
          <c:orientation val="maxMin"/>
        </c:scaling>
        <c:delete val="0"/>
        <c:axPos val="l"/>
        <c:numFmt formatCode="General" sourceLinked="0"/>
        <c:majorTickMark val="none"/>
        <c:minorTickMark val="none"/>
        <c:tickLblPos val="nextTo"/>
        <c:txPr>
          <a:bodyPr/>
          <a:lstStyle/>
          <a:p>
            <a:pPr>
              <a:defRPr sz="1400">
                <a:gradFill>
                  <a:gsLst>
                    <a:gs pos="83186">
                      <a:schemeClr val="tx1"/>
                    </a:gs>
                    <a:gs pos="56637">
                      <a:schemeClr val="tx1"/>
                    </a:gs>
                  </a:gsLst>
                  <a:lin ang="5400000" scaled="0"/>
                </a:gradFill>
              </a:defRPr>
            </a:pPr>
            <a:endParaRPr lang="en-US"/>
          </a:p>
        </c:txPr>
        <c:crossAx val="-53069312"/>
        <c:crosses val="autoZero"/>
        <c:auto val="1"/>
        <c:lblAlgn val="ctr"/>
        <c:lblOffset val="100"/>
        <c:noMultiLvlLbl val="0"/>
      </c:catAx>
      <c:valAx>
        <c:axId val="-53069312"/>
        <c:scaling>
          <c:orientation val="minMax"/>
        </c:scaling>
        <c:delete val="0"/>
        <c:axPos val="t"/>
        <c:majorGridlines>
          <c:spPr>
            <a:ln>
              <a:solidFill>
                <a:schemeClr val="bg1">
                  <a:lumMod val="85000"/>
                </a:schemeClr>
              </a:solidFill>
            </a:ln>
          </c:spPr>
        </c:majorGridlines>
        <c:numFmt formatCode="0%" sourceLinked="1"/>
        <c:majorTickMark val="out"/>
        <c:minorTickMark val="none"/>
        <c:tickLblPos val="nextTo"/>
        <c:spPr>
          <a:ln>
            <a:noFill/>
          </a:ln>
        </c:spPr>
        <c:txPr>
          <a:bodyPr/>
          <a:lstStyle/>
          <a:p>
            <a:pPr>
              <a:defRPr sz="1400">
                <a:gradFill>
                  <a:gsLst>
                    <a:gs pos="83186">
                      <a:schemeClr val="tx1"/>
                    </a:gs>
                    <a:gs pos="56637">
                      <a:schemeClr val="tx1"/>
                    </a:gs>
                  </a:gsLst>
                  <a:lin ang="5400000" scaled="0"/>
                </a:gradFill>
              </a:defRPr>
            </a:pPr>
            <a:endParaRPr lang="en-US"/>
          </a:p>
        </c:txPr>
        <c:crossAx val="-53072032"/>
        <c:crosses val="autoZero"/>
        <c:crossBetween val="between"/>
      </c:valAx>
    </c:plotArea>
    <c:plotVisOnly val="1"/>
    <c:dispBlanksAs val="gap"/>
    <c:showDLblsOverMax val="0"/>
  </c:chart>
  <c:txPr>
    <a:bodyPr/>
    <a:lstStyle/>
    <a:p>
      <a:pPr>
        <a:defRPr sz="1800"/>
      </a:pPr>
      <a:endParaRPr lang="en-US"/>
    </a:p>
  </c:txPr>
  <c:externalData r:id="rId1">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27301743196078998"/>
          <c:y val="0.23223123363571099"/>
          <c:w val="0.46830205364114402"/>
          <c:h val="0.73921501309143101"/>
        </c:manualLayout>
      </c:layout>
      <c:pieChart>
        <c:varyColors val="1"/>
        <c:ser>
          <c:idx val="0"/>
          <c:order val="0"/>
          <c:dLbls>
            <c:dLbl>
              <c:idx val="0"/>
              <c:layout>
                <c:manualLayout>
                  <c:x val="-4.473218058951077E-2"/>
                  <c:y val="0.21456663030973122"/>
                </c:manualLayout>
              </c:layout>
              <c:spPr>
                <a:noFill/>
                <a:ln>
                  <a:noFill/>
                </a:ln>
                <a:effectLst/>
              </c:spPr>
              <c:txPr>
                <a:bodyPr wrap="square" lIns="38100" tIns="19050" rIns="38100" bIns="19050" anchor="ctr" anchorCtr="0">
                  <a:noAutofit/>
                </a:bodyPr>
                <a:lstStyle/>
                <a:p>
                  <a:pPr algn="l">
                    <a:defRPr sz="1600">
                      <a:gradFill>
                        <a:gsLst>
                          <a:gs pos="83186">
                            <a:schemeClr val="tx1"/>
                          </a:gs>
                          <a:gs pos="56637">
                            <a:schemeClr val="tx1"/>
                          </a:gs>
                        </a:gsLst>
                        <a:lin ang="5400000" scaled="0"/>
                      </a:gradFill>
                    </a:defRPr>
                  </a:pPr>
                  <a:endParaRPr lang="en-US"/>
                </a:p>
              </c:txPr>
              <c:dLblPos val="bestFit"/>
              <c:showLegendKey val="0"/>
              <c:showVal val="1"/>
              <c:showCatName val="1"/>
              <c:showSerName val="0"/>
              <c:showPercent val="0"/>
              <c:showBubbleSize val="0"/>
              <c:extLst>
                <c:ext xmlns:c15="http://schemas.microsoft.com/office/drawing/2012/chart" uri="{CE6537A1-D6FC-4f65-9D91-7224C49458BB}">
                  <c15:layout>
                    <c:manualLayout>
                      <c:w val="0.12914585680914131"/>
                      <c:h val="0.1832258064516129"/>
                    </c:manualLayout>
                  </c15:layout>
                </c:ext>
              </c:extLst>
            </c:dLbl>
            <c:dLbl>
              <c:idx val="1"/>
              <c:layout>
                <c:manualLayout>
                  <c:x val="2.1781650908443476E-2"/>
                  <c:y val="4.1839411914117948E-2"/>
                </c:manualLayout>
              </c:layout>
              <c:dLblPos val="bestFit"/>
              <c:showLegendKey val="0"/>
              <c:showVal val="1"/>
              <c:showCatName val="1"/>
              <c:showSerName val="0"/>
              <c:showPercent val="0"/>
              <c:showBubbleSize val="0"/>
              <c:extLst>
                <c:ext xmlns:c15="http://schemas.microsoft.com/office/drawing/2012/chart" uri="{CE6537A1-D6FC-4f65-9D91-7224C49458BB}"/>
              </c:extLst>
            </c:dLbl>
            <c:dLbl>
              <c:idx val="2"/>
              <c:layout>
                <c:manualLayout>
                  <c:x val="7.3760621648003996E-2"/>
                  <c:y val="-6.9751079502159016E-2"/>
                </c:manualLayout>
              </c:layout>
              <c:dLblPos val="bestFit"/>
              <c:showLegendKey val="0"/>
              <c:showVal val="1"/>
              <c:showCatName val="1"/>
              <c:showSerName val="0"/>
              <c:showPercent val="0"/>
              <c:showBubbleSize val="0"/>
              <c:extLst>
                <c:ext xmlns:c15="http://schemas.microsoft.com/office/drawing/2012/chart" uri="{CE6537A1-D6FC-4f65-9D91-7224C49458BB}"/>
              </c:extLst>
            </c:dLbl>
            <c:dLbl>
              <c:idx val="3"/>
              <c:layout>
                <c:manualLayout>
                  <c:x val="0.20883255977729365"/>
                  <c:y val="2.1662059794707825E-2"/>
                </c:manualLayout>
              </c:layout>
              <c:dLblPos val="bestFit"/>
              <c:showLegendKey val="0"/>
              <c:showVal val="1"/>
              <c:showCatName val="1"/>
              <c:showSerName val="0"/>
              <c:showPercent val="0"/>
              <c:showBubbleSize val="0"/>
              <c:extLst>
                <c:ext xmlns:c15="http://schemas.microsoft.com/office/drawing/2012/chart" uri="{CE6537A1-D6FC-4f65-9D91-7224C49458BB}"/>
              </c:extLst>
            </c:dLbl>
            <c:dLbl>
              <c:idx val="4"/>
              <c:layout>
                <c:manualLayout>
                  <c:x val="-3.5842293906809999E-2"/>
                  <c:y val="0.116925960949046"/>
                </c:manualLayout>
              </c:layout>
              <c:dLblPos val="bestFit"/>
              <c:showLegendKey val="0"/>
              <c:showVal val="1"/>
              <c:showCatName val="1"/>
              <c:showSerName val="0"/>
              <c:showPercent val="0"/>
              <c:showBubbleSize val="0"/>
              <c:extLst>
                <c:ext xmlns:c15="http://schemas.microsoft.com/office/drawing/2012/chart" uri="{CE6537A1-D6FC-4f65-9D91-7224C49458BB}"/>
              </c:extLst>
            </c:dLbl>
            <c:dLbl>
              <c:idx val="5"/>
              <c:layout>
                <c:manualLayout>
                  <c:x val="-6.9295101553166094E-2"/>
                  <c:y val="0"/>
                </c:manualLayout>
              </c:layout>
              <c:dLblPos val="bestFit"/>
              <c:showLegendKey val="0"/>
              <c:showVal val="1"/>
              <c:showCatName val="1"/>
              <c:showSerName val="0"/>
              <c:showPercent val="0"/>
              <c:showBubbleSize val="0"/>
              <c:extLst>
                <c:ext xmlns:c15="http://schemas.microsoft.com/office/drawing/2012/chart" uri="{CE6537A1-D6FC-4f65-9D91-7224C49458BB}"/>
              </c:extLst>
            </c:dLbl>
            <c:spPr>
              <a:noFill/>
              <a:ln>
                <a:noFill/>
              </a:ln>
              <a:effectLst/>
            </c:spPr>
            <c:txPr>
              <a:bodyPr wrap="square" lIns="38100" tIns="19050" rIns="38100" bIns="19050" anchor="ctr">
                <a:spAutoFit/>
              </a:bodyPr>
              <a:lstStyle/>
              <a:p>
                <a:pPr>
                  <a:defRPr sz="1600">
                    <a:gradFill>
                      <a:gsLst>
                        <a:gs pos="83186">
                          <a:schemeClr val="tx1"/>
                        </a:gs>
                        <a:gs pos="56637">
                          <a:schemeClr val="tx1"/>
                        </a:gs>
                      </a:gsLst>
                      <a:lin ang="5400000" scaled="0"/>
                    </a:gradFill>
                  </a:defRPr>
                </a:pPr>
                <a:endParaRPr lang="en-US"/>
              </a:p>
            </c:txPr>
            <c:dLblPos val="outEnd"/>
            <c:showLegendKey val="0"/>
            <c:showVal val="1"/>
            <c:showCatName val="1"/>
            <c:showSerName val="0"/>
            <c:showPercent val="0"/>
            <c:showBubbleSize val="0"/>
            <c:showLeaderLines val="1"/>
            <c:leaderLines>
              <c:spPr>
                <a:ln>
                  <a:solidFill>
                    <a:schemeClr val="bg1">
                      <a:lumMod val="75000"/>
                    </a:schemeClr>
                  </a:solidFill>
                </a:ln>
              </c:spPr>
            </c:leaderLines>
            <c:extLst>
              <c:ext xmlns:c15="http://schemas.microsoft.com/office/drawing/2012/chart" uri="{CE6537A1-D6FC-4f65-9D91-7224C49458BB}"/>
            </c:extLst>
          </c:dLbls>
          <c:cat>
            <c:strRef>
              <c:f>'Question 32'!$B$4:$B$7</c:f>
              <c:strCache>
                <c:ptCount val="4"/>
                <c:pt idx="0">
                  <c:v>SharePoint is not connected to any other systems</c:v>
                </c:pt>
                <c:pt idx="1">
                  <c:v>Users can search and view content in one or more other systems</c:v>
                </c:pt>
                <c:pt idx="2">
                  <c:v>Users can view, share, edit and update content in other systems</c:v>
                </c:pt>
                <c:pt idx="3">
                  <c:v>SharePoint can fully manage content in other systems (manage-in-place)</c:v>
                </c:pt>
              </c:strCache>
            </c:strRef>
          </c:cat>
          <c:val>
            <c:numRef>
              <c:f>'Question 32'!$C$4:$C$7</c:f>
              <c:numCache>
                <c:formatCode>0%</c:formatCode>
                <c:ptCount val="4"/>
                <c:pt idx="0">
                  <c:v>0.625</c:v>
                </c:pt>
                <c:pt idx="1">
                  <c:v>0.29399999999999998</c:v>
                </c:pt>
                <c:pt idx="2">
                  <c:v>0.17100000000000001</c:v>
                </c:pt>
                <c:pt idx="3">
                  <c:v>4.5999999999999999E-2</c:v>
                </c:pt>
              </c:numCache>
            </c:numRef>
          </c:val>
        </c:ser>
        <c:dLbls>
          <c:showLegendKey val="0"/>
          <c:showVal val="0"/>
          <c:showCatName val="0"/>
          <c:showSerName val="0"/>
          <c:showPercent val="0"/>
          <c:showBubbleSize val="0"/>
          <c:showLeaderLines val="1"/>
        </c:dLbls>
        <c:firstSliceAng val="0"/>
      </c:pieChart>
    </c:plotArea>
    <c:plotVisOnly val="1"/>
    <c:dispBlanksAs val="gap"/>
    <c:showDLblsOverMax val="0"/>
  </c:chart>
  <c:txPr>
    <a:bodyPr/>
    <a:lstStyle/>
    <a:p>
      <a:pPr>
        <a:defRPr sz="1800"/>
      </a:pPr>
      <a:endParaRPr lang="en-US"/>
    </a:p>
  </c:tx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827AAADD-8F94-4863-AB67-1D448E3F1BC3}" type="datetime1">
              <a:rPr lang="en-US" smtClean="0">
                <a:latin typeface="Segoe UI" pitchFamily="34" charset="0"/>
              </a:rPr>
              <a:t>3/5/2014</a:t>
            </a:fld>
            <a:endParaRPr lang="en-US" dirty="0">
              <a:latin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
        <p:nvSpPr>
          <p:cNvPr id="3" name="Footer Placeholder 2"/>
          <p:cNvSpPr>
            <a:spLocks noGrp="1"/>
          </p:cNvSpPr>
          <p:nvPr>
            <p:ph type="ftr" sz="quarter" idx="2"/>
          </p:nvPr>
        </p:nvSpPr>
        <p:spPr>
          <a:xfrm>
            <a:off x="320074" y="8685213"/>
            <a:ext cx="5463504" cy="458787"/>
          </a:xfrm>
          <a:prstGeom prst="rect">
            <a:avLst/>
          </a:prstGeom>
        </p:spPr>
        <p:txBody>
          <a:bodyPr vert="horz" lIns="91440" tIns="45720" rIns="91440" bIns="45720" rtlCol="0" anchor="b"/>
          <a:lstStyle>
            <a:lvl1pPr algn="l">
              <a:defRPr sz="1200"/>
            </a:lvl1pPr>
          </a:lstStyle>
          <a:p>
            <a:r>
              <a:rPr lang="en-US" sz="500" dirty="0" smtClean="0"/>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500" dirty="0"/>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hd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SharePoint Conference 2014</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E74353ED-ACB2-44BF-A903-985B0AF962B7}" type="datetime1">
              <a:rPr lang="en-US" smtClean="0"/>
              <a:t>3/5/2014</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hdr="0"/>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06A1D164-B33D-4403-8B09-EB3C0309BC7D}" type="datetime1">
              <a:rPr lang="en-US" smtClean="0"/>
              <a:t>3/5/2014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a:t>
            </a:fld>
            <a:endParaRPr lang="en-US" dirty="0"/>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00239547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5934B79-C442-49BB-89A0-AA0A839CE33E}" type="slidenum">
              <a:rPr lang="en-US" smtClean="0"/>
              <a:pPr/>
              <a:t>35</a:t>
            </a:fld>
            <a:endParaRPr lang="en-US"/>
          </a:p>
        </p:txBody>
      </p:sp>
    </p:spTree>
    <p:extLst>
      <p:ext uri="{BB962C8B-B14F-4D97-AF65-F5344CB8AC3E}">
        <p14:creationId xmlns:p14="http://schemas.microsoft.com/office/powerpoint/2010/main" val="348913261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5934B79-C442-49BB-89A0-AA0A839CE33E}" type="slidenum">
              <a:rPr lang="en-US" smtClean="0"/>
              <a:pPr/>
              <a:t>36</a:t>
            </a:fld>
            <a:endParaRPr lang="en-US"/>
          </a:p>
        </p:txBody>
      </p:sp>
    </p:spTree>
    <p:extLst>
      <p:ext uri="{BB962C8B-B14F-4D97-AF65-F5344CB8AC3E}">
        <p14:creationId xmlns:p14="http://schemas.microsoft.com/office/powerpoint/2010/main" val="112147640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5934B79-C442-49BB-89A0-AA0A839CE33E}" type="slidenum">
              <a:rPr lang="en-US" smtClean="0"/>
              <a:pPr/>
              <a:t>37</a:t>
            </a:fld>
            <a:endParaRPr lang="en-US"/>
          </a:p>
        </p:txBody>
      </p:sp>
    </p:spTree>
    <p:extLst>
      <p:ext uri="{BB962C8B-B14F-4D97-AF65-F5344CB8AC3E}">
        <p14:creationId xmlns:p14="http://schemas.microsoft.com/office/powerpoint/2010/main" val="265010877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5934B79-C442-49BB-89A0-AA0A839CE33E}" type="slidenum">
              <a:rPr lang="en-US" smtClean="0"/>
              <a:pPr/>
              <a:t>38</a:t>
            </a:fld>
            <a:endParaRPr lang="en-US"/>
          </a:p>
        </p:txBody>
      </p:sp>
    </p:spTree>
    <p:extLst>
      <p:ext uri="{BB962C8B-B14F-4D97-AF65-F5344CB8AC3E}">
        <p14:creationId xmlns:p14="http://schemas.microsoft.com/office/powerpoint/2010/main" val="361549796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5934B79-C442-49BB-89A0-AA0A839CE33E}" type="slidenum">
              <a:rPr lang="en-US" smtClean="0"/>
              <a:pPr/>
              <a:t>40</a:t>
            </a:fld>
            <a:endParaRPr lang="en-US"/>
          </a:p>
        </p:txBody>
      </p:sp>
    </p:spTree>
    <p:extLst>
      <p:ext uri="{BB962C8B-B14F-4D97-AF65-F5344CB8AC3E}">
        <p14:creationId xmlns:p14="http://schemas.microsoft.com/office/powerpoint/2010/main" val="122419305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5934B79-C442-49BB-89A0-AA0A839CE33E}" type="slidenum">
              <a:rPr lang="en-US" smtClean="0"/>
              <a:pPr/>
              <a:t>41</a:t>
            </a:fld>
            <a:endParaRPr lang="en-US"/>
          </a:p>
        </p:txBody>
      </p:sp>
    </p:spTree>
    <p:extLst>
      <p:ext uri="{BB962C8B-B14F-4D97-AF65-F5344CB8AC3E}">
        <p14:creationId xmlns:p14="http://schemas.microsoft.com/office/powerpoint/2010/main" val="195071812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5934B79-C442-49BB-89A0-AA0A839CE33E}" type="slidenum">
              <a:rPr lang="en-US" smtClean="0"/>
              <a:pPr/>
              <a:t>43</a:t>
            </a:fld>
            <a:endParaRPr lang="en-US"/>
          </a:p>
        </p:txBody>
      </p:sp>
    </p:spTree>
    <p:extLst>
      <p:ext uri="{BB962C8B-B14F-4D97-AF65-F5344CB8AC3E}">
        <p14:creationId xmlns:p14="http://schemas.microsoft.com/office/powerpoint/2010/main" val="268636871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5934B79-C442-49BB-89A0-AA0A839CE33E}" type="slidenum">
              <a:rPr lang="en-US" smtClean="0"/>
              <a:pPr/>
              <a:t>44</a:t>
            </a:fld>
            <a:endParaRPr lang="en-US"/>
          </a:p>
        </p:txBody>
      </p:sp>
    </p:spTree>
    <p:extLst>
      <p:ext uri="{BB962C8B-B14F-4D97-AF65-F5344CB8AC3E}">
        <p14:creationId xmlns:p14="http://schemas.microsoft.com/office/powerpoint/2010/main" val="47116725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5934B79-C442-49BB-89A0-AA0A839CE33E}" type="slidenum">
              <a:rPr lang="en-US" smtClean="0"/>
              <a:pPr/>
              <a:t>46</a:t>
            </a:fld>
            <a:endParaRPr lang="en-US"/>
          </a:p>
        </p:txBody>
      </p:sp>
    </p:spTree>
    <p:extLst>
      <p:ext uri="{BB962C8B-B14F-4D97-AF65-F5344CB8AC3E}">
        <p14:creationId xmlns:p14="http://schemas.microsoft.com/office/powerpoint/2010/main" val="25299236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5934B79-C442-49BB-89A0-AA0A839CE33E}" type="slidenum">
              <a:rPr lang="en-US" smtClean="0"/>
              <a:pPr/>
              <a:t>47</a:t>
            </a:fld>
            <a:endParaRPr lang="en-US"/>
          </a:p>
        </p:txBody>
      </p:sp>
    </p:spTree>
    <p:extLst>
      <p:ext uri="{BB962C8B-B14F-4D97-AF65-F5344CB8AC3E}">
        <p14:creationId xmlns:p14="http://schemas.microsoft.com/office/powerpoint/2010/main" val="28647188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E551BB9-B648-1D4F-8DBA-EB93D406F422}" type="slidenum">
              <a:rPr lang="en-US" smtClean="0"/>
              <a:t>20</a:t>
            </a:fld>
            <a:endParaRPr lang="en-US"/>
          </a:p>
        </p:txBody>
      </p:sp>
    </p:spTree>
    <p:extLst>
      <p:ext uri="{BB962C8B-B14F-4D97-AF65-F5344CB8AC3E}">
        <p14:creationId xmlns:p14="http://schemas.microsoft.com/office/powerpoint/2010/main" val="179529366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pPr/>
              <a:t>53</a:t>
            </a:fld>
            <a:endParaRPr lang="en-US" dirty="0"/>
          </a:p>
        </p:txBody>
      </p:sp>
      <p:sp>
        <p:nvSpPr>
          <p:cNvPr id="10" name="Date Placeholder 9"/>
          <p:cNvSpPr>
            <a:spLocks noGrp="1"/>
          </p:cNvSpPr>
          <p:nvPr>
            <p:ph type="dt" idx="13"/>
          </p:nvPr>
        </p:nvSpPr>
        <p:spPr/>
        <p:txBody>
          <a:bodyPr/>
          <a:lstStyle/>
          <a:p>
            <a:fld id="{F6D0C1E9-C76A-461C-8E91-17FFC972AC04}" type="datetime1">
              <a:rPr lang="en-US" smtClean="0"/>
              <a:t>3/5/2014</a:t>
            </a:fld>
            <a:endParaRPr lang="en-US" dirty="0"/>
          </a:p>
        </p:txBody>
      </p:sp>
      <p:sp>
        <p:nvSpPr>
          <p:cNvPr id="7" name="Footer Placeholder 6"/>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24515066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5" name="Date Placeholder 4"/>
          <p:cNvSpPr>
            <a:spLocks noGrp="1"/>
          </p:cNvSpPr>
          <p:nvPr>
            <p:ph type="dt" idx="11"/>
          </p:nvPr>
        </p:nvSpPr>
        <p:spPr/>
        <p:txBody>
          <a:bodyPr/>
          <a:lstStyle/>
          <a:p>
            <a:fld id="{0E82BC82-8750-4FBE-93D3-93C35779230C}" type="datetime1">
              <a:rPr lang="en-US" smtClean="0">
                <a:solidFill>
                  <a:prstClr val="black"/>
                </a:solidFill>
              </a:rPr>
              <a:t>3/5/2014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54</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26902152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E551BB9-B648-1D4F-8DBA-EB93D406F422}" type="slidenum">
              <a:rPr lang="en-US" smtClean="0"/>
              <a:t>24</a:t>
            </a:fld>
            <a:endParaRPr lang="en-US"/>
          </a:p>
        </p:txBody>
      </p:sp>
    </p:spTree>
    <p:extLst>
      <p:ext uri="{BB962C8B-B14F-4D97-AF65-F5344CB8AC3E}">
        <p14:creationId xmlns:p14="http://schemas.microsoft.com/office/powerpoint/2010/main" val="1714173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t>3/5/2014</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27</a:t>
            </a:fld>
            <a:endParaRPr lang="en-US" dirty="0"/>
          </a:p>
        </p:txBody>
      </p:sp>
    </p:spTree>
    <p:extLst>
      <p:ext uri="{BB962C8B-B14F-4D97-AF65-F5344CB8AC3E}">
        <p14:creationId xmlns:p14="http://schemas.microsoft.com/office/powerpoint/2010/main" val="311412761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Rectangle 2"/>
          <p:cNvSpPr>
            <a:spLocks noGrp="1" noRot="1" noChangeAspect="1" noChangeArrowheads="1" noTextEdit="1"/>
          </p:cNvSpPr>
          <p:nvPr>
            <p:ph type="sldImg"/>
          </p:nvPr>
        </p:nvSpPr>
        <p:spPr>
          <a:ln/>
        </p:spPr>
      </p:sp>
      <p:sp>
        <p:nvSpPr>
          <p:cNvPr id="20482" name="Rectangle 3"/>
          <p:cNvSpPr>
            <a:spLocks noGrp="1" noChangeArrowheads="1"/>
          </p:cNvSpPr>
          <p:nvPr>
            <p:ph type="body" idx="1"/>
          </p:nvPr>
        </p:nvSpPr>
        <p:spPr>
          <a:noFill/>
          <a:ln/>
        </p:spPr>
        <p:txBody>
          <a:bodyPr/>
          <a:lstStyle/>
          <a:p>
            <a:endParaRPr lang="en-GB" dirty="0" smtClean="0"/>
          </a:p>
        </p:txBody>
      </p:sp>
    </p:spTree>
    <p:extLst>
      <p:ext uri="{BB962C8B-B14F-4D97-AF65-F5344CB8AC3E}">
        <p14:creationId xmlns:p14="http://schemas.microsoft.com/office/powerpoint/2010/main" val="315040429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Rectangle 2"/>
          <p:cNvSpPr>
            <a:spLocks noGrp="1" noRot="1" noChangeAspect="1" noChangeArrowheads="1" noTextEdit="1"/>
          </p:cNvSpPr>
          <p:nvPr>
            <p:ph type="sldImg"/>
          </p:nvPr>
        </p:nvSpPr>
        <p:spPr>
          <a:ln/>
        </p:spPr>
      </p:sp>
      <p:sp>
        <p:nvSpPr>
          <p:cNvPr id="20482" name="Rectangle 3"/>
          <p:cNvSpPr>
            <a:spLocks noGrp="1" noChangeArrowheads="1"/>
          </p:cNvSpPr>
          <p:nvPr>
            <p:ph type="body" idx="1"/>
          </p:nvPr>
        </p:nvSpPr>
        <p:spPr>
          <a:noFill/>
          <a:ln/>
        </p:spPr>
        <p:txBody>
          <a:bodyPr/>
          <a:lstStyle/>
          <a:p>
            <a:endParaRPr lang="en-GB" dirty="0" smtClean="0"/>
          </a:p>
        </p:txBody>
      </p:sp>
    </p:spTree>
    <p:extLst>
      <p:ext uri="{BB962C8B-B14F-4D97-AF65-F5344CB8AC3E}">
        <p14:creationId xmlns:p14="http://schemas.microsoft.com/office/powerpoint/2010/main" val="318840690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5934B79-C442-49BB-89A0-AA0A839CE33E}" type="slidenum">
              <a:rPr lang="en-US" smtClean="0"/>
              <a:pPr/>
              <a:t>31</a:t>
            </a:fld>
            <a:endParaRPr lang="en-US"/>
          </a:p>
        </p:txBody>
      </p:sp>
    </p:spTree>
    <p:extLst>
      <p:ext uri="{BB962C8B-B14F-4D97-AF65-F5344CB8AC3E}">
        <p14:creationId xmlns:p14="http://schemas.microsoft.com/office/powerpoint/2010/main" val="397075838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5934B79-C442-49BB-89A0-AA0A839CE33E}" type="slidenum">
              <a:rPr lang="en-US" smtClean="0"/>
              <a:pPr/>
              <a:t>32</a:t>
            </a:fld>
            <a:endParaRPr lang="en-US"/>
          </a:p>
        </p:txBody>
      </p:sp>
    </p:spTree>
    <p:extLst>
      <p:ext uri="{BB962C8B-B14F-4D97-AF65-F5344CB8AC3E}">
        <p14:creationId xmlns:p14="http://schemas.microsoft.com/office/powerpoint/2010/main" val="405948338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5934B79-C442-49BB-89A0-AA0A839CE33E}" type="slidenum">
              <a:rPr lang="en-US" smtClean="0"/>
              <a:pPr/>
              <a:t>33</a:t>
            </a:fld>
            <a:endParaRPr lang="en-US"/>
          </a:p>
        </p:txBody>
      </p:sp>
    </p:spTree>
    <p:extLst>
      <p:ext uri="{BB962C8B-B14F-4D97-AF65-F5344CB8AC3E}">
        <p14:creationId xmlns:p14="http://schemas.microsoft.com/office/powerpoint/2010/main" val="35261949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458332" y="6184086"/>
            <a:ext cx="1552931" cy="331014"/>
          </a:xfrm>
          <a:prstGeom prst="rect">
            <a:avLst/>
          </a:prstGeom>
        </p:spPr>
      </p:pic>
      <p:sp>
        <p:nvSpPr>
          <p:cNvPr id="3" name="Rectangle 2"/>
          <p:cNvSpPr/>
          <p:nvPr userDrawn="1"/>
        </p:nvSpPr>
        <p:spPr bwMode="gray">
          <a:xfrm>
            <a:off x="1082040" y="2626736"/>
            <a:ext cx="8220456" cy="680847"/>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4" name="Rectangle 3"/>
          <p:cNvSpPr/>
          <p:nvPr userDrawn="1"/>
        </p:nvSpPr>
        <p:spPr bwMode="gray">
          <a:xfrm>
            <a:off x="0" y="2895599"/>
            <a:ext cx="8071104" cy="674815"/>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5" name="Rectangle 4"/>
          <p:cNvSpPr/>
          <p:nvPr userDrawn="1"/>
        </p:nvSpPr>
        <p:spPr bwMode="gray">
          <a:xfrm>
            <a:off x="274638" y="3497263"/>
            <a:ext cx="8191182" cy="674815"/>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pic>
        <p:nvPicPr>
          <p:cNvPr id="6" name="Picture 5"/>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537638" y="2945270"/>
            <a:ext cx="4434849" cy="737618"/>
          </a:xfrm>
          <a:prstGeom prst="rect">
            <a:avLst/>
          </a:prstGeom>
        </p:spPr>
      </p:pic>
    </p:spTree>
    <p:extLst>
      <p:ext uri="{BB962C8B-B14F-4D97-AF65-F5344CB8AC3E}">
        <p14:creationId xmlns:p14="http://schemas.microsoft.com/office/powerpoint/2010/main" val="122759578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850" fill="hold"/>
                                        <p:tgtEl>
                                          <p:spTgt spid="3"/>
                                        </p:tgtEl>
                                        <p:attrNameLst>
                                          <p:attrName>ppt_x</p:attrName>
                                        </p:attrNameLst>
                                      </p:cBhvr>
                                      <p:tavLst>
                                        <p:tav tm="0">
                                          <p:val>
                                            <p:strVal val="0-#ppt_w/2"/>
                                          </p:val>
                                        </p:tav>
                                        <p:tav tm="100000">
                                          <p:val>
                                            <p:strVal val="#ppt_x"/>
                                          </p:val>
                                        </p:tav>
                                      </p:tavLst>
                                    </p:anim>
                                    <p:anim calcmode="lin" valueType="num">
                                      <p:cBhvr additive="base">
                                        <p:cTn id="8" dur="85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850" fill="hold"/>
                                        <p:tgtEl>
                                          <p:spTgt spid="4"/>
                                        </p:tgtEl>
                                        <p:attrNameLst>
                                          <p:attrName>ppt_x</p:attrName>
                                        </p:attrNameLst>
                                      </p:cBhvr>
                                      <p:tavLst>
                                        <p:tav tm="0">
                                          <p:val>
                                            <p:strVal val="1+#ppt_w/2"/>
                                          </p:val>
                                        </p:tav>
                                        <p:tav tm="100000">
                                          <p:val>
                                            <p:strVal val="#ppt_x"/>
                                          </p:val>
                                        </p:tav>
                                      </p:tavLst>
                                    </p:anim>
                                    <p:anim calcmode="lin" valueType="num">
                                      <p:cBhvr additive="base">
                                        <p:cTn id="12" dur="85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850" fill="hold"/>
                                        <p:tgtEl>
                                          <p:spTgt spid="5"/>
                                        </p:tgtEl>
                                        <p:attrNameLst>
                                          <p:attrName>ppt_x</p:attrName>
                                        </p:attrNameLst>
                                      </p:cBhvr>
                                      <p:tavLst>
                                        <p:tav tm="0">
                                          <p:val>
                                            <p:strVal val="0-#ppt_w/2"/>
                                          </p:val>
                                        </p:tav>
                                        <p:tav tm="100000">
                                          <p:val>
                                            <p:strVal val="#ppt_x"/>
                                          </p:val>
                                        </p:tav>
                                      </p:tavLst>
                                    </p:anim>
                                    <p:anim calcmode="lin" valueType="num">
                                      <p:cBhvr additive="base">
                                        <p:cTn id="16" dur="850" fill="hold"/>
                                        <p:tgtEl>
                                          <p:spTgt spid="5"/>
                                        </p:tgtEl>
                                        <p:attrNameLst>
                                          <p:attrName>ppt_y</p:attrName>
                                        </p:attrNameLst>
                                      </p:cBhvr>
                                      <p:tavLst>
                                        <p:tav tm="0">
                                          <p:val>
                                            <p:strVal val="#ppt_y"/>
                                          </p:val>
                                        </p:tav>
                                        <p:tav tm="100000">
                                          <p:val>
                                            <p:strVal val="#ppt_y"/>
                                          </p:val>
                                        </p:tav>
                                      </p:tavLst>
                                    </p:anim>
                                  </p:childTnLst>
                                </p:cTn>
                              </p:par>
                              <p:par>
                                <p:cTn id="17" presetID="10" presetClass="entr" presetSubtype="0" fill="hold" nodeType="withEffect">
                                  <p:stCondLst>
                                    <p:cond delay="58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750"/>
                                        <p:tgtEl>
                                          <p:spTgt spid="6"/>
                                        </p:tgtEl>
                                      </p:cBhvr>
                                    </p:animEffect>
                                  </p:childTnLst>
                                </p:cTn>
                              </p:par>
                              <p:par>
                                <p:cTn id="20" presetID="63" presetClass="path" presetSubtype="0" decel="100000" fill="hold" nodeType="withEffect">
                                  <p:stCondLst>
                                    <p:cond delay="580"/>
                                  </p:stCondLst>
                                  <p:childTnLst>
                                    <p:animMotion origin="layout" path="M -0.02409 1.50289E-6 L -4.16667E-7 1.50289E-6 " pathEditMode="relative" rAng="0" ptsTypes="AA">
                                      <p:cBhvr>
                                        <p:cTn id="21" dur="500" fill="hold"/>
                                        <p:tgtEl>
                                          <p:spTgt spid="6"/>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gradFill>
                  <a:gsLst>
                    <a:gs pos="2920">
                      <a:schemeClr val="tx2"/>
                    </a:gs>
                    <a:gs pos="39000">
                      <a:schemeClr val="tx2"/>
                    </a:gs>
                  </a:gsLst>
                  <a:lin ang="5400000" scaled="0"/>
                </a:gradFill>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642648731"/>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nd 2-color bullete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1pPr>
              <a:buClr>
                <a:schemeClr val="tx2"/>
              </a:buClr>
              <a:defRPr>
                <a:gradFill>
                  <a:gsLst>
                    <a:gs pos="13869">
                      <a:schemeClr val="tx2"/>
                    </a:gs>
                    <a:gs pos="42000">
                      <a:schemeClr val="tx2"/>
                    </a:gs>
                  </a:gsLst>
                  <a:lin ang="5400000" scaled="0"/>
                </a:gradFill>
              </a:defRPr>
            </a:lvl1pPr>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525470771"/>
      </p:ext>
    </p:extLst>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5109">
                      <a:schemeClr val="tx2"/>
                    </a:gs>
                    <a:gs pos="25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100000">
                      <a:schemeClr val="tx2"/>
                    </a:gs>
                    <a:gs pos="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683850819"/>
      </p:ext>
    </p:extLst>
  </p:cSld>
  <p:clrMapOvr>
    <a:masterClrMapping/>
  </p:clrMapOvr>
  <p:transition>
    <p:fade/>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wo Column 2-color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847242816"/>
      </p:ext>
    </p:extLst>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Big Idea Layout">
    <p:spTree>
      <p:nvGrpSpPr>
        <p:cNvPr id="1" name=""/>
        <p:cNvGrpSpPr/>
        <p:nvPr/>
      </p:nvGrpSpPr>
      <p:grpSpPr>
        <a:xfrm>
          <a:off x="0" y="0"/>
          <a:ext cx="0" cy="0"/>
          <a:chOff x="0" y="0"/>
          <a:chExt cx="0" cy="0"/>
        </a:xfrm>
      </p:grpSpPr>
      <p:sp>
        <p:nvSpPr>
          <p:cNvPr id="2" name="Title 1"/>
          <p:cNvSpPr>
            <a:spLocks noGrp="1"/>
          </p:cNvSpPr>
          <p:nvPr>
            <p:ph type="title"/>
          </p:nvPr>
        </p:nvSpPr>
        <p:spPr>
          <a:xfrm>
            <a:off x="282576" y="1211263"/>
            <a:ext cx="11889564" cy="917575"/>
          </a:xfrm>
        </p:spPr>
        <p:txBody>
          <a:bodyPr/>
          <a:lstStyle>
            <a:lvl1pPr>
              <a:defRPr sz="7200" baseline="0"/>
            </a:lvl1pPr>
          </a:lstStyle>
          <a:p>
            <a:r>
              <a:rPr lang="en-US" smtClean="0"/>
              <a:t>Click to edit Master title style</a:t>
            </a:r>
            <a:endParaRPr lang="en-US" dirty="0"/>
          </a:p>
        </p:txBody>
      </p:sp>
    </p:spTree>
    <p:extLst>
      <p:ext uri="{BB962C8B-B14F-4D97-AF65-F5344CB8AC3E}">
        <p14:creationId xmlns:p14="http://schemas.microsoft.com/office/powerpoint/2010/main" val="2915293295"/>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Fact Layout">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2390161380"/>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Phot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bwMode="gray">
          <a:xfrm>
            <a:off x="1554848" y="479425"/>
            <a:ext cx="4960252" cy="930275"/>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1" name="Rectangle 10"/>
          <p:cNvSpPr/>
          <p:nvPr userDrawn="1"/>
        </p:nvSpPr>
        <p:spPr bwMode="gray">
          <a:xfrm>
            <a:off x="452526" y="665740"/>
            <a:ext cx="4943439" cy="930275"/>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2" name="Rectangle 11"/>
          <p:cNvSpPr/>
          <p:nvPr userDrawn="1"/>
        </p:nvSpPr>
        <p:spPr bwMode="gray">
          <a:xfrm>
            <a:off x="7035836" y="3771579"/>
            <a:ext cx="4943439" cy="640073"/>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3" name="Rectangle 12"/>
          <p:cNvSpPr/>
          <p:nvPr userDrawn="1"/>
        </p:nvSpPr>
        <p:spPr bwMode="gray">
          <a:xfrm>
            <a:off x="7198360" y="3937000"/>
            <a:ext cx="4963478" cy="954397"/>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4" name="Rectangle 13"/>
          <p:cNvSpPr/>
          <p:nvPr userDrawn="1"/>
        </p:nvSpPr>
        <p:spPr bwMode="gray">
          <a:xfrm>
            <a:off x="7035836" y="4791456"/>
            <a:ext cx="4943439" cy="1639824"/>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49757" y="600046"/>
            <a:ext cx="10285899" cy="6532600"/>
          </a:xfrm>
          <a:prstGeom prst="rect">
            <a:avLst/>
          </a:prstGeom>
          <a:effectLst>
            <a:outerShdw blurRad="127000" sx="101000" sy="101000" algn="ctr" rotWithShape="0">
              <a:prstClr val="black">
                <a:alpha val="20000"/>
              </a:prstClr>
            </a:outerShdw>
          </a:effectLst>
        </p:spPr>
      </p:pic>
      <p:sp>
        <p:nvSpPr>
          <p:cNvPr id="9" name="Title 1"/>
          <p:cNvSpPr>
            <a:spLocks noGrp="1"/>
          </p:cNvSpPr>
          <p:nvPr>
            <p:ph type="title" hasCustomPrompt="1"/>
          </p:nvPr>
        </p:nvSpPr>
        <p:spPr bwMode="ltGray">
          <a:xfrm>
            <a:off x="1931886" y="3060901"/>
            <a:ext cx="8214225" cy="1371600"/>
          </a:xfrm>
          <a:noFill/>
        </p:spPr>
        <p:txBody>
          <a:bodyPr vert="horz" wrap="square" lIns="146304" tIns="91440" rIns="146304" bIns="91440" rtlCol="0" anchor="t" anchorCtr="0">
            <a:noAutofit/>
          </a:bodyPr>
          <a:lstStyle>
            <a:lvl1pPr>
              <a:defRPr lang="en-US" sz="4400" spc="-100" baseline="0" dirty="0">
                <a:gradFill>
                  <a:gsLst>
                    <a:gs pos="0">
                      <a:schemeClr val="bg2">
                        <a:lumMod val="10000"/>
                      </a:schemeClr>
                    </a:gs>
                    <a:gs pos="100000">
                      <a:schemeClr val="bg2">
                        <a:lumMod val="10000"/>
                      </a:schemeClr>
                    </a:gs>
                  </a:gsLst>
                  <a:lin ang="5400000" scaled="0"/>
                </a:gradFill>
              </a:defRPr>
            </a:lvl1pPr>
          </a:lstStyle>
          <a:p>
            <a:pPr lvl="0"/>
            <a:r>
              <a:rPr lang="en-US" dirty="0" smtClean="0"/>
              <a:t>Presentation title</a:t>
            </a:r>
            <a:endParaRPr lang="en-US" dirty="0"/>
          </a:p>
        </p:txBody>
      </p:sp>
      <p:sp>
        <p:nvSpPr>
          <p:cNvPr id="3" name="Text Placeholder 2"/>
          <p:cNvSpPr>
            <a:spLocks noGrp="1"/>
          </p:cNvSpPr>
          <p:nvPr>
            <p:ph type="body" sz="quarter" idx="14" hasCustomPrompt="1"/>
          </p:nvPr>
        </p:nvSpPr>
        <p:spPr bwMode="ltGray">
          <a:xfrm>
            <a:off x="1931886" y="4451262"/>
            <a:ext cx="8214226" cy="1371611"/>
          </a:xfrm>
        </p:spPr>
        <p:txBody>
          <a:bodyPr tIns="109728" bIns="109728">
            <a:noAutofit/>
          </a:bodyPr>
          <a:lstStyle>
            <a:lvl1pPr marL="0" indent="0">
              <a:spcBef>
                <a:spcPts val="0"/>
              </a:spcBef>
              <a:buNone/>
              <a:defRPr lang="en-US" sz="3200" b="0" kern="1200" cap="none" spc="-100" baseline="0" dirty="0">
                <a:ln w="3175">
                  <a:noFill/>
                </a:ln>
                <a:gradFill>
                  <a:gsLst>
                    <a:gs pos="0">
                      <a:schemeClr val="bg2">
                        <a:lumMod val="10000"/>
                      </a:schemeClr>
                    </a:gs>
                    <a:gs pos="100000">
                      <a:schemeClr val="bg2">
                        <a:lumMod val="10000"/>
                      </a:schemeClr>
                    </a:gs>
                  </a:gsLst>
                  <a:lin ang="5400000" scaled="0"/>
                </a:gradFill>
                <a:effectLst/>
                <a:latin typeface="+mj-lt"/>
                <a:ea typeface="+mn-ea"/>
                <a:cs typeface="Segoe UI" pitchFamily="34" charset="0"/>
              </a:defRPr>
            </a:lvl1pPr>
          </a:lstStyle>
          <a:p>
            <a:pPr lvl="0" algn="l" defTabSz="932742" rtl="0" eaLnBrk="1" latinLnBrk="0" hangingPunct="1">
              <a:lnSpc>
                <a:spcPct val="90000"/>
              </a:lnSpc>
              <a:spcBef>
                <a:spcPct val="0"/>
              </a:spcBef>
              <a:buNone/>
            </a:pPr>
            <a:r>
              <a:rPr lang="en-US" dirty="0" smtClean="0"/>
              <a:t>Speaker Name</a:t>
            </a:r>
            <a:endParaRPr lang="en-US" dirty="0"/>
          </a:p>
        </p:txBody>
      </p:sp>
      <p:pic>
        <p:nvPicPr>
          <p:cNvPr id="17" name="Picture 16"/>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bwMode="gray">
          <a:xfrm>
            <a:off x="11247438" y="479426"/>
            <a:ext cx="731837" cy="155994"/>
          </a:xfrm>
          <a:prstGeom prst="rect">
            <a:avLst/>
          </a:prstGeom>
        </p:spPr>
      </p:pic>
      <p:sp>
        <p:nvSpPr>
          <p:cNvPr id="15" name="Text Placeholder 4"/>
          <p:cNvSpPr>
            <a:spLocks noGrp="1"/>
          </p:cNvSpPr>
          <p:nvPr>
            <p:ph type="body" sz="quarter" idx="15" hasCustomPrompt="1"/>
          </p:nvPr>
        </p:nvSpPr>
        <p:spPr>
          <a:xfrm>
            <a:off x="8800211" y="1590086"/>
            <a:ext cx="1600200" cy="433965"/>
          </a:xfrm>
        </p:spPr>
        <p:txBody>
          <a:bodyPr/>
          <a:lstStyle>
            <a:lvl1pPr marL="0" indent="0" algn="r">
              <a:buNone/>
              <a:defRPr sz="1800" baseline="0"/>
            </a:lvl1pPr>
          </a:lstStyle>
          <a:p>
            <a:pPr lvl="0"/>
            <a:r>
              <a:rPr lang="en-US" dirty="0" smtClean="0"/>
              <a:t>Session Code</a:t>
            </a:r>
            <a:endParaRPr lang="en-US" dirty="0"/>
          </a:p>
        </p:txBody>
      </p:sp>
    </p:spTree>
    <p:extLst>
      <p:ext uri="{BB962C8B-B14F-4D97-AF65-F5344CB8AC3E}">
        <p14:creationId xmlns:p14="http://schemas.microsoft.com/office/powerpoint/2010/main" val="109382862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50" fill="hold"/>
                                        <p:tgtEl>
                                          <p:spTgt spid="8"/>
                                        </p:tgtEl>
                                        <p:attrNameLst>
                                          <p:attrName>ppt_x</p:attrName>
                                        </p:attrNameLst>
                                      </p:cBhvr>
                                      <p:tavLst>
                                        <p:tav tm="0">
                                          <p:val>
                                            <p:strVal val="0-#ppt_w/2"/>
                                          </p:val>
                                        </p:tav>
                                        <p:tav tm="100000">
                                          <p:val>
                                            <p:strVal val="#ppt_x"/>
                                          </p:val>
                                        </p:tav>
                                      </p:tavLst>
                                    </p:anim>
                                    <p:anim calcmode="lin" valueType="num">
                                      <p:cBhvr additive="base">
                                        <p:cTn id="8" dur="750" fill="hold"/>
                                        <p:tgtEl>
                                          <p:spTgt spid="8"/>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750" fill="hold"/>
                                        <p:tgtEl>
                                          <p:spTgt spid="11"/>
                                        </p:tgtEl>
                                        <p:attrNameLst>
                                          <p:attrName>ppt_x</p:attrName>
                                        </p:attrNameLst>
                                      </p:cBhvr>
                                      <p:tavLst>
                                        <p:tav tm="0">
                                          <p:val>
                                            <p:strVal val="0-#ppt_w/2"/>
                                          </p:val>
                                        </p:tav>
                                        <p:tav tm="100000">
                                          <p:val>
                                            <p:strVal val="#ppt_x"/>
                                          </p:val>
                                        </p:tav>
                                      </p:tavLst>
                                    </p:anim>
                                    <p:anim calcmode="lin" valueType="num">
                                      <p:cBhvr additive="base">
                                        <p:cTn id="12" dur="75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25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750" fill="hold"/>
                                        <p:tgtEl>
                                          <p:spTgt spid="12"/>
                                        </p:tgtEl>
                                        <p:attrNameLst>
                                          <p:attrName>ppt_x</p:attrName>
                                        </p:attrNameLst>
                                      </p:cBhvr>
                                      <p:tavLst>
                                        <p:tav tm="0">
                                          <p:val>
                                            <p:strVal val="1+#ppt_w/2"/>
                                          </p:val>
                                        </p:tav>
                                        <p:tav tm="100000">
                                          <p:val>
                                            <p:strVal val="#ppt_x"/>
                                          </p:val>
                                        </p:tav>
                                      </p:tavLst>
                                    </p:anim>
                                    <p:anim calcmode="lin" valueType="num">
                                      <p:cBhvr additive="base">
                                        <p:cTn id="16" dur="75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75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750" fill="hold"/>
                                        <p:tgtEl>
                                          <p:spTgt spid="14"/>
                                        </p:tgtEl>
                                        <p:attrNameLst>
                                          <p:attrName>ppt_x</p:attrName>
                                        </p:attrNameLst>
                                      </p:cBhvr>
                                      <p:tavLst>
                                        <p:tav tm="0">
                                          <p:val>
                                            <p:strVal val="1+#ppt_w/2"/>
                                          </p:val>
                                        </p:tav>
                                        <p:tav tm="100000">
                                          <p:val>
                                            <p:strVal val="#ppt_x"/>
                                          </p:val>
                                        </p:tav>
                                      </p:tavLst>
                                    </p:anim>
                                    <p:anim calcmode="lin" valueType="num">
                                      <p:cBhvr additive="base">
                                        <p:cTn id="20" dur="750" fill="hold"/>
                                        <p:tgtEl>
                                          <p:spTgt spid="14"/>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110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750" fill="hold"/>
                                        <p:tgtEl>
                                          <p:spTgt spid="13"/>
                                        </p:tgtEl>
                                        <p:attrNameLst>
                                          <p:attrName>ppt_x</p:attrName>
                                        </p:attrNameLst>
                                      </p:cBhvr>
                                      <p:tavLst>
                                        <p:tav tm="0">
                                          <p:val>
                                            <p:strVal val="1+#ppt_w/2"/>
                                          </p:val>
                                        </p:tav>
                                        <p:tav tm="100000">
                                          <p:val>
                                            <p:strVal val="#ppt_x"/>
                                          </p:val>
                                        </p:tav>
                                      </p:tavLst>
                                    </p:anim>
                                    <p:anim calcmode="lin" valueType="num">
                                      <p:cBhvr additive="base">
                                        <p:cTn id="24" dur="750" fill="hold"/>
                                        <p:tgtEl>
                                          <p:spTgt spid="13"/>
                                        </p:tgtEl>
                                        <p:attrNameLst>
                                          <p:attrName>ppt_y</p:attrName>
                                        </p:attrNameLst>
                                      </p:cBhvr>
                                      <p:tavLst>
                                        <p:tav tm="0">
                                          <p:val>
                                            <p:strVal val="#ppt_y"/>
                                          </p:val>
                                        </p:tav>
                                        <p:tav tm="100000">
                                          <p:val>
                                            <p:strVal val="#ppt_y"/>
                                          </p:val>
                                        </p:tav>
                                      </p:tavLst>
                                    </p:anim>
                                  </p:childTnLst>
                                </p:cTn>
                              </p:par>
                              <p:par>
                                <p:cTn id="25" presetID="10" presetClass="entr" presetSubtype="0" fill="hold" grpId="0" nodeType="withEffect">
                                  <p:stCondLst>
                                    <p:cond delay="58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750"/>
                                        <p:tgtEl>
                                          <p:spTgt spid="9"/>
                                        </p:tgtEl>
                                      </p:cBhvr>
                                    </p:animEffect>
                                  </p:childTnLst>
                                </p:cTn>
                              </p:par>
                              <p:par>
                                <p:cTn id="28" presetID="63" presetClass="path" presetSubtype="0" decel="100000" fill="hold" grpId="1" nodeType="withEffect">
                                  <p:stCondLst>
                                    <p:cond delay="580"/>
                                  </p:stCondLst>
                                  <p:childTnLst>
                                    <p:animMotion origin="layout" path="M -0.02413 -3.22742E-6 L 4.30431E-6 -3.22742E-6 " pathEditMode="relative" rAng="0" ptsTypes="AA">
                                      <p:cBhvr>
                                        <p:cTn id="29" dur="500" fill="hold"/>
                                        <p:tgtEl>
                                          <p:spTgt spid="9"/>
                                        </p:tgtEl>
                                        <p:attrNameLst>
                                          <p:attrName>ppt_x</p:attrName>
                                          <p:attrName>ppt_y</p:attrName>
                                        </p:attrNameLst>
                                      </p:cBhvr>
                                      <p:rCtr x="1200" y="0"/>
                                    </p:animMotion>
                                  </p:childTnLst>
                                </p:cTn>
                              </p:par>
                              <p:par>
                                <p:cTn id="30" presetID="10" presetClass="entr" presetSubtype="0" fill="hold" grpId="0" nodeType="withEffect">
                                  <p:stCondLst>
                                    <p:cond delay="68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750"/>
                                        <p:tgtEl>
                                          <p:spTgt spid="3"/>
                                        </p:tgtEl>
                                      </p:cBhvr>
                                    </p:animEffect>
                                  </p:childTnLst>
                                </p:cTn>
                              </p:par>
                              <p:par>
                                <p:cTn id="33" presetID="63" presetClass="path" presetSubtype="0" decel="100000" fill="hold" grpId="1" nodeType="withEffect">
                                  <p:stCondLst>
                                    <p:cond delay="680"/>
                                  </p:stCondLst>
                                  <p:childTnLst>
                                    <p:animMotion origin="layout" path="M -0.02413 -3.01861E-6 L 4.30431E-6 -3.01861E-6 " pathEditMode="relative" rAng="0" ptsTypes="AA">
                                      <p:cBhvr>
                                        <p:cTn id="34" dur="500" fill="hold"/>
                                        <p:tgtEl>
                                          <p:spTgt spid="3"/>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2" grpId="0" animBg="1"/>
      <p:bldP spid="13" grpId="0" animBg="1"/>
      <p:bldP spid="14" grpId="0" animBg="1"/>
      <p:bldP spid="9" grpId="0"/>
      <p:bldP spid="9" grpId="1"/>
      <p:bldP spid="3" grpId="0">
        <p:tmplLst>
          <p:tmpl>
            <p:tnLst>
              <p:par>
                <p:cTn presetID="10" presetClass="entr" presetSubtype="0" fill="hold" nodeType="withEffect">
                  <p:stCondLst>
                    <p:cond delay="680"/>
                  </p:stCondLst>
                  <p:childTnLst>
                    <p:set>
                      <p:cBhvr>
                        <p:cTn dur="1" fill="hold">
                          <p:stCondLst>
                            <p:cond delay="0"/>
                          </p:stCondLst>
                        </p:cTn>
                        <p:tgtEl>
                          <p:spTgt spid="3"/>
                        </p:tgtEl>
                        <p:attrNameLst>
                          <p:attrName>style.visibility</p:attrName>
                        </p:attrNameLst>
                      </p:cBhvr>
                      <p:to>
                        <p:strVal val="visible"/>
                      </p:to>
                    </p:set>
                    <p:animEffect transition="in" filter="fade">
                      <p:cBhvr>
                        <p:cTn dur="750"/>
                        <p:tgtEl>
                          <p:spTgt spid="3"/>
                        </p:tgtEl>
                      </p:cBhvr>
                    </p:animEffect>
                  </p:childTnLst>
                </p:cTn>
              </p:par>
            </p:tnLst>
          </p:tmpl>
        </p:tmplLst>
      </p:bldP>
      <p:bldP spid="3" grpId="1">
        <p:tmplLst>
          <p:tmpl>
            <p:tnLst>
              <p:par>
                <p:cTn presetID="63" presetClass="path" presetSubtype="0" decel="100000" fill="hold" nodeType="withEffect">
                  <p:stCondLst>
                    <p:cond delay="680"/>
                  </p:stCondLst>
                  <p:childTnLst>
                    <p:animMotion origin="layout" path="M -0.02413 -3.01861E-6 L 4.30431E-6 -3.01861E-6 " pathEditMode="relative" rAng="0" ptsTypes="AA">
                      <p:cBhvr>
                        <p:cTn dur="500" fill="hold"/>
                        <p:tgtEl>
                          <p:spTgt spid="3"/>
                        </p:tgtEl>
                        <p:attrNameLst>
                          <p:attrName>ppt_x</p:attrName>
                          <p:attrName>ppt_y</p:attrName>
                        </p:attrNameLst>
                      </p:cBhvr>
                      <p:rCtr x="1200" y="0"/>
                    </p:animMotion>
                  </p:childTnLst>
                </p:cTn>
              </p:par>
            </p:tnLst>
          </p:tmpl>
        </p:tmplLst>
      </p:bldP>
    </p:bld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Fact Layout_Accent Color 2">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2538603404"/>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Quote Layout">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1201806"/>
            <a:ext cx="10058399" cy="917575"/>
          </a:xfrm>
        </p:spPr>
        <p:txBody>
          <a:bodyPr/>
          <a:lstStyle>
            <a:lvl1pPr marL="233363" indent="-233363">
              <a:defRPr sz="6000" baseline="0"/>
            </a:lvl1pPr>
          </a:lstStyle>
          <a:p>
            <a:r>
              <a:rPr lang="en-US" dirty="0" smtClean="0"/>
              <a:t>“Sample quote goes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5126038"/>
            <a:ext cx="5486400" cy="1071062"/>
          </a:xfrm>
        </p:spPr>
        <p:txBody>
          <a:bodyPr/>
          <a:lstStyle>
            <a:lvl1pPr marL="0" indent="0">
              <a:spcBef>
                <a:spcPts val="0"/>
              </a:spcBef>
              <a:buNone/>
              <a:defRPr sz="3200" baseline="0">
                <a:latin typeface="+mj-lt"/>
              </a:defRPr>
            </a:lvl1pPr>
          </a:lstStyle>
          <a:p>
            <a:pPr lvl="0"/>
            <a:r>
              <a:rPr lang="en-US" dirty="0" smtClean="0"/>
              <a:t>Author Name</a:t>
            </a:r>
          </a:p>
          <a:p>
            <a:pPr lvl="0"/>
            <a:r>
              <a:rPr lang="en-US" dirty="0" smtClean="0"/>
              <a:t>Title</a:t>
            </a:r>
          </a:p>
        </p:txBody>
      </p:sp>
    </p:spTree>
    <p:extLst>
      <p:ext uri="{BB962C8B-B14F-4D97-AF65-F5344CB8AC3E}">
        <p14:creationId xmlns:p14="http://schemas.microsoft.com/office/powerpoint/2010/main" val="3183363366"/>
      </p:ext>
    </p:extLst>
  </p:cSld>
  <p:clrMapOvr>
    <a:masterClrMapping/>
  </p:clrMapOvr>
  <p:transition>
    <p:fade/>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Quote Layout_Accent Color 1">
    <p:bg>
      <p:bgPr>
        <a:solidFill>
          <a:schemeClr val="accent1"/>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2125663"/>
            <a:ext cx="10058399" cy="917575"/>
          </a:xfrm>
        </p:spPr>
        <p:txBody>
          <a:bodyPr/>
          <a:lstStyle>
            <a:lvl1pPr marL="282575" indent="-282575">
              <a:tabLst>
                <a:tab pos="282575" algn="l"/>
              </a:tabLst>
              <a:defRPr sz="6000" baseline="0"/>
            </a:lvl1pPr>
          </a:lstStyle>
          <a:p>
            <a:r>
              <a:rPr lang="en-US" dirty="0" smtClean="0"/>
              <a:t>“	Add a quote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4868847"/>
            <a:ext cx="5486400" cy="1071062"/>
          </a:xfrm>
        </p:spPr>
        <p:txBody>
          <a:bodyPr/>
          <a:lstStyle>
            <a:lvl1pPr marL="0" indent="0">
              <a:spcBef>
                <a:spcPts val="0"/>
              </a:spcBef>
              <a:buNone/>
              <a:defRPr sz="3200" baseline="0">
                <a:latin typeface="+mj-lt"/>
              </a:defRPr>
            </a:lvl1pPr>
          </a:lstStyle>
          <a:p>
            <a:pPr lvl="0"/>
            <a:r>
              <a:rPr lang="en-US" dirty="0" smtClean="0"/>
              <a:t>Author’s Name</a:t>
            </a:r>
          </a:p>
          <a:p>
            <a:pPr lvl="0"/>
            <a:r>
              <a:rPr lang="en-US" dirty="0" smtClean="0"/>
              <a:t>Title</a:t>
            </a:r>
          </a:p>
        </p:txBody>
      </p:sp>
    </p:spTree>
    <p:extLst>
      <p:ext uri="{BB962C8B-B14F-4D97-AF65-F5344CB8AC3E}">
        <p14:creationId xmlns:p14="http://schemas.microsoft.com/office/powerpoint/2010/main" val="124333386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Big Idea &amp; 3 Points">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82576" y="2430462"/>
            <a:ext cx="11887200" cy="932563"/>
          </a:xfrm>
        </p:spPr>
        <p:txBody>
          <a:bodyPr/>
          <a:lstStyle>
            <a:lvl1pPr marL="0" indent="0">
              <a:buNone/>
              <a:defRPr sz="5400">
                <a:gradFill>
                  <a:gsLst>
                    <a:gs pos="3333">
                      <a:schemeClr val="tx1"/>
                    </a:gs>
                    <a:gs pos="3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p:txBody>
      </p:sp>
      <p:sp>
        <p:nvSpPr>
          <p:cNvPr id="4" name="Title 1"/>
          <p:cNvSpPr>
            <a:spLocks noGrp="1"/>
          </p:cNvSpPr>
          <p:nvPr>
            <p:ph type="title"/>
          </p:nvPr>
        </p:nvSpPr>
        <p:spPr>
          <a:xfrm>
            <a:off x="282576" y="1211263"/>
            <a:ext cx="11889564" cy="917575"/>
          </a:xfrm>
        </p:spPr>
        <p:txBody>
          <a:bodyPr/>
          <a:lstStyle>
            <a:lvl1pPr>
              <a:defRPr sz="7200" baseline="0">
                <a:gradFill>
                  <a:gsLst>
                    <a:gs pos="1250">
                      <a:schemeClr val="tx1"/>
                    </a:gs>
                    <a:gs pos="100000">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480330917"/>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47896568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1_Title Slide Phot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bwMode="gray">
          <a:xfrm>
            <a:off x="1554848" y="479425"/>
            <a:ext cx="4960252" cy="930275"/>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1" name="Rectangle 10"/>
          <p:cNvSpPr/>
          <p:nvPr userDrawn="1"/>
        </p:nvSpPr>
        <p:spPr bwMode="gray">
          <a:xfrm>
            <a:off x="452526" y="665740"/>
            <a:ext cx="4943439" cy="930275"/>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2" name="Rectangle 11"/>
          <p:cNvSpPr/>
          <p:nvPr userDrawn="1"/>
        </p:nvSpPr>
        <p:spPr bwMode="gray">
          <a:xfrm>
            <a:off x="7035836" y="3771579"/>
            <a:ext cx="4943439" cy="640073"/>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3" name="Rectangle 12"/>
          <p:cNvSpPr/>
          <p:nvPr userDrawn="1"/>
        </p:nvSpPr>
        <p:spPr bwMode="gray">
          <a:xfrm>
            <a:off x="7198360" y="3937000"/>
            <a:ext cx="4963478" cy="954397"/>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4" name="Rectangle 13"/>
          <p:cNvSpPr/>
          <p:nvPr userDrawn="1"/>
        </p:nvSpPr>
        <p:spPr bwMode="gray">
          <a:xfrm>
            <a:off x="7035836" y="4791456"/>
            <a:ext cx="4943439" cy="1639824"/>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49757" y="600046"/>
            <a:ext cx="10285899" cy="6532600"/>
          </a:xfrm>
          <a:prstGeom prst="rect">
            <a:avLst/>
          </a:prstGeom>
          <a:effectLst>
            <a:outerShdw blurRad="127000" sx="101000" sy="101000" algn="ctr" rotWithShape="0">
              <a:prstClr val="black">
                <a:alpha val="20000"/>
              </a:prstClr>
            </a:outerShdw>
          </a:effectLst>
        </p:spPr>
      </p:pic>
      <p:sp>
        <p:nvSpPr>
          <p:cNvPr id="9" name="Title 1"/>
          <p:cNvSpPr>
            <a:spLocks noGrp="1"/>
          </p:cNvSpPr>
          <p:nvPr>
            <p:ph type="title" hasCustomPrompt="1"/>
          </p:nvPr>
        </p:nvSpPr>
        <p:spPr bwMode="ltGray">
          <a:xfrm>
            <a:off x="1931886" y="3060901"/>
            <a:ext cx="8214225" cy="1371600"/>
          </a:xfrm>
          <a:noFill/>
        </p:spPr>
        <p:txBody>
          <a:bodyPr vert="horz" wrap="square" lIns="146304" tIns="91440" rIns="146304" bIns="91440" rtlCol="0" anchor="t" anchorCtr="0">
            <a:noAutofit/>
          </a:bodyPr>
          <a:lstStyle>
            <a:lvl1pPr>
              <a:defRPr lang="en-US" sz="4400" spc="-100" baseline="0" dirty="0">
                <a:gradFill>
                  <a:gsLst>
                    <a:gs pos="0">
                      <a:schemeClr val="bg2">
                        <a:lumMod val="10000"/>
                      </a:schemeClr>
                    </a:gs>
                    <a:gs pos="100000">
                      <a:schemeClr val="bg2">
                        <a:lumMod val="10000"/>
                      </a:schemeClr>
                    </a:gs>
                  </a:gsLst>
                  <a:lin ang="5400000" scaled="0"/>
                </a:gradFill>
              </a:defRPr>
            </a:lvl1pPr>
          </a:lstStyle>
          <a:p>
            <a:pPr lvl="0"/>
            <a:r>
              <a:rPr lang="en-US" dirty="0" smtClean="0"/>
              <a:t>Presentation title</a:t>
            </a:r>
            <a:endParaRPr lang="en-US" dirty="0"/>
          </a:p>
        </p:txBody>
      </p:sp>
      <p:sp>
        <p:nvSpPr>
          <p:cNvPr id="3" name="Text Placeholder 2"/>
          <p:cNvSpPr>
            <a:spLocks noGrp="1"/>
          </p:cNvSpPr>
          <p:nvPr>
            <p:ph type="body" sz="quarter" idx="14" hasCustomPrompt="1"/>
          </p:nvPr>
        </p:nvSpPr>
        <p:spPr bwMode="ltGray">
          <a:xfrm>
            <a:off x="1931886" y="4451262"/>
            <a:ext cx="8214226" cy="1371611"/>
          </a:xfrm>
        </p:spPr>
        <p:txBody>
          <a:bodyPr tIns="109728" bIns="109728">
            <a:noAutofit/>
          </a:bodyPr>
          <a:lstStyle>
            <a:lvl1pPr marL="0" indent="0">
              <a:spcBef>
                <a:spcPts val="0"/>
              </a:spcBef>
              <a:buNone/>
              <a:defRPr lang="en-US" sz="3200" b="0" kern="1200" cap="none" spc="-100" baseline="0" dirty="0">
                <a:ln w="3175">
                  <a:noFill/>
                </a:ln>
                <a:gradFill>
                  <a:gsLst>
                    <a:gs pos="0">
                      <a:schemeClr val="bg2">
                        <a:lumMod val="10000"/>
                      </a:schemeClr>
                    </a:gs>
                    <a:gs pos="100000">
                      <a:schemeClr val="bg2">
                        <a:lumMod val="10000"/>
                      </a:schemeClr>
                    </a:gs>
                  </a:gsLst>
                  <a:lin ang="5400000" scaled="0"/>
                </a:gradFill>
                <a:effectLst/>
                <a:latin typeface="+mj-lt"/>
                <a:ea typeface="+mn-ea"/>
                <a:cs typeface="Segoe UI" pitchFamily="34" charset="0"/>
              </a:defRPr>
            </a:lvl1pPr>
          </a:lstStyle>
          <a:p>
            <a:pPr lvl="0" algn="l" defTabSz="932742" rtl="0" eaLnBrk="1" latinLnBrk="0" hangingPunct="1">
              <a:lnSpc>
                <a:spcPct val="90000"/>
              </a:lnSpc>
              <a:spcBef>
                <a:spcPct val="0"/>
              </a:spcBef>
              <a:buNone/>
            </a:pPr>
            <a:r>
              <a:rPr lang="en-US" dirty="0" smtClean="0"/>
              <a:t>Speaker Name</a:t>
            </a:r>
            <a:endParaRPr lang="en-US" dirty="0"/>
          </a:p>
        </p:txBody>
      </p:sp>
      <p:pic>
        <p:nvPicPr>
          <p:cNvPr id="17" name="Picture 16"/>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bwMode="gray">
          <a:xfrm>
            <a:off x="11247438" y="479426"/>
            <a:ext cx="731837" cy="155994"/>
          </a:xfrm>
          <a:prstGeom prst="rect">
            <a:avLst/>
          </a:prstGeom>
        </p:spPr>
      </p:pic>
    </p:spTree>
    <p:extLst>
      <p:ext uri="{BB962C8B-B14F-4D97-AF65-F5344CB8AC3E}">
        <p14:creationId xmlns:p14="http://schemas.microsoft.com/office/powerpoint/2010/main" val="88824021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50" fill="hold"/>
                                        <p:tgtEl>
                                          <p:spTgt spid="8"/>
                                        </p:tgtEl>
                                        <p:attrNameLst>
                                          <p:attrName>ppt_x</p:attrName>
                                        </p:attrNameLst>
                                      </p:cBhvr>
                                      <p:tavLst>
                                        <p:tav tm="0">
                                          <p:val>
                                            <p:strVal val="0-#ppt_w/2"/>
                                          </p:val>
                                        </p:tav>
                                        <p:tav tm="100000">
                                          <p:val>
                                            <p:strVal val="#ppt_x"/>
                                          </p:val>
                                        </p:tav>
                                      </p:tavLst>
                                    </p:anim>
                                    <p:anim calcmode="lin" valueType="num">
                                      <p:cBhvr additive="base">
                                        <p:cTn id="8" dur="750" fill="hold"/>
                                        <p:tgtEl>
                                          <p:spTgt spid="8"/>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750" fill="hold"/>
                                        <p:tgtEl>
                                          <p:spTgt spid="11"/>
                                        </p:tgtEl>
                                        <p:attrNameLst>
                                          <p:attrName>ppt_x</p:attrName>
                                        </p:attrNameLst>
                                      </p:cBhvr>
                                      <p:tavLst>
                                        <p:tav tm="0">
                                          <p:val>
                                            <p:strVal val="0-#ppt_w/2"/>
                                          </p:val>
                                        </p:tav>
                                        <p:tav tm="100000">
                                          <p:val>
                                            <p:strVal val="#ppt_x"/>
                                          </p:val>
                                        </p:tav>
                                      </p:tavLst>
                                    </p:anim>
                                    <p:anim calcmode="lin" valueType="num">
                                      <p:cBhvr additive="base">
                                        <p:cTn id="12" dur="75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25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750" fill="hold"/>
                                        <p:tgtEl>
                                          <p:spTgt spid="12"/>
                                        </p:tgtEl>
                                        <p:attrNameLst>
                                          <p:attrName>ppt_x</p:attrName>
                                        </p:attrNameLst>
                                      </p:cBhvr>
                                      <p:tavLst>
                                        <p:tav tm="0">
                                          <p:val>
                                            <p:strVal val="1+#ppt_w/2"/>
                                          </p:val>
                                        </p:tav>
                                        <p:tav tm="100000">
                                          <p:val>
                                            <p:strVal val="#ppt_x"/>
                                          </p:val>
                                        </p:tav>
                                      </p:tavLst>
                                    </p:anim>
                                    <p:anim calcmode="lin" valueType="num">
                                      <p:cBhvr additive="base">
                                        <p:cTn id="16" dur="75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75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750" fill="hold"/>
                                        <p:tgtEl>
                                          <p:spTgt spid="14"/>
                                        </p:tgtEl>
                                        <p:attrNameLst>
                                          <p:attrName>ppt_x</p:attrName>
                                        </p:attrNameLst>
                                      </p:cBhvr>
                                      <p:tavLst>
                                        <p:tav tm="0">
                                          <p:val>
                                            <p:strVal val="1+#ppt_w/2"/>
                                          </p:val>
                                        </p:tav>
                                        <p:tav tm="100000">
                                          <p:val>
                                            <p:strVal val="#ppt_x"/>
                                          </p:val>
                                        </p:tav>
                                      </p:tavLst>
                                    </p:anim>
                                    <p:anim calcmode="lin" valueType="num">
                                      <p:cBhvr additive="base">
                                        <p:cTn id="20" dur="750" fill="hold"/>
                                        <p:tgtEl>
                                          <p:spTgt spid="14"/>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110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750" fill="hold"/>
                                        <p:tgtEl>
                                          <p:spTgt spid="13"/>
                                        </p:tgtEl>
                                        <p:attrNameLst>
                                          <p:attrName>ppt_x</p:attrName>
                                        </p:attrNameLst>
                                      </p:cBhvr>
                                      <p:tavLst>
                                        <p:tav tm="0">
                                          <p:val>
                                            <p:strVal val="1+#ppt_w/2"/>
                                          </p:val>
                                        </p:tav>
                                        <p:tav tm="100000">
                                          <p:val>
                                            <p:strVal val="#ppt_x"/>
                                          </p:val>
                                        </p:tav>
                                      </p:tavLst>
                                    </p:anim>
                                    <p:anim calcmode="lin" valueType="num">
                                      <p:cBhvr additive="base">
                                        <p:cTn id="24" dur="750" fill="hold"/>
                                        <p:tgtEl>
                                          <p:spTgt spid="13"/>
                                        </p:tgtEl>
                                        <p:attrNameLst>
                                          <p:attrName>ppt_y</p:attrName>
                                        </p:attrNameLst>
                                      </p:cBhvr>
                                      <p:tavLst>
                                        <p:tav tm="0">
                                          <p:val>
                                            <p:strVal val="#ppt_y"/>
                                          </p:val>
                                        </p:tav>
                                        <p:tav tm="100000">
                                          <p:val>
                                            <p:strVal val="#ppt_y"/>
                                          </p:val>
                                        </p:tav>
                                      </p:tavLst>
                                    </p:anim>
                                  </p:childTnLst>
                                </p:cTn>
                              </p:par>
                              <p:par>
                                <p:cTn id="25" presetID="10" presetClass="entr" presetSubtype="0" fill="hold" grpId="0" nodeType="withEffect">
                                  <p:stCondLst>
                                    <p:cond delay="58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750"/>
                                        <p:tgtEl>
                                          <p:spTgt spid="9"/>
                                        </p:tgtEl>
                                      </p:cBhvr>
                                    </p:animEffect>
                                  </p:childTnLst>
                                </p:cTn>
                              </p:par>
                              <p:par>
                                <p:cTn id="28" presetID="63" presetClass="path" presetSubtype="0" decel="100000" fill="hold" grpId="1" nodeType="withEffect">
                                  <p:stCondLst>
                                    <p:cond delay="580"/>
                                  </p:stCondLst>
                                  <p:childTnLst>
                                    <p:animMotion origin="layout" path="M -0.02413 -3.22742E-6 L 4.30431E-6 -3.22742E-6 " pathEditMode="relative" rAng="0" ptsTypes="AA">
                                      <p:cBhvr>
                                        <p:cTn id="29" dur="500" fill="hold"/>
                                        <p:tgtEl>
                                          <p:spTgt spid="9"/>
                                        </p:tgtEl>
                                        <p:attrNameLst>
                                          <p:attrName>ppt_x</p:attrName>
                                          <p:attrName>ppt_y</p:attrName>
                                        </p:attrNameLst>
                                      </p:cBhvr>
                                      <p:rCtr x="1200" y="0"/>
                                    </p:animMotion>
                                  </p:childTnLst>
                                </p:cTn>
                              </p:par>
                              <p:par>
                                <p:cTn id="30" presetID="10" presetClass="entr" presetSubtype="0" fill="hold" grpId="0" nodeType="withEffect">
                                  <p:stCondLst>
                                    <p:cond delay="68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750"/>
                                        <p:tgtEl>
                                          <p:spTgt spid="3"/>
                                        </p:tgtEl>
                                      </p:cBhvr>
                                    </p:animEffect>
                                  </p:childTnLst>
                                </p:cTn>
                              </p:par>
                              <p:par>
                                <p:cTn id="33" presetID="63" presetClass="path" presetSubtype="0" decel="100000" fill="hold" grpId="1" nodeType="withEffect">
                                  <p:stCondLst>
                                    <p:cond delay="680"/>
                                  </p:stCondLst>
                                  <p:childTnLst>
                                    <p:animMotion origin="layout" path="M -0.02413 -3.01861E-6 L 4.30431E-6 -3.01861E-6 " pathEditMode="relative" rAng="0" ptsTypes="AA">
                                      <p:cBhvr>
                                        <p:cTn id="34" dur="500" fill="hold"/>
                                        <p:tgtEl>
                                          <p:spTgt spid="3"/>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2" grpId="0" animBg="1"/>
      <p:bldP spid="13" grpId="0" animBg="1"/>
      <p:bldP spid="14" grpId="0" animBg="1"/>
      <p:bldP spid="9" grpId="0"/>
      <p:bldP spid="9" grpId="1"/>
      <p:bldP spid="3" grpId="0">
        <p:tmplLst>
          <p:tmpl>
            <p:tnLst>
              <p:par>
                <p:cTn presetID="10" presetClass="entr" presetSubtype="0" fill="hold" nodeType="withEffect">
                  <p:stCondLst>
                    <p:cond delay="680"/>
                  </p:stCondLst>
                  <p:childTnLst>
                    <p:set>
                      <p:cBhvr>
                        <p:cTn dur="1" fill="hold">
                          <p:stCondLst>
                            <p:cond delay="0"/>
                          </p:stCondLst>
                        </p:cTn>
                        <p:tgtEl>
                          <p:spTgt spid="3"/>
                        </p:tgtEl>
                        <p:attrNameLst>
                          <p:attrName>style.visibility</p:attrName>
                        </p:attrNameLst>
                      </p:cBhvr>
                      <p:to>
                        <p:strVal val="visible"/>
                      </p:to>
                    </p:set>
                    <p:animEffect transition="in" filter="fade">
                      <p:cBhvr>
                        <p:cTn dur="750"/>
                        <p:tgtEl>
                          <p:spTgt spid="3"/>
                        </p:tgtEl>
                      </p:cBhvr>
                    </p:animEffect>
                  </p:childTnLst>
                </p:cTn>
              </p:par>
            </p:tnLst>
          </p:tmpl>
        </p:tmplLst>
      </p:bldP>
      <p:bldP spid="3" grpId="1">
        <p:tmplLst>
          <p:tmpl>
            <p:tnLst>
              <p:par>
                <p:cTn presetID="63" presetClass="path" presetSubtype="0" decel="100000" fill="hold" nodeType="withEffect">
                  <p:stCondLst>
                    <p:cond delay="680"/>
                  </p:stCondLst>
                  <p:childTnLst>
                    <p:animMotion origin="layout" path="M -0.02413 -3.01861E-6 L 4.30431E-6 -3.01861E-6 " pathEditMode="relative" rAng="0" ptsTypes="AA">
                      <p:cBhvr>
                        <p:cTn dur="500" fill="hold"/>
                        <p:tgtEl>
                          <p:spTgt spid="3"/>
                        </p:tgtEl>
                        <p:attrNameLst>
                          <p:attrName>ppt_x</p:attrName>
                          <p:attrName>ppt_y</p:attrName>
                        </p:attrNameLst>
                      </p:cBhvr>
                      <p:rCtr x="1200" y="0"/>
                    </p:animMotion>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em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63"/>
            <a:ext cx="10058401" cy="1829593"/>
          </a:xfrm>
          <a:noFill/>
        </p:spPr>
        <p:txBody>
          <a:bodyPr lIns="182880" tIns="146304" rIns="182880" bIns="146304">
            <a:noAutofit/>
          </a:bodyPr>
          <a:lstStyle>
            <a:lvl1pPr marL="0" indent="0">
              <a:spcBef>
                <a:spcPts val="0"/>
              </a:spcBef>
              <a:buNone/>
              <a:defRPr sz="3600" spc="0" baseline="0">
                <a:gradFill>
                  <a:gsLst>
                    <a:gs pos="91241">
                      <a:schemeClr val="tx1"/>
                    </a:gs>
                    <a:gs pos="57000">
                      <a:schemeClr val="tx1"/>
                    </a:gs>
                    <a:gs pos="18000">
                      <a:schemeClr val="tx1"/>
                    </a:gs>
                  </a:gsLst>
                  <a:lin ang="5400000" scaled="0"/>
                </a:gradFill>
                <a:latin typeface="+mj-lt"/>
              </a:defRPr>
            </a:lvl1pPr>
          </a:lstStyle>
          <a:p>
            <a:pPr lvl="0"/>
            <a:r>
              <a:rPr lang="en-US" dirty="0" smtClean="0"/>
              <a:t>Speaker Name</a:t>
            </a:r>
          </a:p>
        </p:txBody>
      </p:sp>
      <p:sp>
        <p:nvSpPr>
          <p:cNvPr id="12" name="Rectangle 11"/>
          <p:cNvSpPr/>
          <p:nvPr userDrawn="1"/>
        </p:nvSpPr>
        <p:spPr bwMode="gray">
          <a:xfrm flipH="1">
            <a:off x="6675437" y="5741676"/>
            <a:ext cx="5090930" cy="421649"/>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3" name="Rectangle 12"/>
          <p:cNvSpPr/>
          <p:nvPr userDrawn="1"/>
        </p:nvSpPr>
        <p:spPr bwMode="gray">
          <a:xfrm flipH="1">
            <a:off x="7438038" y="5910383"/>
            <a:ext cx="4998437" cy="417913"/>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4" name="Rectangle 13"/>
          <p:cNvSpPr/>
          <p:nvPr userDrawn="1"/>
        </p:nvSpPr>
        <p:spPr bwMode="gray">
          <a:xfrm flipH="1">
            <a:off x="7193591" y="6282993"/>
            <a:ext cx="5072801" cy="417913"/>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Tree>
    <p:extLst>
      <p:ext uri="{BB962C8B-B14F-4D97-AF65-F5344CB8AC3E}">
        <p14:creationId xmlns:p14="http://schemas.microsoft.com/office/powerpoint/2010/main" val="29238619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850" fill="hold"/>
                                        <p:tgtEl>
                                          <p:spTgt spid="12"/>
                                        </p:tgtEl>
                                        <p:attrNameLst>
                                          <p:attrName>ppt_x</p:attrName>
                                        </p:attrNameLst>
                                      </p:cBhvr>
                                      <p:tavLst>
                                        <p:tav tm="0">
                                          <p:val>
                                            <p:strVal val="1+#ppt_w/2"/>
                                          </p:val>
                                        </p:tav>
                                        <p:tav tm="100000">
                                          <p:val>
                                            <p:strVal val="#ppt_x"/>
                                          </p:val>
                                        </p:tav>
                                      </p:tavLst>
                                    </p:anim>
                                    <p:anim calcmode="lin" valueType="num">
                                      <p:cBhvr additive="base">
                                        <p:cTn id="8" dur="85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850" fill="hold"/>
                                        <p:tgtEl>
                                          <p:spTgt spid="14"/>
                                        </p:tgtEl>
                                        <p:attrNameLst>
                                          <p:attrName>ppt_x</p:attrName>
                                        </p:attrNameLst>
                                      </p:cBhvr>
                                      <p:tavLst>
                                        <p:tav tm="0">
                                          <p:val>
                                            <p:strVal val="1+#ppt_w/2"/>
                                          </p:val>
                                        </p:tav>
                                        <p:tav tm="100000">
                                          <p:val>
                                            <p:strVal val="#ppt_x"/>
                                          </p:val>
                                        </p:tav>
                                      </p:tavLst>
                                    </p:anim>
                                    <p:anim calcmode="lin" valueType="num">
                                      <p:cBhvr additive="base">
                                        <p:cTn id="12" dur="850" fill="hold"/>
                                        <p:tgtEl>
                                          <p:spTgt spid="1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850" fill="hold"/>
                                        <p:tgtEl>
                                          <p:spTgt spid="13"/>
                                        </p:tgtEl>
                                        <p:attrNameLst>
                                          <p:attrName>ppt_x</p:attrName>
                                        </p:attrNameLst>
                                      </p:cBhvr>
                                      <p:tavLst>
                                        <p:tav tm="0">
                                          <p:val>
                                            <p:strVal val="0-#ppt_w/2"/>
                                          </p:val>
                                        </p:tav>
                                        <p:tav tm="100000">
                                          <p:val>
                                            <p:strVal val="#ppt_x"/>
                                          </p:val>
                                        </p:tav>
                                      </p:tavLst>
                                    </p:anim>
                                    <p:anim calcmode="lin" valueType="num">
                                      <p:cBhvr additive="base">
                                        <p:cTn id="16" dur="850" fill="hold"/>
                                        <p:tgtEl>
                                          <p:spTgt spid="13"/>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58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750"/>
                                        <p:tgtEl>
                                          <p:spTgt spid="2"/>
                                        </p:tgtEl>
                                      </p:cBhvr>
                                    </p:animEffect>
                                  </p:childTnLst>
                                </p:cTn>
                              </p:par>
                              <p:par>
                                <p:cTn id="20" presetID="63" presetClass="path" presetSubtype="0" decel="100000" fill="hold" grpId="1" nodeType="withEffect">
                                  <p:stCondLst>
                                    <p:cond delay="580"/>
                                  </p:stCondLst>
                                  <p:childTnLst>
                                    <p:animMotion origin="layout" path="M -0.02409 1.50289E-6 L -4.16667E-7 1.50289E-6 " pathEditMode="relative" rAng="0" ptsTypes="AA">
                                      <p:cBhvr>
                                        <p:cTn id="21" dur="500" fill="hold"/>
                                        <p:tgtEl>
                                          <p:spTgt spid="2"/>
                                        </p:tgtEl>
                                        <p:attrNameLst>
                                          <p:attrName>ppt_x</p:attrName>
                                          <p:attrName>ppt_y</p:attrName>
                                        </p:attrNameLst>
                                      </p:cBhvr>
                                      <p:rCtr x="1198" y="0"/>
                                    </p:animMotion>
                                  </p:childTnLst>
                                </p:cTn>
                              </p:par>
                              <p:par>
                                <p:cTn id="22" presetID="10" presetClass="entr" presetSubtype="0" fill="hold" grpId="0" nodeType="withEffect">
                                  <p:stCondLst>
                                    <p:cond delay="68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750"/>
                                        <p:tgtEl>
                                          <p:spTgt spid="5"/>
                                        </p:tgtEl>
                                      </p:cBhvr>
                                    </p:animEffect>
                                  </p:childTnLst>
                                </p:cTn>
                              </p:par>
                              <p:par>
                                <p:cTn id="25" presetID="63" presetClass="path" presetSubtype="0" decel="100000" fill="hold" grpId="1" nodeType="withEffect">
                                  <p:stCondLst>
                                    <p:cond delay="680"/>
                                  </p:stCondLst>
                                  <p:childTnLst>
                                    <p:animMotion origin="layout" path="M -0.02409 1.50289E-6 L -4.16667E-7 1.50289E-6 " pathEditMode="relative" rAng="0" ptsTypes="AA">
                                      <p:cBhvr>
                                        <p:cTn id="26" dur="500" fill="hold"/>
                                        <p:tgtEl>
                                          <p:spTgt spid="5"/>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p:tmplLst>
          <p:tmpl>
            <p:tnLst>
              <p:par>
                <p:cTn presetID="10" presetClass="entr" presetSubtype="0" fill="hold" nodeType="withEffect">
                  <p:stCondLst>
                    <p:cond delay="680"/>
                  </p:stCondLst>
                  <p:childTnLst>
                    <p:set>
                      <p:cBhvr>
                        <p:cTn dur="1" fill="hold">
                          <p:stCondLst>
                            <p:cond delay="0"/>
                          </p:stCondLst>
                        </p:cTn>
                        <p:tgtEl>
                          <p:spTgt spid="5"/>
                        </p:tgtEl>
                        <p:attrNameLst>
                          <p:attrName>style.visibility</p:attrName>
                        </p:attrNameLst>
                      </p:cBhvr>
                      <p:to>
                        <p:strVal val="visible"/>
                      </p:to>
                    </p:set>
                    <p:animEffect transition="in" filter="fade">
                      <p:cBhvr>
                        <p:cTn dur="750"/>
                        <p:tgtEl>
                          <p:spTgt spid="5"/>
                        </p:tgtEl>
                      </p:cBhvr>
                    </p:animEffect>
                  </p:childTnLst>
                </p:cTn>
              </p:par>
            </p:tnLst>
          </p:tmpl>
        </p:tmplLst>
      </p:bldP>
      <p:bldP spid="5" grpId="1">
        <p:tmplLst>
          <p:tmpl>
            <p:tnLst>
              <p:par>
                <p:cTn presetID="63" presetClass="path" presetSubtype="0" decel="100000" fill="hold" nodeType="withEffect">
                  <p:stCondLst>
                    <p:cond delay="680"/>
                  </p:stCondLst>
                  <p:childTnLst>
                    <p:animMotion origin="layout" path="M -0.02409 1.50289E-6 L -4.16667E-7 1.50289E-6 " pathEditMode="relative" rAng="0" ptsTypes="AA">
                      <p:cBhvr>
                        <p:cTn dur="500" fill="hold"/>
                        <p:tgtEl>
                          <p:spTgt spid="5"/>
                        </p:tgtEl>
                        <p:attrNameLst>
                          <p:attrName>ppt_x</p:attrName>
                          <p:attrName>ppt_y</p:attrName>
                        </p:attrNameLst>
                      </p:cBhvr>
                      <p:rCtr x="1198" y="0"/>
                    </p:animMotion>
                  </p:childTnLst>
                </p:cTn>
              </p:par>
            </p:tnLst>
          </p:tmpl>
        </p:tmplLst>
      </p:bldP>
      <p:bldP spid="12" grpId="0" animBg="1"/>
      <p:bldP spid="13" grpId="0" animBg="1"/>
      <p:bldP spid="14" grpId="0" animBg="1"/>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Vide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Video title</a:t>
            </a:r>
            <a:endParaRPr lang="en-US" dirty="0"/>
          </a:p>
        </p:txBody>
      </p:sp>
      <p:sp>
        <p:nvSpPr>
          <p:cNvPr id="8" name="Rectangle 7"/>
          <p:cNvSpPr/>
          <p:nvPr userDrawn="1"/>
        </p:nvSpPr>
        <p:spPr bwMode="gray">
          <a:xfrm flipH="1">
            <a:off x="6675437" y="5741676"/>
            <a:ext cx="5090930" cy="421649"/>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Tree>
    <p:extLst>
      <p:ext uri="{BB962C8B-B14F-4D97-AF65-F5344CB8AC3E}">
        <p14:creationId xmlns:p14="http://schemas.microsoft.com/office/powerpoint/2010/main" val="21594122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8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par>
                                <p:cTn id="8" presetID="63" presetClass="path" presetSubtype="0" decel="100000" fill="hold" grpId="1" nodeType="withEffect">
                                  <p:stCondLst>
                                    <p:cond delay="580"/>
                                  </p:stCondLst>
                                  <p:childTnLst>
                                    <p:animMotion origin="layout" path="M -0.02409 1.50289E-6 L -4.16667E-7 1.50289E-6 " pathEditMode="relative" rAng="0" ptsTypes="AA">
                                      <p:cBhvr>
                                        <p:cTn id="9" dur="500" fill="hold"/>
                                        <p:tgtEl>
                                          <p:spTgt spid="2"/>
                                        </p:tgtEl>
                                        <p:attrNameLst>
                                          <p:attrName>ppt_x</p:attrName>
                                          <p:attrName>ppt_y</p:attrName>
                                        </p:attrNameLst>
                                      </p:cBhvr>
                                      <p:rCtr x="1198" y="0"/>
                                    </p:animMotion>
                                  </p:childTnLst>
                                </p:cTn>
                              </p:par>
                              <p:par>
                                <p:cTn id="10" presetID="2" presetClass="entr" presetSubtype="2" decel="10000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850" fill="hold"/>
                                        <p:tgtEl>
                                          <p:spTgt spid="8"/>
                                        </p:tgtEl>
                                        <p:attrNameLst>
                                          <p:attrName>ppt_x</p:attrName>
                                        </p:attrNameLst>
                                      </p:cBhvr>
                                      <p:tavLst>
                                        <p:tav tm="0">
                                          <p:val>
                                            <p:strVal val="1+#ppt_w/2"/>
                                          </p:val>
                                        </p:tav>
                                        <p:tav tm="100000">
                                          <p:val>
                                            <p:strVal val="#ppt_x"/>
                                          </p:val>
                                        </p:tav>
                                      </p:tavLst>
                                    </p:anim>
                                    <p:anim calcmode="lin" valueType="num">
                                      <p:cBhvr additive="base">
                                        <p:cTn id="13" dur="850" fill="hold"/>
                                        <p:tgtEl>
                                          <p:spTgt spid="8"/>
                                        </p:tgtEl>
                                        <p:attrNameLst>
                                          <p:attrName>ppt_y</p:attrName>
                                        </p:attrNameLst>
                                      </p:cBhvr>
                                      <p:tavLst>
                                        <p:tav tm="0">
                                          <p:val>
                                            <p:strVal val="#ppt_y"/>
                                          </p:val>
                                        </p:tav>
                                        <p:tav tm="100000">
                                          <p:val>
                                            <p:strVal val="#ppt_y"/>
                                          </p:val>
                                        </p:tav>
                                      </p:tavLst>
                                    </p:anim>
                                  </p:childTnLst>
                                </p:cTn>
                              </p:par>
                              <p:par>
                                <p:cTn id="14" presetID="2" presetClass="entr" presetSubtype="2" decel="100000" fill="hold" grpId="0" nodeType="withEffect">
                                  <p:stCondLst>
                                    <p:cond delay="25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850" fill="hold"/>
                                        <p:tgtEl>
                                          <p:spTgt spid="10"/>
                                        </p:tgtEl>
                                        <p:attrNameLst>
                                          <p:attrName>ppt_x</p:attrName>
                                        </p:attrNameLst>
                                      </p:cBhvr>
                                      <p:tavLst>
                                        <p:tav tm="0">
                                          <p:val>
                                            <p:strVal val="1+#ppt_w/2"/>
                                          </p:val>
                                        </p:tav>
                                        <p:tav tm="100000">
                                          <p:val>
                                            <p:strVal val="#ppt_x"/>
                                          </p:val>
                                        </p:tav>
                                      </p:tavLst>
                                    </p:anim>
                                    <p:anim calcmode="lin" valueType="num">
                                      <p:cBhvr additive="base">
                                        <p:cTn id="17" dur="850" fill="hold"/>
                                        <p:tgtEl>
                                          <p:spTgt spid="10"/>
                                        </p:tgtEl>
                                        <p:attrNameLst>
                                          <p:attrName>ppt_y</p:attrName>
                                        </p:attrNameLst>
                                      </p:cBhvr>
                                      <p:tavLst>
                                        <p:tav tm="0">
                                          <p:val>
                                            <p:strVal val="#ppt_y"/>
                                          </p:val>
                                        </p:tav>
                                        <p:tav tm="100000">
                                          <p:val>
                                            <p:strVal val="#ppt_y"/>
                                          </p:val>
                                        </p:tav>
                                      </p:tavLst>
                                    </p:anim>
                                  </p:childTnLst>
                                </p:cTn>
                              </p:par>
                              <p:par>
                                <p:cTn id="18" presetID="2" presetClass="entr" presetSubtype="8" decel="100000" fill="hold" grpId="0" nodeType="withEffect">
                                  <p:stCondLst>
                                    <p:cond delay="25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850" fill="hold"/>
                                        <p:tgtEl>
                                          <p:spTgt spid="9"/>
                                        </p:tgtEl>
                                        <p:attrNameLst>
                                          <p:attrName>ppt_x</p:attrName>
                                        </p:attrNameLst>
                                      </p:cBhvr>
                                      <p:tavLst>
                                        <p:tav tm="0">
                                          <p:val>
                                            <p:strVal val="0-#ppt_w/2"/>
                                          </p:val>
                                        </p:tav>
                                        <p:tav tm="100000">
                                          <p:val>
                                            <p:strVal val="#ppt_x"/>
                                          </p:val>
                                        </p:tav>
                                      </p:tavLst>
                                    </p:anim>
                                    <p:anim calcmode="lin" valueType="num">
                                      <p:cBhvr additive="base">
                                        <p:cTn id="21"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8" grpId="0" animBg="1"/>
      <p:bldP spid="9" grpId="0" animBg="1"/>
      <p:bldP spid="10" grpId="0" animBg="1"/>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ection Title Texture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
        <p:nvSpPr>
          <p:cNvPr id="5" name="Rectangle 4"/>
          <p:cNvSpPr/>
          <p:nvPr userDrawn="1"/>
        </p:nvSpPr>
        <p:spPr bwMode="gray">
          <a:xfrm>
            <a:off x="693869" y="479425"/>
            <a:ext cx="3251060" cy="609723"/>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6" name="Rectangle 5"/>
          <p:cNvSpPr/>
          <p:nvPr userDrawn="1"/>
        </p:nvSpPr>
        <p:spPr bwMode="gray">
          <a:xfrm>
            <a:off x="-28617" y="601540"/>
            <a:ext cx="3240040" cy="609723"/>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8" name="Rectangle 7"/>
          <p:cNvSpPr/>
          <p:nvPr userDrawn="1"/>
        </p:nvSpPr>
        <p:spPr bwMode="gray">
          <a:xfrm flipH="1">
            <a:off x="6675437" y="5741676"/>
            <a:ext cx="5090930" cy="421649"/>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Tree>
    <p:extLst>
      <p:ext uri="{BB962C8B-B14F-4D97-AF65-F5344CB8AC3E}">
        <p14:creationId xmlns:p14="http://schemas.microsoft.com/office/powerpoint/2010/main" val="2777322599"/>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850" fill="hold"/>
                                        <p:tgtEl>
                                          <p:spTgt spid="6"/>
                                        </p:tgtEl>
                                        <p:attrNameLst>
                                          <p:attrName>ppt_x</p:attrName>
                                        </p:attrNameLst>
                                      </p:cBhvr>
                                      <p:tavLst>
                                        <p:tav tm="0">
                                          <p:val>
                                            <p:strVal val="0-#ppt_w/2"/>
                                          </p:val>
                                        </p:tav>
                                        <p:tav tm="100000">
                                          <p:val>
                                            <p:strVal val="#ppt_x"/>
                                          </p:val>
                                        </p:tav>
                                      </p:tavLst>
                                    </p:anim>
                                    <p:anim calcmode="lin" valueType="num">
                                      <p:cBhvr additive="base">
                                        <p:cTn id="8" dur="85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850" fill="hold"/>
                                        <p:tgtEl>
                                          <p:spTgt spid="5"/>
                                        </p:tgtEl>
                                        <p:attrNameLst>
                                          <p:attrName>ppt_x</p:attrName>
                                        </p:attrNameLst>
                                      </p:cBhvr>
                                      <p:tavLst>
                                        <p:tav tm="0">
                                          <p:val>
                                            <p:strVal val="1+#ppt_w/2"/>
                                          </p:val>
                                        </p:tav>
                                        <p:tav tm="100000">
                                          <p:val>
                                            <p:strVal val="#ppt_x"/>
                                          </p:val>
                                        </p:tav>
                                      </p:tavLst>
                                    </p:anim>
                                    <p:anim calcmode="lin" valueType="num">
                                      <p:cBhvr additive="base">
                                        <p:cTn id="12" dur="850" fill="hold"/>
                                        <p:tgtEl>
                                          <p:spTgt spid="5"/>
                                        </p:tgtEl>
                                        <p:attrNameLst>
                                          <p:attrName>ppt_y</p:attrName>
                                        </p:attrNameLst>
                                      </p:cBhvr>
                                      <p:tavLst>
                                        <p:tav tm="0">
                                          <p:val>
                                            <p:strVal val="#ppt_y"/>
                                          </p:val>
                                        </p:tav>
                                        <p:tav tm="100000">
                                          <p:val>
                                            <p:strVal val="#ppt_y"/>
                                          </p:val>
                                        </p:tav>
                                      </p:tavLst>
                                    </p:anim>
                                  </p:childTnLst>
                                </p:cTn>
                              </p:par>
                              <p:par>
                                <p:cTn id="13" presetID="10" presetClass="entr" presetSubtype="0" fill="hold" grpId="0" nodeType="withEffect">
                                  <p:stCondLst>
                                    <p:cond delay="58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750"/>
                                        <p:tgtEl>
                                          <p:spTgt spid="2"/>
                                        </p:tgtEl>
                                      </p:cBhvr>
                                    </p:animEffect>
                                  </p:childTnLst>
                                </p:cTn>
                              </p:par>
                              <p:par>
                                <p:cTn id="16" presetID="63" presetClass="path" presetSubtype="0" decel="100000" fill="hold" grpId="1" nodeType="withEffect">
                                  <p:stCondLst>
                                    <p:cond delay="580"/>
                                  </p:stCondLst>
                                  <p:childTnLst>
                                    <p:animMotion origin="layout" path="M -0.02409 1.50289E-6 L -4.16667E-7 1.50289E-6 " pathEditMode="relative" rAng="0" ptsTypes="AA">
                                      <p:cBhvr>
                                        <p:cTn id="17" dur="500" fill="hold"/>
                                        <p:tgtEl>
                                          <p:spTgt spid="2"/>
                                        </p:tgtEl>
                                        <p:attrNameLst>
                                          <p:attrName>ppt_x</p:attrName>
                                          <p:attrName>ppt_y</p:attrName>
                                        </p:attrNameLst>
                                      </p:cBhvr>
                                      <p:rCtr x="1198" y="0"/>
                                    </p:animMotion>
                                  </p:childTnLst>
                                </p:cTn>
                              </p:par>
                              <p:par>
                                <p:cTn id="18" presetID="2" presetClass="entr" presetSubtype="2" decel="100000"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850" fill="hold"/>
                                        <p:tgtEl>
                                          <p:spTgt spid="8"/>
                                        </p:tgtEl>
                                        <p:attrNameLst>
                                          <p:attrName>ppt_x</p:attrName>
                                        </p:attrNameLst>
                                      </p:cBhvr>
                                      <p:tavLst>
                                        <p:tav tm="0">
                                          <p:val>
                                            <p:strVal val="1+#ppt_w/2"/>
                                          </p:val>
                                        </p:tav>
                                        <p:tav tm="100000">
                                          <p:val>
                                            <p:strVal val="#ppt_x"/>
                                          </p:val>
                                        </p:tav>
                                      </p:tavLst>
                                    </p:anim>
                                    <p:anim calcmode="lin" valueType="num">
                                      <p:cBhvr additive="base">
                                        <p:cTn id="21" dur="850" fill="hold"/>
                                        <p:tgtEl>
                                          <p:spTgt spid="8"/>
                                        </p:tgtEl>
                                        <p:attrNameLst>
                                          <p:attrName>ppt_y</p:attrName>
                                        </p:attrNameLst>
                                      </p:cBhvr>
                                      <p:tavLst>
                                        <p:tav tm="0">
                                          <p:val>
                                            <p:strVal val="#ppt_y"/>
                                          </p:val>
                                        </p:tav>
                                        <p:tav tm="100000">
                                          <p:val>
                                            <p:strVal val="#ppt_y"/>
                                          </p:val>
                                        </p:tav>
                                      </p:tavLst>
                                    </p:anim>
                                  </p:childTnLst>
                                </p:cTn>
                              </p:par>
                              <p:par>
                                <p:cTn id="22" presetID="2" presetClass="entr" presetSubtype="2" decel="100000" fill="hold" grpId="0" nodeType="withEffect">
                                  <p:stCondLst>
                                    <p:cond delay="25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850" fill="hold"/>
                                        <p:tgtEl>
                                          <p:spTgt spid="10"/>
                                        </p:tgtEl>
                                        <p:attrNameLst>
                                          <p:attrName>ppt_x</p:attrName>
                                        </p:attrNameLst>
                                      </p:cBhvr>
                                      <p:tavLst>
                                        <p:tav tm="0">
                                          <p:val>
                                            <p:strVal val="1+#ppt_w/2"/>
                                          </p:val>
                                        </p:tav>
                                        <p:tav tm="100000">
                                          <p:val>
                                            <p:strVal val="#ppt_x"/>
                                          </p:val>
                                        </p:tav>
                                      </p:tavLst>
                                    </p:anim>
                                    <p:anim calcmode="lin" valueType="num">
                                      <p:cBhvr additive="base">
                                        <p:cTn id="25" dur="850" fill="hold"/>
                                        <p:tgtEl>
                                          <p:spTgt spid="10"/>
                                        </p:tgtEl>
                                        <p:attrNameLst>
                                          <p:attrName>ppt_y</p:attrName>
                                        </p:attrNameLst>
                                      </p:cBhvr>
                                      <p:tavLst>
                                        <p:tav tm="0">
                                          <p:val>
                                            <p:strVal val="#ppt_y"/>
                                          </p:val>
                                        </p:tav>
                                        <p:tav tm="100000">
                                          <p:val>
                                            <p:strVal val="#ppt_y"/>
                                          </p:val>
                                        </p:tav>
                                      </p:tavLst>
                                    </p:anim>
                                  </p:childTnLst>
                                </p:cTn>
                              </p:par>
                              <p:par>
                                <p:cTn id="26" presetID="2" presetClass="entr" presetSubtype="8" decel="100000" fill="hold" grpId="0" nodeType="withEffect">
                                  <p:stCondLst>
                                    <p:cond delay="25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850" fill="hold"/>
                                        <p:tgtEl>
                                          <p:spTgt spid="9"/>
                                        </p:tgtEl>
                                        <p:attrNameLst>
                                          <p:attrName>ppt_x</p:attrName>
                                        </p:attrNameLst>
                                      </p:cBhvr>
                                      <p:tavLst>
                                        <p:tav tm="0">
                                          <p:val>
                                            <p:strVal val="0-#ppt_w/2"/>
                                          </p:val>
                                        </p:tav>
                                        <p:tav tm="100000">
                                          <p:val>
                                            <p:strVal val="#ppt_x"/>
                                          </p:val>
                                        </p:tav>
                                      </p:tavLst>
                                    </p:anim>
                                    <p:anim calcmode="lin" valueType="num">
                                      <p:cBhvr additive="base">
                                        <p:cTn id="29"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animBg="1"/>
      <p:bldP spid="6" grpId="0" animBg="1"/>
      <p:bldP spid="8" grpId="0" animBg="1"/>
      <p:bldP spid="9" grpId="0" animBg="1"/>
      <p:bldP spid="10" grpId="0" animBg="1"/>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userDrawn="1"/>
        </p:nvPicPr>
        <p:blipFill>
          <a:blip r:embed="rId31" cstate="screen">
            <a:extLst>
              <a:ext uri="{28A0092B-C50C-407E-A947-70E740481C1C}">
                <a14:useLocalDpi xmlns:a14="http://schemas.microsoft.com/office/drawing/2010/main"/>
              </a:ext>
            </a:extLst>
          </a:blip>
          <a:stretch>
            <a:fillRect/>
          </a:stretch>
        </p:blipFill>
        <p:spPr>
          <a:xfrm rot="5400000">
            <a:off x="10532394" y="1944335"/>
            <a:ext cx="4298019" cy="409351"/>
          </a:xfrm>
          <a:prstGeom prst="rect">
            <a:avLst/>
          </a:prstGeom>
        </p:spPr>
      </p:pic>
    </p:spTree>
    <p:extLst>
      <p:ext uri="{BB962C8B-B14F-4D97-AF65-F5344CB8AC3E}">
        <p14:creationId xmlns:p14="http://schemas.microsoft.com/office/powerpoint/2010/main" val="1790270825"/>
      </p:ext>
    </p:extLst>
  </p:cSld>
  <p:clrMap bg1="lt1" tx1="dk1" bg2="lt2" tx2="dk2" accent1="accent1" accent2="accent2" accent3="accent3" accent4="accent4" accent5="accent5" accent6="accent6" hlink="hlink" folHlink="folHlink"/>
  <p:sldLayoutIdLst>
    <p:sldLayoutId id="2147484205" r:id="rId1"/>
    <p:sldLayoutId id="2147484187" r:id="rId2"/>
    <p:sldLayoutId id="2147484105" r:id="rId3"/>
    <p:sldLayoutId id="2147484182" r:id="rId4"/>
    <p:sldLayoutId id="2147484216" r:id="rId5"/>
    <p:sldLayoutId id="2147484130" r:id="rId6"/>
    <p:sldLayoutId id="2147484101" r:id="rId7"/>
    <p:sldLayoutId id="2147484102" r:id="rId8"/>
    <p:sldLayoutId id="2147484098" r:id="rId9"/>
    <p:sldLayoutId id="2147484212" r:id="rId10"/>
    <p:sldLayoutId id="2147484086" r:id="rId11"/>
    <p:sldLayoutId id="2147484211" r:id="rId12"/>
    <p:sldLayoutId id="2147484100" r:id="rId13"/>
    <p:sldLayoutId id="2147484213" r:id="rId14"/>
    <p:sldLayoutId id="2147484089" r:id="rId15"/>
    <p:sldLayoutId id="2147484215" r:id="rId16"/>
    <p:sldLayoutId id="2147484092" r:id="rId17"/>
    <p:sldLayoutId id="2147484190" r:id="rId18"/>
    <p:sldLayoutId id="2147484195" r:id="rId19"/>
    <p:sldLayoutId id="2147484209" r:id="rId20"/>
    <p:sldLayoutId id="2147484196" r:id="rId21"/>
    <p:sldLayoutId id="2147484208" r:id="rId22"/>
    <p:sldLayoutId id="2147484192" r:id="rId23"/>
    <p:sldLayoutId id="2147484093" r:id="rId24"/>
    <p:sldLayoutId id="2147484127" r:id="rId25"/>
    <p:sldLayoutId id="2147484128" r:id="rId26"/>
    <p:sldLayoutId id="2147484129" r:id="rId27"/>
    <p:sldLayoutId id="2147484203" r:id="rId28"/>
    <p:sldLayoutId id="2147484217" r:id="rId29"/>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userDrawn="1">
          <p15:clr>
            <a:srgbClr val="5ACBF0"/>
          </p15:clr>
        </p15:guide>
        <p15:guide id="2" pos="173" userDrawn="1">
          <p15:clr>
            <a:srgbClr val="5ACBF0"/>
          </p15:clr>
        </p15:guide>
        <p15:guide id="3" pos="7661" userDrawn="1">
          <p15:clr>
            <a:srgbClr val="5ACBF0"/>
          </p15:clr>
        </p15:guide>
        <p15:guide id="4" orient="horz" pos="4219" userDrawn="1">
          <p15:clr>
            <a:srgbClr val="5ACBF0"/>
          </p15:clr>
        </p15:guide>
        <p15:guide id="5" pos="749" userDrawn="1">
          <p15:clr>
            <a:srgbClr val="5ACBF0"/>
          </p15:clr>
        </p15:guide>
        <p15:guide id="6" pos="1325" userDrawn="1">
          <p15:clr>
            <a:srgbClr val="5ACBF0"/>
          </p15:clr>
        </p15:guide>
        <p15:guide id="7" pos="1901" userDrawn="1">
          <p15:clr>
            <a:srgbClr val="5ACBF0"/>
          </p15:clr>
        </p15:guide>
        <p15:guide id="8" pos="2477" userDrawn="1">
          <p15:clr>
            <a:srgbClr val="5ACBF0"/>
          </p15:clr>
        </p15:guide>
        <p15:guide id="9" pos="3053" userDrawn="1">
          <p15:clr>
            <a:srgbClr val="5ACBF0"/>
          </p15:clr>
        </p15:guide>
        <p15:guide id="10" pos="3629" userDrawn="1">
          <p15:clr>
            <a:srgbClr val="5ACBF0"/>
          </p15:clr>
        </p15:guide>
        <p15:guide id="11" pos="4205" userDrawn="1">
          <p15:clr>
            <a:srgbClr val="5ACBF0"/>
          </p15:clr>
        </p15:guide>
        <p15:guide id="12" pos="4781" userDrawn="1">
          <p15:clr>
            <a:srgbClr val="5ACBF0"/>
          </p15:clr>
        </p15:guide>
        <p15:guide id="13" pos="5357" userDrawn="1">
          <p15:clr>
            <a:srgbClr val="5ACBF0"/>
          </p15:clr>
        </p15:guide>
        <p15:guide id="14" pos="5933" userDrawn="1">
          <p15:clr>
            <a:srgbClr val="5ACBF0"/>
          </p15:clr>
        </p15:guide>
        <p15:guide id="15" pos="6509" userDrawn="1">
          <p15:clr>
            <a:srgbClr val="5ACBF0"/>
          </p15:clr>
        </p15:guide>
        <p15:guide id="16" pos="7085" userDrawn="1">
          <p15:clr>
            <a:srgbClr val="5ACBF0"/>
          </p15:clr>
        </p15:guide>
        <p15:guide id="17" orient="horz" pos="763" userDrawn="1">
          <p15:clr>
            <a:srgbClr val="5ACBF0"/>
          </p15:clr>
        </p15:guide>
        <p15:guide id="18" orient="horz" pos="1339" userDrawn="1">
          <p15:clr>
            <a:srgbClr val="5ACBF0"/>
          </p15:clr>
        </p15:guide>
        <p15:guide id="19" orient="horz" pos="1915" userDrawn="1">
          <p15:clr>
            <a:srgbClr val="5ACBF0"/>
          </p15:clr>
        </p15:guide>
        <p15:guide id="20" orient="horz" pos="2491" userDrawn="1">
          <p15:clr>
            <a:srgbClr val="5ACBF0"/>
          </p15:clr>
        </p15:guide>
        <p15:guide id="21" orient="horz" pos="3067" userDrawn="1">
          <p15:clr>
            <a:srgbClr val="5ACBF0"/>
          </p15:clr>
        </p15:guide>
        <p15:guide id="22" orient="horz" pos="3643" userDrawn="1">
          <p15:clr>
            <a:srgbClr val="5ACBF0"/>
          </p15:clr>
        </p15:guide>
        <p15:guide id="23" pos="288" userDrawn="1">
          <p15:clr>
            <a:srgbClr val="C35EA4"/>
          </p15:clr>
        </p15:guide>
        <p15:guide id="24" pos="7546" userDrawn="1">
          <p15:clr>
            <a:srgbClr val="C35EA4"/>
          </p15:clr>
        </p15:guide>
        <p15:guide id="25" orient="horz" pos="302" userDrawn="1">
          <p15:clr>
            <a:srgbClr val="C35EA4"/>
          </p15:clr>
        </p15:guide>
        <p15:guide id="26" orient="horz" pos="4104" userDrawn="1">
          <p15:clr>
            <a:srgbClr val="C35EA4"/>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0.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29.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5.xml"/><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6.xml"/><Relationship Id="rId1" Type="http://schemas.openxmlformats.org/officeDocument/2006/relationships/slideLayout" Target="../slideLayouts/slideLayout10.xml"/></Relationships>
</file>

<file path=ppt/slides/_rels/slide31.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7.xml"/><Relationship Id="rId1" Type="http://schemas.openxmlformats.org/officeDocument/2006/relationships/slideLayout" Target="../slideLayouts/slideLayout10.xml"/></Relationships>
</file>

<file path=ppt/slides/_rels/slide32.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8.xml"/><Relationship Id="rId1" Type="http://schemas.openxmlformats.org/officeDocument/2006/relationships/slideLayout" Target="../slideLayouts/slideLayout10.xml"/></Relationships>
</file>

<file path=ppt/slides/_rels/slide33.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9.xml"/><Relationship Id="rId1" Type="http://schemas.openxmlformats.org/officeDocument/2006/relationships/slideLayout" Target="../slideLayouts/slideLayout10.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5.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10.xml"/><Relationship Id="rId1" Type="http://schemas.openxmlformats.org/officeDocument/2006/relationships/slideLayout" Target="../slideLayouts/slideLayout10.xml"/></Relationships>
</file>

<file path=ppt/slides/_rels/slide36.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11.xml"/><Relationship Id="rId1" Type="http://schemas.openxmlformats.org/officeDocument/2006/relationships/slideLayout" Target="../slideLayouts/slideLayout10.xml"/></Relationships>
</file>

<file path=ppt/slides/_rels/slide37.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12.xml"/><Relationship Id="rId1" Type="http://schemas.openxmlformats.org/officeDocument/2006/relationships/slideLayout" Target="../slideLayouts/slideLayout10.xml"/></Relationships>
</file>

<file path=ppt/slides/_rels/slide38.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13.xml"/><Relationship Id="rId1" Type="http://schemas.openxmlformats.org/officeDocument/2006/relationships/slideLayout" Target="../slideLayouts/slideLayout10.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40.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notesSlide" Target="../notesSlides/notesSlide14.xml"/><Relationship Id="rId1" Type="http://schemas.openxmlformats.org/officeDocument/2006/relationships/slideLayout" Target="../slideLayouts/slideLayout10.xml"/></Relationships>
</file>

<file path=ppt/slides/_rels/slide41.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notesSlide" Target="../notesSlides/notesSlide15.xml"/><Relationship Id="rId1" Type="http://schemas.openxmlformats.org/officeDocument/2006/relationships/slideLayout" Target="../slideLayouts/slideLayout10.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3.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notesSlide" Target="../notesSlides/notesSlide16.xml"/><Relationship Id="rId1" Type="http://schemas.openxmlformats.org/officeDocument/2006/relationships/slideLayout" Target="../slideLayouts/slideLayout10.xml"/></Relationships>
</file>

<file path=ppt/slides/_rels/slide44.xml.rels><?xml version="1.0" encoding="UTF-8" standalone="yes"?>
<Relationships xmlns="http://schemas.openxmlformats.org/package/2006/relationships"><Relationship Id="rId3" Type="http://schemas.openxmlformats.org/officeDocument/2006/relationships/chart" Target="../charts/chart13.xml"/><Relationship Id="rId2" Type="http://schemas.openxmlformats.org/officeDocument/2006/relationships/notesSlide" Target="../notesSlides/notesSlide17.xml"/><Relationship Id="rId1" Type="http://schemas.openxmlformats.org/officeDocument/2006/relationships/slideLayout" Target="../slideLayouts/slideLayout10.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6.xml.rels><?xml version="1.0" encoding="UTF-8" standalone="yes"?>
<Relationships xmlns="http://schemas.openxmlformats.org/package/2006/relationships"><Relationship Id="rId3" Type="http://schemas.openxmlformats.org/officeDocument/2006/relationships/chart" Target="../charts/chart14.xml"/><Relationship Id="rId2" Type="http://schemas.openxmlformats.org/officeDocument/2006/relationships/notesSlide" Target="../notesSlides/notesSlide18.xml"/><Relationship Id="rId1" Type="http://schemas.openxmlformats.org/officeDocument/2006/relationships/slideLayout" Target="../slideLayouts/slideLayout10.xml"/></Relationships>
</file>

<file path=ppt/slides/_rels/slide47.xml.rels><?xml version="1.0" encoding="UTF-8" standalone="yes"?>
<Relationships xmlns="http://schemas.openxmlformats.org/package/2006/relationships"><Relationship Id="rId3" Type="http://schemas.openxmlformats.org/officeDocument/2006/relationships/chart" Target="../charts/chart15.xml"/><Relationship Id="rId2" Type="http://schemas.openxmlformats.org/officeDocument/2006/relationships/notesSlide" Target="../notesSlides/notesSlide19.xml"/><Relationship Id="rId1" Type="http://schemas.openxmlformats.org/officeDocument/2006/relationships/slideLayout" Target="../slideLayouts/slideLayout10.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5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6.xml"/></Relationships>
</file>

<file path=ppt/slides/_rels/slide5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0.xml"/><Relationship Id="rId1" Type="http://schemas.openxmlformats.org/officeDocument/2006/relationships/slideLayout" Target="../slideLayouts/slideLayout9.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5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1.xml"/><Relationship Id="rId1" Type="http://schemas.openxmlformats.org/officeDocument/2006/relationships/slideLayout" Target="../slideLayouts/slideLayout2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974827623"/>
      </p:ext>
    </p:extLst>
  </p:cSld>
  <p:clrMapOvr>
    <a:masterClrMapping/>
  </p:clrMapOvr>
  <p:transition>
    <p:fade/>
  </p:transition>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6" name="Rectangle 5"/>
          <p:cNvSpPr/>
          <p:nvPr/>
        </p:nvSpPr>
        <p:spPr bwMode="auto">
          <a:xfrm>
            <a:off x="457200" y="2125663"/>
            <a:ext cx="2743200" cy="2743200"/>
          </a:xfrm>
          <a:prstGeom prst="rect">
            <a:avLst/>
          </a:prstGeom>
          <a:solidFill>
            <a:schemeClr val="tx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t" anchorCtr="0" compatLnSpc="1">
            <a:prstTxWarp prst="textNoShape">
              <a:avLst/>
            </a:prstTxWarp>
          </a:bodyPr>
          <a:lstStyle/>
          <a:p>
            <a:pPr defTabSz="932472" fontAlgn="base">
              <a:lnSpc>
                <a:spcPct val="90000"/>
              </a:lnSpc>
              <a:spcBef>
                <a:spcPct val="0"/>
              </a:spcBef>
              <a:spcAft>
                <a:spcPct val="0"/>
              </a:spcAft>
            </a:pPr>
            <a:r>
              <a:rPr lang="en-US" sz="3200" dirty="0" smtClean="0">
                <a:gradFill>
                  <a:gsLst>
                    <a:gs pos="66372">
                      <a:schemeClr val="bg1"/>
                    </a:gs>
                    <a:gs pos="42000">
                      <a:schemeClr val="bg1"/>
                    </a:gs>
                  </a:gsLst>
                  <a:lin ang="5400000" scaled="0"/>
                </a:gradFill>
                <a:latin typeface="+mj-lt"/>
              </a:rPr>
              <a:t>The reality</a:t>
            </a:r>
            <a:endParaRPr lang="en-US" sz="3200" dirty="0">
              <a:gradFill>
                <a:gsLst>
                  <a:gs pos="66372">
                    <a:schemeClr val="bg1"/>
                  </a:gs>
                  <a:gs pos="42000">
                    <a:schemeClr val="bg1"/>
                  </a:gs>
                </a:gsLst>
                <a:lin ang="5400000" scaled="0"/>
              </a:gradFill>
              <a:latin typeface="+mj-lt"/>
            </a:endParaRPr>
          </a:p>
        </p:txBody>
      </p:sp>
      <p:sp>
        <p:nvSpPr>
          <p:cNvPr id="7" name="Title 4"/>
          <p:cNvSpPr txBox="1">
            <a:spLocks/>
          </p:cNvSpPr>
          <p:nvPr/>
        </p:nvSpPr>
        <p:spPr>
          <a:xfrm>
            <a:off x="3543300" y="2125663"/>
            <a:ext cx="8618538" cy="1831975"/>
          </a:xfrm>
          <a:prstGeom prst="rect">
            <a:avLst/>
          </a:prstGeom>
        </p:spPr>
        <p:txBody>
          <a:bodyPr anchor="ctr"/>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a:spcAft>
                <a:spcPts val="600"/>
              </a:spcAft>
            </a:pPr>
            <a:r>
              <a:rPr lang="en-US" sz="4800" dirty="0">
                <a:gradFill>
                  <a:gsLst>
                    <a:gs pos="70796">
                      <a:schemeClr val="bg1"/>
                    </a:gs>
                    <a:gs pos="42000">
                      <a:schemeClr val="bg1"/>
                    </a:gs>
                  </a:gsLst>
                  <a:lin ang="5400000" scaled="0"/>
                </a:gradFill>
              </a:rPr>
              <a:t>“Our file servers are out of control and no one can find anything.”</a:t>
            </a:r>
          </a:p>
        </p:txBody>
      </p:sp>
      <p:sp>
        <p:nvSpPr>
          <p:cNvPr id="22" name="Freeform 62"/>
          <p:cNvSpPr>
            <a:spLocks noChangeAspect="1" noEditPoints="1"/>
          </p:cNvSpPr>
          <p:nvPr/>
        </p:nvSpPr>
        <p:spPr bwMode="black">
          <a:xfrm>
            <a:off x="1993901" y="3866528"/>
            <a:ext cx="1031062" cy="853562"/>
          </a:xfrm>
          <a:custGeom>
            <a:avLst/>
            <a:gdLst>
              <a:gd name="T0" fmla="*/ 372 w 378"/>
              <a:gd name="T1" fmla="*/ 269 h 314"/>
              <a:gd name="T2" fmla="*/ 215 w 378"/>
              <a:gd name="T3" fmla="*/ 15 h 314"/>
              <a:gd name="T4" fmla="*/ 189 w 378"/>
              <a:gd name="T5" fmla="*/ 0 h 314"/>
              <a:gd name="T6" fmla="*/ 162 w 378"/>
              <a:gd name="T7" fmla="*/ 15 h 314"/>
              <a:gd name="T8" fmla="*/ 5 w 378"/>
              <a:gd name="T9" fmla="*/ 269 h 314"/>
              <a:gd name="T10" fmla="*/ 5 w 378"/>
              <a:gd name="T11" fmla="*/ 299 h 314"/>
              <a:gd name="T12" fmla="*/ 32 w 378"/>
              <a:gd name="T13" fmla="*/ 314 h 314"/>
              <a:gd name="T14" fmla="*/ 345 w 378"/>
              <a:gd name="T15" fmla="*/ 314 h 314"/>
              <a:gd name="T16" fmla="*/ 372 w 378"/>
              <a:gd name="T17" fmla="*/ 299 h 314"/>
              <a:gd name="T18" fmla="*/ 372 w 378"/>
              <a:gd name="T19" fmla="*/ 269 h 314"/>
              <a:gd name="T20" fmla="*/ 209 w 378"/>
              <a:gd name="T21" fmla="*/ 276 h 314"/>
              <a:gd name="T22" fmla="*/ 168 w 378"/>
              <a:gd name="T23" fmla="*/ 276 h 314"/>
              <a:gd name="T24" fmla="*/ 168 w 378"/>
              <a:gd name="T25" fmla="*/ 236 h 314"/>
              <a:gd name="T26" fmla="*/ 209 w 378"/>
              <a:gd name="T27" fmla="*/ 236 h 314"/>
              <a:gd name="T28" fmla="*/ 209 w 378"/>
              <a:gd name="T29" fmla="*/ 276 h 314"/>
              <a:gd name="T30" fmla="*/ 210 w 378"/>
              <a:gd name="T31" fmla="*/ 135 h 314"/>
              <a:gd name="T32" fmla="*/ 199 w 378"/>
              <a:gd name="T33" fmla="*/ 209 h 314"/>
              <a:gd name="T34" fmla="*/ 178 w 378"/>
              <a:gd name="T35" fmla="*/ 209 h 314"/>
              <a:gd name="T36" fmla="*/ 167 w 378"/>
              <a:gd name="T37" fmla="*/ 135 h 314"/>
              <a:gd name="T38" fmla="*/ 167 w 378"/>
              <a:gd name="T39" fmla="*/ 92 h 314"/>
              <a:gd name="T40" fmla="*/ 210 w 378"/>
              <a:gd name="T41" fmla="*/ 92 h 314"/>
              <a:gd name="T42" fmla="*/ 210 w 378"/>
              <a:gd name="T43" fmla="*/ 135 h 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78" h="314">
                <a:moveTo>
                  <a:pt x="372" y="269"/>
                </a:moveTo>
                <a:cubicBezTo>
                  <a:pt x="215" y="15"/>
                  <a:pt x="215" y="15"/>
                  <a:pt x="215" y="15"/>
                </a:cubicBezTo>
                <a:cubicBezTo>
                  <a:pt x="210" y="5"/>
                  <a:pt x="200" y="0"/>
                  <a:pt x="189" y="0"/>
                </a:cubicBezTo>
                <a:cubicBezTo>
                  <a:pt x="178" y="0"/>
                  <a:pt x="168" y="5"/>
                  <a:pt x="162" y="15"/>
                </a:cubicBezTo>
                <a:cubicBezTo>
                  <a:pt x="5" y="269"/>
                  <a:pt x="5" y="269"/>
                  <a:pt x="5" y="269"/>
                </a:cubicBezTo>
                <a:cubicBezTo>
                  <a:pt x="0" y="279"/>
                  <a:pt x="0" y="290"/>
                  <a:pt x="5" y="299"/>
                </a:cubicBezTo>
                <a:cubicBezTo>
                  <a:pt x="11" y="309"/>
                  <a:pt x="21" y="314"/>
                  <a:pt x="32" y="314"/>
                </a:cubicBezTo>
                <a:cubicBezTo>
                  <a:pt x="345" y="314"/>
                  <a:pt x="345" y="314"/>
                  <a:pt x="345" y="314"/>
                </a:cubicBezTo>
                <a:cubicBezTo>
                  <a:pt x="356" y="314"/>
                  <a:pt x="367" y="309"/>
                  <a:pt x="372" y="299"/>
                </a:cubicBezTo>
                <a:cubicBezTo>
                  <a:pt x="378" y="290"/>
                  <a:pt x="377" y="279"/>
                  <a:pt x="372" y="269"/>
                </a:cubicBezTo>
                <a:close/>
                <a:moveTo>
                  <a:pt x="209" y="276"/>
                </a:moveTo>
                <a:cubicBezTo>
                  <a:pt x="168" y="276"/>
                  <a:pt x="168" y="276"/>
                  <a:pt x="168" y="276"/>
                </a:cubicBezTo>
                <a:cubicBezTo>
                  <a:pt x="168" y="236"/>
                  <a:pt x="168" y="236"/>
                  <a:pt x="168" y="236"/>
                </a:cubicBezTo>
                <a:cubicBezTo>
                  <a:pt x="209" y="236"/>
                  <a:pt x="209" y="236"/>
                  <a:pt x="209" y="236"/>
                </a:cubicBezTo>
                <a:lnTo>
                  <a:pt x="209" y="276"/>
                </a:lnTo>
                <a:close/>
                <a:moveTo>
                  <a:pt x="210" y="135"/>
                </a:moveTo>
                <a:cubicBezTo>
                  <a:pt x="199" y="209"/>
                  <a:pt x="199" y="209"/>
                  <a:pt x="199" y="209"/>
                </a:cubicBezTo>
                <a:cubicBezTo>
                  <a:pt x="178" y="209"/>
                  <a:pt x="178" y="209"/>
                  <a:pt x="178" y="209"/>
                </a:cubicBezTo>
                <a:cubicBezTo>
                  <a:pt x="167" y="135"/>
                  <a:pt x="167" y="135"/>
                  <a:pt x="167" y="135"/>
                </a:cubicBezTo>
                <a:cubicBezTo>
                  <a:pt x="167" y="92"/>
                  <a:pt x="167" y="92"/>
                  <a:pt x="167" y="92"/>
                </a:cubicBezTo>
                <a:cubicBezTo>
                  <a:pt x="210" y="92"/>
                  <a:pt x="210" y="92"/>
                  <a:pt x="210" y="92"/>
                </a:cubicBezTo>
                <a:lnTo>
                  <a:pt x="210" y="135"/>
                </a:ln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132228958"/>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6" name="Rectangle 5"/>
          <p:cNvSpPr/>
          <p:nvPr/>
        </p:nvSpPr>
        <p:spPr bwMode="auto">
          <a:xfrm>
            <a:off x="457200" y="2125663"/>
            <a:ext cx="2743200" cy="2743200"/>
          </a:xfrm>
          <a:prstGeom prst="rect">
            <a:avLst/>
          </a:prstGeom>
          <a:solidFill>
            <a:schemeClr val="tx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t" anchorCtr="0" compatLnSpc="1">
            <a:prstTxWarp prst="textNoShape">
              <a:avLst/>
            </a:prstTxWarp>
          </a:bodyPr>
          <a:lstStyle/>
          <a:p>
            <a:pPr defTabSz="932472" fontAlgn="base">
              <a:lnSpc>
                <a:spcPct val="90000"/>
              </a:lnSpc>
              <a:spcBef>
                <a:spcPct val="0"/>
              </a:spcBef>
              <a:spcAft>
                <a:spcPct val="0"/>
              </a:spcAft>
            </a:pPr>
            <a:r>
              <a:rPr lang="en-US" sz="3200" dirty="0" smtClean="0">
                <a:gradFill>
                  <a:gsLst>
                    <a:gs pos="66372">
                      <a:schemeClr val="bg1"/>
                    </a:gs>
                    <a:gs pos="42000">
                      <a:schemeClr val="bg1"/>
                    </a:gs>
                  </a:gsLst>
                  <a:lin ang="5400000" scaled="0"/>
                </a:gradFill>
                <a:latin typeface="+mj-lt"/>
              </a:rPr>
              <a:t>The reality</a:t>
            </a:r>
            <a:endParaRPr lang="en-US" sz="3200" dirty="0">
              <a:gradFill>
                <a:gsLst>
                  <a:gs pos="66372">
                    <a:schemeClr val="bg1"/>
                  </a:gs>
                  <a:gs pos="42000">
                    <a:schemeClr val="bg1"/>
                  </a:gs>
                </a:gsLst>
                <a:lin ang="5400000" scaled="0"/>
              </a:gradFill>
              <a:latin typeface="+mj-lt"/>
            </a:endParaRPr>
          </a:p>
        </p:txBody>
      </p:sp>
      <p:sp>
        <p:nvSpPr>
          <p:cNvPr id="7" name="Title 4"/>
          <p:cNvSpPr txBox="1">
            <a:spLocks/>
          </p:cNvSpPr>
          <p:nvPr/>
        </p:nvSpPr>
        <p:spPr>
          <a:xfrm>
            <a:off x="3543300" y="2125663"/>
            <a:ext cx="8618538" cy="1831975"/>
          </a:xfrm>
          <a:prstGeom prst="rect">
            <a:avLst/>
          </a:prstGeom>
        </p:spPr>
        <p:txBody>
          <a:bodyPr anchor="t"/>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a:spcAft>
                <a:spcPts val="600"/>
              </a:spcAft>
            </a:pPr>
            <a:r>
              <a:rPr lang="en-US" sz="4800" dirty="0">
                <a:gradFill>
                  <a:gsLst>
                    <a:gs pos="70796">
                      <a:schemeClr val="bg1"/>
                    </a:gs>
                    <a:gs pos="42000">
                      <a:schemeClr val="bg1"/>
                    </a:gs>
                  </a:gsLst>
                  <a:lin ang="5400000" scaled="0"/>
                </a:gradFill>
              </a:rPr>
              <a:t>“Information is leaking out of the organization at every turn via devices that weren’t even invented when we put our systems in place.”</a:t>
            </a:r>
          </a:p>
        </p:txBody>
      </p:sp>
      <p:sp>
        <p:nvSpPr>
          <p:cNvPr id="8" name="Freeform 62"/>
          <p:cNvSpPr>
            <a:spLocks noChangeAspect="1" noEditPoints="1"/>
          </p:cNvSpPr>
          <p:nvPr/>
        </p:nvSpPr>
        <p:spPr bwMode="black">
          <a:xfrm>
            <a:off x="2235199" y="4066286"/>
            <a:ext cx="789763" cy="653803"/>
          </a:xfrm>
          <a:custGeom>
            <a:avLst/>
            <a:gdLst>
              <a:gd name="T0" fmla="*/ 372 w 378"/>
              <a:gd name="T1" fmla="*/ 269 h 314"/>
              <a:gd name="T2" fmla="*/ 215 w 378"/>
              <a:gd name="T3" fmla="*/ 15 h 314"/>
              <a:gd name="T4" fmla="*/ 189 w 378"/>
              <a:gd name="T5" fmla="*/ 0 h 314"/>
              <a:gd name="T6" fmla="*/ 162 w 378"/>
              <a:gd name="T7" fmla="*/ 15 h 314"/>
              <a:gd name="T8" fmla="*/ 5 w 378"/>
              <a:gd name="T9" fmla="*/ 269 h 314"/>
              <a:gd name="T10" fmla="*/ 5 w 378"/>
              <a:gd name="T11" fmla="*/ 299 h 314"/>
              <a:gd name="T12" fmla="*/ 32 w 378"/>
              <a:gd name="T13" fmla="*/ 314 h 314"/>
              <a:gd name="T14" fmla="*/ 345 w 378"/>
              <a:gd name="T15" fmla="*/ 314 h 314"/>
              <a:gd name="T16" fmla="*/ 372 w 378"/>
              <a:gd name="T17" fmla="*/ 299 h 314"/>
              <a:gd name="T18" fmla="*/ 372 w 378"/>
              <a:gd name="T19" fmla="*/ 269 h 314"/>
              <a:gd name="T20" fmla="*/ 209 w 378"/>
              <a:gd name="T21" fmla="*/ 276 h 314"/>
              <a:gd name="T22" fmla="*/ 168 w 378"/>
              <a:gd name="T23" fmla="*/ 276 h 314"/>
              <a:gd name="T24" fmla="*/ 168 w 378"/>
              <a:gd name="T25" fmla="*/ 236 h 314"/>
              <a:gd name="T26" fmla="*/ 209 w 378"/>
              <a:gd name="T27" fmla="*/ 236 h 314"/>
              <a:gd name="T28" fmla="*/ 209 w 378"/>
              <a:gd name="T29" fmla="*/ 276 h 314"/>
              <a:gd name="T30" fmla="*/ 210 w 378"/>
              <a:gd name="T31" fmla="*/ 135 h 314"/>
              <a:gd name="T32" fmla="*/ 199 w 378"/>
              <a:gd name="T33" fmla="*/ 209 h 314"/>
              <a:gd name="T34" fmla="*/ 178 w 378"/>
              <a:gd name="T35" fmla="*/ 209 h 314"/>
              <a:gd name="T36" fmla="*/ 167 w 378"/>
              <a:gd name="T37" fmla="*/ 135 h 314"/>
              <a:gd name="T38" fmla="*/ 167 w 378"/>
              <a:gd name="T39" fmla="*/ 92 h 314"/>
              <a:gd name="T40" fmla="*/ 210 w 378"/>
              <a:gd name="T41" fmla="*/ 92 h 314"/>
              <a:gd name="T42" fmla="*/ 210 w 378"/>
              <a:gd name="T43" fmla="*/ 135 h 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78" h="314">
                <a:moveTo>
                  <a:pt x="372" y="269"/>
                </a:moveTo>
                <a:cubicBezTo>
                  <a:pt x="215" y="15"/>
                  <a:pt x="215" y="15"/>
                  <a:pt x="215" y="15"/>
                </a:cubicBezTo>
                <a:cubicBezTo>
                  <a:pt x="210" y="5"/>
                  <a:pt x="200" y="0"/>
                  <a:pt x="189" y="0"/>
                </a:cubicBezTo>
                <a:cubicBezTo>
                  <a:pt x="178" y="0"/>
                  <a:pt x="168" y="5"/>
                  <a:pt x="162" y="15"/>
                </a:cubicBezTo>
                <a:cubicBezTo>
                  <a:pt x="5" y="269"/>
                  <a:pt x="5" y="269"/>
                  <a:pt x="5" y="269"/>
                </a:cubicBezTo>
                <a:cubicBezTo>
                  <a:pt x="0" y="279"/>
                  <a:pt x="0" y="290"/>
                  <a:pt x="5" y="299"/>
                </a:cubicBezTo>
                <a:cubicBezTo>
                  <a:pt x="11" y="309"/>
                  <a:pt x="21" y="314"/>
                  <a:pt x="32" y="314"/>
                </a:cubicBezTo>
                <a:cubicBezTo>
                  <a:pt x="345" y="314"/>
                  <a:pt x="345" y="314"/>
                  <a:pt x="345" y="314"/>
                </a:cubicBezTo>
                <a:cubicBezTo>
                  <a:pt x="356" y="314"/>
                  <a:pt x="367" y="309"/>
                  <a:pt x="372" y="299"/>
                </a:cubicBezTo>
                <a:cubicBezTo>
                  <a:pt x="378" y="290"/>
                  <a:pt x="377" y="279"/>
                  <a:pt x="372" y="269"/>
                </a:cubicBezTo>
                <a:close/>
                <a:moveTo>
                  <a:pt x="209" y="276"/>
                </a:moveTo>
                <a:cubicBezTo>
                  <a:pt x="168" y="276"/>
                  <a:pt x="168" y="276"/>
                  <a:pt x="168" y="276"/>
                </a:cubicBezTo>
                <a:cubicBezTo>
                  <a:pt x="168" y="236"/>
                  <a:pt x="168" y="236"/>
                  <a:pt x="168" y="236"/>
                </a:cubicBezTo>
                <a:cubicBezTo>
                  <a:pt x="209" y="236"/>
                  <a:pt x="209" y="236"/>
                  <a:pt x="209" y="236"/>
                </a:cubicBezTo>
                <a:lnTo>
                  <a:pt x="209" y="276"/>
                </a:lnTo>
                <a:close/>
                <a:moveTo>
                  <a:pt x="210" y="135"/>
                </a:moveTo>
                <a:cubicBezTo>
                  <a:pt x="199" y="209"/>
                  <a:pt x="199" y="209"/>
                  <a:pt x="199" y="209"/>
                </a:cubicBezTo>
                <a:cubicBezTo>
                  <a:pt x="178" y="209"/>
                  <a:pt x="178" y="209"/>
                  <a:pt x="178" y="209"/>
                </a:cubicBezTo>
                <a:cubicBezTo>
                  <a:pt x="167" y="135"/>
                  <a:pt x="167" y="135"/>
                  <a:pt x="167" y="135"/>
                </a:cubicBezTo>
                <a:cubicBezTo>
                  <a:pt x="167" y="92"/>
                  <a:pt x="167" y="92"/>
                  <a:pt x="167" y="92"/>
                </a:cubicBezTo>
                <a:cubicBezTo>
                  <a:pt x="210" y="92"/>
                  <a:pt x="210" y="92"/>
                  <a:pt x="210" y="92"/>
                </a:cubicBezTo>
                <a:lnTo>
                  <a:pt x="210" y="135"/>
                </a:ln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2394509590"/>
      </p:ext>
    </p:extLst>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6" name="Rectangle 5"/>
          <p:cNvSpPr/>
          <p:nvPr/>
        </p:nvSpPr>
        <p:spPr bwMode="auto">
          <a:xfrm>
            <a:off x="457200" y="2125663"/>
            <a:ext cx="2743200" cy="2743200"/>
          </a:xfrm>
          <a:prstGeom prst="rect">
            <a:avLst/>
          </a:prstGeom>
          <a:solidFill>
            <a:schemeClr val="tx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t" anchorCtr="0" compatLnSpc="1">
            <a:prstTxWarp prst="textNoShape">
              <a:avLst/>
            </a:prstTxWarp>
          </a:bodyPr>
          <a:lstStyle/>
          <a:p>
            <a:pPr defTabSz="932472" fontAlgn="base">
              <a:lnSpc>
                <a:spcPct val="90000"/>
              </a:lnSpc>
              <a:spcBef>
                <a:spcPct val="0"/>
              </a:spcBef>
              <a:spcAft>
                <a:spcPct val="0"/>
              </a:spcAft>
            </a:pPr>
            <a:r>
              <a:rPr lang="en-US" sz="3200" dirty="0" smtClean="0">
                <a:gradFill>
                  <a:gsLst>
                    <a:gs pos="66372">
                      <a:schemeClr val="bg1"/>
                    </a:gs>
                    <a:gs pos="42000">
                      <a:schemeClr val="bg1"/>
                    </a:gs>
                  </a:gsLst>
                  <a:lin ang="5400000" scaled="0"/>
                </a:gradFill>
                <a:latin typeface="+mj-lt"/>
              </a:rPr>
              <a:t>The reality</a:t>
            </a:r>
            <a:endParaRPr lang="en-US" sz="3200" dirty="0">
              <a:gradFill>
                <a:gsLst>
                  <a:gs pos="66372">
                    <a:schemeClr val="bg1"/>
                  </a:gs>
                  <a:gs pos="42000">
                    <a:schemeClr val="bg1"/>
                  </a:gs>
                </a:gsLst>
                <a:lin ang="5400000" scaled="0"/>
              </a:gradFill>
              <a:latin typeface="+mj-lt"/>
            </a:endParaRPr>
          </a:p>
        </p:txBody>
      </p:sp>
      <p:sp>
        <p:nvSpPr>
          <p:cNvPr id="7" name="Title 4"/>
          <p:cNvSpPr txBox="1">
            <a:spLocks/>
          </p:cNvSpPr>
          <p:nvPr/>
        </p:nvSpPr>
        <p:spPr>
          <a:xfrm>
            <a:off x="3543300" y="2125663"/>
            <a:ext cx="8618538" cy="1831975"/>
          </a:xfrm>
          <a:prstGeom prst="rect">
            <a:avLst/>
          </a:prstGeom>
        </p:spPr>
        <p:txBody>
          <a:bodyPr anchor="t"/>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a:spcAft>
                <a:spcPts val="600"/>
              </a:spcAft>
            </a:pPr>
            <a:r>
              <a:rPr lang="en-US" sz="4800" dirty="0">
                <a:gradFill>
                  <a:gsLst>
                    <a:gs pos="70796">
                      <a:schemeClr val="bg1"/>
                    </a:gs>
                    <a:gs pos="42000">
                      <a:schemeClr val="bg1"/>
                    </a:gs>
                  </a:gsLst>
                  <a:lin ang="5400000" scaled="0"/>
                </a:gradFill>
              </a:rPr>
              <a:t>“The volume of ‘stuff’ we are trying to manage is rapidly spinning out of control.”</a:t>
            </a:r>
          </a:p>
        </p:txBody>
      </p:sp>
      <p:sp>
        <p:nvSpPr>
          <p:cNvPr id="5" name="Freeform 62"/>
          <p:cNvSpPr>
            <a:spLocks noChangeAspect="1" noEditPoints="1"/>
          </p:cNvSpPr>
          <p:nvPr/>
        </p:nvSpPr>
        <p:spPr bwMode="black">
          <a:xfrm>
            <a:off x="2235199" y="4066286"/>
            <a:ext cx="789763" cy="653803"/>
          </a:xfrm>
          <a:custGeom>
            <a:avLst/>
            <a:gdLst>
              <a:gd name="T0" fmla="*/ 372 w 378"/>
              <a:gd name="T1" fmla="*/ 269 h 314"/>
              <a:gd name="T2" fmla="*/ 215 w 378"/>
              <a:gd name="T3" fmla="*/ 15 h 314"/>
              <a:gd name="T4" fmla="*/ 189 w 378"/>
              <a:gd name="T5" fmla="*/ 0 h 314"/>
              <a:gd name="T6" fmla="*/ 162 w 378"/>
              <a:gd name="T7" fmla="*/ 15 h 314"/>
              <a:gd name="T8" fmla="*/ 5 w 378"/>
              <a:gd name="T9" fmla="*/ 269 h 314"/>
              <a:gd name="T10" fmla="*/ 5 w 378"/>
              <a:gd name="T11" fmla="*/ 299 h 314"/>
              <a:gd name="T12" fmla="*/ 32 w 378"/>
              <a:gd name="T13" fmla="*/ 314 h 314"/>
              <a:gd name="T14" fmla="*/ 345 w 378"/>
              <a:gd name="T15" fmla="*/ 314 h 314"/>
              <a:gd name="T16" fmla="*/ 372 w 378"/>
              <a:gd name="T17" fmla="*/ 299 h 314"/>
              <a:gd name="T18" fmla="*/ 372 w 378"/>
              <a:gd name="T19" fmla="*/ 269 h 314"/>
              <a:gd name="T20" fmla="*/ 209 w 378"/>
              <a:gd name="T21" fmla="*/ 276 h 314"/>
              <a:gd name="T22" fmla="*/ 168 w 378"/>
              <a:gd name="T23" fmla="*/ 276 h 314"/>
              <a:gd name="T24" fmla="*/ 168 w 378"/>
              <a:gd name="T25" fmla="*/ 236 h 314"/>
              <a:gd name="T26" fmla="*/ 209 w 378"/>
              <a:gd name="T27" fmla="*/ 236 h 314"/>
              <a:gd name="T28" fmla="*/ 209 w 378"/>
              <a:gd name="T29" fmla="*/ 276 h 314"/>
              <a:gd name="T30" fmla="*/ 210 w 378"/>
              <a:gd name="T31" fmla="*/ 135 h 314"/>
              <a:gd name="T32" fmla="*/ 199 w 378"/>
              <a:gd name="T33" fmla="*/ 209 h 314"/>
              <a:gd name="T34" fmla="*/ 178 w 378"/>
              <a:gd name="T35" fmla="*/ 209 h 314"/>
              <a:gd name="T36" fmla="*/ 167 w 378"/>
              <a:gd name="T37" fmla="*/ 135 h 314"/>
              <a:gd name="T38" fmla="*/ 167 w 378"/>
              <a:gd name="T39" fmla="*/ 92 h 314"/>
              <a:gd name="T40" fmla="*/ 210 w 378"/>
              <a:gd name="T41" fmla="*/ 92 h 314"/>
              <a:gd name="T42" fmla="*/ 210 w 378"/>
              <a:gd name="T43" fmla="*/ 135 h 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78" h="314">
                <a:moveTo>
                  <a:pt x="372" y="269"/>
                </a:moveTo>
                <a:cubicBezTo>
                  <a:pt x="215" y="15"/>
                  <a:pt x="215" y="15"/>
                  <a:pt x="215" y="15"/>
                </a:cubicBezTo>
                <a:cubicBezTo>
                  <a:pt x="210" y="5"/>
                  <a:pt x="200" y="0"/>
                  <a:pt x="189" y="0"/>
                </a:cubicBezTo>
                <a:cubicBezTo>
                  <a:pt x="178" y="0"/>
                  <a:pt x="168" y="5"/>
                  <a:pt x="162" y="15"/>
                </a:cubicBezTo>
                <a:cubicBezTo>
                  <a:pt x="5" y="269"/>
                  <a:pt x="5" y="269"/>
                  <a:pt x="5" y="269"/>
                </a:cubicBezTo>
                <a:cubicBezTo>
                  <a:pt x="0" y="279"/>
                  <a:pt x="0" y="290"/>
                  <a:pt x="5" y="299"/>
                </a:cubicBezTo>
                <a:cubicBezTo>
                  <a:pt x="11" y="309"/>
                  <a:pt x="21" y="314"/>
                  <a:pt x="32" y="314"/>
                </a:cubicBezTo>
                <a:cubicBezTo>
                  <a:pt x="345" y="314"/>
                  <a:pt x="345" y="314"/>
                  <a:pt x="345" y="314"/>
                </a:cubicBezTo>
                <a:cubicBezTo>
                  <a:pt x="356" y="314"/>
                  <a:pt x="367" y="309"/>
                  <a:pt x="372" y="299"/>
                </a:cubicBezTo>
                <a:cubicBezTo>
                  <a:pt x="378" y="290"/>
                  <a:pt x="377" y="279"/>
                  <a:pt x="372" y="269"/>
                </a:cubicBezTo>
                <a:close/>
                <a:moveTo>
                  <a:pt x="209" y="276"/>
                </a:moveTo>
                <a:cubicBezTo>
                  <a:pt x="168" y="276"/>
                  <a:pt x="168" y="276"/>
                  <a:pt x="168" y="276"/>
                </a:cubicBezTo>
                <a:cubicBezTo>
                  <a:pt x="168" y="236"/>
                  <a:pt x="168" y="236"/>
                  <a:pt x="168" y="236"/>
                </a:cubicBezTo>
                <a:cubicBezTo>
                  <a:pt x="209" y="236"/>
                  <a:pt x="209" y="236"/>
                  <a:pt x="209" y="236"/>
                </a:cubicBezTo>
                <a:lnTo>
                  <a:pt x="209" y="276"/>
                </a:lnTo>
                <a:close/>
                <a:moveTo>
                  <a:pt x="210" y="135"/>
                </a:moveTo>
                <a:cubicBezTo>
                  <a:pt x="199" y="209"/>
                  <a:pt x="199" y="209"/>
                  <a:pt x="199" y="209"/>
                </a:cubicBezTo>
                <a:cubicBezTo>
                  <a:pt x="178" y="209"/>
                  <a:pt x="178" y="209"/>
                  <a:pt x="178" y="209"/>
                </a:cubicBezTo>
                <a:cubicBezTo>
                  <a:pt x="167" y="135"/>
                  <a:pt x="167" y="135"/>
                  <a:pt x="167" y="135"/>
                </a:cubicBezTo>
                <a:cubicBezTo>
                  <a:pt x="167" y="92"/>
                  <a:pt x="167" y="92"/>
                  <a:pt x="167" y="92"/>
                </a:cubicBezTo>
                <a:cubicBezTo>
                  <a:pt x="210" y="92"/>
                  <a:pt x="210" y="92"/>
                  <a:pt x="210" y="92"/>
                </a:cubicBezTo>
                <a:lnTo>
                  <a:pt x="210" y="135"/>
                </a:ln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3267797935"/>
      </p:ext>
    </p:extLst>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6" name="Rectangle 5"/>
          <p:cNvSpPr/>
          <p:nvPr/>
        </p:nvSpPr>
        <p:spPr bwMode="auto">
          <a:xfrm>
            <a:off x="457200" y="2125663"/>
            <a:ext cx="2743200" cy="2743200"/>
          </a:xfrm>
          <a:prstGeom prst="rect">
            <a:avLst/>
          </a:prstGeom>
          <a:solidFill>
            <a:schemeClr val="tx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t" anchorCtr="0" compatLnSpc="1">
            <a:prstTxWarp prst="textNoShape">
              <a:avLst/>
            </a:prstTxWarp>
          </a:bodyPr>
          <a:lstStyle/>
          <a:p>
            <a:pPr defTabSz="932472" fontAlgn="base">
              <a:lnSpc>
                <a:spcPct val="90000"/>
              </a:lnSpc>
              <a:spcBef>
                <a:spcPct val="0"/>
              </a:spcBef>
              <a:spcAft>
                <a:spcPct val="0"/>
              </a:spcAft>
            </a:pPr>
            <a:r>
              <a:rPr lang="en-US" sz="3200" dirty="0" smtClean="0">
                <a:gradFill>
                  <a:gsLst>
                    <a:gs pos="66372">
                      <a:schemeClr val="bg1"/>
                    </a:gs>
                    <a:gs pos="42000">
                      <a:schemeClr val="bg1"/>
                    </a:gs>
                  </a:gsLst>
                  <a:lin ang="5400000" scaled="0"/>
                </a:gradFill>
                <a:latin typeface="+mj-lt"/>
              </a:rPr>
              <a:t>The reality</a:t>
            </a:r>
            <a:endParaRPr lang="en-US" sz="3200" dirty="0">
              <a:gradFill>
                <a:gsLst>
                  <a:gs pos="66372">
                    <a:schemeClr val="bg1"/>
                  </a:gs>
                  <a:gs pos="42000">
                    <a:schemeClr val="bg1"/>
                  </a:gs>
                </a:gsLst>
                <a:lin ang="5400000" scaled="0"/>
              </a:gradFill>
              <a:latin typeface="+mj-lt"/>
            </a:endParaRPr>
          </a:p>
        </p:txBody>
      </p:sp>
      <p:sp>
        <p:nvSpPr>
          <p:cNvPr id="7" name="Title 4"/>
          <p:cNvSpPr txBox="1">
            <a:spLocks/>
          </p:cNvSpPr>
          <p:nvPr/>
        </p:nvSpPr>
        <p:spPr>
          <a:xfrm>
            <a:off x="3543300" y="2125663"/>
            <a:ext cx="8618538" cy="1831975"/>
          </a:xfrm>
          <a:prstGeom prst="rect">
            <a:avLst/>
          </a:prstGeom>
        </p:spPr>
        <p:txBody>
          <a:bodyPr anchor="t"/>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a:spcAft>
                <a:spcPts val="600"/>
              </a:spcAft>
            </a:pPr>
            <a:r>
              <a:rPr lang="en-US" sz="4800" dirty="0">
                <a:gradFill>
                  <a:gsLst>
                    <a:gs pos="70796">
                      <a:schemeClr val="bg1"/>
                    </a:gs>
                    <a:gs pos="42000">
                      <a:schemeClr val="bg1"/>
                    </a:gs>
                  </a:gsLst>
                  <a:lin ang="5400000" scaled="0"/>
                </a:gradFill>
              </a:rPr>
              <a:t>“Maximizing our SharePoint investment is proving more difficult than we thought.”</a:t>
            </a:r>
          </a:p>
        </p:txBody>
      </p:sp>
      <p:sp>
        <p:nvSpPr>
          <p:cNvPr id="5" name="Freeform 62"/>
          <p:cNvSpPr>
            <a:spLocks noChangeAspect="1" noEditPoints="1"/>
          </p:cNvSpPr>
          <p:nvPr/>
        </p:nvSpPr>
        <p:spPr bwMode="black">
          <a:xfrm>
            <a:off x="2235199" y="4066286"/>
            <a:ext cx="789763" cy="653803"/>
          </a:xfrm>
          <a:custGeom>
            <a:avLst/>
            <a:gdLst>
              <a:gd name="T0" fmla="*/ 372 w 378"/>
              <a:gd name="T1" fmla="*/ 269 h 314"/>
              <a:gd name="T2" fmla="*/ 215 w 378"/>
              <a:gd name="T3" fmla="*/ 15 h 314"/>
              <a:gd name="T4" fmla="*/ 189 w 378"/>
              <a:gd name="T5" fmla="*/ 0 h 314"/>
              <a:gd name="T6" fmla="*/ 162 w 378"/>
              <a:gd name="T7" fmla="*/ 15 h 314"/>
              <a:gd name="T8" fmla="*/ 5 w 378"/>
              <a:gd name="T9" fmla="*/ 269 h 314"/>
              <a:gd name="T10" fmla="*/ 5 w 378"/>
              <a:gd name="T11" fmla="*/ 299 h 314"/>
              <a:gd name="T12" fmla="*/ 32 w 378"/>
              <a:gd name="T13" fmla="*/ 314 h 314"/>
              <a:gd name="T14" fmla="*/ 345 w 378"/>
              <a:gd name="T15" fmla="*/ 314 h 314"/>
              <a:gd name="T16" fmla="*/ 372 w 378"/>
              <a:gd name="T17" fmla="*/ 299 h 314"/>
              <a:gd name="T18" fmla="*/ 372 w 378"/>
              <a:gd name="T19" fmla="*/ 269 h 314"/>
              <a:gd name="T20" fmla="*/ 209 w 378"/>
              <a:gd name="T21" fmla="*/ 276 h 314"/>
              <a:gd name="T22" fmla="*/ 168 w 378"/>
              <a:gd name="T23" fmla="*/ 276 h 314"/>
              <a:gd name="T24" fmla="*/ 168 w 378"/>
              <a:gd name="T25" fmla="*/ 236 h 314"/>
              <a:gd name="T26" fmla="*/ 209 w 378"/>
              <a:gd name="T27" fmla="*/ 236 h 314"/>
              <a:gd name="T28" fmla="*/ 209 w 378"/>
              <a:gd name="T29" fmla="*/ 276 h 314"/>
              <a:gd name="T30" fmla="*/ 210 w 378"/>
              <a:gd name="T31" fmla="*/ 135 h 314"/>
              <a:gd name="T32" fmla="*/ 199 w 378"/>
              <a:gd name="T33" fmla="*/ 209 h 314"/>
              <a:gd name="T34" fmla="*/ 178 w 378"/>
              <a:gd name="T35" fmla="*/ 209 h 314"/>
              <a:gd name="T36" fmla="*/ 167 w 378"/>
              <a:gd name="T37" fmla="*/ 135 h 314"/>
              <a:gd name="T38" fmla="*/ 167 w 378"/>
              <a:gd name="T39" fmla="*/ 92 h 314"/>
              <a:gd name="T40" fmla="*/ 210 w 378"/>
              <a:gd name="T41" fmla="*/ 92 h 314"/>
              <a:gd name="T42" fmla="*/ 210 w 378"/>
              <a:gd name="T43" fmla="*/ 135 h 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78" h="314">
                <a:moveTo>
                  <a:pt x="372" y="269"/>
                </a:moveTo>
                <a:cubicBezTo>
                  <a:pt x="215" y="15"/>
                  <a:pt x="215" y="15"/>
                  <a:pt x="215" y="15"/>
                </a:cubicBezTo>
                <a:cubicBezTo>
                  <a:pt x="210" y="5"/>
                  <a:pt x="200" y="0"/>
                  <a:pt x="189" y="0"/>
                </a:cubicBezTo>
                <a:cubicBezTo>
                  <a:pt x="178" y="0"/>
                  <a:pt x="168" y="5"/>
                  <a:pt x="162" y="15"/>
                </a:cubicBezTo>
                <a:cubicBezTo>
                  <a:pt x="5" y="269"/>
                  <a:pt x="5" y="269"/>
                  <a:pt x="5" y="269"/>
                </a:cubicBezTo>
                <a:cubicBezTo>
                  <a:pt x="0" y="279"/>
                  <a:pt x="0" y="290"/>
                  <a:pt x="5" y="299"/>
                </a:cubicBezTo>
                <a:cubicBezTo>
                  <a:pt x="11" y="309"/>
                  <a:pt x="21" y="314"/>
                  <a:pt x="32" y="314"/>
                </a:cubicBezTo>
                <a:cubicBezTo>
                  <a:pt x="345" y="314"/>
                  <a:pt x="345" y="314"/>
                  <a:pt x="345" y="314"/>
                </a:cubicBezTo>
                <a:cubicBezTo>
                  <a:pt x="356" y="314"/>
                  <a:pt x="367" y="309"/>
                  <a:pt x="372" y="299"/>
                </a:cubicBezTo>
                <a:cubicBezTo>
                  <a:pt x="378" y="290"/>
                  <a:pt x="377" y="279"/>
                  <a:pt x="372" y="269"/>
                </a:cubicBezTo>
                <a:close/>
                <a:moveTo>
                  <a:pt x="209" y="276"/>
                </a:moveTo>
                <a:cubicBezTo>
                  <a:pt x="168" y="276"/>
                  <a:pt x="168" y="276"/>
                  <a:pt x="168" y="276"/>
                </a:cubicBezTo>
                <a:cubicBezTo>
                  <a:pt x="168" y="236"/>
                  <a:pt x="168" y="236"/>
                  <a:pt x="168" y="236"/>
                </a:cubicBezTo>
                <a:cubicBezTo>
                  <a:pt x="209" y="236"/>
                  <a:pt x="209" y="236"/>
                  <a:pt x="209" y="236"/>
                </a:cubicBezTo>
                <a:lnTo>
                  <a:pt x="209" y="276"/>
                </a:lnTo>
                <a:close/>
                <a:moveTo>
                  <a:pt x="210" y="135"/>
                </a:moveTo>
                <a:cubicBezTo>
                  <a:pt x="199" y="209"/>
                  <a:pt x="199" y="209"/>
                  <a:pt x="199" y="209"/>
                </a:cubicBezTo>
                <a:cubicBezTo>
                  <a:pt x="178" y="209"/>
                  <a:pt x="178" y="209"/>
                  <a:pt x="178" y="209"/>
                </a:cubicBezTo>
                <a:cubicBezTo>
                  <a:pt x="167" y="135"/>
                  <a:pt x="167" y="135"/>
                  <a:pt x="167" y="135"/>
                </a:cubicBezTo>
                <a:cubicBezTo>
                  <a:pt x="167" y="92"/>
                  <a:pt x="167" y="92"/>
                  <a:pt x="167" y="92"/>
                </a:cubicBezTo>
                <a:cubicBezTo>
                  <a:pt x="210" y="92"/>
                  <a:pt x="210" y="92"/>
                  <a:pt x="210" y="92"/>
                </a:cubicBezTo>
                <a:lnTo>
                  <a:pt x="210" y="135"/>
                </a:ln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1646919936"/>
      </p:ext>
    </p:extLst>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6" name="Rectangle 5"/>
          <p:cNvSpPr/>
          <p:nvPr/>
        </p:nvSpPr>
        <p:spPr bwMode="auto">
          <a:xfrm>
            <a:off x="457200" y="2125663"/>
            <a:ext cx="2743200" cy="2743200"/>
          </a:xfrm>
          <a:prstGeom prst="rect">
            <a:avLst/>
          </a:prstGeom>
          <a:solidFill>
            <a:schemeClr val="tx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t" anchorCtr="0" compatLnSpc="1">
            <a:prstTxWarp prst="textNoShape">
              <a:avLst/>
            </a:prstTxWarp>
          </a:bodyPr>
          <a:lstStyle/>
          <a:p>
            <a:pPr defTabSz="932472" fontAlgn="base">
              <a:lnSpc>
                <a:spcPct val="90000"/>
              </a:lnSpc>
              <a:spcBef>
                <a:spcPct val="0"/>
              </a:spcBef>
              <a:spcAft>
                <a:spcPct val="0"/>
              </a:spcAft>
            </a:pPr>
            <a:r>
              <a:rPr lang="en-US" sz="3200" dirty="0" smtClean="0">
                <a:gradFill>
                  <a:gsLst>
                    <a:gs pos="66372">
                      <a:schemeClr val="bg1"/>
                    </a:gs>
                    <a:gs pos="42000">
                      <a:schemeClr val="bg1"/>
                    </a:gs>
                  </a:gsLst>
                  <a:lin ang="5400000" scaled="0"/>
                </a:gradFill>
                <a:latin typeface="+mj-lt"/>
              </a:rPr>
              <a:t>The reality</a:t>
            </a:r>
            <a:endParaRPr lang="en-US" sz="3200" dirty="0">
              <a:gradFill>
                <a:gsLst>
                  <a:gs pos="66372">
                    <a:schemeClr val="bg1"/>
                  </a:gs>
                  <a:gs pos="42000">
                    <a:schemeClr val="bg1"/>
                  </a:gs>
                </a:gsLst>
                <a:lin ang="5400000" scaled="0"/>
              </a:gradFill>
              <a:latin typeface="+mj-lt"/>
            </a:endParaRPr>
          </a:p>
        </p:txBody>
      </p:sp>
      <p:sp>
        <p:nvSpPr>
          <p:cNvPr id="7" name="Title 4"/>
          <p:cNvSpPr txBox="1">
            <a:spLocks/>
          </p:cNvSpPr>
          <p:nvPr/>
        </p:nvSpPr>
        <p:spPr>
          <a:xfrm>
            <a:off x="3543300" y="2125663"/>
            <a:ext cx="8618538" cy="1831975"/>
          </a:xfrm>
          <a:prstGeom prst="rect">
            <a:avLst/>
          </a:prstGeom>
        </p:spPr>
        <p:txBody>
          <a:bodyPr anchor="t"/>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a:spcAft>
                <a:spcPts val="600"/>
              </a:spcAft>
            </a:pPr>
            <a:r>
              <a:rPr lang="en-US" sz="4800" dirty="0">
                <a:gradFill>
                  <a:gsLst>
                    <a:gs pos="70796">
                      <a:schemeClr val="bg1"/>
                    </a:gs>
                    <a:gs pos="42000">
                      <a:schemeClr val="bg1"/>
                    </a:gs>
                  </a:gsLst>
                  <a:lin ang="5400000" scaled="0"/>
                </a:gradFill>
              </a:rPr>
              <a:t>“Every time I turn around, </a:t>
            </a:r>
            <a:r>
              <a:rPr lang="en-US" sz="4800" dirty="0" smtClean="0">
                <a:gradFill>
                  <a:gsLst>
                    <a:gs pos="70796">
                      <a:schemeClr val="bg1"/>
                    </a:gs>
                    <a:gs pos="42000">
                      <a:schemeClr val="bg1"/>
                    </a:gs>
                  </a:gsLst>
                  <a:lin ang="5400000" scaled="0"/>
                </a:gradFill>
              </a:rPr>
              <a:t/>
            </a:r>
            <a:br>
              <a:rPr lang="en-US" sz="4800" dirty="0" smtClean="0">
                <a:gradFill>
                  <a:gsLst>
                    <a:gs pos="70796">
                      <a:schemeClr val="bg1"/>
                    </a:gs>
                    <a:gs pos="42000">
                      <a:schemeClr val="bg1"/>
                    </a:gs>
                  </a:gsLst>
                  <a:lin ang="5400000" scaled="0"/>
                </a:gradFill>
              </a:rPr>
            </a:br>
            <a:r>
              <a:rPr lang="en-US" sz="4800" dirty="0" smtClean="0">
                <a:gradFill>
                  <a:gsLst>
                    <a:gs pos="70796">
                      <a:schemeClr val="bg1"/>
                    </a:gs>
                    <a:gs pos="42000">
                      <a:schemeClr val="bg1"/>
                    </a:gs>
                  </a:gsLst>
                  <a:lin ang="5400000" scaled="0"/>
                </a:gradFill>
              </a:rPr>
              <a:t>‘</a:t>
            </a:r>
            <a:r>
              <a:rPr lang="en-US" sz="4800" dirty="0">
                <a:gradFill>
                  <a:gsLst>
                    <a:gs pos="70796">
                      <a:schemeClr val="bg1"/>
                    </a:gs>
                    <a:gs pos="42000">
                      <a:schemeClr val="bg1"/>
                    </a:gs>
                  </a:gsLst>
                  <a:lin ang="5400000" scaled="0"/>
                </a:gradFill>
              </a:rPr>
              <a:t>the business’ has implemented </a:t>
            </a:r>
            <a:r>
              <a:rPr lang="en-US" sz="4800" dirty="0" smtClean="0">
                <a:gradFill>
                  <a:gsLst>
                    <a:gs pos="70796">
                      <a:schemeClr val="bg1"/>
                    </a:gs>
                    <a:gs pos="42000">
                      <a:schemeClr val="bg1"/>
                    </a:gs>
                  </a:gsLst>
                  <a:lin ang="5400000" scaled="0"/>
                </a:gradFill>
              </a:rPr>
              <a:t/>
            </a:r>
            <a:br>
              <a:rPr lang="en-US" sz="4800" dirty="0" smtClean="0">
                <a:gradFill>
                  <a:gsLst>
                    <a:gs pos="70796">
                      <a:schemeClr val="bg1"/>
                    </a:gs>
                    <a:gs pos="42000">
                      <a:schemeClr val="bg1"/>
                    </a:gs>
                  </a:gsLst>
                  <a:lin ang="5400000" scaled="0"/>
                </a:gradFill>
              </a:rPr>
            </a:br>
            <a:r>
              <a:rPr lang="en-US" sz="4800" dirty="0" smtClean="0">
                <a:gradFill>
                  <a:gsLst>
                    <a:gs pos="70796">
                      <a:schemeClr val="bg1"/>
                    </a:gs>
                    <a:gs pos="42000">
                      <a:schemeClr val="bg1"/>
                    </a:gs>
                  </a:gsLst>
                  <a:lin ang="5400000" scaled="0"/>
                </a:gradFill>
              </a:rPr>
              <a:t>some </a:t>
            </a:r>
            <a:r>
              <a:rPr lang="en-US" sz="4800" dirty="0">
                <a:gradFill>
                  <a:gsLst>
                    <a:gs pos="70796">
                      <a:schemeClr val="bg1"/>
                    </a:gs>
                    <a:gs pos="42000">
                      <a:schemeClr val="bg1"/>
                    </a:gs>
                  </a:gsLst>
                  <a:lin ang="5400000" scaled="0"/>
                </a:gradFill>
              </a:rPr>
              <a:t>new application that we didn’t even know about in IT.”</a:t>
            </a:r>
          </a:p>
        </p:txBody>
      </p:sp>
      <p:sp>
        <p:nvSpPr>
          <p:cNvPr id="5" name="Freeform 62"/>
          <p:cNvSpPr>
            <a:spLocks noChangeAspect="1" noEditPoints="1"/>
          </p:cNvSpPr>
          <p:nvPr/>
        </p:nvSpPr>
        <p:spPr bwMode="black">
          <a:xfrm>
            <a:off x="2235199" y="4066286"/>
            <a:ext cx="789763" cy="653803"/>
          </a:xfrm>
          <a:custGeom>
            <a:avLst/>
            <a:gdLst>
              <a:gd name="T0" fmla="*/ 372 w 378"/>
              <a:gd name="T1" fmla="*/ 269 h 314"/>
              <a:gd name="T2" fmla="*/ 215 w 378"/>
              <a:gd name="T3" fmla="*/ 15 h 314"/>
              <a:gd name="T4" fmla="*/ 189 w 378"/>
              <a:gd name="T5" fmla="*/ 0 h 314"/>
              <a:gd name="T6" fmla="*/ 162 w 378"/>
              <a:gd name="T7" fmla="*/ 15 h 314"/>
              <a:gd name="T8" fmla="*/ 5 w 378"/>
              <a:gd name="T9" fmla="*/ 269 h 314"/>
              <a:gd name="T10" fmla="*/ 5 w 378"/>
              <a:gd name="T11" fmla="*/ 299 h 314"/>
              <a:gd name="T12" fmla="*/ 32 w 378"/>
              <a:gd name="T13" fmla="*/ 314 h 314"/>
              <a:gd name="T14" fmla="*/ 345 w 378"/>
              <a:gd name="T15" fmla="*/ 314 h 314"/>
              <a:gd name="T16" fmla="*/ 372 w 378"/>
              <a:gd name="T17" fmla="*/ 299 h 314"/>
              <a:gd name="T18" fmla="*/ 372 w 378"/>
              <a:gd name="T19" fmla="*/ 269 h 314"/>
              <a:gd name="T20" fmla="*/ 209 w 378"/>
              <a:gd name="T21" fmla="*/ 276 h 314"/>
              <a:gd name="T22" fmla="*/ 168 w 378"/>
              <a:gd name="T23" fmla="*/ 276 h 314"/>
              <a:gd name="T24" fmla="*/ 168 w 378"/>
              <a:gd name="T25" fmla="*/ 236 h 314"/>
              <a:gd name="T26" fmla="*/ 209 w 378"/>
              <a:gd name="T27" fmla="*/ 236 h 314"/>
              <a:gd name="T28" fmla="*/ 209 w 378"/>
              <a:gd name="T29" fmla="*/ 276 h 314"/>
              <a:gd name="T30" fmla="*/ 210 w 378"/>
              <a:gd name="T31" fmla="*/ 135 h 314"/>
              <a:gd name="T32" fmla="*/ 199 w 378"/>
              <a:gd name="T33" fmla="*/ 209 h 314"/>
              <a:gd name="T34" fmla="*/ 178 w 378"/>
              <a:gd name="T35" fmla="*/ 209 h 314"/>
              <a:gd name="T36" fmla="*/ 167 w 378"/>
              <a:gd name="T37" fmla="*/ 135 h 314"/>
              <a:gd name="T38" fmla="*/ 167 w 378"/>
              <a:gd name="T39" fmla="*/ 92 h 314"/>
              <a:gd name="T40" fmla="*/ 210 w 378"/>
              <a:gd name="T41" fmla="*/ 92 h 314"/>
              <a:gd name="T42" fmla="*/ 210 w 378"/>
              <a:gd name="T43" fmla="*/ 135 h 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78" h="314">
                <a:moveTo>
                  <a:pt x="372" y="269"/>
                </a:moveTo>
                <a:cubicBezTo>
                  <a:pt x="215" y="15"/>
                  <a:pt x="215" y="15"/>
                  <a:pt x="215" y="15"/>
                </a:cubicBezTo>
                <a:cubicBezTo>
                  <a:pt x="210" y="5"/>
                  <a:pt x="200" y="0"/>
                  <a:pt x="189" y="0"/>
                </a:cubicBezTo>
                <a:cubicBezTo>
                  <a:pt x="178" y="0"/>
                  <a:pt x="168" y="5"/>
                  <a:pt x="162" y="15"/>
                </a:cubicBezTo>
                <a:cubicBezTo>
                  <a:pt x="5" y="269"/>
                  <a:pt x="5" y="269"/>
                  <a:pt x="5" y="269"/>
                </a:cubicBezTo>
                <a:cubicBezTo>
                  <a:pt x="0" y="279"/>
                  <a:pt x="0" y="290"/>
                  <a:pt x="5" y="299"/>
                </a:cubicBezTo>
                <a:cubicBezTo>
                  <a:pt x="11" y="309"/>
                  <a:pt x="21" y="314"/>
                  <a:pt x="32" y="314"/>
                </a:cubicBezTo>
                <a:cubicBezTo>
                  <a:pt x="345" y="314"/>
                  <a:pt x="345" y="314"/>
                  <a:pt x="345" y="314"/>
                </a:cubicBezTo>
                <a:cubicBezTo>
                  <a:pt x="356" y="314"/>
                  <a:pt x="367" y="309"/>
                  <a:pt x="372" y="299"/>
                </a:cubicBezTo>
                <a:cubicBezTo>
                  <a:pt x="378" y="290"/>
                  <a:pt x="377" y="279"/>
                  <a:pt x="372" y="269"/>
                </a:cubicBezTo>
                <a:close/>
                <a:moveTo>
                  <a:pt x="209" y="276"/>
                </a:moveTo>
                <a:cubicBezTo>
                  <a:pt x="168" y="276"/>
                  <a:pt x="168" y="276"/>
                  <a:pt x="168" y="276"/>
                </a:cubicBezTo>
                <a:cubicBezTo>
                  <a:pt x="168" y="236"/>
                  <a:pt x="168" y="236"/>
                  <a:pt x="168" y="236"/>
                </a:cubicBezTo>
                <a:cubicBezTo>
                  <a:pt x="209" y="236"/>
                  <a:pt x="209" y="236"/>
                  <a:pt x="209" y="236"/>
                </a:cubicBezTo>
                <a:lnTo>
                  <a:pt x="209" y="276"/>
                </a:lnTo>
                <a:close/>
                <a:moveTo>
                  <a:pt x="210" y="135"/>
                </a:moveTo>
                <a:cubicBezTo>
                  <a:pt x="199" y="209"/>
                  <a:pt x="199" y="209"/>
                  <a:pt x="199" y="209"/>
                </a:cubicBezTo>
                <a:cubicBezTo>
                  <a:pt x="178" y="209"/>
                  <a:pt x="178" y="209"/>
                  <a:pt x="178" y="209"/>
                </a:cubicBezTo>
                <a:cubicBezTo>
                  <a:pt x="167" y="135"/>
                  <a:pt x="167" y="135"/>
                  <a:pt x="167" y="135"/>
                </a:cubicBezTo>
                <a:cubicBezTo>
                  <a:pt x="167" y="92"/>
                  <a:pt x="167" y="92"/>
                  <a:pt x="167" y="92"/>
                </a:cubicBezTo>
                <a:cubicBezTo>
                  <a:pt x="210" y="92"/>
                  <a:pt x="210" y="92"/>
                  <a:pt x="210" y="92"/>
                </a:cubicBezTo>
                <a:lnTo>
                  <a:pt x="210" y="135"/>
                </a:ln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825500704"/>
      </p:ext>
    </p:extLst>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6" name="Rectangle 5"/>
          <p:cNvSpPr/>
          <p:nvPr/>
        </p:nvSpPr>
        <p:spPr bwMode="auto">
          <a:xfrm>
            <a:off x="457200" y="2125663"/>
            <a:ext cx="2743200" cy="2743200"/>
          </a:xfrm>
          <a:prstGeom prst="rect">
            <a:avLst/>
          </a:prstGeom>
          <a:solidFill>
            <a:schemeClr val="tx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t" anchorCtr="0" compatLnSpc="1">
            <a:prstTxWarp prst="textNoShape">
              <a:avLst/>
            </a:prstTxWarp>
          </a:bodyPr>
          <a:lstStyle/>
          <a:p>
            <a:pPr defTabSz="932472" fontAlgn="base">
              <a:lnSpc>
                <a:spcPct val="90000"/>
              </a:lnSpc>
              <a:spcBef>
                <a:spcPct val="0"/>
              </a:spcBef>
              <a:spcAft>
                <a:spcPct val="0"/>
              </a:spcAft>
            </a:pPr>
            <a:r>
              <a:rPr lang="en-US" sz="3200" dirty="0" smtClean="0">
                <a:gradFill>
                  <a:gsLst>
                    <a:gs pos="66372">
                      <a:schemeClr val="bg1"/>
                    </a:gs>
                    <a:gs pos="42000">
                      <a:schemeClr val="bg1"/>
                    </a:gs>
                  </a:gsLst>
                  <a:lin ang="5400000" scaled="0"/>
                </a:gradFill>
                <a:latin typeface="+mj-lt"/>
              </a:rPr>
              <a:t>The reality</a:t>
            </a:r>
            <a:endParaRPr lang="en-US" sz="3200" dirty="0">
              <a:gradFill>
                <a:gsLst>
                  <a:gs pos="66372">
                    <a:schemeClr val="bg1"/>
                  </a:gs>
                  <a:gs pos="42000">
                    <a:schemeClr val="bg1"/>
                  </a:gs>
                </a:gsLst>
                <a:lin ang="5400000" scaled="0"/>
              </a:gradFill>
              <a:latin typeface="+mj-lt"/>
            </a:endParaRPr>
          </a:p>
        </p:txBody>
      </p:sp>
      <p:sp>
        <p:nvSpPr>
          <p:cNvPr id="7" name="Title 4"/>
          <p:cNvSpPr txBox="1">
            <a:spLocks/>
          </p:cNvSpPr>
          <p:nvPr/>
        </p:nvSpPr>
        <p:spPr>
          <a:xfrm>
            <a:off x="3543300" y="2125663"/>
            <a:ext cx="8618538" cy="1831975"/>
          </a:xfrm>
          <a:prstGeom prst="rect">
            <a:avLst/>
          </a:prstGeom>
        </p:spPr>
        <p:txBody>
          <a:bodyPr anchor="t"/>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a:spcAft>
                <a:spcPts val="600"/>
              </a:spcAft>
            </a:pPr>
            <a:r>
              <a:rPr lang="en-US" sz="4800" dirty="0">
                <a:gradFill>
                  <a:gsLst>
                    <a:gs pos="70796">
                      <a:schemeClr val="bg1"/>
                    </a:gs>
                    <a:gs pos="42000">
                      <a:schemeClr val="bg1"/>
                    </a:gs>
                  </a:gsLst>
                  <a:lin ang="5400000" scaled="0"/>
                </a:gradFill>
              </a:rPr>
              <a:t>“As the CEO, I can’t believe we are not getting more value out of the money we spend on technology.”</a:t>
            </a:r>
          </a:p>
        </p:txBody>
      </p:sp>
      <p:sp>
        <p:nvSpPr>
          <p:cNvPr id="5" name="Freeform 62"/>
          <p:cNvSpPr>
            <a:spLocks noChangeAspect="1" noEditPoints="1"/>
          </p:cNvSpPr>
          <p:nvPr/>
        </p:nvSpPr>
        <p:spPr bwMode="black">
          <a:xfrm>
            <a:off x="2235199" y="4066286"/>
            <a:ext cx="789763" cy="653803"/>
          </a:xfrm>
          <a:custGeom>
            <a:avLst/>
            <a:gdLst>
              <a:gd name="T0" fmla="*/ 372 w 378"/>
              <a:gd name="T1" fmla="*/ 269 h 314"/>
              <a:gd name="T2" fmla="*/ 215 w 378"/>
              <a:gd name="T3" fmla="*/ 15 h 314"/>
              <a:gd name="T4" fmla="*/ 189 w 378"/>
              <a:gd name="T5" fmla="*/ 0 h 314"/>
              <a:gd name="T6" fmla="*/ 162 w 378"/>
              <a:gd name="T7" fmla="*/ 15 h 314"/>
              <a:gd name="T8" fmla="*/ 5 w 378"/>
              <a:gd name="T9" fmla="*/ 269 h 314"/>
              <a:gd name="T10" fmla="*/ 5 w 378"/>
              <a:gd name="T11" fmla="*/ 299 h 314"/>
              <a:gd name="T12" fmla="*/ 32 w 378"/>
              <a:gd name="T13" fmla="*/ 314 h 314"/>
              <a:gd name="T14" fmla="*/ 345 w 378"/>
              <a:gd name="T15" fmla="*/ 314 h 314"/>
              <a:gd name="T16" fmla="*/ 372 w 378"/>
              <a:gd name="T17" fmla="*/ 299 h 314"/>
              <a:gd name="T18" fmla="*/ 372 w 378"/>
              <a:gd name="T19" fmla="*/ 269 h 314"/>
              <a:gd name="T20" fmla="*/ 209 w 378"/>
              <a:gd name="T21" fmla="*/ 276 h 314"/>
              <a:gd name="T22" fmla="*/ 168 w 378"/>
              <a:gd name="T23" fmla="*/ 276 h 314"/>
              <a:gd name="T24" fmla="*/ 168 w 378"/>
              <a:gd name="T25" fmla="*/ 236 h 314"/>
              <a:gd name="T26" fmla="*/ 209 w 378"/>
              <a:gd name="T27" fmla="*/ 236 h 314"/>
              <a:gd name="T28" fmla="*/ 209 w 378"/>
              <a:gd name="T29" fmla="*/ 276 h 314"/>
              <a:gd name="T30" fmla="*/ 210 w 378"/>
              <a:gd name="T31" fmla="*/ 135 h 314"/>
              <a:gd name="T32" fmla="*/ 199 w 378"/>
              <a:gd name="T33" fmla="*/ 209 h 314"/>
              <a:gd name="T34" fmla="*/ 178 w 378"/>
              <a:gd name="T35" fmla="*/ 209 h 314"/>
              <a:gd name="T36" fmla="*/ 167 w 378"/>
              <a:gd name="T37" fmla="*/ 135 h 314"/>
              <a:gd name="T38" fmla="*/ 167 w 378"/>
              <a:gd name="T39" fmla="*/ 92 h 314"/>
              <a:gd name="T40" fmla="*/ 210 w 378"/>
              <a:gd name="T41" fmla="*/ 92 h 314"/>
              <a:gd name="T42" fmla="*/ 210 w 378"/>
              <a:gd name="T43" fmla="*/ 135 h 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78" h="314">
                <a:moveTo>
                  <a:pt x="372" y="269"/>
                </a:moveTo>
                <a:cubicBezTo>
                  <a:pt x="215" y="15"/>
                  <a:pt x="215" y="15"/>
                  <a:pt x="215" y="15"/>
                </a:cubicBezTo>
                <a:cubicBezTo>
                  <a:pt x="210" y="5"/>
                  <a:pt x="200" y="0"/>
                  <a:pt x="189" y="0"/>
                </a:cubicBezTo>
                <a:cubicBezTo>
                  <a:pt x="178" y="0"/>
                  <a:pt x="168" y="5"/>
                  <a:pt x="162" y="15"/>
                </a:cubicBezTo>
                <a:cubicBezTo>
                  <a:pt x="5" y="269"/>
                  <a:pt x="5" y="269"/>
                  <a:pt x="5" y="269"/>
                </a:cubicBezTo>
                <a:cubicBezTo>
                  <a:pt x="0" y="279"/>
                  <a:pt x="0" y="290"/>
                  <a:pt x="5" y="299"/>
                </a:cubicBezTo>
                <a:cubicBezTo>
                  <a:pt x="11" y="309"/>
                  <a:pt x="21" y="314"/>
                  <a:pt x="32" y="314"/>
                </a:cubicBezTo>
                <a:cubicBezTo>
                  <a:pt x="345" y="314"/>
                  <a:pt x="345" y="314"/>
                  <a:pt x="345" y="314"/>
                </a:cubicBezTo>
                <a:cubicBezTo>
                  <a:pt x="356" y="314"/>
                  <a:pt x="367" y="309"/>
                  <a:pt x="372" y="299"/>
                </a:cubicBezTo>
                <a:cubicBezTo>
                  <a:pt x="378" y="290"/>
                  <a:pt x="377" y="279"/>
                  <a:pt x="372" y="269"/>
                </a:cubicBezTo>
                <a:close/>
                <a:moveTo>
                  <a:pt x="209" y="276"/>
                </a:moveTo>
                <a:cubicBezTo>
                  <a:pt x="168" y="276"/>
                  <a:pt x="168" y="276"/>
                  <a:pt x="168" y="276"/>
                </a:cubicBezTo>
                <a:cubicBezTo>
                  <a:pt x="168" y="236"/>
                  <a:pt x="168" y="236"/>
                  <a:pt x="168" y="236"/>
                </a:cubicBezTo>
                <a:cubicBezTo>
                  <a:pt x="209" y="236"/>
                  <a:pt x="209" y="236"/>
                  <a:pt x="209" y="236"/>
                </a:cubicBezTo>
                <a:lnTo>
                  <a:pt x="209" y="276"/>
                </a:lnTo>
                <a:close/>
                <a:moveTo>
                  <a:pt x="210" y="135"/>
                </a:moveTo>
                <a:cubicBezTo>
                  <a:pt x="199" y="209"/>
                  <a:pt x="199" y="209"/>
                  <a:pt x="199" y="209"/>
                </a:cubicBezTo>
                <a:cubicBezTo>
                  <a:pt x="178" y="209"/>
                  <a:pt x="178" y="209"/>
                  <a:pt x="178" y="209"/>
                </a:cubicBezTo>
                <a:cubicBezTo>
                  <a:pt x="167" y="135"/>
                  <a:pt x="167" y="135"/>
                  <a:pt x="167" y="135"/>
                </a:cubicBezTo>
                <a:cubicBezTo>
                  <a:pt x="167" y="92"/>
                  <a:pt x="167" y="92"/>
                  <a:pt x="167" y="92"/>
                </a:cubicBezTo>
                <a:cubicBezTo>
                  <a:pt x="210" y="92"/>
                  <a:pt x="210" y="92"/>
                  <a:pt x="210" y="92"/>
                </a:cubicBezTo>
                <a:lnTo>
                  <a:pt x="210" y="135"/>
                </a:ln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2444546321"/>
      </p:ext>
    </p:extLst>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gradFill>
                  <a:gsLst>
                    <a:gs pos="26549">
                      <a:schemeClr val="tx1">
                        <a:lumMod val="75000"/>
                      </a:schemeClr>
                    </a:gs>
                    <a:gs pos="57000">
                      <a:schemeClr val="tx1">
                        <a:lumMod val="75000"/>
                      </a:schemeClr>
                    </a:gs>
                  </a:gsLst>
                  <a:lin ang="5400000" scaled="0"/>
                </a:gradFill>
              </a:rPr>
              <a:t>Welcome to the era of </a:t>
            </a:r>
            <a:r>
              <a:rPr lang="en-US" dirty="0" smtClean="0">
                <a:gradFill>
                  <a:gsLst>
                    <a:gs pos="13274">
                      <a:schemeClr val="accent1"/>
                    </a:gs>
                    <a:gs pos="40000">
                      <a:schemeClr val="accent1"/>
                    </a:gs>
                  </a:gsLst>
                  <a:lin ang="5400000" scaled="0"/>
                </a:gradFill>
              </a:rPr>
              <a:t>information chaos</a:t>
            </a:r>
            <a:endParaRPr lang="en-US" dirty="0">
              <a:gradFill>
                <a:gsLst>
                  <a:gs pos="13274">
                    <a:schemeClr val="accent1"/>
                  </a:gs>
                  <a:gs pos="40000">
                    <a:schemeClr val="accent1"/>
                  </a:gs>
                </a:gsLst>
                <a:lin ang="5400000" scaled="0"/>
              </a:gradFill>
            </a:endParaRPr>
          </a:p>
        </p:txBody>
      </p:sp>
    </p:spTree>
    <p:extLst>
      <p:ext uri="{BB962C8B-B14F-4D97-AF65-F5344CB8AC3E}">
        <p14:creationId xmlns:p14="http://schemas.microsoft.com/office/powerpoint/2010/main" val="4291105635"/>
      </p:ext>
    </p:extLst>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smtClean="0"/>
              <a:t>Agenda</a:t>
            </a:r>
            <a:endParaRPr lang="en-US" dirty="0"/>
          </a:p>
        </p:txBody>
      </p:sp>
      <p:grpSp>
        <p:nvGrpSpPr>
          <p:cNvPr id="12" name="Group 11"/>
          <p:cNvGrpSpPr/>
          <p:nvPr/>
        </p:nvGrpSpPr>
        <p:grpSpPr>
          <a:xfrm>
            <a:off x="274638" y="1208748"/>
            <a:ext cx="11887200" cy="4570414"/>
            <a:chOff x="274638" y="1212849"/>
            <a:chExt cx="11887200" cy="5439491"/>
          </a:xfrm>
          <a:solidFill>
            <a:schemeClr val="tx2">
              <a:alpha val="20000"/>
            </a:schemeClr>
          </a:solidFill>
        </p:grpSpPr>
        <p:sp>
          <p:nvSpPr>
            <p:cNvPr id="6" name="Rectangle 5"/>
            <p:cNvSpPr/>
            <p:nvPr/>
          </p:nvSpPr>
          <p:spPr bwMode="auto">
            <a:xfrm>
              <a:off x="274638" y="1212849"/>
              <a:ext cx="11887200" cy="1325880"/>
            </a:xfrm>
            <a:prstGeom prst="rect">
              <a:avLst/>
            </a:prstGeom>
            <a:solidFill>
              <a:schemeClr val="accent3">
                <a:alpha val="2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640080" tIns="146304" rIns="182880" bIns="146304" numCol="1" rtlCol="0" anchor="ctr" anchorCtr="0" compatLnSpc="1">
              <a:prstTxWarp prst="textNoShape">
                <a:avLst/>
              </a:prstTxWarp>
            </a:bodyPr>
            <a:lstStyle/>
            <a:p>
              <a:pPr defTabSz="932472" fontAlgn="base">
                <a:spcBef>
                  <a:spcPct val="0"/>
                </a:spcBef>
                <a:spcAft>
                  <a:spcPct val="0"/>
                </a:spcAft>
              </a:pPr>
              <a:r>
                <a:rPr lang="en-US" sz="2800" dirty="0">
                  <a:gradFill>
                    <a:gsLst>
                      <a:gs pos="1250">
                        <a:schemeClr val="tx1"/>
                      </a:gs>
                      <a:gs pos="100000">
                        <a:schemeClr val="tx1"/>
                      </a:gs>
                    </a:gsLst>
                    <a:lin ang="5400000" scaled="0"/>
                  </a:gradFill>
                  <a:latin typeface="+mj-lt"/>
                </a:rPr>
                <a:t>Why dealing with information chaos is </a:t>
              </a:r>
              <a:r>
                <a:rPr lang="en-US" sz="2800" b="1" dirty="0" smtClean="0">
                  <a:gradFill>
                    <a:gsLst>
                      <a:gs pos="18584">
                        <a:schemeClr val="tx2"/>
                      </a:gs>
                      <a:gs pos="59000">
                        <a:schemeClr val="tx2"/>
                      </a:gs>
                    </a:gsLst>
                    <a:lin ang="5400000" scaled="0"/>
                  </a:gradFill>
                  <a:latin typeface="+mj-lt"/>
                </a:rPr>
                <a:t>the</a:t>
              </a:r>
              <a:r>
                <a:rPr lang="en-US" sz="2800" dirty="0" smtClean="0">
                  <a:gradFill>
                    <a:gsLst>
                      <a:gs pos="1250">
                        <a:schemeClr val="tx1"/>
                      </a:gs>
                      <a:gs pos="100000">
                        <a:schemeClr val="tx1"/>
                      </a:gs>
                    </a:gsLst>
                    <a:lin ang="5400000" scaled="0"/>
                  </a:gradFill>
                  <a:latin typeface="+mj-lt"/>
                </a:rPr>
                <a:t> </a:t>
              </a:r>
              <a:r>
                <a:rPr lang="en-US" sz="2800" dirty="0">
                  <a:gradFill>
                    <a:gsLst>
                      <a:gs pos="1250">
                        <a:schemeClr val="tx1"/>
                      </a:gs>
                      <a:gs pos="100000">
                        <a:schemeClr val="tx1"/>
                      </a:gs>
                    </a:gsLst>
                    <a:lin ang="5400000" scaled="0"/>
                  </a:gradFill>
                  <a:latin typeface="+mj-lt"/>
                </a:rPr>
                <a:t>most significant challenge facing businesses in the next </a:t>
              </a:r>
              <a:r>
                <a:rPr lang="en-US" sz="2800" dirty="0" smtClean="0">
                  <a:gradFill>
                    <a:gsLst>
                      <a:gs pos="1250">
                        <a:schemeClr val="tx1"/>
                      </a:gs>
                      <a:gs pos="100000">
                        <a:schemeClr val="tx1"/>
                      </a:gs>
                    </a:gsLst>
                    <a:lin ang="5400000" scaled="0"/>
                  </a:gradFill>
                  <a:latin typeface="+mj-lt"/>
                </a:rPr>
                <a:t>decade</a:t>
              </a:r>
              <a:endParaRPr lang="en-US" sz="2800" dirty="0">
                <a:gradFill>
                  <a:gsLst>
                    <a:gs pos="1250">
                      <a:schemeClr val="tx1"/>
                    </a:gs>
                    <a:gs pos="100000">
                      <a:schemeClr val="tx1"/>
                    </a:gs>
                  </a:gsLst>
                  <a:lin ang="5400000" scaled="0"/>
                </a:gradFill>
                <a:latin typeface="+mj-lt"/>
              </a:endParaRPr>
            </a:p>
          </p:txBody>
        </p:sp>
        <p:sp>
          <p:nvSpPr>
            <p:cNvPr id="7" name="Rectangle 6"/>
            <p:cNvSpPr/>
            <p:nvPr/>
          </p:nvSpPr>
          <p:spPr bwMode="auto">
            <a:xfrm>
              <a:off x="274638" y="2584053"/>
              <a:ext cx="11887200" cy="1325880"/>
            </a:xfrm>
            <a:prstGeom prst="rect">
              <a:avLst/>
            </a:prstGeom>
            <a:solidFill>
              <a:schemeClr val="accent3">
                <a:alpha val="2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640080" tIns="146304" rIns="182880" bIns="146304" numCol="1" rtlCol="0" anchor="ctr" anchorCtr="0" compatLnSpc="1">
              <a:prstTxWarp prst="textNoShape">
                <a:avLst/>
              </a:prstTxWarp>
            </a:bodyPr>
            <a:lstStyle/>
            <a:p>
              <a:pPr defTabSz="932472" fontAlgn="base">
                <a:spcBef>
                  <a:spcPct val="0"/>
                </a:spcBef>
                <a:spcAft>
                  <a:spcPct val="0"/>
                </a:spcAft>
              </a:pPr>
              <a:r>
                <a:rPr lang="en-US" sz="2800" dirty="0">
                  <a:gradFill>
                    <a:gsLst>
                      <a:gs pos="1250">
                        <a:schemeClr val="tx1"/>
                      </a:gs>
                      <a:gs pos="100000">
                        <a:schemeClr val="tx1"/>
                      </a:gs>
                    </a:gsLst>
                    <a:lin ang="5400000" scaled="0"/>
                  </a:gradFill>
                  <a:latin typeface="+mj-lt"/>
                </a:rPr>
                <a:t>The causes and effects of this </a:t>
              </a:r>
              <a:r>
                <a:rPr lang="en-US" sz="2800" dirty="0" smtClean="0">
                  <a:gradFill>
                    <a:gsLst>
                      <a:gs pos="1250">
                        <a:schemeClr val="tx1"/>
                      </a:gs>
                      <a:gs pos="100000">
                        <a:schemeClr val="tx1"/>
                      </a:gs>
                    </a:gsLst>
                    <a:lin ang="5400000" scaled="0"/>
                  </a:gradFill>
                  <a:latin typeface="+mj-lt"/>
                </a:rPr>
                <a:t>disruption</a:t>
              </a:r>
              <a:endParaRPr lang="en-US" sz="2800" dirty="0">
                <a:gradFill>
                  <a:gsLst>
                    <a:gs pos="1250">
                      <a:schemeClr val="tx1"/>
                    </a:gs>
                    <a:gs pos="100000">
                      <a:schemeClr val="tx1"/>
                    </a:gs>
                  </a:gsLst>
                  <a:lin ang="5400000" scaled="0"/>
                </a:gradFill>
                <a:latin typeface="+mj-lt"/>
              </a:endParaRPr>
            </a:p>
          </p:txBody>
        </p:sp>
        <p:sp>
          <p:nvSpPr>
            <p:cNvPr id="9" name="Rectangle 8"/>
            <p:cNvSpPr/>
            <p:nvPr/>
          </p:nvSpPr>
          <p:spPr bwMode="auto">
            <a:xfrm>
              <a:off x="274638" y="3955256"/>
              <a:ext cx="11887200" cy="1325880"/>
            </a:xfrm>
            <a:prstGeom prst="rect">
              <a:avLst/>
            </a:prstGeom>
            <a:solidFill>
              <a:schemeClr val="accent3">
                <a:alpha val="2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640080" tIns="146304" rIns="182880" bIns="146304" numCol="1" rtlCol="0" anchor="ctr" anchorCtr="0" compatLnSpc="1">
              <a:prstTxWarp prst="textNoShape">
                <a:avLst/>
              </a:prstTxWarp>
            </a:bodyPr>
            <a:lstStyle/>
            <a:p>
              <a:pPr defTabSz="932472" fontAlgn="base">
                <a:spcBef>
                  <a:spcPct val="0"/>
                </a:spcBef>
                <a:spcAft>
                  <a:spcPct val="0"/>
                </a:spcAft>
              </a:pPr>
              <a:r>
                <a:rPr lang="en-US" sz="2800" dirty="0">
                  <a:gradFill>
                    <a:gsLst>
                      <a:gs pos="1250">
                        <a:schemeClr val="tx1"/>
                      </a:gs>
                      <a:gs pos="100000">
                        <a:schemeClr val="tx1"/>
                      </a:gs>
                    </a:gsLst>
                    <a:lin ang="5400000" scaled="0"/>
                  </a:gradFill>
                  <a:latin typeface="+mj-lt"/>
                </a:rPr>
                <a:t>What is the current state of SharePoint deployment</a:t>
              </a:r>
              <a:r>
                <a:rPr lang="en-US" sz="2800" dirty="0" smtClean="0">
                  <a:gradFill>
                    <a:gsLst>
                      <a:gs pos="1250">
                        <a:schemeClr val="tx1"/>
                      </a:gs>
                      <a:gs pos="100000">
                        <a:schemeClr val="tx1"/>
                      </a:gs>
                    </a:gsLst>
                    <a:lin ang="5400000" scaled="0"/>
                  </a:gradFill>
                  <a:latin typeface="+mj-lt"/>
                </a:rPr>
                <a:t>?</a:t>
              </a:r>
              <a:endParaRPr lang="en-US" sz="2800" dirty="0">
                <a:gradFill>
                  <a:gsLst>
                    <a:gs pos="1250">
                      <a:schemeClr val="tx1"/>
                    </a:gs>
                    <a:gs pos="100000">
                      <a:schemeClr val="tx1"/>
                    </a:gs>
                  </a:gsLst>
                  <a:lin ang="5400000" scaled="0"/>
                </a:gradFill>
                <a:latin typeface="+mj-lt"/>
              </a:endParaRPr>
            </a:p>
          </p:txBody>
        </p:sp>
        <p:sp>
          <p:nvSpPr>
            <p:cNvPr id="10" name="Rectangle 9"/>
            <p:cNvSpPr/>
            <p:nvPr/>
          </p:nvSpPr>
          <p:spPr bwMode="auto">
            <a:xfrm>
              <a:off x="274638" y="5326460"/>
              <a:ext cx="11887200" cy="1325880"/>
            </a:xfrm>
            <a:prstGeom prst="rect">
              <a:avLst/>
            </a:prstGeom>
            <a:solidFill>
              <a:schemeClr val="accent3">
                <a:alpha val="2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640080" tIns="146304" rIns="182880" bIns="146304" numCol="1" rtlCol="0" anchor="ctr" anchorCtr="0" compatLnSpc="1">
              <a:prstTxWarp prst="textNoShape">
                <a:avLst/>
              </a:prstTxWarp>
            </a:bodyPr>
            <a:lstStyle/>
            <a:p>
              <a:pPr defTabSz="932472" fontAlgn="base">
                <a:spcBef>
                  <a:spcPct val="0"/>
                </a:spcBef>
                <a:spcAft>
                  <a:spcPct val="0"/>
                </a:spcAft>
              </a:pPr>
              <a:r>
                <a:rPr lang="en-US" sz="2800" dirty="0">
                  <a:gradFill>
                    <a:gsLst>
                      <a:gs pos="1250">
                        <a:schemeClr val="tx1"/>
                      </a:gs>
                      <a:gs pos="100000">
                        <a:schemeClr val="tx1"/>
                      </a:gs>
                    </a:gsLst>
                    <a:lin ang="5400000" scaled="0"/>
                  </a:gradFill>
                  <a:latin typeface="+mj-lt"/>
                </a:rPr>
                <a:t>What are the business questions you need to ask about </a:t>
              </a:r>
              <a:r>
                <a:rPr lang="en-US" sz="2800" dirty="0" smtClean="0">
                  <a:gradFill>
                    <a:gsLst>
                      <a:gs pos="1250">
                        <a:schemeClr val="tx1"/>
                      </a:gs>
                      <a:gs pos="100000">
                        <a:schemeClr val="tx1"/>
                      </a:gs>
                    </a:gsLst>
                    <a:lin ang="5400000" scaled="0"/>
                  </a:gradFill>
                  <a:latin typeface="+mj-lt"/>
                </a:rPr>
                <a:t/>
              </a:r>
              <a:br>
                <a:rPr lang="en-US" sz="2800" dirty="0" smtClean="0">
                  <a:gradFill>
                    <a:gsLst>
                      <a:gs pos="1250">
                        <a:schemeClr val="tx1"/>
                      </a:gs>
                      <a:gs pos="100000">
                        <a:schemeClr val="tx1"/>
                      </a:gs>
                    </a:gsLst>
                    <a:lin ang="5400000" scaled="0"/>
                  </a:gradFill>
                  <a:latin typeface="+mj-lt"/>
                </a:rPr>
              </a:br>
              <a:r>
                <a:rPr lang="en-US" sz="2800" dirty="0" smtClean="0">
                  <a:gradFill>
                    <a:gsLst>
                      <a:gs pos="1250">
                        <a:schemeClr val="tx1"/>
                      </a:gs>
                      <a:gs pos="100000">
                        <a:schemeClr val="tx1"/>
                      </a:gs>
                    </a:gsLst>
                    <a:lin ang="5400000" scaled="0"/>
                  </a:gradFill>
                  <a:latin typeface="+mj-lt"/>
                </a:rPr>
                <a:t>content </a:t>
              </a:r>
              <a:r>
                <a:rPr lang="en-US" sz="2800" dirty="0">
                  <a:gradFill>
                    <a:gsLst>
                      <a:gs pos="1250">
                        <a:schemeClr val="tx1"/>
                      </a:gs>
                      <a:gs pos="100000">
                        <a:schemeClr val="tx1"/>
                      </a:gs>
                    </a:gsLst>
                    <a:lin ang="5400000" scaled="0"/>
                  </a:gradFill>
                  <a:latin typeface="+mj-lt"/>
                </a:rPr>
                <a:t>management</a:t>
              </a:r>
              <a:r>
                <a:rPr lang="en-US" sz="2800" dirty="0" smtClean="0">
                  <a:gradFill>
                    <a:gsLst>
                      <a:gs pos="1250">
                        <a:schemeClr val="tx1"/>
                      </a:gs>
                      <a:gs pos="100000">
                        <a:schemeClr val="tx1"/>
                      </a:gs>
                    </a:gsLst>
                    <a:lin ang="5400000" scaled="0"/>
                  </a:gradFill>
                  <a:latin typeface="+mj-lt"/>
                </a:rPr>
                <a:t>?</a:t>
              </a:r>
              <a:endParaRPr lang="en-US" sz="2800" dirty="0">
                <a:gradFill>
                  <a:gsLst>
                    <a:gs pos="1250">
                      <a:schemeClr val="tx1"/>
                    </a:gs>
                    <a:gs pos="100000">
                      <a:schemeClr val="tx1"/>
                    </a:gs>
                  </a:gsLst>
                  <a:lin ang="5400000" scaled="0"/>
                </a:gradFill>
                <a:latin typeface="+mj-lt"/>
              </a:endParaRPr>
            </a:p>
          </p:txBody>
        </p:sp>
      </p:grpSp>
      <p:sp>
        <p:nvSpPr>
          <p:cNvPr id="13" name="Rectangle 12"/>
          <p:cNvSpPr/>
          <p:nvPr/>
        </p:nvSpPr>
        <p:spPr bwMode="auto">
          <a:xfrm>
            <a:off x="274638" y="1208748"/>
            <a:ext cx="423862" cy="1114042"/>
          </a:xfrm>
          <a:prstGeom prst="rect">
            <a:avLst/>
          </a:prstGeom>
          <a:solidFill>
            <a:schemeClr val="tx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4" name="Rectangle 13"/>
          <p:cNvSpPr/>
          <p:nvPr/>
        </p:nvSpPr>
        <p:spPr bwMode="auto">
          <a:xfrm>
            <a:off x="274638" y="2360872"/>
            <a:ext cx="423862" cy="1114042"/>
          </a:xfrm>
          <a:prstGeom prst="rect">
            <a:avLst/>
          </a:prstGeom>
          <a:solidFill>
            <a:schemeClr val="tx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5" name="Rectangle 14"/>
          <p:cNvSpPr/>
          <p:nvPr/>
        </p:nvSpPr>
        <p:spPr bwMode="auto">
          <a:xfrm>
            <a:off x="274638" y="3512996"/>
            <a:ext cx="423862" cy="1114042"/>
          </a:xfrm>
          <a:prstGeom prst="rect">
            <a:avLst/>
          </a:prstGeom>
          <a:solidFill>
            <a:schemeClr val="tx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6" name="Rectangle 15"/>
          <p:cNvSpPr/>
          <p:nvPr/>
        </p:nvSpPr>
        <p:spPr bwMode="auto">
          <a:xfrm>
            <a:off x="274638" y="4665120"/>
            <a:ext cx="423862" cy="1114042"/>
          </a:xfrm>
          <a:prstGeom prst="rect">
            <a:avLst/>
          </a:prstGeom>
          <a:solidFill>
            <a:schemeClr val="tx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2" name="Rectangle 1"/>
          <p:cNvSpPr/>
          <p:nvPr/>
        </p:nvSpPr>
        <p:spPr bwMode="auto">
          <a:xfrm>
            <a:off x="127000" y="3474914"/>
            <a:ext cx="12153900" cy="2786186"/>
          </a:xfrm>
          <a:prstGeom prst="rect">
            <a:avLst/>
          </a:prstGeom>
          <a:solidFill>
            <a:schemeClr val="bg1">
              <a:alpha val="7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7" name="Rectangle 16"/>
          <p:cNvSpPr/>
          <p:nvPr/>
        </p:nvSpPr>
        <p:spPr bwMode="auto">
          <a:xfrm>
            <a:off x="127000" y="1168277"/>
            <a:ext cx="12153900" cy="1154513"/>
          </a:xfrm>
          <a:prstGeom prst="rect">
            <a:avLst/>
          </a:prstGeom>
          <a:solidFill>
            <a:schemeClr val="bg1">
              <a:alpha val="7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2476756891"/>
      </p:ext>
    </p:extLst>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8000" dirty="0" smtClean="0"/>
              <a:t>How did we wind up here?</a:t>
            </a:r>
            <a:endParaRPr lang="en-US" sz="8000" dirty="0"/>
          </a:p>
        </p:txBody>
      </p:sp>
    </p:spTree>
    <p:extLst>
      <p:ext uri="{BB962C8B-B14F-4D97-AF65-F5344CB8AC3E}">
        <p14:creationId xmlns:p14="http://schemas.microsoft.com/office/powerpoint/2010/main" val="2010050634"/>
      </p:ext>
    </p:extLst>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6000" dirty="0" err="1" smtClean="0">
                <a:gradFill>
                  <a:gsLst>
                    <a:gs pos="25664">
                      <a:schemeClr val="accent1"/>
                    </a:gs>
                    <a:gs pos="57000">
                      <a:schemeClr val="accent1"/>
                    </a:gs>
                  </a:gsLst>
                  <a:lin ang="5400000" scaled="0"/>
                </a:gradFill>
              </a:rPr>
              <a:t>Consumerization</a:t>
            </a:r>
            <a:r>
              <a:rPr lang="en-US" sz="6000" dirty="0" smtClean="0"/>
              <a:t> </a:t>
            </a:r>
            <a:r>
              <a:rPr lang="en-US" sz="6000" dirty="0" smtClean="0">
                <a:gradFill>
                  <a:gsLst>
                    <a:gs pos="26549">
                      <a:schemeClr val="tx1">
                        <a:lumMod val="75000"/>
                      </a:schemeClr>
                    </a:gs>
                    <a:gs pos="57000">
                      <a:schemeClr val="tx1">
                        <a:lumMod val="75000"/>
                      </a:schemeClr>
                    </a:gs>
                  </a:gsLst>
                  <a:lin ang="5400000" scaled="0"/>
                </a:gradFill>
              </a:rPr>
              <a:t>is transforming what users expect from applications and how we deliver them </a:t>
            </a:r>
            <a:endParaRPr lang="en-US" sz="6000" dirty="0">
              <a:gradFill>
                <a:gsLst>
                  <a:gs pos="26549">
                    <a:schemeClr val="tx1">
                      <a:lumMod val="75000"/>
                    </a:schemeClr>
                  </a:gs>
                  <a:gs pos="57000">
                    <a:schemeClr val="tx1">
                      <a:lumMod val="75000"/>
                    </a:schemeClr>
                  </a:gs>
                </a:gsLst>
                <a:lin ang="5400000" scaled="0"/>
              </a:gradFill>
            </a:endParaRPr>
          </a:p>
        </p:txBody>
      </p:sp>
      <p:sp>
        <p:nvSpPr>
          <p:cNvPr id="4" name="Rectangle 3"/>
          <p:cNvSpPr/>
          <p:nvPr/>
        </p:nvSpPr>
        <p:spPr bwMode="auto">
          <a:xfrm>
            <a:off x="274638" y="296863"/>
            <a:ext cx="1290637" cy="1290637"/>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6600" dirty="0" smtClean="0">
                <a:gradFill>
                  <a:gsLst>
                    <a:gs pos="0">
                      <a:srgbClr val="FFFFFF"/>
                    </a:gs>
                    <a:gs pos="100000">
                      <a:srgbClr val="FFFFFF"/>
                    </a:gs>
                  </a:gsLst>
                  <a:lin ang="5400000" scaled="0"/>
                </a:gradFill>
                <a:latin typeface="+mj-lt"/>
              </a:rPr>
              <a:t>1</a:t>
            </a:r>
            <a:endParaRPr lang="en-US" sz="6600" dirty="0">
              <a:gradFill>
                <a:gsLst>
                  <a:gs pos="0">
                    <a:srgbClr val="FFFFFF"/>
                  </a:gs>
                  <a:gs pos="100000">
                    <a:srgbClr val="FFFFFF"/>
                  </a:gs>
                </a:gsLst>
                <a:lin ang="5400000" scaled="0"/>
              </a:gradFill>
              <a:latin typeface="+mj-lt"/>
            </a:endParaRPr>
          </a:p>
        </p:txBody>
      </p:sp>
    </p:spTree>
    <p:extLst>
      <p:ext uri="{BB962C8B-B14F-4D97-AF65-F5344CB8AC3E}">
        <p14:creationId xmlns:p14="http://schemas.microsoft.com/office/powerpoint/2010/main" val="2906931945"/>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4000" dirty="0" smtClean="0"/>
              <a:t>Tackling the Challenges of Information Management and Governance</a:t>
            </a:r>
            <a:endParaRPr lang="en-US" sz="4000" dirty="0"/>
          </a:p>
        </p:txBody>
      </p:sp>
      <p:sp>
        <p:nvSpPr>
          <p:cNvPr id="5" name="Text Placeholder 4"/>
          <p:cNvSpPr>
            <a:spLocks noGrp="1"/>
          </p:cNvSpPr>
          <p:nvPr>
            <p:ph type="body" sz="quarter" idx="14"/>
          </p:nvPr>
        </p:nvSpPr>
        <p:spPr/>
        <p:txBody>
          <a:bodyPr/>
          <a:lstStyle/>
          <a:p>
            <a:r>
              <a:rPr lang="en-US" smtClean="0"/>
              <a:t>John Mancini</a:t>
            </a:r>
          </a:p>
          <a:p>
            <a:r>
              <a:rPr lang="en-US" smtClean="0"/>
              <a:t>President</a:t>
            </a:r>
          </a:p>
          <a:p>
            <a:r>
              <a:rPr lang="en-US" smtClean="0"/>
              <a:t>AIIM – http://www.AIIM.org</a:t>
            </a:r>
            <a:endParaRPr lang="en-US" dirty="0"/>
          </a:p>
        </p:txBody>
      </p:sp>
      <p:sp>
        <p:nvSpPr>
          <p:cNvPr id="2" name="Text Placeholder 1"/>
          <p:cNvSpPr>
            <a:spLocks noGrp="1"/>
          </p:cNvSpPr>
          <p:nvPr>
            <p:ph type="body" sz="quarter" idx="15"/>
          </p:nvPr>
        </p:nvSpPr>
        <p:spPr/>
        <p:txBody>
          <a:bodyPr/>
          <a:lstStyle/>
          <a:p>
            <a:r>
              <a:rPr lang="en-US" dirty="0" smtClean="0"/>
              <a:t>SPC119</a:t>
            </a:r>
            <a:endParaRPr lang="en-US" dirty="0"/>
          </a:p>
        </p:txBody>
      </p:sp>
    </p:spTree>
    <p:extLst>
      <p:ext uri="{BB962C8B-B14F-4D97-AF65-F5344CB8AC3E}">
        <p14:creationId xmlns:p14="http://schemas.microsoft.com/office/powerpoint/2010/main" val="3723235471"/>
      </p:ext>
    </p:extLst>
  </p:cSld>
  <p:clrMapOvr>
    <a:masterClrMapping/>
  </p:clrMapOvr>
  <p:transition spd="slow">
    <p:push/>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four drivers of </a:t>
            </a:r>
            <a:r>
              <a:rPr lang="en-US" dirty="0" err="1" smtClean="0"/>
              <a:t>consumerization</a:t>
            </a:r>
            <a:endParaRPr lang="en-US" dirty="0"/>
          </a:p>
        </p:txBody>
      </p:sp>
      <p:sp>
        <p:nvSpPr>
          <p:cNvPr id="5" name="Rectangle 4"/>
          <p:cNvSpPr/>
          <p:nvPr/>
        </p:nvSpPr>
        <p:spPr bwMode="auto">
          <a:xfrm>
            <a:off x="274639" y="2125663"/>
            <a:ext cx="2937962" cy="2983868"/>
          </a:xfrm>
          <a:prstGeom prst="rect">
            <a:avLst/>
          </a:prstGeom>
          <a:solidFill>
            <a:schemeClr val="tx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t" anchorCtr="0" compatLnSpc="1">
            <a:prstTxWarp prst="textNoShape">
              <a:avLst/>
            </a:prstTxWarp>
          </a:bodyPr>
          <a:lstStyle/>
          <a:p>
            <a:pPr defTabSz="932472" fontAlgn="base">
              <a:lnSpc>
                <a:spcPct val="90000"/>
              </a:lnSpc>
              <a:spcBef>
                <a:spcPct val="0"/>
              </a:spcBef>
              <a:spcAft>
                <a:spcPct val="0"/>
              </a:spcAft>
            </a:pPr>
            <a:r>
              <a:rPr lang="en-US" sz="2800" dirty="0" smtClean="0">
                <a:gradFill>
                  <a:gsLst>
                    <a:gs pos="0">
                      <a:srgbClr val="FFFFFF"/>
                    </a:gs>
                    <a:gs pos="100000">
                      <a:srgbClr val="FFFFFF"/>
                    </a:gs>
                  </a:gsLst>
                  <a:lin ang="5400000" scaled="0"/>
                </a:gradFill>
                <a:latin typeface="+mj-lt"/>
              </a:rPr>
              <a:t>A computer</a:t>
            </a:r>
            <a:endParaRPr lang="en-US" sz="2800" dirty="0">
              <a:gradFill>
                <a:gsLst>
                  <a:gs pos="0">
                    <a:srgbClr val="FFFFFF"/>
                  </a:gs>
                  <a:gs pos="100000">
                    <a:srgbClr val="FFFFFF"/>
                  </a:gs>
                </a:gsLst>
                <a:lin ang="5400000" scaled="0"/>
              </a:gradFill>
              <a:latin typeface="+mj-lt"/>
            </a:endParaRPr>
          </a:p>
        </p:txBody>
      </p:sp>
      <p:sp>
        <p:nvSpPr>
          <p:cNvPr id="6" name="Rectangle 5"/>
          <p:cNvSpPr/>
          <p:nvPr/>
        </p:nvSpPr>
        <p:spPr bwMode="auto">
          <a:xfrm>
            <a:off x="3258507" y="2125663"/>
            <a:ext cx="2937962" cy="2983868"/>
          </a:xfrm>
          <a:prstGeom prst="rect">
            <a:avLst/>
          </a:prstGeom>
          <a:solidFill>
            <a:schemeClr val="tx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t" anchorCtr="0" compatLnSpc="1">
            <a:prstTxWarp prst="textNoShape">
              <a:avLst/>
            </a:prstTxWarp>
          </a:bodyPr>
          <a:lstStyle/>
          <a:p>
            <a:pPr defTabSz="932472" fontAlgn="base">
              <a:lnSpc>
                <a:spcPct val="90000"/>
              </a:lnSpc>
              <a:spcBef>
                <a:spcPct val="0"/>
              </a:spcBef>
              <a:spcAft>
                <a:spcPct val="0"/>
              </a:spcAft>
            </a:pPr>
            <a:r>
              <a:rPr lang="en-US" sz="2800" dirty="0" smtClean="0">
                <a:gradFill>
                  <a:gsLst>
                    <a:gs pos="0">
                      <a:srgbClr val="FFFFFF"/>
                    </a:gs>
                    <a:gs pos="100000">
                      <a:srgbClr val="FFFFFF"/>
                    </a:gs>
                  </a:gsLst>
                  <a:lin ang="5400000" scaled="0"/>
                </a:gradFill>
                <a:latin typeface="+mj-lt"/>
              </a:rPr>
              <a:t>An internet connection</a:t>
            </a:r>
            <a:endParaRPr lang="en-US" sz="2800" dirty="0">
              <a:gradFill>
                <a:gsLst>
                  <a:gs pos="0">
                    <a:srgbClr val="FFFFFF"/>
                  </a:gs>
                  <a:gs pos="100000">
                    <a:srgbClr val="FFFFFF"/>
                  </a:gs>
                </a:gsLst>
                <a:lin ang="5400000" scaled="0"/>
              </a:gradFill>
              <a:latin typeface="+mj-lt"/>
            </a:endParaRPr>
          </a:p>
        </p:txBody>
      </p:sp>
      <p:sp>
        <p:nvSpPr>
          <p:cNvPr id="7" name="Rectangle 6"/>
          <p:cNvSpPr/>
          <p:nvPr/>
        </p:nvSpPr>
        <p:spPr bwMode="auto">
          <a:xfrm>
            <a:off x="6242374" y="2125663"/>
            <a:ext cx="2937962" cy="2983868"/>
          </a:xfrm>
          <a:prstGeom prst="rect">
            <a:avLst/>
          </a:prstGeom>
          <a:solidFill>
            <a:schemeClr val="tx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t" anchorCtr="0" compatLnSpc="1">
            <a:prstTxWarp prst="textNoShape">
              <a:avLst/>
            </a:prstTxWarp>
          </a:bodyPr>
          <a:lstStyle/>
          <a:p>
            <a:pPr defTabSz="932472" fontAlgn="base">
              <a:lnSpc>
                <a:spcPct val="90000"/>
              </a:lnSpc>
              <a:spcBef>
                <a:spcPct val="0"/>
              </a:spcBef>
              <a:spcAft>
                <a:spcPct val="0"/>
              </a:spcAft>
            </a:pPr>
            <a:r>
              <a:rPr lang="en-US" sz="2800" dirty="0">
                <a:solidFill>
                  <a:srgbClr val="FFFFFF"/>
                </a:solidFill>
                <a:latin typeface="+mj-lt"/>
              </a:rPr>
              <a:t>A programming language </a:t>
            </a:r>
            <a:r>
              <a:rPr lang="en-US" sz="2800" dirty="0" smtClean="0">
                <a:solidFill>
                  <a:srgbClr val="FFFFFF"/>
                </a:solidFill>
                <a:latin typeface="+mj-lt"/>
              </a:rPr>
              <a:t>and SDK</a:t>
            </a:r>
            <a:endParaRPr lang="en-US" sz="2800" dirty="0">
              <a:solidFill>
                <a:srgbClr val="FFFFFF"/>
              </a:solidFill>
              <a:latin typeface="+mj-lt"/>
            </a:endParaRPr>
          </a:p>
        </p:txBody>
      </p:sp>
      <p:sp>
        <p:nvSpPr>
          <p:cNvPr id="8" name="Rectangle 7"/>
          <p:cNvSpPr/>
          <p:nvPr/>
        </p:nvSpPr>
        <p:spPr bwMode="auto">
          <a:xfrm>
            <a:off x="9226241" y="2125663"/>
            <a:ext cx="2937962" cy="2983868"/>
          </a:xfrm>
          <a:prstGeom prst="rect">
            <a:avLst/>
          </a:prstGeom>
          <a:solidFill>
            <a:schemeClr val="tx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t" anchorCtr="0" compatLnSpc="1">
            <a:prstTxWarp prst="textNoShape">
              <a:avLst/>
            </a:prstTxWarp>
          </a:bodyPr>
          <a:lstStyle/>
          <a:p>
            <a:pPr defTabSz="932472" fontAlgn="base">
              <a:lnSpc>
                <a:spcPct val="90000"/>
              </a:lnSpc>
              <a:spcBef>
                <a:spcPct val="0"/>
              </a:spcBef>
              <a:spcAft>
                <a:spcPct val="0"/>
              </a:spcAft>
            </a:pPr>
            <a:r>
              <a:rPr lang="en-US" sz="2800" dirty="0">
                <a:solidFill>
                  <a:srgbClr val="FFFFFF"/>
                </a:solidFill>
                <a:latin typeface="+mj-lt"/>
              </a:rPr>
              <a:t>A friction free platform for distributing and making </a:t>
            </a:r>
            <a:r>
              <a:rPr lang="en-US" sz="2800" dirty="0" smtClean="0">
                <a:solidFill>
                  <a:srgbClr val="FFFFFF"/>
                </a:solidFill>
                <a:latin typeface="+mj-lt"/>
              </a:rPr>
              <a:t>money</a:t>
            </a:r>
            <a:endParaRPr lang="en-US" sz="2800" dirty="0">
              <a:solidFill>
                <a:srgbClr val="FFFFFF"/>
              </a:solidFill>
              <a:latin typeface="+mj-lt"/>
            </a:endParaRPr>
          </a:p>
        </p:txBody>
      </p:sp>
      <p:sp>
        <p:nvSpPr>
          <p:cNvPr id="11" name="TextBox 10"/>
          <p:cNvSpPr txBox="1"/>
          <p:nvPr/>
        </p:nvSpPr>
        <p:spPr>
          <a:xfrm>
            <a:off x="274639" y="5134931"/>
            <a:ext cx="7078661" cy="544765"/>
          </a:xfrm>
          <a:prstGeom prst="rect">
            <a:avLst/>
          </a:prstGeom>
          <a:noFill/>
        </p:spPr>
        <p:txBody>
          <a:bodyPr wrap="square" lIns="182880" tIns="146304" rIns="182880" bIns="146304" rtlCol="0">
            <a:spAutoFit/>
          </a:bodyPr>
          <a:lstStyle/>
          <a:p>
            <a:pPr marL="0" lvl="1">
              <a:lnSpc>
                <a:spcPct val="90000"/>
              </a:lnSpc>
              <a:spcAft>
                <a:spcPts val="600"/>
              </a:spcAft>
            </a:pPr>
            <a:r>
              <a:rPr lang="en-US" dirty="0">
                <a:gradFill>
                  <a:gsLst>
                    <a:gs pos="26549">
                      <a:schemeClr val="tx1">
                        <a:lumMod val="75000"/>
                      </a:schemeClr>
                    </a:gs>
                    <a:gs pos="57000">
                      <a:schemeClr val="tx1">
                        <a:lumMod val="75000"/>
                      </a:schemeClr>
                    </a:gs>
                  </a:gsLst>
                  <a:lin ang="5400000" scaled="0"/>
                </a:gradFill>
              </a:rPr>
              <a:t>Forrester, James </a:t>
            </a:r>
            <a:r>
              <a:rPr lang="en-US" dirty="0" err="1">
                <a:gradFill>
                  <a:gsLst>
                    <a:gs pos="26549">
                      <a:schemeClr val="tx1">
                        <a:lumMod val="75000"/>
                      </a:schemeClr>
                    </a:gs>
                    <a:gs pos="57000">
                      <a:schemeClr val="tx1">
                        <a:lumMod val="75000"/>
                      </a:schemeClr>
                    </a:gs>
                  </a:gsLst>
                  <a:lin ang="5400000" scaled="0"/>
                </a:gradFill>
              </a:rPr>
              <a:t>McQuivey</a:t>
            </a:r>
            <a:r>
              <a:rPr lang="en-US" dirty="0">
                <a:gradFill>
                  <a:gsLst>
                    <a:gs pos="26549">
                      <a:schemeClr val="tx1">
                        <a:lumMod val="75000"/>
                      </a:schemeClr>
                    </a:gs>
                    <a:gs pos="57000">
                      <a:schemeClr val="tx1">
                        <a:lumMod val="75000"/>
                      </a:schemeClr>
                    </a:gs>
                  </a:gsLst>
                  <a:lin ang="5400000" scaled="0"/>
                </a:gradFill>
              </a:rPr>
              <a:t>, </a:t>
            </a:r>
            <a:r>
              <a:rPr lang="en-US" i="1" dirty="0">
                <a:gradFill>
                  <a:gsLst>
                    <a:gs pos="26549">
                      <a:schemeClr val="tx1">
                        <a:lumMod val="75000"/>
                      </a:schemeClr>
                    </a:gs>
                    <a:gs pos="57000">
                      <a:schemeClr val="tx1">
                        <a:lumMod val="75000"/>
                      </a:schemeClr>
                    </a:gs>
                  </a:gsLst>
                  <a:lin ang="5400000" scaled="0"/>
                </a:gradFill>
              </a:rPr>
              <a:t>Digital </a:t>
            </a:r>
            <a:r>
              <a:rPr lang="en-US" i="1" dirty="0" smtClean="0">
                <a:gradFill>
                  <a:gsLst>
                    <a:gs pos="26549">
                      <a:schemeClr val="tx1">
                        <a:lumMod val="75000"/>
                      </a:schemeClr>
                    </a:gs>
                    <a:gs pos="57000">
                      <a:schemeClr val="tx1">
                        <a:lumMod val="75000"/>
                      </a:schemeClr>
                    </a:gs>
                  </a:gsLst>
                  <a:lin ang="5400000" scaled="0"/>
                </a:gradFill>
              </a:rPr>
              <a:t>Disruption</a:t>
            </a:r>
            <a:endParaRPr lang="en-US" i="1" dirty="0">
              <a:gradFill>
                <a:gsLst>
                  <a:gs pos="26549">
                    <a:schemeClr val="tx1">
                      <a:lumMod val="75000"/>
                    </a:schemeClr>
                  </a:gs>
                  <a:gs pos="57000">
                    <a:schemeClr val="tx1">
                      <a:lumMod val="75000"/>
                    </a:schemeClr>
                  </a:gs>
                </a:gsLst>
                <a:lin ang="5400000" scaled="0"/>
              </a:gradFill>
            </a:endParaRPr>
          </a:p>
        </p:txBody>
      </p:sp>
      <p:sp>
        <p:nvSpPr>
          <p:cNvPr id="20" name="Freeform 88"/>
          <p:cNvSpPr>
            <a:spLocks noEditPoints="1"/>
          </p:cNvSpPr>
          <p:nvPr/>
        </p:nvSpPr>
        <p:spPr bwMode="black">
          <a:xfrm>
            <a:off x="5498053" y="4171513"/>
            <a:ext cx="559393" cy="695447"/>
          </a:xfrm>
          <a:custGeom>
            <a:avLst/>
            <a:gdLst>
              <a:gd name="T0" fmla="*/ 643 w 1766"/>
              <a:gd name="T1" fmla="*/ 1936 h 2204"/>
              <a:gd name="T2" fmla="*/ 1224 w 1766"/>
              <a:gd name="T3" fmla="*/ 1818 h 2204"/>
              <a:gd name="T4" fmla="*/ 1224 w 1766"/>
              <a:gd name="T5" fmla="*/ 118 h 2204"/>
              <a:gd name="T6" fmla="*/ 643 w 1766"/>
              <a:gd name="T7" fmla="*/ 0 h 2204"/>
              <a:gd name="T8" fmla="*/ 575 w 1766"/>
              <a:gd name="T9" fmla="*/ 360 h 2204"/>
              <a:gd name="T10" fmla="*/ 763 w 1766"/>
              <a:gd name="T11" fmla="*/ 473 h 2204"/>
              <a:gd name="T12" fmla="*/ 598 w 1766"/>
              <a:gd name="T13" fmla="*/ 587 h 2204"/>
              <a:gd name="T14" fmla="*/ 763 w 1766"/>
              <a:gd name="T15" fmla="*/ 701 h 2204"/>
              <a:gd name="T16" fmla="*/ 611 w 1766"/>
              <a:gd name="T17" fmla="*/ 815 h 2204"/>
              <a:gd name="T18" fmla="*/ 763 w 1766"/>
              <a:gd name="T19" fmla="*/ 929 h 2204"/>
              <a:gd name="T20" fmla="*/ 550 w 1766"/>
              <a:gd name="T21" fmla="*/ 1765 h 2204"/>
              <a:gd name="T22" fmla="*/ 883 w 1766"/>
              <a:gd name="T23" fmla="*/ 1512 h 2204"/>
              <a:gd name="T24" fmla="*/ 883 w 1766"/>
              <a:gd name="T25" fmla="*/ 1748 h 2204"/>
              <a:gd name="T26" fmla="*/ 883 w 1766"/>
              <a:gd name="T27" fmla="*/ 1512 h 2204"/>
              <a:gd name="T28" fmla="*/ 938 w 1766"/>
              <a:gd name="T29" fmla="*/ 1630 h 2204"/>
              <a:gd name="T30" fmla="*/ 828 w 1766"/>
              <a:gd name="T31" fmla="*/ 1630 h 2204"/>
              <a:gd name="T32" fmla="*/ 1334 w 1766"/>
              <a:gd name="T33" fmla="*/ 1765 h 2204"/>
              <a:gd name="T34" fmla="*/ 1299 w 1766"/>
              <a:gd name="T35" fmla="*/ 1806 h 2204"/>
              <a:gd name="T36" fmla="*/ 1123 w 1766"/>
              <a:gd name="T37" fmla="*/ 2012 h 2204"/>
              <a:gd name="T38" fmla="*/ 507 w 1766"/>
              <a:gd name="T39" fmla="*/ 1951 h 2204"/>
              <a:gd name="T40" fmla="*/ 473 w 1766"/>
              <a:gd name="T41" fmla="*/ 1765 h 2204"/>
              <a:gd name="T42" fmla="*/ 272 w 1766"/>
              <a:gd name="T43" fmla="*/ 1925 h 2204"/>
              <a:gd name="T44" fmla="*/ 432 w 1766"/>
              <a:gd name="T45" fmla="*/ 2204 h 2204"/>
              <a:gd name="T46" fmla="*/ 1494 w 1766"/>
              <a:gd name="T47" fmla="*/ 2044 h 2204"/>
              <a:gd name="T48" fmla="*/ 1334 w 1766"/>
              <a:gd name="T49" fmla="*/ 1765 h 2204"/>
              <a:gd name="T50" fmla="*/ 1318 w 1766"/>
              <a:gd name="T51" fmla="*/ 531 h 2204"/>
              <a:gd name="T52" fmla="*/ 1426 w 1766"/>
              <a:gd name="T53" fmla="*/ 676 h 2204"/>
              <a:gd name="T54" fmla="*/ 448 w 1766"/>
              <a:gd name="T55" fmla="*/ 531 h 2204"/>
              <a:gd name="T56" fmla="*/ 448 w 1766"/>
              <a:gd name="T57" fmla="*/ 822 h 2204"/>
              <a:gd name="T58" fmla="*/ 1701 w 1766"/>
              <a:gd name="T59" fmla="*/ 676 h 2204"/>
              <a:gd name="T60" fmla="*/ 1764 w 1766"/>
              <a:gd name="T61" fmla="*/ 676 h 2204"/>
              <a:gd name="T62" fmla="*/ 1416 w 1766"/>
              <a:gd name="T63" fmla="*/ 426 h 2204"/>
              <a:gd name="T64" fmla="*/ 1416 w 1766"/>
              <a:gd name="T65" fmla="*/ 927 h 2204"/>
              <a:gd name="T66" fmla="*/ 1416 w 1766"/>
              <a:gd name="T67" fmla="*/ 426 h 2204"/>
              <a:gd name="T68" fmla="*/ 350 w 1766"/>
              <a:gd name="T69" fmla="*/ 426 h 2204"/>
              <a:gd name="T70" fmla="*/ 350 w 1766"/>
              <a:gd name="T71" fmla="*/ 927 h 2204"/>
              <a:gd name="T72" fmla="*/ 217 w 1766"/>
              <a:gd name="T73" fmla="*/ 310 h 2204"/>
              <a:gd name="T74" fmla="*/ 217 w 1766"/>
              <a:gd name="T75" fmla="*/ 1043 h 2204"/>
              <a:gd name="T76" fmla="*/ 217 w 1766"/>
              <a:gd name="T77" fmla="*/ 310 h 2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766" h="2204">
                <a:moveTo>
                  <a:pt x="542" y="1818"/>
                </a:moveTo>
                <a:cubicBezTo>
                  <a:pt x="532" y="1883"/>
                  <a:pt x="577" y="1936"/>
                  <a:pt x="643" y="1936"/>
                </a:cubicBezTo>
                <a:cubicBezTo>
                  <a:pt x="1123" y="1936"/>
                  <a:pt x="1123" y="1936"/>
                  <a:pt x="1123" y="1936"/>
                </a:cubicBezTo>
                <a:cubicBezTo>
                  <a:pt x="1189" y="1936"/>
                  <a:pt x="1234" y="1883"/>
                  <a:pt x="1224" y="1818"/>
                </a:cubicBezTo>
                <a:cubicBezTo>
                  <a:pt x="1221" y="1800"/>
                  <a:pt x="1219" y="1783"/>
                  <a:pt x="1216" y="1765"/>
                </a:cubicBezTo>
                <a:cubicBezTo>
                  <a:pt x="1129" y="1162"/>
                  <a:pt x="1132" y="731"/>
                  <a:pt x="1224" y="118"/>
                </a:cubicBezTo>
                <a:cubicBezTo>
                  <a:pt x="1234" y="52"/>
                  <a:pt x="1189" y="0"/>
                  <a:pt x="1123" y="0"/>
                </a:cubicBezTo>
                <a:cubicBezTo>
                  <a:pt x="643" y="0"/>
                  <a:pt x="643" y="0"/>
                  <a:pt x="643" y="0"/>
                </a:cubicBezTo>
                <a:cubicBezTo>
                  <a:pt x="577" y="0"/>
                  <a:pt x="532" y="52"/>
                  <a:pt x="542" y="118"/>
                </a:cubicBezTo>
                <a:cubicBezTo>
                  <a:pt x="555" y="202"/>
                  <a:pt x="565" y="282"/>
                  <a:pt x="575" y="360"/>
                </a:cubicBezTo>
                <a:cubicBezTo>
                  <a:pt x="763" y="360"/>
                  <a:pt x="763" y="360"/>
                  <a:pt x="763" y="360"/>
                </a:cubicBezTo>
                <a:cubicBezTo>
                  <a:pt x="763" y="473"/>
                  <a:pt x="763" y="473"/>
                  <a:pt x="763" y="473"/>
                </a:cubicBezTo>
                <a:cubicBezTo>
                  <a:pt x="587" y="473"/>
                  <a:pt x="587" y="473"/>
                  <a:pt x="587" y="473"/>
                </a:cubicBezTo>
                <a:cubicBezTo>
                  <a:pt x="591" y="512"/>
                  <a:pt x="595" y="550"/>
                  <a:pt x="598" y="587"/>
                </a:cubicBezTo>
                <a:cubicBezTo>
                  <a:pt x="763" y="587"/>
                  <a:pt x="763" y="587"/>
                  <a:pt x="763" y="587"/>
                </a:cubicBezTo>
                <a:cubicBezTo>
                  <a:pt x="763" y="701"/>
                  <a:pt x="763" y="701"/>
                  <a:pt x="763" y="701"/>
                </a:cubicBezTo>
                <a:cubicBezTo>
                  <a:pt x="605" y="701"/>
                  <a:pt x="605" y="701"/>
                  <a:pt x="605" y="701"/>
                </a:cubicBezTo>
                <a:cubicBezTo>
                  <a:pt x="608" y="739"/>
                  <a:pt x="609" y="777"/>
                  <a:pt x="611" y="815"/>
                </a:cubicBezTo>
                <a:cubicBezTo>
                  <a:pt x="763" y="815"/>
                  <a:pt x="763" y="815"/>
                  <a:pt x="763" y="815"/>
                </a:cubicBezTo>
                <a:cubicBezTo>
                  <a:pt x="763" y="929"/>
                  <a:pt x="763" y="929"/>
                  <a:pt x="763" y="929"/>
                </a:cubicBezTo>
                <a:cubicBezTo>
                  <a:pt x="613" y="929"/>
                  <a:pt x="613" y="929"/>
                  <a:pt x="613" y="929"/>
                </a:cubicBezTo>
                <a:cubicBezTo>
                  <a:pt x="615" y="1194"/>
                  <a:pt x="594" y="1457"/>
                  <a:pt x="550" y="1765"/>
                </a:cubicBezTo>
                <a:cubicBezTo>
                  <a:pt x="547" y="1783"/>
                  <a:pt x="545" y="1800"/>
                  <a:pt x="542" y="1818"/>
                </a:cubicBezTo>
                <a:close/>
                <a:moveTo>
                  <a:pt x="883" y="1512"/>
                </a:moveTo>
                <a:cubicBezTo>
                  <a:pt x="948" y="1512"/>
                  <a:pt x="1001" y="1565"/>
                  <a:pt x="1001" y="1630"/>
                </a:cubicBezTo>
                <a:cubicBezTo>
                  <a:pt x="1001" y="1696"/>
                  <a:pt x="948" y="1748"/>
                  <a:pt x="883" y="1748"/>
                </a:cubicBezTo>
                <a:cubicBezTo>
                  <a:pt x="818" y="1748"/>
                  <a:pt x="765" y="1696"/>
                  <a:pt x="765" y="1630"/>
                </a:cubicBezTo>
                <a:cubicBezTo>
                  <a:pt x="765" y="1565"/>
                  <a:pt x="818" y="1512"/>
                  <a:pt x="883" y="1512"/>
                </a:cubicBezTo>
                <a:close/>
                <a:moveTo>
                  <a:pt x="883" y="1685"/>
                </a:moveTo>
                <a:cubicBezTo>
                  <a:pt x="913" y="1685"/>
                  <a:pt x="938" y="1661"/>
                  <a:pt x="938" y="1630"/>
                </a:cubicBezTo>
                <a:cubicBezTo>
                  <a:pt x="938" y="1600"/>
                  <a:pt x="913" y="1576"/>
                  <a:pt x="883" y="1576"/>
                </a:cubicBezTo>
                <a:cubicBezTo>
                  <a:pt x="853" y="1576"/>
                  <a:pt x="828" y="1600"/>
                  <a:pt x="828" y="1630"/>
                </a:cubicBezTo>
                <a:cubicBezTo>
                  <a:pt x="828" y="1661"/>
                  <a:pt x="853" y="1685"/>
                  <a:pt x="883" y="1685"/>
                </a:cubicBezTo>
                <a:close/>
                <a:moveTo>
                  <a:pt x="1334" y="1765"/>
                </a:moveTo>
                <a:cubicBezTo>
                  <a:pt x="1293" y="1765"/>
                  <a:pt x="1293" y="1765"/>
                  <a:pt x="1293" y="1765"/>
                </a:cubicBezTo>
                <a:cubicBezTo>
                  <a:pt x="1295" y="1779"/>
                  <a:pt x="1297" y="1792"/>
                  <a:pt x="1299" y="1806"/>
                </a:cubicBezTo>
                <a:cubicBezTo>
                  <a:pt x="1307" y="1860"/>
                  <a:pt x="1293" y="1913"/>
                  <a:pt x="1259" y="1951"/>
                </a:cubicBezTo>
                <a:cubicBezTo>
                  <a:pt x="1226" y="1991"/>
                  <a:pt x="1177" y="2012"/>
                  <a:pt x="1123" y="2012"/>
                </a:cubicBezTo>
                <a:cubicBezTo>
                  <a:pt x="643" y="2012"/>
                  <a:pt x="643" y="2012"/>
                  <a:pt x="643" y="2012"/>
                </a:cubicBezTo>
                <a:cubicBezTo>
                  <a:pt x="589" y="2012"/>
                  <a:pt x="540" y="1991"/>
                  <a:pt x="507" y="1951"/>
                </a:cubicBezTo>
                <a:cubicBezTo>
                  <a:pt x="473" y="1913"/>
                  <a:pt x="459" y="1860"/>
                  <a:pt x="467" y="1806"/>
                </a:cubicBezTo>
                <a:cubicBezTo>
                  <a:pt x="469" y="1792"/>
                  <a:pt x="471" y="1779"/>
                  <a:pt x="473" y="1765"/>
                </a:cubicBezTo>
                <a:cubicBezTo>
                  <a:pt x="432" y="1765"/>
                  <a:pt x="432" y="1765"/>
                  <a:pt x="432" y="1765"/>
                </a:cubicBezTo>
                <a:cubicBezTo>
                  <a:pt x="344" y="1765"/>
                  <a:pt x="272" y="1837"/>
                  <a:pt x="272" y="1925"/>
                </a:cubicBezTo>
                <a:cubicBezTo>
                  <a:pt x="272" y="2044"/>
                  <a:pt x="272" y="2044"/>
                  <a:pt x="272" y="2044"/>
                </a:cubicBezTo>
                <a:cubicBezTo>
                  <a:pt x="272" y="2132"/>
                  <a:pt x="344" y="2204"/>
                  <a:pt x="432" y="2204"/>
                </a:cubicBezTo>
                <a:cubicBezTo>
                  <a:pt x="1334" y="2204"/>
                  <a:pt x="1334" y="2204"/>
                  <a:pt x="1334" y="2204"/>
                </a:cubicBezTo>
                <a:cubicBezTo>
                  <a:pt x="1422" y="2204"/>
                  <a:pt x="1494" y="2132"/>
                  <a:pt x="1494" y="2044"/>
                </a:cubicBezTo>
                <a:cubicBezTo>
                  <a:pt x="1494" y="1925"/>
                  <a:pt x="1494" y="1925"/>
                  <a:pt x="1494" y="1925"/>
                </a:cubicBezTo>
                <a:cubicBezTo>
                  <a:pt x="1494" y="1837"/>
                  <a:pt x="1422" y="1765"/>
                  <a:pt x="1334" y="1765"/>
                </a:cubicBezTo>
                <a:close/>
                <a:moveTo>
                  <a:pt x="1426" y="676"/>
                </a:moveTo>
                <a:cubicBezTo>
                  <a:pt x="1427" y="601"/>
                  <a:pt x="1373" y="541"/>
                  <a:pt x="1318" y="531"/>
                </a:cubicBezTo>
                <a:cubicBezTo>
                  <a:pt x="1398" y="606"/>
                  <a:pt x="1398" y="746"/>
                  <a:pt x="1318" y="822"/>
                </a:cubicBezTo>
                <a:cubicBezTo>
                  <a:pt x="1373" y="812"/>
                  <a:pt x="1427" y="751"/>
                  <a:pt x="1426" y="676"/>
                </a:cubicBezTo>
                <a:close/>
                <a:moveTo>
                  <a:pt x="448" y="822"/>
                </a:moveTo>
                <a:cubicBezTo>
                  <a:pt x="368" y="746"/>
                  <a:pt x="368" y="606"/>
                  <a:pt x="448" y="531"/>
                </a:cubicBezTo>
                <a:cubicBezTo>
                  <a:pt x="393" y="541"/>
                  <a:pt x="339" y="601"/>
                  <a:pt x="340" y="676"/>
                </a:cubicBezTo>
                <a:cubicBezTo>
                  <a:pt x="339" y="751"/>
                  <a:pt x="393" y="812"/>
                  <a:pt x="448" y="822"/>
                </a:cubicBezTo>
                <a:close/>
                <a:moveTo>
                  <a:pt x="1549" y="310"/>
                </a:moveTo>
                <a:cubicBezTo>
                  <a:pt x="1646" y="405"/>
                  <a:pt x="1702" y="540"/>
                  <a:pt x="1701" y="676"/>
                </a:cubicBezTo>
                <a:cubicBezTo>
                  <a:pt x="1702" y="812"/>
                  <a:pt x="1646" y="947"/>
                  <a:pt x="1549" y="1043"/>
                </a:cubicBezTo>
                <a:cubicBezTo>
                  <a:pt x="1662" y="990"/>
                  <a:pt x="1766" y="846"/>
                  <a:pt x="1764" y="676"/>
                </a:cubicBezTo>
                <a:cubicBezTo>
                  <a:pt x="1766" y="506"/>
                  <a:pt x="1662" y="362"/>
                  <a:pt x="1549" y="310"/>
                </a:cubicBezTo>
                <a:close/>
                <a:moveTo>
                  <a:pt x="1416" y="426"/>
                </a:moveTo>
                <a:cubicBezTo>
                  <a:pt x="1483" y="492"/>
                  <a:pt x="1527" y="583"/>
                  <a:pt x="1527" y="676"/>
                </a:cubicBezTo>
                <a:cubicBezTo>
                  <a:pt x="1527" y="770"/>
                  <a:pt x="1483" y="860"/>
                  <a:pt x="1416" y="927"/>
                </a:cubicBezTo>
                <a:cubicBezTo>
                  <a:pt x="1499" y="895"/>
                  <a:pt x="1582" y="800"/>
                  <a:pt x="1582" y="676"/>
                </a:cubicBezTo>
                <a:cubicBezTo>
                  <a:pt x="1582" y="553"/>
                  <a:pt x="1499" y="457"/>
                  <a:pt x="1416" y="426"/>
                </a:cubicBezTo>
                <a:close/>
                <a:moveTo>
                  <a:pt x="239" y="676"/>
                </a:moveTo>
                <a:cubicBezTo>
                  <a:pt x="239" y="583"/>
                  <a:pt x="283" y="492"/>
                  <a:pt x="350" y="426"/>
                </a:cubicBezTo>
                <a:cubicBezTo>
                  <a:pt x="267" y="457"/>
                  <a:pt x="184" y="553"/>
                  <a:pt x="184" y="676"/>
                </a:cubicBezTo>
                <a:cubicBezTo>
                  <a:pt x="184" y="800"/>
                  <a:pt x="267" y="895"/>
                  <a:pt x="350" y="927"/>
                </a:cubicBezTo>
                <a:cubicBezTo>
                  <a:pt x="283" y="860"/>
                  <a:pt x="239" y="770"/>
                  <a:pt x="239" y="676"/>
                </a:cubicBezTo>
                <a:close/>
                <a:moveTo>
                  <a:pt x="217" y="310"/>
                </a:moveTo>
                <a:cubicBezTo>
                  <a:pt x="104" y="362"/>
                  <a:pt x="0" y="506"/>
                  <a:pt x="2" y="676"/>
                </a:cubicBezTo>
                <a:cubicBezTo>
                  <a:pt x="0" y="846"/>
                  <a:pt x="104" y="990"/>
                  <a:pt x="217" y="1043"/>
                </a:cubicBezTo>
                <a:cubicBezTo>
                  <a:pt x="120" y="947"/>
                  <a:pt x="64" y="812"/>
                  <a:pt x="65" y="676"/>
                </a:cubicBezTo>
                <a:cubicBezTo>
                  <a:pt x="64" y="540"/>
                  <a:pt x="120" y="405"/>
                  <a:pt x="217" y="310"/>
                </a:cubicBezTo>
                <a:close/>
              </a:path>
            </a:pathLst>
          </a:custGeom>
          <a:solidFill>
            <a:schemeClr val="bg1"/>
          </a:solidFill>
          <a:ln>
            <a:noFill/>
          </a:ln>
        </p:spPr>
        <p:txBody>
          <a:bodyPr vert="horz" wrap="square" lIns="0" tIns="41153" rIns="82305" bIns="41153" numCol="1" anchor="t" anchorCtr="0" compatLnSpc="1">
            <a:prstTxWarp prst="textNoShape">
              <a:avLst/>
            </a:prstTxWarp>
          </a:bodyPr>
          <a:lstStyle/>
          <a:p>
            <a:pPr algn="ctr" defTabSz="914363"/>
            <a:endParaRPr lang="en-US" sz="1600">
              <a:gradFill>
                <a:gsLst>
                  <a:gs pos="0">
                    <a:srgbClr val="FFFFFF"/>
                  </a:gs>
                  <a:gs pos="100000">
                    <a:srgbClr val="FFFFFF"/>
                  </a:gs>
                </a:gsLst>
                <a:lin ang="5400000" scaled="0"/>
              </a:gradFill>
            </a:endParaRPr>
          </a:p>
        </p:txBody>
      </p:sp>
      <p:sp>
        <p:nvSpPr>
          <p:cNvPr id="22" name="Freeform 73"/>
          <p:cNvSpPr>
            <a:spLocks noEditPoints="1"/>
          </p:cNvSpPr>
          <p:nvPr/>
        </p:nvSpPr>
        <p:spPr bwMode="black">
          <a:xfrm>
            <a:off x="8253422" y="4188206"/>
            <a:ext cx="785475" cy="758271"/>
          </a:xfrm>
          <a:custGeom>
            <a:avLst/>
            <a:gdLst>
              <a:gd name="T0" fmla="*/ 1799 w 2278"/>
              <a:gd name="T1" fmla="*/ 879 h 2201"/>
              <a:gd name="T2" fmla="*/ 1711 w 2278"/>
              <a:gd name="T3" fmla="*/ 335 h 2201"/>
              <a:gd name="T4" fmla="*/ 1363 w 2278"/>
              <a:gd name="T5" fmla="*/ 315 h 2201"/>
              <a:gd name="T6" fmla="*/ 1068 w 2278"/>
              <a:gd name="T7" fmla="*/ 0 h 2201"/>
              <a:gd name="T8" fmla="*/ 810 w 2278"/>
              <a:gd name="T9" fmla="*/ 412 h 2201"/>
              <a:gd name="T10" fmla="*/ 408 w 2278"/>
              <a:gd name="T11" fmla="*/ 325 h 2201"/>
              <a:gd name="T12" fmla="*/ 246 w 2278"/>
              <a:gd name="T13" fmla="*/ 841 h 2201"/>
              <a:gd name="T14" fmla="*/ 0 w 2278"/>
              <a:gd name="T15" fmla="*/ 1138 h 2201"/>
              <a:gd name="T16" fmla="*/ 338 w 2278"/>
              <a:gd name="T17" fmla="*/ 1396 h 2201"/>
              <a:gd name="T18" fmla="*/ 166 w 2278"/>
              <a:gd name="T19" fmla="*/ 1885 h 2201"/>
              <a:gd name="T20" fmla="*/ 769 w 2278"/>
              <a:gd name="T21" fmla="*/ 1966 h 2201"/>
              <a:gd name="T22" fmla="*/ 1053 w 2278"/>
              <a:gd name="T23" fmla="*/ 2200 h 2201"/>
              <a:gd name="T24" fmla="*/ 1081 w 2278"/>
              <a:gd name="T25" fmla="*/ 2201 h 2201"/>
              <a:gd name="T26" fmla="*/ 1184 w 2278"/>
              <a:gd name="T27" fmla="*/ 1949 h 2201"/>
              <a:gd name="T28" fmla="*/ 1666 w 2278"/>
              <a:gd name="T29" fmla="*/ 1872 h 2201"/>
              <a:gd name="T30" fmla="*/ 1874 w 2278"/>
              <a:gd name="T31" fmla="*/ 1743 h 2201"/>
              <a:gd name="T32" fmla="*/ 2060 w 2278"/>
              <a:gd name="T33" fmla="*/ 1273 h 2201"/>
              <a:gd name="T34" fmla="*/ 1940 w 2278"/>
              <a:gd name="T35" fmla="*/ 1369 h 2201"/>
              <a:gd name="T36" fmla="*/ 1385 w 2278"/>
              <a:gd name="T37" fmla="*/ 1279 h 2201"/>
              <a:gd name="T38" fmla="*/ 1837 w 2278"/>
              <a:gd name="T39" fmla="*/ 1733 h 2201"/>
              <a:gd name="T40" fmla="*/ 1302 w 2278"/>
              <a:gd name="T41" fmla="*/ 1393 h 2201"/>
              <a:gd name="T42" fmla="*/ 1433 w 2278"/>
              <a:gd name="T43" fmla="*/ 1759 h 2201"/>
              <a:gd name="T44" fmla="*/ 1193 w 2278"/>
              <a:gd name="T45" fmla="*/ 1461 h 2201"/>
              <a:gd name="T46" fmla="*/ 1156 w 2278"/>
              <a:gd name="T47" fmla="*/ 1924 h 2201"/>
              <a:gd name="T48" fmla="*/ 1053 w 2278"/>
              <a:gd name="T49" fmla="*/ 1484 h 2201"/>
              <a:gd name="T50" fmla="*/ 878 w 2278"/>
              <a:gd name="T51" fmla="*/ 1857 h 2201"/>
              <a:gd name="T52" fmla="*/ 804 w 2278"/>
              <a:gd name="T53" fmla="*/ 1753 h 2201"/>
              <a:gd name="T54" fmla="*/ 438 w 2278"/>
              <a:gd name="T55" fmla="*/ 1789 h 2201"/>
              <a:gd name="T56" fmla="*/ 369 w 2278"/>
              <a:gd name="T57" fmla="*/ 1741 h 2201"/>
              <a:gd name="T58" fmla="*/ 551 w 2278"/>
              <a:gd name="T59" fmla="*/ 1362 h 2201"/>
              <a:gd name="T60" fmla="*/ 447 w 2278"/>
              <a:gd name="T61" fmla="*/ 1287 h 2201"/>
              <a:gd name="T62" fmla="*/ 723 w 2278"/>
              <a:gd name="T63" fmla="*/ 1153 h 2201"/>
              <a:gd name="T64" fmla="*/ 253 w 2278"/>
              <a:gd name="T65" fmla="*/ 1023 h 2201"/>
              <a:gd name="T66" fmla="*/ 745 w 2278"/>
              <a:gd name="T67" fmla="*/ 1014 h 2201"/>
              <a:gd name="T68" fmla="*/ 386 w 2278"/>
              <a:gd name="T69" fmla="*/ 736 h 2201"/>
              <a:gd name="T70" fmla="*/ 813 w 2278"/>
              <a:gd name="T71" fmla="*/ 904 h 2201"/>
              <a:gd name="T72" fmla="*/ 701 w 2278"/>
              <a:gd name="T73" fmla="*/ 530 h 2201"/>
              <a:gd name="T74" fmla="*/ 944 w 2278"/>
              <a:gd name="T75" fmla="*/ 815 h 2201"/>
              <a:gd name="T76" fmla="*/ 996 w 2278"/>
              <a:gd name="T77" fmla="*/ 287 h 2201"/>
              <a:gd name="T78" fmla="*/ 1083 w 2278"/>
              <a:gd name="T79" fmla="*/ 792 h 2201"/>
              <a:gd name="T80" fmla="*/ 1253 w 2278"/>
              <a:gd name="T81" fmla="*/ 424 h 2201"/>
              <a:gd name="T82" fmla="*/ 1331 w 2278"/>
              <a:gd name="T83" fmla="*/ 529 h 2201"/>
              <a:gd name="T84" fmla="*/ 1558 w 2278"/>
              <a:gd name="T85" fmla="*/ 488 h 2201"/>
              <a:gd name="T86" fmla="*/ 1618 w 2278"/>
              <a:gd name="T87" fmla="*/ 610 h 2201"/>
              <a:gd name="T88" fmla="*/ 1586 w 2278"/>
              <a:gd name="T89" fmla="*/ 914 h 2201"/>
              <a:gd name="T90" fmla="*/ 1690 w 2278"/>
              <a:gd name="T91" fmla="*/ 989 h 2201"/>
              <a:gd name="T92" fmla="*/ 1414 w 2278"/>
              <a:gd name="T93" fmla="*/ 1123 h 2201"/>
              <a:gd name="T94" fmla="*/ 2028 w 2278"/>
              <a:gd name="T95" fmla="*/ 1253 h 2201"/>
              <a:gd name="T96" fmla="*/ 1292 w 2278"/>
              <a:gd name="T97" fmla="*/ 936 h 2201"/>
              <a:gd name="T98" fmla="*/ 1083 w 2278"/>
              <a:gd name="T99" fmla="*/ 837 h 2201"/>
              <a:gd name="T100" fmla="*/ 945 w 2278"/>
              <a:gd name="T101" fmla="*/ 863 h 2201"/>
              <a:gd name="T102" fmla="*/ 787 w 2278"/>
              <a:gd name="T103" fmla="*/ 1031 h 2201"/>
              <a:gd name="T104" fmla="*/ 787 w 2278"/>
              <a:gd name="T105" fmla="*/ 1245 h 2201"/>
              <a:gd name="T106" fmla="*/ 945 w 2278"/>
              <a:gd name="T107" fmla="*/ 1412 h 2201"/>
              <a:gd name="T108" fmla="*/ 1083 w 2278"/>
              <a:gd name="T109" fmla="*/ 1439 h 2201"/>
              <a:gd name="T110" fmla="*/ 1292 w 2278"/>
              <a:gd name="T111" fmla="*/ 1340 h 2201"/>
              <a:gd name="T112" fmla="*/ 1370 w 2278"/>
              <a:gd name="T113" fmla="*/ 1138 h 2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278" h="2201">
                <a:moveTo>
                  <a:pt x="2125" y="983"/>
                </a:moveTo>
                <a:cubicBezTo>
                  <a:pt x="2074" y="983"/>
                  <a:pt x="2030" y="1007"/>
                  <a:pt x="2002" y="1045"/>
                </a:cubicBezTo>
                <a:cubicBezTo>
                  <a:pt x="1787" y="929"/>
                  <a:pt x="1787" y="929"/>
                  <a:pt x="1787" y="929"/>
                </a:cubicBezTo>
                <a:cubicBezTo>
                  <a:pt x="1795" y="914"/>
                  <a:pt x="1799" y="897"/>
                  <a:pt x="1799" y="879"/>
                </a:cubicBezTo>
                <a:cubicBezTo>
                  <a:pt x="1799" y="828"/>
                  <a:pt x="1764" y="785"/>
                  <a:pt x="1715" y="773"/>
                </a:cubicBezTo>
                <a:cubicBezTo>
                  <a:pt x="1729" y="640"/>
                  <a:pt x="1729" y="640"/>
                  <a:pt x="1729" y="640"/>
                </a:cubicBezTo>
                <a:cubicBezTo>
                  <a:pt x="1805" y="630"/>
                  <a:pt x="1863" y="566"/>
                  <a:pt x="1863" y="488"/>
                </a:cubicBezTo>
                <a:cubicBezTo>
                  <a:pt x="1863" y="404"/>
                  <a:pt x="1795" y="335"/>
                  <a:pt x="1711" y="335"/>
                </a:cubicBezTo>
                <a:cubicBezTo>
                  <a:pt x="1645" y="335"/>
                  <a:pt x="1589" y="377"/>
                  <a:pt x="1567" y="435"/>
                </a:cubicBezTo>
                <a:cubicBezTo>
                  <a:pt x="1472" y="427"/>
                  <a:pt x="1472" y="427"/>
                  <a:pt x="1472" y="427"/>
                </a:cubicBezTo>
                <a:cubicBezTo>
                  <a:pt x="1472" y="426"/>
                  <a:pt x="1472" y="425"/>
                  <a:pt x="1472" y="424"/>
                </a:cubicBezTo>
                <a:cubicBezTo>
                  <a:pt x="1472" y="364"/>
                  <a:pt x="1423" y="315"/>
                  <a:pt x="1363" y="315"/>
                </a:cubicBezTo>
                <a:cubicBezTo>
                  <a:pt x="1334" y="315"/>
                  <a:pt x="1309" y="326"/>
                  <a:pt x="1289" y="343"/>
                </a:cubicBezTo>
                <a:cubicBezTo>
                  <a:pt x="1187" y="250"/>
                  <a:pt x="1187" y="250"/>
                  <a:pt x="1187" y="250"/>
                </a:cubicBezTo>
                <a:cubicBezTo>
                  <a:pt x="1208" y="223"/>
                  <a:pt x="1221" y="190"/>
                  <a:pt x="1221" y="153"/>
                </a:cubicBezTo>
                <a:cubicBezTo>
                  <a:pt x="1221" y="69"/>
                  <a:pt x="1153" y="0"/>
                  <a:pt x="1068" y="0"/>
                </a:cubicBezTo>
                <a:cubicBezTo>
                  <a:pt x="984" y="0"/>
                  <a:pt x="916" y="69"/>
                  <a:pt x="916" y="153"/>
                </a:cubicBezTo>
                <a:cubicBezTo>
                  <a:pt x="916" y="197"/>
                  <a:pt x="935" y="237"/>
                  <a:pt x="965" y="265"/>
                </a:cubicBezTo>
                <a:cubicBezTo>
                  <a:pt x="856" y="422"/>
                  <a:pt x="856" y="422"/>
                  <a:pt x="856" y="422"/>
                </a:cubicBezTo>
                <a:cubicBezTo>
                  <a:pt x="842" y="416"/>
                  <a:pt x="827" y="412"/>
                  <a:pt x="810" y="412"/>
                </a:cubicBezTo>
                <a:cubicBezTo>
                  <a:pt x="760" y="412"/>
                  <a:pt x="717" y="446"/>
                  <a:pt x="705" y="493"/>
                </a:cubicBezTo>
                <a:cubicBezTo>
                  <a:pt x="561" y="480"/>
                  <a:pt x="561" y="480"/>
                  <a:pt x="561" y="480"/>
                </a:cubicBezTo>
                <a:cubicBezTo>
                  <a:pt x="561" y="480"/>
                  <a:pt x="561" y="479"/>
                  <a:pt x="561" y="478"/>
                </a:cubicBezTo>
                <a:cubicBezTo>
                  <a:pt x="561" y="394"/>
                  <a:pt x="493" y="325"/>
                  <a:pt x="408" y="325"/>
                </a:cubicBezTo>
                <a:cubicBezTo>
                  <a:pt x="324" y="325"/>
                  <a:pt x="256" y="394"/>
                  <a:pt x="256" y="478"/>
                </a:cubicBezTo>
                <a:cubicBezTo>
                  <a:pt x="256" y="546"/>
                  <a:pt x="300" y="603"/>
                  <a:pt x="362" y="623"/>
                </a:cubicBezTo>
                <a:cubicBezTo>
                  <a:pt x="348" y="732"/>
                  <a:pt x="348" y="732"/>
                  <a:pt x="348" y="732"/>
                </a:cubicBezTo>
                <a:cubicBezTo>
                  <a:pt x="291" y="736"/>
                  <a:pt x="246" y="783"/>
                  <a:pt x="246" y="841"/>
                </a:cubicBezTo>
                <a:cubicBezTo>
                  <a:pt x="246" y="873"/>
                  <a:pt x="259" y="901"/>
                  <a:pt x="281" y="921"/>
                </a:cubicBezTo>
                <a:cubicBezTo>
                  <a:pt x="221" y="1002"/>
                  <a:pt x="221" y="1002"/>
                  <a:pt x="221" y="1002"/>
                </a:cubicBezTo>
                <a:cubicBezTo>
                  <a:pt x="201" y="991"/>
                  <a:pt x="177" y="985"/>
                  <a:pt x="153" y="985"/>
                </a:cubicBezTo>
                <a:cubicBezTo>
                  <a:pt x="68" y="985"/>
                  <a:pt x="0" y="1054"/>
                  <a:pt x="0" y="1138"/>
                </a:cubicBezTo>
                <a:cubicBezTo>
                  <a:pt x="0" y="1222"/>
                  <a:pt x="68" y="1291"/>
                  <a:pt x="153" y="1291"/>
                </a:cubicBezTo>
                <a:cubicBezTo>
                  <a:pt x="190" y="1291"/>
                  <a:pt x="225" y="1277"/>
                  <a:pt x="251" y="1254"/>
                </a:cubicBezTo>
                <a:cubicBezTo>
                  <a:pt x="354" y="1339"/>
                  <a:pt x="354" y="1339"/>
                  <a:pt x="354" y="1339"/>
                </a:cubicBezTo>
                <a:cubicBezTo>
                  <a:pt x="344" y="1356"/>
                  <a:pt x="338" y="1375"/>
                  <a:pt x="338" y="1396"/>
                </a:cubicBezTo>
                <a:cubicBezTo>
                  <a:pt x="338" y="1436"/>
                  <a:pt x="359" y="1471"/>
                  <a:pt x="392" y="1490"/>
                </a:cubicBezTo>
                <a:cubicBezTo>
                  <a:pt x="332" y="1733"/>
                  <a:pt x="332" y="1733"/>
                  <a:pt x="332" y="1733"/>
                </a:cubicBezTo>
                <a:cubicBezTo>
                  <a:pt x="328" y="1732"/>
                  <a:pt x="323" y="1732"/>
                  <a:pt x="319" y="1732"/>
                </a:cubicBezTo>
                <a:cubicBezTo>
                  <a:pt x="235" y="1732"/>
                  <a:pt x="166" y="1800"/>
                  <a:pt x="166" y="1885"/>
                </a:cubicBezTo>
                <a:cubicBezTo>
                  <a:pt x="166" y="1969"/>
                  <a:pt x="235" y="2038"/>
                  <a:pt x="319" y="2038"/>
                </a:cubicBezTo>
                <a:cubicBezTo>
                  <a:pt x="399" y="2038"/>
                  <a:pt x="464" y="1977"/>
                  <a:pt x="471" y="1899"/>
                </a:cubicBezTo>
                <a:cubicBezTo>
                  <a:pt x="664" y="1884"/>
                  <a:pt x="664" y="1884"/>
                  <a:pt x="664" y="1884"/>
                </a:cubicBezTo>
                <a:cubicBezTo>
                  <a:pt x="676" y="1931"/>
                  <a:pt x="718" y="1966"/>
                  <a:pt x="769" y="1966"/>
                </a:cubicBezTo>
                <a:cubicBezTo>
                  <a:pt x="802" y="1966"/>
                  <a:pt x="832" y="1951"/>
                  <a:pt x="852" y="1928"/>
                </a:cubicBezTo>
                <a:cubicBezTo>
                  <a:pt x="931" y="1982"/>
                  <a:pt x="931" y="1982"/>
                  <a:pt x="931" y="1982"/>
                </a:cubicBezTo>
                <a:cubicBezTo>
                  <a:pt x="921" y="2002"/>
                  <a:pt x="916" y="2024"/>
                  <a:pt x="916" y="2049"/>
                </a:cubicBezTo>
                <a:cubicBezTo>
                  <a:pt x="916" y="2128"/>
                  <a:pt x="976" y="2193"/>
                  <a:pt x="1053" y="2200"/>
                </a:cubicBezTo>
                <a:cubicBezTo>
                  <a:pt x="1053" y="2201"/>
                  <a:pt x="1053" y="2201"/>
                  <a:pt x="1053" y="2201"/>
                </a:cubicBezTo>
                <a:cubicBezTo>
                  <a:pt x="1056" y="2201"/>
                  <a:pt x="1056" y="2201"/>
                  <a:pt x="1056" y="2201"/>
                </a:cubicBezTo>
                <a:cubicBezTo>
                  <a:pt x="1060" y="2201"/>
                  <a:pt x="1064" y="2201"/>
                  <a:pt x="1068" y="2201"/>
                </a:cubicBezTo>
                <a:cubicBezTo>
                  <a:pt x="1073" y="2201"/>
                  <a:pt x="1077" y="2201"/>
                  <a:pt x="1081" y="2201"/>
                </a:cubicBezTo>
                <a:cubicBezTo>
                  <a:pt x="1083" y="2201"/>
                  <a:pt x="1083" y="2201"/>
                  <a:pt x="1083" y="2201"/>
                </a:cubicBezTo>
                <a:cubicBezTo>
                  <a:pt x="1083" y="2201"/>
                  <a:pt x="1083" y="2201"/>
                  <a:pt x="1083" y="2201"/>
                </a:cubicBezTo>
                <a:cubicBezTo>
                  <a:pt x="1161" y="2193"/>
                  <a:pt x="1221" y="2128"/>
                  <a:pt x="1221" y="2049"/>
                </a:cubicBezTo>
                <a:cubicBezTo>
                  <a:pt x="1221" y="2011"/>
                  <a:pt x="1207" y="1976"/>
                  <a:pt x="1184" y="1949"/>
                </a:cubicBezTo>
                <a:cubicBezTo>
                  <a:pt x="1268" y="1853"/>
                  <a:pt x="1268" y="1853"/>
                  <a:pt x="1268" y="1853"/>
                </a:cubicBezTo>
                <a:cubicBezTo>
                  <a:pt x="1285" y="1863"/>
                  <a:pt x="1304" y="1869"/>
                  <a:pt x="1324" y="1869"/>
                </a:cubicBezTo>
                <a:cubicBezTo>
                  <a:pt x="1364" y="1869"/>
                  <a:pt x="1399" y="1847"/>
                  <a:pt x="1418" y="1815"/>
                </a:cubicBezTo>
                <a:cubicBezTo>
                  <a:pt x="1666" y="1872"/>
                  <a:pt x="1666" y="1872"/>
                  <a:pt x="1666" y="1872"/>
                </a:cubicBezTo>
                <a:cubicBezTo>
                  <a:pt x="1665" y="1876"/>
                  <a:pt x="1665" y="1880"/>
                  <a:pt x="1665" y="1885"/>
                </a:cubicBezTo>
                <a:cubicBezTo>
                  <a:pt x="1665" y="1969"/>
                  <a:pt x="1734" y="2038"/>
                  <a:pt x="1818" y="2038"/>
                </a:cubicBezTo>
                <a:cubicBezTo>
                  <a:pt x="1902" y="2038"/>
                  <a:pt x="1971" y="1969"/>
                  <a:pt x="1971" y="1885"/>
                </a:cubicBezTo>
                <a:cubicBezTo>
                  <a:pt x="1971" y="1820"/>
                  <a:pt x="1931" y="1765"/>
                  <a:pt x="1874" y="1743"/>
                </a:cubicBezTo>
                <a:cubicBezTo>
                  <a:pt x="1893" y="1572"/>
                  <a:pt x="1893" y="1572"/>
                  <a:pt x="1893" y="1572"/>
                </a:cubicBezTo>
                <a:cubicBezTo>
                  <a:pt x="1949" y="1567"/>
                  <a:pt x="1994" y="1520"/>
                  <a:pt x="1994" y="1463"/>
                </a:cubicBezTo>
                <a:cubicBezTo>
                  <a:pt x="1994" y="1436"/>
                  <a:pt x="1984" y="1412"/>
                  <a:pt x="1969" y="1393"/>
                </a:cubicBezTo>
                <a:cubicBezTo>
                  <a:pt x="2060" y="1273"/>
                  <a:pt x="2060" y="1273"/>
                  <a:pt x="2060" y="1273"/>
                </a:cubicBezTo>
                <a:cubicBezTo>
                  <a:pt x="2080" y="1283"/>
                  <a:pt x="2102" y="1288"/>
                  <a:pt x="2125" y="1288"/>
                </a:cubicBezTo>
                <a:cubicBezTo>
                  <a:pt x="2209" y="1288"/>
                  <a:pt x="2278" y="1220"/>
                  <a:pt x="2278" y="1135"/>
                </a:cubicBezTo>
                <a:cubicBezTo>
                  <a:pt x="2278" y="1051"/>
                  <a:pt x="2209" y="983"/>
                  <a:pt x="2125" y="983"/>
                </a:cubicBezTo>
                <a:close/>
                <a:moveTo>
                  <a:pt x="1940" y="1369"/>
                </a:moveTo>
                <a:cubicBezTo>
                  <a:pt x="1924" y="1359"/>
                  <a:pt x="1905" y="1353"/>
                  <a:pt x="1884" y="1353"/>
                </a:cubicBezTo>
                <a:cubicBezTo>
                  <a:pt x="1838" y="1353"/>
                  <a:pt x="1798" y="1383"/>
                  <a:pt x="1782" y="1424"/>
                </a:cubicBezTo>
                <a:cubicBezTo>
                  <a:pt x="1392" y="1262"/>
                  <a:pt x="1392" y="1262"/>
                  <a:pt x="1392" y="1262"/>
                </a:cubicBezTo>
                <a:cubicBezTo>
                  <a:pt x="1390" y="1268"/>
                  <a:pt x="1387" y="1273"/>
                  <a:pt x="1385" y="1279"/>
                </a:cubicBezTo>
                <a:cubicBezTo>
                  <a:pt x="1777" y="1441"/>
                  <a:pt x="1777" y="1441"/>
                  <a:pt x="1777" y="1441"/>
                </a:cubicBezTo>
                <a:cubicBezTo>
                  <a:pt x="1776" y="1448"/>
                  <a:pt x="1775" y="1455"/>
                  <a:pt x="1775" y="1463"/>
                </a:cubicBezTo>
                <a:cubicBezTo>
                  <a:pt x="1775" y="1513"/>
                  <a:pt x="1809" y="1555"/>
                  <a:pt x="1855" y="1568"/>
                </a:cubicBezTo>
                <a:cubicBezTo>
                  <a:pt x="1837" y="1733"/>
                  <a:pt x="1837" y="1733"/>
                  <a:pt x="1837" y="1733"/>
                </a:cubicBezTo>
                <a:cubicBezTo>
                  <a:pt x="1831" y="1733"/>
                  <a:pt x="1825" y="1732"/>
                  <a:pt x="1818" y="1732"/>
                </a:cubicBezTo>
                <a:cubicBezTo>
                  <a:pt x="1781" y="1732"/>
                  <a:pt x="1746" y="1746"/>
                  <a:pt x="1720" y="1768"/>
                </a:cubicBezTo>
                <a:cubicBezTo>
                  <a:pt x="1324" y="1372"/>
                  <a:pt x="1324" y="1372"/>
                  <a:pt x="1324" y="1372"/>
                </a:cubicBezTo>
                <a:cubicBezTo>
                  <a:pt x="1317" y="1379"/>
                  <a:pt x="1310" y="1386"/>
                  <a:pt x="1302" y="1393"/>
                </a:cubicBezTo>
                <a:cubicBezTo>
                  <a:pt x="1699" y="1789"/>
                  <a:pt x="1699" y="1789"/>
                  <a:pt x="1699" y="1789"/>
                </a:cubicBezTo>
                <a:cubicBezTo>
                  <a:pt x="1688" y="1803"/>
                  <a:pt x="1679" y="1818"/>
                  <a:pt x="1674" y="1835"/>
                </a:cubicBezTo>
                <a:cubicBezTo>
                  <a:pt x="1432" y="1779"/>
                  <a:pt x="1432" y="1779"/>
                  <a:pt x="1432" y="1779"/>
                </a:cubicBezTo>
                <a:cubicBezTo>
                  <a:pt x="1433" y="1773"/>
                  <a:pt x="1433" y="1766"/>
                  <a:pt x="1433" y="1759"/>
                </a:cubicBezTo>
                <a:cubicBezTo>
                  <a:pt x="1433" y="1699"/>
                  <a:pt x="1385" y="1650"/>
                  <a:pt x="1324" y="1650"/>
                </a:cubicBezTo>
                <a:cubicBezTo>
                  <a:pt x="1313" y="1650"/>
                  <a:pt x="1302" y="1652"/>
                  <a:pt x="1292" y="1655"/>
                </a:cubicBezTo>
                <a:cubicBezTo>
                  <a:pt x="1209" y="1454"/>
                  <a:pt x="1209" y="1454"/>
                  <a:pt x="1209" y="1454"/>
                </a:cubicBezTo>
                <a:cubicBezTo>
                  <a:pt x="1204" y="1457"/>
                  <a:pt x="1198" y="1459"/>
                  <a:pt x="1193" y="1461"/>
                </a:cubicBezTo>
                <a:cubicBezTo>
                  <a:pt x="1276" y="1662"/>
                  <a:pt x="1276" y="1662"/>
                  <a:pt x="1276" y="1662"/>
                </a:cubicBezTo>
                <a:cubicBezTo>
                  <a:pt x="1240" y="1680"/>
                  <a:pt x="1215" y="1717"/>
                  <a:pt x="1215" y="1759"/>
                </a:cubicBezTo>
                <a:cubicBezTo>
                  <a:pt x="1215" y="1786"/>
                  <a:pt x="1224" y="1810"/>
                  <a:pt x="1240" y="1828"/>
                </a:cubicBezTo>
                <a:cubicBezTo>
                  <a:pt x="1156" y="1924"/>
                  <a:pt x="1156" y="1924"/>
                  <a:pt x="1156" y="1924"/>
                </a:cubicBezTo>
                <a:cubicBezTo>
                  <a:pt x="1135" y="1909"/>
                  <a:pt x="1110" y="1899"/>
                  <a:pt x="1083" y="1897"/>
                </a:cubicBezTo>
                <a:cubicBezTo>
                  <a:pt x="1083" y="1484"/>
                  <a:pt x="1083" y="1484"/>
                  <a:pt x="1083" y="1484"/>
                </a:cubicBezTo>
                <a:cubicBezTo>
                  <a:pt x="1078" y="1484"/>
                  <a:pt x="1073" y="1484"/>
                  <a:pt x="1068" y="1484"/>
                </a:cubicBezTo>
                <a:cubicBezTo>
                  <a:pt x="1063" y="1484"/>
                  <a:pt x="1058" y="1484"/>
                  <a:pt x="1053" y="1484"/>
                </a:cubicBezTo>
                <a:cubicBezTo>
                  <a:pt x="1053" y="1897"/>
                  <a:pt x="1053" y="1897"/>
                  <a:pt x="1053" y="1897"/>
                </a:cubicBezTo>
                <a:cubicBezTo>
                  <a:pt x="1013" y="1901"/>
                  <a:pt x="977" y="1920"/>
                  <a:pt x="952" y="1950"/>
                </a:cubicBezTo>
                <a:cubicBezTo>
                  <a:pt x="871" y="1895"/>
                  <a:pt x="871" y="1895"/>
                  <a:pt x="871" y="1895"/>
                </a:cubicBezTo>
                <a:cubicBezTo>
                  <a:pt x="876" y="1883"/>
                  <a:pt x="878" y="1870"/>
                  <a:pt x="878" y="1857"/>
                </a:cubicBezTo>
                <a:cubicBezTo>
                  <a:pt x="878" y="1815"/>
                  <a:pt x="855" y="1779"/>
                  <a:pt x="820" y="1760"/>
                </a:cubicBezTo>
                <a:cubicBezTo>
                  <a:pt x="944" y="1461"/>
                  <a:pt x="944" y="1461"/>
                  <a:pt x="944" y="1461"/>
                </a:cubicBezTo>
                <a:cubicBezTo>
                  <a:pt x="939" y="1459"/>
                  <a:pt x="933" y="1457"/>
                  <a:pt x="928" y="1454"/>
                </a:cubicBezTo>
                <a:cubicBezTo>
                  <a:pt x="804" y="1753"/>
                  <a:pt x="804" y="1753"/>
                  <a:pt x="804" y="1753"/>
                </a:cubicBezTo>
                <a:cubicBezTo>
                  <a:pt x="793" y="1749"/>
                  <a:pt x="781" y="1747"/>
                  <a:pt x="769" y="1747"/>
                </a:cubicBezTo>
                <a:cubicBezTo>
                  <a:pt x="712" y="1747"/>
                  <a:pt x="666" y="1791"/>
                  <a:pt x="660" y="1846"/>
                </a:cubicBezTo>
                <a:cubicBezTo>
                  <a:pt x="470" y="1861"/>
                  <a:pt x="470" y="1861"/>
                  <a:pt x="470" y="1861"/>
                </a:cubicBezTo>
                <a:cubicBezTo>
                  <a:pt x="466" y="1834"/>
                  <a:pt x="454" y="1810"/>
                  <a:pt x="438" y="1789"/>
                </a:cubicBezTo>
                <a:cubicBezTo>
                  <a:pt x="835" y="1393"/>
                  <a:pt x="835" y="1393"/>
                  <a:pt x="835" y="1393"/>
                </a:cubicBezTo>
                <a:cubicBezTo>
                  <a:pt x="827" y="1386"/>
                  <a:pt x="820" y="1379"/>
                  <a:pt x="813" y="1372"/>
                </a:cubicBezTo>
                <a:cubicBezTo>
                  <a:pt x="417" y="1768"/>
                  <a:pt x="417" y="1768"/>
                  <a:pt x="417" y="1768"/>
                </a:cubicBezTo>
                <a:cubicBezTo>
                  <a:pt x="403" y="1756"/>
                  <a:pt x="387" y="1747"/>
                  <a:pt x="369" y="1741"/>
                </a:cubicBezTo>
                <a:cubicBezTo>
                  <a:pt x="428" y="1504"/>
                  <a:pt x="428" y="1504"/>
                  <a:pt x="428" y="1504"/>
                </a:cubicBezTo>
                <a:cubicBezTo>
                  <a:pt x="434" y="1505"/>
                  <a:pt x="440" y="1505"/>
                  <a:pt x="447" y="1505"/>
                </a:cubicBezTo>
                <a:cubicBezTo>
                  <a:pt x="507" y="1505"/>
                  <a:pt x="556" y="1457"/>
                  <a:pt x="556" y="1396"/>
                </a:cubicBezTo>
                <a:cubicBezTo>
                  <a:pt x="556" y="1384"/>
                  <a:pt x="554" y="1373"/>
                  <a:pt x="551" y="1362"/>
                </a:cubicBezTo>
                <a:cubicBezTo>
                  <a:pt x="752" y="1279"/>
                  <a:pt x="752" y="1279"/>
                  <a:pt x="752" y="1279"/>
                </a:cubicBezTo>
                <a:cubicBezTo>
                  <a:pt x="750" y="1273"/>
                  <a:pt x="747" y="1268"/>
                  <a:pt x="745" y="1262"/>
                </a:cubicBezTo>
                <a:cubicBezTo>
                  <a:pt x="544" y="1345"/>
                  <a:pt x="544" y="1345"/>
                  <a:pt x="544" y="1345"/>
                </a:cubicBezTo>
                <a:cubicBezTo>
                  <a:pt x="525" y="1311"/>
                  <a:pt x="489" y="1287"/>
                  <a:pt x="447" y="1287"/>
                </a:cubicBezTo>
                <a:cubicBezTo>
                  <a:pt x="421" y="1287"/>
                  <a:pt x="397" y="1296"/>
                  <a:pt x="379" y="1311"/>
                </a:cubicBezTo>
                <a:cubicBezTo>
                  <a:pt x="277" y="1226"/>
                  <a:pt x="277" y="1226"/>
                  <a:pt x="277" y="1226"/>
                </a:cubicBezTo>
                <a:cubicBezTo>
                  <a:pt x="292" y="1205"/>
                  <a:pt x="302" y="1180"/>
                  <a:pt x="305" y="1153"/>
                </a:cubicBezTo>
                <a:cubicBezTo>
                  <a:pt x="723" y="1153"/>
                  <a:pt x="723" y="1153"/>
                  <a:pt x="723" y="1153"/>
                </a:cubicBezTo>
                <a:cubicBezTo>
                  <a:pt x="722" y="1148"/>
                  <a:pt x="722" y="1143"/>
                  <a:pt x="722" y="1138"/>
                </a:cubicBezTo>
                <a:cubicBezTo>
                  <a:pt x="722" y="1133"/>
                  <a:pt x="722" y="1128"/>
                  <a:pt x="723" y="1123"/>
                </a:cubicBezTo>
                <a:cubicBezTo>
                  <a:pt x="305" y="1123"/>
                  <a:pt x="305" y="1123"/>
                  <a:pt x="305" y="1123"/>
                </a:cubicBezTo>
                <a:cubicBezTo>
                  <a:pt x="301" y="1083"/>
                  <a:pt x="281" y="1048"/>
                  <a:pt x="253" y="1023"/>
                </a:cubicBezTo>
                <a:cubicBezTo>
                  <a:pt x="312" y="942"/>
                  <a:pt x="312" y="942"/>
                  <a:pt x="312" y="942"/>
                </a:cubicBezTo>
                <a:cubicBezTo>
                  <a:pt x="325" y="947"/>
                  <a:pt x="340" y="950"/>
                  <a:pt x="355" y="950"/>
                </a:cubicBezTo>
                <a:cubicBezTo>
                  <a:pt x="397" y="950"/>
                  <a:pt x="433" y="927"/>
                  <a:pt x="451" y="892"/>
                </a:cubicBezTo>
                <a:cubicBezTo>
                  <a:pt x="745" y="1014"/>
                  <a:pt x="745" y="1014"/>
                  <a:pt x="745" y="1014"/>
                </a:cubicBezTo>
                <a:cubicBezTo>
                  <a:pt x="747" y="1008"/>
                  <a:pt x="750" y="1003"/>
                  <a:pt x="752" y="997"/>
                </a:cubicBezTo>
                <a:cubicBezTo>
                  <a:pt x="458" y="875"/>
                  <a:pt x="458" y="875"/>
                  <a:pt x="458" y="875"/>
                </a:cubicBezTo>
                <a:cubicBezTo>
                  <a:pt x="462" y="865"/>
                  <a:pt x="464" y="853"/>
                  <a:pt x="464" y="841"/>
                </a:cubicBezTo>
                <a:cubicBezTo>
                  <a:pt x="464" y="792"/>
                  <a:pt x="431" y="750"/>
                  <a:pt x="386" y="736"/>
                </a:cubicBezTo>
                <a:cubicBezTo>
                  <a:pt x="399" y="630"/>
                  <a:pt x="399" y="630"/>
                  <a:pt x="399" y="630"/>
                </a:cubicBezTo>
                <a:cubicBezTo>
                  <a:pt x="402" y="630"/>
                  <a:pt x="405" y="631"/>
                  <a:pt x="408" y="631"/>
                </a:cubicBezTo>
                <a:cubicBezTo>
                  <a:pt x="445" y="631"/>
                  <a:pt x="479" y="618"/>
                  <a:pt x="505" y="596"/>
                </a:cubicBezTo>
                <a:cubicBezTo>
                  <a:pt x="813" y="904"/>
                  <a:pt x="813" y="904"/>
                  <a:pt x="813" y="904"/>
                </a:cubicBezTo>
                <a:cubicBezTo>
                  <a:pt x="820" y="897"/>
                  <a:pt x="827" y="889"/>
                  <a:pt x="835" y="883"/>
                </a:cubicBezTo>
                <a:cubicBezTo>
                  <a:pt x="527" y="575"/>
                  <a:pt x="527" y="575"/>
                  <a:pt x="527" y="575"/>
                </a:cubicBezTo>
                <a:cubicBezTo>
                  <a:pt x="540" y="558"/>
                  <a:pt x="550" y="539"/>
                  <a:pt x="556" y="518"/>
                </a:cubicBezTo>
                <a:cubicBezTo>
                  <a:pt x="701" y="530"/>
                  <a:pt x="701" y="530"/>
                  <a:pt x="701" y="530"/>
                </a:cubicBezTo>
                <a:cubicBezTo>
                  <a:pt x="706" y="587"/>
                  <a:pt x="753" y="631"/>
                  <a:pt x="810" y="631"/>
                </a:cubicBezTo>
                <a:cubicBezTo>
                  <a:pt x="823" y="631"/>
                  <a:pt x="835" y="628"/>
                  <a:pt x="846" y="624"/>
                </a:cubicBezTo>
                <a:cubicBezTo>
                  <a:pt x="928" y="822"/>
                  <a:pt x="928" y="822"/>
                  <a:pt x="928" y="822"/>
                </a:cubicBezTo>
                <a:cubicBezTo>
                  <a:pt x="933" y="819"/>
                  <a:pt x="939" y="817"/>
                  <a:pt x="944" y="815"/>
                </a:cubicBezTo>
                <a:cubicBezTo>
                  <a:pt x="863" y="617"/>
                  <a:pt x="863" y="617"/>
                  <a:pt x="863" y="617"/>
                </a:cubicBezTo>
                <a:cubicBezTo>
                  <a:pt x="896" y="599"/>
                  <a:pt x="919" y="563"/>
                  <a:pt x="919" y="521"/>
                </a:cubicBezTo>
                <a:cubicBezTo>
                  <a:pt x="919" y="491"/>
                  <a:pt x="907" y="464"/>
                  <a:pt x="887" y="444"/>
                </a:cubicBezTo>
                <a:cubicBezTo>
                  <a:pt x="996" y="287"/>
                  <a:pt x="996" y="287"/>
                  <a:pt x="996" y="287"/>
                </a:cubicBezTo>
                <a:cubicBezTo>
                  <a:pt x="1013" y="297"/>
                  <a:pt x="1033" y="303"/>
                  <a:pt x="1053" y="305"/>
                </a:cubicBezTo>
                <a:cubicBezTo>
                  <a:pt x="1053" y="792"/>
                  <a:pt x="1053" y="792"/>
                  <a:pt x="1053" y="792"/>
                </a:cubicBezTo>
                <a:cubicBezTo>
                  <a:pt x="1058" y="792"/>
                  <a:pt x="1063" y="792"/>
                  <a:pt x="1068" y="792"/>
                </a:cubicBezTo>
                <a:cubicBezTo>
                  <a:pt x="1073" y="792"/>
                  <a:pt x="1078" y="792"/>
                  <a:pt x="1083" y="792"/>
                </a:cubicBezTo>
                <a:cubicBezTo>
                  <a:pt x="1083" y="305"/>
                  <a:pt x="1083" y="305"/>
                  <a:pt x="1083" y="305"/>
                </a:cubicBezTo>
                <a:cubicBezTo>
                  <a:pt x="1112" y="302"/>
                  <a:pt x="1138" y="292"/>
                  <a:pt x="1159" y="276"/>
                </a:cubicBezTo>
                <a:cubicBezTo>
                  <a:pt x="1266" y="373"/>
                  <a:pt x="1266" y="373"/>
                  <a:pt x="1266" y="373"/>
                </a:cubicBezTo>
                <a:cubicBezTo>
                  <a:pt x="1258" y="388"/>
                  <a:pt x="1253" y="406"/>
                  <a:pt x="1253" y="424"/>
                </a:cubicBezTo>
                <a:cubicBezTo>
                  <a:pt x="1253" y="467"/>
                  <a:pt x="1278" y="504"/>
                  <a:pt x="1314" y="522"/>
                </a:cubicBezTo>
                <a:cubicBezTo>
                  <a:pt x="1193" y="815"/>
                  <a:pt x="1193" y="815"/>
                  <a:pt x="1193" y="815"/>
                </a:cubicBezTo>
                <a:cubicBezTo>
                  <a:pt x="1198" y="817"/>
                  <a:pt x="1204" y="819"/>
                  <a:pt x="1209" y="822"/>
                </a:cubicBezTo>
                <a:cubicBezTo>
                  <a:pt x="1331" y="529"/>
                  <a:pt x="1331" y="529"/>
                  <a:pt x="1331" y="529"/>
                </a:cubicBezTo>
                <a:cubicBezTo>
                  <a:pt x="1341" y="532"/>
                  <a:pt x="1351" y="533"/>
                  <a:pt x="1363" y="533"/>
                </a:cubicBezTo>
                <a:cubicBezTo>
                  <a:pt x="1409" y="533"/>
                  <a:pt x="1448" y="505"/>
                  <a:pt x="1464" y="464"/>
                </a:cubicBezTo>
                <a:cubicBezTo>
                  <a:pt x="1559" y="472"/>
                  <a:pt x="1559" y="472"/>
                  <a:pt x="1559" y="472"/>
                </a:cubicBezTo>
                <a:cubicBezTo>
                  <a:pt x="1558" y="477"/>
                  <a:pt x="1558" y="483"/>
                  <a:pt x="1558" y="488"/>
                </a:cubicBezTo>
                <a:cubicBezTo>
                  <a:pt x="1558" y="527"/>
                  <a:pt x="1572" y="562"/>
                  <a:pt x="1596" y="589"/>
                </a:cubicBezTo>
                <a:cubicBezTo>
                  <a:pt x="1302" y="883"/>
                  <a:pt x="1302" y="883"/>
                  <a:pt x="1302" y="883"/>
                </a:cubicBezTo>
                <a:cubicBezTo>
                  <a:pt x="1310" y="889"/>
                  <a:pt x="1317" y="897"/>
                  <a:pt x="1324" y="904"/>
                </a:cubicBezTo>
                <a:cubicBezTo>
                  <a:pt x="1618" y="610"/>
                  <a:pt x="1618" y="610"/>
                  <a:pt x="1618" y="610"/>
                </a:cubicBezTo>
                <a:cubicBezTo>
                  <a:pt x="1639" y="625"/>
                  <a:pt x="1664" y="636"/>
                  <a:pt x="1691" y="640"/>
                </a:cubicBezTo>
                <a:cubicBezTo>
                  <a:pt x="1678" y="771"/>
                  <a:pt x="1678" y="771"/>
                  <a:pt x="1678" y="771"/>
                </a:cubicBezTo>
                <a:cubicBezTo>
                  <a:pt x="1623" y="777"/>
                  <a:pt x="1581" y="823"/>
                  <a:pt x="1581" y="879"/>
                </a:cubicBezTo>
                <a:cubicBezTo>
                  <a:pt x="1581" y="891"/>
                  <a:pt x="1583" y="903"/>
                  <a:pt x="1586" y="914"/>
                </a:cubicBezTo>
                <a:cubicBezTo>
                  <a:pt x="1385" y="997"/>
                  <a:pt x="1385" y="997"/>
                  <a:pt x="1385" y="997"/>
                </a:cubicBezTo>
                <a:cubicBezTo>
                  <a:pt x="1387" y="1003"/>
                  <a:pt x="1390" y="1008"/>
                  <a:pt x="1392" y="1014"/>
                </a:cubicBezTo>
                <a:cubicBezTo>
                  <a:pt x="1593" y="930"/>
                  <a:pt x="1593" y="930"/>
                  <a:pt x="1593" y="930"/>
                </a:cubicBezTo>
                <a:cubicBezTo>
                  <a:pt x="1612" y="965"/>
                  <a:pt x="1648" y="989"/>
                  <a:pt x="1690" y="989"/>
                </a:cubicBezTo>
                <a:cubicBezTo>
                  <a:pt x="1719" y="989"/>
                  <a:pt x="1745" y="978"/>
                  <a:pt x="1764" y="960"/>
                </a:cubicBezTo>
                <a:cubicBezTo>
                  <a:pt x="1983" y="1078"/>
                  <a:pt x="1983" y="1078"/>
                  <a:pt x="1983" y="1078"/>
                </a:cubicBezTo>
                <a:cubicBezTo>
                  <a:pt x="1978" y="1092"/>
                  <a:pt x="1974" y="1107"/>
                  <a:pt x="1973" y="1123"/>
                </a:cubicBezTo>
                <a:cubicBezTo>
                  <a:pt x="1414" y="1123"/>
                  <a:pt x="1414" y="1123"/>
                  <a:pt x="1414" y="1123"/>
                </a:cubicBezTo>
                <a:cubicBezTo>
                  <a:pt x="1415" y="1128"/>
                  <a:pt x="1415" y="1133"/>
                  <a:pt x="1415" y="1138"/>
                </a:cubicBezTo>
                <a:cubicBezTo>
                  <a:pt x="1415" y="1143"/>
                  <a:pt x="1415" y="1148"/>
                  <a:pt x="1414" y="1153"/>
                </a:cubicBezTo>
                <a:cubicBezTo>
                  <a:pt x="1973" y="1153"/>
                  <a:pt x="1973" y="1153"/>
                  <a:pt x="1973" y="1153"/>
                </a:cubicBezTo>
                <a:cubicBezTo>
                  <a:pt x="1978" y="1193"/>
                  <a:pt x="1998" y="1229"/>
                  <a:pt x="2028" y="1253"/>
                </a:cubicBezTo>
                <a:lnTo>
                  <a:pt x="1940" y="1369"/>
                </a:lnTo>
                <a:close/>
                <a:moveTo>
                  <a:pt x="1350" y="1031"/>
                </a:moveTo>
                <a:cubicBezTo>
                  <a:pt x="1348" y="1025"/>
                  <a:pt x="1345" y="1020"/>
                  <a:pt x="1343" y="1014"/>
                </a:cubicBezTo>
                <a:cubicBezTo>
                  <a:pt x="1330" y="985"/>
                  <a:pt x="1313" y="959"/>
                  <a:pt x="1292" y="936"/>
                </a:cubicBezTo>
                <a:cubicBezTo>
                  <a:pt x="1285" y="928"/>
                  <a:pt x="1278" y="921"/>
                  <a:pt x="1270" y="915"/>
                </a:cubicBezTo>
                <a:cubicBezTo>
                  <a:pt x="1247" y="894"/>
                  <a:pt x="1221" y="876"/>
                  <a:pt x="1192" y="863"/>
                </a:cubicBezTo>
                <a:cubicBezTo>
                  <a:pt x="1186" y="861"/>
                  <a:pt x="1181" y="858"/>
                  <a:pt x="1175" y="856"/>
                </a:cubicBezTo>
                <a:cubicBezTo>
                  <a:pt x="1147" y="845"/>
                  <a:pt x="1116" y="839"/>
                  <a:pt x="1083" y="837"/>
                </a:cubicBezTo>
                <a:cubicBezTo>
                  <a:pt x="1079" y="837"/>
                  <a:pt x="1073" y="837"/>
                  <a:pt x="1068" y="837"/>
                </a:cubicBezTo>
                <a:cubicBezTo>
                  <a:pt x="1063" y="837"/>
                  <a:pt x="1058" y="837"/>
                  <a:pt x="1053" y="837"/>
                </a:cubicBezTo>
                <a:cubicBezTo>
                  <a:pt x="1021" y="839"/>
                  <a:pt x="990" y="845"/>
                  <a:pt x="962" y="856"/>
                </a:cubicBezTo>
                <a:cubicBezTo>
                  <a:pt x="956" y="858"/>
                  <a:pt x="950" y="861"/>
                  <a:pt x="945" y="863"/>
                </a:cubicBezTo>
                <a:cubicBezTo>
                  <a:pt x="916" y="876"/>
                  <a:pt x="890" y="894"/>
                  <a:pt x="866" y="915"/>
                </a:cubicBezTo>
                <a:cubicBezTo>
                  <a:pt x="859" y="921"/>
                  <a:pt x="852" y="928"/>
                  <a:pt x="845" y="936"/>
                </a:cubicBezTo>
                <a:cubicBezTo>
                  <a:pt x="824" y="959"/>
                  <a:pt x="807" y="985"/>
                  <a:pt x="794" y="1014"/>
                </a:cubicBezTo>
                <a:cubicBezTo>
                  <a:pt x="791" y="1020"/>
                  <a:pt x="789" y="1025"/>
                  <a:pt x="787" y="1031"/>
                </a:cubicBezTo>
                <a:cubicBezTo>
                  <a:pt x="776" y="1060"/>
                  <a:pt x="769" y="1091"/>
                  <a:pt x="768" y="1123"/>
                </a:cubicBezTo>
                <a:cubicBezTo>
                  <a:pt x="767" y="1128"/>
                  <a:pt x="767" y="1133"/>
                  <a:pt x="767" y="1138"/>
                </a:cubicBezTo>
                <a:cubicBezTo>
                  <a:pt x="767" y="1143"/>
                  <a:pt x="767" y="1148"/>
                  <a:pt x="768" y="1153"/>
                </a:cubicBezTo>
                <a:cubicBezTo>
                  <a:pt x="769" y="1185"/>
                  <a:pt x="776" y="1216"/>
                  <a:pt x="787" y="1245"/>
                </a:cubicBezTo>
                <a:cubicBezTo>
                  <a:pt x="789" y="1250"/>
                  <a:pt x="791" y="1256"/>
                  <a:pt x="794" y="1261"/>
                </a:cubicBezTo>
                <a:cubicBezTo>
                  <a:pt x="807" y="1290"/>
                  <a:pt x="824" y="1317"/>
                  <a:pt x="845" y="1340"/>
                </a:cubicBezTo>
                <a:cubicBezTo>
                  <a:pt x="852" y="1347"/>
                  <a:pt x="859" y="1354"/>
                  <a:pt x="866" y="1361"/>
                </a:cubicBezTo>
                <a:cubicBezTo>
                  <a:pt x="890" y="1382"/>
                  <a:pt x="916" y="1399"/>
                  <a:pt x="945" y="1412"/>
                </a:cubicBezTo>
                <a:cubicBezTo>
                  <a:pt x="950" y="1415"/>
                  <a:pt x="956" y="1417"/>
                  <a:pt x="962" y="1419"/>
                </a:cubicBezTo>
                <a:cubicBezTo>
                  <a:pt x="990" y="1430"/>
                  <a:pt x="1021" y="1437"/>
                  <a:pt x="1053" y="1439"/>
                </a:cubicBezTo>
                <a:cubicBezTo>
                  <a:pt x="1058" y="1439"/>
                  <a:pt x="1063" y="1439"/>
                  <a:pt x="1068" y="1439"/>
                </a:cubicBezTo>
                <a:cubicBezTo>
                  <a:pt x="1073" y="1439"/>
                  <a:pt x="1079" y="1439"/>
                  <a:pt x="1083" y="1439"/>
                </a:cubicBezTo>
                <a:cubicBezTo>
                  <a:pt x="1116" y="1437"/>
                  <a:pt x="1147" y="1430"/>
                  <a:pt x="1175" y="1419"/>
                </a:cubicBezTo>
                <a:cubicBezTo>
                  <a:pt x="1181" y="1417"/>
                  <a:pt x="1186" y="1415"/>
                  <a:pt x="1192" y="1412"/>
                </a:cubicBezTo>
                <a:cubicBezTo>
                  <a:pt x="1221" y="1399"/>
                  <a:pt x="1247" y="1382"/>
                  <a:pt x="1270" y="1361"/>
                </a:cubicBezTo>
                <a:cubicBezTo>
                  <a:pt x="1278" y="1354"/>
                  <a:pt x="1285" y="1347"/>
                  <a:pt x="1292" y="1340"/>
                </a:cubicBezTo>
                <a:cubicBezTo>
                  <a:pt x="1313" y="1317"/>
                  <a:pt x="1330" y="1290"/>
                  <a:pt x="1343" y="1261"/>
                </a:cubicBezTo>
                <a:cubicBezTo>
                  <a:pt x="1345" y="1256"/>
                  <a:pt x="1348" y="1250"/>
                  <a:pt x="1350" y="1245"/>
                </a:cubicBezTo>
                <a:cubicBezTo>
                  <a:pt x="1361" y="1216"/>
                  <a:pt x="1368" y="1185"/>
                  <a:pt x="1369" y="1153"/>
                </a:cubicBezTo>
                <a:cubicBezTo>
                  <a:pt x="1369" y="1148"/>
                  <a:pt x="1370" y="1143"/>
                  <a:pt x="1370" y="1138"/>
                </a:cubicBezTo>
                <a:cubicBezTo>
                  <a:pt x="1370" y="1133"/>
                  <a:pt x="1369" y="1128"/>
                  <a:pt x="1369" y="1123"/>
                </a:cubicBezTo>
                <a:cubicBezTo>
                  <a:pt x="1368" y="1091"/>
                  <a:pt x="1361" y="1060"/>
                  <a:pt x="1350" y="1031"/>
                </a:cubicBezTo>
                <a:close/>
              </a:path>
            </a:pathLst>
          </a:custGeom>
          <a:solidFill>
            <a:schemeClr val="bg1"/>
          </a:solidFill>
          <a:ln>
            <a:noFill/>
          </a:ln>
        </p:spPr>
        <p:txBody>
          <a:bodyPr vert="horz" wrap="square" lIns="0" tIns="41153" rIns="82305" bIns="41153" numCol="1" anchor="t" anchorCtr="0" compatLnSpc="1">
            <a:prstTxWarp prst="textNoShape">
              <a:avLst/>
            </a:prstTxWarp>
          </a:bodyPr>
          <a:lstStyle/>
          <a:p>
            <a:pPr algn="ctr" defTabSz="914363"/>
            <a:endParaRPr lang="en-US" sz="1600">
              <a:gradFill>
                <a:gsLst>
                  <a:gs pos="0">
                    <a:srgbClr val="FFFFFF"/>
                  </a:gs>
                  <a:gs pos="100000">
                    <a:srgbClr val="FFFFFF"/>
                  </a:gs>
                </a:gsLst>
                <a:lin ang="5400000" scaled="0"/>
              </a:gradFill>
            </a:endParaRPr>
          </a:p>
        </p:txBody>
      </p:sp>
      <p:sp>
        <p:nvSpPr>
          <p:cNvPr id="23" name="Freeform 83"/>
          <p:cNvSpPr>
            <a:spLocks noEditPoints="1"/>
          </p:cNvSpPr>
          <p:nvPr/>
        </p:nvSpPr>
        <p:spPr bwMode="black">
          <a:xfrm>
            <a:off x="11249762" y="4096866"/>
            <a:ext cx="729513" cy="770094"/>
          </a:xfrm>
          <a:custGeom>
            <a:avLst/>
            <a:gdLst>
              <a:gd name="T0" fmla="*/ 502 w 2107"/>
              <a:gd name="T1" fmla="*/ 1162 h 2221"/>
              <a:gd name="T2" fmla="*/ 239 w 2107"/>
              <a:gd name="T3" fmla="*/ 2072 h 2221"/>
              <a:gd name="T4" fmla="*/ 1587 w 2107"/>
              <a:gd name="T5" fmla="*/ 1800 h 2221"/>
              <a:gd name="T6" fmla="*/ 1487 w 2107"/>
              <a:gd name="T7" fmla="*/ 1835 h 2221"/>
              <a:gd name="T8" fmla="*/ 1579 w 2107"/>
              <a:gd name="T9" fmla="*/ 1870 h 2221"/>
              <a:gd name="T10" fmla="*/ 1470 w 2107"/>
              <a:gd name="T11" fmla="*/ 1847 h 2221"/>
              <a:gd name="T12" fmla="*/ 983 w 2107"/>
              <a:gd name="T13" fmla="*/ 1837 h 2221"/>
              <a:gd name="T14" fmla="*/ 1062 w 2107"/>
              <a:gd name="T15" fmla="*/ 1872 h 2221"/>
              <a:gd name="T16" fmla="*/ 956 w 2107"/>
              <a:gd name="T17" fmla="*/ 1951 h 2221"/>
              <a:gd name="T18" fmla="*/ 1046 w 2107"/>
              <a:gd name="T19" fmla="*/ 1970 h 2221"/>
              <a:gd name="T20" fmla="*/ 820 w 2107"/>
              <a:gd name="T21" fmla="*/ 1872 h 2221"/>
              <a:gd name="T22" fmla="*/ 899 w 2107"/>
              <a:gd name="T23" fmla="*/ 1836 h 2221"/>
              <a:gd name="T24" fmla="*/ 841 w 2107"/>
              <a:gd name="T25" fmla="*/ 1886 h 2221"/>
              <a:gd name="T26" fmla="*/ 905 w 2107"/>
              <a:gd name="T27" fmla="*/ 1920 h 2221"/>
              <a:gd name="T28" fmla="*/ 882 w 2107"/>
              <a:gd name="T29" fmla="*/ 1971 h 2221"/>
              <a:gd name="T30" fmla="*/ 687 w 2107"/>
              <a:gd name="T31" fmla="*/ 1847 h 2221"/>
              <a:gd name="T32" fmla="*/ 780 w 2107"/>
              <a:gd name="T33" fmla="*/ 1844 h 2221"/>
              <a:gd name="T34" fmla="*/ 760 w 2107"/>
              <a:gd name="T35" fmla="*/ 1882 h 2221"/>
              <a:gd name="T36" fmla="*/ 703 w 2107"/>
              <a:gd name="T37" fmla="*/ 1912 h 2221"/>
              <a:gd name="T38" fmla="*/ 682 w 2107"/>
              <a:gd name="T39" fmla="*/ 1972 h 2221"/>
              <a:gd name="T40" fmla="*/ 647 w 2107"/>
              <a:gd name="T41" fmla="*/ 1928 h 2221"/>
              <a:gd name="T42" fmla="*/ 631 w 2107"/>
              <a:gd name="T43" fmla="*/ 1862 h 2221"/>
              <a:gd name="T44" fmla="*/ 545 w 2107"/>
              <a:gd name="T45" fmla="*/ 2017 h 2221"/>
              <a:gd name="T46" fmla="*/ 416 w 2107"/>
              <a:gd name="T47" fmla="*/ 2078 h 2221"/>
              <a:gd name="T48" fmla="*/ 435 w 2107"/>
              <a:gd name="T49" fmla="*/ 2014 h 2221"/>
              <a:gd name="T50" fmla="*/ 538 w 2107"/>
              <a:gd name="T51" fmla="*/ 2006 h 2221"/>
              <a:gd name="T52" fmla="*/ 520 w 2107"/>
              <a:gd name="T53" fmla="*/ 1973 h 2221"/>
              <a:gd name="T54" fmla="*/ 490 w 2107"/>
              <a:gd name="T55" fmla="*/ 1930 h 2221"/>
              <a:gd name="T56" fmla="*/ 587 w 2107"/>
              <a:gd name="T57" fmla="*/ 1913 h 2221"/>
              <a:gd name="T58" fmla="*/ 1055 w 2107"/>
              <a:gd name="T59" fmla="*/ 2071 h 2221"/>
              <a:gd name="T60" fmla="*/ 605 w 2107"/>
              <a:gd name="T61" fmla="*/ 2078 h 2221"/>
              <a:gd name="T62" fmla="*/ 613 w 2107"/>
              <a:gd name="T63" fmla="*/ 2010 h 2221"/>
              <a:gd name="T64" fmla="*/ 1046 w 2107"/>
              <a:gd name="T65" fmla="*/ 2003 h 2221"/>
              <a:gd name="T66" fmla="*/ 1113 w 2107"/>
              <a:gd name="T67" fmla="*/ 1877 h 2221"/>
              <a:gd name="T68" fmla="*/ 1176 w 2107"/>
              <a:gd name="T69" fmla="*/ 1835 h 2221"/>
              <a:gd name="T70" fmla="*/ 1137 w 2107"/>
              <a:gd name="T71" fmla="*/ 1885 h 2221"/>
              <a:gd name="T72" fmla="*/ 1115 w 2107"/>
              <a:gd name="T73" fmla="*/ 1926 h 2221"/>
              <a:gd name="T74" fmla="*/ 1215 w 2107"/>
              <a:gd name="T75" fmla="*/ 1968 h 2221"/>
              <a:gd name="T76" fmla="*/ 1135 w 2107"/>
              <a:gd name="T77" fmla="*/ 1970 h 2221"/>
              <a:gd name="T78" fmla="*/ 1146 w 2107"/>
              <a:gd name="T79" fmla="*/ 2075 h 2221"/>
              <a:gd name="T80" fmla="*/ 1122 w 2107"/>
              <a:gd name="T81" fmla="*/ 2019 h 2221"/>
              <a:gd name="T82" fmla="*/ 1139 w 2107"/>
              <a:gd name="T83" fmla="*/ 2003 h 2221"/>
              <a:gd name="T84" fmla="*/ 1217 w 2107"/>
              <a:gd name="T85" fmla="*/ 2003 h 2221"/>
              <a:gd name="T86" fmla="*/ 1337 w 2107"/>
              <a:gd name="T87" fmla="*/ 1868 h 2221"/>
              <a:gd name="T88" fmla="*/ 1411 w 2107"/>
              <a:gd name="T89" fmla="*/ 1838 h 2221"/>
              <a:gd name="T90" fmla="*/ 1425 w 2107"/>
              <a:gd name="T91" fmla="*/ 1883 h 2221"/>
              <a:gd name="T92" fmla="*/ 1359 w 2107"/>
              <a:gd name="T93" fmla="*/ 1927 h 2221"/>
              <a:gd name="T94" fmla="*/ 1476 w 2107"/>
              <a:gd name="T95" fmla="*/ 1956 h 2221"/>
              <a:gd name="T96" fmla="*/ 1461 w 2107"/>
              <a:gd name="T97" fmla="*/ 1970 h 2221"/>
              <a:gd name="T98" fmla="*/ 1511 w 2107"/>
              <a:gd name="T99" fmla="*/ 2075 h 2221"/>
              <a:gd name="T100" fmla="*/ 1393 w 2107"/>
              <a:gd name="T101" fmla="*/ 2019 h 2221"/>
              <a:gd name="T102" fmla="*/ 1475 w 2107"/>
              <a:gd name="T103" fmla="*/ 2001 h 2221"/>
              <a:gd name="T104" fmla="*/ 1681 w 2107"/>
              <a:gd name="T105" fmla="*/ 2018 h 2221"/>
              <a:gd name="T106" fmla="*/ 1623 w 2107"/>
              <a:gd name="T107" fmla="*/ 2075 h 2221"/>
              <a:gd name="T108" fmla="*/ 1639 w 2107"/>
              <a:gd name="T109" fmla="*/ 2000 h 2221"/>
              <a:gd name="T110" fmla="*/ 1630 w 2107"/>
              <a:gd name="T111" fmla="*/ 1969 h 2221"/>
              <a:gd name="T112" fmla="*/ 1532 w 2107"/>
              <a:gd name="T113" fmla="*/ 1910 h 2221"/>
              <a:gd name="T114" fmla="*/ 933 w 2107"/>
              <a:gd name="T115" fmla="*/ 1308 h 2221"/>
              <a:gd name="T116" fmla="*/ 9 w 2107"/>
              <a:gd name="T117" fmla="*/ 909 h 2221"/>
              <a:gd name="T118" fmla="*/ 413 w 2107"/>
              <a:gd name="T119" fmla="*/ 386 h 2221"/>
              <a:gd name="T120" fmla="*/ 1700 w 2107"/>
              <a:gd name="T121" fmla="*/ 556 h 2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07" h="2221">
                <a:moveTo>
                  <a:pt x="2107" y="809"/>
                </a:moveTo>
                <a:cubicBezTo>
                  <a:pt x="2106" y="786"/>
                  <a:pt x="2103" y="764"/>
                  <a:pt x="2098" y="742"/>
                </a:cubicBezTo>
                <a:cubicBezTo>
                  <a:pt x="2098" y="745"/>
                  <a:pt x="2098" y="747"/>
                  <a:pt x="2098" y="749"/>
                </a:cubicBezTo>
                <a:cubicBezTo>
                  <a:pt x="2096" y="810"/>
                  <a:pt x="2076" y="869"/>
                  <a:pt x="2040" y="926"/>
                </a:cubicBezTo>
                <a:cubicBezTo>
                  <a:pt x="2018" y="961"/>
                  <a:pt x="1988" y="995"/>
                  <a:pt x="1953" y="1027"/>
                </a:cubicBezTo>
                <a:cubicBezTo>
                  <a:pt x="1918" y="1064"/>
                  <a:pt x="1873" y="1098"/>
                  <a:pt x="1819" y="1131"/>
                </a:cubicBezTo>
                <a:cubicBezTo>
                  <a:pt x="1777" y="1156"/>
                  <a:pt x="1731" y="1178"/>
                  <a:pt x="1682" y="1198"/>
                </a:cubicBezTo>
                <a:cubicBezTo>
                  <a:pt x="1682" y="1061"/>
                  <a:pt x="1682" y="1061"/>
                  <a:pt x="1682" y="1061"/>
                </a:cubicBezTo>
                <a:cubicBezTo>
                  <a:pt x="1682" y="1059"/>
                  <a:pt x="1682" y="1058"/>
                  <a:pt x="1682" y="1056"/>
                </a:cubicBezTo>
                <a:cubicBezTo>
                  <a:pt x="1680" y="988"/>
                  <a:pt x="1624" y="933"/>
                  <a:pt x="1554" y="933"/>
                </a:cubicBezTo>
                <a:cubicBezTo>
                  <a:pt x="555" y="933"/>
                  <a:pt x="555" y="933"/>
                  <a:pt x="555" y="933"/>
                </a:cubicBezTo>
                <a:cubicBezTo>
                  <a:pt x="484" y="933"/>
                  <a:pt x="426" y="990"/>
                  <a:pt x="426" y="1061"/>
                </a:cubicBezTo>
                <a:cubicBezTo>
                  <a:pt x="426" y="1141"/>
                  <a:pt x="426" y="1141"/>
                  <a:pt x="426" y="1141"/>
                </a:cubicBezTo>
                <a:cubicBezTo>
                  <a:pt x="430" y="1142"/>
                  <a:pt x="430" y="1142"/>
                  <a:pt x="430" y="1142"/>
                </a:cubicBezTo>
                <a:cubicBezTo>
                  <a:pt x="430" y="1143"/>
                  <a:pt x="459" y="1152"/>
                  <a:pt x="502" y="1162"/>
                </a:cubicBezTo>
                <a:cubicBezTo>
                  <a:pt x="502" y="1069"/>
                  <a:pt x="502" y="1069"/>
                  <a:pt x="502" y="1069"/>
                </a:cubicBezTo>
                <a:cubicBezTo>
                  <a:pt x="502" y="1032"/>
                  <a:pt x="531" y="1003"/>
                  <a:pt x="568" y="1003"/>
                </a:cubicBezTo>
                <a:cubicBezTo>
                  <a:pt x="1541" y="1003"/>
                  <a:pt x="1541" y="1003"/>
                  <a:pt x="1541" y="1003"/>
                </a:cubicBezTo>
                <a:cubicBezTo>
                  <a:pt x="1577" y="1003"/>
                  <a:pt x="1607" y="1032"/>
                  <a:pt x="1607" y="1069"/>
                </a:cubicBezTo>
                <a:cubicBezTo>
                  <a:pt x="1607" y="1668"/>
                  <a:pt x="1607" y="1668"/>
                  <a:pt x="1607" y="1668"/>
                </a:cubicBezTo>
                <a:cubicBezTo>
                  <a:pt x="1607" y="1704"/>
                  <a:pt x="1577" y="1734"/>
                  <a:pt x="1541" y="1734"/>
                </a:cubicBezTo>
                <a:cubicBezTo>
                  <a:pt x="568" y="1734"/>
                  <a:pt x="568" y="1734"/>
                  <a:pt x="568" y="1734"/>
                </a:cubicBezTo>
                <a:cubicBezTo>
                  <a:pt x="531" y="1734"/>
                  <a:pt x="502" y="1704"/>
                  <a:pt x="502" y="1668"/>
                </a:cubicBezTo>
                <a:cubicBezTo>
                  <a:pt x="502" y="1541"/>
                  <a:pt x="502" y="1541"/>
                  <a:pt x="502" y="1541"/>
                </a:cubicBezTo>
                <a:cubicBezTo>
                  <a:pt x="476" y="1535"/>
                  <a:pt x="451" y="1528"/>
                  <a:pt x="426" y="1520"/>
                </a:cubicBezTo>
                <a:cubicBezTo>
                  <a:pt x="426" y="1676"/>
                  <a:pt x="426" y="1676"/>
                  <a:pt x="426" y="1676"/>
                </a:cubicBezTo>
                <a:cubicBezTo>
                  <a:pt x="426" y="1736"/>
                  <a:pt x="467" y="1786"/>
                  <a:pt x="523" y="1800"/>
                </a:cubicBezTo>
                <a:cubicBezTo>
                  <a:pt x="491" y="1802"/>
                  <a:pt x="456" y="1813"/>
                  <a:pt x="435" y="1837"/>
                </a:cubicBezTo>
                <a:cubicBezTo>
                  <a:pt x="419" y="1857"/>
                  <a:pt x="403" y="1876"/>
                  <a:pt x="387" y="1895"/>
                </a:cubicBezTo>
                <a:cubicBezTo>
                  <a:pt x="337" y="1954"/>
                  <a:pt x="288" y="2013"/>
                  <a:pt x="239" y="2072"/>
                </a:cubicBezTo>
                <a:cubicBezTo>
                  <a:pt x="227" y="2086"/>
                  <a:pt x="203" y="2107"/>
                  <a:pt x="203" y="2127"/>
                </a:cubicBezTo>
                <a:cubicBezTo>
                  <a:pt x="203" y="2183"/>
                  <a:pt x="203" y="2183"/>
                  <a:pt x="203" y="2183"/>
                </a:cubicBezTo>
                <a:cubicBezTo>
                  <a:pt x="204" y="2190"/>
                  <a:pt x="206" y="2197"/>
                  <a:pt x="209" y="2202"/>
                </a:cubicBezTo>
                <a:cubicBezTo>
                  <a:pt x="222" y="2220"/>
                  <a:pt x="247" y="2221"/>
                  <a:pt x="267" y="2221"/>
                </a:cubicBezTo>
                <a:cubicBezTo>
                  <a:pt x="295" y="2221"/>
                  <a:pt x="1759" y="2221"/>
                  <a:pt x="1804" y="2221"/>
                </a:cubicBezTo>
                <a:cubicBezTo>
                  <a:pt x="1826" y="2221"/>
                  <a:pt x="1850" y="2219"/>
                  <a:pt x="1871" y="2214"/>
                </a:cubicBezTo>
                <a:cubicBezTo>
                  <a:pt x="1886" y="2211"/>
                  <a:pt x="1903" y="2203"/>
                  <a:pt x="1905" y="2186"/>
                </a:cubicBezTo>
                <a:cubicBezTo>
                  <a:pt x="1905" y="2126"/>
                  <a:pt x="1905" y="2126"/>
                  <a:pt x="1905" y="2126"/>
                </a:cubicBezTo>
                <a:cubicBezTo>
                  <a:pt x="1907" y="2113"/>
                  <a:pt x="1899" y="2100"/>
                  <a:pt x="1891" y="2091"/>
                </a:cubicBezTo>
                <a:cubicBezTo>
                  <a:pt x="1887" y="2086"/>
                  <a:pt x="1883" y="2081"/>
                  <a:pt x="1879" y="2077"/>
                </a:cubicBezTo>
                <a:cubicBezTo>
                  <a:pt x="1858" y="2052"/>
                  <a:pt x="1837" y="2027"/>
                  <a:pt x="1816" y="2003"/>
                </a:cubicBezTo>
                <a:cubicBezTo>
                  <a:pt x="1770" y="1948"/>
                  <a:pt x="1724" y="1894"/>
                  <a:pt x="1678" y="1840"/>
                </a:cubicBezTo>
                <a:cubicBezTo>
                  <a:pt x="1676" y="1837"/>
                  <a:pt x="1674" y="1834"/>
                  <a:pt x="1671" y="1832"/>
                </a:cubicBezTo>
                <a:cubicBezTo>
                  <a:pt x="1662" y="1820"/>
                  <a:pt x="1647" y="1813"/>
                  <a:pt x="1633" y="1809"/>
                </a:cubicBezTo>
                <a:cubicBezTo>
                  <a:pt x="1618" y="1804"/>
                  <a:pt x="1603" y="1801"/>
                  <a:pt x="1587" y="1800"/>
                </a:cubicBezTo>
                <a:cubicBezTo>
                  <a:pt x="1642" y="1785"/>
                  <a:pt x="1682" y="1735"/>
                  <a:pt x="1682" y="1676"/>
                </a:cubicBezTo>
                <a:cubicBezTo>
                  <a:pt x="1682" y="1462"/>
                  <a:pt x="1682" y="1462"/>
                  <a:pt x="1682" y="1462"/>
                </a:cubicBezTo>
                <a:cubicBezTo>
                  <a:pt x="1698" y="1455"/>
                  <a:pt x="1714" y="1448"/>
                  <a:pt x="1730" y="1441"/>
                </a:cubicBezTo>
                <a:cubicBezTo>
                  <a:pt x="1801" y="1408"/>
                  <a:pt x="1863" y="1368"/>
                  <a:pt x="1916" y="1325"/>
                </a:cubicBezTo>
                <a:cubicBezTo>
                  <a:pt x="1946" y="1300"/>
                  <a:pt x="1972" y="1273"/>
                  <a:pt x="1995" y="1246"/>
                </a:cubicBezTo>
                <a:cubicBezTo>
                  <a:pt x="2018" y="1218"/>
                  <a:pt x="2037" y="1187"/>
                  <a:pt x="2054" y="1154"/>
                </a:cubicBezTo>
                <a:cubicBezTo>
                  <a:pt x="2068" y="1124"/>
                  <a:pt x="2079" y="1090"/>
                  <a:pt x="2084" y="1054"/>
                </a:cubicBezTo>
                <a:cubicBezTo>
                  <a:pt x="2086" y="1040"/>
                  <a:pt x="2087" y="1026"/>
                  <a:pt x="2089" y="1013"/>
                </a:cubicBezTo>
                <a:cubicBezTo>
                  <a:pt x="2089" y="1008"/>
                  <a:pt x="2090" y="1003"/>
                  <a:pt x="2090" y="998"/>
                </a:cubicBezTo>
                <a:cubicBezTo>
                  <a:pt x="2102" y="877"/>
                  <a:pt x="2102" y="877"/>
                  <a:pt x="2102" y="877"/>
                </a:cubicBezTo>
                <a:cubicBezTo>
                  <a:pt x="2103" y="874"/>
                  <a:pt x="2103" y="870"/>
                  <a:pt x="2103" y="867"/>
                </a:cubicBezTo>
                <a:cubicBezTo>
                  <a:pt x="2105" y="848"/>
                  <a:pt x="2107" y="829"/>
                  <a:pt x="2107" y="809"/>
                </a:cubicBezTo>
                <a:close/>
                <a:moveTo>
                  <a:pt x="1474" y="1837"/>
                </a:moveTo>
                <a:cubicBezTo>
                  <a:pt x="1475" y="1836"/>
                  <a:pt x="1476" y="1836"/>
                  <a:pt x="1478" y="1836"/>
                </a:cubicBezTo>
                <a:cubicBezTo>
                  <a:pt x="1481" y="1835"/>
                  <a:pt x="1483" y="1835"/>
                  <a:pt x="1487" y="1835"/>
                </a:cubicBezTo>
                <a:cubicBezTo>
                  <a:pt x="1492" y="1835"/>
                  <a:pt x="1492" y="1835"/>
                  <a:pt x="1492" y="1835"/>
                </a:cubicBezTo>
                <a:cubicBezTo>
                  <a:pt x="1492" y="1835"/>
                  <a:pt x="1492" y="1835"/>
                  <a:pt x="1492" y="1835"/>
                </a:cubicBezTo>
                <a:cubicBezTo>
                  <a:pt x="1502" y="1835"/>
                  <a:pt x="1511" y="1835"/>
                  <a:pt x="1521" y="1835"/>
                </a:cubicBezTo>
                <a:cubicBezTo>
                  <a:pt x="1521" y="1835"/>
                  <a:pt x="1521" y="1835"/>
                  <a:pt x="1521" y="1835"/>
                </a:cubicBezTo>
                <a:cubicBezTo>
                  <a:pt x="1531" y="1835"/>
                  <a:pt x="1531" y="1835"/>
                  <a:pt x="1531" y="1835"/>
                </a:cubicBezTo>
                <a:cubicBezTo>
                  <a:pt x="1534" y="1834"/>
                  <a:pt x="1538" y="1835"/>
                  <a:pt x="1541" y="1835"/>
                </a:cubicBezTo>
                <a:cubicBezTo>
                  <a:pt x="1543" y="1836"/>
                  <a:pt x="1546" y="1836"/>
                  <a:pt x="1548" y="1837"/>
                </a:cubicBezTo>
                <a:cubicBezTo>
                  <a:pt x="1548" y="1837"/>
                  <a:pt x="1548" y="1837"/>
                  <a:pt x="1548" y="1837"/>
                </a:cubicBezTo>
                <a:cubicBezTo>
                  <a:pt x="1549" y="1837"/>
                  <a:pt x="1549" y="1838"/>
                  <a:pt x="1549" y="1838"/>
                </a:cubicBezTo>
                <a:cubicBezTo>
                  <a:pt x="1550" y="1838"/>
                  <a:pt x="1550" y="1838"/>
                  <a:pt x="1550" y="1838"/>
                </a:cubicBezTo>
                <a:cubicBezTo>
                  <a:pt x="1553" y="1839"/>
                  <a:pt x="1556" y="1840"/>
                  <a:pt x="1558" y="1842"/>
                </a:cubicBezTo>
                <a:cubicBezTo>
                  <a:pt x="1560" y="1843"/>
                  <a:pt x="1562" y="1845"/>
                  <a:pt x="1563" y="1847"/>
                </a:cubicBezTo>
                <a:cubicBezTo>
                  <a:pt x="1571" y="1858"/>
                  <a:pt x="1571" y="1858"/>
                  <a:pt x="1571" y="1858"/>
                </a:cubicBezTo>
                <a:cubicBezTo>
                  <a:pt x="1573" y="1861"/>
                  <a:pt x="1577" y="1865"/>
                  <a:pt x="1579" y="1870"/>
                </a:cubicBezTo>
                <a:cubicBezTo>
                  <a:pt x="1579" y="1870"/>
                  <a:pt x="1579" y="1870"/>
                  <a:pt x="1579" y="1870"/>
                </a:cubicBezTo>
                <a:cubicBezTo>
                  <a:pt x="1581" y="1872"/>
                  <a:pt x="1581" y="1874"/>
                  <a:pt x="1581" y="1876"/>
                </a:cubicBezTo>
                <a:cubicBezTo>
                  <a:pt x="1581" y="1877"/>
                  <a:pt x="1580" y="1878"/>
                  <a:pt x="1579" y="1879"/>
                </a:cubicBezTo>
                <a:cubicBezTo>
                  <a:pt x="1579" y="1879"/>
                  <a:pt x="1579" y="1880"/>
                  <a:pt x="1579" y="1880"/>
                </a:cubicBezTo>
                <a:cubicBezTo>
                  <a:pt x="1579" y="1880"/>
                  <a:pt x="1579" y="1880"/>
                  <a:pt x="1579" y="1880"/>
                </a:cubicBezTo>
                <a:cubicBezTo>
                  <a:pt x="1578" y="1880"/>
                  <a:pt x="1578" y="1880"/>
                  <a:pt x="1578" y="1880"/>
                </a:cubicBezTo>
                <a:cubicBezTo>
                  <a:pt x="1578" y="1880"/>
                  <a:pt x="1578" y="1881"/>
                  <a:pt x="1577" y="1881"/>
                </a:cubicBezTo>
                <a:cubicBezTo>
                  <a:pt x="1577" y="1881"/>
                  <a:pt x="1577" y="1881"/>
                  <a:pt x="1576" y="1881"/>
                </a:cubicBezTo>
                <a:cubicBezTo>
                  <a:pt x="1576" y="1881"/>
                  <a:pt x="1576" y="1882"/>
                  <a:pt x="1575" y="1882"/>
                </a:cubicBezTo>
                <a:cubicBezTo>
                  <a:pt x="1569" y="1885"/>
                  <a:pt x="1560" y="1884"/>
                  <a:pt x="1553" y="1884"/>
                </a:cubicBezTo>
                <a:cubicBezTo>
                  <a:pt x="1516" y="1884"/>
                  <a:pt x="1516" y="1884"/>
                  <a:pt x="1516" y="1884"/>
                </a:cubicBezTo>
                <a:cubicBezTo>
                  <a:pt x="1509" y="1884"/>
                  <a:pt x="1501" y="1883"/>
                  <a:pt x="1494" y="1879"/>
                </a:cubicBezTo>
                <a:cubicBezTo>
                  <a:pt x="1492" y="1878"/>
                  <a:pt x="1490" y="1877"/>
                  <a:pt x="1488" y="1876"/>
                </a:cubicBezTo>
                <a:cubicBezTo>
                  <a:pt x="1486" y="1874"/>
                  <a:pt x="1484" y="1872"/>
                  <a:pt x="1483" y="1871"/>
                </a:cubicBezTo>
                <a:cubicBezTo>
                  <a:pt x="1481" y="1868"/>
                  <a:pt x="1481" y="1868"/>
                  <a:pt x="1481" y="1868"/>
                </a:cubicBezTo>
                <a:cubicBezTo>
                  <a:pt x="1478" y="1861"/>
                  <a:pt x="1473" y="1854"/>
                  <a:pt x="1470" y="1847"/>
                </a:cubicBezTo>
                <a:cubicBezTo>
                  <a:pt x="1467" y="1842"/>
                  <a:pt x="1469" y="1839"/>
                  <a:pt x="1474" y="1837"/>
                </a:cubicBezTo>
                <a:close/>
                <a:moveTo>
                  <a:pt x="965" y="1871"/>
                </a:moveTo>
                <a:cubicBezTo>
                  <a:pt x="966" y="1869"/>
                  <a:pt x="966" y="1868"/>
                  <a:pt x="966" y="1866"/>
                </a:cubicBezTo>
                <a:cubicBezTo>
                  <a:pt x="966" y="1866"/>
                  <a:pt x="966" y="1866"/>
                  <a:pt x="966" y="1866"/>
                </a:cubicBezTo>
                <a:cubicBezTo>
                  <a:pt x="967" y="1861"/>
                  <a:pt x="966" y="1855"/>
                  <a:pt x="968" y="1850"/>
                </a:cubicBezTo>
                <a:cubicBezTo>
                  <a:pt x="968" y="1848"/>
                  <a:pt x="968" y="1848"/>
                  <a:pt x="968" y="1848"/>
                </a:cubicBezTo>
                <a:cubicBezTo>
                  <a:pt x="968" y="1846"/>
                  <a:pt x="969" y="1845"/>
                  <a:pt x="970" y="1843"/>
                </a:cubicBezTo>
                <a:cubicBezTo>
                  <a:pt x="971" y="1842"/>
                  <a:pt x="973" y="1841"/>
                  <a:pt x="974" y="1841"/>
                </a:cubicBezTo>
                <a:cubicBezTo>
                  <a:pt x="974" y="1840"/>
                  <a:pt x="974" y="1840"/>
                  <a:pt x="974" y="1840"/>
                </a:cubicBezTo>
                <a:cubicBezTo>
                  <a:pt x="975" y="1840"/>
                  <a:pt x="975" y="1840"/>
                  <a:pt x="975" y="1840"/>
                </a:cubicBezTo>
                <a:cubicBezTo>
                  <a:pt x="976" y="1840"/>
                  <a:pt x="976" y="1839"/>
                  <a:pt x="976" y="1839"/>
                </a:cubicBezTo>
                <a:cubicBezTo>
                  <a:pt x="976" y="1839"/>
                  <a:pt x="977" y="1839"/>
                  <a:pt x="977" y="1839"/>
                </a:cubicBezTo>
                <a:cubicBezTo>
                  <a:pt x="978" y="1839"/>
                  <a:pt x="978" y="1838"/>
                  <a:pt x="979" y="1838"/>
                </a:cubicBezTo>
                <a:cubicBezTo>
                  <a:pt x="980" y="1838"/>
                  <a:pt x="980" y="1838"/>
                  <a:pt x="980" y="1838"/>
                </a:cubicBezTo>
                <a:cubicBezTo>
                  <a:pt x="981" y="1837"/>
                  <a:pt x="982" y="1837"/>
                  <a:pt x="983" y="1837"/>
                </a:cubicBezTo>
                <a:cubicBezTo>
                  <a:pt x="983" y="1837"/>
                  <a:pt x="984" y="1837"/>
                  <a:pt x="984" y="1837"/>
                </a:cubicBezTo>
                <a:cubicBezTo>
                  <a:pt x="984" y="1837"/>
                  <a:pt x="984" y="1837"/>
                  <a:pt x="985" y="1837"/>
                </a:cubicBezTo>
                <a:cubicBezTo>
                  <a:pt x="985" y="1837"/>
                  <a:pt x="985" y="1837"/>
                  <a:pt x="986" y="1836"/>
                </a:cubicBezTo>
                <a:cubicBezTo>
                  <a:pt x="988" y="1836"/>
                  <a:pt x="991" y="1836"/>
                  <a:pt x="993" y="1836"/>
                </a:cubicBezTo>
                <a:cubicBezTo>
                  <a:pt x="995" y="1836"/>
                  <a:pt x="995" y="1836"/>
                  <a:pt x="995" y="1836"/>
                </a:cubicBezTo>
                <a:cubicBezTo>
                  <a:pt x="998" y="1836"/>
                  <a:pt x="1000" y="1836"/>
                  <a:pt x="1003" y="1836"/>
                </a:cubicBezTo>
                <a:cubicBezTo>
                  <a:pt x="1038" y="1836"/>
                  <a:pt x="1038" y="1836"/>
                  <a:pt x="1038" y="1836"/>
                </a:cubicBezTo>
                <a:cubicBezTo>
                  <a:pt x="1038" y="1836"/>
                  <a:pt x="1039" y="1836"/>
                  <a:pt x="1040" y="1836"/>
                </a:cubicBezTo>
                <a:cubicBezTo>
                  <a:pt x="1040" y="1836"/>
                  <a:pt x="1040" y="1836"/>
                  <a:pt x="1041" y="1836"/>
                </a:cubicBezTo>
                <a:cubicBezTo>
                  <a:pt x="1042" y="1836"/>
                  <a:pt x="1042" y="1836"/>
                  <a:pt x="1043" y="1836"/>
                </a:cubicBezTo>
                <a:cubicBezTo>
                  <a:pt x="1050" y="1837"/>
                  <a:pt x="1058" y="1839"/>
                  <a:pt x="1061" y="1844"/>
                </a:cubicBezTo>
                <a:cubicBezTo>
                  <a:pt x="1061" y="1845"/>
                  <a:pt x="1061" y="1845"/>
                  <a:pt x="1061" y="1846"/>
                </a:cubicBezTo>
                <a:cubicBezTo>
                  <a:pt x="1061" y="1846"/>
                  <a:pt x="1061" y="1846"/>
                  <a:pt x="1061" y="1846"/>
                </a:cubicBezTo>
                <a:cubicBezTo>
                  <a:pt x="1063" y="1853"/>
                  <a:pt x="1062" y="1863"/>
                  <a:pt x="1062" y="1870"/>
                </a:cubicBezTo>
                <a:cubicBezTo>
                  <a:pt x="1062" y="1872"/>
                  <a:pt x="1062" y="1872"/>
                  <a:pt x="1062" y="1872"/>
                </a:cubicBezTo>
                <a:cubicBezTo>
                  <a:pt x="1062" y="1873"/>
                  <a:pt x="1062" y="1874"/>
                  <a:pt x="1061" y="1876"/>
                </a:cubicBezTo>
                <a:cubicBezTo>
                  <a:pt x="1054" y="1889"/>
                  <a:pt x="1022" y="1885"/>
                  <a:pt x="1010" y="1885"/>
                </a:cubicBezTo>
                <a:cubicBezTo>
                  <a:pt x="1003" y="1885"/>
                  <a:pt x="996" y="1885"/>
                  <a:pt x="989" y="1885"/>
                </a:cubicBezTo>
                <a:cubicBezTo>
                  <a:pt x="983" y="1885"/>
                  <a:pt x="974" y="1884"/>
                  <a:pt x="969" y="1879"/>
                </a:cubicBezTo>
                <a:cubicBezTo>
                  <a:pt x="969" y="1879"/>
                  <a:pt x="969" y="1879"/>
                  <a:pt x="968" y="1879"/>
                </a:cubicBezTo>
                <a:cubicBezTo>
                  <a:pt x="968" y="1879"/>
                  <a:pt x="968" y="1878"/>
                  <a:pt x="968" y="1878"/>
                </a:cubicBezTo>
                <a:cubicBezTo>
                  <a:pt x="967" y="1878"/>
                  <a:pt x="967" y="1878"/>
                  <a:pt x="967" y="1877"/>
                </a:cubicBezTo>
                <a:cubicBezTo>
                  <a:pt x="967" y="1877"/>
                  <a:pt x="967" y="1877"/>
                  <a:pt x="967" y="1877"/>
                </a:cubicBezTo>
                <a:cubicBezTo>
                  <a:pt x="967" y="1877"/>
                  <a:pt x="967" y="1877"/>
                  <a:pt x="967" y="1877"/>
                </a:cubicBezTo>
                <a:cubicBezTo>
                  <a:pt x="966" y="1876"/>
                  <a:pt x="966" y="1876"/>
                  <a:pt x="966" y="1875"/>
                </a:cubicBezTo>
                <a:cubicBezTo>
                  <a:pt x="965" y="1874"/>
                  <a:pt x="965" y="1873"/>
                  <a:pt x="965" y="1872"/>
                </a:cubicBezTo>
                <a:lnTo>
                  <a:pt x="965" y="1871"/>
                </a:lnTo>
                <a:close/>
                <a:moveTo>
                  <a:pt x="956" y="1955"/>
                </a:moveTo>
                <a:cubicBezTo>
                  <a:pt x="956" y="1952"/>
                  <a:pt x="956" y="1952"/>
                  <a:pt x="956" y="1952"/>
                </a:cubicBezTo>
                <a:cubicBezTo>
                  <a:pt x="956" y="1952"/>
                  <a:pt x="956" y="1951"/>
                  <a:pt x="956" y="1951"/>
                </a:cubicBezTo>
                <a:cubicBezTo>
                  <a:pt x="957" y="1943"/>
                  <a:pt x="958" y="1935"/>
                  <a:pt x="959" y="1926"/>
                </a:cubicBezTo>
                <a:cubicBezTo>
                  <a:pt x="959" y="1926"/>
                  <a:pt x="959" y="1926"/>
                  <a:pt x="959" y="1926"/>
                </a:cubicBezTo>
                <a:cubicBezTo>
                  <a:pt x="959" y="1926"/>
                  <a:pt x="959" y="1926"/>
                  <a:pt x="959" y="1925"/>
                </a:cubicBezTo>
                <a:cubicBezTo>
                  <a:pt x="963" y="1907"/>
                  <a:pt x="999" y="1911"/>
                  <a:pt x="1013" y="1911"/>
                </a:cubicBezTo>
                <a:cubicBezTo>
                  <a:pt x="1025" y="1911"/>
                  <a:pt x="1055" y="1908"/>
                  <a:pt x="1061" y="1921"/>
                </a:cubicBezTo>
                <a:cubicBezTo>
                  <a:pt x="1062" y="1923"/>
                  <a:pt x="1063" y="1924"/>
                  <a:pt x="1063" y="1926"/>
                </a:cubicBezTo>
                <a:cubicBezTo>
                  <a:pt x="1063" y="1940"/>
                  <a:pt x="1063" y="1940"/>
                  <a:pt x="1063" y="1940"/>
                </a:cubicBezTo>
                <a:cubicBezTo>
                  <a:pt x="1063" y="1945"/>
                  <a:pt x="1063" y="1949"/>
                  <a:pt x="1063" y="1953"/>
                </a:cubicBezTo>
                <a:cubicBezTo>
                  <a:pt x="1063" y="1953"/>
                  <a:pt x="1063" y="1953"/>
                  <a:pt x="1063" y="1953"/>
                </a:cubicBezTo>
                <a:cubicBezTo>
                  <a:pt x="1063" y="1955"/>
                  <a:pt x="1063" y="1955"/>
                  <a:pt x="1063" y="1955"/>
                </a:cubicBezTo>
                <a:cubicBezTo>
                  <a:pt x="1063" y="1957"/>
                  <a:pt x="1062" y="1959"/>
                  <a:pt x="1061" y="1961"/>
                </a:cubicBezTo>
                <a:cubicBezTo>
                  <a:pt x="1061" y="1962"/>
                  <a:pt x="1060" y="1962"/>
                  <a:pt x="1060" y="1962"/>
                </a:cubicBezTo>
                <a:cubicBezTo>
                  <a:pt x="1060" y="1963"/>
                  <a:pt x="1059" y="1963"/>
                  <a:pt x="1059" y="1964"/>
                </a:cubicBezTo>
                <a:cubicBezTo>
                  <a:pt x="1058" y="1964"/>
                  <a:pt x="1058" y="1964"/>
                  <a:pt x="1058" y="1964"/>
                </a:cubicBezTo>
                <a:cubicBezTo>
                  <a:pt x="1055" y="1967"/>
                  <a:pt x="1051" y="1969"/>
                  <a:pt x="1046" y="1970"/>
                </a:cubicBezTo>
                <a:cubicBezTo>
                  <a:pt x="1046" y="1970"/>
                  <a:pt x="1046" y="1970"/>
                  <a:pt x="1046" y="1970"/>
                </a:cubicBezTo>
                <a:cubicBezTo>
                  <a:pt x="1046" y="1970"/>
                  <a:pt x="1046" y="1970"/>
                  <a:pt x="1046" y="1970"/>
                </a:cubicBezTo>
                <a:cubicBezTo>
                  <a:pt x="1044" y="1971"/>
                  <a:pt x="1043" y="1971"/>
                  <a:pt x="1041" y="1971"/>
                </a:cubicBezTo>
                <a:cubicBezTo>
                  <a:pt x="1041" y="1971"/>
                  <a:pt x="1040" y="1971"/>
                  <a:pt x="1040" y="1971"/>
                </a:cubicBezTo>
                <a:cubicBezTo>
                  <a:pt x="1038" y="1971"/>
                  <a:pt x="1037" y="1972"/>
                  <a:pt x="1035" y="1972"/>
                </a:cubicBezTo>
                <a:cubicBezTo>
                  <a:pt x="1035" y="1972"/>
                  <a:pt x="1035" y="1972"/>
                  <a:pt x="1035" y="1972"/>
                </a:cubicBezTo>
                <a:cubicBezTo>
                  <a:pt x="982" y="1972"/>
                  <a:pt x="982" y="1972"/>
                  <a:pt x="982" y="1972"/>
                </a:cubicBezTo>
                <a:cubicBezTo>
                  <a:pt x="976" y="1972"/>
                  <a:pt x="969" y="1971"/>
                  <a:pt x="963" y="1967"/>
                </a:cubicBezTo>
                <a:cubicBezTo>
                  <a:pt x="963" y="1967"/>
                  <a:pt x="963" y="1967"/>
                  <a:pt x="963" y="1967"/>
                </a:cubicBezTo>
                <a:cubicBezTo>
                  <a:pt x="963" y="1967"/>
                  <a:pt x="963" y="1967"/>
                  <a:pt x="963" y="1967"/>
                </a:cubicBezTo>
                <a:cubicBezTo>
                  <a:pt x="962" y="1966"/>
                  <a:pt x="961" y="1965"/>
                  <a:pt x="960" y="1964"/>
                </a:cubicBezTo>
                <a:cubicBezTo>
                  <a:pt x="959" y="1964"/>
                  <a:pt x="958" y="1963"/>
                  <a:pt x="958" y="1962"/>
                </a:cubicBezTo>
                <a:cubicBezTo>
                  <a:pt x="958" y="1962"/>
                  <a:pt x="958" y="1962"/>
                  <a:pt x="957" y="1962"/>
                </a:cubicBezTo>
                <a:cubicBezTo>
                  <a:pt x="956" y="1960"/>
                  <a:pt x="956" y="1957"/>
                  <a:pt x="956" y="1955"/>
                </a:cubicBezTo>
                <a:close/>
                <a:moveTo>
                  <a:pt x="820" y="1872"/>
                </a:moveTo>
                <a:cubicBezTo>
                  <a:pt x="820" y="1872"/>
                  <a:pt x="820" y="1872"/>
                  <a:pt x="820" y="1872"/>
                </a:cubicBezTo>
                <a:cubicBezTo>
                  <a:pt x="820" y="1872"/>
                  <a:pt x="820" y="1872"/>
                  <a:pt x="820" y="1872"/>
                </a:cubicBezTo>
                <a:cubicBezTo>
                  <a:pt x="820" y="1870"/>
                  <a:pt x="821" y="1868"/>
                  <a:pt x="822" y="1866"/>
                </a:cubicBezTo>
                <a:cubicBezTo>
                  <a:pt x="823" y="1861"/>
                  <a:pt x="824" y="1854"/>
                  <a:pt x="827" y="1849"/>
                </a:cubicBezTo>
                <a:cubicBezTo>
                  <a:pt x="827" y="1848"/>
                  <a:pt x="827" y="1848"/>
                  <a:pt x="827" y="1848"/>
                </a:cubicBezTo>
                <a:cubicBezTo>
                  <a:pt x="827" y="1847"/>
                  <a:pt x="829" y="1845"/>
                  <a:pt x="830" y="1844"/>
                </a:cubicBezTo>
                <a:cubicBezTo>
                  <a:pt x="831" y="1843"/>
                  <a:pt x="832" y="1842"/>
                  <a:pt x="833" y="1841"/>
                </a:cubicBezTo>
                <a:cubicBezTo>
                  <a:pt x="837" y="1839"/>
                  <a:pt x="840" y="1838"/>
                  <a:pt x="844" y="1837"/>
                </a:cubicBezTo>
                <a:cubicBezTo>
                  <a:pt x="845" y="1837"/>
                  <a:pt x="845" y="1837"/>
                  <a:pt x="845" y="1837"/>
                </a:cubicBezTo>
                <a:cubicBezTo>
                  <a:pt x="848" y="1836"/>
                  <a:pt x="851" y="1836"/>
                  <a:pt x="855" y="1836"/>
                </a:cubicBezTo>
                <a:cubicBezTo>
                  <a:pt x="859" y="1836"/>
                  <a:pt x="859" y="1836"/>
                  <a:pt x="859" y="1836"/>
                </a:cubicBezTo>
                <a:cubicBezTo>
                  <a:pt x="861" y="1836"/>
                  <a:pt x="862" y="1836"/>
                  <a:pt x="864" y="1836"/>
                </a:cubicBezTo>
                <a:cubicBezTo>
                  <a:pt x="873" y="1836"/>
                  <a:pt x="883" y="1836"/>
                  <a:pt x="893" y="1836"/>
                </a:cubicBezTo>
                <a:cubicBezTo>
                  <a:pt x="894" y="1836"/>
                  <a:pt x="896" y="1836"/>
                  <a:pt x="897" y="1836"/>
                </a:cubicBezTo>
                <a:cubicBezTo>
                  <a:pt x="899" y="1836"/>
                  <a:pt x="899" y="1836"/>
                  <a:pt x="899" y="1836"/>
                </a:cubicBezTo>
                <a:cubicBezTo>
                  <a:pt x="899" y="1836"/>
                  <a:pt x="899" y="1836"/>
                  <a:pt x="900" y="1836"/>
                </a:cubicBezTo>
                <a:cubicBezTo>
                  <a:pt x="901" y="1836"/>
                  <a:pt x="902" y="1836"/>
                  <a:pt x="904" y="1836"/>
                </a:cubicBezTo>
                <a:cubicBezTo>
                  <a:pt x="904" y="1836"/>
                  <a:pt x="904" y="1836"/>
                  <a:pt x="904" y="1836"/>
                </a:cubicBezTo>
                <a:cubicBezTo>
                  <a:pt x="911" y="1837"/>
                  <a:pt x="919" y="1839"/>
                  <a:pt x="921" y="1846"/>
                </a:cubicBezTo>
                <a:cubicBezTo>
                  <a:pt x="921" y="1846"/>
                  <a:pt x="921" y="1846"/>
                  <a:pt x="921" y="1846"/>
                </a:cubicBezTo>
                <a:cubicBezTo>
                  <a:pt x="921" y="1846"/>
                  <a:pt x="921" y="1846"/>
                  <a:pt x="921" y="1846"/>
                </a:cubicBezTo>
                <a:cubicBezTo>
                  <a:pt x="921" y="1854"/>
                  <a:pt x="918" y="1863"/>
                  <a:pt x="917" y="1870"/>
                </a:cubicBezTo>
                <a:cubicBezTo>
                  <a:pt x="917" y="1870"/>
                  <a:pt x="917" y="1870"/>
                  <a:pt x="917" y="1870"/>
                </a:cubicBezTo>
                <a:cubicBezTo>
                  <a:pt x="917" y="1872"/>
                  <a:pt x="917" y="1872"/>
                  <a:pt x="917" y="1872"/>
                </a:cubicBezTo>
                <a:cubicBezTo>
                  <a:pt x="916" y="1873"/>
                  <a:pt x="916" y="1875"/>
                  <a:pt x="914" y="1876"/>
                </a:cubicBezTo>
                <a:cubicBezTo>
                  <a:pt x="914" y="1876"/>
                  <a:pt x="914" y="1877"/>
                  <a:pt x="914" y="1877"/>
                </a:cubicBezTo>
                <a:cubicBezTo>
                  <a:pt x="914" y="1877"/>
                  <a:pt x="914" y="1877"/>
                  <a:pt x="914" y="1877"/>
                </a:cubicBezTo>
                <a:cubicBezTo>
                  <a:pt x="914" y="1877"/>
                  <a:pt x="914" y="1877"/>
                  <a:pt x="914" y="1877"/>
                </a:cubicBezTo>
                <a:cubicBezTo>
                  <a:pt x="904" y="1889"/>
                  <a:pt x="878" y="1886"/>
                  <a:pt x="865" y="1886"/>
                </a:cubicBezTo>
                <a:cubicBezTo>
                  <a:pt x="857" y="1886"/>
                  <a:pt x="849" y="1886"/>
                  <a:pt x="841" y="1886"/>
                </a:cubicBezTo>
                <a:cubicBezTo>
                  <a:pt x="834" y="1886"/>
                  <a:pt x="824" y="1884"/>
                  <a:pt x="820" y="1877"/>
                </a:cubicBezTo>
                <a:cubicBezTo>
                  <a:pt x="820" y="1877"/>
                  <a:pt x="820" y="1876"/>
                  <a:pt x="820" y="1875"/>
                </a:cubicBezTo>
                <a:cubicBezTo>
                  <a:pt x="820" y="1875"/>
                  <a:pt x="820" y="1875"/>
                  <a:pt x="820" y="1874"/>
                </a:cubicBezTo>
                <a:cubicBezTo>
                  <a:pt x="820" y="1873"/>
                  <a:pt x="820" y="1873"/>
                  <a:pt x="820" y="1872"/>
                </a:cubicBezTo>
                <a:close/>
                <a:moveTo>
                  <a:pt x="795" y="1956"/>
                </a:moveTo>
                <a:cubicBezTo>
                  <a:pt x="796" y="1952"/>
                  <a:pt x="796" y="1952"/>
                  <a:pt x="796" y="1952"/>
                </a:cubicBezTo>
                <a:cubicBezTo>
                  <a:pt x="796" y="1952"/>
                  <a:pt x="796" y="1952"/>
                  <a:pt x="796" y="1952"/>
                </a:cubicBezTo>
                <a:cubicBezTo>
                  <a:pt x="796" y="1951"/>
                  <a:pt x="796" y="1951"/>
                  <a:pt x="796" y="1950"/>
                </a:cubicBezTo>
                <a:cubicBezTo>
                  <a:pt x="803" y="1926"/>
                  <a:pt x="803" y="1926"/>
                  <a:pt x="803" y="1926"/>
                </a:cubicBezTo>
                <a:cubicBezTo>
                  <a:pt x="804" y="1926"/>
                  <a:pt x="804" y="1926"/>
                  <a:pt x="804" y="1925"/>
                </a:cubicBezTo>
                <a:cubicBezTo>
                  <a:pt x="811" y="1908"/>
                  <a:pt x="843" y="1911"/>
                  <a:pt x="859" y="1911"/>
                </a:cubicBezTo>
                <a:cubicBezTo>
                  <a:pt x="865" y="1911"/>
                  <a:pt x="877" y="1910"/>
                  <a:pt x="888" y="1912"/>
                </a:cubicBezTo>
                <a:cubicBezTo>
                  <a:pt x="890" y="1912"/>
                  <a:pt x="891" y="1912"/>
                  <a:pt x="893" y="1913"/>
                </a:cubicBezTo>
                <a:cubicBezTo>
                  <a:pt x="894" y="1913"/>
                  <a:pt x="894" y="1913"/>
                  <a:pt x="894" y="1913"/>
                </a:cubicBezTo>
                <a:cubicBezTo>
                  <a:pt x="899" y="1914"/>
                  <a:pt x="903" y="1916"/>
                  <a:pt x="905" y="1920"/>
                </a:cubicBezTo>
                <a:cubicBezTo>
                  <a:pt x="906" y="1920"/>
                  <a:pt x="906" y="1920"/>
                  <a:pt x="906" y="1920"/>
                </a:cubicBezTo>
                <a:cubicBezTo>
                  <a:pt x="906" y="1921"/>
                  <a:pt x="906" y="1921"/>
                  <a:pt x="906" y="1921"/>
                </a:cubicBezTo>
                <a:cubicBezTo>
                  <a:pt x="906" y="1921"/>
                  <a:pt x="906" y="1921"/>
                  <a:pt x="906" y="1921"/>
                </a:cubicBezTo>
                <a:cubicBezTo>
                  <a:pt x="907" y="1923"/>
                  <a:pt x="907" y="1924"/>
                  <a:pt x="907" y="1926"/>
                </a:cubicBezTo>
                <a:cubicBezTo>
                  <a:pt x="907" y="1928"/>
                  <a:pt x="907" y="1928"/>
                  <a:pt x="907" y="1928"/>
                </a:cubicBezTo>
                <a:cubicBezTo>
                  <a:pt x="907" y="1928"/>
                  <a:pt x="907" y="1928"/>
                  <a:pt x="907" y="1928"/>
                </a:cubicBezTo>
                <a:cubicBezTo>
                  <a:pt x="906" y="1932"/>
                  <a:pt x="905" y="1936"/>
                  <a:pt x="904" y="1941"/>
                </a:cubicBezTo>
                <a:cubicBezTo>
                  <a:pt x="902" y="1955"/>
                  <a:pt x="902" y="1955"/>
                  <a:pt x="902" y="1955"/>
                </a:cubicBezTo>
                <a:cubicBezTo>
                  <a:pt x="901" y="1958"/>
                  <a:pt x="900" y="1960"/>
                  <a:pt x="899" y="1962"/>
                </a:cubicBezTo>
                <a:cubicBezTo>
                  <a:pt x="898" y="1962"/>
                  <a:pt x="898" y="1962"/>
                  <a:pt x="898" y="1962"/>
                </a:cubicBezTo>
                <a:cubicBezTo>
                  <a:pt x="898" y="1963"/>
                  <a:pt x="897" y="1963"/>
                  <a:pt x="897" y="1963"/>
                </a:cubicBezTo>
                <a:cubicBezTo>
                  <a:pt x="897" y="1964"/>
                  <a:pt x="896" y="1964"/>
                  <a:pt x="895" y="1965"/>
                </a:cubicBezTo>
                <a:cubicBezTo>
                  <a:pt x="891" y="1968"/>
                  <a:pt x="887" y="1969"/>
                  <a:pt x="882" y="1971"/>
                </a:cubicBezTo>
                <a:cubicBezTo>
                  <a:pt x="882" y="1971"/>
                  <a:pt x="882" y="1971"/>
                  <a:pt x="882" y="1971"/>
                </a:cubicBezTo>
                <a:cubicBezTo>
                  <a:pt x="882" y="1971"/>
                  <a:pt x="882" y="1971"/>
                  <a:pt x="882" y="1971"/>
                </a:cubicBezTo>
                <a:cubicBezTo>
                  <a:pt x="880" y="1971"/>
                  <a:pt x="879" y="1971"/>
                  <a:pt x="877" y="1971"/>
                </a:cubicBezTo>
                <a:cubicBezTo>
                  <a:pt x="877" y="1972"/>
                  <a:pt x="876" y="1972"/>
                  <a:pt x="876" y="1972"/>
                </a:cubicBezTo>
                <a:cubicBezTo>
                  <a:pt x="874" y="1972"/>
                  <a:pt x="872" y="1972"/>
                  <a:pt x="871" y="1972"/>
                </a:cubicBezTo>
                <a:cubicBezTo>
                  <a:pt x="871" y="1972"/>
                  <a:pt x="871" y="1972"/>
                  <a:pt x="871" y="1972"/>
                </a:cubicBezTo>
                <a:cubicBezTo>
                  <a:pt x="818" y="1972"/>
                  <a:pt x="818" y="1972"/>
                  <a:pt x="818" y="1972"/>
                </a:cubicBezTo>
                <a:cubicBezTo>
                  <a:pt x="812" y="1972"/>
                  <a:pt x="805" y="1971"/>
                  <a:pt x="799" y="1967"/>
                </a:cubicBezTo>
                <a:cubicBezTo>
                  <a:pt x="799" y="1967"/>
                  <a:pt x="799" y="1967"/>
                  <a:pt x="799" y="1967"/>
                </a:cubicBezTo>
                <a:cubicBezTo>
                  <a:pt x="799" y="1967"/>
                  <a:pt x="799" y="1967"/>
                  <a:pt x="799" y="1967"/>
                </a:cubicBezTo>
                <a:cubicBezTo>
                  <a:pt x="798" y="1967"/>
                  <a:pt x="797" y="1966"/>
                  <a:pt x="797" y="1965"/>
                </a:cubicBezTo>
                <a:cubicBezTo>
                  <a:pt x="796" y="1964"/>
                  <a:pt x="796" y="1963"/>
                  <a:pt x="795" y="1963"/>
                </a:cubicBezTo>
                <a:cubicBezTo>
                  <a:pt x="795" y="1962"/>
                  <a:pt x="795" y="1962"/>
                  <a:pt x="795" y="1962"/>
                </a:cubicBezTo>
                <a:cubicBezTo>
                  <a:pt x="794" y="1960"/>
                  <a:pt x="794" y="1958"/>
                  <a:pt x="795" y="1956"/>
                </a:cubicBezTo>
                <a:close/>
                <a:moveTo>
                  <a:pt x="674" y="1875"/>
                </a:moveTo>
                <a:cubicBezTo>
                  <a:pt x="674" y="1872"/>
                  <a:pt x="676" y="1869"/>
                  <a:pt x="677" y="1867"/>
                </a:cubicBezTo>
                <a:cubicBezTo>
                  <a:pt x="680" y="1861"/>
                  <a:pt x="683" y="1852"/>
                  <a:pt x="687" y="1847"/>
                </a:cubicBezTo>
                <a:cubicBezTo>
                  <a:pt x="688" y="1846"/>
                  <a:pt x="688" y="1846"/>
                  <a:pt x="688" y="1846"/>
                </a:cubicBezTo>
                <a:cubicBezTo>
                  <a:pt x="688" y="1846"/>
                  <a:pt x="689" y="1845"/>
                  <a:pt x="689" y="1845"/>
                </a:cubicBezTo>
                <a:cubicBezTo>
                  <a:pt x="689" y="1845"/>
                  <a:pt x="689" y="1845"/>
                  <a:pt x="690" y="1844"/>
                </a:cubicBezTo>
                <a:cubicBezTo>
                  <a:pt x="690" y="1844"/>
                  <a:pt x="690" y="1844"/>
                  <a:pt x="690" y="1844"/>
                </a:cubicBezTo>
                <a:cubicBezTo>
                  <a:pt x="690" y="1844"/>
                  <a:pt x="691" y="1844"/>
                  <a:pt x="691" y="1843"/>
                </a:cubicBezTo>
                <a:cubicBezTo>
                  <a:pt x="695" y="1840"/>
                  <a:pt x="700" y="1838"/>
                  <a:pt x="706" y="1838"/>
                </a:cubicBezTo>
                <a:cubicBezTo>
                  <a:pt x="706" y="1837"/>
                  <a:pt x="706" y="1837"/>
                  <a:pt x="706" y="1837"/>
                </a:cubicBezTo>
                <a:cubicBezTo>
                  <a:pt x="709" y="1837"/>
                  <a:pt x="713" y="1836"/>
                  <a:pt x="716" y="1836"/>
                </a:cubicBezTo>
                <a:cubicBezTo>
                  <a:pt x="734" y="1836"/>
                  <a:pt x="734" y="1836"/>
                  <a:pt x="734" y="1836"/>
                </a:cubicBezTo>
                <a:cubicBezTo>
                  <a:pt x="740" y="1836"/>
                  <a:pt x="746" y="1836"/>
                  <a:pt x="751" y="1836"/>
                </a:cubicBezTo>
                <a:cubicBezTo>
                  <a:pt x="759" y="1836"/>
                  <a:pt x="771" y="1835"/>
                  <a:pt x="777" y="1841"/>
                </a:cubicBezTo>
                <a:cubicBezTo>
                  <a:pt x="778" y="1841"/>
                  <a:pt x="778" y="1842"/>
                  <a:pt x="778" y="1842"/>
                </a:cubicBezTo>
                <a:cubicBezTo>
                  <a:pt x="778" y="1842"/>
                  <a:pt x="779" y="1842"/>
                  <a:pt x="779" y="1842"/>
                </a:cubicBezTo>
                <a:cubicBezTo>
                  <a:pt x="779" y="1842"/>
                  <a:pt x="779" y="1843"/>
                  <a:pt x="779" y="1843"/>
                </a:cubicBezTo>
                <a:cubicBezTo>
                  <a:pt x="779" y="1843"/>
                  <a:pt x="779" y="1843"/>
                  <a:pt x="780" y="1844"/>
                </a:cubicBezTo>
                <a:cubicBezTo>
                  <a:pt x="780" y="1845"/>
                  <a:pt x="780" y="1846"/>
                  <a:pt x="780" y="1847"/>
                </a:cubicBezTo>
                <a:cubicBezTo>
                  <a:pt x="779" y="1854"/>
                  <a:pt x="774" y="1863"/>
                  <a:pt x="773" y="1867"/>
                </a:cubicBezTo>
                <a:cubicBezTo>
                  <a:pt x="773" y="1867"/>
                  <a:pt x="773" y="1867"/>
                  <a:pt x="773" y="1867"/>
                </a:cubicBezTo>
                <a:cubicBezTo>
                  <a:pt x="772" y="1869"/>
                  <a:pt x="772" y="1870"/>
                  <a:pt x="771" y="1871"/>
                </a:cubicBezTo>
                <a:cubicBezTo>
                  <a:pt x="771" y="1872"/>
                  <a:pt x="771" y="1872"/>
                  <a:pt x="771" y="1872"/>
                </a:cubicBezTo>
                <a:cubicBezTo>
                  <a:pt x="771" y="1873"/>
                  <a:pt x="771" y="1873"/>
                  <a:pt x="770" y="1873"/>
                </a:cubicBezTo>
                <a:cubicBezTo>
                  <a:pt x="770" y="1874"/>
                  <a:pt x="770" y="1874"/>
                  <a:pt x="770" y="1874"/>
                </a:cubicBezTo>
                <a:cubicBezTo>
                  <a:pt x="770" y="1875"/>
                  <a:pt x="769" y="1875"/>
                  <a:pt x="769" y="1876"/>
                </a:cubicBezTo>
                <a:cubicBezTo>
                  <a:pt x="769" y="1876"/>
                  <a:pt x="769" y="1876"/>
                  <a:pt x="768" y="1876"/>
                </a:cubicBezTo>
                <a:cubicBezTo>
                  <a:pt x="768" y="1876"/>
                  <a:pt x="768" y="1877"/>
                  <a:pt x="768" y="1877"/>
                </a:cubicBezTo>
                <a:cubicBezTo>
                  <a:pt x="768" y="1877"/>
                  <a:pt x="767" y="1877"/>
                  <a:pt x="767" y="1877"/>
                </a:cubicBezTo>
                <a:cubicBezTo>
                  <a:pt x="766" y="1878"/>
                  <a:pt x="765" y="1879"/>
                  <a:pt x="764" y="1880"/>
                </a:cubicBezTo>
                <a:cubicBezTo>
                  <a:pt x="763" y="1880"/>
                  <a:pt x="762" y="1881"/>
                  <a:pt x="761" y="1881"/>
                </a:cubicBezTo>
                <a:cubicBezTo>
                  <a:pt x="760" y="1882"/>
                  <a:pt x="760" y="1882"/>
                  <a:pt x="760" y="1882"/>
                </a:cubicBezTo>
                <a:cubicBezTo>
                  <a:pt x="760" y="1882"/>
                  <a:pt x="760" y="1882"/>
                  <a:pt x="760" y="1882"/>
                </a:cubicBezTo>
                <a:cubicBezTo>
                  <a:pt x="756" y="1883"/>
                  <a:pt x="752" y="1885"/>
                  <a:pt x="749" y="1885"/>
                </a:cubicBezTo>
                <a:cubicBezTo>
                  <a:pt x="748" y="1885"/>
                  <a:pt x="746" y="1885"/>
                  <a:pt x="745" y="1886"/>
                </a:cubicBezTo>
                <a:cubicBezTo>
                  <a:pt x="745" y="1886"/>
                  <a:pt x="745" y="1886"/>
                  <a:pt x="745" y="1886"/>
                </a:cubicBezTo>
                <a:cubicBezTo>
                  <a:pt x="738" y="1886"/>
                  <a:pt x="730" y="1886"/>
                  <a:pt x="723" y="1886"/>
                </a:cubicBezTo>
                <a:cubicBezTo>
                  <a:pt x="693" y="1886"/>
                  <a:pt x="693" y="1886"/>
                  <a:pt x="693" y="1886"/>
                </a:cubicBezTo>
                <a:cubicBezTo>
                  <a:pt x="687" y="1886"/>
                  <a:pt x="676" y="1885"/>
                  <a:pt x="674" y="1878"/>
                </a:cubicBezTo>
                <a:cubicBezTo>
                  <a:pt x="673" y="1877"/>
                  <a:pt x="673" y="1876"/>
                  <a:pt x="673" y="1876"/>
                </a:cubicBezTo>
                <a:cubicBezTo>
                  <a:pt x="673" y="1875"/>
                  <a:pt x="674" y="1875"/>
                  <a:pt x="674" y="1875"/>
                </a:cubicBezTo>
                <a:close/>
                <a:moveTo>
                  <a:pt x="647" y="1928"/>
                </a:moveTo>
                <a:cubicBezTo>
                  <a:pt x="648" y="1927"/>
                  <a:pt x="648" y="1927"/>
                  <a:pt x="648" y="1927"/>
                </a:cubicBezTo>
                <a:cubicBezTo>
                  <a:pt x="648" y="1926"/>
                  <a:pt x="648" y="1926"/>
                  <a:pt x="648" y="1926"/>
                </a:cubicBezTo>
                <a:cubicBezTo>
                  <a:pt x="649" y="1925"/>
                  <a:pt x="649" y="1924"/>
                  <a:pt x="650" y="1924"/>
                </a:cubicBezTo>
                <a:cubicBezTo>
                  <a:pt x="650" y="1924"/>
                  <a:pt x="650" y="1924"/>
                  <a:pt x="650" y="1924"/>
                </a:cubicBezTo>
                <a:cubicBezTo>
                  <a:pt x="661" y="1909"/>
                  <a:pt x="687" y="1912"/>
                  <a:pt x="703" y="1912"/>
                </a:cubicBezTo>
                <a:cubicBezTo>
                  <a:pt x="703" y="1912"/>
                  <a:pt x="703" y="1912"/>
                  <a:pt x="703" y="1912"/>
                </a:cubicBezTo>
                <a:cubicBezTo>
                  <a:pt x="708" y="1912"/>
                  <a:pt x="720" y="1911"/>
                  <a:pt x="730" y="1912"/>
                </a:cubicBezTo>
                <a:cubicBezTo>
                  <a:pt x="734" y="1912"/>
                  <a:pt x="737" y="1912"/>
                  <a:pt x="740" y="1913"/>
                </a:cubicBezTo>
                <a:cubicBezTo>
                  <a:pt x="742" y="1913"/>
                  <a:pt x="744" y="1914"/>
                  <a:pt x="745" y="1915"/>
                </a:cubicBezTo>
                <a:cubicBezTo>
                  <a:pt x="749" y="1917"/>
                  <a:pt x="752" y="1919"/>
                  <a:pt x="752" y="1923"/>
                </a:cubicBezTo>
                <a:cubicBezTo>
                  <a:pt x="752" y="1923"/>
                  <a:pt x="752" y="1924"/>
                  <a:pt x="752" y="1924"/>
                </a:cubicBezTo>
                <a:cubicBezTo>
                  <a:pt x="752" y="1924"/>
                  <a:pt x="752" y="1924"/>
                  <a:pt x="752" y="1924"/>
                </a:cubicBezTo>
                <a:cubicBezTo>
                  <a:pt x="752" y="1925"/>
                  <a:pt x="751" y="1926"/>
                  <a:pt x="751" y="1927"/>
                </a:cubicBezTo>
                <a:cubicBezTo>
                  <a:pt x="741" y="1956"/>
                  <a:pt x="741" y="1956"/>
                  <a:pt x="741" y="1956"/>
                </a:cubicBezTo>
                <a:cubicBezTo>
                  <a:pt x="740" y="1958"/>
                  <a:pt x="738" y="1960"/>
                  <a:pt x="736" y="1962"/>
                </a:cubicBezTo>
                <a:cubicBezTo>
                  <a:pt x="734" y="1964"/>
                  <a:pt x="731" y="1966"/>
                  <a:pt x="728" y="1967"/>
                </a:cubicBezTo>
                <a:cubicBezTo>
                  <a:pt x="728" y="1968"/>
                  <a:pt x="727" y="1968"/>
                  <a:pt x="727" y="1968"/>
                </a:cubicBezTo>
                <a:cubicBezTo>
                  <a:pt x="723" y="1970"/>
                  <a:pt x="718" y="1971"/>
                  <a:pt x="713" y="1972"/>
                </a:cubicBezTo>
                <a:cubicBezTo>
                  <a:pt x="713" y="1972"/>
                  <a:pt x="713" y="1972"/>
                  <a:pt x="713" y="1972"/>
                </a:cubicBezTo>
                <a:cubicBezTo>
                  <a:pt x="712" y="1972"/>
                  <a:pt x="711" y="1972"/>
                  <a:pt x="710" y="1972"/>
                </a:cubicBezTo>
                <a:cubicBezTo>
                  <a:pt x="701" y="1973"/>
                  <a:pt x="692" y="1972"/>
                  <a:pt x="682" y="1972"/>
                </a:cubicBezTo>
                <a:cubicBezTo>
                  <a:pt x="673" y="1973"/>
                  <a:pt x="663" y="1973"/>
                  <a:pt x="654" y="1973"/>
                </a:cubicBezTo>
                <a:cubicBezTo>
                  <a:pt x="647" y="1973"/>
                  <a:pt x="638" y="1971"/>
                  <a:pt x="634" y="1966"/>
                </a:cubicBezTo>
                <a:cubicBezTo>
                  <a:pt x="634" y="1965"/>
                  <a:pt x="634" y="1965"/>
                  <a:pt x="633" y="1965"/>
                </a:cubicBezTo>
                <a:cubicBezTo>
                  <a:pt x="633" y="1964"/>
                  <a:pt x="633" y="1964"/>
                  <a:pt x="633" y="1964"/>
                </a:cubicBezTo>
                <a:cubicBezTo>
                  <a:pt x="633" y="1963"/>
                  <a:pt x="633" y="1963"/>
                  <a:pt x="632" y="1963"/>
                </a:cubicBezTo>
                <a:cubicBezTo>
                  <a:pt x="632" y="1963"/>
                  <a:pt x="632" y="1962"/>
                  <a:pt x="632" y="1962"/>
                </a:cubicBezTo>
                <a:cubicBezTo>
                  <a:pt x="632" y="1962"/>
                  <a:pt x="632" y="1962"/>
                  <a:pt x="632" y="1962"/>
                </a:cubicBezTo>
                <a:cubicBezTo>
                  <a:pt x="632" y="1962"/>
                  <a:pt x="632" y="1961"/>
                  <a:pt x="632" y="1960"/>
                </a:cubicBezTo>
                <a:cubicBezTo>
                  <a:pt x="632" y="1959"/>
                  <a:pt x="632" y="1959"/>
                  <a:pt x="633" y="1959"/>
                </a:cubicBezTo>
                <a:cubicBezTo>
                  <a:pt x="633" y="1958"/>
                  <a:pt x="633" y="1957"/>
                  <a:pt x="633" y="1956"/>
                </a:cubicBezTo>
                <a:cubicBezTo>
                  <a:pt x="633" y="1956"/>
                  <a:pt x="633" y="1956"/>
                  <a:pt x="633" y="1956"/>
                </a:cubicBezTo>
                <a:cubicBezTo>
                  <a:pt x="634" y="1955"/>
                  <a:pt x="634" y="1955"/>
                  <a:pt x="634" y="1955"/>
                </a:cubicBezTo>
                <a:cubicBezTo>
                  <a:pt x="634" y="1954"/>
                  <a:pt x="635" y="1953"/>
                  <a:pt x="635" y="1952"/>
                </a:cubicBezTo>
                <a:cubicBezTo>
                  <a:pt x="639" y="1944"/>
                  <a:pt x="643" y="1936"/>
                  <a:pt x="647" y="1928"/>
                </a:cubicBezTo>
                <a:cubicBezTo>
                  <a:pt x="647" y="1928"/>
                  <a:pt x="647" y="1928"/>
                  <a:pt x="647" y="1928"/>
                </a:cubicBezTo>
                <a:close/>
                <a:moveTo>
                  <a:pt x="527" y="1875"/>
                </a:moveTo>
                <a:cubicBezTo>
                  <a:pt x="528" y="1873"/>
                  <a:pt x="531" y="1870"/>
                  <a:pt x="532" y="1868"/>
                </a:cubicBezTo>
                <a:cubicBezTo>
                  <a:pt x="536" y="1861"/>
                  <a:pt x="541" y="1854"/>
                  <a:pt x="546" y="1848"/>
                </a:cubicBezTo>
                <a:cubicBezTo>
                  <a:pt x="546" y="1847"/>
                  <a:pt x="546" y="1847"/>
                  <a:pt x="547" y="1847"/>
                </a:cubicBezTo>
                <a:cubicBezTo>
                  <a:pt x="547" y="1847"/>
                  <a:pt x="547" y="1847"/>
                  <a:pt x="547" y="1846"/>
                </a:cubicBezTo>
                <a:cubicBezTo>
                  <a:pt x="561" y="1833"/>
                  <a:pt x="590" y="1837"/>
                  <a:pt x="608" y="1837"/>
                </a:cubicBezTo>
                <a:cubicBezTo>
                  <a:pt x="616" y="1837"/>
                  <a:pt x="626" y="1835"/>
                  <a:pt x="634" y="1839"/>
                </a:cubicBezTo>
                <a:cubicBezTo>
                  <a:pt x="634" y="1839"/>
                  <a:pt x="634" y="1839"/>
                  <a:pt x="634" y="1839"/>
                </a:cubicBezTo>
                <a:cubicBezTo>
                  <a:pt x="634" y="1839"/>
                  <a:pt x="635" y="1839"/>
                  <a:pt x="636" y="1840"/>
                </a:cubicBezTo>
                <a:cubicBezTo>
                  <a:pt x="636" y="1840"/>
                  <a:pt x="636" y="1840"/>
                  <a:pt x="636" y="1840"/>
                </a:cubicBezTo>
                <a:cubicBezTo>
                  <a:pt x="638" y="1841"/>
                  <a:pt x="639" y="1843"/>
                  <a:pt x="639" y="1844"/>
                </a:cubicBezTo>
                <a:cubicBezTo>
                  <a:pt x="640" y="1845"/>
                  <a:pt x="640" y="1847"/>
                  <a:pt x="639" y="1849"/>
                </a:cubicBezTo>
                <a:cubicBezTo>
                  <a:pt x="638" y="1850"/>
                  <a:pt x="638" y="1850"/>
                  <a:pt x="638" y="1850"/>
                </a:cubicBezTo>
                <a:cubicBezTo>
                  <a:pt x="637" y="1854"/>
                  <a:pt x="633" y="1858"/>
                  <a:pt x="631" y="1862"/>
                </a:cubicBezTo>
                <a:cubicBezTo>
                  <a:pt x="631" y="1862"/>
                  <a:pt x="631" y="1862"/>
                  <a:pt x="631" y="1862"/>
                </a:cubicBezTo>
                <a:cubicBezTo>
                  <a:pt x="625" y="1873"/>
                  <a:pt x="625" y="1873"/>
                  <a:pt x="625" y="1873"/>
                </a:cubicBezTo>
                <a:cubicBezTo>
                  <a:pt x="624" y="1874"/>
                  <a:pt x="623" y="1876"/>
                  <a:pt x="621" y="1878"/>
                </a:cubicBezTo>
                <a:cubicBezTo>
                  <a:pt x="618" y="1879"/>
                  <a:pt x="616" y="1881"/>
                  <a:pt x="613" y="1882"/>
                </a:cubicBezTo>
                <a:cubicBezTo>
                  <a:pt x="612" y="1882"/>
                  <a:pt x="611" y="1883"/>
                  <a:pt x="610" y="1883"/>
                </a:cubicBezTo>
                <a:cubicBezTo>
                  <a:pt x="610" y="1883"/>
                  <a:pt x="609" y="1883"/>
                  <a:pt x="609" y="1884"/>
                </a:cubicBezTo>
                <a:cubicBezTo>
                  <a:pt x="609" y="1884"/>
                  <a:pt x="609" y="1884"/>
                  <a:pt x="609" y="1884"/>
                </a:cubicBezTo>
                <a:cubicBezTo>
                  <a:pt x="607" y="1884"/>
                  <a:pt x="605" y="1885"/>
                  <a:pt x="603" y="1885"/>
                </a:cubicBezTo>
                <a:cubicBezTo>
                  <a:pt x="599" y="1886"/>
                  <a:pt x="596" y="1886"/>
                  <a:pt x="592" y="1886"/>
                </a:cubicBezTo>
                <a:cubicBezTo>
                  <a:pt x="582" y="1886"/>
                  <a:pt x="582" y="1886"/>
                  <a:pt x="582" y="1886"/>
                </a:cubicBezTo>
                <a:cubicBezTo>
                  <a:pt x="582" y="1886"/>
                  <a:pt x="582" y="1886"/>
                  <a:pt x="582" y="1886"/>
                </a:cubicBezTo>
                <a:cubicBezTo>
                  <a:pt x="570" y="1886"/>
                  <a:pt x="557" y="1886"/>
                  <a:pt x="545" y="1886"/>
                </a:cubicBezTo>
                <a:cubicBezTo>
                  <a:pt x="540" y="1886"/>
                  <a:pt x="528" y="1885"/>
                  <a:pt x="527" y="1878"/>
                </a:cubicBezTo>
                <a:cubicBezTo>
                  <a:pt x="527" y="1877"/>
                  <a:pt x="527" y="1876"/>
                  <a:pt x="527" y="1875"/>
                </a:cubicBezTo>
                <a:close/>
                <a:moveTo>
                  <a:pt x="545" y="2017"/>
                </a:moveTo>
                <a:cubicBezTo>
                  <a:pt x="545" y="2017"/>
                  <a:pt x="545" y="2017"/>
                  <a:pt x="545" y="2017"/>
                </a:cubicBezTo>
                <a:cubicBezTo>
                  <a:pt x="543" y="2024"/>
                  <a:pt x="538" y="2031"/>
                  <a:pt x="534" y="2038"/>
                </a:cubicBezTo>
                <a:cubicBezTo>
                  <a:pt x="534" y="2038"/>
                  <a:pt x="534" y="2038"/>
                  <a:pt x="534" y="2038"/>
                </a:cubicBezTo>
                <a:cubicBezTo>
                  <a:pt x="530" y="2045"/>
                  <a:pt x="527" y="2053"/>
                  <a:pt x="521" y="2060"/>
                </a:cubicBezTo>
                <a:cubicBezTo>
                  <a:pt x="521" y="2061"/>
                  <a:pt x="520" y="2061"/>
                  <a:pt x="520" y="2062"/>
                </a:cubicBezTo>
                <a:cubicBezTo>
                  <a:pt x="520" y="2062"/>
                  <a:pt x="520" y="2062"/>
                  <a:pt x="520" y="2062"/>
                </a:cubicBezTo>
                <a:cubicBezTo>
                  <a:pt x="519" y="2063"/>
                  <a:pt x="518" y="2064"/>
                  <a:pt x="517" y="2064"/>
                </a:cubicBezTo>
                <a:cubicBezTo>
                  <a:pt x="517" y="2065"/>
                  <a:pt x="517" y="2065"/>
                  <a:pt x="516" y="2065"/>
                </a:cubicBezTo>
                <a:cubicBezTo>
                  <a:pt x="516" y="2065"/>
                  <a:pt x="516" y="2066"/>
                  <a:pt x="516" y="2066"/>
                </a:cubicBezTo>
                <a:cubicBezTo>
                  <a:pt x="510" y="2071"/>
                  <a:pt x="503" y="2074"/>
                  <a:pt x="496" y="2076"/>
                </a:cubicBezTo>
                <a:cubicBezTo>
                  <a:pt x="495" y="2076"/>
                  <a:pt x="494" y="2076"/>
                  <a:pt x="493" y="2077"/>
                </a:cubicBezTo>
                <a:cubicBezTo>
                  <a:pt x="489" y="2078"/>
                  <a:pt x="484" y="2078"/>
                  <a:pt x="480" y="2078"/>
                </a:cubicBezTo>
                <a:cubicBezTo>
                  <a:pt x="476" y="2078"/>
                  <a:pt x="476" y="2078"/>
                  <a:pt x="476" y="2078"/>
                </a:cubicBezTo>
                <a:cubicBezTo>
                  <a:pt x="476" y="2078"/>
                  <a:pt x="476" y="2078"/>
                  <a:pt x="476" y="2078"/>
                </a:cubicBezTo>
                <a:cubicBezTo>
                  <a:pt x="458" y="2078"/>
                  <a:pt x="439" y="2078"/>
                  <a:pt x="421" y="2079"/>
                </a:cubicBezTo>
                <a:cubicBezTo>
                  <a:pt x="419" y="2079"/>
                  <a:pt x="418" y="2078"/>
                  <a:pt x="416" y="2078"/>
                </a:cubicBezTo>
                <a:cubicBezTo>
                  <a:pt x="414" y="2078"/>
                  <a:pt x="412" y="2078"/>
                  <a:pt x="410" y="2077"/>
                </a:cubicBezTo>
                <a:cubicBezTo>
                  <a:pt x="406" y="2076"/>
                  <a:pt x="404" y="2074"/>
                  <a:pt x="402" y="2072"/>
                </a:cubicBezTo>
                <a:cubicBezTo>
                  <a:pt x="401" y="2070"/>
                  <a:pt x="400" y="2068"/>
                  <a:pt x="400" y="2066"/>
                </a:cubicBezTo>
                <a:cubicBezTo>
                  <a:pt x="400" y="2064"/>
                  <a:pt x="401" y="2062"/>
                  <a:pt x="402" y="2060"/>
                </a:cubicBezTo>
                <a:cubicBezTo>
                  <a:pt x="402" y="2059"/>
                  <a:pt x="402" y="2059"/>
                  <a:pt x="403" y="2059"/>
                </a:cubicBezTo>
                <a:cubicBezTo>
                  <a:pt x="403" y="2058"/>
                  <a:pt x="403" y="2058"/>
                  <a:pt x="403" y="2058"/>
                </a:cubicBezTo>
                <a:cubicBezTo>
                  <a:pt x="404" y="2057"/>
                  <a:pt x="404" y="2057"/>
                  <a:pt x="404" y="2057"/>
                </a:cubicBezTo>
                <a:cubicBezTo>
                  <a:pt x="404" y="2057"/>
                  <a:pt x="404" y="2057"/>
                  <a:pt x="404" y="2057"/>
                </a:cubicBezTo>
                <a:cubicBezTo>
                  <a:pt x="409" y="2050"/>
                  <a:pt x="413" y="2043"/>
                  <a:pt x="418" y="2035"/>
                </a:cubicBezTo>
                <a:cubicBezTo>
                  <a:pt x="422" y="2030"/>
                  <a:pt x="425" y="2024"/>
                  <a:pt x="430" y="2019"/>
                </a:cubicBezTo>
                <a:cubicBezTo>
                  <a:pt x="430" y="2018"/>
                  <a:pt x="431" y="2018"/>
                  <a:pt x="431" y="2017"/>
                </a:cubicBezTo>
                <a:cubicBezTo>
                  <a:pt x="431" y="2017"/>
                  <a:pt x="432" y="2017"/>
                  <a:pt x="432" y="2017"/>
                </a:cubicBezTo>
                <a:cubicBezTo>
                  <a:pt x="433" y="2016"/>
                  <a:pt x="434" y="2015"/>
                  <a:pt x="435" y="2014"/>
                </a:cubicBezTo>
                <a:cubicBezTo>
                  <a:pt x="435" y="2014"/>
                  <a:pt x="435" y="2014"/>
                  <a:pt x="435" y="2014"/>
                </a:cubicBezTo>
                <a:cubicBezTo>
                  <a:pt x="435" y="2014"/>
                  <a:pt x="435" y="2014"/>
                  <a:pt x="435" y="2014"/>
                </a:cubicBezTo>
                <a:cubicBezTo>
                  <a:pt x="441" y="2009"/>
                  <a:pt x="449" y="2006"/>
                  <a:pt x="457" y="2004"/>
                </a:cubicBezTo>
                <a:cubicBezTo>
                  <a:pt x="457" y="2004"/>
                  <a:pt x="457" y="2004"/>
                  <a:pt x="457" y="2004"/>
                </a:cubicBezTo>
                <a:cubicBezTo>
                  <a:pt x="457" y="2004"/>
                  <a:pt x="458" y="2004"/>
                  <a:pt x="458" y="2004"/>
                </a:cubicBezTo>
                <a:cubicBezTo>
                  <a:pt x="459" y="2004"/>
                  <a:pt x="461" y="2004"/>
                  <a:pt x="462" y="2004"/>
                </a:cubicBezTo>
                <a:cubicBezTo>
                  <a:pt x="463" y="2003"/>
                  <a:pt x="464" y="2003"/>
                  <a:pt x="465" y="2003"/>
                </a:cubicBezTo>
                <a:cubicBezTo>
                  <a:pt x="466" y="2003"/>
                  <a:pt x="467" y="2003"/>
                  <a:pt x="468" y="2003"/>
                </a:cubicBezTo>
                <a:cubicBezTo>
                  <a:pt x="468" y="2003"/>
                  <a:pt x="469" y="2003"/>
                  <a:pt x="470" y="2003"/>
                </a:cubicBezTo>
                <a:cubicBezTo>
                  <a:pt x="471" y="2003"/>
                  <a:pt x="471" y="2003"/>
                  <a:pt x="471" y="2003"/>
                </a:cubicBezTo>
                <a:cubicBezTo>
                  <a:pt x="471" y="2003"/>
                  <a:pt x="471" y="2003"/>
                  <a:pt x="471" y="2003"/>
                </a:cubicBezTo>
                <a:cubicBezTo>
                  <a:pt x="488" y="2003"/>
                  <a:pt x="504" y="2003"/>
                  <a:pt x="521" y="2003"/>
                </a:cubicBezTo>
                <a:cubicBezTo>
                  <a:pt x="521" y="2003"/>
                  <a:pt x="521" y="2003"/>
                  <a:pt x="521" y="2003"/>
                </a:cubicBezTo>
                <a:cubicBezTo>
                  <a:pt x="524" y="2003"/>
                  <a:pt x="524" y="2003"/>
                  <a:pt x="524" y="2003"/>
                </a:cubicBezTo>
                <a:cubicBezTo>
                  <a:pt x="528" y="2003"/>
                  <a:pt x="532" y="2003"/>
                  <a:pt x="535" y="2004"/>
                </a:cubicBezTo>
                <a:cubicBezTo>
                  <a:pt x="536" y="2004"/>
                  <a:pt x="536" y="2005"/>
                  <a:pt x="537" y="2005"/>
                </a:cubicBezTo>
                <a:cubicBezTo>
                  <a:pt x="537" y="2005"/>
                  <a:pt x="538" y="2005"/>
                  <a:pt x="538" y="2006"/>
                </a:cubicBezTo>
                <a:cubicBezTo>
                  <a:pt x="538" y="2006"/>
                  <a:pt x="539" y="2006"/>
                  <a:pt x="539" y="2006"/>
                </a:cubicBezTo>
                <a:cubicBezTo>
                  <a:pt x="543" y="2008"/>
                  <a:pt x="546" y="2012"/>
                  <a:pt x="545" y="2017"/>
                </a:cubicBezTo>
                <a:close/>
                <a:moveTo>
                  <a:pt x="579" y="1956"/>
                </a:moveTo>
                <a:cubicBezTo>
                  <a:pt x="579" y="1956"/>
                  <a:pt x="579" y="1956"/>
                  <a:pt x="579" y="1956"/>
                </a:cubicBezTo>
                <a:cubicBezTo>
                  <a:pt x="579" y="1956"/>
                  <a:pt x="579" y="1956"/>
                  <a:pt x="579" y="1956"/>
                </a:cubicBezTo>
                <a:cubicBezTo>
                  <a:pt x="578" y="1957"/>
                  <a:pt x="578" y="1958"/>
                  <a:pt x="577" y="1959"/>
                </a:cubicBezTo>
                <a:cubicBezTo>
                  <a:pt x="577" y="1959"/>
                  <a:pt x="577" y="1960"/>
                  <a:pt x="577" y="1960"/>
                </a:cubicBezTo>
                <a:cubicBezTo>
                  <a:pt x="572" y="1964"/>
                  <a:pt x="566" y="1968"/>
                  <a:pt x="560" y="1970"/>
                </a:cubicBezTo>
                <a:cubicBezTo>
                  <a:pt x="560" y="1970"/>
                  <a:pt x="560" y="1970"/>
                  <a:pt x="560" y="1970"/>
                </a:cubicBezTo>
                <a:cubicBezTo>
                  <a:pt x="559" y="1970"/>
                  <a:pt x="558" y="1970"/>
                  <a:pt x="557" y="1971"/>
                </a:cubicBezTo>
                <a:cubicBezTo>
                  <a:pt x="556" y="1971"/>
                  <a:pt x="556" y="1971"/>
                  <a:pt x="555" y="1971"/>
                </a:cubicBezTo>
                <a:cubicBezTo>
                  <a:pt x="554" y="1971"/>
                  <a:pt x="554" y="1971"/>
                  <a:pt x="553" y="1971"/>
                </a:cubicBezTo>
                <a:cubicBezTo>
                  <a:pt x="550" y="1972"/>
                  <a:pt x="546" y="1973"/>
                  <a:pt x="542" y="1973"/>
                </a:cubicBezTo>
                <a:cubicBezTo>
                  <a:pt x="541" y="1973"/>
                  <a:pt x="541" y="1973"/>
                  <a:pt x="541" y="1973"/>
                </a:cubicBezTo>
                <a:cubicBezTo>
                  <a:pt x="534" y="1973"/>
                  <a:pt x="527" y="1973"/>
                  <a:pt x="520" y="1973"/>
                </a:cubicBezTo>
                <a:cubicBezTo>
                  <a:pt x="510" y="1973"/>
                  <a:pt x="499" y="1973"/>
                  <a:pt x="489" y="1973"/>
                </a:cubicBezTo>
                <a:cubicBezTo>
                  <a:pt x="488" y="1973"/>
                  <a:pt x="486" y="1973"/>
                  <a:pt x="484" y="1973"/>
                </a:cubicBezTo>
                <a:cubicBezTo>
                  <a:pt x="484" y="1973"/>
                  <a:pt x="484" y="1973"/>
                  <a:pt x="483" y="1973"/>
                </a:cubicBezTo>
                <a:cubicBezTo>
                  <a:pt x="482" y="1972"/>
                  <a:pt x="480" y="1972"/>
                  <a:pt x="479" y="1972"/>
                </a:cubicBezTo>
                <a:cubicBezTo>
                  <a:pt x="479" y="1972"/>
                  <a:pt x="479" y="1972"/>
                  <a:pt x="479" y="1972"/>
                </a:cubicBezTo>
                <a:cubicBezTo>
                  <a:pt x="479" y="1972"/>
                  <a:pt x="479" y="1972"/>
                  <a:pt x="479" y="1972"/>
                </a:cubicBezTo>
                <a:cubicBezTo>
                  <a:pt x="474" y="1970"/>
                  <a:pt x="470" y="1968"/>
                  <a:pt x="470" y="1963"/>
                </a:cubicBezTo>
                <a:cubicBezTo>
                  <a:pt x="470" y="1962"/>
                  <a:pt x="470" y="1961"/>
                  <a:pt x="470" y="1960"/>
                </a:cubicBezTo>
                <a:cubicBezTo>
                  <a:pt x="470" y="1960"/>
                  <a:pt x="470" y="1959"/>
                  <a:pt x="471" y="1959"/>
                </a:cubicBezTo>
                <a:cubicBezTo>
                  <a:pt x="471" y="1958"/>
                  <a:pt x="471" y="1957"/>
                  <a:pt x="472" y="1957"/>
                </a:cubicBezTo>
                <a:cubicBezTo>
                  <a:pt x="472" y="1957"/>
                  <a:pt x="472" y="1956"/>
                  <a:pt x="472" y="1956"/>
                </a:cubicBezTo>
                <a:cubicBezTo>
                  <a:pt x="472" y="1956"/>
                  <a:pt x="472" y="1956"/>
                  <a:pt x="472" y="1956"/>
                </a:cubicBezTo>
                <a:cubicBezTo>
                  <a:pt x="473" y="1955"/>
                  <a:pt x="474" y="1954"/>
                  <a:pt x="474" y="1953"/>
                </a:cubicBezTo>
                <a:cubicBezTo>
                  <a:pt x="479" y="1945"/>
                  <a:pt x="485" y="1938"/>
                  <a:pt x="490" y="1930"/>
                </a:cubicBezTo>
                <a:cubicBezTo>
                  <a:pt x="490" y="1930"/>
                  <a:pt x="490" y="1930"/>
                  <a:pt x="490" y="1930"/>
                </a:cubicBezTo>
                <a:cubicBezTo>
                  <a:pt x="492" y="1927"/>
                  <a:pt x="492" y="1927"/>
                  <a:pt x="492" y="1927"/>
                </a:cubicBezTo>
                <a:cubicBezTo>
                  <a:pt x="493" y="1925"/>
                  <a:pt x="495" y="1923"/>
                  <a:pt x="498" y="1921"/>
                </a:cubicBezTo>
                <a:cubicBezTo>
                  <a:pt x="499" y="1920"/>
                  <a:pt x="501" y="1919"/>
                  <a:pt x="503" y="1918"/>
                </a:cubicBezTo>
                <a:cubicBezTo>
                  <a:pt x="504" y="1918"/>
                  <a:pt x="505" y="1917"/>
                  <a:pt x="506" y="1917"/>
                </a:cubicBezTo>
                <a:cubicBezTo>
                  <a:pt x="506" y="1917"/>
                  <a:pt x="506" y="1917"/>
                  <a:pt x="507" y="1917"/>
                </a:cubicBezTo>
                <a:cubicBezTo>
                  <a:pt x="507" y="1917"/>
                  <a:pt x="507" y="1916"/>
                  <a:pt x="507" y="1916"/>
                </a:cubicBezTo>
                <a:cubicBezTo>
                  <a:pt x="508" y="1916"/>
                  <a:pt x="508" y="1916"/>
                  <a:pt x="508" y="1916"/>
                </a:cubicBezTo>
                <a:cubicBezTo>
                  <a:pt x="511" y="1915"/>
                  <a:pt x="514" y="1914"/>
                  <a:pt x="517" y="1913"/>
                </a:cubicBezTo>
                <a:cubicBezTo>
                  <a:pt x="521" y="1913"/>
                  <a:pt x="525" y="1912"/>
                  <a:pt x="528" y="1912"/>
                </a:cubicBezTo>
                <a:cubicBezTo>
                  <a:pt x="538" y="1912"/>
                  <a:pt x="538" y="1912"/>
                  <a:pt x="538" y="1912"/>
                </a:cubicBezTo>
                <a:cubicBezTo>
                  <a:pt x="541" y="1912"/>
                  <a:pt x="543" y="1912"/>
                  <a:pt x="545" y="1912"/>
                </a:cubicBezTo>
                <a:cubicBezTo>
                  <a:pt x="555" y="1912"/>
                  <a:pt x="564" y="1912"/>
                  <a:pt x="573" y="1912"/>
                </a:cubicBezTo>
                <a:cubicBezTo>
                  <a:pt x="573" y="1912"/>
                  <a:pt x="573" y="1912"/>
                  <a:pt x="573" y="1912"/>
                </a:cubicBezTo>
                <a:cubicBezTo>
                  <a:pt x="577" y="1912"/>
                  <a:pt x="577" y="1912"/>
                  <a:pt x="577" y="1912"/>
                </a:cubicBezTo>
                <a:cubicBezTo>
                  <a:pt x="581" y="1912"/>
                  <a:pt x="584" y="1913"/>
                  <a:pt x="587" y="1913"/>
                </a:cubicBezTo>
                <a:cubicBezTo>
                  <a:pt x="589" y="1914"/>
                  <a:pt x="590" y="1915"/>
                  <a:pt x="592" y="1915"/>
                </a:cubicBezTo>
                <a:cubicBezTo>
                  <a:pt x="596" y="1918"/>
                  <a:pt x="599" y="1921"/>
                  <a:pt x="595" y="1927"/>
                </a:cubicBezTo>
                <a:cubicBezTo>
                  <a:pt x="592" y="1934"/>
                  <a:pt x="588" y="1941"/>
                  <a:pt x="584" y="1948"/>
                </a:cubicBezTo>
                <a:cubicBezTo>
                  <a:pt x="579" y="1956"/>
                  <a:pt x="579" y="1956"/>
                  <a:pt x="579" y="1956"/>
                </a:cubicBezTo>
                <a:cubicBezTo>
                  <a:pt x="579" y="1956"/>
                  <a:pt x="579" y="1956"/>
                  <a:pt x="579" y="1956"/>
                </a:cubicBezTo>
                <a:close/>
                <a:moveTo>
                  <a:pt x="1064" y="2056"/>
                </a:moveTo>
                <a:cubicBezTo>
                  <a:pt x="1064" y="2057"/>
                  <a:pt x="1064" y="2059"/>
                  <a:pt x="1064" y="2060"/>
                </a:cubicBezTo>
                <a:cubicBezTo>
                  <a:pt x="1064" y="2060"/>
                  <a:pt x="1064" y="2060"/>
                  <a:pt x="1064" y="2061"/>
                </a:cubicBezTo>
                <a:cubicBezTo>
                  <a:pt x="1063" y="2062"/>
                  <a:pt x="1063" y="2063"/>
                  <a:pt x="1062" y="2064"/>
                </a:cubicBezTo>
                <a:cubicBezTo>
                  <a:pt x="1062" y="2064"/>
                  <a:pt x="1062" y="2064"/>
                  <a:pt x="1062" y="2064"/>
                </a:cubicBezTo>
                <a:cubicBezTo>
                  <a:pt x="1062" y="2064"/>
                  <a:pt x="1062" y="2064"/>
                  <a:pt x="1062" y="2064"/>
                </a:cubicBezTo>
                <a:cubicBezTo>
                  <a:pt x="1061" y="2065"/>
                  <a:pt x="1060" y="2066"/>
                  <a:pt x="1059" y="2067"/>
                </a:cubicBezTo>
                <a:cubicBezTo>
                  <a:pt x="1059" y="2067"/>
                  <a:pt x="1059" y="2067"/>
                  <a:pt x="1059" y="2068"/>
                </a:cubicBezTo>
                <a:cubicBezTo>
                  <a:pt x="1058" y="2069"/>
                  <a:pt x="1057" y="2069"/>
                  <a:pt x="1056" y="2070"/>
                </a:cubicBezTo>
                <a:cubicBezTo>
                  <a:pt x="1056" y="2070"/>
                  <a:pt x="1055" y="2071"/>
                  <a:pt x="1055" y="2071"/>
                </a:cubicBezTo>
                <a:cubicBezTo>
                  <a:pt x="1055" y="2071"/>
                  <a:pt x="1055" y="2071"/>
                  <a:pt x="1055" y="2071"/>
                </a:cubicBezTo>
                <a:cubicBezTo>
                  <a:pt x="1053" y="2072"/>
                  <a:pt x="1052" y="2072"/>
                  <a:pt x="1051" y="2073"/>
                </a:cubicBezTo>
                <a:cubicBezTo>
                  <a:pt x="1051" y="2073"/>
                  <a:pt x="1051" y="2073"/>
                  <a:pt x="1050" y="2073"/>
                </a:cubicBezTo>
                <a:cubicBezTo>
                  <a:pt x="1049" y="2074"/>
                  <a:pt x="1048" y="2074"/>
                  <a:pt x="1047" y="2074"/>
                </a:cubicBezTo>
                <a:cubicBezTo>
                  <a:pt x="1047" y="2075"/>
                  <a:pt x="1046" y="2075"/>
                  <a:pt x="1046" y="2075"/>
                </a:cubicBezTo>
                <a:cubicBezTo>
                  <a:pt x="1046" y="2075"/>
                  <a:pt x="1045" y="2075"/>
                  <a:pt x="1045" y="2075"/>
                </a:cubicBezTo>
                <a:cubicBezTo>
                  <a:pt x="1045" y="2075"/>
                  <a:pt x="1045" y="2075"/>
                  <a:pt x="1044" y="2075"/>
                </a:cubicBezTo>
                <a:cubicBezTo>
                  <a:pt x="1043" y="2076"/>
                  <a:pt x="1042" y="2076"/>
                  <a:pt x="1041" y="2076"/>
                </a:cubicBezTo>
                <a:cubicBezTo>
                  <a:pt x="1039" y="2076"/>
                  <a:pt x="1038" y="2076"/>
                  <a:pt x="1037" y="2077"/>
                </a:cubicBezTo>
                <a:cubicBezTo>
                  <a:pt x="1036" y="2077"/>
                  <a:pt x="1035" y="2077"/>
                  <a:pt x="1034" y="2077"/>
                </a:cubicBezTo>
                <a:cubicBezTo>
                  <a:pt x="1033" y="2077"/>
                  <a:pt x="1033" y="2077"/>
                  <a:pt x="1033" y="2077"/>
                </a:cubicBezTo>
                <a:cubicBezTo>
                  <a:pt x="1031" y="2077"/>
                  <a:pt x="1031" y="2077"/>
                  <a:pt x="1031" y="2077"/>
                </a:cubicBezTo>
                <a:cubicBezTo>
                  <a:pt x="1031" y="2077"/>
                  <a:pt x="1031" y="2077"/>
                  <a:pt x="1031" y="2077"/>
                </a:cubicBezTo>
                <a:cubicBezTo>
                  <a:pt x="1025" y="2077"/>
                  <a:pt x="1018" y="2077"/>
                  <a:pt x="1011" y="2077"/>
                </a:cubicBezTo>
                <a:cubicBezTo>
                  <a:pt x="981" y="2077"/>
                  <a:pt x="630" y="2078"/>
                  <a:pt x="605" y="2078"/>
                </a:cubicBezTo>
                <a:cubicBezTo>
                  <a:pt x="604" y="2078"/>
                  <a:pt x="602" y="2078"/>
                  <a:pt x="600" y="2078"/>
                </a:cubicBezTo>
                <a:cubicBezTo>
                  <a:pt x="598" y="2077"/>
                  <a:pt x="596" y="2077"/>
                  <a:pt x="594" y="2076"/>
                </a:cubicBezTo>
                <a:cubicBezTo>
                  <a:pt x="590" y="2075"/>
                  <a:pt x="588" y="2074"/>
                  <a:pt x="586" y="2072"/>
                </a:cubicBezTo>
                <a:cubicBezTo>
                  <a:pt x="584" y="2070"/>
                  <a:pt x="583" y="2068"/>
                  <a:pt x="582" y="2065"/>
                </a:cubicBezTo>
                <a:cubicBezTo>
                  <a:pt x="582" y="2063"/>
                  <a:pt x="582" y="2060"/>
                  <a:pt x="584" y="2057"/>
                </a:cubicBezTo>
                <a:cubicBezTo>
                  <a:pt x="584" y="2056"/>
                  <a:pt x="584" y="2056"/>
                  <a:pt x="584" y="2056"/>
                </a:cubicBezTo>
                <a:cubicBezTo>
                  <a:pt x="584" y="2056"/>
                  <a:pt x="584" y="2056"/>
                  <a:pt x="584" y="2056"/>
                </a:cubicBezTo>
                <a:cubicBezTo>
                  <a:pt x="588" y="2048"/>
                  <a:pt x="592" y="2040"/>
                  <a:pt x="596" y="2031"/>
                </a:cubicBezTo>
                <a:cubicBezTo>
                  <a:pt x="597" y="2030"/>
                  <a:pt x="598" y="2029"/>
                  <a:pt x="598" y="2027"/>
                </a:cubicBezTo>
                <a:cubicBezTo>
                  <a:pt x="601" y="2021"/>
                  <a:pt x="601" y="2021"/>
                  <a:pt x="601" y="2021"/>
                </a:cubicBezTo>
                <a:cubicBezTo>
                  <a:pt x="603" y="2018"/>
                  <a:pt x="605" y="2016"/>
                  <a:pt x="607" y="2014"/>
                </a:cubicBezTo>
                <a:cubicBezTo>
                  <a:pt x="608" y="2013"/>
                  <a:pt x="609" y="2013"/>
                  <a:pt x="609" y="2012"/>
                </a:cubicBezTo>
                <a:cubicBezTo>
                  <a:pt x="610" y="2012"/>
                  <a:pt x="610" y="2012"/>
                  <a:pt x="610" y="2011"/>
                </a:cubicBezTo>
                <a:cubicBezTo>
                  <a:pt x="611" y="2011"/>
                  <a:pt x="612" y="2011"/>
                  <a:pt x="612" y="2010"/>
                </a:cubicBezTo>
                <a:cubicBezTo>
                  <a:pt x="612" y="2010"/>
                  <a:pt x="612" y="2010"/>
                  <a:pt x="613" y="2010"/>
                </a:cubicBezTo>
                <a:cubicBezTo>
                  <a:pt x="613" y="2010"/>
                  <a:pt x="613" y="2010"/>
                  <a:pt x="614" y="2009"/>
                </a:cubicBezTo>
                <a:cubicBezTo>
                  <a:pt x="615" y="2009"/>
                  <a:pt x="616" y="2008"/>
                  <a:pt x="617" y="2008"/>
                </a:cubicBezTo>
                <a:cubicBezTo>
                  <a:pt x="617" y="2008"/>
                  <a:pt x="618" y="2007"/>
                  <a:pt x="618" y="2007"/>
                </a:cubicBezTo>
                <a:cubicBezTo>
                  <a:pt x="619" y="2007"/>
                  <a:pt x="620" y="2007"/>
                  <a:pt x="621" y="2006"/>
                </a:cubicBezTo>
                <a:cubicBezTo>
                  <a:pt x="622" y="2006"/>
                  <a:pt x="623" y="2005"/>
                  <a:pt x="625" y="2005"/>
                </a:cubicBezTo>
                <a:cubicBezTo>
                  <a:pt x="625" y="2005"/>
                  <a:pt x="626" y="2004"/>
                  <a:pt x="627" y="2004"/>
                </a:cubicBezTo>
                <a:cubicBezTo>
                  <a:pt x="627" y="2004"/>
                  <a:pt x="628" y="2004"/>
                  <a:pt x="628" y="2004"/>
                </a:cubicBezTo>
                <a:cubicBezTo>
                  <a:pt x="632" y="2003"/>
                  <a:pt x="636" y="2002"/>
                  <a:pt x="640" y="2002"/>
                </a:cubicBezTo>
                <a:cubicBezTo>
                  <a:pt x="640" y="2002"/>
                  <a:pt x="1008" y="2001"/>
                  <a:pt x="1021" y="2001"/>
                </a:cubicBezTo>
                <a:cubicBezTo>
                  <a:pt x="1026" y="2001"/>
                  <a:pt x="1030" y="2001"/>
                  <a:pt x="1034" y="2001"/>
                </a:cubicBezTo>
                <a:cubicBezTo>
                  <a:pt x="1036" y="2001"/>
                  <a:pt x="1038" y="2002"/>
                  <a:pt x="1040" y="2002"/>
                </a:cubicBezTo>
                <a:cubicBezTo>
                  <a:pt x="1040" y="2002"/>
                  <a:pt x="1040" y="2002"/>
                  <a:pt x="1041" y="2002"/>
                </a:cubicBezTo>
                <a:cubicBezTo>
                  <a:pt x="1042" y="2002"/>
                  <a:pt x="1044" y="2002"/>
                  <a:pt x="1045" y="2003"/>
                </a:cubicBezTo>
                <a:cubicBezTo>
                  <a:pt x="1045" y="2003"/>
                  <a:pt x="1046" y="2003"/>
                  <a:pt x="1046" y="2003"/>
                </a:cubicBezTo>
                <a:cubicBezTo>
                  <a:pt x="1046" y="2003"/>
                  <a:pt x="1046" y="2003"/>
                  <a:pt x="1046" y="2003"/>
                </a:cubicBezTo>
                <a:cubicBezTo>
                  <a:pt x="1048" y="2003"/>
                  <a:pt x="1049" y="2004"/>
                  <a:pt x="1050" y="2004"/>
                </a:cubicBezTo>
                <a:cubicBezTo>
                  <a:pt x="1050" y="2004"/>
                  <a:pt x="1051" y="2005"/>
                  <a:pt x="1051" y="2005"/>
                </a:cubicBezTo>
                <a:cubicBezTo>
                  <a:pt x="1052" y="2005"/>
                  <a:pt x="1053" y="2006"/>
                  <a:pt x="1054" y="2006"/>
                </a:cubicBezTo>
                <a:cubicBezTo>
                  <a:pt x="1055" y="2006"/>
                  <a:pt x="1055" y="2007"/>
                  <a:pt x="1055" y="2007"/>
                </a:cubicBezTo>
                <a:cubicBezTo>
                  <a:pt x="1055" y="2007"/>
                  <a:pt x="1055" y="2007"/>
                  <a:pt x="1056" y="2007"/>
                </a:cubicBezTo>
                <a:cubicBezTo>
                  <a:pt x="1056" y="2008"/>
                  <a:pt x="1057" y="2008"/>
                  <a:pt x="1058" y="2009"/>
                </a:cubicBezTo>
                <a:cubicBezTo>
                  <a:pt x="1059" y="2010"/>
                  <a:pt x="1061" y="2011"/>
                  <a:pt x="1061" y="2013"/>
                </a:cubicBezTo>
                <a:cubicBezTo>
                  <a:pt x="1063" y="2015"/>
                  <a:pt x="1064" y="2017"/>
                  <a:pt x="1064" y="2020"/>
                </a:cubicBezTo>
                <a:cubicBezTo>
                  <a:pt x="1064" y="2022"/>
                  <a:pt x="1064" y="2022"/>
                  <a:pt x="1064" y="2022"/>
                </a:cubicBezTo>
                <a:cubicBezTo>
                  <a:pt x="1064" y="2022"/>
                  <a:pt x="1064" y="2022"/>
                  <a:pt x="1064" y="2022"/>
                </a:cubicBezTo>
                <a:cubicBezTo>
                  <a:pt x="1064" y="2031"/>
                  <a:pt x="1064" y="2040"/>
                  <a:pt x="1064" y="2049"/>
                </a:cubicBezTo>
                <a:cubicBezTo>
                  <a:pt x="1064" y="2051"/>
                  <a:pt x="1064" y="2054"/>
                  <a:pt x="1064" y="2056"/>
                </a:cubicBezTo>
                <a:close/>
                <a:moveTo>
                  <a:pt x="1114" y="1878"/>
                </a:moveTo>
                <a:cubicBezTo>
                  <a:pt x="1114" y="1878"/>
                  <a:pt x="1114" y="1877"/>
                  <a:pt x="1113" y="1877"/>
                </a:cubicBezTo>
                <a:cubicBezTo>
                  <a:pt x="1113" y="1877"/>
                  <a:pt x="1113" y="1877"/>
                  <a:pt x="1113" y="1877"/>
                </a:cubicBezTo>
                <a:cubicBezTo>
                  <a:pt x="1112" y="1875"/>
                  <a:pt x="1111" y="1873"/>
                  <a:pt x="1111" y="1871"/>
                </a:cubicBezTo>
                <a:cubicBezTo>
                  <a:pt x="1111" y="1870"/>
                  <a:pt x="1111" y="1870"/>
                  <a:pt x="1111" y="1870"/>
                </a:cubicBezTo>
                <a:cubicBezTo>
                  <a:pt x="1110" y="1868"/>
                  <a:pt x="1110" y="1867"/>
                  <a:pt x="1110" y="1866"/>
                </a:cubicBezTo>
                <a:cubicBezTo>
                  <a:pt x="1110" y="1866"/>
                  <a:pt x="1110" y="1866"/>
                  <a:pt x="1110" y="1866"/>
                </a:cubicBezTo>
                <a:cubicBezTo>
                  <a:pt x="1110" y="1861"/>
                  <a:pt x="1109" y="1855"/>
                  <a:pt x="1109" y="1849"/>
                </a:cubicBezTo>
                <a:cubicBezTo>
                  <a:pt x="1109" y="1848"/>
                  <a:pt x="1109" y="1848"/>
                  <a:pt x="1109" y="1848"/>
                </a:cubicBezTo>
                <a:cubicBezTo>
                  <a:pt x="1109" y="1846"/>
                  <a:pt x="1109" y="1844"/>
                  <a:pt x="1110" y="1843"/>
                </a:cubicBezTo>
                <a:cubicBezTo>
                  <a:pt x="1112" y="1841"/>
                  <a:pt x="1113" y="1840"/>
                  <a:pt x="1115" y="1839"/>
                </a:cubicBezTo>
                <a:cubicBezTo>
                  <a:pt x="1118" y="1838"/>
                  <a:pt x="1120" y="1837"/>
                  <a:pt x="1123" y="1836"/>
                </a:cubicBezTo>
                <a:cubicBezTo>
                  <a:pt x="1123" y="1836"/>
                  <a:pt x="1123" y="1836"/>
                  <a:pt x="1123" y="1836"/>
                </a:cubicBezTo>
                <a:cubicBezTo>
                  <a:pt x="1123" y="1836"/>
                  <a:pt x="1123" y="1836"/>
                  <a:pt x="1123" y="1836"/>
                </a:cubicBezTo>
                <a:cubicBezTo>
                  <a:pt x="1124" y="1836"/>
                  <a:pt x="1125" y="1836"/>
                  <a:pt x="1126" y="1836"/>
                </a:cubicBezTo>
                <a:cubicBezTo>
                  <a:pt x="1127" y="1836"/>
                  <a:pt x="1127" y="1836"/>
                  <a:pt x="1128" y="1836"/>
                </a:cubicBezTo>
                <a:cubicBezTo>
                  <a:pt x="1133" y="1835"/>
                  <a:pt x="1138" y="1835"/>
                  <a:pt x="1143" y="1835"/>
                </a:cubicBezTo>
                <a:cubicBezTo>
                  <a:pt x="1176" y="1835"/>
                  <a:pt x="1176" y="1835"/>
                  <a:pt x="1176" y="1835"/>
                </a:cubicBezTo>
                <a:cubicBezTo>
                  <a:pt x="1178" y="1835"/>
                  <a:pt x="1180" y="1835"/>
                  <a:pt x="1182" y="1836"/>
                </a:cubicBezTo>
                <a:cubicBezTo>
                  <a:pt x="1191" y="1837"/>
                  <a:pt x="1201" y="1839"/>
                  <a:pt x="1203" y="1848"/>
                </a:cubicBezTo>
                <a:cubicBezTo>
                  <a:pt x="1205" y="1855"/>
                  <a:pt x="1206" y="1863"/>
                  <a:pt x="1207" y="1870"/>
                </a:cubicBezTo>
                <a:cubicBezTo>
                  <a:pt x="1207" y="1871"/>
                  <a:pt x="1207" y="1871"/>
                  <a:pt x="1207" y="1871"/>
                </a:cubicBezTo>
                <a:cubicBezTo>
                  <a:pt x="1208" y="1873"/>
                  <a:pt x="1207" y="1874"/>
                  <a:pt x="1207" y="1876"/>
                </a:cubicBezTo>
                <a:cubicBezTo>
                  <a:pt x="1207" y="1876"/>
                  <a:pt x="1207" y="1876"/>
                  <a:pt x="1206" y="1876"/>
                </a:cubicBezTo>
                <a:cubicBezTo>
                  <a:pt x="1206" y="1876"/>
                  <a:pt x="1206" y="1876"/>
                  <a:pt x="1206" y="1876"/>
                </a:cubicBezTo>
                <a:cubicBezTo>
                  <a:pt x="1206" y="1877"/>
                  <a:pt x="1206" y="1877"/>
                  <a:pt x="1206" y="1877"/>
                </a:cubicBezTo>
                <a:cubicBezTo>
                  <a:pt x="1204" y="1880"/>
                  <a:pt x="1200" y="1882"/>
                  <a:pt x="1195" y="1883"/>
                </a:cubicBezTo>
                <a:cubicBezTo>
                  <a:pt x="1195" y="1883"/>
                  <a:pt x="1195" y="1884"/>
                  <a:pt x="1194" y="1884"/>
                </a:cubicBezTo>
                <a:cubicBezTo>
                  <a:pt x="1194" y="1884"/>
                  <a:pt x="1193" y="1884"/>
                  <a:pt x="1193" y="1884"/>
                </a:cubicBezTo>
                <a:cubicBezTo>
                  <a:pt x="1192" y="1884"/>
                  <a:pt x="1192" y="1884"/>
                  <a:pt x="1192" y="1884"/>
                </a:cubicBezTo>
                <a:cubicBezTo>
                  <a:pt x="1191" y="1884"/>
                  <a:pt x="1190" y="1884"/>
                  <a:pt x="1189" y="1885"/>
                </a:cubicBezTo>
                <a:cubicBezTo>
                  <a:pt x="1178" y="1886"/>
                  <a:pt x="1164" y="1885"/>
                  <a:pt x="1158" y="1885"/>
                </a:cubicBezTo>
                <a:cubicBezTo>
                  <a:pt x="1137" y="1885"/>
                  <a:pt x="1137" y="1885"/>
                  <a:pt x="1137" y="1885"/>
                </a:cubicBezTo>
                <a:cubicBezTo>
                  <a:pt x="1135" y="1885"/>
                  <a:pt x="1134" y="1885"/>
                  <a:pt x="1132" y="1885"/>
                </a:cubicBezTo>
                <a:cubicBezTo>
                  <a:pt x="1131" y="1884"/>
                  <a:pt x="1130" y="1884"/>
                  <a:pt x="1128" y="1884"/>
                </a:cubicBezTo>
                <a:cubicBezTo>
                  <a:pt x="1128" y="1884"/>
                  <a:pt x="1128" y="1884"/>
                  <a:pt x="1127" y="1884"/>
                </a:cubicBezTo>
                <a:cubicBezTo>
                  <a:pt x="1127" y="1884"/>
                  <a:pt x="1127" y="1884"/>
                  <a:pt x="1127" y="1884"/>
                </a:cubicBezTo>
                <a:cubicBezTo>
                  <a:pt x="1126" y="1883"/>
                  <a:pt x="1125" y="1883"/>
                  <a:pt x="1123" y="1883"/>
                </a:cubicBezTo>
                <a:cubicBezTo>
                  <a:pt x="1123" y="1883"/>
                  <a:pt x="1122" y="1882"/>
                  <a:pt x="1122" y="1882"/>
                </a:cubicBezTo>
                <a:cubicBezTo>
                  <a:pt x="1121" y="1882"/>
                  <a:pt x="1120" y="1881"/>
                  <a:pt x="1119" y="1881"/>
                </a:cubicBezTo>
                <a:cubicBezTo>
                  <a:pt x="1117" y="1880"/>
                  <a:pt x="1116" y="1879"/>
                  <a:pt x="1115" y="1878"/>
                </a:cubicBezTo>
                <a:cubicBezTo>
                  <a:pt x="1115" y="1878"/>
                  <a:pt x="1114" y="1878"/>
                  <a:pt x="1114" y="1878"/>
                </a:cubicBezTo>
                <a:close/>
                <a:moveTo>
                  <a:pt x="1120" y="1961"/>
                </a:moveTo>
                <a:cubicBezTo>
                  <a:pt x="1118" y="1959"/>
                  <a:pt x="1117" y="1957"/>
                  <a:pt x="1117" y="1955"/>
                </a:cubicBezTo>
                <a:cubicBezTo>
                  <a:pt x="1117" y="1952"/>
                  <a:pt x="1117" y="1952"/>
                  <a:pt x="1117" y="1952"/>
                </a:cubicBezTo>
                <a:cubicBezTo>
                  <a:pt x="1117" y="1952"/>
                  <a:pt x="1117" y="1952"/>
                  <a:pt x="1117" y="1952"/>
                </a:cubicBezTo>
                <a:cubicBezTo>
                  <a:pt x="1116" y="1943"/>
                  <a:pt x="1116" y="1935"/>
                  <a:pt x="1115" y="1926"/>
                </a:cubicBezTo>
                <a:cubicBezTo>
                  <a:pt x="1115" y="1926"/>
                  <a:pt x="1115" y="1926"/>
                  <a:pt x="1115" y="1926"/>
                </a:cubicBezTo>
                <a:cubicBezTo>
                  <a:pt x="1115" y="1926"/>
                  <a:pt x="1115" y="1926"/>
                  <a:pt x="1115" y="1926"/>
                </a:cubicBezTo>
                <a:cubicBezTo>
                  <a:pt x="1115" y="1925"/>
                  <a:pt x="1115" y="1925"/>
                  <a:pt x="1115" y="1924"/>
                </a:cubicBezTo>
                <a:cubicBezTo>
                  <a:pt x="1117" y="1906"/>
                  <a:pt x="1155" y="1911"/>
                  <a:pt x="1167" y="1911"/>
                </a:cubicBezTo>
                <a:cubicBezTo>
                  <a:pt x="1181" y="1911"/>
                  <a:pt x="1208" y="1907"/>
                  <a:pt x="1216" y="1921"/>
                </a:cubicBezTo>
                <a:cubicBezTo>
                  <a:pt x="1217" y="1923"/>
                  <a:pt x="1218" y="1924"/>
                  <a:pt x="1218" y="1925"/>
                </a:cubicBezTo>
                <a:cubicBezTo>
                  <a:pt x="1219" y="1927"/>
                  <a:pt x="1219" y="1927"/>
                  <a:pt x="1219" y="1927"/>
                </a:cubicBezTo>
                <a:cubicBezTo>
                  <a:pt x="1219" y="1927"/>
                  <a:pt x="1219" y="1927"/>
                  <a:pt x="1219" y="1927"/>
                </a:cubicBezTo>
                <a:cubicBezTo>
                  <a:pt x="1219" y="1931"/>
                  <a:pt x="1220" y="1936"/>
                  <a:pt x="1221" y="1940"/>
                </a:cubicBezTo>
                <a:cubicBezTo>
                  <a:pt x="1224" y="1955"/>
                  <a:pt x="1224" y="1955"/>
                  <a:pt x="1224" y="1955"/>
                </a:cubicBezTo>
                <a:cubicBezTo>
                  <a:pt x="1225" y="1957"/>
                  <a:pt x="1224" y="1959"/>
                  <a:pt x="1223" y="1961"/>
                </a:cubicBezTo>
                <a:cubicBezTo>
                  <a:pt x="1223" y="1962"/>
                  <a:pt x="1222" y="1963"/>
                  <a:pt x="1220" y="1964"/>
                </a:cubicBezTo>
                <a:cubicBezTo>
                  <a:pt x="1220" y="1965"/>
                  <a:pt x="1219" y="1965"/>
                  <a:pt x="1219" y="1966"/>
                </a:cubicBezTo>
                <a:cubicBezTo>
                  <a:pt x="1219" y="1966"/>
                  <a:pt x="1218" y="1966"/>
                  <a:pt x="1218" y="1966"/>
                </a:cubicBezTo>
                <a:cubicBezTo>
                  <a:pt x="1218" y="1966"/>
                  <a:pt x="1218" y="1966"/>
                  <a:pt x="1218" y="1967"/>
                </a:cubicBezTo>
                <a:cubicBezTo>
                  <a:pt x="1217" y="1967"/>
                  <a:pt x="1216" y="1967"/>
                  <a:pt x="1215" y="1968"/>
                </a:cubicBezTo>
                <a:cubicBezTo>
                  <a:pt x="1215" y="1968"/>
                  <a:pt x="1214" y="1968"/>
                  <a:pt x="1213" y="1969"/>
                </a:cubicBezTo>
                <a:cubicBezTo>
                  <a:pt x="1213" y="1969"/>
                  <a:pt x="1212" y="1969"/>
                  <a:pt x="1212" y="1969"/>
                </a:cubicBezTo>
                <a:cubicBezTo>
                  <a:pt x="1211" y="1969"/>
                  <a:pt x="1211" y="1970"/>
                  <a:pt x="1210" y="1970"/>
                </a:cubicBezTo>
                <a:cubicBezTo>
                  <a:pt x="1209" y="1970"/>
                  <a:pt x="1209" y="1970"/>
                  <a:pt x="1208" y="1970"/>
                </a:cubicBezTo>
                <a:cubicBezTo>
                  <a:pt x="1208" y="1970"/>
                  <a:pt x="1207" y="1970"/>
                  <a:pt x="1207" y="1970"/>
                </a:cubicBezTo>
                <a:cubicBezTo>
                  <a:pt x="1206" y="1971"/>
                  <a:pt x="1205" y="1971"/>
                  <a:pt x="1204" y="1971"/>
                </a:cubicBezTo>
                <a:cubicBezTo>
                  <a:pt x="1202" y="1971"/>
                  <a:pt x="1201" y="1971"/>
                  <a:pt x="1199" y="1971"/>
                </a:cubicBezTo>
                <a:cubicBezTo>
                  <a:pt x="1199" y="1971"/>
                  <a:pt x="1199" y="1971"/>
                  <a:pt x="1199" y="1971"/>
                </a:cubicBezTo>
                <a:cubicBezTo>
                  <a:pt x="1199" y="1971"/>
                  <a:pt x="1199" y="1971"/>
                  <a:pt x="1199" y="1971"/>
                </a:cubicBezTo>
                <a:cubicBezTo>
                  <a:pt x="1181" y="1971"/>
                  <a:pt x="1164" y="1971"/>
                  <a:pt x="1147" y="1971"/>
                </a:cubicBezTo>
                <a:cubicBezTo>
                  <a:pt x="1145" y="1971"/>
                  <a:pt x="1143" y="1971"/>
                  <a:pt x="1141" y="1971"/>
                </a:cubicBezTo>
                <a:cubicBezTo>
                  <a:pt x="1141" y="1971"/>
                  <a:pt x="1140" y="1971"/>
                  <a:pt x="1140" y="1971"/>
                </a:cubicBezTo>
                <a:cubicBezTo>
                  <a:pt x="1139" y="1971"/>
                  <a:pt x="1137" y="1970"/>
                  <a:pt x="1136" y="1970"/>
                </a:cubicBezTo>
                <a:cubicBezTo>
                  <a:pt x="1136" y="1970"/>
                  <a:pt x="1136" y="1970"/>
                  <a:pt x="1136" y="1970"/>
                </a:cubicBezTo>
                <a:cubicBezTo>
                  <a:pt x="1135" y="1970"/>
                  <a:pt x="1135" y="1970"/>
                  <a:pt x="1135" y="1970"/>
                </a:cubicBezTo>
                <a:cubicBezTo>
                  <a:pt x="1134" y="1969"/>
                  <a:pt x="1132" y="1969"/>
                  <a:pt x="1131" y="1969"/>
                </a:cubicBezTo>
                <a:cubicBezTo>
                  <a:pt x="1130" y="1968"/>
                  <a:pt x="1130" y="1968"/>
                  <a:pt x="1129" y="1968"/>
                </a:cubicBezTo>
                <a:cubicBezTo>
                  <a:pt x="1128" y="1967"/>
                  <a:pt x="1128" y="1967"/>
                  <a:pt x="1127" y="1967"/>
                </a:cubicBezTo>
                <a:cubicBezTo>
                  <a:pt x="1127" y="1967"/>
                  <a:pt x="1126" y="1967"/>
                  <a:pt x="1126" y="1966"/>
                </a:cubicBezTo>
                <a:cubicBezTo>
                  <a:pt x="1124" y="1965"/>
                  <a:pt x="1121" y="1963"/>
                  <a:pt x="1120" y="1961"/>
                </a:cubicBezTo>
                <a:close/>
                <a:moveTo>
                  <a:pt x="1244" y="2063"/>
                </a:moveTo>
                <a:cubicBezTo>
                  <a:pt x="1243" y="2066"/>
                  <a:pt x="1241" y="2068"/>
                  <a:pt x="1238" y="2070"/>
                </a:cubicBezTo>
                <a:cubicBezTo>
                  <a:pt x="1236" y="2072"/>
                  <a:pt x="1233" y="2074"/>
                  <a:pt x="1229" y="2075"/>
                </a:cubicBezTo>
                <a:cubicBezTo>
                  <a:pt x="1225" y="2076"/>
                  <a:pt x="1221" y="2076"/>
                  <a:pt x="1217" y="2076"/>
                </a:cubicBezTo>
                <a:cubicBezTo>
                  <a:pt x="1205" y="2076"/>
                  <a:pt x="1205" y="2076"/>
                  <a:pt x="1205" y="2076"/>
                </a:cubicBezTo>
                <a:cubicBezTo>
                  <a:pt x="1205" y="2076"/>
                  <a:pt x="1205" y="2076"/>
                  <a:pt x="1205" y="2076"/>
                </a:cubicBezTo>
                <a:cubicBezTo>
                  <a:pt x="1189" y="2076"/>
                  <a:pt x="1174" y="2076"/>
                  <a:pt x="1158" y="2077"/>
                </a:cubicBezTo>
                <a:cubicBezTo>
                  <a:pt x="1156" y="2077"/>
                  <a:pt x="1154" y="2076"/>
                  <a:pt x="1152" y="2076"/>
                </a:cubicBezTo>
                <a:cubicBezTo>
                  <a:pt x="1152" y="2076"/>
                  <a:pt x="1151" y="2076"/>
                  <a:pt x="1151" y="2076"/>
                </a:cubicBezTo>
                <a:cubicBezTo>
                  <a:pt x="1149" y="2076"/>
                  <a:pt x="1148" y="2075"/>
                  <a:pt x="1146" y="2075"/>
                </a:cubicBezTo>
                <a:cubicBezTo>
                  <a:pt x="1146" y="2075"/>
                  <a:pt x="1146" y="2075"/>
                  <a:pt x="1146" y="2075"/>
                </a:cubicBezTo>
                <a:cubicBezTo>
                  <a:pt x="1145" y="2075"/>
                  <a:pt x="1145" y="2075"/>
                  <a:pt x="1145" y="2075"/>
                </a:cubicBezTo>
                <a:cubicBezTo>
                  <a:pt x="1138" y="2073"/>
                  <a:pt x="1132" y="2069"/>
                  <a:pt x="1128" y="2064"/>
                </a:cubicBezTo>
                <a:cubicBezTo>
                  <a:pt x="1128" y="2064"/>
                  <a:pt x="1128" y="2064"/>
                  <a:pt x="1128" y="2064"/>
                </a:cubicBezTo>
                <a:cubicBezTo>
                  <a:pt x="1128" y="2064"/>
                  <a:pt x="1128" y="2064"/>
                  <a:pt x="1128" y="2064"/>
                </a:cubicBezTo>
                <a:cubicBezTo>
                  <a:pt x="1127" y="2063"/>
                  <a:pt x="1126" y="2062"/>
                  <a:pt x="1126" y="2060"/>
                </a:cubicBezTo>
                <a:cubicBezTo>
                  <a:pt x="1126" y="2060"/>
                  <a:pt x="1126" y="2059"/>
                  <a:pt x="1125" y="2059"/>
                </a:cubicBezTo>
                <a:cubicBezTo>
                  <a:pt x="1125" y="2058"/>
                  <a:pt x="1125" y="2057"/>
                  <a:pt x="1125" y="2057"/>
                </a:cubicBezTo>
                <a:cubicBezTo>
                  <a:pt x="1125" y="2056"/>
                  <a:pt x="1125" y="2056"/>
                  <a:pt x="1125" y="2056"/>
                </a:cubicBezTo>
                <a:cubicBezTo>
                  <a:pt x="1125" y="2055"/>
                  <a:pt x="1125" y="2055"/>
                  <a:pt x="1125" y="2055"/>
                </a:cubicBezTo>
                <a:cubicBezTo>
                  <a:pt x="1125" y="2055"/>
                  <a:pt x="1125" y="2055"/>
                  <a:pt x="1125" y="2055"/>
                </a:cubicBezTo>
                <a:cubicBezTo>
                  <a:pt x="1124" y="2046"/>
                  <a:pt x="1123" y="2037"/>
                  <a:pt x="1123" y="2029"/>
                </a:cubicBezTo>
                <a:cubicBezTo>
                  <a:pt x="1123" y="2027"/>
                  <a:pt x="1122" y="2026"/>
                  <a:pt x="1122" y="2024"/>
                </a:cubicBezTo>
                <a:cubicBezTo>
                  <a:pt x="1122" y="2020"/>
                  <a:pt x="1122" y="2020"/>
                  <a:pt x="1122" y="2020"/>
                </a:cubicBezTo>
                <a:cubicBezTo>
                  <a:pt x="1122" y="2019"/>
                  <a:pt x="1122" y="2019"/>
                  <a:pt x="1122" y="2019"/>
                </a:cubicBezTo>
                <a:cubicBezTo>
                  <a:pt x="1122" y="2018"/>
                  <a:pt x="1122" y="2017"/>
                  <a:pt x="1122" y="2016"/>
                </a:cubicBezTo>
                <a:cubicBezTo>
                  <a:pt x="1122" y="2016"/>
                  <a:pt x="1123" y="2016"/>
                  <a:pt x="1123" y="2015"/>
                </a:cubicBezTo>
                <a:cubicBezTo>
                  <a:pt x="1123" y="2014"/>
                  <a:pt x="1123" y="2014"/>
                  <a:pt x="1123" y="2013"/>
                </a:cubicBezTo>
                <a:cubicBezTo>
                  <a:pt x="1124" y="2013"/>
                  <a:pt x="1124" y="2013"/>
                  <a:pt x="1124" y="2012"/>
                </a:cubicBezTo>
                <a:cubicBezTo>
                  <a:pt x="1124" y="2012"/>
                  <a:pt x="1124" y="2012"/>
                  <a:pt x="1124" y="2012"/>
                </a:cubicBezTo>
                <a:cubicBezTo>
                  <a:pt x="1125" y="2011"/>
                  <a:pt x="1125" y="2010"/>
                  <a:pt x="1126" y="2010"/>
                </a:cubicBezTo>
                <a:cubicBezTo>
                  <a:pt x="1126" y="2009"/>
                  <a:pt x="1127" y="2009"/>
                  <a:pt x="1127" y="2009"/>
                </a:cubicBezTo>
                <a:cubicBezTo>
                  <a:pt x="1128" y="2008"/>
                  <a:pt x="1128" y="2008"/>
                  <a:pt x="1129" y="2007"/>
                </a:cubicBezTo>
                <a:cubicBezTo>
                  <a:pt x="1129" y="2007"/>
                  <a:pt x="1129" y="2007"/>
                  <a:pt x="1130" y="2006"/>
                </a:cubicBezTo>
                <a:cubicBezTo>
                  <a:pt x="1130" y="2006"/>
                  <a:pt x="1130" y="2006"/>
                  <a:pt x="1130" y="2006"/>
                </a:cubicBezTo>
                <a:cubicBezTo>
                  <a:pt x="1131" y="2006"/>
                  <a:pt x="1132" y="2005"/>
                  <a:pt x="1133" y="2004"/>
                </a:cubicBezTo>
                <a:cubicBezTo>
                  <a:pt x="1134" y="2004"/>
                  <a:pt x="1134" y="2004"/>
                  <a:pt x="1134" y="2004"/>
                </a:cubicBezTo>
                <a:cubicBezTo>
                  <a:pt x="1134" y="2004"/>
                  <a:pt x="1135" y="2004"/>
                  <a:pt x="1135" y="2004"/>
                </a:cubicBezTo>
                <a:cubicBezTo>
                  <a:pt x="1135" y="2004"/>
                  <a:pt x="1135" y="2004"/>
                  <a:pt x="1136" y="2004"/>
                </a:cubicBezTo>
                <a:cubicBezTo>
                  <a:pt x="1137" y="2003"/>
                  <a:pt x="1138" y="2003"/>
                  <a:pt x="1139" y="2003"/>
                </a:cubicBezTo>
                <a:cubicBezTo>
                  <a:pt x="1139" y="2002"/>
                  <a:pt x="1140" y="2002"/>
                  <a:pt x="1140" y="2002"/>
                </a:cubicBezTo>
                <a:cubicBezTo>
                  <a:pt x="1141" y="2002"/>
                  <a:pt x="1141" y="2002"/>
                  <a:pt x="1142" y="2002"/>
                </a:cubicBezTo>
                <a:cubicBezTo>
                  <a:pt x="1143" y="2002"/>
                  <a:pt x="1145" y="2001"/>
                  <a:pt x="1147" y="2001"/>
                </a:cubicBezTo>
                <a:cubicBezTo>
                  <a:pt x="1147" y="2001"/>
                  <a:pt x="1148" y="2001"/>
                  <a:pt x="1148" y="2001"/>
                </a:cubicBezTo>
                <a:cubicBezTo>
                  <a:pt x="1149" y="2001"/>
                  <a:pt x="1149" y="2001"/>
                  <a:pt x="1150" y="2001"/>
                </a:cubicBezTo>
                <a:cubicBezTo>
                  <a:pt x="1153" y="2001"/>
                  <a:pt x="1153" y="2001"/>
                  <a:pt x="1153" y="2001"/>
                </a:cubicBezTo>
                <a:cubicBezTo>
                  <a:pt x="1155" y="2001"/>
                  <a:pt x="1158" y="2001"/>
                  <a:pt x="1160" y="2001"/>
                </a:cubicBezTo>
                <a:cubicBezTo>
                  <a:pt x="1163" y="2001"/>
                  <a:pt x="1165" y="2001"/>
                  <a:pt x="1168" y="2001"/>
                </a:cubicBezTo>
                <a:cubicBezTo>
                  <a:pt x="1191" y="2001"/>
                  <a:pt x="1191" y="2001"/>
                  <a:pt x="1191" y="2001"/>
                </a:cubicBezTo>
                <a:cubicBezTo>
                  <a:pt x="1197" y="2001"/>
                  <a:pt x="1203" y="2001"/>
                  <a:pt x="1209" y="2001"/>
                </a:cubicBezTo>
                <a:cubicBezTo>
                  <a:pt x="1210" y="2001"/>
                  <a:pt x="1211" y="2001"/>
                  <a:pt x="1212" y="2002"/>
                </a:cubicBezTo>
                <a:cubicBezTo>
                  <a:pt x="1212" y="2002"/>
                  <a:pt x="1213" y="2002"/>
                  <a:pt x="1214" y="2002"/>
                </a:cubicBezTo>
                <a:cubicBezTo>
                  <a:pt x="1214" y="2002"/>
                  <a:pt x="1214" y="2002"/>
                  <a:pt x="1215" y="2002"/>
                </a:cubicBezTo>
                <a:cubicBezTo>
                  <a:pt x="1215" y="2002"/>
                  <a:pt x="1216" y="2002"/>
                  <a:pt x="1216" y="2002"/>
                </a:cubicBezTo>
                <a:cubicBezTo>
                  <a:pt x="1216" y="2002"/>
                  <a:pt x="1216" y="2003"/>
                  <a:pt x="1217" y="2003"/>
                </a:cubicBezTo>
                <a:cubicBezTo>
                  <a:pt x="1218" y="2003"/>
                  <a:pt x="1219" y="2003"/>
                  <a:pt x="1220" y="2004"/>
                </a:cubicBezTo>
                <a:cubicBezTo>
                  <a:pt x="1221" y="2004"/>
                  <a:pt x="1221" y="2004"/>
                  <a:pt x="1222" y="2004"/>
                </a:cubicBezTo>
                <a:cubicBezTo>
                  <a:pt x="1222" y="2005"/>
                  <a:pt x="1223" y="2005"/>
                  <a:pt x="1223" y="2005"/>
                </a:cubicBezTo>
                <a:cubicBezTo>
                  <a:pt x="1224" y="2005"/>
                  <a:pt x="1225" y="2006"/>
                  <a:pt x="1226" y="2006"/>
                </a:cubicBezTo>
                <a:cubicBezTo>
                  <a:pt x="1229" y="2008"/>
                  <a:pt x="1231" y="2010"/>
                  <a:pt x="1233" y="2012"/>
                </a:cubicBezTo>
                <a:cubicBezTo>
                  <a:pt x="1235" y="2014"/>
                  <a:pt x="1237" y="2017"/>
                  <a:pt x="1237" y="2019"/>
                </a:cubicBezTo>
                <a:cubicBezTo>
                  <a:pt x="1240" y="2034"/>
                  <a:pt x="1240" y="2034"/>
                  <a:pt x="1240" y="2034"/>
                </a:cubicBezTo>
                <a:cubicBezTo>
                  <a:pt x="1241" y="2040"/>
                  <a:pt x="1243" y="2046"/>
                  <a:pt x="1244" y="2052"/>
                </a:cubicBezTo>
                <a:cubicBezTo>
                  <a:pt x="1244" y="2052"/>
                  <a:pt x="1244" y="2052"/>
                  <a:pt x="1244" y="2052"/>
                </a:cubicBezTo>
                <a:cubicBezTo>
                  <a:pt x="1244" y="2055"/>
                  <a:pt x="1244" y="2055"/>
                  <a:pt x="1244" y="2055"/>
                </a:cubicBezTo>
                <a:cubicBezTo>
                  <a:pt x="1245" y="2058"/>
                  <a:pt x="1245" y="2061"/>
                  <a:pt x="1244" y="2063"/>
                </a:cubicBezTo>
                <a:close/>
                <a:moveTo>
                  <a:pt x="1349" y="1880"/>
                </a:moveTo>
                <a:cubicBezTo>
                  <a:pt x="1346" y="1879"/>
                  <a:pt x="1344" y="1878"/>
                  <a:pt x="1342" y="1876"/>
                </a:cubicBezTo>
                <a:cubicBezTo>
                  <a:pt x="1340" y="1875"/>
                  <a:pt x="1338" y="1873"/>
                  <a:pt x="1338" y="1871"/>
                </a:cubicBezTo>
                <a:cubicBezTo>
                  <a:pt x="1337" y="1868"/>
                  <a:pt x="1337" y="1868"/>
                  <a:pt x="1337" y="1868"/>
                </a:cubicBezTo>
                <a:cubicBezTo>
                  <a:pt x="1335" y="1863"/>
                  <a:pt x="1333" y="1859"/>
                  <a:pt x="1332" y="1854"/>
                </a:cubicBezTo>
                <a:cubicBezTo>
                  <a:pt x="1331" y="1852"/>
                  <a:pt x="1329" y="1848"/>
                  <a:pt x="1329" y="1845"/>
                </a:cubicBezTo>
                <a:cubicBezTo>
                  <a:pt x="1329" y="1845"/>
                  <a:pt x="1329" y="1845"/>
                  <a:pt x="1329" y="1844"/>
                </a:cubicBezTo>
                <a:cubicBezTo>
                  <a:pt x="1329" y="1844"/>
                  <a:pt x="1329" y="1844"/>
                  <a:pt x="1329" y="1844"/>
                </a:cubicBezTo>
                <a:cubicBezTo>
                  <a:pt x="1329" y="1844"/>
                  <a:pt x="1329" y="1843"/>
                  <a:pt x="1329" y="1843"/>
                </a:cubicBezTo>
                <a:cubicBezTo>
                  <a:pt x="1329" y="1843"/>
                  <a:pt x="1329" y="1843"/>
                  <a:pt x="1329" y="1842"/>
                </a:cubicBezTo>
                <a:cubicBezTo>
                  <a:pt x="1329" y="1842"/>
                  <a:pt x="1329" y="1842"/>
                  <a:pt x="1329" y="1842"/>
                </a:cubicBezTo>
                <a:cubicBezTo>
                  <a:pt x="1333" y="1834"/>
                  <a:pt x="1348" y="1835"/>
                  <a:pt x="1355" y="1835"/>
                </a:cubicBezTo>
                <a:cubicBezTo>
                  <a:pt x="1392" y="1835"/>
                  <a:pt x="1392" y="1835"/>
                  <a:pt x="1392" y="1835"/>
                </a:cubicBezTo>
                <a:cubicBezTo>
                  <a:pt x="1396" y="1835"/>
                  <a:pt x="1399" y="1835"/>
                  <a:pt x="1402" y="1836"/>
                </a:cubicBezTo>
                <a:cubicBezTo>
                  <a:pt x="1403" y="1836"/>
                  <a:pt x="1404" y="1836"/>
                  <a:pt x="1405" y="1836"/>
                </a:cubicBezTo>
                <a:cubicBezTo>
                  <a:pt x="1405" y="1836"/>
                  <a:pt x="1405" y="1837"/>
                  <a:pt x="1406" y="1837"/>
                </a:cubicBezTo>
                <a:cubicBezTo>
                  <a:pt x="1406" y="1837"/>
                  <a:pt x="1407" y="1837"/>
                  <a:pt x="1408" y="1837"/>
                </a:cubicBezTo>
                <a:cubicBezTo>
                  <a:pt x="1409" y="1837"/>
                  <a:pt x="1410" y="1838"/>
                  <a:pt x="1411" y="1838"/>
                </a:cubicBezTo>
                <a:cubicBezTo>
                  <a:pt x="1411" y="1838"/>
                  <a:pt x="1411" y="1838"/>
                  <a:pt x="1411" y="1838"/>
                </a:cubicBezTo>
                <a:cubicBezTo>
                  <a:pt x="1411" y="1838"/>
                  <a:pt x="1411" y="1838"/>
                  <a:pt x="1411" y="1838"/>
                </a:cubicBezTo>
                <a:cubicBezTo>
                  <a:pt x="1412" y="1839"/>
                  <a:pt x="1413" y="1839"/>
                  <a:pt x="1414" y="1840"/>
                </a:cubicBezTo>
                <a:cubicBezTo>
                  <a:pt x="1415" y="1840"/>
                  <a:pt x="1415" y="1840"/>
                  <a:pt x="1416" y="1841"/>
                </a:cubicBezTo>
                <a:cubicBezTo>
                  <a:pt x="1416" y="1841"/>
                  <a:pt x="1416" y="1841"/>
                  <a:pt x="1417" y="1841"/>
                </a:cubicBezTo>
                <a:cubicBezTo>
                  <a:pt x="1417" y="1841"/>
                  <a:pt x="1417" y="1841"/>
                  <a:pt x="1417" y="1842"/>
                </a:cubicBezTo>
                <a:cubicBezTo>
                  <a:pt x="1418" y="1842"/>
                  <a:pt x="1418" y="1842"/>
                  <a:pt x="1418" y="1842"/>
                </a:cubicBezTo>
                <a:cubicBezTo>
                  <a:pt x="1420" y="1844"/>
                  <a:pt x="1422" y="1845"/>
                  <a:pt x="1423" y="1847"/>
                </a:cubicBezTo>
                <a:cubicBezTo>
                  <a:pt x="1423" y="1847"/>
                  <a:pt x="1423" y="1847"/>
                  <a:pt x="1423" y="1847"/>
                </a:cubicBezTo>
                <a:cubicBezTo>
                  <a:pt x="1426" y="1852"/>
                  <a:pt x="1428" y="1859"/>
                  <a:pt x="1431" y="1864"/>
                </a:cubicBezTo>
                <a:cubicBezTo>
                  <a:pt x="1431" y="1864"/>
                  <a:pt x="1431" y="1864"/>
                  <a:pt x="1431" y="1864"/>
                </a:cubicBezTo>
                <a:cubicBezTo>
                  <a:pt x="1432" y="1867"/>
                  <a:pt x="1434" y="1870"/>
                  <a:pt x="1435" y="1873"/>
                </a:cubicBezTo>
                <a:cubicBezTo>
                  <a:pt x="1435" y="1873"/>
                  <a:pt x="1435" y="1873"/>
                  <a:pt x="1435" y="1873"/>
                </a:cubicBezTo>
                <a:cubicBezTo>
                  <a:pt x="1435" y="1873"/>
                  <a:pt x="1435" y="1873"/>
                  <a:pt x="1435" y="1874"/>
                </a:cubicBezTo>
                <a:cubicBezTo>
                  <a:pt x="1436" y="1879"/>
                  <a:pt x="1431" y="1882"/>
                  <a:pt x="1425" y="1883"/>
                </a:cubicBezTo>
                <a:cubicBezTo>
                  <a:pt x="1425" y="1883"/>
                  <a:pt x="1425" y="1883"/>
                  <a:pt x="1425" y="1883"/>
                </a:cubicBezTo>
                <a:cubicBezTo>
                  <a:pt x="1425" y="1883"/>
                  <a:pt x="1424" y="1883"/>
                  <a:pt x="1424" y="1883"/>
                </a:cubicBezTo>
                <a:cubicBezTo>
                  <a:pt x="1423" y="1884"/>
                  <a:pt x="1422" y="1884"/>
                  <a:pt x="1421" y="1884"/>
                </a:cubicBezTo>
                <a:cubicBezTo>
                  <a:pt x="1421" y="1884"/>
                  <a:pt x="1420" y="1884"/>
                  <a:pt x="1420" y="1884"/>
                </a:cubicBezTo>
                <a:cubicBezTo>
                  <a:pt x="1419" y="1884"/>
                  <a:pt x="1418" y="1884"/>
                  <a:pt x="1417" y="1884"/>
                </a:cubicBezTo>
                <a:cubicBezTo>
                  <a:pt x="1417" y="1884"/>
                  <a:pt x="1416" y="1884"/>
                  <a:pt x="1416" y="1884"/>
                </a:cubicBezTo>
                <a:cubicBezTo>
                  <a:pt x="1416" y="1884"/>
                  <a:pt x="1416" y="1884"/>
                  <a:pt x="1415" y="1884"/>
                </a:cubicBezTo>
                <a:cubicBezTo>
                  <a:pt x="1414" y="1884"/>
                  <a:pt x="1414" y="1884"/>
                  <a:pt x="1414" y="1884"/>
                </a:cubicBezTo>
                <a:cubicBezTo>
                  <a:pt x="1408" y="1884"/>
                  <a:pt x="1403" y="1884"/>
                  <a:pt x="1397" y="1884"/>
                </a:cubicBezTo>
                <a:cubicBezTo>
                  <a:pt x="1387" y="1884"/>
                  <a:pt x="1378" y="1884"/>
                  <a:pt x="1368" y="1884"/>
                </a:cubicBezTo>
                <a:cubicBezTo>
                  <a:pt x="1362" y="1884"/>
                  <a:pt x="1355" y="1883"/>
                  <a:pt x="1349" y="1880"/>
                </a:cubicBezTo>
                <a:cubicBezTo>
                  <a:pt x="1349" y="1880"/>
                  <a:pt x="1349" y="1880"/>
                  <a:pt x="1349" y="1880"/>
                </a:cubicBezTo>
                <a:close/>
                <a:moveTo>
                  <a:pt x="1373" y="1961"/>
                </a:moveTo>
                <a:cubicBezTo>
                  <a:pt x="1371" y="1959"/>
                  <a:pt x="1369" y="1956"/>
                  <a:pt x="1369" y="1954"/>
                </a:cubicBezTo>
                <a:cubicBezTo>
                  <a:pt x="1363" y="1940"/>
                  <a:pt x="1363" y="1940"/>
                  <a:pt x="1363" y="1940"/>
                </a:cubicBezTo>
                <a:cubicBezTo>
                  <a:pt x="1362" y="1935"/>
                  <a:pt x="1360" y="1931"/>
                  <a:pt x="1359" y="1927"/>
                </a:cubicBezTo>
                <a:cubicBezTo>
                  <a:pt x="1359" y="1927"/>
                  <a:pt x="1359" y="1927"/>
                  <a:pt x="1359" y="1927"/>
                </a:cubicBezTo>
                <a:cubicBezTo>
                  <a:pt x="1358" y="1925"/>
                  <a:pt x="1358" y="1925"/>
                  <a:pt x="1358" y="1925"/>
                </a:cubicBezTo>
                <a:cubicBezTo>
                  <a:pt x="1357" y="1923"/>
                  <a:pt x="1357" y="1921"/>
                  <a:pt x="1358" y="1919"/>
                </a:cubicBezTo>
                <a:cubicBezTo>
                  <a:pt x="1358" y="1918"/>
                  <a:pt x="1359" y="1917"/>
                  <a:pt x="1360" y="1916"/>
                </a:cubicBezTo>
                <a:cubicBezTo>
                  <a:pt x="1360" y="1916"/>
                  <a:pt x="1361" y="1916"/>
                  <a:pt x="1361" y="1915"/>
                </a:cubicBezTo>
                <a:cubicBezTo>
                  <a:pt x="1361" y="1915"/>
                  <a:pt x="1361" y="1915"/>
                  <a:pt x="1362" y="1915"/>
                </a:cubicBezTo>
                <a:cubicBezTo>
                  <a:pt x="1364" y="1913"/>
                  <a:pt x="1366" y="1912"/>
                  <a:pt x="1369" y="1911"/>
                </a:cubicBezTo>
                <a:cubicBezTo>
                  <a:pt x="1371" y="1911"/>
                  <a:pt x="1374" y="1910"/>
                  <a:pt x="1376" y="1910"/>
                </a:cubicBezTo>
                <a:cubicBezTo>
                  <a:pt x="1386" y="1909"/>
                  <a:pt x="1397" y="1910"/>
                  <a:pt x="1402" y="1910"/>
                </a:cubicBezTo>
                <a:cubicBezTo>
                  <a:pt x="1420" y="1910"/>
                  <a:pt x="1451" y="1906"/>
                  <a:pt x="1461" y="1925"/>
                </a:cubicBezTo>
                <a:cubicBezTo>
                  <a:pt x="1461" y="1925"/>
                  <a:pt x="1461" y="1925"/>
                  <a:pt x="1461" y="1925"/>
                </a:cubicBezTo>
                <a:cubicBezTo>
                  <a:pt x="1461" y="1925"/>
                  <a:pt x="1461" y="1925"/>
                  <a:pt x="1461" y="1925"/>
                </a:cubicBezTo>
                <a:cubicBezTo>
                  <a:pt x="1461" y="1925"/>
                  <a:pt x="1461" y="1925"/>
                  <a:pt x="1461" y="1925"/>
                </a:cubicBezTo>
                <a:cubicBezTo>
                  <a:pt x="1465" y="1933"/>
                  <a:pt x="1469" y="1940"/>
                  <a:pt x="1473" y="1948"/>
                </a:cubicBezTo>
                <a:cubicBezTo>
                  <a:pt x="1474" y="1951"/>
                  <a:pt x="1476" y="1953"/>
                  <a:pt x="1476" y="1956"/>
                </a:cubicBezTo>
                <a:cubicBezTo>
                  <a:pt x="1476" y="1956"/>
                  <a:pt x="1476" y="1956"/>
                  <a:pt x="1476" y="1957"/>
                </a:cubicBezTo>
                <a:cubicBezTo>
                  <a:pt x="1477" y="1957"/>
                  <a:pt x="1477" y="1958"/>
                  <a:pt x="1477" y="1958"/>
                </a:cubicBezTo>
                <a:cubicBezTo>
                  <a:pt x="1477" y="1959"/>
                  <a:pt x="1477" y="1959"/>
                  <a:pt x="1477" y="1960"/>
                </a:cubicBezTo>
                <a:cubicBezTo>
                  <a:pt x="1477" y="1960"/>
                  <a:pt x="1477" y="1960"/>
                  <a:pt x="1477" y="1960"/>
                </a:cubicBezTo>
                <a:cubicBezTo>
                  <a:pt x="1477" y="1960"/>
                  <a:pt x="1476" y="1961"/>
                  <a:pt x="1476" y="1961"/>
                </a:cubicBezTo>
                <a:cubicBezTo>
                  <a:pt x="1476" y="1962"/>
                  <a:pt x="1476" y="1962"/>
                  <a:pt x="1475" y="1963"/>
                </a:cubicBezTo>
                <a:cubicBezTo>
                  <a:pt x="1475" y="1963"/>
                  <a:pt x="1475" y="1963"/>
                  <a:pt x="1475" y="1963"/>
                </a:cubicBezTo>
                <a:cubicBezTo>
                  <a:pt x="1475" y="1964"/>
                  <a:pt x="1474" y="1965"/>
                  <a:pt x="1474" y="1965"/>
                </a:cubicBezTo>
                <a:cubicBezTo>
                  <a:pt x="1473" y="1965"/>
                  <a:pt x="1473" y="1965"/>
                  <a:pt x="1473" y="1966"/>
                </a:cubicBezTo>
                <a:cubicBezTo>
                  <a:pt x="1473" y="1966"/>
                  <a:pt x="1473" y="1966"/>
                  <a:pt x="1472" y="1966"/>
                </a:cubicBezTo>
                <a:cubicBezTo>
                  <a:pt x="1472" y="1966"/>
                  <a:pt x="1472" y="1967"/>
                  <a:pt x="1471" y="1967"/>
                </a:cubicBezTo>
                <a:cubicBezTo>
                  <a:pt x="1470" y="1968"/>
                  <a:pt x="1468" y="1969"/>
                  <a:pt x="1466" y="1969"/>
                </a:cubicBezTo>
                <a:cubicBezTo>
                  <a:pt x="1465" y="1969"/>
                  <a:pt x="1465" y="1969"/>
                  <a:pt x="1464" y="1970"/>
                </a:cubicBezTo>
                <a:cubicBezTo>
                  <a:pt x="1463" y="1970"/>
                  <a:pt x="1462" y="1970"/>
                  <a:pt x="1462" y="1970"/>
                </a:cubicBezTo>
                <a:cubicBezTo>
                  <a:pt x="1461" y="1970"/>
                  <a:pt x="1461" y="1970"/>
                  <a:pt x="1461" y="1970"/>
                </a:cubicBezTo>
                <a:cubicBezTo>
                  <a:pt x="1460" y="1970"/>
                  <a:pt x="1460" y="1970"/>
                  <a:pt x="1460" y="1970"/>
                </a:cubicBezTo>
                <a:cubicBezTo>
                  <a:pt x="1441" y="1972"/>
                  <a:pt x="1422" y="1971"/>
                  <a:pt x="1403" y="1971"/>
                </a:cubicBezTo>
                <a:cubicBezTo>
                  <a:pt x="1401" y="1971"/>
                  <a:pt x="1399" y="1971"/>
                  <a:pt x="1397" y="1970"/>
                </a:cubicBezTo>
                <a:cubicBezTo>
                  <a:pt x="1397" y="1970"/>
                  <a:pt x="1397" y="1970"/>
                  <a:pt x="1397" y="1970"/>
                </a:cubicBezTo>
                <a:cubicBezTo>
                  <a:pt x="1390" y="1970"/>
                  <a:pt x="1383" y="1967"/>
                  <a:pt x="1377" y="1964"/>
                </a:cubicBezTo>
                <a:cubicBezTo>
                  <a:pt x="1376" y="1963"/>
                  <a:pt x="1374" y="1962"/>
                  <a:pt x="1373" y="1961"/>
                </a:cubicBezTo>
                <a:close/>
                <a:moveTo>
                  <a:pt x="1527" y="2063"/>
                </a:moveTo>
                <a:cubicBezTo>
                  <a:pt x="1527" y="2063"/>
                  <a:pt x="1527" y="2064"/>
                  <a:pt x="1527" y="2064"/>
                </a:cubicBezTo>
                <a:cubicBezTo>
                  <a:pt x="1527" y="2065"/>
                  <a:pt x="1526" y="2065"/>
                  <a:pt x="1526" y="2065"/>
                </a:cubicBezTo>
                <a:cubicBezTo>
                  <a:pt x="1526" y="2066"/>
                  <a:pt x="1526" y="2066"/>
                  <a:pt x="1525" y="2067"/>
                </a:cubicBezTo>
                <a:cubicBezTo>
                  <a:pt x="1525" y="2067"/>
                  <a:pt x="1525" y="2068"/>
                  <a:pt x="1525" y="2068"/>
                </a:cubicBezTo>
                <a:cubicBezTo>
                  <a:pt x="1525" y="2068"/>
                  <a:pt x="1524" y="2068"/>
                  <a:pt x="1524" y="2069"/>
                </a:cubicBezTo>
                <a:cubicBezTo>
                  <a:pt x="1524" y="2069"/>
                  <a:pt x="1524" y="2069"/>
                  <a:pt x="1524" y="2069"/>
                </a:cubicBezTo>
                <a:cubicBezTo>
                  <a:pt x="1524" y="2069"/>
                  <a:pt x="1523" y="2070"/>
                  <a:pt x="1523" y="2070"/>
                </a:cubicBezTo>
                <a:cubicBezTo>
                  <a:pt x="1520" y="2073"/>
                  <a:pt x="1515" y="2074"/>
                  <a:pt x="1511" y="2075"/>
                </a:cubicBezTo>
                <a:cubicBezTo>
                  <a:pt x="1510" y="2075"/>
                  <a:pt x="1510" y="2075"/>
                  <a:pt x="1510" y="2075"/>
                </a:cubicBezTo>
                <a:cubicBezTo>
                  <a:pt x="1508" y="2075"/>
                  <a:pt x="1506" y="2076"/>
                  <a:pt x="1504" y="2076"/>
                </a:cubicBezTo>
                <a:cubicBezTo>
                  <a:pt x="1504" y="2076"/>
                  <a:pt x="1504" y="2076"/>
                  <a:pt x="1504" y="2076"/>
                </a:cubicBezTo>
                <a:cubicBezTo>
                  <a:pt x="1503" y="2076"/>
                  <a:pt x="1503" y="2076"/>
                  <a:pt x="1503" y="2076"/>
                </a:cubicBezTo>
                <a:cubicBezTo>
                  <a:pt x="1501" y="2076"/>
                  <a:pt x="1499" y="2076"/>
                  <a:pt x="1497" y="2076"/>
                </a:cubicBezTo>
                <a:cubicBezTo>
                  <a:pt x="1446" y="2076"/>
                  <a:pt x="1446" y="2076"/>
                  <a:pt x="1446" y="2076"/>
                </a:cubicBezTo>
                <a:cubicBezTo>
                  <a:pt x="1444" y="2076"/>
                  <a:pt x="1441" y="2076"/>
                  <a:pt x="1439" y="2075"/>
                </a:cubicBezTo>
                <a:cubicBezTo>
                  <a:pt x="1439" y="2075"/>
                  <a:pt x="1438" y="2075"/>
                  <a:pt x="1438" y="2075"/>
                </a:cubicBezTo>
                <a:cubicBezTo>
                  <a:pt x="1427" y="2074"/>
                  <a:pt x="1414" y="2069"/>
                  <a:pt x="1408" y="2059"/>
                </a:cubicBezTo>
                <a:cubicBezTo>
                  <a:pt x="1407" y="2058"/>
                  <a:pt x="1407" y="2056"/>
                  <a:pt x="1406" y="2055"/>
                </a:cubicBezTo>
                <a:cubicBezTo>
                  <a:pt x="1406" y="2055"/>
                  <a:pt x="1406" y="2055"/>
                  <a:pt x="1406" y="2055"/>
                </a:cubicBezTo>
                <a:cubicBezTo>
                  <a:pt x="1406" y="2055"/>
                  <a:pt x="1406" y="2055"/>
                  <a:pt x="1406" y="2055"/>
                </a:cubicBezTo>
                <a:cubicBezTo>
                  <a:pt x="1403" y="2047"/>
                  <a:pt x="1400" y="2040"/>
                  <a:pt x="1398" y="2032"/>
                </a:cubicBezTo>
                <a:cubicBezTo>
                  <a:pt x="1396" y="2029"/>
                  <a:pt x="1394" y="2024"/>
                  <a:pt x="1393" y="2019"/>
                </a:cubicBezTo>
                <a:cubicBezTo>
                  <a:pt x="1393" y="2019"/>
                  <a:pt x="1393" y="2019"/>
                  <a:pt x="1393" y="2019"/>
                </a:cubicBezTo>
                <a:cubicBezTo>
                  <a:pt x="1393" y="2019"/>
                  <a:pt x="1393" y="2019"/>
                  <a:pt x="1393" y="2019"/>
                </a:cubicBezTo>
                <a:cubicBezTo>
                  <a:pt x="1392" y="2018"/>
                  <a:pt x="1392" y="2018"/>
                  <a:pt x="1392" y="2017"/>
                </a:cubicBezTo>
                <a:cubicBezTo>
                  <a:pt x="1392" y="2015"/>
                  <a:pt x="1392" y="2013"/>
                  <a:pt x="1392" y="2012"/>
                </a:cubicBezTo>
                <a:cubicBezTo>
                  <a:pt x="1393" y="2011"/>
                  <a:pt x="1393" y="2010"/>
                  <a:pt x="1394" y="2009"/>
                </a:cubicBezTo>
                <a:cubicBezTo>
                  <a:pt x="1394" y="2009"/>
                  <a:pt x="1394" y="2009"/>
                  <a:pt x="1394" y="2009"/>
                </a:cubicBezTo>
                <a:cubicBezTo>
                  <a:pt x="1397" y="2004"/>
                  <a:pt x="1403" y="2002"/>
                  <a:pt x="1409" y="2001"/>
                </a:cubicBezTo>
                <a:cubicBezTo>
                  <a:pt x="1409" y="2001"/>
                  <a:pt x="1409" y="2001"/>
                  <a:pt x="1410" y="2001"/>
                </a:cubicBezTo>
                <a:cubicBezTo>
                  <a:pt x="1411" y="2001"/>
                  <a:pt x="1413" y="2001"/>
                  <a:pt x="1414" y="2000"/>
                </a:cubicBezTo>
                <a:cubicBezTo>
                  <a:pt x="1414" y="2000"/>
                  <a:pt x="1415" y="2000"/>
                  <a:pt x="1415" y="2000"/>
                </a:cubicBezTo>
                <a:cubicBezTo>
                  <a:pt x="1418" y="2000"/>
                  <a:pt x="1418" y="2000"/>
                  <a:pt x="1418" y="2000"/>
                </a:cubicBezTo>
                <a:cubicBezTo>
                  <a:pt x="1419" y="2000"/>
                  <a:pt x="1420" y="2000"/>
                  <a:pt x="1421" y="2000"/>
                </a:cubicBezTo>
                <a:cubicBezTo>
                  <a:pt x="1437" y="2000"/>
                  <a:pt x="1453" y="2000"/>
                  <a:pt x="1469" y="2000"/>
                </a:cubicBezTo>
                <a:cubicBezTo>
                  <a:pt x="1469" y="2000"/>
                  <a:pt x="1469" y="2000"/>
                  <a:pt x="1469" y="2000"/>
                </a:cubicBezTo>
                <a:cubicBezTo>
                  <a:pt x="1469" y="2000"/>
                  <a:pt x="1469" y="2000"/>
                  <a:pt x="1469" y="2000"/>
                </a:cubicBezTo>
                <a:cubicBezTo>
                  <a:pt x="1471" y="2000"/>
                  <a:pt x="1473" y="2000"/>
                  <a:pt x="1475" y="2001"/>
                </a:cubicBezTo>
                <a:cubicBezTo>
                  <a:pt x="1475" y="2001"/>
                  <a:pt x="1476" y="2001"/>
                  <a:pt x="1476" y="2001"/>
                </a:cubicBezTo>
                <a:cubicBezTo>
                  <a:pt x="1487" y="2002"/>
                  <a:pt x="1499" y="2006"/>
                  <a:pt x="1505" y="2015"/>
                </a:cubicBezTo>
                <a:cubicBezTo>
                  <a:pt x="1506" y="2016"/>
                  <a:pt x="1507" y="2017"/>
                  <a:pt x="1508" y="2019"/>
                </a:cubicBezTo>
                <a:cubicBezTo>
                  <a:pt x="1509" y="2022"/>
                  <a:pt x="1509" y="2022"/>
                  <a:pt x="1509" y="2022"/>
                </a:cubicBezTo>
                <a:cubicBezTo>
                  <a:pt x="1512" y="2028"/>
                  <a:pt x="1516" y="2035"/>
                  <a:pt x="1519" y="2041"/>
                </a:cubicBezTo>
                <a:cubicBezTo>
                  <a:pt x="1521" y="2045"/>
                  <a:pt x="1524" y="2051"/>
                  <a:pt x="1526" y="2056"/>
                </a:cubicBezTo>
                <a:cubicBezTo>
                  <a:pt x="1527" y="2058"/>
                  <a:pt x="1527" y="2061"/>
                  <a:pt x="1527" y="2063"/>
                </a:cubicBezTo>
                <a:close/>
                <a:moveTo>
                  <a:pt x="1640" y="2000"/>
                </a:moveTo>
                <a:cubicBezTo>
                  <a:pt x="1642" y="2000"/>
                  <a:pt x="1643" y="2000"/>
                  <a:pt x="1645" y="2000"/>
                </a:cubicBezTo>
                <a:cubicBezTo>
                  <a:pt x="1645" y="2000"/>
                  <a:pt x="1645" y="2000"/>
                  <a:pt x="1646" y="2000"/>
                </a:cubicBezTo>
                <a:cubicBezTo>
                  <a:pt x="1657" y="2002"/>
                  <a:pt x="1669" y="2006"/>
                  <a:pt x="1677" y="2014"/>
                </a:cubicBezTo>
                <a:cubicBezTo>
                  <a:pt x="1678" y="2014"/>
                  <a:pt x="1678" y="2015"/>
                  <a:pt x="1678" y="2015"/>
                </a:cubicBezTo>
                <a:cubicBezTo>
                  <a:pt x="1679" y="2016"/>
                  <a:pt x="1679" y="2016"/>
                  <a:pt x="1680" y="2017"/>
                </a:cubicBezTo>
                <a:cubicBezTo>
                  <a:pt x="1680" y="2017"/>
                  <a:pt x="1680" y="2017"/>
                  <a:pt x="1680" y="2018"/>
                </a:cubicBezTo>
                <a:cubicBezTo>
                  <a:pt x="1681" y="2018"/>
                  <a:pt x="1681" y="2018"/>
                  <a:pt x="1681" y="2018"/>
                </a:cubicBezTo>
                <a:cubicBezTo>
                  <a:pt x="1682" y="2019"/>
                  <a:pt x="1682" y="2019"/>
                  <a:pt x="1682" y="2019"/>
                </a:cubicBezTo>
                <a:cubicBezTo>
                  <a:pt x="1685" y="2024"/>
                  <a:pt x="1688" y="2029"/>
                  <a:pt x="1692" y="2034"/>
                </a:cubicBezTo>
                <a:cubicBezTo>
                  <a:pt x="1692" y="2034"/>
                  <a:pt x="1692" y="2034"/>
                  <a:pt x="1692" y="2034"/>
                </a:cubicBezTo>
                <a:cubicBezTo>
                  <a:pt x="1697" y="2041"/>
                  <a:pt x="1703" y="2049"/>
                  <a:pt x="1707" y="2056"/>
                </a:cubicBezTo>
                <a:cubicBezTo>
                  <a:pt x="1707" y="2057"/>
                  <a:pt x="1707" y="2057"/>
                  <a:pt x="1708" y="2058"/>
                </a:cubicBezTo>
                <a:cubicBezTo>
                  <a:pt x="1708" y="2058"/>
                  <a:pt x="1708" y="2058"/>
                  <a:pt x="1708" y="2058"/>
                </a:cubicBezTo>
                <a:cubicBezTo>
                  <a:pt x="1709" y="2063"/>
                  <a:pt x="1709" y="2066"/>
                  <a:pt x="1707" y="2068"/>
                </a:cubicBezTo>
                <a:cubicBezTo>
                  <a:pt x="1706" y="2069"/>
                  <a:pt x="1706" y="2069"/>
                  <a:pt x="1706" y="2069"/>
                </a:cubicBezTo>
                <a:cubicBezTo>
                  <a:pt x="1705" y="2071"/>
                  <a:pt x="1702" y="2072"/>
                  <a:pt x="1699" y="2073"/>
                </a:cubicBezTo>
                <a:cubicBezTo>
                  <a:pt x="1696" y="2074"/>
                  <a:pt x="1692" y="2075"/>
                  <a:pt x="1688" y="2075"/>
                </a:cubicBezTo>
                <a:cubicBezTo>
                  <a:pt x="1684" y="2075"/>
                  <a:pt x="1684" y="2075"/>
                  <a:pt x="1684" y="2075"/>
                </a:cubicBezTo>
                <a:cubicBezTo>
                  <a:pt x="1684" y="2075"/>
                  <a:pt x="1684" y="2075"/>
                  <a:pt x="1684" y="2075"/>
                </a:cubicBezTo>
                <a:cubicBezTo>
                  <a:pt x="1666" y="2075"/>
                  <a:pt x="1648" y="2075"/>
                  <a:pt x="1629" y="2075"/>
                </a:cubicBezTo>
                <a:cubicBezTo>
                  <a:pt x="1627" y="2075"/>
                  <a:pt x="1625" y="2075"/>
                  <a:pt x="1623" y="2075"/>
                </a:cubicBezTo>
                <a:cubicBezTo>
                  <a:pt x="1623" y="2075"/>
                  <a:pt x="1623" y="2075"/>
                  <a:pt x="1623" y="2075"/>
                </a:cubicBezTo>
                <a:cubicBezTo>
                  <a:pt x="1610" y="2073"/>
                  <a:pt x="1597" y="2068"/>
                  <a:pt x="1589" y="2059"/>
                </a:cubicBezTo>
                <a:cubicBezTo>
                  <a:pt x="1588" y="2057"/>
                  <a:pt x="1587" y="2056"/>
                  <a:pt x="1586" y="2055"/>
                </a:cubicBezTo>
                <a:cubicBezTo>
                  <a:pt x="1586" y="2054"/>
                  <a:pt x="1586" y="2054"/>
                  <a:pt x="1586" y="2054"/>
                </a:cubicBezTo>
                <a:cubicBezTo>
                  <a:pt x="1586" y="2054"/>
                  <a:pt x="1586" y="2054"/>
                  <a:pt x="1586" y="2054"/>
                </a:cubicBezTo>
                <a:cubicBezTo>
                  <a:pt x="1582" y="2047"/>
                  <a:pt x="1578" y="2041"/>
                  <a:pt x="1574" y="2034"/>
                </a:cubicBezTo>
                <a:cubicBezTo>
                  <a:pt x="1571" y="2029"/>
                  <a:pt x="1566" y="2021"/>
                  <a:pt x="1564" y="2015"/>
                </a:cubicBezTo>
                <a:cubicBezTo>
                  <a:pt x="1564" y="2015"/>
                  <a:pt x="1564" y="2015"/>
                  <a:pt x="1564" y="2014"/>
                </a:cubicBezTo>
                <a:cubicBezTo>
                  <a:pt x="1564" y="2014"/>
                  <a:pt x="1564" y="2013"/>
                  <a:pt x="1564" y="2013"/>
                </a:cubicBezTo>
                <a:cubicBezTo>
                  <a:pt x="1564" y="2006"/>
                  <a:pt x="1568" y="2003"/>
                  <a:pt x="1574" y="2002"/>
                </a:cubicBezTo>
                <a:cubicBezTo>
                  <a:pt x="1574" y="2001"/>
                  <a:pt x="1574" y="2001"/>
                  <a:pt x="1574" y="2001"/>
                </a:cubicBezTo>
                <a:cubicBezTo>
                  <a:pt x="1574" y="2001"/>
                  <a:pt x="1575" y="2001"/>
                  <a:pt x="1575" y="2001"/>
                </a:cubicBezTo>
                <a:cubicBezTo>
                  <a:pt x="1575" y="2001"/>
                  <a:pt x="1576" y="2001"/>
                  <a:pt x="1576" y="2001"/>
                </a:cubicBezTo>
                <a:cubicBezTo>
                  <a:pt x="1579" y="2000"/>
                  <a:pt x="1581" y="2000"/>
                  <a:pt x="1585" y="2000"/>
                </a:cubicBezTo>
                <a:cubicBezTo>
                  <a:pt x="1621" y="2000"/>
                  <a:pt x="1621" y="2000"/>
                  <a:pt x="1621" y="2000"/>
                </a:cubicBezTo>
                <a:cubicBezTo>
                  <a:pt x="1627" y="2000"/>
                  <a:pt x="1633" y="2000"/>
                  <a:pt x="1639" y="2000"/>
                </a:cubicBezTo>
                <a:cubicBezTo>
                  <a:pt x="1639" y="2000"/>
                  <a:pt x="1639" y="2000"/>
                  <a:pt x="1639" y="2000"/>
                </a:cubicBezTo>
                <a:cubicBezTo>
                  <a:pt x="1639" y="2000"/>
                  <a:pt x="1640" y="2000"/>
                  <a:pt x="1640" y="2000"/>
                </a:cubicBezTo>
                <a:close/>
                <a:moveTo>
                  <a:pt x="1617" y="1924"/>
                </a:moveTo>
                <a:cubicBezTo>
                  <a:pt x="1621" y="1930"/>
                  <a:pt x="1625" y="1937"/>
                  <a:pt x="1629" y="1943"/>
                </a:cubicBezTo>
                <a:cubicBezTo>
                  <a:pt x="1631" y="1946"/>
                  <a:pt x="1635" y="1950"/>
                  <a:pt x="1637" y="1955"/>
                </a:cubicBezTo>
                <a:cubicBezTo>
                  <a:pt x="1638" y="1956"/>
                  <a:pt x="1639" y="1958"/>
                  <a:pt x="1639" y="1960"/>
                </a:cubicBezTo>
                <a:cubicBezTo>
                  <a:pt x="1639" y="1961"/>
                  <a:pt x="1638" y="1962"/>
                  <a:pt x="1638" y="1963"/>
                </a:cubicBezTo>
                <a:cubicBezTo>
                  <a:pt x="1637" y="1964"/>
                  <a:pt x="1637" y="1964"/>
                  <a:pt x="1636" y="1965"/>
                </a:cubicBezTo>
                <a:cubicBezTo>
                  <a:pt x="1636" y="1965"/>
                  <a:pt x="1636" y="1965"/>
                  <a:pt x="1636" y="1965"/>
                </a:cubicBezTo>
                <a:cubicBezTo>
                  <a:pt x="1636" y="1965"/>
                  <a:pt x="1636" y="1965"/>
                  <a:pt x="1636" y="1965"/>
                </a:cubicBezTo>
                <a:cubicBezTo>
                  <a:pt x="1636" y="1966"/>
                  <a:pt x="1635" y="1966"/>
                  <a:pt x="1635" y="1966"/>
                </a:cubicBezTo>
                <a:cubicBezTo>
                  <a:pt x="1635" y="1966"/>
                  <a:pt x="1634" y="1967"/>
                  <a:pt x="1634" y="1967"/>
                </a:cubicBezTo>
                <a:cubicBezTo>
                  <a:pt x="1634" y="1967"/>
                  <a:pt x="1633" y="1967"/>
                  <a:pt x="1632" y="1968"/>
                </a:cubicBezTo>
                <a:cubicBezTo>
                  <a:pt x="1632" y="1968"/>
                  <a:pt x="1631" y="1968"/>
                  <a:pt x="1630" y="1969"/>
                </a:cubicBezTo>
                <a:cubicBezTo>
                  <a:pt x="1630" y="1969"/>
                  <a:pt x="1630" y="1969"/>
                  <a:pt x="1630" y="1969"/>
                </a:cubicBezTo>
                <a:cubicBezTo>
                  <a:pt x="1630" y="1969"/>
                  <a:pt x="1630" y="1969"/>
                  <a:pt x="1629" y="1969"/>
                </a:cubicBezTo>
                <a:cubicBezTo>
                  <a:pt x="1620" y="1972"/>
                  <a:pt x="1607" y="1970"/>
                  <a:pt x="1598" y="1970"/>
                </a:cubicBezTo>
                <a:cubicBezTo>
                  <a:pt x="1588" y="1970"/>
                  <a:pt x="1578" y="1970"/>
                  <a:pt x="1567" y="1970"/>
                </a:cubicBezTo>
                <a:cubicBezTo>
                  <a:pt x="1558" y="1970"/>
                  <a:pt x="1547" y="1968"/>
                  <a:pt x="1539" y="1962"/>
                </a:cubicBezTo>
                <a:cubicBezTo>
                  <a:pt x="1538" y="1962"/>
                  <a:pt x="1536" y="1961"/>
                  <a:pt x="1535" y="1960"/>
                </a:cubicBezTo>
                <a:cubicBezTo>
                  <a:pt x="1533" y="1958"/>
                  <a:pt x="1531" y="1956"/>
                  <a:pt x="1530" y="1954"/>
                </a:cubicBezTo>
                <a:cubicBezTo>
                  <a:pt x="1529" y="1952"/>
                  <a:pt x="1529" y="1952"/>
                  <a:pt x="1529" y="1952"/>
                </a:cubicBezTo>
                <a:cubicBezTo>
                  <a:pt x="1529" y="1952"/>
                  <a:pt x="1529" y="1952"/>
                  <a:pt x="1529" y="1952"/>
                </a:cubicBezTo>
                <a:cubicBezTo>
                  <a:pt x="1524" y="1944"/>
                  <a:pt x="1520" y="1936"/>
                  <a:pt x="1515" y="1928"/>
                </a:cubicBezTo>
                <a:cubicBezTo>
                  <a:pt x="1513" y="1925"/>
                  <a:pt x="1513" y="1925"/>
                  <a:pt x="1513" y="1925"/>
                </a:cubicBezTo>
                <a:cubicBezTo>
                  <a:pt x="1512" y="1923"/>
                  <a:pt x="1512" y="1921"/>
                  <a:pt x="1512" y="1919"/>
                </a:cubicBezTo>
                <a:cubicBezTo>
                  <a:pt x="1512" y="1917"/>
                  <a:pt x="1513" y="1915"/>
                  <a:pt x="1515" y="1914"/>
                </a:cubicBezTo>
                <a:cubicBezTo>
                  <a:pt x="1517" y="1913"/>
                  <a:pt x="1519" y="1912"/>
                  <a:pt x="1522" y="1911"/>
                </a:cubicBezTo>
                <a:cubicBezTo>
                  <a:pt x="1524" y="1910"/>
                  <a:pt x="1528" y="1910"/>
                  <a:pt x="1531" y="1910"/>
                </a:cubicBezTo>
                <a:cubicBezTo>
                  <a:pt x="1532" y="1910"/>
                  <a:pt x="1532" y="1910"/>
                  <a:pt x="1532" y="1910"/>
                </a:cubicBezTo>
                <a:cubicBezTo>
                  <a:pt x="1540" y="1909"/>
                  <a:pt x="1548" y="1910"/>
                  <a:pt x="1553" y="1910"/>
                </a:cubicBezTo>
                <a:cubicBezTo>
                  <a:pt x="1573" y="1910"/>
                  <a:pt x="1604" y="1906"/>
                  <a:pt x="1617" y="1924"/>
                </a:cubicBezTo>
                <a:close/>
                <a:moveTo>
                  <a:pt x="366" y="1441"/>
                </a:moveTo>
                <a:cubicBezTo>
                  <a:pt x="372" y="1443"/>
                  <a:pt x="377" y="1446"/>
                  <a:pt x="382" y="1448"/>
                </a:cubicBezTo>
                <a:cubicBezTo>
                  <a:pt x="392" y="1453"/>
                  <a:pt x="403" y="1458"/>
                  <a:pt x="413" y="1462"/>
                </a:cubicBezTo>
                <a:cubicBezTo>
                  <a:pt x="418" y="1464"/>
                  <a:pt x="422" y="1466"/>
                  <a:pt x="426" y="1468"/>
                </a:cubicBezTo>
                <a:cubicBezTo>
                  <a:pt x="430" y="1469"/>
                  <a:pt x="433" y="1470"/>
                  <a:pt x="437" y="1472"/>
                </a:cubicBezTo>
                <a:cubicBezTo>
                  <a:pt x="458" y="1479"/>
                  <a:pt x="479" y="1486"/>
                  <a:pt x="502" y="1492"/>
                </a:cubicBezTo>
                <a:cubicBezTo>
                  <a:pt x="527" y="1499"/>
                  <a:pt x="552" y="1505"/>
                  <a:pt x="578" y="1510"/>
                </a:cubicBezTo>
                <a:cubicBezTo>
                  <a:pt x="683" y="1532"/>
                  <a:pt x="786" y="1541"/>
                  <a:pt x="819" y="1542"/>
                </a:cubicBezTo>
                <a:cubicBezTo>
                  <a:pt x="819" y="1610"/>
                  <a:pt x="819" y="1610"/>
                  <a:pt x="819" y="1610"/>
                </a:cubicBezTo>
                <a:cubicBezTo>
                  <a:pt x="857" y="1570"/>
                  <a:pt x="857" y="1570"/>
                  <a:pt x="857" y="1570"/>
                </a:cubicBezTo>
                <a:cubicBezTo>
                  <a:pt x="906" y="1518"/>
                  <a:pt x="906" y="1518"/>
                  <a:pt x="906" y="1518"/>
                </a:cubicBezTo>
                <a:cubicBezTo>
                  <a:pt x="1019" y="1399"/>
                  <a:pt x="1019" y="1399"/>
                  <a:pt x="1019" y="1399"/>
                </a:cubicBezTo>
                <a:cubicBezTo>
                  <a:pt x="933" y="1308"/>
                  <a:pt x="933" y="1308"/>
                  <a:pt x="933" y="1308"/>
                </a:cubicBezTo>
                <a:cubicBezTo>
                  <a:pt x="819" y="1188"/>
                  <a:pt x="819" y="1188"/>
                  <a:pt x="819" y="1188"/>
                </a:cubicBezTo>
                <a:cubicBezTo>
                  <a:pt x="819" y="1271"/>
                  <a:pt x="819" y="1271"/>
                  <a:pt x="819" y="1271"/>
                </a:cubicBezTo>
                <a:cubicBezTo>
                  <a:pt x="740" y="1279"/>
                  <a:pt x="653" y="1266"/>
                  <a:pt x="578" y="1249"/>
                </a:cubicBezTo>
                <a:cubicBezTo>
                  <a:pt x="550" y="1242"/>
                  <a:pt x="525" y="1235"/>
                  <a:pt x="502" y="1229"/>
                </a:cubicBezTo>
                <a:cubicBezTo>
                  <a:pt x="471" y="1219"/>
                  <a:pt x="445" y="1211"/>
                  <a:pt x="426" y="1204"/>
                </a:cubicBezTo>
                <a:cubicBezTo>
                  <a:pt x="422" y="1202"/>
                  <a:pt x="418" y="1201"/>
                  <a:pt x="415" y="1199"/>
                </a:cubicBezTo>
                <a:cubicBezTo>
                  <a:pt x="414" y="1199"/>
                  <a:pt x="414" y="1199"/>
                  <a:pt x="413" y="1199"/>
                </a:cubicBezTo>
                <a:cubicBezTo>
                  <a:pt x="413" y="1199"/>
                  <a:pt x="413" y="1199"/>
                  <a:pt x="413" y="1199"/>
                </a:cubicBezTo>
                <a:cubicBezTo>
                  <a:pt x="354" y="1175"/>
                  <a:pt x="300" y="1147"/>
                  <a:pt x="253" y="1115"/>
                </a:cubicBezTo>
                <a:cubicBezTo>
                  <a:pt x="189" y="1073"/>
                  <a:pt x="142" y="1028"/>
                  <a:pt x="110" y="981"/>
                </a:cubicBezTo>
                <a:cubicBezTo>
                  <a:pt x="94" y="963"/>
                  <a:pt x="80" y="944"/>
                  <a:pt x="68" y="925"/>
                </a:cubicBezTo>
                <a:cubicBezTo>
                  <a:pt x="33" y="870"/>
                  <a:pt x="13" y="811"/>
                  <a:pt x="11" y="751"/>
                </a:cubicBezTo>
                <a:cubicBezTo>
                  <a:pt x="7" y="768"/>
                  <a:pt x="4" y="785"/>
                  <a:pt x="3" y="802"/>
                </a:cubicBezTo>
                <a:cubicBezTo>
                  <a:pt x="0" y="834"/>
                  <a:pt x="4" y="864"/>
                  <a:pt x="7" y="893"/>
                </a:cubicBezTo>
                <a:cubicBezTo>
                  <a:pt x="8" y="898"/>
                  <a:pt x="9" y="904"/>
                  <a:pt x="9" y="909"/>
                </a:cubicBezTo>
                <a:cubicBezTo>
                  <a:pt x="22" y="1021"/>
                  <a:pt x="22" y="1021"/>
                  <a:pt x="22" y="1021"/>
                </a:cubicBezTo>
                <a:cubicBezTo>
                  <a:pt x="23" y="1025"/>
                  <a:pt x="23" y="1029"/>
                  <a:pt x="24" y="1033"/>
                </a:cubicBezTo>
                <a:cubicBezTo>
                  <a:pt x="25" y="1048"/>
                  <a:pt x="27" y="1064"/>
                  <a:pt x="30" y="1080"/>
                </a:cubicBezTo>
                <a:cubicBezTo>
                  <a:pt x="34" y="1101"/>
                  <a:pt x="40" y="1121"/>
                  <a:pt x="47" y="1140"/>
                </a:cubicBezTo>
                <a:cubicBezTo>
                  <a:pt x="61" y="1175"/>
                  <a:pt x="80" y="1208"/>
                  <a:pt x="103" y="1239"/>
                </a:cubicBezTo>
                <a:cubicBezTo>
                  <a:pt x="146" y="1295"/>
                  <a:pt x="202" y="1344"/>
                  <a:pt x="275" y="1390"/>
                </a:cubicBezTo>
                <a:cubicBezTo>
                  <a:pt x="304" y="1409"/>
                  <a:pt x="335" y="1426"/>
                  <a:pt x="366" y="1441"/>
                </a:cubicBezTo>
                <a:close/>
                <a:moveTo>
                  <a:pt x="64" y="773"/>
                </a:moveTo>
                <a:cubicBezTo>
                  <a:pt x="67" y="798"/>
                  <a:pt x="74" y="823"/>
                  <a:pt x="84" y="848"/>
                </a:cubicBezTo>
                <a:cubicBezTo>
                  <a:pt x="107" y="785"/>
                  <a:pt x="165" y="713"/>
                  <a:pt x="209" y="677"/>
                </a:cubicBezTo>
                <a:cubicBezTo>
                  <a:pt x="272" y="628"/>
                  <a:pt x="353" y="583"/>
                  <a:pt x="451" y="545"/>
                </a:cubicBezTo>
                <a:cubicBezTo>
                  <a:pt x="515" y="521"/>
                  <a:pt x="582" y="501"/>
                  <a:pt x="652" y="486"/>
                </a:cubicBezTo>
                <a:cubicBezTo>
                  <a:pt x="652" y="314"/>
                  <a:pt x="652" y="314"/>
                  <a:pt x="652" y="314"/>
                </a:cubicBezTo>
                <a:cubicBezTo>
                  <a:pt x="640" y="317"/>
                  <a:pt x="627" y="320"/>
                  <a:pt x="615" y="323"/>
                </a:cubicBezTo>
                <a:cubicBezTo>
                  <a:pt x="544" y="340"/>
                  <a:pt x="476" y="361"/>
                  <a:pt x="413" y="386"/>
                </a:cubicBezTo>
                <a:cubicBezTo>
                  <a:pt x="345" y="413"/>
                  <a:pt x="288" y="442"/>
                  <a:pt x="238" y="474"/>
                </a:cubicBezTo>
                <a:cubicBezTo>
                  <a:pt x="204" y="496"/>
                  <a:pt x="178" y="516"/>
                  <a:pt x="153" y="537"/>
                </a:cubicBezTo>
                <a:cubicBezTo>
                  <a:pt x="142" y="547"/>
                  <a:pt x="131" y="556"/>
                  <a:pt x="122" y="566"/>
                </a:cubicBezTo>
                <a:cubicBezTo>
                  <a:pt x="81" y="622"/>
                  <a:pt x="60" y="684"/>
                  <a:pt x="62" y="747"/>
                </a:cubicBezTo>
                <a:cubicBezTo>
                  <a:pt x="62" y="756"/>
                  <a:pt x="63" y="764"/>
                  <a:pt x="64" y="773"/>
                </a:cubicBezTo>
                <a:close/>
                <a:moveTo>
                  <a:pt x="1928" y="693"/>
                </a:moveTo>
                <a:cubicBezTo>
                  <a:pt x="1966" y="727"/>
                  <a:pt x="2007" y="795"/>
                  <a:pt x="2021" y="856"/>
                </a:cubicBezTo>
                <a:cubicBezTo>
                  <a:pt x="2034" y="828"/>
                  <a:pt x="2042" y="798"/>
                  <a:pt x="2045" y="768"/>
                </a:cubicBezTo>
                <a:cubicBezTo>
                  <a:pt x="2046" y="761"/>
                  <a:pt x="2047" y="754"/>
                  <a:pt x="2047" y="747"/>
                </a:cubicBezTo>
                <a:cubicBezTo>
                  <a:pt x="2049" y="670"/>
                  <a:pt x="2018" y="595"/>
                  <a:pt x="1958" y="530"/>
                </a:cubicBezTo>
                <a:cubicBezTo>
                  <a:pt x="1924" y="501"/>
                  <a:pt x="1884" y="473"/>
                  <a:pt x="1839" y="447"/>
                </a:cubicBezTo>
                <a:cubicBezTo>
                  <a:pt x="1782" y="415"/>
                  <a:pt x="1718" y="387"/>
                  <a:pt x="1639" y="359"/>
                </a:cubicBezTo>
                <a:cubicBezTo>
                  <a:pt x="1584" y="340"/>
                  <a:pt x="1524" y="324"/>
                  <a:pt x="1457" y="310"/>
                </a:cubicBezTo>
                <a:cubicBezTo>
                  <a:pt x="1457" y="482"/>
                  <a:pt x="1457" y="482"/>
                  <a:pt x="1457" y="482"/>
                </a:cubicBezTo>
                <a:cubicBezTo>
                  <a:pt x="1542" y="500"/>
                  <a:pt x="1625" y="525"/>
                  <a:pt x="1700" y="556"/>
                </a:cubicBezTo>
                <a:cubicBezTo>
                  <a:pt x="1795" y="595"/>
                  <a:pt x="1871" y="642"/>
                  <a:pt x="1928" y="693"/>
                </a:cubicBezTo>
                <a:close/>
                <a:moveTo>
                  <a:pt x="1054" y="814"/>
                </a:moveTo>
                <a:cubicBezTo>
                  <a:pt x="1186" y="814"/>
                  <a:pt x="1408" y="789"/>
                  <a:pt x="1408" y="696"/>
                </a:cubicBezTo>
                <a:cubicBezTo>
                  <a:pt x="1408" y="118"/>
                  <a:pt x="1408" y="118"/>
                  <a:pt x="1408" y="118"/>
                </a:cubicBezTo>
                <a:cubicBezTo>
                  <a:pt x="1408" y="25"/>
                  <a:pt x="1186" y="0"/>
                  <a:pt x="1054" y="0"/>
                </a:cubicBezTo>
                <a:cubicBezTo>
                  <a:pt x="923" y="0"/>
                  <a:pt x="701" y="25"/>
                  <a:pt x="701" y="118"/>
                </a:cubicBezTo>
                <a:cubicBezTo>
                  <a:pt x="701" y="696"/>
                  <a:pt x="701" y="696"/>
                  <a:pt x="701" y="696"/>
                </a:cubicBezTo>
                <a:cubicBezTo>
                  <a:pt x="701" y="789"/>
                  <a:pt x="923" y="814"/>
                  <a:pt x="1054" y="814"/>
                </a:cubicBezTo>
                <a:close/>
                <a:moveTo>
                  <a:pt x="1054" y="35"/>
                </a:moveTo>
                <a:cubicBezTo>
                  <a:pt x="1219" y="35"/>
                  <a:pt x="1352" y="71"/>
                  <a:pt x="1352" y="116"/>
                </a:cubicBezTo>
                <a:cubicBezTo>
                  <a:pt x="1352" y="161"/>
                  <a:pt x="1219" y="197"/>
                  <a:pt x="1054" y="197"/>
                </a:cubicBezTo>
                <a:cubicBezTo>
                  <a:pt x="890" y="197"/>
                  <a:pt x="757" y="161"/>
                  <a:pt x="757" y="116"/>
                </a:cubicBezTo>
                <a:cubicBezTo>
                  <a:pt x="757" y="71"/>
                  <a:pt x="890" y="35"/>
                  <a:pt x="1054" y="35"/>
                </a:cubicBezTo>
                <a:close/>
              </a:path>
            </a:pathLst>
          </a:custGeom>
          <a:solidFill>
            <a:schemeClr val="bg1"/>
          </a:solidFill>
          <a:ln>
            <a:noFill/>
          </a:ln>
        </p:spPr>
        <p:txBody>
          <a:bodyPr vert="horz" wrap="square" lIns="0" tIns="41153" rIns="82305" bIns="41153" numCol="1" anchor="t" anchorCtr="0" compatLnSpc="1">
            <a:prstTxWarp prst="textNoShape">
              <a:avLst/>
            </a:prstTxWarp>
          </a:bodyPr>
          <a:lstStyle/>
          <a:p>
            <a:pPr algn="ctr" defTabSz="914363"/>
            <a:endParaRPr lang="en-US" sz="1600">
              <a:gradFill>
                <a:gsLst>
                  <a:gs pos="0">
                    <a:srgbClr val="FFFFFF"/>
                  </a:gs>
                  <a:gs pos="100000">
                    <a:srgbClr val="FFFFFF"/>
                  </a:gs>
                </a:gsLst>
                <a:lin ang="5400000" scaled="0"/>
              </a:gradFill>
            </a:endParaRPr>
          </a:p>
        </p:txBody>
      </p:sp>
      <p:grpSp>
        <p:nvGrpSpPr>
          <p:cNvPr id="26" name="Group 25"/>
          <p:cNvGrpSpPr/>
          <p:nvPr/>
        </p:nvGrpSpPr>
        <p:grpSpPr>
          <a:xfrm>
            <a:off x="2003425" y="4222581"/>
            <a:ext cx="1124179" cy="644379"/>
            <a:chOff x="2003425" y="4222581"/>
            <a:chExt cx="1124179" cy="644379"/>
          </a:xfrm>
        </p:grpSpPr>
        <p:sp>
          <p:nvSpPr>
            <p:cNvPr id="21" name="Freeform 89"/>
            <p:cNvSpPr>
              <a:spLocks noEditPoints="1"/>
            </p:cNvSpPr>
            <p:nvPr/>
          </p:nvSpPr>
          <p:spPr bwMode="black">
            <a:xfrm>
              <a:off x="2057401" y="4222581"/>
              <a:ext cx="1001016" cy="644379"/>
            </a:xfrm>
            <a:custGeom>
              <a:avLst/>
              <a:gdLst>
                <a:gd name="T0" fmla="*/ 350 w 3153"/>
                <a:gd name="T1" fmla="*/ 935 h 2031"/>
                <a:gd name="T2" fmla="*/ 788 w 3153"/>
                <a:gd name="T3" fmla="*/ 0 h 2031"/>
                <a:gd name="T4" fmla="*/ 2918 w 3153"/>
                <a:gd name="T5" fmla="*/ 1882 h 2031"/>
                <a:gd name="T6" fmla="*/ 2403 w 3153"/>
                <a:gd name="T7" fmla="*/ 1493 h 2031"/>
                <a:gd name="T8" fmla="*/ 2244 w 3153"/>
                <a:gd name="T9" fmla="*/ 1424 h 2031"/>
                <a:gd name="T10" fmla="*/ 2391 w 3153"/>
                <a:gd name="T11" fmla="*/ 1458 h 2031"/>
                <a:gd name="T12" fmla="*/ 1437 w 3153"/>
                <a:gd name="T13" fmla="*/ 1486 h 2031"/>
                <a:gd name="T14" fmla="*/ 1460 w 3153"/>
                <a:gd name="T15" fmla="*/ 1427 h 2031"/>
                <a:gd name="T16" fmla="*/ 1588 w 3153"/>
                <a:gd name="T17" fmla="*/ 1440 h 2031"/>
                <a:gd name="T18" fmla="*/ 1563 w 3153"/>
                <a:gd name="T19" fmla="*/ 1636 h 2031"/>
                <a:gd name="T20" fmla="*/ 1421 w 3153"/>
                <a:gd name="T21" fmla="*/ 1612 h 2031"/>
                <a:gd name="T22" fmla="*/ 1170 w 3153"/>
                <a:gd name="T23" fmla="*/ 1604 h 2031"/>
                <a:gd name="T24" fmla="*/ 1340 w 3153"/>
                <a:gd name="T25" fmla="*/ 1589 h 2031"/>
                <a:gd name="T26" fmla="*/ 1175 w 3153"/>
                <a:gd name="T27" fmla="*/ 1631 h 2031"/>
                <a:gd name="T28" fmla="*/ 1228 w 3153"/>
                <a:gd name="T29" fmla="*/ 1433 h 2031"/>
                <a:gd name="T30" fmla="*/ 1366 w 3153"/>
                <a:gd name="T31" fmla="*/ 1441 h 2031"/>
                <a:gd name="T32" fmla="*/ 916 w 3153"/>
                <a:gd name="T33" fmla="*/ 1607 h 2031"/>
                <a:gd name="T34" fmla="*/ 1099 w 3153"/>
                <a:gd name="T35" fmla="*/ 1564 h 2031"/>
                <a:gd name="T36" fmla="*/ 911 w 3153"/>
                <a:gd name="T37" fmla="*/ 1624 h 2031"/>
                <a:gd name="T38" fmla="*/ 832 w 3153"/>
                <a:gd name="T39" fmla="*/ 1503 h 2031"/>
                <a:gd name="T40" fmla="*/ 922 w 3153"/>
                <a:gd name="T41" fmla="*/ 1437 h 2031"/>
                <a:gd name="T42" fmla="*/ 999 w 3153"/>
                <a:gd name="T43" fmla="*/ 1440 h 2031"/>
                <a:gd name="T44" fmla="*/ 1143 w 3153"/>
                <a:gd name="T45" fmla="*/ 1436 h 2031"/>
                <a:gd name="T46" fmla="*/ 1113 w 3153"/>
                <a:gd name="T47" fmla="*/ 1496 h 2031"/>
                <a:gd name="T48" fmla="*/ 692 w 3153"/>
                <a:gd name="T49" fmla="*/ 1804 h 2031"/>
                <a:gd name="T50" fmla="*/ 574 w 3153"/>
                <a:gd name="T51" fmla="*/ 1739 h 2031"/>
                <a:gd name="T52" fmla="*/ 656 w 3153"/>
                <a:gd name="T53" fmla="*/ 1687 h 2031"/>
                <a:gd name="T54" fmla="*/ 823 w 3153"/>
                <a:gd name="T55" fmla="*/ 1619 h 2031"/>
                <a:gd name="T56" fmla="*/ 669 w 3153"/>
                <a:gd name="T57" fmla="*/ 1638 h 2031"/>
                <a:gd name="T58" fmla="*/ 713 w 3153"/>
                <a:gd name="T59" fmla="*/ 1551 h 2031"/>
                <a:gd name="T60" fmla="*/ 828 w 3153"/>
                <a:gd name="T61" fmla="*/ 1613 h 2031"/>
                <a:gd name="T62" fmla="*/ 1570 w 3153"/>
                <a:gd name="T63" fmla="*/ 1798 h 2031"/>
                <a:gd name="T64" fmla="*/ 850 w 3153"/>
                <a:gd name="T65" fmla="*/ 1803 h 2031"/>
                <a:gd name="T66" fmla="*/ 882 w 3153"/>
                <a:gd name="T67" fmla="*/ 1698 h 2031"/>
                <a:gd name="T68" fmla="*/ 1563 w 3153"/>
                <a:gd name="T69" fmla="*/ 1687 h 2031"/>
                <a:gd name="T70" fmla="*/ 1670 w 3153"/>
                <a:gd name="T71" fmla="*/ 1489 h 2031"/>
                <a:gd name="T72" fmla="*/ 1693 w 3153"/>
                <a:gd name="T73" fmla="*/ 1424 h 2031"/>
                <a:gd name="T74" fmla="*/ 1793 w 3153"/>
                <a:gd name="T75" fmla="*/ 1500 h 2031"/>
                <a:gd name="T76" fmla="*/ 1675 w 3153"/>
                <a:gd name="T77" fmla="*/ 1612 h 2031"/>
                <a:gd name="T78" fmla="*/ 1843 w 3153"/>
                <a:gd name="T79" fmla="*/ 1621 h 2031"/>
                <a:gd name="T80" fmla="*/ 1804 w 3153"/>
                <a:gd name="T81" fmla="*/ 1637 h 2031"/>
                <a:gd name="T82" fmla="*/ 1866 w 3153"/>
                <a:gd name="T83" fmla="*/ 1793 h 2031"/>
                <a:gd name="T84" fmla="*/ 1690 w 3153"/>
                <a:gd name="T85" fmla="*/ 1778 h 2031"/>
                <a:gd name="T86" fmla="*/ 1686 w 3153"/>
                <a:gd name="T87" fmla="*/ 1702 h 2031"/>
                <a:gd name="T88" fmla="*/ 1724 w 3153"/>
                <a:gd name="T89" fmla="*/ 1685 h 2031"/>
                <a:gd name="T90" fmla="*/ 1843 w 3153"/>
                <a:gd name="T91" fmla="*/ 1691 h 2031"/>
                <a:gd name="T92" fmla="*/ 2009 w 3153"/>
                <a:gd name="T93" fmla="*/ 1439 h 2031"/>
                <a:gd name="T94" fmla="*/ 2140 w 3153"/>
                <a:gd name="T95" fmla="*/ 1428 h 2031"/>
                <a:gd name="T96" fmla="*/ 2161 w 3153"/>
                <a:gd name="T97" fmla="*/ 1499 h 2031"/>
                <a:gd name="T98" fmla="*/ 2064 w 3153"/>
                <a:gd name="T99" fmla="*/ 1588 h 2031"/>
                <a:gd name="T100" fmla="*/ 2218 w 3153"/>
                <a:gd name="T101" fmla="*/ 1565 h 2031"/>
                <a:gd name="T102" fmla="*/ 2225 w 3153"/>
                <a:gd name="T103" fmla="*/ 1634 h 2031"/>
                <a:gd name="T104" fmla="*/ 2319 w 3153"/>
                <a:gd name="T105" fmla="*/ 1790 h 2031"/>
                <a:gd name="T106" fmla="*/ 2131 w 3153"/>
                <a:gd name="T107" fmla="*/ 1770 h 2031"/>
                <a:gd name="T108" fmla="*/ 2145 w 3153"/>
                <a:gd name="T109" fmla="*/ 1683 h 2031"/>
                <a:gd name="T110" fmla="*/ 2340 w 3153"/>
                <a:gd name="T111" fmla="*/ 1624 h 2031"/>
                <a:gd name="T112" fmla="*/ 2463 w 3153"/>
                <a:gd name="T113" fmla="*/ 1564 h 2031"/>
                <a:gd name="T114" fmla="*/ 2434 w 3153"/>
                <a:gd name="T115" fmla="*/ 1636 h 2031"/>
                <a:gd name="T116" fmla="*/ 2415 w 3153"/>
                <a:gd name="T117" fmla="*/ 1769 h 2031"/>
                <a:gd name="T118" fmla="*/ 2500 w 3153"/>
                <a:gd name="T119" fmla="*/ 1683 h 2031"/>
                <a:gd name="T120" fmla="*/ 2605 w 3153"/>
                <a:gd name="T121" fmla="*/ 1791 h 20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153" h="2031">
                  <a:moveTo>
                    <a:pt x="448" y="830"/>
                  </a:moveTo>
                  <a:cubicBezTo>
                    <a:pt x="368" y="755"/>
                    <a:pt x="368" y="615"/>
                    <a:pt x="448" y="539"/>
                  </a:cubicBezTo>
                  <a:cubicBezTo>
                    <a:pt x="393" y="549"/>
                    <a:pt x="339" y="610"/>
                    <a:pt x="339" y="685"/>
                  </a:cubicBezTo>
                  <a:cubicBezTo>
                    <a:pt x="339" y="759"/>
                    <a:pt x="393" y="820"/>
                    <a:pt x="448" y="830"/>
                  </a:cubicBezTo>
                  <a:close/>
                  <a:moveTo>
                    <a:pt x="2814" y="685"/>
                  </a:moveTo>
                  <a:cubicBezTo>
                    <a:pt x="2815" y="610"/>
                    <a:pt x="2761" y="549"/>
                    <a:pt x="2706" y="539"/>
                  </a:cubicBezTo>
                  <a:cubicBezTo>
                    <a:pt x="2786" y="615"/>
                    <a:pt x="2786" y="755"/>
                    <a:pt x="2706" y="830"/>
                  </a:cubicBezTo>
                  <a:cubicBezTo>
                    <a:pt x="2761" y="820"/>
                    <a:pt x="2815" y="759"/>
                    <a:pt x="2814" y="685"/>
                  </a:cubicBezTo>
                  <a:close/>
                  <a:moveTo>
                    <a:pt x="2804" y="935"/>
                  </a:moveTo>
                  <a:cubicBezTo>
                    <a:pt x="2886" y="904"/>
                    <a:pt x="2970" y="808"/>
                    <a:pt x="2969" y="685"/>
                  </a:cubicBezTo>
                  <a:cubicBezTo>
                    <a:pt x="2970" y="561"/>
                    <a:pt x="2886" y="465"/>
                    <a:pt x="2804" y="434"/>
                  </a:cubicBezTo>
                  <a:cubicBezTo>
                    <a:pt x="2871" y="501"/>
                    <a:pt x="2915" y="591"/>
                    <a:pt x="2914" y="685"/>
                  </a:cubicBezTo>
                  <a:cubicBezTo>
                    <a:pt x="2915" y="778"/>
                    <a:pt x="2871" y="868"/>
                    <a:pt x="2804" y="935"/>
                  </a:cubicBezTo>
                  <a:close/>
                  <a:moveTo>
                    <a:pt x="350" y="935"/>
                  </a:moveTo>
                  <a:cubicBezTo>
                    <a:pt x="282" y="868"/>
                    <a:pt x="239" y="778"/>
                    <a:pt x="239" y="685"/>
                  </a:cubicBezTo>
                  <a:cubicBezTo>
                    <a:pt x="239" y="591"/>
                    <a:pt x="282" y="501"/>
                    <a:pt x="350" y="434"/>
                  </a:cubicBezTo>
                  <a:cubicBezTo>
                    <a:pt x="267" y="465"/>
                    <a:pt x="183" y="561"/>
                    <a:pt x="184" y="685"/>
                  </a:cubicBezTo>
                  <a:cubicBezTo>
                    <a:pt x="183" y="808"/>
                    <a:pt x="267" y="904"/>
                    <a:pt x="350" y="935"/>
                  </a:cubicBezTo>
                  <a:close/>
                  <a:moveTo>
                    <a:pt x="2877" y="1804"/>
                  </a:moveTo>
                  <a:cubicBezTo>
                    <a:pt x="2844" y="1765"/>
                    <a:pt x="2811" y="1726"/>
                    <a:pt x="2778" y="1687"/>
                  </a:cubicBezTo>
                  <a:cubicBezTo>
                    <a:pt x="2705" y="1601"/>
                    <a:pt x="2633" y="1516"/>
                    <a:pt x="2560" y="1430"/>
                  </a:cubicBezTo>
                  <a:cubicBezTo>
                    <a:pt x="2557" y="1426"/>
                    <a:pt x="2553" y="1421"/>
                    <a:pt x="2549" y="1417"/>
                  </a:cubicBezTo>
                  <a:cubicBezTo>
                    <a:pt x="2534" y="1399"/>
                    <a:pt x="2511" y="1389"/>
                    <a:pt x="2489" y="1381"/>
                  </a:cubicBezTo>
                  <a:cubicBezTo>
                    <a:pt x="2466" y="1373"/>
                    <a:pt x="2441" y="1368"/>
                    <a:pt x="2416" y="1367"/>
                  </a:cubicBezTo>
                  <a:cubicBezTo>
                    <a:pt x="2503" y="1344"/>
                    <a:pt x="2567" y="1266"/>
                    <a:pt x="2567" y="1172"/>
                  </a:cubicBezTo>
                  <a:cubicBezTo>
                    <a:pt x="2567" y="202"/>
                    <a:pt x="2567" y="202"/>
                    <a:pt x="2567" y="202"/>
                  </a:cubicBezTo>
                  <a:cubicBezTo>
                    <a:pt x="2567" y="90"/>
                    <a:pt x="2476" y="0"/>
                    <a:pt x="2365" y="0"/>
                  </a:cubicBezTo>
                  <a:cubicBezTo>
                    <a:pt x="788" y="0"/>
                    <a:pt x="788" y="0"/>
                    <a:pt x="788" y="0"/>
                  </a:cubicBezTo>
                  <a:cubicBezTo>
                    <a:pt x="677" y="0"/>
                    <a:pt x="586" y="90"/>
                    <a:pt x="586" y="202"/>
                  </a:cubicBezTo>
                  <a:cubicBezTo>
                    <a:pt x="586" y="1172"/>
                    <a:pt x="586" y="1172"/>
                    <a:pt x="586" y="1172"/>
                  </a:cubicBezTo>
                  <a:cubicBezTo>
                    <a:pt x="586" y="1266"/>
                    <a:pt x="651" y="1345"/>
                    <a:pt x="738" y="1368"/>
                  </a:cubicBezTo>
                  <a:cubicBezTo>
                    <a:pt x="689" y="1370"/>
                    <a:pt x="633" y="1388"/>
                    <a:pt x="600" y="1426"/>
                  </a:cubicBezTo>
                  <a:cubicBezTo>
                    <a:pt x="575" y="1457"/>
                    <a:pt x="549" y="1487"/>
                    <a:pt x="524" y="1518"/>
                  </a:cubicBezTo>
                  <a:cubicBezTo>
                    <a:pt x="446" y="1610"/>
                    <a:pt x="368" y="1703"/>
                    <a:pt x="290" y="1796"/>
                  </a:cubicBezTo>
                  <a:cubicBezTo>
                    <a:pt x="271" y="1819"/>
                    <a:pt x="235" y="1852"/>
                    <a:pt x="235" y="1884"/>
                  </a:cubicBezTo>
                  <a:cubicBezTo>
                    <a:pt x="235" y="1971"/>
                    <a:pt x="235" y="1971"/>
                    <a:pt x="235" y="1971"/>
                  </a:cubicBezTo>
                  <a:cubicBezTo>
                    <a:pt x="236" y="1982"/>
                    <a:pt x="238" y="1993"/>
                    <a:pt x="244" y="2002"/>
                  </a:cubicBezTo>
                  <a:cubicBezTo>
                    <a:pt x="264" y="2030"/>
                    <a:pt x="304" y="2031"/>
                    <a:pt x="336" y="2031"/>
                  </a:cubicBezTo>
                  <a:cubicBezTo>
                    <a:pt x="380" y="2031"/>
                    <a:pt x="2688" y="2031"/>
                    <a:pt x="2758" y="2031"/>
                  </a:cubicBezTo>
                  <a:cubicBezTo>
                    <a:pt x="2792" y="2031"/>
                    <a:pt x="2831" y="2027"/>
                    <a:pt x="2865" y="2020"/>
                  </a:cubicBezTo>
                  <a:cubicBezTo>
                    <a:pt x="2888" y="2016"/>
                    <a:pt x="2915" y="2003"/>
                    <a:pt x="2918" y="1976"/>
                  </a:cubicBezTo>
                  <a:cubicBezTo>
                    <a:pt x="2918" y="1882"/>
                    <a:pt x="2918" y="1882"/>
                    <a:pt x="2918" y="1882"/>
                  </a:cubicBezTo>
                  <a:cubicBezTo>
                    <a:pt x="2921" y="1861"/>
                    <a:pt x="2909" y="1841"/>
                    <a:pt x="2896" y="1826"/>
                  </a:cubicBezTo>
                  <a:cubicBezTo>
                    <a:pt x="2889" y="1818"/>
                    <a:pt x="2883" y="1811"/>
                    <a:pt x="2877" y="1804"/>
                  </a:cubicBezTo>
                  <a:close/>
                  <a:moveTo>
                    <a:pt x="705" y="1159"/>
                  </a:moveTo>
                  <a:cubicBezTo>
                    <a:pt x="705" y="215"/>
                    <a:pt x="705" y="215"/>
                    <a:pt x="705" y="215"/>
                  </a:cubicBezTo>
                  <a:cubicBezTo>
                    <a:pt x="705" y="157"/>
                    <a:pt x="752" y="111"/>
                    <a:pt x="809" y="111"/>
                  </a:cubicBezTo>
                  <a:cubicBezTo>
                    <a:pt x="2344" y="111"/>
                    <a:pt x="2344" y="111"/>
                    <a:pt x="2344" y="111"/>
                  </a:cubicBezTo>
                  <a:cubicBezTo>
                    <a:pt x="2401" y="111"/>
                    <a:pt x="2448" y="157"/>
                    <a:pt x="2448" y="215"/>
                  </a:cubicBezTo>
                  <a:cubicBezTo>
                    <a:pt x="2448" y="1159"/>
                    <a:pt x="2448" y="1159"/>
                    <a:pt x="2448" y="1159"/>
                  </a:cubicBezTo>
                  <a:cubicBezTo>
                    <a:pt x="2448" y="1216"/>
                    <a:pt x="2401" y="1263"/>
                    <a:pt x="2344" y="1263"/>
                  </a:cubicBezTo>
                  <a:cubicBezTo>
                    <a:pt x="809" y="1263"/>
                    <a:pt x="809" y="1263"/>
                    <a:pt x="809" y="1263"/>
                  </a:cubicBezTo>
                  <a:cubicBezTo>
                    <a:pt x="752" y="1263"/>
                    <a:pt x="705" y="1216"/>
                    <a:pt x="705" y="1159"/>
                  </a:cubicBezTo>
                  <a:close/>
                  <a:moveTo>
                    <a:pt x="2407" y="1487"/>
                  </a:moveTo>
                  <a:cubicBezTo>
                    <a:pt x="2407" y="1489"/>
                    <a:pt x="2406" y="1491"/>
                    <a:pt x="2404" y="1493"/>
                  </a:cubicBezTo>
                  <a:cubicBezTo>
                    <a:pt x="2404" y="1493"/>
                    <a:pt x="2403" y="1493"/>
                    <a:pt x="2403" y="1493"/>
                  </a:cubicBezTo>
                  <a:cubicBezTo>
                    <a:pt x="2403" y="1493"/>
                    <a:pt x="2403" y="1493"/>
                    <a:pt x="2403" y="1493"/>
                  </a:cubicBezTo>
                  <a:cubicBezTo>
                    <a:pt x="2403" y="1494"/>
                    <a:pt x="2403" y="1494"/>
                    <a:pt x="2402" y="1494"/>
                  </a:cubicBezTo>
                  <a:cubicBezTo>
                    <a:pt x="2402" y="1494"/>
                    <a:pt x="2402" y="1494"/>
                    <a:pt x="2401" y="1495"/>
                  </a:cubicBezTo>
                  <a:cubicBezTo>
                    <a:pt x="2401" y="1495"/>
                    <a:pt x="2400" y="1495"/>
                    <a:pt x="2400" y="1496"/>
                  </a:cubicBezTo>
                  <a:cubicBezTo>
                    <a:pt x="2399" y="1496"/>
                    <a:pt x="2399" y="1496"/>
                    <a:pt x="2398" y="1496"/>
                  </a:cubicBezTo>
                  <a:cubicBezTo>
                    <a:pt x="2388" y="1501"/>
                    <a:pt x="2374" y="1500"/>
                    <a:pt x="2362" y="1500"/>
                  </a:cubicBezTo>
                  <a:cubicBezTo>
                    <a:pt x="2304" y="1500"/>
                    <a:pt x="2304" y="1500"/>
                    <a:pt x="2304" y="1500"/>
                  </a:cubicBezTo>
                  <a:cubicBezTo>
                    <a:pt x="2293" y="1500"/>
                    <a:pt x="2281" y="1498"/>
                    <a:pt x="2271" y="1493"/>
                  </a:cubicBezTo>
                  <a:cubicBezTo>
                    <a:pt x="2267" y="1491"/>
                    <a:pt x="2263" y="1489"/>
                    <a:pt x="2260" y="1487"/>
                  </a:cubicBezTo>
                  <a:cubicBezTo>
                    <a:pt x="2257" y="1484"/>
                    <a:pt x="2254" y="1482"/>
                    <a:pt x="2252" y="1479"/>
                  </a:cubicBezTo>
                  <a:cubicBezTo>
                    <a:pt x="2250" y="1474"/>
                    <a:pt x="2250" y="1474"/>
                    <a:pt x="2250" y="1474"/>
                  </a:cubicBezTo>
                  <a:cubicBezTo>
                    <a:pt x="2244" y="1463"/>
                    <a:pt x="2236" y="1453"/>
                    <a:pt x="2231" y="1441"/>
                  </a:cubicBezTo>
                  <a:cubicBezTo>
                    <a:pt x="2227" y="1433"/>
                    <a:pt x="2231" y="1429"/>
                    <a:pt x="2238" y="1426"/>
                  </a:cubicBezTo>
                  <a:cubicBezTo>
                    <a:pt x="2240" y="1425"/>
                    <a:pt x="2242" y="1424"/>
                    <a:pt x="2244" y="1424"/>
                  </a:cubicBezTo>
                  <a:cubicBezTo>
                    <a:pt x="2248" y="1423"/>
                    <a:pt x="2253" y="1422"/>
                    <a:pt x="2258" y="1422"/>
                  </a:cubicBezTo>
                  <a:cubicBezTo>
                    <a:pt x="2266" y="1422"/>
                    <a:pt x="2266" y="1422"/>
                    <a:pt x="2266" y="1422"/>
                  </a:cubicBezTo>
                  <a:cubicBezTo>
                    <a:pt x="2266" y="1422"/>
                    <a:pt x="2266" y="1422"/>
                    <a:pt x="2266" y="1422"/>
                  </a:cubicBezTo>
                  <a:cubicBezTo>
                    <a:pt x="2282" y="1422"/>
                    <a:pt x="2297" y="1422"/>
                    <a:pt x="2312" y="1422"/>
                  </a:cubicBezTo>
                  <a:cubicBezTo>
                    <a:pt x="2313" y="1422"/>
                    <a:pt x="2313" y="1422"/>
                    <a:pt x="2313" y="1422"/>
                  </a:cubicBezTo>
                  <a:cubicBezTo>
                    <a:pt x="2328" y="1422"/>
                    <a:pt x="2328" y="1422"/>
                    <a:pt x="2328" y="1422"/>
                  </a:cubicBezTo>
                  <a:cubicBezTo>
                    <a:pt x="2333" y="1422"/>
                    <a:pt x="2339" y="1422"/>
                    <a:pt x="2344" y="1423"/>
                  </a:cubicBezTo>
                  <a:cubicBezTo>
                    <a:pt x="2347" y="1424"/>
                    <a:pt x="2351" y="1425"/>
                    <a:pt x="2354" y="1426"/>
                  </a:cubicBezTo>
                  <a:cubicBezTo>
                    <a:pt x="2355" y="1426"/>
                    <a:pt x="2355" y="1426"/>
                    <a:pt x="2356" y="1426"/>
                  </a:cubicBezTo>
                  <a:cubicBezTo>
                    <a:pt x="2356" y="1427"/>
                    <a:pt x="2356" y="1427"/>
                    <a:pt x="2357" y="1427"/>
                  </a:cubicBezTo>
                  <a:cubicBezTo>
                    <a:pt x="2357" y="1427"/>
                    <a:pt x="2358" y="1427"/>
                    <a:pt x="2358" y="1427"/>
                  </a:cubicBezTo>
                  <a:cubicBezTo>
                    <a:pt x="2363" y="1429"/>
                    <a:pt x="2367" y="1431"/>
                    <a:pt x="2371" y="1433"/>
                  </a:cubicBezTo>
                  <a:cubicBezTo>
                    <a:pt x="2374" y="1436"/>
                    <a:pt x="2377" y="1438"/>
                    <a:pt x="2379" y="1441"/>
                  </a:cubicBezTo>
                  <a:cubicBezTo>
                    <a:pt x="2391" y="1458"/>
                    <a:pt x="2391" y="1458"/>
                    <a:pt x="2391" y="1458"/>
                  </a:cubicBezTo>
                  <a:cubicBezTo>
                    <a:pt x="2394" y="1463"/>
                    <a:pt x="2401" y="1471"/>
                    <a:pt x="2404" y="1478"/>
                  </a:cubicBezTo>
                  <a:cubicBezTo>
                    <a:pt x="2404" y="1478"/>
                    <a:pt x="2404" y="1478"/>
                    <a:pt x="2404" y="1478"/>
                  </a:cubicBezTo>
                  <a:cubicBezTo>
                    <a:pt x="2406" y="1481"/>
                    <a:pt x="2407" y="1484"/>
                    <a:pt x="2407" y="1487"/>
                  </a:cubicBezTo>
                  <a:close/>
                  <a:moveTo>
                    <a:pt x="1589" y="1480"/>
                  </a:moveTo>
                  <a:cubicBezTo>
                    <a:pt x="1589" y="1483"/>
                    <a:pt x="1588" y="1485"/>
                    <a:pt x="1587" y="1487"/>
                  </a:cubicBezTo>
                  <a:cubicBezTo>
                    <a:pt x="1576" y="1507"/>
                    <a:pt x="1525" y="1502"/>
                    <a:pt x="1507" y="1502"/>
                  </a:cubicBezTo>
                  <a:cubicBezTo>
                    <a:pt x="1496" y="1502"/>
                    <a:pt x="1485" y="1502"/>
                    <a:pt x="1474" y="1502"/>
                  </a:cubicBezTo>
                  <a:cubicBezTo>
                    <a:pt x="1464" y="1502"/>
                    <a:pt x="1451" y="1500"/>
                    <a:pt x="1442" y="1493"/>
                  </a:cubicBezTo>
                  <a:cubicBezTo>
                    <a:pt x="1442" y="1493"/>
                    <a:pt x="1441" y="1492"/>
                    <a:pt x="1441" y="1492"/>
                  </a:cubicBezTo>
                  <a:cubicBezTo>
                    <a:pt x="1441" y="1492"/>
                    <a:pt x="1440" y="1491"/>
                    <a:pt x="1440" y="1491"/>
                  </a:cubicBezTo>
                  <a:cubicBezTo>
                    <a:pt x="1439" y="1490"/>
                    <a:pt x="1439" y="1490"/>
                    <a:pt x="1439" y="1489"/>
                  </a:cubicBezTo>
                  <a:cubicBezTo>
                    <a:pt x="1439" y="1489"/>
                    <a:pt x="1439" y="1489"/>
                    <a:pt x="1438" y="1489"/>
                  </a:cubicBezTo>
                  <a:cubicBezTo>
                    <a:pt x="1438" y="1489"/>
                    <a:pt x="1438" y="1489"/>
                    <a:pt x="1438" y="1489"/>
                  </a:cubicBezTo>
                  <a:cubicBezTo>
                    <a:pt x="1438" y="1488"/>
                    <a:pt x="1437" y="1487"/>
                    <a:pt x="1437" y="1486"/>
                  </a:cubicBezTo>
                  <a:cubicBezTo>
                    <a:pt x="1436" y="1484"/>
                    <a:pt x="1436" y="1483"/>
                    <a:pt x="1436" y="1481"/>
                  </a:cubicBezTo>
                  <a:cubicBezTo>
                    <a:pt x="1436" y="1479"/>
                    <a:pt x="1436" y="1479"/>
                    <a:pt x="1436" y="1479"/>
                  </a:cubicBezTo>
                  <a:cubicBezTo>
                    <a:pt x="1437" y="1477"/>
                    <a:pt x="1437" y="1474"/>
                    <a:pt x="1437" y="1472"/>
                  </a:cubicBezTo>
                  <a:cubicBezTo>
                    <a:pt x="1437" y="1471"/>
                    <a:pt x="1437" y="1471"/>
                    <a:pt x="1437" y="1471"/>
                  </a:cubicBezTo>
                  <a:cubicBezTo>
                    <a:pt x="1438" y="1463"/>
                    <a:pt x="1438" y="1454"/>
                    <a:pt x="1440" y="1446"/>
                  </a:cubicBezTo>
                  <a:cubicBezTo>
                    <a:pt x="1440" y="1443"/>
                    <a:pt x="1440" y="1443"/>
                    <a:pt x="1440" y="1443"/>
                  </a:cubicBezTo>
                  <a:cubicBezTo>
                    <a:pt x="1441" y="1441"/>
                    <a:pt x="1442" y="1438"/>
                    <a:pt x="1444" y="1436"/>
                  </a:cubicBezTo>
                  <a:cubicBezTo>
                    <a:pt x="1446" y="1434"/>
                    <a:pt x="1448" y="1433"/>
                    <a:pt x="1450" y="1431"/>
                  </a:cubicBezTo>
                  <a:cubicBezTo>
                    <a:pt x="1450" y="1431"/>
                    <a:pt x="1450" y="1431"/>
                    <a:pt x="1450" y="1431"/>
                  </a:cubicBezTo>
                  <a:cubicBezTo>
                    <a:pt x="1451" y="1431"/>
                    <a:pt x="1451" y="1430"/>
                    <a:pt x="1452" y="1430"/>
                  </a:cubicBezTo>
                  <a:cubicBezTo>
                    <a:pt x="1452" y="1430"/>
                    <a:pt x="1453" y="1430"/>
                    <a:pt x="1453" y="1429"/>
                  </a:cubicBezTo>
                  <a:cubicBezTo>
                    <a:pt x="1453" y="1429"/>
                    <a:pt x="1454" y="1429"/>
                    <a:pt x="1454" y="1429"/>
                  </a:cubicBezTo>
                  <a:cubicBezTo>
                    <a:pt x="1455" y="1428"/>
                    <a:pt x="1457" y="1428"/>
                    <a:pt x="1458" y="1427"/>
                  </a:cubicBezTo>
                  <a:cubicBezTo>
                    <a:pt x="1459" y="1427"/>
                    <a:pt x="1459" y="1427"/>
                    <a:pt x="1460" y="1427"/>
                  </a:cubicBezTo>
                  <a:cubicBezTo>
                    <a:pt x="1461" y="1426"/>
                    <a:pt x="1463" y="1426"/>
                    <a:pt x="1464" y="1426"/>
                  </a:cubicBezTo>
                  <a:cubicBezTo>
                    <a:pt x="1465" y="1426"/>
                    <a:pt x="1465" y="1425"/>
                    <a:pt x="1466" y="1425"/>
                  </a:cubicBezTo>
                  <a:cubicBezTo>
                    <a:pt x="1466" y="1425"/>
                    <a:pt x="1466" y="1425"/>
                    <a:pt x="1466" y="1425"/>
                  </a:cubicBezTo>
                  <a:cubicBezTo>
                    <a:pt x="1467" y="1425"/>
                    <a:pt x="1468" y="1425"/>
                    <a:pt x="1468" y="1425"/>
                  </a:cubicBezTo>
                  <a:cubicBezTo>
                    <a:pt x="1472" y="1424"/>
                    <a:pt x="1476" y="1424"/>
                    <a:pt x="1480" y="1424"/>
                  </a:cubicBezTo>
                  <a:cubicBezTo>
                    <a:pt x="1483" y="1424"/>
                    <a:pt x="1483" y="1424"/>
                    <a:pt x="1483" y="1424"/>
                  </a:cubicBezTo>
                  <a:cubicBezTo>
                    <a:pt x="1487" y="1424"/>
                    <a:pt x="1492" y="1424"/>
                    <a:pt x="1496" y="1424"/>
                  </a:cubicBezTo>
                  <a:cubicBezTo>
                    <a:pt x="1550" y="1424"/>
                    <a:pt x="1550" y="1424"/>
                    <a:pt x="1550" y="1424"/>
                  </a:cubicBezTo>
                  <a:cubicBezTo>
                    <a:pt x="1551" y="1424"/>
                    <a:pt x="1552" y="1424"/>
                    <a:pt x="1554" y="1424"/>
                  </a:cubicBezTo>
                  <a:cubicBezTo>
                    <a:pt x="1554" y="1424"/>
                    <a:pt x="1555" y="1424"/>
                    <a:pt x="1555" y="1424"/>
                  </a:cubicBezTo>
                  <a:cubicBezTo>
                    <a:pt x="1556" y="1424"/>
                    <a:pt x="1558" y="1424"/>
                    <a:pt x="1559" y="1424"/>
                  </a:cubicBezTo>
                  <a:cubicBezTo>
                    <a:pt x="1570" y="1425"/>
                    <a:pt x="1582" y="1428"/>
                    <a:pt x="1586" y="1438"/>
                  </a:cubicBezTo>
                  <a:cubicBezTo>
                    <a:pt x="1587" y="1438"/>
                    <a:pt x="1587" y="1439"/>
                    <a:pt x="1587" y="1440"/>
                  </a:cubicBezTo>
                  <a:cubicBezTo>
                    <a:pt x="1588" y="1440"/>
                    <a:pt x="1588" y="1440"/>
                    <a:pt x="1588" y="1440"/>
                  </a:cubicBezTo>
                  <a:cubicBezTo>
                    <a:pt x="1591" y="1452"/>
                    <a:pt x="1588" y="1466"/>
                    <a:pt x="1589" y="1478"/>
                  </a:cubicBezTo>
                  <a:lnTo>
                    <a:pt x="1589" y="1480"/>
                  </a:lnTo>
                  <a:close/>
                  <a:moveTo>
                    <a:pt x="1511" y="1543"/>
                  </a:moveTo>
                  <a:cubicBezTo>
                    <a:pt x="1531" y="1543"/>
                    <a:pt x="1577" y="1537"/>
                    <a:pt x="1588" y="1559"/>
                  </a:cubicBezTo>
                  <a:cubicBezTo>
                    <a:pt x="1589" y="1561"/>
                    <a:pt x="1590" y="1563"/>
                    <a:pt x="1590" y="1566"/>
                  </a:cubicBezTo>
                  <a:cubicBezTo>
                    <a:pt x="1590" y="1589"/>
                    <a:pt x="1590" y="1589"/>
                    <a:pt x="1590" y="1589"/>
                  </a:cubicBezTo>
                  <a:cubicBezTo>
                    <a:pt x="1590" y="1595"/>
                    <a:pt x="1590" y="1602"/>
                    <a:pt x="1590" y="1609"/>
                  </a:cubicBezTo>
                  <a:cubicBezTo>
                    <a:pt x="1590" y="1609"/>
                    <a:pt x="1590" y="1609"/>
                    <a:pt x="1590" y="1609"/>
                  </a:cubicBezTo>
                  <a:cubicBezTo>
                    <a:pt x="1590" y="1612"/>
                    <a:pt x="1590" y="1612"/>
                    <a:pt x="1590" y="1612"/>
                  </a:cubicBezTo>
                  <a:cubicBezTo>
                    <a:pt x="1590" y="1615"/>
                    <a:pt x="1589" y="1619"/>
                    <a:pt x="1587" y="1622"/>
                  </a:cubicBezTo>
                  <a:cubicBezTo>
                    <a:pt x="1587" y="1622"/>
                    <a:pt x="1586" y="1623"/>
                    <a:pt x="1586" y="1623"/>
                  </a:cubicBezTo>
                  <a:cubicBezTo>
                    <a:pt x="1585" y="1624"/>
                    <a:pt x="1584" y="1625"/>
                    <a:pt x="1583" y="1626"/>
                  </a:cubicBezTo>
                  <a:cubicBezTo>
                    <a:pt x="1583" y="1626"/>
                    <a:pt x="1583" y="1626"/>
                    <a:pt x="1583" y="1626"/>
                  </a:cubicBezTo>
                  <a:cubicBezTo>
                    <a:pt x="1578" y="1631"/>
                    <a:pt x="1571" y="1634"/>
                    <a:pt x="1563" y="1636"/>
                  </a:cubicBezTo>
                  <a:cubicBezTo>
                    <a:pt x="1563" y="1636"/>
                    <a:pt x="1563" y="1636"/>
                    <a:pt x="1563" y="1636"/>
                  </a:cubicBezTo>
                  <a:cubicBezTo>
                    <a:pt x="1563" y="1636"/>
                    <a:pt x="1563" y="1636"/>
                    <a:pt x="1563" y="1636"/>
                  </a:cubicBezTo>
                  <a:cubicBezTo>
                    <a:pt x="1560" y="1637"/>
                    <a:pt x="1558" y="1637"/>
                    <a:pt x="1556" y="1637"/>
                  </a:cubicBezTo>
                  <a:cubicBezTo>
                    <a:pt x="1555" y="1637"/>
                    <a:pt x="1554" y="1637"/>
                    <a:pt x="1554" y="1638"/>
                  </a:cubicBezTo>
                  <a:cubicBezTo>
                    <a:pt x="1551" y="1638"/>
                    <a:pt x="1548" y="1638"/>
                    <a:pt x="1546" y="1638"/>
                  </a:cubicBezTo>
                  <a:cubicBezTo>
                    <a:pt x="1546" y="1638"/>
                    <a:pt x="1546" y="1638"/>
                    <a:pt x="1546" y="1638"/>
                  </a:cubicBezTo>
                  <a:cubicBezTo>
                    <a:pt x="1463" y="1638"/>
                    <a:pt x="1463" y="1638"/>
                    <a:pt x="1463" y="1638"/>
                  </a:cubicBezTo>
                  <a:cubicBezTo>
                    <a:pt x="1453" y="1638"/>
                    <a:pt x="1441" y="1636"/>
                    <a:pt x="1432" y="1631"/>
                  </a:cubicBezTo>
                  <a:cubicBezTo>
                    <a:pt x="1432" y="1631"/>
                    <a:pt x="1432" y="1631"/>
                    <a:pt x="1432" y="1631"/>
                  </a:cubicBezTo>
                  <a:cubicBezTo>
                    <a:pt x="1432" y="1631"/>
                    <a:pt x="1432" y="1630"/>
                    <a:pt x="1432" y="1630"/>
                  </a:cubicBezTo>
                  <a:cubicBezTo>
                    <a:pt x="1431" y="1629"/>
                    <a:pt x="1429" y="1628"/>
                    <a:pt x="1427" y="1627"/>
                  </a:cubicBezTo>
                  <a:cubicBezTo>
                    <a:pt x="1426" y="1626"/>
                    <a:pt x="1425" y="1624"/>
                    <a:pt x="1424" y="1623"/>
                  </a:cubicBezTo>
                  <a:cubicBezTo>
                    <a:pt x="1424" y="1623"/>
                    <a:pt x="1424" y="1623"/>
                    <a:pt x="1424" y="1622"/>
                  </a:cubicBezTo>
                  <a:cubicBezTo>
                    <a:pt x="1422" y="1619"/>
                    <a:pt x="1421" y="1616"/>
                    <a:pt x="1421" y="1612"/>
                  </a:cubicBezTo>
                  <a:cubicBezTo>
                    <a:pt x="1422" y="1606"/>
                    <a:pt x="1422" y="1606"/>
                    <a:pt x="1422" y="1606"/>
                  </a:cubicBezTo>
                  <a:cubicBezTo>
                    <a:pt x="1422" y="1606"/>
                    <a:pt x="1422" y="1606"/>
                    <a:pt x="1422" y="1606"/>
                  </a:cubicBezTo>
                  <a:cubicBezTo>
                    <a:pt x="1424" y="1593"/>
                    <a:pt x="1425" y="1580"/>
                    <a:pt x="1427" y="1567"/>
                  </a:cubicBezTo>
                  <a:cubicBezTo>
                    <a:pt x="1427" y="1566"/>
                    <a:pt x="1427" y="1566"/>
                    <a:pt x="1427" y="1566"/>
                  </a:cubicBezTo>
                  <a:cubicBezTo>
                    <a:pt x="1427" y="1566"/>
                    <a:pt x="1427" y="1566"/>
                    <a:pt x="1427" y="1565"/>
                  </a:cubicBezTo>
                  <a:cubicBezTo>
                    <a:pt x="1432" y="1536"/>
                    <a:pt x="1490" y="1543"/>
                    <a:pt x="1511" y="1543"/>
                  </a:cubicBezTo>
                  <a:close/>
                  <a:moveTo>
                    <a:pt x="1175" y="1631"/>
                  </a:moveTo>
                  <a:cubicBezTo>
                    <a:pt x="1173" y="1630"/>
                    <a:pt x="1172" y="1629"/>
                    <a:pt x="1170" y="1627"/>
                  </a:cubicBezTo>
                  <a:cubicBezTo>
                    <a:pt x="1169" y="1626"/>
                    <a:pt x="1169" y="1625"/>
                    <a:pt x="1168" y="1624"/>
                  </a:cubicBezTo>
                  <a:cubicBezTo>
                    <a:pt x="1168" y="1623"/>
                    <a:pt x="1168" y="1623"/>
                    <a:pt x="1168" y="1623"/>
                  </a:cubicBezTo>
                  <a:cubicBezTo>
                    <a:pt x="1166" y="1620"/>
                    <a:pt x="1166" y="1616"/>
                    <a:pt x="1167" y="1613"/>
                  </a:cubicBezTo>
                  <a:cubicBezTo>
                    <a:pt x="1169" y="1607"/>
                    <a:pt x="1169" y="1607"/>
                    <a:pt x="1169" y="1607"/>
                  </a:cubicBezTo>
                  <a:cubicBezTo>
                    <a:pt x="1169" y="1607"/>
                    <a:pt x="1169" y="1607"/>
                    <a:pt x="1169" y="1607"/>
                  </a:cubicBezTo>
                  <a:cubicBezTo>
                    <a:pt x="1169" y="1606"/>
                    <a:pt x="1169" y="1605"/>
                    <a:pt x="1170" y="1604"/>
                  </a:cubicBezTo>
                  <a:cubicBezTo>
                    <a:pt x="1181" y="1567"/>
                    <a:pt x="1181" y="1567"/>
                    <a:pt x="1181" y="1567"/>
                  </a:cubicBezTo>
                  <a:cubicBezTo>
                    <a:pt x="1181" y="1566"/>
                    <a:pt x="1181" y="1566"/>
                    <a:pt x="1182" y="1565"/>
                  </a:cubicBezTo>
                  <a:cubicBezTo>
                    <a:pt x="1193" y="1537"/>
                    <a:pt x="1244" y="1543"/>
                    <a:pt x="1268" y="1543"/>
                  </a:cubicBezTo>
                  <a:cubicBezTo>
                    <a:pt x="1278" y="1543"/>
                    <a:pt x="1297" y="1542"/>
                    <a:pt x="1314" y="1543"/>
                  </a:cubicBezTo>
                  <a:cubicBezTo>
                    <a:pt x="1317" y="1544"/>
                    <a:pt x="1320" y="1544"/>
                    <a:pt x="1323" y="1545"/>
                  </a:cubicBezTo>
                  <a:cubicBezTo>
                    <a:pt x="1323" y="1545"/>
                    <a:pt x="1323" y="1545"/>
                    <a:pt x="1324" y="1545"/>
                  </a:cubicBezTo>
                  <a:cubicBezTo>
                    <a:pt x="1332" y="1547"/>
                    <a:pt x="1339" y="1551"/>
                    <a:pt x="1342" y="1556"/>
                  </a:cubicBezTo>
                  <a:cubicBezTo>
                    <a:pt x="1342" y="1557"/>
                    <a:pt x="1342" y="1557"/>
                    <a:pt x="1343" y="1557"/>
                  </a:cubicBezTo>
                  <a:cubicBezTo>
                    <a:pt x="1343" y="1558"/>
                    <a:pt x="1343" y="1558"/>
                    <a:pt x="1343" y="1558"/>
                  </a:cubicBezTo>
                  <a:cubicBezTo>
                    <a:pt x="1343" y="1558"/>
                    <a:pt x="1343" y="1559"/>
                    <a:pt x="1343" y="1559"/>
                  </a:cubicBezTo>
                  <a:cubicBezTo>
                    <a:pt x="1344" y="1561"/>
                    <a:pt x="1345" y="1564"/>
                    <a:pt x="1344" y="1567"/>
                  </a:cubicBezTo>
                  <a:cubicBezTo>
                    <a:pt x="1344" y="1569"/>
                    <a:pt x="1344" y="1569"/>
                    <a:pt x="1344" y="1569"/>
                  </a:cubicBezTo>
                  <a:cubicBezTo>
                    <a:pt x="1344" y="1569"/>
                    <a:pt x="1344" y="1569"/>
                    <a:pt x="1344" y="1569"/>
                  </a:cubicBezTo>
                  <a:cubicBezTo>
                    <a:pt x="1343" y="1576"/>
                    <a:pt x="1341" y="1583"/>
                    <a:pt x="1340" y="1589"/>
                  </a:cubicBezTo>
                  <a:cubicBezTo>
                    <a:pt x="1336" y="1612"/>
                    <a:pt x="1336" y="1612"/>
                    <a:pt x="1336" y="1612"/>
                  </a:cubicBezTo>
                  <a:cubicBezTo>
                    <a:pt x="1336" y="1616"/>
                    <a:pt x="1334" y="1619"/>
                    <a:pt x="1331" y="1622"/>
                  </a:cubicBezTo>
                  <a:cubicBezTo>
                    <a:pt x="1331" y="1623"/>
                    <a:pt x="1330" y="1623"/>
                    <a:pt x="1330" y="1623"/>
                  </a:cubicBezTo>
                  <a:cubicBezTo>
                    <a:pt x="1330" y="1624"/>
                    <a:pt x="1329" y="1624"/>
                    <a:pt x="1329" y="1624"/>
                  </a:cubicBezTo>
                  <a:cubicBezTo>
                    <a:pt x="1328" y="1625"/>
                    <a:pt x="1327" y="1626"/>
                    <a:pt x="1326" y="1627"/>
                  </a:cubicBezTo>
                  <a:cubicBezTo>
                    <a:pt x="1320" y="1632"/>
                    <a:pt x="1312" y="1635"/>
                    <a:pt x="1305" y="1636"/>
                  </a:cubicBezTo>
                  <a:cubicBezTo>
                    <a:pt x="1305" y="1637"/>
                    <a:pt x="1305" y="1637"/>
                    <a:pt x="1305" y="1637"/>
                  </a:cubicBezTo>
                  <a:cubicBezTo>
                    <a:pt x="1304" y="1637"/>
                    <a:pt x="1304" y="1637"/>
                    <a:pt x="1304" y="1637"/>
                  </a:cubicBezTo>
                  <a:cubicBezTo>
                    <a:pt x="1302" y="1637"/>
                    <a:pt x="1300" y="1638"/>
                    <a:pt x="1297" y="1638"/>
                  </a:cubicBezTo>
                  <a:cubicBezTo>
                    <a:pt x="1297" y="1638"/>
                    <a:pt x="1296" y="1638"/>
                    <a:pt x="1295" y="1638"/>
                  </a:cubicBezTo>
                  <a:cubicBezTo>
                    <a:pt x="1292" y="1638"/>
                    <a:pt x="1290" y="1639"/>
                    <a:pt x="1287" y="1639"/>
                  </a:cubicBezTo>
                  <a:cubicBezTo>
                    <a:pt x="1287" y="1639"/>
                    <a:pt x="1287" y="1639"/>
                    <a:pt x="1287" y="1639"/>
                  </a:cubicBezTo>
                  <a:cubicBezTo>
                    <a:pt x="1204" y="1639"/>
                    <a:pt x="1204" y="1639"/>
                    <a:pt x="1204" y="1639"/>
                  </a:cubicBezTo>
                  <a:cubicBezTo>
                    <a:pt x="1194" y="1639"/>
                    <a:pt x="1183" y="1637"/>
                    <a:pt x="1175" y="1631"/>
                  </a:cubicBezTo>
                  <a:cubicBezTo>
                    <a:pt x="1175" y="1631"/>
                    <a:pt x="1175" y="1631"/>
                    <a:pt x="1175" y="1631"/>
                  </a:cubicBezTo>
                  <a:close/>
                  <a:moveTo>
                    <a:pt x="1278" y="1502"/>
                  </a:moveTo>
                  <a:cubicBezTo>
                    <a:pt x="1266" y="1502"/>
                    <a:pt x="1253" y="1502"/>
                    <a:pt x="1241" y="1502"/>
                  </a:cubicBezTo>
                  <a:cubicBezTo>
                    <a:pt x="1230" y="1502"/>
                    <a:pt x="1213" y="1500"/>
                    <a:pt x="1207" y="1489"/>
                  </a:cubicBezTo>
                  <a:cubicBezTo>
                    <a:pt x="1207" y="1488"/>
                    <a:pt x="1207" y="1487"/>
                    <a:pt x="1207" y="1486"/>
                  </a:cubicBezTo>
                  <a:cubicBezTo>
                    <a:pt x="1206" y="1486"/>
                    <a:pt x="1206" y="1485"/>
                    <a:pt x="1206" y="1484"/>
                  </a:cubicBezTo>
                  <a:cubicBezTo>
                    <a:pt x="1206" y="1483"/>
                    <a:pt x="1207" y="1482"/>
                    <a:pt x="1207" y="1481"/>
                  </a:cubicBezTo>
                  <a:cubicBezTo>
                    <a:pt x="1207" y="1481"/>
                    <a:pt x="1207" y="1481"/>
                    <a:pt x="1207" y="1481"/>
                  </a:cubicBezTo>
                  <a:cubicBezTo>
                    <a:pt x="1207" y="1481"/>
                    <a:pt x="1207" y="1481"/>
                    <a:pt x="1207" y="1481"/>
                  </a:cubicBezTo>
                  <a:cubicBezTo>
                    <a:pt x="1207" y="1478"/>
                    <a:pt x="1209" y="1474"/>
                    <a:pt x="1210" y="1472"/>
                  </a:cubicBezTo>
                  <a:cubicBezTo>
                    <a:pt x="1212" y="1463"/>
                    <a:pt x="1214" y="1453"/>
                    <a:pt x="1218" y="1445"/>
                  </a:cubicBezTo>
                  <a:cubicBezTo>
                    <a:pt x="1218" y="1444"/>
                    <a:pt x="1218" y="1444"/>
                    <a:pt x="1218" y="1444"/>
                  </a:cubicBezTo>
                  <a:cubicBezTo>
                    <a:pt x="1219" y="1441"/>
                    <a:pt x="1221" y="1438"/>
                    <a:pt x="1223" y="1436"/>
                  </a:cubicBezTo>
                  <a:cubicBezTo>
                    <a:pt x="1225" y="1435"/>
                    <a:pt x="1226" y="1434"/>
                    <a:pt x="1228" y="1433"/>
                  </a:cubicBezTo>
                  <a:cubicBezTo>
                    <a:pt x="1233" y="1429"/>
                    <a:pt x="1239" y="1427"/>
                    <a:pt x="1245" y="1426"/>
                  </a:cubicBezTo>
                  <a:cubicBezTo>
                    <a:pt x="1246" y="1426"/>
                    <a:pt x="1246" y="1426"/>
                    <a:pt x="1247" y="1426"/>
                  </a:cubicBezTo>
                  <a:cubicBezTo>
                    <a:pt x="1251" y="1425"/>
                    <a:pt x="1257" y="1424"/>
                    <a:pt x="1262" y="1424"/>
                  </a:cubicBezTo>
                  <a:cubicBezTo>
                    <a:pt x="1269" y="1424"/>
                    <a:pt x="1269" y="1424"/>
                    <a:pt x="1269" y="1424"/>
                  </a:cubicBezTo>
                  <a:cubicBezTo>
                    <a:pt x="1271" y="1424"/>
                    <a:pt x="1274" y="1424"/>
                    <a:pt x="1276" y="1424"/>
                  </a:cubicBezTo>
                  <a:cubicBezTo>
                    <a:pt x="1291" y="1424"/>
                    <a:pt x="1307" y="1424"/>
                    <a:pt x="1322" y="1424"/>
                  </a:cubicBezTo>
                  <a:cubicBezTo>
                    <a:pt x="1324" y="1424"/>
                    <a:pt x="1326" y="1424"/>
                    <a:pt x="1329" y="1424"/>
                  </a:cubicBezTo>
                  <a:cubicBezTo>
                    <a:pt x="1331" y="1424"/>
                    <a:pt x="1331" y="1424"/>
                    <a:pt x="1331" y="1424"/>
                  </a:cubicBezTo>
                  <a:cubicBezTo>
                    <a:pt x="1332" y="1424"/>
                    <a:pt x="1332" y="1424"/>
                    <a:pt x="1333" y="1424"/>
                  </a:cubicBezTo>
                  <a:cubicBezTo>
                    <a:pt x="1335" y="1424"/>
                    <a:pt x="1337" y="1424"/>
                    <a:pt x="1339" y="1425"/>
                  </a:cubicBezTo>
                  <a:cubicBezTo>
                    <a:pt x="1339" y="1425"/>
                    <a:pt x="1339" y="1425"/>
                    <a:pt x="1339" y="1425"/>
                  </a:cubicBezTo>
                  <a:cubicBezTo>
                    <a:pt x="1351" y="1426"/>
                    <a:pt x="1364" y="1429"/>
                    <a:pt x="1366" y="1439"/>
                  </a:cubicBezTo>
                  <a:cubicBezTo>
                    <a:pt x="1366" y="1439"/>
                    <a:pt x="1366" y="1440"/>
                    <a:pt x="1366" y="1440"/>
                  </a:cubicBezTo>
                  <a:cubicBezTo>
                    <a:pt x="1366" y="1440"/>
                    <a:pt x="1366" y="1440"/>
                    <a:pt x="1366" y="1441"/>
                  </a:cubicBezTo>
                  <a:cubicBezTo>
                    <a:pt x="1367" y="1452"/>
                    <a:pt x="1362" y="1467"/>
                    <a:pt x="1360" y="1478"/>
                  </a:cubicBezTo>
                  <a:cubicBezTo>
                    <a:pt x="1360" y="1478"/>
                    <a:pt x="1360" y="1478"/>
                    <a:pt x="1360" y="1478"/>
                  </a:cubicBezTo>
                  <a:cubicBezTo>
                    <a:pt x="1359" y="1481"/>
                    <a:pt x="1359" y="1481"/>
                    <a:pt x="1359" y="1481"/>
                  </a:cubicBezTo>
                  <a:cubicBezTo>
                    <a:pt x="1359" y="1483"/>
                    <a:pt x="1358" y="1485"/>
                    <a:pt x="1356" y="1487"/>
                  </a:cubicBezTo>
                  <a:cubicBezTo>
                    <a:pt x="1356" y="1488"/>
                    <a:pt x="1355" y="1488"/>
                    <a:pt x="1355" y="1489"/>
                  </a:cubicBezTo>
                  <a:cubicBezTo>
                    <a:pt x="1355" y="1489"/>
                    <a:pt x="1355" y="1489"/>
                    <a:pt x="1355" y="1489"/>
                  </a:cubicBezTo>
                  <a:cubicBezTo>
                    <a:pt x="1355" y="1489"/>
                    <a:pt x="1355" y="1489"/>
                    <a:pt x="1354" y="1489"/>
                  </a:cubicBezTo>
                  <a:cubicBezTo>
                    <a:pt x="1339" y="1507"/>
                    <a:pt x="1298" y="1502"/>
                    <a:pt x="1278" y="1502"/>
                  </a:cubicBezTo>
                  <a:close/>
                  <a:moveTo>
                    <a:pt x="911" y="1620"/>
                  </a:moveTo>
                  <a:cubicBezTo>
                    <a:pt x="911" y="1619"/>
                    <a:pt x="911" y="1618"/>
                    <a:pt x="911" y="1618"/>
                  </a:cubicBezTo>
                  <a:cubicBezTo>
                    <a:pt x="912" y="1616"/>
                    <a:pt x="912" y="1615"/>
                    <a:pt x="913" y="1614"/>
                  </a:cubicBezTo>
                  <a:cubicBezTo>
                    <a:pt x="913" y="1614"/>
                    <a:pt x="913" y="1614"/>
                    <a:pt x="913" y="1613"/>
                  </a:cubicBezTo>
                  <a:cubicBezTo>
                    <a:pt x="913" y="1612"/>
                    <a:pt x="913" y="1612"/>
                    <a:pt x="913" y="1612"/>
                  </a:cubicBezTo>
                  <a:cubicBezTo>
                    <a:pt x="914" y="1611"/>
                    <a:pt x="915" y="1609"/>
                    <a:pt x="916" y="1607"/>
                  </a:cubicBezTo>
                  <a:cubicBezTo>
                    <a:pt x="922" y="1594"/>
                    <a:pt x="928" y="1582"/>
                    <a:pt x="935" y="1569"/>
                  </a:cubicBezTo>
                  <a:cubicBezTo>
                    <a:pt x="935" y="1569"/>
                    <a:pt x="935" y="1569"/>
                    <a:pt x="935" y="1569"/>
                  </a:cubicBezTo>
                  <a:cubicBezTo>
                    <a:pt x="935" y="1568"/>
                    <a:pt x="935" y="1568"/>
                    <a:pt x="935" y="1568"/>
                  </a:cubicBezTo>
                  <a:cubicBezTo>
                    <a:pt x="936" y="1567"/>
                    <a:pt x="936" y="1566"/>
                    <a:pt x="937" y="1566"/>
                  </a:cubicBezTo>
                  <a:cubicBezTo>
                    <a:pt x="937" y="1565"/>
                    <a:pt x="938" y="1564"/>
                    <a:pt x="938" y="1563"/>
                  </a:cubicBezTo>
                  <a:cubicBezTo>
                    <a:pt x="938" y="1563"/>
                    <a:pt x="938" y="1563"/>
                    <a:pt x="939" y="1563"/>
                  </a:cubicBezTo>
                  <a:cubicBezTo>
                    <a:pt x="956" y="1539"/>
                    <a:pt x="997" y="1544"/>
                    <a:pt x="1023" y="1544"/>
                  </a:cubicBezTo>
                  <a:cubicBezTo>
                    <a:pt x="1023" y="1544"/>
                    <a:pt x="1023" y="1544"/>
                    <a:pt x="1023" y="1544"/>
                  </a:cubicBezTo>
                  <a:cubicBezTo>
                    <a:pt x="1030" y="1544"/>
                    <a:pt x="1049" y="1542"/>
                    <a:pt x="1066" y="1544"/>
                  </a:cubicBezTo>
                  <a:cubicBezTo>
                    <a:pt x="1071" y="1544"/>
                    <a:pt x="1077" y="1544"/>
                    <a:pt x="1081" y="1545"/>
                  </a:cubicBezTo>
                  <a:cubicBezTo>
                    <a:pt x="1084" y="1546"/>
                    <a:pt x="1087" y="1547"/>
                    <a:pt x="1089" y="1548"/>
                  </a:cubicBezTo>
                  <a:cubicBezTo>
                    <a:pt x="1095" y="1551"/>
                    <a:pt x="1099" y="1556"/>
                    <a:pt x="1099" y="1562"/>
                  </a:cubicBezTo>
                  <a:cubicBezTo>
                    <a:pt x="1099" y="1562"/>
                    <a:pt x="1099" y="1562"/>
                    <a:pt x="1099" y="1562"/>
                  </a:cubicBezTo>
                  <a:cubicBezTo>
                    <a:pt x="1099" y="1563"/>
                    <a:pt x="1099" y="1563"/>
                    <a:pt x="1099" y="1564"/>
                  </a:cubicBezTo>
                  <a:cubicBezTo>
                    <a:pt x="1099" y="1565"/>
                    <a:pt x="1099" y="1566"/>
                    <a:pt x="1099" y="1567"/>
                  </a:cubicBezTo>
                  <a:cubicBezTo>
                    <a:pt x="1082" y="1613"/>
                    <a:pt x="1082" y="1613"/>
                    <a:pt x="1082" y="1613"/>
                  </a:cubicBezTo>
                  <a:cubicBezTo>
                    <a:pt x="1081" y="1617"/>
                    <a:pt x="1078" y="1620"/>
                    <a:pt x="1075" y="1623"/>
                  </a:cubicBezTo>
                  <a:cubicBezTo>
                    <a:pt x="1071" y="1626"/>
                    <a:pt x="1067" y="1629"/>
                    <a:pt x="1062" y="1631"/>
                  </a:cubicBezTo>
                  <a:cubicBezTo>
                    <a:pt x="1062" y="1632"/>
                    <a:pt x="1061" y="1632"/>
                    <a:pt x="1061" y="1632"/>
                  </a:cubicBezTo>
                  <a:cubicBezTo>
                    <a:pt x="1054" y="1635"/>
                    <a:pt x="1047" y="1637"/>
                    <a:pt x="1039" y="1639"/>
                  </a:cubicBezTo>
                  <a:cubicBezTo>
                    <a:pt x="1038" y="1639"/>
                    <a:pt x="1038" y="1639"/>
                    <a:pt x="1038" y="1639"/>
                  </a:cubicBezTo>
                  <a:cubicBezTo>
                    <a:pt x="1036" y="1639"/>
                    <a:pt x="1035" y="1639"/>
                    <a:pt x="1034" y="1639"/>
                  </a:cubicBezTo>
                  <a:cubicBezTo>
                    <a:pt x="1020" y="1640"/>
                    <a:pt x="1005" y="1639"/>
                    <a:pt x="990" y="1639"/>
                  </a:cubicBezTo>
                  <a:cubicBezTo>
                    <a:pt x="975" y="1639"/>
                    <a:pt x="960" y="1640"/>
                    <a:pt x="945" y="1640"/>
                  </a:cubicBezTo>
                  <a:cubicBezTo>
                    <a:pt x="935" y="1640"/>
                    <a:pt x="920" y="1638"/>
                    <a:pt x="914" y="1628"/>
                  </a:cubicBezTo>
                  <a:cubicBezTo>
                    <a:pt x="913" y="1628"/>
                    <a:pt x="913" y="1628"/>
                    <a:pt x="913" y="1627"/>
                  </a:cubicBezTo>
                  <a:cubicBezTo>
                    <a:pt x="913" y="1627"/>
                    <a:pt x="912" y="1626"/>
                    <a:pt x="912" y="1626"/>
                  </a:cubicBezTo>
                  <a:cubicBezTo>
                    <a:pt x="912" y="1625"/>
                    <a:pt x="912" y="1624"/>
                    <a:pt x="911" y="1624"/>
                  </a:cubicBezTo>
                  <a:cubicBezTo>
                    <a:pt x="911" y="1624"/>
                    <a:pt x="911" y="1624"/>
                    <a:pt x="911" y="1624"/>
                  </a:cubicBezTo>
                  <a:cubicBezTo>
                    <a:pt x="911" y="1623"/>
                    <a:pt x="911" y="1623"/>
                    <a:pt x="911" y="1623"/>
                  </a:cubicBezTo>
                  <a:cubicBezTo>
                    <a:pt x="911" y="1622"/>
                    <a:pt x="911" y="1621"/>
                    <a:pt x="911" y="1620"/>
                  </a:cubicBezTo>
                  <a:close/>
                  <a:moveTo>
                    <a:pt x="910" y="1465"/>
                  </a:moveTo>
                  <a:cubicBezTo>
                    <a:pt x="910" y="1465"/>
                    <a:pt x="910" y="1465"/>
                    <a:pt x="910" y="1465"/>
                  </a:cubicBezTo>
                  <a:cubicBezTo>
                    <a:pt x="900" y="1482"/>
                    <a:pt x="900" y="1482"/>
                    <a:pt x="900" y="1482"/>
                  </a:cubicBezTo>
                  <a:cubicBezTo>
                    <a:pt x="899" y="1485"/>
                    <a:pt x="896" y="1488"/>
                    <a:pt x="893" y="1490"/>
                  </a:cubicBezTo>
                  <a:cubicBezTo>
                    <a:pt x="889" y="1493"/>
                    <a:pt x="885" y="1495"/>
                    <a:pt x="880" y="1497"/>
                  </a:cubicBezTo>
                  <a:cubicBezTo>
                    <a:pt x="879" y="1497"/>
                    <a:pt x="878" y="1498"/>
                    <a:pt x="876" y="1498"/>
                  </a:cubicBezTo>
                  <a:cubicBezTo>
                    <a:pt x="876" y="1499"/>
                    <a:pt x="875" y="1499"/>
                    <a:pt x="874" y="1499"/>
                  </a:cubicBezTo>
                  <a:cubicBezTo>
                    <a:pt x="874" y="1499"/>
                    <a:pt x="874" y="1499"/>
                    <a:pt x="874" y="1499"/>
                  </a:cubicBezTo>
                  <a:cubicBezTo>
                    <a:pt x="871" y="1500"/>
                    <a:pt x="868" y="1501"/>
                    <a:pt x="865" y="1502"/>
                  </a:cubicBezTo>
                  <a:cubicBezTo>
                    <a:pt x="859" y="1503"/>
                    <a:pt x="854" y="1503"/>
                    <a:pt x="848" y="1503"/>
                  </a:cubicBezTo>
                  <a:cubicBezTo>
                    <a:pt x="832" y="1503"/>
                    <a:pt x="832" y="1503"/>
                    <a:pt x="832" y="1503"/>
                  </a:cubicBezTo>
                  <a:cubicBezTo>
                    <a:pt x="832" y="1503"/>
                    <a:pt x="832" y="1503"/>
                    <a:pt x="832" y="1503"/>
                  </a:cubicBezTo>
                  <a:cubicBezTo>
                    <a:pt x="812" y="1503"/>
                    <a:pt x="793" y="1504"/>
                    <a:pt x="774" y="1504"/>
                  </a:cubicBezTo>
                  <a:cubicBezTo>
                    <a:pt x="765" y="1504"/>
                    <a:pt x="747" y="1502"/>
                    <a:pt x="745" y="1491"/>
                  </a:cubicBezTo>
                  <a:cubicBezTo>
                    <a:pt x="745" y="1489"/>
                    <a:pt x="745" y="1488"/>
                    <a:pt x="746" y="1486"/>
                  </a:cubicBezTo>
                  <a:cubicBezTo>
                    <a:pt x="747" y="1482"/>
                    <a:pt x="751" y="1478"/>
                    <a:pt x="753" y="1475"/>
                  </a:cubicBezTo>
                  <a:cubicBezTo>
                    <a:pt x="760" y="1464"/>
                    <a:pt x="766" y="1452"/>
                    <a:pt x="775" y="1443"/>
                  </a:cubicBezTo>
                  <a:cubicBezTo>
                    <a:pt x="775" y="1442"/>
                    <a:pt x="776" y="1442"/>
                    <a:pt x="776" y="1441"/>
                  </a:cubicBezTo>
                  <a:cubicBezTo>
                    <a:pt x="776" y="1441"/>
                    <a:pt x="777" y="1441"/>
                    <a:pt x="777" y="1441"/>
                  </a:cubicBezTo>
                  <a:cubicBezTo>
                    <a:pt x="799" y="1419"/>
                    <a:pt x="845" y="1425"/>
                    <a:pt x="873" y="1425"/>
                  </a:cubicBezTo>
                  <a:cubicBezTo>
                    <a:pt x="886" y="1425"/>
                    <a:pt x="901" y="1423"/>
                    <a:pt x="913" y="1428"/>
                  </a:cubicBezTo>
                  <a:cubicBezTo>
                    <a:pt x="913" y="1428"/>
                    <a:pt x="913" y="1428"/>
                    <a:pt x="913" y="1428"/>
                  </a:cubicBezTo>
                  <a:cubicBezTo>
                    <a:pt x="915" y="1429"/>
                    <a:pt x="916" y="1430"/>
                    <a:pt x="917" y="1430"/>
                  </a:cubicBezTo>
                  <a:cubicBezTo>
                    <a:pt x="917" y="1430"/>
                    <a:pt x="917" y="1431"/>
                    <a:pt x="918" y="1431"/>
                  </a:cubicBezTo>
                  <a:cubicBezTo>
                    <a:pt x="920" y="1432"/>
                    <a:pt x="922" y="1435"/>
                    <a:pt x="922" y="1437"/>
                  </a:cubicBezTo>
                  <a:cubicBezTo>
                    <a:pt x="923" y="1439"/>
                    <a:pt x="923" y="1442"/>
                    <a:pt x="921" y="1444"/>
                  </a:cubicBezTo>
                  <a:cubicBezTo>
                    <a:pt x="920" y="1446"/>
                    <a:pt x="920" y="1446"/>
                    <a:pt x="920" y="1446"/>
                  </a:cubicBezTo>
                  <a:cubicBezTo>
                    <a:pt x="918" y="1452"/>
                    <a:pt x="913" y="1460"/>
                    <a:pt x="910" y="1465"/>
                  </a:cubicBezTo>
                  <a:close/>
                  <a:moveTo>
                    <a:pt x="1095" y="1502"/>
                  </a:moveTo>
                  <a:cubicBezTo>
                    <a:pt x="1093" y="1502"/>
                    <a:pt x="1091" y="1502"/>
                    <a:pt x="1089" y="1502"/>
                  </a:cubicBezTo>
                  <a:cubicBezTo>
                    <a:pt x="1089" y="1502"/>
                    <a:pt x="1089" y="1503"/>
                    <a:pt x="1088" y="1503"/>
                  </a:cubicBezTo>
                  <a:cubicBezTo>
                    <a:pt x="1077" y="1504"/>
                    <a:pt x="1066" y="1503"/>
                    <a:pt x="1054" y="1503"/>
                  </a:cubicBezTo>
                  <a:cubicBezTo>
                    <a:pt x="1007" y="1503"/>
                    <a:pt x="1007" y="1503"/>
                    <a:pt x="1007" y="1503"/>
                  </a:cubicBezTo>
                  <a:cubicBezTo>
                    <a:pt x="997" y="1503"/>
                    <a:pt x="980" y="1501"/>
                    <a:pt x="976" y="1490"/>
                  </a:cubicBezTo>
                  <a:cubicBezTo>
                    <a:pt x="976" y="1489"/>
                    <a:pt x="976" y="1488"/>
                    <a:pt x="976" y="1487"/>
                  </a:cubicBezTo>
                  <a:cubicBezTo>
                    <a:pt x="976" y="1486"/>
                    <a:pt x="976" y="1486"/>
                    <a:pt x="976" y="1485"/>
                  </a:cubicBezTo>
                  <a:cubicBezTo>
                    <a:pt x="977" y="1481"/>
                    <a:pt x="980" y="1477"/>
                    <a:pt x="982" y="1473"/>
                  </a:cubicBezTo>
                  <a:cubicBezTo>
                    <a:pt x="986" y="1463"/>
                    <a:pt x="990" y="1449"/>
                    <a:pt x="998" y="1441"/>
                  </a:cubicBezTo>
                  <a:cubicBezTo>
                    <a:pt x="998" y="1440"/>
                    <a:pt x="999" y="1440"/>
                    <a:pt x="999" y="1440"/>
                  </a:cubicBezTo>
                  <a:cubicBezTo>
                    <a:pt x="1000" y="1439"/>
                    <a:pt x="1000" y="1439"/>
                    <a:pt x="1000" y="1438"/>
                  </a:cubicBezTo>
                  <a:cubicBezTo>
                    <a:pt x="1001" y="1438"/>
                    <a:pt x="1001" y="1438"/>
                    <a:pt x="1001" y="1438"/>
                  </a:cubicBezTo>
                  <a:cubicBezTo>
                    <a:pt x="1002" y="1437"/>
                    <a:pt x="1002" y="1437"/>
                    <a:pt x="1002" y="1437"/>
                  </a:cubicBezTo>
                  <a:cubicBezTo>
                    <a:pt x="1003" y="1436"/>
                    <a:pt x="1003" y="1436"/>
                    <a:pt x="1003" y="1436"/>
                  </a:cubicBezTo>
                  <a:cubicBezTo>
                    <a:pt x="1010" y="1431"/>
                    <a:pt x="1018" y="1428"/>
                    <a:pt x="1027" y="1427"/>
                  </a:cubicBezTo>
                  <a:cubicBezTo>
                    <a:pt x="1027" y="1427"/>
                    <a:pt x="1027" y="1426"/>
                    <a:pt x="1028" y="1426"/>
                  </a:cubicBezTo>
                  <a:cubicBezTo>
                    <a:pt x="1033" y="1425"/>
                    <a:pt x="1038" y="1425"/>
                    <a:pt x="1043" y="1425"/>
                  </a:cubicBezTo>
                  <a:cubicBezTo>
                    <a:pt x="1072" y="1425"/>
                    <a:pt x="1072" y="1425"/>
                    <a:pt x="1072" y="1425"/>
                  </a:cubicBezTo>
                  <a:cubicBezTo>
                    <a:pt x="1081" y="1425"/>
                    <a:pt x="1090" y="1425"/>
                    <a:pt x="1099" y="1425"/>
                  </a:cubicBezTo>
                  <a:cubicBezTo>
                    <a:pt x="1112" y="1425"/>
                    <a:pt x="1130" y="1423"/>
                    <a:pt x="1140" y="1432"/>
                  </a:cubicBezTo>
                  <a:cubicBezTo>
                    <a:pt x="1140" y="1433"/>
                    <a:pt x="1141" y="1433"/>
                    <a:pt x="1141" y="1434"/>
                  </a:cubicBezTo>
                  <a:cubicBezTo>
                    <a:pt x="1142" y="1434"/>
                    <a:pt x="1142" y="1434"/>
                    <a:pt x="1142" y="1434"/>
                  </a:cubicBezTo>
                  <a:cubicBezTo>
                    <a:pt x="1142" y="1434"/>
                    <a:pt x="1142" y="1435"/>
                    <a:pt x="1142" y="1435"/>
                  </a:cubicBezTo>
                  <a:cubicBezTo>
                    <a:pt x="1143" y="1435"/>
                    <a:pt x="1143" y="1436"/>
                    <a:pt x="1143" y="1436"/>
                  </a:cubicBezTo>
                  <a:cubicBezTo>
                    <a:pt x="1144" y="1438"/>
                    <a:pt x="1144" y="1440"/>
                    <a:pt x="1144" y="1442"/>
                  </a:cubicBezTo>
                  <a:cubicBezTo>
                    <a:pt x="1143" y="1452"/>
                    <a:pt x="1135" y="1467"/>
                    <a:pt x="1133" y="1473"/>
                  </a:cubicBezTo>
                  <a:cubicBezTo>
                    <a:pt x="1133" y="1474"/>
                    <a:pt x="1133" y="1474"/>
                    <a:pt x="1133" y="1474"/>
                  </a:cubicBezTo>
                  <a:cubicBezTo>
                    <a:pt x="1132" y="1476"/>
                    <a:pt x="1131" y="1478"/>
                    <a:pt x="1130" y="1480"/>
                  </a:cubicBezTo>
                  <a:cubicBezTo>
                    <a:pt x="1130" y="1481"/>
                    <a:pt x="1130" y="1481"/>
                    <a:pt x="1130" y="1481"/>
                  </a:cubicBezTo>
                  <a:cubicBezTo>
                    <a:pt x="1130" y="1482"/>
                    <a:pt x="1129" y="1483"/>
                    <a:pt x="1129" y="1483"/>
                  </a:cubicBezTo>
                  <a:cubicBezTo>
                    <a:pt x="1129" y="1484"/>
                    <a:pt x="1128" y="1484"/>
                    <a:pt x="1128" y="1485"/>
                  </a:cubicBezTo>
                  <a:cubicBezTo>
                    <a:pt x="1128" y="1485"/>
                    <a:pt x="1127" y="1486"/>
                    <a:pt x="1127" y="1487"/>
                  </a:cubicBezTo>
                  <a:cubicBezTo>
                    <a:pt x="1126" y="1487"/>
                    <a:pt x="1126" y="1487"/>
                    <a:pt x="1126" y="1488"/>
                  </a:cubicBezTo>
                  <a:cubicBezTo>
                    <a:pt x="1125" y="1488"/>
                    <a:pt x="1125" y="1488"/>
                    <a:pt x="1125" y="1488"/>
                  </a:cubicBezTo>
                  <a:cubicBezTo>
                    <a:pt x="1124" y="1489"/>
                    <a:pt x="1124" y="1489"/>
                    <a:pt x="1124" y="1490"/>
                  </a:cubicBezTo>
                  <a:cubicBezTo>
                    <a:pt x="1122" y="1491"/>
                    <a:pt x="1121" y="1492"/>
                    <a:pt x="1119" y="1493"/>
                  </a:cubicBezTo>
                  <a:cubicBezTo>
                    <a:pt x="1117" y="1494"/>
                    <a:pt x="1115" y="1495"/>
                    <a:pt x="1114" y="1496"/>
                  </a:cubicBezTo>
                  <a:cubicBezTo>
                    <a:pt x="1113" y="1496"/>
                    <a:pt x="1113" y="1496"/>
                    <a:pt x="1113" y="1496"/>
                  </a:cubicBezTo>
                  <a:cubicBezTo>
                    <a:pt x="1112" y="1497"/>
                    <a:pt x="1112" y="1497"/>
                    <a:pt x="1112" y="1497"/>
                  </a:cubicBezTo>
                  <a:cubicBezTo>
                    <a:pt x="1106" y="1499"/>
                    <a:pt x="1100" y="1501"/>
                    <a:pt x="1095" y="1502"/>
                  </a:cubicBezTo>
                  <a:close/>
                  <a:moveTo>
                    <a:pt x="773" y="1710"/>
                  </a:moveTo>
                  <a:cubicBezTo>
                    <a:pt x="773" y="1710"/>
                    <a:pt x="773" y="1710"/>
                    <a:pt x="773" y="1710"/>
                  </a:cubicBezTo>
                  <a:cubicBezTo>
                    <a:pt x="771" y="1721"/>
                    <a:pt x="762" y="1732"/>
                    <a:pt x="756" y="1742"/>
                  </a:cubicBezTo>
                  <a:cubicBezTo>
                    <a:pt x="756" y="1742"/>
                    <a:pt x="756" y="1742"/>
                    <a:pt x="756" y="1742"/>
                  </a:cubicBezTo>
                  <a:cubicBezTo>
                    <a:pt x="750" y="1753"/>
                    <a:pt x="744" y="1767"/>
                    <a:pt x="736" y="1777"/>
                  </a:cubicBezTo>
                  <a:cubicBezTo>
                    <a:pt x="735" y="1778"/>
                    <a:pt x="735" y="1779"/>
                    <a:pt x="734" y="1781"/>
                  </a:cubicBezTo>
                  <a:cubicBezTo>
                    <a:pt x="734" y="1781"/>
                    <a:pt x="733" y="1781"/>
                    <a:pt x="733" y="1781"/>
                  </a:cubicBezTo>
                  <a:cubicBezTo>
                    <a:pt x="732" y="1782"/>
                    <a:pt x="731" y="1783"/>
                    <a:pt x="730" y="1784"/>
                  </a:cubicBezTo>
                  <a:cubicBezTo>
                    <a:pt x="729" y="1785"/>
                    <a:pt x="729" y="1785"/>
                    <a:pt x="728" y="1786"/>
                  </a:cubicBezTo>
                  <a:cubicBezTo>
                    <a:pt x="728" y="1786"/>
                    <a:pt x="728" y="1786"/>
                    <a:pt x="728" y="1786"/>
                  </a:cubicBezTo>
                  <a:cubicBezTo>
                    <a:pt x="719" y="1794"/>
                    <a:pt x="708" y="1799"/>
                    <a:pt x="696" y="1802"/>
                  </a:cubicBezTo>
                  <a:cubicBezTo>
                    <a:pt x="695" y="1803"/>
                    <a:pt x="693" y="1803"/>
                    <a:pt x="692" y="1804"/>
                  </a:cubicBezTo>
                  <a:cubicBezTo>
                    <a:pt x="685" y="1805"/>
                    <a:pt x="678" y="1806"/>
                    <a:pt x="671" y="1806"/>
                  </a:cubicBezTo>
                  <a:cubicBezTo>
                    <a:pt x="665" y="1806"/>
                    <a:pt x="665" y="1806"/>
                    <a:pt x="665" y="1806"/>
                  </a:cubicBezTo>
                  <a:cubicBezTo>
                    <a:pt x="665" y="1806"/>
                    <a:pt x="665" y="1806"/>
                    <a:pt x="665" y="1806"/>
                  </a:cubicBezTo>
                  <a:cubicBezTo>
                    <a:pt x="636" y="1806"/>
                    <a:pt x="607" y="1807"/>
                    <a:pt x="578" y="1807"/>
                  </a:cubicBezTo>
                  <a:cubicBezTo>
                    <a:pt x="575" y="1807"/>
                    <a:pt x="573" y="1806"/>
                    <a:pt x="571" y="1806"/>
                  </a:cubicBezTo>
                  <a:cubicBezTo>
                    <a:pt x="567" y="1806"/>
                    <a:pt x="563" y="1805"/>
                    <a:pt x="560" y="1804"/>
                  </a:cubicBezTo>
                  <a:cubicBezTo>
                    <a:pt x="555" y="1802"/>
                    <a:pt x="551" y="1800"/>
                    <a:pt x="549" y="1797"/>
                  </a:cubicBezTo>
                  <a:cubicBezTo>
                    <a:pt x="546" y="1794"/>
                    <a:pt x="545" y="1790"/>
                    <a:pt x="545" y="1786"/>
                  </a:cubicBezTo>
                  <a:cubicBezTo>
                    <a:pt x="545" y="1783"/>
                    <a:pt x="546" y="1780"/>
                    <a:pt x="548" y="1777"/>
                  </a:cubicBezTo>
                  <a:cubicBezTo>
                    <a:pt x="548" y="1776"/>
                    <a:pt x="549" y="1776"/>
                    <a:pt x="549" y="1776"/>
                  </a:cubicBezTo>
                  <a:cubicBezTo>
                    <a:pt x="549" y="1775"/>
                    <a:pt x="549" y="1774"/>
                    <a:pt x="550" y="1774"/>
                  </a:cubicBezTo>
                  <a:cubicBezTo>
                    <a:pt x="551" y="1772"/>
                    <a:pt x="551" y="1772"/>
                    <a:pt x="551" y="1772"/>
                  </a:cubicBezTo>
                  <a:cubicBezTo>
                    <a:pt x="551" y="1772"/>
                    <a:pt x="551" y="1772"/>
                    <a:pt x="551" y="1772"/>
                  </a:cubicBezTo>
                  <a:cubicBezTo>
                    <a:pt x="558" y="1761"/>
                    <a:pt x="566" y="1750"/>
                    <a:pt x="574" y="1739"/>
                  </a:cubicBezTo>
                  <a:cubicBezTo>
                    <a:pt x="579" y="1730"/>
                    <a:pt x="585" y="1720"/>
                    <a:pt x="592" y="1713"/>
                  </a:cubicBezTo>
                  <a:cubicBezTo>
                    <a:pt x="593" y="1712"/>
                    <a:pt x="593" y="1711"/>
                    <a:pt x="594" y="1710"/>
                  </a:cubicBezTo>
                  <a:cubicBezTo>
                    <a:pt x="594" y="1710"/>
                    <a:pt x="595" y="1710"/>
                    <a:pt x="595" y="1710"/>
                  </a:cubicBezTo>
                  <a:cubicBezTo>
                    <a:pt x="596" y="1708"/>
                    <a:pt x="598" y="1707"/>
                    <a:pt x="600" y="1705"/>
                  </a:cubicBezTo>
                  <a:cubicBezTo>
                    <a:pt x="600" y="1705"/>
                    <a:pt x="600" y="1705"/>
                    <a:pt x="600" y="1705"/>
                  </a:cubicBezTo>
                  <a:cubicBezTo>
                    <a:pt x="600" y="1705"/>
                    <a:pt x="600" y="1705"/>
                    <a:pt x="600" y="1705"/>
                  </a:cubicBezTo>
                  <a:cubicBezTo>
                    <a:pt x="610" y="1697"/>
                    <a:pt x="622" y="1692"/>
                    <a:pt x="635" y="1690"/>
                  </a:cubicBezTo>
                  <a:cubicBezTo>
                    <a:pt x="635" y="1690"/>
                    <a:pt x="635" y="1690"/>
                    <a:pt x="635" y="1690"/>
                  </a:cubicBezTo>
                  <a:cubicBezTo>
                    <a:pt x="636" y="1690"/>
                    <a:pt x="636" y="1690"/>
                    <a:pt x="636" y="1690"/>
                  </a:cubicBezTo>
                  <a:cubicBezTo>
                    <a:pt x="638" y="1689"/>
                    <a:pt x="640" y="1689"/>
                    <a:pt x="643" y="1688"/>
                  </a:cubicBezTo>
                  <a:cubicBezTo>
                    <a:pt x="644" y="1688"/>
                    <a:pt x="646" y="1688"/>
                    <a:pt x="647" y="1688"/>
                  </a:cubicBezTo>
                  <a:cubicBezTo>
                    <a:pt x="649" y="1688"/>
                    <a:pt x="650" y="1688"/>
                    <a:pt x="652" y="1688"/>
                  </a:cubicBezTo>
                  <a:cubicBezTo>
                    <a:pt x="653" y="1687"/>
                    <a:pt x="654" y="1687"/>
                    <a:pt x="655" y="1687"/>
                  </a:cubicBezTo>
                  <a:cubicBezTo>
                    <a:pt x="656" y="1687"/>
                    <a:pt x="656" y="1687"/>
                    <a:pt x="656" y="1687"/>
                  </a:cubicBezTo>
                  <a:cubicBezTo>
                    <a:pt x="656" y="1687"/>
                    <a:pt x="656" y="1687"/>
                    <a:pt x="656" y="1687"/>
                  </a:cubicBezTo>
                  <a:cubicBezTo>
                    <a:pt x="683" y="1687"/>
                    <a:pt x="709" y="1687"/>
                    <a:pt x="736" y="1687"/>
                  </a:cubicBezTo>
                  <a:cubicBezTo>
                    <a:pt x="736" y="1687"/>
                    <a:pt x="736" y="1687"/>
                    <a:pt x="736" y="1687"/>
                  </a:cubicBezTo>
                  <a:cubicBezTo>
                    <a:pt x="740" y="1687"/>
                    <a:pt x="740" y="1687"/>
                    <a:pt x="740" y="1687"/>
                  </a:cubicBezTo>
                  <a:cubicBezTo>
                    <a:pt x="747" y="1687"/>
                    <a:pt x="753" y="1688"/>
                    <a:pt x="757" y="1689"/>
                  </a:cubicBezTo>
                  <a:cubicBezTo>
                    <a:pt x="759" y="1690"/>
                    <a:pt x="760" y="1690"/>
                    <a:pt x="761" y="1691"/>
                  </a:cubicBezTo>
                  <a:cubicBezTo>
                    <a:pt x="761" y="1691"/>
                    <a:pt x="762" y="1691"/>
                    <a:pt x="763" y="1691"/>
                  </a:cubicBezTo>
                  <a:cubicBezTo>
                    <a:pt x="763" y="1692"/>
                    <a:pt x="763" y="1692"/>
                    <a:pt x="764" y="1692"/>
                  </a:cubicBezTo>
                  <a:cubicBezTo>
                    <a:pt x="771" y="1695"/>
                    <a:pt x="775" y="1701"/>
                    <a:pt x="773" y="1710"/>
                  </a:cubicBezTo>
                  <a:close/>
                  <a:moveTo>
                    <a:pt x="828" y="1613"/>
                  </a:moveTo>
                  <a:cubicBezTo>
                    <a:pt x="827" y="1614"/>
                    <a:pt x="827" y="1614"/>
                    <a:pt x="827" y="1614"/>
                  </a:cubicBezTo>
                  <a:cubicBezTo>
                    <a:pt x="827" y="1614"/>
                    <a:pt x="827" y="1614"/>
                    <a:pt x="827" y="1614"/>
                  </a:cubicBezTo>
                  <a:cubicBezTo>
                    <a:pt x="826" y="1616"/>
                    <a:pt x="825" y="1617"/>
                    <a:pt x="824" y="1619"/>
                  </a:cubicBezTo>
                  <a:cubicBezTo>
                    <a:pt x="824" y="1619"/>
                    <a:pt x="824" y="1619"/>
                    <a:pt x="823" y="1619"/>
                  </a:cubicBezTo>
                  <a:cubicBezTo>
                    <a:pt x="817" y="1627"/>
                    <a:pt x="807" y="1632"/>
                    <a:pt x="797" y="1635"/>
                  </a:cubicBezTo>
                  <a:cubicBezTo>
                    <a:pt x="797" y="1635"/>
                    <a:pt x="797" y="1635"/>
                    <a:pt x="797" y="1635"/>
                  </a:cubicBezTo>
                  <a:cubicBezTo>
                    <a:pt x="795" y="1636"/>
                    <a:pt x="794" y="1636"/>
                    <a:pt x="792" y="1636"/>
                  </a:cubicBezTo>
                  <a:cubicBezTo>
                    <a:pt x="791" y="1637"/>
                    <a:pt x="790" y="1637"/>
                    <a:pt x="789" y="1637"/>
                  </a:cubicBezTo>
                  <a:cubicBezTo>
                    <a:pt x="788" y="1637"/>
                    <a:pt x="788" y="1638"/>
                    <a:pt x="787" y="1638"/>
                  </a:cubicBezTo>
                  <a:cubicBezTo>
                    <a:pt x="781" y="1639"/>
                    <a:pt x="774" y="1640"/>
                    <a:pt x="768" y="1640"/>
                  </a:cubicBezTo>
                  <a:cubicBezTo>
                    <a:pt x="767" y="1640"/>
                    <a:pt x="767" y="1640"/>
                    <a:pt x="767" y="1640"/>
                  </a:cubicBezTo>
                  <a:cubicBezTo>
                    <a:pt x="756" y="1641"/>
                    <a:pt x="745" y="1640"/>
                    <a:pt x="735" y="1640"/>
                  </a:cubicBezTo>
                  <a:cubicBezTo>
                    <a:pt x="718" y="1640"/>
                    <a:pt x="702" y="1640"/>
                    <a:pt x="685" y="1640"/>
                  </a:cubicBezTo>
                  <a:cubicBezTo>
                    <a:pt x="683" y="1640"/>
                    <a:pt x="680" y="1640"/>
                    <a:pt x="677" y="1640"/>
                  </a:cubicBezTo>
                  <a:cubicBezTo>
                    <a:pt x="677" y="1640"/>
                    <a:pt x="677" y="1640"/>
                    <a:pt x="676" y="1640"/>
                  </a:cubicBezTo>
                  <a:cubicBezTo>
                    <a:pt x="674" y="1639"/>
                    <a:pt x="672" y="1639"/>
                    <a:pt x="669" y="1638"/>
                  </a:cubicBezTo>
                  <a:cubicBezTo>
                    <a:pt x="669" y="1638"/>
                    <a:pt x="669" y="1638"/>
                    <a:pt x="669" y="1638"/>
                  </a:cubicBezTo>
                  <a:cubicBezTo>
                    <a:pt x="669" y="1638"/>
                    <a:pt x="669" y="1638"/>
                    <a:pt x="669" y="1638"/>
                  </a:cubicBezTo>
                  <a:cubicBezTo>
                    <a:pt x="662" y="1636"/>
                    <a:pt x="655" y="1632"/>
                    <a:pt x="655" y="1624"/>
                  </a:cubicBezTo>
                  <a:cubicBezTo>
                    <a:pt x="655" y="1623"/>
                    <a:pt x="655" y="1621"/>
                    <a:pt x="656" y="1620"/>
                  </a:cubicBezTo>
                  <a:cubicBezTo>
                    <a:pt x="656" y="1619"/>
                    <a:pt x="656" y="1619"/>
                    <a:pt x="656" y="1618"/>
                  </a:cubicBezTo>
                  <a:cubicBezTo>
                    <a:pt x="657" y="1617"/>
                    <a:pt x="657" y="1616"/>
                    <a:pt x="658" y="1614"/>
                  </a:cubicBezTo>
                  <a:cubicBezTo>
                    <a:pt x="658" y="1614"/>
                    <a:pt x="658" y="1614"/>
                    <a:pt x="658" y="1614"/>
                  </a:cubicBezTo>
                  <a:cubicBezTo>
                    <a:pt x="659" y="1613"/>
                    <a:pt x="659" y="1613"/>
                    <a:pt x="659" y="1613"/>
                  </a:cubicBezTo>
                  <a:cubicBezTo>
                    <a:pt x="660" y="1612"/>
                    <a:pt x="661" y="1610"/>
                    <a:pt x="662" y="1609"/>
                  </a:cubicBezTo>
                  <a:cubicBezTo>
                    <a:pt x="670" y="1597"/>
                    <a:pt x="678" y="1585"/>
                    <a:pt x="686" y="1572"/>
                  </a:cubicBezTo>
                  <a:cubicBezTo>
                    <a:pt x="687" y="1572"/>
                    <a:pt x="687" y="1572"/>
                    <a:pt x="687" y="1572"/>
                  </a:cubicBezTo>
                  <a:cubicBezTo>
                    <a:pt x="689" y="1568"/>
                    <a:pt x="689" y="1568"/>
                    <a:pt x="689" y="1568"/>
                  </a:cubicBezTo>
                  <a:cubicBezTo>
                    <a:pt x="692" y="1565"/>
                    <a:pt x="695" y="1562"/>
                    <a:pt x="699" y="1559"/>
                  </a:cubicBezTo>
                  <a:cubicBezTo>
                    <a:pt x="702" y="1557"/>
                    <a:pt x="705" y="1555"/>
                    <a:pt x="708" y="1554"/>
                  </a:cubicBezTo>
                  <a:cubicBezTo>
                    <a:pt x="709" y="1553"/>
                    <a:pt x="710" y="1553"/>
                    <a:pt x="711" y="1552"/>
                  </a:cubicBezTo>
                  <a:cubicBezTo>
                    <a:pt x="712" y="1552"/>
                    <a:pt x="712" y="1552"/>
                    <a:pt x="713" y="1551"/>
                  </a:cubicBezTo>
                  <a:cubicBezTo>
                    <a:pt x="713" y="1551"/>
                    <a:pt x="714" y="1551"/>
                    <a:pt x="714" y="1551"/>
                  </a:cubicBezTo>
                  <a:cubicBezTo>
                    <a:pt x="715" y="1551"/>
                    <a:pt x="715" y="1551"/>
                    <a:pt x="716" y="1550"/>
                  </a:cubicBezTo>
                  <a:cubicBezTo>
                    <a:pt x="720" y="1549"/>
                    <a:pt x="725" y="1547"/>
                    <a:pt x="730" y="1546"/>
                  </a:cubicBezTo>
                  <a:cubicBezTo>
                    <a:pt x="735" y="1545"/>
                    <a:pt x="741" y="1544"/>
                    <a:pt x="747" y="1544"/>
                  </a:cubicBezTo>
                  <a:cubicBezTo>
                    <a:pt x="763" y="1544"/>
                    <a:pt x="763" y="1544"/>
                    <a:pt x="763" y="1544"/>
                  </a:cubicBezTo>
                  <a:cubicBezTo>
                    <a:pt x="767" y="1544"/>
                    <a:pt x="770" y="1544"/>
                    <a:pt x="774" y="1544"/>
                  </a:cubicBezTo>
                  <a:cubicBezTo>
                    <a:pt x="789" y="1544"/>
                    <a:pt x="803" y="1544"/>
                    <a:pt x="818" y="1544"/>
                  </a:cubicBezTo>
                  <a:cubicBezTo>
                    <a:pt x="818" y="1544"/>
                    <a:pt x="818" y="1544"/>
                    <a:pt x="818" y="1544"/>
                  </a:cubicBezTo>
                  <a:cubicBezTo>
                    <a:pt x="824" y="1544"/>
                    <a:pt x="824" y="1544"/>
                    <a:pt x="824" y="1544"/>
                  </a:cubicBezTo>
                  <a:cubicBezTo>
                    <a:pt x="830" y="1544"/>
                    <a:pt x="835" y="1545"/>
                    <a:pt x="839" y="1546"/>
                  </a:cubicBezTo>
                  <a:cubicBezTo>
                    <a:pt x="843" y="1547"/>
                    <a:pt x="845" y="1548"/>
                    <a:pt x="847" y="1549"/>
                  </a:cubicBezTo>
                  <a:cubicBezTo>
                    <a:pt x="854" y="1553"/>
                    <a:pt x="858" y="1559"/>
                    <a:pt x="853" y="1568"/>
                  </a:cubicBezTo>
                  <a:cubicBezTo>
                    <a:pt x="848" y="1579"/>
                    <a:pt x="841" y="1590"/>
                    <a:pt x="835" y="1600"/>
                  </a:cubicBezTo>
                  <a:cubicBezTo>
                    <a:pt x="828" y="1613"/>
                    <a:pt x="828" y="1613"/>
                    <a:pt x="828" y="1613"/>
                  </a:cubicBezTo>
                  <a:cubicBezTo>
                    <a:pt x="828" y="1613"/>
                    <a:pt x="828" y="1613"/>
                    <a:pt x="828" y="1613"/>
                  </a:cubicBezTo>
                  <a:close/>
                  <a:moveTo>
                    <a:pt x="1592" y="1771"/>
                  </a:moveTo>
                  <a:cubicBezTo>
                    <a:pt x="1592" y="1773"/>
                    <a:pt x="1592" y="1775"/>
                    <a:pt x="1591" y="1777"/>
                  </a:cubicBezTo>
                  <a:cubicBezTo>
                    <a:pt x="1591" y="1778"/>
                    <a:pt x="1591" y="1778"/>
                    <a:pt x="1591" y="1778"/>
                  </a:cubicBezTo>
                  <a:cubicBezTo>
                    <a:pt x="1590" y="1780"/>
                    <a:pt x="1590" y="1782"/>
                    <a:pt x="1589" y="1783"/>
                  </a:cubicBezTo>
                  <a:cubicBezTo>
                    <a:pt x="1589" y="1783"/>
                    <a:pt x="1589" y="1783"/>
                    <a:pt x="1589" y="1784"/>
                  </a:cubicBezTo>
                  <a:cubicBezTo>
                    <a:pt x="1588" y="1784"/>
                    <a:pt x="1588" y="1784"/>
                    <a:pt x="1588" y="1784"/>
                  </a:cubicBezTo>
                  <a:cubicBezTo>
                    <a:pt x="1587" y="1786"/>
                    <a:pt x="1586" y="1788"/>
                    <a:pt x="1584" y="1789"/>
                  </a:cubicBezTo>
                  <a:cubicBezTo>
                    <a:pt x="1584" y="1789"/>
                    <a:pt x="1584" y="1789"/>
                    <a:pt x="1584" y="1789"/>
                  </a:cubicBezTo>
                  <a:cubicBezTo>
                    <a:pt x="1582" y="1791"/>
                    <a:pt x="1581" y="1792"/>
                    <a:pt x="1579" y="1794"/>
                  </a:cubicBezTo>
                  <a:cubicBezTo>
                    <a:pt x="1578" y="1794"/>
                    <a:pt x="1578" y="1794"/>
                    <a:pt x="1578" y="1794"/>
                  </a:cubicBezTo>
                  <a:cubicBezTo>
                    <a:pt x="1578" y="1794"/>
                    <a:pt x="1577" y="1795"/>
                    <a:pt x="1577" y="1795"/>
                  </a:cubicBezTo>
                  <a:cubicBezTo>
                    <a:pt x="1575" y="1796"/>
                    <a:pt x="1573" y="1797"/>
                    <a:pt x="1571" y="1798"/>
                  </a:cubicBezTo>
                  <a:cubicBezTo>
                    <a:pt x="1571" y="1798"/>
                    <a:pt x="1571" y="1798"/>
                    <a:pt x="1570" y="1798"/>
                  </a:cubicBezTo>
                  <a:cubicBezTo>
                    <a:pt x="1569" y="1799"/>
                    <a:pt x="1567" y="1800"/>
                    <a:pt x="1566" y="1800"/>
                  </a:cubicBezTo>
                  <a:cubicBezTo>
                    <a:pt x="1565" y="1800"/>
                    <a:pt x="1564" y="1801"/>
                    <a:pt x="1563" y="1801"/>
                  </a:cubicBezTo>
                  <a:cubicBezTo>
                    <a:pt x="1563" y="1801"/>
                    <a:pt x="1563" y="1801"/>
                    <a:pt x="1562" y="1801"/>
                  </a:cubicBezTo>
                  <a:cubicBezTo>
                    <a:pt x="1562" y="1801"/>
                    <a:pt x="1561" y="1801"/>
                    <a:pt x="1561" y="1802"/>
                  </a:cubicBezTo>
                  <a:cubicBezTo>
                    <a:pt x="1559" y="1802"/>
                    <a:pt x="1557" y="1802"/>
                    <a:pt x="1555" y="1803"/>
                  </a:cubicBezTo>
                  <a:cubicBezTo>
                    <a:pt x="1553" y="1803"/>
                    <a:pt x="1551" y="1803"/>
                    <a:pt x="1550" y="1803"/>
                  </a:cubicBezTo>
                  <a:cubicBezTo>
                    <a:pt x="1548" y="1804"/>
                    <a:pt x="1546" y="1804"/>
                    <a:pt x="1544" y="1804"/>
                  </a:cubicBezTo>
                  <a:cubicBezTo>
                    <a:pt x="1544" y="1804"/>
                    <a:pt x="1543" y="1804"/>
                    <a:pt x="1542" y="1804"/>
                  </a:cubicBezTo>
                  <a:cubicBezTo>
                    <a:pt x="1540" y="1804"/>
                    <a:pt x="1540" y="1804"/>
                    <a:pt x="1540" y="1804"/>
                  </a:cubicBezTo>
                  <a:cubicBezTo>
                    <a:pt x="1540" y="1804"/>
                    <a:pt x="1540" y="1804"/>
                    <a:pt x="1540" y="1804"/>
                  </a:cubicBezTo>
                  <a:cubicBezTo>
                    <a:pt x="1530" y="1804"/>
                    <a:pt x="1519" y="1804"/>
                    <a:pt x="1509" y="1804"/>
                  </a:cubicBezTo>
                  <a:cubicBezTo>
                    <a:pt x="1461" y="1804"/>
                    <a:pt x="908" y="1806"/>
                    <a:pt x="869" y="1806"/>
                  </a:cubicBezTo>
                  <a:cubicBezTo>
                    <a:pt x="866" y="1806"/>
                    <a:pt x="863" y="1806"/>
                    <a:pt x="861" y="1805"/>
                  </a:cubicBezTo>
                  <a:cubicBezTo>
                    <a:pt x="857" y="1805"/>
                    <a:pt x="853" y="1804"/>
                    <a:pt x="850" y="1803"/>
                  </a:cubicBezTo>
                  <a:cubicBezTo>
                    <a:pt x="845" y="1802"/>
                    <a:pt x="841" y="1799"/>
                    <a:pt x="838" y="1796"/>
                  </a:cubicBezTo>
                  <a:cubicBezTo>
                    <a:pt x="835" y="1793"/>
                    <a:pt x="833" y="1790"/>
                    <a:pt x="832" y="1786"/>
                  </a:cubicBezTo>
                  <a:cubicBezTo>
                    <a:pt x="832" y="1782"/>
                    <a:pt x="832" y="1778"/>
                    <a:pt x="834" y="1773"/>
                  </a:cubicBezTo>
                  <a:cubicBezTo>
                    <a:pt x="836" y="1771"/>
                    <a:pt x="836" y="1771"/>
                    <a:pt x="836" y="1771"/>
                  </a:cubicBezTo>
                  <a:cubicBezTo>
                    <a:pt x="836" y="1771"/>
                    <a:pt x="836" y="1771"/>
                    <a:pt x="836" y="1771"/>
                  </a:cubicBezTo>
                  <a:cubicBezTo>
                    <a:pt x="842" y="1758"/>
                    <a:pt x="848" y="1745"/>
                    <a:pt x="854" y="1732"/>
                  </a:cubicBezTo>
                  <a:cubicBezTo>
                    <a:pt x="856" y="1730"/>
                    <a:pt x="857" y="1728"/>
                    <a:pt x="858" y="1726"/>
                  </a:cubicBezTo>
                  <a:cubicBezTo>
                    <a:pt x="862" y="1716"/>
                    <a:pt x="862" y="1716"/>
                    <a:pt x="862" y="1716"/>
                  </a:cubicBezTo>
                  <a:cubicBezTo>
                    <a:pt x="864" y="1712"/>
                    <a:pt x="868" y="1708"/>
                    <a:pt x="872" y="1704"/>
                  </a:cubicBezTo>
                  <a:cubicBezTo>
                    <a:pt x="873" y="1704"/>
                    <a:pt x="874" y="1703"/>
                    <a:pt x="875" y="1702"/>
                  </a:cubicBezTo>
                  <a:cubicBezTo>
                    <a:pt x="875" y="1702"/>
                    <a:pt x="876" y="1701"/>
                    <a:pt x="877" y="1701"/>
                  </a:cubicBezTo>
                  <a:cubicBezTo>
                    <a:pt x="878" y="1700"/>
                    <a:pt x="878" y="1700"/>
                    <a:pt x="879" y="1699"/>
                  </a:cubicBezTo>
                  <a:cubicBezTo>
                    <a:pt x="880" y="1699"/>
                    <a:pt x="880" y="1699"/>
                    <a:pt x="880" y="1699"/>
                  </a:cubicBezTo>
                  <a:cubicBezTo>
                    <a:pt x="881" y="1698"/>
                    <a:pt x="881" y="1698"/>
                    <a:pt x="882" y="1698"/>
                  </a:cubicBezTo>
                  <a:cubicBezTo>
                    <a:pt x="883" y="1697"/>
                    <a:pt x="885" y="1696"/>
                    <a:pt x="886" y="1695"/>
                  </a:cubicBezTo>
                  <a:cubicBezTo>
                    <a:pt x="887" y="1695"/>
                    <a:pt x="888" y="1695"/>
                    <a:pt x="889" y="1694"/>
                  </a:cubicBezTo>
                  <a:cubicBezTo>
                    <a:pt x="890" y="1694"/>
                    <a:pt x="891" y="1693"/>
                    <a:pt x="893" y="1693"/>
                  </a:cubicBezTo>
                  <a:cubicBezTo>
                    <a:pt x="895" y="1692"/>
                    <a:pt x="897" y="1691"/>
                    <a:pt x="899" y="1690"/>
                  </a:cubicBezTo>
                  <a:cubicBezTo>
                    <a:pt x="900" y="1690"/>
                    <a:pt x="901" y="1690"/>
                    <a:pt x="903" y="1689"/>
                  </a:cubicBezTo>
                  <a:cubicBezTo>
                    <a:pt x="903" y="1689"/>
                    <a:pt x="904" y="1689"/>
                    <a:pt x="904" y="1689"/>
                  </a:cubicBezTo>
                  <a:cubicBezTo>
                    <a:pt x="910" y="1687"/>
                    <a:pt x="917" y="1687"/>
                    <a:pt x="923" y="1687"/>
                  </a:cubicBezTo>
                  <a:cubicBezTo>
                    <a:pt x="923" y="1687"/>
                    <a:pt x="1503" y="1685"/>
                    <a:pt x="1525" y="1685"/>
                  </a:cubicBezTo>
                  <a:cubicBezTo>
                    <a:pt x="1531" y="1685"/>
                    <a:pt x="1538" y="1685"/>
                    <a:pt x="1545" y="1685"/>
                  </a:cubicBezTo>
                  <a:cubicBezTo>
                    <a:pt x="1548" y="1685"/>
                    <a:pt x="1551" y="1685"/>
                    <a:pt x="1554" y="1686"/>
                  </a:cubicBezTo>
                  <a:cubicBezTo>
                    <a:pt x="1554" y="1686"/>
                    <a:pt x="1555" y="1686"/>
                    <a:pt x="1555" y="1686"/>
                  </a:cubicBezTo>
                  <a:cubicBezTo>
                    <a:pt x="1557" y="1686"/>
                    <a:pt x="1560" y="1686"/>
                    <a:pt x="1562" y="1687"/>
                  </a:cubicBezTo>
                  <a:cubicBezTo>
                    <a:pt x="1562" y="1687"/>
                    <a:pt x="1563" y="1687"/>
                    <a:pt x="1563" y="1687"/>
                  </a:cubicBezTo>
                  <a:cubicBezTo>
                    <a:pt x="1563" y="1687"/>
                    <a:pt x="1563" y="1687"/>
                    <a:pt x="1563" y="1687"/>
                  </a:cubicBezTo>
                  <a:cubicBezTo>
                    <a:pt x="1566" y="1688"/>
                    <a:pt x="1568" y="1689"/>
                    <a:pt x="1570" y="1690"/>
                  </a:cubicBezTo>
                  <a:cubicBezTo>
                    <a:pt x="1570" y="1690"/>
                    <a:pt x="1571" y="1690"/>
                    <a:pt x="1571" y="1690"/>
                  </a:cubicBezTo>
                  <a:cubicBezTo>
                    <a:pt x="1573" y="1691"/>
                    <a:pt x="1575" y="1692"/>
                    <a:pt x="1577" y="1693"/>
                  </a:cubicBezTo>
                  <a:cubicBezTo>
                    <a:pt x="1577" y="1693"/>
                    <a:pt x="1577" y="1693"/>
                    <a:pt x="1578" y="1693"/>
                  </a:cubicBezTo>
                  <a:cubicBezTo>
                    <a:pt x="1578" y="1694"/>
                    <a:pt x="1578" y="1694"/>
                    <a:pt x="1578" y="1694"/>
                  </a:cubicBezTo>
                  <a:cubicBezTo>
                    <a:pt x="1580" y="1695"/>
                    <a:pt x="1581" y="1696"/>
                    <a:pt x="1582" y="1697"/>
                  </a:cubicBezTo>
                  <a:cubicBezTo>
                    <a:pt x="1584" y="1698"/>
                    <a:pt x="1586" y="1700"/>
                    <a:pt x="1588" y="1703"/>
                  </a:cubicBezTo>
                  <a:cubicBezTo>
                    <a:pt x="1590" y="1706"/>
                    <a:pt x="1592" y="1710"/>
                    <a:pt x="1592" y="1714"/>
                  </a:cubicBezTo>
                  <a:cubicBezTo>
                    <a:pt x="1592" y="1717"/>
                    <a:pt x="1592" y="1717"/>
                    <a:pt x="1592" y="1717"/>
                  </a:cubicBezTo>
                  <a:cubicBezTo>
                    <a:pt x="1592" y="1717"/>
                    <a:pt x="1592" y="1717"/>
                    <a:pt x="1592" y="1717"/>
                  </a:cubicBezTo>
                  <a:cubicBezTo>
                    <a:pt x="1592" y="1731"/>
                    <a:pt x="1592" y="1746"/>
                    <a:pt x="1592" y="1760"/>
                  </a:cubicBezTo>
                  <a:cubicBezTo>
                    <a:pt x="1592" y="1764"/>
                    <a:pt x="1593" y="1767"/>
                    <a:pt x="1592" y="1771"/>
                  </a:cubicBezTo>
                  <a:close/>
                  <a:moveTo>
                    <a:pt x="1671" y="1490"/>
                  </a:moveTo>
                  <a:cubicBezTo>
                    <a:pt x="1671" y="1490"/>
                    <a:pt x="1670" y="1489"/>
                    <a:pt x="1670" y="1489"/>
                  </a:cubicBezTo>
                  <a:cubicBezTo>
                    <a:pt x="1670" y="1489"/>
                    <a:pt x="1669" y="1489"/>
                    <a:pt x="1669" y="1488"/>
                  </a:cubicBezTo>
                  <a:cubicBezTo>
                    <a:pt x="1667" y="1486"/>
                    <a:pt x="1666" y="1483"/>
                    <a:pt x="1665" y="1480"/>
                  </a:cubicBezTo>
                  <a:cubicBezTo>
                    <a:pt x="1665" y="1477"/>
                    <a:pt x="1665" y="1477"/>
                    <a:pt x="1665" y="1477"/>
                  </a:cubicBezTo>
                  <a:cubicBezTo>
                    <a:pt x="1665" y="1475"/>
                    <a:pt x="1665" y="1473"/>
                    <a:pt x="1665" y="1471"/>
                  </a:cubicBezTo>
                  <a:cubicBezTo>
                    <a:pt x="1665" y="1471"/>
                    <a:pt x="1665" y="1471"/>
                    <a:pt x="1665" y="1471"/>
                  </a:cubicBezTo>
                  <a:cubicBezTo>
                    <a:pt x="1664" y="1463"/>
                    <a:pt x="1662" y="1454"/>
                    <a:pt x="1663" y="1445"/>
                  </a:cubicBezTo>
                  <a:cubicBezTo>
                    <a:pt x="1663" y="1443"/>
                    <a:pt x="1663" y="1443"/>
                    <a:pt x="1663" y="1443"/>
                  </a:cubicBezTo>
                  <a:cubicBezTo>
                    <a:pt x="1662" y="1440"/>
                    <a:pt x="1663" y="1437"/>
                    <a:pt x="1665" y="1435"/>
                  </a:cubicBezTo>
                  <a:cubicBezTo>
                    <a:pt x="1667" y="1433"/>
                    <a:pt x="1669" y="1431"/>
                    <a:pt x="1673" y="1429"/>
                  </a:cubicBezTo>
                  <a:cubicBezTo>
                    <a:pt x="1676" y="1427"/>
                    <a:pt x="1680" y="1426"/>
                    <a:pt x="1684" y="1425"/>
                  </a:cubicBezTo>
                  <a:cubicBezTo>
                    <a:pt x="1684" y="1425"/>
                    <a:pt x="1684" y="1425"/>
                    <a:pt x="1684" y="1425"/>
                  </a:cubicBezTo>
                  <a:cubicBezTo>
                    <a:pt x="1685" y="1425"/>
                    <a:pt x="1685" y="1425"/>
                    <a:pt x="1685" y="1425"/>
                  </a:cubicBezTo>
                  <a:cubicBezTo>
                    <a:pt x="1687" y="1424"/>
                    <a:pt x="1689" y="1424"/>
                    <a:pt x="1690" y="1424"/>
                  </a:cubicBezTo>
                  <a:cubicBezTo>
                    <a:pt x="1691" y="1424"/>
                    <a:pt x="1692" y="1424"/>
                    <a:pt x="1693" y="1424"/>
                  </a:cubicBezTo>
                  <a:cubicBezTo>
                    <a:pt x="1700" y="1423"/>
                    <a:pt x="1708" y="1423"/>
                    <a:pt x="1716" y="1423"/>
                  </a:cubicBezTo>
                  <a:cubicBezTo>
                    <a:pt x="1769" y="1423"/>
                    <a:pt x="1769" y="1423"/>
                    <a:pt x="1769" y="1423"/>
                  </a:cubicBezTo>
                  <a:cubicBezTo>
                    <a:pt x="1772" y="1423"/>
                    <a:pt x="1775" y="1423"/>
                    <a:pt x="1778" y="1424"/>
                  </a:cubicBezTo>
                  <a:cubicBezTo>
                    <a:pt x="1792" y="1425"/>
                    <a:pt x="1808" y="1429"/>
                    <a:pt x="1810" y="1442"/>
                  </a:cubicBezTo>
                  <a:cubicBezTo>
                    <a:pt x="1814" y="1454"/>
                    <a:pt x="1815" y="1466"/>
                    <a:pt x="1817" y="1478"/>
                  </a:cubicBezTo>
                  <a:cubicBezTo>
                    <a:pt x="1818" y="1480"/>
                    <a:pt x="1818" y="1480"/>
                    <a:pt x="1818" y="1480"/>
                  </a:cubicBezTo>
                  <a:cubicBezTo>
                    <a:pt x="1818" y="1482"/>
                    <a:pt x="1818" y="1485"/>
                    <a:pt x="1817" y="1487"/>
                  </a:cubicBezTo>
                  <a:cubicBezTo>
                    <a:pt x="1817" y="1487"/>
                    <a:pt x="1817" y="1488"/>
                    <a:pt x="1816" y="1488"/>
                  </a:cubicBezTo>
                  <a:cubicBezTo>
                    <a:pt x="1816" y="1488"/>
                    <a:pt x="1816" y="1488"/>
                    <a:pt x="1816" y="1488"/>
                  </a:cubicBezTo>
                  <a:cubicBezTo>
                    <a:pt x="1816" y="1488"/>
                    <a:pt x="1816" y="1488"/>
                    <a:pt x="1816" y="1488"/>
                  </a:cubicBezTo>
                  <a:cubicBezTo>
                    <a:pt x="1813" y="1494"/>
                    <a:pt x="1807" y="1497"/>
                    <a:pt x="1799" y="1499"/>
                  </a:cubicBezTo>
                  <a:cubicBezTo>
                    <a:pt x="1798" y="1499"/>
                    <a:pt x="1798" y="1499"/>
                    <a:pt x="1797" y="1499"/>
                  </a:cubicBezTo>
                  <a:cubicBezTo>
                    <a:pt x="1796" y="1500"/>
                    <a:pt x="1796" y="1500"/>
                    <a:pt x="1795" y="1500"/>
                  </a:cubicBezTo>
                  <a:cubicBezTo>
                    <a:pt x="1794" y="1500"/>
                    <a:pt x="1794" y="1500"/>
                    <a:pt x="1793" y="1500"/>
                  </a:cubicBezTo>
                  <a:cubicBezTo>
                    <a:pt x="1792" y="1500"/>
                    <a:pt x="1790" y="1501"/>
                    <a:pt x="1789" y="1501"/>
                  </a:cubicBezTo>
                  <a:cubicBezTo>
                    <a:pt x="1771" y="1503"/>
                    <a:pt x="1750" y="1501"/>
                    <a:pt x="1741" y="1501"/>
                  </a:cubicBezTo>
                  <a:cubicBezTo>
                    <a:pt x="1707" y="1501"/>
                    <a:pt x="1707" y="1501"/>
                    <a:pt x="1707" y="1501"/>
                  </a:cubicBezTo>
                  <a:cubicBezTo>
                    <a:pt x="1704" y="1501"/>
                    <a:pt x="1702" y="1501"/>
                    <a:pt x="1699" y="1501"/>
                  </a:cubicBezTo>
                  <a:cubicBezTo>
                    <a:pt x="1697" y="1501"/>
                    <a:pt x="1695" y="1500"/>
                    <a:pt x="1693" y="1500"/>
                  </a:cubicBezTo>
                  <a:cubicBezTo>
                    <a:pt x="1693" y="1500"/>
                    <a:pt x="1692" y="1500"/>
                    <a:pt x="1692" y="1500"/>
                  </a:cubicBezTo>
                  <a:cubicBezTo>
                    <a:pt x="1691" y="1500"/>
                    <a:pt x="1691" y="1500"/>
                    <a:pt x="1691" y="1500"/>
                  </a:cubicBezTo>
                  <a:cubicBezTo>
                    <a:pt x="1689" y="1499"/>
                    <a:pt x="1687" y="1499"/>
                    <a:pt x="1685" y="1498"/>
                  </a:cubicBezTo>
                  <a:cubicBezTo>
                    <a:pt x="1684" y="1498"/>
                    <a:pt x="1684" y="1497"/>
                    <a:pt x="1683" y="1497"/>
                  </a:cubicBezTo>
                  <a:cubicBezTo>
                    <a:pt x="1681" y="1496"/>
                    <a:pt x="1680" y="1496"/>
                    <a:pt x="1678" y="1495"/>
                  </a:cubicBezTo>
                  <a:cubicBezTo>
                    <a:pt x="1676" y="1494"/>
                    <a:pt x="1674" y="1492"/>
                    <a:pt x="1672" y="1491"/>
                  </a:cubicBezTo>
                  <a:cubicBezTo>
                    <a:pt x="1672" y="1491"/>
                    <a:pt x="1671" y="1490"/>
                    <a:pt x="1671" y="1490"/>
                  </a:cubicBezTo>
                  <a:close/>
                  <a:moveTo>
                    <a:pt x="1680" y="1622"/>
                  </a:moveTo>
                  <a:cubicBezTo>
                    <a:pt x="1677" y="1618"/>
                    <a:pt x="1676" y="1615"/>
                    <a:pt x="1675" y="1612"/>
                  </a:cubicBezTo>
                  <a:cubicBezTo>
                    <a:pt x="1675" y="1607"/>
                    <a:pt x="1675" y="1607"/>
                    <a:pt x="1675" y="1607"/>
                  </a:cubicBezTo>
                  <a:cubicBezTo>
                    <a:pt x="1675" y="1607"/>
                    <a:pt x="1675" y="1607"/>
                    <a:pt x="1675" y="1607"/>
                  </a:cubicBezTo>
                  <a:cubicBezTo>
                    <a:pt x="1674" y="1593"/>
                    <a:pt x="1673" y="1580"/>
                    <a:pt x="1672" y="1567"/>
                  </a:cubicBezTo>
                  <a:cubicBezTo>
                    <a:pt x="1672" y="1567"/>
                    <a:pt x="1672" y="1567"/>
                    <a:pt x="1672" y="1567"/>
                  </a:cubicBezTo>
                  <a:cubicBezTo>
                    <a:pt x="1672" y="1566"/>
                    <a:pt x="1672" y="1566"/>
                    <a:pt x="1672" y="1566"/>
                  </a:cubicBezTo>
                  <a:cubicBezTo>
                    <a:pt x="1672" y="1565"/>
                    <a:pt x="1672" y="1564"/>
                    <a:pt x="1672" y="1563"/>
                  </a:cubicBezTo>
                  <a:cubicBezTo>
                    <a:pt x="1675" y="1535"/>
                    <a:pt x="1735" y="1542"/>
                    <a:pt x="1754" y="1542"/>
                  </a:cubicBezTo>
                  <a:cubicBezTo>
                    <a:pt x="1776" y="1542"/>
                    <a:pt x="1819" y="1537"/>
                    <a:pt x="1832" y="1559"/>
                  </a:cubicBezTo>
                  <a:cubicBezTo>
                    <a:pt x="1833" y="1561"/>
                    <a:pt x="1835" y="1563"/>
                    <a:pt x="1835" y="1565"/>
                  </a:cubicBezTo>
                  <a:cubicBezTo>
                    <a:pt x="1836" y="1568"/>
                    <a:pt x="1836" y="1568"/>
                    <a:pt x="1836" y="1568"/>
                  </a:cubicBezTo>
                  <a:cubicBezTo>
                    <a:pt x="1836" y="1568"/>
                    <a:pt x="1836" y="1568"/>
                    <a:pt x="1836" y="1568"/>
                  </a:cubicBezTo>
                  <a:cubicBezTo>
                    <a:pt x="1837" y="1575"/>
                    <a:pt x="1838" y="1581"/>
                    <a:pt x="1840" y="1588"/>
                  </a:cubicBezTo>
                  <a:cubicBezTo>
                    <a:pt x="1844" y="1611"/>
                    <a:pt x="1844" y="1611"/>
                    <a:pt x="1844" y="1611"/>
                  </a:cubicBezTo>
                  <a:cubicBezTo>
                    <a:pt x="1845" y="1615"/>
                    <a:pt x="1844" y="1618"/>
                    <a:pt x="1843" y="1621"/>
                  </a:cubicBezTo>
                  <a:cubicBezTo>
                    <a:pt x="1842" y="1623"/>
                    <a:pt x="1840" y="1625"/>
                    <a:pt x="1838" y="1627"/>
                  </a:cubicBezTo>
                  <a:cubicBezTo>
                    <a:pt x="1838" y="1627"/>
                    <a:pt x="1837" y="1628"/>
                    <a:pt x="1836" y="1629"/>
                  </a:cubicBezTo>
                  <a:cubicBezTo>
                    <a:pt x="1836" y="1629"/>
                    <a:pt x="1835" y="1629"/>
                    <a:pt x="1835" y="1630"/>
                  </a:cubicBezTo>
                  <a:cubicBezTo>
                    <a:pt x="1835" y="1630"/>
                    <a:pt x="1834" y="1630"/>
                    <a:pt x="1834" y="1630"/>
                  </a:cubicBezTo>
                  <a:cubicBezTo>
                    <a:pt x="1833" y="1631"/>
                    <a:pt x="1832" y="1631"/>
                    <a:pt x="1830" y="1632"/>
                  </a:cubicBezTo>
                  <a:cubicBezTo>
                    <a:pt x="1829" y="1633"/>
                    <a:pt x="1828" y="1633"/>
                    <a:pt x="1827" y="1634"/>
                  </a:cubicBezTo>
                  <a:cubicBezTo>
                    <a:pt x="1826" y="1634"/>
                    <a:pt x="1825" y="1634"/>
                    <a:pt x="1825" y="1634"/>
                  </a:cubicBezTo>
                  <a:cubicBezTo>
                    <a:pt x="1824" y="1635"/>
                    <a:pt x="1823" y="1635"/>
                    <a:pt x="1822" y="1635"/>
                  </a:cubicBezTo>
                  <a:cubicBezTo>
                    <a:pt x="1821" y="1635"/>
                    <a:pt x="1820" y="1636"/>
                    <a:pt x="1819" y="1636"/>
                  </a:cubicBezTo>
                  <a:cubicBezTo>
                    <a:pt x="1818" y="1636"/>
                    <a:pt x="1818" y="1636"/>
                    <a:pt x="1818" y="1636"/>
                  </a:cubicBezTo>
                  <a:cubicBezTo>
                    <a:pt x="1816" y="1636"/>
                    <a:pt x="1814" y="1637"/>
                    <a:pt x="1812" y="1637"/>
                  </a:cubicBezTo>
                  <a:cubicBezTo>
                    <a:pt x="1809" y="1637"/>
                    <a:pt x="1807" y="1637"/>
                    <a:pt x="1805" y="1637"/>
                  </a:cubicBezTo>
                  <a:cubicBezTo>
                    <a:pt x="1805" y="1637"/>
                    <a:pt x="1805" y="1637"/>
                    <a:pt x="1805" y="1637"/>
                  </a:cubicBezTo>
                  <a:cubicBezTo>
                    <a:pt x="1804" y="1637"/>
                    <a:pt x="1804" y="1637"/>
                    <a:pt x="1804" y="1637"/>
                  </a:cubicBezTo>
                  <a:cubicBezTo>
                    <a:pt x="1804" y="1637"/>
                    <a:pt x="1804" y="1637"/>
                    <a:pt x="1804" y="1637"/>
                  </a:cubicBezTo>
                  <a:cubicBezTo>
                    <a:pt x="1777" y="1637"/>
                    <a:pt x="1750" y="1637"/>
                    <a:pt x="1722" y="1638"/>
                  </a:cubicBezTo>
                  <a:cubicBezTo>
                    <a:pt x="1719" y="1638"/>
                    <a:pt x="1716" y="1637"/>
                    <a:pt x="1714" y="1637"/>
                  </a:cubicBezTo>
                  <a:cubicBezTo>
                    <a:pt x="1713" y="1637"/>
                    <a:pt x="1712" y="1637"/>
                    <a:pt x="1712" y="1637"/>
                  </a:cubicBezTo>
                  <a:cubicBezTo>
                    <a:pt x="1709" y="1636"/>
                    <a:pt x="1707" y="1636"/>
                    <a:pt x="1705" y="1636"/>
                  </a:cubicBezTo>
                  <a:cubicBezTo>
                    <a:pt x="1705" y="1636"/>
                    <a:pt x="1705" y="1636"/>
                    <a:pt x="1705" y="1636"/>
                  </a:cubicBezTo>
                  <a:cubicBezTo>
                    <a:pt x="1704" y="1635"/>
                    <a:pt x="1704" y="1635"/>
                    <a:pt x="1704" y="1635"/>
                  </a:cubicBezTo>
                  <a:cubicBezTo>
                    <a:pt x="1701" y="1635"/>
                    <a:pt x="1699" y="1634"/>
                    <a:pt x="1697" y="1633"/>
                  </a:cubicBezTo>
                  <a:cubicBezTo>
                    <a:pt x="1696" y="1633"/>
                    <a:pt x="1695" y="1632"/>
                    <a:pt x="1695" y="1632"/>
                  </a:cubicBezTo>
                  <a:cubicBezTo>
                    <a:pt x="1693" y="1632"/>
                    <a:pt x="1692" y="1631"/>
                    <a:pt x="1691" y="1630"/>
                  </a:cubicBezTo>
                  <a:cubicBezTo>
                    <a:pt x="1691" y="1630"/>
                    <a:pt x="1690" y="1630"/>
                    <a:pt x="1690" y="1630"/>
                  </a:cubicBezTo>
                  <a:cubicBezTo>
                    <a:pt x="1686" y="1628"/>
                    <a:pt x="1682" y="1625"/>
                    <a:pt x="1680" y="1622"/>
                  </a:cubicBezTo>
                  <a:close/>
                  <a:moveTo>
                    <a:pt x="1875" y="1783"/>
                  </a:moveTo>
                  <a:cubicBezTo>
                    <a:pt x="1873" y="1787"/>
                    <a:pt x="1870" y="1790"/>
                    <a:pt x="1866" y="1793"/>
                  </a:cubicBezTo>
                  <a:cubicBezTo>
                    <a:pt x="1862" y="1796"/>
                    <a:pt x="1858" y="1799"/>
                    <a:pt x="1852" y="1800"/>
                  </a:cubicBezTo>
                  <a:cubicBezTo>
                    <a:pt x="1846" y="1802"/>
                    <a:pt x="1840" y="1803"/>
                    <a:pt x="1833" y="1803"/>
                  </a:cubicBezTo>
                  <a:cubicBezTo>
                    <a:pt x="1815" y="1803"/>
                    <a:pt x="1815" y="1803"/>
                    <a:pt x="1815" y="1803"/>
                  </a:cubicBezTo>
                  <a:cubicBezTo>
                    <a:pt x="1814" y="1803"/>
                    <a:pt x="1814" y="1803"/>
                    <a:pt x="1814" y="1803"/>
                  </a:cubicBezTo>
                  <a:cubicBezTo>
                    <a:pt x="1789" y="1803"/>
                    <a:pt x="1765" y="1803"/>
                    <a:pt x="1740" y="1803"/>
                  </a:cubicBezTo>
                  <a:cubicBezTo>
                    <a:pt x="1737" y="1803"/>
                    <a:pt x="1734" y="1803"/>
                    <a:pt x="1731" y="1803"/>
                  </a:cubicBezTo>
                  <a:cubicBezTo>
                    <a:pt x="1730" y="1803"/>
                    <a:pt x="1730" y="1803"/>
                    <a:pt x="1729" y="1803"/>
                  </a:cubicBezTo>
                  <a:cubicBezTo>
                    <a:pt x="1726" y="1802"/>
                    <a:pt x="1724" y="1802"/>
                    <a:pt x="1721" y="1801"/>
                  </a:cubicBezTo>
                  <a:cubicBezTo>
                    <a:pt x="1721" y="1801"/>
                    <a:pt x="1721" y="1801"/>
                    <a:pt x="1720" y="1801"/>
                  </a:cubicBezTo>
                  <a:cubicBezTo>
                    <a:pt x="1720" y="1801"/>
                    <a:pt x="1720" y="1801"/>
                    <a:pt x="1720" y="1801"/>
                  </a:cubicBezTo>
                  <a:cubicBezTo>
                    <a:pt x="1709" y="1798"/>
                    <a:pt x="1698" y="1792"/>
                    <a:pt x="1692" y="1783"/>
                  </a:cubicBezTo>
                  <a:cubicBezTo>
                    <a:pt x="1692" y="1783"/>
                    <a:pt x="1692" y="1783"/>
                    <a:pt x="1692" y="1783"/>
                  </a:cubicBezTo>
                  <a:cubicBezTo>
                    <a:pt x="1692" y="1783"/>
                    <a:pt x="1692" y="1783"/>
                    <a:pt x="1692" y="1783"/>
                  </a:cubicBezTo>
                  <a:cubicBezTo>
                    <a:pt x="1691" y="1782"/>
                    <a:pt x="1690" y="1780"/>
                    <a:pt x="1690" y="1778"/>
                  </a:cubicBezTo>
                  <a:cubicBezTo>
                    <a:pt x="1689" y="1777"/>
                    <a:pt x="1689" y="1776"/>
                    <a:pt x="1689" y="1775"/>
                  </a:cubicBezTo>
                  <a:cubicBezTo>
                    <a:pt x="1688" y="1774"/>
                    <a:pt x="1688" y="1773"/>
                    <a:pt x="1688" y="1772"/>
                  </a:cubicBezTo>
                  <a:cubicBezTo>
                    <a:pt x="1688" y="1772"/>
                    <a:pt x="1688" y="1771"/>
                    <a:pt x="1688" y="1771"/>
                  </a:cubicBezTo>
                  <a:cubicBezTo>
                    <a:pt x="1687" y="1769"/>
                    <a:pt x="1687" y="1769"/>
                    <a:pt x="1687" y="1769"/>
                  </a:cubicBezTo>
                  <a:cubicBezTo>
                    <a:pt x="1687" y="1769"/>
                    <a:pt x="1687" y="1769"/>
                    <a:pt x="1687" y="1769"/>
                  </a:cubicBezTo>
                  <a:cubicBezTo>
                    <a:pt x="1686" y="1756"/>
                    <a:pt x="1685" y="1742"/>
                    <a:pt x="1684" y="1728"/>
                  </a:cubicBezTo>
                  <a:cubicBezTo>
                    <a:pt x="1684" y="1725"/>
                    <a:pt x="1684" y="1723"/>
                    <a:pt x="1684" y="1721"/>
                  </a:cubicBezTo>
                  <a:cubicBezTo>
                    <a:pt x="1683" y="1714"/>
                    <a:pt x="1683" y="1714"/>
                    <a:pt x="1683" y="1714"/>
                  </a:cubicBezTo>
                  <a:cubicBezTo>
                    <a:pt x="1683" y="1713"/>
                    <a:pt x="1683" y="1713"/>
                    <a:pt x="1683" y="1713"/>
                  </a:cubicBezTo>
                  <a:cubicBezTo>
                    <a:pt x="1683" y="1711"/>
                    <a:pt x="1683" y="1710"/>
                    <a:pt x="1684" y="1709"/>
                  </a:cubicBezTo>
                  <a:cubicBezTo>
                    <a:pt x="1684" y="1708"/>
                    <a:pt x="1684" y="1707"/>
                    <a:pt x="1684" y="1707"/>
                  </a:cubicBezTo>
                  <a:cubicBezTo>
                    <a:pt x="1685" y="1706"/>
                    <a:pt x="1685" y="1705"/>
                    <a:pt x="1685" y="1704"/>
                  </a:cubicBezTo>
                  <a:cubicBezTo>
                    <a:pt x="1686" y="1703"/>
                    <a:pt x="1686" y="1703"/>
                    <a:pt x="1686" y="1702"/>
                  </a:cubicBezTo>
                  <a:cubicBezTo>
                    <a:pt x="1686" y="1702"/>
                    <a:pt x="1686" y="1702"/>
                    <a:pt x="1686" y="1702"/>
                  </a:cubicBezTo>
                  <a:cubicBezTo>
                    <a:pt x="1687" y="1700"/>
                    <a:pt x="1688" y="1699"/>
                    <a:pt x="1689" y="1698"/>
                  </a:cubicBezTo>
                  <a:cubicBezTo>
                    <a:pt x="1690" y="1697"/>
                    <a:pt x="1691" y="1697"/>
                    <a:pt x="1691" y="1696"/>
                  </a:cubicBezTo>
                  <a:cubicBezTo>
                    <a:pt x="1692" y="1695"/>
                    <a:pt x="1693" y="1695"/>
                    <a:pt x="1694" y="1694"/>
                  </a:cubicBezTo>
                  <a:cubicBezTo>
                    <a:pt x="1695" y="1694"/>
                    <a:pt x="1695" y="1693"/>
                    <a:pt x="1695" y="1693"/>
                  </a:cubicBezTo>
                  <a:cubicBezTo>
                    <a:pt x="1695" y="1693"/>
                    <a:pt x="1696" y="1693"/>
                    <a:pt x="1696" y="1693"/>
                  </a:cubicBezTo>
                  <a:cubicBezTo>
                    <a:pt x="1698" y="1692"/>
                    <a:pt x="1699" y="1691"/>
                    <a:pt x="1701" y="1690"/>
                  </a:cubicBezTo>
                  <a:cubicBezTo>
                    <a:pt x="1702" y="1690"/>
                    <a:pt x="1702" y="1689"/>
                    <a:pt x="1702" y="1689"/>
                  </a:cubicBezTo>
                  <a:cubicBezTo>
                    <a:pt x="1703" y="1689"/>
                    <a:pt x="1703" y="1689"/>
                    <a:pt x="1703" y="1689"/>
                  </a:cubicBezTo>
                  <a:cubicBezTo>
                    <a:pt x="1704" y="1689"/>
                    <a:pt x="1704" y="1689"/>
                    <a:pt x="1705" y="1688"/>
                  </a:cubicBezTo>
                  <a:cubicBezTo>
                    <a:pt x="1706" y="1688"/>
                    <a:pt x="1708" y="1687"/>
                    <a:pt x="1709" y="1687"/>
                  </a:cubicBezTo>
                  <a:cubicBezTo>
                    <a:pt x="1710" y="1687"/>
                    <a:pt x="1711" y="1686"/>
                    <a:pt x="1712" y="1686"/>
                  </a:cubicBezTo>
                  <a:cubicBezTo>
                    <a:pt x="1713" y="1686"/>
                    <a:pt x="1714" y="1686"/>
                    <a:pt x="1714" y="1686"/>
                  </a:cubicBezTo>
                  <a:cubicBezTo>
                    <a:pt x="1717" y="1685"/>
                    <a:pt x="1720" y="1685"/>
                    <a:pt x="1723" y="1685"/>
                  </a:cubicBezTo>
                  <a:cubicBezTo>
                    <a:pt x="1723" y="1685"/>
                    <a:pt x="1724" y="1685"/>
                    <a:pt x="1724" y="1685"/>
                  </a:cubicBezTo>
                  <a:cubicBezTo>
                    <a:pt x="1725" y="1685"/>
                    <a:pt x="1726" y="1685"/>
                    <a:pt x="1727" y="1685"/>
                  </a:cubicBezTo>
                  <a:cubicBezTo>
                    <a:pt x="1731" y="1685"/>
                    <a:pt x="1731" y="1685"/>
                    <a:pt x="1731" y="1685"/>
                  </a:cubicBezTo>
                  <a:cubicBezTo>
                    <a:pt x="1736" y="1684"/>
                    <a:pt x="1740" y="1684"/>
                    <a:pt x="1744" y="1684"/>
                  </a:cubicBezTo>
                  <a:cubicBezTo>
                    <a:pt x="1748" y="1684"/>
                    <a:pt x="1752" y="1684"/>
                    <a:pt x="1755" y="1684"/>
                  </a:cubicBezTo>
                  <a:cubicBezTo>
                    <a:pt x="1791" y="1684"/>
                    <a:pt x="1791" y="1684"/>
                    <a:pt x="1791" y="1684"/>
                  </a:cubicBezTo>
                  <a:cubicBezTo>
                    <a:pt x="1801" y="1684"/>
                    <a:pt x="1811" y="1684"/>
                    <a:pt x="1820" y="1685"/>
                  </a:cubicBezTo>
                  <a:cubicBezTo>
                    <a:pt x="1822" y="1685"/>
                    <a:pt x="1823" y="1685"/>
                    <a:pt x="1825" y="1685"/>
                  </a:cubicBezTo>
                  <a:cubicBezTo>
                    <a:pt x="1826" y="1686"/>
                    <a:pt x="1827" y="1686"/>
                    <a:pt x="1828" y="1686"/>
                  </a:cubicBezTo>
                  <a:cubicBezTo>
                    <a:pt x="1828" y="1686"/>
                    <a:pt x="1829" y="1686"/>
                    <a:pt x="1830" y="1686"/>
                  </a:cubicBezTo>
                  <a:cubicBezTo>
                    <a:pt x="1830" y="1686"/>
                    <a:pt x="1831" y="1686"/>
                    <a:pt x="1831" y="1687"/>
                  </a:cubicBezTo>
                  <a:cubicBezTo>
                    <a:pt x="1832" y="1687"/>
                    <a:pt x="1832" y="1687"/>
                    <a:pt x="1833" y="1687"/>
                  </a:cubicBezTo>
                  <a:cubicBezTo>
                    <a:pt x="1834" y="1687"/>
                    <a:pt x="1836" y="1688"/>
                    <a:pt x="1838" y="1689"/>
                  </a:cubicBezTo>
                  <a:cubicBezTo>
                    <a:pt x="1839" y="1689"/>
                    <a:pt x="1840" y="1689"/>
                    <a:pt x="1841" y="1690"/>
                  </a:cubicBezTo>
                  <a:cubicBezTo>
                    <a:pt x="1842" y="1690"/>
                    <a:pt x="1842" y="1690"/>
                    <a:pt x="1843" y="1691"/>
                  </a:cubicBezTo>
                  <a:cubicBezTo>
                    <a:pt x="1845" y="1691"/>
                    <a:pt x="1846" y="1692"/>
                    <a:pt x="1847" y="1693"/>
                  </a:cubicBezTo>
                  <a:cubicBezTo>
                    <a:pt x="1852" y="1695"/>
                    <a:pt x="1856" y="1698"/>
                    <a:pt x="1859" y="1702"/>
                  </a:cubicBezTo>
                  <a:cubicBezTo>
                    <a:pt x="1862" y="1705"/>
                    <a:pt x="1864" y="1709"/>
                    <a:pt x="1865" y="1713"/>
                  </a:cubicBezTo>
                  <a:cubicBezTo>
                    <a:pt x="1870" y="1736"/>
                    <a:pt x="1870" y="1736"/>
                    <a:pt x="1870" y="1736"/>
                  </a:cubicBezTo>
                  <a:cubicBezTo>
                    <a:pt x="1871" y="1746"/>
                    <a:pt x="1873" y="1755"/>
                    <a:pt x="1875" y="1764"/>
                  </a:cubicBezTo>
                  <a:cubicBezTo>
                    <a:pt x="1875" y="1764"/>
                    <a:pt x="1875" y="1764"/>
                    <a:pt x="1875" y="1764"/>
                  </a:cubicBezTo>
                  <a:cubicBezTo>
                    <a:pt x="1876" y="1770"/>
                    <a:pt x="1876" y="1770"/>
                    <a:pt x="1876" y="1770"/>
                  </a:cubicBezTo>
                  <a:cubicBezTo>
                    <a:pt x="1877" y="1775"/>
                    <a:pt x="1877" y="1779"/>
                    <a:pt x="1875" y="1783"/>
                  </a:cubicBezTo>
                  <a:close/>
                  <a:moveTo>
                    <a:pt x="2041" y="1494"/>
                  </a:moveTo>
                  <a:cubicBezTo>
                    <a:pt x="2036" y="1492"/>
                    <a:pt x="2032" y="1490"/>
                    <a:pt x="2030" y="1487"/>
                  </a:cubicBezTo>
                  <a:cubicBezTo>
                    <a:pt x="2027" y="1485"/>
                    <a:pt x="2024" y="1482"/>
                    <a:pt x="2023" y="1479"/>
                  </a:cubicBezTo>
                  <a:cubicBezTo>
                    <a:pt x="2021" y="1474"/>
                    <a:pt x="2021" y="1474"/>
                    <a:pt x="2021" y="1474"/>
                  </a:cubicBezTo>
                  <a:cubicBezTo>
                    <a:pt x="2019" y="1467"/>
                    <a:pt x="2016" y="1460"/>
                    <a:pt x="2014" y="1453"/>
                  </a:cubicBezTo>
                  <a:cubicBezTo>
                    <a:pt x="2012" y="1449"/>
                    <a:pt x="2009" y="1444"/>
                    <a:pt x="2009" y="1439"/>
                  </a:cubicBezTo>
                  <a:cubicBezTo>
                    <a:pt x="2009" y="1439"/>
                    <a:pt x="2009" y="1438"/>
                    <a:pt x="2009" y="1437"/>
                  </a:cubicBezTo>
                  <a:cubicBezTo>
                    <a:pt x="2009" y="1437"/>
                    <a:pt x="2009" y="1437"/>
                    <a:pt x="2009" y="1437"/>
                  </a:cubicBezTo>
                  <a:cubicBezTo>
                    <a:pt x="2009" y="1436"/>
                    <a:pt x="2009" y="1436"/>
                    <a:pt x="2009" y="1436"/>
                  </a:cubicBezTo>
                  <a:cubicBezTo>
                    <a:pt x="2010" y="1435"/>
                    <a:pt x="2009" y="1435"/>
                    <a:pt x="2010" y="1434"/>
                  </a:cubicBezTo>
                  <a:cubicBezTo>
                    <a:pt x="2010" y="1434"/>
                    <a:pt x="2010" y="1434"/>
                    <a:pt x="2010" y="1434"/>
                  </a:cubicBezTo>
                  <a:cubicBezTo>
                    <a:pt x="2016" y="1421"/>
                    <a:pt x="2039" y="1423"/>
                    <a:pt x="2051" y="1423"/>
                  </a:cubicBezTo>
                  <a:cubicBezTo>
                    <a:pt x="2110" y="1422"/>
                    <a:pt x="2110" y="1422"/>
                    <a:pt x="2110" y="1422"/>
                  </a:cubicBezTo>
                  <a:cubicBezTo>
                    <a:pt x="2115" y="1422"/>
                    <a:pt x="2120" y="1423"/>
                    <a:pt x="2125" y="1424"/>
                  </a:cubicBezTo>
                  <a:cubicBezTo>
                    <a:pt x="2126" y="1424"/>
                    <a:pt x="2128" y="1424"/>
                    <a:pt x="2129" y="1425"/>
                  </a:cubicBezTo>
                  <a:cubicBezTo>
                    <a:pt x="2129" y="1425"/>
                    <a:pt x="2130" y="1425"/>
                    <a:pt x="2131" y="1425"/>
                  </a:cubicBezTo>
                  <a:cubicBezTo>
                    <a:pt x="2132" y="1425"/>
                    <a:pt x="2133" y="1426"/>
                    <a:pt x="2133" y="1426"/>
                  </a:cubicBezTo>
                  <a:cubicBezTo>
                    <a:pt x="2135" y="1426"/>
                    <a:pt x="2137" y="1427"/>
                    <a:pt x="2138" y="1428"/>
                  </a:cubicBezTo>
                  <a:cubicBezTo>
                    <a:pt x="2139" y="1428"/>
                    <a:pt x="2139" y="1428"/>
                    <a:pt x="2139" y="1428"/>
                  </a:cubicBezTo>
                  <a:cubicBezTo>
                    <a:pt x="2139" y="1428"/>
                    <a:pt x="2139" y="1428"/>
                    <a:pt x="2140" y="1428"/>
                  </a:cubicBezTo>
                  <a:cubicBezTo>
                    <a:pt x="2141" y="1429"/>
                    <a:pt x="2142" y="1429"/>
                    <a:pt x="2144" y="1430"/>
                  </a:cubicBezTo>
                  <a:cubicBezTo>
                    <a:pt x="2145" y="1431"/>
                    <a:pt x="2146" y="1431"/>
                    <a:pt x="2146" y="1431"/>
                  </a:cubicBezTo>
                  <a:cubicBezTo>
                    <a:pt x="2147" y="1432"/>
                    <a:pt x="2147" y="1432"/>
                    <a:pt x="2148" y="1432"/>
                  </a:cubicBezTo>
                  <a:cubicBezTo>
                    <a:pt x="2148" y="1433"/>
                    <a:pt x="2148" y="1433"/>
                    <a:pt x="2149" y="1433"/>
                  </a:cubicBezTo>
                  <a:cubicBezTo>
                    <a:pt x="2149" y="1433"/>
                    <a:pt x="2150" y="1434"/>
                    <a:pt x="2150" y="1434"/>
                  </a:cubicBezTo>
                  <a:cubicBezTo>
                    <a:pt x="2153" y="1436"/>
                    <a:pt x="2156" y="1439"/>
                    <a:pt x="2157" y="1442"/>
                  </a:cubicBezTo>
                  <a:cubicBezTo>
                    <a:pt x="2157" y="1442"/>
                    <a:pt x="2157" y="1442"/>
                    <a:pt x="2157" y="1442"/>
                  </a:cubicBezTo>
                  <a:cubicBezTo>
                    <a:pt x="2163" y="1450"/>
                    <a:pt x="2166" y="1460"/>
                    <a:pt x="2170" y="1468"/>
                  </a:cubicBezTo>
                  <a:cubicBezTo>
                    <a:pt x="2170" y="1468"/>
                    <a:pt x="2170" y="1468"/>
                    <a:pt x="2170" y="1468"/>
                  </a:cubicBezTo>
                  <a:cubicBezTo>
                    <a:pt x="2172" y="1473"/>
                    <a:pt x="2176" y="1477"/>
                    <a:pt x="2177" y="1482"/>
                  </a:cubicBezTo>
                  <a:cubicBezTo>
                    <a:pt x="2177" y="1482"/>
                    <a:pt x="2177" y="1483"/>
                    <a:pt x="2177" y="1483"/>
                  </a:cubicBezTo>
                  <a:cubicBezTo>
                    <a:pt x="2177" y="1483"/>
                    <a:pt x="2177" y="1483"/>
                    <a:pt x="2177" y="1483"/>
                  </a:cubicBezTo>
                  <a:cubicBezTo>
                    <a:pt x="2178" y="1492"/>
                    <a:pt x="2170" y="1496"/>
                    <a:pt x="2162" y="1498"/>
                  </a:cubicBezTo>
                  <a:cubicBezTo>
                    <a:pt x="2161" y="1498"/>
                    <a:pt x="2161" y="1498"/>
                    <a:pt x="2161" y="1499"/>
                  </a:cubicBezTo>
                  <a:cubicBezTo>
                    <a:pt x="2160" y="1499"/>
                    <a:pt x="2160" y="1499"/>
                    <a:pt x="2159" y="1499"/>
                  </a:cubicBezTo>
                  <a:cubicBezTo>
                    <a:pt x="2158" y="1499"/>
                    <a:pt x="2156" y="1499"/>
                    <a:pt x="2155" y="1500"/>
                  </a:cubicBezTo>
                  <a:cubicBezTo>
                    <a:pt x="2154" y="1500"/>
                    <a:pt x="2154" y="1500"/>
                    <a:pt x="2153" y="1500"/>
                  </a:cubicBezTo>
                  <a:cubicBezTo>
                    <a:pt x="2152" y="1500"/>
                    <a:pt x="2150" y="1500"/>
                    <a:pt x="2149" y="1500"/>
                  </a:cubicBezTo>
                  <a:cubicBezTo>
                    <a:pt x="2148" y="1500"/>
                    <a:pt x="2147" y="1500"/>
                    <a:pt x="2146" y="1500"/>
                  </a:cubicBezTo>
                  <a:cubicBezTo>
                    <a:pt x="2146" y="1500"/>
                    <a:pt x="2146" y="1500"/>
                    <a:pt x="2146" y="1500"/>
                  </a:cubicBezTo>
                  <a:cubicBezTo>
                    <a:pt x="2144" y="1500"/>
                    <a:pt x="2144" y="1500"/>
                    <a:pt x="2144" y="1500"/>
                  </a:cubicBezTo>
                  <a:cubicBezTo>
                    <a:pt x="2135" y="1500"/>
                    <a:pt x="2126" y="1500"/>
                    <a:pt x="2117" y="1500"/>
                  </a:cubicBezTo>
                  <a:cubicBezTo>
                    <a:pt x="2102" y="1500"/>
                    <a:pt x="2087" y="1500"/>
                    <a:pt x="2072" y="1500"/>
                  </a:cubicBezTo>
                  <a:cubicBezTo>
                    <a:pt x="2061" y="1500"/>
                    <a:pt x="2050" y="1499"/>
                    <a:pt x="2041" y="1494"/>
                  </a:cubicBezTo>
                  <a:cubicBezTo>
                    <a:pt x="2041" y="1494"/>
                    <a:pt x="2041" y="1494"/>
                    <a:pt x="2041" y="1494"/>
                  </a:cubicBezTo>
                  <a:close/>
                  <a:moveTo>
                    <a:pt x="2079" y="1621"/>
                  </a:moveTo>
                  <a:cubicBezTo>
                    <a:pt x="2076" y="1617"/>
                    <a:pt x="2073" y="1614"/>
                    <a:pt x="2072" y="1611"/>
                  </a:cubicBezTo>
                  <a:cubicBezTo>
                    <a:pt x="2064" y="1588"/>
                    <a:pt x="2064" y="1588"/>
                    <a:pt x="2064" y="1588"/>
                  </a:cubicBezTo>
                  <a:cubicBezTo>
                    <a:pt x="2061" y="1581"/>
                    <a:pt x="2059" y="1575"/>
                    <a:pt x="2056" y="1568"/>
                  </a:cubicBezTo>
                  <a:cubicBezTo>
                    <a:pt x="2056" y="1568"/>
                    <a:pt x="2056" y="1568"/>
                    <a:pt x="2056" y="1568"/>
                  </a:cubicBezTo>
                  <a:cubicBezTo>
                    <a:pt x="2055" y="1565"/>
                    <a:pt x="2055" y="1565"/>
                    <a:pt x="2055" y="1565"/>
                  </a:cubicBezTo>
                  <a:cubicBezTo>
                    <a:pt x="2054" y="1561"/>
                    <a:pt x="2054" y="1558"/>
                    <a:pt x="2055" y="1555"/>
                  </a:cubicBezTo>
                  <a:cubicBezTo>
                    <a:pt x="2056" y="1553"/>
                    <a:pt x="2057" y="1552"/>
                    <a:pt x="2059" y="1550"/>
                  </a:cubicBezTo>
                  <a:cubicBezTo>
                    <a:pt x="2059" y="1550"/>
                    <a:pt x="2059" y="1550"/>
                    <a:pt x="2060" y="1549"/>
                  </a:cubicBezTo>
                  <a:cubicBezTo>
                    <a:pt x="2060" y="1549"/>
                    <a:pt x="2061" y="1548"/>
                    <a:pt x="2061" y="1548"/>
                  </a:cubicBezTo>
                  <a:cubicBezTo>
                    <a:pt x="2064" y="1546"/>
                    <a:pt x="2068" y="1544"/>
                    <a:pt x="2072" y="1543"/>
                  </a:cubicBezTo>
                  <a:cubicBezTo>
                    <a:pt x="2076" y="1542"/>
                    <a:pt x="2080" y="1542"/>
                    <a:pt x="2084" y="1541"/>
                  </a:cubicBezTo>
                  <a:cubicBezTo>
                    <a:pt x="2100" y="1540"/>
                    <a:pt x="2117" y="1541"/>
                    <a:pt x="2125" y="1541"/>
                  </a:cubicBezTo>
                  <a:cubicBezTo>
                    <a:pt x="2153" y="1541"/>
                    <a:pt x="2202" y="1535"/>
                    <a:pt x="2218" y="1564"/>
                  </a:cubicBezTo>
                  <a:cubicBezTo>
                    <a:pt x="2218" y="1564"/>
                    <a:pt x="2218" y="1564"/>
                    <a:pt x="2218" y="1564"/>
                  </a:cubicBezTo>
                  <a:cubicBezTo>
                    <a:pt x="2218" y="1565"/>
                    <a:pt x="2218" y="1565"/>
                    <a:pt x="2218" y="1565"/>
                  </a:cubicBezTo>
                  <a:cubicBezTo>
                    <a:pt x="2218" y="1565"/>
                    <a:pt x="2218" y="1565"/>
                    <a:pt x="2218" y="1565"/>
                  </a:cubicBezTo>
                  <a:cubicBezTo>
                    <a:pt x="2224" y="1577"/>
                    <a:pt x="2230" y="1589"/>
                    <a:pt x="2236" y="1601"/>
                  </a:cubicBezTo>
                  <a:cubicBezTo>
                    <a:pt x="2238" y="1605"/>
                    <a:pt x="2241" y="1609"/>
                    <a:pt x="2242" y="1614"/>
                  </a:cubicBezTo>
                  <a:cubicBezTo>
                    <a:pt x="2242" y="1614"/>
                    <a:pt x="2242" y="1614"/>
                    <a:pt x="2242" y="1614"/>
                  </a:cubicBezTo>
                  <a:cubicBezTo>
                    <a:pt x="2242" y="1615"/>
                    <a:pt x="2242" y="1616"/>
                    <a:pt x="2242" y="1617"/>
                  </a:cubicBezTo>
                  <a:cubicBezTo>
                    <a:pt x="2242" y="1618"/>
                    <a:pt x="2242" y="1619"/>
                    <a:pt x="2242" y="1620"/>
                  </a:cubicBezTo>
                  <a:cubicBezTo>
                    <a:pt x="2242" y="1620"/>
                    <a:pt x="2242" y="1620"/>
                    <a:pt x="2242" y="1620"/>
                  </a:cubicBezTo>
                  <a:cubicBezTo>
                    <a:pt x="2242" y="1620"/>
                    <a:pt x="2242" y="1621"/>
                    <a:pt x="2242" y="1621"/>
                  </a:cubicBezTo>
                  <a:cubicBezTo>
                    <a:pt x="2242" y="1622"/>
                    <a:pt x="2241" y="1623"/>
                    <a:pt x="2240" y="1624"/>
                  </a:cubicBezTo>
                  <a:cubicBezTo>
                    <a:pt x="2240" y="1625"/>
                    <a:pt x="2240" y="1625"/>
                    <a:pt x="2240" y="1625"/>
                  </a:cubicBezTo>
                  <a:cubicBezTo>
                    <a:pt x="2239" y="1626"/>
                    <a:pt x="2238" y="1627"/>
                    <a:pt x="2237" y="1628"/>
                  </a:cubicBezTo>
                  <a:cubicBezTo>
                    <a:pt x="2237" y="1628"/>
                    <a:pt x="2237" y="1628"/>
                    <a:pt x="2237" y="1628"/>
                  </a:cubicBezTo>
                  <a:cubicBezTo>
                    <a:pt x="2236" y="1629"/>
                    <a:pt x="2236" y="1629"/>
                    <a:pt x="2236" y="1629"/>
                  </a:cubicBezTo>
                  <a:cubicBezTo>
                    <a:pt x="2235" y="1630"/>
                    <a:pt x="2234" y="1630"/>
                    <a:pt x="2234" y="1630"/>
                  </a:cubicBezTo>
                  <a:cubicBezTo>
                    <a:pt x="2231" y="1632"/>
                    <a:pt x="2229" y="1633"/>
                    <a:pt x="2225" y="1634"/>
                  </a:cubicBezTo>
                  <a:cubicBezTo>
                    <a:pt x="2225" y="1634"/>
                    <a:pt x="2224" y="1635"/>
                    <a:pt x="2223" y="1635"/>
                  </a:cubicBezTo>
                  <a:cubicBezTo>
                    <a:pt x="2221" y="1635"/>
                    <a:pt x="2220" y="1635"/>
                    <a:pt x="2219" y="1636"/>
                  </a:cubicBezTo>
                  <a:cubicBezTo>
                    <a:pt x="2218" y="1636"/>
                    <a:pt x="2218" y="1636"/>
                    <a:pt x="2217" y="1636"/>
                  </a:cubicBezTo>
                  <a:cubicBezTo>
                    <a:pt x="2217" y="1636"/>
                    <a:pt x="2216" y="1636"/>
                    <a:pt x="2216" y="1636"/>
                  </a:cubicBezTo>
                  <a:cubicBezTo>
                    <a:pt x="2187" y="1639"/>
                    <a:pt x="2156" y="1636"/>
                    <a:pt x="2126" y="1637"/>
                  </a:cubicBezTo>
                  <a:cubicBezTo>
                    <a:pt x="2123" y="1637"/>
                    <a:pt x="2120" y="1636"/>
                    <a:pt x="2117" y="1636"/>
                  </a:cubicBezTo>
                  <a:cubicBezTo>
                    <a:pt x="2117" y="1636"/>
                    <a:pt x="2117" y="1636"/>
                    <a:pt x="2117" y="1636"/>
                  </a:cubicBezTo>
                  <a:cubicBezTo>
                    <a:pt x="2106" y="1635"/>
                    <a:pt x="2095" y="1631"/>
                    <a:pt x="2086" y="1625"/>
                  </a:cubicBezTo>
                  <a:cubicBezTo>
                    <a:pt x="2083" y="1624"/>
                    <a:pt x="2081" y="1622"/>
                    <a:pt x="2079" y="1621"/>
                  </a:cubicBezTo>
                  <a:close/>
                  <a:moveTo>
                    <a:pt x="2322" y="1782"/>
                  </a:moveTo>
                  <a:cubicBezTo>
                    <a:pt x="2322" y="1783"/>
                    <a:pt x="2321" y="1783"/>
                    <a:pt x="2321" y="1784"/>
                  </a:cubicBezTo>
                  <a:cubicBezTo>
                    <a:pt x="2321" y="1785"/>
                    <a:pt x="2321" y="1785"/>
                    <a:pt x="2321" y="1786"/>
                  </a:cubicBezTo>
                  <a:cubicBezTo>
                    <a:pt x="2320" y="1787"/>
                    <a:pt x="2320" y="1788"/>
                    <a:pt x="2319" y="1789"/>
                  </a:cubicBezTo>
                  <a:cubicBezTo>
                    <a:pt x="2319" y="1789"/>
                    <a:pt x="2319" y="1789"/>
                    <a:pt x="2319" y="1790"/>
                  </a:cubicBezTo>
                  <a:cubicBezTo>
                    <a:pt x="2318" y="1790"/>
                    <a:pt x="2318" y="1791"/>
                    <a:pt x="2317" y="1791"/>
                  </a:cubicBezTo>
                  <a:cubicBezTo>
                    <a:pt x="2317" y="1791"/>
                    <a:pt x="2317" y="1792"/>
                    <a:pt x="2316" y="1792"/>
                  </a:cubicBezTo>
                  <a:cubicBezTo>
                    <a:pt x="2316" y="1792"/>
                    <a:pt x="2316" y="1792"/>
                    <a:pt x="2316" y="1793"/>
                  </a:cubicBezTo>
                  <a:cubicBezTo>
                    <a:pt x="2310" y="1798"/>
                    <a:pt x="2303" y="1800"/>
                    <a:pt x="2296" y="1801"/>
                  </a:cubicBezTo>
                  <a:cubicBezTo>
                    <a:pt x="2296" y="1801"/>
                    <a:pt x="2295" y="1801"/>
                    <a:pt x="2295" y="1801"/>
                  </a:cubicBezTo>
                  <a:cubicBezTo>
                    <a:pt x="2292" y="1802"/>
                    <a:pt x="2289" y="1802"/>
                    <a:pt x="2286" y="1802"/>
                  </a:cubicBezTo>
                  <a:cubicBezTo>
                    <a:pt x="2286" y="1802"/>
                    <a:pt x="2286" y="1802"/>
                    <a:pt x="2286" y="1802"/>
                  </a:cubicBezTo>
                  <a:cubicBezTo>
                    <a:pt x="2283" y="1802"/>
                    <a:pt x="2283" y="1802"/>
                    <a:pt x="2283" y="1802"/>
                  </a:cubicBezTo>
                  <a:cubicBezTo>
                    <a:pt x="2280" y="1802"/>
                    <a:pt x="2277" y="1802"/>
                    <a:pt x="2275" y="1802"/>
                  </a:cubicBezTo>
                  <a:cubicBezTo>
                    <a:pt x="2193" y="1802"/>
                    <a:pt x="2193" y="1802"/>
                    <a:pt x="2193" y="1802"/>
                  </a:cubicBezTo>
                  <a:cubicBezTo>
                    <a:pt x="2190" y="1802"/>
                    <a:pt x="2187" y="1802"/>
                    <a:pt x="2184" y="1802"/>
                  </a:cubicBezTo>
                  <a:cubicBezTo>
                    <a:pt x="2183" y="1801"/>
                    <a:pt x="2182" y="1801"/>
                    <a:pt x="2181" y="1801"/>
                  </a:cubicBezTo>
                  <a:cubicBezTo>
                    <a:pt x="2164" y="1799"/>
                    <a:pt x="2144" y="1791"/>
                    <a:pt x="2135" y="1776"/>
                  </a:cubicBezTo>
                  <a:cubicBezTo>
                    <a:pt x="2133" y="1774"/>
                    <a:pt x="2132" y="1772"/>
                    <a:pt x="2131" y="1770"/>
                  </a:cubicBezTo>
                  <a:cubicBezTo>
                    <a:pt x="2131" y="1769"/>
                    <a:pt x="2131" y="1769"/>
                    <a:pt x="2131" y="1769"/>
                  </a:cubicBezTo>
                  <a:cubicBezTo>
                    <a:pt x="2131" y="1769"/>
                    <a:pt x="2131" y="1769"/>
                    <a:pt x="2131" y="1769"/>
                  </a:cubicBezTo>
                  <a:cubicBezTo>
                    <a:pt x="2127" y="1757"/>
                    <a:pt x="2122" y="1746"/>
                    <a:pt x="2118" y="1734"/>
                  </a:cubicBezTo>
                  <a:cubicBezTo>
                    <a:pt x="2116" y="1728"/>
                    <a:pt x="2112" y="1720"/>
                    <a:pt x="2110" y="1713"/>
                  </a:cubicBezTo>
                  <a:cubicBezTo>
                    <a:pt x="2110" y="1713"/>
                    <a:pt x="2110" y="1713"/>
                    <a:pt x="2110" y="1713"/>
                  </a:cubicBezTo>
                  <a:cubicBezTo>
                    <a:pt x="2110" y="1713"/>
                    <a:pt x="2110" y="1712"/>
                    <a:pt x="2110" y="1712"/>
                  </a:cubicBezTo>
                  <a:cubicBezTo>
                    <a:pt x="2110" y="1712"/>
                    <a:pt x="2109" y="1711"/>
                    <a:pt x="2109" y="1710"/>
                  </a:cubicBezTo>
                  <a:cubicBezTo>
                    <a:pt x="2109" y="1707"/>
                    <a:pt x="2109" y="1704"/>
                    <a:pt x="2109" y="1701"/>
                  </a:cubicBezTo>
                  <a:cubicBezTo>
                    <a:pt x="2110" y="1699"/>
                    <a:pt x="2111" y="1698"/>
                    <a:pt x="2112" y="1696"/>
                  </a:cubicBezTo>
                  <a:cubicBezTo>
                    <a:pt x="2112" y="1696"/>
                    <a:pt x="2112" y="1696"/>
                    <a:pt x="2112" y="1696"/>
                  </a:cubicBezTo>
                  <a:cubicBezTo>
                    <a:pt x="2117" y="1688"/>
                    <a:pt x="2126" y="1685"/>
                    <a:pt x="2136" y="1684"/>
                  </a:cubicBezTo>
                  <a:cubicBezTo>
                    <a:pt x="2136" y="1684"/>
                    <a:pt x="2136" y="1684"/>
                    <a:pt x="2137" y="1684"/>
                  </a:cubicBezTo>
                  <a:cubicBezTo>
                    <a:pt x="2139" y="1684"/>
                    <a:pt x="2141" y="1684"/>
                    <a:pt x="2144" y="1684"/>
                  </a:cubicBezTo>
                  <a:cubicBezTo>
                    <a:pt x="2144" y="1684"/>
                    <a:pt x="2145" y="1683"/>
                    <a:pt x="2145" y="1683"/>
                  </a:cubicBezTo>
                  <a:cubicBezTo>
                    <a:pt x="2151" y="1683"/>
                    <a:pt x="2151" y="1683"/>
                    <a:pt x="2151" y="1683"/>
                  </a:cubicBezTo>
                  <a:cubicBezTo>
                    <a:pt x="2152" y="1683"/>
                    <a:pt x="2153" y="1683"/>
                    <a:pt x="2155" y="1683"/>
                  </a:cubicBezTo>
                  <a:cubicBezTo>
                    <a:pt x="2180" y="1683"/>
                    <a:pt x="2205" y="1683"/>
                    <a:pt x="2231" y="1683"/>
                  </a:cubicBezTo>
                  <a:cubicBezTo>
                    <a:pt x="2231" y="1683"/>
                    <a:pt x="2231" y="1683"/>
                    <a:pt x="2231" y="1683"/>
                  </a:cubicBezTo>
                  <a:cubicBezTo>
                    <a:pt x="2231" y="1683"/>
                    <a:pt x="2231" y="1683"/>
                    <a:pt x="2231" y="1683"/>
                  </a:cubicBezTo>
                  <a:cubicBezTo>
                    <a:pt x="2234" y="1683"/>
                    <a:pt x="2237" y="1683"/>
                    <a:pt x="2240" y="1684"/>
                  </a:cubicBezTo>
                  <a:cubicBezTo>
                    <a:pt x="2240" y="1684"/>
                    <a:pt x="2241" y="1684"/>
                    <a:pt x="2241" y="1684"/>
                  </a:cubicBezTo>
                  <a:cubicBezTo>
                    <a:pt x="2258" y="1686"/>
                    <a:pt x="2277" y="1693"/>
                    <a:pt x="2287" y="1706"/>
                  </a:cubicBezTo>
                  <a:cubicBezTo>
                    <a:pt x="2289" y="1708"/>
                    <a:pt x="2290" y="1710"/>
                    <a:pt x="2291" y="1712"/>
                  </a:cubicBezTo>
                  <a:cubicBezTo>
                    <a:pt x="2294" y="1717"/>
                    <a:pt x="2294" y="1717"/>
                    <a:pt x="2294" y="1717"/>
                  </a:cubicBezTo>
                  <a:cubicBezTo>
                    <a:pt x="2299" y="1727"/>
                    <a:pt x="2304" y="1737"/>
                    <a:pt x="2309" y="1748"/>
                  </a:cubicBezTo>
                  <a:cubicBezTo>
                    <a:pt x="2312" y="1754"/>
                    <a:pt x="2318" y="1762"/>
                    <a:pt x="2320" y="1771"/>
                  </a:cubicBezTo>
                  <a:cubicBezTo>
                    <a:pt x="2322" y="1775"/>
                    <a:pt x="2323" y="1778"/>
                    <a:pt x="2322" y="1782"/>
                  </a:cubicBezTo>
                  <a:close/>
                  <a:moveTo>
                    <a:pt x="2340" y="1624"/>
                  </a:moveTo>
                  <a:cubicBezTo>
                    <a:pt x="2338" y="1622"/>
                    <a:pt x="2337" y="1621"/>
                    <a:pt x="2335" y="1620"/>
                  </a:cubicBezTo>
                  <a:cubicBezTo>
                    <a:pt x="2331" y="1617"/>
                    <a:pt x="2328" y="1613"/>
                    <a:pt x="2326" y="1610"/>
                  </a:cubicBezTo>
                  <a:cubicBezTo>
                    <a:pt x="2324" y="1607"/>
                    <a:pt x="2324" y="1607"/>
                    <a:pt x="2324" y="1607"/>
                  </a:cubicBezTo>
                  <a:cubicBezTo>
                    <a:pt x="2324" y="1607"/>
                    <a:pt x="2324" y="1607"/>
                    <a:pt x="2324" y="1607"/>
                  </a:cubicBezTo>
                  <a:cubicBezTo>
                    <a:pt x="2317" y="1594"/>
                    <a:pt x="2310" y="1582"/>
                    <a:pt x="2303" y="1569"/>
                  </a:cubicBezTo>
                  <a:cubicBezTo>
                    <a:pt x="2303" y="1569"/>
                    <a:pt x="2303" y="1569"/>
                    <a:pt x="2303" y="1569"/>
                  </a:cubicBezTo>
                  <a:cubicBezTo>
                    <a:pt x="2300" y="1564"/>
                    <a:pt x="2300" y="1564"/>
                    <a:pt x="2300" y="1564"/>
                  </a:cubicBezTo>
                  <a:cubicBezTo>
                    <a:pt x="2298" y="1561"/>
                    <a:pt x="2298" y="1558"/>
                    <a:pt x="2298" y="1555"/>
                  </a:cubicBezTo>
                  <a:cubicBezTo>
                    <a:pt x="2299" y="1552"/>
                    <a:pt x="2300" y="1550"/>
                    <a:pt x="2303" y="1547"/>
                  </a:cubicBezTo>
                  <a:cubicBezTo>
                    <a:pt x="2306" y="1545"/>
                    <a:pt x="2309" y="1544"/>
                    <a:pt x="2313" y="1542"/>
                  </a:cubicBezTo>
                  <a:cubicBezTo>
                    <a:pt x="2318" y="1541"/>
                    <a:pt x="2323" y="1541"/>
                    <a:pt x="2329" y="1541"/>
                  </a:cubicBezTo>
                  <a:cubicBezTo>
                    <a:pt x="2330" y="1541"/>
                    <a:pt x="2330" y="1541"/>
                    <a:pt x="2330" y="1541"/>
                  </a:cubicBezTo>
                  <a:cubicBezTo>
                    <a:pt x="2342" y="1540"/>
                    <a:pt x="2356" y="1540"/>
                    <a:pt x="2363" y="1540"/>
                  </a:cubicBezTo>
                  <a:cubicBezTo>
                    <a:pt x="2394" y="1540"/>
                    <a:pt x="2443" y="1534"/>
                    <a:pt x="2463" y="1564"/>
                  </a:cubicBezTo>
                  <a:cubicBezTo>
                    <a:pt x="2470" y="1573"/>
                    <a:pt x="2476" y="1583"/>
                    <a:pt x="2483" y="1593"/>
                  </a:cubicBezTo>
                  <a:cubicBezTo>
                    <a:pt x="2486" y="1598"/>
                    <a:pt x="2492" y="1605"/>
                    <a:pt x="2495" y="1611"/>
                  </a:cubicBezTo>
                  <a:cubicBezTo>
                    <a:pt x="2497" y="1614"/>
                    <a:pt x="2498" y="1617"/>
                    <a:pt x="2498" y="1620"/>
                  </a:cubicBezTo>
                  <a:cubicBezTo>
                    <a:pt x="2498" y="1621"/>
                    <a:pt x="2497" y="1623"/>
                    <a:pt x="2496" y="1625"/>
                  </a:cubicBezTo>
                  <a:cubicBezTo>
                    <a:pt x="2496" y="1626"/>
                    <a:pt x="2495" y="1627"/>
                    <a:pt x="2494" y="1628"/>
                  </a:cubicBezTo>
                  <a:cubicBezTo>
                    <a:pt x="2494" y="1628"/>
                    <a:pt x="2494" y="1628"/>
                    <a:pt x="2494" y="1628"/>
                  </a:cubicBezTo>
                  <a:cubicBezTo>
                    <a:pt x="2494" y="1628"/>
                    <a:pt x="2494" y="1628"/>
                    <a:pt x="2494" y="1628"/>
                  </a:cubicBezTo>
                  <a:cubicBezTo>
                    <a:pt x="2493" y="1629"/>
                    <a:pt x="2493" y="1629"/>
                    <a:pt x="2492" y="1630"/>
                  </a:cubicBezTo>
                  <a:cubicBezTo>
                    <a:pt x="2492" y="1630"/>
                    <a:pt x="2491" y="1630"/>
                    <a:pt x="2491" y="1630"/>
                  </a:cubicBezTo>
                  <a:cubicBezTo>
                    <a:pt x="2490" y="1631"/>
                    <a:pt x="2489" y="1631"/>
                    <a:pt x="2488" y="1632"/>
                  </a:cubicBezTo>
                  <a:cubicBezTo>
                    <a:pt x="2487" y="1632"/>
                    <a:pt x="2485" y="1633"/>
                    <a:pt x="2484" y="1633"/>
                  </a:cubicBezTo>
                  <a:cubicBezTo>
                    <a:pt x="2484" y="1633"/>
                    <a:pt x="2484" y="1634"/>
                    <a:pt x="2484" y="1634"/>
                  </a:cubicBezTo>
                  <a:cubicBezTo>
                    <a:pt x="2484" y="1634"/>
                    <a:pt x="2483" y="1634"/>
                    <a:pt x="2483" y="1634"/>
                  </a:cubicBezTo>
                  <a:cubicBezTo>
                    <a:pt x="2469" y="1638"/>
                    <a:pt x="2448" y="1636"/>
                    <a:pt x="2434" y="1636"/>
                  </a:cubicBezTo>
                  <a:cubicBezTo>
                    <a:pt x="2418" y="1636"/>
                    <a:pt x="2401" y="1636"/>
                    <a:pt x="2385" y="1636"/>
                  </a:cubicBezTo>
                  <a:cubicBezTo>
                    <a:pt x="2370" y="1636"/>
                    <a:pt x="2353" y="1632"/>
                    <a:pt x="2340" y="1624"/>
                  </a:cubicBezTo>
                  <a:close/>
                  <a:moveTo>
                    <a:pt x="2605" y="1791"/>
                  </a:moveTo>
                  <a:cubicBezTo>
                    <a:pt x="2605" y="1791"/>
                    <a:pt x="2605" y="1791"/>
                    <a:pt x="2604" y="1791"/>
                  </a:cubicBezTo>
                  <a:cubicBezTo>
                    <a:pt x="2602" y="1794"/>
                    <a:pt x="2598" y="1797"/>
                    <a:pt x="2593" y="1798"/>
                  </a:cubicBezTo>
                  <a:cubicBezTo>
                    <a:pt x="2589" y="1800"/>
                    <a:pt x="2583" y="1801"/>
                    <a:pt x="2576" y="1801"/>
                  </a:cubicBezTo>
                  <a:cubicBezTo>
                    <a:pt x="2569" y="1801"/>
                    <a:pt x="2569" y="1801"/>
                    <a:pt x="2569" y="1801"/>
                  </a:cubicBezTo>
                  <a:cubicBezTo>
                    <a:pt x="2569" y="1801"/>
                    <a:pt x="2569" y="1801"/>
                    <a:pt x="2569" y="1801"/>
                  </a:cubicBezTo>
                  <a:cubicBezTo>
                    <a:pt x="2541" y="1801"/>
                    <a:pt x="2512" y="1801"/>
                    <a:pt x="2483" y="1801"/>
                  </a:cubicBezTo>
                  <a:cubicBezTo>
                    <a:pt x="2480" y="1801"/>
                    <a:pt x="2476" y="1801"/>
                    <a:pt x="2473" y="1801"/>
                  </a:cubicBezTo>
                  <a:cubicBezTo>
                    <a:pt x="2473" y="1801"/>
                    <a:pt x="2473" y="1801"/>
                    <a:pt x="2473" y="1801"/>
                  </a:cubicBezTo>
                  <a:cubicBezTo>
                    <a:pt x="2453" y="1799"/>
                    <a:pt x="2432" y="1790"/>
                    <a:pt x="2419" y="1775"/>
                  </a:cubicBezTo>
                  <a:cubicBezTo>
                    <a:pt x="2418" y="1773"/>
                    <a:pt x="2416" y="1771"/>
                    <a:pt x="2415" y="1769"/>
                  </a:cubicBezTo>
                  <a:cubicBezTo>
                    <a:pt x="2415" y="1769"/>
                    <a:pt x="2415" y="1769"/>
                    <a:pt x="2415" y="1769"/>
                  </a:cubicBezTo>
                  <a:cubicBezTo>
                    <a:pt x="2415" y="1769"/>
                    <a:pt x="2415" y="1769"/>
                    <a:pt x="2415" y="1769"/>
                  </a:cubicBezTo>
                  <a:cubicBezTo>
                    <a:pt x="2409" y="1758"/>
                    <a:pt x="2402" y="1747"/>
                    <a:pt x="2396" y="1736"/>
                  </a:cubicBezTo>
                  <a:cubicBezTo>
                    <a:pt x="2392" y="1728"/>
                    <a:pt x="2383" y="1716"/>
                    <a:pt x="2381" y="1706"/>
                  </a:cubicBezTo>
                  <a:cubicBezTo>
                    <a:pt x="2381" y="1706"/>
                    <a:pt x="2381" y="1706"/>
                    <a:pt x="2381" y="1706"/>
                  </a:cubicBezTo>
                  <a:cubicBezTo>
                    <a:pt x="2380" y="1705"/>
                    <a:pt x="2380" y="1704"/>
                    <a:pt x="2380" y="1703"/>
                  </a:cubicBezTo>
                  <a:cubicBezTo>
                    <a:pt x="2379" y="1693"/>
                    <a:pt x="2387" y="1688"/>
                    <a:pt x="2396" y="1685"/>
                  </a:cubicBezTo>
                  <a:cubicBezTo>
                    <a:pt x="2396" y="1685"/>
                    <a:pt x="2396" y="1685"/>
                    <a:pt x="2396" y="1685"/>
                  </a:cubicBezTo>
                  <a:cubicBezTo>
                    <a:pt x="2396" y="1685"/>
                    <a:pt x="2397" y="1685"/>
                    <a:pt x="2397" y="1685"/>
                  </a:cubicBezTo>
                  <a:cubicBezTo>
                    <a:pt x="2398" y="1685"/>
                    <a:pt x="2398" y="1685"/>
                    <a:pt x="2399" y="1684"/>
                  </a:cubicBezTo>
                  <a:cubicBezTo>
                    <a:pt x="2403" y="1683"/>
                    <a:pt x="2408" y="1683"/>
                    <a:pt x="2413" y="1683"/>
                  </a:cubicBezTo>
                  <a:cubicBezTo>
                    <a:pt x="2470" y="1683"/>
                    <a:pt x="2470" y="1683"/>
                    <a:pt x="2470" y="1683"/>
                  </a:cubicBezTo>
                  <a:cubicBezTo>
                    <a:pt x="2479" y="1683"/>
                    <a:pt x="2489" y="1683"/>
                    <a:pt x="2498" y="1683"/>
                  </a:cubicBezTo>
                  <a:cubicBezTo>
                    <a:pt x="2498" y="1683"/>
                    <a:pt x="2498" y="1683"/>
                    <a:pt x="2498" y="1683"/>
                  </a:cubicBezTo>
                  <a:cubicBezTo>
                    <a:pt x="2499" y="1683"/>
                    <a:pt x="2499" y="1683"/>
                    <a:pt x="2500" y="1683"/>
                  </a:cubicBezTo>
                  <a:cubicBezTo>
                    <a:pt x="2502" y="1683"/>
                    <a:pt x="2505" y="1683"/>
                    <a:pt x="2507" y="1683"/>
                  </a:cubicBezTo>
                  <a:cubicBezTo>
                    <a:pt x="2508" y="1683"/>
                    <a:pt x="2508" y="1683"/>
                    <a:pt x="2509" y="1683"/>
                  </a:cubicBezTo>
                  <a:cubicBezTo>
                    <a:pt x="2527" y="1685"/>
                    <a:pt x="2546" y="1692"/>
                    <a:pt x="2558" y="1705"/>
                  </a:cubicBezTo>
                  <a:cubicBezTo>
                    <a:pt x="2559" y="1705"/>
                    <a:pt x="2560" y="1706"/>
                    <a:pt x="2561" y="1707"/>
                  </a:cubicBezTo>
                  <a:cubicBezTo>
                    <a:pt x="2561" y="1708"/>
                    <a:pt x="2562" y="1708"/>
                    <a:pt x="2562" y="1709"/>
                  </a:cubicBezTo>
                  <a:cubicBezTo>
                    <a:pt x="2563" y="1710"/>
                    <a:pt x="2563" y="1710"/>
                    <a:pt x="2564" y="1711"/>
                  </a:cubicBezTo>
                  <a:cubicBezTo>
                    <a:pt x="2564" y="1711"/>
                    <a:pt x="2564" y="1711"/>
                    <a:pt x="2564" y="1711"/>
                  </a:cubicBezTo>
                  <a:cubicBezTo>
                    <a:pt x="2566" y="1713"/>
                    <a:pt x="2566" y="1713"/>
                    <a:pt x="2566" y="1713"/>
                  </a:cubicBezTo>
                  <a:cubicBezTo>
                    <a:pt x="2571" y="1721"/>
                    <a:pt x="2576" y="1729"/>
                    <a:pt x="2582" y="1737"/>
                  </a:cubicBezTo>
                  <a:cubicBezTo>
                    <a:pt x="2582" y="1737"/>
                    <a:pt x="2582" y="1737"/>
                    <a:pt x="2582" y="1737"/>
                  </a:cubicBezTo>
                  <a:cubicBezTo>
                    <a:pt x="2589" y="1748"/>
                    <a:pt x="2599" y="1759"/>
                    <a:pt x="2605" y="1772"/>
                  </a:cubicBezTo>
                  <a:cubicBezTo>
                    <a:pt x="2606" y="1773"/>
                    <a:pt x="2606" y="1773"/>
                    <a:pt x="2606" y="1774"/>
                  </a:cubicBezTo>
                  <a:cubicBezTo>
                    <a:pt x="2607" y="1775"/>
                    <a:pt x="2607" y="1775"/>
                    <a:pt x="2607" y="1775"/>
                  </a:cubicBezTo>
                  <a:cubicBezTo>
                    <a:pt x="2609" y="1782"/>
                    <a:pt x="2608" y="1787"/>
                    <a:pt x="2605" y="1791"/>
                  </a:cubicBezTo>
                  <a:close/>
                  <a:moveTo>
                    <a:pt x="2937" y="318"/>
                  </a:moveTo>
                  <a:cubicBezTo>
                    <a:pt x="3034" y="414"/>
                    <a:pt x="3089" y="549"/>
                    <a:pt x="3089" y="685"/>
                  </a:cubicBezTo>
                  <a:cubicBezTo>
                    <a:pt x="3089" y="821"/>
                    <a:pt x="3034" y="955"/>
                    <a:pt x="2937" y="1051"/>
                  </a:cubicBezTo>
                  <a:cubicBezTo>
                    <a:pt x="3050" y="999"/>
                    <a:pt x="3153" y="855"/>
                    <a:pt x="3152" y="685"/>
                  </a:cubicBezTo>
                  <a:cubicBezTo>
                    <a:pt x="3153" y="514"/>
                    <a:pt x="3050" y="371"/>
                    <a:pt x="2937" y="318"/>
                  </a:cubicBezTo>
                  <a:close/>
                  <a:moveTo>
                    <a:pt x="216" y="318"/>
                  </a:moveTo>
                  <a:cubicBezTo>
                    <a:pt x="104" y="371"/>
                    <a:pt x="0" y="514"/>
                    <a:pt x="2" y="685"/>
                  </a:cubicBezTo>
                  <a:cubicBezTo>
                    <a:pt x="0" y="855"/>
                    <a:pt x="104" y="999"/>
                    <a:pt x="216" y="1051"/>
                  </a:cubicBezTo>
                  <a:cubicBezTo>
                    <a:pt x="120" y="955"/>
                    <a:pt x="64" y="821"/>
                    <a:pt x="65" y="685"/>
                  </a:cubicBezTo>
                  <a:cubicBezTo>
                    <a:pt x="64" y="549"/>
                    <a:pt x="120" y="414"/>
                    <a:pt x="216" y="318"/>
                  </a:cubicBezTo>
                  <a:close/>
                </a:path>
              </a:pathLst>
            </a:custGeom>
            <a:solidFill>
              <a:schemeClr val="bg1"/>
            </a:solidFill>
            <a:ln>
              <a:noFill/>
            </a:ln>
          </p:spPr>
          <p:txBody>
            <a:bodyPr vert="horz" wrap="square" lIns="0" tIns="41153" rIns="82305" bIns="41153" numCol="1" anchor="t" anchorCtr="0" compatLnSpc="1">
              <a:prstTxWarp prst="textNoShape">
                <a:avLst/>
              </a:prstTxWarp>
            </a:bodyPr>
            <a:lstStyle/>
            <a:p>
              <a:pPr algn="ctr" defTabSz="914363"/>
              <a:endParaRPr lang="en-US" sz="1600">
                <a:gradFill>
                  <a:gsLst>
                    <a:gs pos="0">
                      <a:srgbClr val="FFFFFF"/>
                    </a:gs>
                    <a:gs pos="100000">
                      <a:srgbClr val="FFFFFF"/>
                    </a:gs>
                  </a:gsLst>
                  <a:lin ang="5400000" scaled="0"/>
                </a:gradFill>
              </a:endParaRPr>
            </a:p>
          </p:txBody>
        </p:sp>
        <p:sp>
          <p:nvSpPr>
            <p:cNvPr id="24" name="Rectangle 23"/>
            <p:cNvSpPr/>
            <p:nvPr/>
          </p:nvSpPr>
          <p:spPr bwMode="auto">
            <a:xfrm>
              <a:off x="2003425" y="4295775"/>
              <a:ext cx="215900" cy="307975"/>
            </a:xfrm>
            <a:prstGeom prst="rect">
              <a:avLst/>
            </a:prstGeom>
            <a:solidFill>
              <a:schemeClr val="tx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25" name="Rectangle 24"/>
            <p:cNvSpPr/>
            <p:nvPr/>
          </p:nvSpPr>
          <p:spPr bwMode="auto">
            <a:xfrm>
              <a:off x="2911704" y="4295775"/>
              <a:ext cx="215900" cy="307975"/>
            </a:xfrm>
            <a:prstGeom prst="rect">
              <a:avLst/>
            </a:prstGeom>
            <a:solidFill>
              <a:schemeClr val="tx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grpSp>
    </p:spTree>
    <p:extLst>
      <p:ext uri="{BB962C8B-B14F-4D97-AF65-F5344CB8AC3E}">
        <p14:creationId xmlns:p14="http://schemas.microsoft.com/office/powerpoint/2010/main" val="1315393512"/>
      </p:ext>
    </p:extLst>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6000" dirty="0" smtClean="0">
                <a:gradFill>
                  <a:gsLst>
                    <a:gs pos="25664">
                      <a:schemeClr val="accent1"/>
                    </a:gs>
                    <a:gs pos="57000">
                      <a:schemeClr val="accent1"/>
                    </a:gs>
                  </a:gsLst>
                  <a:lin ang="5400000" scaled="0"/>
                </a:gradFill>
              </a:rPr>
              <a:t>Cloud and mobile </a:t>
            </a:r>
            <a:r>
              <a:rPr lang="en-US" sz="6000" dirty="0" smtClean="0">
                <a:gradFill>
                  <a:gsLst>
                    <a:gs pos="26549">
                      <a:schemeClr val="tx1">
                        <a:lumMod val="75000"/>
                      </a:schemeClr>
                    </a:gs>
                    <a:gs pos="57000">
                      <a:schemeClr val="tx1">
                        <a:lumMod val="75000"/>
                      </a:schemeClr>
                    </a:gs>
                  </a:gsLst>
                  <a:lin ang="5400000" scaled="0"/>
                </a:gradFill>
              </a:rPr>
              <a:t>are creating </a:t>
            </a:r>
            <a:br>
              <a:rPr lang="en-US" sz="6000" dirty="0" smtClean="0">
                <a:gradFill>
                  <a:gsLst>
                    <a:gs pos="26549">
                      <a:schemeClr val="tx1">
                        <a:lumMod val="75000"/>
                      </a:schemeClr>
                    </a:gs>
                    <a:gs pos="57000">
                      <a:schemeClr val="tx1">
                        <a:lumMod val="75000"/>
                      </a:schemeClr>
                    </a:gs>
                  </a:gsLst>
                  <a:lin ang="5400000" scaled="0"/>
                </a:gradFill>
              </a:rPr>
            </a:br>
            <a:r>
              <a:rPr lang="en-US" sz="6000" dirty="0" smtClean="0">
                <a:gradFill>
                  <a:gsLst>
                    <a:gs pos="26549">
                      <a:schemeClr val="tx1">
                        <a:lumMod val="75000"/>
                      </a:schemeClr>
                    </a:gs>
                    <a:gs pos="57000">
                      <a:schemeClr val="tx1">
                        <a:lumMod val="75000"/>
                      </a:schemeClr>
                    </a:gs>
                  </a:gsLst>
                  <a:lin ang="5400000" scaled="0"/>
                </a:gradFill>
              </a:rPr>
              <a:t>an expectation of anywhere, </a:t>
            </a:r>
            <a:br>
              <a:rPr lang="en-US" sz="6000" dirty="0" smtClean="0">
                <a:gradFill>
                  <a:gsLst>
                    <a:gs pos="26549">
                      <a:schemeClr val="tx1">
                        <a:lumMod val="75000"/>
                      </a:schemeClr>
                    </a:gs>
                    <a:gs pos="57000">
                      <a:schemeClr val="tx1">
                        <a:lumMod val="75000"/>
                      </a:schemeClr>
                    </a:gs>
                  </a:gsLst>
                  <a:lin ang="5400000" scaled="0"/>
                </a:gradFill>
              </a:rPr>
            </a:br>
            <a:r>
              <a:rPr lang="en-US" sz="6000" dirty="0" smtClean="0">
                <a:gradFill>
                  <a:gsLst>
                    <a:gs pos="26549">
                      <a:schemeClr val="tx1">
                        <a:lumMod val="75000"/>
                      </a:schemeClr>
                    </a:gs>
                    <a:gs pos="57000">
                      <a:schemeClr val="tx1">
                        <a:lumMod val="75000"/>
                      </a:schemeClr>
                    </a:gs>
                  </a:gsLst>
                  <a:lin ang="5400000" scaled="0"/>
                </a:gradFill>
              </a:rPr>
              <a:t>anytime access</a:t>
            </a:r>
            <a:endParaRPr lang="en-US" sz="6000" dirty="0">
              <a:gradFill>
                <a:gsLst>
                  <a:gs pos="26549">
                    <a:schemeClr val="tx1">
                      <a:lumMod val="75000"/>
                    </a:schemeClr>
                  </a:gs>
                  <a:gs pos="57000">
                    <a:schemeClr val="tx1">
                      <a:lumMod val="75000"/>
                    </a:schemeClr>
                  </a:gs>
                </a:gsLst>
                <a:lin ang="5400000" scaled="0"/>
              </a:gradFill>
            </a:endParaRPr>
          </a:p>
        </p:txBody>
      </p:sp>
      <p:sp>
        <p:nvSpPr>
          <p:cNvPr id="4" name="Rectangle 3"/>
          <p:cNvSpPr/>
          <p:nvPr/>
        </p:nvSpPr>
        <p:spPr bwMode="auto">
          <a:xfrm>
            <a:off x="274638" y="296863"/>
            <a:ext cx="1290637" cy="1290637"/>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6600" dirty="0">
                <a:gradFill>
                  <a:gsLst>
                    <a:gs pos="0">
                      <a:srgbClr val="FFFFFF"/>
                    </a:gs>
                    <a:gs pos="100000">
                      <a:srgbClr val="FFFFFF"/>
                    </a:gs>
                  </a:gsLst>
                  <a:lin ang="5400000" scaled="0"/>
                </a:gradFill>
                <a:latin typeface="+mj-lt"/>
              </a:rPr>
              <a:t>2</a:t>
            </a:r>
          </a:p>
        </p:txBody>
      </p:sp>
    </p:spTree>
    <p:extLst>
      <p:ext uri="{BB962C8B-B14F-4D97-AF65-F5344CB8AC3E}">
        <p14:creationId xmlns:p14="http://schemas.microsoft.com/office/powerpoint/2010/main" val="2082032866"/>
      </p:ext>
    </p:extLst>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ular Callout 16"/>
          <p:cNvSpPr/>
          <p:nvPr/>
        </p:nvSpPr>
        <p:spPr bwMode="auto">
          <a:xfrm>
            <a:off x="288019" y="479425"/>
            <a:ext cx="4593771" cy="2560638"/>
          </a:xfrm>
          <a:prstGeom prst="wedgeRectCallout">
            <a:avLst>
              <a:gd name="adj1" fmla="val -8511"/>
              <a:gd name="adj2" fmla="val 72703"/>
            </a:avLst>
          </a:prstGeom>
          <a:solidFill>
            <a:schemeClr val="tx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t" anchorCtr="0" compatLnSpc="1">
            <a:prstTxWarp prst="textNoShape">
              <a:avLst/>
            </a:prstTxWarp>
          </a:bodyPr>
          <a:lstStyle/>
          <a:p>
            <a:pPr defTabSz="554989">
              <a:lnSpc>
                <a:spcPct val="90000"/>
              </a:lnSpc>
              <a:spcBef>
                <a:spcPts val="900"/>
              </a:spcBef>
              <a:defRPr/>
            </a:pPr>
            <a:r>
              <a:rPr lang="en-US" sz="2400" kern="0" dirty="0">
                <a:gradFill>
                  <a:gsLst>
                    <a:gs pos="19469">
                      <a:schemeClr val="bg1"/>
                    </a:gs>
                    <a:gs pos="42000">
                      <a:schemeClr val="bg1"/>
                    </a:gs>
                  </a:gsLst>
                  <a:lin ang="16200000" scaled="0"/>
                </a:gradFill>
                <a:cs typeface="Gill Sans"/>
              </a:rPr>
              <a:t>“82 billion apps will be downloaded worldwide in 2013, and by 2017 there will </a:t>
            </a:r>
            <a:r>
              <a:rPr lang="en-US" sz="2400" kern="0" dirty="0" smtClean="0">
                <a:gradFill>
                  <a:gsLst>
                    <a:gs pos="19469">
                      <a:schemeClr val="bg1"/>
                    </a:gs>
                    <a:gs pos="42000">
                      <a:schemeClr val="bg1"/>
                    </a:gs>
                  </a:gsLst>
                  <a:lin ang="16200000" scaled="0"/>
                </a:gradFill>
                <a:cs typeface="Gill Sans"/>
              </a:rPr>
              <a:t/>
            </a:r>
            <a:br>
              <a:rPr lang="en-US" sz="2400" kern="0" dirty="0" smtClean="0">
                <a:gradFill>
                  <a:gsLst>
                    <a:gs pos="19469">
                      <a:schemeClr val="bg1"/>
                    </a:gs>
                    <a:gs pos="42000">
                      <a:schemeClr val="bg1"/>
                    </a:gs>
                  </a:gsLst>
                  <a:lin ang="16200000" scaled="0"/>
                </a:gradFill>
                <a:cs typeface="Gill Sans"/>
              </a:rPr>
            </a:br>
            <a:r>
              <a:rPr lang="en-US" sz="2400" kern="0" dirty="0" smtClean="0">
                <a:gradFill>
                  <a:gsLst>
                    <a:gs pos="19469">
                      <a:schemeClr val="bg1"/>
                    </a:gs>
                    <a:gs pos="42000">
                      <a:schemeClr val="bg1"/>
                    </a:gs>
                  </a:gsLst>
                  <a:lin ang="16200000" scaled="0"/>
                </a:gradFill>
                <a:cs typeface="Gill Sans"/>
              </a:rPr>
              <a:t>be </a:t>
            </a:r>
            <a:r>
              <a:rPr lang="en-US" sz="2400" kern="0" dirty="0">
                <a:gradFill>
                  <a:gsLst>
                    <a:gs pos="19469">
                      <a:schemeClr val="bg1"/>
                    </a:gs>
                    <a:gs pos="42000">
                      <a:schemeClr val="bg1"/>
                    </a:gs>
                  </a:gsLst>
                  <a:lin ang="16200000" scaled="0"/>
                </a:gradFill>
                <a:cs typeface="Gill Sans"/>
              </a:rPr>
              <a:t>more than 200 billion downloads per year.”</a:t>
            </a:r>
          </a:p>
          <a:p>
            <a:pPr defTabSz="554989">
              <a:lnSpc>
                <a:spcPct val="90000"/>
              </a:lnSpc>
              <a:spcBef>
                <a:spcPts val="900"/>
              </a:spcBef>
              <a:defRPr/>
            </a:pPr>
            <a:r>
              <a:rPr lang="en-US" kern="0" dirty="0" smtClean="0">
                <a:gradFill>
                  <a:gsLst>
                    <a:gs pos="69027">
                      <a:schemeClr val="accent2"/>
                    </a:gs>
                    <a:gs pos="42000">
                      <a:schemeClr val="accent2"/>
                    </a:gs>
                  </a:gsLst>
                  <a:lin ang="16200000" scaled="0"/>
                </a:gradFill>
                <a:latin typeface="Segoe UI Semibold" panose="020B0702040204020203" pitchFamily="34" charset="0"/>
                <a:cs typeface="Segoe UI Semibold" panose="020B0702040204020203" pitchFamily="34" charset="0"/>
              </a:rPr>
              <a:t>PORTIO RESEARCH</a:t>
            </a:r>
            <a:endParaRPr lang="en-US" kern="0" dirty="0">
              <a:gradFill>
                <a:gsLst>
                  <a:gs pos="69027">
                    <a:schemeClr val="accent2"/>
                  </a:gs>
                  <a:gs pos="42000">
                    <a:schemeClr val="accent2"/>
                  </a:gs>
                </a:gsLst>
                <a:lin ang="16200000" scaled="0"/>
              </a:gradFill>
              <a:latin typeface="Segoe UI Semibold" panose="020B0702040204020203" pitchFamily="34" charset="0"/>
              <a:cs typeface="Segoe UI Semibold" panose="020B0702040204020203" pitchFamily="34" charset="0"/>
            </a:endParaRPr>
          </a:p>
        </p:txBody>
      </p:sp>
      <p:sp>
        <p:nvSpPr>
          <p:cNvPr id="18" name="Rectangular Callout 17"/>
          <p:cNvSpPr/>
          <p:nvPr/>
        </p:nvSpPr>
        <p:spPr bwMode="auto">
          <a:xfrm>
            <a:off x="4512611" y="1340757"/>
            <a:ext cx="6561789" cy="2900959"/>
          </a:xfrm>
          <a:prstGeom prst="wedgeRectCallout">
            <a:avLst>
              <a:gd name="adj1" fmla="val 32917"/>
              <a:gd name="adj2" fmla="val -73982"/>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t" anchorCtr="0" compatLnSpc="1">
            <a:prstTxWarp prst="textNoShape">
              <a:avLst/>
            </a:prstTxWarp>
          </a:bodyPr>
          <a:lstStyle/>
          <a:p>
            <a:pPr defTabSz="554989">
              <a:lnSpc>
                <a:spcPct val="90000"/>
              </a:lnSpc>
              <a:spcBef>
                <a:spcPts val="900"/>
              </a:spcBef>
              <a:defRPr/>
            </a:pPr>
            <a:r>
              <a:rPr lang="en-US" sz="2400" kern="0" dirty="0">
                <a:gradFill>
                  <a:gsLst>
                    <a:gs pos="19469">
                      <a:schemeClr val="bg1"/>
                    </a:gs>
                    <a:gs pos="42000">
                      <a:schemeClr val="bg1"/>
                    </a:gs>
                  </a:gsLst>
                  <a:lin ang="16200000" scaled="0"/>
                </a:gradFill>
                <a:cs typeface="Gill Sans"/>
              </a:rPr>
              <a:t>“IT cost savings and speedier deployment are but a brief prelude to the main story. It’s only the first 10 percent. The remaining 90 percent is what happens to the business itself.” </a:t>
            </a:r>
          </a:p>
          <a:p>
            <a:pPr defTabSz="554989">
              <a:lnSpc>
                <a:spcPct val="90000"/>
              </a:lnSpc>
              <a:spcBef>
                <a:spcPts val="900"/>
              </a:spcBef>
              <a:defRPr/>
            </a:pPr>
            <a:r>
              <a:rPr lang="en-US" kern="0" dirty="0" smtClean="0">
                <a:gradFill>
                  <a:gsLst>
                    <a:gs pos="69027">
                      <a:schemeClr val="accent2"/>
                    </a:gs>
                    <a:gs pos="42000">
                      <a:schemeClr val="accent2"/>
                    </a:gs>
                  </a:gsLst>
                  <a:lin ang="16200000" scaled="0"/>
                </a:gradFill>
                <a:latin typeface="Segoe UI Semibold" panose="020B0702040204020203" pitchFamily="34" charset="0"/>
                <a:cs typeface="Segoe UI Semibold" panose="020B0702040204020203" pitchFamily="34" charset="0"/>
              </a:rPr>
              <a:t>JOE MCKENDRICK, FORBES</a:t>
            </a:r>
            <a:endParaRPr lang="en-US" kern="0" dirty="0">
              <a:gradFill>
                <a:gsLst>
                  <a:gs pos="69027">
                    <a:schemeClr val="accent2"/>
                  </a:gs>
                  <a:gs pos="42000">
                    <a:schemeClr val="accent2"/>
                  </a:gs>
                </a:gsLst>
                <a:lin ang="16200000" scaled="0"/>
              </a:gradFill>
              <a:latin typeface="Segoe UI Semibold" panose="020B0702040204020203" pitchFamily="34" charset="0"/>
              <a:cs typeface="Segoe UI Semibold" panose="020B0702040204020203" pitchFamily="34" charset="0"/>
            </a:endParaRPr>
          </a:p>
        </p:txBody>
      </p:sp>
      <p:sp>
        <p:nvSpPr>
          <p:cNvPr id="19" name="Rectangular Callout 18"/>
          <p:cNvSpPr/>
          <p:nvPr/>
        </p:nvSpPr>
        <p:spPr bwMode="auto">
          <a:xfrm>
            <a:off x="288019" y="4137025"/>
            <a:ext cx="4593771" cy="2560638"/>
          </a:xfrm>
          <a:prstGeom prst="wedgeRectCallout">
            <a:avLst>
              <a:gd name="adj1" fmla="val 66055"/>
              <a:gd name="adj2" fmla="val 9219"/>
            </a:avLst>
          </a:pr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t" anchorCtr="0" compatLnSpc="1">
            <a:prstTxWarp prst="textNoShape">
              <a:avLst/>
            </a:prstTxWarp>
          </a:bodyPr>
          <a:lstStyle/>
          <a:p>
            <a:pPr defTabSz="554989">
              <a:lnSpc>
                <a:spcPct val="90000"/>
              </a:lnSpc>
              <a:spcBef>
                <a:spcPts val="900"/>
              </a:spcBef>
              <a:defRPr/>
            </a:pPr>
            <a:r>
              <a:rPr lang="en-US" sz="2400" kern="0" dirty="0">
                <a:gradFill>
                  <a:gsLst>
                    <a:gs pos="3540">
                      <a:schemeClr val="tx1">
                        <a:lumMod val="75000"/>
                      </a:schemeClr>
                    </a:gs>
                    <a:gs pos="19469">
                      <a:schemeClr val="tx1">
                        <a:lumMod val="75000"/>
                      </a:schemeClr>
                    </a:gs>
                  </a:gsLst>
                  <a:lin ang="16200000" scaled="0"/>
                </a:gradFill>
                <a:cs typeface="Gill Sans"/>
              </a:rPr>
              <a:t>“In 45 seconds, you can go from never having heard a song to owning it.  This is </a:t>
            </a:r>
            <a:r>
              <a:rPr lang="en-US" sz="2400" kern="0" dirty="0" smtClean="0">
                <a:gradFill>
                  <a:gsLst>
                    <a:gs pos="3540">
                      <a:schemeClr val="tx1">
                        <a:lumMod val="75000"/>
                      </a:schemeClr>
                    </a:gs>
                    <a:gs pos="19469">
                      <a:schemeClr val="tx1">
                        <a:lumMod val="75000"/>
                      </a:schemeClr>
                    </a:gs>
                  </a:gsLst>
                  <a:lin ang="16200000" scaled="0"/>
                </a:gradFill>
                <a:cs typeface="Gill Sans"/>
              </a:rPr>
              <a:t/>
            </a:r>
            <a:br>
              <a:rPr lang="en-US" sz="2400" kern="0" dirty="0" smtClean="0">
                <a:gradFill>
                  <a:gsLst>
                    <a:gs pos="3540">
                      <a:schemeClr val="tx1">
                        <a:lumMod val="75000"/>
                      </a:schemeClr>
                    </a:gs>
                    <a:gs pos="19469">
                      <a:schemeClr val="tx1">
                        <a:lumMod val="75000"/>
                      </a:schemeClr>
                    </a:gs>
                  </a:gsLst>
                  <a:lin ang="16200000" scaled="0"/>
                </a:gradFill>
                <a:cs typeface="Gill Sans"/>
              </a:rPr>
            </a:br>
            <a:r>
              <a:rPr lang="en-US" sz="2400" kern="0" dirty="0" smtClean="0">
                <a:gradFill>
                  <a:gsLst>
                    <a:gs pos="3540">
                      <a:schemeClr val="tx1">
                        <a:lumMod val="75000"/>
                      </a:schemeClr>
                    </a:gs>
                    <a:gs pos="19469">
                      <a:schemeClr val="tx1">
                        <a:lumMod val="75000"/>
                      </a:schemeClr>
                    </a:gs>
                  </a:gsLst>
                  <a:lin ang="16200000" scaled="0"/>
                </a:gradFill>
                <a:cs typeface="Gill Sans"/>
              </a:rPr>
              <a:t>the </a:t>
            </a:r>
            <a:r>
              <a:rPr lang="en-US" sz="2400" kern="0" dirty="0">
                <a:gradFill>
                  <a:gsLst>
                    <a:gs pos="3540">
                      <a:schemeClr val="tx1">
                        <a:lumMod val="75000"/>
                      </a:schemeClr>
                    </a:gs>
                    <a:gs pos="19469">
                      <a:schemeClr val="tx1">
                        <a:lumMod val="75000"/>
                      </a:schemeClr>
                    </a:gs>
                  </a:gsLst>
                  <a:lin ang="16200000" scaled="0"/>
                </a:gradFill>
                <a:cs typeface="Gill Sans"/>
              </a:rPr>
              <a:t>era of collapsing </a:t>
            </a:r>
            <a:r>
              <a:rPr lang="en-US" sz="2400" kern="0" dirty="0" smtClean="0">
                <a:gradFill>
                  <a:gsLst>
                    <a:gs pos="3540">
                      <a:schemeClr val="tx1">
                        <a:lumMod val="75000"/>
                      </a:schemeClr>
                    </a:gs>
                    <a:gs pos="19469">
                      <a:schemeClr val="tx1">
                        <a:lumMod val="75000"/>
                      </a:schemeClr>
                    </a:gs>
                  </a:gsLst>
                  <a:lin ang="16200000" scaled="0"/>
                </a:gradFill>
                <a:cs typeface="Gill Sans"/>
              </a:rPr>
              <a:t/>
            </a:r>
            <a:br>
              <a:rPr lang="en-US" sz="2400" kern="0" dirty="0" smtClean="0">
                <a:gradFill>
                  <a:gsLst>
                    <a:gs pos="3540">
                      <a:schemeClr val="tx1">
                        <a:lumMod val="75000"/>
                      </a:schemeClr>
                    </a:gs>
                    <a:gs pos="19469">
                      <a:schemeClr val="tx1">
                        <a:lumMod val="75000"/>
                      </a:schemeClr>
                    </a:gs>
                  </a:gsLst>
                  <a:lin ang="16200000" scaled="0"/>
                </a:gradFill>
                <a:cs typeface="Gill Sans"/>
              </a:rPr>
            </a:br>
            <a:r>
              <a:rPr lang="en-US" sz="2400" kern="0" dirty="0" smtClean="0">
                <a:gradFill>
                  <a:gsLst>
                    <a:gs pos="3540">
                      <a:schemeClr val="tx1">
                        <a:lumMod val="75000"/>
                      </a:schemeClr>
                    </a:gs>
                    <a:gs pos="19469">
                      <a:schemeClr val="tx1">
                        <a:lumMod val="75000"/>
                      </a:schemeClr>
                    </a:gs>
                  </a:gsLst>
                  <a:lin ang="16200000" scaled="0"/>
                </a:gradFill>
                <a:cs typeface="Gill Sans"/>
              </a:rPr>
              <a:t>purchase </a:t>
            </a:r>
            <a:r>
              <a:rPr lang="en-US" sz="2400" kern="0" dirty="0">
                <a:gradFill>
                  <a:gsLst>
                    <a:gs pos="3540">
                      <a:schemeClr val="tx1">
                        <a:lumMod val="75000"/>
                      </a:schemeClr>
                    </a:gs>
                    <a:gs pos="19469">
                      <a:schemeClr val="tx1">
                        <a:lumMod val="75000"/>
                      </a:schemeClr>
                    </a:gs>
                  </a:gsLst>
                  <a:lin ang="16200000" scaled="0"/>
                </a:gradFill>
                <a:cs typeface="Gill Sans"/>
              </a:rPr>
              <a:t>cycles.”</a:t>
            </a:r>
          </a:p>
          <a:p>
            <a:pPr defTabSz="554989">
              <a:lnSpc>
                <a:spcPct val="90000"/>
              </a:lnSpc>
              <a:spcBef>
                <a:spcPts val="900"/>
              </a:spcBef>
              <a:defRPr/>
            </a:pPr>
            <a:r>
              <a:rPr lang="en-US" kern="0" dirty="0" smtClean="0">
                <a:gradFill>
                  <a:gsLst>
                    <a:gs pos="71681">
                      <a:schemeClr val="accent1"/>
                    </a:gs>
                    <a:gs pos="19469">
                      <a:schemeClr val="accent1"/>
                    </a:gs>
                  </a:gsLst>
                  <a:lin ang="16200000" scaled="0"/>
                </a:gradFill>
                <a:latin typeface="Segoe UI Semibold" panose="020B0702040204020203" pitchFamily="34" charset="0"/>
                <a:cs typeface="Segoe UI Semibold" panose="020B0702040204020203" pitchFamily="34" charset="0"/>
              </a:rPr>
              <a:t>AIIM ELC MEETING</a:t>
            </a:r>
            <a:endParaRPr lang="en-US" kern="0" dirty="0">
              <a:gradFill>
                <a:gsLst>
                  <a:gs pos="71681">
                    <a:schemeClr val="accent1"/>
                  </a:gs>
                  <a:gs pos="19469">
                    <a:schemeClr val="accent1"/>
                  </a:gs>
                </a:gsLst>
                <a:lin ang="16200000" scaled="0"/>
              </a:gradFill>
              <a:latin typeface="Segoe UI Semibold" panose="020B0702040204020203" pitchFamily="34" charset="0"/>
              <a:cs typeface="Segoe UI Semibold" panose="020B0702040204020203" pitchFamily="34" charset="0"/>
            </a:endParaRPr>
          </a:p>
        </p:txBody>
      </p:sp>
      <p:sp>
        <p:nvSpPr>
          <p:cNvPr id="20" name="Rectangular Callout 19"/>
          <p:cNvSpPr/>
          <p:nvPr/>
        </p:nvSpPr>
        <p:spPr bwMode="auto">
          <a:xfrm>
            <a:off x="6550674" y="3714331"/>
            <a:ext cx="5617286" cy="2983332"/>
          </a:xfrm>
          <a:prstGeom prst="wedgeRectCallout">
            <a:avLst>
              <a:gd name="adj1" fmla="val -67787"/>
              <a:gd name="adj2" fmla="val -8353"/>
            </a:avLst>
          </a:prstGeom>
          <a:solidFill>
            <a:schemeClr val="tx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t" anchorCtr="0" compatLnSpc="1">
            <a:prstTxWarp prst="textNoShape">
              <a:avLst/>
            </a:prstTxWarp>
          </a:bodyPr>
          <a:lstStyle/>
          <a:p>
            <a:pPr defTabSz="554989">
              <a:lnSpc>
                <a:spcPct val="90000"/>
              </a:lnSpc>
              <a:spcBef>
                <a:spcPts val="900"/>
              </a:spcBef>
              <a:defRPr/>
            </a:pPr>
            <a:r>
              <a:rPr lang="en-US" sz="2400" kern="0" dirty="0">
                <a:gradFill>
                  <a:gsLst>
                    <a:gs pos="19469">
                      <a:schemeClr val="bg1"/>
                    </a:gs>
                    <a:gs pos="42000">
                      <a:schemeClr val="bg1"/>
                    </a:gs>
                  </a:gsLst>
                  <a:lin ang="16200000" scaled="0"/>
                </a:gradFill>
                <a:cs typeface="Gill Sans"/>
              </a:rPr>
              <a:t>“Global mobile transactions predicted to be US$241 billion in 2011 growing to more than $1 </a:t>
            </a:r>
            <a:r>
              <a:rPr lang="en-US" sz="2400" kern="0" dirty="0" smtClean="0">
                <a:gradFill>
                  <a:gsLst>
                    <a:gs pos="19469">
                      <a:schemeClr val="bg1"/>
                    </a:gs>
                    <a:gs pos="42000">
                      <a:schemeClr val="bg1"/>
                    </a:gs>
                  </a:gsLst>
                  <a:lin ang="16200000" scaled="0"/>
                </a:gradFill>
                <a:cs typeface="Gill Sans"/>
              </a:rPr>
              <a:t>trillion </a:t>
            </a:r>
            <a:r>
              <a:rPr lang="en-US" sz="2400" kern="0" dirty="0">
                <a:gradFill>
                  <a:gsLst>
                    <a:gs pos="19469">
                      <a:schemeClr val="bg1"/>
                    </a:gs>
                    <a:gs pos="42000">
                      <a:schemeClr val="bg1"/>
                    </a:gs>
                  </a:gsLst>
                  <a:lin ang="16200000" scaled="0"/>
                </a:gradFill>
                <a:cs typeface="Gill Sans"/>
              </a:rPr>
              <a:t>by 2015.” </a:t>
            </a:r>
          </a:p>
          <a:p>
            <a:pPr defTabSz="554989">
              <a:lnSpc>
                <a:spcPct val="90000"/>
              </a:lnSpc>
              <a:spcBef>
                <a:spcPts val="900"/>
              </a:spcBef>
              <a:defRPr/>
            </a:pPr>
            <a:r>
              <a:rPr lang="en-US" kern="0" dirty="0" smtClean="0">
                <a:gradFill>
                  <a:gsLst>
                    <a:gs pos="69027">
                      <a:schemeClr val="accent2"/>
                    </a:gs>
                    <a:gs pos="42000">
                      <a:schemeClr val="accent2"/>
                    </a:gs>
                  </a:gsLst>
                  <a:lin ang="16200000" scaled="0"/>
                </a:gradFill>
                <a:latin typeface="Segoe UI Semibold" panose="020B0702040204020203" pitchFamily="34" charset="0"/>
                <a:cs typeface="Segoe UI Semibold" panose="020B0702040204020203" pitchFamily="34" charset="0"/>
              </a:rPr>
              <a:t>YANKEE GROUP</a:t>
            </a:r>
            <a:endParaRPr lang="en-US" kern="0" dirty="0">
              <a:gradFill>
                <a:gsLst>
                  <a:gs pos="69027">
                    <a:schemeClr val="accent2"/>
                  </a:gs>
                  <a:gs pos="42000">
                    <a:schemeClr val="accent2"/>
                  </a:gs>
                </a:gsLst>
                <a:lin ang="16200000" scaled="0"/>
              </a:gradFill>
              <a:latin typeface="Segoe UI Semibold" panose="020B0702040204020203" pitchFamily="34" charset="0"/>
              <a:cs typeface="Segoe UI Semibold" panose="020B0702040204020203" pitchFamily="34" charset="0"/>
            </a:endParaRPr>
          </a:p>
        </p:txBody>
      </p:sp>
    </p:spTree>
    <p:extLst>
      <p:ext uri="{BB962C8B-B14F-4D97-AF65-F5344CB8AC3E}">
        <p14:creationId xmlns:p14="http://schemas.microsoft.com/office/powerpoint/2010/main" val="4227279625"/>
      </p:ext>
    </p:extLst>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6000" dirty="0" smtClean="0">
                <a:gradFill>
                  <a:gsLst>
                    <a:gs pos="25664">
                      <a:schemeClr val="accent1"/>
                    </a:gs>
                    <a:gs pos="57000">
                      <a:schemeClr val="accent1"/>
                    </a:gs>
                  </a:gsLst>
                  <a:lin ang="5400000" scaled="0"/>
                </a:gradFill>
              </a:rPr>
              <a:t>The changing nature of work </a:t>
            </a:r>
            <a:r>
              <a:rPr lang="en-US" sz="6000" dirty="0" smtClean="0">
                <a:gradFill>
                  <a:gsLst>
                    <a:gs pos="26549">
                      <a:schemeClr val="tx1">
                        <a:lumMod val="75000"/>
                      </a:schemeClr>
                    </a:gs>
                    <a:gs pos="57000">
                      <a:schemeClr val="tx1">
                        <a:lumMod val="75000"/>
                      </a:schemeClr>
                    </a:gs>
                  </a:gsLst>
                  <a:lin ang="5400000" scaled="0"/>
                </a:gradFill>
              </a:rPr>
              <a:t>is forcing organizations to think flat </a:t>
            </a:r>
            <a:br>
              <a:rPr lang="en-US" sz="6000" dirty="0" smtClean="0">
                <a:gradFill>
                  <a:gsLst>
                    <a:gs pos="26549">
                      <a:schemeClr val="tx1">
                        <a:lumMod val="75000"/>
                      </a:schemeClr>
                    </a:gs>
                    <a:gs pos="57000">
                      <a:schemeClr val="tx1">
                        <a:lumMod val="75000"/>
                      </a:schemeClr>
                    </a:gs>
                  </a:gsLst>
                  <a:lin ang="5400000" scaled="0"/>
                </a:gradFill>
              </a:rPr>
            </a:br>
            <a:r>
              <a:rPr lang="en-US" sz="6000" dirty="0" smtClean="0">
                <a:gradFill>
                  <a:gsLst>
                    <a:gs pos="26549">
                      <a:schemeClr val="tx1">
                        <a:lumMod val="75000"/>
                      </a:schemeClr>
                    </a:gs>
                    <a:gs pos="57000">
                      <a:schemeClr val="tx1">
                        <a:lumMod val="75000"/>
                      </a:schemeClr>
                    </a:gs>
                  </a:gsLst>
                  <a:lin ang="5400000" scaled="0"/>
                </a:gradFill>
              </a:rPr>
              <a:t>and agile, not hierarchical and slow</a:t>
            </a:r>
            <a:endParaRPr lang="en-US" sz="6000" dirty="0">
              <a:gradFill>
                <a:gsLst>
                  <a:gs pos="26549">
                    <a:schemeClr val="tx1">
                      <a:lumMod val="75000"/>
                    </a:schemeClr>
                  </a:gs>
                  <a:gs pos="57000">
                    <a:schemeClr val="tx1">
                      <a:lumMod val="75000"/>
                    </a:schemeClr>
                  </a:gs>
                </a:gsLst>
                <a:lin ang="5400000" scaled="0"/>
              </a:gradFill>
            </a:endParaRPr>
          </a:p>
        </p:txBody>
      </p:sp>
      <p:sp>
        <p:nvSpPr>
          <p:cNvPr id="4" name="Rectangle 3"/>
          <p:cNvSpPr/>
          <p:nvPr/>
        </p:nvSpPr>
        <p:spPr bwMode="auto">
          <a:xfrm>
            <a:off x="274638" y="296863"/>
            <a:ext cx="1290637" cy="1290637"/>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6600" dirty="0" smtClean="0">
                <a:gradFill>
                  <a:gsLst>
                    <a:gs pos="0">
                      <a:srgbClr val="FFFFFF"/>
                    </a:gs>
                    <a:gs pos="100000">
                      <a:srgbClr val="FFFFFF"/>
                    </a:gs>
                  </a:gsLst>
                  <a:lin ang="5400000" scaled="0"/>
                </a:gradFill>
                <a:latin typeface="+mj-lt"/>
              </a:rPr>
              <a:t>3</a:t>
            </a:r>
            <a:endParaRPr lang="en-US" sz="6600" dirty="0">
              <a:gradFill>
                <a:gsLst>
                  <a:gs pos="0">
                    <a:srgbClr val="FFFFFF"/>
                  </a:gs>
                  <a:gs pos="100000">
                    <a:srgbClr val="FFFFFF"/>
                  </a:gs>
                </a:gsLst>
                <a:lin ang="5400000" scaled="0"/>
              </a:gradFill>
              <a:latin typeface="+mj-lt"/>
            </a:endParaRPr>
          </a:p>
        </p:txBody>
      </p:sp>
    </p:spTree>
    <p:extLst>
      <p:ext uri="{BB962C8B-B14F-4D97-AF65-F5344CB8AC3E}">
        <p14:creationId xmlns:p14="http://schemas.microsoft.com/office/powerpoint/2010/main" val="900921824"/>
      </p:ext>
    </p:extLst>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1"/>
          </p:nvPr>
        </p:nvSpPr>
        <p:spPr>
          <a:xfrm>
            <a:off x="274639" y="296863"/>
            <a:ext cx="11889564" cy="5650778"/>
          </a:xfrm>
        </p:spPr>
        <p:txBody>
          <a:bodyPr/>
          <a:lstStyle/>
          <a:p>
            <a:pPr>
              <a:spcBef>
                <a:spcPts val="1200"/>
              </a:spcBef>
            </a:pPr>
            <a:r>
              <a:rPr lang="en-US" dirty="0" smtClean="0"/>
              <a:t>Of the approximately 100 million people in America who hold full-time jobs…	</a:t>
            </a:r>
          </a:p>
          <a:p>
            <a:pPr lvl="1">
              <a:spcBef>
                <a:spcPts val="1200"/>
              </a:spcBef>
            </a:pPr>
            <a:r>
              <a:rPr lang="en-US" dirty="0" smtClean="0"/>
              <a:t>30 million (30%) are engaged and inspired at work…</a:t>
            </a:r>
          </a:p>
          <a:p>
            <a:pPr lvl="1">
              <a:spcBef>
                <a:spcPts val="1200"/>
              </a:spcBef>
            </a:pPr>
            <a:r>
              <a:rPr lang="en-US" dirty="0" smtClean="0"/>
              <a:t>20 million (20%) are actively disengaged. These employees, who have bosses from hell that make them miserable, roam the halls spreading discontent </a:t>
            </a:r>
          </a:p>
          <a:p>
            <a:pPr lvl="1">
              <a:spcBef>
                <a:spcPts val="1200"/>
              </a:spcBef>
            </a:pPr>
            <a:r>
              <a:rPr lang="en-US" dirty="0" smtClean="0"/>
              <a:t>The other 50 million (50%) are not engaged. They’re just kind of present, but not inspired by their work or their managers</a:t>
            </a:r>
          </a:p>
          <a:p>
            <a:pPr>
              <a:spcBef>
                <a:spcPts val="1200"/>
              </a:spcBef>
            </a:pPr>
            <a:r>
              <a:rPr lang="en-US" dirty="0" smtClean="0">
                <a:gradFill>
                  <a:gsLst>
                    <a:gs pos="76106">
                      <a:schemeClr val="tx1"/>
                    </a:gs>
                    <a:gs pos="39000">
                      <a:schemeClr val="tx1"/>
                    </a:gs>
                  </a:gsLst>
                  <a:lin ang="5400000" scaled="0"/>
                </a:gradFill>
              </a:rPr>
              <a:t>Engaged organizations = </a:t>
            </a:r>
            <a:r>
              <a:rPr lang="en-US" dirty="0" smtClean="0"/>
              <a:t>147% higher earnings per share (EPS) </a:t>
            </a:r>
            <a:r>
              <a:rPr lang="en-US" dirty="0" smtClean="0">
                <a:gradFill>
                  <a:gsLst>
                    <a:gs pos="76106">
                      <a:schemeClr val="tx1"/>
                    </a:gs>
                    <a:gs pos="39000">
                      <a:schemeClr val="tx1"/>
                    </a:gs>
                  </a:gsLst>
                  <a:lin ang="5400000" scaled="0"/>
                </a:gradFill>
              </a:rPr>
              <a:t>compared with their competition</a:t>
            </a:r>
          </a:p>
          <a:p>
            <a:pPr>
              <a:spcBef>
                <a:spcPts val="1200"/>
              </a:spcBef>
            </a:pPr>
            <a:r>
              <a:rPr lang="en-US" dirty="0" smtClean="0">
                <a:gradFill>
                  <a:gsLst>
                    <a:gs pos="76106">
                      <a:schemeClr val="tx1"/>
                    </a:gs>
                    <a:gs pos="39000">
                      <a:schemeClr val="tx1"/>
                    </a:gs>
                  </a:gsLst>
                  <a:lin ang="5400000" scaled="0"/>
                </a:gradFill>
              </a:rPr>
              <a:t>Disengaged organizations = </a:t>
            </a:r>
            <a:r>
              <a:rPr lang="en-US" dirty="0" smtClean="0"/>
              <a:t>2% lower EPS</a:t>
            </a:r>
          </a:p>
          <a:p>
            <a:pPr>
              <a:spcBef>
                <a:spcPts val="1200"/>
              </a:spcBef>
            </a:pPr>
            <a:r>
              <a:rPr lang="en-US" sz="2800" dirty="0" smtClean="0">
                <a:gradFill>
                  <a:gsLst>
                    <a:gs pos="54867">
                      <a:schemeClr val="accent1"/>
                    </a:gs>
                    <a:gs pos="39000">
                      <a:schemeClr val="accent1"/>
                    </a:gs>
                  </a:gsLst>
                  <a:lin ang="5400000" scaled="0"/>
                </a:gradFill>
                <a:latin typeface="Segoe Pro Display SemiLight" panose="020B0402040204020203" pitchFamily="34" charset="0"/>
              </a:rPr>
              <a:t>GALLUP, STATE OF THE AMERICAN WORKPLACE</a:t>
            </a:r>
            <a:endParaRPr lang="en-US" sz="2800" dirty="0">
              <a:gradFill>
                <a:gsLst>
                  <a:gs pos="54867">
                    <a:schemeClr val="accent1"/>
                  </a:gs>
                  <a:gs pos="39000">
                    <a:schemeClr val="accent1"/>
                  </a:gs>
                </a:gsLst>
                <a:lin ang="5400000" scaled="0"/>
              </a:gradFill>
              <a:latin typeface="Segoe Pro Display SemiLight" panose="020B0402040204020203" pitchFamily="34" charset="0"/>
            </a:endParaRPr>
          </a:p>
        </p:txBody>
      </p:sp>
    </p:spTree>
    <p:extLst>
      <p:ext uri="{BB962C8B-B14F-4D97-AF65-F5344CB8AC3E}">
        <p14:creationId xmlns:p14="http://schemas.microsoft.com/office/powerpoint/2010/main" val="3193842085"/>
      </p:ext>
    </p:extLst>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4638" y="2581275"/>
            <a:ext cx="11887200" cy="1831975"/>
          </a:xfrm>
        </p:spPr>
        <p:txBody>
          <a:bodyPr anchor="ctr"/>
          <a:lstStyle/>
          <a:p>
            <a:r>
              <a:rPr lang="en-US" sz="5400" dirty="0" smtClean="0">
                <a:gradFill>
                  <a:gsLst>
                    <a:gs pos="10619">
                      <a:schemeClr val="tx1">
                        <a:lumMod val="75000"/>
                      </a:schemeClr>
                    </a:gs>
                    <a:gs pos="44000">
                      <a:schemeClr val="tx1">
                        <a:lumMod val="75000"/>
                      </a:schemeClr>
                    </a:gs>
                  </a:gsLst>
                  <a:lin ang="5400000" scaled="0"/>
                </a:gradFill>
              </a:rPr>
              <a:t>Managing </a:t>
            </a:r>
            <a:r>
              <a:rPr lang="en-US" sz="5400" dirty="0" smtClean="0">
                <a:gradFill>
                  <a:gsLst>
                    <a:gs pos="65487">
                      <a:schemeClr val="accent1"/>
                    </a:gs>
                    <a:gs pos="44000">
                      <a:schemeClr val="accent1"/>
                    </a:gs>
                  </a:gsLst>
                  <a:lin ang="5400000" scaled="0"/>
                </a:gradFill>
              </a:rPr>
              <a:t>information chaos</a:t>
            </a:r>
            <a:r>
              <a:rPr lang="en-US" sz="5400" dirty="0" smtClean="0">
                <a:gradFill>
                  <a:gsLst>
                    <a:gs pos="10619">
                      <a:schemeClr val="tx1">
                        <a:lumMod val="75000"/>
                      </a:schemeClr>
                    </a:gs>
                    <a:gs pos="44000">
                      <a:schemeClr val="tx1">
                        <a:lumMod val="75000"/>
                      </a:schemeClr>
                    </a:gs>
                  </a:gsLst>
                  <a:lin ang="5400000" scaled="0"/>
                </a:gradFill>
              </a:rPr>
              <a:t>—managing the volume, variety and velocity of information and content created by </a:t>
            </a:r>
            <a:br>
              <a:rPr lang="en-US" sz="5400" dirty="0" smtClean="0">
                <a:gradFill>
                  <a:gsLst>
                    <a:gs pos="10619">
                      <a:schemeClr val="tx1">
                        <a:lumMod val="75000"/>
                      </a:schemeClr>
                    </a:gs>
                    <a:gs pos="44000">
                      <a:schemeClr val="tx1">
                        <a:lumMod val="75000"/>
                      </a:schemeClr>
                    </a:gs>
                  </a:gsLst>
                  <a:lin ang="5400000" scaled="0"/>
                </a:gradFill>
              </a:rPr>
            </a:br>
            <a:r>
              <a:rPr lang="en-US" sz="5400" dirty="0" smtClean="0">
                <a:gradFill>
                  <a:gsLst>
                    <a:gs pos="10619">
                      <a:schemeClr val="tx1">
                        <a:lumMod val="75000"/>
                      </a:schemeClr>
                    </a:gs>
                    <a:gs pos="44000">
                      <a:schemeClr val="tx1">
                        <a:lumMod val="75000"/>
                      </a:schemeClr>
                    </a:gs>
                  </a:gsLst>
                  <a:lin ang="5400000" scaled="0"/>
                </a:gradFill>
              </a:rPr>
              <a:t>these three disrupters—is </a:t>
            </a:r>
            <a:r>
              <a:rPr lang="en-US" sz="5400" dirty="0" smtClean="0">
                <a:gradFill>
                  <a:gsLst>
                    <a:gs pos="65487">
                      <a:schemeClr val="accent1"/>
                    </a:gs>
                    <a:gs pos="44000">
                      <a:schemeClr val="accent1"/>
                    </a:gs>
                  </a:gsLst>
                  <a:lin ang="5400000" scaled="0"/>
                </a:gradFill>
              </a:rPr>
              <a:t>the business challenge of the next decade</a:t>
            </a:r>
            <a:endParaRPr lang="en-US" sz="5400" dirty="0">
              <a:gradFill>
                <a:gsLst>
                  <a:gs pos="65487">
                    <a:schemeClr val="accent1"/>
                  </a:gs>
                  <a:gs pos="44000">
                    <a:schemeClr val="accent1"/>
                  </a:gs>
                </a:gsLst>
                <a:lin ang="5400000" scaled="0"/>
              </a:gradFill>
            </a:endParaRPr>
          </a:p>
        </p:txBody>
      </p:sp>
    </p:spTree>
    <p:extLst>
      <p:ext uri="{BB962C8B-B14F-4D97-AF65-F5344CB8AC3E}">
        <p14:creationId xmlns:p14="http://schemas.microsoft.com/office/powerpoint/2010/main" val="3537807790"/>
      </p:ext>
    </p:extLst>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4638" y="2581275"/>
            <a:ext cx="11887200" cy="1831975"/>
          </a:xfrm>
        </p:spPr>
        <p:txBody>
          <a:bodyPr anchor="ctr"/>
          <a:lstStyle/>
          <a:p>
            <a:r>
              <a:rPr lang="en-US" sz="7200" dirty="0" smtClean="0"/>
              <a:t>The way organizations are dealing with these challenges needs to change…</a:t>
            </a:r>
            <a:endParaRPr lang="en-US" sz="7200" dirty="0"/>
          </a:p>
        </p:txBody>
      </p:sp>
    </p:spTree>
    <p:extLst>
      <p:ext uri="{BB962C8B-B14F-4D97-AF65-F5344CB8AC3E}">
        <p14:creationId xmlns:p14="http://schemas.microsoft.com/office/powerpoint/2010/main" val="2172060356"/>
      </p:ext>
    </p:extLst>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13516131" y="3010468"/>
            <a:ext cx="224220" cy="389109"/>
          </a:xfrm>
          <a:prstGeom prst="rect">
            <a:avLst/>
          </a:prstGeom>
          <a:noFill/>
        </p:spPr>
        <p:txBody>
          <a:bodyPr wrap="none" lIns="111026" tIns="55513" rIns="111026" bIns="55513" rtlCol="0">
            <a:spAutoFit/>
          </a:bodyPr>
          <a:lstStyle/>
          <a:p>
            <a:endParaRPr lang="en-US" dirty="0"/>
          </a:p>
        </p:txBody>
      </p:sp>
      <p:grpSp>
        <p:nvGrpSpPr>
          <p:cNvPr id="4" name="Group 3"/>
          <p:cNvGrpSpPr/>
          <p:nvPr/>
        </p:nvGrpSpPr>
        <p:grpSpPr>
          <a:xfrm>
            <a:off x="274638" y="500061"/>
            <a:ext cx="11887200" cy="661080"/>
            <a:chOff x="274638" y="858979"/>
            <a:chExt cx="11838432" cy="6400800"/>
          </a:xfrm>
          <a:solidFill>
            <a:schemeClr val="bg1"/>
          </a:solidFill>
        </p:grpSpPr>
        <p:sp>
          <p:nvSpPr>
            <p:cNvPr id="2" name="Rectangle 1"/>
            <p:cNvSpPr/>
            <p:nvPr/>
          </p:nvSpPr>
          <p:spPr bwMode="auto">
            <a:xfrm>
              <a:off x="274638" y="858979"/>
              <a:ext cx="3913632" cy="6400800"/>
            </a:xfrm>
            <a:prstGeom prst="rect">
              <a:avLst/>
            </a:prstGeom>
            <a:gr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91440" rIns="91440" bIns="91440" numCol="1" rtlCol="0" anchor="ctr" anchorCtr="0" compatLnSpc="1">
              <a:prstTxWarp prst="textNoShape">
                <a:avLst/>
              </a:prstTxWarp>
            </a:bodyPr>
            <a:lstStyle/>
            <a:p>
              <a:pPr defTabSz="932472" fontAlgn="base">
                <a:spcBef>
                  <a:spcPct val="0"/>
                </a:spcBef>
                <a:spcAft>
                  <a:spcPct val="0"/>
                </a:spcAft>
              </a:pPr>
              <a:r>
                <a:rPr lang="en-US" sz="2000" dirty="0" smtClean="0">
                  <a:gradFill>
                    <a:gsLst>
                      <a:gs pos="16814">
                        <a:schemeClr val="tx1"/>
                      </a:gs>
                      <a:gs pos="46000">
                        <a:schemeClr val="tx1"/>
                      </a:gs>
                    </a:gsLst>
                    <a:lin ang="5400000" scaled="0"/>
                  </a:gradFill>
                  <a:latin typeface="Segoe UI Semibold" panose="020B0702040204020203" pitchFamily="34" charset="0"/>
                  <a:cs typeface="Segoe UI Semibold" panose="020B0702040204020203" pitchFamily="34" charset="0"/>
                </a:rPr>
                <a:t>INFORMATION CHAOS</a:t>
              </a:r>
              <a:endParaRPr lang="en-US" sz="2000" dirty="0">
                <a:gradFill>
                  <a:gsLst>
                    <a:gs pos="16814">
                      <a:schemeClr val="tx1"/>
                    </a:gs>
                    <a:gs pos="46000">
                      <a:schemeClr val="tx1"/>
                    </a:gs>
                  </a:gsLst>
                  <a:lin ang="5400000" scaled="0"/>
                </a:gradFill>
                <a:latin typeface="Segoe UI Semibold" panose="020B0702040204020203" pitchFamily="34" charset="0"/>
                <a:cs typeface="Segoe UI Semibold" panose="020B0702040204020203" pitchFamily="34" charset="0"/>
              </a:endParaRPr>
            </a:p>
          </p:txBody>
        </p:sp>
        <p:sp>
          <p:nvSpPr>
            <p:cNvPr id="5" name="Rectangle 4"/>
            <p:cNvSpPr/>
            <p:nvPr/>
          </p:nvSpPr>
          <p:spPr bwMode="auto">
            <a:xfrm>
              <a:off x="4237038" y="858979"/>
              <a:ext cx="3913632" cy="6400800"/>
            </a:xfrm>
            <a:prstGeom prst="rect">
              <a:avLst/>
            </a:prstGeom>
            <a:gr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91440" rIns="91440" bIns="91440" numCol="1" rtlCol="0" anchor="ctr" anchorCtr="0" compatLnSpc="1">
              <a:prstTxWarp prst="textNoShape">
                <a:avLst/>
              </a:prstTxWarp>
            </a:bodyPr>
            <a:lstStyle/>
            <a:p>
              <a:pPr defTabSz="932472" fontAlgn="base">
                <a:spcBef>
                  <a:spcPct val="0"/>
                </a:spcBef>
                <a:spcAft>
                  <a:spcPct val="0"/>
                </a:spcAft>
              </a:pPr>
              <a:r>
                <a:rPr lang="en-US" sz="2000" dirty="0" smtClean="0">
                  <a:gradFill>
                    <a:gsLst>
                      <a:gs pos="16814">
                        <a:schemeClr val="tx1"/>
                      </a:gs>
                      <a:gs pos="46000">
                        <a:schemeClr val="tx1"/>
                      </a:gs>
                    </a:gsLst>
                    <a:lin ang="5400000" scaled="0"/>
                  </a:gradFill>
                  <a:latin typeface="Segoe UI Semibold" panose="020B0702040204020203" pitchFamily="34" charset="0"/>
                  <a:cs typeface="Segoe UI Semibold" panose="020B0702040204020203" pitchFamily="34" charset="0"/>
                </a:rPr>
                <a:t>INFORMATION OPPORTUNITY</a:t>
              </a:r>
              <a:endParaRPr lang="en-US" sz="2000" dirty="0">
                <a:gradFill>
                  <a:gsLst>
                    <a:gs pos="16814">
                      <a:schemeClr val="tx1"/>
                    </a:gs>
                    <a:gs pos="46000">
                      <a:schemeClr val="tx1"/>
                    </a:gs>
                  </a:gsLst>
                  <a:lin ang="5400000" scaled="0"/>
                </a:gradFill>
                <a:latin typeface="Segoe UI Semibold" panose="020B0702040204020203" pitchFamily="34" charset="0"/>
                <a:cs typeface="Segoe UI Semibold" panose="020B0702040204020203" pitchFamily="34" charset="0"/>
              </a:endParaRPr>
            </a:p>
          </p:txBody>
        </p:sp>
        <p:sp>
          <p:nvSpPr>
            <p:cNvPr id="6" name="Rectangle 5"/>
            <p:cNvSpPr/>
            <p:nvPr/>
          </p:nvSpPr>
          <p:spPr bwMode="auto">
            <a:xfrm>
              <a:off x="8199438" y="858979"/>
              <a:ext cx="3913632" cy="6400800"/>
            </a:xfrm>
            <a:prstGeom prst="rect">
              <a:avLst/>
            </a:prstGeom>
            <a:gr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91440" rIns="91440" bIns="91440" numCol="1" rtlCol="0" anchor="ctr" anchorCtr="0" compatLnSpc="1">
              <a:prstTxWarp prst="textNoShape">
                <a:avLst/>
              </a:prstTxWarp>
            </a:bodyPr>
            <a:lstStyle/>
            <a:p>
              <a:pPr defTabSz="932472" fontAlgn="base">
                <a:spcBef>
                  <a:spcPct val="0"/>
                </a:spcBef>
                <a:spcAft>
                  <a:spcPct val="0"/>
                </a:spcAft>
              </a:pPr>
              <a:r>
                <a:rPr lang="en-US" sz="2000" dirty="0" smtClean="0">
                  <a:gradFill>
                    <a:gsLst>
                      <a:gs pos="16814">
                        <a:schemeClr val="tx1"/>
                      </a:gs>
                      <a:gs pos="46000">
                        <a:schemeClr val="tx1"/>
                      </a:gs>
                    </a:gsLst>
                    <a:lin ang="5400000" scaled="0"/>
                  </a:gradFill>
                  <a:latin typeface="Segoe UI Semibold" panose="020B0702040204020203" pitchFamily="34" charset="0"/>
                  <a:cs typeface="Segoe UI Semibold" panose="020B0702040204020203" pitchFamily="34" charset="0"/>
                </a:rPr>
                <a:t>BUSINESS BENEFIT</a:t>
              </a:r>
              <a:endParaRPr lang="en-US" sz="2000" dirty="0">
                <a:gradFill>
                  <a:gsLst>
                    <a:gs pos="16814">
                      <a:schemeClr val="tx1"/>
                    </a:gs>
                    <a:gs pos="46000">
                      <a:schemeClr val="tx1"/>
                    </a:gs>
                  </a:gsLst>
                  <a:lin ang="5400000" scaled="0"/>
                </a:gradFill>
                <a:latin typeface="Segoe UI Semibold" panose="020B0702040204020203" pitchFamily="34" charset="0"/>
                <a:cs typeface="Segoe UI Semibold" panose="020B0702040204020203" pitchFamily="34" charset="0"/>
              </a:endParaRPr>
            </a:p>
          </p:txBody>
        </p:sp>
      </p:grpSp>
      <p:sp>
        <p:nvSpPr>
          <p:cNvPr id="10" name="Rectangle 9"/>
          <p:cNvSpPr/>
          <p:nvPr/>
        </p:nvSpPr>
        <p:spPr bwMode="auto">
          <a:xfrm>
            <a:off x="274638" y="2138411"/>
            <a:ext cx="3929754" cy="876155"/>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91440" rIns="91440" bIns="91440" numCol="1" rtlCol="0" anchor="t" anchorCtr="0" compatLnSpc="1">
            <a:prstTxWarp prst="textNoShape">
              <a:avLst/>
            </a:prstTxWarp>
          </a:bodyPr>
          <a:lstStyle/>
          <a:p>
            <a:pPr lvl="0" defTabSz="932472" fontAlgn="base">
              <a:spcBef>
                <a:spcPct val="0"/>
              </a:spcBef>
              <a:spcAft>
                <a:spcPct val="0"/>
              </a:spcAft>
            </a:pPr>
            <a:r>
              <a:rPr lang="en-US" dirty="0">
                <a:gradFill>
                  <a:gsLst>
                    <a:gs pos="0">
                      <a:srgbClr val="FFFFFF"/>
                    </a:gs>
                    <a:gs pos="100000">
                      <a:srgbClr val="FFFFFF"/>
                    </a:gs>
                  </a:gsLst>
                  <a:lin ang="5400000" scaled="0"/>
                </a:gradFill>
              </a:rPr>
              <a:t>Mobile means information </a:t>
            </a:r>
            <a:r>
              <a:rPr lang="en-US" dirty="0" smtClean="0">
                <a:gradFill>
                  <a:gsLst>
                    <a:gs pos="0">
                      <a:srgbClr val="FFFFFF"/>
                    </a:gs>
                    <a:gs pos="100000">
                      <a:srgbClr val="FFFFFF"/>
                    </a:gs>
                  </a:gsLst>
                  <a:lin ang="5400000" scaled="0"/>
                </a:gradFill>
              </a:rPr>
              <a:t/>
            </a:r>
            <a:br>
              <a:rPr lang="en-US" dirty="0" smtClean="0">
                <a:gradFill>
                  <a:gsLst>
                    <a:gs pos="0">
                      <a:srgbClr val="FFFFFF"/>
                    </a:gs>
                    <a:gs pos="100000">
                      <a:srgbClr val="FFFFFF"/>
                    </a:gs>
                  </a:gsLst>
                  <a:lin ang="5400000" scaled="0"/>
                </a:gradFill>
              </a:rPr>
            </a:br>
            <a:r>
              <a:rPr lang="en-US" dirty="0" smtClean="0">
                <a:gradFill>
                  <a:gsLst>
                    <a:gs pos="0">
                      <a:srgbClr val="FFFFFF"/>
                    </a:gs>
                    <a:gs pos="100000">
                      <a:srgbClr val="FFFFFF"/>
                    </a:gs>
                  </a:gsLst>
                  <a:lin ang="5400000" scaled="0"/>
                </a:gradFill>
              </a:rPr>
              <a:t>leaking everywhere</a:t>
            </a:r>
            <a:endParaRPr lang="en-US" dirty="0">
              <a:gradFill>
                <a:gsLst>
                  <a:gs pos="0">
                    <a:srgbClr val="FFFFFF"/>
                  </a:gs>
                  <a:gs pos="100000">
                    <a:srgbClr val="FFFFFF"/>
                  </a:gs>
                </a:gsLst>
                <a:lin ang="5400000" scaled="0"/>
              </a:gradFill>
            </a:endParaRPr>
          </a:p>
        </p:txBody>
      </p:sp>
      <p:sp>
        <p:nvSpPr>
          <p:cNvPr id="11" name="Rectangle 10"/>
          <p:cNvSpPr/>
          <p:nvPr/>
        </p:nvSpPr>
        <p:spPr bwMode="auto">
          <a:xfrm>
            <a:off x="4253361" y="2138411"/>
            <a:ext cx="3929754" cy="876155"/>
          </a:xfrm>
          <a:prstGeom prst="rect">
            <a:avLst/>
          </a:prstGeom>
          <a:solidFill>
            <a:schemeClr val="tx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91440" rIns="91440" bIns="91440" numCol="1" rtlCol="0" anchor="t" anchorCtr="0" compatLnSpc="1">
            <a:prstTxWarp prst="textNoShape">
              <a:avLst/>
            </a:prstTxWarp>
          </a:bodyPr>
          <a:lstStyle/>
          <a:p>
            <a:pPr lvl="0" defTabSz="932472" fontAlgn="base">
              <a:spcBef>
                <a:spcPct val="0"/>
              </a:spcBef>
              <a:spcAft>
                <a:spcPct val="0"/>
              </a:spcAft>
            </a:pPr>
            <a:r>
              <a:rPr lang="en-US" dirty="0">
                <a:gradFill>
                  <a:gsLst>
                    <a:gs pos="0">
                      <a:srgbClr val="FFFFFF"/>
                    </a:gs>
                    <a:gs pos="100000">
                      <a:srgbClr val="FFFFFF"/>
                    </a:gs>
                  </a:gsLst>
                  <a:lin ang="5400000" scaled="0"/>
                </a:gradFill>
              </a:rPr>
              <a:t>Governance occurs regardless </a:t>
            </a:r>
            <a:r>
              <a:rPr lang="en-US" dirty="0" smtClean="0">
                <a:gradFill>
                  <a:gsLst>
                    <a:gs pos="0">
                      <a:srgbClr val="FFFFFF"/>
                    </a:gs>
                    <a:gs pos="100000">
                      <a:srgbClr val="FFFFFF"/>
                    </a:gs>
                  </a:gsLst>
                  <a:lin ang="5400000" scaled="0"/>
                </a:gradFill>
              </a:rPr>
              <a:t/>
            </a:r>
            <a:br>
              <a:rPr lang="en-US" dirty="0" smtClean="0">
                <a:gradFill>
                  <a:gsLst>
                    <a:gs pos="0">
                      <a:srgbClr val="FFFFFF"/>
                    </a:gs>
                    <a:gs pos="100000">
                      <a:srgbClr val="FFFFFF"/>
                    </a:gs>
                  </a:gsLst>
                  <a:lin ang="5400000" scaled="0"/>
                </a:gradFill>
              </a:rPr>
            </a:br>
            <a:r>
              <a:rPr lang="en-US" dirty="0" smtClean="0">
                <a:gradFill>
                  <a:gsLst>
                    <a:gs pos="0">
                      <a:srgbClr val="FFFFFF"/>
                    </a:gs>
                    <a:gs pos="100000">
                      <a:srgbClr val="FFFFFF"/>
                    </a:gs>
                  </a:gsLst>
                  <a:lin ang="5400000" scaled="0"/>
                </a:gradFill>
              </a:rPr>
              <a:t>of  device</a:t>
            </a:r>
            <a:endParaRPr lang="en-US" dirty="0">
              <a:gradFill>
                <a:gsLst>
                  <a:gs pos="0">
                    <a:srgbClr val="FFFFFF"/>
                  </a:gs>
                  <a:gs pos="100000">
                    <a:srgbClr val="FFFFFF"/>
                  </a:gs>
                </a:gsLst>
                <a:lin ang="5400000" scaled="0"/>
              </a:gradFill>
            </a:endParaRPr>
          </a:p>
        </p:txBody>
      </p:sp>
      <p:sp>
        <p:nvSpPr>
          <p:cNvPr id="12" name="Rectangle 11"/>
          <p:cNvSpPr/>
          <p:nvPr/>
        </p:nvSpPr>
        <p:spPr bwMode="auto">
          <a:xfrm>
            <a:off x="8232084" y="2138411"/>
            <a:ext cx="3929754" cy="876155"/>
          </a:xfrm>
          <a:prstGeom prst="rect">
            <a:avLst/>
          </a:pr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91440" rIns="91440" bIns="91440" numCol="1" rtlCol="0" anchor="t" anchorCtr="0" compatLnSpc="1">
            <a:prstTxWarp prst="textNoShape">
              <a:avLst/>
            </a:prstTxWarp>
          </a:bodyPr>
          <a:lstStyle/>
          <a:p>
            <a:pPr lvl="0" defTabSz="932472" fontAlgn="base">
              <a:spcBef>
                <a:spcPct val="0"/>
              </a:spcBef>
              <a:spcAft>
                <a:spcPct val="0"/>
              </a:spcAft>
            </a:pPr>
            <a:r>
              <a:rPr lang="en-US" dirty="0">
                <a:gradFill>
                  <a:gsLst>
                    <a:gs pos="29204">
                      <a:schemeClr val="tx1">
                        <a:lumMod val="75000"/>
                      </a:schemeClr>
                    </a:gs>
                    <a:gs pos="51000">
                      <a:schemeClr val="tx1">
                        <a:lumMod val="75000"/>
                      </a:schemeClr>
                    </a:gs>
                  </a:gsLst>
                  <a:lin ang="5400000" scaled="0"/>
                </a:gradFill>
              </a:rPr>
              <a:t>Employees and customers work </a:t>
            </a:r>
            <a:r>
              <a:rPr lang="en-US" dirty="0" smtClean="0">
                <a:gradFill>
                  <a:gsLst>
                    <a:gs pos="29204">
                      <a:schemeClr val="tx1">
                        <a:lumMod val="75000"/>
                      </a:schemeClr>
                    </a:gs>
                    <a:gs pos="51000">
                      <a:schemeClr val="tx1">
                        <a:lumMod val="75000"/>
                      </a:schemeClr>
                    </a:gs>
                  </a:gsLst>
                  <a:lin ang="5400000" scaled="0"/>
                </a:gradFill>
              </a:rPr>
              <a:t/>
            </a:r>
            <a:br>
              <a:rPr lang="en-US" dirty="0" smtClean="0">
                <a:gradFill>
                  <a:gsLst>
                    <a:gs pos="29204">
                      <a:schemeClr val="tx1">
                        <a:lumMod val="75000"/>
                      </a:schemeClr>
                    </a:gs>
                    <a:gs pos="51000">
                      <a:schemeClr val="tx1">
                        <a:lumMod val="75000"/>
                      </a:schemeClr>
                    </a:gs>
                  </a:gsLst>
                  <a:lin ang="5400000" scaled="0"/>
                </a:gradFill>
              </a:rPr>
            </a:br>
            <a:r>
              <a:rPr lang="en-US" dirty="0" smtClean="0">
                <a:gradFill>
                  <a:gsLst>
                    <a:gs pos="29204">
                      <a:schemeClr val="tx1">
                        <a:lumMod val="75000"/>
                      </a:schemeClr>
                    </a:gs>
                    <a:gs pos="51000">
                      <a:schemeClr val="tx1">
                        <a:lumMod val="75000"/>
                      </a:schemeClr>
                    </a:gs>
                  </a:gsLst>
                  <a:lin ang="5400000" scaled="0"/>
                </a:gradFill>
              </a:rPr>
              <a:t>on </a:t>
            </a:r>
            <a:r>
              <a:rPr lang="en-US" dirty="0">
                <a:gradFill>
                  <a:gsLst>
                    <a:gs pos="29204">
                      <a:schemeClr val="tx1">
                        <a:lumMod val="75000"/>
                      </a:schemeClr>
                    </a:gs>
                    <a:gs pos="51000">
                      <a:schemeClr val="tx1">
                        <a:lumMod val="75000"/>
                      </a:schemeClr>
                    </a:gs>
                  </a:gsLst>
                  <a:lin ang="5400000" scaled="0"/>
                </a:gradFill>
              </a:rPr>
              <a:t>their own </a:t>
            </a:r>
            <a:r>
              <a:rPr lang="en-US" dirty="0" smtClean="0">
                <a:gradFill>
                  <a:gsLst>
                    <a:gs pos="29204">
                      <a:schemeClr val="tx1">
                        <a:lumMod val="75000"/>
                      </a:schemeClr>
                    </a:gs>
                    <a:gs pos="51000">
                      <a:schemeClr val="tx1">
                        <a:lumMod val="75000"/>
                      </a:schemeClr>
                    </a:gs>
                  </a:gsLst>
                  <a:lin ang="5400000" scaled="0"/>
                </a:gradFill>
              </a:rPr>
              <a:t>device</a:t>
            </a:r>
            <a:endParaRPr lang="en-US" dirty="0">
              <a:gradFill>
                <a:gsLst>
                  <a:gs pos="29204">
                    <a:schemeClr val="tx1">
                      <a:lumMod val="75000"/>
                    </a:schemeClr>
                  </a:gs>
                  <a:gs pos="51000">
                    <a:schemeClr val="tx1">
                      <a:lumMod val="75000"/>
                    </a:schemeClr>
                  </a:gs>
                </a:gsLst>
                <a:lin ang="5400000" scaled="0"/>
              </a:gradFill>
            </a:endParaRPr>
          </a:p>
        </p:txBody>
      </p:sp>
      <p:sp>
        <p:nvSpPr>
          <p:cNvPr id="14" name="Rectangle 13"/>
          <p:cNvSpPr/>
          <p:nvPr/>
        </p:nvSpPr>
        <p:spPr bwMode="auto">
          <a:xfrm>
            <a:off x="274638" y="1217637"/>
            <a:ext cx="3929754" cy="876155"/>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91440" rIns="91440" bIns="91440" numCol="1" rtlCol="0" anchor="t" anchorCtr="0" compatLnSpc="1">
            <a:prstTxWarp prst="textNoShape">
              <a:avLst/>
            </a:prstTxWarp>
          </a:bodyPr>
          <a:lstStyle/>
          <a:p>
            <a:pPr lvl="0" defTabSz="932472" fontAlgn="base">
              <a:spcBef>
                <a:spcPct val="0"/>
              </a:spcBef>
              <a:spcAft>
                <a:spcPct val="0"/>
              </a:spcAft>
            </a:pPr>
            <a:r>
              <a:rPr lang="en-US" dirty="0">
                <a:gradFill>
                  <a:gsLst>
                    <a:gs pos="0">
                      <a:srgbClr val="FFFFFF"/>
                    </a:gs>
                    <a:gs pos="100000">
                      <a:srgbClr val="FFFFFF"/>
                    </a:gs>
                  </a:gsLst>
                  <a:lin ang="5400000" scaled="0"/>
                </a:gradFill>
              </a:rPr>
              <a:t>Systems of Engagement and </a:t>
            </a:r>
            <a:r>
              <a:rPr lang="en-US" dirty="0" smtClean="0">
                <a:gradFill>
                  <a:gsLst>
                    <a:gs pos="0">
                      <a:srgbClr val="FFFFFF"/>
                    </a:gs>
                    <a:gs pos="100000">
                      <a:srgbClr val="FFFFFF"/>
                    </a:gs>
                  </a:gsLst>
                  <a:lin ang="5400000" scaled="0"/>
                </a:gradFill>
              </a:rPr>
              <a:t/>
            </a:r>
            <a:br>
              <a:rPr lang="en-US" dirty="0" smtClean="0">
                <a:gradFill>
                  <a:gsLst>
                    <a:gs pos="0">
                      <a:srgbClr val="FFFFFF"/>
                    </a:gs>
                    <a:gs pos="100000">
                      <a:srgbClr val="FFFFFF"/>
                    </a:gs>
                  </a:gsLst>
                  <a:lin ang="5400000" scaled="0"/>
                </a:gradFill>
              </a:rPr>
            </a:br>
            <a:r>
              <a:rPr lang="en-US" dirty="0" smtClean="0">
                <a:gradFill>
                  <a:gsLst>
                    <a:gs pos="0">
                      <a:srgbClr val="FFFFFF"/>
                    </a:gs>
                    <a:gs pos="100000">
                      <a:srgbClr val="FFFFFF"/>
                    </a:gs>
                  </a:gsLst>
                  <a:lin ang="5400000" scaled="0"/>
                </a:gradFill>
              </a:rPr>
              <a:t>Record misaligned</a:t>
            </a:r>
            <a:endParaRPr lang="en-US" dirty="0">
              <a:gradFill>
                <a:gsLst>
                  <a:gs pos="0">
                    <a:srgbClr val="FFFFFF"/>
                  </a:gs>
                  <a:gs pos="100000">
                    <a:srgbClr val="FFFFFF"/>
                  </a:gs>
                </a:gsLst>
                <a:lin ang="5400000" scaled="0"/>
              </a:gradFill>
            </a:endParaRPr>
          </a:p>
        </p:txBody>
      </p:sp>
      <p:sp>
        <p:nvSpPr>
          <p:cNvPr id="15" name="Rectangle 14"/>
          <p:cNvSpPr/>
          <p:nvPr/>
        </p:nvSpPr>
        <p:spPr bwMode="auto">
          <a:xfrm>
            <a:off x="4253361" y="1217637"/>
            <a:ext cx="3929754" cy="876155"/>
          </a:xfrm>
          <a:prstGeom prst="rect">
            <a:avLst/>
          </a:prstGeom>
          <a:solidFill>
            <a:schemeClr val="tx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91440" rIns="91440" bIns="91440" numCol="1" rtlCol="0" anchor="t" anchorCtr="0" compatLnSpc="1">
            <a:prstTxWarp prst="textNoShape">
              <a:avLst/>
            </a:prstTxWarp>
          </a:bodyPr>
          <a:lstStyle/>
          <a:p>
            <a:pPr lvl="0" defTabSz="932472" fontAlgn="base">
              <a:spcBef>
                <a:spcPct val="0"/>
              </a:spcBef>
              <a:spcAft>
                <a:spcPct val="0"/>
              </a:spcAft>
            </a:pPr>
            <a:r>
              <a:rPr lang="en-US" dirty="0" smtClean="0">
                <a:gradFill>
                  <a:gsLst>
                    <a:gs pos="0">
                      <a:srgbClr val="FFFFFF"/>
                    </a:gs>
                    <a:gs pos="100000">
                      <a:srgbClr val="FFFFFF"/>
                    </a:gs>
                  </a:gsLst>
                  <a:lin ang="5400000" scaled="0"/>
                </a:gradFill>
              </a:rPr>
              <a:t>End-to-end </a:t>
            </a:r>
            <a:r>
              <a:rPr lang="en-US" dirty="0">
                <a:gradFill>
                  <a:gsLst>
                    <a:gs pos="0">
                      <a:srgbClr val="FFFFFF"/>
                    </a:gs>
                    <a:gs pos="100000">
                      <a:srgbClr val="FFFFFF"/>
                    </a:gs>
                  </a:gsLst>
                  <a:lin ang="5400000" scaled="0"/>
                </a:gradFill>
              </a:rPr>
              <a:t>process </a:t>
            </a:r>
            <a:r>
              <a:rPr lang="en-US" dirty="0" smtClean="0">
                <a:gradFill>
                  <a:gsLst>
                    <a:gs pos="0">
                      <a:srgbClr val="FFFFFF"/>
                    </a:gs>
                    <a:gs pos="100000">
                      <a:srgbClr val="FFFFFF"/>
                    </a:gs>
                  </a:gsLst>
                  <a:lin ang="5400000" scaled="0"/>
                </a:gradFill>
              </a:rPr>
              <a:t>synchronization</a:t>
            </a:r>
            <a:endParaRPr lang="en-US" dirty="0">
              <a:gradFill>
                <a:gsLst>
                  <a:gs pos="0">
                    <a:srgbClr val="FFFFFF"/>
                  </a:gs>
                  <a:gs pos="100000">
                    <a:srgbClr val="FFFFFF"/>
                  </a:gs>
                </a:gsLst>
                <a:lin ang="5400000" scaled="0"/>
              </a:gradFill>
            </a:endParaRPr>
          </a:p>
        </p:txBody>
      </p:sp>
      <p:sp>
        <p:nvSpPr>
          <p:cNvPr id="16" name="Rectangle 15"/>
          <p:cNvSpPr/>
          <p:nvPr/>
        </p:nvSpPr>
        <p:spPr bwMode="auto">
          <a:xfrm>
            <a:off x="8232084" y="1217637"/>
            <a:ext cx="3929754" cy="876155"/>
          </a:xfrm>
          <a:prstGeom prst="rect">
            <a:avLst/>
          </a:pr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91440" rIns="91440" bIns="91440" numCol="1" rtlCol="0" anchor="t" anchorCtr="0" compatLnSpc="1">
            <a:prstTxWarp prst="textNoShape">
              <a:avLst/>
            </a:prstTxWarp>
          </a:bodyPr>
          <a:lstStyle/>
          <a:p>
            <a:pPr lvl="0" defTabSz="932472" fontAlgn="base">
              <a:spcBef>
                <a:spcPct val="0"/>
              </a:spcBef>
              <a:spcAft>
                <a:spcPct val="0"/>
              </a:spcAft>
            </a:pPr>
            <a:r>
              <a:rPr lang="en-US" dirty="0">
                <a:gradFill>
                  <a:gsLst>
                    <a:gs pos="29204">
                      <a:schemeClr val="tx1">
                        <a:lumMod val="75000"/>
                      </a:schemeClr>
                    </a:gs>
                    <a:gs pos="51000">
                      <a:schemeClr val="tx1">
                        <a:lumMod val="75000"/>
                      </a:schemeClr>
                    </a:gs>
                  </a:gsLst>
                  <a:lin ang="5400000" scaled="0"/>
                </a:gradFill>
              </a:rPr>
              <a:t>Processes transparent to </a:t>
            </a:r>
            <a:r>
              <a:rPr lang="en-US" dirty="0" smtClean="0">
                <a:gradFill>
                  <a:gsLst>
                    <a:gs pos="29204">
                      <a:schemeClr val="tx1">
                        <a:lumMod val="75000"/>
                      </a:schemeClr>
                    </a:gs>
                    <a:gs pos="51000">
                      <a:schemeClr val="tx1">
                        <a:lumMod val="75000"/>
                      </a:schemeClr>
                    </a:gs>
                  </a:gsLst>
                  <a:lin ang="5400000" scaled="0"/>
                </a:gradFill>
              </a:rPr>
              <a:t>customers</a:t>
            </a:r>
            <a:endParaRPr lang="en-US" dirty="0">
              <a:gradFill>
                <a:gsLst>
                  <a:gs pos="29204">
                    <a:schemeClr val="tx1">
                      <a:lumMod val="75000"/>
                    </a:schemeClr>
                  </a:gs>
                  <a:gs pos="51000">
                    <a:schemeClr val="tx1">
                      <a:lumMod val="75000"/>
                    </a:schemeClr>
                  </a:gs>
                </a:gsLst>
                <a:lin ang="5400000" scaled="0"/>
              </a:gradFill>
            </a:endParaRPr>
          </a:p>
        </p:txBody>
      </p:sp>
      <p:sp>
        <p:nvSpPr>
          <p:cNvPr id="18" name="Rectangle 17"/>
          <p:cNvSpPr/>
          <p:nvPr/>
        </p:nvSpPr>
        <p:spPr bwMode="auto">
          <a:xfrm>
            <a:off x="274638" y="3059184"/>
            <a:ext cx="3929754" cy="876155"/>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91440" rIns="91440" bIns="91440" numCol="1" rtlCol="0" anchor="t" anchorCtr="0" compatLnSpc="1">
            <a:prstTxWarp prst="textNoShape">
              <a:avLst/>
            </a:prstTxWarp>
          </a:bodyPr>
          <a:lstStyle/>
          <a:p>
            <a:pPr lvl="0" defTabSz="932472" fontAlgn="base">
              <a:spcBef>
                <a:spcPct val="0"/>
              </a:spcBef>
              <a:spcAft>
                <a:spcPct val="0"/>
              </a:spcAft>
            </a:pPr>
            <a:r>
              <a:rPr lang="en-US" dirty="0">
                <a:gradFill>
                  <a:gsLst>
                    <a:gs pos="0">
                      <a:srgbClr val="FFFFFF"/>
                    </a:gs>
                    <a:gs pos="100000">
                      <a:srgbClr val="FFFFFF"/>
                    </a:gs>
                  </a:gsLst>
                  <a:lin ang="5400000" scaled="0"/>
                </a:gradFill>
              </a:rPr>
              <a:t>Information coming faster  than it can be </a:t>
            </a:r>
            <a:r>
              <a:rPr lang="en-US" dirty="0" smtClean="0">
                <a:gradFill>
                  <a:gsLst>
                    <a:gs pos="0">
                      <a:srgbClr val="FFFFFF"/>
                    </a:gs>
                    <a:gs pos="100000">
                      <a:srgbClr val="FFFFFF"/>
                    </a:gs>
                  </a:gsLst>
                  <a:lin ang="5400000" scaled="0"/>
                </a:gradFill>
              </a:rPr>
              <a:t>digested</a:t>
            </a:r>
            <a:endParaRPr lang="en-US" dirty="0">
              <a:gradFill>
                <a:gsLst>
                  <a:gs pos="0">
                    <a:srgbClr val="FFFFFF"/>
                  </a:gs>
                  <a:gs pos="100000">
                    <a:srgbClr val="FFFFFF"/>
                  </a:gs>
                </a:gsLst>
                <a:lin ang="5400000" scaled="0"/>
              </a:gradFill>
            </a:endParaRPr>
          </a:p>
        </p:txBody>
      </p:sp>
      <p:sp>
        <p:nvSpPr>
          <p:cNvPr id="19" name="Rectangle 18"/>
          <p:cNvSpPr/>
          <p:nvPr/>
        </p:nvSpPr>
        <p:spPr bwMode="auto">
          <a:xfrm>
            <a:off x="4253361" y="3059184"/>
            <a:ext cx="3929754" cy="876155"/>
          </a:xfrm>
          <a:prstGeom prst="rect">
            <a:avLst/>
          </a:prstGeom>
          <a:solidFill>
            <a:schemeClr val="tx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91440" rIns="91440" bIns="91440" numCol="1" rtlCol="0" anchor="t" anchorCtr="0" compatLnSpc="1">
            <a:prstTxWarp prst="textNoShape">
              <a:avLst/>
            </a:prstTxWarp>
          </a:bodyPr>
          <a:lstStyle/>
          <a:p>
            <a:pPr lvl="0" defTabSz="932472" fontAlgn="base">
              <a:spcBef>
                <a:spcPct val="0"/>
              </a:spcBef>
              <a:spcAft>
                <a:spcPct val="0"/>
              </a:spcAft>
            </a:pPr>
            <a:r>
              <a:rPr lang="en-US" dirty="0">
                <a:gradFill>
                  <a:gsLst>
                    <a:gs pos="0">
                      <a:srgbClr val="FFFFFF"/>
                    </a:gs>
                    <a:gs pos="100000">
                      <a:srgbClr val="FFFFFF"/>
                    </a:gs>
                  </a:gsLst>
                  <a:lin ang="5400000" scaled="0"/>
                </a:gradFill>
              </a:rPr>
              <a:t>Analytics automatically categorizes and </a:t>
            </a:r>
            <a:r>
              <a:rPr lang="en-US" dirty="0" smtClean="0">
                <a:gradFill>
                  <a:gsLst>
                    <a:gs pos="0">
                      <a:srgbClr val="FFFFFF"/>
                    </a:gs>
                    <a:gs pos="100000">
                      <a:srgbClr val="FFFFFF"/>
                    </a:gs>
                  </a:gsLst>
                  <a:lin ang="5400000" scaled="0"/>
                </a:gradFill>
              </a:rPr>
              <a:t>disposes</a:t>
            </a:r>
            <a:endParaRPr lang="en-US" dirty="0">
              <a:gradFill>
                <a:gsLst>
                  <a:gs pos="0">
                    <a:srgbClr val="FFFFFF"/>
                  </a:gs>
                  <a:gs pos="100000">
                    <a:srgbClr val="FFFFFF"/>
                  </a:gs>
                </a:gsLst>
                <a:lin ang="5400000" scaled="0"/>
              </a:gradFill>
            </a:endParaRPr>
          </a:p>
        </p:txBody>
      </p:sp>
      <p:sp>
        <p:nvSpPr>
          <p:cNvPr id="20" name="Rectangle 19"/>
          <p:cNvSpPr/>
          <p:nvPr/>
        </p:nvSpPr>
        <p:spPr bwMode="auto">
          <a:xfrm>
            <a:off x="8232084" y="3059184"/>
            <a:ext cx="3929754" cy="876155"/>
          </a:xfrm>
          <a:prstGeom prst="rect">
            <a:avLst/>
          </a:pr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91440" rIns="91440" bIns="91440" numCol="1" rtlCol="0" anchor="t" anchorCtr="0" compatLnSpc="1">
            <a:prstTxWarp prst="textNoShape">
              <a:avLst/>
            </a:prstTxWarp>
          </a:bodyPr>
          <a:lstStyle/>
          <a:p>
            <a:pPr lvl="0" defTabSz="932472" fontAlgn="base">
              <a:spcBef>
                <a:spcPct val="0"/>
              </a:spcBef>
              <a:spcAft>
                <a:spcPct val="0"/>
              </a:spcAft>
            </a:pPr>
            <a:r>
              <a:rPr lang="en-US" dirty="0">
                <a:gradFill>
                  <a:gsLst>
                    <a:gs pos="29204">
                      <a:schemeClr val="tx1">
                        <a:lumMod val="75000"/>
                      </a:schemeClr>
                    </a:gs>
                    <a:gs pos="51000">
                      <a:schemeClr val="tx1">
                        <a:lumMod val="75000"/>
                      </a:schemeClr>
                    </a:gs>
                  </a:gsLst>
                  <a:lin ang="5400000" scaled="0"/>
                </a:gradFill>
              </a:rPr>
              <a:t>Static information now at rest put into </a:t>
            </a:r>
            <a:r>
              <a:rPr lang="en-US" dirty="0" smtClean="0">
                <a:gradFill>
                  <a:gsLst>
                    <a:gs pos="29204">
                      <a:schemeClr val="tx1">
                        <a:lumMod val="75000"/>
                      </a:schemeClr>
                    </a:gs>
                    <a:gs pos="51000">
                      <a:schemeClr val="tx1">
                        <a:lumMod val="75000"/>
                      </a:schemeClr>
                    </a:gs>
                  </a:gsLst>
                  <a:lin ang="5400000" scaled="0"/>
                </a:gradFill>
              </a:rPr>
              <a:t>motion</a:t>
            </a:r>
            <a:endParaRPr lang="en-US" dirty="0">
              <a:gradFill>
                <a:gsLst>
                  <a:gs pos="29204">
                    <a:schemeClr val="tx1">
                      <a:lumMod val="75000"/>
                    </a:schemeClr>
                  </a:gs>
                  <a:gs pos="51000">
                    <a:schemeClr val="tx1">
                      <a:lumMod val="75000"/>
                    </a:schemeClr>
                  </a:gs>
                </a:gsLst>
                <a:lin ang="5400000" scaled="0"/>
              </a:gradFill>
            </a:endParaRPr>
          </a:p>
        </p:txBody>
      </p:sp>
      <p:sp>
        <p:nvSpPr>
          <p:cNvPr id="22" name="Rectangle 21"/>
          <p:cNvSpPr/>
          <p:nvPr/>
        </p:nvSpPr>
        <p:spPr bwMode="auto">
          <a:xfrm>
            <a:off x="274638" y="4900732"/>
            <a:ext cx="3929754" cy="876155"/>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91440" rIns="91440" bIns="91440" numCol="1" rtlCol="0" anchor="t" anchorCtr="0" compatLnSpc="1">
            <a:prstTxWarp prst="textNoShape">
              <a:avLst/>
            </a:prstTxWarp>
          </a:bodyPr>
          <a:lstStyle/>
          <a:p>
            <a:pPr lvl="0" defTabSz="932472" fontAlgn="base">
              <a:spcBef>
                <a:spcPct val="0"/>
              </a:spcBef>
              <a:spcAft>
                <a:spcPct val="0"/>
              </a:spcAft>
            </a:pPr>
            <a:r>
              <a:rPr lang="en-US" dirty="0">
                <a:gradFill>
                  <a:gsLst>
                    <a:gs pos="0">
                      <a:srgbClr val="FFFFFF"/>
                    </a:gs>
                    <a:gs pos="100000">
                      <a:srgbClr val="FFFFFF"/>
                    </a:gs>
                  </a:gsLst>
                  <a:lin ang="5400000" scaled="0"/>
                </a:gradFill>
              </a:rPr>
              <a:t>The “business” circumvents </a:t>
            </a:r>
            <a:r>
              <a:rPr lang="en-US" dirty="0" smtClean="0">
                <a:gradFill>
                  <a:gsLst>
                    <a:gs pos="0">
                      <a:srgbClr val="FFFFFF"/>
                    </a:gs>
                    <a:gs pos="100000">
                      <a:srgbClr val="FFFFFF"/>
                    </a:gs>
                  </a:gsLst>
                  <a:lin ang="5400000" scaled="0"/>
                </a:gradFill>
              </a:rPr>
              <a:t>IT</a:t>
            </a:r>
            <a:endParaRPr lang="en-US" dirty="0">
              <a:gradFill>
                <a:gsLst>
                  <a:gs pos="0">
                    <a:srgbClr val="FFFFFF"/>
                  </a:gs>
                  <a:gs pos="100000">
                    <a:srgbClr val="FFFFFF"/>
                  </a:gs>
                </a:gsLst>
                <a:lin ang="5400000" scaled="0"/>
              </a:gradFill>
            </a:endParaRPr>
          </a:p>
        </p:txBody>
      </p:sp>
      <p:sp>
        <p:nvSpPr>
          <p:cNvPr id="23" name="Rectangle 22"/>
          <p:cNvSpPr/>
          <p:nvPr/>
        </p:nvSpPr>
        <p:spPr bwMode="auto">
          <a:xfrm>
            <a:off x="4253361" y="4900732"/>
            <a:ext cx="3929754" cy="876155"/>
          </a:xfrm>
          <a:prstGeom prst="rect">
            <a:avLst/>
          </a:prstGeom>
          <a:solidFill>
            <a:schemeClr val="tx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91440" rIns="91440" bIns="91440" numCol="1" rtlCol="0" anchor="t" anchorCtr="0" compatLnSpc="1">
            <a:prstTxWarp prst="textNoShape">
              <a:avLst/>
            </a:prstTxWarp>
          </a:bodyPr>
          <a:lstStyle/>
          <a:p>
            <a:pPr lvl="0" defTabSz="932472" fontAlgn="base">
              <a:spcBef>
                <a:spcPct val="0"/>
              </a:spcBef>
              <a:spcAft>
                <a:spcPct val="0"/>
              </a:spcAft>
            </a:pPr>
            <a:r>
              <a:rPr lang="en-US" dirty="0">
                <a:gradFill>
                  <a:gsLst>
                    <a:gs pos="0">
                      <a:srgbClr val="FFFFFF"/>
                    </a:gs>
                    <a:gs pos="100000">
                      <a:srgbClr val="FFFFFF"/>
                    </a:gs>
                  </a:gsLst>
                  <a:lin ang="5400000" scaled="0"/>
                </a:gradFill>
              </a:rPr>
              <a:t>IT spend aligned with </a:t>
            </a:r>
            <a:r>
              <a:rPr lang="en-US" dirty="0" smtClean="0">
                <a:gradFill>
                  <a:gsLst>
                    <a:gs pos="0">
                      <a:srgbClr val="FFFFFF"/>
                    </a:gs>
                    <a:gs pos="100000">
                      <a:srgbClr val="FFFFFF"/>
                    </a:gs>
                  </a:gsLst>
                  <a:lin ang="5400000" scaled="0"/>
                </a:gradFill>
              </a:rPr>
              <a:t>opportunities</a:t>
            </a:r>
            <a:endParaRPr lang="en-US" dirty="0">
              <a:gradFill>
                <a:gsLst>
                  <a:gs pos="0">
                    <a:srgbClr val="FFFFFF"/>
                  </a:gs>
                  <a:gs pos="100000">
                    <a:srgbClr val="FFFFFF"/>
                  </a:gs>
                </a:gsLst>
                <a:lin ang="5400000" scaled="0"/>
              </a:gradFill>
            </a:endParaRPr>
          </a:p>
        </p:txBody>
      </p:sp>
      <p:sp>
        <p:nvSpPr>
          <p:cNvPr id="24" name="Rectangle 23"/>
          <p:cNvSpPr/>
          <p:nvPr/>
        </p:nvSpPr>
        <p:spPr bwMode="auto">
          <a:xfrm>
            <a:off x="8232084" y="4900732"/>
            <a:ext cx="3929754" cy="876155"/>
          </a:xfrm>
          <a:prstGeom prst="rect">
            <a:avLst/>
          </a:pr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91440" rIns="91440" bIns="91440" numCol="1" rtlCol="0" anchor="t" anchorCtr="0" compatLnSpc="1">
            <a:prstTxWarp prst="textNoShape">
              <a:avLst/>
            </a:prstTxWarp>
          </a:bodyPr>
          <a:lstStyle/>
          <a:p>
            <a:pPr lvl="0" defTabSz="932472" fontAlgn="base">
              <a:spcBef>
                <a:spcPct val="0"/>
              </a:spcBef>
              <a:spcAft>
                <a:spcPct val="0"/>
              </a:spcAft>
            </a:pPr>
            <a:r>
              <a:rPr lang="en-US" dirty="0">
                <a:gradFill>
                  <a:gsLst>
                    <a:gs pos="29204">
                      <a:schemeClr val="tx1">
                        <a:lumMod val="75000"/>
                      </a:schemeClr>
                    </a:gs>
                    <a:gs pos="51000">
                      <a:schemeClr val="tx1">
                        <a:lumMod val="75000"/>
                      </a:schemeClr>
                    </a:gs>
                  </a:gsLst>
                  <a:lin ang="5400000" scaled="0"/>
                </a:gradFill>
              </a:rPr>
              <a:t>A new business/IT </a:t>
            </a:r>
            <a:r>
              <a:rPr lang="en-US" dirty="0" smtClean="0">
                <a:gradFill>
                  <a:gsLst>
                    <a:gs pos="29204">
                      <a:schemeClr val="tx1">
                        <a:lumMod val="75000"/>
                      </a:schemeClr>
                    </a:gs>
                    <a:gs pos="51000">
                      <a:schemeClr val="tx1">
                        <a:lumMod val="75000"/>
                      </a:schemeClr>
                    </a:gs>
                  </a:gsLst>
                  <a:lin ang="5400000" scaled="0"/>
                </a:gradFill>
              </a:rPr>
              <a:t>alignment</a:t>
            </a:r>
            <a:endParaRPr lang="en-US" dirty="0">
              <a:gradFill>
                <a:gsLst>
                  <a:gs pos="29204">
                    <a:schemeClr val="tx1">
                      <a:lumMod val="75000"/>
                    </a:schemeClr>
                  </a:gs>
                  <a:gs pos="51000">
                    <a:schemeClr val="tx1">
                      <a:lumMod val="75000"/>
                    </a:schemeClr>
                  </a:gs>
                </a:gsLst>
                <a:lin ang="5400000" scaled="0"/>
              </a:gradFill>
            </a:endParaRPr>
          </a:p>
        </p:txBody>
      </p:sp>
      <p:sp>
        <p:nvSpPr>
          <p:cNvPr id="26" name="Rectangle 25"/>
          <p:cNvSpPr/>
          <p:nvPr/>
        </p:nvSpPr>
        <p:spPr bwMode="auto">
          <a:xfrm>
            <a:off x="274638" y="3979958"/>
            <a:ext cx="3929754" cy="876155"/>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91440" rIns="91440" bIns="91440" numCol="1" rtlCol="0" anchor="t" anchorCtr="0" compatLnSpc="1">
            <a:prstTxWarp prst="textNoShape">
              <a:avLst/>
            </a:prstTxWarp>
          </a:bodyPr>
          <a:lstStyle/>
          <a:p>
            <a:pPr lvl="0" defTabSz="932472" fontAlgn="base">
              <a:spcBef>
                <a:spcPct val="0"/>
              </a:spcBef>
              <a:spcAft>
                <a:spcPct val="0"/>
              </a:spcAft>
            </a:pPr>
            <a:r>
              <a:rPr lang="en-US" dirty="0">
                <a:gradFill>
                  <a:gsLst>
                    <a:gs pos="0">
                      <a:srgbClr val="FFFFFF"/>
                    </a:gs>
                    <a:gs pos="100000">
                      <a:srgbClr val="FFFFFF"/>
                    </a:gs>
                  </a:gsLst>
                  <a:lin ang="5400000" scaled="0"/>
                </a:gradFill>
              </a:rPr>
              <a:t>More silos than </a:t>
            </a:r>
            <a:r>
              <a:rPr lang="en-US" dirty="0" smtClean="0">
                <a:gradFill>
                  <a:gsLst>
                    <a:gs pos="0">
                      <a:srgbClr val="FFFFFF"/>
                    </a:gs>
                    <a:gs pos="100000">
                      <a:srgbClr val="FFFFFF"/>
                    </a:gs>
                  </a:gsLst>
                  <a:lin ang="5400000" scaled="0"/>
                </a:gradFill>
              </a:rPr>
              <a:t>ever—and </a:t>
            </a:r>
            <a:r>
              <a:rPr lang="en-US" dirty="0">
                <a:gradFill>
                  <a:gsLst>
                    <a:gs pos="0">
                      <a:srgbClr val="FFFFFF"/>
                    </a:gs>
                    <a:gs pos="100000">
                      <a:srgbClr val="FFFFFF"/>
                    </a:gs>
                  </a:gsLst>
                  <a:lin ang="5400000" scaled="0"/>
                </a:gradFill>
              </a:rPr>
              <a:t>new ones in the </a:t>
            </a:r>
            <a:r>
              <a:rPr lang="en-US" dirty="0" smtClean="0">
                <a:gradFill>
                  <a:gsLst>
                    <a:gs pos="0">
                      <a:srgbClr val="FFFFFF"/>
                    </a:gs>
                    <a:gs pos="100000">
                      <a:srgbClr val="FFFFFF"/>
                    </a:gs>
                  </a:gsLst>
                  <a:lin ang="5400000" scaled="0"/>
                </a:gradFill>
              </a:rPr>
              <a:t>cloud</a:t>
            </a:r>
            <a:endParaRPr lang="en-US" dirty="0">
              <a:gradFill>
                <a:gsLst>
                  <a:gs pos="0">
                    <a:srgbClr val="FFFFFF"/>
                  </a:gs>
                  <a:gs pos="100000">
                    <a:srgbClr val="FFFFFF"/>
                  </a:gs>
                </a:gsLst>
                <a:lin ang="5400000" scaled="0"/>
              </a:gradFill>
            </a:endParaRPr>
          </a:p>
        </p:txBody>
      </p:sp>
      <p:sp>
        <p:nvSpPr>
          <p:cNvPr id="27" name="Rectangle 26"/>
          <p:cNvSpPr/>
          <p:nvPr/>
        </p:nvSpPr>
        <p:spPr bwMode="auto">
          <a:xfrm>
            <a:off x="4253361" y="3979958"/>
            <a:ext cx="3929754" cy="876155"/>
          </a:xfrm>
          <a:prstGeom prst="rect">
            <a:avLst/>
          </a:prstGeom>
          <a:solidFill>
            <a:schemeClr val="tx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91440" rIns="91440" bIns="91440" numCol="1" rtlCol="0" anchor="t" anchorCtr="0" compatLnSpc="1">
            <a:prstTxWarp prst="textNoShape">
              <a:avLst/>
            </a:prstTxWarp>
          </a:bodyPr>
          <a:lstStyle/>
          <a:p>
            <a:pPr lvl="0" defTabSz="932472" fontAlgn="base">
              <a:spcBef>
                <a:spcPct val="0"/>
              </a:spcBef>
              <a:spcAft>
                <a:spcPct val="0"/>
              </a:spcAft>
            </a:pPr>
            <a:r>
              <a:rPr lang="en-US" dirty="0">
                <a:gradFill>
                  <a:gsLst>
                    <a:gs pos="0">
                      <a:srgbClr val="FFFFFF"/>
                    </a:gs>
                    <a:gs pos="100000">
                      <a:srgbClr val="FFFFFF"/>
                    </a:gs>
                  </a:gsLst>
                  <a:lin ang="5400000" scaled="0"/>
                </a:gradFill>
              </a:rPr>
              <a:t>Governance occurs regardless </a:t>
            </a:r>
            <a:r>
              <a:rPr lang="en-US" dirty="0" smtClean="0">
                <a:gradFill>
                  <a:gsLst>
                    <a:gs pos="0">
                      <a:srgbClr val="FFFFFF"/>
                    </a:gs>
                    <a:gs pos="100000">
                      <a:srgbClr val="FFFFFF"/>
                    </a:gs>
                  </a:gsLst>
                  <a:lin ang="5400000" scaled="0"/>
                </a:gradFill>
              </a:rPr>
              <a:t/>
            </a:r>
            <a:br>
              <a:rPr lang="en-US" dirty="0" smtClean="0">
                <a:gradFill>
                  <a:gsLst>
                    <a:gs pos="0">
                      <a:srgbClr val="FFFFFF"/>
                    </a:gs>
                    <a:gs pos="100000">
                      <a:srgbClr val="FFFFFF"/>
                    </a:gs>
                  </a:gsLst>
                  <a:lin ang="5400000" scaled="0"/>
                </a:gradFill>
              </a:rPr>
            </a:br>
            <a:r>
              <a:rPr lang="en-US" dirty="0" smtClean="0">
                <a:gradFill>
                  <a:gsLst>
                    <a:gs pos="0">
                      <a:srgbClr val="FFFFFF"/>
                    </a:gs>
                    <a:gs pos="100000">
                      <a:srgbClr val="FFFFFF"/>
                    </a:gs>
                  </a:gsLst>
                  <a:lin ang="5400000" scaled="0"/>
                </a:gradFill>
              </a:rPr>
              <a:t>of location</a:t>
            </a:r>
            <a:endParaRPr lang="en-US" dirty="0">
              <a:gradFill>
                <a:gsLst>
                  <a:gs pos="0">
                    <a:srgbClr val="FFFFFF"/>
                  </a:gs>
                  <a:gs pos="100000">
                    <a:srgbClr val="FFFFFF"/>
                  </a:gs>
                </a:gsLst>
                <a:lin ang="5400000" scaled="0"/>
              </a:gradFill>
            </a:endParaRPr>
          </a:p>
        </p:txBody>
      </p:sp>
      <p:sp>
        <p:nvSpPr>
          <p:cNvPr id="28" name="Rectangle 27"/>
          <p:cNvSpPr/>
          <p:nvPr/>
        </p:nvSpPr>
        <p:spPr bwMode="auto">
          <a:xfrm>
            <a:off x="8232084" y="3979958"/>
            <a:ext cx="3929754" cy="876155"/>
          </a:xfrm>
          <a:prstGeom prst="rect">
            <a:avLst/>
          </a:pr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91440" rIns="91440" bIns="91440" numCol="1" rtlCol="0" anchor="t" anchorCtr="0" compatLnSpc="1">
            <a:prstTxWarp prst="textNoShape">
              <a:avLst/>
            </a:prstTxWarp>
          </a:bodyPr>
          <a:lstStyle/>
          <a:p>
            <a:pPr lvl="0" defTabSz="932472" fontAlgn="base">
              <a:spcBef>
                <a:spcPct val="0"/>
              </a:spcBef>
              <a:spcAft>
                <a:spcPct val="0"/>
              </a:spcAft>
            </a:pPr>
            <a:r>
              <a:rPr lang="en-US" dirty="0">
                <a:gradFill>
                  <a:gsLst>
                    <a:gs pos="29204">
                      <a:schemeClr val="tx1">
                        <a:lumMod val="75000"/>
                      </a:schemeClr>
                    </a:gs>
                    <a:gs pos="51000">
                      <a:schemeClr val="tx1">
                        <a:lumMod val="75000"/>
                      </a:schemeClr>
                    </a:gs>
                  </a:gsLst>
                  <a:lin ang="5400000" scaled="0"/>
                </a:gradFill>
              </a:rPr>
              <a:t>It doesn’t matter where </a:t>
            </a:r>
            <a:r>
              <a:rPr lang="en-US" dirty="0" smtClean="0">
                <a:gradFill>
                  <a:gsLst>
                    <a:gs pos="29204">
                      <a:schemeClr val="tx1">
                        <a:lumMod val="75000"/>
                      </a:schemeClr>
                    </a:gs>
                    <a:gs pos="51000">
                      <a:schemeClr val="tx1">
                        <a:lumMod val="75000"/>
                      </a:schemeClr>
                    </a:gs>
                  </a:gsLst>
                  <a:lin ang="5400000" scaled="0"/>
                </a:gradFill>
              </a:rPr>
              <a:t/>
            </a:r>
            <a:br>
              <a:rPr lang="en-US" dirty="0" smtClean="0">
                <a:gradFill>
                  <a:gsLst>
                    <a:gs pos="29204">
                      <a:schemeClr val="tx1">
                        <a:lumMod val="75000"/>
                      </a:schemeClr>
                    </a:gs>
                    <a:gs pos="51000">
                      <a:schemeClr val="tx1">
                        <a:lumMod val="75000"/>
                      </a:schemeClr>
                    </a:gs>
                  </a:gsLst>
                  <a:lin ang="5400000" scaled="0"/>
                </a:gradFill>
              </a:rPr>
            </a:br>
            <a:r>
              <a:rPr lang="en-US" dirty="0" smtClean="0">
                <a:gradFill>
                  <a:gsLst>
                    <a:gs pos="29204">
                      <a:schemeClr val="tx1">
                        <a:lumMod val="75000"/>
                      </a:schemeClr>
                    </a:gs>
                    <a:gs pos="51000">
                      <a:schemeClr val="tx1">
                        <a:lumMod val="75000"/>
                      </a:schemeClr>
                    </a:gs>
                  </a:gsLst>
                  <a:lin ang="5400000" scaled="0"/>
                </a:gradFill>
              </a:rPr>
              <a:t>information </a:t>
            </a:r>
            <a:r>
              <a:rPr lang="en-US" dirty="0">
                <a:gradFill>
                  <a:gsLst>
                    <a:gs pos="29204">
                      <a:schemeClr val="tx1">
                        <a:lumMod val="75000"/>
                      </a:schemeClr>
                    </a:gs>
                    <a:gs pos="51000">
                      <a:schemeClr val="tx1">
                        <a:lumMod val="75000"/>
                      </a:schemeClr>
                    </a:gs>
                  </a:gsLst>
                  <a:lin ang="5400000" scaled="0"/>
                </a:gradFill>
              </a:rPr>
              <a:t>“</a:t>
            </a:r>
            <a:r>
              <a:rPr lang="en-US" dirty="0" smtClean="0">
                <a:gradFill>
                  <a:gsLst>
                    <a:gs pos="29204">
                      <a:schemeClr val="tx1">
                        <a:lumMod val="75000"/>
                      </a:schemeClr>
                    </a:gs>
                    <a:gs pos="51000">
                      <a:schemeClr val="tx1">
                        <a:lumMod val="75000"/>
                      </a:schemeClr>
                    </a:gs>
                  </a:gsLst>
                  <a:lin ang="5400000" scaled="0"/>
                </a:gradFill>
              </a:rPr>
              <a:t>lives”</a:t>
            </a:r>
            <a:endParaRPr lang="en-US" dirty="0">
              <a:gradFill>
                <a:gsLst>
                  <a:gs pos="29204">
                    <a:schemeClr val="tx1">
                      <a:lumMod val="75000"/>
                    </a:schemeClr>
                  </a:gs>
                  <a:gs pos="51000">
                    <a:schemeClr val="tx1">
                      <a:lumMod val="75000"/>
                    </a:schemeClr>
                  </a:gs>
                </a:gsLst>
                <a:lin ang="5400000" scaled="0"/>
              </a:gradFill>
            </a:endParaRPr>
          </a:p>
        </p:txBody>
      </p:sp>
      <p:sp>
        <p:nvSpPr>
          <p:cNvPr id="30" name="Rectangle 29"/>
          <p:cNvSpPr/>
          <p:nvPr/>
        </p:nvSpPr>
        <p:spPr bwMode="auto">
          <a:xfrm>
            <a:off x="274638" y="5821508"/>
            <a:ext cx="3929754" cy="876155"/>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91440" rIns="91440" bIns="91440" numCol="1" rtlCol="0" anchor="t" anchorCtr="0" compatLnSpc="1">
            <a:prstTxWarp prst="textNoShape">
              <a:avLst/>
            </a:prstTxWarp>
          </a:bodyPr>
          <a:lstStyle/>
          <a:p>
            <a:pPr lvl="0" defTabSz="932472" fontAlgn="base">
              <a:spcBef>
                <a:spcPct val="0"/>
              </a:spcBef>
              <a:spcAft>
                <a:spcPct val="0"/>
              </a:spcAft>
            </a:pPr>
            <a:r>
              <a:rPr lang="en-US" dirty="0">
                <a:gradFill>
                  <a:gsLst>
                    <a:gs pos="0">
                      <a:srgbClr val="FFFFFF"/>
                    </a:gs>
                    <a:gs pos="100000">
                      <a:srgbClr val="FFFFFF"/>
                    </a:gs>
                  </a:gsLst>
                  <a:lin ang="5400000" scaled="0"/>
                </a:gradFill>
              </a:rPr>
              <a:t>We’re spending too much </a:t>
            </a:r>
            <a:r>
              <a:rPr lang="en-US" dirty="0" smtClean="0">
                <a:gradFill>
                  <a:gsLst>
                    <a:gs pos="0">
                      <a:srgbClr val="FFFFFF"/>
                    </a:gs>
                    <a:gs pos="100000">
                      <a:srgbClr val="FFFFFF"/>
                    </a:gs>
                  </a:gsLst>
                  <a:lin ang="5400000" scaled="0"/>
                </a:gradFill>
              </a:rPr>
              <a:t/>
            </a:r>
            <a:br>
              <a:rPr lang="en-US" dirty="0" smtClean="0">
                <a:gradFill>
                  <a:gsLst>
                    <a:gs pos="0">
                      <a:srgbClr val="FFFFFF"/>
                    </a:gs>
                    <a:gs pos="100000">
                      <a:srgbClr val="FFFFFF"/>
                    </a:gs>
                  </a:gsLst>
                  <a:lin ang="5400000" scaled="0"/>
                </a:gradFill>
              </a:rPr>
            </a:br>
            <a:r>
              <a:rPr lang="en-US" dirty="0" smtClean="0">
                <a:gradFill>
                  <a:gsLst>
                    <a:gs pos="0">
                      <a:srgbClr val="FFFFFF"/>
                    </a:gs>
                    <a:gs pos="100000">
                      <a:srgbClr val="FFFFFF"/>
                    </a:gs>
                  </a:gsLst>
                  <a:lin ang="5400000" scaled="0"/>
                </a:gradFill>
              </a:rPr>
              <a:t>on technology</a:t>
            </a:r>
            <a:endParaRPr lang="en-US" dirty="0">
              <a:gradFill>
                <a:gsLst>
                  <a:gs pos="0">
                    <a:srgbClr val="FFFFFF"/>
                  </a:gs>
                  <a:gs pos="100000">
                    <a:srgbClr val="FFFFFF"/>
                  </a:gs>
                </a:gsLst>
                <a:lin ang="5400000" scaled="0"/>
              </a:gradFill>
            </a:endParaRPr>
          </a:p>
        </p:txBody>
      </p:sp>
      <p:sp>
        <p:nvSpPr>
          <p:cNvPr id="31" name="Rectangle 30"/>
          <p:cNvSpPr/>
          <p:nvPr/>
        </p:nvSpPr>
        <p:spPr bwMode="auto">
          <a:xfrm>
            <a:off x="4253361" y="5821508"/>
            <a:ext cx="3929754" cy="876155"/>
          </a:xfrm>
          <a:prstGeom prst="rect">
            <a:avLst/>
          </a:prstGeom>
          <a:solidFill>
            <a:schemeClr val="tx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91440" rIns="91440" bIns="91440" numCol="1" rtlCol="0" anchor="t" anchorCtr="0" compatLnSpc="1">
            <a:prstTxWarp prst="textNoShape">
              <a:avLst/>
            </a:prstTxWarp>
          </a:bodyPr>
          <a:lstStyle/>
          <a:p>
            <a:pPr lvl="0" defTabSz="932472" fontAlgn="base">
              <a:spcBef>
                <a:spcPct val="0"/>
              </a:spcBef>
              <a:spcAft>
                <a:spcPct val="0"/>
              </a:spcAft>
            </a:pPr>
            <a:r>
              <a:rPr lang="en-US" dirty="0">
                <a:gradFill>
                  <a:gsLst>
                    <a:gs pos="0">
                      <a:srgbClr val="FFFFFF"/>
                    </a:gs>
                    <a:gs pos="100000">
                      <a:srgbClr val="FFFFFF"/>
                    </a:gs>
                  </a:gsLst>
                  <a:lin ang="5400000" scaled="0"/>
                </a:gradFill>
              </a:rPr>
              <a:t>Cloud opportunities to save </a:t>
            </a:r>
            <a:r>
              <a:rPr lang="en-US" dirty="0" smtClean="0">
                <a:gradFill>
                  <a:gsLst>
                    <a:gs pos="0">
                      <a:srgbClr val="FFFFFF"/>
                    </a:gs>
                    <a:gs pos="100000">
                      <a:srgbClr val="FFFFFF"/>
                    </a:gs>
                  </a:gsLst>
                  <a:lin ang="5400000" scaled="0"/>
                </a:gradFill>
              </a:rPr>
              <a:t/>
            </a:r>
            <a:br>
              <a:rPr lang="en-US" dirty="0" smtClean="0">
                <a:gradFill>
                  <a:gsLst>
                    <a:gs pos="0">
                      <a:srgbClr val="FFFFFF"/>
                    </a:gs>
                    <a:gs pos="100000">
                      <a:srgbClr val="FFFFFF"/>
                    </a:gs>
                  </a:gsLst>
                  <a:lin ang="5400000" scaled="0"/>
                </a:gradFill>
              </a:rPr>
            </a:br>
            <a:r>
              <a:rPr lang="en-US" dirty="0" smtClean="0">
                <a:gradFill>
                  <a:gsLst>
                    <a:gs pos="0">
                      <a:srgbClr val="FFFFFF"/>
                    </a:gs>
                    <a:gs pos="100000">
                      <a:srgbClr val="FFFFFF"/>
                    </a:gs>
                  </a:gsLst>
                  <a:lin ang="5400000" scaled="0"/>
                </a:gradFill>
              </a:rPr>
              <a:t>on legacy</a:t>
            </a:r>
            <a:endParaRPr lang="en-US" dirty="0">
              <a:gradFill>
                <a:gsLst>
                  <a:gs pos="0">
                    <a:srgbClr val="FFFFFF"/>
                  </a:gs>
                  <a:gs pos="100000">
                    <a:srgbClr val="FFFFFF"/>
                  </a:gs>
                </a:gsLst>
                <a:lin ang="5400000" scaled="0"/>
              </a:gradFill>
            </a:endParaRPr>
          </a:p>
        </p:txBody>
      </p:sp>
      <p:sp>
        <p:nvSpPr>
          <p:cNvPr id="32" name="Rectangle 31"/>
          <p:cNvSpPr/>
          <p:nvPr/>
        </p:nvSpPr>
        <p:spPr bwMode="auto">
          <a:xfrm>
            <a:off x="8232084" y="5821508"/>
            <a:ext cx="3929754" cy="876155"/>
          </a:xfrm>
          <a:prstGeom prst="rect">
            <a:avLst/>
          </a:pr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91440" rIns="91440" bIns="91440" numCol="1" rtlCol="0" anchor="t" anchorCtr="0" compatLnSpc="1">
            <a:prstTxWarp prst="textNoShape">
              <a:avLst/>
            </a:prstTxWarp>
          </a:bodyPr>
          <a:lstStyle/>
          <a:p>
            <a:pPr lvl="0" defTabSz="932472" fontAlgn="base">
              <a:spcBef>
                <a:spcPct val="0"/>
              </a:spcBef>
              <a:spcAft>
                <a:spcPct val="0"/>
              </a:spcAft>
            </a:pPr>
            <a:r>
              <a:rPr lang="en-US" dirty="0">
                <a:gradFill>
                  <a:gsLst>
                    <a:gs pos="29204">
                      <a:schemeClr val="tx1">
                        <a:lumMod val="75000"/>
                      </a:schemeClr>
                    </a:gs>
                    <a:gs pos="51000">
                      <a:schemeClr val="tx1">
                        <a:lumMod val="75000"/>
                      </a:schemeClr>
                    </a:gs>
                  </a:gsLst>
                  <a:lin ang="5400000" scaled="0"/>
                </a:gradFill>
              </a:rPr>
              <a:t>IT shifts from a cost center </a:t>
            </a:r>
            <a:r>
              <a:rPr lang="en-US" dirty="0" smtClean="0">
                <a:gradFill>
                  <a:gsLst>
                    <a:gs pos="29204">
                      <a:schemeClr val="tx1">
                        <a:lumMod val="75000"/>
                      </a:schemeClr>
                    </a:gs>
                    <a:gs pos="51000">
                      <a:schemeClr val="tx1">
                        <a:lumMod val="75000"/>
                      </a:schemeClr>
                    </a:gs>
                  </a:gsLst>
                  <a:lin ang="5400000" scaled="0"/>
                </a:gradFill>
              </a:rPr>
              <a:t/>
            </a:r>
            <a:br>
              <a:rPr lang="en-US" dirty="0" smtClean="0">
                <a:gradFill>
                  <a:gsLst>
                    <a:gs pos="29204">
                      <a:schemeClr val="tx1">
                        <a:lumMod val="75000"/>
                      </a:schemeClr>
                    </a:gs>
                    <a:gs pos="51000">
                      <a:schemeClr val="tx1">
                        <a:lumMod val="75000"/>
                      </a:schemeClr>
                    </a:gs>
                  </a:gsLst>
                  <a:lin ang="5400000" scaled="0"/>
                </a:gradFill>
              </a:rPr>
            </a:br>
            <a:r>
              <a:rPr lang="en-US" dirty="0" smtClean="0">
                <a:gradFill>
                  <a:gsLst>
                    <a:gs pos="29204">
                      <a:schemeClr val="tx1">
                        <a:lumMod val="75000"/>
                      </a:schemeClr>
                    </a:gs>
                    <a:gs pos="51000">
                      <a:schemeClr val="tx1">
                        <a:lumMod val="75000"/>
                      </a:schemeClr>
                    </a:gs>
                  </a:gsLst>
                  <a:lin ang="5400000" scaled="0"/>
                </a:gradFill>
              </a:rPr>
              <a:t>to value creator</a:t>
            </a:r>
            <a:endParaRPr lang="en-US" dirty="0">
              <a:gradFill>
                <a:gsLst>
                  <a:gs pos="29204">
                    <a:schemeClr val="tx1">
                      <a:lumMod val="75000"/>
                    </a:schemeClr>
                  </a:gs>
                  <a:gs pos="51000">
                    <a:schemeClr val="tx1">
                      <a:lumMod val="75000"/>
                    </a:schemeClr>
                  </a:gs>
                </a:gsLst>
                <a:lin ang="5400000" scaled="0"/>
              </a:gradFill>
            </a:endParaRPr>
          </a:p>
        </p:txBody>
      </p:sp>
    </p:spTree>
    <p:extLst>
      <p:ext uri="{BB962C8B-B14F-4D97-AF65-F5344CB8AC3E}">
        <p14:creationId xmlns:p14="http://schemas.microsoft.com/office/powerpoint/2010/main" val="1251293614"/>
      </p:ext>
    </p:extLst>
  </p:cSld>
  <p:clrMapOvr>
    <a:masterClrMapping/>
  </p:clrMapOvr>
  <p:transition>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smtClean="0"/>
              <a:t>Agenda</a:t>
            </a:r>
            <a:endParaRPr lang="en-US" dirty="0"/>
          </a:p>
        </p:txBody>
      </p:sp>
      <p:grpSp>
        <p:nvGrpSpPr>
          <p:cNvPr id="12" name="Group 11"/>
          <p:cNvGrpSpPr/>
          <p:nvPr/>
        </p:nvGrpSpPr>
        <p:grpSpPr>
          <a:xfrm>
            <a:off x="274638" y="1208748"/>
            <a:ext cx="11887200" cy="4570414"/>
            <a:chOff x="274638" y="1212849"/>
            <a:chExt cx="11887200" cy="5439491"/>
          </a:xfrm>
          <a:solidFill>
            <a:schemeClr val="tx2">
              <a:alpha val="20000"/>
            </a:schemeClr>
          </a:solidFill>
        </p:grpSpPr>
        <p:sp>
          <p:nvSpPr>
            <p:cNvPr id="6" name="Rectangle 5"/>
            <p:cNvSpPr/>
            <p:nvPr/>
          </p:nvSpPr>
          <p:spPr bwMode="auto">
            <a:xfrm>
              <a:off x="274638" y="1212849"/>
              <a:ext cx="11887200" cy="1325880"/>
            </a:xfrm>
            <a:prstGeom prst="rect">
              <a:avLst/>
            </a:prstGeom>
            <a:solidFill>
              <a:schemeClr val="accent3">
                <a:alpha val="2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640080" tIns="146304" rIns="182880" bIns="146304" numCol="1" rtlCol="0" anchor="ctr" anchorCtr="0" compatLnSpc="1">
              <a:prstTxWarp prst="textNoShape">
                <a:avLst/>
              </a:prstTxWarp>
            </a:bodyPr>
            <a:lstStyle/>
            <a:p>
              <a:pPr defTabSz="932472" fontAlgn="base">
                <a:spcBef>
                  <a:spcPct val="0"/>
                </a:spcBef>
                <a:spcAft>
                  <a:spcPct val="0"/>
                </a:spcAft>
              </a:pPr>
              <a:r>
                <a:rPr lang="en-US" sz="2800" dirty="0">
                  <a:gradFill>
                    <a:gsLst>
                      <a:gs pos="1250">
                        <a:schemeClr val="tx1"/>
                      </a:gs>
                      <a:gs pos="100000">
                        <a:schemeClr val="tx1"/>
                      </a:gs>
                    </a:gsLst>
                    <a:lin ang="5400000" scaled="0"/>
                  </a:gradFill>
                  <a:latin typeface="+mj-lt"/>
                </a:rPr>
                <a:t>Why dealing with information chaos is </a:t>
              </a:r>
              <a:r>
                <a:rPr lang="en-US" sz="2800" b="1" dirty="0" smtClean="0">
                  <a:gradFill>
                    <a:gsLst>
                      <a:gs pos="18584">
                        <a:schemeClr val="tx2"/>
                      </a:gs>
                      <a:gs pos="59000">
                        <a:schemeClr val="tx2"/>
                      </a:gs>
                    </a:gsLst>
                    <a:lin ang="5400000" scaled="0"/>
                  </a:gradFill>
                  <a:latin typeface="+mj-lt"/>
                </a:rPr>
                <a:t>the</a:t>
              </a:r>
              <a:r>
                <a:rPr lang="en-US" sz="2800" dirty="0" smtClean="0">
                  <a:gradFill>
                    <a:gsLst>
                      <a:gs pos="1250">
                        <a:schemeClr val="tx1"/>
                      </a:gs>
                      <a:gs pos="100000">
                        <a:schemeClr val="tx1"/>
                      </a:gs>
                    </a:gsLst>
                    <a:lin ang="5400000" scaled="0"/>
                  </a:gradFill>
                  <a:latin typeface="+mj-lt"/>
                </a:rPr>
                <a:t> </a:t>
              </a:r>
              <a:r>
                <a:rPr lang="en-US" sz="2800" dirty="0">
                  <a:gradFill>
                    <a:gsLst>
                      <a:gs pos="1250">
                        <a:schemeClr val="tx1"/>
                      </a:gs>
                      <a:gs pos="100000">
                        <a:schemeClr val="tx1"/>
                      </a:gs>
                    </a:gsLst>
                    <a:lin ang="5400000" scaled="0"/>
                  </a:gradFill>
                  <a:latin typeface="+mj-lt"/>
                </a:rPr>
                <a:t>most significant challenge facing businesses in the next </a:t>
              </a:r>
              <a:r>
                <a:rPr lang="en-US" sz="2800" dirty="0" smtClean="0">
                  <a:gradFill>
                    <a:gsLst>
                      <a:gs pos="1250">
                        <a:schemeClr val="tx1"/>
                      </a:gs>
                      <a:gs pos="100000">
                        <a:schemeClr val="tx1"/>
                      </a:gs>
                    </a:gsLst>
                    <a:lin ang="5400000" scaled="0"/>
                  </a:gradFill>
                  <a:latin typeface="+mj-lt"/>
                </a:rPr>
                <a:t>decade</a:t>
              </a:r>
              <a:endParaRPr lang="en-US" sz="2800" dirty="0">
                <a:gradFill>
                  <a:gsLst>
                    <a:gs pos="1250">
                      <a:schemeClr val="tx1"/>
                    </a:gs>
                    <a:gs pos="100000">
                      <a:schemeClr val="tx1"/>
                    </a:gs>
                  </a:gsLst>
                  <a:lin ang="5400000" scaled="0"/>
                </a:gradFill>
                <a:latin typeface="+mj-lt"/>
              </a:endParaRPr>
            </a:p>
          </p:txBody>
        </p:sp>
        <p:sp>
          <p:nvSpPr>
            <p:cNvPr id="7" name="Rectangle 6"/>
            <p:cNvSpPr/>
            <p:nvPr/>
          </p:nvSpPr>
          <p:spPr bwMode="auto">
            <a:xfrm>
              <a:off x="274638" y="2584053"/>
              <a:ext cx="11887200" cy="1325880"/>
            </a:xfrm>
            <a:prstGeom prst="rect">
              <a:avLst/>
            </a:prstGeom>
            <a:solidFill>
              <a:schemeClr val="accent3">
                <a:alpha val="2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640080" tIns="146304" rIns="182880" bIns="146304" numCol="1" rtlCol="0" anchor="ctr" anchorCtr="0" compatLnSpc="1">
              <a:prstTxWarp prst="textNoShape">
                <a:avLst/>
              </a:prstTxWarp>
            </a:bodyPr>
            <a:lstStyle/>
            <a:p>
              <a:pPr defTabSz="932472" fontAlgn="base">
                <a:spcBef>
                  <a:spcPct val="0"/>
                </a:spcBef>
                <a:spcAft>
                  <a:spcPct val="0"/>
                </a:spcAft>
              </a:pPr>
              <a:r>
                <a:rPr lang="en-US" sz="2800" dirty="0">
                  <a:gradFill>
                    <a:gsLst>
                      <a:gs pos="1250">
                        <a:schemeClr val="tx1"/>
                      </a:gs>
                      <a:gs pos="100000">
                        <a:schemeClr val="tx1"/>
                      </a:gs>
                    </a:gsLst>
                    <a:lin ang="5400000" scaled="0"/>
                  </a:gradFill>
                  <a:latin typeface="+mj-lt"/>
                </a:rPr>
                <a:t>The causes and effects of this </a:t>
              </a:r>
              <a:r>
                <a:rPr lang="en-US" sz="2800" dirty="0" smtClean="0">
                  <a:gradFill>
                    <a:gsLst>
                      <a:gs pos="1250">
                        <a:schemeClr val="tx1"/>
                      </a:gs>
                      <a:gs pos="100000">
                        <a:schemeClr val="tx1"/>
                      </a:gs>
                    </a:gsLst>
                    <a:lin ang="5400000" scaled="0"/>
                  </a:gradFill>
                  <a:latin typeface="+mj-lt"/>
                </a:rPr>
                <a:t>disruption</a:t>
              </a:r>
              <a:endParaRPr lang="en-US" sz="2800" dirty="0">
                <a:gradFill>
                  <a:gsLst>
                    <a:gs pos="1250">
                      <a:schemeClr val="tx1"/>
                    </a:gs>
                    <a:gs pos="100000">
                      <a:schemeClr val="tx1"/>
                    </a:gs>
                  </a:gsLst>
                  <a:lin ang="5400000" scaled="0"/>
                </a:gradFill>
                <a:latin typeface="+mj-lt"/>
              </a:endParaRPr>
            </a:p>
          </p:txBody>
        </p:sp>
        <p:sp>
          <p:nvSpPr>
            <p:cNvPr id="9" name="Rectangle 8"/>
            <p:cNvSpPr/>
            <p:nvPr/>
          </p:nvSpPr>
          <p:spPr bwMode="auto">
            <a:xfrm>
              <a:off x="274638" y="3955256"/>
              <a:ext cx="11887200" cy="1325880"/>
            </a:xfrm>
            <a:prstGeom prst="rect">
              <a:avLst/>
            </a:prstGeom>
            <a:solidFill>
              <a:schemeClr val="accent3">
                <a:alpha val="2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640080" tIns="146304" rIns="182880" bIns="146304" numCol="1" rtlCol="0" anchor="ctr" anchorCtr="0" compatLnSpc="1">
              <a:prstTxWarp prst="textNoShape">
                <a:avLst/>
              </a:prstTxWarp>
            </a:bodyPr>
            <a:lstStyle/>
            <a:p>
              <a:pPr defTabSz="932472" fontAlgn="base">
                <a:spcBef>
                  <a:spcPct val="0"/>
                </a:spcBef>
                <a:spcAft>
                  <a:spcPct val="0"/>
                </a:spcAft>
              </a:pPr>
              <a:r>
                <a:rPr lang="en-US" sz="2800" dirty="0">
                  <a:gradFill>
                    <a:gsLst>
                      <a:gs pos="1250">
                        <a:schemeClr val="tx1"/>
                      </a:gs>
                      <a:gs pos="100000">
                        <a:schemeClr val="tx1"/>
                      </a:gs>
                    </a:gsLst>
                    <a:lin ang="5400000" scaled="0"/>
                  </a:gradFill>
                  <a:latin typeface="+mj-lt"/>
                </a:rPr>
                <a:t>What is the current state of SharePoint deployment</a:t>
              </a:r>
              <a:r>
                <a:rPr lang="en-US" sz="2800" dirty="0" smtClean="0">
                  <a:gradFill>
                    <a:gsLst>
                      <a:gs pos="1250">
                        <a:schemeClr val="tx1"/>
                      </a:gs>
                      <a:gs pos="100000">
                        <a:schemeClr val="tx1"/>
                      </a:gs>
                    </a:gsLst>
                    <a:lin ang="5400000" scaled="0"/>
                  </a:gradFill>
                  <a:latin typeface="+mj-lt"/>
                </a:rPr>
                <a:t>?</a:t>
              </a:r>
              <a:endParaRPr lang="en-US" sz="2800" dirty="0">
                <a:gradFill>
                  <a:gsLst>
                    <a:gs pos="1250">
                      <a:schemeClr val="tx1"/>
                    </a:gs>
                    <a:gs pos="100000">
                      <a:schemeClr val="tx1"/>
                    </a:gs>
                  </a:gsLst>
                  <a:lin ang="5400000" scaled="0"/>
                </a:gradFill>
                <a:latin typeface="+mj-lt"/>
              </a:endParaRPr>
            </a:p>
          </p:txBody>
        </p:sp>
        <p:sp>
          <p:nvSpPr>
            <p:cNvPr id="10" name="Rectangle 9"/>
            <p:cNvSpPr/>
            <p:nvPr/>
          </p:nvSpPr>
          <p:spPr bwMode="auto">
            <a:xfrm>
              <a:off x="274638" y="5326460"/>
              <a:ext cx="11887200" cy="1325880"/>
            </a:xfrm>
            <a:prstGeom prst="rect">
              <a:avLst/>
            </a:prstGeom>
            <a:solidFill>
              <a:schemeClr val="accent3">
                <a:alpha val="2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640080" tIns="146304" rIns="182880" bIns="146304" numCol="1" rtlCol="0" anchor="ctr" anchorCtr="0" compatLnSpc="1">
              <a:prstTxWarp prst="textNoShape">
                <a:avLst/>
              </a:prstTxWarp>
            </a:bodyPr>
            <a:lstStyle/>
            <a:p>
              <a:pPr defTabSz="932472" fontAlgn="base">
                <a:spcBef>
                  <a:spcPct val="0"/>
                </a:spcBef>
                <a:spcAft>
                  <a:spcPct val="0"/>
                </a:spcAft>
              </a:pPr>
              <a:r>
                <a:rPr lang="en-US" sz="2800" dirty="0">
                  <a:gradFill>
                    <a:gsLst>
                      <a:gs pos="1250">
                        <a:schemeClr val="tx1"/>
                      </a:gs>
                      <a:gs pos="100000">
                        <a:schemeClr val="tx1"/>
                      </a:gs>
                    </a:gsLst>
                    <a:lin ang="5400000" scaled="0"/>
                  </a:gradFill>
                  <a:latin typeface="+mj-lt"/>
                </a:rPr>
                <a:t>What are the business questions you need to ask about </a:t>
              </a:r>
              <a:r>
                <a:rPr lang="en-US" sz="2800" dirty="0" smtClean="0">
                  <a:gradFill>
                    <a:gsLst>
                      <a:gs pos="1250">
                        <a:schemeClr val="tx1"/>
                      </a:gs>
                      <a:gs pos="100000">
                        <a:schemeClr val="tx1"/>
                      </a:gs>
                    </a:gsLst>
                    <a:lin ang="5400000" scaled="0"/>
                  </a:gradFill>
                  <a:latin typeface="+mj-lt"/>
                </a:rPr>
                <a:t/>
              </a:r>
              <a:br>
                <a:rPr lang="en-US" sz="2800" dirty="0" smtClean="0">
                  <a:gradFill>
                    <a:gsLst>
                      <a:gs pos="1250">
                        <a:schemeClr val="tx1"/>
                      </a:gs>
                      <a:gs pos="100000">
                        <a:schemeClr val="tx1"/>
                      </a:gs>
                    </a:gsLst>
                    <a:lin ang="5400000" scaled="0"/>
                  </a:gradFill>
                  <a:latin typeface="+mj-lt"/>
                </a:rPr>
              </a:br>
              <a:r>
                <a:rPr lang="en-US" sz="2800" dirty="0" smtClean="0">
                  <a:gradFill>
                    <a:gsLst>
                      <a:gs pos="1250">
                        <a:schemeClr val="tx1"/>
                      </a:gs>
                      <a:gs pos="100000">
                        <a:schemeClr val="tx1"/>
                      </a:gs>
                    </a:gsLst>
                    <a:lin ang="5400000" scaled="0"/>
                  </a:gradFill>
                  <a:latin typeface="+mj-lt"/>
                </a:rPr>
                <a:t>content </a:t>
              </a:r>
              <a:r>
                <a:rPr lang="en-US" sz="2800" dirty="0">
                  <a:gradFill>
                    <a:gsLst>
                      <a:gs pos="1250">
                        <a:schemeClr val="tx1"/>
                      </a:gs>
                      <a:gs pos="100000">
                        <a:schemeClr val="tx1"/>
                      </a:gs>
                    </a:gsLst>
                    <a:lin ang="5400000" scaled="0"/>
                  </a:gradFill>
                  <a:latin typeface="+mj-lt"/>
                </a:rPr>
                <a:t>management</a:t>
              </a:r>
              <a:r>
                <a:rPr lang="en-US" sz="2800" dirty="0" smtClean="0">
                  <a:gradFill>
                    <a:gsLst>
                      <a:gs pos="1250">
                        <a:schemeClr val="tx1"/>
                      </a:gs>
                      <a:gs pos="100000">
                        <a:schemeClr val="tx1"/>
                      </a:gs>
                    </a:gsLst>
                    <a:lin ang="5400000" scaled="0"/>
                  </a:gradFill>
                  <a:latin typeface="+mj-lt"/>
                </a:rPr>
                <a:t>?</a:t>
              </a:r>
              <a:endParaRPr lang="en-US" sz="2800" dirty="0">
                <a:gradFill>
                  <a:gsLst>
                    <a:gs pos="1250">
                      <a:schemeClr val="tx1"/>
                    </a:gs>
                    <a:gs pos="100000">
                      <a:schemeClr val="tx1"/>
                    </a:gs>
                  </a:gsLst>
                  <a:lin ang="5400000" scaled="0"/>
                </a:gradFill>
                <a:latin typeface="+mj-lt"/>
              </a:endParaRPr>
            </a:p>
          </p:txBody>
        </p:sp>
      </p:grpSp>
      <p:sp>
        <p:nvSpPr>
          <p:cNvPr id="13" name="Rectangle 12"/>
          <p:cNvSpPr/>
          <p:nvPr/>
        </p:nvSpPr>
        <p:spPr bwMode="auto">
          <a:xfrm>
            <a:off x="274638" y="1208748"/>
            <a:ext cx="423862" cy="1114042"/>
          </a:xfrm>
          <a:prstGeom prst="rect">
            <a:avLst/>
          </a:prstGeom>
          <a:solidFill>
            <a:schemeClr val="tx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4" name="Rectangle 13"/>
          <p:cNvSpPr/>
          <p:nvPr/>
        </p:nvSpPr>
        <p:spPr bwMode="auto">
          <a:xfrm>
            <a:off x="274638" y="2360872"/>
            <a:ext cx="423862" cy="1114042"/>
          </a:xfrm>
          <a:prstGeom prst="rect">
            <a:avLst/>
          </a:prstGeom>
          <a:solidFill>
            <a:schemeClr val="tx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5" name="Rectangle 14"/>
          <p:cNvSpPr/>
          <p:nvPr/>
        </p:nvSpPr>
        <p:spPr bwMode="auto">
          <a:xfrm>
            <a:off x="274638" y="3512996"/>
            <a:ext cx="423862" cy="1114042"/>
          </a:xfrm>
          <a:prstGeom prst="rect">
            <a:avLst/>
          </a:prstGeom>
          <a:solidFill>
            <a:schemeClr val="tx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6" name="Rectangle 15"/>
          <p:cNvSpPr/>
          <p:nvPr/>
        </p:nvSpPr>
        <p:spPr bwMode="auto">
          <a:xfrm>
            <a:off x="274638" y="4665120"/>
            <a:ext cx="423862" cy="1114042"/>
          </a:xfrm>
          <a:prstGeom prst="rect">
            <a:avLst/>
          </a:prstGeom>
          <a:solidFill>
            <a:schemeClr val="tx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2" name="Rectangle 1"/>
          <p:cNvSpPr/>
          <p:nvPr/>
        </p:nvSpPr>
        <p:spPr bwMode="auto">
          <a:xfrm>
            <a:off x="127000" y="4627038"/>
            <a:ext cx="12153900" cy="1634062"/>
          </a:xfrm>
          <a:prstGeom prst="rect">
            <a:avLst/>
          </a:prstGeom>
          <a:solidFill>
            <a:schemeClr val="bg1">
              <a:alpha val="7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7" name="Rectangle 16"/>
          <p:cNvSpPr/>
          <p:nvPr/>
        </p:nvSpPr>
        <p:spPr bwMode="auto">
          <a:xfrm>
            <a:off x="127000" y="1168277"/>
            <a:ext cx="12153900" cy="2306637"/>
          </a:xfrm>
          <a:prstGeom prst="rect">
            <a:avLst/>
          </a:prstGeom>
          <a:solidFill>
            <a:schemeClr val="bg1">
              <a:alpha val="7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3049562415"/>
      </p:ext>
    </p:extLst>
  </p:cSld>
  <p:clrMapOvr>
    <a:masterClrMapping/>
  </p:clrMapOvr>
  <p:transition>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3" name="Chart 12"/>
          <p:cNvGraphicFramePr>
            <a:graphicFrameLocks/>
          </p:cNvGraphicFramePr>
          <p:nvPr>
            <p:extLst/>
          </p:nvPr>
        </p:nvGraphicFramePr>
        <p:xfrm>
          <a:off x="4107948" y="-333534"/>
          <a:ext cx="8792580" cy="6378078"/>
        </p:xfrm>
        <a:graphic>
          <a:graphicData uri="http://schemas.openxmlformats.org/drawingml/2006/chart">
            <c:chart xmlns:c="http://schemas.openxmlformats.org/drawingml/2006/chart" xmlns:r="http://schemas.openxmlformats.org/officeDocument/2006/relationships" r:id="rId3"/>
          </a:graphicData>
        </a:graphic>
      </p:graphicFrame>
      <p:sp>
        <p:nvSpPr>
          <p:cNvPr id="19457" name="Title 1"/>
          <p:cNvSpPr>
            <a:spLocks noGrp="1"/>
          </p:cNvSpPr>
          <p:nvPr>
            <p:ph type="title"/>
          </p:nvPr>
        </p:nvSpPr>
        <p:spPr/>
        <p:txBody>
          <a:bodyPr/>
          <a:lstStyle/>
          <a:p>
            <a:r>
              <a:rPr lang="en-GB" smtClean="0"/>
              <a:t>Demographics</a:t>
            </a:r>
            <a:endParaRPr lang="en-GB" dirty="0" smtClean="0"/>
          </a:p>
        </p:txBody>
      </p:sp>
      <p:sp>
        <p:nvSpPr>
          <p:cNvPr id="4" name="Text Placeholder 3"/>
          <p:cNvSpPr>
            <a:spLocks noGrp="1"/>
          </p:cNvSpPr>
          <p:nvPr>
            <p:ph type="body" sz="quarter" idx="11"/>
          </p:nvPr>
        </p:nvSpPr>
        <p:spPr>
          <a:xfrm>
            <a:off x="274639" y="1212849"/>
            <a:ext cx="4571999" cy="1969770"/>
          </a:xfrm>
        </p:spPr>
        <p:txBody>
          <a:bodyPr/>
          <a:lstStyle/>
          <a:p>
            <a:r>
              <a:rPr lang="en-GB" sz="3600" dirty="0" smtClean="0"/>
              <a:t>30% 10–500</a:t>
            </a:r>
          </a:p>
          <a:p>
            <a:r>
              <a:rPr lang="en-GB" sz="3600" dirty="0" smtClean="0"/>
              <a:t>40% 500–5,000</a:t>
            </a:r>
          </a:p>
          <a:p>
            <a:r>
              <a:rPr lang="en-GB" sz="3600" dirty="0" smtClean="0"/>
              <a:t>31% 5,000+</a:t>
            </a:r>
            <a:endParaRPr lang="en-GB" sz="3600" dirty="0"/>
          </a:p>
        </p:txBody>
      </p:sp>
      <p:sp>
        <p:nvSpPr>
          <p:cNvPr id="10" name="TextBox 9"/>
          <p:cNvSpPr txBox="1"/>
          <p:nvPr/>
        </p:nvSpPr>
        <p:spPr>
          <a:xfrm>
            <a:off x="287283" y="5841321"/>
            <a:ext cx="2709973" cy="849463"/>
          </a:xfrm>
          <a:prstGeom prst="rect">
            <a:avLst/>
          </a:prstGeom>
          <a:noFill/>
        </p:spPr>
        <p:txBody>
          <a:bodyPr wrap="none" lIns="182880" tIns="146304" rIns="182880" bIns="146304" rtlCol="0">
            <a:spAutoFit/>
          </a:bodyPr>
          <a:lstStyle/>
          <a:p>
            <a:r>
              <a:rPr lang="en-GB" sz="1200" dirty="0">
                <a:gradFill>
                  <a:gsLst>
                    <a:gs pos="16814">
                      <a:schemeClr val="tx1"/>
                    </a:gs>
                    <a:gs pos="46000">
                      <a:schemeClr val="tx1"/>
                    </a:gs>
                  </a:gsLst>
                  <a:lin ang="5400000" scaled="0"/>
                </a:gradFill>
              </a:rPr>
              <a:t>Total respondents: 538</a:t>
            </a:r>
          </a:p>
          <a:p>
            <a:r>
              <a:rPr lang="en-GB" sz="1200" dirty="0">
                <a:gradFill>
                  <a:gsLst>
                    <a:gs pos="16814">
                      <a:schemeClr val="tx1"/>
                    </a:gs>
                    <a:gs pos="46000">
                      <a:schemeClr val="tx1"/>
                    </a:gs>
                  </a:gsLst>
                  <a:lin ang="5400000" scaled="0"/>
                </a:gradFill>
              </a:rPr>
              <a:t>Excluding organizations with </a:t>
            </a:r>
          </a:p>
          <a:p>
            <a:r>
              <a:rPr lang="en-GB" sz="1200" dirty="0">
                <a:gradFill>
                  <a:gsLst>
                    <a:gs pos="16814">
                      <a:schemeClr val="tx1"/>
                    </a:gs>
                    <a:gs pos="46000">
                      <a:schemeClr val="tx1"/>
                    </a:gs>
                  </a:gsLst>
                  <a:lin ang="5400000" scaled="0"/>
                </a:gradFill>
              </a:rPr>
              <a:t>&lt;10 employees and ECM suppliers</a:t>
            </a:r>
          </a:p>
        </p:txBody>
      </p:sp>
      <p:sp>
        <p:nvSpPr>
          <p:cNvPr id="2" name="TextBox 1"/>
          <p:cNvSpPr txBox="1"/>
          <p:nvPr/>
        </p:nvSpPr>
        <p:spPr>
          <a:xfrm>
            <a:off x="10644732" y="6171819"/>
            <a:ext cx="1521891" cy="517065"/>
          </a:xfrm>
          <a:prstGeom prst="rect">
            <a:avLst/>
          </a:prstGeom>
          <a:noFill/>
        </p:spPr>
        <p:txBody>
          <a:bodyPr wrap="none" lIns="182880" tIns="146304" rIns="182880" bIns="146304" rtlCol="0">
            <a:spAutoFit/>
          </a:bodyPr>
          <a:lstStyle/>
          <a:p>
            <a:pPr>
              <a:lnSpc>
                <a:spcPct val="90000"/>
              </a:lnSpc>
              <a:spcAft>
                <a:spcPts val="600"/>
              </a:spcAft>
            </a:pPr>
            <a:r>
              <a:rPr lang="en-US" sz="1600" dirty="0" smtClean="0">
                <a:gradFill>
                  <a:gsLst>
                    <a:gs pos="16814">
                      <a:schemeClr val="tx1"/>
                    </a:gs>
                    <a:gs pos="46000">
                      <a:schemeClr val="tx1"/>
                    </a:gs>
                  </a:gsLst>
                  <a:lin ang="5400000" scaled="0"/>
                </a:gradFill>
              </a:rPr>
              <a:t>©2013, AIIM</a:t>
            </a:r>
          </a:p>
        </p:txBody>
      </p:sp>
    </p:spTree>
    <p:extLst>
      <p:ext uri="{BB962C8B-B14F-4D97-AF65-F5344CB8AC3E}">
        <p14:creationId xmlns:p14="http://schemas.microsoft.com/office/powerpoint/2010/main" val="61153903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harePointConferenceflyer.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
            <a:ext cx="5404859" cy="6994524"/>
          </a:xfrm>
          <a:prstGeom prst="rect">
            <a:avLst/>
          </a:prstGeom>
          <a:ln>
            <a:noFill/>
          </a:ln>
        </p:spPr>
        <p:style>
          <a:lnRef idx="2">
            <a:schemeClr val="dk1"/>
          </a:lnRef>
          <a:fillRef idx="1">
            <a:schemeClr val="lt1"/>
          </a:fillRef>
          <a:effectRef idx="0">
            <a:schemeClr val="dk1"/>
          </a:effectRef>
          <a:fontRef idx="minor">
            <a:schemeClr val="dk1"/>
          </a:fontRef>
        </p:style>
      </p:pic>
      <p:sp>
        <p:nvSpPr>
          <p:cNvPr id="5" name="Title 4"/>
          <p:cNvSpPr>
            <a:spLocks noGrp="1"/>
          </p:cNvSpPr>
          <p:nvPr>
            <p:ph type="title"/>
          </p:nvPr>
        </p:nvSpPr>
        <p:spPr>
          <a:xfrm>
            <a:off x="5761038" y="2581275"/>
            <a:ext cx="6400799" cy="1831975"/>
          </a:xfrm>
        </p:spPr>
        <p:txBody>
          <a:bodyPr anchor="ctr"/>
          <a:lstStyle/>
          <a:p>
            <a:pPr>
              <a:spcAft>
                <a:spcPts val="600"/>
              </a:spcAft>
            </a:pPr>
            <a:r>
              <a:rPr lang="en-US" sz="4800" dirty="0">
                <a:gradFill>
                  <a:gsLst>
                    <a:gs pos="2917">
                      <a:schemeClr val="tx1"/>
                    </a:gs>
                    <a:gs pos="30000">
                      <a:schemeClr val="tx1"/>
                    </a:gs>
                  </a:gsLst>
                  <a:lin ang="5400000" scaled="0"/>
                </a:gradFill>
              </a:rPr>
              <a:t>Download the </a:t>
            </a:r>
            <a:r>
              <a:rPr lang="en-US" sz="4800" dirty="0" smtClean="0">
                <a:gradFill>
                  <a:gsLst>
                    <a:gs pos="2917">
                      <a:schemeClr val="tx1"/>
                    </a:gs>
                    <a:gs pos="30000">
                      <a:schemeClr val="tx1"/>
                    </a:gs>
                  </a:gsLst>
                  <a:lin ang="5400000" scaled="0"/>
                </a:gradFill>
              </a:rPr>
              <a:t>full report</a:t>
            </a:r>
            <a:r>
              <a:rPr lang="en-US" sz="4800" dirty="0">
                <a:gradFill>
                  <a:gsLst>
                    <a:gs pos="2917">
                      <a:schemeClr val="tx1"/>
                    </a:gs>
                    <a:gs pos="30000">
                      <a:schemeClr val="tx1"/>
                    </a:gs>
                  </a:gsLst>
                  <a:lin ang="5400000" scaled="0"/>
                </a:gradFill>
              </a:rPr>
              <a:t/>
            </a:r>
            <a:br>
              <a:rPr lang="en-US" sz="4800" dirty="0">
                <a:gradFill>
                  <a:gsLst>
                    <a:gs pos="2917">
                      <a:schemeClr val="tx1"/>
                    </a:gs>
                    <a:gs pos="30000">
                      <a:schemeClr val="tx1"/>
                    </a:gs>
                  </a:gsLst>
                  <a:lin ang="5400000" scaled="0"/>
                </a:gradFill>
              </a:rPr>
            </a:br>
            <a:r>
              <a:rPr lang="en-US" sz="4800" dirty="0" smtClean="0">
                <a:gradFill>
                  <a:gsLst>
                    <a:gs pos="59292">
                      <a:schemeClr val="accent2"/>
                    </a:gs>
                    <a:gs pos="83000">
                      <a:schemeClr val="accent2"/>
                    </a:gs>
                  </a:gsLst>
                  <a:lin ang="5400000" scaled="1"/>
                </a:gradFill>
              </a:rPr>
              <a:t>Info.AIIM.org/spc145</a:t>
            </a:r>
            <a:endParaRPr lang="en-US" sz="4800" dirty="0">
              <a:gradFill>
                <a:gsLst>
                  <a:gs pos="59292">
                    <a:schemeClr val="accent2"/>
                  </a:gs>
                  <a:gs pos="83000">
                    <a:schemeClr val="accent2"/>
                  </a:gs>
                </a:gsLst>
                <a:lin ang="5400000" scaled="1"/>
              </a:gradFill>
            </a:endParaRPr>
          </a:p>
        </p:txBody>
      </p:sp>
    </p:spTree>
    <p:extLst>
      <p:ext uri="{BB962C8B-B14F-4D97-AF65-F5344CB8AC3E}">
        <p14:creationId xmlns:p14="http://schemas.microsoft.com/office/powerpoint/2010/main" val="1736150690"/>
      </p:ext>
    </p:extLst>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4" name="Chart 13"/>
          <p:cNvGraphicFramePr>
            <a:graphicFrameLocks/>
          </p:cNvGraphicFramePr>
          <p:nvPr>
            <p:extLst/>
          </p:nvPr>
        </p:nvGraphicFramePr>
        <p:xfrm>
          <a:off x="3133953" y="-1147329"/>
          <a:ext cx="9986962" cy="8214427"/>
        </p:xfrm>
        <a:graphic>
          <a:graphicData uri="http://schemas.openxmlformats.org/drawingml/2006/chart">
            <c:chart xmlns:c="http://schemas.openxmlformats.org/drawingml/2006/chart" xmlns:r="http://schemas.openxmlformats.org/officeDocument/2006/relationships" r:id="rId3"/>
          </a:graphicData>
        </a:graphic>
      </p:graphicFrame>
      <p:sp>
        <p:nvSpPr>
          <p:cNvPr id="19457" name="Title 1"/>
          <p:cNvSpPr>
            <a:spLocks noGrp="1"/>
          </p:cNvSpPr>
          <p:nvPr>
            <p:ph type="title"/>
          </p:nvPr>
        </p:nvSpPr>
        <p:spPr/>
        <p:txBody>
          <a:bodyPr/>
          <a:lstStyle/>
          <a:p>
            <a:r>
              <a:rPr lang="en-GB" smtClean="0"/>
              <a:t>Demographics</a:t>
            </a:r>
            <a:endParaRPr lang="en-GB" dirty="0" smtClean="0"/>
          </a:p>
        </p:txBody>
      </p:sp>
      <p:sp>
        <p:nvSpPr>
          <p:cNvPr id="2" name="Text Placeholder 1"/>
          <p:cNvSpPr>
            <a:spLocks noGrp="1"/>
          </p:cNvSpPr>
          <p:nvPr>
            <p:ph type="body" sz="quarter" idx="11"/>
          </p:nvPr>
        </p:nvSpPr>
        <p:spPr>
          <a:xfrm>
            <a:off x="274639" y="1212849"/>
            <a:ext cx="4424361" cy="1969770"/>
          </a:xfrm>
        </p:spPr>
        <p:txBody>
          <a:bodyPr/>
          <a:lstStyle/>
          <a:p>
            <a:r>
              <a:rPr lang="en-GB" sz="3600" dirty="0" smtClean="0"/>
              <a:t>70% North America</a:t>
            </a:r>
          </a:p>
          <a:p>
            <a:r>
              <a:rPr lang="en-GB" sz="3600" dirty="0" smtClean="0"/>
              <a:t>21%  Europe</a:t>
            </a:r>
          </a:p>
          <a:p>
            <a:r>
              <a:rPr lang="en-GB" sz="3600" dirty="0" smtClean="0"/>
              <a:t>9%  </a:t>
            </a:r>
            <a:r>
              <a:rPr lang="en-GB" sz="3600" dirty="0" err="1" smtClean="0"/>
              <a:t>RoW</a:t>
            </a:r>
            <a:endParaRPr lang="en-GB" sz="3600" dirty="0"/>
          </a:p>
        </p:txBody>
      </p:sp>
      <p:sp>
        <p:nvSpPr>
          <p:cNvPr id="11" name="TextBox 10"/>
          <p:cNvSpPr txBox="1"/>
          <p:nvPr/>
        </p:nvSpPr>
        <p:spPr>
          <a:xfrm>
            <a:off x="10644732" y="6171819"/>
            <a:ext cx="1521891" cy="517065"/>
          </a:xfrm>
          <a:prstGeom prst="rect">
            <a:avLst/>
          </a:prstGeom>
          <a:noFill/>
        </p:spPr>
        <p:txBody>
          <a:bodyPr wrap="none" lIns="182880" tIns="146304" rIns="182880" bIns="146304" rtlCol="0">
            <a:spAutoFit/>
          </a:bodyPr>
          <a:lstStyle/>
          <a:p>
            <a:pPr>
              <a:lnSpc>
                <a:spcPct val="90000"/>
              </a:lnSpc>
              <a:spcAft>
                <a:spcPts val="600"/>
              </a:spcAft>
            </a:pPr>
            <a:r>
              <a:rPr lang="en-US" sz="1600" dirty="0" smtClean="0">
                <a:gradFill>
                  <a:gsLst>
                    <a:gs pos="16814">
                      <a:schemeClr val="tx1"/>
                    </a:gs>
                    <a:gs pos="46000">
                      <a:schemeClr val="tx1"/>
                    </a:gs>
                  </a:gsLst>
                  <a:lin ang="5400000" scaled="0"/>
                </a:gradFill>
              </a:rPr>
              <a:t>©2013, AIIM</a:t>
            </a:r>
          </a:p>
        </p:txBody>
      </p:sp>
      <p:sp>
        <p:nvSpPr>
          <p:cNvPr id="12" name="TextBox 11"/>
          <p:cNvSpPr txBox="1"/>
          <p:nvPr/>
        </p:nvSpPr>
        <p:spPr>
          <a:xfrm>
            <a:off x="287283" y="5841321"/>
            <a:ext cx="2709973" cy="849463"/>
          </a:xfrm>
          <a:prstGeom prst="rect">
            <a:avLst/>
          </a:prstGeom>
          <a:noFill/>
        </p:spPr>
        <p:txBody>
          <a:bodyPr wrap="none" lIns="182880" tIns="146304" rIns="182880" bIns="146304" rtlCol="0">
            <a:spAutoFit/>
          </a:bodyPr>
          <a:lstStyle/>
          <a:p>
            <a:r>
              <a:rPr lang="en-GB" sz="1200" dirty="0">
                <a:gradFill>
                  <a:gsLst>
                    <a:gs pos="16814">
                      <a:schemeClr val="tx1"/>
                    </a:gs>
                    <a:gs pos="46000">
                      <a:schemeClr val="tx1"/>
                    </a:gs>
                  </a:gsLst>
                  <a:lin ang="5400000" scaled="0"/>
                </a:gradFill>
              </a:rPr>
              <a:t>Total respondents: 538</a:t>
            </a:r>
          </a:p>
          <a:p>
            <a:r>
              <a:rPr lang="en-GB" sz="1200" dirty="0">
                <a:gradFill>
                  <a:gsLst>
                    <a:gs pos="16814">
                      <a:schemeClr val="tx1"/>
                    </a:gs>
                    <a:gs pos="46000">
                      <a:schemeClr val="tx1"/>
                    </a:gs>
                  </a:gsLst>
                  <a:lin ang="5400000" scaled="0"/>
                </a:gradFill>
              </a:rPr>
              <a:t>Excluding organizations with </a:t>
            </a:r>
          </a:p>
          <a:p>
            <a:r>
              <a:rPr lang="en-GB" sz="1200" dirty="0">
                <a:gradFill>
                  <a:gsLst>
                    <a:gs pos="16814">
                      <a:schemeClr val="tx1"/>
                    </a:gs>
                    <a:gs pos="46000">
                      <a:schemeClr val="tx1"/>
                    </a:gs>
                  </a:gsLst>
                  <a:lin ang="5400000" scaled="0"/>
                </a:gradFill>
              </a:rPr>
              <a:t>&lt;10 employees and ECM suppliers</a:t>
            </a:r>
          </a:p>
        </p:txBody>
      </p:sp>
    </p:spTree>
    <p:extLst>
      <p:ext uri="{BB962C8B-B14F-4D97-AF65-F5344CB8AC3E}">
        <p14:creationId xmlns:p14="http://schemas.microsoft.com/office/powerpoint/2010/main" val="413909058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Chart 9"/>
          <p:cNvGraphicFramePr>
            <a:graphicFrameLocks/>
          </p:cNvGraphicFramePr>
          <p:nvPr>
            <p:extLst/>
          </p:nvPr>
        </p:nvGraphicFramePr>
        <p:xfrm>
          <a:off x="3124199" y="-877483"/>
          <a:ext cx="10819647" cy="8370483"/>
        </p:xfrm>
        <a:graphic>
          <a:graphicData uri="http://schemas.openxmlformats.org/drawingml/2006/chart">
            <c:chart xmlns:c="http://schemas.openxmlformats.org/drawingml/2006/chart" xmlns:r="http://schemas.openxmlformats.org/officeDocument/2006/relationships" r:id="rId3"/>
          </a:graphicData>
        </a:graphic>
      </p:graphicFrame>
      <p:sp>
        <p:nvSpPr>
          <p:cNvPr id="5" name="Title 4"/>
          <p:cNvSpPr>
            <a:spLocks noGrp="1"/>
          </p:cNvSpPr>
          <p:nvPr>
            <p:ph type="title"/>
          </p:nvPr>
        </p:nvSpPr>
        <p:spPr/>
        <p:txBody>
          <a:bodyPr/>
          <a:lstStyle/>
          <a:p>
            <a:r>
              <a:rPr lang="en-GB" smtClean="0"/>
              <a:t>Demographics</a:t>
            </a:r>
            <a:endParaRPr lang="en-GB" dirty="0"/>
          </a:p>
        </p:txBody>
      </p:sp>
      <p:sp>
        <p:nvSpPr>
          <p:cNvPr id="2" name="Text Placeholder 1"/>
          <p:cNvSpPr>
            <a:spLocks noGrp="1"/>
          </p:cNvSpPr>
          <p:nvPr>
            <p:ph type="body" sz="quarter" idx="11"/>
          </p:nvPr>
        </p:nvSpPr>
        <p:spPr>
          <a:xfrm>
            <a:off x="274639" y="1212849"/>
            <a:ext cx="4571999" cy="2468368"/>
          </a:xfrm>
        </p:spPr>
        <p:txBody>
          <a:bodyPr/>
          <a:lstStyle/>
          <a:p>
            <a:r>
              <a:rPr lang="en-GB" sz="3600" dirty="0" smtClean="0"/>
              <a:t>54% IT</a:t>
            </a:r>
          </a:p>
          <a:p>
            <a:r>
              <a:rPr lang="en-GB" sz="3600" dirty="0" smtClean="0"/>
              <a:t>30% Records/</a:t>
            </a:r>
            <a:br>
              <a:rPr lang="en-GB" sz="3600" dirty="0" smtClean="0"/>
            </a:br>
            <a:r>
              <a:rPr lang="en-GB" sz="3600" dirty="0" smtClean="0"/>
              <a:t>compliance/IM</a:t>
            </a:r>
          </a:p>
          <a:p>
            <a:r>
              <a:rPr lang="en-GB" sz="3600" dirty="0" smtClean="0"/>
              <a:t>17% Business</a:t>
            </a:r>
            <a:endParaRPr lang="en-GB" sz="3600" dirty="0"/>
          </a:p>
        </p:txBody>
      </p:sp>
      <p:sp>
        <p:nvSpPr>
          <p:cNvPr id="11" name="TextBox 10"/>
          <p:cNvSpPr txBox="1"/>
          <p:nvPr/>
        </p:nvSpPr>
        <p:spPr>
          <a:xfrm>
            <a:off x="10644732" y="6171819"/>
            <a:ext cx="1521891" cy="517065"/>
          </a:xfrm>
          <a:prstGeom prst="rect">
            <a:avLst/>
          </a:prstGeom>
          <a:noFill/>
        </p:spPr>
        <p:txBody>
          <a:bodyPr wrap="none" lIns="182880" tIns="146304" rIns="182880" bIns="146304" rtlCol="0">
            <a:spAutoFit/>
          </a:bodyPr>
          <a:lstStyle/>
          <a:p>
            <a:pPr>
              <a:lnSpc>
                <a:spcPct val="90000"/>
              </a:lnSpc>
              <a:spcAft>
                <a:spcPts val="600"/>
              </a:spcAft>
            </a:pPr>
            <a:r>
              <a:rPr lang="en-US" sz="1600" dirty="0" smtClean="0">
                <a:gradFill>
                  <a:gsLst>
                    <a:gs pos="16814">
                      <a:schemeClr val="tx1"/>
                    </a:gs>
                    <a:gs pos="46000">
                      <a:schemeClr val="tx1"/>
                    </a:gs>
                  </a:gsLst>
                  <a:lin ang="5400000" scaled="0"/>
                </a:gradFill>
              </a:rPr>
              <a:t>©2013, AIIM</a:t>
            </a:r>
          </a:p>
        </p:txBody>
      </p:sp>
      <p:sp>
        <p:nvSpPr>
          <p:cNvPr id="12" name="TextBox 11"/>
          <p:cNvSpPr txBox="1"/>
          <p:nvPr/>
        </p:nvSpPr>
        <p:spPr>
          <a:xfrm>
            <a:off x="287283" y="5841321"/>
            <a:ext cx="2709973" cy="849463"/>
          </a:xfrm>
          <a:prstGeom prst="rect">
            <a:avLst/>
          </a:prstGeom>
          <a:noFill/>
        </p:spPr>
        <p:txBody>
          <a:bodyPr wrap="none" lIns="182880" tIns="146304" rIns="182880" bIns="146304" rtlCol="0">
            <a:spAutoFit/>
          </a:bodyPr>
          <a:lstStyle/>
          <a:p>
            <a:r>
              <a:rPr lang="en-GB" sz="1200" dirty="0">
                <a:gradFill>
                  <a:gsLst>
                    <a:gs pos="16814">
                      <a:schemeClr val="tx1"/>
                    </a:gs>
                    <a:gs pos="46000">
                      <a:schemeClr val="tx1"/>
                    </a:gs>
                  </a:gsLst>
                  <a:lin ang="5400000" scaled="0"/>
                </a:gradFill>
              </a:rPr>
              <a:t>Total respondents: 538</a:t>
            </a:r>
          </a:p>
          <a:p>
            <a:r>
              <a:rPr lang="en-GB" sz="1200" dirty="0">
                <a:gradFill>
                  <a:gsLst>
                    <a:gs pos="16814">
                      <a:schemeClr val="tx1"/>
                    </a:gs>
                    <a:gs pos="46000">
                      <a:schemeClr val="tx1"/>
                    </a:gs>
                  </a:gsLst>
                  <a:lin ang="5400000" scaled="0"/>
                </a:gradFill>
              </a:rPr>
              <a:t>Excluding organizations with </a:t>
            </a:r>
          </a:p>
          <a:p>
            <a:r>
              <a:rPr lang="en-GB" sz="1200" dirty="0">
                <a:gradFill>
                  <a:gsLst>
                    <a:gs pos="16814">
                      <a:schemeClr val="tx1"/>
                    </a:gs>
                    <a:gs pos="46000">
                      <a:schemeClr val="tx1"/>
                    </a:gs>
                  </a:gsLst>
                  <a:lin ang="5400000" scaled="0"/>
                </a:gradFill>
              </a:rPr>
              <a:t>&lt;10 employees and ECM suppliers</a:t>
            </a:r>
          </a:p>
        </p:txBody>
      </p:sp>
    </p:spTree>
    <p:extLst>
      <p:ext uri="{BB962C8B-B14F-4D97-AF65-F5344CB8AC3E}">
        <p14:creationId xmlns:p14="http://schemas.microsoft.com/office/powerpoint/2010/main" val="114906437"/>
      </p:ext>
    </p:extLst>
  </p:cSld>
  <p:clrMapOvr>
    <a:masterClrMapping/>
  </p:clrMapOvr>
  <p:transition>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0" name="Chart 19"/>
          <p:cNvGraphicFramePr>
            <a:graphicFrameLocks/>
          </p:cNvGraphicFramePr>
          <p:nvPr>
            <p:extLst/>
          </p:nvPr>
        </p:nvGraphicFramePr>
        <p:xfrm>
          <a:off x="2565400" y="533399"/>
          <a:ext cx="11506200" cy="6002787"/>
        </p:xfrm>
        <a:graphic>
          <a:graphicData uri="http://schemas.openxmlformats.org/drawingml/2006/chart">
            <c:chart xmlns:c="http://schemas.openxmlformats.org/drawingml/2006/chart" xmlns:r="http://schemas.openxmlformats.org/officeDocument/2006/relationships" r:id="rId3"/>
          </a:graphicData>
        </a:graphic>
      </p:graphicFrame>
      <p:sp>
        <p:nvSpPr>
          <p:cNvPr id="5" name="Title 4"/>
          <p:cNvSpPr>
            <a:spLocks noGrp="1"/>
          </p:cNvSpPr>
          <p:nvPr>
            <p:ph type="title"/>
          </p:nvPr>
        </p:nvSpPr>
        <p:spPr/>
        <p:txBody>
          <a:bodyPr/>
          <a:lstStyle/>
          <a:p>
            <a:r>
              <a:rPr lang="en-GB" smtClean="0"/>
              <a:t>Adoption: usage</a:t>
            </a:r>
            <a:endParaRPr lang="en-GB" dirty="0"/>
          </a:p>
        </p:txBody>
      </p:sp>
      <p:sp>
        <p:nvSpPr>
          <p:cNvPr id="2" name="Text Placeholder 1"/>
          <p:cNvSpPr>
            <a:spLocks noGrp="1"/>
          </p:cNvSpPr>
          <p:nvPr>
            <p:ph type="body" sz="quarter" idx="11"/>
          </p:nvPr>
        </p:nvSpPr>
        <p:spPr>
          <a:xfrm>
            <a:off x="274639" y="1212849"/>
            <a:ext cx="5486399" cy="3410164"/>
          </a:xfrm>
        </p:spPr>
        <p:txBody>
          <a:bodyPr/>
          <a:lstStyle/>
          <a:p>
            <a:pPr lvl="1"/>
            <a:r>
              <a:rPr lang="en-GB" dirty="0" smtClean="0"/>
              <a:t>What proportion of those with access would you describe as "active users“ (e.g., accessing content at least once or twice a week?)</a:t>
            </a:r>
          </a:p>
          <a:p>
            <a:r>
              <a:rPr lang="en-GB" sz="3600" dirty="0" smtClean="0"/>
              <a:t>57% of orgs have half </a:t>
            </a:r>
            <a:br>
              <a:rPr lang="en-GB" sz="3600" dirty="0" smtClean="0"/>
            </a:br>
            <a:r>
              <a:rPr lang="en-GB" sz="3600" dirty="0" smtClean="0"/>
              <a:t>or more as active users </a:t>
            </a:r>
          </a:p>
          <a:p>
            <a:r>
              <a:rPr lang="en-GB" sz="3600" dirty="0" smtClean="0"/>
              <a:t>26% less than </a:t>
            </a:r>
          </a:p>
          <a:p>
            <a:r>
              <a:rPr lang="en-GB" sz="3600" dirty="0" smtClean="0"/>
              <a:t>1 in 5 are active</a:t>
            </a:r>
            <a:endParaRPr lang="en-GB" sz="3600" dirty="0"/>
          </a:p>
        </p:txBody>
      </p:sp>
      <p:sp>
        <p:nvSpPr>
          <p:cNvPr id="11" name="TextBox 10"/>
          <p:cNvSpPr txBox="1"/>
          <p:nvPr/>
        </p:nvSpPr>
        <p:spPr>
          <a:xfrm>
            <a:off x="10644732" y="6171819"/>
            <a:ext cx="1521891" cy="517065"/>
          </a:xfrm>
          <a:prstGeom prst="rect">
            <a:avLst/>
          </a:prstGeom>
          <a:noFill/>
        </p:spPr>
        <p:txBody>
          <a:bodyPr wrap="none" lIns="182880" tIns="146304" rIns="182880" bIns="146304" rtlCol="0">
            <a:spAutoFit/>
          </a:bodyPr>
          <a:lstStyle/>
          <a:p>
            <a:pPr>
              <a:lnSpc>
                <a:spcPct val="90000"/>
              </a:lnSpc>
              <a:spcAft>
                <a:spcPts val="600"/>
              </a:spcAft>
            </a:pPr>
            <a:r>
              <a:rPr lang="en-US" sz="1600" dirty="0" smtClean="0">
                <a:gradFill>
                  <a:gsLst>
                    <a:gs pos="16814">
                      <a:schemeClr val="tx1"/>
                    </a:gs>
                    <a:gs pos="46000">
                      <a:schemeClr val="tx1"/>
                    </a:gs>
                  </a:gsLst>
                  <a:lin ang="5400000" scaled="0"/>
                </a:gradFill>
              </a:rPr>
              <a:t>©2013, AIIM</a:t>
            </a:r>
          </a:p>
        </p:txBody>
      </p:sp>
      <p:sp>
        <p:nvSpPr>
          <p:cNvPr id="12" name="TextBox 11"/>
          <p:cNvSpPr txBox="1"/>
          <p:nvPr/>
        </p:nvSpPr>
        <p:spPr>
          <a:xfrm>
            <a:off x="287283" y="5841321"/>
            <a:ext cx="2709973" cy="849463"/>
          </a:xfrm>
          <a:prstGeom prst="rect">
            <a:avLst/>
          </a:prstGeom>
          <a:noFill/>
        </p:spPr>
        <p:txBody>
          <a:bodyPr wrap="none" lIns="182880" tIns="146304" rIns="182880" bIns="146304" rtlCol="0">
            <a:spAutoFit/>
          </a:bodyPr>
          <a:lstStyle/>
          <a:p>
            <a:r>
              <a:rPr lang="en-GB" sz="1200" dirty="0">
                <a:gradFill>
                  <a:gsLst>
                    <a:gs pos="16814">
                      <a:schemeClr val="tx1"/>
                    </a:gs>
                    <a:gs pos="46000">
                      <a:schemeClr val="tx1"/>
                    </a:gs>
                  </a:gsLst>
                  <a:lin ang="5400000" scaled="0"/>
                </a:gradFill>
              </a:rPr>
              <a:t>Total respondents: 538</a:t>
            </a:r>
          </a:p>
          <a:p>
            <a:r>
              <a:rPr lang="en-GB" sz="1200" dirty="0">
                <a:gradFill>
                  <a:gsLst>
                    <a:gs pos="16814">
                      <a:schemeClr val="tx1"/>
                    </a:gs>
                    <a:gs pos="46000">
                      <a:schemeClr val="tx1"/>
                    </a:gs>
                  </a:gsLst>
                  <a:lin ang="5400000" scaled="0"/>
                </a:gradFill>
              </a:rPr>
              <a:t>Excluding organizations with </a:t>
            </a:r>
          </a:p>
          <a:p>
            <a:r>
              <a:rPr lang="en-GB" sz="1200" dirty="0">
                <a:gradFill>
                  <a:gsLst>
                    <a:gs pos="16814">
                      <a:schemeClr val="tx1"/>
                    </a:gs>
                    <a:gs pos="46000">
                      <a:schemeClr val="tx1"/>
                    </a:gs>
                  </a:gsLst>
                  <a:lin ang="5400000" scaled="0"/>
                </a:gradFill>
              </a:rPr>
              <a:t>&lt;10 employees and ECM suppliers</a:t>
            </a:r>
          </a:p>
        </p:txBody>
      </p:sp>
    </p:spTree>
    <p:extLst>
      <p:ext uri="{BB962C8B-B14F-4D97-AF65-F5344CB8AC3E}">
        <p14:creationId xmlns:p14="http://schemas.microsoft.com/office/powerpoint/2010/main" val="1234254966"/>
      </p:ext>
    </p:extLst>
  </p:cSld>
  <p:clrMapOvr>
    <a:masterClrMapping/>
  </p:clrMapOvr>
  <p:transition>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GB" dirty="0" smtClean="0"/>
              <a:t>Adoption: usage</a:t>
            </a:r>
            <a:endParaRPr lang="en-GB" dirty="0"/>
          </a:p>
        </p:txBody>
      </p:sp>
      <p:sp>
        <p:nvSpPr>
          <p:cNvPr id="2" name="Text Placeholder 1"/>
          <p:cNvSpPr>
            <a:spLocks noGrp="1"/>
          </p:cNvSpPr>
          <p:nvPr>
            <p:ph type="body" sz="quarter" idx="11"/>
          </p:nvPr>
        </p:nvSpPr>
        <p:spPr>
          <a:xfrm>
            <a:off x="274639" y="1212849"/>
            <a:ext cx="4571999" cy="3151632"/>
          </a:xfrm>
        </p:spPr>
        <p:txBody>
          <a:bodyPr/>
          <a:lstStyle/>
          <a:p>
            <a:pPr lvl="1"/>
            <a:r>
              <a:rPr lang="en-GB" dirty="0" smtClean="0"/>
              <a:t>How is the proportion of office staff actively using SharePoint changing?</a:t>
            </a:r>
            <a:endParaRPr lang="en-US" dirty="0" smtClean="0"/>
          </a:p>
          <a:p>
            <a:r>
              <a:rPr lang="en-GB" sz="3200" dirty="0" smtClean="0"/>
              <a:t>Larger organizations are still piling on users —26% “increasing rapidly”</a:t>
            </a:r>
          </a:p>
          <a:p>
            <a:r>
              <a:rPr lang="en-GB" sz="3200" dirty="0" smtClean="0"/>
              <a:t>11% plateaued </a:t>
            </a:r>
            <a:br>
              <a:rPr lang="en-GB" sz="3200" dirty="0" smtClean="0"/>
            </a:br>
            <a:r>
              <a:rPr lang="en-GB" sz="3200" dirty="0" smtClean="0"/>
              <a:t>or reducing</a:t>
            </a:r>
            <a:endParaRPr lang="en-GB" sz="3200" dirty="0"/>
          </a:p>
        </p:txBody>
      </p:sp>
      <p:graphicFrame>
        <p:nvGraphicFramePr>
          <p:cNvPr id="14" name="Chart 13"/>
          <p:cNvGraphicFramePr>
            <a:graphicFrameLocks/>
          </p:cNvGraphicFramePr>
          <p:nvPr>
            <p:extLst/>
          </p:nvPr>
        </p:nvGraphicFramePr>
        <p:xfrm>
          <a:off x="3932238" y="1104900"/>
          <a:ext cx="8831261" cy="5592763"/>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674441214"/>
      </p:ext>
    </p:extLst>
  </p:cSld>
  <p:clrMapOvr>
    <a:masterClrMapping/>
  </p:clrMapOvr>
  <p:transition>
    <p:fad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274638" y="2581275"/>
            <a:ext cx="11887200" cy="1831975"/>
          </a:xfrm>
        </p:spPr>
        <p:txBody>
          <a:bodyPr anchor="ctr"/>
          <a:lstStyle/>
          <a:p>
            <a:r>
              <a:rPr lang="en-US" sz="4000" dirty="0" smtClean="0">
                <a:gradFill>
                  <a:gsLst>
                    <a:gs pos="56637">
                      <a:schemeClr val="accent1"/>
                    </a:gs>
                    <a:gs pos="40000">
                      <a:schemeClr val="accent1"/>
                    </a:gs>
                  </a:gsLst>
                  <a:lin ang="5400000" scaled="0"/>
                </a:gradFill>
                <a:latin typeface="+mn-lt"/>
                <a:cs typeface="Segoe UI Semibold" panose="020B0702040204020203" pitchFamily="34" charset="0"/>
              </a:rPr>
              <a:t>IMPLICATION: </a:t>
            </a:r>
            <a:r>
              <a:rPr lang="en-US" sz="4800" dirty="0" smtClean="0">
                <a:gradFill>
                  <a:gsLst>
                    <a:gs pos="14159">
                      <a:schemeClr val="tx1">
                        <a:lumMod val="75000"/>
                      </a:schemeClr>
                    </a:gs>
                    <a:gs pos="40000">
                      <a:schemeClr val="tx1">
                        <a:lumMod val="75000"/>
                      </a:schemeClr>
                    </a:gs>
                  </a:gsLst>
                  <a:lin ang="5400000" scaled="0"/>
                </a:gradFill>
              </a:rPr>
              <a:t>widespread and rapid adoption </a:t>
            </a:r>
            <a:br>
              <a:rPr lang="en-US" sz="4800" dirty="0" smtClean="0">
                <a:gradFill>
                  <a:gsLst>
                    <a:gs pos="14159">
                      <a:schemeClr val="tx1">
                        <a:lumMod val="75000"/>
                      </a:schemeClr>
                    </a:gs>
                    <a:gs pos="40000">
                      <a:schemeClr val="tx1">
                        <a:lumMod val="75000"/>
                      </a:schemeClr>
                    </a:gs>
                  </a:gsLst>
                  <a:lin ang="5400000" scaled="0"/>
                </a:gradFill>
              </a:rPr>
            </a:br>
            <a:r>
              <a:rPr lang="en-US" sz="4800" dirty="0" smtClean="0">
                <a:gradFill>
                  <a:gsLst>
                    <a:gs pos="14159">
                      <a:schemeClr val="tx1">
                        <a:lumMod val="75000"/>
                      </a:schemeClr>
                    </a:gs>
                    <a:gs pos="40000">
                      <a:schemeClr val="tx1">
                        <a:lumMod val="75000"/>
                      </a:schemeClr>
                    </a:gs>
                  </a:gsLst>
                  <a:lin ang="5400000" scaled="0"/>
                </a:gradFill>
              </a:rPr>
              <a:t>at scale means that governance </a:t>
            </a:r>
            <a:r>
              <a:rPr lang="en-US" sz="4800" dirty="0">
                <a:gradFill>
                  <a:gsLst>
                    <a:gs pos="76106">
                      <a:schemeClr val="accent1"/>
                    </a:gs>
                    <a:gs pos="40000">
                      <a:schemeClr val="accent1"/>
                    </a:gs>
                  </a:gsLst>
                  <a:lin ang="5400000" scaled="0"/>
                </a:gradFill>
              </a:rPr>
              <a:t>must</a:t>
            </a:r>
            <a:r>
              <a:rPr lang="en-US" sz="4800" dirty="0" smtClean="0">
                <a:gradFill>
                  <a:gsLst>
                    <a:gs pos="14159">
                      <a:schemeClr val="tx1">
                        <a:lumMod val="75000"/>
                      </a:schemeClr>
                    </a:gs>
                    <a:gs pos="40000">
                      <a:schemeClr val="tx1">
                        <a:lumMod val="75000"/>
                      </a:schemeClr>
                    </a:gs>
                  </a:gsLst>
                  <a:lin ang="5400000" scaled="0"/>
                </a:gradFill>
              </a:rPr>
              <a:t> </a:t>
            </a:r>
            <a:br>
              <a:rPr lang="en-US" sz="4800" dirty="0" smtClean="0">
                <a:gradFill>
                  <a:gsLst>
                    <a:gs pos="14159">
                      <a:schemeClr val="tx1">
                        <a:lumMod val="75000"/>
                      </a:schemeClr>
                    </a:gs>
                    <a:gs pos="40000">
                      <a:schemeClr val="tx1">
                        <a:lumMod val="75000"/>
                      </a:schemeClr>
                    </a:gs>
                  </a:gsLst>
                  <a:lin ang="5400000" scaled="0"/>
                </a:gradFill>
              </a:rPr>
            </a:br>
            <a:r>
              <a:rPr lang="en-US" sz="4800" dirty="0" smtClean="0">
                <a:gradFill>
                  <a:gsLst>
                    <a:gs pos="14159">
                      <a:schemeClr val="tx1">
                        <a:lumMod val="75000"/>
                      </a:schemeClr>
                    </a:gs>
                    <a:gs pos="40000">
                      <a:schemeClr val="tx1">
                        <a:lumMod val="75000"/>
                      </a:schemeClr>
                    </a:gs>
                  </a:gsLst>
                  <a:lin ang="5400000" scaled="0"/>
                </a:gradFill>
              </a:rPr>
              <a:t>be automated</a:t>
            </a:r>
            <a:endParaRPr lang="en-US" sz="4800" dirty="0">
              <a:gradFill>
                <a:gsLst>
                  <a:gs pos="14159">
                    <a:schemeClr val="tx1">
                      <a:lumMod val="75000"/>
                    </a:schemeClr>
                  </a:gs>
                  <a:gs pos="40000">
                    <a:schemeClr val="tx1">
                      <a:lumMod val="75000"/>
                    </a:schemeClr>
                  </a:gs>
                </a:gsLst>
                <a:lin ang="5400000" scaled="0"/>
              </a:gradFill>
            </a:endParaRPr>
          </a:p>
        </p:txBody>
      </p:sp>
    </p:spTree>
    <p:extLst>
      <p:ext uri="{BB962C8B-B14F-4D97-AF65-F5344CB8AC3E}">
        <p14:creationId xmlns:p14="http://schemas.microsoft.com/office/powerpoint/2010/main" val="4237193996"/>
      </p:ext>
    </p:extLst>
  </p:cSld>
  <p:clrMapOvr>
    <a:masterClrMapping/>
  </p:clrMapOvr>
  <p:transition>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Chart 8"/>
          <p:cNvGraphicFramePr>
            <a:graphicFrameLocks/>
          </p:cNvGraphicFramePr>
          <p:nvPr>
            <p:extLst/>
          </p:nvPr>
        </p:nvGraphicFramePr>
        <p:xfrm>
          <a:off x="2070099" y="-69420"/>
          <a:ext cx="13056787" cy="6838520"/>
        </p:xfrm>
        <a:graphic>
          <a:graphicData uri="http://schemas.openxmlformats.org/drawingml/2006/chart">
            <c:chart xmlns:c="http://schemas.openxmlformats.org/drawingml/2006/chart" xmlns:r="http://schemas.openxmlformats.org/officeDocument/2006/relationships" r:id="rId3"/>
          </a:graphicData>
        </a:graphic>
      </p:graphicFrame>
      <p:sp>
        <p:nvSpPr>
          <p:cNvPr id="5" name="Title 4"/>
          <p:cNvSpPr>
            <a:spLocks noGrp="1"/>
          </p:cNvSpPr>
          <p:nvPr>
            <p:ph type="title"/>
          </p:nvPr>
        </p:nvSpPr>
        <p:spPr/>
        <p:txBody>
          <a:bodyPr/>
          <a:lstStyle/>
          <a:p>
            <a:r>
              <a:rPr lang="en-GB" smtClean="0"/>
              <a:t>Project success</a:t>
            </a:r>
            <a:endParaRPr lang="en-GB" dirty="0"/>
          </a:p>
        </p:txBody>
      </p:sp>
      <p:sp>
        <p:nvSpPr>
          <p:cNvPr id="2" name="Text Placeholder 1"/>
          <p:cNvSpPr>
            <a:spLocks noGrp="1"/>
          </p:cNvSpPr>
          <p:nvPr>
            <p:ph type="body" sz="quarter" idx="11"/>
          </p:nvPr>
        </p:nvSpPr>
        <p:spPr>
          <a:xfrm>
            <a:off x="274639" y="1212849"/>
            <a:ext cx="5486399" cy="3342453"/>
          </a:xfrm>
        </p:spPr>
        <p:txBody>
          <a:bodyPr/>
          <a:lstStyle/>
          <a:p>
            <a:pPr lvl="1"/>
            <a:r>
              <a:rPr lang="en-GB" dirty="0" smtClean="0"/>
              <a:t>Thinking about the scope and development of your SharePoint ECM project, how would you describe progress?</a:t>
            </a:r>
          </a:p>
          <a:p>
            <a:r>
              <a:rPr lang="en-GB" sz="3600" dirty="0" smtClean="0"/>
              <a:t>40% moving forward but only 6% “great success”</a:t>
            </a:r>
          </a:p>
          <a:p>
            <a:r>
              <a:rPr lang="en-GB" sz="3600" dirty="0" smtClean="0"/>
              <a:t>28% stalled</a:t>
            </a:r>
          </a:p>
          <a:p>
            <a:r>
              <a:rPr lang="en-GB" sz="3600" dirty="0" smtClean="0"/>
              <a:t>33% struggling</a:t>
            </a:r>
            <a:endParaRPr lang="en-GB" sz="3600" dirty="0"/>
          </a:p>
        </p:txBody>
      </p:sp>
      <p:sp>
        <p:nvSpPr>
          <p:cNvPr id="11" name="TextBox 10"/>
          <p:cNvSpPr txBox="1"/>
          <p:nvPr/>
        </p:nvSpPr>
        <p:spPr>
          <a:xfrm>
            <a:off x="10644732" y="6171819"/>
            <a:ext cx="1521891" cy="517065"/>
          </a:xfrm>
          <a:prstGeom prst="rect">
            <a:avLst/>
          </a:prstGeom>
          <a:noFill/>
        </p:spPr>
        <p:txBody>
          <a:bodyPr wrap="none" lIns="182880" tIns="146304" rIns="182880" bIns="146304" rtlCol="0">
            <a:spAutoFit/>
          </a:bodyPr>
          <a:lstStyle/>
          <a:p>
            <a:pPr>
              <a:lnSpc>
                <a:spcPct val="90000"/>
              </a:lnSpc>
              <a:spcAft>
                <a:spcPts val="600"/>
              </a:spcAft>
            </a:pPr>
            <a:r>
              <a:rPr lang="en-US" sz="1600" dirty="0" smtClean="0">
                <a:gradFill>
                  <a:gsLst>
                    <a:gs pos="16814">
                      <a:schemeClr val="tx1"/>
                    </a:gs>
                    <a:gs pos="46000">
                      <a:schemeClr val="tx1"/>
                    </a:gs>
                  </a:gsLst>
                  <a:lin ang="5400000" scaled="0"/>
                </a:gradFill>
              </a:rPr>
              <a:t>©2013, AIIM</a:t>
            </a:r>
          </a:p>
        </p:txBody>
      </p:sp>
      <p:sp>
        <p:nvSpPr>
          <p:cNvPr id="12" name="TextBox 11"/>
          <p:cNvSpPr txBox="1"/>
          <p:nvPr/>
        </p:nvSpPr>
        <p:spPr>
          <a:xfrm>
            <a:off x="287283" y="6171819"/>
            <a:ext cx="996107" cy="517065"/>
          </a:xfrm>
          <a:prstGeom prst="rect">
            <a:avLst/>
          </a:prstGeom>
          <a:noFill/>
        </p:spPr>
        <p:txBody>
          <a:bodyPr wrap="none" lIns="182880" tIns="146304" rIns="182880" bIns="146304" rtlCol="0">
            <a:spAutoFit/>
          </a:bodyPr>
          <a:lstStyle>
            <a:defPPr>
              <a:defRPr lang="en-US"/>
            </a:defPPr>
            <a:lvl1pPr>
              <a:lnSpc>
                <a:spcPct val="90000"/>
              </a:lnSpc>
              <a:spcAft>
                <a:spcPts val="600"/>
              </a:spcAft>
              <a:defRPr sz="1600">
                <a:gradFill>
                  <a:gsLst>
                    <a:gs pos="16814">
                      <a:schemeClr val="tx1"/>
                    </a:gs>
                    <a:gs pos="46000">
                      <a:schemeClr val="tx1"/>
                    </a:gs>
                  </a:gsLst>
                  <a:lin ang="5400000" scaled="0"/>
                </a:gradFill>
              </a:defRPr>
            </a:lvl1pPr>
          </a:lstStyle>
          <a:p>
            <a:r>
              <a:rPr lang="en-GB" dirty="0"/>
              <a:t>N=426</a:t>
            </a:r>
          </a:p>
        </p:txBody>
      </p:sp>
    </p:spTree>
    <p:extLst>
      <p:ext uri="{BB962C8B-B14F-4D97-AF65-F5344CB8AC3E}">
        <p14:creationId xmlns:p14="http://schemas.microsoft.com/office/powerpoint/2010/main" val="3304894337"/>
      </p:ext>
    </p:extLst>
  </p:cSld>
  <p:clrMapOvr>
    <a:masterClrMapping/>
  </p:clrMapOvr>
  <p:transition>
    <p:fad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3" name="Chart 12"/>
          <p:cNvGraphicFramePr>
            <a:graphicFrameLocks/>
          </p:cNvGraphicFramePr>
          <p:nvPr>
            <p:extLst/>
          </p:nvPr>
        </p:nvGraphicFramePr>
        <p:xfrm>
          <a:off x="1142338" y="-330200"/>
          <a:ext cx="13735161" cy="7053263"/>
        </p:xfrm>
        <a:graphic>
          <a:graphicData uri="http://schemas.openxmlformats.org/drawingml/2006/chart">
            <c:chart xmlns:c="http://schemas.openxmlformats.org/drawingml/2006/chart" xmlns:r="http://schemas.openxmlformats.org/officeDocument/2006/relationships" r:id="rId3"/>
          </a:graphicData>
        </a:graphic>
      </p:graphicFrame>
      <p:sp>
        <p:nvSpPr>
          <p:cNvPr id="5" name="Title 4"/>
          <p:cNvSpPr>
            <a:spLocks noGrp="1"/>
          </p:cNvSpPr>
          <p:nvPr>
            <p:ph type="title"/>
          </p:nvPr>
        </p:nvSpPr>
        <p:spPr/>
        <p:txBody>
          <a:bodyPr/>
          <a:lstStyle/>
          <a:p>
            <a:r>
              <a:rPr lang="en-GB" dirty="0" smtClean="0"/>
              <a:t>Driving force</a:t>
            </a:r>
            <a:endParaRPr lang="en-GB" dirty="0"/>
          </a:p>
        </p:txBody>
      </p:sp>
      <p:sp>
        <p:nvSpPr>
          <p:cNvPr id="2" name="Text Placeholder 1"/>
          <p:cNvSpPr>
            <a:spLocks noGrp="1"/>
          </p:cNvSpPr>
          <p:nvPr>
            <p:ph type="body" sz="quarter" idx="11"/>
          </p:nvPr>
        </p:nvSpPr>
        <p:spPr>
          <a:xfrm>
            <a:off x="274639" y="1212849"/>
            <a:ext cx="4571999" cy="4148828"/>
          </a:xfrm>
        </p:spPr>
        <p:txBody>
          <a:bodyPr/>
          <a:lstStyle/>
          <a:p>
            <a:pPr lvl="1"/>
            <a:r>
              <a:rPr lang="en-GB" dirty="0" smtClean="0"/>
              <a:t>Who would you say is the current driving force in your organization for moving SharePoint forward and extending its scope?</a:t>
            </a:r>
          </a:p>
          <a:p>
            <a:r>
              <a:rPr lang="en-GB" sz="3200" dirty="0" smtClean="0"/>
              <a:t>49% driven by the </a:t>
            </a:r>
            <a:br>
              <a:rPr lang="en-GB" sz="3200" dirty="0" smtClean="0"/>
            </a:br>
            <a:r>
              <a:rPr lang="en-GB" sz="3200" dirty="0" smtClean="0"/>
              <a:t>IT department </a:t>
            </a:r>
          </a:p>
          <a:p>
            <a:r>
              <a:rPr lang="en-GB" sz="3200" dirty="0" smtClean="0"/>
              <a:t>34% business-driven, including 14% </a:t>
            </a:r>
            <a:br>
              <a:rPr lang="en-GB" sz="3200" dirty="0" smtClean="0"/>
            </a:br>
            <a:r>
              <a:rPr lang="en-GB" sz="3200" dirty="0" smtClean="0"/>
              <a:t>multi-department</a:t>
            </a:r>
            <a:br>
              <a:rPr lang="en-GB" sz="3200" dirty="0" smtClean="0"/>
            </a:br>
            <a:r>
              <a:rPr lang="en-GB" sz="3200" dirty="0" smtClean="0"/>
              <a:t>steering committee </a:t>
            </a:r>
            <a:endParaRPr lang="en-GB" sz="3200" dirty="0"/>
          </a:p>
        </p:txBody>
      </p:sp>
      <p:sp>
        <p:nvSpPr>
          <p:cNvPr id="12" name="TextBox 11"/>
          <p:cNvSpPr txBox="1"/>
          <p:nvPr/>
        </p:nvSpPr>
        <p:spPr>
          <a:xfrm>
            <a:off x="10644732" y="6171819"/>
            <a:ext cx="1521891" cy="517065"/>
          </a:xfrm>
          <a:prstGeom prst="rect">
            <a:avLst/>
          </a:prstGeom>
          <a:noFill/>
        </p:spPr>
        <p:txBody>
          <a:bodyPr wrap="none" lIns="182880" tIns="146304" rIns="182880" bIns="146304" rtlCol="0">
            <a:spAutoFit/>
          </a:bodyPr>
          <a:lstStyle/>
          <a:p>
            <a:pPr>
              <a:lnSpc>
                <a:spcPct val="90000"/>
              </a:lnSpc>
              <a:spcAft>
                <a:spcPts val="600"/>
              </a:spcAft>
            </a:pPr>
            <a:r>
              <a:rPr lang="en-US" sz="1600" dirty="0" smtClean="0">
                <a:gradFill>
                  <a:gsLst>
                    <a:gs pos="16814">
                      <a:schemeClr val="tx1"/>
                    </a:gs>
                    <a:gs pos="46000">
                      <a:schemeClr val="tx1"/>
                    </a:gs>
                  </a:gsLst>
                  <a:lin ang="5400000" scaled="0"/>
                </a:gradFill>
              </a:rPr>
              <a:t>©2013, AIIM</a:t>
            </a:r>
          </a:p>
        </p:txBody>
      </p:sp>
      <p:sp>
        <p:nvSpPr>
          <p:cNvPr id="15" name="TextBox 14"/>
          <p:cNvSpPr txBox="1"/>
          <p:nvPr/>
        </p:nvSpPr>
        <p:spPr>
          <a:xfrm>
            <a:off x="287283" y="6171819"/>
            <a:ext cx="2187137" cy="517065"/>
          </a:xfrm>
          <a:prstGeom prst="rect">
            <a:avLst/>
          </a:prstGeom>
          <a:noFill/>
        </p:spPr>
        <p:txBody>
          <a:bodyPr wrap="none" lIns="182880" tIns="146304" rIns="182880" bIns="146304" rtlCol="0">
            <a:spAutoFit/>
          </a:bodyPr>
          <a:lstStyle>
            <a:defPPr>
              <a:defRPr lang="en-US"/>
            </a:defPPr>
            <a:lvl1pPr>
              <a:lnSpc>
                <a:spcPct val="90000"/>
              </a:lnSpc>
              <a:spcAft>
                <a:spcPts val="600"/>
              </a:spcAft>
              <a:defRPr sz="1600">
                <a:gradFill>
                  <a:gsLst>
                    <a:gs pos="16814">
                      <a:schemeClr val="tx1"/>
                    </a:gs>
                    <a:gs pos="46000">
                      <a:schemeClr val="tx1"/>
                    </a:gs>
                  </a:gsLst>
                  <a:lin ang="5400000" scaled="0"/>
                </a:gradFill>
              </a:defRPr>
            </a:lvl1pPr>
          </a:lstStyle>
          <a:p>
            <a:r>
              <a:rPr lang="en-GB" dirty="0" smtClean="0"/>
              <a:t>N=476, excl. 58 N/A</a:t>
            </a:r>
            <a:endParaRPr lang="en-GB" dirty="0"/>
          </a:p>
        </p:txBody>
      </p:sp>
    </p:spTree>
    <p:extLst>
      <p:ext uri="{BB962C8B-B14F-4D97-AF65-F5344CB8AC3E}">
        <p14:creationId xmlns:p14="http://schemas.microsoft.com/office/powerpoint/2010/main" val="3258657163"/>
      </p:ext>
    </p:extLst>
  </p:cSld>
  <p:clrMapOvr>
    <a:masterClrMapping/>
  </p:clrMapOvr>
  <p:transition>
    <p:fad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GB" smtClean="0"/>
              <a:t>On-going issues</a:t>
            </a:r>
            <a:endParaRPr lang="en-GB" dirty="0"/>
          </a:p>
        </p:txBody>
      </p:sp>
      <p:sp>
        <p:nvSpPr>
          <p:cNvPr id="3" name="Text Placeholder 2"/>
          <p:cNvSpPr>
            <a:spLocks noGrp="1"/>
          </p:cNvSpPr>
          <p:nvPr>
            <p:ph type="body" sz="quarter" idx="11"/>
          </p:nvPr>
        </p:nvSpPr>
        <p:spPr>
          <a:xfrm>
            <a:off x="274639" y="1212850"/>
            <a:ext cx="11887199" cy="1545038"/>
          </a:xfrm>
        </p:spPr>
        <p:txBody>
          <a:bodyPr/>
          <a:lstStyle/>
          <a:p>
            <a:pPr lvl="1"/>
            <a:r>
              <a:rPr lang="en-GB" dirty="0" smtClean="0"/>
              <a:t>What are the biggest on-going issues for SharePoint in your organization? (max FOUR)</a:t>
            </a:r>
          </a:p>
          <a:p>
            <a:r>
              <a:rPr lang="en-GB" sz="3200" dirty="0" smtClean="0"/>
              <a:t>#1 and 2—user adoption and expanding across more processes</a:t>
            </a:r>
          </a:p>
          <a:p>
            <a:r>
              <a:rPr lang="en-GB" sz="3200" dirty="0" smtClean="0"/>
              <a:t>#3 and 4—governance</a:t>
            </a:r>
            <a:endParaRPr lang="en-GB" sz="3200" dirty="0"/>
          </a:p>
        </p:txBody>
      </p:sp>
      <p:graphicFrame>
        <p:nvGraphicFramePr>
          <p:cNvPr id="14" name="Chart 13"/>
          <p:cNvGraphicFramePr>
            <a:graphicFrameLocks/>
          </p:cNvGraphicFramePr>
          <p:nvPr>
            <p:extLst/>
          </p:nvPr>
        </p:nvGraphicFramePr>
        <p:xfrm>
          <a:off x="-177800" y="2667000"/>
          <a:ext cx="12339639" cy="3848100"/>
        </p:xfrm>
        <a:graphic>
          <a:graphicData uri="http://schemas.openxmlformats.org/drawingml/2006/chart">
            <c:chart xmlns:c="http://schemas.openxmlformats.org/drawingml/2006/chart" xmlns:r="http://schemas.openxmlformats.org/officeDocument/2006/relationships" r:id="rId3"/>
          </a:graphicData>
        </a:graphic>
      </p:graphicFrame>
      <p:sp>
        <p:nvSpPr>
          <p:cNvPr id="9" name="TextBox 8"/>
          <p:cNvSpPr txBox="1"/>
          <p:nvPr/>
        </p:nvSpPr>
        <p:spPr>
          <a:xfrm>
            <a:off x="10644732" y="6171819"/>
            <a:ext cx="1521891" cy="517065"/>
          </a:xfrm>
          <a:prstGeom prst="rect">
            <a:avLst/>
          </a:prstGeom>
          <a:noFill/>
        </p:spPr>
        <p:txBody>
          <a:bodyPr wrap="none" lIns="182880" tIns="146304" rIns="182880" bIns="146304" rtlCol="0">
            <a:spAutoFit/>
          </a:bodyPr>
          <a:lstStyle/>
          <a:p>
            <a:pPr>
              <a:lnSpc>
                <a:spcPct val="90000"/>
              </a:lnSpc>
              <a:spcAft>
                <a:spcPts val="600"/>
              </a:spcAft>
            </a:pPr>
            <a:r>
              <a:rPr lang="en-US" sz="1600" dirty="0" smtClean="0">
                <a:gradFill>
                  <a:gsLst>
                    <a:gs pos="16814">
                      <a:schemeClr val="tx1"/>
                    </a:gs>
                    <a:gs pos="46000">
                      <a:schemeClr val="tx1"/>
                    </a:gs>
                  </a:gsLst>
                  <a:lin ang="5400000" scaled="0"/>
                </a:gradFill>
              </a:rPr>
              <a:t>©2013, AIIM</a:t>
            </a:r>
          </a:p>
        </p:txBody>
      </p:sp>
      <p:sp>
        <p:nvSpPr>
          <p:cNvPr id="11" name="TextBox 10"/>
          <p:cNvSpPr txBox="1"/>
          <p:nvPr/>
        </p:nvSpPr>
        <p:spPr>
          <a:xfrm>
            <a:off x="287283" y="6171819"/>
            <a:ext cx="996107" cy="517065"/>
          </a:xfrm>
          <a:prstGeom prst="rect">
            <a:avLst/>
          </a:prstGeom>
          <a:noFill/>
        </p:spPr>
        <p:txBody>
          <a:bodyPr wrap="none" lIns="182880" tIns="146304" rIns="182880" bIns="146304" rtlCol="0">
            <a:spAutoFit/>
          </a:bodyPr>
          <a:lstStyle>
            <a:defPPr>
              <a:defRPr lang="en-US"/>
            </a:defPPr>
            <a:lvl1pPr>
              <a:lnSpc>
                <a:spcPct val="90000"/>
              </a:lnSpc>
              <a:spcAft>
                <a:spcPts val="600"/>
              </a:spcAft>
              <a:defRPr sz="1600">
                <a:gradFill>
                  <a:gsLst>
                    <a:gs pos="16814">
                      <a:schemeClr val="tx1"/>
                    </a:gs>
                    <a:gs pos="46000">
                      <a:schemeClr val="tx1"/>
                    </a:gs>
                  </a:gsLst>
                  <a:lin ang="5400000" scaled="0"/>
                </a:gradFill>
              </a:defRPr>
            </a:lvl1pPr>
          </a:lstStyle>
          <a:p>
            <a:r>
              <a:rPr lang="en-GB" dirty="0" smtClean="0"/>
              <a:t>N=492</a:t>
            </a:r>
            <a:endParaRPr lang="en-GB" dirty="0"/>
          </a:p>
        </p:txBody>
      </p:sp>
    </p:spTree>
    <p:extLst>
      <p:ext uri="{BB962C8B-B14F-4D97-AF65-F5344CB8AC3E}">
        <p14:creationId xmlns:p14="http://schemas.microsoft.com/office/powerpoint/2010/main" val="2868469180"/>
      </p:ext>
    </p:extLst>
  </p:cSld>
  <p:clrMapOvr>
    <a:masterClrMapping/>
  </p:clrMapOvr>
  <p:transition>
    <p:fad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3" name="Chart 12"/>
          <p:cNvGraphicFramePr>
            <a:graphicFrameLocks/>
          </p:cNvGraphicFramePr>
          <p:nvPr>
            <p:extLst/>
          </p:nvPr>
        </p:nvGraphicFramePr>
        <p:xfrm>
          <a:off x="1626329" y="-482600"/>
          <a:ext cx="13166036" cy="6692900"/>
        </p:xfrm>
        <a:graphic>
          <a:graphicData uri="http://schemas.openxmlformats.org/drawingml/2006/chart">
            <c:chart xmlns:c="http://schemas.openxmlformats.org/drawingml/2006/chart" xmlns:r="http://schemas.openxmlformats.org/officeDocument/2006/relationships" r:id="rId3"/>
          </a:graphicData>
        </a:graphic>
      </p:graphicFrame>
      <p:sp>
        <p:nvSpPr>
          <p:cNvPr id="5" name="Title 4"/>
          <p:cNvSpPr>
            <a:spLocks noGrp="1"/>
          </p:cNvSpPr>
          <p:nvPr>
            <p:ph type="title"/>
          </p:nvPr>
        </p:nvSpPr>
        <p:spPr/>
        <p:txBody>
          <a:bodyPr/>
          <a:lstStyle/>
          <a:p>
            <a:r>
              <a:rPr lang="en-GB" smtClean="0"/>
              <a:t>Integration</a:t>
            </a:r>
            <a:endParaRPr lang="en-GB" dirty="0"/>
          </a:p>
        </p:txBody>
      </p:sp>
      <p:sp>
        <p:nvSpPr>
          <p:cNvPr id="2" name="Text Placeholder 1"/>
          <p:cNvSpPr>
            <a:spLocks noGrp="1"/>
          </p:cNvSpPr>
          <p:nvPr>
            <p:ph type="body" sz="quarter" idx="11"/>
          </p:nvPr>
        </p:nvSpPr>
        <p:spPr>
          <a:xfrm>
            <a:off x="274639" y="1212849"/>
            <a:ext cx="5486399" cy="3231654"/>
          </a:xfrm>
        </p:spPr>
        <p:txBody>
          <a:bodyPr/>
          <a:lstStyle/>
          <a:p>
            <a:pPr lvl="1"/>
            <a:r>
              <a:rPr lang="en-GB" dirty="0" smtClean="0"/>
              <a:t>To what extent can your SharePoint users access content stored within other enterprise systems?</a:t>
            </a:r>
            <a:endParaRPr lang="en-US" dirty="0" smtClean="0"/>
          </a:p>
          <a:p>
            <a:r>
              <a:rPr lang="en-GB" sz="3600" dirty="0" smtClean="0"/>
              <a:t>63% no access to </a:t>
            </a:r>
            <a:br>
              <a:rPr lang="en-GB" sz="3600" dirty="0" smtClean="0"/>
            </a:br>
            <a:r>
              <a:rPr lang="en-GB" sz="3600" dirty="0" smtClean="0"/>
              <a:t>other systems</a:t>
            </a:r>
          </a:p>
          <a:p>
            <a:r>
              <a:rPr lang="en-GB" sz="3600" dirty="0" smtClean="0"/>
              <a:t>22% search view and edit, </a:t>
            </a:r>
            <a:r>
              <a:rPr lang="en-GB" sz="3600" dirty="0" err="1" smtClean="0"/>
              <a:t>inc.</a:t>
            </a:r>
            <a:r>
              <a:rPr lang="en-GB" sz="3600" dirty="0" smtClean="0"/>
              <a:t> 5% manage-in-place</a:t>
            </a:r>
            <a:endParaRPr lang="en-GB" sz="3600" dirty="0"/>
          </a:p>
        </p:txBody>
      </p:sp>
      <p:sp>
        <p:nvSpPr>
          <p:cNvPr id="12" name="TextBox 11"/>
          <p:cNvSpPr txBox="1"/>
          <p:nvPr/>
        </p:nvSpPr>
        <p:spPr>
          <a:xfrm>
            <a:off x="10644732" y="6171819"/>
            <a:ext cx="1521891" cy="517065"/>
          </a:xfrm>
          <a:prstGeom prst="rect">
            <a:avLst/>
          </a:prstGeom>
          <a:noFill/>
        </p:spPr>
        <p:txBody>
          <a:bodyPr wrap="none" lIns="182880" tIns="146304" rIns="182880" bIns="146304" rtlCol="0">
            <a:spAutoFit/>
          </a:bodyPr>
          <a:lstStyle/>
          <a:p>
            <a:pPr>
              <a:lnSpc>
                <a:spcPct val="90000"/>
              </a:lnSpc>
              <a:spcAft>
                <a:spcPts val="600"/>
              </a:spcAft>
            </a:pPr>
            <a:r>
              <a:rPr lang="en-US" sz="1600" dirty="0" smtClean="0">
                <a:gradFill>
                  <a:gsLst>
                    <a:gs pos="16814">
                      <a:schemeClr val="tx1"/>
                    </a:gs>
                    <a:gs pos="46000">
                      <a:schemeClr val="tx1"/>
                    </a:gs>
                  </a:gsLst>
                  <a:lin ang="5400000" scaled="0"/>
                </a:gradFill>
              </a:rPr>
              <a:t>©2013, AIIM</a:t>
            </a:r>
          </a:p>
        </p:txBody>
      </p:sp>
      <p:sp>
        <p:nvSpPr>
          <p:cNvPr id="14" name="TextBox 13"/>
          <p:cNvSpPr txBox="1"/>
          <p:nvPr/>
        </p:nvSpPr>
        <p:spPr>
          <a:xfrm>
            <a:off x="287283" y="6171819"/>
            <a:ext cx="996107" cy="517065"/>
          </a:xfrm>
          <a:prstGeom prst="rect">
            <a:avLst/>
          </a:prstGeom>
          <a:noFill/>
        </p:spPr>
        <p:txBody>
          <a:bodyPr wrap="none" lIns="182880" tIns="146304" rIns="182880" bIns="146304" rtlCol="0">
            <a:spAutoFit/>
          </a:bodyPr>
          <a:lstStyle>
            <a:defPPr>
              <a:defRPr lang="en-US"/>
            </a:defPPr>
            <a:lvl1pPr>
              <a:lnSpc>
                <a:spcPct val="90000"/>
              </a:lnSpc>
              <a:spcAft>
                <a:spcPts val="600"/>
              </a:spcAft>
              <a:defRPr sz="1600">
                <a:gradFill>
                  <a:gsLst>
                    <a:gs pos="16814">
                      <a:schemeClr val="tx1"/>
                    </a:gs>
                    <a:gs pos="46000">
                      <a:schemeClr val="tx1"/>
                    </a:gs>
                  </a:gsLst>
                  <a:lin ang="5400000" scaled="0"/>
                </a:gradFill>
              </a:defRPr>
            </a:lvl1pPr>
          </a:lstStyle>
          <a:p>
            <a:r>
              <a:rPr lang="en-GB" dirty="0" smtClean="0"/>
              <a:t>N=422</a:t>
            </a:r>
            <a:endParaRPr lang="en-GB" dirty="0"/>
          </a:p>
        </p:txBody>
      </p:sp>
    </p:spTree>
    <p:extLst>
      <p:ext uri="{BB962C8B-B14F-4D97-AF65-F5344CB8AC3E}">
        <p14:creationId xmlns:p14="http://schemas.microsoft.com/office/powerpoint/2010/main" val="1806870261"/>
      </p:ext>
    </p:extLst>
  </p:cSld>
  <p:clrMapOvr>
    <a:masterClrMapping/>
  </p:clrMapOvr>
  <p:transition>
    <p:fad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3"/>
          <p:cNvSpPr txBox="1">
            <a:spLocks/>
          </p:cNvSpPr>
          <p:nvPr/>
        </p:nvSpPr>
        <p:spPr>
          <a:xfrm>
            <a:off x="274637" y="2581275"/>
            <a:ext cx="11887201" cy="1831975"/>
          </a:xfrm>
          <a:prstGeom prst="rect">
            <a:avLst/>
          </a:prstGeom>
          <a:noFill/>
        </p:spPr>
        <p:txBody>
          <a:bodyPr vert="horz" wrap="square" lIns="146304" tIns="91440" rIns="146304" bIns="91440" rtlCol="0" anchor="ctr" anchorCtr="0">
            <a:noAutofit/>
          </a:bodyPr>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sz="4000" dirty="0" smtClean="0">
                <a:gradFill>
                  <a:gsLst>
                    <a:gs pos="56637">
                      <a:schemeClr val="accent1"/>
                    </a:gs>
                    <a:gs pos="40000">
                      <a:schemeClr val="accent1"/>
                    </a:gs>
                  </a:gsLst>
                  <a:lin ang="5400000" scaled="0"/>
                </a:gradFill>
                <a:latin typeface="+mn-lt"/>
                <a:cs typeface="Segoe UI Semibold" panose="020B0702040204020203" pitchFamily="34" charset="0"/>
              </a:rPr>
              <a:t>IMPLICATION: </a:t>
            </a:r>
            <a:r>
              <a:rPr lang="en-US" sz="4800" dirty="0">
                <a:gradFill>
                  <a:gsLst>
                    <a:gs pos="14159">
                      <a:schemeClr val="tx1">
                        <a:lumMod val="75000"/>
                      </a:schemeClr>
                    </a:gs>
                    <a:gs pos="40000">
                      <a:schemeClr val="tx1">
                        <a:lumMod val="75000"/>
                      </a:schemeClr>
                    </a:gs>
                  </a:gsLst>
                  <a:lin ang="5400000" scaled="0"/>
                </a:gradFill>
              </a:rPr>
              <a:t>SharePoint is at a crossroads</a:t>
            </a:r>
            <a:r>
              <a:rPr lang="en-US" sz="4800" dirty="0" smtClean="0">
                <a:gradFill>
                  <a:gsLst>
                    <a:gs pos="14159">
                      <a:schemeClr val="tx1">
                        <a:lumMod val="75000"/>
                      </a:schemeClr>
                    </a:gs>
                    <a:gs pos="40000">
                      <a:schemeClr val="tx1">
                        <a:lumMod val="75000"/>
                      </a:schemeClr>
                    </a:gs>
                  </a:gsLst>
                  <a:lin ang="5400000" scaled="0"/>
                </a:gradFill>
              </a:rPr>
              <a:t>—</a:t>
            </a:r>
            <a:br>
              <a:rPr lang="en-US" sz="4800" dirty="0" smtClean="0">
                <a:gradFill>
                  <a:gsLst>
                    <a:gs pos="14159">
                      <a:schemeClr val="tx1">
                        <a:lumMod val="75000"/>
                      </a:schemeClr>
                    </a:gs>
                    <a:gs pos="40000">
                      <a:schemeClr val="tx1">
                        <a:lumMod val="75000"/>
                      </a:schemeClr>
                    </a:gs>
                  </a:gsLst>
                  <a:lin ang="5400000" scaled="0"/>
                </a:gradFill>
              </a:rPr>
            </a:br>
            <a:r>
              <a:rPr lang="en-US" sz="4800" dirty="0" smtClean="0">
                <a:gradFill>
                  <a:gsLst>
                    <a:gs pos="14159">
                      <a:schemeClr val="tx1">
                        <a:lumMod val="75000"/>
                      </a:schemeClr>
                    </a:gs>
                    <a:gs pos="40000">
                      <a:schemeClr val="tx1">
                        <a:lumMod val="75000"/>
                      </a:schemeClr>
                    </a:gs>
                  </a:gsLst>
                  <a:lin ang="5400000" scaled="0"/>
                </a:gradFill>
              </a:rPr>
              <a:t>users </a:t>
            </a:r>
            <a:r>
              <a:rPr lang="en-US" sz="4800" dirty="0">
                <a:gradFill>
                  <a:gsLst>
                    <a:gs pos="14159">
                      <a:schemeClr val="tx1">
                        <a:lumMod val="75000"/>
                      </a:schemeClr>
                    </a:gs>
                    <a:gs pos="40000">
                      <a:schemeClr val="tx1">
                        <a:lumMod val="75000"/>
                      </a:schemeClr>
                    </a:gs>
                  </a:gsLst>
                  <a:lin ang="5400000" scaled="0"/>
                </a:gradFill>
              </a:rPr>
              <a:t>have moved beyond file </a:t>
            </a:r>
            <a:r>
              <a:rPr lang="en-US" sz="4800" dirty="0" smtClean="0">
                <a:gradFill>
                  <a:gsLst>
                    <a:gs pos="14159">
                      <a:schemeClr val="tx1">
                        <a:lumMod val="75000"/>
                      </a:schemeClr>
                    </a:gs>
                    <a:gs pos="40000">
                      <a:schemeClr val="tx1">
                        <a:lumMod val="75000"/>
                      </a:schemeClr>
                    </a:gs>
                  </a:gsLst>
                  <a:lin ang="5400000" scaled="0"/>
                </a:gradFill>
              </a:rPr>
              <a:t>share replacement—how </a:t>
            </a:r>
            <a:r>
              <a:rPr lang="en-US" sz="4800" dirty="0">
                <a:gradFill>
                  <a:gsLst>
                    <a:gs pos="14159">
                      <a:schemeClr val="tx1">
                        <a:lumMod val="75000"/>
                      </a:schemeClr>
                    </a:gs>
                    <a:gs pos="40000">
                      <a:schemeClr val="tx1">
                        <a:lumMod val="75000"/>
                      </a:schemeClr>
                    </a:gs>
                  </a:gsLst>
                  <a:lin ang="5400000" scaled="0"/>
                </a:gradFill>
              </a:rPr>
              <a:t>far will </a:t>
            </a:r>
            <a:r>
              <a:rPr lang="en-US" sz="4800" dirty="0" smtClean="0">
                <a:gradFill>
                  <a:gsLst>
                    <a:gs pos="14159">
                      <a:schemeClr val="tx1">
                        <a:lumMod val="75000"/>
                      </a:schemeClr>
                    </a:gs>
                    <a:gs pos="40000">
                      <a:schemeClr val="tx1">
                        <a:lumMod val="75000"/>
                      </a:schemeClr>
                    </a:gs>
                  </a:gsLst>
                  <a:lin ang="5400000" scaled="0"/>
                </a:gradFill>
              </a:rPr>
              <a:t/>
            </a:r>
            <a:br>
              <a:rPr lang="en-US" sz="4800" dirty="0" smtClean="0">
                <a:gradFill>
                  <a:gsLst>
                    <a:gs pos="14159">
                      <a:schemeClr val="tx1">
                        <a:lumMod val="75000"/>
                      </a:schemeClr>
                    </a:gs>
                    <a:gs pos="40000">
                      <a:schemeClr val="tx1">
                        <a:lumMod val="75000"/>
                      </a:schemeClr>
                    </a:gs>
                  </a:gsLst>
                  <a:lin ang="5400000" scaled="0"/>
                </a:gradFill>
              </a:rPr>
            </a:br>
            <a:r>
              <a:rPr lang="en-US" sz="4800" dirty="0" smtClean="0">
                <a:gradFill>
                  <a:gsLst>
                    <a:gs pos="14159">
                      <a:schemeClr val="tx1">
                        <a:lumMod val="75000"/>
                      </a:schemeClr>
                    </a:gs>
                    <a:gs pos="40000">
                      <a:schemeClr val="tx1">
                        <a:lumMod val="75000"/>
                      </a:schemeClr>
                    </a:gs>
                  </a:gsLst>
                  <a:lin ang="5400000" scaled="0"/>
                </a:gradFill>
              </a:rPr>
              <a:t>organizations push </a:t>
            </a:r>
            <a:r>
              <a:rPr lang="en-US" sz="4800" dirty="0">
                <a:gradFill>
                  <a:gsLst>
                    <a:gs pos="14159">
                      <a:schemeClr val="tx1">
                        <a:lumMod val="75000"/>
                      </a:schemeClr>
                    </a:gs>
                    <a:gs pos="40000">
                      <a:schemeClr val="tx1">
                        <a:lumMod val="75000"/>
                      </a:schemeClr>
                    </a:gs>
                  </a:gsLst>
                  <a:lin ang="5400000" scaled="0"/>
                </a:gradFill>
              </a:rPr>
              <a:t>it?</a:t>
            </a:r>
          </a:p>
        </p:txBody>
      </p:sp>
    </p:spTree>
    <p:extLst>
      <p:ext uri="{BB962C8B-B14F-4D97-AF65-F5344CB8AC3E}">
        <p14:creationId xmlns:p14="http://schemas.microsoft.com/office/powerpoint/2010/main" val="112101423"/>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One of our hottest courses—</a:t>
            </a:r>
            <a:br>
              <a:rPr lang="en-US" dirty="0" smtClean="0"/>
            </a:br>
            <a:r>
              <a:rPr lang="en-US" sz="4800" dirty="0">
                <a:gradFill>
                  <a:gsLst>
                    <a:gs pos="8850">
                      <a:schemeClr val="accent2"/>
                    </a:gs>
                    <a:gs pos="34000">
                      <a:schemeClr val="accent2"/>
                    </a:gs>
                  </a:gsLst>
                  <a:lin ang="5400000" scaled="0"/>
                </a:gradFill>
              </a:rPr>
              <a:t>Managing Records and eDiscovery </a:t>
            </a:r>
            <a:br>
              <a:rPr lang="en-US" sz="4800" dirty="0">
                <a:gradFill>
                  <a:gsLst>
                    <a:gs pos="8850">
                      <a:schemeClr val="accent2"/>
                    </a:gs>
                    <a:gs pos="34000">
                      <a:schemeClr val="accent2"/>
                    </a:gs>
                  </a:gsLst>
                  <a:lin ang="5400000" scaled="0"/>
                </a:gradFill>
              </a:rPr>
            </a:br>
            <a:r>
              <a:rPr lang="en-US" sz="4800" dirty="0">
                <a:gradFill>
                  <a:gsLst>
                    <a:gs pos="8850">
                      <a:schemeClr val="accent2"/>
                    </a:gs>
                    <a:gs pos="34000">
                      <a:schemeClr val="accent2"/>
                    </a:gs>
                  </a:gsLst>
                  <a:lin ang="5400000" scaled="0"/>
                </a:gradFill>
              </a:rPr>
              <a:t>in SharePoint 2013</a:t>
            </a:r>
          </a:p>
        </p:txBody>
      </p:sp>
      <p:sp>
        <p:nvSpPr>
          <p:cNvPr id="3" name="Text Placeholder 2"/>
          <p:cNvSpPr>
            <a:spLocks noGrp="1"/>
          </p:cNvSpPr>
          <p:nvPr>
            <p:ph type="body" sz="quarter" idx="10"/>
          </p:nvPr>
        </p:nvSpPr>
        <p:spPr/>
        <p:txBody>
          <a:bodyPr/>
          <a:lstStyle/>
          <a:p>
            <a:r>
              <a:rPr lang="en-US" smtClean="0"/>
              <a:t>AIIM.org/training</a:t>
            </a:r>
            <a:endParaRPr lang="en-US" dirty="0"/>
          </a:p>
        </p:txBody>
      </p:sp>
    </p:spTree>
    <p:extLst>
      <p:ext uri="{BB962C8B-B14F-4D97-AF65-F5344CB8AC3E}">
        <p14:creationId xmlns:p14="http://schemas.microsoft.com/office/powerpoint/2010/main" val="894573725"/>
      </p:ext>
    </p:extLst>
  </p:cSld>
  <p:clrMapOvr>
    <a:masterClrMapping/>
  </p:clrMapOvr>
  <p:transition>
    <p:fad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Chart 11"/>
          <p:cNvGraphicFramePr>
            <a:graphicFrameLocks/>
          </p:cNvGraphicFramePr>
          <p:nvPr>
            <p:extLst/>
          </p:nvPr>
        </p:nvGraphicFramePr>
        <p:xfrm>
          <a:off x="4389453" y="955122"/>
          <a:ext cx="7589822" cy="5356777"/>
        </p:xfrm>
        <a:graphic>
          <a:graphicData uri="http://schemas.openxmlformats.org/drawingml/2006/chart">
            <c:chart xmlns:c="http://schemas.openxmlformats.org/drawingml/2006/chart" xmlns:r="http://schemas.openxmlformats.org/officeDocument/2006/relationships" r:id="rId3"/>
          </a:graphicData>
        </a:graphic>
      </p:graphicFrame>
      <p:sp>
        <p:nvSpPr>
          <p:cNvPr id="5" name="Title 4"/>
          <p:cNvSpPr>
            <a:spLocks noGrp="1"/>
          </p:cNvSpPr>
          <p:nvPr>
            <p:ph type="title"/>
          </p:nvPr>
        </p:nvSpPr>
        <p:spPr/>
        <p:txBody>
          <a:bodyPr/>
          <a:lstStyle/>
          <a:p>
            <a:r>
              <a:rPr lang="en-GB" dirty="0" smtClean="0"/>
              <a:t>Customization</a:t>
            </a:r>
            <a:endParaRPr lang="en-GB" dirty="0"/>
          </a:p>
        </p:txBody>
      </p:sp>
      <p:sp>
        <p:nvSpPr>
          <p:cNvPr id="2" name="Text Placeholder 1"/>
          <p:cNvSpPr>
            <a:spLocks noGrp="1"/>
          </p:cNvSpPr>
          <p:nvPr>
            <p:ph type="body" sz="quarter" idx="11"/>
          </p:nvPr>
        </p:nvSpPr>
        <p:spPr>
          <a:xfrm>
            <a:off x="274639" y="1212849"/>
            <a:ext cx="5021261" cy="3693319"/>
          </a:xfrm>
        </p:spPr>
        <p:txBody>
          <a:bodyPr/>
          <a:lstStyle/>
          <a:p>
            <a:pPr lvl="1"/>
            <a:r>
              <a:rPr lang="en-GB" dirty="0" smtClean="0"/>
              <a:t>How would best describe your current SharePoint implementation?</a:t>
            </a:r>
            <a:endParaRPr lang="en-US" dirty="0" smtClean="0"/>
          </a:p>
          <a:p>
            <a:r>
              <a:rPr lang="en-GB" sz="3200" dirty="0" smtClean="0"/>
              <a:t>30% using customized versions of various sorts</a:t>
            </a:r>
          </a:p>
          <a:p>
            <a:r>
              <a:rPr lang="en-GB" sz="3200" dirty="0" smtClean="0"/>
              <a:t>Only 18% OOTB</a:t>
            </a:r>
          </a:p>
          <a:p>
            <a:r>
              <a:rPr lang="en-GB" sz="3200" dirty="0" smtClean="0"/>
              <a:t>Most (51%) using standard with limited custom, or standard + 3rd party apps</a:t>
            </a:r>
            <a:endParaRPr lang="en-GB" sz="3200" dirty="0"/>
          </a:p>
        </p:txBody>
      </p:sp>
      <p:sp>
        <p:nvSpPr>
          <p:cNvPr id="11" name="TextBox 10"/>
          <p:cNvSpPr txBox="1"/>
          <p:nvPr/>
        </p:nvSpPr>
        <p:spPr>
          <a:xfrm>
            <a:off x="10644732" y="6171819"/>
            <a:ext cx="1521891" cy="517065"/>
          </a:xfrm>
          <a:prstGeom prst="rect">
            <a:avLst/>
          </a:prstGeom>
          <a:noFill/>
        </p:spPr>
        <p:txBody>
          <a:bodyPr wrap="none" lIns="182880" tIns="146304" rIns="182880" bIns="146304" rtlCol="0">
            <a:spAutoFit/>
          </a:bodyPr>
          <a:lstStyle/>
          <a:p>
            <a:pPr>
              <a:lnSpc>
                <a:spcPct val="90000"/>
              </a:lnSpc>
              <a:spcAft>
                <a:spcPts val="600"/>
              </a:spcAft>
            </a:pPr>
            <a:r>
              <a:rPr lang="en-US" sz="1600" dirty="0" smtClean="0">
                <a:gradFill>
                  <a:gsLst>
                    <a:gs pos="16814">
                      <a:schemeClr val="tx1"/>
                    </a:gs>
                    <a:gs pos="46000">
                      <a:schemeClr val="tx1"/>
                    </a:gs>
                  </a:gsLst>
                  <a:lin ang="5400000" scaled="0"/>
                </a:gradFill>
              </a:rPr>
              <a:t>©2013, AIIM</a:t>
            </a:r>
          </a:p>
        </p:txBody>
      </p:sp>
      <p:sp>
        <p:nvSpPr>
          <p:cNvPr id="13" name="TextBox 12"/>
          <p:cNvSpPr txBox="1"/>
          <p:nvPr/>
        </p:nvSpPr>
        <p:spPr>
          <a:xfrm>
            <a:off x="287283" y="6171819"/>
            <a:ext cx="2187137" cy="517065"/>
          </a:xfrm>
          <a:prstGeom prst="rect">
            <a:avLst/>
          </a:prstGeom>
          <a:noFill/>
        </p:spPr>
        <p:txBody>
          <a:bodyPr wrap="none" lIns="182880" tIns="146304" rIns="182880" bIns="146304" rtlCol="0">
            <a:spAutoFit/>
          </a:bodyPr>
          <a:lstStyle>
            <a:defPPr>
              <a:defRPr lang="en-US"/>
            </a:defPPr>
            <a:lvl1pPr>
              <a:lnSpc>
                <a:spcPct val="90000"/>
              </a:lnSpc>
              <a:spcAft>
                <a:spcPts val="600"/>
              </a:spcAft>
              <a:defRPr sz="1600">
                <a:gradFill>
                  <a:gsLst>
                    <a:gs pos="16814">
                      <a:schemeClr val="tx1"/>
                    </a:gs>
                    <a:gs pos="46000">
                      <a:schemeClr val="tx1"/>
                    </a:gs>
                  </a:gsLst>
                  <a:lin ang="5400000" scaled="0"/>
                </a:gradFill>
              </a:defRPr>
            </a:lvl1pPr>
          </a:lstStyle>
          <a:p>
            <a:r>
              <a:rPr lang="en-GB" dirty="0" smtClean="0"/>
              <a:t>N=470, excl. 61 N/A</a:t>
            </a:r>
            <a:endParaRPr lang="en-GB" dirty="0"/>
          </a:p>
        </p:txBody>
      </p:sp>
    </p:spTree>
    <p:extLst>
      <p:ext uri="{BB962C8B-B14F-4D97-AF65-F5344CB8AC3E}">
        <p14:creationId xmlns:p14="http://schemas.microsoft.com/office/powerpoint/2010/main" val="943509478"/>
      </p:ext>
    </p:extLst>
  </p:cSld>
  <p:clrMapOvr>
    <a:masterClrMapping/>
  </p:clrMapOvr>
  <p:transition>
    <p:fade/>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0" name="Chart 19"/>
          <p:cNvGraphicFramePr>
            <a:graphicFrameLocks/>
          </p:cNvGraphicFramePr>
          <p:nvPr>
            <p:extLst/>
          </p:nvPr>
        </p:nvGraphicFramePr>
        <p:xfrm>
          <a:off x="2380008" y="79534"/>
          <a:ext cx="12326591" cy="6816566"/>
        </p:xfrm>
        <a:graphic>
          <a:graphicData uri="http://schemas.openxmlformats.org/drawingml/2006/chart">
            <c:chart xmlns:c="http://schemas.openxmlformats.org/drawingml/2006/chart" xmlns:r="http://schemas.openxmlformats.org/officeDocument/2006/relationships" r:id="rId3"/>
          </a:graphicData>
        </a:graphic>
      </p:graphicFrame>
      <p:sp>
        <p:nvSpPr>
          <p:cNvPr id="5" name="Title 4"/>
          <p:cNvSpPr>
            <a:spLocks noGrp="1"/>
          </p:cNvSpPr>
          <p:nvPr>
            <p:ph type="title"/>
          </p:nvPr>
        </p:nvSpPr>
        <p:spPr/>
        <p:txBody>
          <a:bodyPr/>
          <a:lstStyle/>
          <a:p>
            <a:r>
              <a:rPr lang="en-GB" smtClean="0"/>
              <a:t>Need for third party add-ons</a:t>
            </a:r>
            <a:endParaRPr lang="en-GB" dirty="0"/>
          </a:p>
        </p:txBody>
      </p:sp>
      <p:sp>
        <p:nvSpPr>
          <p:cNvPr id="4" name="Text Placeholder 3"/>
          <p:cNvSpPr>
            <a:spLocks noGrp="1"/>
          </p:cNvSpPr>
          <p:nvPr>
            <p:ph type="body" sz="quarter" idx="11"/>
          </p:nvPr>
        </p:nvSpPr>
        <p:spPr>
          <a:xfrm>
            <a:off x="216757" y="1212849"/>
            <a:ext cx="4629881" cy="2800767"/>
          </a:xfrm>
        </p:spPr>
        <p:txBody>
          <a:bodyPr/>
          <a:lstStyle/>
          <a:p>
            <a:pPr lvl="1"/>
            <a:r>
              <a:rPr lang="en-GB" dirty="0" smtClean="0"/>
              <a:t>As SharePoint continues to expand its feature set, what are your views on the use of 3rd party add-ons?</a:t>
            </a:r>
            <a:endParaRPr lang="en-US" dirty="0" smtClean="0"/>
          </a:p>
          <a:p>
            <a:r>
              <a:rPr lang="en-GB" dirty="0" smtClean="0"/>
              <a:t>67% see third party apps as still being important</a:t>
            </a:r>
            <a:endParaRPr lang="en-GB" dirty="0"/>
          </a:p>
        </p:txBody>
      </p:sp>
      <p:sp>
        <p:nvSpPr>
          <p:cNvPr id="11" name="TextBox 10"/>
          <p:cNvSpPr txBox="1"/>
          <p:nvPr/>
        </p:nvSpPr>
        <p:spPr>
          <a:xfrm>
            <a:off x="10644732" y="6171819"/>
            <a:ext cx="1521891" cy="517065"/>
          </a:xfrm>
          <a:prstGeom prst="rect">
            <a:avLst/>
          </a:prstGeom>
          <a:noFill/>
        </p:spPr>
        <p:txBody>
          <a:bodyPr wrap="none" lIns="182880" tIns="146304" rIns="182880" bIns="146304" rtlCol="0">
            <a:spAutoFit/>
          </a:bodyPr>
          <a:lstStyle/>
          <a:p>
            <a:pPr>
              <a:lnSpc>
                <a:spcPct val="90000"/>
              </a:lnSpc>
              <a:spcAft>
                <a:spcPts val="600"/>
              </a:spcAft>
            </a:pPr>
            <a:r>
              <a:rPr lang="en-US" sz="1600" dirty="0" smtClean="0">
                <a:gradFill>
                  <a:gsLst>
                    <a:gs pos="16814">
                      <a:schemeClr val="tx1"/>
                    </a:gs>
                    <a:gs pos="46000">
                      <a:schemeClr val="tx1"/>
                    </a:gs>
                  </a:gsLst>
                  <a:lin ang="5400000" scaled="0"/>
                </a:gradFill>
              </a:rPr>
              <a:t>©2013, AIIM</a:t>
            </a:r>
          </a:p>
        </p:txBody>
      </p:sp>
      <p:sp>
        <p:nvSpPr>
          <p:cNvPr id="12" name="TextBox 11"/>
          <p:cNvSpPr txBox="1"/>
          <p:nvPr/>
        </p:nvSpPr>
        <p:spPr>
          <a:xfrm>
            <a:off x="274637" y="6171819"/>
            <a:ext cx="3657601" cy="517065"/>
          </a:xfrm>
          <a:prstGeom prst="rect">
            <a:avLst/>
          </a:prstGeom>
          <a:noFill/>
        </p:spPr>
        <p:txBody>
          <a:bodyPr wrap="square" lIns="182880" tIns="146304" rIns="182880" bIns="146304" rtlCol="0">
            <a:spAutoFit/>
          </a:bodyPr>
          <a:lstStyle>
            <a:defPPr>
              <a:defRPr lang="en-US"/>
            </a:defPPr>
            <a:lvl1pPr>
              <a:lnSpc>
                <a:spcPct val="90000"/>
              </a:lnSpc>
              <a:spcAft>
                <a:spcPts val="600"/>
              </a:spcAft>
              <a:defRPr sz="1600">
                <a:gradFill>
                  <a:gsLst>
                    <a:gs pos="16814">
                      <a:schemeClr val="tx1"/>
                    </a:gs>
                    <a:gs pos="46000">
                      <a:schemeClr val="tx1"/>
                    </a:gs>
                  </a:gsLst>
                  <a:lin ang="5400000" scaled="0"/>
                </a:gradFill>
              </a:defRPr>
            </a:lvl1pPr>
          </a:lstStyle>
          <a:p>
            <a:pPr>
              <a:spcBef>
                <a:spcPct val="50000"/>
              </a:spcBef>
            </a:pPr>
            <a:r>
              <a:rPr lang="en-GB" dirty="0"/>
              <a:t>N=380, excl. 124 Don't know or N/A</a:t>
            </a:r>
          </a:p>
        </p:txBody>
      </p:sp>
    </p:spTree>
    <p:extLst>
      <p:ext uri="{BB962C8B-B14F-4D97-AF65-F5344CB8AC3E}">
        <p14:creationId xmlns:p14="http://schemas.microsoft.com/office/powerpoint/2010/main" val="3917853299"/>
      </p:ext>
    </p:extLst>
  </p:cSld>
  <p:clrMapOvr>
    <a:masterClrMapping/>
  </p:clrMapOvr>
  <p:transition>
    <p:fade/>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274638" y="2581275"/>
            <a:ext cx="11887200" cy="1831975"/>
          </a:xfrm>
        </p:spPr>
        <p:txBody>
          <a:bodyPr anchor="ctr"/>
          <a:lstStyle/>
          <a:p>
            <a:r>
              <a:rPr lang="en-US" sz="4000" dirty="0" smtClean="0">
                <a:gradFill>
                  <a:gsLst>
                    <a:gs pos="56637">
                      <a:schemeClr val="accent1"/>
                    </a:gs>
                    <a:gs pos="40000">
                      <a:schemeClr val="accent1"/>
                    </a:gs>
                  </a:gsLst>
                  <a:lin ang="5400000" scaled="0"/>
                </a:gradFill>
                <a:latin typeface="+mn-lt"/>
                <a:cs typeface="Segoe UI Semibold" panose="020B0702040204020203" pitchFamily="34" charset="0"/>
              </a:rPr>
              <a:t>IMPLICATION: </a:t>
            </a:r>
            <a:r>
              <a:rPr lang="en-US" sz="4800" dirty="0" smtClean="0">
                <a:gradFill>
                  <a:gsLst>
                    <a:gs pos="14159">
                      <a:schemeClr val="tx1">
                        <a:lumMod val="75000"/>
                      </a:schemeClr>
                    </a:gs>
                    <a:gs pos="40000">
                      <a:schemeClr val="tx1">
                        <a:lumMod val="75000"/>
                      </a:schemeClr>
                    </a:gs>
                  </a:gsLst>
                  <a:lin ang="5400000" scaled="0"/>
                </a:gradFill>
              </a:rPr>
              <a:t>building </a:t>
            </a:r>
            <a:r>
              <a:rPr lang="en-US" sz="4800" dirty="0">
                <a:gradFill>
                  <a:gsLst>
                    <a:gs pos="14159">
                      <a:schemeClr val="tx1">
                        <a:lumMod val="75000"/>
                      </a:schemeClr>
                    </a:gs>
                    <a:gs pos="40000">
                      <a:schemeClr val="tx1">
                        <a:lumMod val="75000"/>
                      </a:schemeClr>
                    </a:gs>
                  </a:gsLst>
                  <a:lin ang="5400000" scaled="0"/>
                </a:gradFill>
              </a:rPr>
              <a:t>on a platform requires external help and </a:t>
            </a:r>
            <a:r>
              <a:rPr lang="en-US" sz="4800" dirty="0" smtClean="0">
                <a:gradFill>
                  <a:gsLst>
                    <a:gs pos="14159">
                      <a:schemeClr val="tx1">
                        <a:lumMod val="75000"/>
                      </a:schemeClr>
                    </a:gs>
                    <a:gs pos="40000">
                      <a:schemeClr val="tx1">
                        <a:lumMod val="75000"/>
                      </a:schemeClr>
                    </a:gs>
                  </a:gsLst>
                  <a:lin ang="5400000" scaled="0"/>
                </a:gradFill>
              </a:rPr>
              <a:t>third parties—how </a:t>
            </a:r>
            <a:r>
              <a:rPr lang="en-US" sz="4800" dirty="0">
                <a:gradFill>
                  <a:gsLst>
                    <a:gs pos="14159">
                      <a:schemeClr val="tx1">
                        <a:lumMod val="75000"/>
                      </a:schemeClr>
                    </a:gs>
                    <a:gs pos="40000">
                      <a:schemeClr val="tx1">
                        <a:lumMod val="75000"/>
                      </a:schemeClr>
                    </a:gs>
                  </a:gsLst>
                  <a:lin ang="5400000" scaled="0"/>
                </a:gradFill>
              </a:rPr>
              <a:t>good </a:t>
            </a:r>
            <a:r>
              <a:rPr lang="en-US" sz="4800" dirty="0" smtClean="0">
                <a:gradFill>
                  <a:gsLst>
                    <a:gs pos="14159">
                      <a:schemeClr val="tx1">
                        <a:lumMod val="75000"/>
                      </a:schemeClr>
                    </a:gs>
                    <a:gs pos="40000">
                      <a:schemeClr val="tx1">
                        <a:lumMod val="75000"/>
                      </a:schemeClr>
                    </a:gs>
                  </a:gsLst>
                  <a:lin ang="5400000" scaled="0"/>
                </a:gradFill>
              </a:rPr>
              <a:t/>
            </a:r>
            <a:br>
              <a:rPr lang="en-US" sz="4800" dirty="0" smtClean="0">
                <a:gradFill>
                  <a:gsLst>
                    <a:gs pos="14159">
                      <a:schemeClr val="tx1">
                        <a:lumMod val="75000"/>
                      </a:schemeClr>
                    </a:gs>
                    <a:gs pos="40000">
                      <a:schemeClr val="tx1">
                        <a:lumMod val="75000"/>
                      </a:schemeClr>
                    </a:gs>
                  </a:gsLst>
                  <a:lin ang="5400000" scaled="0"/>
                </a:gradFill>
              </a:rPr>
            </a:br>
            <a:r>
              <a:rPr lang="en-US" sz="4800" dirty="0" smtClean="0">
                <a:gradFill>
                  <a:gsLst>
                    <a:gs pos="14159">
                      <a:schemeClr val="tx1">
                        <a:lumMod val="75000"/>
                      </a:schemeClr>
                    </a:gs>
                    <a:gs pos="40000">
                      <a:schemeClr val="tx1">
                        <a:lumMod val="75000"/>
                      </a:schemeClr>
                    </a:gs>
                  </a:gsLst>
                  <a:lin ang="5400000" scaled="0"/>
                </a:gradFill>
              </a:rPr>
              <a:t>is </a:t>
            </a:r>
            <a:r>
              <a:rPr lang="en-US" sz="4800" dirty="0">
                <a:gradFill>
                  <a:gsLst>
                    <a:gs pos="14159">
                      <a:schemeClr val="tx1">
                        <a:lumMod val="75000"/>
                      </a:schemeClr>
                    </a:gs>
                    <a:gs pos="40000">
                      <a:schemeClr val="tx1">
                        <a:lumMod val="75000"/>
                      </a:schemeClr>
                    </a:gs>
                  </a:gsLst>
                  <a:lin ang="5400000" scaled="0"/>
                </a:gradFill>
              </a:rPr>
              <a:t>the channel?</a:t>
            </a:r>
          </a:p>
        </p:txBody>
      </p:sp>
    </p:spTree>
    <p:extLst>
      <p:ext uri="{BB962C8B-B14F-4D97-AF65-F5344CB8AC3E}">
        <p14:creationId xmlns:p14="http://schemas.microsoft.com/office/powerpoint/2010/main" val="3234947515"/>
      </p:ext>
    </p:extLst>
  </p:cSld>
  <p:clrMapOvr>
    <a:masterClrMapping/>
  </p:clrMapOvr>
  <p:transition>
    <p:fade/>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 name="Chart 10"/>
          <p:cNvGraphicFramePr>
            <a:graphicFrameLocks/>
          </p:cNvGraphicFramePr>
          <p:nvPr>
            <p:extLst/>
          </p:nvPr>
        </p:nvGraphicFramePr>
        <p:xfrm>
          <a:off x="2514599" y="-76199"/>
          <a:ext cx="12114197" cy="6804024"/>
        </p:xfrm>
        <a:graphic>
          <a:graphicData uri="http://schemas.openxmlformats.org/drawingml/2006/chart">
            <c:chart xmlns:c="http://schemas.openxmlformats.org/drawingml/2006/chart" xmlns:r="http://schemas.openxmlformats.org/officeDocument/2006/relationships" r:id="rId3"/>
          </a:graphicData>
        </a:graphic>
      </p:graphicFrame>
      <p:sp>
        <p:nvSpPr>
          <p:cNvPr id="5" name="Title 4"/>
          <p:cNvSpPr>
            <a:spLocks noGrp="1"/>
          </p:cNvSpPr>
          <p:nvPr>
            <p:ph type="title"/>
          </p:nvPr>
        </p:nvSpPr>
        <p:spPr/>
        <p:txBody>
          <a:bodyPr/>
          <a:lstStyle/>
          <a:p>
            <a:r>
              <a:rPr lang="en-GB" smtClean="0"/>
              <a:t>Number of live versions</a:t>
            </a:r>
            <a:endParaRPr lang="en-GB" dirty="0"/>
          </a:p>
        </p:txBody>
      </p:sp>
      <p:sp>
        <p:nvSpPr>
          <p:cNvPr id="2" name="Text Placeholder 1"/>
          <p:cNvSpPr>
            <a:spLocks noGrp="1"/>
          </p:cNvSpPr>
          <p:nvPr>
            <p:ph type="body" sz="quarter" idx="11"/>
          </p:nvPr>
        </p:nvSpPr>
        <p:spPr>
          <a:xfrm>
            <a:off x="274639" y="1212849"/>
            <a:ext cx="5486399" cy="3151632"/>
          </a:xfrm>
        </p:spPr>
        <p:txBody>
          <a:bodyPr/>
          <a:lstStyle/>
          <a:p>
            <a:pPr lvl="1"/>
            <a:r>
              <a:rPr lang="en-GB" dirty="0" smtClean="0"/>
              <a:t>How many live versions of SharePoint </a:t>
            </a:r>
            <a:br>
              <a:rPr lang="en-GB" dirty="0" smtClean="0"/>
            </a:br>
            <a:r>
              <a:rPr lang="en-GB" dirty="0" smtClean="0"/>
              <a:t>are you supporting?</a:t>
            </a:r>
          </a:p>
          <a:p>
            <a:r>
              <a:rPr lang="en-GB" sz="3200" dirty="0" smtClean="0"/>
              <a:t>38% supporting two or more live versions (55% for </a:t>
            </a:r>
            <a:br>
              <a:rPr lang="en-GB" sz="3200" dirty="0" smtClean="0"/>
            </a:br>
            <a:r>
              <a:rPr lang="en-GB" sz="3200" dirty="0" smtClean="0"/>
              <a:t>largest orgs)</a:t>
            </a:r>
          </a:p>
          <a:p>
            <a:r>
              <a:rPr lang="en-GB" sz="3200" dirty="0" smtClean="0"/>
              <a:t>10% three or more versions (21% for largest orgs)</a:t>
            </a:r>
            <a:endParaRPr lang="en-GB" sz="3200" dirty="0"/>
          </a:p>
        </p:txBody>
      </p:sp>
      <p:sp>
        <p:nvSpPr>
          <p:cNvPr id="12" name="TextBox 11"/>
          <p:cNvSpPr txBox="1"/>
          <p:nvPr/>
        </p:nvSpPr>
        <p:spPr>
          <a:xfrm>
            <a:off x="10644732" y="6171819"/>
            <a:ext cx="1521891" cy="517065"/>
          </a:xfrm>
          <a:prstGeom prst="rect">
            <a:avLst/>
          </a:prstGeom>
          <a:noFill/>
        </p:spPr>
        <p:txBody>
          <a:bodyPr wrap="none" lIns="182880" tIns="146304" rIns="182880" bIns="146304" rtlCol="0">
            <a:spAutoFit/>
          </a:bodyPr>
          <a:lstStyle/>
          <a:p>
            <a:pPr>
              <a:lnSpc>
                <a:spcPct val="90000"/>
              </a:lnSpc>
              <a:spcAft>
                <a:spcPts val="600"/>
              </a:spcAft>
            </a:pPr>
            <a:r>
              <a:rPr lang="en-US" sz="1600" dirty="0" smtClean="0">
                <a:gradFill>
                  <a:gsLst>
                    <a:gs pos="16814">
                      <a:schemeClr val="tx1"/>
                    </a:gs>
                    <a:gs pos="46000">
                      <a:schemeClr val="tx1"/>
                    </a:gs>
                  </a:gsLst>
                  <a:lin ang="5400000" scaled="0"/>
                </a:gradFill>
              </a:rPr>
              <a:t>©2013, AIIM</a:t>
            </a:r>
          </a:p>
        </p:txBody>
      </p:sp>
      <p:sp>
        <p:nvSpPr>
          <p:cNvPr id="13" name="TextBox 12"/>
          <p:cNvSpPr txBox="1"/>
          <p:nvPr/>
        </p:nvSpPr>
        <p:spPr>
          <a:xfrm>
            <a:off x="274637" y="6171819"/>
            <a:ext cx="3657601" cy="517065"/>
          </a:xfrm>
          <a:prstGeom prst="rect">
            <a:avLst/>
          </a:prstGeom>
          <a:noFill/>
        </p:spPr>
        <p:txBody>
          <a:bodyPr wrap="square" lIns="182880" tIns="146304" rIns="182880" bIns="146304" rtlCol="0">
            <a:spAutoFit/>
          </a:bodyPr>
          <a:lstStyle>
            <a:defPPr>
              <a:defRPr lang="en-US"/>
            </a:defPPr>
            <a:lvl1pPr>
              <a:lnSpc>
                <a:spcPct val="90000"/>
              </a:lnSpc>
              <a:spcAft>
                <a:spcPts val="600"/>
              </a:spcAft>
              <a:defRPr sz="1600">
                <a:gradFill>
                  <a:gsLst>
                    <a:gs pos="16814">
                      <a:schemeClr val="tx1"/>
                    </a:gs>
                    <a:gs pos="46000">
                      <a:schemeClr val="tx1"/>
                    </a:gs>
                  </a:gsLst>
                  <a:lin ang="5400000" scaled="0"/>
                </a:gradFill>
              </a:defRPr>
            </a:lvl1pPr>
          </a:lstStyle>
          <a:p>
            <a:pPr>
              <a:spcBef>
                <a:spcPct val="50000"/>
              </a:spcBef>
            </a:pPr>
            <a:r>
              <a:rPr lang="en-GB" dirty="0" smtClean="0"/>
              <a:t>N=480, excl. 34 Don’t know</a:t>
            </a:r>
            <a:endParaRPr lang="en-GB" dirty="0"/>
          </a:p>
        </p:txBody>
      </p:sp>
    </p:spTree>
    <p:extLst>
      <p:ext uri="{BB962C8B-B14F-4D97-AF65-F5344CB8AC3E}">
        <p14:creationId xmlns:p14="http://schemas.microsoft.com/office/powerpoint/2010/main" val="3222515491"/>
      </p:ext>
    </p:extLst>
  </p:cSld>
  <p:clrMapOvr>
    <a:masterClrMapping/>
  </p:clrMapOvr>
  <p:transition>
    <p:fade/>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5" name="Chart 14"/>
          <p:cNvGraphicFramePr>
            <a:graphicFrameLocks/>
          </p:cNvGraphicFramePr>
          <p:nvPr>
            <p:extLst/>
          </p:nvPr>
        </p:nvGraphicFramePr>
        <p:xfrm>
          <a:off x="4973702" y="456458"/>
          <a:ext cx="7497999" cy="5957041"/>
        </p:xfrm>
        <a:graphic>
          <a:graphicData uri="http://schemas.openxmlformats.org/drawingml/2006/chart">
            <c:chart xmlns:c="http://schemas.openxmlformats.org/drawingml/2006/chart" xmlns:r="http://schemas.openxmlformats.org/officeDocument/2006/relationships" r:id="rId3"/>
          </a:graphicData>
        </a:graphic>
      </p:graphicFrame>
      <p:sp>
        <p:nvSpPr>
          <p:cNvPr id="5" name="Title 4"/>
          <p:cNvSpPr>
            <a:spLocks noGrp="1"/>
          </p:cNvSpPr>
          <p:nvPr>
            <p:ph type="title"/>
          </p:nvPr>
        </p:nvSpPr>
        <p:spPr/>
        <p:txBody>
          <a:bodyPr/>
          <a:lstStyle/>
          <a:p>
            <a:r>
              <a:rPr lang="en-GB" dirty="0" smtClean="0"/>
              <a:t>Cloud plans</a:t>
            </a:r>
            <a:endParaRPr lang="en-GB" dirty="0"/>
          </a:p>
        </p:txBody>
      </p:sp>
      <p:sp>
        <p:nvSpPr>
          <p:cNvPr id="2" name="Text Placeholder 1"/>
          <p:cNvSpPr>
            <a:spLocks noGrp="1"/>
          </p:cNvSpPr>
          <p:nvPr>
            <p:ph type="body" sz="quarter" idx="11"/>
          </p:nvPr>
        </p:nvSpPr>
        <p:spPr>
          <a:xfrm>
            <a:off x="274639" y="1212849"/>
            <a:ext cx="5486399" cy="3693319"/>
          </a:xfrm>
        </p:spPr>
        <p:txBody>
          <a:bodyPr/>
          <a:lstStyle/>
          <a:p>
            <a:pPr lvl="1"/>
            <a:r>
              <a:rPr lang="en-GB" dirty="0" smtClean="0"/>
              <a:t>What are your plans for SharePoint </a:t>
            </a:r>
            <a:br>
              <a:rPr lang="en-GB" dirty="0" smtClean="0"/>
            </a:br>
            <a:r>
              <a:rPr lang="en-GB" dirty="0" smtClean="0"/>
              <a:t>in the cloud?</a:t>
            </a:r>
          </a:p>
          <a:p>
            <a:r>
              <a:rPr lang="en-GB" sz="3200" dirty="0" smtClean="0"/>
              <a:t>8% all or most on 365</a:t>
            </a:r>
          </a:p>
          <a:p>
            <a:r>
              <a:rPr lang="en-GB" sz="3200" dirty="0" smtClean="0"/>
              <a:t>29% hybrid cloud, but half </a:t>
            </a:r>
            <a:br>
              <a:rPr lang="en-GB" sz="3200" dirty="0" smtClean="0"/>
            </a:br>
            <a:r>
              <a:rPr lang="en-GB" sz="3200" dirty="0" smtClean="0"/>
              <a:t>of these using third party </a:t>
            </a:r>
            <a:br>
              <a:rPr lang="en-GB" sz="3200" dirty="0" smtClean="0"/>
            </a:br>
            <a:r>
              <a:rPr lang="en-GB" sz="3200" dirty="0" smtClean="0"/>
              <a:t>or private cloud, not 365</a:t>
            </a:r>
          </a:p>
          <a:p>
            <a:r>
              <a:rPr lang="en-GB" sz="3200" dirty="0" smtClean="0"/>
              <a:t>24% not going to cloud, </a:t>
            </a:r>
            <a:br>
              <a:rPr lang="en-GB" sz="3200" dirty="0" smtClean="0"/>
            </a:br>
            <a:r>
              <a:rPr lang="en-GB" sz="3200" dirty="0" smtClean="0"/>
              <a:t>43% undecided</a:t>
            </a:r>
            <a:endParaRPr lang="en-GB" sz="3200" dirty="0"/>
          </a:p>
        </p:txBody>
      </p:sp>
      <p:sp>
        <p:nvSpPr>
          <p:cNvPr id="9" name="TextBox 8"/>
          <p:cNvSpPr txBox="1"/>
          <p:nvPr/>
        </p:nvSpPr>
        <p:spPr>
          <a:xfrm>
            <a:off x="10644732" y="6171819"/>
            <a:ext cx="1521891" cy="517065"/>
          </a:xfrm>
          <a:prstGeom prst="rect">
            <a:avLst/>
          </a:prstGeom>
          <a:noFill/>
        </p:spPr>
        <p:txBody>
          <a:bodyPr wrap="none" lIns="182880" tIns="146304" rIns="182880" bIns="146304" rtlCol="0">
            <a:spAutoFit/>
          </a:bodyPr>
          <a:lstStyle/>
          <a:p>
            <a:pPr>
              <a:lnSpc>
                <a:spcPct val="90000"/>
              </a:lnSpc>
              <a:spcAft>
                <a:spcPts val="600"/>
              </a:spcAft>
            </a:pPr>
            <a:r>
              <a:rPr lang="en-US" sz="1600" dirty="0" smtClean="0">
                <a:gradFill>
                  <a:gsLst>
                    <a:gs pos="16814">
                      <a:schemeClr val="tx1"/>
                    </a:gs>
                    <a:gs pos="46000">
                      <a:schemeClr val="tx1"/>
                    </a:gs>
                  </a:gsLst>
                  <a:lin ang="5400000" scaled="0"/>
                </a:gradFill>
              </a:rPr>
              <a:t>©2013, AIIM</a:t>
            </a:r>
          </a:p>
        </p:txBody>
      </p:sp>
      <p:sp>
        <p:nvSpPr>
          <p:cNvPr id="11" name="TextBox 10"/>
          <p:cNvSpPr txBox="1"/>
          <p:nvPr/>
        </p:nvSpPr>
        <p:spPr>
          <a:xfrm>
            <a:off x="274637" y="6171819"/>
            <a:ext cx="3657601" cy="517065"/>
          </a:xfrm>
          <a:prstGeom prst="rect">
            <a:avLst/>
          </a:prstGeom>
          <a:noFill/>
        </p:spPr>
        <p:txBody>
          <a:bodyPr wrap="square" lIns="182880" tIns="146304" rIns="182880" bIns="146304" rtlCol="0">
            <a:spAutoFit/>
          </a:bodyPr>
          <a:lstStyle>
            <a:defPPr>
              <a:defRPr lang="en-US"/>
            </a:defPPr>
            <a:lvl1pPr>
              <a:lnSpc>
                <a:spcPct val="90000"/>
              </a:lnSpc>
              <a:spcAft>
                <a:spcPts val="600"/>
              </a:spcAft>
              <a:defRPr sz="1600">
                <a:gradFill>
                  <a:gsLst>
                    <a:gs pos="16814">
                      <a:schemeClr val="tx1"/>
                    </a:gs>
                    <a:gs pos="46000">
                      <a:schemeClr val="tx1"/>
                    </a:gs>
                  </a:gsLst>
                  <a:lin ang="5400000" scaled="0"/>
                </a:gradFill>
              </a:defRPr>
            </a:lvl1pPr>
          </a:lstStyle>
          <a:p>
            <a:pPr>
              <a:spcBef>
                <a:spcPct val="50000"/>
              </a:spcBef>
            </a:pPr>
            <a:r>
              <a:rPr lang="en-GB" dirty="0" smtClean="0"/>
              <a:t>N=501</a:t>
            </a:r>
            <a:endParaRPr lang="en-GB" dirty="0"/>
          </a:p>
        </p:txBody>
      </p:sp>
    </p:spTree>
    <p:extLst>
      <p:ext uri="{BB962C8B-B14F-4D97-AF65-F5344CB8AC3E}">
        <p14:creationId xmlns:p14="http://schemas.microsoft.com/office/powerpoint/2010/main" val="330989863"/>
      </p:ext>
    </p:extLst>
  </p:cSld>
  <p:clrMapOvr>
    <a:masterClrMapping/>
  </p:clrMapOvr>
  <p:transition>
    <p:fade/>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3"/>
          <p:cNvSpPr txBox="1">
            <a:spLocks/>
          </p:cNvSpPr>
          <p:nvPr/>
        </p:nvSpPr>
        <p:spPr>
          <a:xfrm>
            <a:off x="274638" y="2581275"/>
            <a:ext cx="11887200" cy="1831975"/>
          </a:xfrm>
          <a:prstGeom prst="rect">
            <a:avLst/>
          </a:prstGeom>
          <a:noFill/>
        </p:spPr>
        <p:txBody>
          <a:bodyPr vert="horz" wrap="square" lIns="146304" tIns="91440" rIns="146304" bIns="91440" rtlCol="0" anchor="ctr" anchorCtr="0">
            <a:noAutofit/>
          </a:bodyPr>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sz="4000" dirty="0" smtClean="0">
                <a:gradFill>
                  <a:gsLst>
                    <a:gs pos="56637">
                      <a:schemeClr val="accent1"/>
                    </a:gs>
                    <a:gs pos="40000">
                      <a:schemeClr val="accent1"/>
                    </a:gs>
                  </a:gsLst>
                  <a:lin ang="5400000" scaled="0"/>
                </a:gradFill>
                <a:latin typeface="+mn-lt"/>
                <a:cs typeface="Segoe UI Semibold" panose="020B0702040204020203" pitchFamily="34" charset="0"/>
              </a:rPr>
              <a:t>IMPLICATION: </a:t>
            </a:r>
            <a:r>
              <a:rPr lang="en-US" sz="4800" dirty="0">
                <a:gradFill>
                  <a:gsLst>
                    <a:gs pos="14159">
                      <a:schemeClr val="tx1">
                        <a:lumMod val="75000"/>
                      </a:schemeClr>
                    </a:gs>
                    <a:gs pos="40000">
                      <a:schemeClr val="tx1">
                        <a:lumMod val="75000"/>
                      </a:schemeClr>
                    </a:gs>
                  </a:gsLst>
                  <a:lin ang="5400000" scaled="0"/>
                </a:gradFill>
              </a:rPr>
              <a:t>i</a:t>
            </a:r>
            <a:r>
              <a:rPr lang="en-US" sz="4800" dirty="0" smtClean="0">
                <a:gradFill>
                  <a:gsLst>
                    <a:gs pos="14159">
                      <a:schemeClr val="tx1">
                        <a:lumMod val="75000"/>
                      </a:schemeClr>
                    </a:gs>
                    <a:gs pos="40000">
                      <a:schemeClr val="tx1">
                        <a:lumMod val="75000"/>
                      </a:schemeClr>
                    </a:gs>
                  </a:gsLst>
                  <a:lin ang="5400000" scaled="0"/>
                </a:gradFill>
              </a:rPr>
              <a:t>t </a:t>
            </a:r>
            <a:r>
              <a:rPr lang="en-US" sz="4800" dirty="0">
                <a:gradFill>
                  <a:gsLst>
                    <a:gs pos="14159">
                      <a:schemeClr val="tx1">
                        <a:lumMod val="75000"/>
                      </a:schemeClr>
                    </a:gs>
                    <a:gs pos="40000">
                      <a:schemeClr val="tx1">
                        <a:lumMod val="75000"/>
                      </a:schemeClr>
                    </a:gs>
                  </a:gsLst>
                  <a:lin ang="5400000" scaled="0"/>
                </a:gradFill>
              </a:rPr>
              <a:t>is a hybrid </a:t>
            </a:r>
            <a:r>
              <a:rPr lang="en-US" sz="4800" dirty="0" smtClean="0">
                <a:gradFill>
                  <a:gsLst>
                    <a:gs pos="14159">
                      <a:schemeClr val="tx1">
                        <a:lumMod val="75000"/>
                      </a:schemeClr>
                    </a:gs>
                    <a:gs pos="40000">
                      <a:schemeClr val="tx1">
                        <a:lumMod val="75000"/>
                      </a:schemeClr>
                    </a:gs>
                  </a:gsLst>
                  <a:lin ang="5400000" scaled="0"/>
                </a:gradFill>
              </a:rPr>
              <a:t>world—both </a:t>
            </a:r>
            <a:r>
              <a:rPr lang="en-US" sz="4800" dirty="0">
                <a:gradFill>
                  <a:gsLst>
                    <a:gs pos="14159">
                      <a:schemeClr val="tx1">
                        <a:lumMod val="75000"/>
                      </a:schemeClr>
                    </a:gs>
                    <a:gs pos="40000">
                      <a:schemeClr val="tx1">
                        <a:lumMod val="75000"/>
                      </a:schemeClr>
                    </a:gs>
                  </a:gsLst>
                  <a:lin ang="5400000" scaled="0"/>
                </a:gradFill>
              </a:rPr>
              <a:t>in terms of versions and </a:t>
            </a:r>
            <a:r>
              <a:rPr lang="en-US" sz="4800" dirty="0" smtClean="0">
                <a:gradFill>
                  <a:gsLst>
                    <a:gs pos="14159">
                      <a:schemeClr val="tx1">
                        <a:lumMod val="75000"/>
                      </a:schemeClr>
                    </a:gs>
                    <a:gs pos="40000">
                      <a:schemeClr val="tx1">
                        <a:lumMod val="75000"/>
                      </a:schemeClr>
                    </a:gs>
                  </a:gsLst>
                  <a:lin ang="5400000" scaled="0"/>
                </a:gradFill>
              </a:rPr>
              <a:t>on-premises </a:t>
            </a:r>
            <a:r>
              <a:rPr lang="en-US" sz="4800" dirty="0">
                <a:gradFill>
                  <a:gsLst>
                    <a:gs pos="14159">
                      <a:schemeClr val="tx1">
                        <a:lumMod val="75000"/>
                      </a:schemeClr>
                    </a:gs>
                    <a:gs pos="40000">
                      <a:schemeClr val="tx1">
                        <a:lumMod val="75000"/>
                      </a:schemeClr>
                    </a:gs>
                  </a:gsLst>
                  <a:lin ang="5400000" scaled="0"/>
                </a:gradFill>
              </a:rPr>
              <a:t>vs. </a:t>
            </a:r>
            <a:r>
              <a:rPr lang="en-US" sz="4800" dirty="0" smtClean="0">
                <a:gradFill>
                  <a:gsLst>
                    <a:gs pos="14159">
                      <a:schemeClr val="tx1">
                        <a:lumMod val="75000"/>
                      </a:schemeClr>
                    </a:gs>
                    <a:gs pos="40000">
                      <a:schemeClr val="tx1">
                        <a:lumMod val="75000"/>
                      </a:schemeClr>
                    </a:gs>
                  </a:gsLst>
                  <a:lin ang="5400000" scaled="0"/>
                </a:gradFill>
              </a:rPr>
              <a:t>cloud—and </a:t>
            </a:r>
            <a:r>
              <a:rPr lang="en-US" sz="4800" dirty="0">
                <a:gradFill>
                  <a:gsLst>
                    <a:gs pos="14159">
                      <a:schemeClr val="tx1">
                        <a:lumMod val="75000"/>
                      </a:schemeClr>
                    </a:gs>
                    <a:gs pos="40000">
                      <a:schemeClr val="tx1">
                        <a:lumMod val="75000"/>
                      </a:schemeClr>
                    </a:gs>
                  </a:gsLst>
                  <a:lin ang="5400000" scaled="0"/>
                </a:gradFill>
              </a:rPr>
              <a:t>governance needs to reflect </a:t>
            </a:r>
            <a:r>
              <a:rPr lang="en-US" sz="4800" dirty="0" smtClean="0">
                <a:gradFill>
                  <a:gsLst>
                    <a:gs pos="14159">
                      <a:schemeClr val="tx1">
                        <a:lumMod val="75000"/>
                      </a:schemeClr>
                    </a:gs>
                    <a:gs pos="40000">
                      <a:schemeClr val="tx1">
                        <a:lumMod val="75000"/>
                      </a:schemeClr>
                    </a:gs>
                  </a:gsLst>
                  <a:lin ang="5400000" scaled="0"/>
                </a:gradFill>
              </a:rPr>
              <a:t>that</a:t>
            </a:r>
            <a:endParaRPr lang="en-US" sz="4800" dirty="0">
              <a:gradFill>
                <a:gsLst>
                  <a:gs pos="14159">
                    <a:schemeClr val="tx1">
                      <a:lumMod val="75000"/>
                    </a:schemeClr>
                  </a:gs>
                  <a:gs pos="40000">
                    <a:schemeClr val="tx1">
                      <a:lumMod val="75000"/>
                    </a:schemeClr>
                  </a:gs>
                </a:gsLst>
                <a:lin ang="5400000" scaled="0"/>
              </a:gradFill>
            </a:endParaRPr>
          </a:p>
        </p:txBody>
      </p:sp>
    </p:spTree>
    <p:extLst>
      <p:ext uri="{BB962C8B-B14F-4D97-AF65-F5344CB8AC3E}">
        <p14:creationId xmlns:p14="http://schemas.microsoft.com/office/powerpoint/2010/main" val="991245236"/>
      </p:ext>
    </p:extLst>
  </p:cSld>
  <p:clrMapOvr>
    <a:masterClrMapping/>
  </p:clrMapOvr>
  <p:transition>
    <p:fade/>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3" name="Chart 12"/>
          <p:cNvGraphicFramePr>
            <a:graphicFrameLocks/>
          </p:cNvGraphicFramePr>
          <p:nvPr>
            <p:extLst/>
          </p:nvPr>
        </p:nvGraphicFramePr>
        <p:xfrm>
          <a:off x="5041900" y="377042"/>
          <a:ext cx="7394575" cy="5909458"/>
        </p:xfrm>
        <a:graphic>
          <a:graphicData uri="http://schemas.openxmlformats.org/drawingml/2006/chart">
            <c:chart xmlns:c="http://schemas.openxmlformats.org/drawingml/2006/chart" xmlns:r="http://schemas.openxmlformats.org/officeDocument/2006/relationships" r:id="rId3"/>
          </a:graphicData>
        </a:graphic>
      </p:graphicFrame>
      <p:sp>
        <p:nvSpPr>
          <p:cNvPr id="5" name="Title 4"/>
          <p:cNvSpPr>
            <a:spLocks noGrp="1"/>
          </p:cNvSpPr>
          <p:nvPr>
            <p:ph type="title"/>
          </p:nvPr>
        </p:nvSpPr>
        <p:spPr/>
        <p:txBody>
          <a:bodyPr/>
          <a:lstStyle/>
          <a:p>
            <a:r>
              <a:rPr lang="en-GB" smtClean="0"/>
              <a:t>2013 Features</a:t>
            </a:r>
            <a:endParaRPr lang="en-GB" dirty="0"/>
          </a:p>
        </p:txBody>
      </p:sp>
      <p:sp>
        <p:nvSpPr>
          <p:cNvPr id="3" name="Text Placeholder 2"/>
          <p:cNvSpPr>
            <a:spLocks noGrp="1"/>
          </p:cNvSpPr>
          <p:nvPr>
            <p:ph type="body" sz="quarter" idx="11"/>
          </p:nvPr>
        </p:nvSpPr>
        <p:spPr>
          <a:xfrm>
            <a:off x="274639" y="1212849"/>
            <a:ext cx="5486399" cy="4512004"/>
          </a:xfrm>
        </p:spPr>
        <p:txBody>
          <a:bodyPr/>
          <a:lstStyle/>
          <a:p>
            <a:pPr lvl="1"/>
            <a:r>
              <a:rPr lang="en-GB" dirty="0" smtClean="0"/>
              <a:t>Which SharePoint 2013 features are likely </a:t>
            </a:r>
            <a:br>
              <a:rPr lang="en-GB" dirty="0" smtClean="0"/>
            </a:br>
            <a:r>
              <a:rPr lang="en-GB" dirty="0" smtClean="0"/>
              <a:t>to be the most useful to your organization? (Max THREE)</a:t>
            </a:r>
          </a:p>
          <a:p>
            <a:r>
              <a:rPr lang="en-GB" sz="3200" dirty="0" smtClean="0"/>
              <a:t>#1: improved search and navigation</a:t>
            </a:r>
          </a:p>
          <a:p>
            <a:r>
              <a:rPr lang="en-GB" sz="3200" dirty="0" smtClean="0"/>
              <a:t>#2: closer integration with Lync, Outlook and Exchange</a:t>
            </a:r>
          </a:p>
          <a:p>
            <a:r>
              <a:rPr lang="en-GB" sz="3200" dirty="0" smtClean="0"/>
              <a:t>#3: mobile support</a:t>
            </a:r>
          </a:p>
          <a:p>
            <a:r>
              <a:rPr lang="en-GB" sz="3200" dirty="0" smtClean="0"/>
              <a:t>#4 and 5: retention improvements</a:t>
            </a:r>
            <a:endParaRPr lang="en-GB" sz="3200" dirty="0"/>
          </a:p>
        </p:txBody>
      </p:sp>
      <p:sp>
        <p:nvSpPr>
          <p:cNvPr id="9" name="TextBox 8"/>
          <p:cNvSpPr txBox="1"/>
          <p:nvPr/>
        </p:nvSpPr>
        <p:spPr>
          <a:xfrm>
            <a:off x="10644732" y="6171819"/>
            <a:ext cx="1521891" cy="517065"/>
          </a:xfrm>
          <a:prstGeom prst="rect">
            <a:avLst/>
          </a:prstGeom>
          <a:noFill/>
        </p:spPr>
        <p:txBody>
          <a:bodyPr wrap="none" lIns="182880" tIns="146304" rIns="182880" bIns="146304" rtlCol="0">
            <a:spAutoFit/>
          </a:bodyPr>
          <a:lstStyle/>
          <a:p>
            <a:pPr>
              <a:lnSpc>
                <a:spcPct val="90000"/>
              </a:lnSpc>
              <a:spcAft>
                <a:spcPts val="600"/>
              </a:spcAft>
            </a:pPr>
            <a:r>
              <a:rPr lang="en-US" sz="1600" dirty="0" smtClean="0">
                <a:gradFill>
                  <a:gsLst>
                    <a:gs pos="16814">
                      <a:schemeClr val="tx1"/>
                    </a:gs>
                    <a:gs pos="46000">
                      <a:schemeClr val="tx1"/>
                    </a:gs>
                  </a:gsLst>
                  <a:lin ang="5400000" scaled="0"/>
                </a:gradFill>
              </a:rPr>
              <a:t>©2013, AIIM</a:t>
            </a:r>
          </a:p>
        </p:txBody>
      </p:sp>
      <p:sp>
        <p:nvSpPr>
          <p:cNvPr id="11" name="TextBox 10"/>
          <p:cNvSpPr txBox="1"/>
          <p:nvPr/>
        </p:nvSpPr>
        <p:spPr>
          <a:xfrm>
            <a:off x="274637" y="6171819"/>
            <a:ext cx="3657601" cy="517065"/>
          </a:xfrm>
          <a:prstGeom prst="rect">
            <a:avLst/>
          </a:prstGeom>
          <a:noFill/>
        </p:spPr>
        <p:txBody>
          <a:bodyPr wrap="square" lIns="182880" tIns="146304" rIns="182880" bIns="146304" rtlCol="0">
            <a:spAutoFit/>
          </a:bodyPr>
          <a:lstStyle>
            <a:defPPr>
              <a:defRPr lang="en-US"/>
            </a:defPPr>
            <a:lvl1pPr>
              <a:lnSpc>
                <a:spcPct val="90000"/>
              </a:lnSpc>
              <a:spcAft>
                <a:spcPts val="600"/>
              </a:spcAft>
              <a:defRPr sz="1600">
                <a:gradFill>
                  <a:gsLst>
                    <a:gs pos="16814">
                      <a:schemeClr val="tx1"/>
                    </a:gs>
                    <a:gs pos="46000">
                      <a:schemeClr val="tx1"/>
                    </a:gs>
                  </a:gsLst>
                  <a:lin ang="5400000" scaled="0"/>
                </a:gradFill>
              </a:defRPr>
            </a:lvl1pPr>
          </a:lstStyle>
          <a:p>
            <a:pPr>
              <a:spcBef>
                <a:spcPct val="50000"/>
              </a:spcBef>
            </a:pPr>
            <a:r>
              <a:rPr lang="en-GB" dirty="0" smtClean="0"/>
              <a:t>N=506</a:t>
            </a:r>
            <a:endParaRPr lang="en-GB" dirty="0"/>
          </a:p>
        </p:txBody>
      </p:sp>
    </p:spTree>
    <p:extLst>
      <p:ext uri="{BB962C8B-B14F-4D97-AF65-F5344CB8AC3E}">
        <p14:creationId xmlns:p14="http://schemas.microsoft.com/office/powerpoint/2010/main" val="2003590875"/>
      </p:ext>
    </p:extLst>
  </p:cSld>
  <p:clrMapOvr>
    <a:masterClrMapping/>
  </p:clrMapOvr>
  <p:transition>
    <p:fade/>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 name="Chart 10"/>
          <p:cNvGraphicFramePr>
            <a:graphicFrameLocks/>
          </p:cNvGraphicFramePr>
          <p:nvPr>
            <p:extLst/>
          </p:nvPr>
        </p:nvGraphicFramePr>
        <p:xfrm>
          <a:off x="457200" y="2928321"/>
          <a:ext cx="11709422" cy="3358179"/>
        </p:xfrm>
        <a:graphic>
          <a:graphicData uri="http://schemas.openxmlformats.org/drawingml/2006/chart">
            <c:chart xmlns:c="http://schemas.openxmlformats.org/drawingml/2006/chart" xmlns:r="http://schemas.openxmlformats.org/officeDocument/2006/relationships" r:id="rId3"/>
          </a:graphicData>
        </a:graphic>
      </p:graphicFrame>
      <p:sp>
        <p:nvSpPr>
          <p:cNvPr id="5" name="Title 4"/>
          <p:cNvSpPr>
            <a:spLocks noGrp="1"/>
          </p:cNvSpPr>
          <p:nvPr>
            <p:ph type="title"/>
          </p:nvPr>
        </p:nvSpPr>
        <p:spPr/>
        <p:txBody>
          <a:bodyPr/>
          <a:lstStyle/>
          <a:p>
            <a:r>
              <a:rPr lang="en-GB" smtClean="0"/>
              <a:t>Governance improvements</a:t>
            </a:r>
            <a:endParaRPr lang="en-GB" dirty="0"/>
          </a:p>
        </p:txBody>
      </p:sp>
      <p:sp>
        <p:nvSpPr>
          <p:cNvPr id="2" name="Text Placeholder 1"/>
          <p:cNvSpPr>
            <a:spLocks noGrp="1"/>
          </p:cNvSpPr>
          <p:nvPr>
            <p:ph type="body" sz="quarter" idx="11"/>
          </p:nvPr>
        </p:nvSpPr>
        <p:spPr>
          <a:xfrm>
            <a:off x="274639" y="1212849"/>
            <a:ext cx="11889564" cy="1822037"/>
          </a:xfrm>
        </p:spPr>
        <p:txBody>
          <a:bodyPr/>
          <a:lstStyle/>
          <a:p>
            <a:pPr lvl="1"/>
            <a:r>
              <a:rPr lang="en-GB" dirty="0" smtClean="0"/>
              <a:t>To what extent do you feel that the governance and user-security issues of early SharePoint versions have gone away?</a:t>
            </a:r>
          </a:p>
          <a:p>
            <a:r>
              <a:rPr lang="en-GB" sz="3200" dirty="0" smtClean="0"/>
              <a:t>35% appreciate the improvements in governance and user-security</a:t>
            </a:r>
          </a:p>
          <a:p>
            <a:r>
              <a:rPr lang="en-GB" sz="3200" dirty="0" smtClean="0"/>
              <a:t>23% still have big issues with it (rising to 30% of largest)</a:t>
            </a:r>
            <a:endParaRPr lang="en-GB" sz="3200" dirty="0"/>
          </a:p>
        </p:txBody>
      </p:sp>
      <p:sp>
        <p:nvSpPr>
          <p:cNvPr id="9" name="TextBox 8"/>
          <p:cNvSpPr txBox="1"/>
          <p:nvPr/>
        </p:nvSpPr>
        <p:spPr>
          <a:xfrm>
            <a:off x="10644732" y="6171819"/>
            <a:ext cx="1521891" cy="517065"/>
          </a:xfrm>
          <a:prstGeom prst="rect">
            <a:avLst/>
          </a:prstGeom>
          <a:noFill/>
        </p:spPr>
        <p:txBody>
          <a:bodyPr wrap="none" lIns="182880" tIns="146304" rIns="182880" bIns="146304" rtlCol="0">
            <a:spAutoFit/>
          </a:bodyPr>
          <a:lstStyle/>
          <a:p>
            <a:pPr>
              <a:lnSpc>
                <a:spcPct val="90000"/>
              </a:lnSpc>
              <a:spcAft>
                <a:spcPts val="600"/>
              </a:spcAft>
            </a:pPr>
            <a:r>
              <a:rPr lang="en-US" sz="1600" dirty="0" smtClean="0">
                <a:gradFill>
                  <a:gsLst>
                    <a:gs pos="16814">
                      <a:schemeClr val="tx1"/>
                    </a:gs>
                    <a:gs pos="46000">
                      <a:schemeClr val="tx1"/>
                    </a:gs>
                  </a:gsLst>
                  <a:lin ang="5400000" scaled="0"/>
                </a:gradFill>
              </a:rPr>
              <a:t>©2013, AIIM</a:t>
            </a:r>
          </a:p>
        </p:txBody>
      </p:sp>
      <p:sp>
        <p:nvSpPr>
          <p:cNvPr id="12" name="TextBox 11"/>
          <p:cNvSpPr txBox="1"/>
          <p:nvPr/>
        </p:nvSpPr>
        <p:spPr>
          <a:xfrm>
            <a:off x="274637" y="6171819"/>
            <a:ext cx="3657601" cy="517065"/>
          </a:xfrm>
          <a:prstGeom prst="rect">
            <a:avLst/>
          </a:prstGeom>
          <a:noFill/>
        </p:spPr>
        <p:txBody>
          <a:bodyPr wrap="square" lIns="182880" tIns="146304" rIns="182880" bIns="146304" rtlCol="0">
            <a:spAutoFit/>
          </a:bodyPr>
          <a:lstStyle>
            <a:defPPr>
              <a:defRPr lang="en-US"/>
            </a:defPPr>
            <a:lvl1pPr>
              <a:lnSpc>
                <a:spcPct val="90000"/>
              </a:lnSpc>
              <a:spcAft>
                <a:spcPts val="600"/>
              </a:spcAft>
              <a:defRPr sz="1600">
                <a:gradFill>
                  <a:gsLst>
                    <a:gs pos="16814">
                      <a:schemeClr val="tx1"/>
                    </a:gs>
                    <a:gs pos="46000">
                      <a:schemeClr val="tx1"/>
                    </a:gs>
                  </a:gsLst>
                  <a:lin ang="5400000" scaled="0"/>
                </a:gradFill>
              </a:defRPr>
            </a:lvl1pPr>
          </a:lstStyle>
          <a:p>
            <a:pPr>
              <a:spcBef>
                <a:spcPct val="50000"/>
              </a:spcBef>
            </a:pPr>
            <a:r>
              <a:rPr lang="en-GB" dirty="0" smtClean="0"/>
              <a:t>N=495</a:t>
            </a:r>
            <a:endParaRPr lang="en-GB" dirty="0"/>
          </a:p>
        </p:txBody>
      </p:sp>
    </p:spTree>
    <p:extLst>
      <p:ext uri="{BB962C8B-B14F-4D97-AF65-F5344CB8AC3E}">
        <p14:creationId xmlns:p14="http://schemas.microsoft.com/office/powerpoint/2010/main" val="2843219021"/>
      </p:ext>
    </p:extLst>
  </p:cSld>
  <p:clrMapOvr>
    <a:masterClrMapping/>
  </p:clrMapOvr>
  <p:transition>
    <p:fade/>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3"/>
          <p:cNvSpPr txBox="1">
            <a:spLocks/>
          </p:cNvSpPr>
          <p:nvPr/>
        </p:nvSpPr>
        <p:spPr>
          <a:xfrm>
            <a:off x="274638" y="2581275"/>
            <a:ext cx="11887200" cy="1831975"/>
          </a:xfrm>
          <a:prstGeom prst="rect">
            <a:avLst/>
          </a:prstGeom>
          <a:noFill/>
        </p:spPr>
        <p:txBody>
          <a:bodyPr vert="horz" wrap="square" lIns="146304" tIns="91440" rIns="146304" bIns="91440" rtlCol="0" anchor="ctr" anchorCtr="0">
            <a:noAutofit/>
          </a:bodyPr>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sz="4000" dirty="0" smtClean="0">
                <a:gradFill>
                  <a:gsLst>
                    <a:gs pos="56637">
                      <a:schemeClr val="accent1"/>
                    </a:gs>
                    <a:gs pos="40000">
                      <a:schemeClr val="accent1"/>
                    </a:gs>
                  </a:gsLst>
                  <a:lin ang="5400000" scaled="0"/>
                </a:gradFill>
                <a:latin typeface="+mn-lt"/>
                <a:cs typeface="Segoe UI Semibold" panose="020B0702040204020203" pitchFamily="34" charset="0"/>
              </a:rPr>
              <a:t>IMPLICATION: </a:t>
            </a:r>
            <a:r>
              <a:rPr lang="en-US" sz="4800" dirty="0">
                <a:gradFill>
                  <a:gsLst>
                    <a:gs pos="14159">
                      <a:schemeClr val="tx1">
                        <a:lumMod val="75000"/>
                      </a:schemeClr>
                    </a:gs>
                    <a:gs pos="40000">
                      <a:schemeClr val="tx1">
                        <a:lumMod val="75000"/>
                      </a:schemeClr>
                    </a:gs>
                  </a:gsLst>
                  <a:lin ang="5400000" scaled="0"/>
                </a:gradFill>
              </a:rPr>
              <a:t>t</a:t>
            </a:r>
            <a:r>
              <a:rPr lang="en-US" sz="4800" dirty="0" smtClean="0">
                <a:gradFill>
                  <a:gsLst>
                    <a:gs pos="14159">
                      <a:schemeClr val="tx1">
                        <a:lumMod val="75000"/>
                      </a:schemeClr>
                    </a:gs>
                    <a:gs pos="40000">
                      <a:schemeClr val="tx1">
                        <a:lumMod val="75000"/>
                      </a:schemeClr>
                    </a:gs>
                  </a:gsLst>
                  <a:lin ang="5400000" scaled="0"/>
                </a:gradFill>
              </a:rPr>
              <a:t>he </a:t>
            </a:r>
            <a:r>
              <a:rPr lang="en-US" sz="4800" dirty="0">
                <a:gradFill>
                  <a:gsLst>
                    <a:gs pos="14159">
                      <a:schemeClr val="tx1">
                        <a:lumMod val="75000"/>
                      </a:schemeClr>
                    </a:gs>
                    <a:gs pos="40000">
                      <a:schemeClr val="tx1">
                        <a:lumMod val="75000"/>
                      </a:schemeClr>
                    </a:gs>
                  </a:gsLst>
                  <a:lin ang="5400000" scaled="0"/>
                </a:gradFill>
              </a:rPr>
              <a:t>governance improvements in SharePoint 2013 and Office 365 have not yet been convincingly </a:t>
            </a:r>
            <a:r>
              <a:rPr lang="en-US" sz="4800" dirty="0" smtClean="0">
                <a:gradFill>
                  <a:gsLst>
                    <a:gs pos="14159">
                      <a:schemeClr val="tx1">
                        <a:lumMod val="75000"/>
                      </a:schemeClr>
                    </a:gs>
                    <a:gs pos="40000">
                      <a:schemeClr val="tx1">
                        <a:lumMod val="75000"/>
                      </a:schemeClr>
                    </a:gs>
                  </a:gsLst>
                  <a:lin ang="5400000" scaled="0"/>
                </a:gradFill>
              </a:rPr>
              <a:t>communicated</a:t>
            </a:r>
            <a:endParaRPr lang="en-US" sz="4800" dirty="0">
              <a:gradFill>
                <a:gsLst>
                  <a:gs pos="14159">
                    <a:schemeClr val="tx1">
                      <a:lumMod val="75000"/>
                    </a:schemeClr>
                  </a:gs>
                  <a:gs pos="40000">
                    <a:schemeClr val="tx1">
                      <a:lumMod val="75000"/>
                    </a:schemeClr>
                  </a:gs>
                </a:gsLst>
                <a:lin ang="5400000" scaled="0"/>
              </a:gradFill>
            </a:endParaRPr>
          </a:p>
        </p:txBody>
      </p:sp>
    </p:spTree>
    <p:extLst>
      <p:ext uri="{BB962C8B-B14F-4D97-AF65-F5344CB8AC3E}">
        <p14:creationId xmlns:p14="http://schemas.microsoft.com/office/powerpoint/2010/main" val="82093227"/>
      </p:ext>
    </p:extLst>
  </p:cSld>
  <p:clrMapOvr>
    <a:masterClrMapping/>
  </p:clrMapOvr>
  <p:transition>
    <p:fade/>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smtClean="0"/>
              <a:t>Agenda</a:t>
            </a:r>
            <a:endParaRPr lang="en-US" dirty="0"/>
          </a:p>
        </p:txBody>
      </p:sp>
      <p:grpSp>
        <p:nvGrpSpPr>
          <p:cNvPr id="12" name="Group 11"/>
          <p:cNvGrpSpPr/>
          <p:nvPr/>
        </p:nvGrpSpPr>
        <p:grpSpPr>
          <a:xfrm>
            <a:off x="274638" y="1208748"/>
            <a:ext cx="11887200" cy="4570414"/>
            <a:chOff x="274638" y="1212849"/>
            <a:chExt cx="11887200" cy="5439491"/>
          </a:xfrm>
          <a:solidFill>
            <a:schemeClr val="tx2">
              <a:alpha val="20000"/>
            </a:schemeClr>
          </a:solidFill>
        </p:grpSpPr>
        <p:sp>
          <p:nvSpPr>
            <p:cNvPr id="6" name="Rectangle 5"/>
            <p:cNvSpPr/>
            <p:nvPr/>
          </p:nvSpPr>
          <p:spPr bwMode="auto">
            <a:xfrm>
              <a:off x="274638" y="1212849"/>
              <a:ext cx="11887200" cy="1325880"/>
            </a:xfrm>
            <a:prstGeom prst="rect">
              <a:avLst/>
            </a:prstGeom>
            <a:solidFill>
              <a:schemeClr val="accent3">
                <a:alpha val="2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640080" tIns="146304" rIns="182880" bIns="146304" numCol="1" rtlCol="0" anchor="ctr" anchorCtr="0" compatLnSpc="1">
              <a:prstTxWarp prst="textNoShape">
                <a:avLst/>
              </a:prstTxWarp>
            </a:bodyPr>
            <a:lstStyle/>
            <a:p>
              <a:pPr defTabSz="932472" fontAlgn="base">
                <a:spcBef>
                  <a:spcPct val="0"/>
                </a:spcBef>
                <a:spcAft>
                  <a:spcPct val="0"/>
                </a:spcAft>
              </a:pPr>
              <a:r>
                <a:rPr lang="en-US" sz="2800" dirty="0">
                  <a:gradFill>
                    <a:gsLst>
                      <a:gs pos="1250">
                        <a:schemeClr val="tx1"/>
                      </a:gs>
                      <a:gs pos="100000">
                        <a:schemeClr val="tx1"/>
                      </a:gs>
                    </a:gsLst>
                    <a:lin ang="5400000" scaled="0"/>
                  </a:gradFill>
                  <a:latin typeface="+mj-lt"/>
                </a:rPr>
                <a:t>Why dealing with information chaos is </a:t>
              </a:r>
              <a:r>
                <a:rPr lang="en-US" sz="2800" b="1" dirty="0" smtClean="0">
                  <a:gradFill>
                    <a:gsLst>
                      <a:gs pos="18584">
                        <a:schemeClr val="tx2"/>
                      </a:gs>
                      <a:gs pos="59000">
                        <a:schemeClr val="tx2"/>
                      </a:gs>
                    </a:gsLst>
                    <a:lin ang="5400000" scaled="0"/>
                  </a:gradFill>
                  <a:latin typeface="+mj-lt"/>
                </a:rPr>
                <a:t>the</a:t>
              </a:r>
              <a:r>
                <a:rPr lang="en-US" sz="2800" dirty="0" smtClean="0">
                  <a:gradFill>
                    <a:gsLst>
                      <a:gs pos="1250">
                        <a:schemeClr val="tx1"/>
                      </a:gs>
                      <a:gs pos="100000">
                        <a:schemeClr val="tx1"/>
                      </a:gs>
                    </a:gsLst>
                    <a:lin ang="5400000" scaled="0"/>
                  </a:gradFill>
                  <a:latin typeface="+mj-lt"/>
                </a:rPr>
                <a:t> </a:t>
              </a:r>
              <a:r>
                <a:rPr lang="en-US" sz="2800" dirty="0">
                  <a:gradFill>
                    <a:gsLst>
                      <a:gs pos="1250">
                        <a:schemeClr val="tx1"/>
                      </a:gs>
                      <a:gs pos="100000">
                        <a:schemeClr val="tx1"/>
                      </a:gs>
                    </a:gsLst>
                    <a:lin ang="5400000" scaled="0"/>
                  </a:gradFill>
                  <a:latin typeface="+mj-lt"/>
                </a:rPr>
                <a:t>most significant challenge facing businesses in the next </a:t>
              </a:r>
              <a:r>
                <a:rPr lang="en-US" sz="2800" dirty="0" smtClean="0">
                  <a:gradFill>
                    <a:gsLst>
                      <a:gs pos="1250">
                        <a:schemeClr val="tx1"/>
                      </a:gs>
                      <a:gs pos="100000">
                        <a:schemeClr val="tx1"/>
                      </a:gs>
                    </a:gsLst>
                    <a:lin ang="5400000" scaled="0"/>
                  </a:gradFill>
                  <a:latin typeface="+mj-lt"/>
                </a:rPr>
                <a:t>decade</a:t>
              </a:r>
              <a:endParaRPr lang="en-US" sz="2800" dirty="0">
                <a:gradFill>
                  <a:gsLst>
                    <a:gs pos="1250">
                      <a:schemeClr val="tx1"/>
                    </a:gs>
                    <a:gs pos="100000">
                      <a:schemeClr val="tx1"/>
                    </a:gs>
                  </a:gsLst>
                  <a:lin ang="5400000" scaled="0"/>
                </a:gradFill>
                <a:latin typeface="+mj-lt"/>
              </a:endParaRPr>
            </a:p>
          </p:txBody>
        </p:sp>
        <p:sp>
          <p:nvSpPr>
            <p:cNvPr id="7" name="Rectangle 6"/>
            <p:cNvSpPr/>
            <p:nvPr/>
          </p:nvSpPr>
          <p:spPr bwMode="auto">
            <a:xfrm>
              <a:off x="274638" y="2584053"/>
              <a:ext cx="11887200" cy="1325880"/>
            </a:xfrm>
            <a:prstGeom prst="rect">
              <a:avLst/>
            </a:prstGeom>
            <a:solidFill>
              <a:schemeClr val="accent3">
                <a:alpha val="2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640080" tIns="146304" rIns="182880" bIns="146304" numCol="1" rtlCol="0" anchor="ctr" anchorCtr="0" compatLnSpc="1">
              <a:prstTxWarp prst="textNoShape">
                <a:avLst/>
              </a:prstTxWarp>
            </a:bodyPr>
            <a:lstStyle/>
            <a:p>
              <a:pPr defTabSz="932472" fontAlgn="base">
                <a:spcBef>
                  <a:spcPct val="0"/>
                </a:spcBef>
                <a:spcAft>
                  <a:spcPct val="0"/>
                </a:spcAft>
              </a:pPr>
              <a:r>
                <a:rPr lang="en-US" sz="2800" dirty="0">
                  <a:gradFill>
                    <a:gsLst>
                      <a:gs pos="1250">
                        <a:schemeClr val="tx1"/>
                      </a:gs>
                      <a:gs pos="100000">
                        <a:schemeClr val="tx1"/>
                      </a:gs>
                    </a:gsLst>
                    <a:lin ang="5400000" scaled="0"/>
                  </a:gradFill>
                  <a:latin typeface="+mj-lt"/>
                </a:rPr>
                <a:t>The causes and effects of this </a:t>
              </a:r>
              <a:r>
                <a:rPr lang="en-US" sz="2800" dirty="0" smtClean="0">
                  <a:gradFill>
                    <a:gsLst>
                      <a:gs pos="1250">
                        <a:schemeClr val="tx1"/>
                      </a:gs>
                      <a:gs pos="100000">
                        <a:schemeClr val="tx1"/>
                      </a:gs>
                    </a:gsLst>
                    <a:lin ang="5400000" scaled="0"/>
                  </a:gradFill>
                  <a:latin typeface="+mj-lt"/>
                </a:rPr>
                <a:t>disruption</a:t>
              </a:r>
              <a:endParaRPr lang="en-US" sz="2800" dirty="0">
                <a:gradFill>
                  <a:gsLst>
                    <a:gs pos="1250">
                      <a:schemeClr val="tx1"/>
                    </a:gs>
                    <a:gs pos="100000">
                      <a:schemeClr val="tx1"/>
                    </a:gs>
                  </a:gsLst>
                  <a:lin ang="5400000" scaled="0"/>
                </a:gradFill>
                <a:latin typeface="+mj-lt"/>
              </a:endParaRPr>
            </a:p>
          </p:txBody>
        </p:sp>
        <p:sp>
          <p:nvSpPr>
            <p:cNvPr id="9" name="Rectangle 8"/>
            <p:cNvSpPr/>
            <p:nvPr/>
          </p:nvSpPr>
          <p:spPr bwMode="auto">
            <a:xfrm>
              <a:off x="274638" y="3955256"/>
              <a:ext cx="11887200" cy="1325880"/>
            </a:xfrm>
            <a:prstGeom prst="rect">
              <a:avLst/>
            </a:prstGeom>
            <a:solidFill>
              <a:schemeClr val="accent3">
                <a:alpha val="2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640080" tIns="146304" rIns="182880" bIns="146304" numCol="1" rtlCol="0" anchor="ctr" anchorCtr="0" compatLnSpc="1">
              <a:prstTxWarp prst="textNoShape">
                <a:avLst/>
              </a:prstTxWarp>
            </a:bodyPr>
            <a:lstStyle/>
            <a:p>
              <a:pPr defTabSz="932472" fontAlgn="base">
                <a:spcBef>
                  <a:spcPct val="0"/>
                </a:spcBef>
                <a:spcAft>
                  <a:spcPct val="0"/>
                </a:spcAft>
              </a:pPr>
              <a:r>
                <a:rPr lang="en-US" sz="2800" dirty="0">
                  <a:gradFill>
                    <a:gsLst>
                      <a:gs pos="1250">
                        <a:schemeClr val="tx1"/>
                      </a:gs>
                      <a:gs pos="100000">
                        <a:schemeClr val="tx1"/>
                      </a:gs>
                    </a:gsLst>
                    <a:lin ang="5400000" scaled="0"/>
                  </a:gradFill>
                  <a:latin typeface="+mj-lt"/>
                </a:rPr>
                <a:t>What is the current state of SharePoint deployment</a:t>
              </a:r>
              <a:r>
                <a:rPr lang="en-US" sz="2800" dirty="0" smtClean="0">
                  <a:gradFill>
                    <a:gsLst>
                      <a:gs pos="1250">
                        <a:schemeClr val="tx1"/>
                      </a:gs>
                      <a:gs pos="100000">
                        <a:schemeClr val="tx1"/>
                      </a:gs>
                    </a:gsLst>
                    <a:lin ang="5400000" scaled="0"/>
                  </a:gradFill>
                  <a:latin typeface="+mj-lt"/>
                </a:rPr>
                <a:t>?</a:t>
              </a:r>
              <a:endParaRPr lang="en-US" sz="2800" dirty="0">
                <a:gradFill>
                  <a:gsLst>
                    <a:gs pos="1250">
                      <a:schemeClr val="tx1"/>
                    </a:gs>
                    <a:gs pos="100000">
                      <a:schemeClr val="tx1"/>
                    </a:gs>
                  </a:gsLst>
                  <a:lin ang="5400000" scaled="0"/>
                </a:gradFill>
                <a:latin typeface="+mj-lt"/>
              </a:endParaRPr>
            </a:p>
          </p:txBody>
        </p:sp>
        <p:sp>
          <p:nvSpPr>
            <p:cNvPr id="10" name="Rectangle 9"/>
            <p:cNvSpPr/>
            <p:nvPr/>
          </p:nvSpPr>
          <p:spPr bwMode="auto">
            <a:xfrm>
              <a:off x="274638" y="5326460"/>
              <a:ext cx="11887200" cy="1325880"/>
            </a:xfrm>
            <a:prstGeom prst="rect">
              <a:avLst/>
            </a:prstGeom>
            <a:solidFill>
              <a:schemeClr val="accent3">
                <a:alpha val="2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640080" tIns="146304" rIns="182880" bIns="146304" numCol="1" rtlCol="0" anchor="ctr" anchorCtr="0" compatLnSpc="1">
              <a:prstTxWarp prst="textNoShape">
                <a:avLst/>
              </a:prstTxWarp>
            </a:bodyPr>
            <a:lstStyle/>
            <a:p>
              <a:pPr defTabSz="932472" fontAlgn="base">
                <a:spcBef>
                  <a:spcPct val="0"/>
                </a:spcBef>
                <a:spcAft>
                  <a:spcPct val="0"/>
                </a:spcAft>
              </a:pPr>
              <a:r>
                <a:rPr lang="en-US" sz="2800" dirty="0">
                  <a:gradFill>
                    <a:gsLst>
                      <a:gs pos="1250">
                        <a:schemeClr val="tx1"/>
                      </a:gs>
                      <a:gs pos="100000">
                        <a:schemeClr val="tx1"/>
                      </a:gs>
                    </a:gsLst>
                    <a:lin ang="5400000" scaled="0"/>
                  </a:gradFill>
                  <a:latin typeface="+mj-lt"/>
                </a:rPr>
                <a:t>What are the business questions you need to ask about </a:t>
              </a:r>
              <a:r>
                <a:rPr lang="en-US" sz="2800" dirty="0" smtClean="0">
                  <a:gradFill>
                    <a:gsLst>
                      <a:gs pos="1250">
                        <a:schemeClr val="tx1"/>
                      </a:gs>
                      <a:gs pos="100000">
                        <a:schemeClr val="tx1"/>
                      </a:gs>
                    </a:gsLst>
                    <a:lin ang="5400000" scaled="0"/>
                  </a:gradFill>
                  <a:latin typeface="+mj-lt"/>
                </a:rPr>
                <a:t/>
              </a:r>
              <a:br>
                <a:rPr lang="en-US" sz="2800" dirty="0" smtClean="0">
                  <a:gradFill>
                    <a:gsLst>
                      <a:gs pos="1250">
                        <a:schemeClr val="tx1"/>
                      </a:gs>
                      <a:gs pos="100000">
                        <a:schemeClr val="tx1"/>
                      </a:gs>
                    </a:gsLst>
                    <a:lin ang="5400000" scaled="0"/>
                  </a:gradFill>
                  <a:latin typeface="+mj-lt"/>
                </a:rPr>
              </a:br>
              <a:r>
                <a:rPr lang="en-US" sz="2800" dirty="0" smtClean="0">
                  <a:gradFill>
                    <a:gsLst>
                      <a:gs pos="1250">
                        <a:schemeClr val="tx1"/>
                      </a:gs>
                      <a:gs pos="100000">
                        <a:schemeClr val="tx1"/>
                      </a:gs>
                    </a:gsLst>
                    <a:lin ang="5400000" scaled="0"/>
                  </a:gradFill>
                  <a:latin typeface="+mj-lt"/>
                </a:rPr>
                <a:t>content </a:t>
              </a:r>
              <a:r>
                <a:rPr lang="en-US" sz="2800" dirty="0">
                  <a:gradFill>
                    <a:gsLst>
                      <a:gs pos="1250">
                        <a:schemeClr val="tx1"/>
                      </a:gs>
                      <a:gs pos="100000">
                        <a:schemeClr val="tx1"/>
                      </a:gs>
                    </a:gsLst>
                    <a:lin ang="5400000" scaled="0"/>
                  </a:gradFill>
                  <a:latin typeface="+mj-lt"/>
                </a:rPr>
                <a:t>management</a:t>
              </a:r>
              <a:r>
                <a:rPr lang="en-US" sz="2800" dirty="0" smtClean="0">
                  <a:gradFill>
                    <a:gsLst>
                      <a:gs pos="1250">
                        <a:schemeClr val="tx1"/>
                      </a:gs>
                      <a:gs pos="100000">
                        <a:schemeClr val="tx1"/>
                      </a:gs>
                    </a:gsLst>
                    <a:lin ang="5400000" scaled="0"/>
                  </a:gradFill>
                  <a:latin typeface="+mj-lt"/>
                </a:rPr>
                <a:t>?</a:t>
              </a:r>
              <a:endParaRPr lang="en-US" sz="2800" dirty="0">
                <a:gradFill>
                  <a:gsLst>
                    <a:gs pos="1250">
                      <a:schemeClr val="tx1"/>
                    </a:gs>
                    <a:gs pos="100000">
                      <a:schemeClr val="tx1"/>
                    </a:gs>
                  </a:gsLst>
                  <a:lin ang="5400000" scaled="0"/>
                </a:gradFill>
                <a:latin typeface="+mj-lt"/>
              </a:endParaRPr>
            </a:p>
          </p:txBody>
        </p:sp>
      </p:grpSp>
      <p:sp>
        <p:nvSpPr>
          <p:cNvPr id="13" name="Rectangle 12"/>
          <p:cNvSpPr/>
          <p:nvPr/>
        </p:nvSpPr>
        <p:spPr bwMode="auto">
          <a:xfrm>
            <a:off x="274638" y="1208748"/>
            <a:ext cx="423862" cy="1114042"/>
          </a:xfrm>
          <a:prstGeom prst="rect">
            <a:avLst/>
          </a:prstGeom>
          <a:solidFill>
            <a:schemeClr val="tx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4" name="Rectangle 13"/>
          <p:cNvSpPr/>
          <p:nvPr/>
        </p:nvSpPr>
        <p:spPr bwMode="auto">
          <a:xfrm>
            <a:off x="274638" y="2360872"/>
            <a:ext cx="423862" cy="1114042"/>
          </a:xfrm>
          <a:prstGeom prst="rect">
            <a:avLst/>
          </a:prstGeom>
          <a:solidFill>
            <a:schemeClr val="tx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5" name="Rectangle 14"/>
          <p:cNvSpPr/>
          <p:nvPr/>
        </p:nvSpPr>
        <p:spPr bwMode="auto">
          <a:xfrm>
            <a:off x="274638" y="3512996"/>
            <a:ext cx="423862" cy="1114042"/>
          </a:xfrm>
          <a:prstGeom prst="rect">
            <a:avLst/>
          </a:prstGeom>
          <a:solidFill>
            <a:schemeClr val="tx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6" name="Rectangle 15"/>
          <p:cNvSpPr/>
          <p:nvPr/>
        </p:nvSpPr>
        <p:spPr bwMode="auto">
          <a:xfrm>
            <a:off x="274638" y="4665120"/>
            <a:ext cx="423862" cy="1114042"/>
          </a:xfrm>
          <a:prstGeom prst="rect">
            <a:avLst/>
          </a:prstGeom>
          <a:solidFill>
            <a:schemeClr val="tx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7" name="Rectangle 16"/>
          <p:cNvSpPr/>
          <p:nvPr/>
        </p:nvSpPr>
        <p:spPr bwMode="auto">
          <a:xfrm>
            <a:off x="127000" y="1193677"/>
            <a:ext cx="12153900" cy="3458761"/>
          </a:xfrm>
          <a:prstGeom prst="rect">
            <a:avLst/>
          </a:prstGeom>
          <a:solidFill>
            <a:schemeClr val="bg1">
              <a:alpha val="7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3740313822"/>
      </p:ext>
    </p:extLst>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smtClean="0"/>
              <a:t>Agenda</a:t>
            </a:r>
            <a:endParaRPr lang="en-US" dirty="0"/>
          </a:p>
        </p:txBody>
      </p:sp>
      <p:grpSp>
        <p:nvGrpSpPr>
          <p:cNvPr id="12" name="Group 11"/>
          <p:cNvGrpSpPr/>
          <p:nvPr/>
        </p:nvGrpSpPr>
        <p:grpSpPr>
          <a:xfrm>
            <a:off x="274638" y="1208748"/>
            <a:ext cx="11887200" cy="4570414"/>
            <a:chOff x="274638" y="1212849"/>
            <a:chExt cx="11887200" cy="5439491"/>
          </a:xfrm>
          <a:solidFill>
            <a:schemeClr val="tx2">
              <a:alpha val="20000"/>
            </a:schemeClr>
          </a:solidFill>
        </p:grpSpPr>
        <p:sp>
          <p:nvSpPr>
            <p:cNvPr id="6" name="Rectangle 5"/>
            <p:cNvSpPr/>
            <p:nvPr/>
          </p:nvSpPr>
          <p:spPr bwMode="auto">
            <a:xfrm>
              <a:off x="274638" y="1212849"/>
              <a:ext cx="11887200" cy="1325880"/>
            </a:xfrm>
            <a:prstGeom prst="rect">
              <a:avLst/>
            </a:prstGeom>
            <a:solidFill>
              <a:schemeClr val="accent3">
                <a:alpha val="2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640080" tIns="146304" rIns="182880" bIns="146304" numCol="1" rtlCol="0" anchor="ctr" anchorCtr="0" compatLnSpc="1">
              <a:prstTxWarp prst="textNoShape">
                <a:avLst/>
              </a:prstTxWarp>
            </a:bodyPr>
            <a:lstStyle/>
            <a:p>
              <a:pPr defTabSz="932472" fontAlgn="base">
                <a:spcBef>
                  <a:spcPct val="0"/>
                </a:spcBef>
                <a:spcAft>
                  <a:spcPct val="0"/>
                </a:spcAft>
              </a:pPr>
              <a:r>
                <a:rPr lang="en-US" sz="2800" dirty="0">
                  <a:gradFill>
                    <a:gsLst>
                      <a:gs pos="1250">
                        <a:schemeClr val="tx1"/>
                      </a:gs>
                      <a:gs pos="100000">
                        <a:schemeClr val="tx1"/>
                      </a:gs>
                    </a:gsLst>
                    <a:lin ang="5400000" scaled="0"/>
                  </a:gradFill>
                  <a:latin typeface="+mj-lt"/>
                </a:rPr>
                <a:t>Why dealing with information chaos is </a:t>
              </a:r>
              <a:r>
                <a:rPr lang="en-US" sz="2800" b="1" dirty="0" smtClean="0">
                  <a:gradFill>
                    <a:gsLst>
                      <a:gs pos="18584">
                        <a:schemeClr val="tx2"/>
                      </a:gs>
                      <a:gs pos="59000">
                        <a:schemeClr val="tx2"/>
                      </a:gs>
                    </a:gsLst>
                    <a:lin ang="5400000" scaled="0"/>
                  </a:gradFill>
                  <a:latin typeface="+mj-lt"/>
                </a:rPr>
                <a:t>the</a:t>
              </a:r>
              <a:r>
                <a:rPr lang="en-US" sz="2800" dirty="0" smtClean="0">
                  <a:gradFill>
                    <a:gsLst>
                      <a:gs pos="1250">
                        <a:schemeClr val="tx1"/>
                      </a:gs>
                      <a:gs pos="100000">
                        <a:schemeClr val="tx1"/>
                      </a:gs>
                    </a:gsLst>
                    <a:lin ang="5400000" scaled="0"/>
                  </a:gradFill>
                  <a:latin typeface="+mj-lt"/>
                </a:rPr>
                <a:t> </a:t>
              </a:r>
              <a:r>
                <a:rPr lang="en-US" sz="2800" dirty="0">
                  <a:gradFill>
                    <a:gsLst>
                      <a:gs pos="1250">
                        <a:schemeClr val="tx1"/>
                      </a:gs>
                      <a:gs pos="100000">
                        <a:schemeClr val="tx1"/>
                      </a:gs>
                    </a:gsLst>
                    <a:lin ang="5400000" scaled="0"/>
                  </a:gradFill>
                  <a:latin typeface="+mj-lt"/>
                </a:rPr>
                <a:t>most significant challenge facing businesses in the next </a:t>
              </a:r>
              <a:r>
                <a:rPr lang="en-US" sz="2800" dirty="0" smtClean="0">
                  <a:gradFill>
                    <a:gsLst>
                      <a:gs pos="1250">
                        <a:schemeClr val="tx1"/>
                      </a:gs>
                      <a:gs pos="100000">
                        <a:schemeClr val="tx1"/>
                      </a:gs>
                    </a:gsLst>
                    <a:lin ang="5400000" scaled="0"/>
                  </a:gradFill>
                  <a:latin typeface="+mj-lt"/>
                </a:rPr>
                <a:t>decade</a:t>
              </a:r>
              <a:endParaRPr lang="en-US" sz="2800" dirty="0">
                <a:gradFill>
                  <a:gsLst>
                    <a:gs pos="1250">
                      <a:schemeClr val="tx1"/>
                    </a:gs>
                    <a:gs pos="100000">
                      <a:schemeClr val="tx1"/>
                    </a:gs>
                  </a:gsLst>
                  <a:lin ang="5400000" scaled="0"/>
                </a:gradFill>
                <a:latin typeface="+mj-lt"/>
              </a:endParaRPr>
            </a:p>
          </p:txBody>
        </p:sp>
        <p:sp>
          <p:nvSpPr>
            <p:cNvPr id="7" name="Rectangle 6"/>
            <p:cNvSpPr/>
            <p:nvPr/>
          </p:nvSpPr>
          <p:spPr bwMode="auto">
            <a:xfrm>
              <a:off x="274638" y="2584053"/>
              <a:ext cx="11887200" cy="1325880"/>
            </a:xfrm>
            <a:prstGeom prst="rect">
              <a:avLst/>
            </a:prstGeom>
            <a:solidFill>
              <a:schemeClr val="accent3">
                <a:alpha val="2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640080" tIns="146304" rIns="182880" bIns="146304" numCol="1" rtlCol="0" anchor="ctr" anchorCtr="0" compatLnSpc="1">
              <a:prstTxWarp prst="textNoShape">
                <a:avLst/>
              </a:prstTxWarp>
            </a:bodyPr>
            <a:lstStyle/>
            <a:p>
              <a:pPr defTabSz="932472" fontAlgn="base">
                <a:spcBef>
                  <a:spcPct val="0"/>
                </a:spcBef>
                <a:spcAft>
                  <a:spcPct val="0"/>
                </a:spcAft>
              </a:pPr>
              <a:r>
                <a:rPr lang="en-US" sz="2800" dirty="0">
                  <a:gradFill>
                    <a:gsLst>
                      <a:gs pos="1250">
                        <a:schemeClr val="tx1"/>
                      </a:gs>
                      <a:gs pos="100000">
                        <a:schemeClr val="tx1"/>
                      </a:gs>
                    </a:gsLst>
                    <a:lin ang="5400000" scaled="0"/>
                  </a:gradFill>
                  <a:latin typeface="+mj-lt"/>
                </a:rPr>
                <a:t>The causes and effects of this </a:t>
              </a:r>
              <a:r>
                <a:rPr lang="en-US" sz="2800" dirty="0" smtClean="0">
                  <a:gradFill>
                    <a:gsLst>
                      <a:gs pos="1250">
                        <a:schemeClr val="tx1"/>
                      </a:gs>
                      <a:gs pos="100000">
                        <a:schemeClr val="tx1"/>
                      </a:gs>
                    </a:gsLst>
                    <a:lin ang="5400000" scaled="0"/>
                  </a:gradFill>
                  <a:latin typeface="+mj-lt"/>
                </a:rPr>
                <a:t>disruption</a:t>
              </a:r>
              <a:endParaRPr lang="en-US" sz="2800" dirty="0">
                <a:gradFill>
                  <a:gsLst>
                    <a:gs pos="1250">
                      <a:schemeClr val="tx1"/>
                    </a:gs>
                    <a:gs pos="100000">
                      <a:schemeClr val="tx1"/>
                    </a:gs>
                  </a:gsLst>
                  <a:lin ang="5400000" scaled="0"/>
                </a:gradFill>
                <a:latin typeface="+mj-lt"/>
              </a:endParaRPr>
            </a:p>
          </p:txBody>
        </p:sp>
        <p:sp>
          <p:nvSpPr>
            <p:cNvPr id="9" name="Rectangle 8"/>
            <p:cNvSpPr/>
            <p:nvPr/>
          </p:nvSpPr>
          <p:spPr bwMode="auto">
            <a:xfrm>
              <a:off x="274638" y="3955256"/>
              <a:ext cx="11887200" cy="1325880"/>
            </a:xfrm>
            <a:prstGeom prst="rect">
              <a:avLst/>
            </a:prstGeom>
            <a:solidFill>
              <a:schemeClr val="accent3">
                <a:alpha val="2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640080" tIns="146304" rIns="182880" bIns="146304" numCol="1" rtlCol="0" anchor="ctr" anchorCtr="0" compatLnSpc="1">
              <a:prstTxWarp prst="textNoShape">
                <a:avLst/>
              </a:prstTxWarp>
            </a:bodyPr>
            <a:lstStyle/>
            <a:p>
              <a:pPr defTabSz="932472" fontAlgn="base">
                <a:spcBef>
                  <a:spcPct val="0"/>
                </a:spcBef>
                <a:spcAft>
                  <a:spcPct val="0"/>
                </a:spcAft>
              </a:pPr>
              <a:r>
                <a:rPr lang="en-US" sz="2800" dirty="0">
                  <a:gradFill>
                    <a:gsLst>
                      <a:gs pos="1250">
                        <a:schemeClr val="tx1"/>
                      </a:gs>
                      <a:gs pos="100000">
                        <a:schemeClr val="tx1"/>
                      </a:gs>
                    </a:gsLst>
                    <a:lin ang="5400000" scaled="0"/>
                  </a:gradFill>
                  <a:latin typeface="+mj-lt"/>
                </a:rPr>
                <a:t>What is the current state of SharePoint deployment</a:t>
              </a:r>
              <a:r>
                <a:rPr lang="en-US" sz="2800" dirty="0" smtClean="0">
                  <a:gradFill>
                    <a:gsLst>
                      <a:gs pos="1250">
                        <a:schemeClr val="tx1"/>
                      </a:gs>
                      <a:gs pos="100000">
                        <a:schemeClr val="tx1"/>
                      </a:gs>
                    </a:gsLst>
                    <a:lin ang="5400000" scaled="0"/>
                  </a:gradFill>
                  <a:latin typeface="+mj-lt"/>
                </a:rPr>
                <a:t>?</a:t>
              </a:r>
              <a:endParaRPr lang="en-US" sz="2800" dirty="0">
                <a:gradFill>
                  <a:gsLst>
                    <a:gs pos="1250">
                      <a:schemeClr val="tx1"/>
                    </a:gs>
                    <a:gs pos="100000">
                      <a:schemeClr val="tx1"/>
                    </a:gs>
                  </a:gsLst>
                  <a:lin ang="5400000" scaled="0"/>
                </a:gradFill>
                <a:latin typeface="+mj-lt"/>
              </a:endParaRPr>
            </a:p>
          </p:txBody>
        </p:sp>
        <p:sp>
          <p:nvSpPr>
            <p:cNvPr id="10" name="Rectangle 9"/>
            <p:cNvSpPr/>
            <p:nvPr/>
          </p:nvSpPr>
          <p:spPr bwMode="auto">
            <a:xfrm>
              <a:off x="274638" y="5326460"/>
              <a:ext cx="11887200" cy="1325880"/>
            </a:xfrm>
            <a:prstGeom prst="rect">
              <a:avLst/>
            </a:prstGeom>
            <a:solidFill>
              <a:schemeClr val="accent3">
                <a:alpha val="2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640080" tIns="146304" rIns="182880" bIns="146304" numCol="1" rtlCol="0" anchor="ctr" anchorCtr="0" compatLnSpc="1">
              <a:prstTxWarp prst="textNoShape">
                <a:avLst/>
              </a:prstTxWarp>
            </a:bodyPr>
            <a:lstStyle/>
            <a:p>
              <a:pPr defTabSz="932472" fontAlgn="base">
                <a:spcBef>
                  <a:spcPct val="0"/>
                </a:spcBef>
                <a:spcAft>
                  <a:spcPct val="0"/>
                </a:spcAft>
              </a:pPr>
              <a:r>
                <a:rPr lang="en-US" sz="2800" dirty="0">
                  <a:gradFill>
                    <a:gsLst>
                      <a:gs pos="1250">
                        <a:schemeClr val="tx1"/>
                      </a:gs>
                      <a:gs pos="100000">
                        <a:schemeClr val="tx1"/>
                      </a:gs>
                    </a:gsLst>
                    <a:lin ang="5400000" scaled="0"/>
                  </a:gradFill>
                  <a:latin typeface="+mj-lt"/>
                </a:rPr>
                <a:t>What are the business questions you need to ask about </a:t>
              </a:r>
              <a:r>
                <a:rPr lang="en-US" sz="2800" dirty="0" smtClean="0">
                  <a:gradFill>
                    <a:gsLst>
                      <a:gs pos="1250">
                        <a:schemeClr val="tx1"/>
                      </a:gs>
                      <a:gs pos="100000">
                        <a:schemeClr val="tx1"/>
                      </a:gs>
                    </a:gsLst>
                    <a:lin ang="5400000" scaled="0"/>
                  </a:gradFill>
                  <a:latin typeface="+mj-lt"/>
                </a:rPr>
                <a:t/>
              </a:r>
              <a:br>
                <a:rPr lang="en-US" sz="2800" dirty="0" smtClean="0">
                  <a:gradFill>
                    <a:gsLst>
                      <a:gs pos="1250">
                        <a:schemeClr val="tx1"/>
                      </a:gs>
                      <a:gs pos="100000">
                        <a:schemeClr val="tx1"/>
                      </a:gs>
                    </a:gsLst>
                    <a:lin ang="5400000" scaled="0"/>
                  </a:gradFill>
                  <a:latin typeface="+mj-lt"/>
                </a:rPr>
              </a:br>
              <a:r>
                <a:rPr lang="en-US" sz="2800" dirty="0" smtClean="0">
                  <a:gradFill>
                    <a:gsLst>
                      <a:gs pos="1250">
                        <a:schemeClr val="tx1"/>
                      </a:gs>
                      <a:gs pos="100000">
                        <a:schemeClr val="tx1"/>
                      </a:gs>
                    </a:gsLst>
                    <a:lin ang="5400000" scaled="0"/>
                  </a:gradFill>
                  <a:latin typeface="+mj-lt"/>
                </a:rPr>
                <a:t>content </a:t>
              </a:r>
              <a:r>
                <a:rPr lang="en-US" sz="2800" dirty="0">
                  <a:gradFill>
                    <a:gsLst>
                      <a:gs pos="1250">
                        <a:schemeClr val="tx1"/>
                      </a:gs>
                      <a:gs pos="100000">
                        <a:schemeClr val="tx1"/>
                      </a:gs>
                    </a:gsLst>
                    <a:lin ang="5400000" scaled="0"/>
                  </a:gradFill>
                  <a:latin typeface="+mj-lt"/>
                </a:rPr>
                <a:t>management</a:t>
              </a:r>
              <a:r>
                <a:rPr lang="en-US" sz="2800" dirty="0" smtClean="0">
                  <a:gradFill>
                    <a:gsLst>
                      <a:gs pos="1250">
                        <a:schemeClr val="tx1"/>
                      </a:gs>
                      <a:gs pos="100000">
                        <a:schemeClr val="tx1"/>
                      </a:gs>
                    </a:gsLst>
                    <a:lin ang="5400000" scaled="0"/>
                  </a:gradFill>
                  <a:latin typeface="+mj-lt"/>
                </a:rPr>
                <a:t>?</a:t>
              </a:r>
              <a:endParaRPr lang="en-US" sz="2800" dirty="0">
                <a:gradFill>
                  <a:gsLst>
                    <a:gs pos="1250">
                      <a:schemeClr val="tx1"/>
                    </a:gs>
                    <a:gs pos="100000">
                      <a:schemeClr val="tx1"/>
                    </a:gs>
                  </a:gsLst>
                  <a:lin ang="5400000" scaled="0"/>
                </a:gradFill>
                <a:latin typeface="+mj-lt"/>
              </a:endParaRPr>
            </a:p>
          </p:txBody>
        </p:sp>
      </p:grpSp>
      <p:sp>
        <p:nvSpPr>
          <p:cNvPr id="13" name="Rectangle 12"/>
          <p:cNvSpPr/>
          <p:nvPr/>
        </p:nvSpPr>
        <p:spPr bwMode="auto">
          <a:xfrm>
            <a:off x="274638" y="1208748"/>
            <a:ext cx="423862" cy="1114042"/>
          </a:xfrm>
          <a:prstGeom prst="rect">
            <a:avLst/>
          </a:prstGeom>
          <a:solidFill>
            <a:schemeClr val="tx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4" name="Rectangle 13"/>
          <p:cNvSpPr/>
          <p:nvPr/>
        </p:nvSpPr>
        <p:spPr bwMode="auto">
          <a:xfrm>
            <a:off x="274638" y="2360872"/>
            <a:ext cx="423862" cy="1114042"/>
          </a:xfrm>
          <a:prstGeom prst="rect">
            <a:avLst/>
          </a:prstGeom>
          <a:solidFill>
            <a:schemeClr val="tx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5" name="Rectangle 14"/>
          <p:cNvSpPr/>
          <p:nvPr/>
        </p:nvSpPr>
        <p:spPr bwMode="auto">
          <a:xfrm>
            <a:off x="274638" y="3512996"/>
            <a:ext cx="423862" cy="1114042"/>
          </a:xfrm>
          <a:prstGeom prst="rect">
            <a:avLst/>
          </a:prstGeom>
          <a:solidFill>
            <a:schemeClr val="tx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6" name="Rectangle 15"/>
          <p:cNvSpPr/>
          <p:nvPr/>
        </p:nvSpPr>
        <p:spPr bwMode="auto">
          <a:xfrm>
            <a:off x="274638" y="4665120"/>
            <a:ext cx="423862" cy="1114042"/>
          </a:xfrm>
          <a:prstGeom prst="rect">
            <a:avLst/>
          </a:prstGeom>
          <a:solidFill>
            <a:schemeClr val="tx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2989085788"/>
      </p:ext>
    </p:extLst>
  </p:cSld>
  <p:clrMapOvr>
    <a:masterClrMapping/>
  </p:clrMapOvr>
  <p:transition>
    <p:fade/>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18"/>
          <p:cNvSpPr/>
          <p:nvPr/>
        </p:nvSpPr>
        <p:spPr bwMode="auto">
          <a:xfrm>
            <a:off x="9224460" y="292129"/>
            <a:ext cx="2937378" cy="1566238"/>
          </a:xfrm>
          <a:prstGeom prst="rect">
            <a:avLst/>
          </a:prstGeom>
          <a:solidFill>
            <a:srgbClr val="E6E6E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t" anchorCtr="0" compatLnSpc="1">
            <a:prstTxWarp prst="textNoShape">
              <a:avLst/>
            </a:prstTxWarp>
          </a:bodyPr>
          <a:lstStyle/>
          <a:p>
            <a:pPr lvl="0" defTabSz="932472" fontAlgn="base">
              <a:lnSpc>
                <a:spcPct val="90000"/>
              </a:lnSpc>
              <a:spcBef>
                <a:spcPct val="0"/>
              </a:spcBef>
              <a:spcAft>
                <a:spcPct val="0"/>
              </a:spcAft>
            </a:pPr>
            <a:r>
              <a:rPr lang="en-US" sz="1600" dirty="0">
                <a:gradFill>
                  <a:gsLst>
                    <a:gs pos="83186">
                      <a:srgbClr val="505050"/>
                    </a:gs>
                    <a:gs pos="56637">
                      <a:srgbClr val="505050"/>
                    </a:gs>
                  </a:gsLst>
                  <a:lin ang="5400000" scaled="0"/>
                </a:gradFill>
              </a:rPr>
              <a:t>What should we do about controlling mobile and social information</a:t>
            </a:r>
            <a:r>
              <a:rPr lang="en-US" sz="1600" dirty="0" smtClean="0">
                <a:gradFill>
                  <a:gsLst>
                    <a:gs pos="83186">
                      <a:srgbClr val="505050"/>
                    </a:gs>
                    <a:gs pos="56637">
                      <a:srgbClr val="505050"/>
                    </a:gs>
                  </a:gsLst>
                  <a:lin ang="5400000" scaled="0"/>
                </a:gradFill>
              </a:rPr>
              <a:t>?</a:t>
            </a:r>
            <a:endParaRPr lang="en-US" sz="1600" dirty="0">
              <a:gradFill>
                <a:gsLst>
                  <a:gs pos="83186">
                    <a:srgbClr val="505050"/>
                  </a:gs>
                  <a:gs pos="56637">
                    <a:srgbClr val="505050"/>
                  </a:gs>
                </a:gsLst>
                <a:lin ang="5400000" scaled="0"/>
              </a:gradFill>
            </a:endParaRPr>
          </a:p>
        </p:txBody>
      </p:sp>
      <p:sp>
        <p:nvSpPr>
          <p:cNvPr id="20" name="Rectangle 19"/>
          <p:cNvSpPr/>
          <p:nvPr/>
        </p:nvSpPr>
        <p:spPr bwMode="auto">
          <a:xfrm>
            <a:off x="9224460" y="1905227"/>
            <a:ext cx="2937378" cy="1566238"/>
          </a:xfrm>
          <a:prstGeom prst="rect">
            <a:avLst/>
          </a:prstGeom>
          <a:solidFill>
            <a:srgbClr val="E6E6E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t" anchorCtr="0" compatLnSpc="1">
            <a:prstTxWarp prst="textNoShape">
              <a:avLst/>
            </a:prstTxWarp>
          </a:bodyPr>
          <a:lstStyle/>
          <a:p>
            <a:pPr lvl="0" defTabSz="932472" fontAlgn="base">
              <a:lnSpc>
                <a:spcPct val="90000"/>
              </a:lnSpc>
              <a:spcBef>
                <a:spcPct val="0"/>
              </a:spcBef>
              <a:spcAft>
                <a:spcPct val="0"/>
              </a:spcAft>
            </a:pPr>
            <a:r>
              <a:rPr lang="en-US" sz="1600" dirty="0">
                <a:gradFill>
                  <a:gsLst>
                    <a:gs pos="83186">
                      <a:srgbClr val="505050"/>
                    </a:gs>
                    <a:gs pos="56637">
                      <a:srgbClr val="505050"/>
                    </a:gs>
                  </a:gsLst>
                  <a:lin ang="5400000" scaled="0"/>
                </a:gradFill>
              </a:rPr>
              <a:t>What role should SharePoint play in our strategy</a:t>
            </a:r>
            <a:r>
              <a:rPr lang="en-US" sz="1600" dirty="0" smtClean="0">
                <a:gradFill>
                  <a:gsLst>
                    <a:gs pos="83186">
                      <a:srgbClr val="505050"/>
                    </a:gs>
                    <a:gs pos="56637">
                      <a:srgbClr val="505050"/>
                    </a:gs>
                  </a:gsLst>
                  <a:lin ang="5400000" scaled="0"/>
                </a:gradFill>
              </a:rPr>
              <a:t>?</a:t>
            </a:r>
            <a:endParaRPr lang="en-US" sz="1600" dirty="0">
              <a:gradFill>
                <a:gsLst>
                  <a:gs pos="83186">
                    <a:srgbClr val="505050"/>
                  </a:gs>
                  <a:gs pos="56637">
                    <a:srgbClr val="505050"/>
                  </a:gs>
                </a:gsLst>
                <a:lin ang="5400000" scaled="0"/>
              </a:gradFill>
            </a:endParaRPr>
          </a:p>
        </p:txBody>
      </p:sp>
      <p:sp>
        <p:nvSpPr>
          <p:cNvPr id="21" name="Rectangle 20"/>
          <p:cNvSpPr/>
          <p:nvPr/>
        </p:nvSpPr>
        <p:spPr bwMode="auto">
          <a:xfrm>
            <a:off x="9224460" y="3518326"/>
            <a:ext cx="2937378" cy="1566238"/>
          </a:xfrm>
          <a:prstGeom prst="rect">
            <a:avLst/>
          </a:prstGeom>
          <a:solidFill>
            <a:srgbClr val="E6E6E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t" anchorCtr="0" compatLnSpc="1">
            <a:prstTxWarp prst="textNoShape">
              <a:avLst/>
            </a:prstTxWarp>
          </a:bodyPr>
          <a:lstStyle/>
          <a:p>
            <a:pPr lvl="0" defTabSz="932472" fontAlgn="base">
              <a:lnSpc>
                <a:spcPct val="90000"/>
              </a:lnSpc>
              <a:spcBef>
                <a:spcPct val="0"/>
              </a:spcBef>
              <a:spcAft>
                <a:spcPct val="0"/>
              </a:spcAft>
            </a:pPr>
            <a:r>
              <a:rPr lang="en-US" sz="1600" dirty="0">
                <a:gradFill>
                  <a:gsLst>
                    <a:gs pos="83186">
                      <a:srgbClr val="505050"/>
                    </a:gs>
                    <a:gs pos="56637">
                      <a:srgbClr val="505050"/>
                    </a:gs>
                  </a:gsLst>
                  <a:lin ang="5400000" scaled="0"/>
                </a:gradFill>
              </a:rPr>
              <a:t>How can we drive new forms of collaboration in our organization</a:t>
            </a:r>
            <a:r>
              <a:rPr lang="en-US" sz="1600" dirty="0" smtClean="0">
                <a:gradFill>
                  <a:gsLst>
                    <a:gs pos="83186">
                      <a:srgbClr val="505050"/>
                    </a:gs>
                    <a:gs pos="56637">
                      <a:srgbClr val="505050"/>
                    </a:gs>
                  </a:gsLst>
                  <a:lin ang="5400000" scaled="0"/>
                </a:gradFill>
              </a:rPr>
              <a:t>?</a:t>
            </a:r>
            <a:endParaRPr lang="en-US" sz="1600" dirty="0">
              <a:gradFill>
                <a:gsLst>
                  <a:gs pos="83186">
                    <a:srgbClr val="505050"/>
                  </a:gs>
                  <a:gs pos="56637">
                    <a:srgbClr val="505050"/>
                  </a:gs>
                </a:gsLst>
                <a:lin ang="5400000" scaled="0"/>
              </a:gradFill>
            </a:endParaRPr>
          </a:p>
        </p:txBody>
      </p:sp>
      <p:sp>
        <p:nvSpPr>
          <p:cNvPr id="22" name="Rectangle 21"/>
          <p:cNvSpPr/>
          <p:nvPr/>
        </p:nvSpPr>
        <p:spPr bwMode="auto">
          <a:xfrm>
            <a:off x="9224460" y="5131425"/>
            <a:ext cx="2937378" cy="1566238"/>
          </a:xfrm>
          <a:prstGeom prst="rect">
            <a:avLst/>
          </a:prstGeom>
          <a:solidFill>
            <a:srgbClr val="E6E6E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t" anchorCtr="0" compatLnSpc="1">
            <a:prstTxWarp prst="textNoShape">
              <a:avLst/>
            </a:prstTxWarp>
          </a:bodyPr>
          <a:lstStyle/>
          <a:p>
            <a:pPr lvl="0" defTabSz="932472" fontAlgn="base">
              <a:lnSpc>
                <a:spcPct val="90000"/>
              </a:lnSpc>
              <a:spcBef>
                <a:spcPct val="0"/>
              </a:spcBef>
              <a:spcAft>
                <a:spcPct val="0"/>
              </a:spcAft>
            </a:pPr>
            <a:r>
              <a:rPr lang="en-US" sz="1600" dirty="0">
                <a:gradFill>
                  <a:gsLst>
                    <a:gs pos="83186">
                      <a:srgbClr val="505050"/>
                    </a:gs>
                    <a:gs pos="56637">
                      <a:srgbClr val="505050"/>
                    </a:gs>
                  </a:gsLst>
                  <a:lin ang="5400000" scaled="0"/>
                </a:gradFill>
              </a:rPr>
              <a:t>How do we make information easier to find</a:t>
            </a:r>
            <a:r>
              <a:rPr lang="en-US" sz="1600" dirty="0" smtClean="0">
                <a:gradFill>
                  <a:gsLst>
                    <a:gs pos="83186">
                      <a:srgbClr val="505050"/>
                    </a:gs>
                    <a:gs pos="56637">
                      <a:srgbClr val="505050"/>
                    </a:gs>
                  </a:gsLst>
                  <a:lin ang="5400000" scaled="0"/>
                </a:gradFill>
              </a:rPr>
              <a:t>?</a:t>
            </a:r>
            <a:endParaRPr lang="en-US" sz="1600" dirty="0">
              <a:gradFill>
                <a:gsLst>
                  <a:gs pos="83186">
                    <a:srgbClr val="505050"/>
                  </a:gs>
                  <a:gs pos="56637">
                    <a:srgbClr val="505050"/>
                  </a:gs>
                </a:gsLst>
                <a:lin ang="5400000" scaled="0"/>
              </a:gradFill>
            </a:endParaRPr>
          </a:p>
        </p:txBody>
      </p:sp>
      <p:sp>
        <p:nvSpPr>
          <p:cNvPr id="36" name="Isosceles Triangle 35"/>
          <p:cNvSpPr/>
          <p:nvPr/>
        </p:nvSpPr>
        <p:spPr bwMode="auto">
          <a:xfrm rot="5400000">
            <a:off x="8987746" y="1548710"/>
            <a:ext cx="523707" cy="213591"/>
          </a:xfrm>
          <a:prstGeom prst="triangle">
            <a:avLst/>
          </a:prstGeom>
          <a:solidFill>
            <a:srgbClr val="E6E6E6"/>
          </a:solidFill>
          <a:ln w="44450">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37" name="Isosceles Triangle 36"/>
          <p:cNvSpPr/>
          <p:nvPr/>
        </p:nvSpPr>
        <p:spPr bwMode="auto">
          <a:xfrm rot="5400000">
            <a:off x="8987747" y="3161810"/>
            <a:ext cx="523706" cy="213590"/>
          </a:xfrm>
          <a:prstGeom prst="triangle">
            <a:avLst/>
          </a:prstGeom>
          <a:solidFill>
            <a:srgbClr val="E6E6E6"/>
          </a:solidFill>
          <a:ln w="44450">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38" name="Isosceles Triangle 37"/>
          <p:cNvSpPr/>
          <p:nvPr/>
        </p:nvSpPr>
        <p:spPr bwMode="auto">
          <a:xfrm rot="5400000">
            <a:off x="8987747" y="4774909"/>
            <a:ext cx="523706" cy="213590"/>
          </a:xfrm>
          <a:prstGeom prst="triangle">
            <a:avLst/>
          </a:prstGeom>
          <a:solidFill>
            <a:srgbClr val="E6E6E6"/>
          </a:solidFill>
          <a:ln w="44450">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39" name="Isosceles Triangle 38"/>
          <p:cNvSpPr/>
          <p:nvPr/>
        </p:nvSpPr>
        <p:spPr bwMode="auto">
          <a:xfrm rot="5400000">
            <a:off x="8987747" y="6388008"/>
            <a:ext cx="523706" cy="213590"/>
          </a:xfrm>
          <a:prstGeom prst="triangle">
            <a:avLst/>
          </a:prstGeom>
          <a:solidFill>
            <a:srgbClr val="E6E6E6"/>
          </a:solidFill>
          <a:ln w="44450">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4" name="Rectangle 13"/>
          <p:cNvSpPr/>
          <p:nvPr/>
        </p:nvSpPr>
        <p:spPr bwMode="auto">
          <a:xfrm>
            <a:off x="6241186" y="292129"/>
            <a:ext cx="2937378" cy="1566238"/>
          </a:xfrm>
          <a:prstGeom prst="rect">
            <a:avLst/>
          </a:prstGeom>
          <a:solidFill>
            <a:srgbClr val="E6E6E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t" anchorCtr="0" compatLnSpc="1">
            <a:prstTxWarp prst="textNoShape">
              <a:avLst/>
            </a:prstTxWarp>
          </a:bodyPr>
          <a:lstStyle/>
          <a:p>
            <a:pPr lvl="0" defTabSz="932472" fontAlgn="base">
              <a:lnSpc>
                <a:spcPct val="90000"/>
              </a:lnSpc>
              <a:spcBef>
                <a:spcPct val="0"/>
              </a:spcBef>
              <a:spcAft>
                <a:spcPct val="0"/>
              </a:spcAft>
            </a:pPr>
            <a:r>
              <a:rPr lang="en-US" sz="1600" dirty="0">
                <a:gradFill>
                  <a:gsLst>
                    <a:gs pos="83186">
                      <a:srgbClr val="505050"/>
                    </a:gs>
                    <a:gs pos="56637">
                      <a:srgbClr val="505050"/>
                    </a:gs>
                  </a:gsLst>
                  <a:lin ang="5400000" scaled="0"/>
                </a:gradFill>
              </a:rPr>
              <a:t>How do we automate records management </a:t>
            </a:r>
            <a:r>
              <a:rPr lang="en-US" sz="1600" dirty="0" smtClean="0">
                <a:gradFill>
                  <a:gsLst>
                    <a:gs pos="83186">
                      <a:srgbClr val="505050"/>
                    </a:gs>
                    <a:gs pos="56637">
                      <a:srgbClr val="505050"/>
                    </a:gs>
                  </a:gsLst>
                  <a:lin ang="5400000" scaled="0"/>
                </a:gradFill>
              </a:rPr>
              <a:t/>
            </a:r>
            <a:br>
              <a:rPr lang="en-US" sz="1600" dirty="0" smtClean="0">
                <a:gradFill>
                  <a:gsLst>
                    <a:gs pos="83186">
                      <a:srgbClr val="505050"/>
                    </a:gs>
                    <a:gs pos="56637">
                      <a:srgbClr val="505050"/>
                    </a:gs>
                  </a:gsLst>
                  <a:lin ang="5400000" scaled="0"/>
                </a:gradFill>
              </a:rPr>
            </a:br>
            <a:r>
              <a:rPr lang="en-US" sz="1600" dirty="0" smtClean="0">
                <a:gradFill>
                  <a:gsLst>
                    <a:gs pos="83186">
                      <a:srgbClr val="505050"/>
                    </a:gs>
                    <a:gs pos="56637">
                      <a:srgbClr val="505050"/>
                    </a:gs>
                  </a:gsLst>
                  <a:lin ang="5400000" scaled="0"/>
                </a:gradFill>
              </a:rPr>
              <a:t>and e-discovery?</a:t>
            </a:r>
            <a:endParaRPr lang="en-US" sz="1600" dirty="0">
              <a:gradFill>
                <a:gsLst>
                  <a:gs pos="83186">
                    <a:srgbClr val="505050"/>
                  </a:gs>
                  <a:gs pos="56637">
                    <a:srgbClr val="505050"/>
                  </a:gs>
                </a:gsLst>
                <a:lin ang="5400000" scaled="0"/>
              </a:gradFill>
            </a:endParaRPr>
          </a:p>
        </p:txBody>
      </p:sp>
      <p:sp>
        <p:nvSpPr>
          <p:cNvPr id="15" name="Rectangle 14"/>
          <p:cNvSpPr/>
          <p:nvPr/>
        </p:nvSpPr>
        <p:spPr bwMode="auto">
          <a:xfrm>
            <a:off x="6241186" y="1905227"/>
            <a:ext cx="2937378" cy="1566238"/>
          </a:xfrm>
          <a:prstGeom prst="rect">
            <a:avLst/>
          </a:prstGeom>
          <a:solidFill>
            <a:srgbClr val="E6E6E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t" anchorCtr="0" compatLnSpc="1">
            <a:prstTxWarp prst="textNoShape">
              <a:avLst/>
            </a:prstTxWarp>
          </a:bodyPr>
          <a:lstStyle/>
          <a:p>
            <a:pPr lvl="0" defTabSz="932472" fontAlgn="base">
              <a:lnSpc>
                <a:spcPct val="90000"/>
              </a:lnSpc>
              <a:spcBef>
                <a:spcPct val="0"/>
              </a:spcBef>
              <a:spcAft>
                <a:spcPct val="0"/>
              </a:spcAft>
            </a:pPr>
            <a:r>
              <a:rPr lang="en-US" sz="1600" dirty="0">
                <a:gradFill>
                  <a:gsLst>
                    <a:gs pos="83186">
                      <a:srgbClr val="505050"/>
                    </a:gs>
                    <a:gs pos="56637">
                      <a:srgbClr val="505050"/>
                    </a:gs>
                  </a:gsLst>
                  <a:lin ang="5400000" scaled="0"/>
                </a:gradFill>
              </a:rPr>
              <a:t>How can we get rid </a:t>
            </a:r>
            <a:br>
              <a:rPr lang="en-US" sz="1600" dirty="0">
                <a:gradFill>
                  <a:gsLst>
                    <a:gs pos="83186">
                      <a:srgbClr val="505050"/>
                    </a:gs>
                    <a:gs pos="56637">
                      <a:srgbClr val="505050"/>
                    </a:gs>
                  </a:gsLst>
                  <a:lin ang="5400000" scaled="0"/>
                </a:gradFill>
              </a:rPr>
            </a:br>
            <a:r>
              <a:rPr lang="en-US" sz="1600" dirty="0" smtClean="0">
                <a:gradFill>
                  <a:gsLst>
                    <a:gs pos="83186">
                      <a:srgbClr val="505050"/>
                    </a:gs>
                    <a:gs pos="56637">
                      <a:srgbClr val="505050"/>
                    </a:gs>
                  </a:gsLst>
                  <a:lin ang="5400000" scaled="0"/>
                </a:gradFill>
              </a:rPr>
              <a:t>of </a:t>
            </a:r>
            <a:r>
              <a:rPr lang="en-US" sz="1600" dirty="0">
                <a:gradFill>
                  <a:gsLst>
                    <a:gs pos="83186">
                      <a:srgbClr val="505050"/>
                    </a:gs>
                    <a:gs pos="56637">
                      <a:srgbClr val="505050"/>
                    </a:gs>
                  </a:gsLst>
                  <a:lin ang="5400000" scaled="0"/>
                </a:gradFill>
              </a:rPr>
              <a:t>paper</a:t>
            </a:r>
            <a:r>
              <a:rPr lang="en-US" sz="1600" dirty="0" smtClean="0">
                <a:gradFill>
                  <a:gsLst>
                    <a:gs pos="83186">
                      <a:srgbClr val="505050"/>
                    </a:gs>
                    <a:gs pos="56637">
                      <a:srgbClr val="505050"/>
                    </a:gs>
                  </a:gsLst>
                  <a:lin ang="5400000" scaled="0"/>
                </a:gradFill>
              </a:rPr>
              <a:t>?</a:t>
            </a:r>
            <a:endParaRPr lang="en-US" sz="1600" dirty="0">
              <a:gradFill>
                <a:gsLst>
                  <a:gs pos="83186">
                    <a:srgbClr val="505050"/>
                  </a:gs>
                  <a:gs pos="56637">
                    <a:srgbClr val="505050"/>
                  </a:gs>
                </a:gsLst>
                <a:lin ang="5400000" scaled="0"/>
              </a:gradFill>
            </a:endParaRPr>
          </a:p>
        </p:txBody>
      </p:sp>
      <p:sp>
        <p:nvSpPr>
          <p:cNvPr id="16" name="Rectangle 15"/>
          <p:cNvSpPr/>
          <p:nvPr/>
        </p:nvSpPr>
        <p:spPr bwMode="auto">
          <a:xfrm>
            <a:off x="6241186" y="3518326"/>
            <a:ext cx="2937378" cy="1566238"/>
          </a:xfrm>
          <a:prstGeom prst="rect">
            <a:avLst/>
          </a:prstGeom>
          <a:solidFill>
            <a:srgbClr val="E6E6E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t" anchorCtr="0" compatLnSpc="1">
            <a:prstTxWarp prst="textNoShape">
              <a:avLst/>
            </a:prstTxWarp>
          </a:bodyPr>
          <a:lstStyle/>
          <a:p>
            <a:pPr lvl="0" defTabSz="932472" fontAlgn="base">
              <a:lnSpc>
                <a:spcPct val="90000"/>
              </a:lnSpc>
              <a:spcBef>
                <a:spcPct val="0"/>
              </a:spcBef>
              <a:spcAft>
                <a:spcPct val="0"/>
              </a:spcAft>
            </a:pPr>
            <a:r>
              <a:rPr lang="en-US" sz="1600" dirty="0">
                <a:gradFill>
                  <a:gsLst>
                    <a:gs pos="83186">
                      <a:srgbClr val="505050"/>
                    </a:gs>
                    <a:gs pos="56637">
                      <a:srgbClr val="505050"/>
                    </a:gs>
                  </a:gsLst>
                  <a:lin ang="5400000" scaled="0"/>
                </a:gradFill>
              </a:rPr>
              <a:t>How should we manage web and mobile content</a:t>
            </a:r>
            <a:r>
              <a:rPr lang="en-US" sz="1600" dirty="0" smtClean="0">
                <a:gradFill>
                  <a:gsLst>
                    <a:gs pos="83186">
                      <a:srgbClr val="505050"/>
                    </a:gs>
                    <a:gs pos="56637">
                      <a:srgbClr val="505050"/>
                    </a:gs>
                  </a:gsLst>
                  <a:lin ang="5400000" scaled="0"/>
                </a:gradFill>
              </a:rPr>
              <a:t>?</a:t>
            </a:r>
            <a:endParaRPr lang="en-US" sz="1600" dirty="0">
              <a:gradFill>
                <a:gsLst>
                  <a:gs pos="83186">
                    <a:srgbClr val="505050"/>
                  </a:gs>
                  <a:gs pos="56637">
                    <a:srgbClr val="505050"/>
                  </a:gs>
                </a:gsLst>
                <a:lin ang="5400000" scaled="0"/>
              </a:gradFill>
            </a:endParaRPr>
          </a:p>
        </p:txBody>
      </p:sp>
      <p:sp>
        <p:nvSpPr>
          <p:cNvPr id="17" name="Rectangle 16"/>
          <p:cNvSpPr/>
          <p:nvPr/>
        </p:nvSpPr>
        <p:spPr bwMode="auto">
          <a:xfrm>
            <a:off x="6241186" y="5131425"/>
            <a:ext cx="2937378" cy="1566238"/>
          </a:xfrm>
          <a:prstGeom prst="rect">
            <a:avLst/>
          </a:prstGeom>
          <a:solidFill>
            <a:srgbClr val="E6E6E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t" anchorCtr="0" compatLnSpc="1">
            <a:prstTxWarp prst="textNoShape">
              <a:avLst/>
            </a:prstTxWarp>
          </a:bodyPr>
          <a:lstStyle/>
          <a:p>
            <a:pPr lvl="0" defTabSz="932472" fontAlgn="base">
              <a:lnSpc>
                <a:spcPct val="90000"/>
              </a:lnSpc>
              <a:spcBef>
                <a:spcPct val="0"/>
              </a:spcBef>
              <a:spcAft>
                <a:spcPct val="0"/>
              </a:spcAft>
            </a:pPr>
            <a:r>
              <a:rPr lang="en-US" sz="1600" dirty="0">
                <a:gradFill>
                  <a:gsLst>
                    <a:gs pos="83186">
                      <a:srgbClr val="505050"/>
                    </a:gs>
                    <a:gs pos="56637">
                      <a:srgbClr val="505050"/>
                    </a:gs>
                  </a:gsLst>
                  <a:lin ang="5400000" scaled="0"/>
                </a:gradFill>
              </a:rPr>
              <a:t>How can we use technology to get value out of our digital landfills</a:t>
            </a:r>
            <a:r>
              <a:rPr lang="en-US" sz="1600" dirty="0" smtClean="0">
                <a:gradFill>
                  <a:gsLst>
                    <a:gs pos="83186">
                      <a:srgbClr val="505050"/>
                    </a:gs>
                    <a:gs pos="56637">
                      <a:srgbClr val="505050"/>
                    </a:gs>
                  </a:gsLst>
                  <a:lin ang="5400000" scaled="0"/>
                </a:gradFill>
              </a:rPr>
              <a:t>?</a:t>
            </a:r>
            <a:endParaRPr lang="en-US" sz="1600" dirty="0">
              <a:gradFill>
                <a:gsLst>
                  <a:gs pos="83186">
                    <a:srgbClr val="505050"/>
                  </a:gs>
                  <a:gs pos="56637">
                    <a:srgbClr val="505050"/>
                  </a:gs>
                </a:gsLst>
                <a:lin ang="5400000" scaled="0"/>
              </a:gradFill>
            </a:endParaRPr>
          </a:p>
        </p:txBody>
      </p:sp>
      <p:sp>
        <p:nvSpPr>
          <p:cNvPr id="31" name="Isosceles Triangle 30"/>
          <p:cNvSpPr/>
          <p:nvPr/>
        </p:nvSpPr>
        <p:spPr bwMode="auto">
          <a:xfrm rot="5400000">
            <a:off x="6007473" y="1548711"/>
            <a:ext cx="523706" cy="213590"/>
          </a:xfrm>
          <a:prstGeom prst="triangle">
            <a:avLst/>
          </a:prstGeom>
          <a:solidFill>
            <a:srgbClr val="E6E6E6"/>
          </a:solidFill>
          <a:ln w="44450">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32" name="Isosceles Triangle 31"/>
          <p:cNvSpPr/>
          <p:nvPr/>
        </p:nvSpPr>
        <p:spPr bwMode="auto">
          <a:xfrm rot="5400000">
            <a:off x="6007473" y="3161810"/>
            <a:ext cx="523706" cy="213590"/>
          </a:xfrm>
          <a:prstGeom prst="triangle">
            <a:avLst/>
          </a:prstGeom>
          <a:solidFill>
            <a:srgbClr val="E6E6E6"/>
          </a:solidFill>
          <a:ln w="44450">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33" name="Isosceles Triangle 32"/>
          <p:cNvSpPr/>
          <p:nvPr/>
        </p:nvSpPr>
        <p:spPr bwMode="auto">
          <a:xfrm rot="5400000">
            <a:off x="6007473" y="4774909"/>
            <a:ext cx="523706" cy="213590"/>
          </a:xfrm>
          <a:prstGeom prst="triangle">
            <a:avLst/>
          </a:prstGeom>
          <a:solidFill>
            <a:srgbClr val="E6E6E6"/>
          </a:solidFill>
          <a:ln w="44450">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34" name="Isosceles Triangle 33"/>
          <p:cNvSpPr/>
          <p:nvPr/>
        </p:nvSpPr>
        <p:spPr bwMode="auto">
          <a:xfrm rot="5400000">
            <a:off x="6007473" y="6388008"/>
            <a:ext cx="523706" cy="213590"/>
          </a:xfrm>
          <a:prstGeom prst="triangle">
            <a:avLst/>
          </a:prstGeom>
          <a:solidFill>
            <a:srgbClr val="E6E6E6"/>
          </a:solidFill>
          <a:ln w="44450">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9" name="Rectangle 8"/>
          <p:cNvSpPr/>
          <p:nvPr/>
        </p:nvSpPr>
        <p:spPr bwMode="auto">
          <a:xfrm>
            <a:off x="3257911" y="292129"/>
            <a:ext cx="2937378" cy="1566238"/>
          </a:xfrm>
          <a:prstGeom prst="rect">
            <a:avLst/>
          </a:prstGeom>
          <a:solidFill>
            <a:srgbClr val="E6E6E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t" anchorCtr="0" compatLnSpc="1">
            <a:prstTxWarp prst="textNoShape">
              <a:avLst/>
            </a:prstTxWarp>
          </a:bodyPr>
          <a:lstStyle/>
          <a:p>
            <a:pPr lvl="0" defTabSz="932472" fontAlgn="base">
              <a:lnSpc>
                <a:spcPct val="90000"/>
              </a:lnSpc>
              <a:spcBef>
                <a:spcPct val="0"/>
              </a:spcBef>
              <a:spcAft>
                <a:spcPct val="0"/>
              </a:spcAft>
            </a:pPr>
            <a:r>
              <a:rPr lang="en-US" sz="1600" dirty="0">
                <a:gradFill>
                  <a:gsLst>
                    <a:gs pos="83186">
                      <a:srgbClr val="505050"/>
                    </a:gs>
                    <a:gs pos="56637">
                      <a:srgbClr val="505050"/>
                    </a:gs>
                  </a:gsLst>
                  <a:lin ang="5400000" scaled="0"/>
                </a:gradFill>
              </a:rPr>
              <a:t>How do we set up a strategy for information governance</a:t>
            </a:r>
            <a:r>
              <a:rPr lang="en-US" sz="1600" dirty="0" smtClean="0">
                <a:gradFill>
                  <a:gsLst>
                    <a:gs pos="83186">
                      <a:srgbClr val="505050"/>
                    </a:gs>
                    <a:gs pos="56637">
                      <a:srgbClr val="505050"/>
                    </a:gs>
                  </a:gsLst>
                  <a:lin ang="5400000" scaled="0"/>
                </a:gradFill>
              </a:rPr>
              <a:t>?</a:t>
            </a:r>
            <a:endParaRPr lang="en-US" sz="1600" dirty="0">
              <a:gradFill>
                <a:gsLst>
                  <a:gs pos="83186">
                    <a:srgbClr val="505050"/>
                  </a:gs>
                  <a:gs pos="56637">
                    <a:srgbClr val="505050"/>
                  </a:gs>
                </a:gsLst>
                <a:lin ang="5400000" scaled="0"/>
              </a:gradFill>
            </a:endParaRPr>
          </a:p>
        </p:txBody>
      </p:sp>
      <p:sp>
        <p:nvSpPr>
          <p:cNvPr id="10" name="Rectangle 9"/>
          <p:cNvSpPr/>
          <p:nvPr/>
        </p:nvSpPr>
        <p:spPr bwMode="auto">
          <a:xfrm>
            <a:off x="3257911" y="1905227"/>
            <a:ext cx="2937378" cy="1566238"/>
          </a:xfrm>
          <a:prstGeom prst="rect">
            <a:avLst/>
          </a:prstGeom>
          <a:solidFill>
            <a:srgbClr val="E6E6E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t" anchorCtr="0" compatLnSpc="1">
            <a:prstTxWarp prst="textNoShape">
              <a:avLst/>
            </a:prstTxWarp>
          </a:bodyPr>
          <a:lstStyle/>
          <a:p>
            <a:pPr lvl="0" defTabSz="932472" fontAlgn="base">
              <a:lnSpc>
                <a:spcPct val="90000"/>
              </a:lnSpc>
              <a:spcBef>
                <a:spcPct val="0"/>
              </a:spcBef>
              <a:spcAft>
                <a:spcPct val="0"/>
              </a:spcAft>
            </a:pPr>
            <a:r>
              <a:rPr lang="en-US" sz="1600" dirty="0">
                <a:gradFill>
                  <a:gsLst>
                    <a:gs pos="83186">
                      <a:srgbClr val="505050"/>
                    </a:gs>
                    <a:gs pos="56637">
                      <a:srgbClr val="505050"/>
                    </a:gs>
                  </a:gsLst>
                  <a:lin ang="5400000" scaled="0"/>
                </a:gradFill>
              </a:rPr>
              <a:t>How can we improve and automate how we </a:t>
            </a:r>
            <a:r>
              <a:rPr lang="en-US" sz="1600" dirty="0" smtClean="0">
                <a:gradFill>
                  <a:gsLst>
                    <a:gs pos="83186">
                      <a:srgbClr val="505050"/>
                    </a:gs>
                    <a:gs pos="56637">
                      <a:srgbClr val="505050"/>
                    </a:gs>
                  </a:gsLst>
                  <a:lin ang="5400000" scaled="0"/>
                </a:gradFill>
              </a:rPr>
              <a:t>manage </a:t>
            </a:r>
            <a:r>
              <a:rPr lang="en-US" sz="1600" dirty="0">
                <a:gradFill>
                  <a:gsLst>
                    <a:gs pos="83186">
                      <a:srgbClr val="505050"/>
                    </a:gs>
                    <a:gs pos="56637">
                      <a:srgbClr val="505050"/>
                    </a:gs>
                  </a:gsLst>
                  <a:lin ang="5400000" scaled="0"/>
                </a:gradFill>
              </a:rPr>
              <a:t>content and our </a:t>
            </a:r>
            <a:r>
              <a:rPr lang="en-US" sz="1600" dirty="0" smtClean="0">
                <a:gradFill>
                  <a:gsLst>
                    <a:gs pos="83186">
                      <a:srgbClr val="505050"/>
                    </a:gs>
                    <a:gs pos="56637">
                      <a:srgbClr val="505050"/>
                    </a:gs>
                  </a:gsLst>
                  <a:lin ang="5400000" scaled="0"/>
                </a:gradFill>
              </a:rPr>
              <a:t>business </a:t>
            </a:r>
            <a:r>
              <a:rPr lang="en-US" sz="1600" dirty="0">
                <a:gradFill>
                  <a:gsLst>
                    <a:gs pos="83186">
                      <a:srgbClr val="505050"/>
                    </a:gs>
                    <a:gs pos="56637">
                      <a:srgbClr val="505050"/>
                    </a:gs>
                  </a:gsLst>
                  <a:lin ang="5400000" scaled="0"/>
                </a:gradFill>
              </a:rPr>
              <a:t>processes</a:t>
            </a:r>
            <a:r>
              <a:rPr lang="en-US" sz="1600" dirty="0" smtClean="0">
                <a:gradFill>
                  <a:gsLst>
                    <a:gs pos="83186">
                      <a:srgbClr val="505050"/>
                    </a:gs>
                    <a:gs pos="56637">
                      <a:srgbClr val="505050"/>
                    </a:gs>
                  </a:gsLst>
                  <a:lin ang="5400000" scaled="0"/>
                </a:gradFill>
              </a:rPr>
              <a:t>?</a:t>
            </a:r>
            <a:endParaRPr lang="en-US" sz="1600" dirty="0">
              <a:gradFill>
                <a:gsLst>
                  <a:gs pos="83186">
                    <a:srgbClr val="505050"/>
                  </a:gs>
                  <a:gs pos="56637">
                    <a:srgbClr val="505050"/>
                  </a:gs>
                </a:gsLst>
                <a:lin ang="5400000" scaled="0"/>
              </a:gradFill>
            </a:endParaRPr>
          </a:p>
        </p:txBody>
      </p:sp>
      <p:sp>
        <p:nvSpPr>
          <p:cNvPr id="11" name="Rectangle 10"/>
          <p:cNvSpPr/>
          <p:nvPr/>
        </p:nvSpPr>
        <p:spPr bwMode="auto">
          <a:xfrm>
            <a:off x="3257911" y="3518326"/>
            <a:ext cx="2937378" cy="1566238"/>
          </a:xfrm>
          <a:prstGeom prst="rect">
            <a:avLst/>
          </a:prstGeom>
          <a:solidFill>
            <a:srgbClr val="E6E6E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t" anchorCtr="0" compatLnSpc="1">
            <a:prstTxWarp prst="textNoShape">
              <a:avLst/>
            </a:prstTxWarp>
          </a:bodyPr>
          <a:lstStyle/>
          <a:p>
            <a:pPr lvl="0" defTabSz="932472" fontAlgn="base">
              <a:lnSpc>
                <a:spcPct val="90000"/>
              </a:lnSpc>
              <a:spcBef>
                <a:spcPct val="0"/>
              </a:spcBef>
              <a:spcAft>
                <a:spcPct val="0"/>
              </a:spcAft>
            </a:pPr>
            <a:r>
              <a:rPr lang="en-US" sz="1600" dirty="0">
                <a:gradFill>
                  <a:gsLst>
                    <a:gs pos="83186">
                      <a:srgbClr val="505050"/>
                    </a:gs>
                    <a:gs pos="56637">
                      <a:srgbClr val="505050"/>
                    </a:gs>
                  </a:gsLst>
                  <a:lin ang="5400000" scaled="0"/>
                </a:gradFill>
              </a:rPr>
              <a:t>How should we manage cloud content stored in </a:t>
            </a:r>
            <a:r>
              <a:rPr lang="en-US" sz="1600" dirty="0" smtClean="0">
                <a:gradFill>
                  <a:gsLst>
                    <a:gs pos="83186">
                      <a:srgbClr val="505050"/>
                    </a:gs>
                    <a:gs pos="56637">
                      <a:srgbClr val="505050"/>
                    </a:gs>
                  </a:gsLst>
                  <a:lin ang="5400000" scaled="0"/>
                </a:gradFill>
              </a:rPr>
              <a:t/>
            </a:r>
            <a:br>
              <a:rPr lang="en-US" sz="1600" dirty="0" smtClean="0">
                <a:gradFill>
                  <a:gsLst>
                    <a:gs pos="83186">
                      <a:srgbClr val="505050"/>
                    </a:gs>
                    <a:gs pos="56637">
                      <a:srgbClr val="505050"/>
                    </a:gs>
                  </a:gsLst>
                  <a:lin ang="5400000" scaled="0"/>
                </a:gradFill>
              </a:rPr>
            </a:br>
            <a:r>
              <a:rPr lang="en-US" sz="1600" dirty="0" smtClean="0">
                <a:gradFill>
                  <a:gsLst>
                    <a:gs pos="83186">
                      <a:srgbClr val="505050"/>
                    </a:gs>
                    <a:gs pos="56637">
                      <a:srgbClr val="505050"/>
                    </a:gs>
                  </a:gsLst>
                  <a:lin ang="5400000" scaled="0"/>
                </a:gradFill>
              </a:rPr>
              <a:t>SaaS </a:t>
            </a:r>
            <a:r>
              <a:rPr lang="en-US" sz="1600" dirty="0">
                <a:gradFill>
                  <a:gsLst>
                    <a:gs pos="83186">
                      <a:srgbClr val="505050"/>
                    </a:gs>
                    <a:gs pos="56637">
                      <a:srgbClr val="505050"/>
                    </a:gs>
                  </a:gsLst>
                  <a:lin ang="5400000" scaled="0"/>
                </a:gradFill>
              </a:rPr>
              <a:t>applications</a:t>
            </a:r>
            <a:r>
              <a:rPr lang="en-US" sz="1600" dirty="0" smtClean="0">
                <a:gradFill>
                  <a:gsLst>
                    <a:gs pos="83186">
                      <a:srgbClr val="505050"/>
                    </a:gs>
                    <a:gs pos="56637">
                      <a:srgbClr val="505050"/>
                    </a:gs>
                  </a:gsLst>
                  <a:lin ang="5400000" scaled="0"/>
                </a:gradFill>
              </a:rPr>
              <a:t>?</a:t>
            </a:r>
            <a:endParaRPr lang="en-US" sz="1600" dirty="0">
              <a:gradFill>
                <a:gsLst>
                  <a:gs pos="83186">
                    <a:srgbClr val="505050"/>
                  </a:gs>
                  <a:gs pos="56637">
                    <a:srgbClr val="505050"/>
                  </a:gs>
                </a:gsLst>
                <a:lin ang="5400000" scaled="0"/>
              </a:gradFill>
            </a:endParaRPr>
          </a:p>
        </p:txBody>
      </p:sp>
      <p:sp>
        <p:nvSpPr>
          <p:cNvPr id="12" name="Rectangle 11"/>
          <p:cNvSpPr/>
          <p:nvPr/>
        </p:nvSpPr>
        <p:spPr bwMode="auto">
          <a:xfrm>
            <a:off x="3257911" y="5131425"/>
            <a:ext cx="2937378" cy="1566238"/>
          </a:xfrm>
          <a:prstGeom prst="rect">
            <a:avLst/>
          </a:prstGeom>
          <a:solidFill>
            <a:srgbClr val="E6E6E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t" anchorCtr="0" compatLnSpc="1">
            <a:prstTxWarp prst="textNoShape">
              <a:avLst/>
            </a:prstTxWarp>
          </a:bodyPr>
          <a:lstStyle/>
          <a:p>
            <a:pPr lvl="0" defTabSz="932472" fontAlgn="base">
              <a:lnSpc>
                <a:spcPct val="90000"/>
              </a:lnSpc>
              <a:spcBef>
                <a:spcPct val="0"/>
              </a:spcBef>
              <a:spcAft>
                <a:spcPct val="0"/>
              </a:spcAft>
            </a:pPr>
            <a:r>
              <a:rPr lang="en-US" sz="1600" dirty="0">
                <a:gradFill>
                  <a:gsLst>
                    <a:gs pos="83186">
                      <a:srgbClr val="505050"/>
                    </a:gs>
                    <a:gs pos="56637">
                      <a:srgbClr val="505050"/>
                    </a:gs>
                  </a:gsLst>
                  <a:lin ang="5400000" scaled="0"/>
                </a:gradFill>
              </a:rPr>
              <a:t>How should our </a:t>
            </a:r>
            <a:r>
              <a:rPr lang="en-US" sz="1600" dirty="0" smtClean="0">
                <a:gradFill>
                  <a:gsLst>
                    <a:gs pos="83186">
                      <a:srgbClr val="505050"/>
                    </a:gs>
                    <a:gs pos="56637">
                      <a:srgbClr val="505050"/>
                    </a:gs>
                  </a:gsLst>
                  <a:lin ang="5400000" scaled="0"/>
                </a:gradFill>
              </a:rPr>
              <a:t>information </a:t>
            </a:r>
            <a:r>
              <a:rPr lang="en-US" sz="1600" dirty="0">
                <a:gradFill>
                  <a:gsLst>
                    <a:gs pos="83186">
                      <a:srgbClr val="505050"/>
                    </a:gs>
                    <a:gs pos="56637">
                      <a:srgbClr val="505050"/>
                    </a:gs>
                  </a:gsLst>
                  <a:lin ang="5400000" scaled="0"/>
                </a:gradFill>
              </a:rPr>
              <a:t>be structured </a:t>
            </a:r>
            <a:br>
              <a:rPr lang="en-US" sz="1600" dirty="0">
                <a:gradFill>
                  <a:gsLst>
                    <a:gs pos="83186">
                      <a:srgbClr val="505050"/>
                    </a:gs>
                    <a:gs pos="56637">
                      <a:srgbClr val="505050"/>
                    </a:gs>
                  </a:gsLst>
                  <a:lin ang="5400000" scaled="0"/>
                </a:gradFill>
              </a:rPr>
            </a:br>
            <a:r>
              <a:rPr lang="en-US" sz="1600" dirty="0" smtClean="0">
                <a:gradFill>
                  <a:gsLst>
                    <a:gs pos="83186">
                      <a:srgbClr val="505050"/>
                    </a:gs>
                    <a:gs pos="56637">
                      <a:srgbClr val="505050"/>
                    </a:gs>
                  </a:gsLst>
                  <a:lin ang="5400000" scaled="0"/>
                </a:gradFill>
              </a:rPr>
              <a:t>and </a:t>
            </a:r>
            <a:r>
              <a:rPr lang="en-US" sz="1600" dirty="0">
                <a:gradFill>
                  <a:gsLst>
                    <a:gs pos="83186">
                      <a:srgbClr val="505050"/>
                    </a:gs>
                    <a:gs pos="56637">
                      <a:srgbClr val="505050"/>
                    </a:gs>
                  </a:gsLst>
                  <a:lin ang="5400000" scaled="0"/>
                </a:gradFill>
              </a:rPr>
              <a:t>organized</a:t>
            </a:r>
            <a:r>
              <a:rPr lang="en-US" sz="1600" dirty="0" smtClean="0">
                <a:gradFill>
                  <a:gsLst>
                    <a:gs pos="83186">
                      <a:srgbClr val="505050"/>
                    </a:gs>
                    <a:gs pos="56637">
                      <a:srgbClr val="505050"/>
                    </a:gs>
                  </a:gsLst>
                  <a:lin ang="5400000" scaled="0"/>
                </a:gradFill>
              </a:rPr>
              <a:t>?</a:t>
            </a:r>
            <a:endParaRPr lang="en-US" sz="1600" dirty="0">
              <a:gradFill>
                <a:gsLst>
                  <a:gs pos="83186">
                    <a:srgbClr val="505050"/>
                  </a:gs>
                  <a:gs pos="56637">
                    <a:srgbClr val="505050"/>
                  </a:gs>
                </a:gsLst>
                <a:lin ang="5400000" scaled="0"/>
              </a:gradFill>
            </a:endParaRPr>
          </a:p>
        </p:txBody>
      </p:sp>
      <p:sp>
        <p:nvSpPr>
          <p:cNvPr id="25" name="Isosceles Triangle 24"/>
          <p:cNvSpPr/>
          <p:nvPr/>
        </p:nvSpPr>
        <p:spPr bwMode="auto">
          <a:xfrm rot="5400000">
            <a:off x="3027638" y="1548711"/>
            <a:ext cx="523706" cy="213590"/>
          </a:xfrm>
          <a:prstGeom prst="triangle">
            <a:avLst/>
          </a:prstGeom>
          <a:ln w="44450">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26" name="Isosceles Triangle 25"/>
          <p:cNvSpPr/>
          <p:nvPr/>
        </p:nvSpPr>
        <p:spPr bwMode="auto">
          <a:xfrm rot="5400000">
            <a:off x="3027638" y="3161809"/>
            <a:ext cx="523706" cy="213590"/>
          </a:xfrm>
          <a:prstGeom prst="triangle">
            <a:avLst/>
          </a:prstGeom>
          <a:solidFill>
            <a:schemeClr val="tx2"/>
          </a:solidFill>
          <a:ln w="44450">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27" name="Isosceles Triangle 26"/>
          <p:cNvSpPr/>
          <p:nvPr/>
        </p:nvSpPr>
        <p:spPr bwMode="auto">
          <a:xfrm rot="5400000">
            <a:off x="3027638" y="4774908"/>
            <a:ext cx="523706" cy="213590"/>
          </a:xfrm>
          <a:prstGeom prst="triangle">
            <a:avLst/>
          </a:prstGeom>
          <a:solidFill>
            <a:schemeClr val="accent2"/>
          </a:solidFill>
          <a:ln w="44450">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28" name="Isosceles Triangle 27"/>
          <p:cNvSpPr/>
          <p:nvPr/>
        </p:nvSpPr>
        <p:spPr bwMode="auto">
          <a:xfrm rot="5400000">
            <a:off x="3027638" y="6388008"/>
            <a:ext cx="523706" cy="213590"/>
          </a:xfrm>
          <a:prstGeom prst="triangle">
            <a:avLst/>
          </a:prstGeom>
          <a:ln w="44450">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2" name="Rectangle 1"/>
          <p:cNvSpPr/>
          <p:nvPr/>
        </p:nvSpPr>
        <p:spPr bwMode="auto">
          <a:xfrm>
            <a:off x="274637" y="292129"/>
            <a:ext cx="2937378" cy="1566238"/>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t" anchorCtr="0" compatLnSpc="1">
            <a:prstTxWarp prst="textNoShape">
              <a:avLst/>
            </a:prstTxWarp>
          </a:bodyPr>
          <a:lstStyle/>
          <a:p>
            <a:pPr lvl="0" defTabSz="932472" fontAlgn="base">
              <a:lnSpc>
                <a:spcPct val="90000"/>
              </a:lnSpc>
              <a:spcBef>
                <a:spcPct val="0"/>
              </a:spcBef>
              <a:spcAft>
                <a:spcPct val="0"/>
              </a:spcAft>
            </a:pPr>
            <a:r>
              <a:rPr lang="en-US" dirty="0" smtClean="0">
                <a:gradFill>
                  <a:gsLst>
                    <a:gs pos="14159">
                      <a:schemeClr val="bg1"/>
                    </a:gs>
                    <a:gs pos="33628">
                      <a:schemeClr val="bg1"/>
                    </a:gs>
                  </a:gsLst>
                  <a:lin ang="5400000" scaled="0"/>
                </a:gradFill>
              </a:rPr>
              <a:t>How </a:t>
            </a:r>
            <a:r>
              <a:rPr lang="en-US" dirty="0">
                <a:gradFill>
                  <a:gsLst>
                    <a:gs pos="14159">
                      <a:schemeClr val="bg1"/>
                    </a:gs>
                    <a:gs pos="33628">
                      <a:schemeClr val="bg1"/>
                    </a:gs>
                  </a:gsLst>
                  <a:lin ang="5400000" scaled="0"/>
                </a:gradFill>
              </a:rPr>
              <a:t>do we manage the </a:t>
            </a:r>
            <a:r>
              <a:rPr lang="en-US" b="1" dirty="0">
                <a:gradFill>
                  <a:gsLst>
                    <a:gs pos="14159">
                      <a:schemeClr val="bg1"/>
                    </a:gs>
                    <a:gs pos="33628">
                      <a:schemeClr val="bg1"/>
                    </a:gs>
                  </a:gsLst>
                  <a:lin ang="5400000" scaled="0"/>
                </a:gradFill>
              </a:rPr>
              <a:t>RISK</a:t>
            </a:r>
            <a:r>
              <a:rPr lang="en-US" dirty="0">
                <a:gradFill>
                  <a:gsLst>
                    <a:gs pos="14159">
                      <a:schemeClr val="bg1"/>
                    </a:gs>
                    <a:gs pos="33628">
                      <a:schemeClr val="bg1"/>
                    </a:gs>
                  </a:gsLst>
                  <a:lin ang="5400000" scaled="0"/>
                </a:gradFill>
              </a:rPr>
              <a:t> of growing volumes of content</a:t>
            </a:r>
            <a:r>
              <a:rPr lang="en-US" dirty="0" smtClean="0">
                <a:gradFill>
                  <a:gsLst>
                    <a:gs pos="14159">
                      <a:schemeClr val="bg1"/>
                    </a:gs>
                    <a:gs pos="33628">
                      <a:schemeClr val="bg1"/>
                    </a:gs>
                  </a:gsLst>
                  <a:lin ang="5400000" scaled="0"/>
                </a:gradFill>
              </a:rPr>
              <a:t>?</a:t>
            </a:r>
            <a:endParaRPr lang="en-US" dirty="0">
              <a:gradFill>
                <a:gsLst>
                  <a:gs pos="14159">
                    <a:schemeClr val="bg1"/>
                  </a:gs>
                  <a:gs pos="33628">
                    <a:schemeClr val="bg1"/>
                  </a:gs>
                </a:gsLst>
                <a:lin ang="5400000" scaled="0"/>
              </a:gradFill>
            </a:endParaRPr>
          </a:p>
        </p:txBody>
      </p:sp>
      <p:sp>
        <p:nvSpPr>
          <p:cNvPr id="4" name="Rectangle 3"/>
          <p:cNvSpPr/>
          <p:nvPr/>
        </p:nvSpPr>
        <p:spPr bwMode="auto">
          <a:xfrm>
            <a:off x="274637" y="1905227"/>
            <a:ext cx="2937378" cy="1566238"/>
          </a:xfrm>
          <a:prstGeom prst="rect">
            <a:avLst/>
          </a:prstGeom>
          <a:solidFill>
            <a:schemeClr val="tx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t" anchorCtr="0" compatLnSpc="1">
            <a:prstTxWarp prst="textNoShape">
              <a:avLst/>
            </a:prstTxWarp>
          </a:bodyPr>
          <a:lstStyle/>
          <a:p>
            <a:pPr lvl="0" defTabSz="932472" fontAlgn="base">
              <a:lnSpc>
                <a:spcPct val="90000"/>
              </a:lnSpc>
              <a:spcBef>
                <a:spcPct val="0"/>
              </a:spcBef>
              <a:spcAft>
                <a:spcPct val="0"/>
              </a:spcAft>
            </a:pPr>
            <a:r>
              <a:rPr lang="en-US" dirty="0" smtClean="0">
                <a:gradFill>
                  <a:gsLst>
                    <a:gs pos="14159">
                      <a:schemeClr val="bg1"/>
                    </a:gs>
                    <a:gs pos="33628">
                      <a:schemeClr val="bg1"/>
                    </a:gs>
                  </a:gsLst>
                  <a:lin ang="5400000" scaled="0"/>
                </a:gradFill>
              </a:rPr>
              <a:t>How </a:t>
            </a:r>
            <a:r>
              <a:rPr lang="en-US" dirty="0">
                <a:gradFill>
                  <a:gsLst>
                    <a:gs pos="14159">
                      <a:schemeClr val="bg1"/>
                    </a:gs>
                    <a:gs pos="33628">
                      <a:schemeClr val="bg1"/>
                    </a:gs>
                  </a:gsLst>
                  <a:lin ang="5400000" scaled="0"/>
                </a:gradFill>
              </a:rPr>
              <a:t>do we </a:t>
            </a:r>
            <a:r>
              <a:rPr lang="en-US" b="1" dirty="0">
                <a:gradFill>
                  <a:gsLst>
                    <a:gs pos="14159">
                      <a:schemeClr val="bg1"/>
                    </a:gs>
                    <a:gs pos="33628">
                      <a:schemeClr val="bg1"/>
                    </a:gs>
                  </a:gsLst>
                  <a:lin ang="5400000" scaled="0"/>
                </a:gradFill>
              </a:rPr>
              <a:t>TRANSFORM</a:t>
            </a:r>
            <a:r>
              <a:rPr lang="en-US" dirty="0">
                <a:gradFill>
                  <a:gsLst>
                    <a:gs pos="14159">
                      <a:schemeClr val="bg1"/>
                    </a:gs>
                    <a:gs pos="33628">
                      <a:schemeClr val="bg1"/>
                    </a:gs>
                  </a:gsLst>
                  <a:lin ang="5400000" scaled="0"/>
                </a:gradFill>
              </a:rPr>
              <a:t> our content-intensive business processes</a:t>
            </a:r>
            <a:r>
              <a:rPr lang="en-US" dirty="0" smtClean="0">
                <a:gradFill>
                  <a:gsLst>
                    <a:gs pos="14159">
                      <a:schemeClr val="bg1"/>
                    </a:gs>
                    <a:gs pos="33628">
                      <a:schemeClr val="bg1"/>
                    </a:gs>
                  </a:gsLst>
                  <a:lin ang="5400000" scaled="0"/>
                </a:gradFill>
              </a:rPr>
              <a:t>?</a:t>
            </a:r>
            <a:endParaRPr lang="en-US" dirty="0">
              <a:gradFill>
                <a:gsLst>
                  <a:gs pos="14159">
                    <a:schemeClr val="bg1"/>
                  </a:gs>
                  <a:gs pos="33628">
                    <a:schemeClr val="bg1"/>
                  </a:gs>
                </a:gsLst>
                <a:lin ang="5400000" scaled="0"/>
              </a:gradFill>
            </a:endParaRPr>
          </a:p>
        </p:txBody>
      </p:sp>
      <p:sp>
        <p:nvSpPr>
          <p:cNvPr id="5" name="Rectangle 4"/>
          <p:cNvSpPr/>
          <p:nvPr/>
        </p:nvSpPr>
        <p:spPr bwMode="auto">
          <a:xfrm>
            <a:off x="274637" y="3518326"/>
            <a:ext cx="2937378" cy="1566238"/>
          </a:xfrm>
          <a:prstGeom prst="rect">
            <a:avLst/>
          </a:pr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t" anchorCtr="0" compatLnSpc="1">
            <a:prstTxWarp prst="textNoShape">
              <a:avLst/>
            </a:prstTxWarp>
          </a:bodyPr>
          <a:lstStyle/>
          <a:p>
            <a:pPr lvl="0" defTabSz="932472" fontAlgn="base">
              <a:lnSpc>
                <a:spcPct val="90000"/>
              </a:lnSpc>
              <a:spcBef>
                <a:spcPct val="0"/>
              </a:spcBef>
              <a:spcAft>
                <a:spcPct val="0"/>
              </a:spcAft>
            </a:pPr>
            <a:r>
              <a:rPr lang="en-US" dirty="0" smtClean="0">
                <a:gradFill>
                  <a:gsLst>
                    <a:gs pos="33628">
                      <a:schemeClr val="tx1">
                        <a:lumMod val="75000"/>
                      </a:schemeClr>
                    </a:gs>
                    <a:gs pos="56637">
                      <a:schemeClr val="tx1">
                        <a:lumMod val="75000"/>
                      </a:schemeClr>
                    </a:gs>
                  </a:gsLst>
                  <a:lin ang="5400000" scaled="0"/>
                </a:gradFill>
              </a:rPr>
              <a:t>How </a:t>
            </a:r>
            <a:r>
              <a:rPr lang="en-US" dirty="0">
                <a:gradFill>
                  <a:gsLst>
                    <a:gs pos="33628">
                      <a:schemeClr val="tx1">
                        <a:lumMod val="75000"/>
                      </a:schemeClr>
                    </a:gs>
                    <a:gs pos="56637">
                      <a:schemeClr val="tx1">
                        <a:lumMod val="75000"/>
                      </a:schemeClr>
                    </a:gs>
                  </a:gsLst>
                  <a:lin ang="5400000" scaled="0"/>
                </a:gradFill>
              </a:rPr>
              <a:t>do we use content to better </a:t>
            </a:r>
            <a:r>
              <a:rPr lang="en-US" b="1" dirty="0">
                <a:gradFill>
                  <a:gsLst>
                    <a:gs pos="33628">
                      <a:schemeClr val="tx1">
                        <a:lumMod val="75000"/>
                      </a:schemeClr>
                    </a:gs>
                    <a:gs pos="56637">
                      <a:schemeClr val="tx1">
                        <a:lumMod val="75000"/>
                      </a:schemeClr>
                    </a:gs>
                  </a:gsLst>
                  <a:lin ang="5400000" scaled="0"/>
                </a:gradFill>
              </a:rPr>
              <a:t>ENGAGE</a:t>
            </a:r>
            <a:r>
              <a:rPr lang="en-US" dirty="0">
                <a:gradFill>
                  <a:gsLst>
                    <a:gs pos="33628">
                      <a:schemeClr val="tx1">
                        <a:lumMod val="75000"/>
                      </a:schemeClr>
                    </a:gs>
                    <a:gs pos="56637">
                      <a:schemeClr val="tx1">
                        <a:lumMod val="75000"/>
                      </a:schemeClr>
                    </a:gs>
                  </a:gsLst>
                  <a:lin ang="5400000" scaled="0"/>
                </a:gradFill>
              </a:rPr>
              <a:t> customers, employees, and partners</a:t>
            </a:r>
            <a:r>
              <a:rPr lang="en-US" dirty="0" smtClean="0">
                <a:gradFill>
                  <a:gsLst>
                    <a:gs pos="33628">
                      <a:schemeClr val="tx1">
                        <a:lumMod val="75000"/>
                      </a:schemeClr>
                    </a:gs>
                    <a:gs pos="56637">
                      <a:schemeClr val="tx1">
                        <a:lumMod val="75000"/>
                      </a:schemeClr>
                    </a:gs>
                  </a:gsLst>
                  <a:lin ang="5400000" scaled="0"/>
                </a:gradFill>
              </a:rPr>
              <a:t>?</a:t>
            </a:r>
            <a:endParaRPr lang="en-US" dirty="0">
              <a:gradFill>
                <a:gsLst>
                  <a:gs pos="33628">
                    <a:schemeClr val="tx1">
                      <a:lumMod val="75000"/>
                    </a:schemeClr>
                  </a:gs>
                  <a:gs pos="56637">
                    <a:schemeClr val="tx1">
                      <a:lumMod val="75000"/>
                    </a:schemeClr>
                  </a:gs>
                </a:gsLst>
                <a:lin ang="5400000" scaled="0"/>
              </a:gradFill>
            </a:endParaRPr>
          </a:p>
        </p:txBody>
      </p:sp>
      <p:sp>
        <p:nvSpPr>
          <p:cNvPr id="6" name="Rectangle 5"/>
          <p:cNvSpPr/>
          <p:nvPr/>
        </p:nvSpPr>
        <p:spPr bwMode="auto">
          <a:xfrm>
            <a:off x="274637" y="5131426"/>
            <a:ext cx="2937378" cy="1566238"/>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t" anchorCtr="0" compatLnSpc="1">
            <a:prstTxWarp prst="textNoShape">
              <a:avLst/>
            </a:prstTxWarp>
          </a:bodyPr>
          <a:lstStyle/>
          <a:p>
            <a:pPr lvl="0" defTabSz="932472" fontAlgn="base">
              <a:lnSpc>
                <a:spcPct val="90000"/>
              </a:lnSpc>
              <a:spcBef>
                <a:spcPct val="0"/>
              </a:spcBef>
              <a:spcAft>
                <a:spcPct val="0"/>
              </a:spcAft>
            </a:pPr>
            <a:r>
              <a:rPr lang="en-US" dirty="0" smtClean="0">
                <a:gradFill>
                  <a:gsLst>
                    <a:gs pos="14159">
                      <a:schemeClr val="bg1"/>
                    </a:gs>
                    <a:gs pos="33628">
                      <a:schemeClr val="bg1"/>
                    </a:gs>
                  </a:gsLst>
                  <a:lin ang="5400000" scaled="0"/>
                </a:gradFill>
              </a:rPr>
              <a:t>How </a:t>
            </a:r>
            <a:r>
              <a:rPr lang="en-US" dirty="0">
                <a:gradFill>
                  <a:gsLst>
                    <a:gs pos="14159">
                      <a:schemeClr val="bg1"/>
                    </a:gs>
                    <a:gs pos="33628">
                      <a:schemeClr val="bg1"/>
                    </a:gs>
                  </a:gsLst>
                  <a:lin ang="5400000" scaled="0"/>
                </a:gradFill>
              </a:rPr>
              <a:t>do we get any business </a:t>
            </a:r>
            <a:r>
              <a:rPr lang="en-US" b="1" dirty="0">
                <a:gradFill>
                  <a:gsLst>
                    <a:gs pos="14159">
                      <a:schemeClr val="bg1"/>
                    </a:gs>
                    <a:gs pos="33628">
                      <a:schemeClr val="bg1"/>
                    </a:gs>
                  </a:gsLst>
                  <a:lin ang="5400000" scaled="0"/>
                </a:gradFill>
              </a:rPr>
              <a:t>INSIGHT</a:t>
            </a:r>
            <a:r>
              <a:rPr lang="en-US" dirty="0">
                <a:gradFill>
                  <a:gsLst>
                    <a:gs pos="14159">
                      <a:schemeClr val="bg1"/>
                    </a:gs>
                    <a:gs pos="33628">
                      <a:schemeClr val="bg1"/>
                    </a:gs>
                  </a:gsLst>
                  <a:lin ang="5400000" scaled="0"/>
                </a:gradFill>
              </a:rPr>
              <a:t> out </a:t>
            </a:r>
            <a:r>
              <a:rPr lang="en-US" dirty="0" smtClean="0">
                <a:gradFill>
                  <a:gsLst>
                    <a:gs pos="14159">
                      <a:schemeClr val="bg1"/>
                    </a:gs>
                    <a:gs pos="33628">
                      <a:schemeClr val="bg1"/>
                    </a:gs>
                  </a:gsLst>
                  <a:lin ang="5400000" scaled="0"/>
                </a:gradFill>
              </a:rPr>
              <a:t/>
            </a:r>
            <a:br>
              <a:rPr lang="en-US" dirty="0" smtClean="0">
                <a:gradFill>
                  <a:gsLst>
                    <a:gs pos="14159">
                      <a:schemeClr val="bg1"/>
                    </a:gs>
                    <a:gs pos="33628">
                      <a:schemeClr val="bg1"/>
                    </a:gs>
                  </a:gsLst>
                  <a:lin ang="5400000" scaled="0"/>
                </a:gradFill>
              </a:rPr>
            </a:br>
            <a:r>
              <a:rPr lang="en-US" dirty="0" smtClean="0">
                <a:gradFill>
                  <a:gsLst>
                    <a:gs pos="14159">
                      <a:schemeClr val="bg1"/>
                    </a:gs>
                    <a:gs pos="33628">
                      <a:schemeClr val="bg1"/>
                    </a:gs>
                  </a:gsLst>
                  <a:lin ang="5400000" scaled="0"/>
                </a:gradFill>
              </a:rPr>
              <a:t>of </a:t>
            </a:r>
            <a:r>
              <a:rPr lang="en-US" dirty="0">
                <a:gradFill>
                  <a:gsLst>
                    <a:gs pos="14159">
                      <a:schemeClr val="bg1"/>
                    </a:gs>
                    <a:gs pos="33628">
                      <a:schemeClr val="bg1"/>
                    </a:gs>
                  </a:gsLst>
                  <a:lin ang="5400000" scaled="0"/>
                </a:gradFill>
              </a:rPr>
              <a:t>all the information </a:t>
            </a:r>
            <a:r>
              <a:rPr lang="en-US" dirty="0" smtClean="0">
                <a:gradFill>
                  <a:gsLst>
                    <a:gs pos="14159">
                      <a:schemeClr val="bg1"/>
                    </a:gs>
                    <a:gs pos="33628">
                      <a:schemeClr val="bg1"/>
                    </a:gs>
                  </a:gsLst>
                  <a:lin ang="5400000" scaled="0"/>
                </a:gradFill>
              </a:rPr>
              <a:t/>
            </a:r>
            <a:br>
              <a:rPr lang="en-US" dirty="0" smtClean="0">
                <a:gradFill>
                  <a:gsLst>
                    <a:gs pos="14159">
                      <a:schemeClr val="bg1"/>
                    </a:gs>
                    <a:gs pos="33628">
                      <a:schemeClr val="bg1"/>
                    </a:gs>
                  </a:gsLst>
                  <a:lin ang="5400000" scaled="0"/>
                </a:gradFill>
              </a:rPr>
            </a:br>
            <a:r>
              <a:rPr lang="en-US" dirty="0" smtClean="0">
                <a:gradFill>
                  <a:gsLst>
                    <a:gs pos="14159">
                      <a:schemeClr val="bg1"/>
                    </a:gs>
                    <a:gs pos="33628">
                      <a:schemeClr val="bg1"/>
                    </a:gs>
                  </a:gsLst>
                  <a:lin ang="5400000" scaled="0"/>
                </a:gradFill>
              </a:rPr>
              <a:t>we </a:t>
            </a:r>
            <a:r>
              <a:rPr lang="en-US" dirty="0">
                <a:gradFill>
                  <a:gsLst>
                    <a:gs pos="14159">
                      <a:schemeClr val="bg1"/>
                    </a:gs>
                    <a:gs pos="33628">
                      <a:schemeClr val="bg1"/>
                    </a:gs>
                  </a:gsLst>
                  <a:lin ang="5400000" scaled="0"/>
                </a:gradFill>
              </a:rPr>
              <a:t>are gathering</a:t>
            </a:r>
            <a:r>
              <a:rPr lang="en-US" dirty="0" smtClean="0">
                <a:gradFill>
                  <a:gsLst>
                    <a:gs pos="14159">
                      <a:schemeClr val="bg1"/>
                    </a:gs>
                    <a:gs pos="33628">
                      <a:schemeClr val="bg1"/>
                    </a:gs>
                  </a:gsLst>
                  <a:lin ang="5400000" scaled="0"/>
                </a:gradFill>
              </a:rPr>
              <a:t>?</a:t>
            </a:r>
            <a:endParaRPr lang="en-US" dirty="0">
              <a:gradFill>
                <a:gsLst>
                  <a:gs pos="14159">
                    <a:schemeClr val="bg1"/>
                  </a:gs>
                  <a:gs pos="33628">
                    <a:schemeClr val="bg1"/>
                  </a:gs>
                </a:gsLst>
                <a:lin ang="5400000" scaled="0"/>
              </a:gradFill>
            </a:endParaRPr>
          </a:p>
        </p:txBody>
      </p:sp>
    </p:spTree>
    <p:extLst>
      <p:ext uri="{BB962C8B-B14F-4D97-AF65-F5344CB8AC3E}">
        <p14:creationId xmlns:p14="http://schemas.microsoft.com/office/powerpoint/2010/main" val="1228377855"/>
      </p:ext>
    </p:extLst>
  </p:cSld>
  <p:clrMapOvr>
    <a:masterClrMapping/>
  </p:clrMapOvr>
  <p:transition>
    <p:fade/>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One of our hottest courses—</a:t>
            </a:r>
            <a:br>
              <a:rPr lang="en-US" dirty="0" smtClean="0"/>
            </a:br>
            <a:r>
              <a:rPr lang="en-US" sz="4800" dirty="0">
                <a:gradFill>
                  <a:gsLst>
                    <a:gs pos="8850">
                      <a:schemeClr val="accent2"/>
                    </a:gs>
                    <a:gs pos="34000">
                      <a:schemeClr val="accent2"/>
                    </a:gs>
                  </a:gsLst>
                  <a:lin ang="5400000" scaled="0"/>
                </a:gradFill>
              </a:rPr>
              <a:t>Managing Records and eDiscovery </a:t>
            </a:r>
            <a:br>
              <a:rPr lang="en-US" sz="4800" dirty="0">
                <a:gradFill>
                  <a:gsLst>
                    <a:gs pos="8850">
                      <a:schemeClr val="accent2"/>
                    </a:gs>
                    <a:gs pos="34000">
                      <a:schemeClr val="accent2"/>
                    </a:gs>
                  </a:gsLst>
                  <a:lin ang="5400000" scaled="0"/>
                </a:gradFill>
              </a:rPr>
            </a:br>
            <a:r>
              <a:rPr lang="en-US" sz="4800" dirty="0">
                <a:gradFill>
                  <a:gsLst>
                    <a:gs pos="8850">
                      <a:schemeClr val="accent2"/>
                    </a:gs>
                    <a:gs pos="34000">
                      <a:schemeClr val="accent2"/>
                    </a:gs>
                  </a:gsLst>
                  <a:lin ang="5400000" scaled="0"/>
                </a:gradFill>
              </a:rPr>
              <a:t>in SharePoint 2013</a:t>
            </a:r>
          </a:p>
        </p:txBody>
      </p:sp>
      <p:sp>
        <p:nvSpPr>
          <p:cNvPr id="3" name="Text Placeholder 2"/>
          <p:cNvSpPr>
            <a:spLocks noGrp="1"/>
          </p:cNvSpPr>
          <p:nvPr>
            <p:ph type="body" sz="quarter" idx="10"/>
          </p:nvPr>
        </p:nvSpPr>
        <p:spPr/>
        <p:txBody>
          <a:bodyPr/>
          <a:lstStyle/>
          <a:p>
            <a:r>
              <a:rPr lang="en-US" smtClean="0"/>
              <a:t>AIIM.org/training</a:t>
            </a:r>
            <a:endParaRPr lang="en-US" dirty="0"/>
          </a:p>
        </p:txBody>
      </p:sp>
    </p:spTree>
    <p:extLst>
      <p:ext uri="{BB962C8B-B14F-4D97-AF65-F5344CB8AC3E}">
        <p14:creationId xmlns:p14="http://schemas.microsoft.com/office/powerpoint/2010/main" val="652347269"/>
      </p:ext>
    </p:extLst>
  </p:cSld>
  <p:clrMapOvr>
    <a:masterClrMapping/>
  </p:clrMapOvr>
  <p:transition>
    <p:fade/>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harePointConferenceflyer.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
            <a:ext cx="5404859" cy="6994524"/>
          </a:xfrm>
          <a:prstGeom prst="rect">
            <a:avLst/>
          </a:prstGeom>
          <a:ln>
            <a:noFill/>
          </a:ln>
        </p:spPr>
        <p:style>
          <a:lnRef idx="2">
            <a:schemeClr val="dk1"/>
          </a:lnRef>
          <a:fillRef idx="1">
            <a:schemeClr val="lt1"/>
          </a:fillRef>
          <a:effectRef idx="0">
            <a:schemeClr val="dk1"/>
          </a:effectRef>
          <a:fontRef idx="minor">
            <a:schemeClr val="dk1"/>
          </a:fontRef>
        </p:style>
      </p:pic>
      <p:sp>
        <p:nvSpPr>
          <p:cNvPr id="5" name="Title 4"/>
          <p:cNvSpPr>
            <a:spLocks noGrp="1"/>
          </p:cNvSpPr>
          <p:nvPr>
            <p:ph type="title"/>
          </p:nvPr>
        </p:nvSpPr>
        <p:spPr>
          <a:xfrm>
            <a:off x="5761038" y="2581275"/>
            <a:ext cx="6400799" cy="1831975"/>
          </a:xfrm>
        </p:spPr>
        <p:txBody>
          <a:bodyPr anchor="ctr"/>
          <a:lstStyle/>
          <a:p>
            <a:pPr>
              <a:spcAft>
                <a:spcPts val="600"/>
              </a:spcAft>
            </a:pPr>
            <a:r>
              <a:rPr lang="en-US" sz="4800" dirty="0">
                <a:gradFill>
                  <a:gsLst>
                    <a:gs pos="2917">
                      <a:schemeClr val="tx1"/>
                    </a:gs>
                    <a:gs pos="30000">
                      <a:schemeClr val="tx1"/>
                    </a:gs>
                  </a:gsLst>
                  <a:lin ang="5400000" scaled="0"/>
                </a:gradFill>
              </a:rPr>
              <a:t>Download the </a:t>
            </a:r>
            <a:r>
              <a:rPr lang="en-US" sz="4800" dirty="0" smtClean="0">
                <a:gradFill>
                  <a:gsLst>
                    <a:gs pos="2917">
                      <a:schemeClr val="tx1"/>
                    </a:gs>
                    <a:gs pos="30000">
                      <a:schemeClr val="tx1"/>
                    </a:gs>
                  </a:gsLst>
                  <a:lin ang="5400000" scaled="0"/>
                </a:gradFill>
              </a:rPr>
              <a:t>full report</a:t>
            </a:r>
            <a:r>
              <a:rPr lang="en-US" sz="4800" dirty="0">
                <a:gradFill>
                  <a:gsLst>
                    <a:gs pos="2917">
                      <a:schemeClr val="tx1"/>
                    </a:gs>
                    <a:gs pos="30000">
                      <a:schemeClr val="tx1"/>
                    </a:gs>
                  </a:gsLst>
                  <a:lin ang="5400000" scaled="0"/>
                </a:gradFill>
              </a:rPr>
              <a:t/>
            </a:r>
            <a:br>
              <a:rPr lang="en-US" sz="4800" dirty="0">
                <a:gradFill>
                  <a:gsLst>
                    <a:gs pos="2917">
                      <a:schemeClr val="tx1"/>
                    </a:gs>
                    <a:gs pos="30000">
                      <a:schemeClr val="tx1"/>
                    </a:gs>
                  </a:gsLst>
                  <a:lin ang="5400000" scaled="0"/>
                </a:gradFill>
              </a:rPr>
            </a:br>
            <a:r>
              <a:rPr lang="en-US" sz="4800" dirty="0" smtClean="0">
                <a:gradFill>
                  <a:gsLst>
                    <a:gs pos="59292">
                      <a:schemeClr val="accent2"/>
                    </a:gs>
                    <a:gs pos="83000">
                      <a:schemeClr val="accent2"/>
                    </a:gs>
                  </a:gsLst>
                  <a:lin ang="5400000" scaled="1"/>
                </a:gradFill>
              </a:rPr>
              <a:t>Info.AIIM.org/spc145</a:t>
            </a:r>
            <a:endParaRPr lang="en-US" sz="4800" dirty="0">
              <a:gradFill>
                <a:gsLst>
                  <a:gs pos="59292">
                    <a:schemeClr val="accent2"/>
                  </a:gs>
                  <a:gs pos="83000">
                    <a:schemeClr val="accent2"/>
                  </a:gs>
                </a:gsLst>
                <a:lin ang="5400000" scaled="1"/>
              </a:gradFill>
            </a:endParaRPr>
          </a:p>
        </p:txBody>
      </p:sp>
    </p:spTree>
    <p:extLst>
      <p:ext uri="{BB962C8B-B14F-4D97-AF65-F5344CB8AC3E}">
        <p14:creationId xmlns:p14="http://schemas.microsoft.com/office/powerpoint/2010/main" val="4201108318"/>
      </p:ext>
    </p:extLst>
  </p:cSld>
  <p:clrMapOvr>
    <a:masterClrMapping/>
  </p:clrMapOvr>
  <p:transition>
    <p:fade/>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bwMode="auto">
          <a:xfrm>
            <a:off x="1" y="-1772"/>
            <a:ext cx="12441902" cy="1304498"/>
          </a:xfrm>
          <a:prstGeom prst="rect">
            <a:avLst/>
          </a:prstGeom>
          <a:solidFill>
            <a:srgbClr val="785393"/>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4" name="Title 3"/>
          <p:cNvSpPr>
            <a:spLocks noGrp="1"/>
          </p:cNvSpPr>
          <p:nvPr>
            <p:ph type="title"/>
          </p:nvPr>
        </p:nvSpPr>
        <p:spPr/>
        <p:txBody>
          <a:bodyPr/>
          <a:lstStyle/>
          <a:p>
            <a:r>
              <a:rPr lang="en-US" smtClean="0">
                <a:gradFill>
                  <a:gsLst>
                    <a:gs pos="1250">
                      <a:schemeClr val="bg1"/>
                    </a:gs>
                    <a:gs pos="100000">
                      <a:schemeClr val="bg1"/>
                    </a:gs>
                  </a:gsLst>
                  <a:lin ang="5400000" scaled="0"/>
                </a:gradFill>
              </a:rPr>
              <a:t>MySPC</a:t>
            </a:r>
            <a:endParaRPr lang="en-US" dirty="0">
              <a:gradFill>
                <a:gsLst>
                  <a:gs pos="1250">
                    <a:schemeClr val="bg1"/>
                  </a:gs>
                  <a:gs pos="100000">
                    <a:schemeClr val="bg1"/>
                  </a:gs>
                </a:gsLst>
                <a:lin ang="5400000" scaled="0"/>
              </a:gradFill>
            </a:endParaRPr>
          </a:p>
        </p:txBody>
      </p:sp>
      <p:grpSp>
        <p:nvGrpSpPr>
          <p:cNvPr id="6" name="Group 5"/>
          <p:cNvGrpSpPr/>
          <p:nvPr/>
        </p:nvGrpSpPr>
        <p:grpSpPr>
          <a:xfrm>
            <a:off x="9887683" y="72345"/>
            <a:ext cx="3252155" cy="1098069"/>
            <a:chOff x="9493983" y="21545"/>
            <a:chExt cx="3252155" cy="1098069"/>
          </a:xfrm>
        </p:grpSpPr>
        <p:sp>
          <p:nvSpPr>
            <p:cNvPr id="7" name="Title 3"/>
            <p:cNvSpPr txBox="1">
              <a:spLocks/>
            </p:cNvSpPr>
            <p:nvPr/>
          </p:nvSpPr>
          <p:spPr>
            <a:xfrm>
              <a:off x="9519383" y="21545"/>
              <a:ext cx="3226755" cy="385754"/>
            </a:xfrm>
            <a:prstGeom prst="rect">
              <a:avLst/>
            </a:prstGeom>
          </p:spPr>
          <p:txBody>
            <a:bodyPr vert="horz" wrap="square" lIns="0" tIns="0" rIns="0" bIns="0" rtlCol="0" anchor="b">
              <a:noAutofit/>
            </a:bodyPr>
            <a:lstStyle>
              <a:lvl1pPr algn="l" defTabSz="914180" rtl="0" eaLnBrk="1" latinLnBrk="0" hangingPunct="1">
                <a:lnSpc>
                  <a:spcPct val="90000"/>
                </a:lnSpc>
                <a:spcBef>
                  <a:spcPct val="0"/>
                </a:spcBef>
                <a:buNone/>
                <a:defRPr lang="en-US" sz="5293"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lang="en-US" sz="1600" dirty="0">
                  <a:solidFill>
                    <a:schemeClr val="bg1"/>
                  </a:solidFill>
                </a:rPr>
                <a:t>Sponsored by</a:t>
              </a:r>
            </a:p>
          </p:txBody>
        </p:sp>
        <p:grpSp>
          <p:nvGrpSpPr>
            <p:cNvPr id="8" name="Group 4"/>
            <p:cNvGrpSpPr>
              <a:grpSpLocks noChangeAspect="1"/>
            </p:cNvGrpSpPr>
            <p:nvPr/>
          </p:nvGrpSpPr>
          <p:grpSpPr bwMode="auto">
            <a:xfrm>
              <a:off x="9493983" y="373065"/>
              <a:ext cx="1800711" cy="746549"/>
              <a:chOff x="1052" y="1007"/>
              <a:chExt cx="5567" cy="2308"/>
            </a:xfrm>
            <a:solidFill>
              <a:schemeClr val="bg1"/>
            </a:solidFill>
          </p:grpSpPr>
          <p:sp>
            <p:nvSpPr>
              <p:cNvPr id="9" name="Freeform 6"/>
              <p:cNvSpPr>
                <a:spLocks/>
              </p:cNvSpPr>
              <p:nvPr/>
            </p:nvSpPr>
            <p:spPr bwMode="auto">
              <a:xfrm>
                <a:off x="3211" y="2494"/>
                <a:ext cx="1250" cy="821"/>
              </a:xfrm>
              <a:custGeom>
                <a:avLst/>
                <a:gdLst>
                  <a:gd name="T0" fmla="*/ 1241 w 1250"/>
                  <a:gd name="T1" fmla="*/ 0 h 821"/>
                  <a:gd name="T2" fmla="*/ 1250 w 1250"/>
                  <a:gd name="T3" fmla="*/ 2 h 821"/>
                  <a:gd name="T4" fmla="*/ 1108 w 1250"/>
                  <a:gd name="T5" fmla="*/ 151 h 821"/>
                  <a:gd name="T6" fmla="*/ 917 w 1250"/>
                  <a:gd name="T7" fmla="*/ 335 h 821"/>
                  <a:gd name="T8" fmla="*/ 718 w 1250"/>
                  <a:gd name="T9" fmla="*/ 507 h 821"/>
                  <a:gd name="T10" fmla="*/ 505 w 1250"/>
                  <a:gd name="T11" fmla="*/ 664 h 821"/>
                  <a:gd name="T12" fmla="*/ 349 w 1250"/>
                  <a:gd name="T13" fmla="*/ 755 h 821"/>
                  <a:gd name="T14" fmla="*/ 214 w 1250"/>
                  <a:gd name="T15" fmla="*/ 809 h 821"/>
                  <a:gd name="T16" fmla="*/ 158 w 1250"/>
                  <a:gd name="T17" fmla="*/ 821 h 821"/>
                  <a:gd name="T18" fmla="*/ 106 w 1250"/>
                  <a:gd name="T19" fmla="*/ 821 h 821"/>
                  <a:gd name="T20" fmla="*/ 60 w 1250"/>
                  <a:gd name="T21" fmla="*/ 806 h 821"/>
                  <a:gd name="T22" fmla="*/ 23 w 1250"/>
                  <a:gd name="T23" fmla="*/ 772 h 821"/>
                  <a:gd name="T24" fmla="*/ 5 w 1250"/>
                  <a:gd name="T25" fmla="*/ 721 h 821"/>
                  <a:gd name="T26" fmla="*/ 1 w 1250"/>
                  <a:gd name="T27" fmla="*/ 637 h 821"/>
                  <a:gd name="T28" fmla="*/ 25 w 1250"/>
                  <a:gd name="T29" fmla="*/ 525 h 821"/>
                  <a:gd name="T30" fmla="*/ 74 w 1250"/>
                  <a:gd name="T31" fmla="*/ 394 h 821"/>
                  <a:gd name="T32" fmla="*/ 158 w 1250"/>
                  <a:gd name="T33" fmla="*/ 218 h 821"/>
                  <a:gd name="T34" fmla="*/ 283 w 1250"/>
                  <a:gd name="T35" fmla="*/ 7 h 821"/>
                  <a:gd name="T36" fmla="*/ 288 w 1250"/>
                  <a:gd name="T37" fmla="*/ 2 h 821"/>
                  <a:gd name="T38" fmla="*/ 398 w 1250"/>
                  <a:gd name="T39" fmla="*/ 0 h 821"/>
                  <a:gd name="T40" fmla="*/ 393 w 1250"/>
                  <a:gd name="T41" fmla="*/ 14 h 821"/>
                  <a:gd name="T42" fmla="*/ 336 w 1250"/>
                  <a:gd name="T43" fmla="*/ 159 h 821"/>
                  <a:gd name="T44" fmla="*/ 309 w 1250"/>
                  <a:gd name="T45" fmla="*/ 281 h 821"/>
                  <a:gd name="T46" fmla="*/ 309 w 1250"/>
                  <a:gd name="T47" fmla="*/ 374 h 821"/>
                  <a:gd name="T48" fmla="*/ 331 w 1250"/>
                  <a:gd name="T49" fmla="*/ 426 h 821"/>
                  <a:gd name="T50" fmla="*/ 371 w 1250"/>
                  <a:gd name="T51" fmla="*/ 460 h 821"/>
                  <a:gd name="T52" fmla="*/ 427 w 1250"/>
                  <a:gd name="T53" fmla="*/ 473 h 821"/>
                  <a:gd name="T54" fmla="*/ 528 w 1250"/>
                  <a:gd name="T55" fmla="*/ 458 h 821"/>
                  <a:gd name="T56" fmla="*/ 655 w 1250"/>
                  <a:gd name="T57" fmla="*/ 406 h 821"/>
                  <a:gd name="T58" fmla="*/ 805 w 1250"/>
                  <a:gd name="T59" fmla="*/ 318 h 821"/>
                  <a:gd name="T60" fmla="*/ 996 w 1250"/>
                  <a:gd name="T61" fmla="*/ 178 h 821"/>
                  <a:gd name="T62" fmla="*/ 1179 w 1250"/>
                  <a:gd name="T63" fmla="*/ 24 h 821"/>
                  <a:gd name="T64" fmla="*/ 1202 w 1250"/>
                  <a:gd name="T65" fmla="*/ 5 h 821"/>
                  <a:gd name="T66" fmla="*/ 1224 w 1250"/>
                  <a:gd name="T67" fmla="*/ 0 h 8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50" h="821">
                    <a:moveTo>
                      <a:pt x="1224" y="0"/>
                    </a:moveTo>
                    <a:lnTo>
                      <a:pt x="1241" y="0"/>
                    </a:lnTo>
                    <a:lnTo>
                      <a:pt x="1245" y="2"/>
                    </a:lnTo>
                    <a:lnTo>
                      <a:pt x="1250" y="2"/>
                    </a:lnTo>
                    <a:lnTo>
                      <a:pt x="1201" y="54"/>
                    </a:lnTo>
                    <a:lnTo>
                      <a:pt x="1108" y="151"/>
                    </a:lnTo>
                    <a:lnTo>
                      <a:pt x="1013" y="244"/>
                    </a:lnTo>
                    <a:lnTo>
                      <a:pt x="917" y="335"/>
                    </a:lnTo>
                    <a:lnTo>
                      <a:pt x="819" y="422"/>
                    </a:lnTo>
                    <a:lnTo>
                      <a:pt x="718" y="507"/>
                    </a:lnTo>
                    <a:lnTo>
                      <a:pt x="613" y="588"/>
                    </a:lnTo>
                    <a:lnTo>
                      <a:pt x="505" y="664"/>
                    </a:lnTo>
                    <a:lnTo>
                      <a:pt x="429" y="711"/>
                    </a:lnTo>
                    <a:lnTo>
                      <a:pt x="349" y="755"/>
                    </a:lnTo>
                    <a:lnTo>
                      <a:pt x="267" y="792"/>
                    </a:lnTo>
                    <a:lnTo>
                      <a:pt x="214" y="809"/>
                    </a:lnTo>
                    <a:lnTo>
                      <a:pt x="160" y="819"/>
                    </a:lnTo>
                    <a:lnTo>
                      <a:pt x="158" y="821"/>
                    </a:lnTo>
                    <a:lnTo>
                      <a:pt x="158" y="821"/>
                    </a:lnTo>
                    <a:lnTo>
                      <a:pt x="106" y="821"/>
                    </a:lnTo>
                    <a:lnTo>
                      <a:pt x="86" y="816"/>
                    </a:lnTo>
                    <a:lnTo>
                      <a:pt x="60" y="806"/>
                    </a:lnTo>
                    <a:lnTo>
                      <a:pt x="39" y="791"/>
                    </a:lnTo>
                    <a:lnTo>
                      <a:pt x="23" y="772"/>
                    </a:lnTo>
                    <a:lnTo>
                      <a:pt x="11" y="748"/>
                    </a:lnTo>
                    <a:lnTo>
                      <a:pt x="5" y="721"/>
                    </a:lnTo>
                    <a:lnTo>
                      <a:pt x="0" y="679"/>
                    </a:lnTo>
                    <a:lnTo>
                      <a:pt x="1" y="637"/>
                    </a:lnTo>
                    <a:lnTo>
                      <a:pt x="8" y="595"/>
                    </a:lnTo>
                    <a:lnTo>
                      <a:pt x="25" y="525"/>
                    </a:lnTo>
                    <a:lnTo>
                      <a:pt x="49" y="458"/>
                    </a:lnTo>
                    <a:lnTo>
                      <a:pt x="74" y="394"/>
                    </a:lnTo>
                    <a:lnTo>
                      <a:pt x="103" y="330"/>
                    </a:lnTo>
                    <a:lnTo>
                      <a:pt x="158" y="218"/>
                    </a:lnTo>
                    <a:lnTo>
                      <a:pt x="219" y="112"/>
                    </a:lnTo>
                    <a:lnTo>
                      <a:pt x="283" y="7"/>
                    </a:lnTo>
                    <a:lnTo>
                      <a:pt x="287" y="5"/>
                    </a:lnTo>
                    <a:lnTo>
                      <a:pt x="288" y="2"/>
                    </a:lnTo>
                    <a:lnTo>
                      <a:pt x="292" y="2"/>
                    </a:lnTo>
                    <a:lnTo>
                      <a:pt x="398" y="0"/>
                    </a:lnTo>
                    <a:lnTo>
                      <a:pt x="395" y="7"/>
                    </a:lnTo>
                    <a:lnTo>
                      <a:pt x="393" y="14"/>
                    </a:lnTo>
                    <a:lnTo>
                      <a:pt x="363" y="85"/>
                    </a:lnTo>
                    <a:lnTo>
                      <a:pt x="336" y="159"/>
                    </a:lnTo>
                    <a:lnTo>
                      <a:pt x="316" y="235"/>
                    </a:lnTo>
                    <a:lnTo>
                      <a:pt x="309" y="281"/>
                    </a:lnTo>
                    <a:lnTo>
                      <a:pt x="305" y="326"/>
                    </a:lnTo>
                    <a:lnTo>
                      <a:pt x="309" y="374"/>
                    </a:lnTo>
                    <a:lnTo>
                      <a:pt x="317" y="402"/>
                    </a:lnTo>
                    <a:lnTo>
                      <a:pt x="331" y="426"/>
                    </a:lnTo>
                    <a:lnTo>
                      <a:pt x="349" y="446"/>
                    </a:lnTo>
                    <a:lnTo>
                      <a:pt x="371" y="460"/>
                    </a:lnTo>
                    <a:lnTo>
                      <a:pt x="398" y="470"/>
                    </a:lnTo>
                    <a:lnTo>
                      <a:pt x="427" y="473"/>
                    </a:lnTo>
                    <a:lnTo>
                      <a:pt x="478" y="468"/>
                    </a:lnTo>
                    <a:lnTo>
                      <a:pt x="528" y="458"/>
                    </a:lnTo>
                    <a:lnTo>
                      <a:pt x="576" y="441"/>
                    </a:lnTo>
                    <a:lnTo>
                      <a:pt x="655" y="406"/>
                    </a:lnTo>
                    <a:lnTo>
                      <a:pt x="731" y="363"/>
                    </a:lnTo>
                    <a:lnTo>
                      <a:pt x="805" y="318"/>
                    </a:lnTo>
                    <a:lnTo>
                      <a:pt x="902" y="250"/>
                    </a:lnTo>
                    <a:lnTo>
                      <a:pt x="996" y="178"/>
                    </a:lnTo>
                    <a:lnTo>
                      <a:pt x="1089" y="102"/>
                    </a:lnTo>
                    <a:lnTo>
                      <a:pt x="1179" y="24"/>
                    </a:lnTo>
                    <a:lnTo>
                      <a:pt x="1192" y="12"/>
                    </a:lnTo>
                    <a:lnTo>
                      <a:pt x="1202" y="5"/>
                    </a:lnTo>
                    <a:lnTo>
                      <a:pt x="1212" y="2"/>
                    </a:lnTo>
                    <a:lnTo>
                      <a:pt x="122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0" name="Freeform 7"/>
              <p:cNvSpPr>
                <a:spLocks/>
              </p:cNvSpPr>
              <p:nvPr/>
            </p:nvSpPr>
            <p:spPr bwMode="auto">
              <a:xfrm>
                <a:off x="5030" y="1007"/>
                <a:ext cx="1209" cy="778"/>
              </a:xfrm>
              <a:custGeom>
                <a:avLst/>
                <a:gdLst>
                  <a:gd name="T0" fmla="*/ 1103 w 1209"/>
                  <a:gd name="T1" fmla="*/ 0 h 778"/>
                  <a:gd name="T2" fmla="*/ 1133 w 1209"/>
                  <a:gd name="T3" fmla="*/ 8 h 778"/>
                  <a:gd name="T4" fmla="*/ 1175 w 1209"/>
                  <a:gd name="T5" fmla="*/ 37 h 778"/>
                  <a:gd name="T6" fmla="*/ 1199 w 1209"/>
                  <a:gd name="T7" fmla="*/ 77 h 778"/>
                  <a:gd name="T8" fmla="*/ 1209 w 1209"/>
                  <a:gd name="T9" fmla="*/ 150 h 778"/>
                  <a:gd name="T10" fmla="*/ 1197 w 1209"/>
                  <a:gd name="T11" fmla="*/ 243 h 778"/>
                  <a:gd name="T12" fmla="*/ 1157 w 1209"/>
                  <a:gd name="T13" fmla="*/ 373 h 778"/>
                  <a:gd name="T14" fmla="*/ 1103 w 1209"/>
                  <a:gd name="T15" fmla="*/ 498 h 778"/>
                  <a:gd name="T16" fmla="*/ 1007 w 1209"/>
                  <a:gd name="T17" fmla="*/ 682 h 778"/>
                  <a:gd name="T18" fmla="*/ 951 w 1209"/>
                  <a:gd name="T19" fmla="*/ 775 h 778"/>
                  <a:gd name="T20" fmla="*/ 944 w 1209"/>
                  <a:gd name="T21" fmla="*/ 778 h 778"/>
                  <a:gd name="T22" fmla="*/ 833 w 1209"/>
                  <a:gd name="T23" fmla="*/ 778 h 778"/>
                  <a:gd name="T24" fmla="*/ 838 w 1209"/>
                  <a:gd name="T25" fmla="*/ 756 h 778"/>
                  <a:gd name="T26" fmla="*/ 883 w 1209"/>
                  <a:gd name="T27" fmla="*/ 630 h 778"/>
                  <a:gd name="T28" fmla="*/ 903 w 1209"/>
                  <a:gd name="T29" fmla="*/ 520 h 778"/>
                  <a:gd name="T30" fmla="*/ 897 w 1209"/>
                  <a:gd name="T31" fmla="*/ 435 h 778"/>
                  <a:gd name="T32" fmla="*/ 868 w 1209"/>
                  <a:gd name="T33" fmla="*/ 383 h 778"/>
                  <a:gd name="T34" fmla="*/ 819 w 1209"/>
                  <a:gd name="T35" fmla="*/ 354 h 778"/>
                  <a:gd name="T36" fmla="*/ 743 w 1209"/>
                  <a:gd name="T37" fmla="*/ 351 h 778"/>
                  <a:gd name="T38" fmla="*/ 655 w 1209"/>
                  <a:gd name="T39" fmla="*/ 373 h 778"/>
                  <a:gd name="T40" fmla="*/ 532 w 1209"/>
                  <a:gd name="T41" fmla="*/ 429 h 778"/>
                  <a:gd name="T42" fmla="*/ 415 w 1209"/>
                  <a:gd name="T43" fmla="*/ 498 h 778"/>
                  <a:gd name="T44" fmla="*/ 231 w 1209"/>
                  <a:gd name="T45" fmla="*/ 628 h 778"/>
                  <a:gd name="T46" fmla="*/ 59 w 1209"/>
                  <a:gd name="T47" fmla="*/ 771 h 778"/>
                  <a:gd name="T48" fmla="*/ 49 w 1209"/>
                  <a:gd name="T49" fmla="*/ 776 h 778"/>
                  <a:gd name="T50" fmla="*/ 3 w 1209"/>
                  <a:gd name="T51" fmla="*/ 778 h 778"/>
                  <a:gd name="T52" fmla="*/ 0 w 1209"/>
                  <a:gd name="T53" fmla="*/ 776 h 778"/>
                  <a:gd name="T54" fmla="*/ 118 w 1209"/>
                  <a:gd name="T55" fmla="*/ 657 h 778"/>
                  <a:gd name="T56" fmla="*/ 304 w 1209"/>
                  <a:gd name="T57" fmla="*/ 476 h 778"/>
                  <a:gd name="T58" fmla="*/ 498 w 1209"/>
                  <a:gd name="T59" fmla="*/ 310 h 778"/>
                  <a:gd name="T60" fmla="*/ 704 w 1209"/>
                  <a:gd name="T61" fmla="*/ 158 h 778"/>
                  <a:gd name="T62" fmla="*/ 822 w 1209"/>
                  <a:gd name="T63" fmla="*/ 86 h 778"/>
                  <a:gd name="T64" fmla="*/ 949 w 1209"/>
                  <a:gd name="T65" fmla="*/ 28 h 778"/>
                  <a:gd name="T66" fmla="*/ 1050 w 1209"/>
                  <a:gd name="T67" fmla="*/ 1 h 778"/>
                  <a:gd name="T68" fmla="*/ 1054 w 1209"/>
                  <a:gd name="T69" fmla="*/ 0 h 7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09" h="778">
                    <a:moveTo>
                      <a:pt x="1054" y="0"/>
                    </a:moveTo>
                    <a:lnTo>
                      <a:pt x="1103" y="0"/>
                    </a:lnTo>
                    <a:lnTo>
                      <a:pt x="1118" y="3"/>
                    </a:lnTo>
                    <a:lnTo>
                      <a:pt x="1133" y="8"/>
                    </a:lnTo>
                    <a:lnTo>
                      <a:pt x="1157" y="20"/>
                    </a:lnTo>
                    <a:lnTo>
                      <a:pt x="1175" y="37"/>
                    </a:lnTo>
                    <a:lnTo>
                      <a:pt x="1191" y="55"/>
                    </a:lnTo>
                    <a:lnTo>
                      <a:pt x="1199" y="77"/>
                    </a:lnTo>
                    <a:lnTo>
                      <a:pt x="1206" y="103"/>
                    </a:lnTo>
                    <a:lnTo>
                      <a:pt x="1209" y="150"/>
                    </a:lnTo>
                    <a:lnTo>
                      <a:pt x="1206" y="197"/>
                    </a:lnTo>
                    <a:lnTo>
                      <a:pt x="1197" y="243"/>
                    </a:lnTo>
                    <a:lnTo>
                      <a:pt x="1180" y="309"/>
                    </a:lnTo>
                    <a:lnTo>
                      <a:pt x="1157" y="373"/>
                    </a:lnTo>
                    <a:lnTo>
                      <a:pt x="1132" y="437"/>
                    </a:lnTo>
                    <a:lnTo>
                      <a:pt x="1103" y="498"/>
                    </a:lnTo>
                    <a:lnTo>
                      <a:pt x="1057" y="591"/>
                    </a:lnTo>
                    <a:lnTo>
                      <a:pt x="1007" y="682"/>
                    </a:lnTo>
                    <a:lnTo>
                      <a:pt x="952" y="771"/>
                    </a:lnTo>
                    <a:lnTo>
                      <a:pt x="951" y="775"/>
                    </a:lnTo>
                    <a:lnTo>
                      <a:pt x="947" y="776"/>
                    </a:lnTo>
                    <a:lnTo>
                      <a:pt x="944" y="778"/>
                    </a:lnTo>
                    <a:lnTo>
                      <a:pt x="834" y="778"/>
                    </a:lnTo>
                    <a:lnTo>
                      <a:pt x="833" y="778"/>
                    </a:lnTo>
                    <a:lnTo>
                      <a:pt x="831" y="776"/>
                    </a:lnTo>
                    <a:lnTo>
                      <a:pt x="838" y="756"/>
                    </a:lnTo>
                    <a:lnTo>
                      <a:pt x="863" y="694"/>
                    </a:lnTo>
                    <a:lnTo>
                      <a:pt x="883" y="630"/>
                    </a:lnTo>
                    <a:lnTo>
                      <a:pt x="898" y="564"/>
                    </a:lnTo>
                    <a:lnTo>
                      <a:pt x="903" y="520"/>
                    </a:lnTo>
                    <a:lnTo>
                      <a:pt x="903" y="478"/>
                    </a:lnTo>
                    <a:lnTo>
                      <a:pt x="897" y="435"/>
                    </a:lnTo>
                    <a:lnTo>
                      <a:pt x="885" y="407"/>
                    </a:lnTo>
                    <a:lnTo>
                      <a:pt x="868" y="383"/>
                    </a:lnTo>
                    <a:lnTo>
                      <a:pt x="846" y="366"/>
                    </a:lnTo>
                    <a:lnTo>
                      <a:pt x="819" y="354"/>
                    </a:lnTo>
                    <a:lnTo>
                      <a:pt x="789" y="349"/>
                    </a:lnTo>
                    <a:lnTo>
                      <a:pt x="743" y="351"/>
                    </a:lnTo>
                    <a:lnTo>
                      <a:pt x="699" y="359"/>
                    </a:lnTo>
                    <a:lnTo>
                      <a:pt x="655" y="373"/>
                    </a:lnTo>
                    <a:lnTo>
                      <a:pt x="593" y="398"/>
                    </a:lnTo>
                    <a:lnTo>
                      <a:pt x="532" y="429"/>
                    </a:lnTo>
                    <a:lnTo>
                      <a:pt x="473" y="462"/>
                    </a:lnTo>
                    <a:lnTo>
                      <a:pt x="415" y="498"/>
                    </a:lnTo>
                    <a:lnTo>
                      <a:pt x="322" y="562"/>
                    </a:lnTo>
                    <a:lnTo>
                      <a:pt x="231" y="628"/>
                    </a:lnTo>
                    <a:lnTo>
                      <a:pt x="145" y="699"/>
                    </a:lnTo>
                    <a:lnTo>
                      <a:pt x="59" y="771"/>
                    </a:lnTo>
                    <a:lnTo>
                      <a:pt x="54" y="775"/>
                    </a:lnTo>
                    <a:lnTo>
                      <a:pt x="49" y="776"/>
                    </a:lnTo>
                    <a:lnTo>
                      <a:pt x="42" y="778"/>
                    </a:lnTo>
                    <a:lnTo>
                      <a:pt x="3" y="778"/>
                    </a:lnTo>
                    <a:lnTo>
                      <a:pt x="3" y="778"/>
                    </a:lnTo>
                    <a:lnTo>
                      <a:pt x="0" y="776"/>
                    </a:lnTo>
                    <a:lnTo>
                      <a:pt x="25" y="749"/>
                    </a:lnTo>
                    <a:lnTo>
                      <a:pt x="118" y="657"/>
                    </a:lnTo>
                    <a:lnTo>
                      <a:pt x="211" y="564"/>
                    </a:lnTo>
                    <a:lnTo>
                      <a:pt x="304" y="476"/>
                    </a:lnTo>
                    <a:lnTo>
                      <a:pt x="398" y="391"/>
                    </a:lnTo>
                    <a:lnTo>
                      <a:pt x="498" y="310"/>
                    </a:lnTo>
                    <a:lnTo>
                      <a:pt x="599" y="233"/>
                    </a:lnTo>
                    <a:lnTo>
                      <a:pt x="704" y="158"/>
                    </a:lnTo>
                    <a:lnTo>
                      <a:pt x="763" y="121"/>
                    </a:lnTo>
                    <a:lnTo>
                      <a:pt x="822" y="86"/>
                    </a:lnTo>
                    <a:lnTo>
                      <a:pt x="885" y="55"/>
                    </a:lnTo>
                    <a:lnTo>
                      <a:pt x="949" y="28"/>
                    </a:lnTo>
                    <a:lnTo>
                      <a:pt x="1000" y="12"/>
                    </a:lnTo>
                    <a:lnTo>
                      <a:pt x="1050" y="1"/>
                    </a:lnTo>
                    <a:lnTo>
                      <a:pt x="1052" y="1"/>
                    </a:lnTo>
                    <a:lnTo>
                      <a:pt x="105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1" name="Freeform 8"/>
              <p:cNvSpPr>
                <a:spLocks/>
              </p:cNvSpPr>
              <p:nvPr/>
            </p:nvSpPr>
            <p:spPr bwMode="auto">
              <a:xfrm>
                <a:off x="1052" y="1559"/>
                <a:ext cx="492" cy="863"/>
              </a:xfrm>
              <a:custGeom>
                <a:avLst/>
                <a:gdLst>
                  <a:gd name="T0" fmla="*/ 377 w 492"/>
                  <a:gd name="T1" fmla="*/ 0 h 863"/>
                  <a:gd name="T2" fmla="*/ 431 w 492"/>
                  <a:gd name="T3" fmla="*/ 0 h 863"/>
                  <a:gd name="T4" fmla="*/ 458 w 492"/>
                  <a:gd name="T5" fmla="*/ 5 h 863"/>
                  <a:gd name="T6" fmla="*/ 485 w 492"/>
                  <a:gd name="T7" fmla="*/ 13 h 863"/>
                  <a:gd name="T8" fmla="*/ 488 w 492"/>
                  <a:gd name="T9" fmla="*/ 13 h 863"/>
                  <a:gd name="T10" fmla="*/ 490 w 492"/>
                  <a:gd name="T11" fmla="*/ 15 h 863"/>
                  <a:gd name="T12" fmla="*/ 492 w 492"/>
                  <a:gd name="T13" fmla="*/ 18 h 863"/>
                  <a:gd name="T14" fmla="*/ 492 w 492"/>
                  <a:gd name="T15" fmla="*/ 22 h 863"/>
                  <a:gd name="T16" fmla="*/ 465 w 492"/>
                  <a:gd name="T17" fmla="*/ 172 h 863"/>
                  <a:gd name="T18" fmla="*/ 465 w 492"/>
                  <a:gd name="T19" fmla="*/ 175 h 863"/>
                  <a:gd name="T20" fmla="*/ 465 w 492"/>
                  <a:gd name="T21" fmla="*/ 177 h 863"/>
                  <a:gd name="T22" fmla="*/ 449 w 492"/>
                  <a:gd name="T23" fmla="*/ 172 h 863"/>
                  <a:gd name="T24" fmla="*/ 417 w 492"/>
                  <a:gd name="T25" fmla="*/ 162 h 863"/>
                  <a:gd name="T26" fmla="*/ 383 w 492"/>
                  <a:gd name="T27" fmla="*/ 162 h 863"/>
                  <a:gd name="T28" fmla="*/ 365 w 492"/>
                  <a:gd name="T29" fmla="*/ 165 h 863"/>
                  <a:gd name="T30" fmla="*/ 350 w 492"/>
                  <a:gd name="T31" fmla="*/ 174 h 863"/>
                  <a:gd name="T32" fmla="*/ 336 w 492"/>
                  <a:gd name="T33" fmla="*/ 186 h 863"/>
                  <a:gd name="T34" fmla="*/ 326 w 492"/>
                  <a:gd name="T35" fmla="*/ 201 h 863"/>
                  <a:gd name="T36" fmla="*/ 318 w 492"/>
                  <a:gd name="T37" fmla="*/ 226 h 863"/>
                  <a:gd name="T38" fmla="*/ 312 w 492"/>
                  <a:gd name="T39" fmla="*/ 250 h 863"/>
                  <a:gd name="T40" fmla="*/ 297 w 492"/>
                  <a:gd name="T41" fmla="*/ 334 h 863"/>
                  <a:gd name="T42" fmla="*/ 437 w 492"/>
                  <a:gd name="T43" fmla="*/ 334 h 863"/>
                  <a:gd name="T44" fmla="*/ 426 w 492"/>
                  <a:gd name="T45" fmla="*/ 407 h 863"/>
                  <a:gd name="T46" fmla="*/ 414 w 492"/>
                  <a:gd name="T47" fmla="*/ 481 h 863"/>
                  <a:gd name="T48" fmla="*/ 412 w 492"/>
                  <a:gd name="T49" fmla="*/ 484 h 863"/>
                  <a:gd name="T50" fmla="*/ 410 w 492"/>
                  <a:gd name="T51" fmla="*/ 488 h 863"/>
                  <a:gd name="T52" fmla="*/ 407 w 492"/>
                  <a:gd name="T53" fmla="*/ 490 h 863"/>
                  <a:gd name="T54" fmla="*/ 402 w 492"/>
                  <a:gd name="T55" fmla="*/ 490 h 863"/>
                  <a:gd name="T56" fmla="*/ 280 w 492"/>
                  <a:gd name="T57" fmla="*/ 490 h 863"/>
                  <a:gd name="T58" fmla="*/ 277 w 492"/>
                  <a:gd name="T59" fmla="*/ 490 h 863"/>
                  <a:gd name="T60" fmla="*/ 274 w 492"/>
                  <a:gd name="T61" fmla="*/ 491 h 863"/>
                  <a:gd name="T62" fmla="*/ 272 w 492"/>
                  <a:gd name="T63" fmla="*/ 493 h 863"/>
                  <a:gd name="T64" fmla="*/ 270 w 492"/>
                  <a:gd name="T65" fmla="*/ 498 h 863"/>
                  <a:gd name="T66" fmla="*/ 215 w 492"/>
                  <a:gd name="T67" fmla="*/ 822 h 863"/>
                  <a:gd name="T68" fmla="*/ 209 w 492"/>
                  <a:gd name="T69" fmla="*/ 856 h 863"/>
                  <a:gd name="T70" fmla="*/ 208 w 492"/>
                  <a:gd name="T71" fmla="*/ 859 h 863"/>
                  <a:gd name="T72" fmla="*/ 206 w 492"/>
                  <a:gd name="T73" fmla="*/ 861 h 863"/>
                  <a:gd name="T74" fmla="*/ 203 w 492"/>
                  <a:gd name="T75" fmla="*/ 863 h 863"/>
                  <a:gd name="T76" fmla="*/ 7 w 492"/>
                  <a:gd name="T77" fmla="*/ 863 h 863"/>
                  <a:gd name="T78" fmla="*/ 69 w 492"/>
                  <a:gd name="T79" fmla="*/ 490 h 863"/>
                  <a:gd name="T80" fmla="*/ 0 w 492"/>
                  <a:gd name="T81" fmla="*/ 490 h 863"/>
                  <a:gd name="T82" fmla="*/ 0 w 492"/>
                  <a:gd name="T83" fmla="*/ 481 h 863"/>
                  <a:gd name="T84" fmla="*/ 12 w 492"/>
                  <a:gd name="T85" fmla="*/ 419 h 863"/>
                  <a:gd name="T86" fmla="*/ 25 w 492"/>
                  <a:gd name="T87" fmla="*/ 334 h 863"/>
                  <a:gd name="T88" fmla="*/ 96 w 492"/>
                  <a:gd name="T89" fmla="*/ 334 h 863"/>
                  <a:gd name="T90" fmla="*/ 106 w 492"/>
                  <a:gd name="T91" fmla="*/ 280 h 863"/>
                  <a:gd name="T92" fmla="*/ 117 w 492"/>
                  <a:gd name="T93" fmla="*/ 228 h 863"/>
                  <a:gd name="T94" fmla="*/ 130 w 492"/>
                  <a:gd name="T95" fmla="*/ 177 h 863"/>
                  <a:gd name="T96" fmla="*/ 147 w 492"/>
                  <a:gd name="T97" fmla="*/ 140 h 863"/>
                  <a:gd name="T98" fmla="*/ 169 w 492"/>
                  <a:gd name="T99" fmla="*/ 108 h 863"/>
                  <a:gd name="T100" fmla="*/ 198 w 492"/>
                  <a:gd name="T101" fmla="*/ 81 h 863"/>
                  <a:gd name="T102" fmla="*/ 230 w 492"/>
                  <a:gd name="T103" fmla="*/ 56 h 863"/>
                  <a:gd name="T104" fmla="*/ 275 w 492"/>
                  <a:gd name="T105" fmla="*/ 29 h 863"/>
                  <a:gd name="T106" fmla="*/ 326 w 492"/>
                  <a:gd name="T107" fmla="*/ 8 h 863"/>
                  <a:gd name="T108" fmla="*/ 377 w 492"/>
                  <a:gd name="T109" fmla="*/ 0 h 8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92" h="863">
                    <a:moveTo>
                      <a:pt x="377" y="0"/>
                    </a:moveTo>
                    <a:lnTo>
                      <a:pt x="431" y="0"/>
                    </a:lnTo>
                    <a:lnTo>
                      <a:pt x="458" y="5"/>
                    </a:lnTo>
                    <a:lnTo>
                      <a:pt x="485" y="13"/>
                    </a:lnTo>
                    <a:lnTo>
                      <a:pt x="488" y="13"/>
                    </a:lnTo>
                    <a:lnTo>
                      <a:pt x="490" y="15"/>
                    </a:lnTo>
                    <a:lnTo>
                      <a:pt x="492" y="18"/>
                    </a:lnTo>
                    <a:lnTo>
                      <a:pt x="492" y="22"/>
                    </a:lnTo>
                    <a:lnTo>
                      <a:pt x="465" y="172"/>
                    </a:lnTo>
                    <a:lnTo>
                      <a:pt x="465" y="175"/>
                    </a:lnTo>
                    <a:lnTo>
                      <a:pt x="465" y="177"/>
                    </a:lnTo>
                    <a:lnTo>
                      <a:pt x="449" y="172"/>
                    </a:lnTo>
                    <a:lnTo>
                      <a:pt x="417" y="162"/>
                    </a:lnTo>
                    <a:lnTo>
                      <a:pt x="383" y="162"/>
                    </a:lnTo>
                    <a:lnTo>
                      <a:pt x="365" y="165"/>
                    </a:lnTo>
                    <a:lnTo>
                      <a:pt x="350" y="174"/>
                    </a:lnTo>
                    <a:lnTo>
                      <a:pt x="336" y="186"/>
                    </a:lnTo>
                    <a:lnTo>
                      <a:pt x="326" y="201"/>
                    </a:lnTo>
                    <a:lnTo>
                      <a:pt x="318" y="226"/>
                    </a:lnTo>
                    <a:lnTo>
                      <a:pt x="312" y="250"/>
                    </a:lnTo>
                    <a:lnTo>
                      <a:pt x="297" y="334"/>
                    </a:lnTo>
                    <a:lnTo>
                      <a:pt x="437" y="334"/>
                    </a:lnTo>
                    <a:lnTo>
                      <a:pt x="426" y="407"/>
                    </a:lnTo>
                    <a:lnTo>
                      <a:pt x="414" y="481"/>
                    </a:lnTo>
                    <a:lnTo>
                      <a:pt x="412" y="484"/>
                    </a:lnTo>
                    <a:lnTo>
                      <a:pt x="410" y="488"/>
                    </a:lnTo>
                    <a:lnTo>
                      <a:pt x="407" y="490"/>
                    </a:lnTo>
                    <a:lnTo>
                      <a:pt x="402" y="490"/>
                    </a:lnTo>
                    <a:lnTo>
                      <a:pt x="280" y="490"/>
                    </a:lnTo>
                    <a:lnTo>
                      <a:pt x="277" y="490"/>
                    </a:lnTo>
                    <a:lnTo>
                      <a:pt x="274" y="491"/>
                    </a:lnTo>
                    <a:lnTo>
                      <a:pt x="272" y="493"/>
                    </a:lnTo>
                    <a:lnTo>
                      <a:pt x="270" y="498"/>
                    </a:lnTo>
                    <a:lnTo>
                      <a:pt x="215" y="822"/>
                    </a:lnTo>
                    <a:lnTo>
                      <a:pt x="209" y="856"/>
                    </a:lnTo>
                    <a:lnTo>
                      <a:pt x="208" y="859"/>
                    </a:lnTo>
                    <a:lnTo>
                      <a:pt x="206" y="861"/>
                    </a:lnTo>
                    <a:lnTo>
                      <a:pt x="203" y="863"/>
                    </a:lnTo>
                    <a:lnTo>
                      <a:pt x="7" y="863"/>
                    </a:lnTo>
                    <a:lnTo>
                      <a:pt x="69" y="490"/>
                    </a:lnTo>
                    <a:lnTo>
                      <a:pt x="0" y="490"/>
                    </a:lnTo>
                    <a:lnTo>
                      <a:pt x="0" y="481"/>
                    </a:lnTo>
                    <a:lnTo>
                      <a:pt x="12" y="419"/>
                    </a:lnTo>
                    <a:lnTo>
                      <a:pt x="25" y="334"/>
                    </a:lnTo>
                    <a:lnTo>
                      <a:pt x="96" y="334"/>
                    </a:lnTo>
                    <a:lnTo>
                      <a:pt x="106" y="280"/>
                    </a:lnTo>
                    <a:lnTo>
                      <a:pt x="117" y="228"/>
                    </a:lnTo>
                    <a:lnTo>
                      <a:pt x="130" y="177"/>
                    </a:lnTo>
                    <a:lnTo>
                      <a:pt x="147" y="140"/>
                    </a:lnTo>
                    <a:lnTo>
                      <a:pt x="169" y="108"/>
                    </a:lnTo>
                    <a:lnTo>
                      <a:pt x="198" y="81"/>
                    </a:lnTo>
                    <a:lnTo>
                      <a:pt x="230" y="56"/>
                    </a:lnTo>
                    <a:lnTo>
                      <a:pt x="275" y="29"/>
                    </a:lnTo>
                    <a:lnTo>
                      <a:pt x="326" y="8"/>
                    </a:lnTo>
                    <a:lnTo>
                      <a:pt x="37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2" name="Freeform 9"/>
              <p:cNvSpPr>
                <a:spLocks/>
              </p:cNvSpPr>
              <p:nvPr/>
            </p:nvSpPr>
            <p:spPr bwMode="auto">
              <a:xfrm>
                <a:off x="6214" y="1724"/>
                <a:ext cx="405" cy="686"/>
              </a:xfrm>
              <a:custGeom>
                <a:avLst/>
                <a:gdLst>
                  <a:gd name="T0" fmla="*/ 118 w 405"/>
                  <a:gd name="T1" fmla="*/ 0 h 686"/>
                  <a:gd name="T2" fmla="*/ 319 w 405"/>
                  <a:gd name="T3" fmla="*/ 0 h 686"/>
                  <a:gd name="T4" fmla="*/ 294 w 405"/>
                  <a:gd name="T5" fmla="*/ 157 h 686"/>
                  <a:gd name="T6" fmla="*/ 405 w 405"/>
                  <a:gd name="T7" fmla="*/ 157 h 686"/>
                  <a:gd name="T8" fmla="*/ 405 w 405"/>
                  <a:gd name="T9" fmla="*/ 168 h 686"/>
                  <a:gd name="T10" fmla="*/ 395 w 405"/>
                  <a:gd name="T11" fmla="*/ 230 h 686"/>
                  <a:gd name="T12" fmla="*/ 380 w 405"/>
                  <a:gd name="T13" fmla="*/ 313 h 686"/>
                  <a:gd name="T14" fmla="*/ 370 w 405"/>
                  <a:gd name="T15" fmla="*/ 313 h 686"/>
                  <a:gd name="T16" fmla="*/ 275 w 405"/>
                  <a:gd name="T17" fmla="*/ 313 h 686"/>
                  <a:gd name="T18" fmla="*/ 272 w 405"/>
                  <a:gd name="T19" fmla="*/ 313 h 686"/>
                  <a:gd name="T20" fmla="*/ 268 w 405"/>
                  <a:gd name="T21" fmla="*/ 314 h 686"/>
                  <a:gd name="T22" fmla="*/ 267 w 405"/>
                  <a:gd name="T23" fmla="*/ 316 h 686"/>
                  <a:gd name="T24" fmla="*/ 265 w 405"/>
                  <a:gd name="T25" fmla="*/ 321 h 686"/>
                  <a:gd name="T26" fmla="*/ 208 w 405"/>
                  <a:gd name="T27" fmla="*/ 661 h 686"/>
                  <a:gd name="T28" fmla="*/ 204 w 405"/>
                  <a:gd name="T29" fmla="*/ 686 h 686"/>
                  <a:gd name="T30" fmla="*/ 2 w 405"/>
                  <a:gd name="T31" fmla="*/ 686 h 686"/>
                  <a:gd name="T32" fmla="*/ 66 w 405"/>
                  <a:gd name="T33" fmla="*/ 313 h 686"/>
                  <a:gd name="T34" fmla="*/ 0 w 405"/>
                  <a:gd name="T35" fmla="*/ 313 h 686"/>
                  <a:gd name="T36" fmla="*/ 27 w 405"/>
                  <a:gd name="T37" fmla="*/ 157 h 686"/>
                  <a:gd name="T38" fmla="*/ 91 w 405"/>
                  <a:gd name="T39" fmla="*/ 157 h 686"/>
                  <a:gd name="T40" fmla="*/ 118 w 405"/>
                  <a:gd name="T41" fmla="*/ 0 h 6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5" h="686">
                    <a:moveTo>
                      <a:pt x="118" y="0"/>
                    </a:moveTo>
                    <a:lnTo>
                      <a:pt x="319" y="0"/>
                    </a:lnTo>
                    <a:lnTo>
                      <a:pt x="294" y="157"/>
                    </a:lnTo>
                    <a:lnTo>
                      <a:pt x="405" y="157"/>
                    </a:lnTo>
                    <a:lnTo>
                      <a:pt x="405" y="168"/>
                    </a:lnTo>
                    <a:lnTo>
                      <a:pt x="395" y="230"/>
                    </a:lnTo>
                    <a:lnTo>
                      <a:pt x="380" y="313"/>
                    </a:lnTo>
                    <a:lnTo>
                      <a:pt x="370" y="313"/>
                    </a:lnTo>
                    <a:lnTo>
                      <a:pt x="275" y="313"/>
                    </a:lnTo>
                    <a:lnTo>
                      <a:pt x="272" y="313"/>
                    </a:lnTo>
                    <a:lnTo>
                      <a:pt x="268" y="314"/>
                    </a:lnTo>
                    <a:lnTo>
                      <a:pt x="267" y="316"/>
                    </a:lnTo>
                    <a:lnTo>
                      <a:pt x="265" y="321"/>
                    </a:lnTo>
                    <a:lnTo>
                      <a:pt x="208" y="661"/>
                    </a:lnTo>
                    <a:lnTo>
                      <a:pt x="204" y="686"/>
                    </a:lnTo>
                    <a:lnTo>
                      <a:pt x="2" y="686"/>
                    </a:lnTo>
                    <a:lnTo>
                      <a:pt x="66" y="313"/>
                    </a:lnTo>
                    <a:lnTo>
                      <a:pt x="0" y="313"/>
                    </a:lnTo>
                    <a:lnTo>
                      <a:pt x="27" y="157"/>
                    </a:lnTo>
                    <a:lnTo>
                      <a:pt x="91" y="157"/>
                    </a:lnTo>
                    <a:lnTo>
                      <a:pt x="11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3" name="Freeform 10"/>
              <p:cNvSpPr>
                <a:spLocks noEditPoints="1"/>
              </p:cNvSpPr>
              <p:nvPr/>
            </p:nvSpPr>
            <p:spPr bwMode="auto">
              <a:xfrm>
                <a:off x="3802" y="1555"/>
                <a:ext cx="709" cy="873"/>
              </a:xfrm>
              <a:custGeom>
                <a:avLst/>
                <a:gdLst>
                  <a:gd name="T0" fmla="*/ 361 w 709"/>
                  <a:gd name="T1" fmla="*/ 475 h 873"/>
                  <a:gd name="T2" fmla="*/ 302 w 709"/>
                  <a:gd name="T3" fmla="*/ 497 h 873"/>
                  <a:gd name="T4" fmla="*/ 257 w 709"/>
                  <a:gd name="T5" fmla="*/ 543 h 873"/>
                  <a:gd name="T6" fmla="*/ 236 w 709"/>
                  <a:gd name="T7" fmla="*/ 608 h 873"/>
                  <a:gd name="T8" fmla="*/ 248 w 709"/>
                  <a:gd name="T9" fmla="*/ 661 h 873"/>
                  <a:gd name="T10" fmla="*/ 289 w 709"/>
                  <a:gd name="T11" fmla="*/ 698 h 873"/>
                  <a:gd name="T12" fmla="*/ 348 w 709"/>
                  <a:gd name="T13" fmla="*/ 710 h 873"/>
                  <a:gd name="T14" fmla="*/ 417 w 709"/>
                  <a:gd name="T15" fmla="*/ 694 h 873"/>
                  <a:gd name="T16" fmla="*/ 469 w 709"/>
                  <a:gd name="T17" fmla="*/ 654 h 873"/>
                  <a:gd name="T18" fmla="*/ 496 w 709"/>
                  <a:gd name="T19" fmla="*/ 593 h 873"/>
                  <a:gd name="T20" fmla="*/ 495 w 709"/>
                  <a:gd name="T21" fmla="*/ 543 h 873"/>
                  <a:gd name="T22" fmla="*/ 471 w 709"/>
                  <a:gd name="T23" fmla="*/ 502 h 873"/>
                  <a:gd name="T24" fmla="*/ 429 w 709"/>
                  <a:gd name="T25" fmla="*/ 478 h 873"/>
                  <a:gd name="T26" fmla="*/ 145 w 709"/>
                  <a:gd name="T27" fmla="*/ 0 h 873"/>
                  <a:gd name="T28" fmla="*/ 282 w 709"/>
                  <a:gd name="T29" fmla="*/ 377 h 873"/>
                  <a:gd name="T30" fmla="*/ 289 w 709"/>
                  <a:gd name="T31" fmla="*/ 372 h 873"/>
                  <a:gd name="T32" fmla="*/ 366 w 709"/>
                  <a:gd name="T33" fmla="*/ 326 h 873"/>
                  <a:gd name="T34" fmla="*/ 453 w 709"/>
                  <a:gd name="T35" fmla="*/ 309 h 873"/>
                  <a:gd name="T36" fmla="*/ 544 w 709"/>
                  <a:gd name="T37" fmla="*/ 318 h 873"/>
                  <a:gd name="T38" fmla="*/ 623 w 709"/>
                  <a:gd name="T39" fmla="*/ 358 h 873"/>
                  <a:gd name="T40" fmla="*/ 677 w 709"/>
                  <a:gd name="T41" fmla="*/ 418 h 873"/>
                  <a:gd name="T42" fmla="*/ 704 w 709"/>
                  <a:gd name="T43" fmla="*/ 490 h 873"/>
                  <a:gd name="T44" fmla="*/ 706 w 709"/>
                  <a:gd name="T45" fmla="*/ 585 h 873"/>
                  <a:gd name="T46" fmla="*/ 672 w 709"/>
                  <a:gd name="T47" fmla="*/ 686 h 873"/>
                  <a:gd name="T48" fmla="*/ 608 w 709"/>
                  <a:gd name="T49" fmla="*/ 774 h 873"/>
                  <a:gd name="T50" fmla="*/ 518 w 709"/>
                  <a:gd name="T51" fmla="*/ 838 h 873"/>
                  <a:gd name="T52" fmla="*/ 410 w 709"/>
                  <a:gd name="T53" fmla="*/ 870 h 873"/>
                  <a:gd name="T54" fmla="*/ 339 w 709"/>
                  <a:gd name="T55" fmla="*/ 872 h 873"/>
                  <a:gd name="T56" fmla="*/ 268 w 709"/>
                  <a:gd name="T57" fmla="*/ 850 h 873"/>
                  <a:gd name="T58" fmla="*/ 246 w 709"/>
                  <a:gd name="T59" fmla="*/ 836 h 873"/>
                  <a:gd name="T60" fmla="*/ 226 w 709"/>
                  <a:gd name="T61" fmla="*/ 814 h 873"/>
                  <a:gd name="T62" fmla="*/ 201 w 709"/>
                  <a:gd name="T63" fmla="*/ 855 h 873"/>
                  <a:gd name="T64" fmla="*/ 145 w 709"/>
                  <a:gd name="T65" fmla="*/ 0 h 8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09" h="873">
                    <a:moveTo>
                      <a:pt x="395" y="473"/>
                    </a:moveTo>
                    <a:lnTo>
                      <a:pt x="361" y="475"/>
                    </a:lnTo>
                    <a:lnTo>
                      <a:pt x="331" y="482"/>
                    </a:lnTo>
                    <a:lnTo>
                      <a:pt x="302" y="497"/>
                    </a:lnTo>
                    <a:lnTo>
                      <a:pt x="277" y="517"/>
                    </a:lnTo>
                    <a:lnTo>
                      <a:pt x="257" y="543"/>
                    </a:lnTo>
                    <a:lnTo>
                      <a:pt x="243" y="575"/>
                    </a:lnTo>
                    <a:lnTo>
                      <a:pt x="236" y="608"/>
                    </a:lnTo>
                    <a:lnTo>
                      <a:pt x="240" y="637"/>
                    </a:lnTo>
                    <a:lnTo>
                      <a:pt x="248" y="661"/>
                    </a:lnTo>
                    <a:lnTo>
                      <a:pt x="265" y="683"/>
                    </a:lnTo>
                    <a:lnTo>
                      <a:pt x="289" y="698"/>
                    </a:lnTo>
                    <a:lnTo>
                      <a:pt x="317" y="706"/>
                    </a:lnTo>
                    <a:lnTo>
                      <a:pt x="348" y="710"/>
                    </a:lnTo>
                    <a:lnTo>
                      <a:pt x="385" y="706"/>
                    </a:lnTo>
                    <a:lnTo>
                      <a:pt x="417" y="694"/>
                    </a:lnTo>
                    <a:lnTo>
                      <a:pt x="446" y="678"/>
                    </a:lnTo>
                    <a:lnTo>
                      <a:pt x="469" y="654"/>
                    </a:lnTo>
                    <a:lnTo>
                      <a:pt x="486" y="625"/>
                    </a:lnTo>
                    <a:lnTo>
                      <a:pt x="496" y="593"/>
                    </a:lnTo>
                    <a:lnTo>
                      <a:pt x="498" y="566"/>
                    </a:lnTo>
                    <a:lnTo>
                      <a:pt x="495" y="543"/>
                    </a:lnTo>
                    <a:lnTo>
                      <a:pt x="486" y="521"/>
                    </a:lnTo>
                    <a:lnTo>
                      <a:pt x="471" y="502"/>
                    </a:lnTo>
                    <a:lnTo>
                      <a:pt x="453" y="487"/>
                    </a:lnTo>
                    <a:lnTo>
                      <a:pt x="429" y="478"/>
                    </a:lnTo>
                    <a:lnTo>
                      <a:pt x="395" y="473"/>
                    </a:lnTo>
                    <a:close/>
                    <a:moveTo>
                      <a:pt x="145" y="0"/>
                    </a:moveTo>
                    <a:lnTo>
                      <a:pt x="346" y="0"/>
                    </a:lnTo>
                    <a:lnTo>
                      <a:pt x="282" y="377"/>
                    </a:lnTo>
                    <a:lnTo>
                      <a:pt x="285" y="374"/>
                    </a:lnTo>
                    <a:lnTo>
                      <a:pt x="289" y="372"/>
                    </a:lnTo>
                    <a:lnTo>
                      <a:pt x="326" y="347"/>
                    </a:lnTo>
                    <a:lnTo>
                      <a:pt x="366" y="326"/>
                    </a:lnTo>
                    <a:lnTo>
                      <a:pt x="409" y="315"/>
                    </a:lnTo>
                    <a:lnTo>
                      <a:pt x="453" y="309"/>
                    </a:lnTo>
                    <a:lnTo>
                      <a:pt x="500" y="311"/>
                    </a:lnTo>
                    <a:lnTo>
                      <a:pt x="544" y="318"/>
                    </a:lnTo>
                    <a:lnTo>
                      <a:pt x="586" y="335"/>
                    </a:lnTo>
                    <a:lnTo>
                      <a:pt x="623" y="358"/>
                    </a:lnTo>
                    <a:lnTo>
                      <a:pt x="654" y="385"/>
                    </a:lnTo>
                    <a:lnTo>
                      <a:pt x="677" y="418"/>
                    </a:lnTo>
                    <a:lnTo>
                      <a:pt x="694" y="453"/>
                    </a:lnTo>
                    <a:lnTo>
                      <a:pt x="704" y="490"/>
                    </a:lnTo>
                    <a:lnTo>
                      <a:pt x="709" y="531"/>
                    </a:lnTo>
                    <a:lnTo>
                      <a:pt x="706" y="585"/>
                    </a:lnTo>
                    <a:lnTo>
                      <a:pt x="694" y="637"/>
                    </a:lnTo>
                    <a:lnTo>
                      <a:pt x="672" y="686"/>
                    </a:lnTo>
                    <a:lnTo>
                      <a:pt x="643" y="733"/>
                    </a:lnTo>
                    <a:lnTo>
                      <a:pt x="608" y="774"/>
                    </a:lnTo>
                    <a:lnTo>
                      <a:pt x="566" y="809"/>
                    </a:lnTo>
                    <a:lnTo>
                      <a:pt x="518" y="838"/>
                    </a:lnTo>
                    <a:lnTo>
                      <a:pt x="466" y="858"/>
                    </a:lnTo>
                    <a:lnTo>
                      <a:pt x="410" y="870"/>
                    </a:lnTo>
                    <a:lnTo>
                      <a:pt x="375" y="873"/>
                    </a:lnTo>
                    <a:lnTo>
                      <a:pt x="339" y="872"/>
                    </a:lnTo>
                    <a:lnTo>
                      <a:pt x="304" y="863"/>
                    </a:lnTo>
                    <a:lnTo>
                      <a:pt x="268" y="850"/>
                    </a:lnTo>
                    <a:lnTo>
                      <a:pt x="257" y="845"/>
                    </a:lnTo>
                    <a:lnTo>
                      <a:pt x="246" y="836"/>
                    </a:lnTo>
                    <a:lnTo>
                      <a:pt x="238" y="828"/>
                    </a:lnTo>
                    <a:lnTo>
                      <a:pt x="226" y="814"/>
                    </a:lnTo>
                    <a:lnTo>
                      <a:pt x="211" y="796"/>
                    </a:lnTo>
                    <a:lnTo>
                      <a:pt x="201" y="855"/>
                    </a:lnTo>
                    <a:lnTo>
                      <a:pt x="0" y="855"/>
                    </a:lnTo>
                    <a:lnTo>
                      <a:pt x="14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4" name="Freeform 11"/>
              <p:cNvSpPr>
                <a:spLocks noEditPoints="1"/>
              </p:cNvSpPr>
              <p:nvPr/>
            </p:nvSpPr>
            <p:spPr bwMode="auto">
              <a:xfrm>
                <a:off x="1407" y="1873"/>
                <a:ext cx="753" cy="809"/>
              </a:xfrm>
              <a:custGeom>
                <a:avLst/>
                <a:gdLst>
                  <a:gd name="T0" fmla="*/ 414 w 753"/>
                  <a:gd name="T1" fmla="*/ 164 h 809"/>
                  <a:gd name="T2" fmla="*/ 353 w 753"/>
                  <a:gd name="T3" fmla="*/ 184 h 809"/>
                  <a:gd name="T4" fmla="*/ 307 w 753"/>
                  <a:gd name="T5" fmla="*/ 225 h 809"/>
                  <a:gd name="T6" fmla="*/ 283 w 753"/>
                  <a:gd name="T7" fmla="*/ 284 h 809"/>
                  <a:gd name="T8" fmla="*/ 285 w 753"/>
                  <a:gd name="T9" fmla="*/ 334 h 809"/>
                  <a:gd name="T10" fmla="*/ 311 w 753"/>
                  <a:gd name="T11" fmla="*/ 373 h 809"/>
                  <a:gd name="T12" fmla="*/ 354 w 753"/>
                  <a:gd name="T13" fmla="*/ 395 h 809"/>
                  <a:gd name="T14" fmla="*/ 392 w 753"/>
                  <a:gd name="T15" fmla="*/ 402 h 809"/>
                  <a:gd name="T16" fmla="*/ 466 w 753"/>
                  <a:gd name="T17" fmla="*/ 383 h 809"/>
                  <a:gd name="T18" fmla="*/ 518 w 753"/>
                  <a:gd name="T19" fmla="*/ 336 h 809"/>
                  <a:gd name="T20" fmla="*/ 542 w 753"/>
                  <a:gd name="T21" fmla="*/ 265 h 809"/>
                  <a:gd name="T22" fmla="*/ 532 w 753"/>
                  <a:gd name="T23" fmla="*/ 213 h 809"/>
                  <a:gd name="T24" fmla="*/ 493 w 753"/>
                  <a:gd name="T25" fmla="*/ 176 h 809"/>
                  <a:gd name="T26" fmla="*/ 441 w 753"/>
                  <a:gd name="T27" fmla="*/ 164 h 809"/>
                  <a:gd name="T28" fmla="*/ 560 w 753"/>
                  <a:gd name="T29" fmla="*/ 3 h 809"/>
                  <a:gd name="T30" fmla="*/ 642 w 753"/>
                  <a:gd name="T31" fmla="*/ 32 h 809"/>
                  <a:gd name="T32" fmla="*/ 706 w 753"/>
                  <a:gd name="T33" fmla="*/ 86 h 809"/>
                  <a:gd name="T34" fmla="*/ 741 w 753"/>
                  <a:gd name="T35" fmla="*/ 159 h 809"/>
                  <a:gd name="T36" fmla="*/ 753 w 753"/>
                  <a:gd name="T37" fmla="*/ 248 h 809"/>
                  <a:gd name="T38" fmla="*/ 733 w 753"/>
                  <a:gd name="T39" fmla="*/ 341 h 809"/>
                  <a:gd name="T40" fmla="*/ 687 w 753"/>
                  <a:gd name="T41" fmla="*/ 427 h 809"/>
                  <a:gd name="T42" fmla="*/ 618 w 753"/>
                  <a:gd name="T43" fmla="*/ 496 h 809"/>
                  <a:gd name="T44" fmla="*/ 528 w 753"/>
                  <a:gd name="T45" fmla="*/ 544 h 809"/>
                  <a:gd name="T46" fmla="*/ 427 w 753"/>
                  <a:gd name="T47" fmla="*/ 564 h 809"/>
                  <a:gd name="T48" fmla="*/ 324 w 753"/>
                  <a:gd name="T49" fmla="*/ 547 h 809"/>
                  <a:gd name="T50" fmla="*/ 275 w 753"/>
                  <a:gd name="T51" fmla="*/ 518 h 809"/>
                  <a:gd name="T52" fmla="*/ 245 w 753"/>
                  <a:gd name="T53" fmla="*/ 555 h 809"/>
                  <a:gd name="T54" fmla="*/ 202 w 753"/>
                  <a:gd name="T55" fmla="*/ 802 h 809"/>
                  <a:gd name="T56" fmla="*/ 199 w 753"/>
                  <a:gd name="T57" fmla="*/ 807 h 809"/>
                  <a:gd name="T58" fmla="*/ 194 w 753"/>
                  <a:gd name="T59" fmla="*/ 809 h 809"/>
                  <a:gd name="T60" fmla="*/ 3 w 753"/>
                  <a:gd name="T61" fmla="*/ 809 h 809"/>
                  <a:gd name="T62" fmla="*/ 8 w 753"/>
                  <a:gd name="T63" fmla="*/ 755 h 809"/>
                  <a:gd name="T64" fmla="*/ 104 w 753"/>
                  <a:gd name="T65" fmla="*/ 186 h 809"/>
                  <a:gd name="T66" fmla="*/ 133 w 753"/>
                  <a:gd name="T67" fmla="*/ 20 h 809"/>
                  <a:gd name="T68" fmla="*/ 137 w 753"/>
                  <a:gd name="T69" fmla="*/ 17 h 809"/>
                  <a:gd name="T70" fmla="*/ 329 w 753"/>
                  <a:gd name="T71" fmla="*/ 17 h 809"/>
                  <a:gd name="T72" fmla="*/ 334 w 753"/>
                  <a:gd name="T73" fmla="*/ 19 h 809"/>
                  <a:gd name="T74" fmla="*/ 327 w 753"/>
                  <a:gd name="T75" fmla="*/ 74 h 809"/>
                  <a:gd name="T76" fmla="*/ 359 w 753"/>
                  <a:gd name="T77" fmla="*/ 46 h 809"/>
                  <a:gd name="T78" fmla="*/ 434 w 753"/>
                  <a:gd name="T79" fmla="*/ 10 h 809"/>
                  <a:gd name="T80" fmla="*/ 518 w 753"/>
                  <a:gd name="T81" fmla="*/ 0 h 8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53" h="809">
                    <a:moveTo>
                      <a:pt x="441" y="164"/>
                    </a:moveTo>
                    <a:lnTo>
                      <a:pt x="414" y="164"/>
                    </a:lnTo>
                    <a:lnTo>
                      <a:pt x="381" y="170"/>
                    </a:lnTo>
                    <a:lnTo>
                      <a:pt x="353" y="184"/>
                    </a:lnTo>
                    <a:lnTo>
                      <a:pt x="327" y="201"/>
                    </a:lnTo>
                    <a:lnTo>
                      <a:pt x="307" y="225"/>
                    </a:lnTo>
                    <a:lnTo>
                      <a:pt x="292" y="252"/>
                    </a:lnTo>
                    <a:lnTo>
                      <a:pt x="283" y="284"/>
                    </a:lnTo>
                    <a:lnTo>
                      <a:pt x="282" y="309"/>
                    </a:lnTo>
                    <a:lnTo>
                      <a:pt x="285" y="334"/>
                    </a:lnTo>
                    <a:lnTo>
                      <a:pt x="295" y="355"/>
                    </a:lnTo>
                    <a:lnTo>
                      <a:pt x="311" y="373"/>
                    </a:lnTo>
                    <a:lnTo>
                      <a:pt x="329" y="387"/>
                    </a:lnTo>
                    <a:lnTo>
                      <a:pt x="354" y="395"/>
                    </a:lnTo>
                    <a:lnTo>
                      <a:pt x="373" y="398"/>
                    </a:lnTo>
                    <a:lnTo>
                      <a:pt x="392" y="402"/>
                    </a:lnTo>
                    <a:lnTo>
                      <a:pt x="432" y="397"/>
                    </a:lnTo>
                    <a:lnTo>
                      <a:pt x="466" y="383"/>
                    </a:lnTo>
                    <a:lnTo>
                      <a:pt x="496" y="363"/>
                    </a:lnTo>
                    <a:lnTo>
                      <a:pt x="518" y="336"/>
                    </a:lnTo>
                    <a:lnTo>
                      <a:pt x="535" y="304"/>
                    </a:lnTo>
                    <a:lnTo>
                      <a:pt x="542" y="265"/>
                    </a:lnTo>
                    <a:lnTo>
                      <a:pt x="540" y="238"/>
                    </a:lnTo>
                    <a:lnTo>
                      <a:pt x="532" y="213"/>
                    </a:lnTo>
                    <a:lnTo>
                      <a:pt x="515" y="192"/>
                    </a:lnTo>
                    <a:lnTo>
                      <a:pt x="493" y="176"/>
                    </a:lnTo>
                    <a:lnTo>
                      <a:pt x="468" y="167"/>
                    </a:lnTo>
                    <a:lnTo>
                      <a:pt x="441" y="164"/>
                    </a:lnTo>
                    <a:close/>
                    <a:moveTo>
                      <a:pt x="518" y="0"/>
                    </a:moveTo>
                    <a:lnTo>
                      <a:pt x="560" y="3"/>
                    </a:lnTo>
                    <a:lnTo>
                      <a:pt x="601" y="13"/>
                    </a:lnTo>
                    <a:lnTo>
                      <a:pt x="642" y="32"/>
                    </a:lnTo>
                    <a:lnTo>
                      <a:pt x="677" y="57"/>
                    </a:lnTo>
                    <a:lnTo>
                      <a:pt x="706" y="86"/>
                    </a:lnTo>
                    <a:lnTo>
                      <a:pt x="726" y="122"/>
                    </a:lnTo>
                    <a:lnTo>
                      <a:pt x="741" y="159"/>
                    </a:lnTo>
                    <a:lnTo>
                      <a:pt x="750" y="201"/>
                    </a:lnTo>
                    <a:lnTo>
                      <a:pt x="753" y="248"/>
                    </a:lnTo>
                    <a:lnTo>
                      <a:pt x="746" y="295"/>
                    </a:lnTo>
                    <a:lnTo>
                      <a:pt x="733" y="341"/>
                    </a:lnTo>
                    <a:lnTo>
                      <a:pt x="713" y="385"/>
                    </a:lnTo>
                    <a:lnTo>
                      <a:pt x="687" y="427"/>
                    </a:lnTo>
                    <a:lnTo>
                      <a:pt x="655" y="464"/>
                    </a:lnTo>
                    <a:lnTo>
                      <a:pt x="618" y="496"/>
                    </a:lnTo>
                    <a:lnTo>
                      <a:pt x="576" y="523"/>
                    </a:lnTo>
                    <a:lnTo>
                      <a:pt x="528" y="544"/>
                    </a:lnTo>
                    <a:lnTo>
                      <a:pt x="478" y="559"/>
                    </a:lnTo>
                    <a:lnTo>
                      <a:pt x="427" y="564"/>
                    </a:lnTo>
                    <a:lnTo>
                      <a:pt x="375" y="561"/>
                    </a:lnTo>
                    <a:lnTo>
                      <a:pt x="324" y="547"/>
                    </a:lnTo>
                    <a:lnTo>
                      <a:pt x="299" y="534"/>
                    </a:lnTo>
                    <a:lnTo>
                      <a:pt x="275" y="518"/>
                    </a:lnTo>
                    <a:lnTo>
                      <a:pt x="253" y="496"/>
                    </a:lnTo>
                    <a:lnTo>
                      <a:pt x="245" y="555"/>
                    </a:lnTo>
                    <a:lnTo>
                      <a:pt x="234" y="611"/>
                    </a:lnTo>
                    <a:lnTo>
                      <a:pt x="202" y="802"/>
                    </a:lnTo>
                    <a:lnTo>
                      <a:pt x="201" y="805"/>
                    </a:lnTo>
                    <a:lnTo>
                      <a:pt x="199" y="807"/>
                    </a:lnTo>
                    <a:lnTo>
                      <a:pt x="197" y="809"/>
                    </a:lnTo>
                    <a:lnTo>
                      <a:pt x="194" y="809"/>
                    </a:lnTo>
                    <a:lnTo>
                      <a:pt x="5" y="809"/>
                    </a:lnTo>
                    <a:lnTo>
                      <a:pt x="3" y="809"/>
                    </a:lnTo>
                    <a:lnTo>
                      <a:pt x="0" y="809"/>
                    </a:lnTo>
                    <a:lnTo>
                      <a:pt x="8" y="755"/>
                    </a:lnTo>
                    <a:lnTo>
                      <a:pt x="54" y="486"/>
                    </a:lnTo>
                    <a:lnTo>
                      <a:pt x="104" y="186"/>
                    </a:lnTo>
                    <a:lnTo>
                      <a:pt x="131" y="25"/>
                    </a:lnTo>
                    <a:lnTo>
                      <a:pt x="133" y="20"/>
                    </a:lnTo>
                    <a:lnTo>
                      <a:pt x="135" y="19"/>
                    </a:lnTo>
                    <a:lnTo>
                      <a:pt x="137" y="17"/>
                    </a:lnTo>
                    <a:lnTo>
                      <a:pt x="140" y="17"/>
                    </a:lnTo>
                    <a:lnTo>
                      <a:pt x="329" y="17"/>
                    </a:lnTo>
                    <a:lnTo>
                      <a:pt x="331" y="17"/>
                    </a:lnTo>
                    <a:lnTo>
                      <a:pt x="334" y="19"/>
                    </a:lnTo>
                    <a:lnTo>
                      <a:pt x="326" y="76"/>
                    </a:lnTo>
                    <a:lnTo>
                      <a:pt x="327" y="74"/>
                    </a:lnTo>
                    <a:lnTo>
                      <a:pt x="329" y="74"/>
                    </a:lnTo>
                    <a:lnTo>
                      <a:pt x="359" y="46"/>
                    </a:lnTo>
                    <a:lnTo>
                      <a:pt x="395" y="25"/>
                    </a:lnTo>
                    <a:lnTo>
                      <a:pt x="434" y="10"/>
                    </a:lnTo>
                    <a:lnTo>
                      <a:pt x="474" y="2"/>
                    </a:lnTo>
                    <a:lnTo>
                      <a:pt x="51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5" name="Freeform 12"/>
              <p:cNvSpPr>
                <a:spLocks/>
              </p:cNvSpPr>
              <p:nvPr/>
            </p:nvSpPr>
            <p:spPr bwMode="auto">
              <a:xfrm>
                <a:off x="2131" y="1881"/>
                <a:ext cx="1132" cy="531"/>
              </a:xfrm>
              <a:custGeom>
                <a:avLst/>
                <a:gdLst>
                  <a:gd name="T0" fmla="*/ 921 w 1132"/>
                  <a:gd name="T1" fmla="*/ 0 h 531"/>
                  <a:gd name="T2" fmla="*/ 1122 w 1132"/>
                  <a:gd name="T3" fmla="*/ 0 h 531"/>
                  <a:gd name="T4" fmla="*/ 1132 w 1132"/>
                  <a:gd name="T5" fmla="*/ 0 h 531"/>
                  <a:gd name="T6" fmla="*/ 1127 w 1132"/>
                  <a:gd name="T7" fmla="*/ 7 h 531"/>
                  <a:gd name="T8" fmla="*/ 1124 w 1132"/>
                  <a:gd name="T9" fmla="*/ 14 h 531"/>
                  <a:gd name="T10" fmla="*/ 1119 w 1132"/>
                  <a:gd name="T11" fmla="*/ 21 h 531"/>
                  <a:gd name="T12" fmla="*/ 754 w 1132"/>
                  <a:gd name="T13" fmla="*/ 522 h 531"/>
                  <a:gd name="T14" fmla="*/ 750 w 1132"/>
                  <a:gd name="T15" fmla="*/ 526 h 531"/>
                  <a:gd name="T16" fmla="*/ 747 w 1132"/>
                  <a:gd name="T17" fmla="*/ 527 h 531"/>
                  <a:gd name="T18" fmla="*/ 742 w 1132"/>
                  <a:gd name="T19" fmla="*/ 529 h 531"/>
                  <a:gd name="T20" fmla="*/ 737 w 1132"/>
                  <a:gd name="T21" fmla="*/ 529 h 531"/>
                  <a:gd name="T22" fmla="*/ 629 w 1132"/>
                  <a:gd name="T23" fmla="*/ 531 h 531"/>
                  <a:gd name="T24" fmla="*/ 622 w 1132"/>
                  <a:gd name="T25" fmla="*/ 529 h 531"/>
                  <a:gd name="T26" fmla="*/ 619 w 1132"/>
                  <a:gd name="T27" fmla="*/ 527 h 531"/>
                  <a:gd name="T28" fmla="*/ 615 w 1132"/>
                  <a:gd name="T29" fmla="*/ 524 h 531"/>
                  <a:gd name="T30" fmla="*/ 613 w 1132"/>
                  <a:gd name="T31" fmla="*/ 519 h 531"/>
                  <a:gd name="T32" fmla="*/ 527 w 1132"/>
                  <a:gd name="T33" fmla="*/ 245 h 531"/>
                  <a:gd name="T34" fmla="*/ 527 w 1132"/>
                  <a:gd name="T35" fmla="*/ 245 h 531"/>
                  <a:gd name="T36" fmla="*/ 526 w 1132"/>
                  <a:gd name="T37" fmla="*/ 242 h 531"/>
                  <a:gd name="T38" fmla="*/ 524 w 1132"/>
                  <a:gd name="T39" fmla="*/ 245 h 531"/>
                  <a:gd name="T40" fmla="*/ 521 w 1132"/>
                  <a:gd name="T41" fmla="*/ 249 h 531"/>
                  <a:gd name="T42" fmla="*/ 345 w 1132"/>
                  <a:gd name="T43" fmla="*/ 517 h 531"/>
                  <a:gd name="T44" fmla="*/ 342 w 1132"/>
                  <a:gd name="T45" fmla="*/ 522 h 531"/>
                  <a:gd name="T46" fmla="*/ 338 w 1132"/>
                  <a:gd name="T47" fmla="*/ 526 h 531"/>
                  <a:gd name="T48" fmla="*/ 335 w 1132"/>
                  <a:gd name="T49" fmla="*/ 529 h 531"/>
                  <a:gd name="T50" fmla="*/ 330 w 1132"/>
                  <a:gd name="T51" fmla="*/ 529 h 531"/>
                  <a:gd name="T52" fmla="*/ 323 w 1132"/>
                  <a:gd name="T53" fmla="*/ 531 h 531"/>
                  <a:gd name="T54" fmla="*/ 215 w 1132"/>
                  <a:gd name="T55" fmla="*/ 529 h 531"/>
                  <a:gd name="T56" fmla="*/ 211 w 1132"/>
                  <a:gd name="T57" fmla="*/ 529 h 531"/>
                  <a:gd name="T58" fmla="*/ 208 w 1132"/>
                  <a:gd name="T59" fmla="*/ 527 h 531"/>
                  <a:gd name="T60" fmla="*/ 205 w 1132"/>
                  <a:gd name="T61" fmla="*/ 526 h 531"/>
                  <a:gd name="T62" fmla="*/ 203 w 1132"/>
                  <a:gd name="T63" fmla="*/ 522 h 531"/>
                  <a:gd name="T64" fmla="*/ 4 w 1132"/>
                  <a:gd name="T65" fmla="*/ 9 h 531"/>
                  <a:gd name="T66" fmla="*/ 2 w 1132"/>
                  <a:gd name="T67" fmla="*/ 5 h 531"/>
                  <a:gd name="T68" fmla="*/ 0 w 1132"/>
                  <a:gd name="T69" fmla="*/ 2 h 531"/>
                  <a:gd name="T70" fmla="*/ 223 w 1132"/>
                  <a:gd name="T71" fmla="*/ 2 h 531"/>
                  <a:gd name="T72" fmla="*/ 316 w 1132"/>
                  <a:gd name="T73" fmla="*/ 286 h 531"/>
                  <a:gd name="T74" fmla="*/ 320 w 1132"/>
                  <a:gd name="T75" fmla="*/ 282 h 531"/>
                  <a:gd name="T76" fmla="*/ 321 w 1132"/>
                  <a:gd name="T77" fmla="*/ 279 h 531"/>
                  <a:gd name="T78" fmla="*/ 323 w 1132"/>
                  <a:gd name="T79" fmla="*/ 276 h 531"/>
                  <a:gd name="T80" fmla="*/ 502 w 1132"/>
                  <a:gd name="T81" fmla="*/ 9 h 531"/>
                  <a:gd name="T82" fmla="*/ 505 w 1132"/>
                  <a:gd name="T83" fmla="*/ 4 h 531"/>
                  <a:gd name="T84" fmla="*/ 510 w 1132"/>
                  <a:gd name="T85" fmla="*/ 2 h 531"/>
                  <a:gd name="T86" fmla="*/ 516 w 1132"/>
                  <a:gd name="T87" fmla="*/ 0 h 531"/>
                  <a:gd name="T88" fmla="*/ 617 w 1132"/>
                  <a:gd name="T89" fmla="*/ 0 h 531"/>
                  <a:gd name="T90" fmla="*/ 622 w 1132"/>
                  <a:gd name="T91" fmla="*/ 0 h 531"/>
                  <a:gd name="T92" fmla="*/ 625 w 1132"/>
                  <a:gd name="T93" fmla="*/ 2 h 531"/>
                  <a:gd name="T94" fmla="*/ 627 w 1132"/>
                  <a:gd name="T95" fmla="*/ 5 h 531"/>
                  <a:gd name="T96" fmla="*/ 629 w 1132"/>
                  <a:gd name="T97" fmla="*/ 9 h 531"/>
                  <a:gd name="T98" fmla="*/ 715 w 1132"/>
                  <a:gd name="T99" fmla="*/ 272 h 531"/>
                  <a:gd name="T100" fmla="*/ 718 w 1132"/>
                  <a:gd name="T101" fmla="*/ 277 h 531"/>
                  <a:gd name="T102" fmla="*/ 720 w 1132"/>
                  <a:gd name="T103" fmla="*/ 286 h 531"/>
                  <a:gd name="T104" fmla="*/ 725 w 1132"/>
                  <a:gd name="T105" fmla="*/ 281 h 531"/>
                  <a:gd name="T106" fmla="*/ 727 w 1132"/>
                  <a:gd name="T107" fmla="*/ 276 h 531"/>
                  <a:gd name="T108" fmla="*/ 906 w 1132"/>
                  <a:gd name="T109" fmla="*/ 9 h 531"/>
                  <a:gd name="T110" fmla="*/ 907 w 1132"/>
                  <a:gd name="T111" fmla="*/ 5 h 531"/>
                  <a:gd name="T112" fmla="*/ 911 w 1132"/>
                  <a:gd name="T113" fmla="*/ 2 h 531"/>
                  <a:gd name="T114" fmla="*/ 916 w 1132"/>
                  <a:gd name="T115" fmla="*/ 0 h 531"/>
                  <a:gd name="T116" fmla="*/ 921 w 1132"/>
                  <a:gd name="T117" fmla="*/ 0 h 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32" h="531">
                    <a:moveTo>
                      <a:pt x="921" y="0"/>
                    </a:moveTo>
                    <a:lnTo>
                      <a:pt x="1122" y="0"/>
                    </a:lnTo>
                    <a:lnTo>
                      <a:pt x="1132" y="0"/>
                    </a:lnTo>
                    <a:lnTo>
                      <a:pt x="1127" y="7"/>
                    </a:lnTo>
                    <a:lnTo>
                      <a:pt x="1124" y="14"/>
                    </a:lnTo>
                    <a:lnTo>
                      <a:pt x="1119" y="21"/>
                    </a:lnTo>
                    <a:lnTo>
                      <a:pt x="754" y="522"/>
                    </a:lnTo>
                    <a:lnTo>
                      <a:pt x="750" y="526"/>
                    </a:lnTo>
                    <a:lnTo>
                      <a:pt x="747" y="527"/>
                    </a:lnTo>
                    <a:lnTo>
                      <a:pt x="742" y="529"/>
                    </a:lnTo>
                    <a:lnTo>
                      <a:pt x="737" y="529"/>
                    </a:lnTo>
                    <a:lnTo>
                      <a:pt x="629" y="531"/>
                    </a:lnTo>
                    <a:lnTo>
                      <a:pt x="622" y="529"/>
                    </a:lnTo>
                    <a:lnTo>
                      <a:pt x="619" y="527"/>
                    </a:lnTo>
                    <a:lnTo>
                      <a:pt x="615" y="524"/>
                    </a:lnTo>
                    <a:lnTo>
                      <a:pt x="613" y="519"/>
                    </a:lnTo>
                    <a:lnTo>
                      <a:pt x="527" y="245"/>
                    </a:lnTo>
                    <a:lnTo>
                      <a:pt x="527" y="245"/>
                    </a:lnTo>
                    <a:lnTo>
                      <a:pt x="526" y="242"/>
                    </a:lnTo>
                    <a:lnTo>
                      <a:pt x="524" y="245"/>
                    </a:lnTo>
                    <a:lnTo>
                      <a:pt x="521" y="249"/>
                    </a:lnTo>
                    <a:lnTo>
                      <a:pt x="345" y="517"/>
                    </a:lnTo>
                    <a:lnTo>
                      <a:pt x="342" y="522"/>
                    </a:lnTo>
                    <a:lnTo>
                      <a:pt x="338" y="526"/>
                    </a:lnTo>
                    <a:lnTo>
                      <a:pt x="335" y="529"/>
                    </a:lnTo>
                    <a:lnTo>
                      <a:pt x="330" y="529"/>
                    </a:lnTo>
                    <a:lnTo>
                      <a:pt x="323" y="531"/>
                    </a:lnTo>
                    <a:lnTo>
                      <a:pt x="215" y="529"/>
                    </a:lnTo>
                    <a:lnTo>
                      <a:pt x="211" y="529"/>
                    </a:lnTo>
                    <a:lnTo>
                      <a:pt x="208" y="527"/>
                    </a:lnTo>
                    <a:lnTo>
                      <a:pt x="205" y="526"/>
                    </a:lnTo>
                    <a:lnTo>
                      <a:pt x="203" y="522"/>
                    </a:lnTo>
                    <a:lnTo>
                      <a:pt x="4" y="9"/>
                    </a:lnTo>
                    <a:lnTo>
                      <a:pt x="2" y="5"/>
                    </a:lnTo>
                    <a:lnTo>
                      <a:pt x="0" y="2"/>
                    </a:lnTo>
                    <a:lnTo>
                      <a:pt x="223" y="2"/>
                    </a:lnTo>
                    <a:lnTo>
                      <a:pt x="316" y="286"/>
                    </a:lnTo>
                    <a:lnTo>
                      <a:pt x="320" y="282"/>
                    </a:lnTo>
                    <a:lnTo>
                      <a:pt x="321" y="279"/>
                    </a:lnTo>
                    <a:lnTo>
                      <a:pt x="323" y="276"/>
                    </a:lnTo>
                    <a:lnTo>
                      <a:pt x="502" y="9"/>
                    </a:lnTo>
                    <a:lnTo>
                      <a:pt x="505" y="4"/>
                    </a:lnTo>
                    <a:lnTo>
                      <a:pt x="510" y="2"/>
                    </a:lnTo>
                    <a:lnTo>
                      <a:pt x="516" y="0"/>
                    </a:lnTo>
                    <a:lnTo>
                      <a:pt x="617" y="0"/>
                    </a:lnTo>
                    <a:lnTo>
                      <a:pt x="622" y="0"/>
                    </a:lnTo>
                    <a:lnTo>
                      <a:pt x="625" y="2"/>
                    </a:lnTo>
                    <a:lnTo>
                      <a:pt x="627" y="5"/>
                    </a:lnTo>
                    <a:lnTo>
                      <a:pt x="629" y="9"/>
                    </a:lnTo>
                    <a:lnTo>
                      <a:pt x="715" y="272"/>
                    </a:lnTo>
                    <a:lnTo>
                      <a:pt x="718" y="277"/>
                    </a:lnTo>
                    <a:lnTo>
                      <a:pt x="720" y="286"/>
                    </a:lnTo>
                    <a:lnTo>
                      <a:pt x="725" y="281"/>
                    </a:lnTo>
                    <a:lnTo>
                      <a:pt x="727" y="276"/>
                    </a:lnTo>
                    <a:lnTo>
                      <a:pt x="906" y="9"/>
                    </a:lnTo>
                    <a:lnTo>
                      <a:pt x="907" y="5"/>
                    </a:lnTo>
                    <a:lnTo>
                      <a:pt x="911" y="2"/>
                    </a:lnTo>
                    <a:lnTo>
                      <a:pt x="916" y="0"/>
                    </a:lnTo>
                    <a:lnTo>
                      <a:pt x="92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6" name="Freeform 13"/>
              <p:cNvSpPr>
                <a:spLocks/>
              </p:cNvSpPr>
              <p:nvPr/>
            </p:nvSpPr>
            <p:spPr bwMode="auto">
              <a:xfrm>
                <a:off x="4878" y="1864"/>
                <a:ext cx="659" cy="546"/>
              </a:xfrm>
              <a:custGeom>
                <a:avLst/>
                <a:gdLst>
                  <a:gd name="T0" fmla="*/ 485 w 659"/>
                  <a:gd name="T1" fmla="*/ 0 h 546"/>
                  <a:gd name="T2" fmla="*/ 522 w 659"/>
                  <a:gd name="T3" fmla="*/ 4 h 546"/>
                  <a:gd name="T4" fmla="*/ 561 w 659"/>
                  <a:gd name="T5" fmla="*/ 12 h 546"/>
                  <a:gd name="T6" fmla="*/ 591 w 659"/>
                  <a:gd name="T7" fmla="*/ 26 h 546"/>
                  <a:gd name="T8" fmla="*/ 616 w 659"/>
                  <a:gd name="T9" fmla="*/ 44 h 546"/>
                  <a:gd name="T10" fmla="*/ 635 w 659"/>
                  <a:gd name="T11" fmla="*/ 68 h 546"/>
                  <a:gd name="T12" fmla="*/ 648 w 659"/>
                  <a:gd name="T13" fmla="*/ 95 h 546"/>
                  <a:gd name="T14" fmla="*/ 655 w 659"/>
                  <a:gd name="T15" fmla="*/ 129 h 546"/>
                  <a:gd name="T16" fmla="*/ 659 w 659"/>
                  <a:gd name="T17" fmla="*/ 166 h 546"/>
                  <a:gd name="T18" fmla="*/ 655 w 659"/>
                  <a:gd name="T19" fmla="*/ 205 h 546"/>
                  <a:gd name="T20" fmla="*/ 648 w 659"/>
                  <a:gd name="T21" fmla="*/ 242 h 546"/>
                  <a:gd name="T22" fmla="*/ 611 w 659"/>
                  <a:gd name="T23" fmla="*/ 465 h 546"/>
                  <a:gd name="T24" fmla="*/ 598 w 659"/>
                  <a:gd name="T25" fmla="*/ 546 h 546"/>
                  <a:gd name="T26" fmla="*/ 397 w 659"/>
                  <a:gd name="T27" fmla="*/ 546 h 546"/>
                  <a:gd name="T28" fmla="*/ 409 w 659"/>
                  <a:gd name="T29" fmla="*/ 472 h 546"/>
                  <a:gd name="T30" fmla="*/ 447 w 659"/>
                  <a:gd name="T31" fmla="*/ 242 h 546"/>
                  <a:gd name="T32" fmla="*/ 449 w 659"/>
                  <a:gd name="T33" fmla="*/ 225 h 546"/>
                  <a:gd name="T34" fmla="*/ 447 w 659"/>
                  <a:gd name="T35" fmla="*/ 207 h 546"/>
                  <a:gd name="T36" fmla="*/ 442 w 659"/>
                  <a:gd name="T37" fmla="*/ 186 h 546"/>
                  <a:gd name="T38" fmla="*/ 432 w 659"/>
                  <a:gd name="T39" fmla="*/ 169 h 546"/>
                  <a:gd name="T40" fmla="*/ 417 w 659"/>
                  <a:gd name="T41" fmla="*/ 159 h 546"/>
                  <a:gd name="T42" fmla="*/ 395 w 659"/>
                  <a:gd name="T43" fmla="*/ 152 h 546"/>
                  <a:gd name="T44" fmla="*/ 365 w 659"/>
                  <a:gd name="T45" fmla="*/ 149 h 546"/>
                  <a:gd name="T46" fmla="*/ 338 w 659"/>
                  <a:gd name="T47" fmla="*/ 154 h 546"/>
                  <a:gd name="T48" fmla="*/ 312 w 659"/>
                  <a:gd name="T49" fmla="*/ 164 h 546"/>
                  <a:gd name="T50" fmla="*/ 290 w 659"/>
                  <a:gd name="T51" fmla="*/ 181 h 546"/>
                  <a:gd name="T52" fmla="*/ 272 w 659"/>
                  <a:gd name="T53" fmla="*/ 203 h 546"/>
                  <a:gd name="T54" fmla="*/ 258 w 659"/>
                  <a:gd name="T55" fmla="*/ 230 h 546"/>
                  <a:gd name="T56" fmla="*/ 248 w 659"/>
                  <a:gd name="T57" fmla="*/ 269 h 546"/>
                  <a:gd name="T58" fmla="*/ 202 w 659"/>
                  <a:gd name="T59" fmla="*/ 539 h 546"/>
                  <a:gd name="T60" fmla="*/ 202 w 659"/>
                  <a:gd name="T61" fmla="*/ 541 h 546"/>
                  <a:gd name="T62" fmla="*/ 202 w 659"/>
                  <a:gd name="T63" fmla="*/ 543 h 546"/>
                  <a:gd name="T64" fmla="*/ 201 w 659"/>
                  <a:gd name="T65" fmla="*/ 546 h 546"/>
                  <a:gd name="T66" fmla="*/ 199 w 659"/>
                  <a:gd name="T67" fmla="*/ 546 h 546"/>
                  <a:gd name="T68" fmla="*/ 196 w 659"/>
                  <a:gd name="T69" fmla="*/ 546 h 546"/>
                  <a:gd name="T70" fmla="*/ 5 w 659"/>
                  <a:gd name="T71" fmla="*/ 546 h 546"/>
                  <a:gd name="T72" fmla="*/ 3 w 659"/>
                  <a:gd name="T73" fmla="*/ 546 h 546"/>
                  <a:gd name="T74" fmla="*/ 0 w 659"/>
                  <a:gd name="T75" fmla="*/ 546 h 546"/>
                  <a:gd name="T76" fmla="*/ 89 w 659"/>
                  <a:gd name="T77" fmla="*/ 19 h 546"/>
                  <a:gd name="T78" fmla="*/ 290 w 659"/>
                  <a:gd name="T79" fmla="*/ 19 h 546"/>
                  <a:gd name="T80" fmla="*/ 285 w 659"/>
                  <a:gd name="T81" fmla="*/ 51 h 546"/>
                  <a:gd name="T82" fmla="*/ 280 w 659"/>
                  <a:gd name="T83" fmla="*/ 87 h 546"/>
                  <a:gd name="T84" fmla="*/ 287 w 659"/>
                  <a:gd name="T85" fmla="*/ 80 h 546"/>
                  <a:gd name="T86" fmla="*/ 294 w 659"/>
                  <a:gd name="T87" fmla="*/ 73 h 546"/>
                  <a:gd name="T88" fmla="*/ 300 w 659"/>
                  <a:gd name="T89" fmla="*/ 66 h 546"/>
                  <a:gd name="T90" fmla="*/ 333 w 659"/>
                  <a:gd name="T91" fmla="*/ 41 h 546"/>
                  <a:gd name="T92" fmla="*/ 366 w 659"/>
                  <a:gd name="T93" fmla="*/ 21 h 546"/>
                  <a:gd name="T94" fmla="*/ 403 w 659"/>
                  <a:gd name="T95" fmla="*/ 9 h 546"/>
                  <a:gd name="T96" fmla="*/ 442 w 659"/>
                  <a:gd name="T97" fmla="*/ 2 h 546"/>
                  <a:gd name="T98" fmla="*/ 485 w 659"/>
                  <a:gd name="T99" fmla="*/ 0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59" h="546">
                    <a:moveTo>
                      <a:pt x="485" y="0"/>
                    </a:moveTo>
                    <a:lnTo>
                      <a:pt x="522" y="4"/>
                    </a:lnTo>
                    <a:lnTo>
                      <a:pt x="561" y="12"/>
                    </a:lnTo>
                    <a:lnTo>
                      <a:pt x="591" y="26"/>
                    </a:lnTo>
                    <a:lnTo>
                      <a:pt x="616" y="44"/>
                    </a:lnTo>
                    <a:lnTo>
                      <a:pt x="635" y="68"/>
                    </a:lnTo>
                    <a:lnTo>
                      <a:pt x="648" y="95"/>
                    </a:lnTo>
                    <a:lnTo>
                      <a:pt x="655" y="129"/>
                    </a:lnTo>
                    <a:lnTo>
                      <a:pt x="659" y="166"/>
                    </a:lnTo>
                    <a:lnTo>
                      <a:pt x="655" y="205"/>
                    </a:lnTo>
                    <a:lnTo>
                      <a:pt x="648" y="242"/>
                    </a:lnTo>
                    <a:lnTo>
                      <a:pt x="611" y="465"/>
                    </a:lnTo>
                    <a:lnTo>
                      <a:pt x="598" y="546"/>
                    </a:lnTo>
                    <a:lnTo>
                      <a:pt x="397" y="546"/>
                    </a:lnTo>
                    <a:lnTo>
                      <a:pt x="409" y="472"/>
                    </a:lnTo>
                    <a:lnTo>
                      <a:pt x="447" y="242"/>
                    </a:lnTo>
                    <a:lnTo>
                      <a:pt x="449" y="225"/>
                    </a:lnTo>
                    <a:lnTo>
                      <a:pt x="447" y="207"/>
                    </a:lnTo>
                    <a:lnTo>
                      <a:pt x="442" y="186"/>
                    </a:lnTo>
                    <a:lnTo>
                      <a:pt x="432" y="169"/>
                    </a:lnTo>
                    <a:lnTo>
                      <a:pt x="417" y="159"/>
                    </a:lnTo>
                    <a:lnTo>
                      <a:pt x="395" y="152"/>
                    </a:lnTo>
                    <a:lnTo>
                      <a:pt x="365" y="149"/>
                    </a:lnTo>
                    <a:lnTo>
                      <a:pt x="338" y="154"/>
                    </a:lnTo>
                    <a:lnTo>
                      <a:pt x="312" y="164"/>
                    </a:lnTo>
                    <a:lnTo>
                      <a:pt x="290" y="181"/>
                    </a:lnTo>
                    <a:lnTo>
                      <a:pt x="272" y="203"/>
                    </a:lnTo>
                    <a:lnTo>
                      <a:pt x="258" y="230"/>
                    </a:lnTo>
                    <a:lnTo>
                      <a:pt x="248" y="269"/>
                    </a:lnTo>
                    <a:lnTo>
                      <a:pt x="202" y="539"/>
                    </a:lnTo>
                    <a:lnTo>
                      <a:pt x="202" y="541"/>
                    </a:lnTo>
                    <a:lnTo>
                      <a:pt x="202" y="543"/>
                    </a:lnTo>
                    <a:lnTo>
                      <a:pt x="201" y="546"/>
                    </a:lnTo>
                    <a:lnTo>
                      <a:pt x="199" y="546"/>
                    </a:lnTo>
                    <a:lnTo>
                      <a:pt x="196" y="546"/>
                    </a:lnTo>
                    <a:lnTo>
                      <a:pt x="5" y="546"/>
                    </a:lnTo>
                    <a:lnTo>
                      <a:pt x="3" y="546"/>
                    </a:lnTo>
                    <a:lnTo>
                      <a:pt x="0" y="546"/>
                    </a:lnTo>
                    <a:lnTo>
                      <a:pt x="89" y="19"/>
                    </a:lnTo>
                    <a:lnTo>
                      <a:pt x="290" y="19"/>
                    </a:lnTo>
                    <a:lnTo>
                      <a:pt x="285" y="51"/>
                    </a:lnTo>
                    <a:lnTo>
                      <a:pt x="280" y="87"/>
                    </a:lnTo>
                    <a:lnTo>
                      <a:pt x="287" y="80"/>
                    </a:lnTo>
                    <a:lnTo>
                      <a:pt x="294" y="73"/>
                    </a:lnTo>
                    <a:lnTo>
                      <a:pt x="300" y="66"/>
                    </a:lnTo>
                    <a:lnTo>
                      <a:pt x="333" y="41"/>
                    </a:lnTo>
                    <a:lnTo>
                      <a:pt x="366" y="21"/>
                    </a:lnTo>
                    <a:lnTo>
                      <a:pt x="403" y="9"/>
                    </a:lnTo>
                    <a:lnTo>
                      <a:pt x="442" y="2"/>
                    </a:lnTo>
                    <a:lnTo>
                      <a:pt x="48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7" name="Freeform 14"/>
              <p:cNvSpPr>
                <a:spLocks noEditPoints="1"/>
              </p:cNvSpPr>
              <p:nvPr/>
            </p:nvSpPr>
            <p:spPr bwMode="auto">
              <a:xfrm>
                <a:off x="5555" y="1863"/>
                <a:ext cx="632" cy="565"/>
              </a:xfrm>
              <a:custGeom>
                <a:avLst/>
                <a:gdLst>
                  <a:gd name="T0" fmla="*/ 326 w 632"/>
                  <a:gd name="T1" fmla="*/ 126 h 565"/>
                  <a:gd name="T2" fmla="*/ 270 w 632"/>
                  <a:gd name="T3" fmla="*/ 148 h 565"/>
                  <a:gd name="T4" fmla="*/ 235 w 632"/>
                  <a:gd name="T5" fmla="*/ 184 h 565"/>
                  <a:gd name="T6" fmla="*/ 454 w 632"/>
                  <a:gd name="T7" fmla="*/ 206 h 565"/>
                  <a:gd name="T8" fmla="*/ 454 w 632"/>
                  <a:gd name="T9" fmla="*/ 192 h 565"/>
                  <a:gd name="T10" fmla="*/ 431 w 632"/>
                  <a:gd name="T11" fmla="*/ 150 h 565"/>
                  <a:gd name="T12" fmla="*/ 384 w 632"/>
                  <a:gd name="T13" fmla="*/ 126 h 565"/>
                  <a:gd name="T14" fmla="*/ 375 w 632"/>
                  <a:gd name="T15" fmla="*/ 0 h 565"/>
                  <a:gd name="T16" fmla="*/ 487 w 632"/>
                  <a:gd name="T17" fmla="*/ 20 h 565"/>
                  <a:gd name="T18" fmla="*/ 561 w 632"/>
                  <a:gd name="T19" fmla="*/ 59 h 565"/>
                  <a:gd name="T20" fmla="*/ 610 w 632"/>
                  <a:gd name="T21" fmla="*/ 121 h 565"/>
                  <a:gd name="T22" fmla="*/ 632 w 632"/>
                  <a:gd name="T23" fmla="*/ 202 h 565"/>
                  <a:gd name="T24" fmla="*/ 625 w 632"/>
                  <a:gd name="T25" fmla="*/ 309 h 565"/>
                  <a:gd name="T26" fmla="*/ 623 w 632"/>
                  <a:gd name="T27" fmla="*/ 316 h 565"/>
                  <a:gd name="T28" fmla="*/ 199 w 632"/>
                  <a:gd name="T29" fmla="*/ 339 h 565"/>
                  <a:gd name="T30" fmla="*/ 206 w 632"/>
                  <a:gd name="T31" fmla="*/ 383 h 565"/>
                  <a:gd name="T32" fmla="*/ 233 w 632"/>
                  <a:gd name="T33" fmla="*/ 415 h 565"/>
                  <a:gd name="T34" fmla="*/ 289 w 632"/>
                  <a:gd name="T35" fmla="*/ 430 h 565"/>
                  <a:gd name="T36" fmla="*/ 341 w 632"/>
                  <a:gd name="T37" fmla="*/ 429 h 565"/>
                  <a:gd name="T38" fmla="*/ 387 w 632"/>
                  <a:gd name="T39" fmla="*/ 407 h 565"/>
                  <a:gd name="T40" fmla="*/ 411 w 632"/>
                  <a:gd name="T41" fmla="*/ 385 h 565"/>
                  <a:gd name="T42" fmla="*/ 416 w 632"/>
                  <a:gd name="T43" fmla="*/ 383 h 565"/>
                  <a:gd name="T44" fmla="*/ 603 w 632"/>
                  <a:gd name="T45" fmla="*/ 383 h 565"/>
                  <a:gd name="T46" fmla="*/ 586 w 632"/>
                  <a:gd name="T47" fmla="*/ 419 h 565"/>
                  <a:gd name="T48" fmla="*/ 534 w 632"/>
                  <a:gd name="T49" fmla="*/ 481 h 565"/>
                  <a:gd name="T50" fmla="*/ 466 w 632"/>
                  <a:gd name="T51" fmla="*/ 525 h 565"/>
                  <a:gd name="T52" fmla="*/ 387 w 632"/>
                  <a:gd name="T53" fmla="*/ 554 h 565"/>
                  <a:gd name="T54" fmla="*/ 264 w 632"/>
                  <a:gd name="T55" fmla="*/ 565 h 565"/>
                  <a:gd name="T56" fmla="*/ 142 w 632"/>
                  <a:gd name="T57" fmla="*/ 540 h 565"/>
                  <a:gd name="T58" fmla="*/ 80 w 632"/>
                  <a:gd name="T59" fmla="*/ 506 h 565"/>
                  <a:gd name="T60" fmla="*/ 34 w 632"/>
                  <a:gd name="T61" fmla="*/ 457 h 565"/>
                  <a:gd name="T62" fmla="*/ 7 w 632"/>
                  <a:gd name="T63" fmla="*/ 390 h 565"/>
                  <a:gd name="T64" fmla="*/ 5 w 632"/>
                  <a:gd name="T65" fmla="*/ 285 h 565"/>
                  <a:gd name="T66" fmla="*/ 37 w 632"/>
                  <a:gd name="T67" fmla="*/ 186 h 565"/>
                  <a:gd name="T68" fmla="*/ 93 w 632"/>
                  <a:gd name="T69" fmla="*/ 106 h 565"/>
                  <a:gd name="T70" fmla="*/ 169 w 632"/>
                  <a:gd name="T71" fmla="*/ 49 h 565"/>
                  <a:gd name="T72" fmla="*/ 264 w 632"/>
                  <a:gd name="T73" fmla="*/ 13 h 565"/>
                  <a:gd name="T74" fmla="*/ 375 w 632"/>
                  <a:gd name="T75" fmla="*/ 0 h 5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32" h="565">
                    <a:moveTo>
                      <a:pt x="355" y="123"/>
                    </a:moveTo>
                    <a:lnTo>
                      <a:pt x="326" y="126"/>
                    </a:lnTo>
                    <a:lnTo>
                      <a:pt x="297" y="135"/>
                    </a:lnTo>
                    <a:lnTo>
                      <a:pt x="270" y="148"/>
                    </a:lnTo>
                    <a:lnTo>
                      <a:pt x="248" y="167"/>
                    </a:lnTo>
                    <a:lnTo>
                      <a:pt x="235" y="184"/>
                    </a:lnTo>
                    <a:lnTo>
                      <a:pt x="225" y="206"/>
                    </a:lnTo>
                    <a:lnTo>
                      <a:pt x="454" y="206"/>
                    </a:lnTo>
                    <a:lnTo>
                      <a:pt x="454" y="199"/>
                    </a:lnTo>
                    <a:lnTo>
                      <a:pt x="454" y="192"/>
                    </a:lnTo>
                    <a:lnTo>
                      <a:pt x="444" y="169"/>
                    </a:lnTo>
                    <a:lnTo>
                      <a:pt x="431" y="150"/>
                    </a:lnTo>
                    <a:lnTo>
                      <a:pt x="411" y="137"/>
                    </a:lnTo>
                    <a:lnTo>
                      <a:pt x="384" y="126"/>
                    </a:lnTo>
                    <a:lnTo>
                      <a:pt x="355" y="123"/>
                    </a:lnTo>
                    <a:close/>
                    <a:moveTo>
                      <a:pt x="375" y="0"/>
                    </a:moveTo>
                    <a:lnTo>
                      <a:pt x="431" y="5"/>
                    </a:lnTo>
                    <a:lnTo>
                      <a:pt x="487" y="20"/>
                    </a:lnTo>
                    <a:lnTo>
                      <a:pt x="527" y="37"/>
                    </a:lnTo>
                    <a:lnTo>
                      <a:pt x="561" y="59"/>
                    </a:lnTo>
                    <a:lnTo>
                      <a:pt x="588" y="88"/>
                    </a:lnTo>
                    <a:lnTo>
                      <a:pt x="610" y="121"/>
                    </a:lnTo>
                    <a:lnTo>
                      <a:pt x="623" y="159"/>
                    </a:lnTo>
                    <a:lnTo>
                      <a:pt x="632" y="202"/>
                    </a:lnTo>
                    <a:lnTo>
                      <a:pt x="632" y="256"/>
                    </a:lnTo>
                    <a:lnTo>
                      <a:pt x="625" y="309"/>
                    </a:lnTo>
                    <a:lnTo>
                      <a:pt x="623" y="312"/>
                    </a:lnTo>
                    <a:lnTo>
                      <a:pt x="623" y="316"/>
                    </a:lnTo>
                    <a:lnTo>
                      <a:pt x="203" y="316"/>
                    </a:lnTo>
                    <a:lnTo>
                      <a:pt x="199" y="339"/>
                    </a:lnTo>
                    <a:lnTo>
                      <a:pt x="199" y="361"/>
                    </a:lnTo>
                    <a:lnTo>
                      <a:pt x="206" y="383"/>
                    </a:lnTo>
                    <a:lnTo>
                      <a:pt x="218" y="400"/>
                    </a:lnTo>
                    <a:lnTo>
                      <a:pt x="233" y="415"/>
                    </a:lnTo>
                    <a:lnTo>
                      <a:pt x="260" y="425"/>
                    </a:lnTo>
                    <a:lnTo>
                      <a:pt x="289" y="430"/>
                    </a:lnTo>
                    <a:lnTo>
                      <a:pt x="316" y="432"/>
                    </a:lnTo>
                    <a:lnTo>
                      <a:pt x="341" y="429"/>
                    </a:lnTo>
                    <a:lnTo>
                      <a:pt x="365" y="420"/>
                    </a:lnTo>
                    <a:lnTo>
                      <a:pt x="387" y="407"/>
                    </a:lnTo>
                    <a:lnTo>
                      <a:pt x="407" y="388"/>
                    </a:lnTo>
                    <a:lnTo>
                      <a:pt x="411" y="385"/>
                    </a:lnTo>
                    <a:lnTo>
                      <a:pt x="412" y="385"/>
                    </a:lnTo>
                    <a:lnTo>
                      <a:pt x="416" y="383"/>
                    </a:lnTo>
                    <a:lnTo>
                      <a:pt x="601" y="383"/>
                    </a:lnTo>
                    <a:lnTo>
                      <a:pt x="603" y="383"/>
                    </a:lnTo>
                    <a:lnTo>
                      <a:pt x="605" y="385"/>
                    </a:lnTo>
                    <a:lnTo>
                      <a:pt x="586" y="419"/>
                    </a:lnTo>
                    <a:lnTo>
                      <a:pt x="564" y="451"/>
                    </a:lnTo>
                    <a:lnTo>
                      <a:pt x="534" y="481"/>
                    </a:lnTo>
                    <a:lnTo>
                      <a:pt x="502" y="505"/>
                    </a:lnTo>
                    <a:lnTo>
                      <a:pt x="466" y="525"/>
                    </a:lnTo>
                    <a:lnTo>
                      <a:pt x="427" y="542"/>
                    </a:lnTo>
                    <a:lnTo>
                      <a:pt x="387" y="554"/>
                    </a:lnTo>
                    <a:lnTo>
                      <a:pt x="324" y="564"/>
                    </a:lnTo>
                    <a:lnTo>
                      <a:pt x="264" y="565"/>
                    </a:lnTo>
                    <a:lnTo>
                      <a:pt x="203" y="557"/>
                    </a:lnTo>
                    <a:lnTo>
                      <a:pt x="142" y="540"/>
                    </a:lnTo>
                    <a:lnTo>
                      <a:pt x="108" y="525"/>
                    </a:lnTo>
                    <a:lnTo>
                      <a:pt x="80" y="506"/>
                    </a:lnTo>
                    <a:lnTo>
                      <a:pt x="54" y="483"/>
                    </a:lnTo>
                    <a:lnTo>
                      <a:pt x="34" y="457"/>
                    </a:lnTo>
                    <a:lnTo>
                      <a:pt x="17" y="425"/>
                    </a:lnTo>
                    <a:lnTo>
                      <a:pt x="7" y="390"/>
                    </a:lnTo>
                    <a:lnTo>
                      <a:pt x="0" y="338"/>
                    </a:lnTo>
                    <a:lnTo>
                      <a:pt x="5" y="285"/>
                    </a:lnTo>
                    <a:lnTo>
                      <a:pt x="19" y="233"/>
                    </a:lnTo>
                    <a:lnTo>
                      <a:pt x="37" y="186"/>
                    </a:lnTo>
                    <a:lnTo>
                      <a:pt x="63" y="143"/>
                    </a:lnTo>
                    <a:lnTo>
                      <a:pt x="93" y="106"/>
                    </a:lnTo>
                    <a:lnTo>
                      <a:pt x="128" y="74"/>
                    </a:lnTo>
                    <a:lnTo>
                      <a:pt x="169" y="49"/>
                    </a:lnTo>
                    <a:lnTo>
                      <a:pt x="215" y="29"/>
                    </a:lnTo>
                    <a:lnTo>
                      <a:pt x="264" y="13"/>
                    </a:lnTo>
                    <a:lnTo>
                      <a:pt x="319" y="3"/>
                    </a:lnTo>
                    <a:lnTo>
                      <a:pt x="37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8" name="Freeform 15"/>
              <p:cNvSpPr>
                <a:spLocks noEditPoints="1"/>
              </p:cNvSpPr>
              <p:nvPr/>
            </p:nvSpPr>
            <p:spPr bwMode="auto">
              <a:xfrm>
                <a:off x="3167" y="1863"/>
                <a:ext cx="631" cy="565"/>
              </a:xfrm>
              <a:custGeom>
                <a:avLst/>
                <a:gdLst>
                  <a:gd name="T0" fmla="*/ 319 w 631"/>
                  <a:gd name="T1" fmla="*/ 126 h 565"/>
                  <a:gd name="T2" fmla="*/ 262 w 631"/>
                  <a:gd name="T3" fmla="*/ 153 h 565"/>
                  <a:gd name="T4" fmla="*/ 233 w 631"/>
                  <a:gd name="T5" fmla="*/ 186 h 565"/>
                  <a:gd name="T6" fmla="*/ 454 w 631"/>
                  <a:gd name="T7" fmla="*/ 206 h 565"/>
                  <a:gd name="T8" fmla="*/ 441 w 631"/>
                  <a:gd name="T9" fmla="*/ 164 h 565"/>
                  <a:gd name="T10" fmla="*/ 410 w 631"/>
                  <a:gd name="T11" fmla="*/ 137 h 565"/>
                  <a:gd name="T12" fmla="*/ 348 w 631"/>
                  <a:gd name="T13" fmla="*/ 123 h 565"/>
                  <a:gd name="T14" fmla="*/ 430 w 631"/>
                  <a:gd name="T15" fmla="*/ 5 h 565"/>
                  <a:gd name="T16" fmla="*/ 530 w 631"/>
                  <a:gd name="T17" fmla="*/ 39 h 565"/>
                  <a:gd name="T18" fmla="*/ 588 w 631"/>
                  <a:gd name="T19" fmla="*/ 89 h 565"/>
                  <a:gd name="T20" fmla="*/ 621 w 631"/>
                  <a:gd name="T21" fmla="*/ 159 h 565"/>
                  <a:gd name="T22" fmla="*/ 631 w 631"/>
                  <a:gd name="T23" fmla="*/ 238 h 565"/>
                  <a:gd name="T24" fmla="*/ 623 w 631"/>
                  <a:gd name="T25" fmla="*/ 316 h 565"/>
                  <a:gd name="T26" fmla="*/ 197 w 631"/>
                  <a:gd name="T27" fmla="*/ 346 h 565"/>
                  <a:gd name="T28" fmla="*/ 211 w 631"/>
                  <a:gd name="T29" fmla="*/ 395 h 565"/>
                  <a:gd name="T30" fmla="*/ 240 w 631"/>
                  <a:gd name="T31" fmla="*/ 419 h 565"/>
                  <a:gd name="T32" fmla="*/ 299 w 631"/>
                  <a:gd name="T33" fmla="*/ 432 h 565"/>
                  <a:gd name="T34" fmla="*/ 363 w 631"/>
                  <a:gd name="T35" fmla="*/ 420 h 565"/>
                  <a:gd name="T36" fmla="*/ 403 w 631"/>
                  <a:gd name="T37" fmla="*/ 390 h 565"/>
                  <a:gd name="T38" fmla="*/ 412 w 631"/>
                  <a:gd name="T39" fmla="*/ 385 h 565"/>
                  <a:gd name="T40" fmla="*/ 603 w 631"/>
                  <a:gd name="T41" fmla="*/ 383 h 565"/>
                  <a:gd name="T42" fmla="*/ 596 w 631"/>
                  <a:gd name="T43" fmla="*/ 400 h 565"/>
                  <a:gd name="T44" fmla="*/ 547 w 631"/>
                  <a:gd name="T45" fmla="*/ 466 h 565"/>
                  <a:gd name="T46" fmla="*/ 483 w 631"/>
                  <a:gd name="T47" fmla="*/ 515 h 565"/>
                  <a:gd name="T48" fmla="*/ 381 w 631"/>
                  <a:gd name="T49" fmla="*/ 554 h 565"/>
                  <a:gd name="T50" fmla="*/ 255 w 631"/>
                  <a:gd name="T51" fmla="*/ 565 h 565"/>
                  <a:gd name="T52" fmla="*/ 126 w 631"/>
                  <a:gd name="T53" fmla="*/ 535 h 565"/>
                  <a:gd name="T54" fmla="*/ 59 w 631"/>
                  <a:gd name="T55" fmla="*/ 491 h 565"/>
                  <a:gd name="T56" fmla="*/ 17 w 631"/>
                  <a:gd name="T57" fmla="*/ 429 h 565"/>
                  <a:gd name="T58" fmla="*/ 0 w 631"/>
                  <a:gd name="T59" fmla="*/ 348 h 565"/>
                  <a:gd name="T60" fmla="*/ 15 w 631"/>
                  <a:gd name="T61" fmla="*/ 235 h 565"/>
                  <a:gd name="T62" fmla="*/ 64 w 631"/>
                  <a:gd name="T63" fmla="*/ 138 h 565"/>
                  <a:gd name="T64" fmla="*/ 143 w 631"/>
                  <a:gd name="T65" fmla="*/ 64 h 565"/>
                  <a:gd name="T66" fmla="*/ 246 w 631"/>
                  <a:gd name="T67" fmla="*/ 17 h 565"/>
                  <a:gd name="T68" fmla="*/ 370 w 631"/>
                  <a:gd name="T69" fmla="*/ 0 h 5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31" h="565">
                    <a:moveTo>
                      <a:pt x="348" y="123"/>
                    </a:moveTo>
                    <a:lnTo>
                      <a:pt x="319" y="126"/>
                    </a:lnTo>
                    <a:lnTo>
                      <a:pt x="290" y="137"/>
                    </a:lnTo>
                    <a:lnTo>
                      <a:pt x="262" y="153"/>
                    </a:lnTo>
                    <a:lnTo>
                      <a:pt x="245" y="169"/>
                    </a:lnTo>
                    <a:lnTo>
                      <a:pt x="233" y="186"/>
                    </a:lnTo>
                    <a:lnTo>
                      <a:pt x="223" y="206"/>
                    </a:lnTo>
                    <a:lnTo>
                      <a:pt x="454" y="206"/>
                    </a:lnTo>
                    <a:lnTo>
                      <a:pt x="449" y="184"/>
                    </a:lnTo>
                    <a:lnTo>
                      <a:pt x="441" y="164"/>
                    </a:lnTo>
                    <a:lnTo>
                      <a:pt x="427" y="148"/>
                    </a:lnTo>
                    <a:lnTo>
                      <a:pt x="410" y="137"/>
                    </a:lnTo>
                    <a:lnTo>
                      <a:pt x="378" y="126"/>
                    </a:lnTo>
                    <a:lnTo>
                      <a:pt x="348" y="123"/>
                    </a:lnTo>
                    <a:close/>
                    <a:moveTo>
                      <a:pt x="370" y="0"/>
                    </a:moveTo>
                    <a:lnTo>
                      <a:pt x="430" y="5"/>
                    </a:lnTo>
                    <a:lnTo>
                      <a:pt x="491" y="22"/>
                    </a:lnTo>
                    <a:lnTo>
                      <a:pt x="530" y="39"/>
                    </a:lnTo>
                    <a:lnTo>
                      <a:pt x="562" y="61"/>
                    </a:lnTo>
                    <a:lnTo>
                      <a:pt x="588" y="89"/>
                    </a:lnTo>
                    <a:lnTo>
                      <a:pt x="608" y="121"/>
                    </a:lnTo>
                    <a:lnTo>
                      <a:pt x="621" y="159"/>
                    </a:lnTo>
                    <a:lnTo>
                      <a:pt x="630" y="201"/>
                    </a:lnTo>
                    <a:lnTo>
                      <a:pt x="631" y="238"/>
                    </a:lnTo>
                    <a:lnTo>
                      <a:pt x="628" y="277"/>
                    </a:lnTo>
                    <a:lnTo>
                      <a:pt x="623" y="316"/>
                    </a:lnTo>
                    <a:lnTo>
                      <a:pt x="201" y="316"/>
                    </a:lnTo>
                    <a:lnTo>
                      <a:pt x="197" y="346"/>
                    </a:lnTo>
                    <a:lnTo>
                      <a:pt x="202" y="376"/>
                    </a:lnTo>
                    <a:lnTo>
                      <a:pt x="211" y="395"/>
                    </a:lnTo>
                    <a:lnTo>
                      <a:pt x="224" y="408"/>
                    </a:lnTo>
                    <a:lnTo>
                      <a:pt x="240" y="419"/>
                    </a:lnTo>
                    <a:lnTo>
                      <a:pt x="258" y="425"/>
                    </a:lnTo>
                    <a:lnTo>
                      <a:pt x="299" y="432"/>
                    </a:lnTo>
                    <a:lnTo>
                      <a:pt x="338" y="429"/>
                    </a:lnTo>
                    <a:lnTo>
                      <a:pt x="363" y="420"/>
                    </a:lnTo>
                    <a:lnTo>
                      <a:pt x="385" y="408"/>
                    </a:lnTo>
                    <a:lnTo>
                      <a:pt x="403" y="390"/>
                    </a:lnTo>
                    <a:lnTo>
                      <a:pt x="409" y="386"/>
                    </a:lnTo>
                    <a:lnTo>
                      <a:pt x="412" y="385"/>
                    </a:lnTo>
                    <a:lnTo>
                      <a:pt x="419" y="383"/>
                    </a:lnTo>
                    <a:lnTo>
                      <a:pt x="603" y="383"/>
                    </a:lnTo>
                    <a:lnTo>
                      <a:pt x="599" y="392"/>
                    </a:lnTo>
                    <a:lnTo>
                      <a:pt x="596" y="400"/>
                    </a:lnTo>
                    <a:lnTo>
                      <a:pt x="574" y="435"/>
                    </a:lnTo>
                    <a:lnTo>
                      <a:pt x="547" y="466"/>
                    </a:lnTo>
                    <a:lnTo>
                      <a:pt x="517" y="493"/>
                    </a:lnTo>
                    <a:lnTo>
                      <a:pt x="483" y="515"/>
                    </a:lnTo>
                    <a:lnTo>
                      <a:pt x="446" y="533"/>
                    </a:lnTo>
                    <a:lnTo>
                      <a:pt x="381" y="554"/>
                    </a:lnTo>
                    <a:lnTo>
                      <a:pt x="317" y="565"/>
                    </a:lnTo>
                    <a:lnTo>
                      <a:pt x="255" y="565"/>
                    </a:lnTo>
                    <a:lnTo>
                      <a:pt x="191" y="555"/>
                    </a:lnTo>
                    <a:lnTo>
                      <a:pt x="126" y="535"/>
                    </a:lnTo>
                    <a:lnTo>
                      <a:pt x="89" y="515"/>
                    </a:lnTo>
                    <a:lnTo>
                      <a:pt x="59" y="491"/>
                    </a:lnTo>
                    <a:lnTo>
                      <a:pt x="34" y="461"/>
                    </a:lnTo>
                    <a:lnTo>
                      <a:pt x="17" y="429"/>
                    </a:lnTo>
                    <a:lnTo>
                      <a:pt x="5" y="390"/>
                    </a:lnTo>
                    <a:lnTo>
                      <a:pt x="0" y="348"/>
                    </a:lnTo>
                    <a:lnTo>
                      <a:pt x="3" y="290"/>
                    </a:lnTo>
                    <a:lnTo>
                      <a:pt x="15" y="235"/>
                    </a:lnTo>
                    <a:lnTo>
                      <a:pt x="35" y="184"/>
                    </a:lnTo>
                    <a:lnTo>
                      <a:pt x="64" y="138"/>
                    </a:lnTo>
                    <a:lnTo>
                      <a:pt x="99" y="99"/>
                    </a:lnTo>
                    <a:lnTo>
                      <a:pt x="143" y="64"/>
                    </a:lnTo>
                    <a:lnTo>
                      <a:pt x="192" y="37"/>
                    </a:lnTo>
                    <a:lnTo>
                      <a:pt x="246" y="17"/>
                    </a:lnTo>
                    <a:lnTo>
                      <a:pt x="307" y="5"/>
                    </a:lnTo>
                    <a:lnTo>
                      <a:pt x="37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9" name="Freeform 16"/>
              <p:cNvSpPr>
                <a:spLocks/>
              </p:cNvSpPr>
              <p:nvPr/>
            </p:nvSpPr>
            <p:spPr bwMode="auto">
              <a:xfrm>
                <a:off x="4515" y="2094"/>
                <a:ext cx="334" cy="331"/>
              </a:xfrm>
              <a:custGeom>
                <a:avLst/>
                <a:gdLst>
                  <a:gd name="T0" fmla="*/ 167 w 334"/>
                  <a:gd name="T1" fmla="*/ 0 h 331"/>
                  <a:gd name="T2" fmla="*/ 206 w 334"/>
                  <a:gd name="T3" fmla="*/ 4 h 331"/>
                  <a:gd name="T4" fmla="*/ 239 w 334"/>
                  <a:gd name="T5" fmla="*/ 17 h 331"/>
                  <a:gd name="T6" fmla="*/ 272 w 334"/>
                  <a:gd name="T7" fmla="*/ 36 h 331"/>
                  <a:gd name="T8" fmla="*/ 297 w 334"/>
                  <a:gd name="T9" fmla="*/ 63 h 331"/>
                  <a:gd name="T10" fmla="*/ 317 w 334"/>
                  <a:gd name="T11" fmla="*/ 93 h 331"/>
                  <a:gd name="T12" fmla="*/ 329 w 334"/>
                  <a:gd name="T13" fmla="*/ 128 h 331"/>
                  <a:gd name="T14" fmla="*/ 334 w 334"/>
                  <a:gd name="T15" fmla="*/ 166 h 331"/>
                  <a:gd name="T16" fmla="*/ 329 w 334"/>
                  <a:gd name="T17" fmla="*/ 204 h 331"/>
                  <a:gd name="T18" fmla="*/ 315 w 334"/>
                  <a:gd name="T19" fmla="*/ 240 h 331"/>
                  <a:gd name="T20" fmla="*/ 297 w 334"/>
                  <a:gd name="T21" fmla="*/ 270 h 331"/>
                  <a:gd name="T22" fmla="*/ 270 w 334"/>
                  <a:gd name="T23" fmla="*/ 296 h 331"/>
                  <a:gd name="T24" fmla="*/ 239 w 334"/>
                  <a:gd name="T25" fmla="*/ 316 h 331"/>
                  <a:gd name="T26" fmla="*/ 204 w 334"/>
                  <a:gd name="T27" fmla="*/ 328 h 331"/>
                  <a:gd name="T28" fmla="*/ 167 w 334"/>
                  <a:gd name="T29" fmla="*/ 331 h 331"/>
                  <a:gd name="T30" fmla="*/ 128 w 334"/>
                  <a:gd name="T31" fmla="*/ 328 h 331"/>
                  <a:gd name="T32" fmla="*/ 93 w 334"/>
                  <a:gd name="T33" fmla="*/ 314 h 331"/>
                  <a:gd name="T34" fmla="*/ 62 w 334"/>
                  <a:gd name="T35" fmla="*/ 296 h 331"/>
                  <a:gd name="T36" fmla="*/ 37 w 334"/>
                  <a:gd name="T37" fmla="*/ 269 h 331"/>
                  <a:gd name="T38" fmla="*/ 17 w 334"/>
                  <a:gd name="T39" fmla="*/ 238 h 331"/>
                  <a:gd name="T40" fmla="*/ 5 w 334"/>
                  <a:gd name="T41" fmla="*/ 204 h 331"/>
                  <a:gd name="T42" fmla="*/ 0 w 334"/>
                  <a:gd name="T43" fmla="*/ 166 h 331"/>
                  <a:gd name="T44" fmla="*/ 5 w 334"/>
                  <a:gd name="T45" fmla="*/ 127 h 331"/>
                  <a:gd name="T46" fmla="*/ 18 w 334"/>
                  <a:gd name="T47" fmla="*/ 93 h 331"/>
                  <a:gd name="T48" fmla="*/ 37 w 334"/>
                  <a:gd name="T49" fmla="*/ 61 h 331"/>
                  <a:gd name="T50" fmla="*/ 64 w 334"/>
                  <a:gd name="T51" fmla="*/ 36 h 331"/>
                  <a:gd name="T52" fmla="*/ 94 w 334"/>
                  <a:gd name="T53" fmla="*/ 15 h 331"/>
                  <a:gd name="T54" fmla="*/ 130 w 334"/>
                  <a:gd name="T55" fmla="*/ 4 h 331"/>
                  <a:gd name="T56" fmla="*/ 167 w 334"/>
                  <a:gd name="T57" fmla="*/ 0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34" h="331">
                    <a:moveTo>
                      <a:pt x="167" y="0"/>
                    </a:moveTo>
                    <a:lnTo>
                      <a:pt x="206" y="4"/>
                    </a:lnTo>
                    <a:lnTo>
                      <a:pt x="239" y="17"/>
                    </a:lnTo>
                    <a:lnTo>
                      <a:pt x="272" y="36"/>
                    </a:lnTo>
                    <a:lnTo>
                      <a:pt x="297" y="63"/>
                    </a:lnTo>
                    <a:lnTo>
                      <a:pt x="317" y="93"/>
                    </a:lnTo>
                    <a:lnTo>
                      <a:pt x="329" y="128"/>
                    </a:lnTo>
                    <a:lnTo>
                      <a:pt x="334" y="166"/>
                    </a:lnTo>
                    <a:lnTo>
                      <a:pt x="329" y="204"/>
                    </a:lnTo>
                    <a:lnTo>
                      <a:pt x="315" y="240"/>
                    </a:lnTo>
                    <a:lnTo>
                      <a:pt x="297" y="270"/>
                    </a:lnTo>
                    <a:lnTo>
                      <a:pt x="270" y="296"/>
                    </a:lnTo>
                    <a:lnTo>
                      <a:pt x="239" y="316"/>
                    </a:lnTo>
                    <a:lnTo>
                      <a:pt x="204" y="328"/>
                    </a:lnTo>
                    <a:lnTo>
                      <a:pt x="167" y="331"/>
                    </a:lnTo>
                    <a:lnTo>
                      <a:pt x="128" y="328"/>
                    </a:lnTo>
                    <a:lnTo>
                      <a:pt x="93" y="314"/>
                    </a:lnTo>
                    <a:lnTo>
                      <a:pt x="62" y="296"/>
                    </a:lnTo>
                    <a:lnTo>
                      <a:pt x="37" y="269"/>
                    </a:lnTo>
                    <a:lnTo>
                      <a:pt x="17" y="238"/>
                    </a:lnTo>
                    <a:lnTo>
                      <a:pt x="5" y="204"/>
                    </a:lnTo>
                    <a:lnTo>
                      <a:pt x="0" y="166"/>
                    </a:lnTo>
                    <a:lnTo>
                      <a:pt x="5" y="127"/>
                    </a:lnTo>
                    <a:lnTo>
                      <a:pt x="18" y="93"/>
                    </a:lnTo>
                    <a:lnTo>
                      <a:pt x="37" y="61"/>
                    </a:lnTo>
                    <a:lnTo>
                      <a:pt x="64" y="36"/>
                    </a:lnTo>
                    <a:lnTo>
                      <a:pt x="94" y="15"/>
                    </a:lnTo>
                    <a:lnTo>
                      <a:pt x="130" y="4"/>
                    </a:lnTo>
                    <a:lnTo>
                      <a:pt x="16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grpSp>
        <p:nvGrpSpPr>
          <p:cNvPr id="20" name="Group 19"/>
          <p:cNvGrpSpPr/>
          <p:nvPr/>
        </p:nvGrpSpPr>
        <p:grpSpPr>
          <a:xfrm>
            <a:off x="7502722" y="1530218"/>
            <a:ext cx="4374253" cy="3675868"/>
            <a:chOff x="7531335" y="2371100"/>
            <a:chExt cx="3676259" cy="3089314"/>
          </a:xfrm>
        </p:grpSpPr>
        <p:pic>
          <p:nvPicPr>
            <p:cNvPr id="21" name="Picture 2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31335" y="2371100"/>
              <a:ext cx="3171058" cy="2032930"/>
            </a:xfrm>
            <a:prstGeom prst="rect">
              <a:avLst/>
            </a:prstGeom>
          </p:spPr>
        </p:pic>
        <p:pic>
          <p:nvPicPr>
            <p:cNvPr id="22" name="Picture 2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748066">
              <a:off x="10022939" y="3357944"/>
              <a:ext cx="1184655" cy="2102470"/>
            </a:xfrm>
            <a:prstGeom prst="rect">
              <a:avLst/>
            </a:prstGeom>
          </p:spPr>
        </p:pic>
      </p:grpSp>
      <p:grpSp>
        <p:nvGrpSpPr>
          <p:cNvPr id="29" name="Group 28"/>
          <p:cNvGrpSpPr/>
          <p:nvPr/>
        </p:nvGrpSpPr>
        <p:grpSpPr>
          <a:xfrm>
            <a:off x="7954142" y="4301799"/>
            <a:ext cx="2138856" cy="1481293"/>
            <a:chOff x="3880379" y="4405853"/>
            <a:chExt cx="2278619" cy="1578088"/>
          </a:xfrm>
        </p:grpSpPr>
        <p:pic>
          <p:nvPicPr>
            <p:cNvPr id="26" name="Picture 25"/>
            <p:cNvPicPr>
              <a:picLocks noChangeAspect="1"/>
            </p:cNvPicPr>
            <p:nvPr/>
          </p:nvPicPr>
          <p:blipFill rotWithShape="1">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b="28498"/>
            <a:stretch/>
          </p:blipFill>
          <p:spPr>
            <a:xfrm>
              <a:off x="3880379" y="4502648"/>
              <a:ext cx="2195354" cy="1468552"/>
            </a:xfrm>
            <a:prstGeom prst="rect">
              <a:avLst/>
            </a:prstGeom>
          </p:spPr>
        </p:pic>
        <p:pic>
          <p:nvPicPr>
            <p:cNvPr id="27" name="Picture 26"/>
            <p:cNvPicPr>
              <a:picLocks noChangeAspect="1"/>
            </p:cNvPicPr>
            <p:nvPr/>
          </p:nvPicPr>
          <p:blipFill rotWithShape="1">
            <a:blip r:embed="rId6">
              <a:extLst>
                <a:ext uri="{28A0092B-C50C-407E-A947-70E740481C1C}">
                  <a14:useLocalDpi xmlns:a14="http://schemas.microsoft.com/office/drawing/2010/main" val="0"/>
                </a:ext>
              </a:extLst>
            </a:blip>
            <a:srcRect l="4689" t="4086" r="7059" b="7664"/>
            <a:stretch/>
          </p:blipFill>
          <p:spPr>
            <a:xfrm>
              <a:off x="4609897" y="4405853"/>
              <a:ext cx="1549101" cy="1578088"/>
            </a:xfrm>
            <a:prstGeom prst="rect">
              <a:avLst/>
            </a:prstGeom>
          </p:spPr>
        </p:pic>
        <p:pic>
          <p:nvPicPr>
            <p:cNvPr id="28" name="Picture 27"/>
            <p:cNvPicPr>
              <a:picLocks noChangeAspect="1"/>
            </p:cNvPicPr>
            <p:nvPr/>
          </p:nvPicPr>
          <p:blipFill rotWithShape="1">
            <a:blip r:embed="rId6">
              <a:extLst>
                <a:ext uri="{28A0092B-C50C-407E-A947-70E740481C1C}">
                  <a14:useLocalDpi xmlns:a14="http://schemas.microsoft.com/office/drawing/2010/main" val="0"/>
                </a:ext>
              </a:extLst>
            </a:blip>
            <a:srcRect l="4689" t="4086" r="7059" b="7664"/>
            <a:stretch/>
          </p:blipFill>
          <p:spPr>
            <a:xfrm>
              <a:off x="3939347" y="4988053"/>
              <a:ext cx="350539" cy="357098"/>
            </a:xfrm>
            <a:prstGeom prst="rect">
              <a:avLst/>
            </a:prstGeom>
          </p:spPr>
        </p:pic>
      </p:grpSp>
      <p:sp>
        <p:nvSpPr>
          <p:cNvPr id="33" name="TextBox 32"/>
          <p:cNvSpPr txBox="1"/>
          <p:nvPr/>
        </p:nvSpPr>
        <p:spPr>
          <a:xfrm>
            <a:off x="0" y="6422061"/>
            <a:ext cx="12436475" cy="572464"/>
          </a:xfrm>
          <a:prstGeom prst="rect">
            <a:avLst/>
          </a:prstGeom>
          <a:solidFill>
            <a:srgbClr val="3E3E3E"/>
          </a:solidFill>
        </p:spPr>
        <p:txBody>
          <a:bodyPr wrap="square" lIns="182880" tIns="146304" rIns="182880" bIns="146304" rtlCol="0">
            <a:spAutoFit/>
          </a:bodyPr>
          <a:lstStyle/>
          <a:p>
            <a:pPr marL="0" marR="0" lvl="0" indent="0" algn="ctr" defTabSz="932742" eaLnBrk="1" fontAlgn="auto" latinLnBrk="0" hangingPunct="1">
              <a:lnSpc>
                <a:spcPct val="90000"/>
              </a:lnSpc>
              <a:spcBef>
                <a:spcPts val="0"/>
              </a:spcBef>
              <a:spcAft>
                <a:spcPts val="600"/>
              </a:spcAft>
              <a:buClrTx/>
              <a:buSzTx/>
              <a:buFontTx/>
              <a:buNone/>
              <a:tabLst/>
              <a:defRPr/>
            </a:pPr>
            <a:r>
              <a:rPr kumimoji="0" lang="en-US" sz="2000" b="0" i="0" u="none" strike="noStrike" kern="0" cap="none" spc="0" normalizeH="0" baseline="0" noProof="0" dirty="0" smtClean="0">
                <a:ln>
                  <a:noFill/>
                </a:ln>
                <a:gradFill>
                  <a:gsLst>
                    <a:gs pos="2917">
                      <a:srgbClr val="00BCF2">
                        <a:lumMod val="20000"/>
                        <a:lumOff val="80000"/>
                      </a:srgbClr>
                    </a:gs>
                    <a:gs pos="96000">
                      <a:srgbClr val="00BCF2">
                        <a:lumMod val="20000"/>
                        <a:lumOff val="80000"/>
                      </a:srgbClr>
                    </a:gs>
                  </a:gsLst>
                  <a:lin ang="5400000" scaled="0"/>
                </a:gradFill>
                <a:effectLst/>
                <a:uLnTx/>
                <a:uFillTx/>
                <a:latin typeface="+mj-lt"/>
              </a:rPr>
              <a:t>connect. </a:t>
            </a:r>
            <a:r>
              <a:rPr kumimoji="0" lang="en-US" sz="2000" b="0" i="0" u="none" strike="noStrike" kern="0" cap="none" spc="0" normalizeH="0" baseline="0" noProof="0" dirty="0" smtClean="0">
                <a:ln>
                  <a:noFill/>
                </a:ln>
                <a:gradFill>
                  <a:gsLst>
                    <a:gs pos="2917">
                      <a:srgbClr val="00BCF2"/>
                    </a:gs>
                    <a:gs pos="30000">
                      <a:srgbClr val="00BCF2"/>
                    </a:gs>
                  </a:gsLst>
                  <a:lin ang="5400000" scaled="0"/>
                </a:gradFill>
                <a:effectLst/>
                <a:uLnTx/>
                <a:uFillTx/>
                <a:latin typeface="+mj-lt"/>
              </a:rPr>
              <a:t>reimagine. </a:t>
            </a:r>
            <a:r>
              <a:rPr kumimoji="0" lang="en-US" sz="2000" b="0" i="0" u="none" strike="noStrike" kern="0" cap="none" spc="0" normalizeH="0" baseline="0" noProof="0" dirty="0" smtClean="0">
                <a:ln>
                  <a:noFill/>
                </a:ln>
                <a:gradFill>
                  <a:gsLst>
                    <a:gs pos="2917">
                      <a:srgbClr val="0072C6"/>
                    </a:gs>
                    <a:gs pos="30000">
                      <a:srgbClr val="0072C6"/>
                    </a:gs>
                  </a:gsLst>
                  <a:lin ang="5400000" scaled="0"/>
                </a:gradFill>
                <a:effectLst/>
                <a:uLnTx/>
                <a:uFillTx/>
                <a:latin typeface="+mj-lt"/>
              </a:rPr>
              <a:t>transform.</a:t>
            </a:r>
          </a:p>
        </p:txBody>
      </p:sp>
      <p:sp>
        <p:nvSpPr>
          <p:cNvPr id="5" name="Text Placeholder 4"/>
          <p:cNvSpPr>
            <a:spLocks noGrp="1"/>
          </p:cNvSpPr>
          <p:nvPr>
            <p:ph type="body" sz="quarter" idx="11"/>
          </p:nvPr>
        </p:nvSpPr>
        <p:spPr>
          <a:xfrm>
            <a:off x="274639" y="2125677"/>
            <a:ext cx="11889564" cy="2523768"/>
          </a:xfrm>
        </p:spPr>
        <p:txBody>
          <a:bodyPr/>
          <a:lstStyle/>
          <a:p>
            <a:r>
              <a:rPr lang="en-US" dirty="0" smtClean="0"/>
              <a:t>Evaluate sessions</a:t>
            </a:r>
            <a:br>
              <a:rPr lang="en-US" dirty="0" smtClean="0"/>
            </a:br>
            <a:r>
              <a:rPr lang="en-US" dirty="0" smtClean="0"/>
              <a:t>on </a:t>
            </a:r>
            <a:r>
              <a:rPr lang="en-US" dirty="0" err="1" smtClean="0"/>
              <a:t>MySPC</a:t>
            </a:r>
            <a:r>
              <a:rPr lang="en-US" dirty="0" smtClean="0"/>
              <a:t> using  your</a:t>
            </a:r>
            <a:br>
              <a:rPr lang="en-US" dirty="0" smtClean="0"/>
            </a:br>
            <a:r>
              <a:rPr lang="en-US" dirty="0" smtClean="0"/>
              <a:t>laptop or mobile device:</a:t>
            </a:r>
          </a:p>
          <a:p>
            <a:r>
              <a:rPr lang="en-US" dirty="0">
                <a:gradFill>
                  <a:gsLst>
                    <a:gs pos="1250">
                      <a:schemeClr val="tx2"/>
                    </a:gs>
                    <a:gs pos="100000">
                      <a:schemeClr val="tx2"/>
                    </a:gs>
                  </a:gsLst>
                  <a:lin ang="5400000" scaled="0"/>
                </a:gradFill>
              </a:rPr>
              <a:t>m</a:t>
            </a:r>
            <a:r>
              <a:rPr lang="en-US" dirty="0" smtClean="0">
                <a:gradFill>
                  <a:gsLst>
                    <a:gs pos="1250">
                      <a:schemeClr val="tx2"/>
                    </a:gs>
                    <a:gs pos="100000">
                      <a:schemeClr val="tx2"/>
                    </a:gs>
                  </a:gsLst>
                  <a:lin ang="5400000" scaled="0"/>
                </a:gradFill>
              </a:rPr>
              <a:t>yspc.sharepointconference.com</a:t>
            </a:r>
            <a:endParaRPr lang="en-US" dirty="0">
              <a:gradFill>
                <a:gsLst>
                  <a:gs pos="1250">
                    <a:schemeClr val="tx2"/>
                  </a:gs>
                  <a:gs pos="100000">
                    <a:schemeClr val="tx2"/>
                  </a:gs>
                </a:gsLst>
                <a:lin ang="5400000" scaled="0"/>
              </a:gradFill>
            </a:endParaRPr>
          </a:p>
        </p:txBody>
      </p:sp>
    </p:spTree>
    <p:extLst>
      <p:ext uri="{BB962C8B-B14F-4D97-AF65-F5344CB8AC3E}">
        <p14:creationId xmlns:p14="http://schemas.microsoft.com/office/powerpoint/2010/main" val="14586664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1000" fill="hold"/>
                                        <p:tgtEl>
                                          <p:spTgt spid="20"/>
                                        </p:tgtEl>
                                        <p:attrNameLst>
                                          <p:attrName>ppt_x</p:attrName>
                                        </p:attrNameLst>
                                      </p:cBhvr>
                                      <p:tavLst>
                                        <p:tav tm="0">
                                          <p:val>
                                            <p:strVal val="1+#ppt_w/2"/>
                                          </p:val>
                                        </p:tav>
                                        <p:tav tm="100000">
                                          <p:val>
                                            <p:strVal val="#ppt_x"/>
                                          </p:val>
                                        </p:tav>
                                      </p:tavLst>
                                    </p:anim>
                                    <p:anim calcmode="lin" valueType="num">
                                      <p:cBhvr additive="base">
                                        <p:cTn id="8" dur="10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invGray">
          <a:xfrm>
            <a:off x="459233" y="3146782"/>
            <a:ext cx="3288507" cy="700960"/>
          </a:xfrm>
          <a:prstGeom prst="rect">
            <a:avLst/>
          </a:prstGeom>
        </p:spPr>
      </p:pic>
      <p:sp>
        <p:nvSpPr>
          <p:cNvPr id="5" name="Text Box 3"/>
          <p:cNvSpPr txBox="1">
            <a:spLocks noChangeArrowheads="1"/>
          </p:cNvSpPr>
          <p:nvPr/>
        </p:nvSpPr>
        <p:spPr bwMode="blackWhite">
          <a:xfrm>
            <a:off x="273051" y="6079032"/>
            <a:ext cx="10974388" cy="618631"/>
          </a:xfrm>
          <a:prstGeom prst="rect">
            <a:avLst/>
          </a:prstGeom>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chemeClr val="tx1"/>
                    </a:gs>
                    <a:gs pos="100000">
                      <a:schemeClr val="tx1"/>
                    </a:gs>
                  </a:gsLst>
                  <a:lin ang="5400000" scaled="0"/>
                </a:gradFill>
                <a:cs typeface="Segoe UI" pitchFamily="34" charset="0"/>
              </a:rPr>
              <a:t>© </a:t>
            </a:r>
            <a:r>
              <a:rPr lang="en-US" sz="700" dirty="0" smtClean="0">
                <a:gradFill>
                  <a:gsLst>
                    <a:gs pos="0">
                      <a:schemeClr val="tx1"/>
                    </a:gs>
                    <a:gs pos="100000">
                      <a:schemeClr val="tx1"/>
                    </a:gs>
                  </a:gsLst>
                  <a:lin ang="5400000" scaled="0"/>
                </a:gradFill>
                <a:cs typeface="Segoe UI" pitchFamily="34" charset="0"/>
              </a:rPr>
              <a:t>2014 </a:t>
            </a:r>
            <a:r>
              <a:rPr lang="en-US" sz="700" dirty="0">
                <a:gradFill>
                  <a:gsLst>
                    <a:gs pos="0">
                      <a:schemeClr val="tx1"/>
                    </a:gs>
                    <a:gs pos="100000">
                      <a:schemeClr val="tx1"/>
                    </a:gs>
                  </a:gsLst>
                  <a:lin ang="5400000" scaled="0"/>
                </a:gradFill>
                <a:cs typeface="Segoe UI" pitchFamily="34" charset="0"/>
              </a:rPr>
              <a:t>Microsoft Corporation. All rights reserved. Microsoft, Windows, </a:t>
            </a:r>
            <a:r>
              <a:rPr lang="en-US" sz="700" dirty="0" smtClean="0">
                <a:gradFill>
                  <a:gsLst>
                    <a:gs pos="0">
                      <a:schemeClr val="tx1"/>
                    </a:gs>
                    <a:gs pos="100000">
                      <a:schemeClr val="tx1"/>
                    </a:gs>
                  </a:gsLst>
                  <a:lin ang="5400000" scaled="0"/>
                </a:gradFill>
                <a:cs typeface="Segoe UI" pitchFamily="34" charset="0"/>
              </a:rPr>
              <a:t>and </a:t>
            </a:r>
            <a:r>
              <a:rPr lang="en-US" sz="700" dirty="0">
                <a:gradFill>
                  <a:gsLst>
                    <a:gs pos="0">
                      <a:schemeClr val="tx1"/>
                    </a:gs>
                    <a:gs pos="100000">
                      <a:schemeClr val="tx1"/>
                    </a:gs>
                  </a:gsLst>
                  <a:lin ang="5400000" scaled="0"/>
                </a:gradFill>
                <a:cs typeface="Segoe UI" pitchFamily="34" charset="0"/>
              </a:rPr>
              <a:t>other product names are or may be registered trademarks and/or trademarks in the U.S. and/or other countries.</a:t>
            </a:r>
          </a:p>
          <a:p>
            <a:pPr defTabSz="932290" eaLnBrk="0" hangingPunct="0"/>
            <a:r>
              <a:rPr lang="en-US" sz="700" dirty="0">
                <a:gradFill>
                  <a:gsLst>
                    <a:gs pos="0">
                      <a:schemeClr val="tx1"/>
                    </a:gs>
                    <a:gs pos="100000">
                      <a:schemeClr val="tx1"/>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17986846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smtClean="0"/>
              <a:t>Agenda</a:t>
            </a:r>
            <a:endParaRPr lang="en-US" dirty="0"/>
          </a:p>
        </p:txBody>
      </p:sp>
      <p:grpSp>
        <p:nvGrpSpPr>
          <p:cNvPr id="12" name="Group 11"/>
          <p:cNvGrpSpPr/>
          <p:nvPr/>
        </p:nvGrpSpPr>
        <p:grpSpPr>
          <a:xfrm>
            <a:off x="274638" y="1208748"/>
            <a:ext cx="11887200" cy="4570414"/>
            <a:chOff x="274638" y="1212849"/>
            <a:chExt cx="11887200" cy="5439491"/>
          </a:xfrm>
          <a:solidFill>
            <a:schemeClr val="tx2">
              <a:alpha val="20000"/>
            </a:schemeClr>
          </a:solidFill>
        </p:grpSpPr>
        <p:sp>
          <p:nvSpPr>
            <p:cNvPr id="6" name="Rectangle 5"/>
            <p:cNvSpPr/>
            <p:nvPr/>
          </p:nvSpPr>
          <p:spPr bwMode="auto">
            <a:xfrm>
              <a:off x="274638" y="1212849"/>
              <a:ext cx="11887200" cy="1325880"/>
            </a:xfrm>
            <a:prstGeom prst="rect">
              <a:avLst/>
            </a:prstGeom>
            <a:solidFill>
              <a:schemeClr val="accent3">
                <a:alpha val="2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640080" tIns="146304" rIns="182880" bIns="146304" numCol="1" rtlCol="0" anchor="ctr" anchorCtr="0" compatLnSpc="1">
              <a:prstTxWarp prst="textNoShape">
                <a:avLst/>
              </a:prstTxWarp>
            </a:bodyPr>
            <a:lstStyle/>
            <a:p>
              <a:pPr defTabSz="932472" fontAlgn="base">
                <a:spcBef>
                  <a:spcPct val="0"/>
                </a:spcBef>
                <a:spcAft>
                  <a:spcPct val="0"/>
                </a:spcAft>
              </a:pPr>
              <a:r>
                <a:rPr lang="en-US" sz="2800" dirty="0">
                  <a:gradFill>
                    <a:gsLst>
                      <a:gs pos="1250">
                        <a:schemeClr val="tx1"/>
                      </a:gs>
                      <a:gs pos="100000">
                        <a:schemeClr val="tx1"/>
                      </a:gs>
                    </a:gsLst>
                    <a:lin ang="5400000" scaled="0"/>
                  </a:gradFill>
                  <a:latin typeface="+mj-lt"/>
                </a:rPr>
                <a:t>Why dealing with information chaos is </a:t>
              </a:r>
              <a:r>
                <a:rPr lang="en-US" sz="2800" b="1" dirty="0" smtClean="0">
                  <a:gradFill>
                    <a:gsLst>
                      <a:gs pos="18584">
                        <a:schemeClr val="tx2"/>
                      </a:gs>
                      <a:gs pos="59000">
                        <a:schemeClr val="tx2"/>
                      </a:gs>
                    </a:gsLst>
                    <a:lin ang="5400000" scaled="0"/>
                  </a:gradFill>
                  <a:latin typeface="+mj-lt"/>
                </a:rPr>
                <a:t>the</a:t>
              </a:r>
              <a:r>
                <a:rPr lang="en-US" sz="2800" dirty="0" smtClean="0">
                  <a:gradFill>
                    <a:gsLst>
                      <a:gs pos="1250">
                        <a:schemeClr val="tx1"/>
                      </a:gs>
                      <a:gs pos="100000">
                        <a:schemeClr val="tx1"/>
                      </a:gs>
                    </a:gsLst>
                    <a:lin ang="5400000" scaled="0"/>
                  </a:gradFill>
                  <a:latin typeface="+mj-lt"/>
                </a:rPr>
                <a:t> </a:t>
              </a:r>
              <a:r>
                <a:rPr lang="en-US" sz="2800" dirty="0">
                  <a:gradFill>
                    <a:gsLst>
                      <a:gs pos="1250">
                        <a:schemeClr val="tx1"/>
                      </a:gs>
                      <a:gs pos="100000">
                        <a:schemeClr val="tx1"/>
                      </a:gs>
                    </a:gsLst>
                    <a:lin ang="5400000" scaled="0"/>
                  </a:gradFill>
                  <a:latin typeface="+mj-lt"/>
                </a:rPr>
                <a:t>most significant challenge facing businesses in the next </a:t>
              </a:r>
              <a:r>
                <a:rPr lang="en-US" sz="2800" dirty="0" smtClean="0">
                  <a:gradFill>
                    <a:gsLst>
                      <a:gs pos="1250">
                        <a:schemeClr val="tx1"/>
                      </a:gs>
                      <a:gs pos="100000">
                        <a:schemeClr val="tx1"/>
                      </a:gs>
                    </a:gsLst>
                    <a:lin ang="5400000" scaled="0"/>
                  </a:gradFill>
                  <a:latin typeface="+mj-lt"/>
                </a:rPr>
                <a:t>decade</a:t>
              </a:r>
              <a:endParaRPr lang="en-US" sz="2800" dirty="0">
                <a:gradFill>
                  <a:gsLst>
                    <a:gs pos="1250">
                      <a:schemeClr val="tx1"/>
                    </a:gs>
                    <a:gs pos="100000">
                      <a:schemeClr val="tx1"/>
                    </a:gs>
                  </a:gsLst>
                  <a:lin ang="5400000" scaled="0"/>
                </a:gradFill>
                <a:latin typeface="+mj-lt"/>
              </a:endParaRPr>
            </a:p>
          </p:txBody>
        </p:sp>
        <p:sp>
          <p:nvSpPr>
            <p:cNvPr id="7" name="Rectangle 6"/>
            <p:cNvSpPr/>
            <p:nvPr/>
          </p:nvSpPr>
          <p:spPr bwMode="auto">
            <a:xfrm>
              <a:off x="274638" y="2584053"/>
              <a:ext cx="11887200" cy="1325880"/>
            </a:xfrm>
            <a:prstGeom prst="rect">
              <a:avLst/>
            </a:prstGeom>
            <a:solidFill>
              <a:schemeClr val="accent3">
                <a:alpha val="2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640080" tIns="146304" rIns="182880" bIns="146304" numCol="1" rtlCol="0" anchor="ctr" anchorCtr="0" compatLnSpc="1">
              <a:prstTxWarp prst="textNoShape">
                <a:avLst/>
              </a:prstTxWarp>
            </a:bodyPr>
            <a:lstStyle/>
            <a:p>
              <a:pPr defTabSz="932472" fontAlgn="base">
                <a:spcBef>
                  <a:spcPct val="0"/>
                </a:spcBef>
                <a:spcAft>
                  <a:spcPct val="0"/>
                </a:spcAft>
              </a:pPr>
              <a:r>
                <a:rPr lang="en-US" sz="2800" dirty="0">
                  <a:gradFill>
                    <a:gsLst>
                      <a:gs pos="1250">
                        <a:schemeClr val="tx1"/>
                      </a:gs>
                      <a:gs pos="100000">
                        <a:schemeClr val="tx1"/>
                      </a:gs>
                    </a:gsLst>
                    <a:lin ang="5400000" scaled="0"/>
                  </a:gradFill>
                  <a:latin typeface="+mj-lt"/>
                </a:rPr>
                <a:t>The causes and effects of this </a:t>
              </a:r>
              <a:r>
                <a:rPr lang="en-US" sz="2800" dirty="0" smtClean="0">
                  <a:gradFill>
                    <a:gsLst>
                      <a:gs pos="1250">
                        <a:schemeClr val="tx1"/>
                      </a:gs>
                      <a:gs pos="100000">
                        <a:schemeClr val="tx1"/>
                      </a:gs>
                    </a:gsLst>
                    <a:lin ang="5400000" scaled="0"/>
                  </a:gradFill>
                  <a:latin typeface="+mj-lt"/>
                </a:rPr>
                <a:t>disruption</a:t>
              </a:r>
              <a:endParaRPr lang="en-US" sz="2800" dirty="0">
                <a:gradFill>
                  <a:gsLst>
                    <a:gs pos="1250">
                      <a:schemeClr val="tx1"/>
                    </a:gs>
                    <a:gs pos="100000">
                      <a:schemeClr val="tx1"/>
                    </a:gs>
                  </a:gsLst>
                  <a:lin ang="5400000" scaled="0"/>
                </a:gradFill>
                <a:latin typeface="+mj-lt"/>
              </a:endParaRPr>
            </a:p>
          </p:txBody>
        </p:sp>
        <p:sp>
          <p:nvSpPr>
            <p:cNvPr id="9" name="Rectangle 8"/>
            <p:cNvSpPr/>
            <p:nvPr/>
          </p:nvSpPr>
          <p:spPr bwMode="auto">
            <a:xfrm>
              <a:off x="274638" y="3955256"/>
              <a:ext cx="11887200" cy="1325880"/>
            </a:xfrm>
            <a:prstGeom prst="rect">
              <a:avLst/>
            </a:prstGeom>
            <a:solidFill>
              <a:schemeClr val="accent3">
                <a:alpha val="2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640080" tIns="146304" rIns="182880" bIns="146304" numCol="1" rtlCol="0" anchor="ctr" anchorCtr="0" compatLnSpc="1">
              <a:prstTxWarp prst="textNoShape">
                <a:avLst/>
              </a:prstTxWarp>
            </a:bodyPr>
            <a:lstStyle/>
            <a:p>
              <a:pPr defTabSz="932472" fontAlgn="base">
                <a:spcBef>
                  <a:spcPct val="0"/>
                </a:spcBef>
                <a:spcAft>
                  <a:spcPct val="0"/>
                </a:spcAft>
              </a:pPr>
              <a:r>
                <a:rPr lang="en-US" sz="2800" dirty="0">
                  <a:gradFill>
                    <a:gsLst>
                      <a:gs pos="1250">
                        <a:schemeClr val="tx1"/>
                      </a:gs>
                      <a:gs pos="100000">
                        <a:schemeClr val="tx1"/>
                      </a:gs>
                    </a:gsLst>
                    <a:lin ang="5400000" scaled="0"/>
                  </a:gradFill>
                  <a:latin typeface="+mj-lt"/>
                </a:rPr>
                <a:t>What is the current state of SharePoint deployment</a:t>
              </a:r>
              <a:r>
                <a:rPr lang="en-US" sz="2800" dirty="0" smtClean="0">
                  <a:gradFill>
                    <a:gsLst>
                      <a:gs pos="1250">
                        <a:schemeClr val="tx1"/>
                      </a:gs>
                      <a:gs pos="100000">
                        <a:schemeClr val="tx1"/>
                      </a:gs>
                    </a:gsLst>
                    <a:lin ang="5400000" scaled="0"/>
                  </a:gradFill>
                  <a:latin typeface="+mj-lt"/>
                </a:rPr>
                <a:t>?</a:t>
              </a:r>
              <a:endParaRPr lang="en-US" sz="2800" dirty="0">
                <a:gradFill>
                  <a:gsLst>
                    <a:gs pos="1250">
                      <a:schemeClr val="tx1"/>
                    </a:gs>
                    <a:gs pos="100000">
                      <a:schemeClr val="tx1"/>
                    </a:gs>
                  </a:gsLst>
                  <a:lin ang="5400000" scaled="0"/>
                </a:gradFill>
                <a:latin typeface="+mj-lt"/>
              </a:endParaRPr>
            </a:p>
          </p:txBody>
        </p:sp>
        <p:sp>
          <p:nvSpPr>
            <p:cNvPr id="10" name="Rectangle 9"/>
            <p:cNvSpPr/>
            <p:nvPr/>
          </p:nvSpPr>
          <p:spPr bwMode="auto">
            <a:xfrm>
              <a:off x="274638" y="5326460"/>
              <a:ext cx="11887200" cy="1325880"/>
            </a:xfrm>
            <a:prstGeom prst="rect">
              <a:avLst/>
            </a:prstGeom>
            <a:solidFill>
              <a:schemeClr val="accent3">
                <a:alpha val="2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640080" tIns="146304" rIns="182880" bIns="146304" numCol="1" rtlCol="0" anchor="ctr" anchorCtr="0" compatLnSpc="1">
              <a:prstTxWarp prst="textNoShape">
                <a:avLst/>
              </a:prstTxWarp>
            </a:bodyPr>
            <a:lstStyle/>
            <a:p>
              <a:pPr defTabSz="932472" fontAlgn="base">
                <a:spcBef>
                  <a:spcPct val="0"/>
                </a:spcBef>
                <a:spcAft>
                  <a:spcPct val="0"/>
                </a:spcAft>
              </a:pPr>
              <a:r>
                <a:rPr lang="en-US" sz="2800" dirty="0">
                  <a:gradFill>
                    <a:gsLst>
                      <a:gs pos="1250">
                        <a:schemeClr val="tx1"/>
                      </a:gs>
                      <a:gs pos="100000">
                        <a:schemeClr val="tx1"/>
                      </a:gs>
                    </a:gsLst>
                    <a:lin ang="5400000" scaled="0"/>
                  </a:gradFill>
                  <a:latin typeface="+mj-lt"/>
                </a:rPr>
                <a:t>What are the business questions you need to ask about </a:t>
              </a:r>
              <a:r>
                <a:rPr lang="en-US" sz="2800" dirty="0" smtClean="0">
                  <a:gradFill>
                    <a:gsLst>
                      <a:gs pos="1250">
                        <a:schemeClr val="tx1"/>
                      </a:gs>
                      <a:gs pos="100000">
                        <a:schemeClr val="tx1"/>
                      </a:gs>
                    </a:gsLst>
                    <a:lin ang="5400000" scaled="0"/>
                  </a:gradFill>
                  <a:latin typeface="+mj-lt"/>
                </a:rPr>
                <a:t/>
              </a:r>
              <a:br>
                <a:rPr lang="en-US" sz="2800" dirty="0" smtClean="0">
                  <a:gradFill>
                    <a:gsLst>
                      <a:gs pos="1250">
                        <a:schemeClr val="tx1"/>
                      </a:gs>
                      <a:gs pos="100000">
                        <a:schemeClr val="tx1"/>
                      </a:gs>
                    </a:gsLst>
                    <a:lin ang="5400000" scaled="0"/>
                  </a:gradFill>
                  <a:latin typeface="+mj-lt"/>
                </a:rPr>
              </a:br>
              <a:r>
                <a:rPr lang="en-US" sz="2800" dirty="0" smtClean="0">
                  <a:gradFill>
                    <a:gsLst>
                      <a:gs pos="1250">
                        <a:schemeClr val="tx1"/>
                      </a:gs>
                      <a:gs pos="100000">
                        <a:schemeClr val="tx1"/>
                      </a:gs>
                    </a:gsLst>
                    <a:lin ang="5400000" scaled="0"/>
                  </a:gradFill>
                  <a:latin typeface="+mj-lt"/>
                </a:rPr>
                <a:t>content </a:t>
              </a:r>
              <a:r>
                <a:rPr lang="en-US" sz="2800" dirty="0">
                  <a:gradFill>
                    <a:gsLst>
                      <a:gs pos="1250">
                        <a:schemeClr val="tx1"/>
                      </a:gs>
                      <a:gs pos="100000">
                        <a:schemeClr val="tx1"/>
                      </a:gs>
                    </a:gsLst>
                    <a:lin ang="5400000" scaled="0"/>
                  </a:gradFill>
                  <a:latin typeface="+mj-lt"/>
                </a:rPr>
                <a:t>management</a:t>
              </a:r>
              <a:r>
                <a:rPr lang="en-US" sz="2800" dirty="0" smtClean="0">
                  <a:gradFill>
                    <a:gsLst>
                      <a:gs pos="1250">
                        <a:schemeClr val="tx1"/>
                      </a:gs>
                      <a:gs pos="100000">
                        <a:schemeClr val="tx1"/>
                      </a:gs>
                    </a:gsLst>
                    <a:lin ang="5400000" scaled="0"/>
                  </a:gradFill>
                  <a:latin typeface="+mj-lt"/>
                </a:rPr>
                <a:t>?</a:t>
              </a:r>
              <a:endParaRPr lang="en-US" sz="2800" dirty="0">
                <a:gradFill>
                  <a:gsLst>
                    <a:gs pos="1250">
                      <a:schemeClr val="tx1"/>
                    </a:gs>
                    <a:gs pos="100000">
                      <a:schemeClr val="tx1"/>
                    </a:gs>
                  </a:gsLst>
                  <a:lin ang="5400000" scaled="0"/>
                </a:gradFill>
                <a:latin typeface="+mj-lt"/>
              </a:endParaRPr>
            </a:p>
          </p:txBody>
        </p:sp>
      </p:grpSp>
      <p:sp>
        <p:nvSpPr>
          <p:cNvPr id="13" name="Rectangle 12"/>
          <p:cNvSpPr/>
          <p:nvPr/>
        </p:nvSpPr>
        <p:spPr bwMode="auto">
          <a:xfrm>
            <a:off x="274638" y="1208748"/>
            <a:ext cx="423862" cy="1114042"/>
          </a:xfrm>
          <a:prstGeom prst="rect">
            <a:avLst/>
          </a:prstGeom>
          <a:solidFill>
            <a:schemeClr val="tx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4" name="Rectangle 13"/>
          <p:cNvSpPr/>
          <p:nvPr/>
        </p:nvSpPr>
        <p:spPr bwMode="auto">
          <a:xfrm>
            <a:off x="274638" y="2360872"/>
            <a:ext cx="423862" cy="1114042"/>
          </a:xfrm>
          <a:prstGeom prst="rect">
            <a:avLst/>
          </a:prstGeom>
          <a:solidFill>
            <a:schemeClr val="tx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5" name="Rectangle 14"/>
          <p:cNvSpPr/>
          <p:nvPr/>
        </p:nvSpPr>
        <p:spPr bwMode="auto">
          <a:xfrm>
            <a:off x="274638" y="3512996"/>
            <a:ext cx="423862" cy="1114042"/>
          </a:xfrm>
          <a:prstGeom prst="rect">
            <a:avLst/>
          </a:prstGeom>
          <a:solidFill>
            <a:schemeClr val="tx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6" name="Rectangle 15"/>
          <p:cNvSpPr/>
          <p:nvPr/>
        </p:nvSpPr>
        <p:spPr bwMode="auto">
          <a:xfrm>
            <a:off x="274638" y="4665120"/>
            <a:ext cx="423862" cy="1114042"/>
          </a:xfrm>
          <a:prstGeom prst="rect">
            <a:avLst/>
          </a:prstGeom>
          <a:solidFill>
            <a:schemeClr val="tx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2" name="Rectangle 1"/>
          <p:cNvSpPr/>
          <p:nvPr/>
        </p:nvSpPr>
        <p:spPr bwMode="auto">
          <a:xfrm>
            <a:off x="127000" y="2360872"/>
            <a:ext cx="12153900" cy="3900228"/>
          </a:xfrm>
          <a:prstGeom prst="rect">
            <a:avLst/>
          </a:prstGeom>
          <a:solidFill>
            <a:schemeClr val="bg1">
              <a:alpha val="7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1369640802"/>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6" name="Rectangle 5"/>
          <p:cNvSpPr/>
          <p:nvPr/>
        </p:nvSpPr>
        <p:spPr bwMode="auto">
          <a:xfrm>
            <a:off x="457200" y="2125663"/>
            <a:ext cx="2743200" cy="2743200"/>
          </a:xfrm>
          <a:prstGeom prst="rect">
            <a:avLst/>
          </a:prstGeom>
          <a:solidFill>
            <a:schemeClr val="tx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t" anchorCtr="0" compatLnSpc="1">
            <a:prstTxWarp prst="textNoShape">
              <a:avLst/>
            </a:prstTxWarp>
          </a:bodyPr>
          <a:lstStyle/>
          <a:p>
            <a:pPr defTabSz="932472" fontAlgn="base">
              <a:lnSpc>
                <a:spcPct val="90000"/>
              </a:lnSpc>
              <a:spcBef>
                <a:spcPct val="0"/>
              </a:spcBef>
              <a:spcAft>
                <a:spcPct val="0"/>
              </a:spcAft>
            </a:pPr>
            <a:r>
              <a:rPr lang="en-US" sz="3200" dirty="0" smtClean="0">
                <a:gradFill>
                  <a:gsLst>
                    <a:gs pos="66372">
                      <a:schemeClr val="bg1"/>
                    </a:gs>
                    <a:gs pos="42000">
                      <a:schemeClr val="bg1"/>
                    </a:gs>
                  </a:gsLst>
                  <a:lin ang="5400000" scaled="0"/>
                </a:gradFill>
                <a:latin typeface="+mj-lt"/>
              </a:rPr>
              <a:t>The opportunity</a:t>
            </a:r>
            <a:endParaRPr lang="en-US" sz="3200" dirty="0">
              <a:gradFill>
                <a:gsLst>
                  <a:gs pos="66372">
                    <a:schemeClr val="bg1"/>
                  </a:gs>
                  <a:gs pos="42000">
                    <a:schemeClr val="bg1"/>
                  </a:gs>
                </a:gsLst>
                <a:lin ang="5400000" scaled="0"/>
              </a:gradFill>
              <a:latin typeface="+mj-lt"/>
            </a:endParaRPr>
          </a:p>
        </p:txBody>
      </p:sp>
      <p:sp>
        <p:nvSpPr>
          <p:cNvPr id="7" name="Title 4"/>
          <p:cNvSpPr txBox="1">
            <a:spLocks/>
          </p:cNvSpPr>
          <p:nvPr/>
        </p:nvSpPr>
        <p:spPr>
          <a:xfrm>
            <a:off x="3543300" y="2125663"/>
            <a:ext cx="8618538" cy="1831975"/>
          </a:xfrm>
          <a:prstGeom prst="rect">
            <a:avLst/>
          </a:prstGeom>
        </p:spPr>
        <p:txBody>
          <a:bodyPr anchor="ctr"/>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a:spcAft>
                <a:spcPts val="600"/>
              </a:spcAft>
            </a:pPr>
            <a:r>
              <a:rPr lang="en-US" sz="4800" dirty="0" smtClean="0">
                <a:gradFill>
                  <a:gsLst>
                    <a:gs pos="70796">
                      <a:schemeClr val="bg1"/>
                    </a:gs>
                    <a:gs pos="42000">
                      <a:schemeClr val="bg1"/>
                    </a:gs>
                  </a:gsLst>
                  <a:lin ang="5400000" scaled="0"/>
                </a:gradFill>
              </a:rPr>
              <a:t>Information is the world’s </a:t>
            </a:r>
            <a:br>
              <a:rPr lang="en-US" sz="4800" dirty="0" smtClean="0">
                <a:gradFill>
                  <a:gsLst>
                    <a:gs pos="70796">
                      <a:schemeClr val="bg1"/>
                    </a:gs>
                    <a:gs pos="42000">
                      <a:schemeClr val="bg1"/>
                    </a:gs>
                  </a:gsLst>
                  <a:lin ang="5400000" scaled="0"/>
                </a:gradFill>
              </a:rPr>
            </a:br>
            <a:r>
              <a:rPr lang="en-US" sz="4800" dirty="0" smtClean="0">
                <a:gradFill>
                  <a:gsLst>
                    <a:gs pos="70796">
                      <a:schemeClr val="bg1"/>
                    </a:gs>
                    <a:gs pos="42000">
                      <a:schemeClr val="bg1"/>
                    </a:gs>
                  </a:gsLst>
                  <a:lin ang="5400000" scaled="0"/>
                </a:gradFill>
              </a:rPr>
              <a:t>new currency</a:t>
            </a:r>
            <a:endParaRPr lang="en-US" sz="4800" dirty="0">
              <a:gradFill>
                <a:gsLst>
                  <a:gs pos="70796">
                    <a:schemeClr val="bg1"/>
                  </a:gs>
                  <a:gs pos="42000">
                    <a:schemeClr val="bg1"/>
                  </a:gs>
                </a:gsLst>
                <a:lin ang="5400000" scaled="0"/>
              </a:gradFill>
            </a:endParaRPr>
          </a:p>
        </p:txBody>
      </p:sp>
      <p:grpSp>
        <p:nvGrpSpPr>
          <p:cNvPr id="9" name="Group 8"/>
          <p:cNvGrpSpPr/>
          <p:nvPr/>
        </p:nvGrpSpPr>
        <p:grpSpPr>
          <a:xfrm>
            <a:off x="1386970" y="3695700"/>
            <a:ext cx="1584704" cy="939487"/>
            <a:chOff x="9265153" y="147839"/>
            <a:chExt cx="1442708" cy="855305"/>
          </a:xfrm>
          <a:solidFill>
            <a:schemeClr val="bg1"/>
          </a:solidFill>
        </p:grpSpPr>
        <p:sp>
          <p:nvSpPr>
            <p:cNvPr id="10" name="Freeform 6"/>
            <p:cNvSpPr>
              <a:spLocks noEditPoints="1"/>
            </p:cNvSpPr>
            <p:nvPr/>
          </p:nvSpPr>
          <p:spPr bwMode="auto">
            <a:xfrm>
              <a:off x="9265153" y="325595"/>
              <a:ext cx="1442708" cy="558210"/>
            </a:xfrm>
            <a:custGeom>
              <a:avLst/>
              <a:gdLst>
                <a:gd name="T0" fmla="*/ 1360 w 1360"/>
                <a:gd name="T1" fmla="*/ 210 h 425"/>
                <a:gd name="T2" fmla="*/ 1358 w 1360"/>
                <a:gd name="T3" fmla="*/ 222 h 425"/>
                <a:gd name="T4" fmla="*/ 1340 w 1360"/>
                <a:gd name="T5" fmla="*/ 262 h 425"/>
                <a:gd name="T6" fmla="*/ 1218 w 1360"/>
                <a:gd name="T7" fmla="*/ 345 h 425"/>
                <a:gd name="T8" fmla="*/ 857 w 1360"/>
                <a:gd name="T9" fmla="*/ 418 h 425"/>
                <a:gd name="T10" fmla="*/ 491 w 1360"/>
                <a:gd name="T11" fmla="*/ 415 h 425"/>
                <a:gd name="T12" fmla="*/ 133 w 1360"/>
                <a:gd name="T13" fmla="*/ 336 h 425"/>
                <a:gd name="T14" fmla="*/ 17 w 1360"/>
                <a:gd name="T15" fmla="*/ 256 h 425"/>
                <a:gd name="T16" fmla="*/ 0 w 1360"/>
                <a:gd name="T17" fmla="*/ 203 h 425"/>
                <a:gd name="T18" fmla="*/ 1 w 1360"/>
                <a:gd name="T19" fmla="*/ 193 h 425"/>
                <a:gd name="T20" fmla="*/ 17 w 1360"/>
                <a:gd name="T21" fmla="*/ 158 h 425"/>
                <a:gd name="T22" fmla="*/ 134 w 1360"/>
                <a:gd name="T23" fmla="*/ 79 h 425"/>
                <a:gd name="T24" fmla="*/ 492 w 1360"/>
                <a:gd name="T25" fmla="*/ 7 h 425"/>
                <a:gd name="T26" fmla="*/ 856 w 1360"/>
                <a:gd name="T27" fmla="*/ 10 h 425"/>
                <a:gd name="T28" fmla="*/ 1210 w 1360"/>
                <a:gd name="T29" fmla="*/ 88 h 425"/>
                <a:gd name="T30" fmla="*/ 1321 w 1360"/>
                <a:gd name="T31" fmla="*/ 164 h 425"/>
                <a:gd name="T32" fmla="*/ 1360 w 1360"/>
                <a:gd name="T33" fmla="*/ 207 h 425"/>
                <a:gd name="T34" fmla="*/ 1321 w 1360"/>
                <a:gd name="T35" fmla="*/ 164 h 425"/>
                <a:gd name="T36" fmla="*/ 1209 w 1360"/>
                <a:gd name="T37" fmla="*/ 90 h 425"/>
                <a:gd name="T38" fmla="*/ 855 w 1360"/>
                <a:gd name="T39" fmla="*/ 19 h 425"/>
                <a:gd name="T40" fmla="*/ 493 w 1360"/>
                <a:gd name="T41" fmla="*/ 22 h 425"/>
                <a:gd name="T42" fmla="*/ 143 w 1360"/>
                <a:gd name="T43" fmla="*/ 99 h 425"/>
                <a:gd name="T44" fmla="*/ 36 w 1360"/>
                <a:gd name="T45" fmla="*/ 171 h 425"/>
                <a:gd name="T46" fmla="*/ 25 w 1360"/>
                <a:gd name="T47" fmla="*/ 197 h 425"/>
                <a:gd name="T48" fmla="*/ 24 w 1360"/>
                <a:gd name="T49" fmla="*/ 204 h 425"/>
                <a:gd name="T50" fmla="*/ 24 w 1360"/>
                <a:gd name="T51" fmla="*/ 209 h 425"/>
                <a:gd name="T52" fmla="*/ 25 w 1360"/>
                <a:gd name="T53" fmla="*/ 215 h 425"/>
                <a:gd name="T54" fmla="*/ 37 w 1360"/>
                <a:gd name="T55" fmla="*/ 241 h 425"/>
                <a:gd name="T56" fmla="*/ 144 w 1360"/>
                <a:gd name="T57" fmla="*/ 311 h 425"/>
                <a:gd name="T58" fmla="*/ 494 w 1360"/>
                <a:gd name="T59" fmla="*/ 382 h 425"/>
                <a:gd name="T60" fmla="*/ 854 w 1360"/>
                <a:gd name="T61" fmla="*/ 379 h 425"/>
                <a:gd name="T62" fmla="*/ 1201 w 1360"/>
                <a:gd name="T63" fmla="*/ 303 h 425"/>
                <a:gd name="T64" fmla="*/ 1302 w 1360"/>
                <a:gd name="T65" fmla="*/ 235 h 425"/>
                <a:gd name="T66" fmla="*/ 1311 w 1360"/>
                <a:gd name="T67" fmla="*/ 213 h 425"/>
                <a:gd name="T68" fmla="*/ 1312 w 1360"/>
                <a:gd name="T69" fmla="*/ 209 h 425"/>
                <a:gd name="T70" fmla="*/ 1336 w 1360"/>
                <a:gd name="T71" fmla="*/ 206 h 4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360" h="425">
                  <a:moveTo>
                    <a:pt x="1360" y="207"/>
                  </a:moveTo>
                  <a:cubicBezTo>
                    <a:pt x="1360" y="210"/>
                    <a:pt x="1360" y="210"/>
                    <a:pt x="1360" y="210"/>
                  </a:cubicBezTo>
                  <a:cubicBezTo>
                    <a:pt x="1360" y="211"/>
                    <a:pt x="1360" y="213"/>
                    <a:pt x="1359" y="214"/>
                  </a:cubicBezTo>
                  <a:cubicBezTo>
                    <a:pt x="1359" y="217"/>
                    <a:pt x="1359" y="219"/>
                    <a:pt x="1358" y="222"/>
                  </a:cubicBezTo>
                  <a:cubicBezTo>
                    <a:pt x="1357" y="227"/>
                    <a:pt x="1356" y="232"/>
                    <a:pt x="1354" y="237"/>
                  </a:cubicBezTo>
                  <a:cubicBezTo>
                    <a:pt x="1351" y="246"/>
                    <a:pt x="1346" y="255"/>
                    <a:pt x="1340" y="262"/>
                  </a:cubicBezTo>
                  <a:cubicBezTo>
                    <a:pt x="1329" y="277"/>
                    <a:pt x="1316" y="289"/>
                    <a:pt x="1303" y="299"/>
                  </a:cubicBezTo>
                  <a:cubicBezTo>
                    <a:pt x="1276" y="319"/>
                    <a:pt x="1247" y="333"/>
                    <a:pt x="1218" y="345"/>
                  </a:cubicBezTo>
                  <a:cubicBezTo>
                    <a:pt x="1160" y="368"/>
                    <a:pt x="1100" y="383"/>
                    <a:pt x="1039" y="394"/>
                  </a:cubicBezTo>
                  <a:cubicBezTo>
                    <a:pt x="979" y="406"/>
                    <a:pt x="918" y="413"/>
                    <a:pt x="857" y="418"/>
                  </a:cubicBezTo>
                  <a:cubicBezTo>
                    <a:pt x="796" y="423"/>
                    <a:pt x="735" y="425"/>
                    <a:pt x="674" y="424"/>
                  </a:cubicBezTo>
                  <a:cubicBezTo>
                    <a:pt x="613" y="424"/>
                    <a:pt x="552" y="421"/>
                    <a:pt x="491" y="415"/>
                  </a:cubicBezTo>
                  <a:cubicBezTo>
                    <a:pt x="430" y="409"/>
                    <a:pt x="370" y="401"/>
                    <a:pt x="310" y="389"/>
                  </a:cubicBezTo>
                  <a:cubicBezTo>
                    <a:pt x="250" y="376"/>
                    <a:pt x="190" y="360"/>
                    <a:pt x="133" y="336"/>
                  </a:cubicBezTo>
                  <a:cubicBezTo>
                    <a:pt x="105" y="324"/>
                    <a:pt x="77" y="310"/>
                    <a:pt x="51" y="291"/>
                  </a:cubicBezTo>
                  <a:cubicBezTo>
                    <a:pt x="39" y="281"/>
                    <a:pt x="27" y="270"/>
                    <a:pt x="17" y="256"/>
                  </a:cubicBezTo>
                  <a:cubicBezTo>
                    <a:pt x="7" y="242"/>
                    <a:pt x="0" y="225"/>
                    <a:pt x="0" y="206"/>
                  </a:cubicBezTo>
                  <a:cubicBezTo>
                    <a:pt x="0" y="203"/>
                    <a:pt x="0" y="203"/>
                    <a:pt x="0" y="203"/>
                  </a:cubicBezTo>
                  <a:cubicBezTo>
                    <a:pt x="0" y="202"/>
                    <a:pt x="0" y="201"/>
                    <a:pt x="1" y="200"/>
                  </a:cubicBezTo>
                  <a:cubicBezTo>
                    <a:pt x="1" y="197"/>
                    <a:pt x="1" y="195"/>
                    <a:pt x="1" y="193"/>
                  </a:cubicBezTo>
                  <a:cubicBezTo>
                    <a:pt x="2" y="189"/>
                    <a:pt x="4" y="184"/>
                    <a:pt x="5" y="180"/>
                  </a:cubicBezTo>
                  <a:cubicBezTo>
                    <a:pt x="8" y="172"/>
                    <a:pt x="13" y="164"/>
                    <a:pt x="17" y="158"/>
                  </a:cubicBezTo>
                  <a:cubicBezTo>
                    <a:pt x="27" y="144"/>
                    <a:pt x="39" y="133"/>
                    <a:pt x="52" y="123"/>
                  </a:cubicBezTo>
                  <a:cubicBezTo>
                    <a:pt x="78" y="105"/>
                    <a:pt x="106" y="91"/>
                    <a:pt x="134" y="79"/>
                  </a:cubicBezTo>
                  <a:cubicBezTo>
                    <a:pt x="192" y="56"/>
                    <a:pt x="251" y="42"/>
                    <a:pt x="311" y="30"/>
                  </a:cubicBezTo>
                  <a:cubicBezTo>
                    <a:pt x="371" y="19"/>
                    <a:pt x="431" y="11"/>
                    <a:pt x="492" y="7"/>
                  </a:cubicBezTo>
                  <a:cubicBezTo>
                    <a:pt x="553" y="2"/>
                    <a:pt x="613" y="0"/>
                    <a:pt x="674" y="1"/>
                  </a:cubicBezTo>
                  <a:cubicBezTo>
                    <a:pt x="735" y="1"/>
                    <a:pt x="795" y="4"/>
                    <a:pt x="856" y="10"/>
                  </a:cubicBezTo>
                  <a:cubicBezTo>
                    <a:pt x="916" y="15"/>
                    <a:pt x="976" y="24"/>
                    <a:pt x="1036" y="36"/>
                  </a:cubicBezTo>
                  <a:cubicBezTo>
                    <a:pt x="1095" y="48"/>
                    <a:pt x="1154" y="64"/>
                    <a:pt x="1210" y="88"/>
                  </a:cubicBezTo>
                  <a:cubicBezTo>
                    <a:pt x="1238" y="99"/>
                    <a:pt x="1265" y="113"/>
                    <a:pt x="1289" y="132"/>
                  </a:cubicBezTo>
                  <a:cubicBezTo>
                    <a:pt x="1301" y="141"/>
                    <a:pt x="1313" y="152"/>
                    <a:pt x="1321" y="164"/>
                  </a:cubicBezTo>
                  <a:cubicBezTo>
                    <a:pt x="1330" y="176"/>
                    <a:pt x="1336" y="191"/>
                    <a:pt x="1336" y="206"/>
                  </a:cubicBezTo>
                  <a:lnTo>
                    <a:pt x="1360" y="207"/>
                  </a:lnTo>
                  <a:close/>
                  <a:moveTo>
                    <a:pt x="1336" y="206"/>
                  </a:moveTo>
                  <a:cubicBezTo>
                    <a:pt x="1336" y="191"/>
                    <a:pt x="1330" y="177"/>
                    <a:pt x="1321" y="164"/>
                  </a:cubicBezTo>
                  <a:cubicBezTo>
                    <a:pt x="1312" y="152"/>
                    <a:pt x="1301" y="142"/>
                    <a:pt x="1288" y="133"/>
                  </a:cubicBezTo>
                  <a:cubicBezTo>
                    <a:pt x="1264" y="115"/>
                    <a:pt x="1237" y="102"/>
                    <a:pt x="1209" y="90"/>
                  </a:cubicBezTo>
                  <a:cubicBezTo>
                    <a:pt x="1153" y="68"/>
                    <a:pt x="1094" y="53"/>
                    <a:pt x="1035" y="42"/>
                  </a:cubicBezTo>
                  <a:cubicBezTo>
                    <a:pt x="975" y="31"/>
                    <a:pt x="915" y="23"/>
                    <a:pt x="855" y="19"/>
                  </a:cubicBezTo>
                  <a:cubicBezTo>
                    <a:pt x="795" y="14"/>
                    <a:pt x="734" y="12"/>
                    <a:pt x="674" y="13"/>
                  </a:cubicBezTo>
                  <a:cubicBezTo>
                    <a:pt x="614" y="13"/>
                    <a:pt x="553" y="16"/>
                    <a:pt x="493" y="22"/>
                  </a:cubicBezTo>
                  <a:cubicBezTo>
                    <a:pt x="433" y="27"/>
                    <a:pt x="373" y="36"/>
                    <a:pt x="315" y="48"/>
                  </a:cubicBezTo>
                  <a:cubicBezTo>
                    <a:pt x="256" y="60"/>
                    <a:pt x="197" y="76"/>
                    <a:pt x="143" y="99"/>
                  </a:cubicBezTo>
                  <a:cubicBezTo>
                    <a:pt x="115" y="110"/>
                    <a:pt x="89" y="124"/>
                    <a:pt x="66" y="141"/>
                  </a:cubicBezTo>
                  <a:cubicBezTo>
                    <a:pt x="54" y="150"/>
                    <a:pt x="44" y="160"/>
                    <a:pt x="36" y="171"/>
                  </a:cubicBezTo>
                  <a:cubicBezTo>
                    <a:pt x="33" y="176"/>
                    <a:pt x="29" y="182"/>
                    <a:pt x="27" y="188"/>
                  </a:cubicBezTo>
                  <a:cubicBezTo>
                    <a:pt x="26" y="191"/>
                    <a:pt x="25" y="194"/>
                    <a:pt x="25" y="197"/>
                  </a:cubicBezTo>
                  <a:cubicBezTo>
                    <a:pt x="25" y="199"/>
                    <a:pt x="24" y="200"/>
                    <a:pt x="24" y="202"/>
                  </a:cubicBezTo>
                  <a:cubicBezTo>
                    <a:pt x="24" y="204"/>
                    <a:pt x="24" y="204"/>
                    <a:pt x="24" y="204"/>
                  </a:cubicBezTo>
                  <a:cubicBezTo>
                    <a:pt x="24" y="207"/>
                    <a:pt x="24" y="207"/>
                    <a:pt x="24" y="207"/>
                  </a:cubicBezTo>
                  <a:cubicBezTo>
                    <a:pt x="24" y="209"/>
                    <a:pt x="24" y="209"/>
                    <a:pt x="24" y="209"/>
                  </a:cubicBezTo>
                  <a:cubicBezTo>
                    <a:pt x="24" y="209"/>
                    <a:pt x="24" y="210"/>
                    <a:pt x="24" y="211"/>
                  </a:cubicBezTo>
                  <a:cubicBezTo>
                    <a:pt x="25" y="212"/>
                    <a:pt x="25" y="214"/>
                    <a:pt x="25" y="215"/>
                  </a:cubicBezTo>
                  <a:cubicBezTo>
                    <a:pt x="26" y="219"/>
                    <a:pt x="27" y="221"/>
                    <a:pt x="28" y="224"/>
                  </a:cubicBezTo>
                  <a:cubicBezTo>
                    <a:pt x="30" y="230"/>
                    <a:pt x="33" y="236"/>
                    <a:pt x="37" y="241"/>
                  </a:cubicBezTo>
                  <a:cubicBezTo>
                    <a:pt x="45" y="252"/>
                    <a:pt x="55" y="262"/>
                    <a:pt x="67" y="270"/>
                  </a:cubicBezTo>
                  <a:cubicBezTo>
                    <a:pt x="90" y="287"/>
                    <a:pt x="116" y="300"/>
                    <a:pt x="144" y="311"/>
                  </a:cubicBezTo>
                  <a:cubicBezTo>
                    <a:pt x="199" y="333"/>
                    <a:pt x="257" y="348"/>
                    <a:pt x="316" y="359"/>
                  </a:cubicBezTo>
                  <a:cubicBezTo>
                    <a:pt x="375" y="370"/>
                    <a:pt x="434" y="378"/>
                    <a:pt x="494" y="382"/>
                  </a:cubicBezTo>
                  <a:cubicBezTo>
                    <a:pt x="554" y="387"/>
                    <a:pt x="614" y="389"/>
                    <a:pt x="674" y="388"/>
                  </a:cubicBezTo>
                  <a:cubicBezTo>
                    <a:pt x="734" y="388"/>
                    <a:pt x="794" y="385"/>
                    <a:pt x="854" y="379"/>
                  </a:cubicBezTo>
                  <a:cubicBezTo>
                    <a:pt x="913" y="374"/>
                    <a:pt x="973" y="365"/>
                    <a:pt x="1031" y="353"/>
                  </a:cubicBezTo>
                  <a:cubicBezTo>
                    <a:pt x="1089" y="341"/>
                    <a:pt x="1147" y="326"/>
                    <a:pt x="1201" y="303"/>
                  </a:cubicBezTo>
                  <a:cubicBezTo>
                    <a:pt x="1228" y="292"/>
                    <a:pt x="1253" y="278"/>
                    <a:pt x="1275" y="262"/>
                  </a:cubicBezTo>
                  <a:cubicBezTo>
                    <a:pt x="1286" y="254"/>
                    <a:pt x="1295" y="244"/>
                    <a:pt x="1302" y="235"/>
                  </a:cubicBezTo>
                  <a:cubicBezTo>
                    <a:pt x="1305" y="230"/>
                    <a:pt x="1308" y="225"/>
                    <a:pt x="1309" y="220"/>
                  </a:cubicBezTo>
                  <a:cubicBezTo>
                    <a:pt x="1310" y="218"/>
                    <a:pt x="1311" y="216"/>
                    <a:pt x="1311" y="213"/>
                  </a:cubicBezTo>
                  <a:cubicBezTo>
                    <a:pt x="1311" y="212"/>
                    <a:pt x="1312" y="211"/>
                    <a:pt x="1312" y="210"/>
                  </a:cubicBezTo>
                  <a:cubicBezTo>
                    <a:pt x="1312" y="209"/>
                    <a:pt x="1312" y="209"/>
                    <a:pt x="1312" y="209"/>
                  </a:cubicBezTo>
                  <a:cubicBezTo>
                    <a:pt x="1312" y="206"/>
                    <a:pt x="1312" y="206"/>
                    <a:pt x="1312" y="206"/>
                  </a:cubicBezTo>
                  <a:lnTo>
                    <a:pt x="1336" y="206"/>
                  </a:lnTo>
                  <a:close/>
                </a:path>
              </a:pathLst>
            </a:custGeom>
            <a:grpFill/>
            <a:ln>
              <a:noFill/>
            </a:ln>
          </p:spPr>
          <p:txBody>
            <a:bodyPr vert="horz" wrap="square" lIns="91440" tIns="45720" rIns="91440" bIns="45720" numCol="1" anchor="t" anchorCtr="0" compatLnSpc="1">
              <a:prstTxWarp prst="textNoShape">
                <a:avLst/>
              </a:prstTxWarp>
            </a:bodyPr>
            <a:lstStyle/>
            <a:p>
              <a:pPr defTabSz="914184"/>
              <a:endParaRPr lang="en-US" sz="1700">
                <a:solidFill>
                  <a:srgbClr val="000000"/>
                </a:solidFill>
              </a:endParaRPr>
            </a:p>
          </p:txBody>
        </p:sp>
        <p:grpSp>
          <p:nvGrpSpPr>
            <p:cNvPr id="11" name="Group 10"/>
            <p:cNvGrpSpPr/>
            <p:nvPr/>
          </p:nvGrpSpPr>
          <p:grpSpPr>
            <a:xfrm>
              <a:off x="9517014" y="165423"/>
              <a:ext cx="142245" cy="397333"/>
              <a:chOff x="9517014" y="165423"/>
              <a:chExt cx="142245" cy="397333"/>
            </a:xfrm>
            <a:grpFill/>
          </p:grpSpPr>
          <p:sp>
            <p:nvSpPr>
              <p:cNvPr id="21" name="Freeform 745"/>
              <p:cNvSpPr>
                <a:spLocks/>
              </p:cNvSpPr>
              <p:nvPr/>
            </p:nvSpPr>
            <p:spPr bwMode="auto">
              <a:xfrm>
                <a:off x="9517014" y="273497"/>
                <a:ext cx="142245" cy="289259"/>
              </a:xfrm>
              <a:custGeom>
                <a:avLst/>
                <a:gdLst>
                  <a:gd name="T0" fmla="*/ 62 w 76"/>
                  <a:gd name="T1" fmla="*/ 0 h 154"/>
                  <a:gd name="T2" fmla="*/ 14 w 76"/>
                  <a:gd name="T3" fmla="*/ 0 h 154"/>
                  <a:gd name="T4" fmla="*/ 0 w 76"/>
                  <a:gd name="T5" fmla="*/ 14 h 154"/>
                  <a:gd name="T6" fmla="*/ 0 w 76"/>
                  <a:gd name="T7" fmla="*/ 79 h 154"/>
                  <a:gd name="T8" fmla="*/ 14 w 76"/>
                  <a:gd name="T9" fmla="*/ 93 h 154"/>
                  <a:gd name="T10" fmla="*/ 14 w 76"/>
                  <a:gd name="T11" fmla="*/ 93 h 154"/>
                  <a:gd name="T12" fmla="*/ 14 w 76"/>
                  <a:gd name="T13" fmla="*/ 140 h 154"/>
                  <a:gd name="T14" fmla="*/ 28 w 76"/>
                  <a:gd name="T15" fmla="*/ 154 h 154"/>
                  <a:gd name="T16" fmla="*/ 49 w 76"/>
                  <a:gd name="T17" fmla="*/ 154 h 154"/>
                  <a:gd name="T18" fmla="*/ 62 w 76"/>
                  <a:gd name="T19" fmla="*/ 140 h 154"/>
                  <a:gd name="T20" fmla="*/ 62 w 76"/>
                  <a:gd name="T21" fmla="*/ 93 h 154"/>
                  <a:gd name="T22" fmla="*/ 62 w 76"/>
                  <a:gd name="T23" fmla="*/ 93 h 154"/>
                  <a:gd name="T24" fmla="*/ 76 w 76"/>
                  <a:gd name="T25" fmla="*/ 79 h 154"/>
                  <a:gd name="T26" fmla="*/ 76 w 76"/>
                  <a:gd name="T27" fmla="*/ 14 h 154"/>
                  <a:gd name="T28" fmla="*/ 62 w 76"/>
                  <a:gd name="T29" fmla="*/ 0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6" h="154">
                    <a:moveTo>
                      <a:pt x="62" y="0"/>
                    </a:moveTo>
                    <a:cubicBezTo>
                      <a:pt x="14" y="0"/>
                      <a:pt x="14" y="0"/>
                      <a:pt x="14" y="0"/>
                    </a:cubicBezTo>
                    <a:cubicBezTo>
                      <a:pt x="6" y="0"/>
                      <a:pt x="0" y="6"/>
                      <a:pt x="0" y="14"/>
                    </a:cubicBezTo>
                    <a:cubicBezTo>
                      <a:pt x="0" y="79"/>
                      <a:pt x="0" y="79"/>
                      <a:pt x="0" y="79"/>
                    </a:cubicBezTo>
                    <a:cubicBezTo>
                      <a:pt x="0" y="87"/>
                      <a:pt x="6" y="93"/>
                      <a:pt x="14" y="93"/>
                    </a:cubicBezTo>
                    <a:cubicBezTo>
                      <a:pt x="14" y="93"/>
                      <a:pt x="14" y="93"/>
                      <a:pt x="14" y="93"/>
                    </a:cubicBezTo>
                    <a:cubicBezTo>
                      <a:pt x="14" y="140"/>
                      <a:pt x="14" y="140"/>
                      <a:pt x="14" y="140"/>
                    </a:cubicBezTo>
                    <a:cubicBezTo>
                      <a:pt x="14" y="148"/>
                      <a:pt x="20" y="154"/>
                      <a:pt x="28" y="154"/>
                    </a:cubicBezTo>
                    <a:cubicBezTo>
                      <a:pt x="49" y="154"/>
                      <a:pt x="49" y="154"/>
                      <a:pt x="49" y="154"/>
                    </a:cubicBezTo>
                    <a:cubicBezTo>
                      <a:pt x="56" y="154"/>
                      <a:pt x="62" y="148"/>
                      <a:pt x="62" y="140"/>
                    </a:cubicBezTo>
                    <a:cubicBezTo>
                      <a:pt x="62" y="93"/>
                      <a:pt x="62" y="93"/>
                      <a:pt x="62" y="93"/>
                    </a:cubicBezTo>
                    <a:cubicBezTo>
                      <a:pt x="62" y="93"/>
                      <a:pt x="62" y="93"/>
                      <a:pt x="62" y="93"/>
                    </a:cubicBezTo>
                    <a:cubicBezTo>
                      <a:pt x="70" y="93"/>
                      <a:pt x="76" y="87"/>
                      <a:pt x="76" y="79"/>
                    </a:cubicBezTo>
                    <a:cubicBezTo>
                      <a:pt x="76" y="14"/>
                      <a:pt x="76" y="14"/>
                      <a:pt x="76" y="14"/>
                    </a:cubicBezTo>
                    <a:cubicBezTo>
                      <a:pt x="76" y="6"/>
                      <a:pt x="70" y="0"/>
                      <a:pt x="6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184"/>
                <a:endParaRPr lang="en-US" sz="1700">
                  <a:solidFill>
                    <a:srgbClr val="000000"/>
                  </a:solidFill>
                </a:endParaRPr>
              </a:p>
            </p:txBody>
          </p:sp>
          <p:sp>
            <p:nvSpPr>
              <p:cNvPr id="22" name="Oval 746"/>
              <p:cNvSpPr>
                <a:spLocks noChangeArrowheads="1"/>
              </p:cNvSpPr>
              <p:nvPr/>
            </p:nvSpPr>
            <p:spPr bwMode="auto">
              <a:xfrm>
                <a:off x="9544827" y="165423"/>
                <a:ext cx="86619" cy="858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184"/>
                <a:endParaRPr lang="en-US" sz="1700">
                  <a:solidFill>
                    <a:srgbClr val="000000"/>
                  </a:solidFill>
                </a:endParaRPr>
              </a:p>
            </p:txBody>
          </p:sp>
        </p:grpSp>
        <p:grpSp>
          <p:nvGrpSpPr>
            <p:cNvPr id="12" name="Group 11"/>
            <p:cNvGrpSpPr>
              <a:grpSpLocks noChangeAspect="1"/>
            </p:cNvGrpSpPr>
            <p:nvPr/>
          </p:nvGrpSpPr>
          <p:grpSpPr>
            <a:xfrm>
              <a:off x="10107769" y="147839"/>
              <a:ext cx="142245" cy="397333"/>
              <a:chOff x="7882374" y="1979957"/>
              <a:chExt cx="262996" cy="734626"/>
            </a:xfrm>
            <a:grpFill/>
          </p:grpSpPr>
          <p:sp>
            <p:nvSpPr>
              <p:cNvPr id="19" name="Freeform 745"/>
              <p:cNvSpPr>
                <a:spLocks/>
              </p:cNvSpPr>
              <p:nvPr/>
            </p:nvSpPr>
            <p:spPr bwMode="auto">
              <a:xfrm>
                <a:off x="7882374" y="2179775"/>
                <a:ext cx="262996" cy="534808"/>
              </a:xfrm>
              <a:custGeom>
                <a:avLst/>
                <a:gdLst>
                  <a:gd name="T0" fmla="*/ 62 w 76"/>
                  <a:gd name="T1" fmla="*/ 0 h 154"/>
                  <a:gd name="T2" fmla="*/ 14 w 76"/>
                  <a:gd name="T3" fmla="*/ 0 h 154"/>
                  <a:gd name="T4" fmla="*/ 0 w 76"/>
                  <a:gd name="T5" fmla="*/ 14 h 154"/>
                  <a:gd name="T6" fmla="*/ 0 w 76"/>
                  <a:gd name="T7" fmla="*/ 79 h 154"/>
                  <a:gd name="T8" fmla="*/ 14 w 76"/>
                  <a:gd name="T9" fmla="*/ 93 h 154"/>
                  <a:gd name="T10" fmla="*/ 14 w 76"/>
                  <a:gd name="T11" fmla="*/ 93 h 154"/>
                  <a:gd name="T12" fmla="*/ 14 w 76"/>
                  <a:gd name="T13" fmla="*/ 140 h 154"/>
                  <a:gd name="T14" fmla="*/ 28 w 76"/>
                  <a:gd name="T15" fmla="*/ 154 h 154"/>
                  <a:gd name="T16" fmla="*/ 49 w 76"/>
                  <a:gd name="T17" fmla="*/ 154 h 154"/>
                  <a:gd name="T18" fmla="*/ 62 w 76"/>
                  <a:gd name="T19" fmla="*/ 140 h 154"/>
                  <a:gd name="T20" fmla="*/ 62 w 76"/>
                  <a:gd name="T21" fmla="*/ 93 h 154"/>
                  <a:gd name="T22" fmla="*/ 62 w 76"/>
                  <a:gd name="T23" fmla="*/ 93 h 154"/>
                  <a:gd name="T24" fmla="*/ 76 w 76"/>
                  <a:gd name="T25" fmla="*/ 79 h 154"/>
                  <a:gd name="T26" fmla="*/ 76 w 76"/>
                  <a:gd name="T27" fmla="*/ 14 h 154"/>
                  <a:gd name="T28" fmla="*/ 62 w 76"/>
                  <a:gd name="T29" fmla="*/ 0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6" h="154">
                    <a:moveTo>
                      <a:pt x="62" y="0"/>
                    </a:moveTo>
                    <a:cubicBezTo>
                      <a:pt x="14" y="0"/>
                      <a:pt x="14" y="0"/>
                      <a:pt x="14" y="0"/>
                    </a:cubicBezTo>
                    <a:cubicBezTo>
                      <a:pt x="6" y="0"/>
                      <a:pt x="0" y="6"/>
                      <a:pt x="0" y="14"/>
                    </a:cubicBezTo>
                    <a:cubicBezTo>
                      <a:pt x="0" y="79"/>
                      <a:pt x="0" y="79"/>
                      <a:pt x="0" y="79"/>
                    </a:cubicBezTo>
                    <a:cubicBezTo>
                      <a:pt x="0" y="87"/>
                      <a:pt x="6" y="93"/>
                      <a:pt x="14" y="93"/>
                    </a:cubicBezTo>
                    <a:cubicBezTo>
                      <a:pt x="14" y="93"/>
                      <a:pt x="14" y="93"/>
                      <a:pt x="14" y="93"/>
                    </a:cubicBezTo>
                    <a:cubicBezTo>
                      <a:pt x="14" y="140"/>
                      <a:pt x="14" y="140"/>
                      <a:pt x="14" y="140"/>
                    </a:cubicBezTo>
                    <a:cubicBezTo>
                      <a:pt x="14" y="148"/>
                      <a:pt x="20" y="154"/>
                      <a:pt x="28" y="154"/>
                    </a:cubicBezTo>
                    <a:cubicBezTo>
                      <a:pt x="49" y="154"/>
                      <a:pt x="49" y="154"/>
                      <a:pt x="49" y="154"/>
                    </a:cubicBezTo>
                    <a:cubicBezTo>
                      <a:pt x="56" y="154"/>
                      <a:pt x="62" y="148"/>
                      <a:pt x="62" y="140"/>
                    </a:cubicBezTo>
                    <a:cubicBezTo>
                      <a:pt x="62" y="93"/>
                      <a:pt x="62" y="93"/>
                      <a:pt x="62" y="93"/>
                    </a:cubicBezTo>
                    <a:cubicBezTo>
                      <a:pt x="62" y="93"/>
                      <a:pt x="62" y="93"/>
                      <a:pt x="62" y="93"/>
                    </a:cubicBezTo>
                    <a:cubicBezTo>
                      <a:pt x="70" y="93"/>
                      <a:pt x="76" y="87"/>
                      <a:pt x="76" y="79"/>
                    </a:cubicBezTo>
                    <a:cubicBezTo>
                      <a:pt x="76" y="14"/>
                      <a:pt x="76" y="14"/>
                      <a:pt x="76" y="14"/>
                    </a:cubicBezTo>
                    <a:cubicBezTo>
                      <a:pt x="76" y="6"/>
                      <a:pt x="70" y="0"/>
                      <a:pt x="6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184"/>
                <a:endParaRPr lang="en-US" sz="1700">
                  <a:solidFill>
                    <a:srgbClr val="000000"/>
                  </a:solidFill>
                </a:endParaRPr>
              </a:p>
            </p:txBody>
          </p:sp>
          <p:sp>
            <p:nvSpPr>
              <p:cNvPr id="20" name="Oval 746"/>
              <p:cNvSpPr>
                <a:spLocks noChangeArrowheads="1"/>
              </p:cNvSpPr>
              <p:nvPr/>
            </p:nvSpPr>
            <p:spPr bwMode="auto">
              <a:xfrm>
                <a:off x="7933798" y="1979957"/>
                <a:ext cx="160149" cy="15867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184"/>
                <a:endParaRPr lang="en-US" sz="1700">
                  <a:solidFill>
                    <a:srgbClr val="000000"/>
                  </a:solidFill>
                </a:endParaRPr>
              </a:p>
            </p:txBody>
          </p:sp>
        </p:grpSp>
        <p:grpSp>
          <p:nvGrpSpPr>
            <p:cNvPr id="13" name="Group 12"/>
            <p:cNvGrpSpPr>
              <a:grpSpLocks noChangeAspect="1"/>
            </p:cNvGrpSpPr>
            <p:nvPr/>
          </p:nvGrpSpPr>
          <p:grpSpPr>
            <a:xfrm>
              <a:off x="9824275" y="574024"/>
              <a:ext cx="153624" cy="429120"/>
              <a:chOff x="7882374" y="1979957"/>
              <a:chExt cx="262996" cy="734626"/>
            </a:xfrm>
            <a:grpFill/>
          </p:grpSpPr>
          <p:sp>
            <p:nvSpPr>
              <p:cNvPr id="17" name="Freeform 745"/>
              <p:cNvSpPr>
                <a:spLocks/>
              </p:cNvSpPr>
              <p:nvPr/>
            </p:nvSpPr>
            <p:spPr bwMode="auto">
              <a:xfrm>
                <a:off x="7882374" y="2179775"/>
                <a:ext cx="262996" cy="534808"/>
              </a:xfrm>
              <a:custGeom>
                <a:avLst/>
                <a:gdLst>
                  <a:gd name="T0" fmla="*/ 62 w 76"/>
                  <a:gd name="T1" fmla="*/ 0 h 154"/>
                  <a:gd name="T2" fmla="*/ 14 w 76"/>
                  <a:gd name="T3" fmla="*/ 0 h 154"/>
                  <a:gd name="T4" fmla="*/ 0 w 76"/>
                  <a:gd name="T5" fmla="*/ 14 h 154"/>
                  <a:gd name="T6" fmla="*/ 0 w 76"/>
                  <a:gd name="T7" fmla="*/ 79 h 154"/>
                  <a:gd name="T8" fmla="*/ 14 w 76"/>
                  <a:gd name="T9" fmla="*/ 93 h 154"/>
                  <a:gd name="T10" fmla="*/ 14 w 76"/>
                  <a:gd name="T11" fmla="*/ 93 h 154"/>
                  <a:gd name="T12" fmla="*/ 14 w 76"/>
                  <a:gd name="T13" fmla="*/ 140 h 154"/>
                  <a:gd name="T14" fmla="*/ 28 w 76"/>
                  <a:gd name="T15" fmla="*/ 154 h 154"/>
                  <a:gd name="T16" fmla="*/ 49 w 76"/>
                  <a:gd name="T17" fmla="*/ 154 h 154"/>
                  <a:gd name="T18" fmla="*/ 62 w 76"/>
                  <a:gd name="T19" fmla="*/ 140 h 154"/>
                  <a:gd name="T20" fmla="*/ 62 w 76"/>
                  <a:gd name="T21" fmla="*/ 93 h 154"/>
                  <a:gd name="T22" fmla="*/ 62 w 76"/>
                  <a:gd name="T23" fmla="*/ 93 h 154"/>
                  <a:gd name="T24" fmla="*/ 76 w 76"/>
                  <a:gd name="T25" fmla="*/ 79 h 154"/>
                  <a:gd name="T26" fmla="*/ 76 w 76"/>
                  <a:gd name="T27" fmla="*/ 14 h 154"/>
                  <a:gd name="T28" fmla="*/ 62 w 76"/>
                  <a:gd name="T29" fmla="*/ 0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6" h="154">
                    <a:moveTo>
                      <a:pt x="62" y="0"/>
                    </a:moveTo>
                    <a:cubicBezTo>
                      <a:pt x="14" y="0"/>
                      <a:pt x="14" y="0"/>
                      <a:pt x="14" y="0"/>
                    </a:cubicBezTo>
                    <a:cubicBezTo>
                      <a:pt x="6" y="0"/>
                      <a:pt x="0" y="6"/>
                      <a:pt x="0" y="14"/>
                    </a:cubicBezTo>
                    <a:cubicBezTo>
                      <a:pt x="0" y="79"/>
                      <a:pt x="0" y="79"/>
                      <a:pt x="0" y="79"/>
                    </a:cubicBezTo>
                    <a:cubicBezTo>
                      <a:pt x="0" y="87"/>
                      <a:pt x="6" y="93"/>
                      <a:pt x="14" y="93"/>
                    </a:cubicBezTo>
                    <a:cubicBezTo>
                      <a:pt x="14" y="93"/>
                      <a:pt x="14" y="93"/>
                      <a:pt x="14" y="93"/>
                    </a:cubicBezTo>
                    <a:cubicBezTo>
                      <a:pt x="14" y="140"/>
                      <a:pt x="14" y="140"/>
                      <a:pt x="14" y="140"/>
                    </a:cubicBezTo>
                    <a:cubicBezTo>
                      <a:pt x="14" y="148"/>
                      <a:pt x="20" y="154"/>
                      <a:pt x="28" y="154"/>
                    </a:cubicBezTo>
                    <a:cubicBezTo>
                      <a:pt x="49" y="154"/>
                      <a:pt x="49" y="154"/>
                      <a:pt x="49" y="154"/>
                    </a:cubicBezTo>
                    <a:cubicBezTo>
                      <a:pt x="56" y="154"/>
                      <a:pt x="62" y="148"/>
                      <a:pt x="62" y="140"/>
                    </a:cubicBezTo>
                    <a:cubicBezTo>
                      <a:pt x="62" y="93"/>
                      <a:pt x="62" y="93"/>
                      <a:pt x="62" y="93"/>
                    </a:cubicBezTo>
                    <a:cubicBezTo>
                      <a:pt x="62" y="93"/>
                      <a:pt x="62" y="93"/>
                      <a:pt x="62" y="93"/>
                    </a:cubicBezTo>
                    <a:cubicBezTo>
                      <a:pt x="70" y="93"/>
                      <a:pt x="76" y="87"/>
                      <a:pt x="76" y="79"/>
                    </a:cubicBezTo>
                    <a:cubicBezTo>
                      <a:pt x="76" y="14"/>
                      <a:pt x="76" y="14"/>
                      <a:pt x="76" y="14"/>
                    </a:cubicBezTo>
                    <a:cubicBezTo>
                      <a:pt x="76" y="6"/>
                      <a:pt x="70" y="0"/>
                      <a:pt x="6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184"/>
                <a:endParaRPr lang="en-US" sz="1700">
                  <a:solidFill>
                    <a:srgbClr val="000000"/>
                  </a:solidFill>
                </a:endParaRPr>
              </a:p>
            </p:txBody>
          </p:sp>
          <p:sp>
            <p:nvSpPr>
              <p:cNvPr id="18" name="Oval 746"/>
              <p:cNvSpPr>
                <a:spLocks noChangeArrowheads="1"/>
              </p:cNvSpPr>
              <p:nvPr/>
            </p:nvSpPr>
            <p:spPr bwMode="auto">
              <a:xfrm>
                <a:off x="7933798" y="1979957"/>
                <a:ext cx="160149" cy="15867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184"/>
                <a:endParaRPr lang="en-US" sz="1700">
                  <a:solidFill>
                    <a:srgbClr val="000000"/>
                  </a:solidFill>
                </a:endParaRPr>
              </a:p>
            </p:txBody>
          </p:sp>
        </p:grpSp>
        <p:grpSp>
          <p:nvGrpSpPr>
            <p:cNvPr id="14" name="Group 13"/>
            <p:cNvGrpSpPr>
              <a:grpSpLocks noChangeAspect="1"/>
            </p:cNvGrpSpPr>
            <p:nvPr/>
          </p:nvGrpSpPr>
          <p:grpSpPr>
            <a:xfrm>
              <a:off x="10379862" y="538855"/>
              <a:ext cx="153624" cy="442147"/>
              <a:chOff x="7882374" y="1979957"/>
              <a:chExt cx="262996" cy="734626"/>
            </a:xfrm>
            <a:grpFill/>
          </p:grpSpPr>
          <p:sp>
            <p:nvSpPr>
              <p:cNvPr id="15" name="Freeform 745"/>
              <p:cNvSpPr>
                <a:spLocks/>
              </p:cNvSpPr>
              <p:nvPr/>
            </p:nvSpPr>
            <p:spPr bwMode="auto">
              <a:xfrm>
                <a:off x="7882374" y="2179775"/>
                <a:ext cx="262996" cy="534808"/>
              </a:xfrm>
              <a:custGeom>
                <a:avLst/>
                <a:gdLst>
                  <a:gd name="T0" fmla="*/ 62 w 76"/>
                  <a:gd name="T1" fmla="*/ 0 h 154"/>
                  <a:gd name="T2" fmla="*/ 14 w 76"/>
                  <a:gd name="T3" fmla="*/ 0 h 154"/>
                  <a:gd name="T4" fmla="*/ 0 w 76"/>
                  <a:gd name="T5" fmla="*/ 14 h 154"/>
                  <a:gd name="T6" fmla="*/ 0 w 76"/>
                  <a:gd name="T7" fmla="*/ 79 h 154"/>
                  <a:gd name="T8" fmla="*/ 14 w 76"/>
                  <a:gd name="T9" fmla="*/ 93 h 154"/>
                  <a:gd name="T10" fmla="*/ 14 w 76"/>
                  <a:gd name="T11" fmla="*/ 93 h 154"/>
                  <a:gd name="T12" fmla="*/ 14 w 76"/>
                  <a:gd name="T13" fmla="*/ 140 h 154"/>
                  <a:gd name="T14" fmla="*/ 28 w 76"/>
                  <a:gd name="T15" fmla="*/ 154 h 154"/>
                  <a:gd name="T16" fmla="*/ 49 w 76"/>
                  <a:gd name="T17" fmla="*/ 154 h 154"/>
                  <a:gd name="T18" fmla="*/ 62 w 76"/>
                  <a:gd name="T19" fmla="*/ 140 h 154"/>
                  <a:gd name="T20" fmla="*/ 62 w 76"/>
                  <a:gd name="T21" fmla="*/ 93 h 154"/>
                  <a:gd name="T22" fmla="*/ 62 w 76"/>
                  <a:gd name="T23" fmla="*/ 93 h 154"/>
                  <a:gd name="T24" fmla="*/ 76 w 76"/>
                  <a:gd name="T25" fmla="*/ 79 h 154"/>
                  <a:gd name="T26" fmla="*/ 76 w 76"/>
                  <a:gd name="T27" fmla="*/ 14 h 154"/>
                  <a:gd name="T28" fmla="*/ 62 w 76"/>
                  <a:gd name="T29" fmla="*/ 0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6" h="154">
                    <a:moveTo>
                      <a:pt x="62" y="0"/>
                    </a:moveTo>
                    <a:cubicBezTo>
                      <a:pt x="14" y="0"/>
                      <a:pt x="14" y="0"/>
                      <a:pt x="14" y="0"/>
                    </a:cubicBezTo>
                    <a:cubicBezTo>
                      <a:pt x="6" y="0"/>
                      <a:pt x="0" y="6"/>
                      <a:pt x="0" y="14"/>
                    </a:cubicBezTo>
                    <a:cubicBezTo>
                      <a:pt x="0" y="79"/>
                      <a:pt x="0" y="79"/>
                      <a:pt x="0" y="79"/>
                    </a:cubicBezTo>
                    <a:cubicBezTo>
                      <a:pt x="0" y="87"/>
                      <a:pt x="6" y="93"/>
                      <a:pt x="14" y="93"/>
                    </a:cubicBezTo>
                    <a:cubicBezTo>
                      <a:pt x="14" y="93"/>
                      <a:pt x="14" y="93"/>
                      <a:pt x="14" y="93"/>
                    </a:cubicBezTo>
                    <a:cubicBezTo>
                      <a:pt x="14" y="140"/>
                      <a:pt x="14" y="140"/>
                      <a:pt x="14" y="140"/>
                    </a:cubicBezTo>
                    <a:cubicBezTo>
                      <a:pt x="14" y="148"/>
                      <a:pt x="20" y="154"/>
                      <a:pt x="28" y="154"/>
                    </a:cubicBezTo>
                    <a:cubicBezTo>
                      <a:pt x="49" y="154"/>
                      <a:pt x="49" y="154"/>
                      <a:pt x="49" y="154"/>
                    </a:cubicBezTo>
                    <a:cubicBezTo>
                      <a:pt x="56" y="154"/>
                      <a:pt x="62" y="148"/>
                      <a:pt x="62" y="140"/>
                    </a:cubicBezTo>
                    <a:cubicBezTo>
                      <a:pt x="62" y="93"/>
                      <a:pt x="62" y="93"/>
                      <a:pt x="62" y="93"/>
                    </a:cubicBezTo>
                    <a:cubicBezTo>
                      <a:pt x="62" y="93"/>
                      <a:pt x="62" y="93"/>
                      <a:pt x="62" y="93"/>
                    </a:cubicBezTo>
                    <a:cubicBezTo>
                      <a:pt x="70" y="93"/>
                      <a:pt x="76" y="87"/>
                      <a:pt x="76" y="79"/>
                    </a:cubicBezTo>
                    <a:cubicBezTo>
                      <a:pt x="76" y="14"/>
                      <a:pt x="76" y="14"/>
                      <a:pt x="76" y="14"/>
                    </a:cubicBezTo>
                    <a:cubicBezTo>
                      <a:pt x="76" y="6"/>
                      <a:pt x="70" y="0"/>
                      <a:pt x="6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184"/>
                <a:endParaRPr lang="en-US" sz="1700">
                  <a:solidFill>
                    <a:srgbClr val="000000"/>
                  </a:solidFill>
                </a:endParaRPr>
              </a:p>
            </p:txBody>
          </p:sp>
          <p:sp>
            <p:nvSpPr>
              <p:cNvPr id="16" name="Oval 746"/>
              <p:cNvSpPr>
                <a:spLocks noChangeArrowheads="1"/>
              </p:cNvSpPr>
              <p:nvPr/>
            </p:nvSpPr>
            <p:spPr bwMode="auto">
              <a:xfrm>
                <a:off x="7933798" y="1979957"/>
                <a:ext cx="160149" cy="15867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184"/>
                <a:endParaRPr lang="en-US" sz="1700">
                  <a:solidFill>
                    <a:srgbClr val="000000"/>
                  </a:solidFill>
                </a:endParaRPr>
              </a:p>
            </p:txBody>
          </p:sp>
        </p:grpSp>
      </p:grpSp>
    </p:spTree>
    <p:extLst>
      <p:ext uri="{BB962C8B-B14F-4D97-AF65-F5344CB8AC3E}">
        <p14:creationId xmlns:p14="http://schemas.microsoft.com/office/powerpoint/2010/main" val="937408432"/>
      </p:ext>
    </p:extLst>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6" name="Rectangle 5"/>
          <p:cNvSpPr/>
          <p:nvPr/>
        </p:nvSpPr>
        <p:spPr bwMode="auto">
          <a:xfrm>
            <a:off x="457200" y="2125663"/>
            <a:ext cx="2743200" cy="2743200"/>
          </a:xfrm>
          <a:prstGeom prst="rect">
            <a:avLst/>
          </a:prstGeom>
          <a:solidFill>
            <a:schemeClr val="tx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t" anchorCtr="0" compatLnSpc="1">
            <a:prstTxWarp prst="textNoShape">
              <a:avLst/>
            </a:prstTxWarp>
          </a:bodyPr>
          <a:lstStyle/>
          <a:p>
            <a:pPr defTabSz="932472" fontAlgn="base">
              <a:lnSpc>
                <a:spcPct val="90000"/>
              </a:lnSpc>
              <a:spcBef>
                <a:spcPct val="0"/>
              </a:spcBef>
              <a:spcAft>
                <a:spcPct val="0"/>
              </a:spcAft>
            </a:pPr>
            <a:r>
              <a:rPr lang="en-US" sz="3200" dirty="0" smtClean="0">
                <a:gradFill>
                  <a:gsLst>
                    <a:gs pos="66372">
                      <a:schemeClr val="bg1"/>
                    </a:gs>
                    <a:gs pos="42000">
                      <a:schemeClr val="bg1"/>
                    </a:gs>
                  </a:gsLst>
                  <a:lin ang="5400000" scaled="0"/>
                </a:gradFill>
                <a:latin typeface="+mj-lt"/>
              </a:rPr>
              <a:t>The opportunity</a:t>
            </a:r>
            <a:endParaRPr lang="en-US" sz="3200" dirty="0">
              <a:gradFill>
                <a:gsLst>
                  <a:gs pos="66372">
                    <a:schemeClr val="bg1"/>
                  </a:gs>
                  <a:gs pos="42000">
                    <a:schemeClr val="bg1"/>
                  </a:gs>
                </a:gsLst>
                <a:lin ang="5400000" scaled="0"/>
              </a:gradFill>
              <a:latin typeface="+mj-lt"/>
            </a:endParaRPr>
          </a:p>
        </p:txBody>
      </p:sp>
      <p:sp>
        <p:nvSpPr>
          <p:cNvPr id="7" name="Title 4"/>
          <p:cNvSpPr txBox="1">
            <a:spLocks/>
          </p:cNvSpPr>
          <p:nvPr/>
        </p:nvSpPr>
        <p:spPr>
          <a:xfrm>
            <a:off x="3543300" y="2125663"/>
            <a:ext cx="8618538" cy="1831975"/>
          </a:xfrm>
          <a:prstGeom prst="rect">
            <a:avLst/>
          </a:prstGeom>
        </p:spPr>
        <p:txBody>
          <a:bodyPr anchor="t"/>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a:spcBef>
                <a:spcPts val="600"/>
              </a:spcBef>
              <a:spcAft>
                <a:spcPts val="600"/>
              </a:spcAft>
            </a:pPr>
            <a:r>
              <a:rPr lang="en-US" sz="3200" spc="0" dirty="0" smtClean="0">
                <a:gradFill>
                  <a:gsLst>
                    <a:gs pos="70796">
                      <a:schemeClr val="bg1"/>
                    </a:gs>
                    <a:gs pos="42000">
                      <a:schemeClr val="bg1"/>
                    </a:gs>
                  </a:gsLst>
                  <a:lin ang="5400000" scaled="0"/>
                </a:gradFill>
              </a:rPr>
              <a:t>“Every </a:t>
            </a:r>
            <a:r>
              <a:rPr lang="en-US" sz="3200" spc="0" dirty="0">
                <a:gradFill>
                  <a:gsLst>
                    <a:gs pos="70796">
                      <a:schemeClr val="bg1"/>
                    </a:gs>
                    <a:gs pos="42000">
                      <a:schemeClr val="bg1"/>
                    </a:gs>
                  </a:gsLst>
                  <a:lin ang="5400000" scaled="0"/>
                </a:gradFill>
              </a:rPr>
              <a:t>budget is an IT budget. </a:t>
            </a:r>
            <a:r>
              <a:rPr lang="en-US" sz="3200" spc="0" dirty="0" smtClean="0">
                <a:gradFill>
                  <a:gsLst>
                    <a:gs pos="70796">
                      <a:schemeClr val="bg1"/>
                    </a:gs>
                    <a:gs pos="42000">
                      <a:schemeClr val="bg1"/>
                    </a:gs>
                  </a:gsLst>
                  <a:lin ang="5400000" scaled="0"/>
                </a:gradFill>
              </a:rPr>
              <a:t>Every </a:t>
            </a:r>
            <a:r>
              <a:rPr lang="en-US" sz="3200" spc="0" dirty="0">
                <a:gradFill>
                  <a:gsLst>
                    <a:gs pos="70796">
                      <a:schemeClr val="bg1"/>
                    </a:gs>
                    <a:gs pos="42000">
                      <a:schemeClr val="bg1"/>
                    </a:gs>
                  </a:gsLst>
                  <a:lin ang="5400000" scaled="0"/>
                </a:gradFill>
              </a:rPr>
              <a:t>company </a:t>
            </a:r>
            <a:r>
              <a:rPr lang="en-US" sz="3200" spc="0" dirty="0" smtClean="0">
                <a:gradFill>
                  <a:gsLst>
                    <a:gs pos="70796">
                      <a:schemeClr val="bg1"/>
                    </a:gs>
                    <a:gs pos="42000">
                      <a:schemeClr val="bg1"/>
                    </a:gs>
                  </a:gsLst>
                  <a:lin ang="5400000" scaled="0"/>
                </a:gradFill>
              </a:rPr>
              <a:t/>
            </a:r>
            <a:br>
              <a:rPr lang="en-US" sz="3200" spc="0" dirty="0" smtClean="0">
                <a:gradFill>
                  <a:gsLst>
                    <a:gs pos="70796">
                      <a:schemeClr val="bg1"/>
                    </a:gs>
                    <a:gs pos="42000">
                      <a:schemeClr val="bg1"/>
                    </a:gs>
                  </a:gsLst>
                  <a:lin ang="5400000" scaled="0"/>
                </a:gradFill>
              </a:rPr>
            </a:br>
            <a:r>
              <a:rPr lang="en-US" sz="3200" spc="0" dirty="0" smtClean="0">
                <a:gradFill>
                  <a:gsLst>
                    <a:gs pos="70796">
                      <a:schemeClr val="bg1"/>
                    </a:gs>
                    <a:gs pos="42000">
                      <a:schemeClr val="bg1"/>
                    </a:gs>
                  </a:gsLst>
                  <a:lin ang="5400000" scaled="0"/>
                </a:gradFill>
              </a:rPr>
              <a:t>is </a:t>
            </a:r>
            <a:r>
              <a:rPr lang="en-US" sz="3200" spc="0" dirty="0">
                <a:gradFill>
                  <a:gsLst>
                    <a:gs pos="70796">
                      <a:schemeClr val="bg1"/>
                    </a:gs>
                    <a:gs pos="42000">
                      <a:schemeClr val="bg1"/>
                    </a:gs>
                  </a:gsLst>
                  <a:lin ang="5400000" scaled="0"/>
                </a:gradFill>
              </a:rPr>
              <a:t>an IT company. Every business leader </a:t>
            </a:r>
            <a:r>
              <a:rPr lang="en-US" sz="3200" spc="0" dirty="0" smtClean="0">
                <a:gradFill>
                  <a:gsLst>
                    <a:gs pos="70796">
                      <a:schemeClr val="bg1"/>
                    </a:gs>
                    <a:gs pos="42000">
                      <a:schemeClr val="bg1"/>
                    </a:gs>
                  </a:gsLst>
                  <a:lin ang="5400000" scaled="0"/>
                </a:gradFill>
              </a:rPr>
              <a:t/>
            </a:r>
            <a:br>
              <a:rPr lang="en-US" sz="3200" spc="0" dirty="0" smtClean="0">
                <a:gradFill>
                  <a:gsLst>
                    <a:gs pos="70796">
                      <a:schemeClr val="bg1"/>
                    </a:gs>
                    <a:gs pos="42000">
                      <a:schemeClr val="bg1"/>
                    </a:gs>
                  </a:gsLst>
                  <a:lin ang="5400000" scaled="0"/>
                </a:gradFill>
              </a:rPr>
            </a:br>
            <a:r>
              <a:rPr lang="en-US" sz="3200" spc="0" dirty="0" smtClean="0">
                <a:gradFill>
                  <a:gsLst>
                    <a:gs pos="70796">
                      <a:schemeClr val="bg1"/>
                    </a:gs>
                    <a:gs pos="42000">
                      <a:schemeClr val="bg1"/>
                    </a:gs>
                  </a:gsLst>
                  <a:lin ang="5400000" scaled="0"/>
                </a:gradFill>
              </a:rPr>
              <a:t>is </a:t>
            </a:r>
            <a:r>
              <a:rPr lang="en-US" sz="3200" spc="0" dirty="0">
                <a:gradFill>
                  <a:gsLst>
                    <a:gs pos="70796">
                      <a:schemeClr val="bg1"/>
                    </a:gs>
                    <a:gs pos="42000">
                      <a:schemeClr val="bg1"/>
                    </a:gs>
                  </a:gsLst>
                  <a:lin ang="5400000" scaled="0"/>
                </a:gradFill>
              </a:rPr>
              <a:t>becoming a digital leader. </a:t>
            </a:r>
            <a:r>
              <a:rPr lang="en-US" sz="3200" spc="0" dirty="0" smtClean="0">
                <a:gradFill>
                  <a:gsLst>
                    <a:gs pos="70796">
                      <a:schemeClr val="bg1"/>
                    </a:gs>
                    <a:gs pos="42000">
                      <a:schemeClr val="bg1"/>
                    </a:gs>
                  </a:gsLst>
                  <a:lin ang="5400000" scaled="0"/>
                </a:gradFill>
              </a:rPr>
              <a:t>Every </a:t>
            </a:r>
            <a:r>
              <a:rPr lang="en-US" sz="3200" spc="0" dirty="0">
                <a:gradFill>
                  <a:gsLst>
                    <a:gs pos="70796">
                      <a:schemeClr val="bg1"/>
                    </a:gs>
                    <a:gs pos="42000">
                      <a:schemeClr val="bg1"/>
                    </a:gs>
                  </a:gsLst>
                  <a:lin ang="5400000" scaled="0"/>
                </a:gradFill>
              </a:rPr>
              <a:t>person </a:t>
            </a:r>
            <a:r>
              <a:rPr lang="en-US" sz="3200" spc="0" dirty="0" smtClean="0">
                <a:gradFill>
                  <a:gsLst>
                    <a:gs pos="70796">
                      <a:schemeClr val="bg1"/>
                    </a:gs>
                    <a:gs pos="42000">
                      <a:schemeClr val="bg1"/>
                    </a:gs>
                  </a:gsLst>
                  <a:lin ang="5400000" scaled="0"/>
                </a:gradFill>
              </a:rPr>
              <a:t/>
            </a:r>
            <a:br>
              <a:rPr lang="en-US" sz="3200" spc="0" dirty="0" smtClean="0">
                <a:gradFill>
                  <a:gsLst>
                    <a:gs pos="70796">
                      <a:schemeClr val="bg1"/>
                    </a:gs>
                    <a:gs pos="42000">
                      <a:schemeClr val="bg1"/>
                    </a:gs>
                  </a:gsLst>
                  <a:lin ang="5400000" scaled="0"/>
                </a:gradFill>
              </a:rPr>
            </a:br>
            <a:r>
              <a:rPr lang="en-US" sz="3200" spc="0" dirty="0" smtClean="0">
                <a:gradFill>
                  <a:gsLst>
                    <a:gs pos="70796">
                      <a:schemeClr val="bg1"/>
                    </a:gs>
                    <a:gs pos="42000">
                      <a:schemeClr val="bg1"/>
                    </a:gs>
                  </a:gsLst>
                  <a:lin ang="5400000" scaled="0"/>
                </a:gradFill>
              </a:rPr>
              <a:t>is </a:t>
            </a:r>
            <a:r>
              <a:rPr lang="en-US" sz="3200" spc="0" dirty="0">
                <a:gradFill>
                  <a:gsLst>
                    <a:gs pos="70796">
                      <a:schemeClr val="bg1"/>
                    </a:gs>
                    <a:gs pos="42000">
                      <a:schemeClr val="bg1"/>
                    </a:gs>
                  </a:gsLst>
                  <a:lin ang="5400000" scaled="0"/>
                </a:gradFill>
              </a:rPr>
              <a:t>becoming a technology company. </a:t>
            </a:r>
            <a:r>
              <a:rPr lang="en-US" sz="3200" spc="0" dirty="0" smtClean="0">
                <a:gradFill>
                  <a:gsLst>
                    <a:gs pos="70796">
                      <a:schemeClr val="bg1"/>
                    </a:gs>
                    <a:gs pos="42000">
                      <a:schemeClr val="bg1"/>
                    </a:gs>
                  </a:gsLst>
                  <a:lin ang="5400000" scaled="0"/>
                </a:gradFill>
              </a:rPr>
              <a:t/>
            </a:r>
            <a:br>
              <a:rPr lang="en-US" sz="3200" spc="0" dirty="0" smtClean="0">
                <a:gradFill>
                  <a:gsLst>
                    <a:gs pos="70796">
                      <a:schemeClr val="bg1"/>
                    </a:gs>
                    <a:gs pos="42000">
                      <a:schemeClr val="bg1"/>
                    </a:gs>
                  </a:gsLst>
                  <a:lin ang="5400000" scaled="0"/>
                </a:gradFill>
              </a:rPr>
            </a:br>
            <a:r>
              <a:rPr lang="en-US" sz="3200" spc="0" dirty="0" smtClean="0">
                <a:gradFill>
                  <a:gsLst>
                    <a:gs pos="70796">
                      <a:schemeClr val="bg1"/>
                    </a:gs>
                    <a:gs pos="42000">
                      <a:schemeClr val="bg1"/>
                    </a:gs>
                  </a:gsLst>
                  <a:lin ang="5400000" scaled="0"/>
                </a:gradFill>
              </a:rPr>
              <a:t>We </a:t>
            </a:r>
            <a:r>
              <a:rPr lang="en-US" sz="3200" spc="0" dirty="0">
                <a:gradFill>
                  <a:gsLst>
                    <a:gs pos="70796">
                      <a:schemeClr val="bg1"/>
                    </a:gs>
                    <a:gs pos="42000">
                      <a:schemeClr val="bg1"/>
                    </a:gs>
                  </a:gsLst>
                  <a:lin ang="5400000" scaled="0"/>
                </a:gradFill>
              </a:rPr>
              <a:t>are entering the era of the </a:t>
            </a:r>
            <a:r>
              <a:rPr lang="en-US" sz="3200" spc="0" dirty="0" smtClean="0">
                <a:gradFill>
                  <a:gsLst>
                    <a:gs pos="70796">
                      <a:schemeClr val="bg1"/>
                    </a:gs>
                    <a:gs pos="42000">
                      <a:schemeClr val="bg1"/>
                    </a:gs>
                  </a:gsLst>
                  <a:lin ang="5400000" scaled="0"/>
                </a:gradFill>
              </a:rPr>
              <a:t/>
            </a:r>
            <a:br>
              <a:rPr lang="en-US" sz="3200" spc="0" dirty="0" smtClean="0">
                <a:gradFill>
                  <a:gsLst>
                    <a:gs pos="70796">
                      <a:schemeClr val="bg1"/>
                    </a:gs>
                    <a:gs pos="42000">
                      <a:schemeClr val="bg1"/>
                    </a:gs>
                  </a:gsLst>
                  <a:lin ang="5400000" scaled="0"/>
                </a:gradFill>
              </a:rPr>
            </a:br>
            <a:r>
              <a:rPr lang="en-US" sz="3200" spc="0" dirty="0" smtClean="0">
                <a:gradFill>
                  <a:gsLst>
                    <a:gs pos="70796">
                      <a:schemeClr val="bg1"/>
                    </a:gs>
                    <a:gs pos="42000">
                      <a:schemeClr val="bg1"/>
                    </a:gs>
                  </a:gsLst>
                  <a:lin ang="5400000" scaled="0"/>
                </a:gradFill>
              </a:rPr>
              <a:t>Digital Industrial </a:t>
            </a:r>
            <a:r>
              <a:rPr lang="en-US" sz="3200" spc="0" dirty="0">
                <a:gradFill>
                  <a:gsLst>
                    <a:gs pos="70796">
                      <a:schemeClr val="bg1"/>
                    </a:gs>
                    <a:gs pos="42000">
                      <a:schemeClr val="bg1"/>
                    </a:gs>
                  </a:gsLst>
                  <a:lin ang="5400000" scaled="0"/>
                </a:gradFill>
              </a:rPr>
              <a:t>Economy</a:t>
            </a:r>
            <a:r>
              <a:rPr lang="en-US" sz="3200" spc="0" dirty="0" smtClean="0">
                <a:gradFill>
                  <a:gsLst>
                    <a:gs pos="70796">
                      <a:schemeClr val="bg1"/>
                    </a:gs>
                    <a:gs pos="42000">
                      <a:schemeClr val="bg1"/>
                    </a:gs>
                  </a:gsLst>
                  <a:lin ang="5400000" scaled="0"/>
                </a:gradFill>
              </a:rPr>
              <a:t>.”</a:t>
            </a:r>
          </a:p>
          <a:p>
            <a:pPr>
              <a:spcBef>
                <a:spcPts val="600"/>
              </a:spcBef>
              <a:spcAft>
                <a:spcPts val="600"/>
              </a:spcAft>
            </a:pPr>
            <a:r>
              <a:rPr lang="en-US" sz="2400" spc="0" dirty="0" smtClean="0">
                <a:gradFill>
                  <a:gsLst>
                    <a:gs pos="19469">
                      <a:schemeClr val="accent2"/>
                    </a:gs>
                    <a:gs pos="42000">
                      <a:schemeClr val="accent2"/>
                    </a:gs>
                  </a:gsLst>
                  <a:lin ang="5400000" scaled="0"/>
                </a:gradFill>
                <a:latin typeface="Segoe Pro Display SemiLight" panose="020B0402040204020203" pitchFamily="34" charset="0"/>
              </a:rPr>
              <a:t>PETER SONDERGAARD, GARTNER</a:t>
            </a:r>
            <a:endParaRPr lang="en-US" sz="2400" spc="0" dirty="0">
              <a:gradFill>
                <a:gsLst>
                  <a:gs pos="19469">
                    <a:schemeClr val="accent2"/>
                  </a:gs>
                  <a:gs pos="42000">
                    <a:schemeClr val="accent2"/>
                  </a:gs>
                </a:gsLst>
                <a:lin ang="5400000" scaled="0"/>
              </a:gradFill>
              <a:latin typeface="Segoe Pro Display SemiLight" panose="020B0402040204020203" pitchFamily="34" charset="0"/>
            </a:endParaRPr>
          </a:p>
        </p:txBody>
      </p:sp>
      <p:grpSp>
        <p:nvGrpSpPr>
          <p:cNvPr id="8" name="Group 7"/>
          <p:cNvGrpSpPr/>
          <p:nvPr/>
        </p:nvGrpSpPr>
        <p:grpSpPr>
          <a:xfrm>
            <a:off x="1386970" y="3695700"/>
            <a:ext cx="1584704" cy="939487"/>
            <a:chOff x="9265153" y="147839"/>
            <a:chExt cx="1442708" cy="855305"/>
          </a:xfrm>
          <a:solidFill>
            <a:schemeClr val="bg1"/>
          </a:solidFill>
        </p:grpSpPr>
        <p:sp>
          <p:nvSpPr>
            <p:cNvPr id="9" name="Freeform 6"/>
            <p:cNvSpPr>
              <a:spLocks noEditPoints="1"/>
            </p:cNvSpPr>
            <p:nvPr/>
          </p:nvSpPr>
          <p:spPr bwMode="auto">
            <a:xfrm>
              <a:off x="9265153" y="325595"/>
              <a:ext cx="1442708" cy="558210"/>
            </a:xfrm>
            <a:custGeom>
              <a:avLst/>
              <a:gdLst>
                <a:gd name="T0" fmla="*/ 1360 w 1360"/>
                <a:gd name="T1" fmla="*/ 210 h 425"/>
                <a:gd name="T2" fmla="*/ 1358 w 1360"/>
                <a:gd name="T3" fmla="*/ 222 h 425"/>
                <a:gd name="T4" fmla="*/ 1340 w 1360"/>
                <a:gd name="T5" fmla="*/ 262 h 425"/>
                <a:gd name="T6" fmla="*/ 1218 w 1360"/>
                <a:gd name="T7" fmla="*/ 345 h 425"/>
                <a:gd name="T8" fmla="*/ 857 w 1360"/>
                <a:gd name="T9" fmla="*/ 418 h 425"/>
                <a:gd name="T10" fmla="*/ 491 w 1360"/>
                <a:gd name="T11" fmla="*/ 415 h 425"/>
                <a:gd name="T12" fmla="*/ 133 w 1360"/>
                <a:gd name="T13" fmla="*/ 336 h 425"/>
                <a:gd name="T14" fmla="*/ 17 w 1360"/>
                <a:gd name="T15" fmla="*/ 256 h 425"/>
                <a:gd name="T16" fmla="*/ 0 w 1360"/>
                <a:gd name="T17" fmla="*/ 203 h 425"/>
                <a:gd name="T18" fmla="*/ 1 w 1360"/>
                <a:gd name="T19" fmla="*/ 193 h 425"/>
                <a:gd name="T20" fmla="*/ 17 w 1360"/>
                <a:gd name="T21" fmla="*/ 158 h 425"/>
                <a:gd name="T22" fmla="*/ 134 w 1360"/>
                <a:gd name="T23" fmla="*/ 79 h 425"/>
                <a:gd name="T24" fmla="*/ 492 w 1360"/>
                <a:gd name="T25" fmla="*/ 7 h 425"/>
                <a:gd name="T26" fmla="*/ 856 w 1360"/>
                <a:gd name="T27" fmla="*/ 10 h 425"/>
                <a:gd name="T28" fmla="*/ 1210 w 1360"/>
                <a:gd name="T29" fmla="*/ 88 h 425"/>
                <a:gd name="T30" fmla="*/ 1321 w 1360"/>
                <a:gd name="T31" fmla="*/ 164 h 425"/>
                <a:gd name="T32" fmla="*/ 1360 w 1360"/>
                <a:gd name="T33" fmla="*/ 207 h 425"/>
                <a:gd name="T34" fmla="*/ 1321 w 1360"/>
                <a:gd name="T35" fmla="*/ 164 h 425"/>
                <a:gd name="T36" fmla="*/ 1209 w 1360"/>
                <a:gd name="T37" fmla="*/ 90 h 425"/>
                <a:gd name="T38" fmla="*/ 855 w 1360"/>
                <a:gd name="T39" fmla="*/ 19 h 425"/>
                <a:gd name="T40" fmla="*/ 493 w 1360"/>
                <a:gd name="T41" fmla="*/ 22 h 425"/>
                <a:gd name="T42" fmla="*/ 143 w 1360"/>
                <a:gd name="T43" fmla="*/ 99 h 425"/>
                <a:gd name="T44" fmla="*/ 36 w 1360"/>
                <a:gd name="T45" fmla="*/ 171 h 425"/>
                <a:gd name="T46" fmla="*/ 25 w 1360"/>
                <a:gd name="T47" fmla="*/ 197 h 425"/>
                <a:gd name="T48" fmla="*/ 24 w 1360"/>
                <a:gd name="T49" fmla="*/ 204 h 425"/>
                <a:gd name="T50" fmla="*/ 24 w 1360"/>
                <a:gd name="T51" fmla="*/ 209 h 425"/>
                <a:gd name="T52" fmla="*/ 25 w 1360"/>
                <a:gd name="T53" fmla="*/ 215 h 425"/>
                <a:gd name="T54" fmla="*/ 37 w 1360"/>
                <a:gd name="T55" fmla="*/ 241 h 425"/>
                <a:gd name="T56" fmla="*/ 144 w 1360"/>
                <a:gd name="T57" fmla="*/ 311 h 425"/>
                <a:gd name="T58" fmla="*/ 494 w 1360"/>
                <a:gd name="T59" fmla="*/ 382 h 425"/>
                <a:gd name="T60" fmla="*/ 854 w 1360"/>
                <a:gd name="T61" fmla="*/ 379 h 425"/>
                <a:gd name="T62" fmla="*/ 1201 w 1360"/>
                <a:gd name="T63" fmla="*/ 303 h 425"/>
                <a:gd name="T64" fmla="*/ 1302 w 1360"/>
                <a:gd name="T65" fmla="*/ 235 h 425"/>
                <a:gd name="T66" fmla="*/ 1311 w 1360"/>
                <a:gd name="T67" fmla="*/ 213 h 425"/>
                <a:gd name="T68" fmla="*/ 1312 w 1360"/>
                <a:gd name="T69" fmla="*/ 209 h 425"/>
                <a:gd name="T70" fmla="*/ 1336 w 1360"/>
                <a:gd name="T71" fmla="*/ 206 h 4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360" h="425">
                  <a:moveTo>
                    <a:pt x="1360" y="207"/>
                  </a:moveTo>
                  <a:cubicBezTo>
                    <a:pt x="1360" y="210"/>
                    <a:pt x="1360" y="210"/>
                    <a:pt x="1360" y="210"/>
                  </a:cubicBezTo>
                  <a:cubicBezTo>
                    <a:pt x="1360" y="211"/>
                    <a:pt x="1360" y="213"/>
                    <a:pt x="1359" y="214"/>
                  </a:cubicBezTo>
                  <a:cubicBezTo>
                    <a:pt x="1359" y="217"/>
                    <a:pt x="1359" y="219"/>
                    <a:pt x="1358" y="222"/>
                  </a:cubicBezTo>
                  <a:cubicBezTo>
                    <a:pt x="1357" y="227"/>
                    <a:pt x="1356" y="232"/>
                    <a:pt x="1354" y="237"/>
                  </a:cubicBezTo>
                  <a:cubicBezTo>
                    <a:pt x="1351" y="246"/>
                    <a:pt x="1346" y="255"/>
                    <a:pt x="1340" y="262"/>
                  </a:cubicBezTo>
                  <a:cubicBezTo>
                    <a:pt x="1329" y="277"/>
                    <a:pt x="1316" y="289"/>
                    <a:pt x="1303" y="299"/>
                  </a:cubicBezTo>
                  <a:cubicBezTo>
                    <a:pt x="1276" y="319"/>
                    <a:pt x="1247" y="333"/>
                    <a:pt x="1218" y="345"/>
                  </a:cubicBezTo>
                  <a:cubicBezTo>
                    <a:pt x="1160" y="368"/>
                    <a:pt x="1100" y="383"/>
                    <a:pt x="1039" y="394"/>
                  </a:cubicBezTo>
                  <a:cubicBezTo>
                    <a:pt x="979" y="406"/>
                    <a:pt x="918" y="413"/>
                    <a:pt x="857" y="418"/>
                  </a:cubicBezTo>
                  <a:cubicBezTo>
                    <a:pt x="796" y="423"/>
                    <a:pt x="735" y="425"/>
                    <a:pt x="674" y="424"/>
                  </a:cubicBezTo>
                  <a:cubicBezTo>
                    <a:pt x="613" y="424"/>
                    <a:pt x="552" y="421"/>
                    <a:pt x="491" y="415"/>
                  </a:cubicBezTo>
                  <a:cubicBezTo>
                    <a:pt x="430" y="409"/>
                    <a:pt x="370" y="401"/>
                    <a:pt x="310" y="389"/>
                  </a:cubicBezTo>
                  <a:cubicBezTo>
                    <a:pt x="250" y="376"/>
                    <a:pt x="190" y="360"/>
                    <a:pt x="133" y="336"/>
                  </a:cubicBezTo>
                  <a:cubicBezTo>
                    <a:pt x="105" y="324"/>
                    <a:pt x="77" y="310"/>
                    <a:pt x="51" y="291"/>
                  </a:cubicBezTo>
                  <a:cubicBezTo>
                    <a:pt x="39" y="281"/>
                    <a:pt x="27" y="270"/>
                    <a:pt x="17" y="256"/>
                  </a:cubicBezTo>
                  <a:cubicBezTo>
                    <a:pt x="7" y="242"/>
                    <a:pt x="0" y="225"/>
                    <a:pt x="0" y="206"/>
                  </a:cubicBezTo>
                  <a:cubicBezTo>
                    <a:pt x="0" y="203"/>
                    <a:pt x="0" y="203"/>
                    <a:pt x="0" y="203"/>
                  </a:cubicBezTo>
                  <a:cubicBezTo>
                    <a:pt x="0" y="202"/>
                    <a:pt x="0" y="201"/>
                    <a:pt x="1" y="200"/>
                  </a:cubicBezTo>
                  <a:cubicBezTo>
                    <a:pt x="1" y="197"/>
                    <a:pt x="1" y="195"/>
                    <a:pt x="1" y="193"/>
                  </a:cubicBezTo>
                  <a:cubicBezTo>
                    <a:pt x="2" y="189"/>
                    <a:pt x="4" y="184"/>
                    <a:pt x="5" y="180"/>
                  </a:cubicBezTo>
                  <a:cubicBezTo>
                    <a:pt x="8" y="172"/>
                    <a:pt x="13" y="164"/>
                    <a:pt x="17" y="158"/>
                  </a:cubicBezTo>
                  <a:cubicBezTo>
                    <a:pt x="27" y="144"/>
                    <a:pt x="39" y="133"/>
                    <a:pt x="52" y="123"/>
                  </a:cubicBezTo>
                  <a:cubicBezTo>
                    <a:pt x="78" y="105"/>
                    <a:pt x="106" y="91"/>
                    <a:pt x="134" y="79"/>
                  </a:cubicBezTo>
                  <a:cubicBezTo>
                    <a:pt x="192" y="56"/>
                    <a:pt x="251" y="42"/>
                    <a:pt x="311" y="30"/>
                  </a:cubicBezTo>
                  <a:cubicBezTo>
                    <a:pt x="371" y="19"/>
                    <a:pt x="431" y="11"/>
                    <a:pt x="492" y="7"/>
                  </a:cubicBezTo>
                  <a:cubicBezTo>
                    <a:pt x="553" y="2"/>
                    <a:pt x="613" y="0"/>
                    <a:pt x="674" y="1"/>
                  </a:cubicBezTo>
                  <a:cubicBezTo>
                    <a:pt x="735" y="1"/>
                    <a:pt x="795" y="4"/>
                    <a:pt x="856" y="10"/>
                  </a:cubicBezTo>
                  <a:cubicBezTo>
                    <a:pt x="916" y="15"/>
                    <a:pt x="976" y="24"/>
                    <a:pt x="1036" y="36"/>
                  </a:cubicBezTo>
                  <a:cubicBezTo>
                    <a:pt x="1095" y="48"/>
                    <a:pt x="1154" y="64"/>
                    <a:pt x="1210" y="88"/>
                  </a:cubicBezTo>
                  <a:cubicBezTo>
                    <a:pt x="1238" y="99"/>
                    <a:pt x="1265" y="113"/>
                    <a:pt x="1289" y="132"/>
                  </a:cubicBezTo>
                  <a:cubicBezTo>
                    <a:pt x="1301" y="141"/>
                    <a:pt x="1313" y="152"/>
                    <a:pt x="1321" y="164"/>
                  </a:cubicBezTo>
                  <a:cubicBezTo>
                    <a:pt x="1330" y="176"/>
                    <a:pt x="1336" y="191"/>
                    <a:pt x="1336" y="206"/>
                  </a:cubicBezTo>
                  <a:lnTo>
                    <a:pt x="1360" y="207"/>
                  </a:lnTo>
                  <a:close/>
                  <a:moveTo>
                    <a:pt x="1336" y="206"/>
                  </a:moveTo>
                  <a:cubicBezTo>
                    <a:pt x="1336" y="191"/>
                    <a:pt x="1330" y="177"/>
                    <a:pt x="1321" y="164"/>
                  </a:cubicBezTo>
                  <a:cubicBezTo>
                    <a:pt x="1312" y="152"/>
                    <a:pt x="1301" y="142"/>
                    <a:pt x="1288" y="133"/>
                  </a:cubicBezTo>
                  <a:cubicBezTo>
                    <a:pt x="1264" y="115"/>
                    <a:pt x="1237" y="102"/>
                    <a:pt x="1209" y="90"/>
                  </a:cubicBezTo>
                  <a:cubicBezTo>
                    <a:pt x="1153" y="68"/>
                    <a:pt x="1094" y="53"/>
                    <a:pt x="1035" y="42"/>
                  </a:cubicBezTo>
                  <a:cubicBezTo>
                    <a:pt x="975" y="31"/>
                    <a:pt x="915" y="23"/>
                    <a:pt x="855" y="19"/>
                  </a:cubicBezTo>
                  <a:cubicBezTo>
                    <a:pt x="795" y="14"/>
                    <a:pt x="734" y="12"/>
                    <a:pt x="674" y="13"/>
                  </a:cubicBezTo>
                  <a:cubicBezTo>
                    <a:pt x="614" y="13"/>
                    <a:pt x="553" y="16"/>
                    <a:pt x="493" y="22"/>
                  </a:cubicBezTo>
                  <a:cubicBezTo>
                    <a:pt x="433" y="27"/>
                    <a:pt x="373" y="36"/>
                    <a:pt x="315" y="48"/>
                  </a:cubicBezTo>
                  <a:cubicBezTo>
                    <a:pt x="256" y="60"/>
                    <a:pt x="197" y="76"/>
                    <a:pt x="143" y="99"/>
                  </a:cubicBezTo>
                  <a:cubicBezTo>
                    <a:pt x="115" y="110"/>
                    <a:pt x="89" y="124"/>
                    <a:pt x="66" y="141"/>
                  </a:cubicBezTo>
                  <a:cubicBezTo>
                    <a:pt x="54" y="150"/>
                    <a:pt x="44" y="160"/>
                    <a:pt x="36" y="171"/>
                  </a:cubicBezTo>
                  <a:cubicBezTo>
                    <a:pt x="33" y="176"/>
                    <a:pt x="29" y="182"/>
                    <a:pt x="27" y="188"/>
                  </a:cubicBezTo>
                  <a:cubicBezTo>
                    <a:pt x="26" y="191"/>
                    <a:pt x="25" y="194"/>
                    <a:pt x="25" y="197"/>
                  </a:cubicBezTo>
                  <a:cubicBezTo>
                    <a:pt x="25" y="199"/>
                    <a:pt x="24" y="200"/>
                    <a:pt x="24" y="202"/>
                  </a:cubicBezTo>
                  <a:cubicBezTo>
                    <a:pt x="24" y="204"/>
                    <a:pt x="24" y="204"/>
                    <a:pt x="24" y="204"/>
                  </a:cubicBezTo>
                  <a:cubicBezTo>
                    <a:pt x="24" y="207"/>
                    <a:pt x="24" y="207"/>
                    <a:pt x="24" y="207"/>
                  </a:cubicBezTo>
                  <a:cubicBezTo>
                    <a:pt x="24" y="209"/>
                    <a:pt x="24" y="209"/>
                    <a:pt x="24" y="209"/>
                  </a:cubicBezTo>
                  <a:cubicBezTo>
                    <a:pt x="24" y="209"/>
                    <a:pt x="24" y="210"/>
                    <a:pt x="24" y="211"/>
                  </a:cubicBezTo>
                  <a:cubicBezTo>
                    <a:pt x="25" y="212"/>
                    <a:pt x="25" y="214"/>
                    <a:pt x="25" y="215"/>
                  </a:cubicBezTo>
                  <a:cubicBezTo>
                    <a:pt x="26" y="219"/>
                    <a:pt x="27" y="221"/>
                    <a:pt x="28" y="224"/>
                  </a:cubicBezTo>
                  <a:cubicBezTo>
                    <a:pt x="30" y="230"/>
                    <a:pt x="33" y="236"/>
                    <a:pt x="37" y="241"/>
                  </a:cubicBezTo>
                  <a:cubicBezTo>
                    <a:pt x="45" y="252"/>
                    <a:pt x="55" y="262"/>
                    <a:pt x="67" y="270"/>
                  </a:cubicBezTo>
                  <a:cubicBezTo>
                    <a:pt x="90" y="287"/>
                    <a:pt x="116" y="300"/>
                    <a:pt x="144" y="311"/>
                  </a:cubicBezTo>
                  <a:cubicBezTo>
                    <a:pt x="199" y="333"/>
                    <a:pt x="257" y="348"/>
                    <a:pt x="316" y="359"/>
                  </a:cubicBezTo>
                  <a:cubicBezTo>
                    <a:pt x="375" y="370"/>
                    <a:pt x="434" y="378"/>
                    <a:pt x="494" y="382"/>
                  </a:cubicBezTo>
                  <a:cubicBezTo>
                    <a:pt x="554" y="387"/>
                    <a:pt x="614" y="389"/>
                    <a:pt x="674" y="388"/>
                  </a:cubicBezTo>
                  <a:cubicBezTo>
                    <a:pt x="734" y="388"/>
                    <a:pt x="794" y="385"/>
                    <a:pt x="854" y="379"/>
                  </a:cubicBezTo>
                  <a:cubicBezTo>
                    <a:pt x="913" y="374"/>
                    <a:pt x="973" y="365"/>
                    <a:pt x="1031" y="353"/>
                  </a:cubicBezTo>
                  <a:cubicBezTo>
                    <a:pt x="1089" y="341"/>
                    <a:pt x="1147" y="326"/>
                    <a:pt x="1201" y="303"/>
                  </a:cubicBezTo>
                  <a:cubicBezTo>
                    <a:pt x="1228" y="292"/>
                    <a:pt x="1253" y="278"/>
                    <a:pt x="1275" y="262"/>
                  </a:cubicBezTo>
                  <a:cubicBezTo>
                    <a:pt x="1286" y="254"/>
                    <a:pt x="1295" y="244"/>
                    <a:pt x="1302" y="235"/>
                  </a:cubicBezTo>
                  <a:cubicBezTo>
                    <a:pt x="1305" y="230"/>
                    <a:pt x="1308" y="225"/>
                    <a:pt x="1309" y="220"/>
                  </a:cubicBezTo>
                  <a:cubicBezTo>
                    <a:pt x="1310" y="218"/>
                    <a:pt x="1311" y="216"/>
                    <a:pt x="1311" y="213"/>
                  </a:cubicBezTo>
                  <a:cubicBezTo>
                    <a:pt x="1311" y="212"/>
                    <a:pt x="1312" y="211"/>
                    <a:pt x="1312" y="210"/>
                  </a:cubicBezTo>
                  <a:cubicBezTo>
                    <a:pt x="1312" y="209"/>
                    <a:pt x="1312" y="209"/>
                    <a:pt x="1312" y="209"/>
                  </a:cubicBezTo>
                  <a:cubicBezTo>
                    <a:pt x="1312" y="206"/>
                    <a:pt x="1312" y="206"/>
                    <a:pt x="1312" y="206"/>
                  </a:cubicBezTo>
                  <a:lnTo>
                    <a:pt x="1336" y="206"/>
                  </a:lnTo>
                  <a:close/>
                </a:path>
              </a:pathLst>
            </a:custGeom>
            <a:grpFill/>
            <a:ln>
              <a:noFill/>
            </a:ln>
          </p:spPr>
          <p:txBody>
            <a:bodyPr vert="horz" wrap="square" lIns="91440" tIns="45720" rIns="91440" bIns="45720" numCol="1" anchor="t" anchorCtr="0" compatLnSpc="1">
              <a:prstTxWarp prst="textNoShape">
                <a:avLst/>
              </a:prstTxWarp>
            </a:bodyPr>
            <a:lstStyle/>
            <a:p>
              <a:pPr defTabSz="914184"/>
              <a:endParaRPr lang="en-US" sz="1700">
                <a:solidFill>
                  <a:srgbClr val="000000"/>
                </a:solidFill>
              </a:endParaRPr>
            </a:p>
          </p:txBody>
        </p:sp>
        <p:grpSp>
          <p:nvGrpSpPr>
            <p:cNvPr id="10" name="Group 9"/>
            <p:cNvGrpSpPr/>
            <p:nvPr/>
          </p:nvGrpSpPr>
          <p:grpSpPr>
            <a:xfrm>
              <a:off x="9517014" y="165423"/>
              <a:ext cx="142245" cy="397333"/>
              <a:chOff x="9517014" y="165423"/>
              <a:chExt cx="142245" cy="397333"/>
            </a:xfrm>
            <a:grpFill/>
          </p:grpSpPr>
          <p:sp>
            <p:nvSpPr>
              <p:cNvPr id="20" name="Freeform 745"/>
              <p:cNvSpPr>
                <a:spLocks/>
              </p:cNvSpPr>
              <p:nvPr/>
            </p:nvSpPr>
            <p:spPr bwMode="auto">
              <a:xfrm>
                <a:off x="9517014" y="273497"/>
                <a:ext cx="142245" cy="289259"/>
              </a:xfrm>
              <a:custGeom>
                <a:avLst/>
                <a:gdLst>
                  <a:gd name="T0" fmla="*/ 62 w 76"/>
                  <a:gd name="T1" fmla="*/ 0 h 154"/>
                  <a:gd name="T2" fmla="*/ 14 w 76"/>
                  <a:gd name="T3" fmla="*/ 0 h 154"/>
                  <a:gd name="T4" fmla="*/ 0 w 76"/>
                  <a:gd name="T5" fmla="*/ 14 h 154"/>
                  <a:gd name="T6" fmla="*/ 0 w 76"/>
                  <a:gd name="T7" fmla="*/ 79 h 154"/>
                  <a:gd name="T8" fmla="*/ 14 w 76"/>
                  <a:gd name="T9" fmla="*/ 93 h 154"/>
                  <a:gd name="T10" fmla="*/ 14 w 76"/>
                  <a:gd name="T11" fmla="*/ 93 h 154"/>
                  <a:gd name="T12" fmla="*/ 14 w 76"/>
                  <a:gd name="T13" fmla="*/ 140 h 154"/>
                  <a:gd name="T14" fmla="*/ 28 w 76"/>
                  <a:gd name="T15" fmla="*/ 154 h 154"/>
                  <a:gd name="T16" fmla="*/ 49 w 76"/>
                  <a:gd name="T17" fmla="*/ 154 h 154"/>
                  <a:gd name="T18" fmla="*/ 62 w 76"/>
                  <a:gd name="T19" fmla="*/ 140 h 154"/>
                  <a:gd name="T20" fmla="*/ 62 w 76"/>
                  <a:gd name="T21" fmla="*/ 93 h 154"/>
                  <a:gd name="T22" fmla="*/ 62 w 76"/>
                  <a:gd name="T23" fmla="*/ 93 h 154"/>
                  <a:gd name="T24" fmla="*/ 76 w 76"/>
                  <a:gd name="T25" fmla="*/ 79 h 154"/>
                  <a:gd name="T26" fmla="*/ 76 w 76"/>
                  <a:gd name="T27" fmla="*/ 14 h 154"/>
                  <a:gd name="T28" fmla="*/ 62 w 76"/>
                  <a:gd name="T29" fmla="*/ 0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6" h="154">
                    <a:moveTo>
                      <a:pt x="62" y="0"/>
                    </a:moveTo>
                    <a:cubicBezTo>
                      <a:pt x="14" y="0"/>
                      <a:pt x="14" y="0"/>
                      <a:pt x="14" y="0"/>
                    </a:cubicBezTo>
                    <a:cubicBezTo>
                      <a:pt x="6" y="0"/>
                      <a:pt x="0" y="6"/>
                      <a:pt x="0" y="14"/>
                    </a:cubicBezTo>
                    <a:cubicBezTo>
                      <a:pt x="0" y="79"/>
                      <a:pt x="0" y="79"/>
                      <a:pt x="0" y="79"/>
                    </a:cubicBezTo>
                    <a:cubicBezTo>
                      <a:pt x="0" y="87"/>
                      <a:pt x="6" y="93"/>
                      <a:pt x="14" y="93"/>
                    </a:cubicBezTo>
                    <a:cubicBezTo>
                      <a:pt x="14" y="93"/>
                      <a:pt x="14" y="93"/>
                      <a:pt x="14" y="93"/>
                    </a:cubicBezTo>
                    <a:cubicBezTo>
                      <a:pt x="14" y="140"/>
                      <a:pt x="14" y="140"/>
                      <a:pt x="14" y="140"/>
                    </a:cubicBezTo>
                    <a:cubicBezTo>
                      <a:pt x="14" y="148"/>
                      <a:pt x="20" y="154"/>
                      <a:pt x="28" y="154"/>
                    </a:cubicBezTo>
                    <a:cubicBezTo>
                      <a:pt x="49" y="154"/>
                      <a:pt x="49" y="154"/>
                      <a:pt x="49" y="154"/>
                    </a:cubicBezTo>
                    <a:cubicBezTo>
                      <a:pt x="56" y="154"/>
                      <a:pt x="62" y="148"/>
                      <a:pt x="62" y="140"/>
                    </a:cubicBezTo>
                    <a:cubicBezTo>
                      <a:pt x="62" y="93"/>
                      <a:pt x="62" y="93"/>
                      <a:pt x="62" y="93"/>
                    </a:cubicBezTo>
                    <a:cubicBezTo>
                      <a:pt x="62" y="93"/>
                      <a:pt x="62" y="93"/>
                      <a:pt x="62" y="93"/>
                    </a:cubicBezTo>
                    <a:cubicBezTo>
                      <a:pt x="70" y="93"/>
                      <a:pt x="76" y="87"/>
                      <a:pt x="76" y="79"/>
                    </a:cubicBezTo>
                    <a:cubicBezTo>
                      <a:pt x="76" y="14"/>
                      <a:pt x="76" y="14"/>
                      <a:pt x="76" y="14"/>
                    </a:cubicBezTo>
                    <a:cubicBezTo>
                      <a:pt x="76" y="6"/>
                      <a:pt x="70" y="0"/>
                      <a:pt x="6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184"/>
                <a:endParaRPr lang="en-US" sz="1700">
                  <a:solidFill>
                    <a:srgbClr val="000000"/>
                  </a:solidFill>
                </a:endParaRPr>
              </a:p>
            </p:txBody>
          </p:sp>
          <p:sp>
            <p:nvSpPr>
              <p:cNvPr id="21" name="Oval 746"/>
              <p:cNvSpPr>
                <a:spLocks noChangeArrowheads="1"/>
              </p:cNvSpPr>
              <p:nvPr/>
            </p:nvSpPr>
            <p:spPr bwMode="auto">
              <a:xfrm>
                <a:off x="9544827" y="165423"/>
                <a:ext cx="86619" cy="858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184"/>
                <a:endParaRPr lang="en-US" sz="1700">
                  <a:solidFill>
                    <a:srgbClr val="000000"/>
                  </a:solidFill>
                </a:endParaRPr>
              </a:p>
            </p:txBody>
          </p:sp>
        </p:grpSp>
        <p:grpSp>
          <p:nvGrpSpPr>
            <p:cNvPr id="11" name="Group 10"/>
            <p:cNvGrpSpPr>
              <a:grpSpLocks noChangeAspect="1"/>
            </p:cNvGrpSpPr>
            <p:nvPr/>
          </p:nvGrpSpPr>
          <p:grpSpPr>
            <a:xfrm>
              <a:off x="10107769" y="147839"/>
              <a:ext cx="142245" cy="397333"/>
              <a:chOff x="7882374" y="1979957"/>
              <a:chExt cx="262996" cy="734626"/>
            </a:xfrm>
            <a:grpFill/>
          </p:grpSpPr>
          <p:sp>
            <p:nvSpPr>
              <p:cNvPr id="18" name="Freeform 745"/>
              <p:cNvSpPr>
                <a:spLocks/>
              </p:cNvSpPr>
              <p:nvPr/>
            </p:nvSpPr>
            <p:spPr bwMode="auto">
              <a:xfrm>
                <a:off x="7882374" y="2179775"/>
                <a:ext cx="262996" cy="534808"/>
              </a:xfrm>
              <a:custGeom>
                <a:avLst/>
                <a:gdLst>
                  <a:gd name="T0" fmla="*/ 62 w 76"/>
                  <a:gd name="T1" fmla="*/ 0 h 154"/>
                  <a:gd name="T2" fmla="*/ 14 w 76"/>
                  <a:gd name="T3" fmla="*/ 0 h 154"/>
                  <a:gd name="T4" fmla="*/ 0 w 76"/>
                  <a:gd name="T5" fmla="*/ 14 h 154"/>
                  <a:gd name="T6" fmla="*/ 0 w 76"/>
                  <a:gd name="T7" fmla="*/ 79 h 154"/>
                  <a:gd name="T8" fmla="*/ 14 w 76"/>
                  <a:gd name="T9" fmla="*/ 93 h 154"/>
                  <a:gd name="T10" fmla="*/ 14 w 76"/>
                  <a:gd name="T11" fmla="*/ 93 h 154"/>
                  <a:gd name="T12" fmla="*/ 14 w 76"/>
                  <a:gd name="T13" fmla="*/ 140 h 154"/>
                  <a:gd name="T14" fmla="*/ 28 w 76"/>
                  <a:gd name="T15" fmla="*/ 154 h 154"/>
                  <a:gd name="T16" fmla="*/ 49 w 76"/>
                  <a:gd name="T17" fmla="*/ 154 h 154"/>
                  <a:gd name="T18" fmla="*/ 62 w 76"/>
                  <a:gd name="T19" fmla="*/ 140 h 154"/>
                  <a:gd name="T20" fmla="*/ 62 w 76"/>
                  <a:gd name="T21" fmla="*/ 93 h 154"/>
                  <a:gd name="T22" fmla="*/ 62 w 76"/>
                  <a:gd name="T23" fmla="*/ 93 h 154"/>
                  <a:gd name="T24" fmla="*/ 76 w 76"/>
                  <a:gd name="T25" fmla="*/ 79 h 154"/>
                  <a:gd name="T26" fmla="*/ 76 w 76"/>
                  <a:gd name="T27" fmla="*/ 14 h 154"/>
                  <a:gd name="T28" fmla="*/ 62 w 76"/>
                  <a:gd name="T29" fmla="*/ 0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6" h="154">
                    <a:moveTo>
                      <a:pt x="62" y="0"/>
                    </a:moveTo>
                    <a:cubicBezTo>
                      <a:pt x="14" y="0"/>
                      <a:pt x="14" y="0"/>
                      <a:pt x="14" y="0"/>
                    </a:cubicBezTo>
                    <a:cubicBezTo>
                      <a:pt x="6" y="0"/>
                      <a:pt x="0" y="6"/>
                      <a:pt x="0" y="14"/>
                    </a:cubicBezTo>
                    <a:cubicBezTo>
                      <a:pt x="0" y="79"/>
                      <a:pt x="0" y="79"/>
                      <a:pt x="0" y="79"/>
                    </a:cubicBezTo>
                    <a:cubicBezTo>
                      <a:pt x="0" y="87"/>
                      <a:pt x="6" y="93"/>
                      <a:pt x="14" y="93"/>
                    </a:cubicBezTo>
                    <a:cubicBezTo>
                      <a:pt x="14" y="93"/>
                      <a:pt x="14" y="93"/>
                      <a:pt x="14" y="93"/>
                    </a:cubicBezTo>
                    <a:cubicBezTo>
                      <a:pt x="14" y="140"/>
                      <a:pt x="14" y="140"/>
                      <a:pt x="14" y="140"/>
                    </a:cubicBezTo>
                    <a:cubicBezTo>
                      <a:pt x="14" y="148"/>
                      <a:pt x="20" y="154"/>
                      <a:pt x="28" y="154"/>
                    </a:cubicBezTo>
                    <a:cubicBezTo>
                      <a:pt x="49" y="154"/>
                      <a:pt x="49" y="154"/>
                      <a:pt x="49" y="154"/>
                    </a:cubicBezTo>
                    <a:cubicBezTo>
                      <a:pt x="56" y="154"/>
                      <a:pt x="62" y="148"/>
                      <a:pt x="62" y="140"/>
                    </a:cubicBezTo>
                    <a:cubicBezTo>
                      <a:pt x="62" y="93"/>
                      <a:pt x="62" y="93"/>
                      <a:pt x="62" y="93"/>
                    </a:cubicBezTo>
                    <a:cubicBezTo>
                      <a:pt x="62" y="93"/>
                      <a:pt x="62" y="93"/>
                      <a:pt x="62" y="93"/>
                    </a:cubicBezTo>
                    <a:cubicBezTo>
                      <a:pt x="70" y="93"/>
                      <a:pt x="76" y="87"/>
                      <a:pt x="76" y="79"/>
                    </a:cubicBezTo>
                    <a:cubicBezTo>
                      <a:pt x="76" y="14"/>
                      <a:pt x="76" y="14"/>
                      <a:pt x="76" y="14"/>
                    </a:cubicBezTo>
                    <a:cubicBezTo>
                      <a:pt x="76" y="6"/>
                      <a:pt x="70" y="0"/>
                      <a:pt x="6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184"/>
                <a:endParaRPr lang="en-US" sz="1700">
                  <a:solidFill>
                    <a:srgbClr val="000000"/>
                  </a:solidFill>
                </a:endParaRPr>
              </a:p>
            </p:txBody>
          </p:sp>
          <p:sp>
            <p:nvSpPr>
              <p:cNvPr id="19" name="Oval 746"/>
              <p:cNvSpPr>
                <a:spLocks noChangeArrowheads="1"/>
              </p:cNvSpPr>
              <p:nvPr/>
            </p:nvSpPr>
            <p:spPr bwMode="auto">
              <a:xfrm>
                <a:off x="7933798" y="1979957"/>
                <a:ext cx="160149" cy="15867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184"/>
                <a:endParaRPr lang="en-US" sz="1700">
                  <a:solidFill>
                    <a:srgbClr val="000000"/>
                  </a:solidFill>
                </a:endParaRPr>
              </a:p>
            </p:txBody>
          </p:sp>
        </p:grpSp>
        <p:grpSp>
          <p:nvGrpSpPr>
            <p:cNvPr id="12" name="Group 11"/>
            <p:cNvGrpSpPr>
              <a:grpSpLocks noChangeAspect="1"/>
            </p:cNvGrpSpPr>
            <p:nvPr/>
          </p:nvGrpSpPr>
          <p:grpSpPr>
            <a:xfrm>
              <a:off x="9824275" y="574024"/>
              <a:ext cx="153624" cy="429120"/>
              <a:chOff x="7882374" y="1979957"/>
              <a:chExt cx="262996" cy="734626"/>
            </a:xfrm>
            <a:grpFill/>
          </p:grpSpPr>
          <p:sp>
            <p:nvSpPr>
              <p:cNvPr id="16" name="Freeform 745"/>
              <p:cNvSpPr>
                <a:spLocks/>
              </p:cNvSpPr>
              <p:nvPr/>
            </p:nvSpPr>
            <p:spPr bwMode="auto">
              <a:xfrm>
                <a:off x="7882374" y="2179775"/>
                <a:ext cx="262996" cy="534808"/>
              </a:xfrm>
              <a:custGeom>
                <a:avLst/>
                <a:gdLst>
                  <a:gd name="T0" fmla="*/ 62 w 76"/>
                  <a:gd name="T1" fmla="*/ 0 h 154"/>
                  <a:gd name="T2" fmla="*/ 14 w 76"/>
                  <a:gd name="T3" fmla="*/ 0 h 154"/>
                  <a:gd name="T4" fmla="*/ 0 w 76"/>
                  <a:gd name="T5" fmla="*/ 14 h 154"/>
                  <a:gd name="T6" fmla="*/ 0 w 76"/>
                  <a:gd name="T7" fmla="*/ 79 h 154"/>
                  <a:gd name="T8" fmla="*/ 14 w 76"/>
                  <a:gd name="T9" fmla="*/ 93 h 154"/>
                  <a:gd name="T10" fmla="*/ 14 w 76"/>
                  <a:gd name="T11" fmla="*/ 93 h 154"/>
                  <a:gd name="T12" fmla="*/ 14 w 76"/>
                  <a:gd name="T13" fmla="*/ 140 h 154"/>
                  <a:gd name="T14" fmla="*/ 28 w 76"/>
                  <a:gd name="T15" fmla="*/ 154 h 154"/>
                  <a:gd name="T16" fmla="*/ 49 w 76"/>
                  <a:gd name="T17" fmla="*/ 154 h 154"/>
                  <a:gd name="T18" fmla="*/ 62 w 76"/>
                  <a:gd name="T19" fmla="*/ 140 h 154"/>
                  <a:gd name="T20" fmla="*/ 62 w 76"/>
                  <a:gd name="T21" fmla="*/ 93 h 154"/>
                  <a:gd name="T22" fmla="*/ 62 w 76"/>
                  <a:gd name="T23" fmla="*/ 93 h 154"/>
                  <a:gd name="T24" fmla="*/ 76 w 76"/>
                  <a:gd name="T25" fmla="*/ 79 h 154"/>
                  <a:gd name="T26" fmla="*/ 76 w 76"/>
                  <a:gd name="T27" fmla="*/ 14 h 154"/>
                  <a:gd name="T28" fmla="*/ 62 w 76"/>
                  <a:gd name="T29" fmla="*/ 0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6" h="154">
                    <a:moveTo>
                      <a:pt x="62" y="0"/>
                    </a:moveTo>
                    <a:cubicBezTo>
                      <a:pt x="14" y="0"/>
                      <a:pt x="14" y="0"/>
                      <a:pt x="14" y="0"/>
                    </a:cubicBezTo>
                    <a:cubicBezTo>
                      <a:pt x="6" y="0"/>
                      <a:pt x="0" y="6"/>
                      <a:pt x="0" y="14"/>
                    </a:cubicBezTo>
                    <a:cubicBezTo>
                      <a:pt x="0" y="79"/>
                      <a:pt x="0" y="79"/>
                      <a:pt x="0" y="79"/>
                    </a:cubicBezTo>
                    <a:cubicBezTo>
                      <a:pt x="0" y="87"/>
                      <a:pt x="6" y="93"/>
                      <a:pt x="14" y="93"/>
                    </a:cubicBezTo>
                    <a:cubicBezTo>
                      <a:pt x="14" y="93"/>
                      <a:pt x="14" y="93"/>
                      <a:pt x="14" y="93"/>
                    </a:cubicBezTo>
                    <a:cubicBezTo>
                      <a:pt x="14" y="140"/>
                      <a:pt x="14" y="140"/>
                      <a:pt x="14" y="140"/>
                    </a:cubicBezTo>
                    <a:cubicBezTo>
                      <a:pt x="14" y="148"/>
                      <a:pt x="20" y="154"/>
                      <a:pt x="28" y="154"/>
                    </a:cubicBezTo>
                    <a:cubicBezTo>
                      <a:pt x="49" y="154"/>
                      <a:pt x="49" y="154"/>
                      <a:pt x="49" y="154"/>
                    </a:cubicBezTo>
                    <a:cubicBezTo>
                      <a:pt x="56" y="154"/>
                      <a:pt x="62" y="148"/>
                      <a:pt x="62" y="140"/>
                    </a:cubicBezTo>
                    <a:cubicBezTo>
                      <a:pt x="62" y="93"/>
                      <a:pt x="62" y="93"/>
                      <a:pt x="62" y="93"/>
                    </a:cubicBezTo>
                    <a:cubicBezTo>
                      <a:pt x="62" y="93"/>
                      <a:pt x="62" y="93"/>
                      <a:pt x="62" y="93"/>
                    </a:cubicBezTo>
                    <a:cubicBezTo>
                      <a:pt x="70" y="93"/>
                      <a:pt x="76" y="87"/>
                      <a:pt x="76" y="79"/>
                    </a:cubicBezTo>
                    <a:cubicBezTo>
                      <a:pt x="76" y="14"/>
                      <a:pt x="76" y="14"/>
                      <a:pt x="76" y="14"/>
                    </a:cubicBezTo>
                    <a:cubicBezTo>
                      <a:pt x="76" y="6"/>
                      <a:pt x="70" y="0"/>
                      <a:pt x="6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184"/>
                <a:endParaRPr lang="en-US" sz="1700">
                  <a:solidFill>
                    <a:srgbClr val="000000"/>
                  </a:solidFill>
                </a:endParaRPr>
              </a:p>
            </p:txBody>
          </p:sp>
          <p:sp>
            <p:nvSpPr>
              <p:cNvPr id="17" name="Oval 746"/>
              <p:cNvSpPr>
                <a:spLocks noChangeArrowheads="1"/>
              </p:cNvSpPr>
              <p:nvPr/>
            </p:nvSpPr>
            <p:spPr bwMode="auto">
              <a:xfrm>
                <a:off x="7933798" y="1979957"/>
                <a:ext cx="160149" cy="15867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184"/>
                <a:endParaRPr lang="en-US" sz="1700">
                  <a:solidFill>
                    <a:srgbClr val="000000"/>
                  </a:solidFill>
                </a:endParaRPr>
              </a:p>
            </p:txBody>
          </p:sp>
        </p:grpSp>
        <p:grpSp>
          <p:nvGrpSpPr>
            <p:cNvPr id="13" name="Group 12"/>
            <p:cNvGrpSpPr>
              <a:grpSpLocks noChangeAspect="1"/>
            </p:cNvGrpSpPr>
            <p:nvPr/>
          </p:nvGrpSpPr>
          <p:grpSpPr>
            <a:xfrm>
              <a:off x="10379862" y="538855"/>
              <a:ext cx="153624" cy="442147"/>
              <a:chOff x="7882374" y="1979957"/>
              <a:chExt cx="262996" cy="734626"/>
            </a:xfrm>
            <a:grpFill/>
          </p:grpSpPr>
          <p:sp>
            <p:nvSpPr>
              <p:cNvPr id="14" name="Freeform 745"/>
              <p:cNvSpPr>
                <a:spLocks/>
              </p:cNvSpPr>
              <p:nvPr/>
            </p:nvSpPr>
            <p:spPr bwMode="auto">
              <a:xfrm>
                <a:off x="7882374" y="2179775"/>
                <a:ext cx="262996" cy="534808"/>
              </a:xfrm>
              <a:custGeom>
                <a:avLst/>
                <a:gdLst>
                  <a:gd name="T0" fmla="*/ 62 w 76"/>
                  <a:gd name="T1" fmla="*/ 0 h 154"/>
                  <a:gd name="T2" fmla="*/ 14 w 76"/>
                  <a:gd name="T3" fmla="*/ 0 h 154"/>
                  <a:gd name="T4" fmla="*/ 0 w 76"/>
                  <a:gd name="T5" fmla="*/ 14 h 154"/>
                  <a:gd name="T6" fmla="*/ 0 w 76"/>
                  <a:gd name="T7" fmla="*/ 79 h 154"/>
                  <a:gd name="T8" fmla="*/ 14 w 76"/>
                  <a:gd name="T9" fmla="*/ 93 h 154"/>
                  <a:gd name="T10" fmla="*/ 14 w 76"/>
                  <a:gd name="T11" fmla="*/ 93 h 154"/>
                  <a:gd name="T12" fmla="*/ 14 w 76"/>
                  <a:gd name="T13" fmla="*/ 140 h 154"/>
                  <a:gd name="T14" fmla="*/ 28 w 76"/>
                  <a:gd name="T15" fmla="*/ 154 h 154"/>
                  <a:gd name="T16" fmla="*/ 49 w 76"/>
                  <a:gd name="T17" fmla="*/ 154 h 154"/>
                  <a:gd name="T18" fmla="*/ 62 w 76"/>
                  <a:gd name="T19" fmla="*/ 140 h 154"/>
                  <a:gd name="T20" fmla="*/ 62 w 76"/>
                  <a:gd name="T21" fmla="*/ 93 h 154"/>
                  <a:gd name="T22" fmla="*/ 62 w 76"/>
                  <a:gd name="T23" fmla="*/ 93 h 154"/>
                  <a:gd name="T24" fmla="*/ 76 w 76"/>
                  <a:gd name="T25" fmla="*/ 79 h 154"/>
                  <a:gd name="T26" fmla="*/ 76 w 76"/>
                  <a:gd name="T27" fmla="*/ 14 h 154"/>
                  <a:gd name="T28" fmla="*/ 62 w 76"/>
                  <a:gd name="T29" fmla="*/ 0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6" h="154">
                    <a:moveTo>
                      <a:pt x="62" y="0"/>
                    </a:moveTo>
                    <a:cubicBezTo>
                      <a:pt x="14" y="0"/>
                      <a:pt x="14" y="0"/>
                      <a:pt x="14" y="0"/>
                    </a:cubicBezTo>
                    <a:cubicBezTo>
                      <a:pt x="6" y="0"/>
                      <a:pt x="0" y="6"/>
                      <a:pt x="0" y="14"/>
                    </a:cubicBezTo>
                    <a:cubicBezTo>
                      <a:pt x="0" y="79"/>
                      <a:pt x="0" y="79"/>
                      <a:pt x="0" y="79"/>
                    </a:cubicBezTo>
                    <a:cubicBezTo>
                      <a:pt x="0" y="87"/>
                      <a:pt x="6" y="93"/>
                      <a:pt x="14" y="93"/>
                    </a:cubicBezTo>
                    <a:cubicBezTo>
                      <a:pt x="14" y="93"/>
                      <a:pt x="14" y="93"/>
                      <a:pt x="14" y="93"/>
                    </a:cubicBezTo>
                    <a:cubicBezTo>
                      <a:pt x="14" y="140"/>
                      <a:pt x="14" y="140"/>
                      <a:pt x="14" y="140"/>
                    </a:cubicBezTo>
                    <a:cubicBezTo>
                      <a:pt x="14" y="148"/>
                      <a:pt x="20" y="154"/>
                      <a:pt x="28" y="154"/>
                    </a:cubicBezTo>
                    <a:cubicBezTo>
                      <a:pt x="49" y="154"/>
                      <a:pt x="49" y="154"/>
                      <a:pt x="49" y="154"/>
                    </a:cubicBezTo>
                    <a:cubicBezTo>
                      <a:pt x="56" y="154"/>
                      <a:pt x="62" y="148"/>
                      <a:pt x="62" y="140"/>
                    </a:cubicBezTo>
                    <a:cubicBezTo>
                      <a:pt x="62" y="93"/>
                      <a:pt x="62" y="93"/>
                      <a:pt x="62" y="93"/>
                    </a:cubicBezTo>
                    <a:cubicBezTo>
                      <a:pt x="62" y="93"/>
                      <a:pt x="62" y="93"/>
                      <a:pt x="62" y="93"/>
                    </a:cubicBezTo>
                    <a:cubicBezTo>
                      <a:pt x="70" y="93"/>
                      <a:pt x="76" y="87"/>
                      <a:pt x="76" y="79"/>
                    </a:cubicBezTo>
                    <a:cubicBezTo>
                      <a:pt x="76" y="14"/>
                      <a:pt x="76" y="14"/>
                      <a:pt x="76" y="14"/>
                    </a:cubicBezTo>
                    <a:cubicBezTo>
                      <a:pt x="76" y="6"/>
                      <a:pt x="70" y="0"/>
                      <a:pt x="6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184"/>
                <a:endParaRPr lang="en-US" sz="1700">
                  <a:solidFill>
                    <a:srgbClr val="000000"/>
                  </a:solidFill>
                </a:endParaRPr>
              </a:p>
            </p:txBody>
          </p:sp>
          <p:sp>
            <p:nvSpPr>
              <p:cNvPr id="15" name="Oval 746"/>
              <p:cNvSpPr>
                <a:spLocks noChangeArrowheads="1"/>
              </p:cNvSpPr>
              <p:nvPr/>
            </p:nvSpPr>
            <p:spPr bwMode="auto">
              <a:xfrm>
                <a:off x="7933798" y="1979957"/>
                <a:ext cx="160149" cy="15867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184"/>
                <a:endParaRPr lang="en-US" sz="1700">
                  <a:solidFill>
                    <a:srgbClr val="000000"/>
                  </a:solidFill>
                </a:endParaRPr>
              </a:p>
            </p:txBody>
          </p:sp>
        </p:grpSp>
      </p:grpSp>
    </p:spTree>
    <p:extLst>
      <p:ext uri="{BB962C8B-B14F-4D97-AF65-F5344CB8AC3E}">
        <p14:creationId xmlns:p14="http://schemas.microsoft.com/office/powerpoint/2010/main" val="2067253327"/>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6600" dirty="0" smtClean="0"/>
              <a:t>But amidst this opportunity, these are the kinds of things we hear…</a:t>
            </a:r>
            <a:endParaRPr lang="en-US" sz="6600" dirty="0"/>
          </a:p>
        </p:txBody>
      </p:sp>
    </p:spTree>
    <p:extLst>
      <p:ext uri="{BB962C8B-B14F-4D97-AF65-F5344CB8AC3E}">
        <p14:creationId xmlns:p14="http://schemas.microsoft.com/office/powerpoint/2010/main" val="799449045"/>
      </p:ext>
    </p:extLst>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5-30499_SPC_2014_Exec_Template_16x9">
  <a:themeElements>
    <a:clrScheme name="SPC 2014">
      <a:dk1>
        <a:srgbClr val="505050"/>
      </a:dk1>
      <a:lt1>
        <a:srgbClr val="FFFFFF"/>
      </a:lt1>
      <a:dk2>
        <a:srgbClr val="0072C6"/>
      </a:dk2>
      <a:lt2>
        <a:srgbClr val="E6E6E6"/>
      </a:lt2>
      <a:accent1>
        <a:srgbClr val="00188F"/>
      </a:accent1>
      <a:accent2>
        <a:srgbClr val="00BCF2"/>
      </a:accent2>
      <a:accent3>
        <a:srgbClr val="6DC2E9"/>
      </a:accent3>
      <a:accent4>
        <a:srgbClr val="DC3C00"/>
      </a:accent4>
      <a:accent5>
        <a:srgbClr val="007233"/>
      </a:accent5>
      <a:accent6>
        <a:srgbClr val="442359"/>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SharePoint_Conference_2014_Exec_Template" id="{D327A2E9-74DC-42B1-97F7-C63C180DCA14}" vid="{ED97139E-41EE-489F-9480-F989826853E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CDFC83731B9B64AB89427B9ED8A5498" ma:contentTypeVersion="0" ma:contentTypeDescription="Create a new document." ma:contentTypeScope="" ma:versionID="8920282ba02a072efcb463e387fd5302">
  <xsd:schema xmlns:xsd="http://www.w3.org/2001/XMLSchema" xmlns:xs="http://www.w3.org/2001/XMLSchema" xmlns:p="http://schemas.microsoft.com/office/2006/metadata/properties" targetNamespace="http://schemas.microsoft.com/office/2006/metadata/properties" ma:root="true" ma:fieldsID="301cfc47b12141e7059c540c173fd441">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F82C09B5-F04F-48B8-ACC1-461A47D3F02B}"/>
</file>

<file path=customXml/itemProps2.xml><?xml version="1.0" encoding="utf-8"?>
<ds:datastoreItem xmlns:ds="http://schemas.openxmlformats.org/officeDocument/2006/customXml" ds:itemID="{758FDAC0-319D-4A54-8D8E-1D42CB1F8004}"/>
</file>

<file path=customXml/itemProps3.xml><?xml version="1.0" encoding="utf-8"?>
<ds:datastoreItem xmlns:ds="http://schemas.openxmlformats.org/officeDocument/2006/customXml" ds:itemID="{F990F116-B58F-4255-B05B-DA3808E0E5C6}"/>
</file>

<file path=docProps/app.xml><?xml version="1.0" encoding="utf-8"?>
<Properties xmlns="http://schemas.openxmlformats.org/officeDocument/2006/extended-properties" xmlns:vt="http://schemas.openxmlformats.org/officeDocument/2006/docPropsVTypes">
  <Template>SharePoint_Conference_2014_Exec_Template</Template>
  <TotalTime>1</TotalTime>
  <Words>2061</Words>
  <Application>Microsoft Office PowerPoint</Application>
  <PresentationFormat>Custom</PresentationFormat>
  <Paragraphs>263</Paragraphs>
  <Slides>54</Slides>
  <Notes>21</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54</vt:i4>
      </vt:variant>
    </vt:vector>
  </HeadingPairs>
  <TitlesOfParts>
    <vt:vector size="63" baseType="lpstr">
      <vt:lpstr>Arial</vt:lpstr>
      <vt:lpstr>Calibri</vt:lpstr>
      <vt:lpstr>Gill Sans</vt:lpstr>
      <vt:lpstr>Segoe Pro Display SemiLight</vt:lpstr>
      <vt:lpstr>Segoe UI</vt:lpstr>
      <vt:lpstr>Segoe UI Light</vt:lpstr>
      <vt:lpstr>Segoe UI Semibold</vt:lpstr>
      <vt:lpstr>Wingdings</vt:lpstr>
      <vt:lpstr>5-30499_SPC_2014_Exec_Template_16x9</vt:lpstr>
      <vt:lpstr>PowerPoint Presentation</vt:lpstr>
      <vt:lpstr>Tackling the Challenges of Information Management and Governance</vt:lpstr>
      <vt:lpstr>Download the full report Info.AIIM.org/spc145</vt:lpstr>
      <vt:lpstr>One of our hottest courses— Managing Records and eDiscovery  in SharePoint 2013</vt:lpstr>
      <vt:lpstr>Agenda</vt:lpstr>
      <vt:lpstr>Agenda</vt:lpstr>
      <vt:lpstr>PowerPoint Presentation</vt:lpstr>
      <vt:lpstr>PowerPoint Presentation</vt:lpstr>
      <vt:lpstr>But amidst this opportunity, these are the kinds of things we hear…</vt:lpstr>
      <vt:lpstr>PowerPoint Presentation</vt:lpstr>
      <vt:lpstr>PowerPoint Presentation</vt:lpstr>
      <vt:lpstr>PowerPoint Presentation</vt:lpstr>
      <vt:lpstr>PowerPoint Presentation</vt:lpstr>
      <vt:lpstr>PowerPoint Presentation</vt:lpstr>
      <vt:lpstr>PowerPoint Presentation</vt:lpstr>
      <vt:lpstr>Welcome to the era of information chaos</vt:lpstr>
      <vt:lpstr>Agenda</vt:lpstr>
      <vt:lpstr>How did we wind up here?</vt:lpstr>
      <vt:lpstr>Consumerization is transforming what users expect from applications and how we deliver them </vt:lpstr>
      <vt:lpstr>The four drivers of consumerization</vt:lpstr>
      <vt:lpstr>Cloud and mobile are creating  an expectation of anywhere,  anytime access</vt:lpstr>
      <vt:lpstr>PowerPoint Presentation</vt:lpstr>
      <vt:lpstr>The changing nature of work is forcing organizations to think flat  and agile, not hierarchical and slow</vt:lpstr>
      <vt:lpstr>PowerPoint Presentation</vt:lpstr>
      <vt:lpstr>Managing information chaos—managing the volume, variety and velocity of information and content created by  these three disrupters—is the business challenge of the next decade</vt:lpstr>
      <vt:lpstr>The way organizations are dealing with these challenges needs to change…</vt:lpstr>
      <vt:lpstr>PowerPoint Presentation</vt:lpstr>
      <vt:lpstr>Agenda</vt:lpstr>
      <vt:lpstr>Demographics</vt:lpstr>
      <vt:lpstr>Demographics</vt:lpstr>
      <vt:lpstr>Demographics</vt:lpstr>
      <vt:lpstr>Adoption: usage</vt:lpstr>
      <vt:lpstr>Adoption: usage</vt:lpstr>
      <vt:lpstr>IMPLICATION: widespread and rapid adoption  at scale means that governance must  be automated</vt:lpstr>
      <vt:lpstr>Project success</vt:lpstr>
      <vt:lpstr>Driving force</vt:lpstr>
      <vt:lpstr>On-going issues</vt:lpstr>
      <vt:lpstr>Integration</vt:lpstr>
      <vt:lpstr>PowerPoint Presentation</vt:lpstr>
      <vt:lpstr>Customization</vt:lpstr>
      <vt:lpstr>Need for third party add-ons</vt:lpstr>
      <vt:lpstr>IMPLICATION: building on a platform requires external help and third parties—how good  is the channel?</vt:lpstr>
      <vt:lpstr>Number of live versions</vt:lpstr>
      <vt:lpstr>Cloud plans</vt:lpstr>
      <vt:lpstr>PowerPoint Presentation</vt:lpstr>
      <vt:lpstr>2013 Features</vt:lpstr>
      <vt:lpstr>Governance improvements</vt:lpstr>
      <vt:lpstr>PowerPoint Presentation</vt:lpstr>
      <vt:lpstr>Agenda</vt:lpstr>
      <vt:lpstr>PowerPoint Presentation</vt:lpstr>
      <vt:lpstr>One of our hottest courses— Managing Records and eDiscovery  in SharePoint 2013</vt:lpstr>
      <vt:lpstr>Download the full report Info.AIIM.org/spc145</vt:lpstr>
      <vt:lpstr>MySPC</vt:lpstr>
      <vt:lpstr>PowerPoint Presentation</vt:lpstr>
    </vt:vector>
  </TitlesOfParts>
  <Manager>&lt;Speech writer name goes here&gt;</Manager>
  <Company>MS Events</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Tackling the Challenges of Information Management &amp; Governance - insights from AIIM president, John Mancini</dc:title>
  <dc:subject>SharePoint Conference 2014 Executive</dc:subject>
  <dc:creator>Administrator</dc:creator>
  <cp:keywords>SharePoint Conference 2014 Executive</cp:keywords>
  <dc:description>Template by: Mitchell Derrey, Silver Fox Productions, Inc.
Formatting by: 
Event Dates: March 2-6, 2014
Event Location: Las Vegas, NV
Audience Type: Internal/External</dc:description>
  <cp:lastModifiedBy>Administrator</cp:lastModifiedBy>
  <cp:revision>5</cp:revision>
  <dcterms:created xsi:type="dcterms:W3CDTF">2014-03-02T23:42:40Z</dcterms:created>
  <dcterms:modified xsi:type="dcterms:W3CDTF">2014-03-06T02:45:18Z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0x010100BCDFC83731B9B64AB89427B9ED8A5498</vt:lpwstr>
  </property>
  <property fmtid="{D5CDD505-2E9C-101B-9397-08002B2CF9AE}" pid="3" name="Product">
    <vt:lpwstr/>
  </property>
  <property fmtid="{D5CDD505-2E9C-101B-9397-08002B2CF9AE}" pid="4" name="Event1">
    <vt:lpwstr>622;#Unassigned|2c8af875-f38a-40b8-a0a9-056aed3fc8c0</vt:lpwstr>
  </property>
  <property fmtid="{D5CDD505-2E9C-101B-9397-08002B2CF9AE}" pid="5" name="Audience">
    <vt:lpwstr/>
  </property>
  <property fmtid="{D5CDD505-2E9C-101B-9397-08002B2CF9AE}" pid="6" name="Event Venue">
    <vt:lpwstr>92;#Venetian|bd55f5f3-c228-4542-b738-d5b5edd79abd</vt:lpwstr>
  </property>
  <property fmtid="{D5CDD505-2E9C-101B-9397-08002B2CF9AE}" pid="7" name="Track">
    <vt:lpwstr/>
  </property>
  <property fmtid="{D5CDD505-2E9C-101B-9397-08002B2CF9AE}" pid="8" name="Event Location">
    <vt:lpwstr>25;#Las Vegas|e731b1e0-234c-4781-a780-e65aa36c0b98</vt:lpwstr>
  </property>
  <property fmtid="{D5CDD505-2E9C-101B-9397-08002B2CF9AE}" pid="9" name="Campaign">
    <vt:lpwstr/>
  </property>
  <property fmtid="{D5CDD505-2E9C-101B-9397-08002B2CF9AE}" pid="10" name="IsMyDocuments">
    <vt:bool>true</vt:bool>
  </property>
  <property fmtid="{D5CDD505-2E9C-101B-9397-08002B2CF9AE}" pid="11" name="TaxKeyword">
    <vt:lpwstr>10;#SharePoint Conference 2014 Executive|c7618099-af1d-412d-92b3-b97338d93c70</vt:lpwstr>
  </property>
  <property fmtid="{D5CDD505-2E9C-101B-9397-08002B2CF9AE}" pid="12" name="Audience1">
    <vt:lpwstr>104;#executives|6d110970-2b36-4b0a-8093-dcd59b769fa9</vt:lpwstr>
  </property>
  <property fmtid="{D5CDD505-2E9C-101B-9397-08002B2CF9AE}" pid="13" name="Event Name">
    <vt:lpwstr>91;#Microsoft SharePoint Conference|a629e079-6b4e-41d1-9641-98de5e4410b7</vt:lpwstr>
  </property>
  <property fmtid="{D5CDD505-2E9C-101B-9397-08002B2CF9AE}" pid="14" name="TaxCatchAll">
    <vt:lpwstr>10;#SharePoint Conference 2014 Executive;#90;#SharePoint Conference 2014 Executive|c7618099-af1d-412d-92b3-b97338d93c70</vt:lpwstr>
  </property>
  <property fmtid="{D5CDD505-2E9C-101B-9397-08002B2CF9AE}" pid="15" name="TaxKeywordTaxHTField">
    <vt:lpwstr>SharePoint Conference 2014 Executive|c7618099-af1d-412d-92b3-b97338d93c70</vt:lpwstr>
  </property>
</Properties>
</file>