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heme/themeOverride1.xml" ContentType="application/vnd.openxmlformats-officedocument.themeOverr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heme/themeOverride2.xml" ContentType="application/vnd.openxmlformats-officedocument.themeOverride+xml"/>
  <Override PartName="/ppt/notesSlides/notesSlide13.xml" ContentType="application/vnd.openxmlformats-officedocument.presentationml.notesSlide+xml"/>
  <Override PartName="/ppt/theme/themeOverride3.xml" ContentType="application/vnd.openxmlformats-officedocument.themeOverride+xml"/>
  <Override PartName="/ppt/notesSlides/notesSlide14.xml" ContentType="application/vnd.openxmlformats-officedocument.presentationml.notesSlide+xml"/>
  <Override PartName="/ppt/theme/themeOverride4.xml" ContentType="application/vnd.openxmlformats-officedocument.themeOverr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 id="2147484247" r:id="rId6"/>
  </p:sldMasterIdLst>
  <p:notesMasterIdLst>
    <p:notesMasterId r:id="rId45"/>
  </p:notesMasterIdLst>
  <p:handoutMasterIdLst>
    <p:handoutMasterId r:id="rId46"/>
  </p:handoutMasterIdLst>
  <p:sldIdLst>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56" r:id="rId43"/>
    <p:sldId id="293" r:id="rId44"/>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5050"/>
    <a:srgbClr val="785393"/>
    <a:srgbClr val="80599D"/>
    <a:srgbClr val="000000"/>
    <a:srgbClr val="8E6AAA"/>
    <a:srgbClr val="8E6A78"/>
    <a:srgbClr val="9B4F96"/>
    <a:srgbClr val="D2D2D2"/>
    <a:srgbClr val="BAD80A"/>
    <a:srgbClr val="7FB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4336" autoAdjust="0"/>
    <p:restoredTop sz="96866"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p:scale>
        <a:sx n="33" d="100"/>
        <a:sy n="33" d="100"/>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handoutMaster" Target="handoutMasters/handoutMaster1.xml"/><Relationship Id="rId20" Type="http://schemas.openxmlformats.org/officeDocument/2006/relationships/slide" Target="slides/slide14.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3/5/2014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3/5/2014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6757370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13234520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26847185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30813189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31456550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13735943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19053808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CA9743-D863-6542-A96D-949124B07683}" type="slidenum">
              <a:rPr lang="en-US" smtClean="0">
                <a:solidFill>
                  <a:prstClr val="black"/>
                </a:solidFill>
                <a:latin typeface="Calibri"/>
              </a:rPr>
              <a:pPr/>
              <a:t>35</a:t>
            </a:fld>
            <a:endParaRPr lang="en-US" dirty="0">
              <a:solidFill>
                <a:prstClr val="black"/>
              </a:solidFill>
              <a:latin typeface="Calibri"/>
            </a:endParaRPr>
          </a:p>
        </p:txBody>
      </p:sp>
    </p:spTree>
    <p:extLst>
      <p:ext uri="{BB962C8B-B14F-4D97-AF65-F5344CB8AC3E}">
        <p14:creationId xmlns:p14="http://schemas.microsoft.com/office/powerpoint/2010/main" val="34906761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2386972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37</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3/5/2014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463678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6451999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90917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8445755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WPC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612C10B5-1C23-4B64-919E-0CCD19B2D17A}" type="datetime1">
              <a:rPr lang="en-US" smtClean="0">
                <a:solidFill>
                  <a:prstClr val="black"/>
                </a:solidFill>
              </a:rPr>
              <a:pPr/>
              <a:t>3/5/2014</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38749646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D05B9B1-3BFE-437E-B31D-463263C8719B}"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39598349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CFF7BC7-E847-4DBC-B1DF-9F1FF15FD7B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6382731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CFF7BC7-E847-4DBC-B1DF-9F1FF15FD7B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127471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CFF7BC7-E847-4DBC-B1DF-9F1FF15FD7B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29967428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12639170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6" name="Picture 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7638" y="2945270"/>
            <a:ext cx="4434849" cy="737618"/>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6"/>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9"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1262"/>
            <a:ext cx="8214226" cy="1371611"/>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3.01861E-6 L 4.30431E-6 -3.01861E-6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3.01861E-6 L 4.30431E-6 -3.01861E-6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1353519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5262421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98723814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406270275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04277570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69847772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99240462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98335645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67088036"/>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62143445"/>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32674984"/>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83352422"/>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01370614"/>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96033603"/>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12688137"/>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38822126"/>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4024718"/>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1409769818"/>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57009655"/>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03276961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156683355"/>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276822800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112022449"/>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6402165"/>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372200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941242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262489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08532765"/>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51179746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6" name="Picture 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7638" y="2945270"/>
            <a:ext cx="4434849" cy="737618"/>
          </a:xfrm>
          <a:prstGeom prst="rect">
            <a:avLst/>
          </a:prstGeom>
        </p:spPr>
      </p:pic>
    </p:spTree>
    <p:extLst>
      <p:ext uri="{BB962C8B-B14F-4D97-AF65-F5344CB8AC3E}">
        <p14:creationId xmlns:p14="http://schemas.microsoft.com/office/powerpoint/2010/main" val="17331210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6"/>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9"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1262"/>
            <a:ext cx="8214226" cy="1371611"/>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33114411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3.01861E-6 L 4.30431E-6 -3.01861E-6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3.01861E-6 L 4.30431E-6 -3.01861E-6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61036278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87067262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5685299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4051156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3451792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22808190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05321738"/>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1600140"/>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63516010"/>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79751795"/>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52928155"/>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32177062"/>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40471655"/>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87959983"/>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23056455"/>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1047628597"/>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621958184"/>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08938525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142761726"/>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404474215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549972255"/>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6320128"/>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840268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171086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00258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28069064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1541472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image" Target="../media/image1.png"/><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slideLayout" Target="../slideLayouts/slideLayout70.xml"/><Relationship Id="rId18" Type="http://schemas.openxmlformats.org/officeDocument/2006/relationships/slideLayout" Target="../slideLayouts/slideLayout75.xml"/><Relationship Id="rId26" Type="http://schemas.openxmlformats.org/officeDocument/2006/relationships/slideLayout" Target="../slideLayouts/slideLayout83.xml"/><Relationship Id="rId3" Type="http://schemas.openxmlformats.org/officeDocument/2006/relationships/slideLayout" Target="../slideLayouts/slideLayout60.xml"/><Relationship Id="rId21" Type="http://schemas.openxmlformats.org/officeDocument/2006/relationships/slideLayout" Target="../slideLayouts/slideLayout78.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17" Type="http://schemas.openxmlformats.org/officeDocument/2006/relationships/slideLayout" Target="../slideLayouts/slideLayout74.xml"/><Relationship Id="rId25" Type="http://schemas.openxmlformats.org/officeDocument/2006/relationships/slideLayout" Target="../slideLayouts/slideLayout82.xml"/><Relationship Id="rId2" Type="http://schemas.openxmlformats.org/officeDocument/2006/relationships/slideLayout" Target="../slideLayouts/slideLayout59.xml"/><Relationship Id="rId16" Type="http://schemas.openxmlformats.org/officeDocument/2006/relationships/slideLayout" Target="../slideLayouts/slideLayout73.xml"/><Relationship Id="rId20" Type="http://schemas.openxmlformats.org/officeDocument/2006/relationships/slideLayout" Target="../slideLayouts/slideLayout77.xml"/><Relationship Id="rId29" Type="http://schemas.openxmlformats.org/officeDocument/2006/relationships/slideLayout" Target="../slideLayouts/slideLayout86.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24" Type="http://schemas.openxmlformats.org/officeDocument/2006/relationships/slideLayout" Target="../slideLayouts/slideLayout81.xml"/><Relationship Id="rId5" Type="http://schemas.openxmlformats.org/officeDocument/2006/relationships/slideLayout" Target="../slideLayouts/slideLayout62.xml"/><Relationship Id="rId15" Type="http://schemas.openxmlformats.org/officeDocument/2006/relationships/slideLayout" Target="../slideLayouts/slideLayout72.xml"/><Relationship Id="rId23" Type="http://schemas.openxmlformats.org/officeDocument/2006/relationships/slideLayout" Target="../slideLayouts/slideLayout80.xml"/><Relationship Id="rId28" Type="http://schemas.openxmlformats.org/officeDocument/2006/relationships/slideLayout" Target="../slideLayouts/slideLayout85.xml"/><Relationship Id="rId10" Type="http://schemas.openxmlformats.org/officeDocument/2006/relationships/slideLayout" Target="../slideLayouts/slideLayout67.xml"/><Relationship Id="rId19" Type="http://schemas.openxmlformats.org/officeDocument/2006/relationships/slideLayout" Target="../slideLayouts/slideLayout76.xml"/><Relationship Id="rId31" Type="http://schemas.openxmlformats.org/officeDocument/2006/relationships/image" Target="../media/image1.png"/><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 Id="rId22" Type="http://schemas.openxmlformats.org/officeDocument/2006/relationships/slideLayout" Target="../slideLayouts/slideLayout79.xml"/><Relationship Id="rId27" Type="http://schemas.openxmlformats.org/officeDocument/2006/relationships/slideLayout" Target="../slideLayouts/slideLayout84.xml"/><Relationship Id="rId30"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5304348"/>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242410888"/>
      </p:ext>
    </p:extLst>
  </p:cSld>
  <p:clrMap bg1="lt1" tx1="dk1" bg2="lt2" tx2="dk2" accent1="accent1" accent2="accent2" accent3="accent3" accent4="accent4" accent5="accent5" accent6="accent6" hlink="hlink" folHlink="folHlink"/>
  <p:sldLayoutIdLst>
    <p:sldLayoutId id="2147484248" r:id="rId1"/>
    <p:sldLayoutId id="2147484249" r:id="rId2"/>
    <p:sldLayoutId id="2147484250" r:id="rId3"/>
    <p:sldLayoutId id="2147484251" r:id="rId4"/>
    <p:sldLayoutId id="2147484252" r:id="rId5"/>
    <p:sldLayoutId id="2147484253" r:id="rId6"/>
    <p:sldLayoutId id="2147484254" r:id="rId7"/>
    <p:sldLayoutId id="2147484255" r:id="rId8"/>
    <p:sldLayoutId id="2147484256" r:id="rId9"/>
    <p:sldLayoutId id="2147484257" r:id="rId10"/>
    <p:sldLayoutId id="2147484258" r:id="rId11"/>
    <p:sldLayoutId id="2147484259" r:id="rId12"/>
    <p:sldLayoutId id="2147484260" r:id="rId13"/>
    <p:sldLayoutId id="2147484261" r:id="rId14"/>
    <p:sldLayoutId id="2147484262" r:id="rId15"/>
    <p:sldLayoutId id="2147484263" r:id="rId16"/>
    <p:sldLayoutId id="2147484264" r:id="rId17"/>
    <p:sldLayoutId id="2147484265" r:id="rId18"/>
    <p:sldLayoutId id="2147484266" r:id="rId19"/>
    <p:sldLayoutId id="2147484267" r:id="rId20"/>
    <p:sldLayoutId id="2147484268" r:id="rId21"/>
    <p:sldLayoutId id="2147484269" r:id="rId22"/>
    <p:sldLayoutId id="2147484270" r:id="rId23"/>
    <p:sldLayoutId id="2147484271" r:id="rId24"/>
    <p:sldLayoutId id="2147484272" r:id="rId25"/>
    <p:sldLayoutId id="2147484273" r:id="rId26"/>
    <p:sldLayoutId id="2147484274" r:id="rId27"/>
    <p:sldLayoutId id="2147484275" r:id="rId28"/>
    <p:sldLayoutId id="2147484276"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8.xml"/></Relationships>
</file>

<file path=ppt/slides/_rels/slide1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66.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hemeOverride" Target="../theme/themeOverride1.xml"/></Relationships>
</file>

<file path=ppt/slides/_rels/slide1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1.xml"/><Relationship Id="rId1" Type="http://schemas.openxmlformats.org/officeDocument/2006/relationships/slideLayout" Target="../slideLayouts/slideLayout66.xml"/></Relationships>
</file>

<file path=ppt/slides/_rels/slide1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6.xml"/></Relationships>
</file>

<file path=ppt/slides/_rels/slide1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4.xml"/></Relationships>
</file>

<file path=ppt/slides/_rels/slide1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4.xml"/></Relationships>
</file>

<file path=ppt/slides/_rels/slide16.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12.xml"/><Relationship Id="rId1" Type="http://schemas.openxmlformats.org/officeDocument/2006/relationships/slideLayout" Target="../slideLayouts/slideLayout86.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7.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slideLayout" Target="../slideLayouts/slideLayout65.xml"/><Relationship Id="rId1" Type="http://schemas.openxmlformats.org/officeDocument/2006/relationships/themeOverride" Target="../theme/themeOverride2.xml"/></Relationships>
</file>

<file path=ppt/slides/_rels/slide1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3.xml"/><Relationship Id="rId1" Type="http://schemas.openxmlformats.org/officeDocument/2006/relationships/slideLayout" Target="../slideLayouts/slideLayout68.xml"/><Relationship Id="rId6" Type="http://schemas.openxmlformats.org/officeDocument/2006/relationships/image" Target="../media/image50.png"/><Relationship Id="rId5" Type="http://schemas.openxmlformats.org/officeDocument/2006/relationships/image" Target="../media/image49.jpeg"/><Relationship Id="rId4" Type="http://schemas.openxmlformats.org/officeDocument/2006/relationships/image" Target="../media/image48.png"/></Relationships>
</file>

<file path=ppt/slides/_rels/slide1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68.xml"/><Relationship Id="rId4" Type="http://schemas.openxmlformats.org/officeDocument/2006/relationships/image" Target="../media/image53.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9.xml"/></Relationships>
</file>

<file path=ppt/slides/_rels/slide20.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7.png"/><Relationship Id="rId2" Type="http://schemas.openxmlformats.org/officeDocument/2006/relationships/image" Target="../media/image49.jpeg"/><Relationship Id="rId1" Type="http://schemas.openxmlformats.org/officeDocument/2006/relationships/slideLayout" Target="../slideLayouts/slideLayout68.xml"/><Relationship Id="rId6" Type="http://schemas.openxmlformats.org/officeDocument/2006/relationships/image" Target="../media/image50.png"/><Relationship Id="rId5" Type="http://schemas.openxmlformats.org/officeDocument/2006/relationships/image" Target="../media/image56.png"/><Relationship Id="rId4" Type="http://schemas.openxmlformats.org/officeDocument/2006/relationships/image" Target="../media/image55.png"/></Relationships>
</file>

<file path=ppt/slides/_rels/slide21.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68.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hemeOverride" Target="../theme/themeOverride3.xml"/></Relationships>
</file>

<file path=ppt/slides/_rels/slide23.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png"/><Relationship Id="rId1" Type="http://schemas.openxmlformats.org/officeDocument/2006/relationships/slideLayout" Target="../slideLayouts/slideLayout68.xml"/><Relationship Id="rId4" Type="http://schemas.openxmlformats.org/officeDocument/2006/relationships/image" Target="../media/image62.jpeg"/></Relationships>
</file>

<file path=ppt/slides/_rels/slide24.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68.xml"/></Relationships>
</file>

<file path=ppt/slides/_rels/slide25.xml.rels><?xml version="1.0" encoding="UTF-8" standalone="yes"?>
<Relationships xmlns="http://schemas.openxmlformats.org/package/2006/relationships"><Relationship Id="rId8" Type="http://schemas.openxmlformats.org/officeDocument/2006/relationships/image" Target="../media/image67.jpeg"/><Relationship Id="rId13" Type="http://schemas.openxmlformats.org/officeDocument/2006/relationships/image" Target="../media/image72.png"/><Relationship Id="rId3" Type="http://schemas.openxmlformats.org/officeDocument/2006/relationships/image" Target="../media/image61.jpeg"/><Relationship Id="rId7" Type="http://schemas.openxmlformats.org/officeDocument/2006/relationships/image" Target="../media/image66.jpeg"/><Relationship Id="rId12" Type="http://schemas.openxmlformats.org/officeDocument/2006/relationships/image" Target="../media/image71.jpeg"/><Relationship Id="rId2" Type="http://schemas.openxmlformats.org/officeDocument/2006/relationships/notesSlide" Target="../notesSlides/notesSlide14.xml"/><Relationship Id="rId1" Type="http://schemas.openxmlformats.org/officeDocument/2006/relationships/slideLayout" Target="../slideLayouts/slideLayout68.xml"/><Relationship Id="rId6" Type="http://schemas.openxmlformats.org/officeDocument/2006/relationships/image" Target="../media/image65.jpeg"/><Relationship Id="rId11" Type="http://schemas.openxmlformats.org/officeDocument/2006/relationships/image" Target="../media/image70.jpeg"/><Relationship Id="rId5" Type="http://schemas.openxmlformats.org/officeDocument/2006/relationships/image" Target="../media/image64.jpeg"/><Relationship Id="rId10" Type="http://schemas.openxmlformats.org/officeDocument/2006/relationships/image" Target="../media/image69.jpeg"/><Relationship Id="rId4" Type="http://schemas.openxmlformats.org/officeDocument/2006/relationships/image" Target="../media/image63.png"/><Relationship Id="rId9" Type="http://schemas.openxmlformats.org/officeDocument/2006/relationships/image" Target="../media/image68.jpeg"/><Relationship Id="rId14" Type="http://schemas.openxmlformats.org/officeDocument/2006/relationships/image" Target="../media/image73.jpeg"/></Relationships>
</file>

<file path=ppt/slides/_rels/slide2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61.jpeg"/><Relationship Id="rId1" Type="http://schemas.openxmlformats.org/officeDocument/2006/relationships/slideLayout" Target="../slideLayouts/slideLayout68.xml"/><Relationship Id="rId6" Type="http://schemas.openxmlformats.org/officeDocument/2006/relationships/image" Target="../media/image63.png"/><Relationship Id="rId5" Type="http://schemas.openxmlformats.org/officeDocument/2006/relationships/image" Target="../media/image76.png"/><Relationship Id="rId4" Type="http://schemas.openxmlformats.org/officeDocument/2006/relationships/image" Target="../media/image75.png"/></Relationships>
</file>

<file path=ppt/slides/_rels/slide27.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image" Target="../media/image61.jpeg"/><Relationship Id="rId1" Type="http://schemas.openxmlformats.org/officeDocument/2006/relationships/slideLayout" Target="../slideLayouts/slideLayout68.xml"/></Relationships>
</file>

<file path=ppt/slides/_rels/slide2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78.png"/><Relationship Id="rId1" Type="http://schemas.openxmlformats.org/officeDocument/2006/relationships/slideLayout" Target="../slideLayouts/slideLayout68.xml"/></Relationships>
</file>

<file path=ppt/slides/_rels/slide29.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image" Target="../media/image61.jpeg"/><Relationship Id="rId1" Type="http://schemas.openxmlformats.org/officeDocument/2006/relationships/slideLayout" Target="../slideLayouts/slideLayout6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4.xml"/></Relationships>
</file>

<file path=ppt/slides/_rels/slide30.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image" Target="../media/image61.jpeg"/><Relationship Id="rId1" Type="http://schemas.openxmlformats.org/officeDocument/2006/relationships/slideLayout" Target="../slideLayouts/slideLayout68.xml"/></Relationships>
</file>

<file path=ppt/slides/_rels/slide3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61.jpeg"/><Relationship Id="rId1" Type="http://schemas.openxmlformats.org/officeDocument/2006/relationships/slideLayout" Target="../slideLayouts/slideLayout68.xml"/></Relationships>
</file>

<file path=ppt/slides/_rels/slide32.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61.jpeg"/><Relationship Id="rId1" Type="http://schemas.openxmlformats.org/officeDocument/2006/relationships/slideLayout" Target="../slideLayouts/slideLayout68.xml"/></Relationships>
</file>

<file path=ppt/slides/_rels/slide33.xml.rels><?xml version="1.0" encoding="UTF-8" standalone="yes"?>
<Relationships xmlns="http://schemas.openxmlformats.org/package/2006/relationships"><Relationship Id="rId8" Type="http://schemas.openxmlformats.org/officeDocument/2006/relationships/image" Target="../media/image88.png"/><Relationship Id="rId13" Type="http://schemas.openxmlformats.org/officeDocument/2006/relationships/image" Target="../media/image93.png"/><Relationship Id="rId18" Type="http://schemas.openxmlformats.org/officeDocument/2006/relationships/image" Target="../media/image98.png"/><Relationship Id="rId26" Type="http://schemas.openxmlformats.org/officeDocument/2006/relationships/image" Target="../media/image106.png"/><Relationship Id="rId3" Type="http://schemas.openxmlformats.org/officeDocument/2006/relationships/image" Target="../media/image83.png"/><Relationship Id="rId21" Type="http://schemas.openxmlformats.org/officeDocument/2006/relationships/image" Target="../media/image101.png"/><Relationship Id="rId7" Type="http://schemas.openxmlformats.org/officeDocument/2006/relationships/image" Target="../media/image87.png"/><Relationship Id="rId12" Type="http://schemas.openxmlformats.org/officeDocument/2006/relationships/image" Target="../media/image92.png"/><Relationship Id="rId17" Type="http://schemas.openxmlformats.org/officeDocument/2006/relationships/image" Target="../media/image97.png"/><Relationship Id="rId25" Type="http://schemas.openxmlformats.org/officeDocument/2006/relationships/image" Target="../media/image105.png"/><Relationship Id="rId2" Type="http://schemas.openxmlformats.org/officeDocument/2006/relationships/image" Target="../media/image61.jpeg"/><Relationship Id="rId16" Type="http://schemas.openxmlformats.org/officeDocument/2006/relationships/image" Target="../media/image96.png"/><Relationship Id="rId20" Type="http://schemas.openxmlformats.org/officeDocument/2006/relationships/image" Target="../media/image100.png"/><Relationship Id="rId1" Type="http://schemas.openxmlformats.org/officeDocument/2006/relationships/slideLayout" Target="../slideLayouts/slideLayout68.xml"/><Relationship Id="rId6" Type="http://schemas.openxmlformats.org/officeDocument/2006/relationships/image" Target="../media/image86.png"/><Relationship Id="rId11" Type="http://schemas.openxmlformats.org/officeDocument/2006/relationships/image" Target="../media/image91.png"/><Relationship Id="rId24" Type="http://schemas.openxmlformats.org/officeDocument/2006/relationships/image" Target="../media/image104.png"/><Relationship Id="rId5" Type="http://schemas.openxmlformats.org/officeDocument/2006/relationships/image" Target="../media/image85.png"/><Relationship Id="rId15" Type="http://schemas.openxmlformats.org/officeDocument/2006/relationships/image" Target="../media/image95.png"/><Relationship Id="rId23" Type="http://schemas.openxmlformats.org/officeDocument/2006/relationships/image" Target="../media/image103.png"/><Relationship Id="rId10" Type="http://schemas.openxmlformats.org/officeDocument/2006/relationships/image" Target="../media/image90.png"/><Relationship Id="rId19" Type="http://schemas.openxmlformats.org/officeDocument/2006/relationships/image" Target="../media/image99.png"/><Relationship Id="rId4" Type="http://schemas.openxmlformats.org/officeDocument/2006/relationships/image" Target="../media/image84.png"/><Relationship Id="rId9" Type="http://schemas.openxmlformats.org/officeDocument/2006/relationships/image" Target="../media/image89.png"/><Relationship Id="rId14" Type="http://schemas.openxmlformats.org/officeDocument/2006/relationships/image" Target="../media/image94.png"/><Relationship Id="rId22" Type="http://schemas.openxmlformats.org/officeDocument/2006/relationships/image" Target="../media/image102.png"/><Relationship Id="rId27" Type="http://schemas.openxmlformats.org/officeDocument/2006/relationships/image" Target="../media/image107.gif"/></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5.xml"/><Relationship Id="rId1" Type="http://schemas.openxmlformats.org/officeDocument/2006/relationships/themeOverride" Target="../theme/themeOverride4.xml"/></Relationships>
</file>

<file path=ppt/slides/_rels/slide35.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6.xml"/><Relationship Id="rId1" Type="http://schemas.openxmlformats.org/officeDocument/2006/relationships/slideLayout" Target="../slideLayouts/slideLayout81.xml"/></Relationships>
</file>

<file path=ppt/slides/_rels/slide36.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7.xml"/><Relationship Id="rId1" Type="http://schemas.openxmlformats.org/officeDocument/2006/relationships/slideLayout" Target="../slideLayouts/slideLayout81.xml"/><Relationship Id="rId6" Type="http://schemas.openxmlformats.org/officeDocument/2006/relationships/image" Target="../media/image111.png"/><Relationship Id="rId5" Type="http://schemas.openxmlformats.org/officeDocument/2006/relationships/hyperlink" Target="http://office.microsoft.com/en-us/sharepoint/business-critical-sharepoint-FX103842110.aspx" TargetMode="External"/><Relationship Id="rId4" Type="http://schemas.openxmlformats.org/officeDocument/2006/relationships/image" Target="../media/image110.png"/></Relationships>
</file>

<file path=ppt/slides/_rels/slide37.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8.xml"/><Relationship Id="rId1" Type="http://schemas.openxmlformats.org/officeDocument/2006/relationships/slideLayout" Target="../slideLayouts/slideLayout9.xml"/><Relationship Id="rId6" Type="http://schemas.openxmlformats.org/officeDocument/2006/relationships/image" Target="../media/image115.png"/><Relationship Id="rId5" Type="http://schemas.openxmlformats.org/officeDocument/2006/relationships/image" Target="../media/image114.png"/><Relationship Id="rId4" Type="http://schemas.openxmlformats.org/officeDocument/2006/relationships/image" Target="../media/image113.png"/></Relationships>
</file>

<file path=ppt/slides/_rels/slide38.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9.xml"/><Relationship Id="rId1" Type="http://schemas.openxmlformats.org/officeDocument/2006/relationships/slideLayout" Target="../slideLayouts/slideLayout82.xml"/></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7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74.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74.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 Id="rId9" Type="http://schemas.openxmlformats.org/officeDocument/2006/relationships/image" Target="../media/image26.png"/></Relationships>
</file>

<file path=ppt/slides/_rels/slide7.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74.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 Id="rId9" Type="http://schemas.openxmlformats.org/officeDocument/2006/relationships/image" Target="../media/image20.png"/></Relationships>
</file>

<file path=ppt/slides/_rels/slide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33.png"/><Relationship Id="rId7"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74.xml"/><Relationship Id="rId6" Type="http://schemas.openxmlformats.org/officeDocument/2006/relationships/image" Target="../media/image30.png"/><Relationship Id="rId5" Type="http://schemas.openxmlformats.org/officeDocument/2006/relationships/image" Target="../media/image29.png"/><Relationship Id="rId10" Type="http://schemas.openxmlformats.org/officeDocument/2006/relationships/image" Target="../media/image31.png"/><Relationship Id="rId4" Type="http://schemas.openxmlformats.org/officeDocument/2006/relationships/image" Target="../media/image28.png"/><Relationship Id="rId9"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6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8477828"/>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2"/>
          <p:cNvSpPr txBox="1">
            <a:spLocks/>
          </p:cNvSpPr>
          <p:nvPr/>
        </p:nvSpPr>
        <p:spPr>
          <a:xfrm>
            <a:off x="529660" y="233157"/>
            <a:ext cx="11375537" cy="762786"/>
          </a:xfrm>
          <a:prstGeom prst="rect">
            <a:avLst/>
          </a:prstGeom>
        </p:spPr>
        <p:txBody>
          <a:bodyPr lIns="111026" tIns="55513" rIns="111026" bIns="55513"/>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endParaRPr i="1">
              <a:gradFill>
                <a:gsLst>
                  <a:gs pos="1250">
                    <a:srgbClr val="0072C6"/>
                  </a:gs>
                  <a:gs pos="100000">
                    <a:srgbClr val="0072C6"/>
                  </a:gs>
                </a:gsLst>
                <a:lin ang="5400000" scaled="0"/>
              </a:gradFill>
            </a:endParaRPr>
          </a:p>
        </p:txBody>
      </p:sp>
      <p:grpSp>
        <p:nvGrpSpPr>
          <p:cNvPr id="8" name="Group 7"/>
          <p:cNvGrpSpPr/>
          <p:nvPr/>
        </p:nvGrpSpPr>
        <p:grpSpPr>
          <a:xfrm>
            <a:off x="350837" y="2199685"/>
            <a:ext cx="11734800" cy="1830977"/>
            <a:chOff x="499528" y="2006055"/>
            <a:chExt cx="11438028" cy="1830977"/>
          </a:xfrm>
        </p:grpSpPr>
        <p:sp>
          <p:nvSpPr>
            <p:cNvPr id="4" name="Rectangle 3"/>
            <p:cNvSpPr/>
            <p:nvPr/>
          </p:nvSpPr>
          <p:spPr bwMode="auto">
            <a:xfrm>
              <a:off x="3406447" y="2006854"/>
              <a:ext cx="2717272" cy="182902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indent="4763" algn="ctr" defTabSz="1109899" fontAlgn="base">
                <a:spcBef>
                  <a:spcPct val="0"/>
                </a:spcBef>
                <a:spcAft>
                  <a:spcPct val="0"/>
                </a:spcAft>
              </a:pPr>
              <a:r>
                <a:rPr lang="en-US" sz="2400" dirty="0">
                  <a:solidFill>
                    <a:srgbClr val="FFFFFF"/>
                  </a:solidFill>
                  <a:latin typeface="Segoe UI Light"/>
                </a:rPr>
                <a:t>Enterprise Search</a:t>
              </a:r>
            </a:p>
          </p:txBody>
        </p:sp>
        <p:sp>
          <p:nvSpPr>
            <p:cNvPr id="5" name="Rectangle 4"/>
            <p:cNvSpPr/>
            <p:nvPr/>
          </p:nvSpPr>
          <p:spPr bwMode="auto">
            <a:xfrm>
              <a:off x="6313366" y="2008009"/>
              <a:ext cx="2718156" cy="1829023"/>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1109899" fontAlgn="base">
                <a:spcBef>
                  <a:spcPct val="0"/>
                </a:spcBef>
                <a:spcAft>
                  <a:spcPct val="0"/>
                </a:spcAft>
              </a:pPr>
              <a:r>
                <a:rPr lang="en-US" sz="2400" dirty="0">
                  <a:solidFill>
                    <a:srgbClr val="FFFFFF"/>
                  </a:solidFill>
                  <a:latin typeface="Segoe UI Light"/>
                </a:rPr>
                <a:t>Power BI</a:t>
              </a:r>
            </a:p>
          </p:txBody>
        </p:sp>
        <p:sp>
          <p:nvSpPr>
            <p:cNvPr id="6" name="Rectangle 5"/>
            <p:cNvSpPr/>
            <p:nvPr/>
          </p:nvSpPr>
          <p:spPr bwMode="auto">
            <a:xfrm>
              <a:off x="9220286" y="2006055"/>
              <a:ext cx="2717270" cy="1829023"/>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1109899" fontAlgn="base">
                <a:spcBef>
                  <a:spcPct val="0"/>
                </a:spcBef>
                <a:spcAft>
                  <a:spcPct val="0"/>
                </a:spcAft>
              </a:pPr>
              <a:r>
                <a:rPr lang="en-US" sz="2400" dirty="0">
                  <a:solidFill>
                    <a:srgbClr val="FFFFFF"/>
                  </a:solidFill>
                  <a:latin typeface="Segoe UI Light"/>
                </a:rPr>
                <a:t>eDiscovery</a:t>
              </a:r>
            </a:p>
          </p:txBody>
        </p:sp>
        <p:sp>
          <p:nvSpPr>
            <p:cNvPr id="16" name="Rectangle 15"/>
            <p:cNvSpPr/>
            <p:nvPr/>
          </p:nvSpPr>
          <p:spPr bwMode="auto">
            <a:xfrm>
              <a:off x="499528" y="2008009"/>
              <a:ext cx="2717272" cy="182902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4763" indent="-4763" algn="ctr" defTabSz="1109899" fontAlgn="base">
                <a:spcBef>
                  <a:spcPct val="0"/>
                </a:spcBef>
                <a:spcAft>
                  <a:spcPct val="0"/>
                </a:spcAft>
              </a:pPr>
              <a:r>
                <a:rPr lang="en-US" sz="2400" dirty="0" smtClean="0">
                  <a:solidFill>
                    <a:srgbClr val="FFFFFF"/>
                  </a:solidFill>
                  <a:latin typeface="Segoe UI Light"/>
                </a:rPr>
                <a:t>Line-of-Business </a:t>
              </a:r>
              <a:r>
                <a:rPr lang="en-US" sz="2400" dirty="0">
                  <a:solidFill>
                    <a:srgbClr val="FFFFFF"/>
                  </a:solidFill>
                  <a:latin typeface="Segoe UI Light"/>
                </a:rPr>
                <a:t>Connectivity</a:t>
              </a:r>
            </a:p>
          </p:txBody>
        </p:sp>
      </p:grpSp>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562150" y="4487862"/>
            <a:ext cx="4184223" cy="1329679"/>
          </a:xfrm>
          <a:prstGeom prst="rect">
            <a:avLst/>
          </a:prstGeom>
        </p:spPr>
      </p:pic>
      <p:sp>
        <p:nvSpPr>
          <p:cNvPr id="7" name="Title 6"/>
          <p:cNvSpPr>
            <a:spLocks noGrp="1"/>
          </p:cNvSpPr>
          <p:nvPr>
            <p:ph type="title"/>
          </p:nvPr>
        </p:nvSpPr>
        <p:spPr/>
        <p:txBody>
          <a:bodyPr/>
          <a:lstStyle/>
          <a:p>
            <a:r>
              <a:rPr lang="en-US" sz="4800" dirty="0"/>
              <a:t>Business-Critical SharePoint</a:t>
            </a:r>
          </a:p>
        </p:txBody>
      </p:sp>
    </p:spTree>
    <p:extLst>
      <p:ext uri="{BB962C8B-B14F-4D97-AF65-F5344CB8AC3E}">
        <p14:creationId xmlns:p14="http://schemas.microsoft.com/office/powerpoint/2010/main" val="3904609031"/>
      </p:ext>
    </p:extLst>
  </p:cSld>
  <p:clrMapOvr>
    <a:masterClrMapping/>
  </p:clrMapOvr>
  <p:transition spd="slow">
    <p:push/>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6600" dirty="0" smtClean="0"/>
              <a:t>Business-Critical SharePoint Solutions</a:t>
            </a:r>
            <a:r>
              <a:rPr lang="en-US" sz="11500" dirty="0" smtClean="0"/>
              <a:t/>
            </a:r>
            <a:br>
              <a:rPr lang="en-US" sz="11500" dirty="0" smtClean="0"/>
            </a:br>
            <a:r>
              <a:rPr lang="en-US" sz="4400" spc="0" dirty="0" smtClean="0"/>
              <a:t/>
            </a:r>
            <a:br>
              <a:rPr lang="en-US" sz="4400" spc="0" dirty="0" smtClean="0"/>
            </a:br>
            <a:r>
              <a:rPr lang="en-US" sz="4400" spc="0" dirty="0" smtClean="0"/>
              <a:t>Oleg Kofman, Microsoft</a:t>
            </a:r>
            <a:endParaRPr lang="en-US" sz="4400" spc="0" dirty="0"/>
          </a:p>
        </p:txBody>
      </p:sp>
    </p:spTree>
    <p:extLst>
      <p:ext uri="{BB962C8B-B14F-4D97-AF65-F5344CB8AC3E}">
        <p14:creationId xmlns:p14="http://schemas.microsoft.com/office/powerpoint/2010/main" val="94723847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45"/>
          <p:cNvSpPr>
            <a:spLocks noGrp="1"/>
          </p:cNvSpPr>
          <p:nvPr>
            <p:ph type="title"/>
          </p:nvPr>
        </p:nvSpPr>
        <p:spPr/>
        <p:txBody>
          <a:bodyPr>
            <a:noAutofit/>
          </a:bodyPr>
          <a:lstStyle/>
          <a:p>
            <a:r>
              <a:rPr lang="en-US" sz="4800" dirty="0"/>
              <a:t>LOB </a:t>
            </a:r>
            <a:r>
              <a:rPr lang="en-US" sz="4800" dirty="0" smtClean="0"/>
              <a:t>Connectivity</a:t>
            </a:r>
            <a:endParaRPr lang="en-US" sz="4800" dirty="0"/>
          </a:p>
        </p:txBody>
      </p:sp>
      <p:pic>
        <p:nvPicPr>
          <p:cNvPr id="8"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608637" y="906462"/>
            <a:ext cx="5852096" cy="5600166"/>
          </a:xfrm>
          <a:prstGeom prst="rect">
            <a:avLst/>
          </a:prstGeom>
          <a:noFill/>
          <a:ln w="9525">
            <a:solidFill>
              <a:schemeClr val="tx1">
                <a:lumMod val="20000"/>
                <a:lumOff val="80000"/>
              </a:schemeClr>
            </a:solidFill>
            <a:miter lim="800000"/>
            <a:headEnd/>
            <a:tailEnd/>
          </a:ln>
          <a:effectLst/>
          <a:extLst/>
        </p:spPr>
      </p:pic>
      <p:sp>
        <p:nvSpPr>
          <p:cNvPr id="9" name="TextBox 8"/>
          <p:cNvSpPr txBox="1"/>
          <p:nvPr/>
        </p:nvSpPr>
        <p:spPr>
          <a:xfrm>
            <a:off x="8534655" y="5359618"/>
            <a:ext cx="2743200" cy="415498"/>
          </a:xfrm>
          <a:prstGeom prst="rect">
            <a:avLst/>
          </a:prstGeom>
          <a:solidFill>
            <a:schemeClr val="accent1"/>
          </a:solidFill>
        </p:spPr>
        <p:txBody>
          <a:bodyPr wrap="square" rtlCol="0">
            <a:spAutoFit/>
          </a:bodyPr>
          <a:lstStyle/>
          <a:p>
            <a:r>
              <a:rPr lang="en-US" sz="1050" i="1" dirty="0">
                <a:solidFill>
                  <a:srgbClr val="FFFFFF"/>
                </a:solidFill>
                <a:ea typeface="Segoe UI" panose="020B0502040204020203" pitchFamily="34" charset="0"/>
                <a:cs typeface="Segoe UI" panose="020B0502040204020203" pitchFamily="34" charset="0"/>
              </a:rPr>
              <a:t>PeopleSoft data surfaced and shared via SharePoint as a courtesy of </a:t>
            </a:r>
            <a:r>
              <a:rPr lang="en-US" sz="1050" i="1" dirty="0" smtClean="0">
                <a:solidFill>
                  <a:srgbClr val="FFFFFF"/>
                </a:solidFill>
                <a:ea typeface="Segoe UI" panose="020B0502040204020203" pitchFamily="34" charset="0"/>
                <a:cs typeface="Segoe UI" panose="020B0502040204020203" pitchFamily="34" charset="0"/>
              </a:rPr>
              <a:t>Inflight. </a:t>
            </a:r>
            <a:endParaRPr lang="en-US" sz="1050" i="1" dirty="0">
              <a:solidFill>
                <a:srgbClr val="FFFFFF"/>
              </a:solidFill>
              <a:ea typeface="Segoe UI" panose="020B0502040204020203" pitchFamily="34" charset="0"/>
              <a:cs typeface="Segoe UI" panose="020B0502040204020203" pitchFamily="34" charset="0"/>
            </a:endParaRPr>
          </a:p>
        </p:txBody>
      </p:sp>
      <p:sp>
        <p:nvSpPr>
          <p:cNvPr id="2" name="Rectangle 1"/>
          <p:cNvSpPr/>
          <p:nvPr/>
        </p:nvSpPr>
        <p:spPr bwMode="auto">
          <a:xfrm>
            <a:off x="350837" y="1653463"/>
            <a:ext cx="4548864" cy="97341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119063"/>
            <a:r>
              <a:rPr lang="en-US" sz="2400" dirty="0">
                <a:solidFill>
                  <a:srgbClr val="0072C6"/>
                </a:solidFill>
                <a:latin typeface="Segoe UI Light" panose="020B0502040204020203" pitchFamily="34" charset="0"/>
                <a:ea typeface="Segoe UI" panose="020B0502040204020203" pitchFamily="34" charset="0"/>
                <a:cs typeface="Segoe UI" panose="020B0502040204020203" pitchFamily="34" charset="0"/>
              </a:rPr>
              <a:t>Broader access to LOB data via the user-friendly SharePoint</a:t>
            </a:r>
          </a:p>
        </p:txBody>
      </p:sp>
      <p:sp>
        <p:nvSpPr>
          <p:cNvPr id="12" name="Rectangle 11"/>
          <p:cNvSpPr/>
          <p:nvPr/>
        </p:nvSpPr>
        <p:spPr bwMode="auto">
          <a:xfrm>
            <a:off x="347393" y="4276452"/>
            <a:ext cx="4548864" cy="97341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119063"/>
            <a:r>
              <a:rPr lang="en-US" sz="2400" dirty="0" smtClean="0">
                <a:solidFill>
                  <a:srgbClr val="0072C6"/>
                </a:solidFill>
                <a:latin typeface="Segoe UI Light" panose="020B0502040204020203" pitchFamily="34" charset="0"/>
                <a:ea typeface="Segoe UI" panose="020B0502040204020203" pitchFamily="34" charset="0"/>
                <a:cs typeface="Segoe UI" panose="020B0502040204020203" pitchFamily="34" charset="0"/>
              </a:rPr>
              <a:t>Better business decisions </a:t>
            </a:r>
            <a:r>
              <a:rPr lang="en-US" sz="2400" dirty="0">
                <a:solidFill>
                  <a:srgbClr val="0072C6"/>
                </a:solidFill>
                <a:latin typeface="Segoe UI Light" panose="020B0502040204020203" pitchFamily="34" charset="0"/>
                <a:ea typeface="Segoe UI" panose="020B0502040204020203" pitchFamily="34" charset="0"/>
                <a:cs typeface="Segoe UI" panose="020B0502040204020203" pitchFamily="34" charset="0"/>
              </a:rPr>
              <a:t>with real-time </a:t>
            </a:r>
            <a:r>
              <a:rPr lang="en-US" sz="2400" dirty="0" smtClean="0">
                <a:solidFill>
                  <a:srgbClr val="0072C6"/>
                </a:solidFill>
                <a:latin typeface="Segoe UI Light" panose="020B0502040204020203" pitchFamily="34" charset="0"/>
                <a:ea typeface="Segoe UI" panose="020B0502040204020203" pitchFamily="34" charset="0"/>
                <a:cs typeface="Segoe UI" panose="020B0502040204020203" pitchFamily="34" charset="0"/>
              </a:rPr>
              <a:t>visibility</a:t>
            </a:r>
            <a:endParaRPr lang="en-US" sz="2400" dirty="0">
              <a:solidFill>
                <a:srgbClr val="0072C6"/>
              </a:solidFill>
              <a:latin typeface="Segoe UI Light" panose="020B0502040204020203" pitchFamily="34" charset="0"/>
              <a:ea typeface="Segoe UI" panose="020B0502040204020203" pitchFamily="34" charset="0"/>
              <a:cs typeface="Segoe UI" panose="020B0502040204020203" pitchFamily="34" charset="0"/>
            </a:endParaRPr>
          </a:p>
        </p:txBody>
      </p:sp>
      <p:sp>
        <p:nvSpPr>
          <p:cNvPr id="13" name="Rectangle 12"/>
          <p:cNvSpPr/>
          <p:nvPr/>
        </p:nvSpPr>
        <p:spPr bwMode="auto">
          <a:xfrm>
            <a:off x="347393" y="2964958"/>
            <a:ext cx="4548864" cy="97341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119063"/>
            <a:r>
              <a:rPr lang="en-US" sz="2400" dirty="0">
                <a:solidFill>
                  <a:srgbClr val="0072C6"/>
                </a:solidFill>
                <a:latin typeface="Segoe UI Light" panose="020B0502040204020203" pitchFamily="34" charset="0"/>
                <a:ea typeface="Segoe UI" panose="020B0502040204020203" pitchFamily="34" charset="0"/>
                <a:cs typeface="Segoe UI" panose="020B0502040204020203" pitchFamily="34" charset="0"/>
              </a:rPr>
              <a:t>Accelerating and automating business processes</a:t>
            </a:r>
          </a:p>
        </p:txBody>
      </p:sp>
    </p:spTree>
    <p:extLst>
      <p:ext uri="{BB962C8B-B14F-4D97-AF65-F5344CB8AC3E}">
        <p14:creationId xmlns:p14="http://schemas.microsoft.com/office/powerpoint/2010/main" val="3040476955"/>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45"/>
          <p:cNvSpPr>
            <a:spLocks noGrp="1"/>
          </p:cNvSpPr>
          <p:nvPr>
            <p:ph type="title"/>
          </p:nvPr>
        </p:nvSpPr>
        <p:spPr>
          <a:xfrm>
            <a:off x="274639" y="295274"/>
            <a:ext cx="6324598" cy="917575"/>
          </a:xfrm>
        </p:spPr>
        <p:txBody>
          <a:bodyPr>
            <a:noAutofit/>
          </a:bodyPr>
          <a:lstStyle/>
          <a:p>
            <a:r>
              <a:rPr lang="en-US" sz="4800" dirty="0"/>
              <a:t>Enterprise </a:t>
            </a:r>
            <a:r>
              <a:rPr lang="en-US" sz="4800" dirty="0" smtClean="0"/>
              <a:t>Search</a:t>
            </a:r>
            <a:endParaRPr lang="en-US" sz="4800" dirty="0"/>
          </a:p>
        </p:txBody>
      </p:sp>
      <p:pic>
        <p:nvPicPr>
          <p:cNvPr id="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684837" y="1135062"/>
            <a:ext cx="5816341" cy="5292845"/>
          </a:xfrm>
          <a:prstGeom prst="rect">
            <a:avLst/>
          </a:prstGeom>
          <a:noFill/>
          <a:ln w="9525">
            <a:solidFill>
              <a:schemeClr val="tx1">
                <a:lumMod val="20000"/>
                <a:lumOff val="80000"/>
              </a:schemeClr>
            </a:solidFill>
            <a:miter lim="800000"/>
            <a:headEnd/>
            <a:tailEnd/>
          </a:ln>
          <a:effectLst/>
          <a:extLst>
            <a:ext uri="{909E8E84-426E-40DD-AFC4-6F175D3DCCD1}">
              <a14:hiddenFill xmlns:a14="http://schemas.microsoft.com/office/drawing/2010/main">
                <a:solidFill>
                  <a:schemeClr val="accent1"/>
                </a:solidFill>
              </a14:hiddenFill>
            </a:ext>
          </a:extLst>
        </p:spPr>
      </p:pic>
      <p:sp>
        <p:nvSpPr>
          <p:cNvPr id="5" name="Rectangle 4"/>
          <p:cNvSpPr/>
          <p:nvPr/>
        </p:nvSpPr>
        <p:spPr bwMode="auto">
          <a:xfrm>
            <a:off x="354281" y="1653463"/>
            <a:ext cx="4548864" cy="97341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119063"/>
            <a:r>
              <a:rPr lang="en-US" sz="2400" dirty="0">
                <a:solidFill>
                  <a:srgbClr val="0072C6"/>
                </a:solidFill>
                <a:latin typeface="Segoe UI Light" panose="020B0502040204020203" pitchFamily="34" charset="0"/>
                <a:ea typeface="Segoe UI" panose="020B0502040204020203" pitchFamily="34" charset="0"/>
                <a:cs typeface="Segoe UI" panose="020B0502040204020203" pitchFamily="34" charset="0"/>
              </a:rPr>
              <a:t>Contextual and intent driven search experiences</a:t>
            </a:r>
          </a:p>
        </p:txBody>
      </p:sp>
      <p:sp>
        <p:nvSpPr>
          <p:cNvPr id="6" name="Rectangle 5"/>
          <p:cNvSpPr/>
          <p:nvPr/>
        </p:nvSpPr>
        <p:spPr bwMode="auto">
          <a:xfrm>
            <a:off x="350837" y="4276452"/>
            <a:ext cx="4419600" cy="97341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119063"/>
            <a:r>
              <a:rPr lang="en-US" sz="2400" dirty="0">
                <a:solidFill>
                  <a:srgbClr val="0072C6"/>
                </a:solidFill>
                <a:latin typeface="Segoe UI Light" panose="020B0502040204020203" pitchFamily="34" charset="0"/>
                <a:ea typeface="Segoe UI" panose="020B0502040204020203" pitchFamily="34" charset="0"/>
                <a:cs typeface="Segoe UI" panose="020B0502040204020203" pitchFamily="34" charset="0"/>
              </a:rPr>
              <a:t>Flexibility to draw information from across the enterprise and the web</a:t>
            </a:r>
          </a:p>
        </p:txBody>
      </p:sp>
      <p:sp>
        <p:nvSpPr>
          <p:cNvPr id="9" name="Rectangle 8"/>
          <p:cNvSpPr/>
          <p:nvPr/>
        </p:nvSpPr>
        <p:spPr bwMode="auto">
          <a:xfrm>
            <a:off x="350837" y="2964958"/>
            <a:ext cx="4548864" cy="97341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119063"/>
            <a:r>
              <a:rPr lang="en-US" sz="2400" dirty="0">
                <a:solidFill>
                  <a:srgbClr val="0072C6"/>
                </a:solidFill>
                <a:latin typeface="Segoe UI Light" panose="020B0502040204020203" pitchFamily="34" charset="0"/>
                <a:ea typeface="Segoe UI" panose="020B0502040204020203" pitchFamily="34" charset="0"/>
                <a:cs typeface="Segoe UI" panose="020B0502040204020203" pitchFamily="34" charset="0"/>
              </a:rPr>
              <a:t>Ability to analyze user interactions </a:t>
            </a:r>
          </a:p>
          <a:p>
            <a:pPr marL="119063"/>
            <a:endParaRPr lang="en-US" sz="2400" dirty="0">
              <a:solidFill>
                <a:srgbClr val="0072C6"/>
              </a:solidFill>
              <a:latin typeface="Segoe UI Light" panose="020B0502040204020203" pitchFamily="34" charset="0"/>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70939931"/>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5"/>
          <p:cNvSpPr>
            <a:spLocks noGrp="1"/>
          </p:cNvSpPr>
          <p:nvPr>
            <p:ph type="title"/>
          </p:nvPr>
        </p:nvSpPr>
        <p:spPr>
          <a:xfrm>
            <a:off x="274639" y="295274"/>
            <a:ext cx="8229598" cy="917575"/>
          </a:xfrm>
        </p:spPr>
        <p:txBody>
          <a:bodyPr>
            <a:noAutofit/>
          </a:bodyPr>
          <a:lstStyle/>
          <a:p>
            <a:r>
              <a:rPr lang="en-US" sz="4800" dirty="0"/>
              <a:t>Power </a:t>
            </a:r>
            <a:r>
              <a:rPr lang="en-US" sz="4800" dirty="0" smtClean="0"/>
              <a:t>BI</a:t>
            </a:r>
            <a:endParaRPr lang="en-US" sz="4800" dirty="0"/>
          </a:p>
        </p:txBody>
      </p:sp>
      <p:pic>
        <p:nvPicPr>
          <p:cNvPr id="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720252" y="1623754"/>
            <a:ext cx="7199377" cy="3810334"/>
          </a:xfrm>
          <a:prstGeom prst="rect">
            <a:avLst/>
          </a:prstGeom>
          <a:noFill/>
          <a:ln w="9525">
            <a:solidFill>
              <a:schemeClr val="tx1">
                <a:lumMod val="20000"/>
                <a:lumOff val="80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bwMode="auto">
          <a:xfrm>
            <a:off x="350838" y="1653463"/>
            <a:ext cx="3886200" cy="97341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119063"/>
            <a:r>
              <a:rPr lang="en-US" sz="2400" dirty="0">
                <a:solidFill>
                  <a:srgbClr val="0072C6"/>
                </a:solidFill>
                <a:latin typeface="Segoe UI Light" panose="020B0502040204020203" pitchFamily="34" charset="0"/>
                <a:ea typeface="Segoe UI" panose="020B0502040204020203" pitchFamily="34" charset="0"/>
                <a:cs typeface="Segoe UI" panose="020B0502040204020203" pitchFamily="34" charset="0"/>
              </a:rPr>
              <a:t>Visualize in an interactive way with Power View and Power Map</a:t>
            </a:r>
          </a:p>
        </p:txBody>
      </p:sp>
      <p:sp>
        <p:nvSpPr>
          <p:cNvPr id="9" name="Rectangle 8"/>
          <p:cNvSpPr/>
          <p:nvPr/>
        </p:nvSpPr>
        <p:spPr bwMode="auto">
          <a:xfrm>
            <a:off x="347393" y="4868862"/>
            <a:ext cx="3737245" cy="97341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119063"/>
            <a:r>
              <a:rPr lang="en-US" sz="2400" dirty="0">
                <a:solidFill>
                  <a:srgbClr val="0072C6"/>
                </a:solidFill>
                <a:latin typeface="Segoe UI Light" panose="020B0502040204020203" pitchFamily="34" charset="0"/>
                <a:ea typeface="Segoe UI" panose="020B0502040204020203" pitchFamily="34" charset="0"/>
                <a:cs typeface="Segoe UI" panose="020B0502040204020203" pitchFamily="34" charset="0"/>
              </a:rPr>
              <a:t>Share insights with everyone, anywhere across the enterprise </a:t>
            </a:r>
          </a:p>
        </p:txBody>
      </p:sp>
      <p:sp>
        <p:nvSpPr>
          <p:cNvPr id="10" name="Rectangle 9"/>
          <p:cNvSpPr/>
          <p:nvPr/>
        </p:nvSpPr>
        <p:spPr bwMode="auto">
          <a:xfrm>
            <a:off x="347394" y="3261162"/>
            <a:ext cx="3737244" cy="97341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119063"/>
            <a:r>
              <a:rPr lang="en-US" sz="2400" dirty="0">
                <a:solidFill>
                  <a:srgbClr val="0072C6"/>
                </a:solidFill>
                <a:latin typeface="Segoe UI Light" panose="020B0502040204020203" pitchFamily="34" charset="0"/>
                <a:ea typeface="Segoe UI" panose="020B0502040204020203" pitchFamily="34" charset="0"/>
                <a:cs typeface="Segoe UI" panose="020B0502040204020203" pitchFamily="34" charset="0"/>
              </a:rPr>
              <a:t>Discover and analyze public and internal data with Power Query and PowerPivot in Excel</a:t>
            </a:r>
          </a:p>
        </p:txBody>
      </p:sp>
    </p:spTree>
    <p:extLst>
      <p:ext uri="{BB962C8B-B14F-4D97-AF65-F5344CB8AC3E}">
        <p14:creationId xmlns:p14="http://schemas.microsoft.com/office/powerpoint/2010/main" val="2264549274"/>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8123712" y="22980"/>
            <a:ext cx="3543035" cy="5135603"/>
          </a:xfrm>
          <a:prstGeom prst="rect">
            <a:avLst/>
          </a:prstGeom>
        </p:spPr>
        <p:txBody>
          <a:bodyPr lIns="111026" tIns="55513" rIns="111026" bIns="55513"/>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en-US" sz="1700" dirty="0">
              <a:solidFill>
                <a:prstClr val="white">
                  <a:lumMod val="50000"/>
                </a:prstClr>
              </a:solidFill>
              <a:ea typeface="Segoe UI" panose="020B0502040204020203" pitchFamily="34" charset="0"/>
              <a:cs typeface="Segoe UI" panose="020B0502040204020203" pitchFamily="34" charset="0"/>
            </a:endParaRPr>
          </a:p>
          <a:p>
            <a:pPr marL="0" indent="0">
              <a:buFont typeface="Arial" panose="020B0604020202020204" pitchFamily="34" charset="0"/>
              <a:buNone/>
            </a:pPr>
            <a:endParaRPr lang="en-US" sz="1700" dirty="0">
              <a:solidFill>
                <a:prstClr val="white">
                  <a:lumMod val="50000"/>
                </a:prstClr>
              </a:solidFill>
              <a:ea typeface="Segoe UI" panose="020B0502040204020203" pitchFamily="34" charset="0"/>
              <a:cs typeface="Segoe UI" panose="020B0502040204020203" pitchFamily="34" charset="0"/>
            </a:endParaRPr>
          </a:p>
          <a:p>
            <a:pPr marL="0" indent="0">
              <a:buFont typeface="Arial" panose="020B0604020202020204" pitchFamily="34" charset="0"/>
              <a:buNone/>
            </a:pPr>
            <a:endParaRPr lang="en-US" sz="1700" b="1" dirty="0">
              <a:solidFill>
                <a:prstClr val="white">
                  <a:lumMod val="50000"/>
                </a:prstClr>
              </a:solidFill>
              <a:ea typeface="Segoe UI" panose="020B0502040204020203" pitchFamily="34" charset="0"/>
              <a:cs typeface="Segoe UI" panose="020B0502040204020203" pitchFamily="34" charset="0"/>
            </a:endParaRPr>
          </a:p>
          <a:p>
            <a:pPr marL="0" indent="0">
              <a:buFont typeface="Arial" panose="020B0604020202020204" pitchFamily="34" charset="0"/>
              <a:buNone/>
            </a:pPr>
            <a:endParaRPr lang="en-US" sz="1700" kern="0" dirty="0">
              <a:solidFill>
                <a:prstClr val="white">
                  <a:lumMod val="50000"/>
                </a:prstClr>
              </a:solidFill>
              <a:ea typeface="Segoe UI" pitchFamily="34" charset="0"/>
              <a:cs typeface="Segoe UI" pitchFamily="34" charset="0"/>
            </a:endParaRPr>
          </a:p>
          <a:p>
            <a:pPr marL="0" indent="0">
              <a:buFont typeface="Arial" panose="020B0604020202020204" pitchFamily="34" charset="0"/>
              <a:buNone/>
            </a:pPr>
            <a:endParaRPr lang="en-US" sz="1700" dirty="0">
              <a:solidFill>
                <a:prstClr val="white">
                  <a:lumMod val="50000"/>
                </a:prstClr>
              </a:solidFill>
              <a:ea typeface="Segoe UI" panose="020B0502040204020203" pitchFamily="34" charset="0"/>
              <a:cs typeface="Segoe UI" panose="020B0502040204020203" pitchFamily="34" charset="0"/>
            </a:endParaRPr>
          </a:p>
          <a:p>
            <a:pPr marL="0" indent="0">
              <a:buFont typeface="Arial" panose="020B0604020202020204" pitchFamily="34" charset="0"/>
              <a:buNone/>
            </a:pPr>
            <a:endParaRPr lang="en-US" sz="1700" dirty="0">
              <a:solidFill>
                <a:prstClr val="white">
                  <a:lumMod val="50000"/>
                </a:prstClr>
              </a:solidFill>
              <a:ea typeface="Segoe UI" panose="020B0502040204020203" pitchFamily="34" charset="0"/>
              <a:cs typeface="Segoe UI" panose="020B0502040204020203" pitchFamily="34" charset="0"/>
            </a:endParaRPr>
          </a:p>
          <a:p>
            <a:pPr>
              <a:spcBef>
                <a:spcPts val="1090"/>
              </a:spcBef>
              <a:defRPr/>
            </a:pPr>
            <a:endParaRPr lang="en-IN" sz="1700" kern="0" dirty="0">
              <a:ln>
                <a:solidFill>
                  <a:srgbClr val="0071BB">
                    <a:alpha val="0"/>
                  </a:srgbClr>
                </a:solidFill>
              </a:ln>
              <a:solidFill>
                <a:prstClr val="white">
                  <a:lumMod val="50000"/>
                </a:prstClr>
              </a:solidFill>
              <a:ea typeface="Segoe UI" panose="020B0502040204020203" pitchFamily="34" charset="0"/>
              <a:cs typeface="Segoe UI" panose="020B0502040204020203" pitchFamily="34" charset="0"/>
            </a:endParaRPr>
          </a:p>
          <a:p>
            <a:endParaRPr lang="en-US" sz="1700" dirty="0">
              <a:solidFill>
                <a:prstClr val="white">
                  <a:lumMod val="50000"/>
                </a:prstClr>
              </a:solidFill>
              <a:ea typeface="Segoe UI" panose="020B0502040204020203" pitchFamily="34" charset="0"/>
              <a:cs typeface="Segoe UI" panose="020B0502040204020203" pitchFamily="34" charset="0"/>
            </a:endParaRPr>
          </a:p>
        </p:txBody>
      </p:sp>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694237" y="1637276"/>
            <a:ext cx="7262130" cy="3917386"/>
          </a:xfrm>
          <a:prstGeom prst="rect">
            <a:avLst/>
          </a:prstGeom>
          <a:noFill/>
          <a:ln w="9525">
            <a:solidFill>
              <a:schemeClr val="tx1">
                <a:lumMod val="20000"/>
                <a:lumOff val="80000"/>
              </a:schemeClr>
            </a:solidFill>
            <a:miter lim="800000"/>
            <a:headEnd/>
            <a:tailEnd/>
          </a:ln>
          <a:effectLst/>
        </p:spPr>
      </p:pic>
      <p:sp>
        <p:nvSpPr>
          <p:cNvPr id="5" name="Rectangle 4"/>
          <p:cNvSpPr/>
          <p:nvPr/>
        </p:nvSpPr>
        <p:spPr bwMode="auto">
          <a:xfrm>
            <a:off x="313234" y="1897062"/>
            <a:ext cx="4137371" cy="97341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119063"/>
            <a:r>
              <a:rPr lang="en-US" sz="2400" dirty="0">
                <a:solidFill>
                  <a:srgbClr val="0072C6"/>
                </a:solidFill>
                <a:latin typeface="Segoe UI Light" panose="020B0502040204020203" pitchFamily="34" charset="0"/>
                <a:ea typeface="Segoe UI" panose="020B0502040204020203" pitchFamily="34" charset="0"/>
                <a:cs typeface="Segoe UI" panose="020B0502040204020203" pitchFamily="34" charset="0"/>
              </a:rPr>
              <a:t>eDiscovery Center is a SharePoint site collection to identify, hold, search, and export content</a:t>
            </a:r>
          </a:p>
        </p:txBody>
      </p:sp>
      <p:sp>
        <p:nvSpPr>
          <p:cNvPr id="9" name="Rectangle 8"/>
          <p:cNvSpPr/>
          <p:nvPr/>
        </p:nvSpPr>
        <p:spPr bwMode="auto">
          <a:xfrm>
            <a:off x="309790" y="5070234"/>
            <a:ext cx="4140815" cy="97341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119063"/>
            <a:r>
              <a:rPr lang="en-US" sz="2400" dirty="0">
                <a:solidFill>
                  <a:srgbClr val="0072C6"/>
                </a:solidFill>
                <a:latin typeface="Segoe UI Light" panose="020B0502040204020203" pitchFamily="34" charset="0"/>
                <a:ea typeface="Segoe UI" panose="020B0502040204020203" pitchFamily="34" charset="0"/>
                <a:cs typeface="Segoe UI" panose="020B0502040204020203" pitchFamily="34" charset="0"/>
              </a:rPr>
              <a:t>Reduce reliance on 3rd party tools, storage costs, and time to results</a:t>
            </a:r>
          </a:p>
          <a:p>
            <a:pPr marL="119063"/>
            <a:endParaRPr lang="en-US" sz="2400" dirty="0">
              <a:solidFill>
                <a:srgbClr val="0072C6"/>
              </a:solidFill>
              <a:latin typeface="Segoe UI Light" panose="020B0502040204020203" pitchFamily="34" charset="0"/>
              <a:ea typeface="Segoe UI" panose="020B0502040204020203" pitchFamily="34" charset="0"/>
              <a:cs typeface="Segoe UI" panose="020B0502040204020203" pitchFamily="34" charset="0"/>
            </a:endParaRPr>
          </a:p>
        </p:txBody>
      </p:sp>
      <p:sp>
        <p:nvSpPr>
          <p:cNvPr id="10" name="Rectangle 9"/>
          <p:cNvSpPr/>
          <p:nvPr/>
        </p:nvSpPr>
        <p:spPr bwMode="auto">
          <a:xfrm>
            <a:off x="309790" y="3483648"/>
            <a:ext cx="4140815" cy="97341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119063"/>
            <a:r>
              <a:rPr lang="en-US" sz="2400" dirty="0">
                <a:solidFill>
                  <a:srgbClr val="0072C6"/>
                </a:solidFill>
                <a:latin typeface="Segoe UI Light" panose="020B0502040204020203" pitchFamily="34" charset="0"/>
                <a:ea typeface="Segoe UI" panose="020B0502040204020203" pitchFamily="34" charset="0"/>
                <a:cs typeface="Segoe UI" panose="020B0502040204020203" pitchFamily="34" charset="0"/>
              </a:rPr>
              <a:t>Reduce risk – Improve compliance on entire Office stack</a:t>
            </a:r>
          </a:p>
        </p:txBody>
      </p:sp>
      <p:sp>
        <p:nvSpPr>
          <p:cNvPr id="11" name="Title 45"/>
          <p:cNvSpPr>
            <a:spLocks noGrp="1"/>
          </p:cNvSpPr>
          <p:nvPr>
            <p:ph type="title"/>
          </p:nvPr>
        </p:nvSpPr>
        <p:spPr>
          <a:xfrm>
            <a:off x="274639" y="295274"/>
            <a:ext cx="8229598" cy="917575"/>
          </a:xfrm>
        </p:spPr>
        <p:txBody>
          <a:bodyPr>
            <a:noAutofit/>
          </a:bodyPr>
          <a:lstStyle/>
          <a:p>
            <a:r>
              <a:rPr lang="en-US" sz="4800" dirty="0"/>
              <a:t>eDiscovery</a:t>
            </a:r>
          </a:p>
        </p:txBody>
      </p:sp>
    </p:spTree>
    <p:extLst>
      <p:ext uri="{BB962C8B-B14F-4D97-AF65-F5344CB8AC3E}">
        <p14:creationId xmlns:p14="http://schemas.microsoft.com/office/powerpoint/2010/main" val="2231663388"/>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a:xfrm>
            <a:off x="4540581" y="2998767"/>
            <a:ext cx="3801675" cy="155448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0" rIns="182880" bIns="137160" numCol="1" rtlCol="0" anchor="b" anchorCtr="0" compatLnSpc="1">
            <a:prstTxWarp prst="textNoShape">
              <a:avLst/>
            </a:prstTxWarp>
          </a:bodyPr>
          <a:lstStyle/>
          <a:p>
            <a:r>
              <a:rPr lang="en-US" sz="2400" dirty="0">
                <a:solidFill>
                  <a:srgbClr val="FFFFFF"/>
                </a:solidFill>
                <a:latin typeface="Segoe UI Light"/>
              </a:rPr>
              <a:t>50-80% </a:t>
            </a:r>
            <a:r>
              <a:rPr lang="en-US" sz="1600" b="1" dirty="0" smtClean="0">
                <a:solidFill>
                  <a:srgbClr val="FFFFFF"/>
                </a:solidFill>
              </a:rPr>
              <a:t>Shorter </a:t>
            </a:r>
            <a:r>
              <a:rPr lang="en-US" sz="1600" b="1" dirty="0">
                <a:solidFill>
                  <a:srgbClr val="FFFFFF"/>
                </a:solidFill>
              </a:rPr>
              <a:t>cycle time</a:t>
            </a:r>
          </a:p>
        </p:txBody>
      </p:sp>
      <p:sp>
        <p:nvSpPr>
          <p:cNvPr id="31" name="Rectangle 30"/>
          <p:cNvSpPr/>
          <p:nvPr/>
        </p:nvSpPr>
        <p:spPr>
          <a:xfrm>
            <a:off x="4540581" y="1265173"/>
            <a:ext cx="3801675" cy="155448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0" rIns="182880" bIns="137160" numCol="1" rtlCol="0" anchor="b" anchorCtr="0" compatLnSpc="1">
            <a:prstTxWarp prst="textNoShape">
              <a:avLst/>
            </a:prstTxWarp>
          </a:bodyPr>
          <a:lstStyle/>
          <a:p>
            <a:r>
              <a:rPr lang="en-US" sz="2400" dirty="0">
                <a:solidFill>
                  <a:srgbClr val="FFFFFF"/>
                </a:solidFill>
                <a:latin typeface="Segoe UI Light"/>
              </a:rPr>
              <a:t>$200-$</a:t>
            </a:r>
            <a:r>
              <a:rPr lang="en-US" sz="2400" dirty="0" smtClean="0">
                <a:solidFill>
                  <a:srgbClr val="FFFFFF"/>
                </a:solidFill>
                <a:latin typeface="Segoe UI Light"/>
              </a:rPr>
              <a:t>300K </a:t>
            </a:r>
            <a:r>
              <a:rPr lang="en-US" sz="1600" b="1" dirty="0" smtClean="0">
                <a:solidFill>
                  <a:srgbClr val="FFFFFF"/>
                </a:solidFill>
              </a:rPr>
              <a:t>Annual </a:t>
            </a:r>
            <a:r>
              <a:rPr lang="en-US" sz="1600" b="1" dirty="0">
                <a:solidFill>
                  <a:srgbClr val="FFFFFF"/>
                </a:solidFill>
              </a:rPr>
              <a:t>cost savings</a:t>
            </a:r>
          </a:p>
        </p:txBody>
      </p:sp>
      <p:sp>
        <p:nvSpPr>
          <p:cNvPr id="32" name="Rectangle 31"/>
          <p:cNvSpPr/>
          <p:nvPr/>
        </p:nvSpPr>
        <p:spPr>
          <a:xfrm>
            <a:off x="4540581" y="4742922"/>
            <a:ext cx="3801675" cy="155448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0" rIns="182880" bIns="137160" numCol="1" rtlCol="0" anchor="b" anchorCtr="0" compatLnSpc="1">
            <a:prstTxWarp prst="textNoShape">
              <a:avLst/>
            </a:prstTxWarp>
          </a:bodyPr>
          <a:lstStyle/>
          <a:p>
            <a:r>
              <a:rPr lang="en-US" sz="2400" dirty="0">
                <a:solidFill>
                  <a:srgbClr val="FFFFFF"/>
                </a:solidFill>
                <a:latin typeface="Segoe UI Light"/>
              </a:rPr>
              <a:t>60% </a:t>
            </a:r>
            <a:r>
              <a:rPr lang="en-US" sz="1600" b="1" dirty="0" smtClean="0">
                <a:solidFill>
                  <a:srgbClr val="FFFFFF"/>
                </a:solidFill>
              </a:rPr>
              <a:t>Faster </a:t>
            </a:r>
            <a:r>
              <a:rPr lang="en-US" sz="1600" b="1" dirty="0">
                <a:solidFill>
                  <a:srgbClr val="FFFFFF"/>
                </a:solidFill>
              </a:rPr>
              <a:t>deployment</a:t>
            </a:r>
          </a:p>
        </p:txBody>
      </p:sp>
      <p:sp>
        <p:nvSpPr>
          <p:cNvPr id="77" name="Rectangle 76"/>
          <p:cNvSpPr/>
          <p:nvPr/>
        </p:nvSpPr>
        <p:spPr>
          <a:xfrm>
            <a:off x="939480" y="2998767"/>
            <a:ext cx="3602357" cy="155448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0" rIns="182880" bIns="0" numCol="1" rtlCol="0" anchor="ctr" anchorCtr="0" compatLnSpc="1">
            <a:prstTxWarp prst="textNoShape">
              <a:avLst/>
            </a:prstTxWarp>
          </a:bodyPr>
          <a:lstStyle/>
          <a:p>
            <a:pPr defTabSz="932472" fontAlgn="base">
              <a:spcBef>
                <a:spcPct val="0"/>
              </a:spcBef>
              <a:spcAft>
                <a:spcPct val="0"/>
              </a:spcAft>
            </a:pPr>
            <a:r>
              <a:rPr lang="en-US" sz="1600" dirty="0">
                <a:gradFill>
                  <a:gsLst>
                    <a:gs pos="0">
                      <a:srgbClr val="FFFFFF"/>
                    </a:gs>
                    <a:gs pos="100000">
                      <a:srgbClr val="FFFFFF"/>
                    </a:gs>
                  </a:gsLst>
                  <a:lin ang="5400000" scaled="0"/>
                </a:gradFill>
              </a:rPr>
              <a:t>Fewer errors/re-work</a:t>
            </a:r>
          </a:p>
          <a:p>
            <a:pPr defTabSz="932472" fontAlgn="base">
              <a:spcBef>
                <a:spcPct val="0"/>
              </a:spcBef>
              <a:spcAft>
                <a:spcPct val="0"/>
              </a:spcAft>
            </a:pPr>
            <a:r>
              <a:rPr lang="en-US" sz="1600" dirty="0">
                <a:gradFill>
                  <a:gsLst>
                    <a:gs pos="0">
                      <a:srgbClr val="FFFFFF"/>
                    </a:gs>
                    <a:gs pos="100000">
                      <a:srgbClr val="FFFFFF"/>
                    </a:gs>
                  </a:gsLst>
                  <a:lin ang="5400000" scaled="0"/>
                </a:gradFill>
              </a:rPr>
              <a:t>Shorter processes</a:t>
            </a:r>
          </a:p>
          <a:p>
            <a:pPr defTabSz="932472" fontAlgn="base">
              <a:spcBef>
                <a:spcPct val="0"/>
              </a:spcBef>
              <a:spcAft>
                <a:spcPct val="0"/>
              </a:spcAft>
            </a:pPr>
            <a:r>
              <a:rPr lang="en-US" sz="1600" dirty="0">
                <a:gradFill>
                  <a:gsLst>
                    <a:gs pos="0">
                      <a:srgbClr val="FFFFFF"/>
                    </a:gs>
                    <a:gs pos="100000">
                      <a:srgbClr val="FFFFFF"/>
                    </a:gs>
                  </a:gsLst>
                  <a:lin ang="5400000" scaled="0"/>
                </a:gradFill>
              </a:rPr>
              <a:t>Automation</a:t>
            </a:r>
          </a:p>
          <a:p>
            <a:pPr defTabSz="932472" fontAlgn="base">
              <a:spcBef>
                <a:spcPct val="0"/>
              </a:spcBef>
              <a:spcAft>
                <a:spcPct val="0"/>
              </a:spcAft>
            </a:pPr>
            <a:r>
              <a:rPr lang="en-US" sz="1600" dirty="0">
                <a:gradFill>
                  <a:gsLst>
                    <a:gs pos="0">
                      <a:srgbClr val="FFFFFF"/>
                    </a:gs>
                    <a:gs pos="100000">
                      <a:srgbClr val="FFFFFF"/>
                    </a:gs>
                  </a:gsLst>
                  <a:lin ang="5400000" scaled="0"/>
                </a:gradFill>
              </a:rPr>
              <a:t>Simplified data entry</a:t>
            </a:r>
          </a:p>
        </p:txBody>
      </p:sp>
      <p:sp>
        <p:nvSpPr>
          <p:cNvPr id="80" name="Rectangle 79"/>
          <p:cNvSpPr/>
          <p:nvPr/>
        </p:nvSpPr>
        <p:spPr>
          <a:xfrm>
            <a:off x="939480" y="1265173"/>
            <a:ext cx="3602357" cy="155448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0" rIns="182880" bIns="0" numCol="1" rtlCol="0" anchor="ctr" anchorCtr="0" compatLnSpc="1">
            <a:prstTxWarp prst="textNoShape">
              <a:avLst/>
            </a:prstTxWarp>
          </a:bodyPr>
          <a:lstStyle/>
          <a:p>
            <a:pPr defTabSz="932472" fontAlgn="base">
              <a:spcBef>
                <a:spcPct val="0"/>
              </a:spcBef>
              <a:spcAft>
                <a:spcPct val="0"/>
              </a:spcAft>
            </a:pPr>
            <a:r>
              <a:rPr lang="en-US" sz="1600" dirty="0">
                <a:gradFill>
                  <a:gsLst>
                    <a:gs pos="0">
                      <a:srgbClr val="FFFFFF"/>
                    </a:gs>
                    <a:gs pos="100000">
                      <a:srgbClr val="FFFFFF"/>
                    </a:gs>
                  </a:gsLst>
                  <a:lin ang="5400000" scaled="0"/>
                </a:gradFill>
              </a:rPr>
              <a:t>Reduced/avoided </a:t>
            </a:r>
            <a:r>
              <a:rPr lang="en-US" sz="1600" dirty="0" smtClean="0">
                <a:gradFill>
                  <a:gsLst>
                    <a:gs pos="0">
                      <a:srgbClr val="FFFFFF"/>
                    </a:gs>
                    <a:gs pos="100000">
                      <a:srgbClr val="FFFFFF"/>
                    </a:gs>
                  </a:gsLst>
                  <a:lin ang="5400000" scaled="0"/>
                </a:gradFill>
              </a:rPr>
              <a:t>costs</a:t>
            </a:r>
          </a:p>
          <a:p>
            <a:pPr defTabSz="932472" fontAlgn="base">
              <a:spcBef>
                <a:spcPct val="0"/>
              </a:spcBef>
              <a:spcAft>
                <a:spcPct val="0"/>
              </a:spcAft>
            </a:pPr>
            <a:r>
              <a:rPr lang="en-US" sz="1600" dirty="0" smtClean="0">
                <a:gradFill>
                  <a:gsLst>
                    <a:gs pos="0">
                      <a:srgbClr val="FFFFFF"/>
                    </a:gs>
                    <a:gs pos="100000">
                      <a:srgbClr val="FFFFFF"/>
                    </a:gs>
                  </a:gsLst>
                  <a:lin ang="5400000" scaled="0"/>
                </a:gradFill>
              </a:rPr>
              <a:t>Faster/better decisions</a:t>
            </a:r>
          </a:p>
          <a:p>
            <a:pPr defTabSz="932472" fontAlgn="base">
              <a:spcBef>
                <a:spcPct val="0"/>
              </a:spcBef>
              <a:spcAft>
                <a:spcPct val="0"/>
              </a:spcAft>
            </a:pPr>
            <a:r>
              <a:rPr lang="en-US" sz="1600" dirty="0" smtClean="0">
                <a:gradFill>
                  <a:gsLst>
                    <a:gs pos="0">
                      <a:srgbClr val="FFFFFF"/>
                    </a:gs>
                    <a:gs pos="100000">
                      <a:srgbClr val="FFFFFF"/>
                    </a:gs>
                  </a:gsLst>
                  <a:lin ang="5400000" scaled="0"/>
                </a:gradFill>
              </a:rPr>
              <a:t>Reduced </a:t>
            </a:r>
            <a:r>
              <a:rPr lang="en-US" sz="1600" dirty="0">
                <a:gradFill>
                  <a:gsLst>
                    <a:gs pos="0">
                      <a:srgbClr val="FFFFFF"/>
                    </a:gs>
                    <a:gs pos="100000">
                      <a:srgbClr val="FFFFFF"/>
                    </a:gs>
                  </a:gsLst>
                  <a:lin ang="5400000" scaled="0"/>
                </a:gradFill>
              </a:rPr>
              <a:t>business risk</a:t>
            </a:r>
          </a:p>
          <a:p>
            <a:pPr defTabSz="932472" fontAlgn="base">
              <a:spcBef>
                <a:spcPct val="0"/>
              </a:spcBef>
              <a:spcAft>
                <a:spcPct val="0"/>
              </a:spcAft>
            </a:pPr>
            <a:r>
              <a:rPr lang="en-US" sz="1600" dirty="0">
                <a:gradFill>
                  <a:gsLst>
                    <a:gs pos="0">
                      <a:srgbClr val="FFFFFF"/>
                    </a:gs>
                    <a:gs pos="100000">
                      <a:srgbClr val="FFFFFF"/>
                    </a:gs>
                  </a:gsLst>
                  <a:lin ang="5400000" scaled="0"/>
                </a:gradFill>
              </a:rPr>
              <a:t>Increased output</a:t>
            </a:r>
          </a:p>
        </p:txBody>
      </p:sp>
      <p:sp>
        <p:nvSpPr>
          <p:cNvPr id="82" name="Rectangle 81"/>
          <p:cNvSpPr/>
          <p:nvPr/>
        </p:nvSpPr>
        <p:spPr>
          <a:xfrm>
            <a:off x="939480" y="4742922"/>
            <a:ext cx="3602357" cy="155448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0" rIns="182880" bIns="0" numCol="1" rtlCol="0" anchor="ctr" anchorCtr="0" compatLnSpc="1">
            <a:prstTxWarp prst="textNoShape">
              <a:avLst/>
            </a:prstTxWarp>
          </a:bodyPr>
          <a:lstStyle/>
          <a:p>
            <a:pPr defTabSz="932472" fontAlgn="base">
              <a:spcBef>
                <a:spcPct val="0"/>
              </a:spcBef>
              <a:spcAft>
                <a:spcPct val="0"/>
              </a:spcAft>
            </a:pPr>
            <a:r>
              <a:rPr lang="en-US" sz="1600" dirty="0" smtClean="0">
                <a:gradFill>
                  <a:gsLst>
                    <a:gs pos="0">
                      <a:srgbClr val="FFFFFF"/>
                    </a:gs>
                    <a:gs pos="100000">
                      <a:srgbClr val="FFFFFF"/>
                    </a:gs>
                  </a:gsLst>
                  <a:lin ang="5400000" scaled="0"/>
                </a:gradFill>
              </a:rPr>
              <a:t>Extend </a:t>
            </a:r>
            <a:r>
              <a:rPr lang="en-US" sz="1600" dirty="0">
                <a:gradFill>
                  <a:gsLst>
                    <a:gs pos="0">
                      <a:srgbClr val="FFFFFF"/>
                    </a:gs>
                    <a:gs pos="100000">
                      <a:srgbClr val="FFFFFF"/>
                    </a:gs>
                  </a:gsLst>
                  <a:lin ang="5400000" scaled="0"/>
                </a:gradFill>
              </a:rPr>
              <a:t>LOB systems</a:t>
            </a:r>
          </a:p>
          <a:p>
            <a:pPr defTabSz="932472" fontAlgn="base">
              <a:spcBef>
                <a:spcPct val="0"/>
              </a:spcBef>
              <a:spcAft>
                <a:spcPct val="0"/>
              </a:spcAft>
            </a:pPr>
            <a:r>
              <a:rPr lang="en-US" sz="1600" dirty="0">
                <a:gradFill>
                  <a:gsLst>
                    <a:gs pos="0">
                      <a:srgbClr val="FFFFFF"/>
                    </a:gs>
                    <a:gs pos="100000">
                      <a:srgbClr val="FFFFFF"/>
                    </a:gs>
                  </a:gsLst>
                  <a:lin ang="5400000" scaled="0"/>
                </a:gradFill>
              </a:rPr>
              <a:t>Faster deployment</a:t>
            </a:r>
          </a:p>
          <a:p>
            <a:pPr defTabSz="932472" fontAlgn="base">
              <a:spcBef>
                <a:spcPct val="0"/>
              </a:spcBef>
              <a:spcAft>
                <a:spcPct val="0"/>
              </a:spcAft>
            </a:pPr>
            <a:r>
              <a:rPr lang="en-US" sz="1600" dirty="0">
                <a:gradFill>
                  <a:gsLst>
                    <a:gs pos="0">
                      <a:srgbClr val="FFFFFF"/>
                    </a:gs>
                    <a:gs pos="100000">
                      <a:srgbClr val="FFFFFF"/>
                    </a:gs>
                  </a:gsLst>
                  <a:lin ang="5400000" scaled="0"/>
                </a:gradFill>
              </a:rPr>
              <a:t>Unified access control</a:t>
            </a:r>
          </a:p>
        </p:txBody>
      </p:sp>
      <p:sp>
        <p:nvSpPr>
          <p:cNvPr id="83" name="TextBox 82"/>
          <p:cNvSpPr txBox="1"/>
          <p:nvPr/>
        </p:nvSpPr>
        <p:spPr>
          <a:xfrm>
            <a:off x="363243" y="906462"/>
            <a:ext cx="884888" cy="1685861"/>
          </a:xfrm>
          <a:prstGeom prst="rect">
            <a:avLst/>
          </a:prstGeom>
          <a:noFill/>
        </p:spPr>
        <p:txBody>
          <a:bodyPr vert="vert270" wrap="square" lIns="0" tIns="0" rIns="0" bIns="0" rtlCol="0">
            <a:noAutofit/>
          </a:bodyPr>
          <a:lstStyle/>
          <a:p>
            <a:r>
              <a:rPr lang="en-US" sz="2400" dirty="0">
                <a:solidFill>
                  <a:srgbClr val="00188F"/>
                </a:solidFill>
                <a:ea typeface="Segoe UI" pitchFamily="34" charset="0"/>
                <a:cs typeface="Segoe UI" pitchFamily="34" charset="0"/>
              </a:rPr>
              <a:t>Business</a:t>
            </a:r>
          </a:p>
        </p:txBody>
      </p:sp>
      <p:sp>
        <p:nvSpPr>
          <p:cNvPr id="86" name="TextBox 85"/>
          <p:cNvSpPr txBox="1"/>
          <p:nvPr/>
        </p:nvSpPr>
        <p:spPr>
          <a:xfrm>
            <a:off x="355274" y="2568410"/>
            <a:ext cx="884888" cy="1685861"/>
          </a:xfrm>
          <a:prstGeom prst="rect">
            <a:avLst/>
          </a:prstGeom>
          <a:noFill/>
        </p:spPr>
        <p:txBody>
          <a:bodyPr vert="vert270" wrap="square" lIns="0" tIns="0" rIns="0" bIns="0" rtlCol="0">
            <a:noAutofit/>
          </a:bodyPr>
          <a:lstStyle/>
          <a:p>
            <a:r>
              <a:rPr lang="en-US" sz="2400" dirty="0">
                <a:solidFill>
                  <a:srgbClr val="00188F"/>
                </a:solidFill>
                <a:ea typeface="Segoe UI" pitchFamily="34" charset="0"/>
                <a:cs typeface="Segoe UI" pitchFamily="34" charset="0"/>
              </a:rPr>
              <a:t>Process</a:t>
            </a:r>
          </a:p>
        </p:txBody>
      </p:sp>
      <p:sp>
        <p:nvSpPr>
          <p:cNvPr id="90" name="TextBox 89"/>
          <p:cNvSpPr txBox="1"/>
          <p:nvPr/>
        </p:nvSpPr>
        <p:spPr>
          <a:xfrm>
            <a:off x="371219" y="4708641"/>
            <a:ext cx="884888" cy="1470644"/>
          </a:xfrm>
          <a:prstGeom prst="rect">
            <a:avLst/>
          </a:prstGeom>
          <a:noFill/>
        </p:spPr>
        <p:txBody>
          <a:bodyPr vert="vert270" wrap="square" lIns="0" tIns="0" rIns="0" bIns="0" rtlCol="0">
            <a:noAutofit/>
          </a:bodyPr>
          <a:lstStyle/>
          <a:p>
            <a:pPr algn="ctr"/>
            <a:r>
              <a:rPr lang="en-US" sz="2400" dirty="0">
                <a:solidFill>
                  <a:srgbClr val="00188F"/>
                </a:solidFill>
                <a:ea typeface="Segoe UI" pitchFamily="34" charset="0"/>
                <a:cs typeface="Segoe UI" pitchFamily="34" charset="0"/>
              </a:rPr>
              <a:t>IT</a:t>
            </a:r>
          </a:p>
        </p:txBody>
      </p:sp>
      <p:sp>
        <p:nvSpPr>
          <p:cNvPr id="24" name="Title 4"/>
          <p:cNvSpPr txBox="1">
            <a:spLocks/>
          </p:cNvSpPr>
          <p:nvPr/>
        </p:nvSpPr>
        <p:spPr>
          <a:xfrm>
            <a:off x="277167" y="236206"/>
            <a:ext cx="9751070" cy="917575"/>
          </a:xfrm>
          <a:prstGeom prst="rect">
            <a:avLst/>
          </a:prstGeom>
        </p:spPr>
        <p:txBody>
          <a:bodyPr vert="horz" lIns="124260" tIns="62130" rIns="124260" bIns="62130" rtlCol="0" anchor="ctr">
            <a:normAutofit/>
          </a:bodyPr>
          <a:lstStyle>
            <a:lvl1pPr algn="ctr" defTabSz="914283" rtl="0" eaLnBrk="1" latinLnBrk="0" hangingPunct="1">
              <a:spcBef>
                <a:spcPct val="0"/>
              </a:spcBef>
              <a:buNone/>
              <a:defRPr sz="4400" kern="1200">
                <a:solidFill>
                  <a:schemeClr val="tx1"/>
                </a:solidFill>
                <a:latin typeface="+mj-lt"/>
                <a:ea typeface="+mj-ea"/>
                <a:cs typeface="+mj-cs"/>
              </a:defRPr>
            </a:lvl1pPr>
          </a:lstStyle>
          <a:p>
            <a:pPr algn="l" defTabSz="1243425">
              <a:lnSpc>
                <a:spcPct val="90000"/>
              </a:lnSpc>
            </a:pPr>
            <a:r>
              <a:rPr lang="en-US" sz="4800" spc="-102" dirty="0">
                <a:ln w="3175">
                  <a:noFill/>
                </a:ln>
                <a:gradFill>
                  <a:gsLst>
                    <a:gs pos="1250">
                      <a:srgbClr val="505050"/>
                    </a:gs>
                    <a:gs pos="100000">
                      <a:srgbClr val="505050"/>
                    </a:gs>
                  </a:gsLst>
                  <a:lin ang="5400000" scaled="0"/>
                </a:gradFill>
                <a:ea typeface="+mn-ea"/>
                <a:cs typeface="Segoe UI" pitchFamily="34" charset="0"/>
              </a:rPr>
              <a:t>Measurable Results </a:t>
            </a:r>
          </a:p>
        </p:txBody>
      </p:sp>
      <p:sp>
        <p:nvSpPr>
          <p:cNvPr id="23" name="TextBox 22"/>
          <p:cNvSpPr txBox="1"/>
          <p:nvPr/>
        </p:nvSpPr>
        <p:spPr>
          <a:xfrm>
            <a:off x="338443" y="6674427"/>
            <a:ext cx="9156394" cy="215444"/>
          </a:xfrm>
          <a:prstGeom prst="rect">
            <a:avLst/>
          </a:prstGeom>
          <a:noFill/>
        </p:spPr>
        <p:txBody>
          <a:bodyPr wrap="square" lIns="0" tIns="0" rIns="0" bIns="0" rtlCol="0">
            <a:spAutoFit/>
          </a:bodyPr>
          <a:lstStyle/>
          <a:p>
            <a:pPr defTabSz="1689920"/>
            <a:r>
              <a:rPr lang="en-US" sz="1400" dirty="0">
                <a:ln w="3175">
                  <a:noFill/>
                </a:ln>
                <a:solidFill>
                  <a:prstClr val="black">
                    <a:alpha val="98000"/>
                  </a:prstClr>
                </a:solidFill>
                <a:ea typeface="Segoe UI" pitchFamily="34" charset="0"/>
                <a:cs typeface="Segoe UI" pitchFamily="34" charset="0"/>
              </a:rPr>
              <a:t>* Source: quantitative polls and qualitative interviews, Oct. </a:t>
            </a:r>
            <a:r>
              <a:rPr lang="en-US" sz="1400" dirty="0" smtClean="0">
                <a:ln w="3175">
                  <a:noFill/>
                </a:ln>
                <a:solidFill>
                  <a:prstClr val="black">
                    <a:alpha val="98000"/>
                  </a:prstClr>
                </a:solidFill>
                <a:ea typeface="Segoe UI" pitchFamily="34" charset="0"/>
                <a:cs typeface="Segoe UI" pitchFamily="34" charset="0"/>
              </a:rPr>
              <a:t>2012 – whitepaper available online: search for “BCSP ROI”</a:t>
            </a:r>
            <a:endParaRPr lang="en-US" sz="1400" dirty="0">
              <a:ln w="3175">
                <a:noFill/>
              </a:ln>
              <a:solidFill>
                <a:prstClr val="black">
                  <a:alpha val="98000"/>
                </a:prstClr>
              </a:solidFill>
              <a:ea typeface="Segoe UI" pitchFamily="34" charset="0"/>
              <a:cs typeface="Segoe UI" pitchFamily="34" charset="0"/>
            </a:endParaRPr>
          </a:p>
        </p:txBody>
      </p:sp>
      <p:grpSp>
        <p:nvGrpSpPr>
          <p:cNvPr id="6" name="Group 5"/>
          <p:cNvGrpSpPr/>
          <p:nvPr/>
        </p:nvGrpSpPr>
        <p:grpSpPr>
          <a:xfrm>
            <a:off x="2482586" y="2643026"/>
            <a:ext cx="514888" cy="515092"/>
            <a:chOff x="5949184" y="1960357"/>
            <a:chExt cx="2032356" cy="2033163"/>
          </a:xfrm>
        </p:grpSpPr>
        <p:sp>
          <p:nvSpPr>
            <p:cNvPr id="2" name="Oval 1"/>
            <p:cNvSpPr/>
            <p:nvPr/>
          </p:nvSpPr>
          <p:spPr bwMode="auto">
            <a:xfrm>
              <a:off x="5975991" y="1987569"/>
              <a:ext cx="1978741" cy="1978741"/>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5" name="Freeform 9"/>
            <p:cNvSpPr>
              <a:spLocks noEditPoints="1"/>
            </p:cNvSpPr>
            <p:nvPr/>
          </p:nvSpPr>
          <p:spPr bwMode="black">
            <a:xfrm rot="16200000">
              <a:off x="5948780" y="1960761"/>
              <a:ext cx="2033163" cy="2032356"/>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bg1"/>
            </a:solidFill>
            <a:ln>
              <a:noFill/>
            </a:ln>
            <a:extLst/>
          </p:spPr>
          <p:txBody>
            <a:bodyPr vert="horz" wrap="square" lIns="91426" tIns="45714" rIns="91426" bIns="45714" numCol="1" anchor="t" anchorCtr="0" compatLnSpc="1">
              <a:prstTxWarp prst="textNoShape">
                <a:avLst/>
              </a:prstTxWarp>
            </a:bodyPr>
            <a:lstStyle/>
            <a:p>
              <a:endParaRPr lang="en-US" dirty="0">
                <a:solidFill>
                  <a:srgbClr val="FFFFFF"/>
                </a:solidFill>
              </a:endParaRPr>
            </a:p>
          </p:txBody>
        </p:sp>
      </p:grpSp>
      <p:grpSp>
        <p:nvGrpSpPr>
          <p:cNvPr id="27" name="Group 26"/>
          <p:cNvGrpSpPr/>
          <p:nvPr/>
        </p:nvGrpSpPr>
        <p:grpSpPr>
          <a:xfrm>
            <a:off x="2482587" y="4405928"/>
            <a:ext cx="514888" cy="515092"/>
            <a:chOff x="5949184" y="1960357"/>
            <a:chExt cx="2032356" cy="2033163"/>
          </a:xfrm>
        </p:grpSpPr>
        <p:sp>
          <p:nvSpPr>
            <p:cNvPr id="28" name="Oval 27"/>
            <p:cNvSpPr/>
            <p:nvPr/>
          </p:nvSpPr>
          <p:spPr bwMode="auto">
            <a:xfrm>
              <a:off x="5975991" y="1987569"/>
              <a:ext cx="1978741" cy="1978741"/>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9" name="Freeform 9"/>
            <p:cNvSpPr>
              <a:spLocks noEditPoints="1"/>
            </p:cNvSpPr>
            <p:nvPr/>
          </p:nvSpPr>
          <p:spPr bwMode="black">
            <a:xfrm rot="16200000">
              <a:off x="5948780" y="1960761"/>
              <a:ext cx="2033163" cy="2032356"/>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bg1"/>
            </a:solidFill>
            <a:ln>
              <a:noFill/>
            </a:ln>
            <a:extLst/>
          </p:spPr>
          <p:txBody>
            <a:bodyPr vert="horz" wrap="square" lIns="91426" tIns="45714" rIns="91426" bIns="45714" numCol="1" anchor="t" anchorCtr="0" compatLnSpc="1">
              <a:prstTxWarp prst="textNoShape">
                <a:avLst/>
              </a:prstTxWarp>
            </a:bodyPr>
            <a:lstStyle/>
            <a:p>
              <a:endParaRPr lang="en-US" dirty="0">
                <a:solidFill>
                  <a:srgbClr val="FFFFFF"/>
                </a:solidFill>
              </a:endParaRPr>
            </a:p>
          </p:txBody>
        </p:sp>
      </p:grpSp>
      <p:sp>
        <p:nvSpPr>
          <p:cNvPr id="33" name="Rectangle 32"/>
          <p:cNvSpPr/>
          <p:nvPr/>
        </p:nvSpPr>
        <p:spPr>
          <a:xfrm>
            <a:off x="8330880" y="2998767"/>
            <a:ext cx="3602357" cy="1554480"/>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0" rIns="182880" bIns="137160" numCol="1" rtlCol="0" anchor="b" anchorCtr="0" compatLnSpc="1">
            <a:prstTxWarp prst="textNoShape">
              <a:avLst/>
            </a:prstTxWarp>
          </a:bodyPr>
          <a:lstStyle/>
          <a:p>
            <a:r>
              <a:rPr lang="en-US" sz="1600" b="1" dirty="0">
                <a:solidFill>
                  <a:srgbClr val="FFFFFF"/>
                </a:solidFill>
              </a:rPr>
              <a:t>Up to </a:t>
            </a:r>
            <a:r>
              <a:rPr lang="en-US" sz="2400" dirty="0">
                <a:solidFill>
                  <a:srgbClr val="FFFFFF"/>
                </a:solidFill>
                <a:latin typeface="Segoe UI Light"/>
              </a:rPr>
              <a:t>90% </a:t>
            </a:r>
            <a:r>
              <a:rPr lang="en-US" sz="1600" b="1" dirty="0">
                <a:solidFill>
                  <a:srgbClr val="FFFFFF"/>
                </a:solidFill>
              </a:rPr>
              <a:t>Fewer errors/re-work</a:t>
            </a:r>
          </a:p>
        </p:txBody>
      </p:sp>
      <p:sp>
        <p:nvSpPr>
          <p:cNvPr id="34" name="Rectangle 33"/>
          <p:cNvSpPr/>
          <p:nvPr/>
        </p:nvSpPr>
        <p:spPr>
          <a:xfrm>
            <a:off x="8330880" y="1265173"/>
            <a:ext cx="3602357" cy="1554480"/>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0" rIns="182880" bIns="137160" numCol="1" rtlCol="0" anchor="b" anchorCtr="0" compatLnSpc="1">
            <a:prstTxWarp prst="textNoShape">
              <a:avLst/>
            </a:prstTxWarp>
          </a:bodyPr>
          <a:lstStyle/>
          <a:p>
            <a:r>
              <a:rPr lang="en-US" sz="2400" dirty="0">
                <a:solidFill>
                  <a:srgbClr val="FFFFFF"/>
                </a:solidFill>
                <a:latin typeface="Segoe UI Light"/>
              </a:rPr>
              <a:t>1st Year </a:t>
            </a:r>
            <a:r>
              <a:rPr lang="en-US" sz="1600" b="1" dirty="0">
                <a:solidFill>
                  <a:srgbClr val="FFFFFF"/>
                </a:solidFill>
              </a:rPr>
              <a:t>ROI</a:t>
            </a:r>
          </a:p>
        </p:txBody>
      </p:sp>
      <p:sp>
        <p:nvSpPr>
          <p:cNvPr id="35" name="Rectangle 34"/>
          <p:cNvSpPr/>
          <p:nvPr/>
        </p:nvSpPr>
        <p:spPr>
          <a:xfrm>
            <a:off x="8330880" y="4742922"/>
            <a:ext cx="3602357" cy="1554480"/>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0" rIns="182880" bIns="137160" numCol="1" rtlCol="0" anchor="b" anchorCtr="0" compatLnSpc="1">
            <a:prstTxWarp prst="textNoShape">
              <a:avLst/>
            </a:prstTxWarp>
          </a:bodyPr>
          <a:lstStyle/>
          <a:p>
            <a:r>
              <a:rPr lang="en-US" sz="2400" dirty="0">
                <a:solidFill>
                  <a:srgbClr val="FFFFFF"/>
                </a:solidFill>
                <a:latin typeface="Segoe UI Light"/>
              </a:rPr>
              <a:t>95% </a:t>
            </a:r>
            <a:r>
              <a:rPr lang="en-US" sz="1600" b="1" dirty="0">
                <a:solidFill>
                  <a:srgbClr val="FFFFFF"/>
                </a:solidFill>
              </a:rPr>
              <a:t>Fewer IT support hours</a:t>
            </a:r>
          </a:p>
        </p:txBody>
      </p:sp>
      <p:pic>
        <p:nvPicPr>
          <p:cNvPr id="36" name="Picture 9" descr="\\magnum\Projects\Microsoft\Cloud Power FY12\Design\Icons\PNGs\Stop_watch.png"/>
          <p:cNvPicPr>
            <a:picLocks noChangeAspect="1" noChangeArrowheads="1"/>
          </p:cNvPicPr>
          <p:nvPr/>
        </p:nvPicPr>
        <p:blipFill>
          <a:blip r:embed="rId3" cstate="email">
            <a:biLevel thresh="50000"/>
            <a:extLst>
              <a:ext uri="{28A0092B-C50C-407E-A947-70E740481C1C}">
                <a14:useLocalDpi xmlns:a14="http://schemas.microsoft.com/office/drawing/2010/main"/>
              </a:ext>
            </a:extLst>
          </a:blip>
          <a:srcRect/>
          <a:stretch>
            <a:fillRect/>
          </a:stretch>
        </p:blipFill>
        <p:spPr bwMode="auto">
          <a:xfrm>
            <a:off x="6022005" y="3158118"/>
            <a:ext cx="838826" cy="839045"/>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7" descr="\\MAGNUM\Projects\Microsoft\Cloud Power FY12\Design\ICONS_PNG\Lower_Energy_Costs.png"/>
          <p:cNvPicPr>
            <a:picLocks noChangeAspect="1" noChangeArrowheads="1"/>
          </p:cNvPicPr>
          <p:nvPr/>
        </p:nvPicPr>
        <p:blipFill>
          <a:blip r:embed="rId4" cstate="email">
            <a:biLevel thresh="50000"/>
            <a:extLst>
              <a:ext uri="{28A0092B-C50C-407E-A947-70E740481C1C}">
                <a14:useLocalDpi xmlns:a14="http://schemas.microsoft.com/office/drawing/2010/main"/>
              </a:ext>
            </a:extLst>
          </a:blip>
          <a:srcRect/>
          <a:stretch>
            <a:fillRect/>
          </a:stretch>
        </p:blipFill>
        <p:spPr bwMode="auto">
          <a:xfrm>
            <a:off x="5989637" y="1361610"/>
            <a:ext cx="900813" cy="900813"/>
          </a:xfrm>
          <a:prstGeom prst="rect">
            <a:avLst/>
          </a:prstGeom>
          <a:noFill/>
        </p:spPr>
      </p:pic>
      <p:pic>
        <p:nvPicPr>
          <p:cNvPr id="38" name="Picture 37" descr="taskList.pn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885361" y="3283956"/>
            <a:ext cx="696576" cy="587368"/>
          </a:xfrm>
          <a:prstGeom prst="rect">
            <a:avLst/>
          </a:prstGeom>
        </p:spPr>
      </p:pic>
      <p:pic>
        <p:nvPicPr>
          <p:cNvPr id="39" name="Picture 139"/>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6033533" y="4984667"/>
            <a:ext cx="785918" cy="798595"/>
          </a:xfrm>
          <a:prstGeom prst="rect">
            <a:avLst/>
          </a:prstGeom>
          <a:noFill/>
          <a:ln w="9525">
            <a:noFill/>
            <a:miter lim="800000"/>
            <a:headEnd/>
            <a:tailEnd/>
          </a:ln>
          <a:effectLst/>
        </p:spPr>
      </p:pic>
      <p:pic>
        <p:nvPicPr>
          <p:cNvPr id="40" name="Picture 2" descr="\\MAGNUM\Projects\Microsoft\Cloud Power FY12\Design\Icons\PNGs\Scalable_Elastic_3.png"/>
          <p:cNvPicPr>
            <a:picLocks noChangeAspect="1" noChangeArrowheads="1"/>
          </p:cNvPicPr>
          <p:nvPr/>
        </p:nvPicPr>
        <p:blipFill>
          <a:blip r:embed="rId7" cstate="email">
            <a:lum bright="100000" contrast="100000"/>
            <a:extLst>
              <a:ext uri="{28A0092B-C50C-407E-A947-70E740481C1C}">
                <a14:useLocalDpi xmlns:a14="http://schemas.microsoft.com/office/drawing/2010/main"/>
              </a:ext>
            </a:extLst>
          </a:blip>
          <a:stretch>
            <a:fillRect/>
          </a:stretch>
        </p:blipFill>
        <p:spPr bwMode="auto">
          <a:xfrm>
            <a:off x="9787634" y="1464047"/>
            <a:ext cx="794303" cy="794096"/>
          </a:xfrm>
          <a:prstGeom prst="rect">
            <a:avLst/>
          </a:prstGeom>
          <a:noFill/>
        </p:spPr>
      </p:pic>
      <p:pic>
        <p:nvPicPr>
          <p:cNvPr id="41" name="Picture 7" descr="\\MAGNUM\Projects\Microsoft\Cloud Power FY12\Design\ICONS_PNG\Lower_Energy_Costs.png"/>
          <p:cNvPicPr>
            <a:picLocks noChangeAspect="1" noChangeArrowheads="1"/>
          </p:cNvPicPr>
          <p:nvPr/>
        </p:nvPicPr>
        <p:blipFill rotWithShape="1">
          <a:blip r:embed="rId8" cstate="email">
            <a:biLevel thresh="50000"/>
            <a:extLst>
              <a:ext uri="{28A0092B-C50C-407E-A947-70E740481C1C}">
                <a14:useLocalDpi xmlns:a14="http://schemas.microsoft.com/office/drawing/2010/main"/>
              </a:ext>
            </a:extLst>
          </a:blip>
          <a:srcRect/>
          <a:stretch/>
        </p:blipFill>
        <p:spPr bwMode="auto">
          <a:xfrm>
            <a:off x="10010909" y="1527171"/>
            <a:ext cx="142106" cy="189474"/>
          </a:xfrm>
          <a:prstGeom prst="rect">
            <a:avLst/>
          </a:prstGeom>
          <a:noFill/>
        </p:spPr>
      </p:pic>
      <p:sp>
        <p:nvSpPr>
          <p:cNvPr id="42" name="Freeform 81"/>
          <p:cNvSpPr>
            <a:spLocks/>
          </p:cNvSpPr>
          <p:nvPr/>
        </p:nvSpPr>
        <p:spPr bwMode="black">
          <a:xfrm>
            <a:off x="9952630" y="5106125"/>
            <a:ext cx="445494" cy="606596"/>
          </a:xfrm>
          <a:custGeom>
            <a:avLst/>
            <a:gdLst>
              <a:gd name="T0" fmla="*/ 230 w 256"/>
              <a:gd name="T1" fmla="*/ 221 h 349"/>
              <a:gd name="T2" fmla="*/ 256 w 256"/>
              <a:gd name="T3" fmla="*/ 202 h 349"/>
              <a:gd name="T4" fmla="*/ 232 w 256"/>
              <a:gd name="T5" fmla="*/ 184 h 349"/>
              <a:gd name="T6" fmla="*/ 239 w 256"/>
              <a:gd name="T7" fmla="*/ 170 h 349"/>
              <a:gd name="T8" fmla="*/ 217 w 256"/>
              <a:gd name="T9" fmla="*/ 152 h 349"/>
              <a:gd name="T10" fmla="*/ 187 w 256"/>
              <a:gd name="T11" fmla="*/ 152 h 349"/>
              <a:gd name="T12" fmla="*/ 187 w 256"/>
              <a:gd name="T13" fmla="*/ 91 h 349"/>
              <a:gd name="T14" fmla="*/ 217 w 256"/>
              <a:gd name="T15" fmla="*/ 45 h 349"/>
              <a:gd name="T16" fmla="*/ 203 w 256"/>
              <a:gd name="T17" fmla="*/ 10 h 349"/>
              <a:gd name="T18" fmla="*/ 166 w 256"/>
              <a:gd name="T19" fmla="*/ 58 h 349"/>
              <a:gd name="T20" fmla="*/ 130 w 256"/>
              <a:gd name="T21" fmla="*/ 10 h 349"/>
              <a:gd name="T22" fmla="*/ 116 w 256"/>
              <a:gd name="T23" fmla="*/ 45 h 349"/>
              <a:gd name="T24" fmla="*/ 146 w 256"/>
              <a:gd name="T25" fmla="*/ 91 h 349"/>
              <a:gd name="T26" fmla="*/ 146 w 256"/>
              <a:gd name="T27" fmla="*/ 121 h 349"/>
              <a:gd name="T28" fmla="*/ 143 w 256"/>
              <a:gd name="T29" fmla="*/ 119 h 349"/>
              <a:gd name="T30" fmla="*/ 99 w 256"/>
              <a:gd name="T31" fmla="*/ 126 h 349"/>
              <a:gd name="T32" fmla="*/ 45 w 256"/>
              <a:gd name="T33" fmla="*/ 162 h 349"/>
              <a:gd name="T34" fmla="*/ 0 w 256"/>
              <a:gd name="T35" fmla="*/ 162 h 349"/>
              <a:gd name="T36" fmla="*/ 0 w 256"/>
              <a:gd name="T37" fmla="*/ 272 h 349"/>
              <a:gd name="T38" fmla="*/ 70 w 256"/>
              <a:gd name="T39" fmla="*/ 277 h 349"/>
              <a:gd name="T40" fmla="*/ 132 w 256"/>
              <a:gd name="T41" fmla="*/ 286 h 349"/>
              <a:gd name="T42" fmla="*/ 127 w 256"/>
              <a:gd name="T43" fmla="*/ 273 h 349"/>
              <a:gd name="T44" fmla="*/ 139 w 256"/>
              <a:gd name="T45" fmla="*/ 255 h 349"/>
              <a:gd name="T46" fmla="*/ 125 w 256"/>
              <a:gd name="T47" fmla="*/ 237 h 349"/>
              <a:gd name="T48" fmla="*/ 140 w 256"/>
              <a:gd name="T49" fmla="*/ 219 h 349"/>
              <a:gd name="T50" fmla="*/ 125 w 256"/>
              <a:gd name="T51" fmla="*/ 201 h 349"/>
              <a:gd name="T52" fmla="*/ 138 w 256"/>
              <a:gd name="T53" fmla="*/ 185 h 349"/>
              <a:gd name="T54" fmla="*/ 125 w 256"/>
              <a:gd name="T55" fmla="*/ 167 h 349"/>
              <a:gd name="T56" fmla="*/ 146 w 256"/>
              <a:gd name="T57" fmla="*/ 148 h 349"/>
              <a:gd name="T58" fmla="*/ 146 w 256"/>
              <a:gd name="T59" fmla="*/ 155 h 349"/>
              <a:gd name="T60" fmla="*/ 137 w 256"/>
              <a:gd name="T61" fmla="*/ 170 h 349"/>
              <a:gd name="T62" fmla="*/ 146 w 256"/>
              <a:gd name="T63" fmla="*/ 185 h 349"/>
              <a:gd name="T64" fmla="*/ 146 w 256"/>
              <a:gd name="T65" fmla="*/ 188 h 349"/>
              <a:gd name="T66" fmla="*/ 137 w 256"/>
              <a:gd name="T67" fmla="*/ 202 h 349"/>
              <a:gd name="T68" fmla="*/ 146 w 256"/>
              <a:gd name="T69" fmla="*/ 216 h 349"/>
              <a:gd name="T70" fmla="*/ 146 w 256"/>
              <a:gd name="T71" fmla="*/ 224 h 349"/>
              <a:gd name="T72" fmla="*/ 137 w 256"/>
              <a:gd name="T73" fmla="*/ 239 h 349"/>
              <a:gd name="T74" fmla="*/ 146 w 256"/>
              <a:gd name="T75" fmla="*/ 254 h 349"/>
              <a:gd name="T76" fmla="*/ 146 w 256"/>
              <a:gd name="T77" fmla="*/ 261 h 349"/>
              <a:gd name="T78" fmla="*/ 139 w 256"/>
              <a:gd name="T79" fmla="*/ 276 h 349"/>
              <a:gd name="T80" fmla="*/ 146 w 256"/>
              <a:gd name="T81" fmla="*/ 291 h 349"/>
              <a:gd name="T82" fmla="*/ 146 w 256"/>
              <a:gd name="T83" fmla="*/ 324 h 349"/>
              <a:gd name="T84" fmla="*/ 167 w 256"/>
              <a:gd name="T85" fmla="*/ 349 h 349"/>
              <a:gd name="T86" fmla="*/ 187 w 256"/>
              <a:gd name="T87" fmla="*/ 324 h 349"/>
              <a:gd name="T88" fmla="*/ 187 w 256"/>
              <a:gd name="T89" fmla="*/ 294 h 349"/>
              <a:gd name="T90" fmla="*/ 207 w 256"/>
              <a:gd name="T91" fmla="*/ 294 h 349"/>
              <a:gd name="T92" fmla="*/ 226 w 256"/>
              <a:gd name="T93" fmla="*/ 276 h 349"/>
              <a:gd name="T94" fmla="*/ 207 w 256"/>
              <a:gd name="T95" fmla="*/ 257 h 349"/>
              <a:gd name="T96" fmla="*/ 187 w 256"/>
              <a:gd name="T97" fmla="*/ 257 h 349"/>
              <a:gd name="T98" fmla="*/ 187 w 256"/>
              <a:gd name="T99" fmla="*/ 257 h 349"/>
              <a:gd name="T100" fmla="*/ 217 w 256"/>
              <a:gd name="T101" fmla="*/ 257 h 349"/>
              <a:gd name="T102" fmla="*/ 239 w 256"/>
              <a:gd name="T103" fmla="*/ 239 h 349"/>
              <a:gd name="T104" fmla="*/ 217 w 256"/>
              <a:gd name="T105" fmla="*/ 221 h 349"/>
              <a:gd name="T106" fmla="*/ 187 w 256"/>
              <a:gd name="T107" fmla="*/ 221 h 349"/>
              <a:gd name="T108" fmla="*/ 187 w 256"/>
              <a:gd name="T109" fmla="*/ 221 h 349"/>
              <a:gd name="T110" fmla="*/ 230 w 256"/>
              <a:gd name="T111" fmla="*/ 221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56" h="349">
                <a:moveTo>
                  <a:pt x="230" y="221"/>
                </a:moveTo>
                <a:cubicBezTo>
                  <a:pt x="245" y="221"/>
                  <a:pt x="256" y="212"/>
                  <a:pt x="256" y="202"/>
                </a:cubicBezTo>
                <a:cubicBezTo>
                  <a:pt x="256" y="192"/>
                  <a:pt x="245" y="184"/>
                  <a:pt x="232" y="184"/>
                </a:cubicBezTo>
                <a:cubicBezTo>
                  <a:pt x="236" y="180"/>
                  <a:pt x="239" y="175"/>
                  <a:pt x="239" y="170"/>
                </a:cubicBezTo>
                <a:cubicBezTo>
                  <a:pt x="239" y="160"/>
                  <a:pt x="229" y="152"/>
                  <a:pt x="217" y="152"/>
                </a:cubicBezTo>
                <a:cubicBezTo>
                  <a:pt x="187" y="152"/>
                  <a:pt x="187" y="152"/>
                  <a:pt x="187" y="152"/>
                </a:cubicBezTo>
                <a:cubicBezTo>
                  <a:pt x="187" y="91"/>
                  <a:pt x="187" y="91"/>
                  <a:pt x="187" y="91"/>
                </a:cubicBezTo>
                <a:cubicBezTo>
                  <a:pt x="205" y="83"/>
                  <a:pt x="217" y="66"/>
                  <a:pt x="217" y="45"/>
                </a:cubicBezTo>
                <a:cubicBezTo>
                  <a:pt x="217" y="31"/>
                  <a:pt x="203" y="0"/>
                  <a:pt x="203" y="10"/>
                </a:cubicBezTo>
                <a:cubicBezTo>
                  <a:pt x="204" y="24"/>
                  <a:pt x="195" y="58"/>
                  <a:pt x="166" y="58"/>
                </a:cubicBezTo>
                <a:cubicBezTo>
                  <a:pt x="140" y="58"/>
                  <a:pt x="129" y="30"/>
                  <a:pt x="130" y="10"/>
                </a:cubicBezTo>
                <a:cubicBezTo>
                  <a:pt x="130" y="3"/>
                  <a:pt x="116" y="32"/>
                  <a:pt x="116" y="45"/>
                </a:cubicBezTo>
                <a:cubicBezTo>
                  <a:pt x="116" y="66"/>
                  <a:pt x="129" y="84"/>
                  <a:pt x="146" y="91"/>
                </a:cubicBezTo>
                <a:cubicBezTo>
                  <a:pt x="146" y="121"/>
                  <a:pt x="146" y="121"/>
                  <a:pt x="146" y="121"/>
                </a:cubicBezTo>
                <a:cubicBezTo>
                  <a:pt x="143" y="119"/>
                  <a:pt x="143" y="119"/>
                  <a:pt x="143" y="119"/>
                </a:cubicBezTo>
                <a:cubicBezTo>
                  <a:pt x="143" y="119"/>
                  <a:pt x="110" y="122"/>
                  <a:pt x="99" y="126"/>
                </a:cubicBezTo>
                <a:cubicBezTo>
                  <a:pt x="87" y="131"/>
                  <a:pt x="63" y="162"/>
                  <a:pt x="45" y="162"/>
                </a:cubicBezTo>
                <a:cubicBezTo>
                  <a:pt x="26" y="162"/>
                  <a:pt x="0" y="162"/>
                  <a:pt x="0" y="162"/>
                </a:cubicBezTo>
                <a:cubicBezTo>
                  <a:pt x="0" y="272"/>
                  <a:pt x="0" y="272"/>
                  <a:pt x="0" y="272"/>
                </a:cubicBezTo>
                <a:cubicBezTo>
                  <a:pt x="0" y="272"/>
                  <a:pt x="47" y="272"/>
                  <a:pt x="70" y="277"/>
                </a:cubicBezTo>
                <a:cubicBezTo>
                  <a:pt x="86" y="280"/>
                  <a:pt x="110" y="284"/>
                  <a:pt x="132" y="286"/>
                </a:cubicBezTo>
                <a:cubicBezTo>
                  <a:pt x="129" y="283"/>
                  <a:pt x="127" y="278"/>
                  <a:pt x="127" y="273"/>
                </a:cubicBezTo>
                <a:cubicBezTo>
                  <a:pt x="127" y="265"/>
                  <a:pt x="132" y="258"/>
                  <a:pt x="139" y="255"/>
                </a:cubicBezTo>
                <a:cubicBezTo>
                  <a:pt x="131" y="252"/>
                  <a:pt x="125" y="245"/>
                  <a:pt x="125" y="237"/>
                </a:cubicBezTo>
                <a:cubicBezTo>
                  <a:pt x="125" y="229"/>
                  <a:pt x="131" y="222"/>
                  <a:pt x="140" y="219"/>
                </a:cubicBezTo>
                <a:cubicBezTo>
                  <a:pt x="131" y="216"/>
                  <a:pt x="125" y="209"/>
                  <a:pt x="125" y="201"/>
                </a:cubicBezTo>
                <a:cubicBezTo>
                  <a:pt x="125" y="194"/>
                  <a:pt x="130" y="188"/>
                  <a:pt x="138" y="185"/>
                </a:cubicBezTo>
                <a:cubicBezTo>
                  <a:pt x="130" y="182"/>
                  <a:pt x="125" y="175"/>
                  <a:pt x="125" y="167"/>
                </a:cubicBezTo>
                <a:cubicBezTo>
                  <a:pt x="125" y="157"/>
                  <a:pt x="135" y="148"/>
                  <a:pt x="146" y="148"/>
                </a:cubicBezTo>
                <a:cubicBezTo>
                  <a:pt x="146" y="155"/>
                  <a:pt x="146" y="155"/>
                  <a:pt x="146" y="155"/>
                </a:cubicBezTo>
                <a:cubicBezTo>
                  <a:pt x="141" y="158"/>
                  <a:pt x="137" y="164"/>
                  <a:pt x="137" y="170"/>
                </a:cubicBezTo>
                <a:cubicBezTo>
                  <a:pt x="137" y="176"/>
                  <a:pt x="141" y="182"/>
                  <a:pt x="146" y="185"/>
                </a:cubicBezTo>
                <a:cubicBezTo>
                  <a:pt x="146" y="188"/>
                  <a:pt x="146" y="188"/>
                  <a:pt x="146" y="188"/>
                </a:cubicBezTo>
                <a:cubicBezTo>
                  <a:pt x="141" y="191"/>
                  <a:pt x="137" y="196"/>
                  <a:pt x="137" y="202"/>
                </a:cubicBezTo>
                <a:cubicBezTo>
                  <a:pt x="137" y="208"/>
                  <a:pt x="141" y="213"/>
                  <a:pt x="146" y="216"/>
                </a:cubicBezTo>
                <a:cubicBezTo>
                  <a:pt x="146" y="224"/>
                  <a:pt x="146" y="224"/>
                  <a:pt x="146" y="224"/>
                </a:cubicBezTo>
                <a:cubicBezTo>
                  <a:pt x="141" y="227"/>
                  <a:pt x="137" y="233"/>
                  <a:pt x="137" y="239"/>
                </a:cubicBezTo>
                <a:cubicBezTo>
                  <a:pt x="137" y="245"/>
                  <a:pt x="141" y="251"/>
                  <a:pt x="146" y="254"/>
                </a:cubicBezTo>
                <a:cubicBezTo>
                  <a:pt x="146" y="261"/>
                  <a:pt x="146" y="261"/>
                  <a:pt x="146" y="261"/>
                </a:cubicBezTo>
                <a:cubicBezTo>
                  <a:pt x="142" y="264"/>
                  <a:pt x="139" y="270"/>
                  <a:pt x="139" y="276"/>
                </a:cubicBezTo>
                <a:cubicBezTo>
                  <a:pt x="139" y="282"/>
                  <a:pt x="142" y="287"/>
                  <a:pt x="146" y="291"/>
                </a:cubicBezTo>
                <a:cubicBezTo>
                  <a:pt x="146" y="324"/>
                  <a:pt x="146" y="324"/>
                  <a:pt x="146" y="324"/>
                </a:cubicBezTo>
                <a:cubicBezTo>
                  <a:pt x="146" y="338"/>
                  <a:pt x="156" y="349"/>
                  <a:pt x="167" y="349"/>
                </a:cubicBezTo>
                <a:cubicBezTo>
                  <a:pt x="178" y="349"/>
                  <a:pt x="187" y="338"/>
                  <a:pt x="187" y="324"/>
                </a:cubicBezTo>
                <a:cubicBezTo>
                  <a:pt x="187" y="294"/>
                  <a:pt x="187" y="294"/>
                  <a:pt x="187" y="294"/>
                </a:cubicBezTo>
                <a:cubicBezTo>
                  <a:pt x="207" y="294"/>
                  <a:pt x="207" y="294"/>
                  <a:pt x="207" y="294"/>
                </a:cubicBezTo>
                <a:cubicBezTo>
                  <a:pt x="217" y="294"/>
                  <a:pt x="226" y="286"/>
                  <a:pt x="226" y="276"/>
                </a:cubicBezTo>
                <a:cubicBezTo>
                  <a:pt x="226" y="266"/>
                  <a:pt x="217" y="257"/>
                  <a:pt x="207" y="257"/>
                </a:cubicBezTo>
                <a:cubicBezTo>
                  <a:pt x="187" y="257"/>
                  <a:pt x="187" y="257"/>
                  <a:pt x="187" y="257"/>
                </a:cubicBezTo>
                <a:cubicBezTo>
                  <a:pt x="187" y="257"/>
                  <a:pt x="187" y="257"/>
                  <a:pt x="187" y="257"/>
                </a:cubicBezTo>
                <a:cubicBezTo>
                  <a:pt x="217" y="257"/>
                  <a:pt x="217" y="257"/>
                  <a:pt x="217" y="257"/>
                </a:cubicBezTo>
                <a:cubicBezTo>
                  <a:pt x="229" y="257"/>
                  <a:pt x="239" y="249"/>
                  <a:pt x="239" y="239"/>
                </a:cubicBezTo>
                <a:cubicBezTo>
                  <a:pt x="239" y="229"/>
                  <a:pt x="229" y="221"/>
                  <a:pt x="217" y="221"/>
                </a:cubicBezTo>
                <a:cubicBezTo>
                  <a:pt x="187" y="221"/>
                  <a:pt x="187" y="221"/>
                  <a:pt x="187" y="221"/>
                </a:cubicBezTo>
                <a:cubicBezTo>
                  <a:pt x="187" y="221"/>
                  <a:pt x="187" y="221"/>
                  <a:pt x="187" y="221"/>
                </a:cubicBezTo>
                <a:lnTo>
                  <a:pt x="230" y="221"/>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grpSp>
        <p:nvGrpSpPr>
          <p:cNvPr id="43" name="Group 42"/>
          <p:cNvGrpSpPr/>
          <p:nvPr/>
        </p:nvGrpSpPr>
        <p:grpSpPr>
          <a:xfrm rot="5400000">
            <a:off x="4291106" y="1725053"/>
            <a:ext cx="514888" cy="515092"/>
            <a:chOff x="5949184" y="1960357"/>
            <a:chExt cx="2032356" cy="2033163"/>
          </a:xfrm>
        </p:grpSpPr>
        <p:sp>
          <p:nvSpPr>
            <p:cNvPr id="44" name="Oval 43"/>
            <p:cNvSpPr/>
            <p:nvPr/>
          </p:nvSpPr>
          <p:spPr bwMode="auto">
            <a:xfrm>
              <a:off x="5975991" y="1987569"/>
              <a:ext cx="1978741" cy="1978741"/>
            </a:xfrm>
            <a:prstGeom prst="ellipse">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5" name="Freeform 9"/>
            <p:cNvSpPr>
              <a:spLocks noEditPoints="1"/>
            </p:cNvSpPr>
            <p:nvPr/>
          </p:nvSpPr>
          <p:spPr bwMode="black">
            <a:xfrm rot="16200000">
              <a:off x="5948780" y="1960761"/>
              <a:ext cx="2033163" cy="2032356"/>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bg1"/>
            </a:solidFill>
            <a:ln>
              <a:noFill/>
            </a:ln>
            <a:extLst/>
          </p:spPr>
          <p:txBody>
            <a:bodyPr vert="horz" wrap="square" lIns="91426" tIns="45714" rIns="91426" bIns="45714" numCol="1" anchor="t" anchorCtr="0" compatLnSpc="1">
              <a:prstTxWarp prst="textNoShape">
                <a:avLst/>
              </a:prstTxWarp>
            </a:bodyPr>
            <a:lstStyle/>
            <a:p>
              <a:endParaRPr lang="en-US" dirty="0">
                <a:solidFill>
                  <a:srgbClr val="FFFFFF"/>
                </a:solidFill>
              </a:endParaRPr>
            </a:p>
          </p:txBody>
        </p:sp>
      </p:grpSp>
      <p:grpSp>
        <p:nvGrpSpPr>
          <p:cNvPr id="46" name="Group 45"/>
          <p:cNvGrpSpPr/>
          <p:nvPr/>
        </p:nvGrpSpPr>
        <p:grpSpPr>
          <a:xfrm rot="5400000">
            <a:off x="4291106" y="3482173"/>
            <a:ext cx="514888" cy="515092"/>
            <a:chOff x="5949184" y="1960357"/>
            <a:chExt cx="2032356" cy="2033163"/>
          </a:xfrm>
        </p:grpSpPr>
        <p:sp>
          <p:nvSpPr>
            <p:cNvPr id="47" name="Oval 46"/>
            <p:cNvSpPr/>
            <p:nvPr/>
          </p:nvSpPr>
          <p:spPr bwMode="auto">
            <a:xfrm>
              <a:off x="5975991" y="1987569"/>
              <a:ext cx="1978741" cy="1978741"/>
            </a:xfrm>
            <a:prstGeom prst="ellipse">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8" name="Freeform 9"/>
            <p:cNvSpPr>
              <a:spLocks noEditPoints="1"/>
            </p:cNvSpPr>
            <p:nvPr/>
          </p:nvSpPr>
          <p:spPr bwMode="black">
            <a:xfrm rot="16200000">
              <a:off x="5948780" y="1960761"/>
              <a:ext cx="2033163" cy="2032356"/>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bg1"/>
            </a:solidFill>
            <a:ln>
              <a:noFill/>
            </a:ln>
            <a:extLst/>
          </p:spPr>
          <p:txBody>
            <a:bodyPr vert="horz" wrap="square" lIns="91426" tIns="45714" rIns="91426" bIns="45714" numCol="1" anchor="t" anchorCtr="0" compatLnSpc="1">
              <a:prstTxWarp prst="textNoShape">
                <a:avLst/>
              </a:prstTxWarp>
            </a:bodyPr>
            <a:lstStyle/>
            <a:p>
              <a:endParaRPr lang="en-US" dirty="0">
                <a:solidFill>
                  <a:srgbClr val="FFFFFF"/>
                </a:solidFill>
              </a:endParaRPr>
            </a:p>
          </p:txBody>
        </p:sp>
      </p:grpSp>
      <p:grpSp>
        <p:nvGrpSpPr>
          <p:cNvPr id="49" name="Group 48"/>
          <p:cNvGrpSpPr/>
          <p:nvPr/>
        </p:nvGrpSpPr>
        <p:grpSpPr>
          <a:xfrm rot="5400000">
            <a:off x="4293189" y="5202957"/>
            <a:ext cx="514888" cy="515092"/>
            <a:chOff x="5949183" y="1960360"/>
            <a:chExt cx="2032355" cy="2033164"/>
          </a:xfrm>
        </p:grpSpPr>
        <p:sp>
          <p:nvSpPr>
            <p:cNvPr id="50" name="Oval 49"/>
            <p:cNvSpPr/>
            <p:nvPr/>
          </p:nvSpPr>
          <p:spPr bwMode="auto">
            <a:xfrm>
              <a:off x="5975991" y="1987569"/>
              <a:ext cx="1978741" cy="1978741"/>
            </a:xfrm>
            <a:prstGeom prst="ellipse">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1" name="Freeform 9"/>
            <p:cNvSpPr>
              <a:spLocks noEditPoints="1"/>
            </p:cNvSpPr>
            <p:nvPr/>
          </p:nvSpPr>
          <p:spPr bwMode="black">
            <a:xfrm rot="16200000">
              <a:off x="5948779" y="1960764"/>
              <a:ext cx="2033164" cy="2032355"/>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bg1"/>
            </a:solidFill>
            <a:ln>
              <a:noFill/>
            </a:ln>
            <a:extLst/>
          </p:spPr>
          <p:txBody>
            <a:bodyPr vert="horz" wrap="square" lIns="91426" tIns="45714" rIns="91426" bIns="45714" numCol="1" anchor="t" anchorCtr="0" compatLnSpc="1">
              <a:prstTxWarp prst="textNoShape">
                <a:avLst/>
              </a:prstTxWarp>
            </a:bodyPr>
            <a:lstStyle/>
            <a:p>
              <a:endParaRPr lang="en-US" dirty="0">
                <a:solidFill>
                  <a:srgbClr val="FFFFFF"/>
                </a:solidFill>
              </a:endParaRPr>
            </a:p>
          </p:txBody>
        </p:sp>
      </p:grpSp>
    </p:spTree>
    <p:extLst>
      <p:ext uri="{BB962C8B-B14F-4D97-AF65-F5344CB8AC3E}">
        <p14:creationId xmlns:p14="http://schemas.microsoft.com/office/powerpoint/2010/main" val="17240703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0"/>
                                        </p:tgtEl>
                                        <p:attrNameLst>
                                          <p:attrName>style.visibility</p:attrName>
                                        </p:attrNameLst>
                                      </p:cBhvr>
                                      <p:to>
                                        <p:strVal val="visible"/>
                                      </p:to>
                                    </p:set>
                                    <p:animEffect transition="in" filter="fade">
                                      <p:cBhvr>
                                        <p:cTn id="11" dur="500"/>
                                        <p:tgtEl>
                                          <p:spTgt spid="8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6"/>
                                        </p:tgtEl>
                                        <p:attrNameLst>
                                          <p:attrName>style.visibility</p:attrName>
                                        </p:attrNameLst>
                                      </p:cBhvr>
                                      <p:to>
                                        <p:strVal val="visible"/>
                                      </p:to>
                                    </p:set>
                                    <p:animEffect transition="in" filter="fade">
                                      <p:cBhvr>
                                        <p:cTn id="15" dur="500"/>
                                        <p:tgtEl>
                                          <p:spTgt spid="8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7"/>
                                        </p:tgtEl>
                                        <p:attrNameLst>
                                          <p:attrName>style.visibility</p:attrName>
                                        </p:attrNameLst>
                                      </p:cBhvr>
                                      <p:to>
                                        <p:strVal val="visible"/>
                                      </p:to>
                                    </p:set>
                                    <p:animEffect transition="in" filter="fade">
                                      <p:cBhvr>
                                        <p:cTn id="19" dur="500"/>
                                        <p:tgtEl>
                                          <p:spTgt spid="7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0"/>
                                        </p:tgtEl>
                                        <p:attrNameLst>
                                          <p:attrName>style.visibility</p:attrName>
                                        </p:attrNameLst>
                                      </p:cBhvr>
                                      <p:to>
                                        <p:strVal val="visible"/>
                                      </p:to>
                                    </p:set>
                                    <p:animEffect transition="in" filter="fade">
                                      <p:cBhvr>
                                        <p:cTn id="23" dur="500"/>
                                        <p:tgtEl>
                                          <p:spTgt spid="9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2"/>
                                        </p:tgtEl>
                                        <p:attrNameLst>
                                          <p:attrName>style.visibility</p:attrName>
                                        </p:attrNameLst>
                                      </p:cBhvr>
                                      <p:to>
                                        <p:strVal val="visible"/>
                                      </p:to>
                                    </p:set>
                                    <p:animEffect transition="in" filter="fade">
                                      <p:cBhvr>
                                        <p:cTn id="27" dur="500"/>
                                        <p:tgtEl>
                                          <p:spTgt spid="8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500"/>
                                        <p:tgtEl>
                                          <p:spTgt spid="30"/>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500"/>
                                        <p:tgtEl>
                                          <p:spTgt spid="32"/>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500"/>
                                        <p:tgtEl>
                                          <p:spTgt spid="34"/>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fade">
                                      <p:cBhvr>
                                        <p:cTn id="51" dur="500"/>
                                        <p:tgtEl>
                                          <p:spTgt spid="35"/>
                                        </p:tgtEl>
                                      </p:cBhvr>
                                    </p:animEffect>
                                  </p:childTnLst>
                                </p:cTn>
                              </p:par>
                              <p:par>
                                <p:cTn id="52" presetID="1" presetClass="entr" presetSubtype="0" fill="hold" nodeType="withEffect">
                                  <p:stCondLst>
                                    <p:cond delay="0"/>
                                  </p:stCondLst>
                                  <p:childTnLst>
                                    <p:set>
                                      <p:cBhvr>
                                        <p:cTn id="53"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77" grpId="0" animBg="1"/>
      <p:bldP spid="80" grpId="0" animBg="1"/>
      <p:bldP spid="82" grpId="0" animBg="1"/>
      <p:bldP spid="83" grpId="0"/>
      <p:bldP spid="86" grpId="0"/>
      <p:bldP spid="90" grpId="0"/>
      <p:bldP spid="33" grpId="0" animBg="1"/>
      <p:bldP spid="34" grpId="0" animBg="1"/>
      <p:bldP spid="3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6600" dirty="0" smtClean="0"/>
              <a:t>Line-of-Business</a:t>
            </a:r>
            <a:br>
              <a:rPr lang="en-US" sz="6600" dirty="0" smtClean="0"/>
            </a:br>
            <a:r>
              <a:rPr lang="en-US" sz="6600" dirty="0" smtClean="0"/>
              <a:t>Customer Success Story</a:t>
            </a:r>
            <a:r>
              <a:rPr lang="en-US" sz="11500" dirty="0" smtClean="0"/>
              <a:t/>
            </a:r>
            <a:br>
              <a:rPr lang="en-US" sz="11500" dirty="0" smtClean="0"/>
            </a:br>
            <a:r>
              <a:rPr lang="en-US" sz="4400" spc="0" dirty="0" smtClean="0"/>
              <a:t/>
            </a:r>
            <a:br>
              <a:rPr lang="en-US" sz="4400" spc="0" dirty="0" smtClean="0"/>
            </a:br>
            <a:r>
              <a:rPr lang="en-US" sz="4400" spc="0" dirty="0"/>
              <a:t>The City of Richland, WA Police Department</a:t>
            </a:r>
            <a:r>
              <a:rPr lang="en-US" sz="4400" spc="0" dirty="0" smtClean="0"/>
              <a:t/>
            </a:r>
            <a:br>
              <a:rPr lang="en-US" sz="4400" spc="0" dirty="0" smtClean="0"/>
            </a:br>
            <a:r>
              <a:rPr lang="en-US" sz="4400" spc="0" dirty="0" smtClean="0"/>
              <a:t>Chief </a:t>
            </a:r>
            <a:r>
              <a:rPr lang="en-US" sz="4400" spc="0" dirty="0"/>
              <a:t>Chris Skinner, City of Richland</a:t>
            </a: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5693" y="6148993"/>
            <a:ext cx="2400740" cy="709210"/>
          </a:xfrm>
          <a:prstGeom prst="rect">
            <a:avLst/>
          </a:prstGeom>
        </p:spPr>
      </p:pic>
    </p:spTree>
    <p:extLst>
      <p:ext uri="{BB962C8B-B14F-4D97-AF65-F5344CB8AC3E}">
        <p14:creationId xmlns:p14="http://schemas.microsoft.com/office/powerpoint/2010/main" val="358031221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bwMode="auto">
          <a:xfrm>
            <a:off x="4267409" y="1821537"/>
            <a:ext cx="3788926" cy="3809325"/>
          </a:xfrm>
          <a:prstGeom prst="rect">
            <a:avLst/>
          </a:prstGeom>
          <a:solidFill>
            <a:schemeClr val="bg1"/>
          </a:solidFill>
          <a:ln w="12700">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tIns="0" rIns="0" bIns="0" rtlCol="0" anchor="ctr"/>
          <a:lstStyle/>
          <a:p>
            <a:pPr defTabSz="1243005"/>
            <a:endParaRPr lang="en-US" sz="3200" dirty="0">
              <a:solidFill>
                <a:srgbClr val="FFFFFF"/>
              </a:solidFill>
              <a:latin typeface="Segoe UI Light" panose="020B0502040204020203" pitchFamily="34" charset="0"/>
            </a:endParaRPr>
          </a:p>
        </p:txBody>
      </p:sp>
      <p:pic>
        <p:nvPicPr>
          <p:cNvPr id="3" name="Picture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50839" y="1820862"/>
            <a:ext cx="3788925" cy="1828800"/>
          </a:xfrm>
          <a:prstGeom prst="rect">
            <a:avLst/>
          </a:prstGeom>
        </p:spPr>
      </p:pic>
      <p:sp>
        <p:nvSpPr>
          <p:cNvPr id="4" name="Date Placeholder 3"/>
          <p:cNvSpPr>
            <a:spLocks noGrp="1"/>
          </p:cNvSpPr>
          <p:nvPr>
            <p:ph type="dt" sz="half" idx="4294967295"/>
          </p:nvPr>
        </p:nvSpPr>
        <p:spPr>
          <a:xfrm>
            <a:off x="855008" y="6482889"/>
            <a:ext cx="2798207" cy="372394"/>
          </a:xfrm>
          <a:prstGeom prst="rect">
            <a:avLst/>
          </a:prstGeom>
        </p:spPr>
        <p:txBody>
          <a:bodyPr lIns="93269" tIns="46634" rIns="93269" bIns="46634"/>
          <a:lstStyle/>
          <a:p>
            <a:fld id="{6C702124-A63A-4344-9F27-3A7452E7860A}" type="datetime1">
              <a:rPr lang="en-US" smtClean="0">
                <a:solidFill>
                  <a:prstClr val="black">
                    <a:tint val="75000"/>
                  </a:prstClr>
                </a:solidFill>
              </a:rPr>
              <a:pPr/>
              <a:t>3/5/2014</a:t>
            </a:fld>
            <a:endParaRPr lang="en-US">
              <a:solidFill>
                <a:prstClr val="black">
                  <a:tint val="75000"/>
                </a:prstClr>
              </a:solidFill>
            </a:endParaRPr>
          </a:p>
        </p:txBody>
      </p:sp>
      <p:sp>
        <p:nvSpPr>
          <p:cNvPr id="5" name="Footer Placeholder 4"/>
          <p:cNvSpPr>
            <a:spLocks noGrp="1"/>
          </p:cNvSpPr>
          <p:nvPr>
            <p:ph type="ftr" sz="quarter" idx="4294967295"/>
          </p:nvPr>
        </p:nvSpPr>
        <p:spPr>
          <a:xfrm>
            <a:off x="4611860" y="6482889"/>
            <a:ext cx="4197310" cy="372394"/>
          </a:xfrm>
          <a:prstGeom prst="rect">
            <a:avLst/>
          </a:prstGeom>
        </p:spPr>
        <p:txBody>
          <a:bodyPr lIns="93269" tIns="46634" rIns="93269" bIns="46634"/>
          <a:lstStyle/>
          <a:p>
            <a:r>
              <a:rPr lang="en-US" dirty="0" smtClean="0">
                <a:solidFill>
                  <a:prstClr val="black">
                    <a:tint val="75000"/>
                  </a:prstClr>
                </a:solidFill>
              </a:rPr>
              <a:t>www.adventos.com/smartforce</a:t>
            </a:r>
            <a:endParaRPr lang="en-US" dirty="0">
              <a:solidFill>
                <a:prstClr val="black">
                  <a:tint val="75000"/>
                </a:prstClr>
              </a:solidFill>
            </a:endParaRPr>
          </a:p>
        </p:txBody>
      </p:sp>
      <p:sp>
        <p:nvSpPr>
          <p:cNvPr id="6" name="Slide Number Placeholder 5"/>
          <p:cNvSpPr>
            <a:spLocks noGrp="1"/>
          </p:cNvSpPr>
          <p:nvPr>
            <p:ph type="sldNum" sz="quarter" idx="4294967295"/>
          </p:nvPr>
        </p:nvSpPr>
        <p:spPr>
          <a:xfrm>
            <a:off x="9767814" y="6482889"/>
            <a:ext cx="2046837" cy="372394"/>
          </a:xfrm>
          <a:prstGeom prst="rect">
            <a:avLst/>
          </a:prstGeom>
        </p:spPr>
        <p:txBody>
          <a:bodyPr lIns="93269" tIns="46634" rIns="93269" bIns="46634"/>
          <a:lstStyle/>
          <a:p>
            <a:fld id="{1C8299FE-2232-4986-91C4-CBC70C94F31A}" type="slidenum">
              <a:rPr lang="en-US" smtClean="0">
                <a:solidFill>
                  <a:prstClr val="black">
                    <a:tint val="75000"/>
                  </a:prstClr>
                </a:solidFill>
              </a:rPr>
              <a:pPr/>
              <a:t>18</a:t>
            </a:fld>
            <a:endParaRPr lang="en-US">
              <a:solidFill>
                <a:prstClr val="black">
                  <a:tint val="75000"/>
                </a:prstClr>
              </a:solidFill>
            </a:endParaRPr>
          </a:p>
        </p:txBody>
      </p:sp>
      <p:pic>
        <p:nvPicPr>
          <p:cNvPr id="24" name="Picture 4"/>
          <p:cNvPicPr>
            <a:picLocks noChangeAspect="1" noChangeArrowheads="1"/>
          </p:cNvPicPr>
          <p:nvPr/>
        </p:nvPicPr>
        <p:blipFill>
          <a:blip r:embed="rId4" cstate="email">
            <a:clrChange>
              <a:clrFrom>
                <a:srgbClr val="D9D9D9"/>
              </a:clrFrom>
              <a:clrTo>
                <a:srgbClr val="D9D9D9">
                  <a:alpha val="0"/>
                </a:srgbClr>
              </a:clrTo>
            </a:clrChange>
            <a:extLst>
              <a:ext uri="{28A0092B-C50C-407E-A947-70E740481C1C}">
                <a14:useLocalDpi xmlns:a14="http://schemas.microsoft.com/office/drawing/2010/main"/>
              </a:ext>
            </a:extLst>
          </a:blip>
          <a:srcRect/>
          <a:stretch>
            <a:fillRect/>
          </a:stretch>
        </p:blipFill>
        <p:spPr bwMode="auto">
          <a:xfrm>
            <a:off x="4999037" y="2182597"/>
            <a:ext cx="2233192" cy="2936102"/>
          </a:xfrm>
          <a:prstGeom prst="rect">
            <a:avLst/>
          </a:prstGeom>
          <a:ln>
            <a:noFill/>
          </a:ln>
          <a:effectLst/>
          <a:extLst>
            <a:ext uri="{909E8E84-426E-40DD-AFC4-6F175D3DCCD1}">
              <a14:hiddenFill xmlns:a14="http://schemas.microsoft.com/office/drawing/2010/main">
                <a:solidFill>
                  <a:schemeClr val="accent1"/>
                </a:solidFill>
              </a14:hiddenFill>
            </a:ext>
          </a:extLst>
        </p:spPr>
      </p:pic>
      <p:grpSp>
        <p:nvGrpSpPr>
          <p:cNvPr id="13" name="Group 12"/>
          <p:cNvGrpSpPr/>
          <p:nvPr/>
        </p:nvGrpSpPr>
        <p:grpSpPr>
          <a:xfrm>
            <a:off x="8193067" y="1824325"/>
            <a:ext cx="3788926" cy="1828800"/>
            <a:chOff x="8193067" y="1824325"/>
            <a:chExt cx="3788926" cy="1828800"/>
          </a:xfrm>
        </p:grpSpPr>
        <p:sp>
          <p:nvSpPr>
            <p:cNvPr id="32" name="Rectangle 31"/>
            <p:cNvSpPr/>
            <p:nvPr/>
          </p:nvSpPr>
          <p:spPr bwMode="auto">
            <a:xfrm>
              <a:off x="8193067" y="1824325"/>
              <a:ext cx="3788926" cy="1828800"/>
            </a:xfrm>
            <a:prstGeom prst="rect">
              <a:avLst/>
            </a:prstGeom>
            <a:solidFill>
              <a:schemeClr val="bg1"/>
            </a:solidFill>
            <a:ln w="12700">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tIns="0" rIns="0" bIns="0" rtlCol="0" anchor="ctr"/>
            <a:lstStyle/>
            <a:p>
              <a:pPr defTabSz="1243005"/>
              <a:endParaRPr lang="en-US" sz="3200" dirty="0">
                <a:solidFill>
                  <a:srgbClr val="FFFFFF"/>
                </a:solidFill>
                <a:latin typeface="Segoe UI Light" panose="020B0502040204020203" pitchFamily="34" charset="0"/>
              </a:endParaRPr>
            </a:p>
          </p:txBody>
        </p:sp>
        <p:pic>
          <p:nvPicPr>
            <p:cNvPr id="10" name="Picture 9"/>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580437" y="2430462"/>
              <a:ext cx="3031161" cy="681318"/>
            </a:xfrm>
            <a:prstGeom prst="rect">
              <a:avLst/>
            </a:prstGeom>
          </p:spPr>
        </p:pic>
      </p:grpSp>
      <p:sp>
        <p:nvSpPr>
          <p:cNvPr id="7" name="Rectangle 6"/>
          <p:cNvSpPr/>
          <p:nvPr/>
        </p:nvSpPr>
        <p:spPr bwMode="auto">
          <a:xfrm>
            <a:off x="350838" y="3802062"/>
            <a:ext cx="3788926"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0" rIns="0" bIns="0" rtlCol="0" anchor="ctr"/>
          <a:lstStyle/>
          <a:p>
            <a:pPr defTabSz="1243005"/>
            <a:r>
              <a:rPr lang="en-US" sz="3200" dirty="0" smtClean="0">
                <a:solidFill>
                  <a:srgbClr val="00BCF2"/>
                </a:solidFill>
                <a:latin typeface="Segoe UI Light" panose="020B0502040204020203" pitchFamily="34" charset="0"/>
              </a:rPr>
              <a:t>Population</a:t>
            </a:r>
            <a:r>
              <a:rPr lang="en-US" sz="3200" dirty="0">
                <a:solidFill>
                  <a:srgbClr val="00BCF2"/>
                </a:solidFill>
                <a:latin typeface="Segoe UI Light" panose="020B0502040204020203" pitchFamily="34" charset="0"/>
              </a:rPr>
              <a:t>: </a:t>
            </a:r>
            <a:r>
              <a:rPr lang="en-US" sz="3200" dirty="0">
                <a:solidFill>
                  <a:srgbClr val="FFFFFF"/>
                </a:solidFill>
                <a:latin typeface="Segoe UI Light" panose="020B0502040204020203" pitchFamily="34" charset="0"/>
              </a:rPr>
              <a:t>51,440</a:t>
            </a:r>
          </a:p>
          <a:p>
            <a:pPr defTabSz="1243005"/>
            <a:r>
              <a:rPr lang="en-US" sz="3200" dirty="0">
                <a:solidFill>
                  <a:srgbClr val="00BCF2"/>
                </a:solidFill>
                <a:latin typeface="Segoe UI Light" panose="020B0502040204020203" pitchFamily="34" charset="0"/>
              </a:rPr>
              <a:t>Employees: </a:t>
            </a:r>
            <a:r>
              <a:rPr lang="en-US" sz="3200" dirty="0">
                <a:solidFill>
                  <a:srgbClr val="FFFFFF"/>
                </a:solidFill>
                <a:latin typeface="Segoe UI Light" panose="020B0502040204020203" pitchFamily="34" charset="0"/>
              </a:rPr>
              <a:t>73</a:t>
            </a:r>
          </a:p>
        </p:txBody>
      </p:sp>
      <p:sp>
        <p:nvSpPr>
          <p:cNvPr id="15" name="Title 1"/>
          <p:cNvSpPr>
            <a:spLocks noGrp="1"/>
          </p:cNvSpPr>
          <p:nvPr>
            <p:ph type="title"/>
          </p:nvPr>
        </p:nvSpPr>
        <p:spPr/>
        <p:txBody>
          <a:bodyPr/>
          <a:lstStyle/>
          <a:p>
            <a:r>
              <a:rPr lang="en-US" sz="4800" dirty="0"/>
              <a:t>Richland Police Department</a:t>
            </a:r>
          </a:p>
        </p:txBody>
      </p:sp>
      <p:grpSp>
        <p:nvGrpSpPr>
          <p:cNvPr id="12" name="Group 11"/>
          <p:cNvGrpSpPr/>
          <p:nvPr/>
        </p:nvGrpSpPr>
        <p:grpSpPr>
          <a:xfrm>
            <a:off x="8193067" y="3802062"/>
            <a:ext cx="3788926" cy="1828800"/>
            <a:chOff x="8193067" y="3802062"/>
            <a:chExt cx="3788926" cy="1828800"/>
          </a:xfrm>
        </p:grpSpPr>
        <p:sp>
          <p:nvSpPr>
            <p:cNvPr id="31" name="Rectangle 30"/>
            <p:cNvSpPr/>
            <p:nvPr/>
          </p:nvSpPr>
          <p:spPr bwMode="auto">
            <a:xfrm>
              <a:off x="8193067" y="3802062"/>
              <a:ext cx="3788926" cy="1828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0" rIns="0" bIns="0" rtlCol="0" anchor="ctr"/>
            <a:lstStyle/>
            <a:p>
              <a:pPr defTabSz="1243005"/>
              <a:endParaRPr lang="en-US" sz="3200" dirty="0">
                <a:solidFill>
                  <a:srgbClr val="FFFFFF"/>
                </a:solidFill>
                <a:latin typeface="Segoe UI Light" panose="020B0502040204020203" pitchFamily="34" charset="0"/>
              </a:endParaRPr>
            </a:p>
          </p:txBody>
        </p:sp>
        <p:pic>
          <p:nvPicPr>
            <p:cNvPr id="11" name="Picture 10"/>
            <p:cNvPicPr>
              <a:picLocks noChangeAspect="1"/>
            </p:cNvPicPr>
            <p:nvPr/>
          </p:nvPicPr>
          <p:blipFill>
            <a:blip r:embed="rId6" cstate="email">
              <a:biLevel thresh="25000"/>
              <a:extLst>
                <a:ext uri="{28A0092B-C50C-407E-A947-70E740481C1C}">
                  <a14:useLocalDpi xmlns:a14="http://schemas.microsoft.com/office/drawing/2010/main"/>
                </a:ext>
              </a:extLst>
            </a:blip>
            <a:stretch>
              <a:fillRect/>
            </a:stretch>
          </p:blipFill>
          <p:spPr>
            <a:xfrm>
              <a:off x="8318023" y="4119902"/>
              <a:ext cx="3539014" cy="1124643"/>
            </a:xfrm>
            <a:prstGeom prst="rect">
              <a:avLst/>
            </a:prstGeom>
          </p:spPr>
        </p:pic>
      </p:grpSp>
    </p:spTree>
    <p:extLst>
      <p:ext uri="{BB962C8B-B14F-4D97-AF65-F5344CB8AC3E}">
        <p14:creationId xmlns:p14="http://schemas.microsoft.com/office/powerpoint/2010/main" val="22193259"/>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50837" y="1582523"/>
            <a:ext cx="3766466" cy="1828801"/>
          </a:xfrm>
          <a:prstGeom prst="rect">
            <a:avLst/>
          </a:prstGeom>
        </p:spPr>
      </p:pic>
      <p:sp>
        <p:nvSpPr>
          <p:cNvPr id="4" name="Date Placeholder 3"/>
          <p:cNvSpPr>
            <a:spLocks noGrp="1"/>
          </p:cNvSpPr>
          <p:nvPr>
            <p:ph type="dt" sz="half" idx="4294967295"/>
          </p:nvPr>
        </p:nvSpPr>
        <p:spPr>
          <a:xfrm>
            <a:off x="855008" y="6482889"/>
            <a:ext cx="2798207" cy="372394"/>
          </a:xfrm>
          <a:prstGeom prst="rect">
            <a:avLst/>
          </a:prstGeom>
        </p:spPr>
        <p:txBody>
          <a:bodyPr lIns="93269" tIns="46634" rIns="93269" bIns="46634"/>
          <a:lstStyle/>
          <a:p>
            <a:fld id="{6C702124-A63A-4344-9F27-3A7452E7860A}" type="datetime1">
              <a:rPr lang="en-US" smtClean="0">
                <a:solidFill>
                  <a:prstClr val="black">
                    <a:tint val="75000"/>
                  </a:prstClr>
                </a:solidFill>
              </a:rPr>
              <a:pPr/>
              <a:t>3/5/2014</a:t>
            </a:fld>
            <a:endParaRPr lang="en-US">
              <a:solidFill>
                <a:prstClr val="black">
                  <a:tint val="75000"/>
                </a:prstClr>
              </a:solidFill>
            </a:endParaRPr>
          </a:p>
        </p:txBody>
      </p:sp>
      <p:sp>
        <p:nvSpPr>
          <p:cNvPr id="5" name="Footer Placeholder 4"/>
          <p:cNvSpPr>
            <a:spLocks noGrp="1"/>
          </p:cNvSpPr>
          <p:nvPr>
            <p:ph type="ftr" sz="quarter" idx="4294967295"/>
          </p:nvPr>
        </p:nvSpPr>
        <p:spPr>
          <a:xfrm>
            <a:off x="4611860" y="6482889"/>
            <a:ext cx="4197310" cy="372394"/>
          </a:xfrm>
          <a:prstGeom prst="rect">
            <a:avLst/>
          </a:prstGeom>
        </p:spPr>
        <p:txBody>
          <a:bodyPr lIns="93269" tIns="46634" rIns="93269" bIns="46634"/>
          <a:lstStyle/>
          <a:p>
            <a:r>
              <a:rPr lang="en-US" dirty="0" smtClean="0">
                <a:solidFill>
                  <a:prstClr val="black">
                    <a:tint val="75000"/>
                  </a:prstClr>
                </a:solidFill>
              </a:rPr>
              <a:t>www.adventos.com/smartforce</a:t>
            </a:r>
            <a:endParaRPr lang="en-US" dirty="0">
              <a:solidFill>
                <a:prstClr val="black">
                  <a:tint val="75000"/>
                </a:prstClr>
              </a:solidFill>
            </a:endParaRPr>
          </a:p>
        </p:txBody>
      </p:sp>
      <p:sp>
        <p:nvSpPr>
          <p:cNvPr id="6" name="Slide Number Placeholder 5"/>
          <p:cNvSpPr>
            <a:spLocks noGrp="1"/>
          </p:cNvSpPr>
          <p:nvPr>
            <p:ph type="sldNum" sz="quarter" idx="4294967295"/>
          </p:nvPr>
        </p:nvSpPr>
        <p:spPr>
          <a:xfrm>
            <a:off x="9767814" y="6482889"/>
            <a:ext cx="2046837" cy="372394"/>
          </a:xfrm>
          <a:prstGeom prst="rect">
            <a:avLst/>
          </a:prstGeom>
        </p:spPr>
        <p:txBody>
          <a:bodyPr lIns="93269" tIns="46634" rIns="93269" bIns="46634"/>
          <a:lstStyle/>
          <a:p>
            <a:fld id="{1C8299FE-2232-4986-91C4-CBC70C94F31A}" type="slidenum">
              <a:rPr lang="en-US" smtClean="0">
                <a:solidFill>
                  <a:prstClr val="black">
                    <a:tint val="75000"/>
                  </a:prstClr>
                </a:solidFill>
              </a:rPr>
              <a:pPr/>
              <a:t>19</a:t>
            </a:fld>
            <a:endParaRPr lang="en-US">
              <a:solidFill>
                <a:prstClr val="black">
                  <a:tint val="75000"/>
                </a:prstClr>
              </a:solidFill>
            </a:endParaRPr>
          </a:p>
        </p:txBody>
      </p:sp>
      <p:sp>
        <p:nvSpPr>
          <p:cNvPr id="9" name="Rectangle 45"/>
          <p:cNvSpPr/>
          <p:nvPr/>
        </p:nvSpPr>
        <p:spPr bwMode="auto">
          <a:xfrm>
            <a:off x="350837" y="3519527"/>
            <a:ext cx="3766466" cy="218753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rtlCol="0" anchor="t"/>
          <a:lstStyle/>
          <a:p>
            <a:r>
              <a:rPr lang="en-US" dirty="0" smtClean="0">
                <a:solidFill>
                  <a:prstClr val="white"/>
                </a:solidFill>
                <a:latin typeface="Segoe UI Light" panose="020B0502040204020203" pitchFamily="34" charset="0"/>
                <a:cs typeface="Segoe UI" panose="020B0502040204020203" pitchFamily="34" charset="0"/>
              </a:rPr>
              <a:t>Risk management</a:t>
            </a:r>
            <a:endParaRPr lang="en-US" dirty="0">
              <a:solidFill>
                <a:prstClr val="white"/>
              </a:solidFill>
              <a:latin typeface="Segoe UI Light" panose="020B0502040204020203" pitchFamily="34" charset="0"/>
              <a:cs typeface="Segoe UI" panose="020B0502040204020203" pitchFamily="34" charset="0"/>
            </a:endParaRPr>
          </a:p>
          <a:p>
            <a:endParaRPr lang="en-US" dirty="0">
              <a:solidFill>
                <a:prstClr val="white"/>
              </a:solidFill>
              <a:latin typeface="Segoe UI Light" panose="020B0502040204020203" pitchFamily="34" charset="0"/>
              <a:cs typeface="Segoe UI" panose="020B0502040204020203" pitchFamily="34" charset="0"/>
            </a:endParaRPr>
          </a:p>
          <a:p>
            <a:r>
              <a:rPr lang="en-US" dirty="0">
                <a:solidFill>
                  <a:prstClr val="white"/>
                </a:solidFill>
                <a:latin typeface="Segoe UI Light" panose="020B0502040204020203" pitchFamily="34" charset="0"/>
                <a:cs typeface="Segoe UI" panose="020B0502040204020203" pitchFamily="34" charset="0"/>
              </a:rPr>
              <a:t>Officer safety</a:t>
            </a:r>
          </a:p>
          <a:p>
            <a:endParaRPr lang="en-US" dirty="0">
              <a:solidFill>
                <a:prstClr val="white"/>
              </a:solidFill>
              <a:latin typeface="Segoe UI Light" panose="020B0502040204020203" pitchFamily="34" charset="0"/>
              <a:cs typeface="Segoe UI" panose="020B0502040204020203" pitchFamily="34" charset="0"/>
            </a:endParaRPr>
          </a:p>
          <a:p>
            <a:r>
              <a:rPr lang="en-US" dirty="0" smtClean="0">
                <a:solidFill>
                  <a:prstClr val="white"/>
                </a:solidFill>
                <a:latin typeface="Segoe UI Light" panose="020B0502040204020203" pitchFamily="34" charset="0"/>
                <a:cs typeface="Segoe UI" panose="020B0502040204020203" pitchFamily="34" charset="0"/>
              </a:rPr>
              <a:t>Productivity/doing more </a:t>
            </a:r>
            <a:r>
              <a:rPr lang="en-US" dirty="0">
                <a:solidFill>
                  <a:prstClr val="white"/>
                </a:solidFill>
                <a:latin typeface="Segoe UI Light" panose="020B0502040204020203" pitchFamily="34" charset="0"/>
                <a:cs typeface="Segoe UI" panose="020B0502040204020203" pitchFamily="34" charset="0"/>
              </a:rPr>
              <a:t>with less</a:t>
            </a:r>
          </a:p>
        </p:txBody>
      </p:sp>
      <p:sp>
        <p:nvSpPr>
          <p:cNvPr id="21" name="Rectangle 45"/>
          <p:cNvSpPr/>
          <p:nvPr/>
        </p:nvSpPr>
        <p:spPr bwMode="auto">
          <a:xfrm>
            <a:off x="4253531" y="3519527"/>
            <a:ext cx="3766466" cy="21748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rtlCol="0" anchor="t"/>
          <a:lstStyle/>
          <a:p>
            <a:r>
              <a:rPr lang="en-US" dirty="0">
                <a:solidFill>
                  <a:prstClr val="white"/>
                </a:solidFill>
                <a:latin typeface="Segoe UI Light" panose="020B0502040204020203" pitchFamily="34" charset="0"/>
                <a:cs typeface="Segoe UI" panose="020B0502040204020203" pitchFamily="34" charset="0"/>
              </a:rPr>
              <a:t>Manual Processes</a:t>
            </a:r>
          </a:p>
          <a:p>
            <a:endParaRPr lang="en-US" dirty="0">
              <a:solidFill>
                <a:prstClr val="white"/>
              </a:solidFill>
              <a:latin typeface="Segoe UI Light" panose="020B0502040204020203" pitchFamily="34" charset="0"/>
              <a:cs typeface="Segoe UI" panose="020B0502040204020203" pitchFamily="34" charset="0"/>
            </a:endParaRPr>
          </a:p>
          <a:p>
            <a:r>
              <a:rPr lang="en-US" dirty="0">
                <a:solidFill>
                  <a:prstClr val="white"/>
                </a:solidFill>
                <a:latin typeface="Segoe UI Light" panose="020B0502040204020203" pitchFamily="34" charset="0"/>
                <a:cs typeface="Segoe UI" panose="020B0502040204020203" pitchFamily="34" charset="0"/>
              </a:rPr>
              <a:t>Antiquated </a:t>
            </a:r>
            <a:r>
              <a:rPr lang="en-US" dirty="0" smtClean="0">
                <a:solidFill>
                  <a:prstClr val="white"/>
                </a:solidFill>
                <a:latin typeface="Segoe UI Light" panose="020B0502040204020203" pitchFamily="34" charset="0"/>
                <a:cs typeface="Segoe UI" panose="020B0502040204020203" pitchFamily="34" charset="0"/>
              </a:rPr>
              <a:t>document management</a:t>
            </a:r>
            <a:endParaRPr lang="en-US" dirty="0">
              <a:solidFill>
                <a:prstClr val="white"/>
              </a:solidFill>
              <a:latin typeface="Segoe UI Light" panose="020B0502040204020203" pitchFamily="34" charset="0"/>
              <a:cs typeface="Segoe UI" panose="020B0502040204020203" pitchFamily="34" charset="0"/>
            </a:endParaRPr>
          </a:p>
          <a:p>
            <a:endParaRPr lang="en-US" dirty="0">
              <a:solidFill>
                <a:prstClr val="white"/>
              </a:solidFill>
              <a:latin typeface="Segoe UI Light" panose="020B0502040204020203" pitchFamily="34" charset="0"/>
              <a:cs typeface="Segoe UI" panose="020B0502040204020203" pitchFamily="34" charset="0"/>
            </a:endParaRPr>
          </a:p>
        </p:txBody>
      </p:sp>
      <p:sp>
        <p:nvSpPr>
          <p:cNvPr id="23" name="Rectangle 45"/>
          <p:cNvSpPr/>
          <p:nvPr/>
        </p:nvSpPr>
        <p:spPr bwMode="auto">
          <a:xfrm>
            <a:off x="8156225" y="3519527"/>
            <a:ext cx="3766466" cy="21748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rtlCol="0" anchor="t"/>
          <a:lstStyle/>
          <a:p>
            <a:r>
              <a:rPr lang="en-US" dirty="0" smtClean="0">
                <a:solidFill>
                  <a:prstClr val="white"/>
                </a:solidFill>
                <a:latin typeface="Segoe UI Light" panose="020B0502040204020203" pitchFamily="34" charset="0"/>
                <a:cs typeface="Segoe UI" panose="020B0502040204020203" pitchFamily="34" charset="0"/>
              </a:rPr>
              <a:t>Ineffective communication </a:t>
            </a:r>
            <a:endParaRPr lang="en-US" dirty="0">
              <a:solidFill>
                <a:prstClr val="white"/>
              </a:solidFill>
              <a:latin typeface="Segoe UI Light" panose="020B0502040204020203" pitchFamily="34" charset="0"/>
              <a:cs typeface="Segoe UI" panose="020B0502040204020203" pitchFamily="34" charset="0"/>
            </a:endParaRPr>
          </a:p>
          <a:p>
            <a:endParaRPr lang="en-US" dirty="0">
              <a:solidFill>
                <a:prstClr val="white"/>
              </a:solidFill>
              <a:latin typeface="Segoe UI Light" panose="020B0502040204020203" pitchFamily="34" charset="0"/>
              <a:cs typeface="Segoe UI" panose="020B0502040204020203" pitchFamily="34" charset="0"/>
            </a:endParaRPr>
          </a:p>
          <a:p>
            <a:r>
              <a:rPr lang="en-US" dirty="0">
                <a:solidFill>
                  <a:prstClr val="white"/>
                </a:solidFill>
                <a:latin typeface="Segoe UI Light" panose="020B0502040204020203" pitchFamily="34" charset="0"/>
                <a:cs typeface="Segoe UI" panose="020B0502040204020203" pitchFamily="34" charset="0"/>
              </a:rPr>
              <a:t>Fragmented collaboration</a:t>
            </a:r>
          </a:p>
        </p:txBody>
      </p:sp>
      <p:pic>
        <p:nvPicPr>
          <p:cNvPr id="28" name="Picture 27"/>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253531" y="1582523"/>
            <a:ext cx="3766466" cy="1825868"/>
          </a:xfrm>
          <a:prstGeom prst="rect">
            <a:avLst/>
          </a:prstGeom>
          <a:ln>
            <a:noFill/>
          </a:ln>
          <a:effectLst/>
        </p:spPr>
      </p:pic>
      <p:pic>
        <p:nvPicPr>
          <p:cNvPr id="2" name="Picture 1"/>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156225" y="1579589"/>
            <a:ext cx="3766466" cy="1828801"/>
          </a:xfrm>
          <a:prstGeom prst="rect">
            <a:avLst/>
          </a:prstGeom>
        </p:spPr>
      </p:pic>
      <p:sp>
        <p:nvSpPr>
          <p:cNvPr id="18" name="Title 1"/>
          <p:cNvSpPr>
            <a:spLocks noGrp="1"/>
          </p:cNvSpPr>
          <p:nvPr>
            <p:ph type="title"/>
          </p:nvPr>
        </p:nvSpPr>
        <p:spPr/>
        <p:txBody>
          <a:bodyPr/>
          <a:lstStyle/>
          <a:p>
            <a:r>
              <a:rPr lang="en-US" sz="4800" dirty="0"/>
              <a:t>Challenges</a:t>
            </a:r>
          </a:p>
        </p:txBody>
      </p:sp>
    </p:spTree>
    <p:extLst>
      <p:ext uri="{BB962C8B-B14F-4D97-AF65-F5344CB8AC3E}">
        <p14:creationId xmlns:p14="http://schemas.microsoft.com/office/powerpoint/2010/main" val="1489322146"/>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31886" y="2582872"/>
            <a:ext cx="8214225" cy="1371600"/>
          </a:xfrm>
        </p:spPr>
        <p:txBody>
          <a:bodyPr/>
          <a:lstStyle/>
          <a:p>
            <a:r>
              <a:rPr lang="en-US" dirty="0" smtClean="0"/>
              <a:t>Generate </a:t>
            </a:r>
            <a:r>
              <a:rPr lang="en-US" dirty="0"/>
              <a:t>Enterprise-Wide Impact with Business-Critical SharePoint Solutions</a:t>
            </a:r>
          </a:p>
        </p:txBody>
      </p:sp>
      <p:sp>
        <p:nvSpPr>
          <p:cNvPr id="5" name="Text Placeholder 4"/>
          <p:cNvSpPr>
            <a:spLocks noGrp="1"/>
          </p:cNvSpPr>
          <p:nvPr>
            <p:ph type="body" sz="quarter" idx="14"/>
          </p:nvPr>
        </p:nvSpPr>
        <p:spPr>
          <a:xfrm>
            <a:off x="1931885" y="4594514"/>
            <a:ext cx="8629752" cy="1722147"/>
          </a:xfrm>
        </p:spPr>
        <p:txBody>
          <a:bodyPr/>
          <a:lstStyle/>
          <a:p>
            <a:pPr>
              <a:lnSpc>
                <a:spcPct val="100000"/>
              </a:lnSpc>
              <a:spcBef>
                <a:spcPts val="300"/>
              </a:spcBef>
            </a:pPr>
            <a:r>
              <a:rPr lang="en-US" sz="2000" dirty="0" smtClean="0"/>
              <a:t>Katie Larson - Sr. Partner Channel Mktg. Manager, Microsoft</a:t>
            </a:r>
          </a:p>
          <a:p>
            <a:pPr>
              <a:lnSpc>
                <a:spcPct val="100000"/>
              </a:lnSpc>
              <a:spcBef>
                <a:spcPts val="300"/>
              </a:spcBef>
            </a:pPr>
            <a:r>
              <a:rPr lang="en-US" sz="2000" dirty="0" smtClean="0"/>
              <a:t>Oleg Kofman -  Sr. Consultant, Microsoft</a:t>
            </a:r>
          </a:p>
          <a:p>
            <a:pPr>
              <a:lnSpc>
                <a:spcPct val="100000"/>
              </a:lnSpc>
              <a:spcBef>
                <a:spcPts val="300"/>
              </a:spcBef>
            </a:pPr>
            <a:r>
              <a:rPr lang="en-US" sz="2000" dirty="0"/>
              <a:t>Chief Chris </a:t>
            </a:r>
            <a:r>
              <a:rPr lang="en-US" sz="2000" dirty="0" smtClean="0"/>
              <a:t>Skinner - Director </a:t>
            </a:r>
            <a:r>
              <a:rPr lang="en-US" sz="2000" dirty="0"/>
              <a:t>of Police Services, City of Richland</a:t>
            </a:r>
          </a:p>
          <a:p>
            <a:pPr>
              <a:lnSpc>
                <a:spcPct val="100000"/>
              </a:lnSpc>
              <a:spcBef>
                <a:spcPts val="300"/>
              </a:spcBef>
            </a:pPr>
            <a:r>
              <a:rPr lang="en-US" sz="2000" dirty="0"/>
              <a:t>Jeff </a:t>
            </a:r>
            <a:r>
              <a:rPr lang="en-US" sz="2000" dirty="0" smtClean="0"/>
              <a:t>Fried - CTO </a:t>
            </a:r>
            <a:r>
              <a:rPr lang="en-US" sz="2000" dirty="0"/>
              <a:t>and VP of Engineering, BA Insight</a:t>
            </a:r>
          </a:p>
          <a:p>
            <a:endParaRPr lang="en-US" sz="2000" dirty="0"/>
          </a:p>
        </p:txBody>
      </p:sp>
    </p:spTree>
    <p:extLst>
      <p:ext uri="{BB962C8B-B14F-4D97-AF65-F5344CB8AC3E}">
        <p14:creationId xmlns:p14="http://schemas.microsoft.com/office/powerpoint/2010/main" val="2116159954"/>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p:cNvGrpSpPr/>
          <p:nvPr/>
        </p:nvGrpSpPr>
        <p:grpSpPr>
          <a:xfrm>
            <a:off x="350837" y="1746539"/>
            <a:ext cx="3788926" cy="1828800"/>
            <a:chOff x="8193067" y="1824325"/>
            <a:chExt cx="3788926" cy="1828800"/>
          </a:xfrm>
        </p:grpSpPr>
        <p:sp>
          <p:nvSpPr>
            <p:cNvPr id="29" name="Rectangle 28"/>
            <p:cNvSpPr/>
            <p:nvPr/>
          </p:nvSpPr>
          <p:spPr bwMode="auto">
            <a:xfrm>
              <a:off x="8193067" y="1824325"/>
              <a:ext cx="3788926" cy="1828800"/>
            </a:xfrm>
            <a:prstGeom prst="rect">
              <a:avLst/>
            </a:prstGeom>
            <a:solidFill>
              <a:schemeClr val="bg1"/>
            </a:solidFill>
            <a:ln w="12700">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tIns="0" rIns="0" bIns="0" rtlCol="0" anchor="ctr"/>
            <a:lstStyle/>
            <a:p>
              <a:pPr defTabSz="1243005"/>
              <a:endParaRPr lang="en-US" sz="3200" dirty="0">
                <a:solidFill>
                  <a:srgbClr val="FFFFFF"/>
                </a:solidFill>
                <a:latin typeface="Segoe UI Light" panose="020B0502040204020203" pitchFamily="34" charset="0"/>
              </a:endParaRPr>
            </a:p>
          </p:txBody>
        </p:sp>
        <p:pic>
          <p:nvPicPr>
            <p:cNvPr id="30" name="Picture 29"/>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580437" y="2430462"/>
              <a:ext cx="3031161" cy="681318"/>
            </a:xfrm>
            <a:prstGeom prst="rect">
              <a:avLst/>
            </a:prstGeom>
          </p:spPr>
        </p:pic>
      </p:grpSp>
      <p:sp>
        <p:nvSpPr>
          <p:cNvPr id="4" name="Date Placeholder 3"/>
          <p:cNvSpPr>
            <a:spLocks noGrp="1"/>
          </p:cNvSpPr>
          <p:nvPr>
            <p:ph type="dt" sz="half" idx="4294967295"/>
          </p:nvPr>
        </p:nvSpPr>
        <p:spPr>
          <a:xfrm>
            <a:off x="855008" y="6482889"/>
            <a:ext cx="2798207" cy="372394"/>
          </a:xfrm>
          <a:prstGeom prst="rect">
            <a:avLst/>
          </a:prstGeom>
        </p:spPr>
        <p:txBody>
          <a:bodyPr lIns="93269" tIns="46634" rIns="93269" bIns="46634"/>
          <a:lstStyle/>
          <a:p>
            <a:fld id="{6C702124-A63A-4344-9F27-3A7452E7860A}" type="datetime1">
              <a:rPr lang="en-US" smtClean="0">
                <a:solidFill>
                  <a:prstClr val="black">
                    <a:tint val="75000"/>
                  </a:prstClr>
                </a:solidFill>
              </a:rPr>
              <a:pPr/>
              <a:t>3/5/2014</a:t>
            </a:fld>
            <a:endParaRPr lang="en-US">
              <a:solidFill>
                <a:prstClr val="black">
                  <a:tint val="75000"/>
                </a:prstClr>
              </a:solidFill>
            </a:endParaRPr>
          </a:p>
        </p:txBody>
      </p:sp>
      <p:sp>
        <p:nvSpPr>
          <p:cNvPr id="5" name="Footer Placeholder 4"/>
          <p:cNvSpPr>
            <a:spLocks noGrp="1"/>
          </p:cNvSpPr>
          <p:nvPr>
            <p:ph type="ftr" sz="quarter" idx="4294967295"/>
          </p:nvPr>
        </p:nvSpPr>
        <p:spPr>
          <a:xfrm>
            <a:off x="4611860" y="6482889"/>
            <a:ext cx="4197310" cy="372394"/>
          </a:xfrm>
          <a:prstGeom prst="rect">
            <a:avLst/>
          </a:prstGeom>
        </p:spPr>
        <p:txBody>
          <a:bodyPr lIns="93269" tIns="46634" rIns="93269" bIns="46634"/>
          <a:lstStyle/>
          <a:p>
            <a:r>
              <a:rPr lang="en-US" dirty="0" smtClean="0">
                <a:solidFill>
                  <a:prstClr val="black">
                    <a:tint val="75000"/>
                  </a:prstClr>
                </a:solidFill>
              </a:rPr>
              <a:t>www.adventos.com/smartforce</a:t>
            </a:r>
            <a:endParaRPr lang="en-US" dirty="0">
              <a:solidFill>
                <a:prstClr val="black">
                  <a:tint val="75000"/>
                </a:prstClr>
              </a:solidFill>
            </a:endParaRPr>
          </a:p>
        </p:txBody>
      </p:sp>
      <p:sp>
        <p:nvSpPr>
          <p:cNvPr id="6" name="Slide Number Placeholder 5"/>
          <p:cNvSpPr>
            <a:spLocks noGrp="1"/>
          </p:cNvSpPr>
          <p:nvPr>
            <p:ph type="sldNum" sz="quarter" idx="4294967295"/>
          </p:nvPr>
        </p:nvSpPr>
        <p:spPr>
          <a:xfrm>
            <a:off x="9767814" y="6482889"/>
            <a:ext cx="2046837" cy="372394"/>
          </a:xfrm>
          <a:prstGeom prst="rect">
            <a:avLst/>
          </a:prstGeom>
        </p:spPr>
        <p:txBody>
          <a:bodyPr lIns="93269" tIns="46634" rIns="93269" bIns="46634"/>
          <a:lstStyle/>
          <a:p>
            <a:fld id="{1C8299FE-2232-4986-91C4-CBC70C94F31A}" type="slidenum">
              <a:rPr lang="en-US" smtClean="0">
                <a:solidFill>
                  <a:prstClr val="black">
                    <a:tint val="75000"/>
                  </a:prstClr>
                </a:solidFill>
              </a:rPr>
              <a:pPr/>
              <a:t>20</a:t>
            </a:fld>
            <a:endParaRPr lang="en-US">
              <a:solidFill>
                <a:prstClr val="black">
                  <a:tint val="75000"/>
                </a:prstClr>
              </a:solidFill>
            </a:endParaRPr>
          </a:p>
        </p:txBody>
      </p:sp>
      <p:sp>
        <p:nvSpPr>
          <p:cNvPr id="21" name="Rectangle 45"/>
          <p:cNvSpPr/>
          <p:nvPr/>
        </p:nvSpPr>
        <p:spPr bwMode="auto">
          <a:xfrm>
            <a:off x="4292163" y="3727739"/>
            <a:ext cx="1828800"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69" tIns="46634" rIns="93269" bIns="93269" rtlCol="0" anchor="ctr"/>
          <a:lstStyle/>
          <a:p>
            <a:pPr>
              <a:spcBef>
                <a:spcPts val="600"/>
              </a:spcBef>
            </a:pPr>
            <a:r>
              <a:rPr lang="en-US" sz="1400" dirty="0" smtClean="0">
                <a:solidFill>
                  <a:srgbClr val="FFFFFF"/>
                </a:solidFill>
                <a:cs typeface="Segoe UI" panose="020B0502040204020203" pitchFamily="34" charset="0"/>
              </a:rPr>
              <a:t>Collaboration</a:t>
            </a:r>
            <a:endParaRPr lang="en-US" sz="1400" dirty="0">
              <a:solidFill>
                <a:srgbClr val="FFFFFF"/>
              </a:solidFill>
              <a:cs typeface="Segoe UI" panose="020B0502040204020203" pitchFamily="34" charset="0"/>
            </a:endParaRPr>
          </a:p>
          <a:p>
            <a:pPr>
              <a:spcBef>
                <a:spcPts val="600"/>
              </a:spcBef>
            </a:pPr>
            <a:r>
              <a:rPr lang="en-US" sz="1400" dirty="0">
                <a:solidFill>
                  <a:srgbClr val="FFFFFF"/>
                </a:solidFill>
                <a:cs typeface="Segoe UI" panose="020B0502040204020203" pitchFamily="34" charset="0"/>
              </a:rPr>
              <a:t>Automated </a:t>
            </a:r>
            <a:r>
              <a:rPr lang="en-US" sz="1400" dirty="0" smtClean="0">
                <a:solidFill>
                  <a:srgbClr val="FFFFFF"/>
                </a:solidFill>
                <a:cs typeface="Segoe UI" panose="020B0502040204020203" pitchFamily="34" charset="0"/>
              </a:rPr>
              <a:t>Workflows</a:t>
            </a:r>
            <a:endParaRPr lang="en-US" sz="1400" dirty="0">
              <a:solidFill>
                <a:srgbClr val="FFFFFF"/>
              </a:solidFill>
              <a:cs typeface="Segoe UI" panose="020B0502040204020203" pitchFamily="34" charset="0"/>
            </a:endParaRPr>
          </a:p>
          <a:p>
            <a:pPr>
              <a:spcBef>
                <a:spcPts val="600"/>
              </a:spcBef>
            </a:pPr>
            <a:r>
              <a:rPr lang="en-US" sz="1400" dirty="0">
                <a:solidFill>
                  <a:srgbClr val="FFFFFF"/>
                </a:solidFill>
                <a:cs typeface="Segoe UI" panose="020B0502040204020203" pitchFamily="34" charset="0"/>
              </a:rPr>
              <a:t>Information </a:t>
            </a:r>
            <a:r>
              <a:rPr lang="en-US" sz="1400" dirty="0" smtClean="0">
                <a:solidFill>
                  <a:srgbClr val="FFFFFF"/>
                </a:solidFill>
                <a:cs typeface="Segoe UI" panose="020B0502040204020203" pitchFamily="34" charset="0"/>
              </a:rPr>
              <a:t>Sharing</a:t>
            </a:r>
            <a:endParaRPr lang="en-US" sz="1400" dirty="0">
              <a:solidFill>
                <a:srgbClr val="FFFFFF"/>
              </a:solidFill>
              <a:cs typeface="Segoe UI" panose="020B0502040204020203" pitchFamily="34" charset="0"/>
            </a:endParaRPr>
          </a:p>
          <a:p>
            <a:pPr>
              <a:spcBef>
                <a:spcPts val="600"/>
              </a:spcBef>
            </a:pPr>
            <a:r>
              <a:rPr lang="en-US" sz="1400" dirty="0">
                <a:solidFill>
                  <a:srgbClr val="FFFFFF"/>
                </a:solidFill>
                <a:cs typeface="Segoe UI" panose="020B0502040204020203" pitchFamily="34" charset="0"/>
              </a:rPr>
              <a:t>Document Management</a:t>
            </a:r>
          </a:p>
        </p:txBody>
      </p:sp>
      <p:sp>
        <p:nvSpPr>
          <p:cNvPr id="23" name="Rectangle 45"/>
          <p:cNvSpPr/>
          <p:nvPr/>
        </p:nvSpPr>
        <p:spPr bwMode="auto">
          <a:xfrm>
            <a:off x="4292163" y="1750229"/>
            <a:ext cx="1828800" cy="18251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69" tIns="46634" rIns="93269" bIns="93269" rtlCol="0" anchor="ctr"/>
          <a:lstStyle/>
          <a:p>
            <a:r>
              <a:rPr lang="en-US" sz="1400" dirty="0">
                <a:solidFill>
                  <a:srgbClr val="FFFFFF"/>
                </a:solidFill>
                <a:cs typeface="Segoe UI" panose="020B0502040204020203" pitchFamily="34" charset="0"/>
              </a:rPr>
              <a:t>Integration between silos of information and departmental data</a:t>
            </a:r>
          </a:p>
        </p:txBody>
      </p:sp>
      <p:pic>
        <p:nvPicPr>
          <p:cNvPr id="16" name="Picture 15" descr="Screen Clippi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97347" y="3729879"/>
            <a:ext cx="3481216" cy="1824010"/>
          </a:xfrm>
          <a:prstGeom prst="rect">
            <a:avLst/>
          </a:prstGeom>
          <a:ln>
            <a:solidFill>
              <a:schemeClr val="tx1">
                <a:lumMod val="20000"/>
                <a:lumOff val="80000"/>
              </a:schemeClr>
            </a:solidFill>
          </a:ln>
        </p:spPr>
      </p:pic>
      <p:pic>
        <p:nvPicPr>
          <p:cNvPr id="17" name="Picture 16"/>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297346" y="1746539"/>
            <a:ext cx="1804817" cy="1829510"/>
          </a:xfrm>
          <a:prstGeom prst="rect">
            <a:avLst/>
          </a:prstGeom>
          <a:ln>
            <a:solidFill>
              <a:schemeClr val="tx1">
                <a:lumMod val="20000"/>
                <a:lumOff val="80000"/>
              </a:schemeClr>
            </a:solidFill>
          </a:ln>
          <a:effectLst/>
        </p:spPr>
      </p:pic>
      <p:pic>
        <p:nvPicPr>
          <p:cNvPr id="3" name="Picture 2"/>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8275637" y="1744662"/>
            <a:ext cx="3783477" cy="1830677"/>
          </a:xfrm>
          <a:prstGeom prst="rect">
            <a:avLst/>
          </a:prstGeom>
        </p:spPr>
      </p:pic>
      <p:grpSp>
        <p:nvGrpSpPr>
          <p:cNvPr id="25" name="Group 24"/>
          <p:cNvGrpSpPr/>
          <p:nvPr/>
        </p:nvGrpSpPr>
        <p:grpSpPr>
          <a:xfrm>
            <a:off x="350837" y="3727739"/>
            <a:ext cx="3788926" cy="1828800"/>
            <a:chOff x="8193067" y="3802062"/>
            <a:chExt cx="3788926" cy="1828800"/>
          </a:xfrm>
        </p:grpSpPr>
        <p:sp>
          <p:nvSpPr>
            <p:cNvPr id="26" name="Rectangle 25"/>
            <p:cNvSpPr/>
            <p:nvPr/>
          </p:nvSpPr>
          <p:spPr bwMode="auto">
            <a:xfrm>
              <a:off x="8193067" y="3802062"/>
              <a:ext cx="3788926" cy="1828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0" rIns="0" bIns="0" rtlCol="0" anchor="ctr"/>
            <a:lstStyle/>
            <a:p>
              <a:pPr defTabSz="1243005"/>
              <a:endParaRPr lang="en-US" sz="3200" dirty="0">
                <a:solidFill>
                  <a:srgbClr val="FFFFFF"/>
                </a:solidFill>
                <a:latin typeface="Segoe UI Light" panose="020B0502040204020203" pitchFamily="34" charset="0"/>
              </a:endParaRPr>
            </a:p>
          </p:txBody>
        </p:sp>
        <p:pic>
          <p:nvPicPr>
            <p:cNvPr id="27" name="Picture 26"/>
            <p:cNvPicPr>
              <a:picLocks noChangeAspect="1"/>
            </p:cNvPicPr>
            <p:nvPr/>
          </p:nvPicPr>
          <p:blipFill>
            <a:blip r:embed="rId6" cstate="email">
              <a:biLevel thresh="25000"/>
              <a:extLst>
                <a:ext uri="{28A0092B-C50C-407E-A947-70E740481C1C}">
                  <a14:useLocalDpi xmlns:a14="http://schemas.microsoft.com/office/drawing/2010/main"/>
                </a:ext>
              </a:extLst>
            </a:blip>
            <a:stretch>
              <a:fillRect/>
            </a:stretch>
          </p:blipFill>
          <p:spPr>
            <a:xfrm>
              <a:off x="8318023" y="4119902"/>
              <a:ext cx="3539014" cy="1124643"/>
            </a:xfrm>
            <a:prstGeom prst="rect">
              <a:avLst/>
            </a:prstGeom>
          </p:spPr>
        </p:pic>
      </p:grpSp>
      <p:sp>
        <p:nvSpPr>
          <p:cNvPr id="31" name="Title 1"/>
          <p:cNvSpPr>
            <a:spLocks noGrp="1"/>
          </p:cNvSpPr>
          <p:nvPr>
            <p:ph type="title"/>
          </p:nvPr>
        </p:nvSpPr>
        <p:spPr/>
        <p:txBody>
          <a:bodyPr/>
          <a:lstStyle/>
          <a:p>
            <a:r>
              <a:rPr lang="en-US" sz="4800" dirty="0"/>
              <a:t>Our BCSP Solution: SmartForce™</a:t>
            </a:r>
          </a:p>
        </p:txBody>
      </p:sp>
      <p:pic>
        <p:nvPicPr>
          <p:cNvPr id="33" name="Picture 32"/>
          <p:cNvPicPr>
            <a:picLocks noChangeAspect="1"/>
          </p:cNvPicPr>
          <p:nvPr/>
        </p:nvPicPr>
        <p:blipFill rotWithShape="1">
          <a:blip r:embed="rId7" cstate="email">
            <a:extLst>
              <a:ext uri="{28A0092B-C50C-407E-A947-70E740481C1C}">
                <a14:useLocalDpi xmlns:a14="http://schemas.microsoft.com/office/drawing/2010/main"/>
              </a:ext>
            </a:extLst>
          </a:blip>
          <a:srcRect l="15799" t="25148" r="9349"/>
          <a:stretch/>
        </p:blipFill>
        <p:spPr>
          <a:xfrm>
            <a:off x="9972090" y="3729879"/>
            <a:ext cx="2087024" cy="1824010"/>
          </a:xfrm>
          <a:prstGeom prst="rect">
            <a:avLst/>
          </a:prstGeom>
          <a:ln>
            <a:noFill/>
          </a:ln>
        </p:spPr>
      </p:pic>
    </p:spTree>
    <p:extLst>
      <p:ext uri="{BB962C8B-B14F-4D97-AF65-F5344CB8AC3E}">
        <p14:creationId xmlns:p14="http://schemas.microsoft.com/office/powerpoint/2010/main" val="1886721355"/>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4294967295"/>
          </p:nvPr>
        </p:nvSpPr>
        <p:spPr>
          <a:xfrm>
            <a:off x="855008" y="6482889"/>
            <a:ext cx="2798207" cy="372394"/>
          </a:xfrm>
          <a:prstGeom prst="rect">
            <a:avLst/>
          </a:prstGeom>
        </p:spPr>
        <p:txBody>
          <a:bodyPr lIns="93269" tIns="46634" rIns="93269" bIns="46634"/>
          <a:lstStyle/>
          <a:p>
            <a:fld id="{6C702124-A63A-4344-9F27-3A7452E7860A}" type="datetime1">
              <a:rPr lang="en-US" smtClean="0">
                <a:solidFill>
                  <a:prstClr val="black">
                    <a:tint val="75000"/>
                  </a:prstClr>
                </a:solidFill>
              </a:rPr>
              <a:pPr/>
              <a:t>3/5/2014</a:t>
            </a:fld>
            <a:endParaRPr lang="en-US">
              <a:solidFill>
                <a:prstClr val="black">
                  <a:tint val="75000"/>
                </a:prstClr>
              </a:solidFill>
            </a:endParaRPr>
          </a:p>
        </p:txBody>
      </p:sp>
      <p:sp>
        <p:nvSpPr>
          <p:cNvPr id="5" name="Footer Placeholder 4"/>
          <p:cNvSpPr>
            <a:spLocks noGrp="1"/>
          </p:cNvSpPr>
          <p:nvPr>
            <p:ph type="ftr" sz="quarter" idx="4294967295"/>
          </p:nvPr>
        </p:nvSpPr>
        <p:spPr>
          <a:xfrm>
            <a:off x="4611860" y="6482889"/>
            <a:ext cx="4197310" cy="372394"/>
          </a:xfrm>
          <a:prstGeom prst="rect">
            <a:avLst/>
          </a:prstGeom>
        </p:spPr>
        <p:txBody>
          <a:bodyPr lIns="93269" tIns="46634" rIns="93269" bIns="46634"/>
          <a:lstStyle/>
          <a:p>
            <a:r>
              <a:rPr lang="en-US" dirty="0" smtClean="0">
                <a:solidFill>
                  <a:prstClr val="black">
                    <a:tint val="75000"/>
                  </a:prstClr>
                </a:solidFill>
              </a:rPr>
              <a:t>www.adventos.com/smartforce</a:t>
            </a:r>
            <a:endParaRPr lang="en-US" dirty="0">
              <a:solidFill>
                <a:prstClr val="black">
                  <a:tint val="75000"/>
                </a:prstClr>
              </a:solidFill>
            </a:endParaRPr>
          </a:p>
        </p:txBody>
      </p:sp>
      <p:sp>
        <p:nvSpPr>
          <p:cNvPr id="6" name="Slide Number Placeholder 5"/>
          <p:cNvSpPr>
            <a:spLocks noGrp="1"/>
          </p:cNvSpPr>
          <p:nvPr>
            <p:ph type="sldNum" sz="quarter" idx="4294967295"/>
          </p:nvPr>
        </p:nvSpPr>
        <p:spPr>
          <a:xfrm>
            <a:off x="9767814" y="6482889"/>
            <a:ext cx="2046837" cy="372394"/>
          </a:xfrm>
          <a:prstGeom prst="rect">
            <a:avLst/>
          </a:prstGeom>
        </p:spPr>
        <p:txBody>
          <a:bodyPr lIns="93269" tIns="46634" rIns="93269" bIns="46634"/>
          <a:lstStyle/>
          <a:p>
            <a:fld id="{1C8299FE-2232-4986-91C4-CBC70C94F31A}" type="slidenum">
              <a:rPr lang="en-US" smtClean="0">
                <a:solidFill>
                  <a:prstClr val="black">
                    <a:tint val="75000"/>
                  </a:prstClr>
                </a:solidFill>
              </a:rPr>
              <a:pPr/>
              <a:t>21</a:t>
            </a:fld>
            <a:endParaRPr lang="en-US" dirty="0">
              <a:solidFill>
                <a:prstClr val="black">
                  <a:tint val="75000"/>
                </a:prstClr>
              </a:solidFill>
            </a:endParaRPr>
          </a:p>
        </p:txBody>
      </p:sp>
      <p:pic>
        <p:nvPicPr>
          <p:cNvPr id="14" name="Picture 1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50837" y="1592262"/>
            <a:ext cx="3766466" cy="1828800"/>
          </a:xfrm>
          <a:prstGeom prst="rect">
            <a:avLst/>
          </a:prstGeom>
        </p:spPr>
      </p:pic>
      <p:pic>
        <p:nvPicPr>
          <p:cNvPr id="3" name="Picture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50837" y="3573462"/>
            <a:ext cx="3766466" cy="1828800"/>
          </a:xfrm>
          <a:prstGeom prst="rect">
            <a:avLst/>
          </a:prstGeom>
          <a:effectLst/>
        </p:spPr>
      </p:pic>
      <p:sp>
        <p:nvSpPr>
          <p:cNvPr id="17" name="Title 1"/>
          <p:cNvSpPr>
            <a:spLocks noGrp="1"/>
          </p:cNvSpPr>
          <p:nvPr>
            <p:ph type="title"/>
          </p:nvPr>
        </p:nvSpPr>
        <p:spPr/>
        <p:txBody>
          <a:bodyPr/>
          <a:lstStyle/>
          <a:p>
            <a:r>
              <a:rPr lang="en-US" sz="4800" dirty="0" smtClean="0"/>
              <a:t>Results</a:t>
            </a:r>
            <a:endParaRPr lang="en-US" sz="4800" dirty="0"/>
          </a:p>
        </p:txBody>
      </p:sp>
      <p:grpSp>
        <p:nvGrpSpPr>
          <p:cNvPr id="35" name="Group 34"/>
          <p:cNvGrpSpPr/>
          <p:nvPr/>
        </p:nvGrpSpPr>
        <p:grpSpPr>
          <a:xfrm>
            <a:off x="4515475" y="1668462"/>
            <a:ext cx="7479188" cy="4095274"/>
            <a:chOff x="4515475" y="1717846"/>
            <a:chExt cx="7479188" cy="4095274"/>
          </a:xfrm>
        </p:grpSpPr>
        <p:sp>
          <p:nvSpPr>
            <p:cNvPr id="36" name="TextBox 35"/>
            <p:cNvSpPr txBox="1"/>
            <p:nvPr/>
          </p:nvSpPr>
          <p:spPr>
            <a:xfrm>
              <a:off x="4999037" y="1717846"/>
              <a:ext cx="6995626" cy="4095274"/>
            </a:xfrm>
            <a:prstGeom prst="rect">
              <a:avLst/>
            </a:prstGeom>
            <a:noFill/>
          </p:spPr>
          <p:txBody>
            <a:bodyPr wrap="square" lIns="93269" tIns="46634" rIns="93269" bIns="46634" rtlCol="0">
              <a:spAutoFit/>
            </a:bodyPr>
            <a:lstStyle/>
            <a:p>
              <a:pPr>
                <a:spcBef>
                  <a:spcPts val="1200"/>
                </a:spcBef>
              </a:pPr>
              <a:r>
                <a:rPr lang="en-US" sz="2400" dirty="0" smtClean="0">
                  <a:solidFill>
                    <a:srgbClr val="505050"/>
                  </a:solidFill>
                  <a:latin typeface="Segoe UI Light" panose="020B0502040204020203" pitchFamily="34" charset="0"/>
                  <a:cs typeface="Segoe UI" panose="020B0502040204020203" pitchFamily="34" charset="0"/>
                </a:rPr>
                <a:t>Increased policing time, reduced administration time</a:t>
              </a:r>
            </a:p>
            <a:p>
              <a:pPr>
                <a:spcBef>
                  <a:spcPts val="1200"/>
                </a:spcBef>
              </a:pPr>
              <a:r>
                <a:rPr lang="en-US" sz="2400" dirty="0" smtClean="0">
                  <a:solidFill>
                    <a:srgbClr val="505050"/>
                  </a:solidFill>
                  <a:latin typeface="Segoe UI Light" panose="020B0502040204020203" pitchFamily="34" charset="0"/>
                  <a:cs typeface="Segoe UI" panose="020B0502040204020203" pitchFamily="34" charset="0"/>
                </a:rPr>
                <a:t>Access to information in </a:t>
              </a:r>
              <a:r>
                <a:rPr lang="en-US" sz="2400" dirty="0">
                  <a:solidFill>
                    <a:srgbClr val="505050"/>
                  </a:solidFill>
                  <a:latin typeface="Segoe UI Light" panose="020B0502040204020203" pitchFamily="34" charset="0"/>
                  <a:cs typeface="Segoe UI" panose="020B0502040204020203" pitchFamily="34" charset="0"/>
                </a:rPr>
                <a:t>1 </a:t>
              </a:r>
              <a:r>
                <a:rPr lang="en-US" sz="2400" dirty="0" smtClean="0">
                  <a:solidFill>
                    <a:srgbClr val="505050"/>
                  </a:solidFill>
                  <a:latin typeface="Segoe UI Light" panose="020B0502040204020203" pitchFamily="34" charset="0"/>
                  <a:cs typeface="Segoe UI" panose="020B0502040204020203" pitchFamily="34" charset="0"/>
                </a:rPr>
                <a:t>Place</a:t>
              </a:r>
            </a:p>
            <a:p>
              <a:pPr>
                <a:spcBef>
                  <a:spcPts val="1200"/>
                </a:spcBef>
              </a:pPr>
              <a:r>
                <a:rPr lang="en-US" sz="2400" dirty="0">
                  <a:solidFill>
                    <a:srgbClr val="505050"/>
                  </a:solidFill>
                  <a:latin typeface="Segoe UI Light" panose="020B0502040204020203" pitchFamily="34" charset="0"/>
                  <a:cs typeface="Segoe UI" panose="020B0502040204020203" pitchFamily="34" charset="0"/>
                </a:rPr>
                <a:t>Department wide transparency in administrative processes</a:t>
              </a:r>
            </a:p>
            <a:p>
              <a:pPr>
                <a:spcBef>
                  <a:spcPts val="1200"/>
                </a:spcBef>
              </a:pPr>
              <a:r>
                <a:rPr lang="en-US" sz="2400" dirty="0">
                  <a:solidFill>
                    <a:srgbClr val="505050"/>
                  </a:solidFill>
                  <a:latin typeface="Segoe UI Light" panose="020B0502040204020203" pitchFamily="34" charset="0"/>
                  <a:cs typeface="Segoe UI" panose="020B0502040204020203" pitchFamily="34" charset="0"/>
                </a:rPr>
                <a:t>Accountability, communication and risk reduction</a:t>
              </a:r>
            </a:p>
            <a:p>
              <a:pPr>
                <a:spcBef>
                  <a:spcPts val="1200"/>
                </a:spcBef>
              </a:pPr>
              <a:r>
                <a:rPr lang="en-US" sz="2400" dirty="0">
                  <a:solidFill>
                    <a:srgbClr val="505050"/>
                  </a:solidFill>
                  <a:latin typeface="Segoe UI Light" panose="020B0502040204020203" pitchFamily="34" charset="0"/>
                  <a:cs typeface="Segoe UI" panose="020B0502040204020203" pitchFamily="34" charset="0"/>
                </a:rPr>
                <a:t>Return on </a:t>
              </a:r>
              <a:r>
                <a:rPr lang="en-US" sz="2400" dirty="0" smtClean="0">
                  <a:solidFill>
                    <a:srgbClr val="505050"/>
                  </a:solidFill>
                  <a:latin typeface="Segoe UI Light" panose="020B0502040204020203" pitchFamily="34" charset="0"/>
                  <a:cs typeface="Segoe UI" panose="020B0502040204020203" pitchFamily="34" charset="0"/>
                </a:rPr>
                <a:t>investment</a:t>
              </a:r>
              <a:endParaRPr lang="en-US" sz="2400" dirty="0">
                <a:solidFill>
                  <a:srgbClr val="505050"/>
                </a:solidFill>
                <a:latin typeface="Segoe UI Light" panose="020B0502040204020203" pitchFamily="34" charset="0"/>
                <a:cs typeface="Segoe UI" panose="020B0502040204020203" pitchFamily="34" charset="0"/>
              </a:endParaRPr>
            </a:p>
            <a:p>
              <a:pPr>
                <a:spcBef>
                  <a:spcPts val="1200"/>
                </a:spcBef>
              </a:pPr>
              <a:r>
                <a:rPr lang="en-US" sz="2400" dirty="0">
                  <a:solidFill>
                    <a:srgbClr val="505050"/>
                  </a:solidFill>
                  <a:latin typeface="Segoe UI Light" panose="020B0502040204020203" pitchFamily="34" charset="0"/>
                  <a:cs typeface="Segoe UI" panose="020B0502040204020203" pitchFamily="34" charset="0"/>
                </a:rPr>
                <a:t>Department has gained the equivalent of 3 officers at $150,000 each or $450,000 in annual savings</a:t>
              </a:r>
            </a:p>
            <a:p>
              <a:endParaRPr lang="en-US" dirty="0">
                <a:solidFill>
                  <a:srgbClr val="505050"/>
                </a:solidFill>
                <a:cs typeface="Segoe UI" panose="020B0502040204020203" pitchFamily="34" charset="0"/>
              </a:endParaRPr>
            </a:p>
          </p:txBody>
        </p:sp>
        <p:sp>
          <p:nvSpPr>
            <p:cNvPr id="37" name="Freeform 9"/>
            <p:cNvSpPr>
              <a:spLocks noEditPoints="1"/>
            </p:cNvSpPr>
            <p:nvPr/>
          </p:nvSpPr>
          <p:spPr bwMode="black">
            <a:xfrm>
              <a:off x="4515475" y="1744662"/>
              <a:ext cx="403769" cy="403609"/>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26" tIns="45714" rIns="91426" bIns="45714" numCol="1" anchor="t" anchorCtr="0" compatLnSpc="1">
              <a:prstTxWarp prst="textNoShape">
                <a:avLst/>
              </a:prstTxWarp>
            </a:bodyPr>
            <a:lstStyle/>
            <a:p>
              <a:endParaRPr lang="en-US" dirty="0">
                <a:solidFill>
                  <a:srgbClr val="FFFFFF"/>
                </a:solidFill>
              </a:endParaRPr>
            </a:p>
          </p:txBody>
        </p:sp>
        <p:sp>
          <p:nvSpPr>
            <p:cNvPr id="38" name="Freeform 9"/>
            <p:cNvSpPr>
              <a:spLocks noEditPoints="1"/>
            </p:cNvSpPr>
            <p:nvPr/>
          </p:nvSpPr>
          <p:spPr bwMode="black">
            <a:xfrm>
              <a:off x="4515475" y="2269101"/>
              <a:ext cx="403769" cy="403609"/>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26" tIns="45714" rIns="91426" bIns="45714" numCol="1" anchor="t" anchorCtr="0" compatLnSpc="1">
              <a:prstTxWarp prst="textNoShape">
                <a:avLst/>
              </a:prstTxWarp>
            </a:bodyPr>
            <a:lstStyle/>
            <a:p>
              <a:endParaRPr lang="en-US" dirty="0">
                <a:solidFill>
                  <a:srgbClr val="FFFFFF"/>
                </a:solidFill>
              </a:endParaRPr>
            </a:p>
          </p:txBody>
        </p:sp>
        <p:sp>
          <p:nvSpPr>
            <p:cNvPr id="39" name="Freeform 9"/>
            <p:cNvSpPr>
              <a:spLocks noEditPoints="1"/>
            </p:cNvSpPr>
            <p:nvPr/>
          </p:nvSpPr>
          <p:spPr bwMode="black">
            <a:xfrm>
              <a:off x="4515475" y="2788853"/>
              <a:ext cx="403769" cy="403609"/>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26" tIns="45714" rIns="91426" bIns="45714" numCol="1" anchor="t" anchorCtr="0" compatLnSpc="1">
              <a:prstTxWarp prst="textNoShape">
                <a:avLst/>
              </a:prstTxWarp>
            </a:bodyPr>
            <a:lstStyle/>
            <a:p>
              <a:endParaRPr lang="en-US" dirty="0">
                <a:solidFill>
                  <a:srgbClr val="FFFFFF"/>
                </a:solidFill>
              </a:endParaRPr>
            </a:p>
          </p:txBody>
        </p:sp>
        <p:sp>
          <p:nvSpPr>
            <p:cNvPr id="40" name="Freeform 9"/>
            <p:cNvSpPr>
              <a:spLocks noEditPoints="1"/>
            </p:cNvSpPr>
            <p:nvPr/>
          </p:nvSpPr>
          <p:spPr bwMode="black">
            <a:xfrm>
              <a:off x="4515475" y="3649662"/>
              <a:ext cx="403769" cy="403609"/>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26" tIns="45714" rIns="91426" bIns="45714" numCol="1" anchor="t" anchorCtr="0" compatLnSpc="1">
              <a:prstTxWarp prst="textNoShape">
                <a:avLst/>
              </a:prstTxWarp>
            </a:bodyPr>
            <a:lstStyle/>
            <a:p>
              <a:endParaRPr lang="en-US" dirty="0">
                <a:solidFill>
                  <a:srgbClr val="FFFFFF"/>
                </a:solidFill>
              </a:endParaRPr>
            </a:p>
          </p:txBody>
        </p:sp>
        <p:sp>
          <p:nvSpPr>
            <p:cNvPr id="41" name="Freeform 9"/>
            <p:cNvSpPr>
              <a:spLocks noEditPoints="1"/>
            </p:cNvSpPr>
            <p:nvPr/>
          </p:nvSpPr>
          <p:spPr bwMode="black">
            <a:xfrm>
              <a:off x="4515475" y="4716462"/>
              <a:ext cx="403769" cy="403609"/>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26" tIns="45714" rIns="91426" bIns="45714" numCol="1" anchor="t" anchorCtr="0" compatLnSpc="1">
              <a:prstTxWarp prst="textNoShape">
                <a:avLst/>
              </a:prstTxWarp>
            </a:bodyPr>
            <a:lstStyle/>
            <a:p>
              <a:endParaRPr lang="en-US" dirty="0">
                <a:solidFill>
                  <a:srgbClr val="FFFFFF"/>
                </a:solidFill>
              </a:endParaRPr>
            </a:p>
          </p:txBody>
        </p:sp>
        <p:sp>
          <p:nvSpPr>
            <p:cNvPr id="42" name="Freeform 9"/>
            <p:cNvSpPr>
              <a:spLocks noEditPoints="1"/>
            </p:cNvSpPr>
            <p:nvPr/>
          </p:nvSpPr>
          <p:spPr bwMode="black">
            <a:xfrm>
              <a:off x="4515475" y="4183062"/>
              <a:ext cx="403769" cy="403609"/>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26" tIns="45714" rIns="91426" bIns="45714" numCol="1" anchor="t" anchorCtr="0" compatLnSpc="1">
              <a:prstTxWarp prst="textNoShape">
                <a:avLst/>
              </a:prstTxWarp>
            </a:bodyPr>
            <a:lstStyle/>
            <a:p>
              <a:endParaRPr lang="en-US" dirty="0">
                <a:solidFill>
                  <a:srgbClr val="FFFFFF"/>
                </a:solidFill>
              </a:endParaRPr>
            </a:p>
          </p:txBody>
        </p:sp>
      </p:grpSp>
    </p:spTree>
    <p:extLst>
      <p:ext uri="{BB962C8B-B14F-4D97-AF65-F5344CB8AC3E}">
        <p14:creationId xmlns:p14="http://schemas.microsoft.com/office/powerpoint/2010/main" val="2382984767"/>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6600" dirty="0" smtClean="0"/>
              <a:t>Enterprise Search</a:t>
            </a:r>
            <a:br>
              <a:rPr lang="en-US" sz="6600" dirty="0" smtClean="0"/>
            </a:br>
            <a:r>
              <a:rPr lang="en-US" sz="6600" dirty="0" smtClean="0"/>
              <a:t>Customer Success Story</a:t>
            </a:r>
            <a:r>
              <a:rPr lang="en-US" sz="11500" dirty="0" smtClean="0"/>
              <a:t/>
            </a:r>
            <a:br>
              <a:rPr lang="en-US" sz="11500" dirty="0" smtClean="0"/>
            </a:br>
            <a:r>
              <a:rPr lang="en-US" sz="4400" spc="0" dirty="0"/>
              <a:t/>
            </a:r>
            <a:br>
              <a:rPr lang="en-US" sz="4400" spc="0" dirty="0"/>
            </a:br>
            <a:r>
              <a:rPr lang="en-US" sz="4400" spc="0" dirty="0"/>
              <a:t/>
            </a:r>
            <a:br>
              <a:rPr lang="en-US" sz="4400" spc="0" dirty="0"/>
            </a:br>
            <a:r>
              <a:rPr lang="en-US" sz="4400" spc="0" dirty="0"/>
              <a:t>Jeff Fried - CTO, BA </a:t>
            </a:r>
            <a:r>
              <a:rPr lang="en-US" sz="4400" spc="0" smtClean="0"/>
              <a:t>Insight </a:t>
            </a:r>
            <a:br>
              <a:rPr lang="en-US" sz="4400" spc="0" smtClean="0"/>
            </a:br>
            <a:r>
              <a:rPr lang="en-US" sz="4400" spc="0" smtClean="0"/>
              <a:t>(</a:t>
            </a:r>
            <a:r>
              <a:rPr lang="en-US" sz="4400" spc="0" dirty="0" smtClean="0"/>
              <a:t>Speaking on behalf of DLA Piper)</a:t>
            </a:r>
            <a:r>
              <a:rPr lang="en-US" sz="4400" spc="0" dirty="0"/>
              <a:t/>
            </a:r>
            <a:br>
              <a:rPr lang="en-US" sz="4400" spc="0" dirty="0"/>
            </a:br>
            <a:endParaRPr lang="en-US" sz="4400" spc="0" dirty="0"/>
          </a:p>
        </p:txBody>
      </p:sp>
    </p:spTree>
    <p:extLst>
      <p:ext uri="{BB962C8B-B14F-4D97-AF65-F5344CB8AC3E}">
        <p14:creationId xmlns:p14="http://schemas.microsoft.com/office/powerpoint/2010/main" val="115219277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27037" y="1768132"/>
            <a:ext cx="3785616" cy="1805330"/>
          </a:xfrm>
          <a:prstGeom prst="rect">
            <a:avLst/>
          </a:prstGeom>
          <a:ln>
            <a:solidFill>
              <a:schemeClr val="bg2"/>
            </a:solidFill>
          </a:ln>
        </p:spPr>
      </p:pic>
      <p:sp>
        <p:nvSpPr>
          <p:cNvPr id="9" name="Rectangle 45"/>
          <p:cNvSpPr/>
          <p:nvPr/>
        </p:nvSpPr>
        <p:spPr bwMode="auto">
          <a:xfrm>
            <a:off x="4363354" y="1768132"/>
            <a:ext cx="3785616" cy="37865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46628" rIns="93257" bIns="182880" rtlCol="0" anchor="ctr"/>
          <a:lstStyle/>
          <a:p>
            <a:pPr defTabSz="1044366"/>
            <a:r>
              <a:rPr lang="en-US" sz="2000" dirty="0">
                <a:solidFill>
                  <a:prstClr val="white"/>
                </a:solidFill>
                <a:latin typeface="Segoe UI Light" panose="020B0502040204020203" pitchFamily="34" charset="0"/>
                <a:cs typeface="Segoe UI" panose="020B0502040204020203" pitchFamily="34" charset="0"/>
              </a:rPr>
              <a:t>Formed by Merger</a:t>
            </a:r>
          </a:p>
          <a:p>
            <a:pPr defTabSz="1044366"/>
            <a:endParaRPr lang="en-US" sz="2000" dirty="0">
              <a:solidFill>
                <a:prstClr val="white"/>
              </a:solidFill>
              <a:latin typeface="Segoe UI Light" panose="020B0502040204020203" pitchFamily="34" charset="0"/>
              <a:cs typeface="Segoe UI" panose="020B0502040204020203" pitchFamily="34" charset="0"/>
            </a:endParaRPr>
          </a:p>
          <a:p>
            <a:pPr defTabSz="1044366"/>
            <a:r>
              <a:rPr lang="en-US" sz="2000" dirty="0">
                <a:solidFill>
                  <a:prstClr val="white"/>
                </a:solidFill>
                <a:latin typeface="Segoe UI Light" panose="020B0502040204020203" pitchFamily="34" charset="0"/>
                <a:cs typeface="Segoe UI" panose="020B0502040204020203" pitchFamily="34" charset="0"/>
              </a:rPr>
              <a:t>Unique Position</a:t>
            </a:r>
          </a:p>
          <a:p>
            <a:pPr defTabSz="1044366"/>
            <a:r>
              <a:rPr lang="en-US" sz="2000" dirty="0">
                <a:solidFill>
                  <a:prstClr val="white"/>
                </a:solidFill>
                <a:latin typeface="Segoe UI Light" panose="020B0502040204020203" pitchFamily="34" charset="0"/>
                <a:cs typeface="Segoe UI" panose="020B0502040204020203" pitchFamily="34" charset="0"/>
              </a:rPr>
              <a:t>In Rapidly changing Legal Services Industry</a:t>
            </a:r>
          </a:p>
          <a:p>
            <a:pPr defTabSz="1044366"/>
            <a:endParaRPr lang="en-US" sz="2000" dirty="0">
              <a:solidFill>
                <a:prstClr val="white"/>
              </a:solidFill>
              <a:latin typeface="Segoe UI Light" panose="020B0502040204020203" pitchFamily="34" charset="0"/>
              <a:cs typeface="Segoe UI" panose="020B0502040204020203" pitchFamily="34" charset="0"/>
            </a:endParaRPr>
          </a:p>
          <a:p>
            <a:pPr defTabSz="1044366"/>
            <a:r>
              <a:rPr lang="en-US" sz="2000" dirty="0">
                <a:solidFill>
                  <a:prstClr val="white"/>
                </a:solidFill>
                <a:latin typeface="Segoe UI Light" panose="020B0502040204020203" pitchFamily="34" charset="0"/>
                <a:cs typeface="Segoe UI" panose="020B0502040204020203" pitchFamily="34" charset="0"/>
              </a:rPr>
              <a:t>Client Service Oriented</a:t>
            </a:r>
          </a:p>
          <a:p>
            <a:pPr defTabSz="1044366"/>
            <a:r>
              <a:rPr lang="en-US" sz="2000" dirty="0">
                <a:solidFill>
                  <a:prstClr val="white"/>
                </a:solidFill>
                <a:latin typeface="Segoe UI Light" panose="020B0502040204020203" pitchFamily="34" charset="0"/>
                <a:cs typeface="Segoe UI" panose="020B0502040204020203" pitchFamily="34" charset="0"/>
              </a:rPr>
              <a:t>“Everything Matters”</a:t>
            </a:r>
          </a:p>
        </p:txBody>
      </p:sp>
      <p:sp>
        <p:nvSpPr>
          <p:cNvPr id="7" name="Rectangle 6"/>
          <p:cNvSpPr/>
          <p:nvPr/>
        </p:nvSpPr>
        <p:spPr bwMode="auto">
          <a:xfrm>
            <a:off x="427038" y="3725862"/>
            <a:ext cx="3785616" cy="1828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93257" rIns="93257" bIns="93257" rtlCol="0" anchor="ctr"/>
          <a:lstStyle/>
          <a:p>
            <a:pPr defTabSz="1242846"/>
            <a:r>
              <a:rPr lang="en-US" sz="2000" dirty="0" smtClean="0">
                <a:solidFill>
                  <a:srgbClr val="00BCF2"/>
                </a:solidFill>
                <a:latin typeface="Segoe UI Light" panose="020B0502040204020203" pitchFamily="34" charset="0"/>
              </a:rPr>
              <a:t>Global </a:t>
            </a:r>
            <a:r>
              <a:rPr lang="en-US" sz="2000" dirty="0">
                <a:solidFill>
                  <a:srgbClr val="00BCF2"/>
                </a:solidFill>
                <a:latin typeface="Segoe UI Light" panose="020B0502040204020203" pitchFamily="34" charset="0"/>
              </a:rPr>
              <a:t>Law Firm</a:t>
            </a:r>
          </a:p>
          <a:p>
            <a:pPr defTabSz="1242846"/>
            <a:r>
              <a:rPr lang="en-US" sz="2000" dirty="0">
                <a:solidFill>
                  <a:srgbClr val="00BCF2"/>
                </a:solidFill>
                <a:latin typeface="Segoe UI Light" panose="020B0502040204020203" pitchFamily="34" charset="0"/>
              </a:rPr>
              <a:t>Countries:</a:t>
            </a:r>
            <a:r>
              <a:rPr lang="en-US" sz="2000" dirty="0">
                <a:solidFill>
                  <a:srgbClr val="FFFFFF"/>
                </a:solidFill>
                <a:latin typeface="Segoe UI Light" panose="020B0502040204020203" pitchFamily="34" charset="0"/>
              </a:rPr>
              <a:t> 31</a:t>
            </a:r>
          </a:p>
          <a:p>
            <a:pPr defTabSz="1242846"/>
            <a:r>
              <a:rPr lang="en-US" sz="2000" dirty="0">
                <a:solidFill>
                  <a:srgbClr val="00BCF2"/>
                </a:solidFill>
                <a:latin typeface="Segoe UI Light" panose="020B0502040204020203" pitchFamily="34" charset="0"/>
              </a:rPr>
              <a:t>Offices: </a:t>
            </a:r>
            <a:r>
              <a:rPr lang="en-US" sz="2000" dirty="0">
                <a:solidFill>
                  <a:srgbClr val="FFFFFF"/>
                </a:solidFill>
                <a:latin typeface="Segoe UI Light" panose="020B0502040204020203" pitchFamily="34" charset="0"/>
              </a:rPr>
              <a:t>77</a:t>
            </a:r>
          </a:p>
          <a:p>
            <a:pPr defTabSz="1242846"/>
            <a:r>
              <a:rPr lang="en-US" sz="2000" dirty="0">
                <a:solidFill>
                  <a:srgbClr val="00BCF2"/>
                </a:solidFill>
                <a:latin typeface="Segoe UI Light" panose="020B0502040204020203" pitchFamily="34" charset="0"/>
              </a:rPr>
              <a:t>Lawyers:</a:t>
            </a:r>
            <a:r>
              <a:rPr lang="en-US" sz="2000" dirty="0">
                <a:solidFill>
                  <a:srgbClr val="FFFFFF"/>
                </a:solidFill>
                <a:latin typeface="Segoe UI Light" panose="020B0502040204020203" pitchFamily="34" charset="0"/>
              </a:rPr>
              <a:t> 4,200</a:t>
            </a:r>
          </a:p>
          <a:p>
            <a:pPr defTabSz="1242846"/>
            <a:r>
              <a:rPr lang="en-US" sz="2000" dirty="0">
                <a:solidFill>
                  <a:srgbClr val="00BCF2"/>
                </a:solidFill>
                <a:latin typeface="Segoe UI Light" panose="020B0502040204020203" pitchFamily="34" charset="0"/>
              </a:rPr>
              <a:t>Employees: </a:t>
            </a:r>
            <a:r>
              <a:rPr lang="en-US" sz="2000" dirty="0" smtClean="0">
                <a:solidFill>
                  <a:srgbClr val="FFFFFF"/>
                </a:solidFill>
                <a:latin typeface="Segoe UI Light" panose="020B0502040204020203" pitchFamily="34" charset="0"/>
              </a:rPr>
              <a:t>8,200</a:t>
            </a:r>
            <a:endParaRPr lang="en-US" sz="2000" dirty="0">
              <a:solidFill>
                <a:srgbClr val="FFFFFF"/>
              </a:solidFill>
              <a:latin typeface="Segoe UI Light" panose="020B0502040204020203" pitchFamily="34" charset="0"/>
            </a:endParaRPr>
          </a:p>
        </p:txBody>
      </p:sp>
      <p:sp>
        <p:nvSpPr>
          <p:cNvPr id="23" name="Rectangle 45"/>
          <p:cNvSpPr/>
          <p:nvPr/>
        </p:nvSpPr>
        <p:spPr bwMode="auto">
          <a:xfrm>
            <a:off x="8294490" y="1768132"/>
            <a:ext cx="3785616" cy="378561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46628" rIns="93257" bIns="182880" rtlCol="0" anchor="b"/>
          <a:lstStyle/>
          <a:p>
            <a:pPr defTabSz="1044366"/>
            <a:endParaRPr lang="en-US" sz="2000" dirty="0">
              <a:solidFill>
                <a:prstClr val="white"/>
              </a:solidFill>
              <a:latin typeface="Segoe UI Light" panose="020B0502040204020203" pitchFamily="34" charset="0"/>
              <a:cs typeface="Segoe UI" panose="020B0502040204020203" pitchFamily="34" charset="0"/>
            </a:endParaRPr>
          </a:p>
          <a:p>
            <a:pPr defTabSz="1044366"/>
            <a:r>
              <a:rPr lang="en-US" sz="2000" dirty="0" smtClean="0">
                <a:solidFill>
                  <a:prstClr val="white"/>
                </a:solidFill>
                <a:latin typeface="Segoe UI Light" panose="020B0502040204020203" pitchFamily="34" charset="0"/>
                <a:cs typeface="Segoe UI" panose="020B0502040204020203" pitchFamily="34" charset="0"/>
              </a:rPr>
              <a:t>Knowledge-Intensive Business</a:t>
            </a:r>
            <a:endParaRPr lang="en-US" sz="2000" dirty="0">
              <a:solidFill>
                <a:prstClr val="white"/>
              </a:solidFill>
              <a:latin typeface="Segoe UI Light" panose="020B0502040204020203" pitchFamily="34" charset="0"/>
              <a:cs typeface="Segoe UI" panose="020B0502040204020203" pitchFamily="34" charset="0"/>
            </a:endParaRPr>
          </a:p>
        </p:txBody>
      </p:sp>
      <p:sp>
        <p:nvSpPr>
          <p:cNvPr id="19" name="Title 1"/>
          <p:cNvSpPr>
            <a:spLocks noGrp="1"/>
          </p:cNvSpPr>
          <p:nvPr>
            <p:ph type="title"/>
          </p:nvPr>
        </p:nvSpPr>
        <p:spPr/>
        <p:txBody>
          <a:bodyPr>
            <a:normAutofit fontScale="90000"/>
          </a:bodyPr>
          <a:lstStyle/>
          <a:p>
            <a:r>
              <a:rPr lang="en-US" sz="6000" dirty="0">
                <a:latin typeface="Segoe UI Light" panose="020B0502040204020203" pitchFamily="34" charset="0"/>
              </a:rPr>
              <a:t>DLA Piper</a:t>
            </a:r>
          </a:p>
        </p:txBody>
      </p:sp>
      <p:pic>
        <p:nvPicPr>
          <p:cNvPr id="24" name="Picture 2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605401" y="284962"/>
            <a:ext cx="1480236" cy="831692"/>
          </a:xfrm>
          <a:prstGeom prst="rect">
            <a:avLst/>
          </a:prstGeom>
          <a:ln w="25400">
            <a:noFill/>
          </a:ln>
        </p:spPr>
      </p:pic>
      <p:pic>
        <p:nvPicPr>
          <p:cNvPr id="13" name="Picture 1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294490" y="1768132"/>
            <a:ext cx="3782051" cy="3021225"/>
          </a:xfrm>
          <a:prstGeom prst="rect">
            <a:avLst/>
          </a:prstGeom>
          <a:ln>
            <a:noFill/>
          </a:ln>
          <a:effectLst/>
        </p:spPr>
      </p:pic>
    </p:spTree>
    <p:extLst>
      <p:ext uri="{BB962C8B-B14F-4D97-AF65-F5344CB8AC3E}">
        <p14:creationId xmlns:p14="http://schemas.microsoft.com/office/powerpoint/2010/main" val="3880692950"/>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p:cNvSpPr>
            <a:spLocks noGrp="1"/>
          </p:cNvSpPr>
          <p:nvPr>
            <p:ph type="title"/>
          </p:nvPr>
        </p:nvSpPr>
        <p:spPr/>
        <p:txBody>
          <a:bodyPr>
            <a:normAutofit/>
          </a:bodyPr>
          <a:lstStyle/>
          <a:p>
            <a:r>
              <a:rPr lang="en-US" sz="4800" dirty="0" smtClean="0">
                <a:latin typeface="Segoe UI Light" panose="020B0502040204020203" pitchFamily="34" charset="0"/>
              </a:rPr>
              <a:t>Business Objectives</a:t>
            </a:r>
            <a:endParaRPr lang="en-US" sz="4800" dirty="0">
              <a:latin typeface="Segoe UI Light" panose="020B0502040204020203" pitchFamily="34" charset="0"/>
            </a:endParaRPr>
          </a:p>
        </p:txBody>
      </p:sp>
      <p:pic>
        <p:nvPicPr>
          <p:cNvPr id="24" name="Picture 2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05401" y="284962"/>
            <a:ext cx="1480236" cy="831692"/>
          </a:xfrm>
          <a:prstGeom prst="rect">
            <a:avLst/>
          </a:prstGeom>
          <a:ln w="25400">
            <a:noFill/>
          </a:ln>
        </p:spPr>
      </p:pic>
      <p:sp>
        <p:nvSpPr>
          <p:cNvPr id="10" name="Content Placeholder 2"/>
          <p:cNvSpPr>
            <a:spLocks noGrp="1"/>
          </p:cNvSpPr>
          <p:nvPr/>
        </p:nvSpPr>
        <p:spPr>
          <a:xfrm>
            <a:off x="427037" y="1477962"/>
            <a:ext cx="10178364" cy="3314700"/>
          </a:xfrm>
          <a:prstGeom prst="rect">
            <a:avLst/>
          </a:prstGeom>
          <a:ln w="19050">
            <a:noFill/>
          </a:ln>
          <a:effectLst/>
        </p:spPr>
        <p:txBody>
          <a:bodyPr vert="horz" lIns="91440" tIns="45720" rIns="91440" bIns="45720" rtlCol="0">
            <a:noAutofit/>
          </a:bodyPr>
          <a:lstStyle>
            <a:lvl1pPr marL="342900" indent="-342900" algn="l" defTabSz="914400" rtl="0" eaLnBrk="1" latinLnBrk="0" hangingPunct="1">
              <a:spcBef>
                <a:spcPct val="20000"/>
              </a:spcBef>
              <a:buFont typeface="Wingdings" panose="05000000000000000000" pitchFamily="2" charset="2"/>
              <a:buChar char="§"/>
              <a:defRPr lang="en-US" sz="2000" kern="1200" dirty="0">
                <a:solidFill>
                  <a:schemeClr val="tx2"/>
                </a:solidFill>
                <a:latin typeface="Segoe Pro Light" panose="020B030204050402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spcAft>
                <a:spcPts val="1350"/>
              </a:spcAft>
            </a:pPr>
            <a:r>
              <a:rPr smtClean="0">
                <a:solidFill>
                  <a:srgbClr val="0072C6"/>
                </a:solidFill>
                <a:latin typeface="Segoe UI Semibold" panose="020B0702040204020203" pitchFamily="34" charset="0"/>
              </a:rPr>
              <a:t>Reduce end-to-end search time for legal staff; </a:t>
            </a:r>
            <a:r>
              <a:rPr smtClean="0">
                <a:solidFill>
                  <a:srgbClr val="505050"/>
                </a:solidFill>
                <a:latin typeface="Segoe UI Light"/>
              </a:rPr>
              <a:t>spend less time searching and more time progressing client matters</a:t>
            </a:r>
          </a:p>
          <a:p>
            <a:pPr>
              <a:spcAft>
                <a:spcPts val="1350"/>
              </a:spcAft>
            </a:pPr>
            <a:r>
              <a:rPr>
                <a:solidFill>
                  <a:srgbClr val="0072C6"/>
                </a:solidFill>
                <a:latin typeface="Segoe UI Semibold" panose="020B0702040204020203" pitchFamily="34" charset="0"/>
              </a:rPr>
              <a:t>Unlock hidden knowledge assets </a:t>
            </a:r>
            <a:r>
              <a:rPr smtClean="0">
                <a:solidFill>
                  <a:srgbClr val="505050"/>
                </a:solidFill>
                <a:latin typeface="Segoe UI Light"/>
              </a:rPr>
              <a:t>throughout back-end systems to improve employees’ ability to find relevant documents and better serve clients</a:t>
            </a:r>
          </a:p>
          <a:p>
            <a:pPr>
              <a:spcAft>
                <a:spcPts val="1350"/>
              </a:spcAft>
            </a:pPr>
            <a:r>
              <a:rPr>
                <a:solidFill>
                  <a:srgbClr val="0072C6"/>
                </a:solidFill>
                <a:latin typeface="Segoe UI Semibold" panose="020B0702040204020203" pitchFamily="34" charset="0"/>
              </a:rPr>
              <a:t>Build an agile foundation for Client Matter Portal </a:t>
            </a:r>
            <a:r>
              <a:rPr smtClean="0">
                <a:solidFill>
                  <a:srgbClr val="505050"/>
                </a:solidFill>
                <a:latin typeface="Segoe UI Light"/>
              </a:rPr>
              <a:t>and </a:t>
            </a:r>
            <a:r>
              <a:rPr>
                <a:solidFill>
                  <a:srgbClr val="505050"/>
                </a:solidFill>
                <a:latin typeface="Segoe UI Light"/>
              </a:rPr>
              <a:t>other Search-Based Applications (SBAs) </a:t>
            </a:r>
            <a:r>
              <a:rPr smtClean="0">
                <a:solidFill>
                  <a:srgbClr val="505050"/>
                </a:solidFill>
                <a:latin typeface="Segoe UI Light"/>
              </a:rPr>
              <a:t>to support </a:t>
            </a:r>
            <a:r>
              <a:rPr>
                <a:solidFill>
                  <a:srgbClr val="505050"/>
                </a:solidFill>
                <a:latin typeface="Segoe UI Light"/>
              </a:rPr>
              <a:t>various practice groups with </a:t>
            </a:r>
            <a:r>
              <a:rPr smtClean="0">
                <a:solidFill>
                  <a:srgbClr val="505050"/>
                </a:solidFill>
                <a:latin typeface="Segoe UI Light"/>
              </a:rPr>
              <a:t>unique information </a:t>
            </a:r>
            <a:r>
              <a:rPr>
                <a:solidFill>
                  <a:srgbClr val="505050"/>
                </a:solidFill>
                <a:latin typeface="Segoe UI Light"/>
              </a:rPr>
              <a:t>management needs</a:t>
            </a:r>
          </a:p>
          <a:p>
            <a:pPr>
              <a:spcAft>
                <a:spcPts val="1350"/>
              </a:spcAft>
            </a:pPr>
            <a:r>
              <a:rPr>
                <a:solidFill>
                  <a:srgbClr val="0072C6"/>
                </a:solidFill>
                <a:latin typeface="Segoe UI Semibold" panose="020B0702040204020203" pitchFamily="34" charset="0"/>
              </a:rPr>
              <a:t>Access all client matter-related information, </a:t>
            </a:r>
            <a:r>
              <a:rPr smtClean="0">
                <a:solidFill>
                  <a:srgbClr val="505050"/>
                </a:solidFill>
                <a:latin typeface="Segoe UI Light"/>
              </a:rPr>
              <a:t>including </a:t>
            </a:r>
            <a:r>
              <a:rPr>
                <a:solidFill>
                  <a:srgbClr val="505050"/>
                </a:solidFill>
                <a:latin typeface="Segoe UI Light"/>
              </a:rPr>
              <a:t>billing records, emails, and documents </a:t>
            </a:r>
            <a:r>
              <a:rPr smtClean="0">
                <a:solidFill>
                  <a:srgbClr val="505050"/>
                </a:solidFill>
                <a:latin typeface="Segoe UI Light"/>
              </a:rPr>
              <a:t>in a </a:t>
            </a:r>
            <a:r>
              <a:rPr>
                <a:solidFill>
                  <a:srgbClr val="0072C6"/>
                </a:solidFill>
                <a:latin typeface="Segoe UI Semibold" panose="020B0702040204020203" pitchFamily="34" charset="0"/>
              </a:rPr>
              <a:t>single view</a:t>
            </a:r>
          </a:p>
        </p:txBody>
      </p:sp>
    </p:spTree>
    <p:extLst>
      <p:ext uri="{BB962C8B-B14F-4D97-AF65-F5344CB8AC3E}">
        <p14:creationId xmlns:p14="http://schemas.microsoft.com/office/powerpoint/2010/main" val="1783355392"/>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p:cNvSpPr>
            <a:spLocks noGrp="1"/>
          </p:cNvSpPr>
          <p:nvPr>
            <p:ph type="title"/>
          </p:nvPr>
        </p:nvSpPr>
        <p:spPr/>
        <p:txBody>
          <a:bodyPr>
            <a:normAutofit/>
          </a:bodyPr>
          <a:lstStyle/>
          <a:p>
            <a:r>
              <a:rPr lang="en-US" sz="4800" dirty="0" smtClean="0">
                <a:latin typeface="Segoe UI Light" panose="020B0502040204020203" pitchFamily="34" charset="0"/>
              </a:rPr>
              <a:t>Our Initiative: </a:t>
            </a:r>
            <a:r>
              <a:rPr lang="en-US" sz="4800" dirty="0" err="1" smtClean="0">
                <a:latin typeface="Segoe UI Light" panose="020B0502040204020203" pitchFamily="34" charset="0"/>
              </a:rPr>
              <a:t>iSearch</a:t>
            </a:r>
            <a:endParaRPr lang="en-US" sz="4800" dirty="0">
              <a:latin typeface="Segoe UI Light" panose="020B0502040204020203" pitchFamily="34" charset="0"/>
            </a:endParaRPr>
          </a:p>
        </p:txBody>
      </p:sp>
      <p:pic>
        <p:nvPicPr>
          <p:cNvPr id="24" name="Picture 2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605401" y="284962"/>
            <a:ext cx="1480236" cy="831692"/>
          </a:xfrm>
          <a:prstGeom prst="rect">
            <a:avLst/>
          </a:prstGeom>
          <a:ln w="25400">
            <a:noFill/>
          </a:ln>
        </p:spPr>
      </p:pic>
      <p:sp>
        <p:nvSpPr>
          <p:cNvPr id="5" name="Content Placeholder 6"/>
          <p:cNvSpPr txBox="1">
            <a:spLocks/>
          </p:cNvSpPr>
          <p:nvPr/>
        </p:nvSpPr>
        <p:spPr>
          <a:xfrm>
            <a:off x="369133" y="1515632"/>
            <a:ext cx="4470359" cy="2746826"/>
          </a:xfrm>
          <a:prstGeom prst="rect">
            <a:avLst/>
          </a:prstGeom>
        </p:spPr>
        <p:txBody>
          <a:bodyPr>
            <a:no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505050"/>
              </a:buClr>
              <a:buFont typeface="Wingdings" panose="05000000000000000000" pitchFamily="2" charset="2"/>
              <a:buNone/>
            </a:pPr>
            <a:r>
              <a:rPr lang="en-US" sz="2400" dirty="0" smtClean="0">
                <a:solidFill>
                  <a:srgbClr val="0072C6"/>
                </a:solidFill>
              </a:rPr>
              <a:t>Build &amp; implement an enterprise search platform across a broad collection of content</a:t>
            </a:r>
          </a:p>
          <a:p>
            <a:pPr marL="0" indent="0">
              <a:buClr>
                <a:srgbClr val="505050"/>
              </a:buClr>
              <a:buFont typeface="Wingdings" panose="05000000000000000000" pitchFamily="2" charset="2"/>
              <a:buNone/>
            </a:pPr>
            <a:endParaRPr lang="en-US" sz="2400" dirty="0" smtClean="0">
              <a:solidFill>
                <a:srgbClr val="0072C6"/>
              </a:solidFill>
            </a:endParaRPr>
          </a:p>
          <a:p>
            <a:pPr marL="0" indent="0">
              <a:buClr>
                <a:srgbClr val="505050"/>
              </a:buClr>
              <a:buFont typeface="Wingdings" panose="05000000000000000000" pitchFamily="2" charset="2"/>
              <a:buNone/>
            </a:pPr>
            <a:r>
              <a:rPr lang="en-US" sz="2400" dirty="0" smtClean="0">
                <a:solidFill>
                  <a:srgbClr val="0072C6"/>
                </a:solidFill>
              </a:rPr>
              <a:t>Field a search-driven application for legal research</a:t>
            </a:r>
          </a:p>
          <a:p>
            <a:pPr marL="0" indent="0">
              <a:buClr>
                <a:srgbClr val="505050"/>
              </a:buClr>
              <a:buFont typeface="Wingdings" panose="05000000000000000000" pitchFamily="2" charset="2"/>
              <a:buNone/>
            </a:pPr>
            <a:endParaRPr lang="en-US" sz="2400" dirty="0" smtClean="0">
              <a:solidFill>
                <a:srgbClr val="0072C6"/>
              </a:solidFill>
            </a:endParaRPr>
          </a:p>
          <a:p>
            <a:pPr marL="0" indent="0">
              <a:buClr>
                <a:srgbClr val="505050"/>
              </a:buClr>
              <a:buFont typeface="Wingdings" panose="05000000000000000000" pitchFamily="2" charset="2"/>
              <a:buNone/>
            </a:pPr>
            <a:r>
              <a:rPr lang="en-US" sz="2400" dirty="0" smtClean="0">
                <a:solidFill>
                  <a:srgbClr val="0072C6"/>
                </a:solidFill>
              </a:rPr>
              <a:t>Chose SharePoint and BA Insight</a:t>
            </a:r>
            <a:endParaRPr lang="en-US" sz="2400" dirty="0">
              <a:solidFill>
                <a:srgbClr val="0072C6"/>
              </a:solidFill>
            </a:endParaRPr>
          </a:p>
        </p:txBody>
      </p:sp>
      <p:pic>
        <p:nvPicPr>
          <p:cNvPr id="38" name="Picture 37" descr="BA_logo_FINAL-web.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11258" y="5117006"/>
            <a:ext cx="2193593" cy="632767"/>
          </a:xfrm>
          <a:prstGeom prst="rect">
            <a:avLst/>
          </a:prstGeom>
          <a:noFill/>
          <a:ln>
            <a:noFill/>
          </a:ln>
        </p:spPr>
      </p:pic>
      <p:grpSp>
        <p:nvGrpSpPr>
          <p:cNvPr id="6" name="Group 5"/>
          <p:cNvGrpSpPr/>
          <p:nvPr/>
        </p:nvGrpSpPr>
        <p:grpSpPr>
          <a:xfrm>
            <a:off x="5333700" y="1365585"/>
            <a:ext cx="6550832" cy="4874877"/>
            <a:chOff x="5333700" y="1365585"/>
            <a:chExt cx="5456537" cy="4060545"/>
          </a:xfrm>
        </p:grpSpPr>
        <p:sp>
          <p:nvSpPr>
            <p:cNvPr id="7" name="Oval 6"/>
            <p:cNvSpPr/>
            <p:nvPr/>
          </p:nvSpPr>
          <p:spPr>
            <a:xfrm>
              <a:off x="6469710" y="1744662"/>
              <a:ext cx="3200400" cy="3200400"/>
            </a:xfrm>
            <a:prstGeom prst="ellipse">
              <a:avLst/>
            </a:prstGeom>
            <a:noFill/>
            <a:ln w="76200">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25">
                <a:solidFill>
                  <a:srgbClr val="FFFFFF"/>
                </a:solidFill>
              </a:endParaRPr>
            </a:p>
          </p:txBody>
        </p:sp>
        <p:sp>
          <p:nvSpPr>
            <p:cNvPr id="4" name="Oval 3"/>
            <p:cNvSpPr/>
            <p:nvPr/>
          </p:nvSpPr>
          <p:spPr bwMode="auto">
            <a:xfrm>
              <a:off x="6065837" y="1801253"/>
              <a:ext cx="1059160" cy="846899"/>
            </a:xfrm>
            <a:prstGeom prst="ellipse">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2" name="Oval 31"/>
            <p:cNvSpPr/>
            <p:nvPr/>
          </p:nvSpPr>
          <p:spPr bwMode="auto">
            <a:xfrm>
              <a:off x="5605951" y="2926132"/>
              <a:ext cx="1059160" cy="846899"/>
            </a:xfrm>
            <a:prstGeom prst="ellipse">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4" name="Oval 33"/>
            <p:cNvSpPr/>
            <p:nvPr/>
          </p:nvSpPr>
          <p:spPr bwMode="auto">
            <a:xfrm>
              <a:off x="9502026" y="2896134"/>
              <a:ext cx="1059160" cy="846899"/>
            </a:xfrm>
            <a:prstGeom prst="ellipse">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9" name="Oval 38"/>
            <p:cNvSpPr/>
            <p:nvPr/>
          </p:nvSpPr>
          <p:spPr bwMode="auto">
            <a:xfrm>
              <a:off x="7577822" y="1365585"/>
              <a:ext cx="1059160" cy="846899"/>
            </a:xfrm>
            <a:prstGeom prst="ellipse">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0" name="Oval 39"/>
            <p:cNvSpPr/>
            <p:nvPr/>
          </p:nvSpPr>
          <p:spPr bwMode="auto">
            <a:xfrm>
              <a:off x="8994980" y="1801253"/>
              <a:ext cx="1059160" cy="846899"/>
            </a:xfrm>
            <a:prstGeom prst="ellipse">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3" name="Oval 42"/>
            <p:cNvSpPr/>
            <p:nvPr/>
          </p:nvSpPr>
          <p:spPr bwMode="auto">
            <a:xfrm>
              <a:off x="6065836" y="4048604"/>
              <a:ext cx="1132297" cy="905379"/>
            </a:xfrm>
            <a:prstGeom prst="ellipse">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4" name="Oval 43"/>
            <p:cNvSpPr/>
            <p:nvPr/>
          </p:nvSpPr>
          <p:spPr bwMode="auto">
            <a:xfrm>
              <a:off x="8994980" y="3958058"/>
              <a:ext cx="1172400" cy="937445"/>
            </a:xfrm>
            <a:prstGeom prst="ellipse">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5" name="Oval 44"/>
            <p:cNvSpPr/>
            <p:nvPr/>
          </p:nvSpPr>
          <p:spPr bwMode="auto">
            <a:xfrm>
              <a:off x="7568940" y="4579231"/>
              <a:ext cx="1059160" cy="846899"/>
            </a:xfrm>
            <a:prstGeom prst="ellipse">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2" name="Group 1"/>
            <p:cNvGrpSpPr/>
            <p:nvPr/>
          </p:nvGrpSpPr>
          <p:grpSpPr>
            <a:xfrm>
              <a:off x="6142037" y="1691527"/>
              <a:ext cx="982960" cy="891335"/>
              <a:chOff x="5675895" y="1591263"/>
              <a:chExt cx="982960" cy="891335"/>
            </a:xfrm>
          </p:grpSpPr>
          <p:pic>
            <p:nvPicPr>
              <p:cNvPr id="36" name="Picture 3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730291" y="1591263"/>
                <a:ext cx="836001" cy="833870"/>
              </a:xfrm>
              <a:prstGeom prst="rect">
                <a:avLst/>
              </a:prstGeom>
              <a:ln w="25400">
                <a:noFill/>
              </a:ln>
            </p:spPr>
          </p:pic>
          <p:sp>
            <p:nvSpPr>
              <p:cNvPr id="37" name="TextBox 36"/>
              <p:cNvSpPr txBox="1"/>
              <p:nvPr/>
            </p:nvSpPr>
            <p:spPr>
              <a:xfrm>
                <a:off x="5675895" y="2140341"/>
                <a:ext cx="982960" cy="342257"/>
              </a:xfrm>
              <a:prstGeom prst="rect">
                <a:avLst/>
              </a:prstGeom>
              <a:noFill/>
              <a:ln w="25400">
                <a:noFill/>
              </a:ln>
              <a:effectLst/>
            </p:spPr>
            <p:txBody>
              <a:bodyPr wrap="none" rtlCol="0">
                <a:spAutoFit/>
              </a:bodyPr>
              <a:lstStyle/>
              <a:p>
                <a:r>
                  <a:rPr lang="en-US" sz="1350" dirty="0" err="1">
                    <a:solidFill>
                      <a:srgbClr val="E6E6E6">
                        <a:lumMod val="10000"/>
                      </a:srgbClr>
                    </a:solidFill>
                    <a:latin typeface="Times" pitchFamily="18" charset="0"/>
                  </a:rPr>
                  <a:t>InterAction</a:t>
                </a:r>
                <a:endParaRPr lang="en-US" sz="1350" dirty="0">
                  <a:solidFill>
                    <a:srgbClr val="E6E6E6">
                      <a:lumMod val="10000"/>
                    </a:srgbClr>
                  </a:solidFill>
                  <a:latin typeface="Times" pitchFamily="18" charset="0"/>
                </a:endParaRPr>
              </a:p>
            </p:txBody>
          </p:sp>
        </p:grpSp>
        <p:pic>
          <p:nvPicPr>
            <p:cNvPr id="9" name="Picture 8"/>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037637" y="2116487"/>
              <a:ext cx="1236075" cy="500733"/>
            </a:xfrm>
            <a:prstGeom prst="rect">
              <a:avLst/>
            </a:prstGeom>
            <a:noFill/>
            <a:ln>
              <a:noFill/>
            </a:ln>
          </p:spPr>
        </p:pic>
        <p:pic>
          <p:nvPicPr>
            <p:cNvPr id="11" name="Picture 10"/>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065837" y="4030662"/>
              <a:ext cx="1101946" cy="618839"/>
            </a:xfrm>
            <a:prstGeom prst="rect">
              <a:avLst/>
            </a:prstGeom>
            <a:noFill/>
            <a:ln w="25400">
              <a:noFill/>
            </a:ln>
            <a:effectLst/>
          </p:spPr>
        </p:pic>
        <p:pic>
          <p:nvPicPr>
            <p:cNvPr id="12" name="Picture 11"/>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797790" y="4696344"/>
              <a:ext cx="601461" cy="518231"/>
            </a:xfrm>
            <a:prstGeom prst="rect">
              <a:avLst/>
            </a:prstGeom>
            <a:ln w="25400">
              <a:noFill/>
            </a:ln>
            <a:effectLst/>
          </p:spPr>
        </p:pic>
        <p:pic>
          <p:nvPicPr>
            <p:cNvPr id="13" name="Picture 1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645468" y="1382024"/>
              <a:ext cx="951408" cy="570383"/>
            </a:xfrm>
            <a:prstGeom prst="rect">
              <a:avLst/>
            </a:prstGeom>
            <a:ln w="25400">
              <a:noFill/>
            </a:ln>
          </p:spPr>
        </p:pic>
        <p:pic>
          <p:nvPicPr>
            <p:cNvPr id="16" name="Picture 15"/>
            <p:cNvPicPr>
              <a:picLocks noChangeAspect="1"/>
            </p:cNvPicPr>
            <p:nvPr/>
          </p:nvPicPr>
          <p:blipFill>
            <a:blip r:embed="rId10" cstate="email">
              <a:grayscl/>
              <a:extLst>
                <a:ext uri="{28A0092B-C50C-407E-A947-70E740481C1C}">
                  <a14:useLocalDpi xmlns:a14="http://schemas.microsoft.com/office/drawing/2010/main"/>
                </a:ext>
              </a:extLst>
            </a:blip>
            <a:stretch>
              <a:fillRect/>
            </a:stretch>
          </p:blipFill>
          <p:spPr>
            <a:xfrm>
              <a:off x="7781278" y="3105352"/>
              <a:ext cx="671162" cy="488460"/>
            </a:xfrm>
            <a:prstGeom prst="roundRect">
              <a:avLst>
                <a:gd name="adj" fmla="val 16667"/>
              </a:avLst>
            </a:prstGeom>
            <a:ln>
              <a:noFill/>
            </a:ln>
            <a:effectLst/>
            <a:scene3d>
              <a:camera prst="orthographicFront"/>
              <a:lightRig rig="contrasting" dir="t">
                <a:rot lat="0" lon="0" rev="4200000"/>
              </a:lightRig>
            </a:scene3d>
            <a:sp3d prstMaterial="plastic">
              <a:bevelT w="381000" h="114300" prst="relaxedInset"/>
              <a:contourClr>
                <a:srgbClr val="969696"/>
              </a:contourClr>
            </a:sp3d>
          </p:spPr>
        </p:pic>
        <p:pic>
          <p:nvPicPr>
            <p:cNvPr id="33" name="Picture 32"/>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9113837" y="4027761"/>
              <a:ext cx="1007704" cy="580635"/>
            </a:xfrm>
            <a:prstGeom prst="rect">
              <a:avLst/>
            </a:prstGeom>
            <a:ln w="25400">
              <a:noFill/>
            </a:ln>
            <a:effectLst/>
          </p:spPr>
        </p:pic>
        <p:grpSp>
          <p:nvGrpSpPr>
            <p:cNvPr id="41" name="Group 40"/>
            <p:cNvGrpSpPr/>
            <p:nvPr/>
          </p:nvGrpSpPr>
          <p:grpSpPr>
            <a:xfrm>
              <a:off x="5333700" y="3131126"/>
              <a:ext cx="1530090" cy="493136"/>
              <a:chOff x="5333700" y="3080326"/>
              <a:chExt cx="1530090" cy="493136"/>
            </a:xfrm>
          </p:grpSpPr>
          <p:sp>
            <p:nvSpPr>
              <p:cNvPr id="15" name="Rectangle 14"/>
              <p:cNvSpPr/>
              <p:nvPr/>
            </p:nvSpPr>
            <p:spPr>
              <a:xfrm>
                <a:off x="5333700" y="3080326"/>
                <a:ext cx="1530090" cy="493136"/>
              </a:xfrm>
              <a:prstGeom prst="rect">
                <a:avLst/>
              </a:prstGeom>
              <a:solidFill>
                <a:schemeClr val="bg1"/>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25">
                  <a:solidFill>
                    <a:srgbClr val="FFFFFF"/>
                  </a:solidFill>
                </a:endParaRPr>
              </a:p>
            </p:txBody>
          </p:sp>
          <p:grpSp>
            <p:nvGrpSpPr>
              <p:cNvPr id="3" name="Group 2"/>
              <p:cNvGrpSpPr/>
              <p:nvPr/>
            </p:nvGrpSpPr>
            <p:grpSpPr>
              <a:xfrm>
                <a:off x="5456237" y="3116262"/>
                <a:ext cx="1310461" cy="404411"/>
                <a:chOff x="4978736" y="2829482"/>
                <a:chExt cx="1310461" cy="404411"/>
              </a:xfrm>
            </p:grpSpPr>
            <p:pic>
              <p:nvPicPr>
                <p:cNvPr id="30" name="Picture 29"/>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4978736" y="2829482"/>
                  <a:ext cx="1310461" cy="313333"/>
                </a:xfrm>
                <a:prstGeom prst="rect">
                  <a:avLst/>
                </a:prstGeom>
              </p:spPr>
            </p:pic>
            <p:pic>
              <p:nvPicPr>
                <p:cNvPr id="31" name="Picture 2"/>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5478530" y="3040062"/>
                  <a:ext cx="512296" cy="193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cxnSp>
          <p:nvCxnSpPr>
            <p:cNvPr id="21" name="Straight Arrow Connector 20"/>
            <p:cNvCxnSpPr/>
            <p:nvPr/>
          </p:nvCxnSpPr>
          <p:spPr>
            <a:xfrm>
              <a:off x="8116859" y="2219151"/>
              <a:ext cx="0" cy="576072"/>
            </a:xfrm>
            <a:prstGeom prst="straightConnector1">
              <a:avLst/>
            </a:prstGeom>
            <a:ln w="57150">
              <a:solidFill>
                <a:schemeClr val="tx2"/>
              </a:solidFill>
              <a:headEnd type="stealth"/>
              <a:tailEnd type="stealth"/>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8116859" y="3834187"/>
              <a:ext cx="0" cy="577475"/>
            </a:xfrm>
            <a:prstGeom prst="straightConnector1">
              <a:avLst/>
            </a:prstGeom>
            <a:ln w="57150">
              <a:solidFill>
                <a:schemeClr val="tx2"/>
              </a:solidFill>
              <a:headEnd type="stealth"/>
              <a:tailEnd type="stealth"/>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rot="16200000">
              <a:off x="7308700" y="3108915"/>
              <a:ext cx="0" cy="576072"/>
            </a:xfrm>
            <a:prstGeom prst="straightConnector1">
              <a:avLst/>
            </a:prstGeom>
            <a:ln w="57150">
              <a:solidFill>
                <a:schemeClr val="tx2"/>
              </a:solidFill>
              <a:headEnd type="stealth"/>
              <a:tailEnd type="stealth"/>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rot="16200000">
              <a:off x="8925018" y="3108915"/>
              <a:ext cx="0" cy="576072"/>
            </a:xfrm>
            <a:prstGeom prst="straightConnector1">
              <a:avLst/>
            </a:prstGeom>
            <a:ln w="57150">
              <a:solidFill>
                <a:schemeClr val="tx2"/>
              </a:solidFill>
              <a:headEnd type="stealth"/>
              <a:tailEnd type="stealth"/>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V="1">
              <a:off x="8566610" y="2625724"/>
              <a:ext cx="411480" cy="411480"/>
            </a:xfrm>
            <a:prstGeom prst="straightConnector1">
              <a:avLst/>
            </a:prstGeom>
            <a:ln w="57150">
              <a:solidFill>
                <a:schemeClr val="tx2"/>
              </a:solidFill>
              <a:headEnd type="stealth"/>
              <a:tailEnd type="stealth"/>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V="1">
              <a:off x="7284564" y="3713379"/>
              <a:ext cx="411480" cy="406515"/>
            </a:xfrm>
            <a:prstGeom prst="straightConnector1">
              <a:avLst/>
            </a:prstGeom>
            <a:ln w="57150">
              <a:solidFill>
                <a:schemeClr val="tx2"/>
              </a:solidFill>
              <a:headEnd type="stealth"/>
              <a:tailEnd type="stealth"/>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H="1" flipV="1">
              <a:off x="7287029" y="2628582"/>
              <a:ext cx="411480" cy="411480"/>
            </a:xfrm>
            <a:prstGeom prst="straightConnector1">
              <a:avLst/>
            </a:prstGeom>
            <a:ln w="57150">
              <a:solidFill>
                <a:schemeClr val="tx2"/>
              </a:solidFill>
              <a:headEnd type="stealth"/>
              <a:tailEnd type="stealth"/>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H="1" flipV="1">
              <a:off x="8550812" y="3683923"/>
              <a:ext cx="406776" cy="411480"/>
            </a:xfrm>
            <a:prstGeom prst="straightConnector1">
              <a:avLst/>
            </a:prstGeom>
            <a:ln w="57150">
              <a:solidFill>
                <a:schemeClr val="tx2"/>
              </a:solidFill>
              <a:headEnd type="stealth"/>
              <a:tailEnd type="stealth"/>
            </a:ln>
          </p:spPr>
          <p:style>
            <a:lnRef idx="1">
              <a:schemeClr val="accent1"/>
            </a:lnRef>
            <a:fillRef idx="0">
              <a:schemeClr val="accent1"/>
            </a:fillRef>
            <a:effectRef idx="0">
              <a:schemeClr val="accent1"/>
            </a:effectRef>
            <a:fontRef idx="minor">
              <a:schemeClr val="tx1"/>
            </a:fontRef>
          </p:style>
        </p:cxnSp>
        <p:sp>
          <p:nvSpPr>
            <p:cNvPr id="42" name="Rectangle 41"/>
            <p:cNvSpPr/>
            <p:nvPr/>
          </p:nvSpPr>
          <p:spPr bwMode="auto">
            <a:xfrm>
              <a:off x="9517940" y="3105868"/>
              <a:ext cx="1272297" cy="534269"/>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35" name="Picture 34"/>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517940" y="3184926"/>
              <a:ext cx="1272297" cy="357376"/>
            </a:xfrm>
            <a:prstGeom prst="rect">
              <a:avLst/>
            </a:prstGeom>
            <a:ln w="25400">
              <a:noFill/>
            </a:ln>
            <a:effectLst/>
          </p:spPr>
        </p:pic>
      </p:grpSp>
    </p:spTree>
    <p:extLst>
      <p:ext uri="{BB962C8B-B14F-4D97-AF65-F5344CB8AC3E}">
        <p14:creationId xmlns:p14="http://schemas.microsoft.com/office/powerpoint/2010/main" val="3139035227"/>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p:cNvSpPr>
            <a:spLocks noGrp="1"/>
          </p:cNvSpPr>
          <p:nvPr>
            <p:ph type="title"/>
          </p:nvPr>
        </p:nvSpPr>
        <p:spPr/>
        <p:txBody>
          <a:bodyPr>
            <a:normAutofit/>
          </a:bodyPr>
          <a:lstStyle/>
          <a:p>
            <a:r>
              <a:rPr lang="en-US" sz="4800" dirty="0" smtClean="0">
                <a:latin typeface="Segoe UI Light" panose="020B0502040204020203" pitchFamily="34" charset="0"/>
              </a:rPr>
              <a:t>Requirements and Approach</a:t>
            </a:r>
            <a:endParaRPr lang="en-US" sz="4800" dirty="0">
              <a:latin typeface="Segoe UI Light" panose="020B0502040204020203" pitchFamily="34" charset="0"/>
            </a:endParaRPr>
          </a:p>
        </p:txBody>
      </p:sp>
      <p:pic>
        <p:nvPicPr>
          <p:cNvPr id="24" name="Picture 2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05401" y="284962"/>
            <a:ext cx="1480236" cy="831692"/>
          </a:xfrm>
          <a:prstGeom prst="rect">
            <a:avLst/>
          </a:prstGeom>
          <a:ln w="25400">
            <a:noFill/>
          </a:ln>
        </p:spPr>
      </p:pic>
      <p:sp>
        <p:nvSpPr>
          <p:cNvPr id="5" name="Content Placeholder 6"/>
          <p:cNvSpPr txBox="1">
            <a:spLocks/>
          </p:cNvSpPr>
          <p:nvPr/>
        </p:nvSpPr>
        <p:spPr>
          <a:xfrm>
            <a:off x="273558" y="3340065"/>
            <a:ext cx="5264936" cy="548640"/>
          </a:xfrm>
          <a:prstGeom prst="rect">
            <a:avLst/>
          </a:prstGeom>
          <a:noFill/>
          <a:ln w="9525">
            <a:noFill/>
            <a:miter lim="800000"/>
            <a:headEnd/>
            <a:tailEnd/>
          </a:ln>
          <a:effectLst/>
        </p:spPr>
        <p:txBody>
          <a:bodyPr vert="horz" wrap="square" lIns="205740" tIns="34290" rIns="68580" bIns="34290" numCol="1" anchor="ctr" anchorCtr="0" compatLnSpc="1">
            <a:prstTxWarp prst="textNoShape">
              <a:avLst/>
            </a:prstTxWarp>
            <a:norm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768015" fontAlgn="base">
              <a:spcAft>
                <a:spcPct val="20000"/>
              </a:spcAft>
              <a:buClr>
                <a:srgbClr val="777777"/>
              </a:buClr>
              <a:buFont typeface="Wingdings" panose="05000000000000000000" pitchFamily="2" charset="2"/>
              <a:buNone/>
            </a:pPr>
            <a:r>
              <a:rPr lang="en-US" sz="2400" dirty="0">
                <a:solidFill>
                  <a:srgbClr val="0072C6"/>
                </a:solidFill>
              </a:rPr>
              <a:t>High Performance/Large Scale</a:t>
            </a:r>
          </a:p>
        </p:txBody>
      </p:sp>
      <p:sp>
        <p:nvSpPr>
          <p:cNvPr id="6" name="Content Placeholder 6"/>
          <p:cNvSpPr txBox="1">
            <a:spLocks/>
          </p:cNvSpPr>
          <p:nvPr/>
        </p:nvSpPr>
        <p:spPr bwMode="auto">
          <a:xfrm>
            <a:off x="273559" y="5082222"/>
            <a:ext cx="4877878" cy="548640"/>
          </a:xfrm>
          <a:prstGeom prst="rect">
            <a:avLst/>
          </a:prstGeom>
          <a:noFill/>
          <a:ln w="9525">
            <a:noFill/>
            <a:miter lim="800000"/>
            <a:headEnd/>
            <a:tailEnd/>
          </a:ln>
          <a:effectLst/>
        </p:spPr>
        <p:txBody>
          <a:bodyPr vert="horz" wrap="square" lIns="205740" tIns="34290" rIns="68580" bIns="34290" numCol="1" anchor="ctr" anchorCtr="0" compatLnSpc="1">
            <a:prstTxWarp prst="textNoShape">
              <a:avLst/>
            </a:prstTxWarp>
          </a:bodyPr>
          <a:lstStyle>
            <a:lvl1pPr marL="230188" indent="-230188" algn="l" rtl="0" fontAlgn="base">
              <a:spcBef>
                <a:spcPct val="20000"/>
              </a:spcBef>
              <a:spcAft>
                <a:spcPct val="20000"/>
              </a:spcAft>
              <a:buClr>
                <a:srgbClr val="777777"/>
              </a:buClr>
              <a:buFont typeface="Wingdings" pitchFamily="2" charset="2"/>
              <a:buChar char="§"/>
              <a:defRPr sz="2200">
                <a:solidFill>
                  <a:srgbClr val="454545"/>
                </a:solidFill>
                <a:latin typeface="+mn-lt"/>
                <a:ea typeface="+mn-ea"/>
                <a:cs typeface="+mn-cs"/>
              </a:defRPr>
            </a:lvl1pPr>
            <a:lvl2pPr marL="515938" indent="-171450" algn="l" rtl="0" fontAlgn="base">
              <a:spcBef>
                <a:spcPct val="20000"/>
              </a:spcBef>
              <a:spcAft>
                <a:spcPct val="20000"/>
              </a:spcAft>
              <a:buClr>
                <a:srgbClr val="808080"/>
              </a:buClr>
              <a:buFont typeface="Wingdings" pitchFamily="2" charset="2"/>
              <a:buChar char="§"/>
              <a:defRPr sz="2000">
                <a:solidFill>
                  <a:srgbClr val="454545"/>
                </a:solidFill>
                <a:latin typeface="+mn-lt"/>
              </a:defRPr>
            </a:lvl2pPr>
            <a:lvl3pPr marL="801688" indent="-171450" algn="l" rtl="0" fontAlgn="base">
              <a:spcBef>
                <a:spcPct val="10000"/>
              </a:spcBef>
              <a:spcAft>
                <a:spcPct val="10000"/>
              </a:spcAft>
              <a:buClr>
                <a:srgbClr val="969696"/>
              </a:buClr>
              <a:buFont typeface="Wingdings" pitchFamily="2" charset="2"/>
              <a:buChar char="§"/>
              <a:defRPr>
                <a:solidFill>
                  <a:srgbClr val="454545"/>
                </a:solidFill>
                <a:latin typeface="+mn-lt"/>
              </a:defRPr>
            </a:lvl3pPr>
            <a:lvl4pPr marL="1089025" indent="-173038" algn="l" rtl="0" fontAlgn="base">
              <a:spcBef>
                <a:spcPct val="10000"/>
              </a:spcBef>
              <a:spcAft>
                <a:spcPct val="10000"/>
              </a:spcAft>
              <a:buClr>
                <a:srgbClr val="B2B2B2"/>
              </a:buClr>
              <a:buFont typeface="Wingdings" pitchFamily="2" charset="2"/>
              <a:buChar char="§"/>
              <a:defRPr sz="1600">
                <a:solidFill>
                  <a:srgbClr val="454545"/>
                </a:solidFill>
                <a:latin typeface="+mn-lt"/>
              </a:defRPr>
            </a:lvl4pPr>
            <a:lvl5pPr marL="1377950" indent="-174625" algn="l" rtl="0" fontAlgn="base">
              <a:spcBef>
                <a:spcPct val="10000"/>
              </a:spcBef>
              <a:spcAft>
                <a:spcPct val="10000"/>
              </a:spcAft>
              <a:buClr>
                <a:srgbClr val="C0C0C0"/>
              </a:buClr>
              <a:buFont typeface="Wingdings" pitchFamily="2" charset="2"/>
              <a:buChar char="§"/>
              <a:defRPr sz="1600">
                <a:solidFill>
                  <a:srgbClr val="454545"/>
                </a:solidFill>
                <a:latin typeface="+mn-lt"/>
              </a:defRPr>
            </a:lvl5pPr>
            <a:lvl6pPr marL="1835150" indent="-174625" algn="l" rtl="0" fontAlgn="base">
              <a:spcBef>
                <a:spcPct val="10000"/>
              </a:spcBef>
              <a:spcAft>
                <a:spcPct val="10000"/>
              </a:spcAft>
              <a:buClr>
                <a:srgbClr val="C0C0C0"/>
              </a:buClr>
              <a:buFont typeface="Wingdings" pitchFamily="2" charset="2"/>
              <a:buChar char="§"/>
              <a:defRPr sz="1600">
                <a:solidFill>
                  <a:srgbClr val="454545"/>
                </a:solidFill>
                <a:latin typeface="+mn-lt"/>
              </a:defRPr>
            </a:lvl6pPr>
            <a:lvl7pPr marL="2292350" indent="-174625" algn="l" rtl="0" fontAlgn="base">
              <a:spcBef>
                <a:spcPct val="10000"/>
              </a:spcBef>
              <a:spcAft>
                <a:spcPct val="10000"/>
              </a:spcAft>
              <a:buClr>
                <a:srgbClr val="C0C0C0"/>
              </a:buClr>
              <a:buFont typeface="Wingdings" pitchFamily="2" charset="2"/>
              <a:buChar char="§"/>
              <a:defRPr sz="1600">
                <a:solidFill>
                  <a:srgbClr val="454545"/>
                </a:solidFill>
                <a:latin typeface="+mn-lt"/>
              </a:defRPr>
            </a:lvl7pPr>
            <a:lvl8pPr marL="2749550" indent="-174625" algn="l" rtl="0" fontAlgn="base">
              <a:spcBef>
                <a:spcPct val="10000"/>
              </a:spcBef>
              <a:spcAft>
                <a:spcPct val="10000"/>
              </a:spcAft>
              <a:buClr>
                <a:srgbClr val="C0C0C0"/>
              </a:buClr>
              <a:buFont typeface="Wingdings" pitchFamily="2" charset="2"/>
              <a:buChar char="§"/>
              <a:defRPr sz="1600">
                <a:solidFill>
                  <a:srgbClr val="454545"/>
                </a:solidFill>
                <a:latin typeface="+mn-lt"/>
              </a:defRPr>
            </a:lvl8pPr>
            <a:lvl9pPr marL="3206750" indent="-174625" algn="l" rtl="0" fontAlgn="base">
              <a:spcBef>
                <a:spcPct val="10000"/>
              </a:spcBef>
              <a:spcAft>
                <a:spcPct val="10000"/>
              </a:spcAft>
              <a:buClr>
                <a:srgbClr val="C0C0C0"/>
              </a:buClr>
              <a:buFont typeface="Wingdings" pitchFamily="2" charset="2"/>
              <a:buChar char="§"/>
              <a:defRPr sz="1600">
                <a:solidFill>
                  <a:srgbClr val="454545"/>
                </a:solidFill>
                <a:latin typeface="+mn-lt"/>
              </a:defRPr>
            </a:lvl9pPr>
          </a:lstStyle>
          <a:p>
            <a:pPr marL="0" indent="0">
              <a:buFont typeface="Wingdings" pitchFamily="2" charset="2"/>
              <a:buNone/>
            </a:pPr>
            <a:r>
              <a:rPr lang="en-US" sz="2400" dirty="0">
                <a:solidFill>
                  <a:srgbClr val="0072C6"/>
                </a:solidFill>
                <a:latin typeface="Segoe UI Light"/>
              </a:rPr>
              <a:t>Rapid Configuration of Search-Driven Applications</a:t>
            </a:r>
          </a:p>
        </p:txBody>
      </p:sp>
      <p:sp>
        <p:nvSpPr>
          <p:cNvPr id="7" name="Content Placeholder 6"/>
          <p:cNvSpPr txBox="1">
            <a:spLocks/>
          </p:cNvSpPr>
          <p:nvPr/>
        </p:nvSpPr>
        <p:spPr bwMode="auto">
          <a:xfrm>
            <a:off x="273559" y="1597909"/>
            <a:ext cx="3771516" cy="548640"/>
          </a:xfrm>
          <a:prstGeom prst="rect">
            <a:avLst/>
          </a:prstGeom>
          <a:noFill/>
          <a:ln w="9525">
            <a:noFill/>
            <a:miter lim="800000"/>
            <a:headEnd/>
            <a:tailEnd/>
          </a:ln>
          <a:effectLst/>
        </p:spPr>
        <p:txBody>
          <a:bodyPr vert="horz" wrap="square" lIns="205740" tIns="34290" rIns="68580" bIns="34290" numCol="1" anchor="ctr" anchorCtr="0" compatLnSpc="1">
            <a:prstTxWarp prst="textNoShape">
              <a:avLst/>
            </a:prstTxWarp>
          </a:bodyPr>
          <a:lstStyle>
            <a:lvl1pPr marL="230188" indent="-230188" algn="l" rtl="0" fontAlgn="base">
              <a:spcBef>
                <a:spcPct val="20000"/>
              </a:spcBef>
              <a:spcAft>
                <a:spcPct val="20000"/>
              </a:spcAft>
              <a:buClr>
                <a:srgbClr val="777777"/>
              </a:buClr>
              <a:buFont typeface="Wingdings" pitchFamily="2" charset="2"/>
              <a:buChar char="§"/>
              <a:defRPr sz="2200">
                <a:solidFill>
                  <a:srgbClr val="454545"/>
                </a:solidFill>
                <a:latin typeface="+mn-lt"/>
                <a:ea typeface="+mn-ea"/>
                <a:cs typeface="+mn-cs"/>
              </a:defRPr>
            </a:lvl1pPr>
            <a:lvl2pPr marL="515938" indent="-171450" algn="l" rtl="0" fontAlgn="base">
              <a:spcBef>
                <a:spcPct val="20000"/>
              </a:spcBef>
              <a:spcAft>
                <a:spcPct val="20000"/>
              </a:spcAft>
              <a:buClr>
                <a:srgbClr val="808080"/>
              </a:buClr>
              <a:buFont typeface="Wingdings" pitchFamily="2" charset="2"/>
              <a:buChar char="§"/>
              <a:defRPr sz="2000">
                <a:solidFill>
                  <a:srgbClr val="454545"/>
                </a:solidFill>
                <a:latin typeface="+mn-lt"/>
              </a:defRPr>
            </a:lvl2pPr>
            <a:lvl3pPr marL="801688" indent="-171450" algn="l" rtl="0" fontAlgn="base">
              <a:spcBef>
                <a:spcPct val="10000"/>
              </a:spcBef>
              <a:spcAft>
                <a:spcPct val="10000"/>
              </a:spcAft>
              <a:buClr>
                <a:srgbClr val="969696"/>
              </a:buClr>
              <a:buFont typeface="Wingdings" pitchFamily="2" charset="2"/>
              <a:buChar char="§"/>
              <a:defRPr>
                <a:solidFill>
                  <a:srgbClr val="454545"/>
                </a:solidFill>
                <a:latin typeface="+mn-lt"/>
              </a:defRPr>
            </a:lvl3pPr>
            <a:lvl4pPr marL="1089025" indent="-173038" algn="l" rtl="0" fontAlgn="base">
              <a:spcBef>
                <a:spcPct val="10000"/>
              </a:spcBef>
              <a:spcAft>
                <a:spcPct val="10000"/>
              </a:spcAft>
              <a:buClr>
                <a:srgbClr val="B2B2B2"/>
              </a:buClr>
              <a:buFont typeface="Wingdings" pitchFamily="2" charset="2"/>
              <a:buChar char="§"/>
              <a:defRPr sz="1600">
                <a:solidFill>
                  <a:srgbClr val="454545"/>
                </a:solidFill>
                <a:latin typeface="+mn-lt"/>
              </a:defRPr>
            </a:lvl4pPr>
            <a:lvl5pPr marL="1377950" indent="-174625" algn="l" rtl="0" fontAlgn="base">
              <a:spcBef>
                <a:spcPct val="10000"/>
              </a:spcBef>
              <a:spcAft>
                <a:spcPct val="10000"/>
              </a:spcAft>
              <a:buClr>
                <a:srgbClr val="C0C0C0"/>
              </a:buClr>
              <a:buFont typeface="Wingdings" pitchFamily="2" charset="2"/>
              <a:buChar char="§"/>
              <a:defRPr sz="1600">
                <a:solidFill>
                  <a:srgbClr val="454545"/>
                </a:solidFill>
                <a:latin typeface="+mn-lt"/>
              </a:defRPr>
            </a:lvl5pPr>
            <a:lvl6pPr marL="1835150" indent="-174625" algn="l" rtl="0" fontAlgn="base">
              <a:spcBef>
                <a:spcPct val="10000"/>
              </a:spcBef>
              <a:spcAft>
                <a:spcPct val="10000"/>
              </a:spcAft>
              <a:buClr>
                <a:srgbClr val="C0C0C0"/>
              </a:buClr>
              <a:buFont typeface="Wingdings" pitchFamily="2" charset="2"/>
              <a:buChar char="§"/>
              <a:defRPr sz="1600">
                <a:solidFill>
                  <a:srgbClr val="454545"/>
                </a:solidFill>
                <a:latin typeface="+mn-lt"/>
              </a:defRPr>
            </a:lvl6pPr>
            <a:lvl7pPr marL="2292350" indent="-174625" algn="l" rtl="0" fontAlgn="base">
              <a:spcBef>
                <a:spcPct val="10000"/>
              </a:spcBef>
              <a:spcAft>
                <a:spcPct val="10000"/>
              </a:spcAft>
              <a:buClr>
                <a:srgbClr val="C0C0C0"/>
              </a:buClr>
              <a:buFont typeface="Wingdings" pitchFamily="2" charset="2"/>
              <a:buChar char="§"/>
              <a:defRPr sz="1600">
                <a:solidFill>
                  <a:srgbClr val="454545"/>
                </a:solidFill>
                <a:latin typeface="+mn-lt"/>
              </a:defRPr>
            </a:lvl7pPr>
            <a:lvl8pPr marL="2749550" indent="-174625" algn="l" rtl="0" fontAlgn="base">
              <a:spcBef>
                <a:spcPct val="10000"/>
              </a:spcBef>
              <a:spcAft>
                <a:spcPct val="10000"/>
              </a:spcAft>
              <a:buClr>
                <a:srgbClr val="C0C0C0"/>
              </a:buClr>
              <a:buFont typeface="Wingdings" pitchFamily="2" charset="2"/>
              <a:buChar char="§"/>
              <a:defRPr sz="1600">
                <a:solidFill>
                  <a:srgbClr val="454545"/>
                </a:solidFill>
                <a:latin typeface="+mn-lt"/>
              </a:defRPr>
            </a:lvl8pPr>
            <a:lvl9pPr marL="3206750" indent="-174625" algn="l" rtl="0" fontAlgn="base">
              <a:spcBef>
                <a:spcPct val="10000"/>
              </a:spcBef>
              <a:spcAft>
                <a:spcPct val="10000"/>
              </a:spcAft>
              <a:buClr>
                <a:srgbClr val="C0C0C0"/>
              </a:buClr>
              <a:buFont typeface="Wingdings" pitchFamily="2" charset="2"/>
              <a:buChar char="§"/>
              <a:defRPr sz="1600">
                <a:solidFill>
                  <a:srgbClr val="454545"/>
                </a:solidFill>
                <a:latin typeface="+mn-lt"/>
              </a:defRPr>
            </a:lvl9pPr>
          </a:lstStyle>
          <a:p>
            <a:pPr marL="0" indent="0">
              <a:buFont typeface="Wingdings" pitchFamily="2" charset="2"/>
              <a:buNone/>
            </a:pPr>
            <a:r>
              <a:rPr lang="en-US" sz="2400" dirty="0">
                <a:solidFill>
                  <a:srgbClr val="0072C6"/>
                </a:solidFill>
                <a:latin typeface="Segoe UI Light"/>
              </a:rPr>
              <a:t>Intuitive User Experience</a:t>
            </a:r>
          </a:p>
        </p:txBody>
      </p:sp>
      <p:sp>
        <p:nvSpPr>
          <p:cNvPr id="8" name="Content Placeholder 6"/>
          <p:cNvSpPr txBox="1">
            <a:spLocks/>
          </p:cNvSpPr>
          <p:nvPr/>
        </p:nvSpPr>
        <p:spPr bwMode="auto">
          <a:xfrm>
            <a:off x="273559" y="2468987"/>
            <a:ext cx="4542470" cy="548640"/>
          </a:xfrm>
          <a:prstGeom prst="rect">
            <a:avLst/>
          </a:prstGeom>
          <a:noFill/>
          <a:ln w="9525">
            <a:noFill/>
            <a:miter lim="800000"/>
            <a:headEnd/>
            <a:tailEnd/>
          </a:ln>
          <a:effectLst/>
        </p:spPr>
        <p:txBody>
          <a:bodyPr vert="horz" wrap="square" lIns="205740" tIns="34290" rIns="68580" bIns="34290" numCol="1" anchor="ctr" anchorCtr="0" compatLnSpc="1">
            <a:prstTxWarp prst="textNoShape">
              <a:avLst/>
            </a:prstTxWarp>
          </a:bodyPr>
          <a:lstStyle>
            <a:lvl1pPr marL="230188" indent="-230188" algn="l" rtl="0" fontAlgn="base">
              <a:spcBef>
                <a:spcPct val="20000"/>
              </a:spcBef>
              <a:spcAft>
                <a:spcPct val="20000"/>
              </a:spcAft>
              <a:buClr>
                <a:srgbClr val="777777"/>
              </a:buClr>
              <a:buFont typeface="Wingdings" pitchFamily="2" charset="2"/>
              <a:buChar char="§"/>
              <a:defRPr sz="2200">
                <a:solidFill>
                  <a:srgbClr val="454545"/>
                </a:solidFill>
                <a:latin typeface="+mn-lt"/>
                <a:ea typeface="+mn-ea"/>
                <a:cs typeface="+mn-cs"/>
              </a:defRPr>
            </a:lvl1pPr>
            <a:lvl2pPr marL="515938" indent="-171450" algn="l" rtl="0" fontAlgn="base">
              <a:spcBef>
                <a:spcPct val="20000"/>
              </a:spcBef>
              <a:spcAft>
                <a:spcPct val="20000"/>
              </a:spcAft>
              <a:buClr>
                <a:srgbClr val="808080"/>
              </a:buClr>
              <a:buFont typeface="Wingdings" pitchFamily="2" charset="2"/>
              <a:buChar char="§"/>
              <a:defRPr sz="2000">
                <a:solidFill>
                  <a:srgbClr val="454545"/>
                </a:solidFill>
                <a:latin typeface="+mn-lt"/>
              </a:defRPr>
            </a:lvl2pPr>
            <a:lvl3pPr marL="801688" indent="-171450" algn="l" rtl="0" fontAlgn="base">
              <a:spcBef>
                <a:spcPct val="10000"/>
              </a:spcBef>
              <a:spcAft>
                <a:spcPct val="10000"/>
              </a:spcAft>
              <a:buClr>
                <a:srgbClr val="969696"/>
              </a:buClr>
              <a:buFont typeface="Wingdings" pitchFamily="2" charset="2"/>
              <a:buChar char="§"/>
              <a:defRPr>
                <a:solidFill>
                  <a:srgbClr val="454545"/>
                </a:solidFill>
                <a:latin typeface="+mn-lt"/>
              </a:defRPr>
            </a:lvl3pPr>
            <a:lvl4pPr marL="1089025" indent="-173038" algn="l" rtl="0" fontAlgn="base">
              <a:spcBef>
                <a:spcPct val="10000"/>
              </a:spcBef>
              <a:spcAft>
                <a:spcPct val="10000"/>
              </a:spcAft>
              <a:buClr>
                <a:srgbClr val="B2B2B2"/>
              </a:buClr>
              <a:buFont typeface="Wingdings" pitchFamily="2" charset="2"/>
              <a:buChar char="§"/>
              <a:defRPr sz="1600">
                <a:solidFill>
                  <a:srgbClr val="454545"/>
                </a:solidFill>
                <a:latin typeface="+mn-lt"/>
              </a:defRPr>
            </a:lvl4pPr>
            <a:lvl5pPr marL="1377950" indent="-174625" algn="l" rtl="0" fontAlgn="base">
              <a:spcBef>
                <a:spcPct val="10000"/>
              </a:spcBef>
              <a:spcAft>
                <a:spcPct val="10000"/>
              </a:spcAft>
              <a:buClr>
                <a:srgbClr val="C0C0C0"/>
              </a:buClr>
              <a:buFont typeface="Wingdings" pitchFamily="2" charset="2"/>
              <a:buChar char="§"/>
              <a:defRPr sz="1600">
                <a:solidFill>
                  <a:srgbClr val="454545"/>
                </a:solidFill>
                <a:latin typeface="+mn-lt"/>
              </a:defRPr>
            </a:lvl5pPr>
            <a:lvl6pPr marL="1835150" indent="-174625" algn="l" rtl="0" fontAlgn="base">
              <a:spcBef>
                <a:spcPct val="10000"/>
              </a:spcBef>
              <a:spcAft>
                <a:spcPct val="10000"/>
              </a:spcAft>
              <a:buClr>
                <a:srgbClr val="C0C0C0"/>
              </a:buClr>
              <a:buFont typeface="Wingdings" pitchFamily="2" charset="2"/>
              <a:buChar char="§"/>
              <a:defRPr sz="1600">
                <a:solidFill>
                  <a:srgbClr val="454545"/>
                </a:solidFill>
                <a:latin typeface="+mn-lt"/>
              </a:defRPr>
            </a:lvl6pPr>
            <a:lvl7pPr marL="2292350" indent="-174625" algn="l" rtl="0" fontAlgn="base">
              <a:spcBef>
                <a:spcPct val="10000"/>
              </a:spcBef>
              <a:spcAft>
                <a:spcPct val="10000"/>
              </a:spcAft>
              <a:buClr>
                <a:srgbClr val="C0C0C0"/>
              </a:buClr>
              <a:buFont typeface="Wingdings" pitchFamily="2" charset="2"/>
              <a:buChar char="§"/>
              <a:defRPr sz="1600">
                <a:solidFill>
                  <a:srgbClr val="454545"/>
                </a:solidFill>
                <a:latin typeface="+mn-lt"/>
              </a:defRPr>
            </a:lvl7pPr>
            <a:lvl8pPr marL="2749550" indent="-174625" algn="l" rtl="0" fontAlgn="base">
              <a:spcBef>
                <a:spcPct val="10000"/>
              </a:spcBef>
              <a:spcAft>
                <a:spcPct val="10000"/>
              </a:spcAft>
              <a:buClr>
                <a:srgbClr val="C0C0C0"/>
              </a:buClr>
              <a:buFont typeface="Wingdings" pitchFamily="2" charset="2"/>
              <a:buChar char="§"/>
              <a:defRPr sz="1600">
                <a:solidFill>
                  <a:srgbClr val="454545"/>
                </a:solidFill>
                <a:latin typeface="+mn-lt"/>
              </a:defRPr>
            </a:lvl8pPr>
            <a:lvl9pPr marL="3206750" indent="-174625" algn="l" rtl="0" fontAlgn="base">
              <a:spcBef>
                <a:spcPct val="10000"/>
              </a:spcBef>
              <a:spcAft>
                <a:spcPct val="10000"/>
              </a:spcAft>
              <a:buClr>
                <a:srgbClr val="C0C0C0"/>
              </a:buClr>
              <a:buFont typeface="Wingdings" pitchFamily="2" charset="2"/>
              <a:buChar char="§"/>
              <a:defRPr sz="1600">
                <a:solidFill>
                  <a:srgbClr val="454545"/>
                </a:solidFill>
                <a:latin typeface="+mn-lt"/>
              </a:defRPr>
            </a:lvl9pPr>
          </a:lstStyle>
          <a:p>
            <a:pPr marL="0" indent="0">
              <a:buFont typeface="Wingdings" pitchFamily="2" charset="2"/>
              <a:buNone/>
            </a:pPr>
            <a:r>
              <a:rPr lang="en-US" sz="2400" dirty="0">
                <a:solidFill>
                  <a:srgbClr val="0072C6"/>
                </a:solidFill>
                <a:latin typeface="Segoe UI Light"/>
              </a:rPr>
              <a:t>Fully Integrated with SharePoint</a:t>
            </a:r>
          </a:p>
        </p:txBody>
      </p:sp>
      <p:sp>
        <p:nvSpPr>
          <p:cNvPr id="9" name="Content Placeholder 6"/>
          <p:cNvSpPr txBox="1">
            <a:spLocks/>
          </p:cNvSpPr>
          <p:nvPr/>
        </p:nvSpPr>
        <p:spPr bwMode="auto">
          <a:xfrm>
            <a:off x="273558" y="4211143"/>
            <a:ext cx="6074925" cy="548640"/>
          </a:xfrm>
          <a:prstGeom prst="rect">
            <a:avLst/>
          </a:prstGeom>
          <a:noFill/>
          <a:ln w="9525">
            <a:noFill/>
            <a:miter lim="800000"/>
            <a:headEnd/>
            <a:tailEnd/>
          </a:ln>
          <a:effectLst/>
        </p:spPr>
        <p:txBody>
          <a:bodyPr vert="horz" wrap="square" lIns="205740" tIns="34290" rIns="68580" bIns="34290" numCol="1" anchor="ctr" anchorCtr="0" compatLnSpc="1">
            <a:prstTxWarp prst="textNoShape">
              <a:avLst/>
            </a:prstTxWarp>
          </a:bodyPr>
          <a:lstStyle>
            <a:lvl1pPr marL="230188" indent="-230188" algn="l" rtl="0" fontAlgn="base">
              <a:spcBef>
                <a:spcPct val="20000"/>
              </a:spcBef>
              <a:spcAft>
                <a:spcPct val="20000"/>
              </a:spcAft>
              <a:buClr>
                <a:srgbClr val="777777"/>
              </a:buClr>
              <a:buFont typeface="Wingdings" pitchFamily="2" charset="2"/>
              <a:buChar char="§"/>
              <a:defRPr sz="2200">
                <a:solidFill>
                  <a:srgbClr val="454545"/>
                </a:solidFill>
                <a:latin typeface="+mn-lt"/>
                <a:ea typeface="+mn-ea"/>
                <a:cs typeface="+mn-cs"/>
              </a:defRPr>
            </a:lvl1pPr>
            <a:lvl2pPr marL="515938" indent="-171450" algn="l" rtl="0" fontAlgn="base">
              <a:spcBef>
                <a:spcPct val="20000"/>
              </a:spcBef>
              <a:spcAft>
                <a:spcPct val="20000"/>
              </a:spcAft>
              <a:buClr>
                <a:srgbClr val="808080"/>
              </a:buClr>
              <a:buFont typeface="Wingdings" pitchFamily="2" charset="2"/>
              <a:buChar char="§"/>
              <a:defRPr sz="2000">
                <a:solidFill>
                  <a:srgbClr val="454545"/>
                </a:solidFill>
                <a:latin typeface="+mn-lt"/>
              </a:defRPr>
            </a:lvl2pPr>
            <a:lvl3pPr marL="801688" indent="-171450" algn="l" rtl="0" fontAlgn="base">
              <a:spcBef>
                <a:spcPct val="10000"/>
              </a:spcBef>
              <a:spcAft>
                <a:spcPct val="10000"/>
              </a:spcAft>
              <a:buClr>
                <a:srgbClr val="969696"/>
              </a:buClr>
              <a:buFont typeface="Wingdings" pitchFamily="2" charset="2"/>
              <a:buChar char="§"/>
              <a:defRPr>
                <a:solidFill>
                  <a:srgbClr val="454545"/>
                </a:solidFill>
                <a:latin typeface="+mn-lt"/>
              </a:defRPr>
            </a:lvl3pPr>
            <a:lvl4pPr marL="1089025" indent="-173038" algn="l" rtl="0" fontAlgn="base">
              <a:spcBef>
                <a:spcPct val="10000"/>
              </a:spcBef>
              <a:spcAft>
                <a:spcPct val="10000"/>
              </a:spcAft>
              <a:buClr>
                <a:srgbClr val="B2B2B2"/>
              </a:buClr>
              <a:buFont typeface="Wingdings" pitchFamily="2" charset="2"/>
              <a:buChar char="§"/>
              <a:defRPr sz="1600">
                <a:solidFill>
                  <a:srgbClr val="454545"/>
                </a:solidFill>
                <a:latin typeface="+mn-lt"/>
              </a:defRPr>
            </a:lvl4pPr>
            <a:lvl5pPr marL="1377950" indent="-174625" algn="l" rtl="0" fontAlgn="base">
              <a:spcBef>
                <a:spcPct val="10000"/>
              </a:spcBef>
              <a:spcAft>
                <a:spcPct val="10000"/>
              </a:spcAft>
              <a:buClr>
                <a:srgbClr val="C0C0C0"/>
              </a:buClr>
              <a:buFont typeface="Wingdings" pitchFamily="2" charset="2"/>
              <a:buChar char="§"/>
              <a:defRPr sz="1600">
                <a:solidFill>
                  <a:srgbClr val="454545"/>
                </a:solidFill>
                <a:latin typeface="+mn-lt"/>
              </a:defRPr>
            </a:lvl5pPr>
            <a:lvl6pPr marL="1835150" indent="-174625" algn="l" rtl="0" fontAlgn="base">
              <a:spcBef>
                <a:spcPct val="10000"/>
              </a:spcBef>
              <a:spcAft>
                <a:spcPct val="10000"/>
              </a:spcAft>
              <a:buClr>
                <a:srgbClr val="C0C0C0"/>
              </a:buClr>
              <a:buFont typeface="Wingdings" pitchFamily="2" charset="2"/>
              <a:buChar char="§"/>
              <a:defRPr sz="1600">
                <a:solidFill>
                  <a:srgbClr val="454545"/>
                </a:solidFill>
                <a:latin typeface="+mn-lt"/>
              </a:defRPr>
            </a:lvl6pPr>
            <a:lvl7pPr marL="2292350" indent="-174625" algn="l" rtl="0" fontAlgn="base">
              <a:spcBef>
                <a:spcPct val="10000"/>
              </a:spcBef>
              <a:spcAft>
                <a:spcPct val="10000"/>
              </a:spcAft>
              <a:buClr>
                <a:srgbClr val="C0C0C0"/>
              </a:buClr>
              <a:buFont typeface="Wingdings" pitchFamily="2" charset="2"/>
              <a:buChar char="§"/>
              <a:defRPr sz="1600">
                <a:solidFill>
                  <a:srgbClr val="454545"/>
                </a:solidFill>
                <a:latin typeface="+mn-lt"/>
              </a:defRPr>
            </a:lvl7pPr>
            <a:lvl8pPr marL="2749550" indent="-174625" algn="l" rtl="0" fontAlgn="base">
              <a:spcBef>
                <a:spcPct val="10000"/>
              </a:spcBef>
              <a:spcAft>
                <a:spcPct val="10000"/>
              </a:spcAft>
              <a:buClr>
                <a:srgbClr val="C0C0C0"/>
              </a:buClr>
              <a:buFont typeface="Wingdings" pitchFamily="2" charset="2"/>
              <a:buChar char="§"/>
              <a:defRPr sz="1600">
                <a:solidFill>
                  <a:srgbClr val="454545"/>
                </a:solidFill>
                <a:latin typeface="+mn-lt"/>
              </a:defRPr>
            </a:lvl8pPr>
            <a:lvl9pPr marL="3206750" indent="-174625" algn="l" rtl="0" fontAlgn="base">
              <a:spcBef>
                <a:spcPct val="10000"/>
              </a:spcBef>
              <a:spcAft>
                <a:spcPct val="10000"/>
              </a:spcAft>
              <a:buClr>
                <a:srgbClr val="C0C0C0"/>
              </a:buClr>
              <a:buFont typeface="Wingdings" pitchFamily="2" charset="2"/>
              <a:buChar char="§"/>
              <a:defRPr sz="1600">
                <a:solidFill>
                  <a:srgbClr val="454545"/>
                </a:solidFill>
                <a:latin typeface="+mn-lt"/>
              </a:defRPr>
            </a:lvl9pPr>
          </a:lstStyle>
          <a:p>
            <a:pPr marL="0" indent="0">
              <a:buFont typeface="Wingdings" pitchFamily="2" charset="2"/>
              <a:buNone/>
            </a:pPr>
            <a:r>
              <a:rPr lang="en-US" sz="2400" dirty="0">
                <a:solidFill>
                  <a:srgbClr val="0072C6"/>
                </a:solidFill>
                <a:latin typeface="Segoe UI Light"/>
              </a:rPr>
              <a:t>Fault Tolerant/Highly Available</a:t>
            </a:r>
          </a:p>
        </p:txBody>
      </p:sp>
      <p:grpSp>
        <p:nvGrpSpPr>
          <p:cNvPr id="2" name="Group 1"/>
          <p:cNvGrpSpPr/>
          <p:nvPr/>
        </p:nvGrpSpPr>
        <p:grpSpPr>
          <a:xfrm>
            <a:off x="5801448" y="1566598"/>
            <a:ext cx="5612219" cy="4095574"/>
            <a:chOff x="5303971" y="1733550"/>
            <a:chExt cx="3535229" cy="2579869"/>
          </a:xfrm>
        </p:grpSpPr>
        <p:grpSp>
          <p:nvGrpSpPr>
            <p:cNvPr id="11" name="Group 10"/>
            <p:cNvGrpSpPr/>
            <p:nvPr/>
          </p:nvGrpSpPr>
          <p:grpSpPr>
            <a:xfrm>
              <a:off x="5303971" y="1733550"/>
              <a:ext cx="3449235" cy="1033123"/>
              <a:chOff x="5699611" y="899523"/>
              <a:chExt cx="1843137" cy="772490"/>
            </a:xfrm>
          </p:grpSpPr>
          <p:pic>
            <p:nvPicPr>
              <p:cNvPr id="12" name="Picture 11" descr="kip-array.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99611" y="970264"/>
                <a:ext cx="1843137" cy="701749"/>
              </a:xfrm>
              <a:prstGeom prst="rect">
                <a:avLst/>
              </a:prstGeom>
            </p:spPr>
          </p:pic>
          <p:sp>
            <p:nvSpPr>
              <p:cNvPr id="13" name="TextBox 12"/>
              <p:cNvSpPr txBox="1"/>
              <p:nvPr/>
            </p:nvSpPr>
            <p:spPr>
              <a:xfrm>
                <a:off x="6224862" y="899523"/>
                <a:ext cx="863629" cy="141481"/>
              </a:xfrm>
              <a:prstGeom prst="rect">
                <a:avLst/>
              </a:prstGeom>
              <a:noFill/>
            </p:spPr>
            <p:txBody>
              <a:bodyPr wrap="none" lIns="0" tIns="0" rIns="0" bIns="0" rtlCol="0">
                <a:noAutofit/>
              </a:bodyPr>
              <a:lstStyle/>
              <a:p>
                <a:r>
                  <a:rPr lang="en-US" sz="900" b="1" dirty="0" smtClean="0">
                    <a:solidFill>
                      <a:srgbClr val="0072C6"/>
                    </a:solidFill>
                    <a:latin typeface="Arial Narrow" pitchFamily="34" charset="0"/>
                  </a:rPr>
                  <a:t>Multiple Search-Driven Applications</a:t>
                </a:r>
              </a:p>
            </p:txBody>
          </p:sp>
          <p:pic>
            <p:nvPicPr>
              <p:cNvPr id="14" name="Picture 13" descr="kip-blueAppBox.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803248" y="1022613"/>
                <a:ext cx="316619" cy="284961"/>
              </a:xfrm>
              <a:prstGeom prst="rect">
                <a:avLst/>
              </a:prstGeom>
            </p:spPr>
          </p:pic>
          <p:pic>
            <p:nvPicPr>
              <p:cNvPr id="15" name="Picture 14" descr="kip-blueAppBox.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22859" y="1022613"/>
                <a:ext cx="316619" cy="284961"/>
              </a:xfrm>
              <a:prstGeom prst="rect">
                <a:avLst/>
              </a:prstGeom>
            </p:spPr>
          </p:pic>
          <p:pic>
            <p:nvPicPr>
              <p:cNvPr id="16" name="Picture 15" descr="kip-blueAppBox.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449270" y="1022613"/>
                <a:ext cx="316619" cy="284961"/>
              </a:xfrm>
              <a:prstGeom prst="rect">
                <a:avLst/>
              </a:prstGeom>
            </p:spPr>
          </p:pic>
          <p:pic>
            <p:nvPicPr>
              <p:cNvPr id="17" name="Picture 16" descr="kip-blueAppBox.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779081" y="1022613"/>
                <a:ext cx="316619" cy="284961"/>
              </a:xfrm>
              <a:prstGeom prst="rect">
                <a:avLst/>
              </a:prstGeom>
            </p:spPr>
          </p:pic>
          <p:pic>
            <p:nvPicPr>
              <p:cNvPr id="18" name="Picture 17" descr="kip-blueAppBox.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088491" y="1022613"/>
                <a:ext cx="316619" cy="284961"/>
              </a:xfrm>
              <a:prstGeom prst="rect">
                <a:avLst/>
              </a:prstGeom>
            </p:spPr>
          </p:pic>
        </p:grpSp>
        <p:pic>
          <p:nvPicPr>
            <p:cNvPr id="20" name="Picture 19"/>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303971" y="2410119"/>
              <a:ext cx="3535229" cy="1477895"/>
            </a:xfrm>
            <a:prstGeom prst="rect">
              <a:avLst/>
            </a:prstGeom>
          </p:spPr>
        </p:pic>
        <p:pic>
          <p:nvPicPr>
            <p:cNvPr id="21" name="Picture 20" descr="BA_logo_FINAL-web.pn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439998" y="3910665"/>
              <a:ext cx="1310037" cy="402754"/>
            </a:xfrm>
            <a:prstGeom prst="rect">
              <a:avLst/>
            </a:prstGeom>
          </p:spPr>
        </p:pic>
        <p:sp>
          <p:nvSpPr>
            <p:cNvPr id="22" name="TextBox 21"/>
            <p:cNvSpPr txBox="1"/>
            <p:nvPr/>
          </p:nvSpPr>
          <p:spPr>
            <a:xfrm>
              <a:off x="5486400" y="1945417"/>
              <a:ext cx="535724" cy="261610"/>
            </a:xfrm>
            <a:prstGeom prst="rect">
              <a:avLst/>
            </a:prstGeom>
            <a:noFill/>
          </p:spPr>
          <p:txBody>
            <a:bodyPr wrap="none" rtlCol="0">
              <a:spAutoFit/>
            </a:bodyPr>
            <a:lstStyle/>
            <a:p>
              <a:r>
                <a:rPr lang="en-US" sz="1100" dirty="0" smtClean="0">
                  <a:solidFill>
                    <a:srgbClr val="FFFFFF"/>
                  </a:solidFill>
                </a:rPr>
                <a:t>fusion</a:t>
              </a:r>
              <a:endParaRPr lang="en-US" sz="1100" dirty="0">
                <a:solidFill>
                  <a:srgbClr val="FFFFFF"/>
                </a:solidFill>
              </a:endParaRPr>
            </a:p>
          </p:txBody>
        </p:sp>
        <p:sp>
          <p:nvSpPr>
            <p:cNvPr id="23" name="TextBox 22"/>
            <p:cNvSpPr txBox="1"/>
            <p:nvPr/>
          </p:nvSpPr>
          <p:spPr>
            <a:xfrm>
              <a:off x="6101953" y="1945417"/>
              <a:ext cx="498855" cy="261610"/>
            </a:xfrm>
            <a:prstGeom prst="rect">
              <a:avLst/>
            </a:prstGeom>
            <a:noFill/>
          </p:spPr>
          <p:txBody>
            <a:bodyPr wrap="none" rtlCol="0">
              <a:spAutoFit/>
            </a:bodyPr>
            <a:lstStyle/>
            <a:p>
              <a:r>
                <a:rPr lang="en-US" sz="1100" dirty="0" smtClean="0">
                  <a:solidFill>
                    <a:srgbClr val="FFFFFF"/>
                  </a:solidFill>
                </a:rPr>
                <a:t>client</a:t>
              </a:r>
              <a:endParaRPr lang="en-US" sz="1100" dirty="0">
                <a:solidFill>
                  <a:srgbClr val="FFFFFF"/>
                </a:solidFill>
              </a:endParaRPr>
            </a:p>
          </p:txBody>
        </p:sp>
        <p:sp>
          <p:nvSpPr>
            <p:cNvPr id="25" name="TextBox 24"/>
            <p:cNvSpPr txBox="1"/>
            <p:nvPr/>
          </p:nvSpPr>
          <p:spPr>
            <a:xfrm>
              <a:off x="6717506" y="1945417"/>
              <a:ext cx="577402" cy="261610"/>
            </a:xfrm>
            <a:prstGeom prst="rect">
              <a:avLst/>
            </a:prstGeom>
            <a:noFill/>
          </p:spPr>
          <p:txBody>
            <a:bodyPr wrap="none" rtlCol="0">
              <a:spAutoFit/>
            </a:bodyPr>
            <a:lstStyle/>
            <a:p>
              <a:r>
                <a:rPr lang="en-US" sz="1100" dirty="0" smtClean="0">
                  <a:solidFill>
                    <a:srgbClr val="FFFFFF"/>
                  </a:solidFill>
                </a:rPr>
                <a:t>matter</a:t>
              </a:r>
              <a:endParaRPr lang="en-US" sz="1100" dirty="0">
                <a:solidFill>
                  <a:srgbClr val="FFFFFF"/>
                </a:solidFill>
              </a:endParaRPr>
            </a:p>
          </p:txBody>
        </p:sp>
        <p:sp>
          <p:nvSpPr>
            <p:cNvPr id="26" name="TextBox 25"/>
            <p:cNvSpPr txBox="1"/>
            <p:nvPr/>
          </p:nvSpPr>
          <p:spPr>
            <a:xfrm>
              <a:off x="7370529" y="1945417"/>
              <a:ext cx="352982" cy="261610"/>
            </a:xfrm>
            <a:prstGeom prst="rect">
              <a:avLst/>
            </a:prstGeom>
            <a:noFill/>
          </p:spPr>
          <p:txBody>
            <a:bodyPr wrap="none" rtlCol="0">
              <a:spAutoFit/>
            </a:bodyPr>
            <a:lstStyle/>
            <a:p>
              <a:r>
                <a:rPr lang="en-US" sz="1100" dirty="0" smtClean="0">
                  <a:solidFill>
                    <a:srgbClr val="FFFFFF"/>
                  </a:solidFill>
                </a:rPr>
                <a:t>…..</a:t>
              </a:r>
              <a:endParaRPr lang="en-US" sz="1100" dirty="0">
                <a:solidFill>
                  <a:srgbClr val="FFFFFF"/>
                </a:solidFill>
              </a:endParaRPr>
            </a:p>
          </p:txBody>
        </p:sp>
      </p:grpSp>
    </p:spTree>
    <p:extLst>
      <p:ext uri="{BB962C8B-B14F-4D97-AF65-F5344CB8AC3E}">
        <p14:creationId xmlns:p14="http://schemas.microsoft.com/office/powerpoint/2010/main" val="1317432244"/>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p:cNvSpPr>
            <a:spLocks noGrp="1"/>
          </p:cNvSpPr>
          <p:nvPr>
            <p:ph type="title"/>
          </p:nvPr>
        </p:nvSpPr>
        <p:spPr/>
        <p:txBody>
          <a:bodyPr>
            <a:normAutofit/>
          </a:bodyPr>
          <a:lstStyle/>
          <a:p>
            <a:r>
              <a:rPr lang="en-US" sz="4800" dirty="0" err="1"/>
              <a:t>iSearch</a:t>
            </a:r>
            <a:r>
              <a:rPr lang="en-US" sz="4800" dirty="0"/>
              <a:t>: Unified Search with Enriched Content</a:t>
            </a:r>
            <a:endParaRPr lang="en-US" sz="4800" dirty="0">
              <a:latin typeface="Segoe UI Light" panose="020B0502040204020203" pitchFamily="34" charset="0"/>
            </a:endParaRPr>
          </a:p>
        </p:txBody>
      </p:sp>
      <p:pic>
        <p:nvPicPr>
          <p:cNvPr id="24" name="Picture 2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05401" y="284962"/>
            <a:ext cx="1480236" cy="831692"/>
          </a:xfrm>
          <a:prstGeom prst="rect">
            <a:avLst/>
          </a:prstGeom>
          <a:ln w="25400">
            <a:noFill/>
          </a:ln>
        </p:spPr>
      </p:pic>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68435" y="1212849"/>
            <a:ext cx="9331202" cy="5297401"/>
          </a:xfrm>
          <a:prstGeom prst="rect">
            <a:avLst/>
          </a:prstGeom>
          <a:ln>
            <a:solidFill>
              <a:schemeClr val="bg2">
                <a:lumMod val="90000"/>
              </a:schemeClr>
            </a:solidFill>
          </a:ln>
        </p:spPr>
      </p:pic>
      <p:sp>
        <p:nvSpPr>
          <p:cNvPr id="28" name="Rectangular Callout 27"/>
          <p:cNvSpPr/>
          <p:nvPr/>
        </p:nvSpPr>
        <p:spPr>
          <a:xfrm>
            <a:off x="6653077" y="4485683"/>
            <a:ext cx="1571354" cy="777999"/>
          </a:xfrm>
          <a:prstGeom prst="wedgeRectCallout">
            <a:avLst>
              <a:gd name="adj1" fmla="val -69837"/>
              <a:gd name="adj2" fmla="val -19463"/>
            </a:avLst>
          </a:prstGeom>
          <a:solidFill>
            <a:schemeClr val="tx2"/>
          </a:solidFill>
          <a:ln>
            <a:noFill/>
          </a:ln>
        </p:spPr>
        <p:style>
          <a:lnRef idx="1">
            <a:schemeClr val="dk1"/>
          </a:lnRef>
          <a:fillRef idx="3">
            <a:schemeClr val="dk1"/>
          </a:fillRef>
          <a:effectRef idx="2">
            <a:schemeClr val="dk1"/>
          </a:effectRef>
          <a:fontRef idx="minor">
            <a:schemeClr val="lt1"/>
          </a:fontRef>
        </p:style>
        <p:txBody>
          <a:bodyPr rtlCol="0" anchor="ctr"/>
          <a:lstStyle/>
          <a:p>
            <a:r>
              <a:rPr lang="en-US" sz="1050" dirty="0">
                <a:solidFill>
                  <a:srgbClr val="FFFFFF"/>
                </a:solidFill>
              </a:rPr>
              <a:t>Enriched search results including linked West KM Citations. </a:t>
            </a:r>
          </a:p>
        </p:txBody>
      </p:sp>
      <p:sp>
        <p:nvSpPr>
          <p:cNvPr id="29" name="Rectangular Callout 28"/>
          <p:cNvSpPr/>
          <p:nvPr/>
        </p:nvSpPr>
        <p:spPr>
          <a:xfrm>
            <a:off x="7766837" y="2496164"/>
            <a:ext cx="1512875" cy="742951"/>
          </a:xfrm>
          <a:prstGeom prst="wedgeRectCallout">
            <a:avLst>
              <a:gd name="adj1" fmla="val -70936"/>
              <a:gd name="adj2" fmla="val 20395"/>
            </a:avLst>
          </a:prstGeom>
          <a:solidFill>
            <a:schemeClr val="tx2"/>
          </a:solidFill>
          <a:ln>
            <a:noFill/>
          </a:ln>
        </p:spPr>
        <p:style>
          <a:lnRef idx="1">
            <a:schemeClr val="dk1"/>
          </a:lnRef>
          <a:fillRef idx="3">
            <a:schemeClr val="dk1"/>
          </a:fillRef>
          <a:effectRef idx="2">
            <a:schemeClr val="dk1"/>
          </a:effectRef>
          <a:fontRef idx="minor">
            <a:schemeClr val="lt1"/>
          </a:fontRef>
        </p:style>
        <p:txBody>
          <a:bodyPr rtlCol="0" anchor="ctr"/>
          <a:lstStyle/>
          <a:p>
            <a:r>
              <a:rPr lang="en-US" sz="1050" dirty="0">
                <a:solidFill>
                  <a:srgbClr val="FFFFFF"/>
                </a:solidFill>
              </a:rPr>
              <a:t>Search center providing unified views of our information.</a:t>
            </a:r>
          </a:p>
        </p:txBody>
      </p:sp>
      <p:sp>
        <p:nvSpPr>
          <p:cNvPr id="30" name="Rectangular Callout 29"/>
          <p:cNvSpPr/>
          <p:nvPr/>
        </p:nvSpPr>
        <p:spPr>
          <a:xfrm>
            <a:off x="1251313" y="6192532"/>
            <a:ext cx="1777924" cy="635436"/>
          </a:xfrm>
          <a:prstGeom prst="wedgeRectCallout">
            <a:avLst>
              <a:gd name="adj1" fmla="val -21735"/>
              <a:gd name="adj2" fmla="val -79529"/>
            </a:avLst>
          </a:prstGeom>
          <a:solidFill>
            <a:schemeClr val="tx2"/>
          </a:solidFill>
          <a:ln>
            <a:noFill/>
          </a:ln>
        </p:spPr>
        <p:style>
          <a:lnRef idx="1">
            <a:schemeClr val="dk1"/>
          </a:lnRef>
          <a:fillRef idx="3">
            <a:schemeClr val="dk1"/>
          </a:fillRef>
          <a:effectRef idx="2">
            <a:schemeClr val="dk1"/>
          </a:effectRef>
          <a:fontRef idx="minor">
            <a:schemeClr val="lt1"/>
          </a:fontRef>
        </p:style>
        <p:txBody>
          <a:bodyPr rtlCol="0" anchor="ctr"/>
          <a:lstStyle/>
          <a:p>
            <a:r>
              <a:rPr lang="en-US" sz="1050" dirty="0">
                <a:solidFill>
                  <a:srgbClr val="FFFFFF"/>
                </a:solidFill>
              </a:rPr>
              <a:t>Additional refinement including West KM extractions.</a:t>
            </a:r>
          </a:p>
        </p:txBody>
      </p:sp>
    </p:spTree>
    <p:extLst>
      <p:ext uri="{BB962C8B-B14F-4D97-AF65-F5344CB8AC3E}">
        <p14:creationId xmlns:p14="http://schemas.microsoft.com/office/powerpoint/2010/main" val="3768959507"/>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503237" y="1211262"/>
            <a:ext cx="9713692" cy="5393123"/>
          </a:xfrm>
          <a:prstGeom prst="rect">
            <a:avLst/>
          </a:prstGeom>
          <a:noFill/>
          <a:ln w="9525">
            <a:solidFill>
              <a:schemeClr val="bg2">
                <a:lumMod val="90000"/>
              </a:schemeClr>
            </a:solidFill>
            <a:miter lim="800000"/>
            <a:headEnd/>
            <a:tailE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itle 1"/>
          <p:cNvSpPr>
            <a:spLocks noGrp="1"/>
          </p:cNvSpPr>
          <p:nvPr>
            <p:ph type="title"/>
          </p:nvPr>
        </p:nvSpPr>
        <p:spPr/>
        <p:txBody>
          <a:bodyPr>
            <a:normAutofit/>
          </a:bodyPr>
          <a:lstStyle/>
          <a:p>
            <a:pPr lvl="0"/>
            <a:r>
              <a:rPr lang="en-US" sz="4800" dirty="0" err="1"/>
              <a:t>iSearch</a:t>
            </a:r>
            <a:r>
              <a:rPr lang="en-US" sz="4800" dirty="0"/>
              <a:t>: Client Search / Dashboard</a:t>
            </a:r>
          </a:p>
        </p:txBody>
      </p:sp>
      <p:pic>
        <p:nvPicPr>
          <p:cNvPr id="24" name="Picture 2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605401" y="284962"/>
            <a:ext cx="1480236" cy="831692"/>
          </a:xfrm>
          <a:prstGeom prst="rect">
            <a:avLst/>
          </a:prstGeom>
          <a:ln w="25400">
            <a:noFill/>
          </a:ln>
        </p:spPr>
      </p:pic>
      <p:sp>
        <p:nvSpPr>
          <p:cNvPr id="28" name="Rectangular Callout 27"/>
          <p:cNvSpPr/>
          <p:nvPr/>
        </p:nvSpPr>
        <p:spPr>
          <a:xfrm>
            <a:off x="7777897" y="4096683"/>
            <a:ext cx="1571354" cy="777999"/>
          </a:xfrm>
          <a:prstGeom prst="wedgeRectCallout">
            <a:avLst>
              <a:gd name="adj1" fmla="val -69837"/>
              <a:gd name="adj2" fmla="val -19463"/>
            </a:avLst>
          </a:prstGeom>
          <a:solidFill>
            <a:schemeClr val="tx2"/>
          </a:solidFill>
          <a:ln>
            <a:noFill/>
          </a:ln>
        </p:spPr>
        <p:style>
          <a:lnRef idx="1">
            <a:schemeClr val="dk1"/>
          </a:lnRef>
          <a:fillRef idx="3">
            <a:schemeClr val="dk1"/>
          </a:fillRef>
          <a:effectRef idx="2">
            <a:schemeClr val="dk1"/>
          </a:effectRef>
          <a:fontRef idx="minor">
            <a:schemeClr val="lt1"/>
          </a:fontRef>
        </p:style>
        <p:txBody>
          <a:bodyPr rtlCol="0" anchor="ctr"/>
          <a:lstStyle/>
          <a:p>
            <a:r>
              <a:rPr lang="en-US" sz="1050" dirty="0">
                <a:solidFill>
                  <a:srgbClr val="FFFFFF"/>
                </a:solidFill>
              </a:rPr>
              <a:t>Relevant contacts from </a:t>
            </a:r>
            <a:r>
              <a:rPr lang="en-US" sz="1050" dirty="0" err="1">
                <a:solidFill>
                  <a:srgbClr val="FFFFFF"/>
                </a:solidFill>
              </a:rPr>
              <a:t>InterAction</a:t>
            </a:r>
            <a:r>
              <a:rPr lang="en-US" sz="1050" dirty="0">
                <a:solidFill>
                  <a:srgbClr val="FFFFFF"/>
                </a:solidFill>
              </a:rPr>
              <a:t> CRM.</a:t>
            </a:r>
          </a:p>
        </p:txBody>
      </p:sp>
      <p:sp>
        <p:nvSpPr>
          <p:cNvPr id="29" name="Rectangular Callout 28"/>
          <p:cNvSpPr/>
          <p:nvPr/>
        </p:nvSpPr>
        <p:spPr>
          <a:xfrm>
            <a:off x="4579545" y="2582862"/>
            <a:ext cx="1995592" cy="773186"/>
          </a:xfrm>
          <a:prstGeom prst="wedgeRectCallout">
            <a:avLst>
              <a:gd name="adj1" fmla="val -67931"/>
              <a:gd name="adj2" fmla="val -22566"/>
            </a:avLst>
          </a:prstGeom>
          <a:solidFill>
            <a:schemeClr val="tx2"/>
          </a:solidFill>
          <a:ln>
            <a:noFill/>
          </a:ln>
        </p:spPr>
        <p:style>
          <a:lnRef idx="1">
            <a:schemeClr val="dk1"/>
          </a:lnRef>
          <a:fillRef idx="3">
            <a:schemeClr val="dk1"/>
          </a:fillRef>
          <a:effectRef idx="2">
            <a:schemeClr val="dk1"/>
          </a:effectRef>
          <a:fontRef idx="minor">
            <a:schemeClr val="lt1"/>
          </a:fontRef>
        </p:style>
        <p:txBody>
          <a:bodyPr rtlCol="0" anchor="ctr"/>
          <a:lstStyle/>
          <a:p>
            <a:r>
              <a:rPr lang="en-US" sz="1050" dirty="0">
                <a:solidFill>
                  <a:srgbClr val="FFFFFF"/>
                </a:solidFill>
              </a:rPr>
              <a:t>Client Search to  locate client profile and related information.</a:t>
            </a:r>
          </a:p>
        </p:txBody>
      </p:sp>
      <p:sp>
        <p:nvSpPr>
          <p:cNvPr id="30" name="Rectangular Callout 29"/>
          <p:cNvSpPr/>
          <p:nvPr/>
        </p:nvSpPr>
        <p:spPr>
          <a:xfrm>
            <a:off x="2154199" y="4485682"/>
            <a:ext cx="1777924" cy="764180"/>
          </a:xfrm>
          <a:prstGeom prst="wedgeRectCallout">
            <a:avLst>
              <a:gd name="adj1" fmla="val -21735"/>
              <a:gd name="adj2" fmla="val -79529"/>
            </a:avLst>
          </a:prstGeom>
          <a:solidFill>
            <a:schemeClr val="tx2"/>
          </a:solidFill>
          <a:ln>
            <a:noFill/>
          </a:ln>
        </p:spPr>
        <p:style>
          <a:lnRef idx="1">
            <a:schemeClr val="dk1"/>
          </a:lnRef>
          <a:fillRef idx="3">
            <a:schemeClr val="dk1"/>
          </a:fillRef>
          <a:effectRef idx="2">
            <a:schemeClr val="dk1"/>
          </a:effectRef>
          <a:fontRef idx="minor">
            <a:schemeClr val="lt1"/>
          </a:fontRef>
        </p:style>
        <p:txBody>
          <a:bodyPr rtlCol="0" anchor="ctr"/>
          <a:lstStyle/>
          <a:p>
            <a:r>
              <a:rPr lang="en-US" sz="1050" dirty="0">
                <a:solidFill>
                  <a:srgbClr val="FFFFFF"/>
                </a:solidFill>
              </a:rPr>
              <a:t>All related matters listed link directly to matter views.</a:t>
            </a:r>
          </a:p>
        </p:txBody>
      </p:sp>
    </p:spTree>
    <p:extLst>
      <p:ext uri="{BB962C8B-B14F-4D97-AF65-F5344CB8AC3E}">
        <p14:creationId xmlns:p14="http://schemas.microsoft.com/office/powerpoint/2010/main" val="3428932222"/>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p:cNvSpPr>
            <a:spLocks noGrp="1"/>
          </p:cNvSpPr>
          <p:nvPr>
            <p:ph type="title"/>
          </p:nvPr>
        </p:nvSpPr>
        <p:spPr/>
        <p:txBody>
          <a:bodyPr>
            <a:normAutofit/>
          </a:bodyPr>
          <a:lstStyle/>
          <a:p>
            <a:pPr lvl="0"/>
            <a:r>
              <a:rPr lang="en-US" sz="4800" dirty="0"/>
              <a:t>iSearch: </a:t>
            </a:r>
            <a:r>
              <a:rPr lang="en-US" sz="4800" dirty="0" smtClean="0"/>
              <a:t>Matter Search </a:t>
            </a:r>
            <a:r>
              <a:rPr lang="en-US" sz="4800" dirty="0"/>
              <a:t>/ Dashboard</a:t>
            </a:r>
          </a:p>
        </p:txBody>
      </p:sp>
      <p:pic>
        <p:nvPicPr>
          <p:cNvPr id="24" name="Picture 2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05401" y="284962"/>
            <a:ext cx="1480236" cy="831692"/>
          </a:xfrm>
          <a:prstGeom prst="rect">
            <a:avLst/>
          </a:prstGeom>
          <a:ln w="25400">
            <a:noFill/>
          </a:ln>
        </p:spPr>
      </p:pic>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68435" y="1271169"/>
            <a:ext cx="9331202" cy="5180761"/>
          </a:xfrm>
          <a:prstGeom prst="rect">
            <a:avLst/>
          </a:prstGeom>
          <a:ln>
            <a:solidFill>
              <a:schemeClr val="bg2">
                <a:lumMod val="90000"/>
              </a:schemeClr>
            </a:solidFill>
          </a:ln>
        </p:spPr>
      </p:pic>
      <p:sp>
        <p:nvSpPr>
          <p:cNvPr id="28" name="Rectangular Callout 27"/>
          <p:cNvSpPr/>
          <p:nvPr/>
        </p:nvSpPr>
        <p:spPr>
          <a:xfrm>
            <a:off x="6201749" y="5944305"/>
            <a:ext cx="1827093" cy="565945"/>
          </a:xfrm>
          <a:prstGeom prst="wedgeRectCallout">
            <a:avLst>
              <a:gd name="adj1" fmla="val -22139"/>
              <a:gd name="adj2" fmla="val -93397"/>
            </a:avLst>
          </a:prstGeom>
          <a:solidFill>
            <a:schemeClr val="tx2"/>
          </a:solidFill>
          <a:ln>
            <a:noFill/>
          </a:ln>
        </p:spPr>
        <p:style>
          <a:lnRef idx="1">
            <a:schemeClr val="dk1"/>
          </a:lnRef>
          <a:fillRef idx="3">
            <a:schemeClr val="dk1"/>
          </a:fillRef>
          <a:effectRef idx="2">
            <a:schemeClr val="dk1"/>
          </a:effectRef>
          <a:fontRef idx="minor">
            <a:schemeClr val="lt1"/>
          </a:fontRef>
        </p:style>
        <p:txBody>
          <a:bodyPr rtlCol="0" anchor="ctr"/>
          <a:lstStyle/>
          <a:p>
            <a:r>
              <a:rPr lang="en-US" sz="1050" dirty="0">
                <a:solidFill>
                  <a:srgbClr val="FFFFFF"/>
                </a:solidFill>
              </a:rPr>
              <a:t>Billing snapshot from Elite.</a:t>
            </a:r>
          </a:p>
        </p:txBody>
      </p:sp>
      <p:sp>
        <p:nvSpPr>
          <p:cNvPr id="29" name="Rectangular Callout 28"/>
          <p:cNvSpPr/>
          <p:nvPr/>
        </p:nvSpPr>
        <p:spPr>
          <a:xfrm>
            <a:off x="7467993" y="2867639"/>
            <a:ext cx="1512875" cy="742951"/>
          </a:xfrm>
          <a:prstGeom prst="wedgeRectCallout">
            <a:avLst>
              <a:gd name="adj1" fmla="val -70936"/>
              <a:gd name="adj2" fmla="val 20395"/>
            </a:avLst>
          </a:prstGeom>
          <a:solidFill>
            <a:schemeClr val="tx2"/>
          </a:solidFill>
          <a:ln>
            <a:noFill/>
          </a:ln>
        </p:spPr>
        <p:style>
          <a:lnRef idx="1">
            <a:schemeClr val="dk1"/>
          </a:lnRef>
          <a:fillRef idx="3">
            <a:schemeClr val="dk1"/>
          </a:fillRef>
          <a:effectRef idx="2">
            <a:schemeClr val="dk1"/>
          </a:effectRef>
          <a:fontRef idx="minor">
            <a:schemeClr val="lt1"/>
          </a:fontRef>
        </p:style>
        <p:txBody>
          <a:bodyPr rtlCol="0" anchor="ctr"/>
          <a:lstStyle/>
          <a:p>
            <a:r>
              <a:rPr lang="en-US" sz="1050" dirty="0">
                <a:solidFill>
                  <a:srgbClr val="FFFFFF"/>
                </a:solidFill>
              </a:rPr>
              <a:t>Matter page provides profile, linked back to client.</a:t>
            </a:r>
          </a:p>
        </p:txBody>
      </p:sp>
      <p:sp>
        <p:nvSpPr>
          <p:cNvPr id="30" name="Rectangular Callout 29"/>
          <p:cNvSpPr/>
          <p:nvPr/>
        </p:nvSpPr>
        <p:spPr>
          <a:xfrm>
            <a:off x="3359677" y="5363335"/>
            <a:ext cx="1777924" cy="800927"/>
          </a:xfrm>
          <a:prstGeom prst="wedgeRectCallout">
            <a:avLst>
              <a:gd name="adj1" fmla="val -21735"/>
              <a:gd name="adj2" fmla="val -79529"/>
            </a:avLst>
          </a:prstGeom>
          <a:solidFill>
            <a:schemeClr val="tx2"/>
          </a:solidFill>
          <a:ln>
            <a:noFill/>
          </a:ln>
        </p:spPr>
        <p:style>
          <a:lnRef idx="1">
            <a:schemeClr val="dk1"/>
          </a:lnRef>
          <a:fillRef idx="3">
            <a:schemeClr val="dk1"/>
          </a:fillRef>
          <a:effectRef idx="2">
            <a:schemeClr val="dk1"/>
          </a:effectRef>
          <a:fontRef idx="minor">
            <a:schemeClr val="lt1"/>
          </a:fontRef>
        </p:style>
        <p:txBody>
          <a:bodyPr rtlCol="0" anchor="ctr"/>
          <a:lstStyle/>
          <a:p>
            <a:r>
              <a:rPr lang="en-US" sz="1050" dirty="0">
                <a:solidFill>
                  <a:srgbClr val="FFFFFF"/>
                </a:solidFill>
              </a:rPr>
              <a:t>Pertinent documents displayed in context of the matter.</a:t>
            </a:r>
          </a:p>
        </p:txBody>
      </p:sp>
    </p:spTree>
    <p:extLst>
      <p:ext uri="{BB962C8B-B14F-4D97-AF65-F5344CB8AC3E}">
        <p14:creationId xmlns:p14="http://schemas.microsoft.com/office/powerpoint/2010/main" val="2942035780"/>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Agenda</a:t>
            </a:r>
            <a:endParaRPr lang="en-US" sz="4800" dirty="0"/>
          </a:p>
        </p:txBody>
      </p:sp>
      <p:sp>
        <p:nvSpPr>
          <p:cNvPr id="3" name="TextBox 2"/>
          <p:cNvSpPr txBox="1"/>
          <p:nvPr/>
        </p:nvSpPr>
        <p:spPr>
          <a:xfrm>
            <a:off x="267542" y="1199745"/>
            <a:ext cx="11794391" cy="5066002"/>
          </a:xfrm>
          <a:prstGeom prst="rect">
            <a:avLst/>
          </a:prstGeom>
          <a:noFill/>
        </p:spPr>
        <p:txBody>
          <a:bodyPr wrap="square" lIns="182880" tIns="146304" rIns="182880" bIns="146304" rtlCol="0">
            <a:spAutoFit/>
          </a:bodyPr>
          <a:lstStyle/>
          <a:p>
            <a:pPr>
              <a:lnSpc>
                <a:spcPct val="150000"/>
              </a:lnSpc>
              <a:spcBef>
                <a:spcPts val="600"/>
              </a:spcBef>
              <a:spcAft>
                <a:spcPts val="600"/>
              </a:spcAft>
            </a:pPr>
            <a:r>
              <a:rPr lang="en-US" sz="2400" b="1" dirty="0">
                <a:solidFill>
                  <a:srgbClr val="0072C6"/>
                </a:solidFill>
                <a:latin typeface="Segoe UI Light"/>
              </a:rPr>
              <a:t>The value of Business-Critical SharePoint </a:t>
            </a:r>
            <a:r>
              <a:rPr lang="en-US" sz="2400" b="1" dirty="0" smtClean="0">
                <a:solidFill>
                  <a:srgbClr val="0072C6"/>
                </a:solidFill>
                <a:latin typeface="Segoe UI Light"/>
              </a:rPr>
              <a:t>(BCSP) solutions </a:t>
            </a:r>
            <a:endParaRPr lang="en-US" sz="2400" b="1" dirty="0">
              <a:solidFill>
                <a:srgbClr val="0072C6"/>
              </a:solidFill>
              <a:latin typeface="Segoe UI Light"/>
            </a:endParaRPr>
          </a:p>
          <a:p>
            <a:pPr marL="342900" indent="-342900">
              <a:lnSpc>
                <a:spcPct val="150000"/>
              </a:lnSpc>
              <a:spcBef>
                <a:spcPts val="600"/>
              </a:spcBef>
              <a:spcAft>
                <a:spcPts val="600"/>
              </a:spcAft>
              <a:buFont typeface="Arial" panose="020B0604020202020204" pitchFamily="34" charset="0"/>
              <a:buChar char="•"/>
            </a:pPr>
            <a:r>
              <a:rPr lang="en-US" sz="1600" dirty="0" smtClean="0">
                <a:solidFill>
                  <a:srgbClr val="505050"/>
                </a:solidFill>
              </a:rPr>
              <a:t>Katie </a:t>
            </a:r>
            <a:r>
              <a:rPr lang="en-US" sz="1600" dirty="0">
                <a:solidFill>
                  <a:srgbClr val="505050"/>
                </a:solidFill>
              </a:rPr>
              <a:t>Larson, Sr. Partner Channel Marketing Manager, </a:t>
            </a:r>
            <a:r>
              <a:rPr lang="en-US" sz="1600" dirty="0" smtClean="0">
                <a:solidFill>
                  <a:srgbClr val="505050"/>
                </a:solidFill>
              </a:rPr>
              <a:t>Microsoft</a:t>
            </a:r>
          </a:p>
          <a:p>
            <a:pPr marL="342900" indent="-342900">
              <a:lnSpc>
                <a:spcPct val="150000"/>
              </a:lnSpc>
              <a:spcBef>
                <a:spcPts val="600"/>
              </a:spcBef>
              <a:spcAft>
                <a:spcPts val="600"/>
              </a:spcAft>
              <a:buFont typeface="Arial" panose="020B0604020202020204" pitchFamily="34" charset="0"/>
              <a:buChar char="•"/>
            </a:pPr>
            <a:r>
              <a:rPr lang="en-US" sz="1600" dirty="0">
                <a:solidFill>
                  <a:srgbClr val="505050"/>
                </a:solidFill>
              </a:rPr>
              <a:t>Oleg Kofman, Sr. Consultant, SharePoint Rangers, Microsoft</a:t>
            </a:r>
            <a:endParaRPr lang="en-US" sz="1600" dirty="0" smtClean="0">
              <a:solidFill>
                <a:srgbClr val="505050"/>
              </a:solidFill>
            </a:endParaRPr>
          </a:p>
          <a:p>
            <a:pPr>
              <a:lnSpc>
                <a:spcPct val="150000"/>
              </a:lnSpc>
              <a:spcBef>
                <a:spcPts val="600"/>
              </a:spcBef>
              <a:spcAft>
                <a:spcPts val="600"/>
              </a:spcAft>
            </a:pPr>
            <a:r>
              <a:rPr lang="en-US" sz="2400" b="1" dirty="0" smtClean="0">
                <a:solidFill>
                  <a:srgbClr val="0072C6"/>
                </a:solidFill>
                <a:latin typeface="Segoe UI Light"/>
              </a:rPr>
              <a:t>Line-of-Business </a:t>
            </a:r>
            <a:r>
              <a:rPr lang="en-US" sz="2400" b="1" dirty="0">
                <a:solidFill>
                  <a:srgbClr val="0072C6"/>
                </a:solidFill>
                <a:latin typeface="Segoe UI Light"/>
              </a:rPr>
              <a:t>Connectivity customer success story </a:t>
            </a:r>
            <a:r>
              <a:rPr lang="en-US" sz="2400" b="1" dirty="0" smtClean="0">
                <a:solidFill>
                  <a:srgbClr val="0072C6"/>
                </a:solidFill>
                <a:latin typeface="Segoe UI Light"/>
              </a:rPr>
              <a:t>– City of Richland police dept.</a:t>
            </a:r>
          </a:p>
          <a:p>
            <a:pPr marL="342900" indent="-342900">
              <a:lnSpc>
                <a:spcPct val="150000"/>
              </a:lnSpc>
              <a:spcBef>
                <a:spcPts val="600"/>
              </a:spcBef>
              <a:spcAft>
                <a:spcPts val="600"/>
              </a:spcAft>
              <a:buFont typeface="Arial" panose="020B0604020202020204" pitchFamily="34" charset="0"/>
              <a:buChar char="•"/>
            </a:pPr>
            <a:r>
              <a:rPr lang="en-US" sz="1600" dirty="0" smtClean="0">
                <a:solidFill>
                  <a:srgbClr val="505050"/>
                </a:solidFill>
              </a:rPr>
              <a:t>Chief </a:t>
            </a:r>
            <a:r>
              <a:rPr lang="en-US" sz="1600" dirty="0">
                <a:solidFill>
                  <a:srgbClr val="505050"/>
                </a:solidFill>
              </a:rPr>
              <a:t>Chris Skinner, Director of Police Services, City of Richland</a:t>
            </a:r>
          </a:p>
          <a:p>
            <a:pPr>
              <a:lnSpc>
                <a:spcPct val="150000"/>
              </a:lnSpc>
              <a:spcBef>
                <a:spcPts val="600"/>
              </a:spcBef>
              <a:spcAft>
                <a:spcPts val="600"/>
              </a:spcAft>
            </a:pPr>
            <a:r>
              <a:rPr lang="en-US" sz="2400" b="1" dirty="0" smtClean="0">
                <a:solidFill>
                  <a:srgbClr val="0072C6"/>
                </a:solidFill>
                <a:latin typeface="Segoe UI Light"/>
              </a:rPr>
              <a:t>Enterprise </a:t>
            </a:r>
            <a:r>
              <a:rPr lang="en-US" sz="2400" b="1" dirty="0">
                <a:solidFill>
                  <a:srgbClr val="0072C6"/>
                </a:solidFill>
                <a:latin typeface="Segoe UI Light"/>
              </a:rPr>
              <a:t>Search customer success story - DLA </a:t>
            </a:r>
            <a:r>
              <a:rPr lang="en-US" sz="2400" b="1" dirty="0" smtClean="0">
                <a:solidFill>
                  <a:srgbClr val="0072C6"/>
                </a:solidFill>
                <a:latin typeface="Segoe UI Light"/>
              </a:rPr>
              <a:t>Piper</a:t>
            </a:r>
          </a:p>
          <a:p>
            <a:pPr marL="285750" indent="-285750">
              <a:lnSpc>
                <a:spcPct val="150000"/>
              </a:lnSpc>
              <a:spcBef>
                <a:spcPts val="600"/>
              </a:spcBef>
              <a:spcAft>
                <a:spcPts val="600"/>
              </a:spcAft>
              <a:buFont typeface="Arial" panose="020B0604020202020204" pitchFamily="34" charset="0"/>
              <a:buChar char="•"/>
            </a:pPr>
            <a:r>
              <a:rPr lang="en-US" sz="1600" dirty="0" smtClean="0">
                <a:solidFill>
                  <a:srgbClr val="505050"/>
                </a:solidFill>
              </a:rPr>
              <a:t>Jeff </a:t>
            </a:r>
            <a:r>
              <a:rPr lang="en-US" sz="1600" dirty="0">
                <a:solidFill>
                  <a:srgbClr val="505050"/>
                </a:solidFill>
              </a:rPr>
              <a:t>Fried, CTO and VP of Engineering, BA Insight</a:t>
            </a:r>
          </a:p>
          <a:p>
            <a:pPr>
              <a:lnSpc>
                <a:spcPct val="150000"/>
              </a:lnSpc>
              <a:spcBef>
                <a:spcPts val="600"/>
              </a:spcBef>
              <a:spcAft>
                <a:spcPts val="600"/>
              </a:spcAft>
            </a:pPr>
            <a:r>
              <a:rPr lang="en-US" sz="2400" b="1" dirty="0" smtClean="0">
                <a:solidFill>
                  <a:srgbClr val="0072C6"/>
                </a:solidFill>
                <a:latin typeface="Segoe UI Light"/>
              </a:rPr>
              <a:t>Wrap </a:t>
            </a:r>
            <a:r>
              <a:rPr lang="en-US" sz="2400" b="1" dirty="0">
                <a:solidFill>
                  <a:srgbClr val="0072C6"/>
                </a:solidFill>
                <a:latin typeface="Segoe UI Light"/>
              </a:rPr>
              <a:t>up and </a:t>
            </a:r>
            <a:r>
              <a:rPr lang="en-US" sz="2400" b="1" dirty="0" smtClean="0">
                <a:solidFill>
                  <a:srgbClr val="0072C6"/>
                </a:solidFill>
                <a:latin typeface="Segoe UI Light"/>
              </a:rPr>
              <a:t>Q&amp;A</a:t>
            </a:r>
            <a:endParaRPr lang="en-US" sz="2400" b="1" dirty="0">
              <a:solidFill>
                <a:srgbClr val="0072C6"/>
              </a:solidFill>
              <a:latin typeface="Segoe UI Light"/>
            </a:endParaRPr>
          </a:p>
        </p:txBody>
      </p:sp>
    </p:spTree>
    <p:extLst>
      <p:ext uri="{BB962C8B-B14F-4D97-AF65-F5344CB8AC3E}">
        <p14:creationId xmlns:p14="http://schemas.microsoft.com/office/powerpoint/2010/main" val="1847624366"/>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p:cNvSpPr>
            <a:spLocks noGrp="1"/>
          </p:cNvSpPr>
          <p:nvPr>
            <p:ph type="title"/>
          </p:nvPr>
        </p:nvSpPr>
        <p:spPr/>
        <p:txBody>
          <a:bodyPr>
            <a:normAutofit/>
          </a:bodyPr>
          <a:lstStyle/>
          <a:p>
            <a:r>
              <a:rPr lang="en-GB" sz="4800" dirty="0" err="1"/>
              <a:t>iSearch</a:t>
            </a:r>
            <a:r>
              <a:rPr lang="en-GB" sz="4800" dirty="0"/>
              <a:t>: Extending the User Experience</a:t>
            </a:r>
            <a:endParaRPr lang="en-US" sz="4800" dirty="0">
              <a:latin typeface="Segoe UI Light" panose="020B0502040204020203" pitchFamily="34" charset="0"/>
            </a:endParaRPr>
          </a:p>
        </p:txBody>
      </p:sp>
      <p:pic>
        <p:nvPicPr>
          <p:cNvPr id="24" name="Picture 2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05401" y="284962"/>
            <a:ext cx="1480236" cy="831692"/>
          </a:xfrm>
          <a:prstGeom prst="rect">
            <a:avLst/>
          </a:prstGeom>
          <a:ln w="25400">
            <a:noFill/>
          </a:ln>
        </p:spPr>
      </p:pic>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68435" y="1223161"/>
            <a:ext cx="9898324" cy="5381224"/>
          </a:xfrm>
          <a:prstGeom prst="rect">
            <a:avLst/>
          </a:prstGeom>
          <a:ln>
            <a:solidFill>
              <a:schemeClr val="bg2">
                <a:lumMod val="90000"/>
              </a:schemeClr>
            </a:solidFill>
          </a:ln>
        </p:spPr>
      </p:pic>
      <p:sp>
        <p:nvSpPr>
          <p:cNvPr id="28" name="Rectangular Callout 27"/>
          <p:cNvSpPr/>
          <p:nvPr/>
        </p:nvSpPr>
        <p:spPr>
          <a:xfrm>
            <a:off x="6446837" y="4183062"/>
            <a:ext cx="2384560" cy="777999"/>
          </a:xfrm>
          <a:prstGeom prst="wedgeRectCallout">
            <a:avLst>
              <a:gd name="adj1" fmla="val 65948"/>
              <a:gd name="adj2" fmla="val -21390"/>
            </a:avLst>
          </a:prstGeom>
          <a:solidFill>
            <a:schemeClr val="tx2"/>
          </a:solidFill>
          <a:ln>
            <a:noFill/>
          </a:ln>
        </p:spPr>
        <p:style>
          <a:lnRef idx="1">
            <a:schemeClr val="dk1"/>
          </a:lnRef>
          <a:fillRef idx="3">
            <a:schemeClr val="dk1"/>
          </a:fillRef>
          <a:effectRef idx="2">
            <a:schemeClr val="dk1"/>
          </a:effectRef>
          <a:fontRef idx="minor">
            <a:schemeClr val="lt1"/>
          </a:fontRef>
        </p:style>
        <p:txBody>
          <a:bodyPr rtlCol="0" anchor="ctr"/>
          <a:lstStyle/>
          <a:p>
            <a:r>
              <a:rPr lang="en-US" sz="1050" dirty="0">
                <a:solidFill>
                  <a:srgbClr val="FFFFFF"/>
                </a:solidFill>
              </a:rPr>
              <a:t>Quick download, email or print.</a:t>
            </a:r>
          </a:p>
          <a:p>
            <a:r>
              <a:rPr lang="en-US" sz="1050" dirty="0">
                <a:solidFill>
                  <a:srgbClr val="FFFFFF"/>
                </a:solidFill>
              </a:rPr>
              <a:t>Add to Workspace; Compose new documents </a:t>
            </a:r>
          </a:p>
        </p:txBody>
      </p:sp>
      <p:sp>
        <p:nvSpPr>
          <p:cNvPr id="29" name="Rectangular Callout 28"/>
          <p:cNvSpPr/>
          <p:nvPr/>
        </p:nvSpPr>
        <p:spPr>
          <a:xfrm>
            <a:off x="1981923" y="2257188"/>
            <a:ext cx="1512875" cy="742951"/>
          </a:xfrm>
          <a:prstGeom prst="wedgeRectCallout">
            <a:avLst>
              <a:gd name="adj1" fmla="val -70936"/>
              <a:gd name="adj2" fmla="val 20395"/>
            </a:avLst>
          </a:prstGeom>
          <a:solidFill>
            <a:schemeClr val="tx2"/>
          </a:solidFill>
          <a:ln>
            <a:noFill/>
          </a:ln>
        </p:spPr>
        <p:style>
          <a:lnRef idx="1">
            <a:schemeClr val="dk1"/>
          </a:lnRef>
          <a:fillRef idx="3">
            <a:schemeClr val="dk1"/>
          </a:fillRef>
          <a:effectRef idx="2">
            <a:schemeClr val="dk1"/>
          </a:effectRef>
          <a:fontRef idx="minor">
            <a:schemeClr val="lt1"/>
          </a:fontRef>
        </p:style>
        <p:txBody>
          <a:bodyPr rtlCol="0" anchor="ctr"/>
          <a:lstStyle/>
          <a:p>
            <a:r>
              <a:rPr lang="en-US" sz="1050" dirty="0">
                <a:solidFill>
                  <a:srgbClr val="FFFFFF"/>
                </a:solidFill>
              </a:rPr>
              <a:t>Full hit highlighting with additional “search inside”.</a:t>
            </a:r>
          </a:p>
        </p:txBody>
      </p:sp>
      <p:sp>
        <p:nvSpPr>
          <p:cNvPr id="30" name="Rectangular Callout 29"/>
          <p:cNvSpPr/>
          <p:nvPr/>
        </p:nvSpPr>
        <p:spPr>
          <a:xfrm>
            <a:off x="960437" y="5520067"/>
            <a:ext cx="1777924" cy="542159"/>
          </a:xfrm>
          <a:prstGeom prst="wedgeRectCallout">
            <a:avLst>
              <a:gd name="adj1" fmla="val -21735"/>
              <a:gd name="adj2" fmla="val -79529"/>
            </a:avLst>
          </a:prstGeom>
          <a:solidFill>
            <a:schemeClr val="tx2"/>
          </a:solidFill>
          <a:ln>
            <a:noFill/>
          </a:ln>
        </p:spPr>
        <p:style>
          <a:lnRef idx="1">
            <a:schemeClr val="dk1"/>
          </a:lnRef>
          <a:fillRef idx="3">
            <a:schemeClr val="dk1"/>
          </a:fillRef>
          <a:effectRef idx="2">
            <a:schemeClr val="dk1"/>
          </a:effectRef>
          <a:fontRef idx="minor">
            <a:schemeClr val="lt1"/>
          </a:fontRef>
        </p:style>
        <p:txBody>
          <a:bodyPr rtlCol="0" anchor="ctr"/>
          <a:lstStyle/>
          <a:p>
            <a:r>
              <a:rPr lang="en-US" sz="1050" dirty="0">
                <a:solidFill>
                  <a:srgbClr val="FFFFFF"/>
                </a:solidFill>
              </a:rPr>
              <a:t>Hit map to find most relevant page.</a:t>
            </a:r>
          </a:p>
        </p:txBody>
      </p:sp>
    </p:spTree>
    <p:extLst>
      <p:ext uri="{BB962C8B-B14F-4D97-AF65-F5344CB8AC3E}">
        <p14:creationId xmlns:p14="http://schemas.microsoft.com/office/powerpoint/2010/main" val="3154643484"/>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05401" y="284962"/>
            <a:ext cx="1480236" cy="831692"/>
          </a:xfrm>
          <a:prstGeom prst="rect">
            <a:avLst/>
          </a:prstGeom>
          <a:ln w="25400">
            <a:noFill/>
          </a:ln>
        </p:spPr>
      </p:pic>
      <p:sp>
        <p:nvSpPr>
          <p:cNvPr id="9" name="Subtitle 2"/>
          <p:cNvSpPr txBox="1">
            <a:spLocks/>
          </p:cNvSpPr>
          <p:nvPr/>
        </p:nvSpPr>
        <p:spPr>
          <a:xfrm>
            <a:off x="380999" y="1592262"/>
            <a:ext cx="11095037" cy="4767939"/>
          </a:xfrm>
          <a:prstGeom prst="rect">
            <a:avLst/>
          </a:prstGeom>
        </p:spPr>
        <p:txBody>
          <a:bodyPr>
            <a:norm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505050"/>
              </a:buClr>
            </a:pPr>
            <a:r>
              <a:rPr lang="en-US" sz="2400" dirty="0" smtClean="0">
                <a:solidFill>
                  <a:srgbClr val="0072C6"/>
                </a:solidFill>
              </a:rPr>
              <a:t>MUCH easier and faster to find all available knowledge in the firm</a:t>
            </a:r>
          </a:p>
          <a:p>
            <a:pPr lvl="2" indent="-342900">
              <a:buClr>
                <a:srgbClr val="505050"/>
              </a:buClr>
            </a:pPr>
            <a:r>
              <a:rPr lang="en-US" sz="2000" dirty="0">
                <a:solidFill>
                  <a:srgbClr val="505050"/>
                </a:solidFill>
                <a:latin typeface="Segoe Pro Light" panose="020B0302040504020203" pitchFamily="34" charset="0"/>
              </a:rPr>
              <a:t>Easy access to LOB data</a:t>
            </a:r>
          </a:p>
          <a:p>
            <a:pPr lvl="2" indent="-342900">
              <a:buClr>
                <a:srgbClr val="505050"/>
              </a:buClr>
            </a:pPr>
            <a:r>
              <a:rPr lang="en-US" sz="2000" dirty="0">
                <a:solidFill>
                  <a:srgbClr val="505050"/>
                </a:solidFill>
                <a:latin typeface="Segoe Pro Light" panose="020B0302040504020203" pitchFamily="34" charset="0"/>
              </a:rPr>
              <a:t>Eliminate download waits</a:t>
            </a:r>
          </a:p>
          <a:p>
            <a:pPr lvl="2" indent="-342900">
              <a:buClr>
                <a:srgbClr val="505050"/>
              </a:buClr>
            </a:pPr>
            <a:r>
              <a:rPr lang="en-US" sz="2000" dirty="0">
                <a:solidFill>
                  <a:srgbClr val="505050"/>
                </a:solidFill>
                <a:latin typeface="Segoe Pro Light" panose="020B0302040504020203" pitchFamily="34" charset="0"/>
              </a:rPr>
              <a:t>Seamless reuse of content</a:t>
            </a:r>
          </a:p>
          <a:p>
            <a:pPr marL="342900" lvl="1" indent="-342900">
              <a:buClr>
                <a:srgbClr val="505050"/>
              </a:buClr>
            </a:pPr>
            <a:r>
              <a:rPr lang="en-US" dirty="0">
                <a:solidFill>
                  <a:srgbClr val="0072C6"/>
                </a:solidFill>
                <a:latin typeface="Segoe UI Light"/>
              </a:rPr>
              <a:t>Better insight</a:t>
            </a:r>
          </a:p>
          <a:p>
            <a:pPr lvl="2" indent="-342900">
              <a:buClr>
                <a:srgbClr val="505050"/>
              </a:buClr>
            </a:pPr>
            <a:r>
              <a:rPr lang="en-US" sz="2000" dirty="0">
                <a:solidFill>
                  <a:srgbClr val="505050"/>
                </a:solidFill>
                <a:latin typeface="Segoe Pro Light" panose="020B0302040504020203" pitchFamily="34" charset="0"/>
              </a:rPr>
              <a:t>Single view across data silos</a:t>
            </a:r>
          </a:p>
          <a:p>
            <a:pPr lvl="2" indent="-342900">
              <a:buClr>
                <a:srgbClr val="505050"/>
              </a:buClr>
            </a:pPr>
            <a:r>
              <a:rPr lang="en-US" sz="2000" dirty="0">
                <a:solidFill>
                  <a:srgbClr val="505050"/>
                </a:solidFill>
                <a:latin typeface="Segoe Pro Light" panose="020B0302040504020203" pitchFamily="34" charset="0"/>
              </a:rPr>
              <a:t>Exploration of content</a:t>
            </a:r>
          </a:p>
          <a:p>
            <a:pPr lvl="2" indent="-342900">
              <a:buClr>
                <a:srgbClr val="505050"/>
              </a:buClr>
            </a:pPr>
            <a:r>
              <a:rPr lang="en-US" sz="2000" dirty="0">
                <a:solidFill>
                  <a:srgbClr val="505050"/>
                </a:solidFill>
                <a:latin typeface="Segoe Pro Light" panose="020B0302040504020203" pitchFamily="34" charset="0"/>
              </a:rPr>
              <a:t>Direct recall of all relevant information for a client or matter</a:t>
            </a:r>
          </a:p>
          <a:p>
            <a:pPr marL="342900" lvl="1" indent="-342900">
              <a:buClr>
                <a:srgbClr val="505050"/>
              </a:buClr>
            </a:pPr>
            <a:r>
              <a:rPr lang="en-US" dirty="0">
                <a:solidFill>
                  <a:srgbClr val="0072C6"/>
                </a:solidFill>
                <a:latin typeface="Segoe UI Light"/>
              </a:rPr>
              <a:t>More efficient attorney work stream</a:t>
            </a:r>
          </a:p>
          <a:p>
            <a:pPr lvl="2" indent="-342900">
              <a:buClr>
                <a:srgbClr val="505050"/>
              </a:buClr>
            </a:pPr>
            <a:r>
              <a:rPr lang="en-US" sz="2000" dirty="0" smtClean="0">
                <a:solidFill>
                  <a:srgbClr val="505050"/>
                </a:solidFill>
                <a:latin typeface="Segoe Pro Light" panose="020B0302040504020203" pitchFamily="34" charset="0"/>
              </a:rPr>
              <a:t>More time focused on client</a:t>
            </a:r>
          </a:p>
          <a:p>
            <a:pPr lvl="2" indent="-342900">
              <a:buClr>
                <a:srgbClr val="505050"/>
              </a:buClr>
            </a:pPr>
            <a:r>
              <a:rPr lang="en-US" sz="2000" dirty="0" smtClean="0">
                <a:solidFill>
                  <a:srgbClr val="505050"/>
                </a:solidFill>
                <a:latin typeface="Segoe Pro Light" panose="020B0302040504020203" pitchFamily="34" charset="0"/>
              </a:rPr>
              <a:t>Reduced gap between billable events</a:t>
            </a:r>
          </a:p>
          <a:p>
            <a:pPr lvl="2" indent="-342900">
              <a:buClr>
                <a:srgbClr val="505050"/>
              </a:buClr>
            </a:pPr>
            <a:endParaRPr lang="en-US" sz="1600" dirty="0" smtClean="0">
              <a:solidFill>
                <a:srgbClr val="0072C6"/>
              </a:solidFill>
              <a:latin typeface="Segoe Pro Light" panose="020B0302040504020203" pitchFamily="34" charset="0"/>
            </a:endParaRPr>
          </a:p>
          <a:p>
            <a:pPr lvl="2" indent="-342900">
              <a:buClr>
                <a:srgbClr val="505050"/>
              </a:buClr>
            </a:pPr>
            <a:endParaRPr lang="en-US" sz="1600" dirty="0">
              <a:solidFill>
                <a:srgbClr val="0072C6"/>
              </a:solidFill>
              <a:latin typeface="Segoe Pro Light" panose="020B0302040504020203" pitchFamily="34" charset="0"/>
            </a:endParaRPr>
          </a:p>
        </p:txBody>
      </p:sp>
      <p:pic>
        <p:nvPicPr>
          <p:cNvPr id="10" name="Picture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504237" y="2859436"/>
            <a:ext cx="3343872" cy="2298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itle 1"/>
          <p:cNvSpPr txBox="1">
            <a:spLocks noGrp="1"/>
          </p:cNvSpPr>
          <p:nvPr>
            <p:ph type="title"/>
          </p:nvPr>
        </p:nvSpPr>
        <p:spPr>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4800" dirty="0"/>
              <a:t>Results – </a:t>
            </a:r>
            <a:r>
              <a:rPr lang="en-US" sz="4800" dirty="0" smtClean="0"/>
              <a:t>User </a:t>
            </a:r>
            <a:r>
              <a:rPr lang="en-US" sz="4800" dirty="0"/>
              <a:t>Perspective</a:t>
            </a:r>
          </a:p>
        </p:txBody>
      </p:sp>
    </p:spTree>
    <p:extLst>
      <p:ext uri="{BB962C8B-B14F-4D97-AF65-F5344CB8AC3E}">
        <p14:creationId xmlns:p14="http://schemas.microsoft.com/office/powerpoint/2010/main" val="1934702908"/>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p:cNvSpPr>
            <a:spLocks noGrp="1"/>
          </p:cNvSpPr>
          <p:nvPr>
            <p:ph type="title"/>
          </p:nvPr>
        </p:nvSpPr>
        <p:spPr/>
        <p:txBody>
          <a:bodyPr>
            <a:normAutofit/>
          </a:bodyPr>
          <a:lstStyle/>
          <a:p>
            <a:r>
              <a:rPr lang="en-US" sz="4800" dirty="0"/>
              <a:t>Results – </a:t>
            </a:r>
            <a:r>
              <a:rPr lang="en-US" sz="4800" dirty="0" smtClean="0"/>
              <a:t>Business Perspective</a:t>
            </a:r>
            <a:endParaRPr lang="en-US" sz="4800" dirty="0">
              <a:latin typeface="Segoe UI Light" panose="020B0502040204020203" pitchFamily="34" charset="0"/>
            </a:endParaRPr>
          </a:p>
        </p:txBody>
      </p:sp>
      <p:pic>
        <p:nvPicPr>
          <p:cNvPr id="24" name="Picture 2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05401" y="284962"/>
            <a:ext cx="1480236" cy="831692"/>
          </a:xfrm>
          <a:prstGeom prst="rect">
            <a:avLst/>
          </a:prstGeom>
          <a:ln w="25400">
            <a:noFill/>
          </a:ln>
        </p:spPr>
      </p:pic>
      <p:sp>
        <p:nvSpPr>
          <p:cNvPr id="4" name="Subtitle 2"/>
          <p:cNvSpPr txBox="1">
            <a:spLocks/>
          </p:cNvSpPr>
          <p:nvPr/>
        </p:nvSpPr>
        <p:spPr>
          <a:xfrm>
            <a:off x="385022" y="1592262"/>
            <a:ext cx="8368352" cy="3733800"/>
          </a:xfrm>
          <a:prstGeom prst="rect">
            <a:avLst/>
          </a:prstGeom>
        </p:spPr>
        <p:txBody>
          <a:bodyPr>
            <a:noAutofit/>
          </a:bodyPr>
          <a:lstStyle>
            <a:defPPr>
              <a:defRPr lang="en-US"/>
            </a:defPPr>
            <a:lvl1pPr marL="342900" marR="0" indent="-342900" fontAlgn="auto">
              <a:lnSpc>
                <a:spcPct val="90000"/>
              </a:lnSpc>
              <a:spcBef>
                <a:spcPct val="20000"/>
              </a:spcBef>
              <a:spcAft>
                <a:spcPts val="0"/>
              </a:spcAft>
              <a:buClr>
                <a:schemeClr val="tx1"/>
              </a:buClr>
              <a:buSzPct val="90000"/>
              <a:buFont typeface="Wingdings" panose="05000000000000000000" pitchFamily="2" charset="2"/>
              <a:buChar char="§"/>
              <a:tabLst/>
              <a:defRPr sz="2400" spc="0" baseline="0">
                <a:solidFill>
                  <a:schemeClr val="tx2"/>
                </a:solidFill>
                <a:latin typeface="+mj-lt"/>
              </a:defRPr>
            </a:lvl1pPr>
            <a:lvl2pPr marL="342900" marR="0" lvl="1" indent="-342900" fontAlgn="auto">
              <a:lnSpc>
                <a:spcPct val="90000"/>
              </a:lnSpc>
              <a:spcBef>
                <a:spcPct val="20000"/>
              </a:spcBef>
              <a:spcAft>
                <a:spcPts val="0"/>
              </a:spcAft>
              <a:buClr>
                <a:schemeClr val="tx1"/>
              </a:buClr>
              <a:buSzPct val="90000"/>
              <a:buFont typeface="Wingdings" panose="05000000000000000000" pitchFamily="2" charset="2"/>
              <a:buChar char="§"/>
              <a:tabLst/>
              <a:defRPr sz="2400" spc="0" baseline="0">
                <a:solidFill>
                  <a:schemeClr val="tx2"/>
                </a:solidFill>
                <a:latin typeface="+mj-lt"/>
              </a:defRPr>
            </a:lvl2pPr>
            <a:lvl3pPr marL="800100" marR="0" lvl="2" indent="-342900" fontAlgn="auto">
              <a:lnSpc>
                <a:spcPct val="90000"/>
              </a:lnSpc>
              <a:spcBef>
                <a:spcPct val="20000"/>
              </a:spcBef>
              <a:spcAft>
                <a:spcPts val="0"/>
              </a:spcAft>
              <a:buClr>
                <a:schemeClr val="tx1"/>
              </a:buClr>
              <a:buSzPct val="90000"/>
              <a:buFont typeface="Wingdings" panose="05000000000000000000" pitchFamily="2" charset="2"/>
              <a:buChar char="§"/>
              <a:tabLst/>
              <a:defRPr sz="2000" spc="0" baseline="0">
                <a:latin typeface="Segoe Pro Light" panose="020B0302040504020203" pitchFamily="34" charset="0"/>
              </a:defRPr>
            </a:lvl3pPr>
            <a:lvl4pPr marL="1028700" marR="0" indent="-228600" fontAlgn="auto">
              <a:lnSpc>
                <a:spcPct val="90000"/>
              </a:lnSpc>
              <a:spcBef>
                <a:spcPct val="20000"/>
              </a:spcBef>
              <a:spcAft>
                <a:spcPts val="0"/>
              </a:spcAft>
              <a:buClr>
                <a:schemeClr val="tx1"/>
              </a:buClr>
              <a:buSzPct val="90000"/>
              <a:buFont typeface="Wingdings" panose="05000000000000000000" pitchFamily="2" charset="2"/>
              <a:buChar char="§"/>
              <a:tabLst/>
              <a:defRPr sz="2000" spc="0" baseline="0">
                <a:gradFill>
                  <a:gsLst>
                    <a:gs pos="1250">
                      <a:schemeClr val="tx1"/>
                    </a:gs>
                    <a:gs pos="100000">
                      <a:schemeClr val="tx1"/>
                    </a:gs>
                  </a:gsLst>
                  <a:lin ang="5400000" scaled="0"/>
                </a:gradFill>
              </a:defRPr>
            </a:lvl4pPr>
            <a:lvl5pPr marL="1257300" marR="0" indent="-228600" fontAlgn="auto">
              <a:lnSpc>
                <a:spcPct val="90000"/>
              </a:lnSpc>
              <a:spcBef>
                <a:spcPct val="20000"/>
              </a:spcBef>
              <a:spcAft>
                <a:spcPts val="0"/>
              </a:spcAft>
              <a:buClr>
                <a:schemeClr val="tx1"/>
              </a:buClr>
              <a:buSzPct val="90000"/>
              <a:buFont typeface="Wingdings" panose="05000000000000000000" pitchFamily="2" charset="2"/>
              <a:buChar char="§"/>
              <a:tabLst/>
              <a:defRPr sz="2000" spc="0" baseline="0">
                <a:gradFill>
                  <a:gsLst>
                    <a:gs pos="1250">
                      <a:schemeClr val="tx1"/>
                    </a:gs>
                    <a:gs pos="100000">
                      <a:schemeClr val="tx1"/>
                    </a:gs>
                  </a:gsLst>
                  <a:lin ang="5400000" scaled="0"/>
                </a:gradFill>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pPr>
              <a:buClr>
                <a:srgbClr val="505050"/>
              </a:buClr>
            </a:pPr>
            <a:r>
              <a:rPr lang="en-US" dirty="0">
                <a:solidFill>
                  <a:srgbClr val="0072C6"/>
                </a:solidFill>
              </a:rPr>
              <a:t>Time savings</a:t>
            </a:r>
          </a:p>
          <a:p>
            <a:pPr lvl="2">
              <a:buClr>
                <a:srgbClr val="505050"/>
              </a:buClr>
            </a:pPr>
            <a:r>
              <a:rPr lang="en-US" dirty="0">
                <a:solidFill>
                  <a:srgbClr val="505050"/>
                </a:solidFill>
              </a:rPr>
              <a:t>Efficiency and productivity </a:t>
            </a:r>
          </a:p>
          <a:p>
            <a:pPr lvl="2">
              <a:buClr>
                <a:srgbClr val="505050"/>
              </a:buClr>
            </a:pPr>
            <a:r>
              <a:rPr lang="en-US" dirty="0">
                <a:solidFill>
                  <a:srgbClr val="505050"/>
                </a:solidFill>
              </a:rPr>
              <a:t>Quicker, more effective assembly of essential expertise for a given matter</a:t>
            </a:r>
          </a:p>
          <a:p>
            <a:pPr lvl="1">
              <a:buClr>
                <a:srgbClr val="505050"/>
              </a:buClr>
            </a:pPr>
            <a:r>
              <a:rPr lang="en-US" dirty="0">
                <a:solidFill>
                  <a:srgbClr val="0072C6"/>
                </a:solidFill>
              </a:rPr>
              <a:t>Improved processes</a:t>
            </a:r>
          </a:p>
          <a:p>
            <a:pPr lvl="2">
              <a:buClr>
                <a:srgbClr val="505050"/>
              </a:buClr>
            </a:pPr>
            <a:r>
              <a:rPr lang="en-US" dirty="0">
                <a:solidFill>
                  <a:srgbClr val="505050"/>
                </a:solidFill>
              </a:rPr>
              <a:t>Accelerated staffing process</a:t>
            </a:r>
          </a:p>
          <a:p>
            <a:pPr lvl="2">
              <a:buClr>
                <a:srgbClr val="505050"/>
              </a:buClr>
            </a:pPr>
            <a:r>
              <a:rPr lang="en-US" dirty="0">
                <a:solidFill>
                  <a:srgbClr val="505050"/>
                </a:solidFill>
              </a:rPr>
              <a:t>Better response to critical time-sensitive client queries</a:t>
            </a:r>
          </a:p>
          <a:p>
            <a:pPr lvl="2">
              <a:buClr>
                <a:srgbClr val="505050"/>
              </a:buClr>
            </a:pPr>
            <a:r>
              <a:rPr lang="en-US" dirty="0">
                <a:solidFill>
                  <a:srgbClr val="505050"/>
                </a:solidFill>
              </a:rPr>
              <a:t>Dramatically improved business development</a:t>
            </a:r>
          </a:p>
          <a:p>
            <a:pPr lvl="1">
              <a:buClr>
                <a:srgbClr val="505050"/>
              </a:buClr>
            </a:pPr>
            <a:r>
              <a:rPr lang="en-US" dirty="0">
                <a:solidFill>
                  <a:srgbClr val="0072C6"/>
                </a:solidFill>
              </a:rPr>
              <a:t>Competitive advantage</a:t>
            </a:r>
          </a:p>
          <a:p>
            <a:pPr lvl="2">
              <a:buClr>
                <a:srgbClr val="505050"/>
              </a:buClr>
            </a:pPr>
            <a:r>
              <a:rPr lang="en-US" dirty="0">
                <a:solidFill>
                  <a:srgbClr val="505050"/>
                </a:solidFill>
              </a:rPr>
              <a:t>Enhanced client service</a:t>
            </a:r>
          </a:p>
          <a:p>
            <a:pPr lvl="2">
              <a:buClr>
                <a:srgbClr val="505050"/>
              </a:buClr>
            </a:pPr>
            <a:r>
              <a:rPr lang="en-US" dirty="0">
                <a:solidFill>
                  <a:srgbClr val="505050"/>
                </a:solidFill>
              </a:rPr>
              <a:t>More effective proposals for new work</a:t>
            </a:r>
          </a:p>
          <a:p>
            <a:pPr lvl="2">
              <a:buClr>
                <a:srgbClr val="505050"/>
              </a:buClr>
            </a:pPr>
            <a:r>
              <a:rPr lang="en-US" dirty="0">
                <a:solidFill>
                  <a:srgbClr val="505050"/>
                </a:solidFill>
              </a:rPr>
              <a:t>Agile foundation for more search-driven applications</a:t>
            </a:r>
          </a:p>
          <a:p>
            <a:pPr lvl="2">
              <a:buClr>
                <a:srgbClr val="505050"/>
              </a:buClr>
            </a:pPr>
            <a:endParaRPr lang="en-US" dirty="0">
              <a:solidFill>
                <a:srgbClr val="505050"/>
              </a:solidFill>
            </a:endParaRPr>
          </a:p>
          <a:p>
            <a:pPr lvl="2">
              <a:buClr>
                <a:srgbClr val="505050"/>
              </a:buClr>
            </a:pPr>
            <a:endParaRPr lang="en-US" dirty="0">
              <a:solidFill>
                <a:srgbClr val="505050"/>
              </a:solidFill>
            </a:endParaRPr>
          </a:p>
          <a:p>
            <a:pPr>
              <a:buClr>
                <a:srgbClr val="505050"/>
              </a:buClr>
            </a:pPr>
            <a:endParaRPr lang="en-US" dirty="0">
              <a:solidFill>
                <a:srgbClr val="0072C6"/>
              </a:solidFill>
            </a:endParaRPr>
          </a:p>
        </p:txBody>
      </p:sp>
      <p:pic>
        <p:nvPicPr>
          <p:cNvPr id="5"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flipH="1">
            <a:off x="8351836" y="3279295"/>
            <a:ext cx="3505200" cy="2658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47625" algn="ctr">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72059754"/>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05401" y="284962"/>
            <a:ext cx="1480236" cy="831692"/>
          </a:xfrm>
          <a:prstGeom prst="rect">
            <a:avLst/>
          </a:prstGeom>
          <a:ln w="25400">
            <a:noFill/>
          </a:ln>
        </p:spPr>
      </p:pic>
      <p:sp>
        <p:nvSpPr>
          <p:cNvPr id="45" name="Subtitle 1"/>
          <p:cNvSpPr txBox="1">
            <a:spLocks/>
          </p:cNvSpPr>
          <p:nvPr/>
        </p:nvSpPr>
        <p:spPr>
          <a:xfrm>
            <a:off x="533400" y="1753585"/>
            <a:ext cx="6853809" cy="422762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1200"/>
              </a:spcBef>
              <a:buClr>
                <a:srgbClr val="505050"/>
              </a:buClr>
            </a:pPr>
            <a:r>
              <a:rPr lang="en-US" sz="2800" dirty="0" smtClean="0">
                <a:gradFill>
                  <a:gsLst>
                    <a:gs pos="1250">
                      <a:srgbClr val="505050"/>
                    </a:gs>
                    <a:gs pos="100000">
                      <a:srgbClr val="505050"/>
                    </a:gs>
                  </a:gsLst>
                  <a:lin ang="5400000" scaled="0"/>
                </a:gradFill>
              </a:rPr>
              <a:t>Choosing search to be a platform not </a:t>
            </a:r>
            <a:br>
              <a:rPr lang="en-US" sz="2800" dirty="0" smtClean="0">
                <a:gradFill>
                  <a:gsLst>
                    <a:gs pos="1250">
                      <a:srgbClr val="505050"/>
                    </a:gs>
                    <a:gs pos="100000">
                      <a:srgbClr val="505050"/>
                    </a:gs>
                  </a:gsLst>
                  <a:lin ang="5400000" scaled="0"/>
                </a:gradFill>
              </a:rPr>
            </a:br>
            <a:r>
              <a:rPr lang="en-US" sz="2800" dirty="0" smtClean="0">
                <a:gradFill>
                  <a:gsLst>
                    <a:gs pos="1250">
                      <a:srgbClr val="505050"/>
                    </a:gs>
                    <a:gs pos="100000">
                      <a:srgbClr val="505050"/>
                    </a:gs>
                  </a:gsLst>
                  <a:lin ang="5400000" scaled="0"/>
                </a:gradFill>
              </a:rPr>
              <a:t>just an engine</a:t>
            </a:r>
          </a:p>
          <a:p>
            <a:pPr>
              <a:spcBef>
                <a:spcPts val="1200"/>
              </a:spcBef>
              <a:buClr>
                <a:srgbClr val="505050"/>
              </a:buClr>
            </a:pPr>
            <a:r>
              <a:rPr lang="en-US" sz="2800" dirty="0" smtClean="0">
                <a:gradFill>
                  <a:gsLst>
                    <a:gs pos="1250">
                      <a:srgbClr val="505050"/>
                    </a:gs>
                    <a:gs pos="100000">
                      <a:srgbClr val="505050"/>
                    </a:gs>
                  </a:gsLst>
                  <a:lin ang="5400000" scaled="0"/>
                </a:gradFill>
              </a:rPr>
              <a:t>Choosing FAST as the search engine</a:t>
            </a:r>
          </a:p>
          <a:p>
            <a:pPr>
              <a:spcBef>
                <a:spcPts val="1200"/>
              </a:spcBef>
              <a:buClr>
                <a:srgbClr val="505050"/>
              </a:buClr>
            </a:pPr>
            <a:r>
              <a:rPr lang="en-US" sz="2800" dirty="0" smtClean="0">
                <a:gradFill>
                  <a:gsLst>
                    <a:gs pos="1250">
                      <a:srgbClr val="505050"/>
                    </a:gs>
                    <a:gs pos="100000">
                      <a:srgbClr val="505050"/>
                    </a:gs>
                  </a:gsLst>
                  <a:lin ang="5400000" scaled="0"/>
                </a:gradFill>
              </a:rPr>
              <a:t>Choosing BA Insight’s software and expertise</a:t>
            </a:r>
          </a:p>
          <a:p>
            <a:pPr>
              <a:spcBef>
                <a:spcPts val="1200"/>
              </a:spcBef>
              <a:buClr>
                <a:srgbClr val="505050"/>
              </a:buClr>
            </a:pPr>
            <a:endParaRPr lang="en-US" sz="2800" dirty="0" smtClean="0">
              <a:gradFill>
                <a:gsLst>
                  <a:gs pos="1250">
                    <a:srgbClr val="505050"/>
                  </a:gs>
                  <a:gs pos="100000">
                    <a:srgbClr val="505050"/>
                  </a:gs>
                </a:gsLst>
                <a:lin ang="5400000" scaled="0"/>
              </a:gradFill>
            </a:endParaRPr>
          </a:p>
          <a:p>
            <a:pPr>
              <a:spcBef>
                <a:spcPts val="1200"/>
              </a:spcBef>
              <a:buClr>
                <a:srgbClr val="505050"/>
              </a:buClr>
            </a:pPr>
            <a:r>
              <a:rPr lang="en-US" sz="2800" dirty="0" smtClean="0">
                <a:gradFill>
                  <a:gsLst>
                    <a:gs pos="1250">
                      <a:srgbClr val="505050"/>
                    </a:gs>
                    <a:gs pos="100000">
                      <a:srgbClr val="505050"/>
                    </a:gs>
                  </a:gsLst>
                  <a:lin ang="5400000" scaled="0"/>
                </a:gradFill>
              </a:rPr>
              <a:t>Tapping the key LOB systems</a:t>
            </a:r>
          </a:p>
          <a:p>
            <a:pPr>
              <a:spcBef>
                <a:spcPts val="1200"/>
              </a:spcBef>
              <a:buClr>
                <a:srgbClr val="505050"/>
              </a:buClr>
            </a:pPr>
            <a:r>
              <a:rPr lang="en-US" sz="2800" dirty="0" smtClean="0">
                <a:gradFill>
                  <a:gsLst>
                    <a:gs pos="1250">
                      <a:srgbClr val="505050"/>
                    </a:gs>
                    <a:gs pos="100000">
                      <a:srgbClr val="505050"/>
                    </a:gs>
                  </a:gsLst>
                  <a:lin ang="5400000" scaled="0"/>
                </a:gradFill>
              </a:rPr>
              <a:t>Staffing with a dedicated search person</a:t>
            </a:r>
          </a:p>
        </p:txBody>
      </p:sp>
      <p:grpSp>
        <p:nvGrpSpPr>
          <p:cNvPr id="3" name="Group 2"/>
          <p:cNvGrpSpPr/>
          <p:nvPr/>
        </p:nvGrpSpPr>
        <p:grpSpPr>
          <a:xfrm>
            <a:off x="7816969" y="2015719"/>
            <a:ext cx="3860681" cy="4133956"/>
            <a:chOff x="5886630" y="1268306"/>
            <a:chExt cx="3016140" cy="3229635"/>
          </a:xfrm>
        </p:grpSpPr>
        <p:grpSp>
          <p:nvGrpSpPr>
            <p:cNvPr id="5" name="Group 4"/>
            <p:cNvGrpSpPr/>
            <p:nvPr/>
          </p:nvGrpSpPr>
          <p:grpSpPr>
            <a:xfrm>
              <a:off x="5886630" y="1268306"/>
              <a:ext cx="3016140" cy="2785423"/>
              <a:chOff x="5737234" y="1969073"/>
              <a:chExt cx="2447219" cy="2445579"/>
            </a:xfrm>
          </p:grpSpPr>
          <p:pic>
            <p:nvPicPr>
              <p:cNvPr id="6" name="Picture 5" descr="kip-base.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823410" y="3778151"/>
                <a:ext cx="2361043" cy="636501"/>
              </a:xfrm>
              <a:prstGeom prst="rect">
                <a:avLst/>
              </a:prstGeom>
            </p:spPr>
          </p:pic>
          <p:pic>
            <p:nvPicPr>
              <p:cNvPr id="7" name="Picture 6" descr="kip-cylinder.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425877" y="2572229"/>
                <a:ext cx="1264301" cy="1508694"/>
              </a:xfrm>
              <a:prstGeom prst="rect">
                <a:avLst/>
              </a:prstGeom>
            </p:spPr>
          </p:pic>
          <p:pic>
            <p:nvPicPr>
              <p:cNvPr id="8" name="Picture 7" descr="kip-puck-purp.pn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426707" y="3363045"/>
                <a:ext cx="1291501" cy="769661"/>
              </a:xfrm>
              <a:prstGeom prst="rect">
                <a:avLst/>
              </a:prstGeom>
            </p:spPr>
          </p:pic>
          <p:pic>
            <p:nvPicPr>
              <p:cNvPr id="9" name="Picture 8" descr="kip-puck-grn.pn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424164" y="2913891"/>
                <a:ext cx="1291501" cy="813603"/>
              </a:xfrm>
              <a:prstGeom prst="rect">
                <a:avLst/>
              </a:prstGeom>
            </p:spPr>
          </p:pic>
          <p:pic>
            <p:nvPicPr>
              <p:cNvPr id="10" name="Picture 9" descr="kip-puck-blu.pn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425877" y="2468366"/>
                <a:ext cx="1291501" cy="817598"/>
              </a:xfrm>
              <a:prstGeom prst="rect">
                <a:avLst/>
              </a:prstGeom>
            </p:spPr>
          </p:pic>
          <p:pic>
            <p:nvPicPr>
              <p:cNvPr id="11" name="Picture 10" descr="kip-array.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146659" y="2051911"/>
                <a:ext cx="1843137" cy="701749"/>
              </a:xfrm>
              <a:prstGeom prst="rect">
                <a:avLst/>
              </a:prstGeom>
            </p:spPr>
          </p:pic>
          <p:sp>
            <p:nvSpPr>
              <p:cNvPr id="12" name="TextBox 11"/>
              <p:cNvSpPr txBox="1"/>
              <p:nvPr/>
            </p:nvSpPr>
            <p:spPr>
              <a:xfrm>
                <a:off x="6250296" y="1969073"/>
                <a:ext cx="863629" cy="141481"/>
              </a:xfrm>
              <a:prstGeom prst="rect">
                <a:avLst/>
              </a:prstGeom>
              <a:noFill/>
            </p:spPr>
            <p:txBody>
              <a:bodyPr wrap="none" lIns="0" tIns="0" rIns="0" bIns="0" rtlCol="0">
                <a:noAutofit/>
              </a:bodyPr>
              <a:lstStyle/>
              <a:p>
                <a:r>
                  <a:rPr lang="en-US" sz="900" b="1" dirty="0" smtClean="0">
                    <a:solidFill>
                      <a:srgbClr val="0072C6"/>
                    </a:solidFill>
                    <a:latin typeface="Arial Narrow" pitchFamily="34" charset="0"/>
                  </a:rPr>
                  <a:t>Multiple Search-Driven Applications</a:t>
                </a:r>
              </a:p>
            </p:txBody>
          </p:sp>
          <p:pic>
            <p:nvPicPr>
              <p:cNvPr id="13" name="Picture 12" descr="kip-blueAppBox.png"/>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6250296" y="2104260"/>
                <a:ext cx="316619" cy="284961"/>
              </a:xfrm>
              <a:prstGeom prst="rect">
                <a:avLst/>
              </a:prstGeom>
            </p:spPr>
          </p:pic>
          <p:pic>
            <p:nvPicPr>
              <p:cNvPr id="14" name="Picture 13" descr="kip-blueAppBox.png"/>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6569907" y="2104260"/>
                <a:ext cx="316619" cy="284961"/>
              </a:xfrm>
              <a:prstGeom prst="rect">
                <a:avLst/>
              </a:prstGeom>
            </p:spPr>
          </p:pic>
          <p:pic>
            <p:nvPicPr>
              <p:cNvPr id="15" name="Picture 14" descr="kip-blueAppBox.png"/>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6896318" y="2104260"/>
                <a:ext cx="316619" cy="284961"/>
              </a:xfrm>
              <a:prstGeom prst="rect">
                <a:avLst/>
              </a:prstGeom>
            </p:spPr>
          </p:pic>
          <p:pic>
            <p:nvPicPr>
              <p:cNvPr id="16" name="Picture 15" descr="kip-blueAppBox.png"/>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226129" y="2104260"/>
                <a:ext cx="316619" cy="284961"/>
              </a:xfrm>
              <a:prstGeom prst="rect">
                <a:avLst/>
              </a:prstGeom>
            </p:spPr>
          </p:pic>
          <p:pic>
            <p:nvPicPr>
              <p:cNvPr id="17" name="Picture 16" descr="kip-blueAppBox.png"/>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535539" y="2104260"/>
                <a:ext cx="316619" cy="284961"/>
              </a:xfrm>
              <a:prstGeom prst="rect">
                <a:avLst/>
              </a:prstGeom>
            </p:spPr>
          </p:pic>
          <p:sp>
            <p:nvSpPr>
              <p:cNvPr id="18" name="TextBox 17"/>
              <p:cNvSpPr txBox="1"/>
              <p:nvPr/>
            </p:nvSpPr>
            <p:spPr>
              <a:xfrm>
                <a:off x="5737234" y="2981195"/>
                <a:ext cx="671371" cy="320414"/>
              </a:xfrm>
              <a:prstGeom prst="rect">
                <a:avLst/>
              </a:prstGeom>
              <a:noFill/>
            </p:spPr>
            <p:txBody>
              <a:bodyPr wrap="square" lIns="0" tIns="0" rIns="0" bIns="0" rtlCol="0">
                <a:noAutofit/>
              </a:bodyPr>
              <a:lstStyle/>
              <a:p>
                <a:r>
                  <a:rPr lang="en-US" sz="900" b="1" dirty="0" smtClean="0">
                    <a:solidFill>
                      <a:srgbClr val="00BCF2"/>
                    </a:solidFill>
                    <a:latin typeface="Arial Narrow" pitchFamily="34" charset="0"/>
                    <a:cs typeface="Arial" pitchFamily="34" charset="0"/>
                  </a:rPr>
                  <a:t>Knowledge</a:t>
                </a:r>
              </a:p>
              <a:p>
                <a:r>
                  <a:rPr lang="en-US" sz="900" b="1" dirty="0" smtClean="0">
                    <a:solidFill>
                      <a:srgbClr val="00BCF2"/>
                    </a:solidFill>
                    <a:latin typeface="Arial Narrow" pitchFamily="34" charset="0"/>
                    <a:cs typeface="Arial" pitchFamily="34" charset="0"/>
                  </a:rPr>
                  <a:t>Integration</a:t>
                </a:r>
              </a:p>
              <a:p>
                <a:r>
                  <a:rPr lang="en-US" sz="900" b="1" dirty="0" smtClean="0">
                    <a:solidFill>
                      <a:srgbClr val="00BCF2"/>
                    </a:solidFill>
                    <a:latin typeface="Arial Narrow" pitchFamily="34" charset="0"/>
                    <a:cs typeface="Arial" pitchFamily="34" charset="0"/>
                  </a:rPr>
                  <a:t>Platform</a:t>
                </a:r>
              </a:p>
            </p:txBody>
          </p:sp>
          <p:cxnSp>
            <p:nvCxnSpPr>
              <p:cNvPr id="20" name="Straight Connector 19"/>
              <p:cNvCxnSpPr/>
              <p:nvPr/>
            </p:nvCxnSpPr>
            <p:spPr>
              <a:xfrm flipH="1">
                <a:off x="6207999" y="2660781"/>
                <a:ext cx="180206"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6204599" y="2656620"/>
                <a:ext cx="0" cy="295446"/>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6204599" y="3409801"/>
                <a:ext cx="0" cy="56176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6201199" y="3975726"/>
                <a:ext cx="183606"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25" name="Picture 24" descr="kip-icon-cloud.png"/>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6824099" y="4134019"/>
                <a:ext cx="223048" cy="174439"/>
              </a:xfrm>
              <a:prstGeom prst="rect">
                <a:avLst/>
              </a:prstGeom>
            </p:spPr>
          </p:pic>
          <p:pic>
            <p:nvPicPr>
              <p:cNvPr id="26" name="Picture 25" descr="kip-icon-connect.png"/>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6621684" y="3686222"/>
                <a:ext cx="177350" cy="235692"/>
              </a:xfrm>
              <a:prstGeom prst="rect">
                <a:avLst/>
              </a:prstGeom>
            </p:spPr>
          </p:pic>
          <p:pic>
            <p:nvPicPr>
              <p:cNvPr id="27" name="Picture 26" descr="kip-icon-crm.png"/>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6097618" y="4033717"/>
                <a:ext cx="251337" cy="287624"/>
              </a:xfrm>
              <a:prstGeom prst="rect">
                <a:avLst/>
              </a:prstGeom>
            </p:spPr>
          </p:pic>
          <p:pic>
            <p:nvPicPr>
              <p:cNvPr id="28" name="Picture 27" descr="kip-icon-db.png"/>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6377610" y="4035165"/>
                <a:ext cx="213255" cy="274308"/>
              </a:xfrm>
              <a:prstGeom prst="rect">
                <a:avLst/>
              </a:prstGeom>
            </p:spPr>
          </p:pic>
          <p:pic>
            <p:nvPicPr>
              <p:cNvPr id="29" name="Picture 28" descr="kip-icon-doc.png"/>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7955766" y="3942736"/>
                <a:ext cx="115332" cy="182428"/>
              </a:xfrm>
              <a:prstGeom prst="rect">
                <a:avLst/>
              </a:prstGeom>
            </p:spPr>
          </p:pic>
          <p:pic>
            <p:nvPicPr>
              <p:cNvPr id="30" name="Picture 29" descr="kip-icon-email.png"/>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6026093" y="3862791"/>
                <a:ext cx="151237" cy="123838"/>
              </a:xfrm>
              <a:prstGeom prst="rect">
                <a:avLst/>
              </a:prstGeom>
            </p:spPr>
          </p:pic>
          <p:pic>
            <p:nvPicPr>
              <p:cNvPr id="31" name="Picture 30" descr="kip-icon-folder.png"/>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7726245" y="3790336"/>
                <a:ext cx="196935" cy="225039"/>
              </a:xfrm>
              <a:prstGeom prst="rect">
                <a:avLst/>
              </a:prstGeom>
            </p:spPr>
          </p:pic>
          <p:pic>
            <p:nvPicPr>
              <p:cNvPr id="32" name="Picture 31" descr="kip-icon-gears.png"/>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7322271" y="4086232"/>
                <a:ext cx="214343" cy="230365"/>
              </a:xfrm>
              <a:prstGeom prst="rect">
                <a:avLst/>
              </a:prstGeom>
            </p:spPr>
          </p:pic>
          <p:pic>
            <p:nvPicPr>
              <p:cNvPr id="33" name="Picture 32" descr="kip-icon-globe.png"/>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7573703" y="4037413"/>
                <a:ext cx="138181" cy="167781"/>
              </a:xfrm>
              <a:prstGeom prst="rect">
                <a:avLst/>
              </a:prstGeom>
            </p:spPr>
          </p:pic>
          <p:pic>
            <p:nvPicPr>
              <p:cNvPr id="34" name="Picture 33" descr="kip-icon-intel.png"/>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6620678" y="3237410"/>
                <a:ext cx="186055" cy="201070"/>
              </a:xfrm>
              <a:prstGeom prst="rect">
                <a:avLst/>
              </a:prstGeom>
            </p:spPr>
          </p:pic>
          <p:pic>
            <p:nvPicPr>
              <p:cNvPr id="35" name="Picture 34" descr="kip-icon-pdf.png"/>
              <p:cNvPicPr>
                <a:picLocks noChangeAspect="1"/>
              </p:cNvPicPr>
              <p:nvPr/>
            </p:nvPicPr>
            <p:blipFill>
              <a:blip r:embed="rId20" cstate="email">
                <a:extLst>
                  <a:ext uri="{28A0092B-C50C-407E-A947-70E740481C1C}">
                    <a14:useLocalDpi xmlns:a14="http://schemas.microsoft.com/office/drawing/2010/main"/>
                  </a:ext>
                </a:extLst>
              </a:blip>
              <a:stretch>
                <a:fillRect/>
              </a:stretch>
            </p:blipFill>
            <p:spPr>
              <a:xfrm>
                <a:off x="6662663" y="4114878"/>
                <a:ext cx="120772" cy="191749"/>
              </a:xfrm>
              <a:prstGeom prst="rect">
                <a:avLst/>
              </a:prstGeom>
            </p:spPr>
          </p:pic>
          <p:pic>
            <p:nvPicPr>
              <p:cNvPr id="36" name="Picture 35" descr="kip-icon-peeps.png"/>
              <p:cNvPicPr>
                <a:picLocks noChangeAspect="1"/>
              </p:cNvPicPr>
              <p:nvPr/>
            </p:nvPicPr>
            <p:blipFill>
              <a:blip r:embed="rId21" cstate="email">
                <a:extLst>
                  <a:ext uri="{28A0092B-C50C-407E-A947-70E740481C1C}">
                    <a14:useLocalDpi xmlns:a14="http://schemas.microsoft.com/office/drawing/2010/main"/>
                  </a:ext>
                </a:extLst>
              </a:blip>
              <a:stretch>
                <a:fillRect/>
              </a:stretch>
            </p:blipFill>
            <p:spPr>
              <a:xfrm>
                <a:off x="7082060" y="4086033"/>
                <a:ext cx="191495" cy="255666"/>
              </a:xfrm>
              <a:prstGeom prst="rect">
                <a:avLst/>
              </a:prstGeom>
            </p:spPr>
          </p:pic>
          <p:pic>
            <p:nvPicPr>
              <p:cNvPr id="37" name="Picture 36" descr="kip-icon-server.png"/>
              <p:cNvPicPr>
                <a:picLocks noChangeAspect="1"/>
              </p:cNvPicPr>
              <p:nvPr/>
            </p:nvPicPr>
            <p:blipFill>
              <a:blip r:embed="rId22" cstate="email">
                <a:extLst>
                  <a:ext uri="{28A0092B-C50C-407E-A947-70E740481C1C}">
                    <a14:useLocalDpi xmlns:a14="http://schemas.microsoft.com/office/drawing/2010/main"/>
                  </a:ext>
                </a:extLst>
              </a:blip>
              <a:stretch>
                <a:fillRect/>
              </a:stretch>
            </p:blipFill>
            <p:spPr>
              <a:xfrm>
                <a:off x="5901092" y="3987279"/>
                <a:ext cx="124036" cy="226371"/>
              </a:xfrm>
              <a:prstGeom prst="rect">
                <a:avLst/>
              </a:prstGeom>
            </p:spPr>
          </p:pic>
          <p:pic>
            <p:nvPicPr>
              <p:cNvPr id="38" name="Picture 37" descr="kip-icon-sharept.png"/>
              <p:cNvPicPr>
                <a:picLocks noChangeAspect="1"/>
              </p:cNvPicPr>
              <p:nvPr/>
            </p:nvPicPr>
            <p:blipFill>
              <a:blip r:embed="rId23" cstate="email">
                <a:extLst>
                  <a:ext uri="{28A0092B-C50C-407E-A947-70E740481C1C}">
                    <a14:useLocalDpi xmlns:a14="http://schemas.microsoft.com/office/drawing/2010/main"/>
                  </a:ext>
                </a:extLst>
              </a:blip>
              <a:stretch>
                <a:fillRect/>
              </a:stretch>
            </p:blipFill>
            <p:spPr>
              <a:xfrm>
                <a:off x="7748945" y="4070620"/>
                <a:ext cx="187143" cy="215718"/>
              </a:xfrm>
              <a:prstGeom prst="rect">
                <a:avLst/>
              </a:prstGeom>
            </p:spPr>
          </p:pic>
          <p:pic>
            <p:nvPicPr>
              <p:cNvPr id="39" name="Picture 38" descr="kip-icon-user.png"/>
              <p:cNvPicPr>
                <a:picLocks noChangeAspect="1"/>
              </p:cNvPicPr>
              <p:nvPr/>
            </p:nvPicPr>
            <p:blipFill>
              <a:blip r:embed="rId24" cstate="email">
                <a:extLst>
                  <a:ext uri="{28A0092B-C50C-407E-A947-70E740481C1C}">
                    <a14:useLocalDpi xmlns:a14="http://schemas.microsoft.com/office/drawing/2010/main"/>
                  </a:ext>
                </a:extLst>
              </a:blip>
              <a:stretch>
                <a:fillRect/>
              </a:stretch>
            </p:blipFill>
            <p:spPr>
              <a:xfrm>
                <a:off x="6665084" y="2811219"/>
                <a:ext cx="102276" cy="135823"/>
              </a:xfrm>
              <a:prstGeom prst="rect">
                <a:avLst/>
              </a:prstGeom>
            </p:spPr>
          </p:pic>
          <p:sp>
            <p:nvSpPr>
              <p:cNvPr id="40" name="TextBox 39"/>
              <p:cNvSpPr txBox="1"/>
              <p:nvPr/>
            </p:nvSpPr>
            <p:spPr>
              <a:xfrm>
                <a:off x="6833620" y="2781456"/>
                <a:ext cx="863629" cy="237189"/>
              </a:xfrm>
              <a:prstGeom prst="rect">
                <a:avLst/>
              </a:prstGeom>
              <a:noFill/>
            </p:spPr>
            <p:txBody>
              <a:bodyPr wrap="none" lIns="0" tIns="0" rIns="0" bIns="0" rtlCol="0">
                <a:noAutofit/>
              </a:bodyPr>
              <a:lstStyle/>
              <a:p>
                <a:r>
                  <a:rPr lang="en-US" sz="600" b="1" dirty="0" smtClean="0">
                    <a:solidFill>
                      <a:srgbClr val="FFFFFF"/>
                    </a:solidFill>
                    <a:latin typeface="Arial" pitchFamily="34" charset="0"/>
                    <a:cs typeface="Arial" pitchFamily="34" charset="0"/>
                  </a:rPr>
                  <a:t>User Experience</a:t>
                </a:r>
              </a:p>
              <a:p>
                <a:r>
                  <a:rPr lang="en-US" sz="600" b="1" dirty="0" smtClean="0">
                    <a:solidFill>
                      <a:srgbClr val="FFFFFF"/>
                    </a:solidFill>
                    <a:latin typeface="Arial" pitchFamily="34" charset="0"/>
                    <a:cs typeface="Arial" pitchFamily="34" charset="0"/>
                  </a:rPr>
                  <a:t>Engine</a:t>
                </a:r>
              </a:p>
            </p:txBody>
          </p:sp>
          <p:sp>
            <p:nvSpPr>
              <p:cNvPr id="41" name="TextBox 40"/>
              <p:cNvSpPr txBox="1"/>
              <p:nvPr/>
            </p:nvSpPr>
            <p:spPr>
              <a:xfrm>
                <a:off x="6833620" y="3239190"/>
                <a:ext cx="863629" cy="237189"/>
              </a:xfrm>
              <a:prstGeom prst="rect">
                <a:avLst/>
              </a:prstGeom>
              <a:noFill/>
            </p:spPr>
            <p:txBody>
              <a:bodyPr wrap="none" lIns="0" tIns="0" rIns="0" bIns="0" rtlCol="0">
                <a:noAutofit/>
              </a:bodyPr>
              <a:lstStyle/>
              <a:p>
                <a:r>
                  <a:rPr lang="en-US" sz="600" b="1" dirty="0" smtClean="0">
                    <a:solidFill>
                      <a:srgbClr val="FFFFFF"/>
                    </a:solidFill>
                    <a:latin typeface="Arial" pitchFamily="34" charset="0"/>
                    <a:cs typeface="Arial" pitchFamily="34" charset="0"/>
                  </a:rPr>
                  <a:t>Content Intelligence</a:t>
                </a:r>
              </a:p>
              <a:p>
                <a:r>
                  <a:rPr lang="en-US" sz="600" b="1" dirty="0" smtClean="0">
                    <a:solidFill>
                      <a:srgbClr val="FFFFFF"/>
                    </a:solidFill>
                    <a:latin typeface="Arial" pitchFamily="34" charset="0"/>
                    <a:cs typeface="Arial" pitchFamily="34" charset="0"/>
                  </a:rPr>
                  <a:t>Engine</a:t>
                </a:r>
              </a:p>
            </p:txBody>
          </p:sp>
          <p:sp>
            <p:nvSpPr>
              <p:cNvPr id="42" name="TextBox 41"/>
              <p:cNvSpPr txBox="1"/>
              <p:nvPr/>
            </p:nvSpPr>
            <p:spPr>
              <a:xfrm>
                <a:off x="6830220" y="3671957"/>
                <a:ext cx="863629" cy="237189"/>
              </a:xfrm>
              <a:prstGeom prst="rect">
                <a:avLst/>
              </a:prstGeom>
              <a:noFill/>
            </p:spPr>
            <p:txBody>
              <a:bodyPr wrap="none" lIns="0" tIns="0" rIns="0" bIns="0" rtlCol="0">
                <a:noAutofit/>
              </a:bodyPr>
              <a:lstStyle/>
              <a:p>
                <a:r>
                  <a:rPr lang="en-US" sz="600" b="1" dirty="0" smtClean="0">
                    <a:solidFill>
                      <a:srgbClr val="FFFFFF"/>
                    </a:solidFill>
                    <a:latin typeface="Arial" pitchFamily="34" charset="0"/>
                    <a:cs typeface="Arial" pitchFamily="34" charset="0"/>
                  </a:rPr>
                  <a:t>Content Connectivity</a:t>
                </a:r>
              </a:p>
              <a:p>
                <a:r>
                  <a:rPr lang="en-US" sz="600" b="1" dirty="0" smtClean="0">
                    <a:solidFill>
                      <a:srgbClr val="FFFFFF"/>
                    </a:solidFill>
                    <a:latin typeface="Arial" pitchFamily="34" charset="0"/>
                    <a:cs typeface="Arial" pitchFamily="34" charset="0"/>
                  </a:rPr>
                  <a:t>Engine</a:t>
                </a:r>
              </a:p>
            </p:txBody>
          </p:sp>
          <p:pic>
            <p:nvPicPr>
              <p:cNvPr id="43" name="Picture 42" descr="kip-arrow.png"/>
              <p:cNvPicPr>
                <a:picLocks noChangeAspect="1"/>
              </p:cNvPicPr>
              <p:nvPr/>
            </p:nvPicPr>
            <p:blipFill>
              <a:blip r:embed="rId25" cstate="email">
                <a:extLst>
                  <a:ext uri="{28A0092B-C50C-407E-A947-70E740481C1C}">
                    <a14:useLocalDpi xmlns:a14="http://schemas.microsoft.com/office/drawing/2010/main"/>
                  </a:ext>
                </a:extLst>
              </a:blip>
              <a:stretch>
                <a:fillRect/>
              </a:stretch>
            </p:blipFill>
            <p:spPr>
              <a:xfrm>
                <a:off x="6708087" y="2409610"/>
                <a:ext cx="693080" cy="260992"/>
              </a:xfrm>
              <a:prstGeom prst="rect">
                <a:avLst/>
              </a:prstGeom>
            </p:spPr>
          </p:pic>
          <p:pic>
            <p:nvPicPr>
              <p:cNvPr id="44" name="Picture 43" descr="kip-cyl-bottom.png"/>
              <p:cNvPicPr>
                <a:picLocks noChangeAspect="1"/>
              </p:cNvPicPr>
              <p:nvPr/>
            </p:nvPicPr>
            <p:blipFill>
              <a:blip r:embed="rId26" cstate="email">
                <a:extLst>
                  <a:ext uri="{28A0092B-C50C-407E-A947-70E740481C1C}">
                    <a14:useLocalDpi xmlns:a14="http://schemas.microsoft.com/office/drawing/2010/main"/>
                  </a:ext>
                </a:extLst>
              </a:blip>
              <a:stretch>
                <a:fillRect/>
              </a:stretch>
            </p:blipFill>
            <p:spPr>
              <a:xfrm>
                <a:off x="6420845" y="3889672"/>
                <a:ext cx="1267565" cy="197076"/>
              </a:xfrm>
              <a:prstGeom prst="rect">
                <a:avLst/>
              </a:prstGeom>
            </p:spPr>
          </p:pic>
        </p:grpSp>
        <p:pic>
          <p:nvPicPr>
            <p:cNvPr id="46" name="Picture 45"/>
            <p:cNvPicPr>
              <a:picLocks noChangeAspect="1"/>
            </p:cNvPicPr>
            <p:nvPr/>
          </p:nvPicPr>
          <p:blipFill>
            <a:blip r:embed="rId27" cstate="email">
              <a:extLst>
                <a:ext uri="{28A0092B-C50C-407E-A947-70E740481C1C}">
                  <a14:useLocalDpi xmlns:a14="http://schemas.microsoft.com/office/drawing/2010/main"/>
                </a:ext>
              </a:extLst>
            </a:blip>
            <a:stretch>
              <a:fillRect/>
            </a:stretch>
          </p:blipFill>
          <p:spPr>
            <a:xfrm>
              <a:off x="7126321" y="4089330"/>
              <a:ext cx="1071562" cy="408611"/>
            </a:xfrm>
            <a:prstGeom prst="rect">
              <a:avLst/>
            </a:prstGeom>
          </p:spPr>
        </p:pic>
      </p:grpSp>
      <p:sp>
        <p:nvSpPr>
          <p:cNvPr id="47" name="Rectangle 2"/>
          <p:cNvSpPr txBox="1">
            <a:spLocks noGrp="1" noChangeArrowheads="1"/>
          </p:cNvSpPr>
          <p:nvPr>
            <p:ph type="title"/>
          </p:nvPr>
        </p:nvSpPr>
        <p:spPr>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4800" smtClean="0"/>
              <a:t>Factors in our Success</a:t>
            </a:r>
            <a:endParaRPr lang="en-US" sz="4800"/>
          </a:p>
        </p:txBody>
      </p:sp>
    </p:spTree>
    <p:extLst>
      <p:ext uri="{BB962C8B-B14F-4D97-AF65-F5344CB8AC3E}">
        <p14:creationId xmlns:p14="http://schemas.microsoft.com/office/powerpoint/2010/main" val="2224105403"/>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6600" dirty="0" smtClean="0"/>
              <a:t>Wrap Up and Q&amp;A</a:t>
            </a:r>
            <a:br>
              <a:rPr lang="en-US" sz="6600" dirty="0" smtClean="0"/>
            </a:br>
            <a:r>
              <a:rPr lang="en-US" sz="4400" spc="0" dirty="0" smtClean="0"/>
              <a:t/>
            </a:r>
            <a:br>
              <a:rPr lang="en-US" sz="4400" spc="0" dirty="0" smtClean="0"/>
            </a:br>
            <a:endParaRPr lang="en-US" sz="4400" spc="0" dirty="0"/>
          </a:p>
        </p:txBody>
      </p:sp>
    </p:spTree>
    <p:extLst>
      <p:ext uri="{BB962C8B-B14F-4D97-AF65-F5344CB8AC3E}">
        <p14:creationId xmlns:p14="http://schemas.microsoft.com/office/powerpoint/2010/main" val="352451051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472757" y="2101543"/>
            <a:ext cx="3749040" cy="2011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45720" rIns="45720" bIns="91440" numCol="1" spcCol="0" rtlCol="0" fromWordArt="0" anchor="b" anchorCtr="0" forceAA="0" compatLnSpc="1">
            <a:prstTxWarp prst="textNoShape">
              <a:avLst/>
            </a:prstTxWarp>
            <a:noAutofit/>
          </a:bodyPr>
          <a:lstStyle/>
          <a:p>
            <a:pPr indent="5783" defTabSz="1109899" fontAlgn="base">
              <a:spcBef>
                <a:spcPct val="0"/>
              </a:spcBef>
              <a:spcAft>
                <a:spcPct val="0"/>
              </a:spcAft>
            </a:pPr>
            <a:r>
              <a:rPr lang="en-US" sz="1600" dirty="0">
                <a:solidFill>
                  <a:srgbClr val="FFFFFF"/>
                </a:solidFill>
              </a:rPr>
              <a:t>Define </a:t>
            </a:r>
            <a:r>
              <a:rPr lang="en-US" sz="1600" dirty="0" smtClean="0">
                <a:solidFill>
                  <a:srgbClr val="FFFFFF"/>
                </a:solidFill>
              </a:rPr>
              <a:t>business </a:t>
            </a:r>
            <a:r>
              <a:rPr lang="en-US" sz="1600" dirty="0">
                <a:solidFill>
                  <a:srgbClr val="FFFFFF"/>
                </a:solidFill>
              </a:rPr>
              <a:t>priorities</a:t>
            </a:r>
          </a:p>
        </p:txBody>
      </p:sp>
      <p:sp>
        <p:nvSpPr>
          <p:cNvPr id="19" name="Rectangle 18"/>
          <p:cNvSpPr/>
          <p:nvPr/>
        </p:nvSpPr>
        <p:spPr bwMode="auto">
          <a:xfrm>
            <a:off x="3563122" y="4987653"/>
            <a:ext cx="7303315" cy="644374"/>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ctr" anchorCtr="0" compatLnSpc="1">
            <a:prstTxWarp prst="textNoShape">
              <a:avLst/>
            </a:prstTxWarp>
          </a:bodyPr>
          <a:lstStyle/>
          <a:p>
            <a:pPr defTabSz="932472" fontAlgn="base">
              <a:spcBef>
                <a:spcPct val="0"/>
              </a:spcBef>
              <a:spcAft>
                <a:spcPct val="0"/>
              </a:spcAft>
            </a:pPr>
            <a:r>
              <a:rPr lang="en-US" sz="2800" dirty="0" smtClean="0">
                <a:solidFill>
                  <a:srgbClr val="0072C6"/>
                </a:solidFill>
                <a:latin typeface="Segoe UI Light"/>
              </a:rPr>
              <a:t>Visit the BCSP kiosk in the Microsoft pavilion </a:t>
            </a:r>
            <a:endParaRPr lang="en-US" sz="2800" dirty="0">
              <a:solidFill>
                <a:srgbClr val="0072C6"/>
              </a:solidFill>
              <a:latin typeface="Segoe UI Light"/>
            </a:endParaRPr>
          </a:p>
        </p:txBody>
      </p:sp>
      <p:sp>
        <p:nvSpPr>
          <p:cNvPr id="20" name="Rectangle 19"/>
          <p:cNvSpPr/>
          <p:nvPr/>
        </p:nvSpPr>
        <p:spPr bwMode="auto">
          <a:xfrm>
            <a:off x="8260397" y="2101543"/>
            <a:ext cx="3749040" cy="2011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45720" rIns="45720" bIns="91440" numCol="1" spcCol="0" rtlCol="0" fromWordArt="0" anchor="b" anchorCtr="0" forceAA="0" compatLnSpc="1">
            <a:prstTxWarp prst="textNoShape">
              <a:avLst/>
            </a:prstTxWarp>
            <a:noAutofit/>
          </a:bodyPr>
          <a:lstStyle/>
          <a:p>
            <a:pPr indent="5783" defTabSz="1109899" fontAlgn="base">
              <a:spcBef>
                <a:spcPct val="0"/>
              </a:spcBef>
              <a:spcAft>
                <a:spcPct val="0"/>
              </a:spcAft>
            </a:pPr>
            <a:r>
              <a:rPr lang="en-US" sz="1600" dirty="0" smtClean="0">
                <a:solidFill>
                  <a:srgbClr val="FFFFFF"/>
                </a:solidFill>
              </a:rPr>
              <a:t>Get Stakeholder </a:t>
            </a:r>
            <a:r>
              <a:rPr lang="en-US" sz="1600" dirty="0">
                <a:solidFill>
                  <a:srgbClr val="FFFFFF"/>
                </a:solidFill>
              </a:rPr>
              <a:t>buy-in</a:t>
            </a:r>
          </a:p>
        </p:txBody>
      </p:sp>
      <p:sp>
        <p:nvSpPr>
          <p:cNvPr id="21" name="Rectangle 20"/>
          <p:cNvSpPr/>
          <p:nvPr/>
        </p:nvSpPr>
        <p:spPr bwMode="auto">
          <a:xfrm>
            <a:off x="4358957" y="2101543"/>
            <a:ext cx="3749040" cy="2011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45720" rIns="45720" bIns="91440" numCol="1" spcCol="0" rtlCol="0" fromWordArt="0" anchor="b" anchorCtr="0" forceAA="0" compatLnSpc="1">
            <a:prstTxWarp prst="textNoShape">
              <a:avLst/>
            </a:prstTxWarp>
            <a:noAutofit/>
          </a:bodyPr>
          <a:lstStyle/>
          <a:p>
            <a:pPr indent="5783" defTabSz="1109899" fontAlgn="base">
              <a:spcBef>
                <a:spcPct val="0"/>
              </a:spcBef>
              <a:spcAft>
                <a:spcPct val="0"/>
              </a:spcAft>
            </a:pPr>
            <a:r>
              <a:rPr lang="en-US" sz="1600" dirty="0" smtClean="0">
                <a:solidFill>
                  <a:srgbClr val="FFFFFF"/>
                </a:solidFill>
              </a:rPr>
              <a:t>Identify data </a:t>
            </a:r>
            <a:r>
              <a:rPr lang="en-US" sz="1600" dirty="0">
                <a:solidFill>
                  <a:srgbClr val="FFFFFF"/>
                </a:solidFill>
              </a:rPr>
              <a:t>sources</a:t>
            </a:r>
          </a:p>
        </p:txBody>
      </p:sp>
      <p:sp>
        <p:nvSpPr>
          <p:cNvPr id="17" name="TextBox 16"/>
          <p:cNvSpPr txBox="1"/>
          <p:nvPr/>
        </p:nvSpPr>
        <p:spPr>
          <a:xfrm>
            <a:off x="553785" y="205458"/>
            <a:ext cx="11154753" cy="925186"/>
          </a:xfrm>
          <a:prstGeom prst="rect">
            <a:avLst/>
          </a:prstGeom>
          <a:noFill/>
        </p:spPr>
        <p:txBody>
          <a:bodyPr wrap="square" lIns="93278" tIns="46639" rIns="93278" bIns="46639" rtlCol="0" anchor="b">
            <a:spAutoFit/>
          </a:bodyPr>
          <a:lstStyle/>
          <a:p>
            <a:pPr defTabSz="466390">
              <a:spcBef>
                <a:spcPct val="20000"/>
              </a:spcBef>
            </a:pPr>
            <a:r>
              <a:rPr lang="en-US" sz="5400" spc="-102" dirty="0">
                <a:ln w="3175">
                  <a:noFill/>
                </a:ln>
                <a:gradFill>
                  <a:gsLst>
                    <a:gs pos="1250">
                      <a:srgbClr val="505050"/>
                    </a:gs>
                    <a:gs pos="100000">
                      <a:srgbClr val="505050"/>
                    </a:gs>
                  </a:gsLst>
                  <a:lin ang="5400000" scaled="0"/>
                </a:gradFill>
                <a:latin typeface="Segoe UI Light"/>
                <a:cs typeface="Segoe UI" pitchFamily="34" charset="0"/>
              </a:rPr>
              <a:t>Getting started</a:t>
            </a:r>
          </a:p>
        </p:txBody>
      </p:sp>
      <p:pic>
        <p:nvPicPr>
          <p:cNvPr id="22" name="Picture 21" descr="magnifying glass-01.png"/>
          <p:cNvPicPr>
            <a:picLocks noChangeAspect="1"/>
          </p:cNvPicPr>
          <p:nvPr/>
        </p:nvPicPr>
        <p:blipFill>
          <a:blip r:embed="rId3" cstate="email">
            <a:lum bright="100000"/>
            <a:extLst>
              <a:ext uri="{28A0092B-C50C-407E-A947-70E740481C1C}">
                <a14:useLocalDpi xmlns:a14="http://schemas.microsoft.com/office/drawing/2010/main"/>
              </a:ext>
            </a:extLst>
          </a:blip>
          <a:stretch>
            <a:fillRect/>
          </a:stretch>
        </p:blipFill>
        <p:spPr>
          <a:xfrm>
            <a:off x="5496562" y="2232586"/>
            <a:ext cx="1473830" cy="1455491"/>
          </a:xfrm>
          <a:prstGeom prst="rect">
            <a:avLst/>
          </a:prstGeom>
        </p:spPr>
      </p:pic>
      <p:sp>
        <p:nvSpPr>
          <p:cNvPr id="8" name="Freeform 18"/>
          <p:cNvSpPr>
            <a:spLocks noEditPoints="1"/>
          </p:cNvSpPr>
          <p:nvPr/>
        </p:nvSpPr>
        <p:spPr bwMode="black">
          <a:xfrm>
            <a:off x="1924275" y="2444273"/>
            <a:ext cx="846003" cy="1032116"/>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sp>
        <p:nvSpPr>
          <p:cNvPr id="9" name="Freeform 35"/>
          <p:cNvSpPr>
            <a:spLocks noEditPoints="1"/>
          </p:cNvSpPr>
          <p:nvPr/>
        </p:nvSpPr>
        <p:spPr bwMode="black">
          <a:xfrm>
            <a:off x="9665102" y="2484601"/>
            <a:ext cx="939629" cy="951463"/>
          </a:xfrm>
          <a:custGeom>
            <a:avLst/>
            <a:gdLst>
              <a:gd name="T0" fmla="*/ 189 w 296"/>
              <a:gd name="T1" fmla="*/ 136 h 300"/>
              <a:gd name="T2" fmla="*/ 202 w 296"/>
              <a:gd name="T3" fmla="*/ 132 h 300"/>
              <a:gd name="T4" fmla="*/ 206 w 296"/>
              <a:gd name="T5" fmla="*/ 128 h 300"/>
              <a:gd name="T6" fmla="*/ 210 w 296"/>
              <a:gd name="T7" fmla="*/ 116 h 300"/>
              <a:gd name="T8" fmla="*/ 214 w 296"/>
              <a:gd name="T9" fmla="*/ 120 h 300"/>
              <a:gd name="T10" fmla="*/ 227 w 296"/>
              <a:gd name="T11" fmla="*/ 99 h 300"/>
              <a:gd name="T12" fmla="*/ 185 w 296"/>
              <a:gd name="T13" fmla="*/ 205 h 300"/>
              <a:gd name="T14" fmla="*/ 189 w 296"/>
              <a:gd name="T15" fmla="*/ 210 h 300"/>
              <a:gd name="T16" fmla="*/ 202 w 296"/>
              <a:gd name="T17" fmla="*/ 214 h 300"/>
              <a:gd name="T18" fmla="*/ 197 w 296"/>
              <a:gd name="T19" fmla="*/ 218 h 300"/>
              <a:gd name="T20" fmla="*/ 218 w 296"/>
              <a:gd name="T21" fmla="*/ 230 h 300"/>
              <a:gd name="T22" fmla="*/ 222 w 296"/>
              <a:gd name="T23" fmla="*/ 243 h 300"/>
              <a:gd name="T24" fmla="*/ 227 w 296"/>
              <a:gd name="T25" fmla="*/ 247 h 300"/>
              <a:gd name="T26" fmla="*/ 111 w 296"/>
              <a:gd name="T27" fmla="*/ 205 h 300"/>
              <a:gd name="T28" fmla="*/ 107 w 296"/>
              <a:gd name="T29" fmla="*/ 201 h 300"/>
              <a:gd name="T30" fmla="*/ 94 w 296"/>
              <a:gd name="T31" fmla="*/ 222 h 300"/>
              <a:gd name="T32" fmla="*/ 82 w 296"/>
              <a:gd name="T33" fmla="*/ 226 h 300"/>
              <a:gd name="T34" fmla="*/ 77 w 296"/>
              <a:gd name="T35" fmla="*/ 230 h 300"/>
              <a:gd name="T36" fmla="*/ 73 w 296"/>
              <a:gd name="T37" fmla="*/ 243 h 300"/>
              <a:gd name="T38" fmla="*/ 69 w 296"/>
              <a:gd name="T39" fmla="*/ 239 h 300"/>
              <a:gd name="T40" fmla="*/ 102 w 296"/>
              <a:gd name="T41" fmla="*/ 141 h 300"/>
              <a:gd name="T42" fmla="*/ 98 w 296"/>
              <a:gd name="T43" fmla="*/ 128 h 300"/>
              <a:gd name="T44" fmla="*/ 94 w 296"/>
              <a:gd name="T45" fmla="*/ 124 h 300"/>
              <a:gd name="T46" fmla="*/ 82 w 296"/>
              <a:gd name="T47" fmla="*/ 120 h 300"/>
              <a:gd name="T48" fmla="*/ 86 w 296"/>
              <a:gd name="T49" fmla="*/ 116 h 300"/>
              <a:gd name="T50" fmla="*/ 65 w 296"/>
              <a:gd name="T51" fmla="*/ 103 h 300"/>
              <a:gd name="T52" fmla="*/ 72 w 296"/>
              <a:gd name="T53" fmla="*/ 64 h 300"/>
              <a:gd name="T54" fmla="*/ 5 w 296"/>
              <a:gd name="T55" fmla="*/ 89 h 300"/>
              <a:gd name="T56" fmla="*/ 23 w 296"/>
              <a:gd name="T57" fmla="*/ 48 h 300"/>
              <a:gd name="T58" fmla="*/ 72 w 296"/>
              <a:gd name="T59" fmla="*/ 64 h 300"/>
              <a:gd name="T60" fmla="*/ 36 w 296"/>
              <a:gd name="T61" fmla="*/ 0 h 300"/>
              <a:gd name="T62" fmla="*/ 296 w 296"/>
              <a:gd name="T63" fmla="*/ 64 h 300"/>
              <a:gd name="T64" fmla="*/ 229 w 296"/>
              <a:gd name="T65" fmla="*/ 89 h 300"/>
              <a:gd name="T66" fmla="*/ 247 w 296"/>
              <a:gd name="T67" fmla="*/ 48 h 300"/>
              <a:gd name="T68" fmla="*/ 296 w 296"/>
              <a:gd name="T69" fmla="*/ 64 h 300"/>
              <a:gd name="T70" fmla="*/ 260 w 296"/>
              <a:gd name="T71" fmla="*/ 0 h 300"/>
              <a:gd name="T72" fmla="*/ 296 w 296"/>
              <a:gd name="T73" fmla="*/ 275 h 300"/>
              <a:gd name="T74" fmla="*/ 229 w 296"/>
              <a:gd name="T75" fmla="*/ 300 h 300"/>
              <a:gd name="T76" fmla="*/ 247 w 296"/>
              <a:gd name="T77" fmla="*/ 259 h 300"/>
              <a:gd name="T78" fmla="*/ 296 w 296"/>
              <a:gd name="T79" fmla="*/ 275 h 300"/>
              <a:gd name="T80" fmla="*/ 260 w 296"/>
              <a:gd name="T81" fmla="*/ 211 h 300"/>
              <a:gd name="T82" fmla="*/ 72 w 296"/>
              <a:gd name="T83" fmla="*/ 275 h 300"/>
              <a:gd name="T84" fmla="*/ 5 w 296"/>
              <a:gd name="T85" fmla="*/ 300 h 300"/>
              <a:gd name="T86" fmla="*/ 23 w 296"/>
              <a:gd name="T87" fmla="*/ 259 h 300"/>
              <a:gd name="T88" fmla="*/ 72 w 296"/>
              <a:gd name="T89" fmla="*/ 275 h 300"/>
              <a:gd name="T90" fmla="*/ 36 w 296"/>
              <a:gd name="T91" fmla="*/ 211 h 300"/>
              <a:gd name="T92" fmla="*/ 125 w 296"/>
              <a:gd name="T93" fmla="*/ 116 h 300"/>
              <a:gd name="T94" fmla="*/ 147 w 296"/>
              <a:gd name="T95" fmla="*/ 145 h 300"/>
              <a:gd name="T96" fmla="*/ 150 w 296"/>
              <a:gd name="T97" fmla="*/ 176 h 300"/>
              <a:gd name="T98" fmla="*/ 190 w 296"/>
              <a:gd name="T99" fmla="*/ 164 h 300"/>
              <a:gd name="T100" fmla="*/ 110 w 296"/>
              <a:gd name="T101" fmla="*/ 194 h 300"/>
              <a:gd name="T102" fmla="*/ 131 w 296"/>
              <a:gd name="T103" fmla="*/ 145 h 300"/>
              <a:gd name="T104" fmla="*/ 145 w 296"/>
              <a:gd name="T105" fmla="*/ 156 h 300"/>
              <a:gd name="T106" fmla="*/ 144 w 296"/>
              <a:gd name="T107" fmla="*/ 150 h 300"/>
              <a:gd name="T108" fmla="*/ 147 w 296"/>
              <a:gd name="T109" fmla="*/ 150 h 300"/>
              <a:gd name="T110" fmla="*/ 149 w 296"/>
              <a:gd name="T111" fmla="*/ 15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00">
                <a:moveTo>
                  <a:pt x="189" y="145"/>
                </a:moveTo>
                <a:cubicBezTo>
                  <a:pt x="185" y="141"/>
                  <a:pt x="185" y="141"/>
                  <a:pt x="185" y="141"/>
                </a:cubicBezTo>
                <a:cubicBezTo>
                  <a:pt x="189" y="136"/>
                  <a:pt x="189" y="136"/>
                  <a:pt x="189" y="136"/>
                </a:cubicBezTo>
                <a:cubicBezTo>
                  <a:pt x="193" y="141"/>
                  <a:pt x="193" y="141"/>
                  <a:pt x="193" y="141"/>
                </a:cubicBezTo>
                <a:cubicBezTo>
                  <a:pt x="189" y="145"/>
                  <a:pt x="189" y="145"/>
                  <a:pt x="189" y="145"/>
                </a:cubicBezTo>
                <a:close/>
                <a:moveTo>
                  <a:pt x="202" y="132"/>
                </a:moveTo>
                <a:cubicBezTo>
                  <a:pt x="197" y="128"/>
                  <a:pt x="197" y="128"/>
                  <a:pt x="197" y="128"/>
                </a:cubicBezTo>
                <a:cubicBezTo>
                  <a:pt x="202" y="124"/>
                  <a:pt x="202" y="124"/>
                  <a:pt x="202" y="124"/>
                </a:cubicBezTo>
                <a:cubicBezTo>
                  <a:pt x="206" y="128"/>
                  <a:pt x="206" y="128"/>
                  <a:pt x="206" y="128"/>
                </a:cubicBezTo>
                <a:cubicBezTo>
                  <a:pt x="202" y="132"/>
                  <a:pt x="202" y="132"/>
                  <a:pt x="202" y="132"/>
                </a:cubicBezTo>
                <a:close/>
                <a:moveTo>
                  <a:pt x="214" y="120"/>
                </a:moveTo>
                <a:cubicBezTo>
                  <a:pt x="210" y="116"/>
                  <a:pt x="210" y="116"/>
                  <a:pt x="210" y="116"/>
                </a:cubicBezTo>
                <a:cubicBezTo>
                  <a:pt x="214" y="111"/>
                  <a:pt x="214" y="111"/>
                  <a:pt x="214" y="111"/>
                </a:cubicBezTo>
                <a:cubicBezTo>
                  <a:pt x="218" y="116"/>
                  <a:pt x="218" y="116"/>
                  <a:pt x="218" y="116"/>
                </a:cubicBezTo>
                <a:cubicBezTo>
                  <a:pt x="214" y="120"/>
                  <a:pt x="214" y="120"/>
                  <a:pt x="214" y="120"/>
                </a:cubicBezTo>
                <a:close/>
                <a:moveTo>
                  <a:pt x="227" y="107"/>
                </a:moveTo>
                <a:cubicBezTo>
                  <a:pt x="222" y="103"/>
                  <a:pt x="222" y="103"/>
                  <a:pt x="222" y="103"/>
                </a:cubicBezTo>
                <a:cubicBezTo>
                  <a:pt x="227" y="99"/>
                  <a:pt x="227" y="99"/>
                  <a:pt x="227" y="99"/>
                </a:cubicBezTo>
                <a:cubicBezTo>
                  <a:pt x="231" y="103"/>
                  <a:pt x="231" y="103"/>
                  <a:pt x="231" y="103"/>
                </a:cubicBezTo>
                <a:cubicBezTo>
                  <a:pt x="227" y="107"/>
                  <a:pt x="227" y="107"/>
                  <a:pt x="227" y="107"/>
                </a:cubicBezTo>
                <a:close/>
                <a:moveTo>
                  <a:pt x="185" y="205"/>
                </a:moveTo>
                <a:cubicBezTo>
                  <a:pt x="189" y="201"/>
                  <a:pt x="189" y="201"/>
                  <a:pt x="189" y="201"/>
                </a:cubicBezTo>
                <a:cubicBezTo>
                  <a:pt x="193" y="205"/>
                  <a:pt x="193" y="205"/>
                  <a:pt x="193" y="205"/>
                </a:cubicBezTo>
                <a:cubicBezTo>
                  <a:pt x="189" y="210"/>
                  <a:pt x="189" y="210"/>
                  <a:pt x="189" y="210"/>
                </a:cubicBezTo>
                <a:cubicBezTo>
                  <a:pt x="185" y="205"/>
                  <a:pt x="185" y="205"/>
                  <a:pt x="185" y="205"/>
                </a:cubicBezTo>
                <a:close/>
                <a:moveTo>
                  <a:pt x="197" y="218"/>
                </a:moveTo>
                <a:cubicBezTo>
                  <a:pt x="202" y="214"/>
                  <a:pt x="202" y="214"/>
                  <a:pt x="202" y="214"/>
                </a:cubicBezTo>
                <a:cubicBezTo>
                  <a:pt x="206" y="218"/>
                  <a:pt x="206" y="218"/>
                  <a:pt x="206" y="218"/>
                </a:cubicBezTo>
                <a:cubicBezTo>
                  <a:pt x="202" y="222"/>
                  <a:pt x="202" y="222"/>
                  <a:pt x="202" y="222"/>
                </a:cubicBezTo>
                <a:cubicBezTo>
                  <a:pt x="197" y="218"/>
                  <a:pt x="197" y="218"/>
                  <a:pt x="197" y="218"/>
                </a:cubicBezTo>
                <a:close/>
                <a:moveTo>
                  <a:pt x="210" y="230"/>
                </a:moveTo>
                <a:cubicBezTo>
                  <a:pt x="214" y="226"/>
                  <a:pt x="214" y="226"/>
                  <a:pt x="214" y="226"/>
                </a:cubicBezTo>
                <a:cubicBezTo>
                  <a:pt x="218" y="230"/>
                  <a:pt x="218" y="230"/>
                  <a:pt x="218" y="230"/>
                </a:cubicBezTo>
                <a:cubicBezTo>
                  <a:pt x="214" y="235"/>
                  <a:pt x="214" y="235"/>
                  <a:pt x="214" y="235"/>
                </a:cubicBezTo>
                <a:cubicBezTo>
                  <a:pt x="210" y="230"/>
                  <a:pt x="210" y="230"/>
                  <a:pt x="210" y="230"/>
                </a:cubicBezTo>
                <a:close/>
                <a:moveTo>
                  <a:pt x="222" y="243"/>
                </a:moveTo>
                <a:cubicBezTo>
                  <a:pt x="227" y="239"/>
                  <a:pt x="227" y="239"/>
                  <a:pt x="227" y="239"/>
                </a:cubicBezTo>
                <a:cubicBezTo>
                  <a:pt x="231" y="243"/>
                  <a:pt x="231" y="243"/>
                  <a:pt x="231" y="243"/>
                </a:cubicBezTo>
                <a:cubicBezTo>
                  <a:pt x="227" y="247"/>
                  <a:pt x="227" y="247"/>
                  <a:pt x="227" y="247"/>
                </a:cubicBezTo>
                <a:cubicBezTo>
                  <a:pt x="222" y="243"/>
                  <a:pt x="222" y="243"/>
                  <a:pt x="222" y="243"/>
                </a:cubicBezTo>
                <a:close/>
                <a:moveTo>
                  <a:pt x="107" y="201"/>
                </a:moveTo>
                <a:cubicBezTo>
                  <a:pt x="111" y="205"/>
                  <a:pt x="111" y="205"/>
                  <a:pt x="111" y="205"/>
                </a:cubicBezTo>
                <a:cubicBezTo>
                  <a:pt x="107" y="210"/>
                  <a:pt x="107" y="210"/>
                  <a:pt x="107" y="210"/>
                </a:cubicBezTo>
                <a:cubicBezTo>
                  <a:pt x="102" y="205"/>
                  <a:pt x="102" y="205"/>
                  <a:pt x="102" y="205"/>
                </a:cubicBezTo>
                <a:cubicBezTo>
                  <a:pt x="107" y="201"/>
                  <a:pt x="107" y="201"/>
                  <a:pt x="107" y="201"/>
                </a:cubicBezTo>
                <a:close/>
                <a:moveTo>
                  <a:pt x="94" y="214"/>
                </a:moveTo>
                <a:cubicBezTo>
                  <a:pt x="98" y="218"/>
                  <a:pt x="98" y="218"/>
                  <a:pt x="98" y="218"/>
                </a:cubicBezTo>
                <a:cubicBezTo>
                  <a:pt x="94" y="222"/>
                  <a:pt x="94" y="222"/>
                  <a:pt x="94" y="222"/>
                </a:cubicBezTo>
                <a:cubicBezTo>
                  <a:pt x="90" y="218"/>
                  <a:pt x="90" y="218"/>
                  <a:pt x="90" y="218"/>
                </a:cubicBezTo>
                <a:cubicBezTo>
                  <a:pt x="94" y="214"/>
                  <a:pt x="94" y="214"/>
                  <a:pt x="94" y="214"/>
                </a:cubicBezTo>
                <a:close/>
                <a:moveTo>
                  <a:pt x="82" y="226"/>
                </a:moveTo>
                <a:cubicBezTo>
                  <a:pt x="86" y="230"/>
                  <a:pt x="86" y="230"/>
                  <a:pt x="86" y="230"/>
                </a:cubicBezTo>
                <a:cubicBezTo>
                  <a:pt x="82" y="235"/>
                  <a:pt x="82" y="235"/>
                  <a:pt x="82" y="235"/>
                </a:cubicBezTo>
                <a:cubicBezTo>
                  <a:pt x="77" y="230"/>
                  <a:pt x="77" y="230"/>
                  <a:pt x="77" y="230"/>
                </a:cubicBezTo>
                <a:cubicBezTo>
                  <a:pt x="82" y="226"/>
                  <a:pt x="82" y="226"/>
                  <a:pt x="82" y="226"/>
                </a:cubicBezTo>
                <a:close/>
                <a:moveTo>
                  <a:pt x="69" y="239"/>
                </a:moveTo>
                <a:cubicBezTo>
                  <a:pt x="73" y="243"/>
                  <a:pt x="73" y="243"/>
                  <a:pt x="73" y="243"/>
                </a:cubicBezTo>
                <a:cubicBezTo>
                  <a:pt x="69" y="247"/>
                  <a:pt x="69" y="247"/>
                  <a:pt x="69" y="247"/>
                </a:cubicBezTo>
                <a:cubicBezTo>
                  <a:pt x="65" y="243"/>
                  <a:pt x="65" y="243"/>
                  <a:pt x="65" y="243"/>
                </a:cubicBezTo>
                <a:cubicBezTo>
                  <a:pt x="69" y="239"/>
                  <a:pt x="69" y="239"/>
                  <a:pt x="69" y="239"/>
                </a:cubicBezTo>
                <a:close/>
                <a:moveTo>
                  <a:pt x="111" y="141"/>
                </a:moveTo>
                <a:cubicBezTo>
                  <a:pt x="107" y="145"/>
                  <a:pt x="107" y="145"/>
                  <a:pt x="107" y="145"/>
                </a:cubicBezTo>
                <a:cubicBezTo>
                  <a:pt x="102" y="141"/>
                  <a:pt x="102" y="141"/>
                  <a:pt x="102" y="141"/>
                </a:cubicBezTo>
                <a:cubicBezTo>
                  <a:pt x="107" y="136"/>
                  <a:pt x="107" y="136"/>
                  <a:pt x="107" y="136"/>
                </a:cubicBezTo>
                <a:cubicBezTo>
                  <a:pt x="111" y="141"/>
                  <a:pt x="111" y="141"/>
                  <a:pt x="111" y="141"/>
                </a:cubicBezTo>
                <a:close/>
                <a:moveTo>
                  <a:pt x="98" y="128"/>
                </a:moveTo>
                <a:cubicBezTo>
                  <a:pt x="94" y="132"/>
                  <a:pt x="94" y="132"/>
                  <a:pt x="94" y="132"/>
                </a:cubicBezTo>
                <a:cubicBezTo>
                  <a:pt x="90" y="128"/>
                  <a:pt x="90" y="128"/>
                  <a:pt x="90" y="128"/>
                </a:cubicBezTo>
                <a:cubicBezTo>
                  <a:pt x="94" y="124"/>
                  <a:pt x="94" y="124"/>
                  <a:pt x="94" y="124"/>
                </a:cubicBezTo>
                <a:cubicBezTo>
                  <a:pt x="98" y="128"/>
                  <a:pt x="98" y="128"/>
                  <a:pt x="98" y="128"/>
                </a:cubicBezTo>
                <a:close/>
                <a:moveTo>
                  <a:pt x="86" y="116"/>
                </a:moveTo>
                <a:cubicBezTo>
                  <a:pt x="82" y="120"/>
                  <a:pt x="82" y="120"/>
                  <a:pt x="82" y="120"/>
                </a:cubicBezTo>
                <a:cubicBezTo>
                  <a:pt x="77" y="116"/>
                  <a:pt x="77" y="116"/>
                  <a:pt x="77" y="116"/>
                </a:cubicBezTo>
                <a:cubicBezTo>
                  <a:pt x="82" y="111"/>
                  <a:pt x="82" y="111"/>
                  <a:pt x="82" y="111"/>
                </a:cubicBezTo>
                <a:cubicBezTo>
                  <a:pt x="86" y="116"/>
                  <a:pt x="86" y="116"/>
                  <a:pt x="86" y="116"/>
                </a:cubicBezTo>
                <a:close/>
                <a:moveTo>
                  <a:pt x="73" y="103"/>
                </a:moveTo>
                <a:cubicBezTo>
                  <a:pt x="69" y="107"/>
                  <a:pt x="69" y="107"/>
                  <a:pt x="69" y="107"/>
                </a:cubicBezTo>
                <a:cubicBezTo>
                  <a:pt x="65" y="103"/>
                  <a:pt x="65" y="103"/>
                  <a:pt x="65" y="103"/>
                </a:cubicBezTo>
                <a:cubicBezTo>
                  <a:pt x="69" y="99"/>
                  <a:pt x="69" y="99"/>
                  <a:pt x="69" y="99"/>
                </a:cubicBezTo>
                <a:cubicBezTo>
                  <a:pt x="73" y="103"/>
                  <a:pt x="73" y="103"/>
                  <a:pt x="73" y="103"/>
                </a:cubicBezTo>
                <a:close/>
                <a:moveTo>
                  <a:pt x="72" y="64"/>
                </a:moveTo>
                <a:cubicBezTo>
                  <a:pt x="72" y="74"/>
                  <a:pt x="72" y="74"/>
                  <a:pt x="72" y="74"/>
                </a:cubicBezTo>
                <a:cubicBezTo>
                  <a:pt x="72" y="89"/>
                  <a:pt x="72" y="89"/>
                  <a:pt x="67" y="89"/>
                </a:cubicBezTo>
                <a:cubicBezTo>
                  <a:pt x="5" y="89"/>
                  <a:pt x="5" y="89"/>
                  <a:pt x="5" y="89"/>
                </a:cubicBezTo>
                <a:cubicBezTo>
                  <a:pt x="0" y="89"/>
                  <a:pt x="0" y="89"/>
                  <a:pt x="0" y="74"/>
                </a:cubicBezTo>
                <a:cubicBezTo>
                  <a:pt x="0" y="64"/>
                  <a:pt x="0" y="64"/>
                  <a:pt x="0" y="64"/>
                </a:cubicBezTo>
                <a:cubicBezTo>
                  <a:pt x="0" y="53"/>
                  <a:pt x="12" y="51"/>
                  <a:pt x="23" y="48"/>
                </a:cubicBezTo>
                <a:cubicBezTo>
                  <a:pt x="27" y="52"/>
                  <a:pt x="32" y="54"/>
                  <a:pt x="36" y="54"/>
                </a:cubicBezTo>
                <a:cubicBezTo>
                  <a:pt x="40" y="54"/>
                  <a:pt x="45" y="52"/>
                  <a:pt x="49" y="48"/>
                </a:cubicBezTo>
                <a:cubicBezTo>
                  <a:pt x="59" y="51"/>
                  <a:pt x="72" y="53"/>
                  <a:pt x="72" y="64"/>
                </a:cubicBezTo>
                <a:close/>
                <a:moveTo>
                  <a:pt x="36" y="48"/>
                </a:moveTo>
                <a:cubicBezTo>
                  <a:pt x="42" y="48"/>
                  <a:pt x="54" y="37"/>
                  <a:pt x="54" y="24"/>
                </a:cubicBezTo>
                <a:cubicBezTo>
                  <a:pt x="54" y="11"/>
                  <a:pt x="49" y="0"/>
                  <a:pt x="36" y="0"/>
                </a:cubicBezTo>
                <a:cubicBezTo>
                  <a:pt x="23" y="0"/>
                  <a:pt x="18" y="11"/>
                  <a:pt x="18" y="24"/>
                </a:cubicBezTo>
                <a:cubicBezTo>
                  <a:pt x="18" y="37"/>
                  <a:pt x="30" y="48"/>
                  <a:pt x="36" y="48"/>
                </a:cubicBezTo>
                <a:close/>
                <a:moveTo>
                  <a:pt x="296" y="64"/>
                </a:moveTo>
                <a:cubicBezTo>
                  <a:pt x="296" y="74"/>
                  <a:pt x="296" y="74"/>
                  <a:pt x="296" y="74"/>
                </a:cubicBezTo>
                <a:cubicBezTo>
                  <a:pt x="296" y="89"/>
                  <a:pt x="296" y="89"/>
                  <a:pt x="290" y="89"/>
                </a:cubicBezTo>
                <a:cubicBezTo>
                  <a:pt x="229" y="89"/>
                  <a:pt x="229" y="89"/>
                  <a:pt x="229" y="89"/>
                </a:cubicBezTo>
                <a:cubicBezTo>
                  <a:pt x="224" y="89"/>
                  <a:pt x="224" y="89"/>
                  <a:pt x="224" y="74"/>
                </a:cubicBezTo>
                <a:cubicBezTo>
                  <a:pt x="224" y="64"/>
                  <a:pt x="224" y="64"/>
                  <a:pt x="224" y="64"/>
                </a:cubicBezTo>
                <a:cubicBezTo>
                  <a:pt x="224" y="53"/>
                  <a:pt x="236" y="51"/>
                  <a:pt x="247" y="48"/>
                </a:cubicBezTo>
                <a:cubicBezTo>
                  <a:pt x="251" y="52"/>
                  <a:pt x="256" y="54"/>
                  <a:pt x="260" y="54"/>
                </a:cubicBezTo>
                <a:cubicBezTo>
                  <a:pt x="263" y="54"/>
                  <a:pt x="268" y="52"/>
                  <a:pt x="273" y="48"/>
                </a:cubicBezTo>
                <a:cubicBezTo>
                  <a:pt x="283" y="51"/>
                  <a:pt x="296" y="53"/>
                  <a:pt x="296" y="64"/>
                </a:cubicBezTo>
                <a:close/>
                <a:moveTo>
                  <a:pt x="260" y="48"/>
                </a:moveTo>
                <a:cubicBezTo>
                  <a:pt x="266" y="48"/>
                  <a:pt x="278" y="37"/>
                  <a:pt x="278" y="24"/>
                </a:cubicBezTo>
                <a:cubicBezTo>
                  <a:pt x="278" y="11"/>
                  <a:pt x="273" y="0"/>
                  <a:pt x="260" y="0"/>
                </a:cubicBezTo>
                <a:cubicBezTo>
                  <a:pt x="246" y="0"/>
                  <a:pt x="241" y="11"/>
                  <a:pt x="241" y="24"/>
                </a:cubicBezTo>
                <a:cubicBezTo>
                  <a:pt x="241" y="37"/>
                  <a:pt x="254" y="48"/>
                  <a:pt x="260" y="48"/>
                </a:cubicBezTo>
                <a:close/>
                <a:moveTo>
                  <a:pt x="296" y="275"/>
                </a:moveTo>
                <a:cubicBezTo>
                  <a:pt x="296" y="285"/>
                  <a:pt x="296" y="285"/>
                  <a:pt x="296" y="285"/>
                </a:cubicBezTo>
                <a:cubicBezTo>
                  <a:pt x="296" y="300"/>
                  <a:pt x="296" y="300"/>
                  <a:pt x="290" y="300"/>
                </a:cubicBezTo>
                <a:cubicBezTo>
                  <a:pt x="229" y="300"/>
                  <a:pt x="229" y="300"/>
                  <a:pt x="229" y="300"/>
                </a:cubicBezTo>
                <a:cubicBezTo>
                  <a:pt x="224" y="300"/>
                  <a:pt x="224" y="300"/>
                  <a:pt x="224" y="285"/>
                </a:cubicBezTo>
                <a:cubicBezTo>
                  <a:pt x="224" y="275"/>
                  <a:pt x="224" y="275"/>
                  <a:pt x="224" y="275"/>
                </a:cubicBezTo>
                <a:cubicBezTo>
                  <a:pt x="224" y="264"/>
                  <a:pt x="236" y="263"/>
                  <a:pt x="247" y="259"/>
                </a:cubicBezTo>
                <a:cubicBezTo>
                  <a:pt x="251" y="263"/>
                  <a:pt x="256" y="265"/>
                  <a:pt x="260" y="265"/>
                </a:cubicBezTo>
                <a:cubicBezTo>
                  <a:pt x="264" y="265"/>
                  <a:pt x="268" y="263"/>
                  <a:pt x="273" y="259"/>
                </a:cubicBezTo>
                <a:cubicBezTo>
                  <a:pt x="283" y="263"/>
                  <a:pt x="296" y="264"/>
                  <a:pt x="296" y="275"/>
                </a:cubicBezTo>
                <a:close/>
                <a:moveTo>
                  <a:pt x="260" y="259"/>
                </a:moveTo>
                <a:cubicBezTo>
                  <a:pt x="266" y="259"/>
                  <a:pt x="278" y="248"/>
                  <a:pt x="278" y="235"/>
                </a:cubicBezTo>
                <a:cubicBezTo>
                  <a:pt x="278" y="222"/>
                  <a:pt x="273" y="211"/>
                  <a:pt x="260" y="211"/>
                </a:cubicBezTo>
                <a:cubicBezTo>
                  <a:pt x="246" y="211"/>
                  <a:pt x="241" y="222"/>
                  <a:pt x="241" y="235"/>
                </a:cubicBezTo>
                <a:cubicBezTo>
                  <a:pt x="241" y="248"/>
                  <a:pt x="254" y="259"/>
                  <a:pt x="260" y="259"/>
                </a:cubicBezTo>
                <a:close/>
                <a:moveTo>
                  <a:pt x="72" y="275"/>
                </a:moveTo>
                <a:cubicBezTo>
                  <a:pt x="72" y="285"/>
                  <a:pt x="72" y="285"/>
                  <a:pt x="72" y="285"/>
                </a:cubicBezTo>
                <a:cubicBezTo>
                  <a:pt x="72" y="300"/>
                  <a:pt x="72" y="300"/>
                  <a:pt x="67" y="300"/>
                </a:cubicBezTo>
                <a:cubicBezTo>
                  <a:pt x="5" y="300"/>
                  <a:pt x="5" y="300"/>
                  <a:pt x="5" y="300"/>
                </a:cubicBezTo>
                <a:cubicBezTo>
                  <a:pt x="0" y="300"/>
                  <a:pt x="0" y="300"/>
                  <a:pt x="0" y="285"/>
                </a:cubicBezTo>
                <a:cubicBezTo>
                  <a:pt x="0" y="275"/>
                  <a:pt x="0" y="275"/>
                  <a:pt x="0" y="275"/>
                </a:cubicBezTo>
                <a:cubicBezTo>
                  <a:pt x="0" y="264"/>
                  <a:pt x="12" y="263"/>
                  <a:pt x="23" y="259"/>
                </a:cubicBezTo>
                <a:cubicBezTo>
                  <a:pt x="27" y="263"/>
                  <a:pt x="32" y="265"/>
                  <a:pt x="36" y="265"/>
                </a:cubicBezTo>
                <a:cubicBezTo>
                  <a:pt x="40" y="265"/>
                  <a:pt x="45" y="263"/>
                  <a:pt x="49" y="259"/>
                </a:cubicBezTo>
                <a:cubicBezTo>
                  <a:pt x="59" y="263"/>
                  <a:pt x="72" y="264"/>
                  <a:pt x="72" y="275"/>
                </a:cubicBezTo>
                <a:close/>
                <a:moveTo>
                  <a:pt x="36" y="259"/>
                </a:moveTo>
                <a:cubicBezTo>
                  <a:pt x="42" y="259"/>
                  <a:pt x="54" y="248"/>
                  <a:pt x="54" y="235"/>
                </a:cubicBezTo>
                <a:cubicBezTo>
                  <a:pt x="54" y="222"/>
                  <a:pt x="49" y="211"/>
                  <a:pt x="36" y="211"/>
                </a:cubicBezTo>
                <a:cubicBezTo>
                  <a:pt x="23" y="211"/>
                  <a:pt x="18" y="222"/>
                  <a:pt x="18" y="235"/>
                </a:cubicBezTo>
                <a:cubicBezTo>
                  <a:pt x="18" y="248"/>
                  <a:pt x="30" y="259"/>
                  <a:pt x="36" y="259"/>
                </a:cubicBezTo>
                <a:close/>
                <a:moveTo>
                  <a:pt x="125" y="116"/>
                </a:moveTo>
                <a:cubicBezTo>
                  <a:pt x="125" y="100"/>
                  <a:pt x="131" y="87"/>
                  <a:pt x="147" y="87"/>
                </a:cubicBezTo>
                <a:cubicBezTo>
                  <a:pt x="163" y="87"/>
                  <a:pt x="169" y="100"/>
                  <a:pt x="169" y="116"/>
                </a:cubicBezTo>
                <a:cubicBezTo>
                  <a:pt x="169" y="132"/>
                  <a:pt x="154" y="145"/>
                  <a:pt x="147" y="145"/>
                </a:cubicBezTo>
                <a:cubicBezTo>
                  <a:pt x="140" y="145"/>
                  <a:pt x="125" y="132"/>
                  <a:pt x="125" y="116"/>
                </a:cubicBezTo>
                <a:close/>
                <a:moveTo>
                  <a:pt x="148" y="156"/>
                </a:moveTo>
                <a:cubicBezTo>
                  <a:pt x="150" y="176"/>
                  <a:pt x="150" y="176"/>
                  <a:pt x="150" y="176"/>
                </a:cubicBezTo>
                <a:cubicBezTo>
                  <a:pt x="153" y="168"/>
                  <a:pt x="155" y="159"/>
                  <a:pt x="159" y="151"/>
                </a:cubicBezTo>
                <a:cubicBezTo>
                  <a:pt x="159" y="150"/>
                  <a:pt x="159" y="150"/>
                  <a:pt x="162" y="145"/>
                </a:cubicBezTo>
                <a:cubicBezTo>
                  <a:pt x="174" y="149"/>
                  <a:pt x="190" y="151"/>
                  <a:pt x="190" y="164"/>
                </a:cubicBezTo>
                <a:cubicBezTo>
                  <a:pt x="190" y="176"/>
                  <a:pt x="190" y="176"/>
                  <a:pt x="190" y="176"/>
                </a:cubicBezTo>
                <a:cubicBezTo>
                  <a:pt x="190" y="194"/>
                  <a:pt x="190" y="194"/>
                  <a:pt x="183" y="194"/>
                </a:cubicBezTo>
                <a:cubicBezTo>
                  <a:pt x="110" y="194"/>
                  <a:pt x="110" y="194"/>
                  <a:pt x="110" y="194"/>
                </a:cubicBezTo>
                <a:cubicBezTo>
                  <a:pt x="104" y="194"/>
                  <a:pt x="104" y="194"/>
                  <a:pt x="104" y="176"/>
                </a:cubicBezTo>
                <a:cubicBezTo>
                  <a:pt x="104" y="164"/>
                  <a:pt x="104" y="164"/>
                  <a:pt x="104" y="164"/>
                </a:cubicBezTo>
                <a:cubicBezTo>
                  <a:pt x="104" y="151"/>
                  <a:pt x="118" y="149"/>
                  <a:pt x="131" y="145"/>
                </a:cubicBezTo>
                <a:cubicBezTo>
                  <a:pt x="134" y="150"/>
                  <a:pt x="134" y="150"/>
                  <a:pt x="135" y="151"/>
                </a:cubicBezTo>
                <a:cubicBezTo>
                  <a:pt x="138" y="159"/>
                  <a:pt x="141" y="168"/>
                  <a:pt x="143" y="176"/>
                </a:cubicBezTo>
                <a:cubicBezTo>
                  <a:pt x="145" y="156"/>
                  <a:pt x="145" y="156"/>
                  <a:pt x="145" y="156"/>
                </a:cubicBezTo>
                <a:cubicBezTo>
                  <a:pt x="145" y="155"/>
                  <a:pt x="145" y="155"/>
                  <a:pt x="145" y="155"/>
                </a:cubicBezTo>
                <a:cubicBezTo>
                  <a:pt x="141" y="149"/>
                  <a:pt x="141" y="149"/>
                  <a:pt x="141" y="149"/>
                </a:cubicBezTo>
                <a:cubicBezTo>
                  <a:pt x="144" y="150"/>
                  <a:pt x="144" y="150"/>
                  <a:pt x="144" y="150"/>
                </a:cubicBezTo>
                <a:cubicBezTo>
                  <a:pt x="145" y="150"/>
                  <a:pt x="145" y="150"/>
                  <a:pt x="146" y="150"/>
                </a:cubicBezTo>
                <a:cubicBezTo>
                  <a:pt x="146" y="150"/>
                  <a:pt x="146" y="150"/>
                  <a:pt x="147" y="150"/>
                </a:cubicBezTo>
                <a:cubicBezTo>
                  <a:pt x="147" y="150"/>
                  <a:pt x="147" y="150"/>
                  <a:pt x="147" y="150"/>
                </a:cubicBezTo>
                <a:cubicBezTo>
                  <a:pt x="149" y="150"/>
                  <a:pt x="149" y="150"/>
                  <a:pt x="149" y="150"/>
                </a:cubicBezTo>
                <a:cubicBezTo>
                  <a:pt x="152" y="149"/>
                  <a:pt x="152" y="149"/>
                  <a:pt x="152" y="149"/>
                </a:cubicBezTo>
                <a:cubicBezTo>
                  <a:pt x="149" y="155"/>
                  <a:pt x="149" y="155"/>
                  <a:pt x="149" y="155"/>
                </a:cubicBezTo>
                <a:lnTo>
                  <a:pt x="148" y="156"/>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grpSp>
        <p:nvGrpSpPr>
          <p:cNvPr id="10" name="Group 9"/>
          <p:cNvGrpSpPr/>
          <p:nvPr/>
        </p:nvGrpSpPr>
        <p:grpSpPr bwMode="black">
          <a:xfrm>
            <a:off x="1698300" y="4790020"/>
            <a:ext cx="1467951" cy="917041"/>
            <a:chOff x="10387012" y="4179358"/>
            <a:chExt cx="974726" cy="593725"/>
          </a:xfrm>
          <a:solidFill>
            <a:schemeClr val="tx2"/>
          </a:solidFill>
        </p:grpSpPr>
        <p:sp>
          <p:nvSpPr>
            <p:cNvPr id="11"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3"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4"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5"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grpSp>
    </p:spTree>
    <p:extLst>
      <p:ext uri="{BB962C8B-B14F-4D97-AF65-F5344CB8AC3E}">
        <p14:creationId xmlns:p14="http://schemas.microsoft.com/office/powerpoint/2010/main" val="450606367"/>
      </p:ext>
    </p:extLst>
  </p:cSld>
  <p:clrMapOvr>
    <a:masterClrMapping/>
  </p:clrMapOvr>
  <p:transition spd="slow">
    <p:push/>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3785" y="205458"/>
            <a:ext cx="11154753" cy="925186"/>
          </a:xfrm>
          <a:prstGeom prst="rect">
            <a:avLst/>
          </a:prstGeom>
          <a:noFill/>
        </p:spPr>
        <p:txBody>
          <a:bodyPr wrap="square" lIns="93278" tIns="46639" rIns="93278" bIns="46639" rtlCol="0" anchor="b">
            <a:spAutoFit/>
          </a:bodyPr>
          <a:lstStyle/>
          <a:p>
            <a:pPr defTabSz="466390">
              <a:spcBef>
                <a:spcPct val="20000"/>
              </a:spcBef>
            </a:pPr>
            <a:r>
              <a:rPr lang="en-US" sz="5400" spc="-102" dirty="0" smtClean="0">
                <a:ln w="3175">
                  <a:noFill/>
                </a:ln>
                <a:gradFill>
                  <a:gsLst>
                    <a:gs pos="1250">
                      <a:srgbClr val="505050"/>
                    </a:gs>
                    <a:gs pos="100000">
                      <a:srgbClr val="505050"/>
                    </a:gs>
                  </a:gsLst>
                  <a:lin ang="5400000" scaled="0"/>
                </a:gradFill>
                <a:latin typeface="Segoe UI Light"/>
                <a:cs typeface="Segoe UI" pitchFamily="34" charset="0"/>
              </a:rPr>
              <a:t>Talk to a BCSP Partner</a:t>
            </a:r>
            <a:endParaRPr lang="en-US" sz="5400" spc="-102" dirty="0">
              <a:ln w="3175">
                <a:noFill/>
              </a:ln>
              <a:gradFill>
                <a:gsLst>
                  <a:gs pos="1250">
                    <a:srgbClr val="505050"/>
                  </a:gs>
                  <a:gs pos="100000">
                    <a:srgbClr val="505050"/>
                  </a:gs>
                </a:gsLst>
                <a:lin ang="5400000" scaled="0"/>
              </a:gradFill>
              <a:latin typeface="Segoe UI Light"/>
              <a:cs typeface="Segoe UI" pitchFamily="34" charset="0"/>
            </a:endParaRPr>
          </a:p>
        </p:txBody>
      </p:sp>
      <p:pic>
        <p:nvPicPr>
          <p:cNvPr id="102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322637" y="1127850"/>
            <a:ext cx="8839200" cy="58746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53785" y="1363662"/>
            <a:ext cx="2438398" cy="19882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a:hlinkClick r:id="rId5"/>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53785" y="3649662"/>
            <a:ext cx="2438398" cy="27080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59590434"/>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78539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3152329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944460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ctangle 59"/>
          <p:cNvSpPr/>
          <p:nvPr/>
        </p:nvSpPr>
        <p:spPr>
          <a:xfrm>
            <a:off x="2989534" y="5754337"/>
            <a:ext cx="1355534" cy="4944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3259" tIns="41629" rIns="83259" bIns="41629" rtlCol="0" anchor="b">
            <a:spAutoFit/>
          </a:bodyPr>
          <a:lstStyle/>
          <a:p>
            <a:pPr defTabSz="1109605">
              <a:lnSpc>
                <a:spcPts val="1639"/>
              </a:lnSpc>
            </a:pPr>
            <a:r>
              <a:rPr lang="en-US" sz="1400" dirty="0">
                <a:solidFill>
                  <a:srgbClr val="797A7D"/>
                </a:solidFill>
                <a:ea typeface="Segoe UI" panose="020B0502040204020203" pitchFamily="34" charset="0"/>
                <a:cs typeface="Segoe UI" panose="020B0502040204020203" pitchFamily="34" charset="0"/>
              </a:rPr>
              <a:t>Content</a:t>
            </a:r>
          </a:p>
          <a:p>
            <a:pPr defTabSz="1109605">
              <a:lnSpc>
                <a:spcPts val="1639"/>
              </a:lnSpc>
            </a:pPr>
            <a:r>
              <a:rPr lang="en-US" sz="1400" dirty="0">
                <a:solidFill>
                  <a:srgbClr val="797A7D"/>
                </a:solidFill>
                <a:ea typeface="Segoe UI" panose="020B0502040204020203" pitchFamily="34" charset="0"/>
                <a:cs typeface="Segoe UI" panose="020B0502040204020203" pitchFamily="34" charset="0"/>
              </a:rPr>
              <a:t>Silos</a:t>
            </a:r>
          </a:p>
        </p:txBody>
      </p:sp>
      <p:sp>
        <p:nvSpPr>
          <p:cNvPr id="86" name="Rectangle 85"/>
          <p:cNvSpPr/>
          <p:nvPr/>
        </p:nvSpPr>
        <p:spPr>
          <a:xfrm>
            <a:off x="6256479" y="1229642"/>
            <a:ext cx="1752571" cy="4944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3259" tIns="41629" rIns="83259" bIns="41629" rtlCol="0" anchor="b">
            <a:spAutoFit/>
          </a:bodyPr>
          <a:lstStyle/>
          <a:p>
            <a:pPr defTabSz="1109605">
              <a:lnSpc>
                <a:spcPts val="1639"/>
              </a:lnSpc>
            </a:pPr>
            <a:r>
              <a:rPr lang="en-US" sz="1400" dirty="0">
                <a:solidFill>
                  <a:srgbClr val="797A7D"/>
                </a:solidFill>
                <a:ea typeface="Segoe UI" panose="020B0502040204020203" pitchFamily="34" charset="0"/>
                <a:cs typeface="Segoe UI" panose="020B0502040204020203" pitchFamily="34" charset="0"/>
              </a:rPr>
              <a:t>4.3 connected devices per adult</a:t>
            </a:r>
          </a:p>
        </p:txBody>
      </p:sp>
      <p:sp>
        <p:nvSpPr>
          <p:cNvPr id="87" name="Rectangle 86"/>
          <p:cNvSpPr/>
          <p:nvPr/>
        </p:nvSpPr>
        <p:spPr>
          <a:xfrm>
            <a:off x="9340348" y="1229642"/>
            <a:ext cx="1876896" cy="4950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3259" tIns="41629" rIns="83259" bIns="41629" rtlCol="0" anchor="b">
            <a:spAutoFit/>
          </a:bodyPr>
          <a:lstStyle/>
          <a:p>
            <a:pPr defTabSz="1109605">
              <a:lnSpc>
                <a:spcPts val="1639"/>
              </a:lnSpc>
            </a:pPr>
            <a:r>
              <a:rPr lang="en-US" sz="1400" dirty="0">
                <a:solidFill>
                  <a:srgbClr val="797A7D"/>
                </a:solidFill>
                <a:ea typeface="Segoe UI" panose="020B0502040204020203" pitchFamily="34" charset="0"/>
                <a:cs typeface="Segoe UI" panose="020B0502040204020203" pitchFamily="34" charset="0"/>
              </a:rPr>
              <a:t>Expecting immediate access</a:t>
            </a:r>
          </a:p>
        </p:txBody>
      </p:sp>
      <p:sp>
        <p:nvSpPr>
          <p:cNvPr id="61" name="Rectangle 60"/>
          <p:cNvSpPr/>
          <p:nvPr/>
        </p:nvSpPr>
        <p:spPr>
          <a:xfrm>
            <a:off x="350837" y="5754337"/>
            <a:ext cx="1672771" cy="4944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83259" tIns="41629" rIns="83259" bIns="41629" rtlCol="0" anchor="b">
            <a:spAutoFit/>
          </a:bodyPr>
          <a:lstStyle/>
          <a:p>
            <a:pPr defTabSz="1109605">
              <a:lnSpc>
                <a:spcPts val="1639"/>
              </a:lnSpc>
            </a:pPr>
            <a:r>
              <a:rPr lang="en-US" sz="1400" dirty="0">
                <a:solidFill>
                  <a:srgbClr val="797A7D"/>
                </a:solidFill>
                <a:ea typeface="Segoe UI" panose="020B0502040204020203" pitchFamily="34" charset="0"/>
                <a:cs typeface="Segoe UI" panose="020B0502040204020203" pitchFamily="34" charset="0"/>
              </a:rPr>
              <a:t>Hybrid, Journey to the Cloud</a:t>
            </a:r>
          </a:p>
        </p:txBody>
      </p:sp>
      <p:sp>
        <p:nvSpPr>
          <p:cNvPr id="98" name="Rectangle 47"/>
          <p:cNvSpPr/>
          <p:nvPr/>
        </p:nvSpPr>
        <p:spPr bwMode="auto">
          <a:xfrm>
            <a:off x="354140" y="1235816"/>
            <a:ext cx="2038003" cy="4944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3259" tIns="41629" rIns="83259" bIns="41629" rtlCol="0" anchor="b">
            <a:spAutoFit/>
          </a:bodyPr>
          <a:lstStyle/>
          <a:p>
            <a:pPr defTabSz="1109605">
              <a:lnSpc>
                <a:spcPts val="1639"/>
              </a:lnSpc>
            </a:pPr>
            <a:r>
              <a:rPr lang="en-US" sz="1400" dirty="0">
                <a:solidFill>
                  <a:srgbClr val="797A7D"/>
                </a:solidFill>
                <a:ea typeface="Segoe UI" panose="020B0502040204020203" pitchFamily="34" charset="0"/>
                <a:cs typeface="Segoe UI" panose="020B0502040204020203" pitchFamily="34" charset="0"/>
              </a:rPr>
              <a:t>Data to grow 44x over the next decade </a:t>
            </a:r>
            <a:r>
              <a:rPr lang="en-US" sz="1400" baseline="30000" dirty="0">
                <a:solidFill>
                  <a:srgbClr val="797A7D"/>
                </a:solidFill>
                <a:ea typeface="Segoe UI" panose="020B0502040204020203" pitchFamily="34" charset="0"/>
                <a:cs typeface="Segoe UI" panose="020B0502040204020203" pitchFamily="34" charset="0"/>
              </a:rPr>
              <a:t>1</a:t>
            </a:r>
          </a:p>
        </p:txBody>
      </p:sp>
      <p:sp>
        <p:nvSpPr>
          <p:cNvPr id="99" name="Rectangle 47"/>
          <p:cNvSpPr/>
          <p:nvPr/>
        </p:nvSpPr>
        <p:spPr bwMode="auto">
          <a:xfrm>
            <a:off x="2989534" y="1229642"/>
            <a:ext cx="2151391" cy="4944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3259" tIns="41629" rIns="83259" bIns="41629" rtlCol="0" anchor="b">
            <a:spAutoFit/>
          </a:bodyPr>
          <a:lstStyle/>
          <a:p>
            <a:pPr defTabSz="1109605">
              <a:lnSpc>
                <a:spcPts val="1639"/>
              </a:lnSpc>
            </a:pPr>
            <a:r>
              <a:rPr lang="en-US" sz="1400" dirty="0">
                <a:solidFill>
                  <a:srgbClr val="797A7D"/>
                </a:solidFill>
                <a:ea typeface="Segoe UI" panose="020B0502040204020203" pitchFamily="34" charset="0"/>
                <a:cs typeface="Segoe UI" panose="020B0502040204020203" pitchFamily="34" charset="0"/>
              </a:rPr>
              <a:t>BI is No. 1 technology priority for CIOs </a:t>
            </a:r>
            <a:r>
              <a:rPr lang="en-US" sz="1400" baseline="30000" dirty="0">
                <a:solidFill>
                  <a:srgbClr val="797A7D"/>
                </a:solidFill>
                <a:ea typeface="Segoe UI" panose="020B0502040204020203" pitchFamily="34" charset="0"/>
                <a:cs typeface="Segoe UI" panose="020B0502040204020203" pitchFamily="34" charset="0"/>
              </a:rPr>
              <a:t>2</a:t>
            </a:r>
          </a:p>
        </p:txBody>
      </p:sp>
      <p:sp>
        <p:nvSpPr>
          <p:cNvPr id="105" name="Rectangle 47"/>
          <p:cNvSpPr/>
          <p:nvPr/>
        </p:nvSpPr>
        <p:spPr bwMode="auto">
          <a:xfrm>
            <a:off x="6248609" y="5754337"/>
            <a:ext cx="2801142" cy="4944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83259" tIns="41629" rIns="83259" bIns="41629" rtlCol="0" anchor="b">
            <a:spAutoFit/>
          </a:bodyPr>
          <a:lstStyle/>
          <a:p>
            <a:pPr defTabSz="1109605">
              <a:lnSpc>
                <a:spcPts val="1639"/>
              </a:lnSpc>
            </a:pPr>
            <a:r>
              <a:rPr lang="en-US" sz="1400" dirty="0">
                <a:solidFill>
                  <a:srgbClr val="797A7D"/>
                </a:solidFill>
                <a:ea typeface="Segoe UI" panose="020B0502040204020203" pitchFamily="34" charset="0"/>
                <a:cs typeface="Segoe UI" panose="020B0502040204020203" pitchFamily="34" charset="0"/>
              </a:rPr>
              <a:t>48 disparate financial systems per enterprise </a:t>
            </a:r>
            <a:r>
              <a:rPr lang="en-US" sz="1400" baseline="30000" dirty="0">
                <a:solidFill>
                  <a:srgbClr val="797A7D"/>
                </a:solidFill>
                <a:ea typeface="Segoe UI" panose="020B0502040204020203" pitchFamily="34" charset="0"/>
                <a:cs typeface="Segoe UI" panose="020B0502040204020203" pitchFamily="34" charset="0"/>
              </a:rPr>
              <a:t>4</a:t>
            </a:r>
          </a:p>
        </p:txBody>
      </p:sp>
      <p:pic>
        <p:nvPicPr>
          <p:cNvPr id="32773" name="Picture 5"/>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l="2880" r="4836"/>
          <a:stretch/>
        </p:blipFill>
        <p:spPr bwMode="auto">
          <a:xfrm>
            <a:off x="350838" y="1827036"/>
            <a:ext cx="3776134" cy="18236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3" name="Group 12"/>
          <p:cNvGrpSpPr/>
          <p:nvPr/>
        </p:nvGrpSpPr>
        <p:grpSpPr>
          <a:xfrm>
            <a:off x="6248609" y="3791645"/>
            <a:ext cx="1828800" cy="1828800"/>
            <a:chOff x="6463128" y="3914381"/>
            <a:chExt cx="1828800" cy="1828800"/>
          </a:xfrm>
        </p:grpSpPr>
        <p:sp>
          <p:nvSpPr>
            <p:cNvPr id="4" name="Rectangle 3"/>
            <p:cNvSpPr/>
            <p:nvPr/>
          </p:nvSpPr>
          <p:spPr bwMode="auto">
            <a:xfrm>
              <a:off x="6463128" y="3914381"/>
              <a:ext cx="1828800" cy="1828800"/>
            </a:xfrm>
            <a:prstGeom prst="rect">
              <a:avLst/>
            </a:prstGeom>
            <a:solidFill>
              <a:schemeClr val="accent4"/>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1632" rIns="0" bIns="91440" numCol="1" rtlCol="0" anchor="b" anchorCtr="0" compatLnSpc="1">
              <a:prstTxWarp prst="textNoShape">
                <a:avLst/>
              </a:prstTxWarp>
            </a:bodyPr>
            <a:lstStyle/>
            <a:p>
              <a:pPr defTabSz="832398" fontAlgn="base">
                <a:spcBef>
                  <a:spcPct val="0"/>
                </a:spcBef>
                <a:spcAft>
                  <a:spcPct val="0"/>
                </a:spcAft>
              </a:pPr>
              <a:r>
                <a:rPr lang="en-US" sz="1600" dirty="0" smtClean="0">
                  <a:gradFill>
                    <a:gsLst>
                      <a:gs pos="0">
                        <a:srgbClr val="FFFFFF"/>
                      </a:gs>
                      <a:gs pos="100000">
                        <a:srgbClr val="FFFFFF"/>
                      </a:gs>
                    </a:gsLst>
                    <a:lin ang="5400000" scaled="0"/>
                  </a:gradFill>
                </a:rPr>
                <a:t>Line-of-Business</a:t>
              </a:r>
              <a:endParaRPr lang="en-US" sz="1600" dirty="0">
                <a:gradFill>
                  <a:gsLst>
                    <a:gs pos="0">
                      <a:srgbClr val="FFFFFF"/>
                    </a:gs>
                    <a:gs pos="100000">
                      <a:srgbClr val="FFFFFF"/>
                    </a:gs>
                  </a:gsLst>
                  <a:lin ang="5400000" scaled="0"/>
                </a:gradFill>
              </a:endParaRPr>
            </a:p>
          </p:txBody>
        </p:sp>
        <p:sp>
          <p:nvSpPr>
            <p:cNvPr id="48" name="Freeform 80"/>
            <p:cNvSpPr>
              <a:spLocks noEditPoints="1"/>
            </p:cNvSpPr>
            <p:nvPr/>
          </p:nvSpPr>
          <p:spPr bwMode="black">
            <a:xfrm>
              <a:off x="6979453" y="4283059"/>
              <a:ext cx="796790" cy="808311"/>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rgbClr val="FFFFFF"/>
            </a:solidFill>
            <a:ln>
              <a:noFill/>
            </a:ln>
          </p:spPr>
          <p:txBody>
            <a:bodyPr vert="horz" wrap="square" lIns="74942" tIns="37471" rIns="74942" bIns="37471" numCol="1" anchor="b" anchorCtr="0" compatLnSpc="1">
              <a:prstTxWarp prst="textNoShape">
                <a:avLst/>
              </a:prstTxWarp>
            </a:bodyPr>
            <a:lstStyle/>
            <a:p>
              <a:pPr algn="ctr"/>
              <a:endParaRPr lang="en-US">
                <a:solidFill>
                  <a:srgbClr val="505050"/>
                </a:solidFill>
              </a:endParaRPr>
            </a:p>
          </p:txBody>
        </p:sp>
      </p:grpSp>
      <p:grpSp>
        <p:nvGrpSpPr>
          <p:cNvPr id="9" name="Group 8"/>
          <p:cNvGrpSpPr/>
          <p:nvPr/>
        </p:nvGrpSpPr>
        <p:grpSpPr>
          <a:xfrm>
            <a:off x="4267409" y="1820862"/>
            <a:ext cx="1828800" cy="1828800"/>
            <a:chOff x="3610322" y="919767"/>
            <a:chExt cx="1828800" cy="1828800"/>
          </a:xfrm>
        </p:grpSpPr>
        <p:sp>
          <p:nvSpPr>
            <p:cNvPr id="5" name="Rectangle 4"/>
            <p:cNvSpPr/>
            <p:nvPr/>
          </p:nvSpPr>
          <p:spPr bwMode="auto">
            <a:xfrm>
              <a:off x="3610322" y="919767"/>
              <a:ext cx="1828800" cy="1828800"/>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68571" rIns="68571" bIns="91440" numCol="1" rtlCol="0" anchor="b" anchorCtr="0" compatLnSpc="1">
              <a:prstTxWarp prst="textNoShape">
                <a:avLst/>
              </a:prstTxWarp>
            </a:bodyPr>
            <a:lstStyle/>
            <a:p>
              <a:pPr defTabSz="832318" fontAlgn="base">
                <a:spcBef>
                  <a:spcPct val="0"/>
                </a:spcBef>
                <a:spcAft>
                  <a:spcPct val="0"/>
                </a:spcAft>
              </a:pPr>
              <a:r>
                <a:rPr lang="en-US" sz="1600" dirty="0" smtClean="0">
                  <a:gradFill>
                    <a:gsLst>
                      <a:gs pos="0">
                        <a:srgbClr val="FFFFFF"/>
                      </a:gs>
                      <a:gs pos="100000">
                        <a:srgbClr val="FFFFFF"/>
                      </a:gs>
                    </a:gsLst>
                    <a:lin ang="5400000" scaled="0"/>
                  </a:gradFill>
                  <a:latin typeface="Segoe UI "/>
                </a:rPr>
                <a:t>Data Explosion</a:t>
              </a:r>
              <a:endParaRPr lang="en-US" sz="1600" dirty="0">
                <a:gradFill>
                  <a:gsLst>
                    <a:gs pos="0">
                      <a:srgbClr val="FFFFFF"/>
                    </a:gs>
                    <a:gs pos="100000">
                      <a:srgbClr val="FFFFFF"/>
                    </a:gs>
                  </a:gsLst>
                  <a:lin ang="5400000" scaled="0"/>
                </a:gradFill>
                <a:latin typeface="Segoe UI "/>
              </a:endParaRPr>
            </a:p>
          </p:txBody>
        </p:sp>
        <p:pic>
          <p:nvPicPr>
            <p:cNvPr id="53" name="Picture 5" descr="\\MAGNUM\Projects\Microsoft\Cloud Power FY12\Design\ICONS_PNG\Increase.png"/>
            <p:cNvPicPr>
              <a:picLocks noChangeAspect="1" noChangeArrowheads="1"/>
            </p:cNvPicPr>
            <p:nvPr/>
          </p:nvPicPr>
          <p:blipFill>
            <a:blip r:embed="rId4" cstate="email">
              <a:lum bright="100000"/>
              <a:extLst>
                <a:ext uri="{28A0092B-C50C-407E-A947-70E740481C1C}">
                  <a14:useLocalDpi xmlns:a14="http://schemas.microsoft.com/office/drawing/2010/main"/>
                </a:ext>
              </a:extLst>
            </a:blip>
            <a:srcRect/>
            <a:stretch>
              <a:fillRect/>
            </a:stretch>
          </p:blipFill>
          <p:spPr bwMode="auto">
            <a:xfrm>
              <a:off x="3776602" y="996817"/>
              <a:ext cx="1346000" cy="1238313"/>
            </a:xfrm>
            <a:prstGeom prst="rect">
              <a:avLst/>
            </a:prstGeom>
            <a:noFill/>
          </p:spPr>
        </p:pic>
      </p:grpSp>
      <p:grpSp>
        <p:nvGrpSpPr>
          <p:cNvPr id="14" name="Group 13"/>
          <p:cNvGrpSpPr/>
          <p:nvPr/>
        </p:nvGrpSpPr>
        <p:grpSpPr>
          <a:xfrm>
            <a:off x="6248609" y="1820862"/>
            <a:ext cx="1828800" cy="1828800"/>
            <a:chOff x="6470490" y="905174"/>
            <a:chExt cx="1828800" cy="1828800"/>
          </a:xfrm>
        </p:grpSpPr>
        <p:sp>
          <p:nvSpPr>
            <p:cNvPr id="88" name="Rectangle 87"/>
            <p:cNvSpPr/>
            <p:nvPr/>
          </p:nvSpPr>
          <p:spPr bwMode="auto">
            <a:xfrm>
              <a:off x="6470490" y="905174"/>
              <a:ext cx="1828800" cy="18288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68571" rIns="68571" bIns="91440" rtlCol="0" anchor="b"/>
            <a:lstStyle/>
            <a:p>
              <a:pPr defTabSz="1109605"/>
              <a:r>
                <a:rPr lang="en-US" sz="1600" dirty="0" smtClean="0">
                  <a:solidFill>
                    <a:srgbClr val="FFFFFF"/>
                  </a:solidFill>
                  <a:latin typeface="Segoe UI "/>
                </a:rPr>
                <a:t>Mobility</a:t>
              </a:r>
              <a:endParaRPr lang="en-US" sz="1600" dirty="0">
                <a:solidFill>
                  <a:srgbClr val="FFFFFF"/>
                </a:solidFill>
                <a:latin typeface="Segoe UI "/>
              </a:endParaRPr>
            </a:p>
          </p:txBody>
        </p:sp>
        <p:pic>
          <p:nvPicPr>
            <p:cNvPr id="2052" name="Picture 4"/>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599237" y="1439862"/>
              <a:ext cx="1524603" cy="545821"/>
            </a:xfrm>
            <a:prstGeom prst="rect">
              <a:avLst/>
            </a:prstGeom>
            <a:solidFill>
              <a:schemeClr val="accent3"/>
            </a:solidFill>
            <a:ln>
              <a:noFill/>
              <a:headEnd type="none" w="med" len="med"/>
              <a:tailEnd type="none" w="med" len="med"/>
            </a:ln>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1" name="Group 10"/>
          <p:cNvGrpSpPr/>
          <p:nvPr/>
        </p:nvGrpSpPr>
        <p:grpSpPr>
          <a:xfrm>
            <a:off x="4267409" y="3797341"/>
            <a:ext cx="1828800" cy="1828800"/>
            <a:chOff x="4414382" y="3920077"/>
            <a:chExt cx="1828800" cy="1828800"/>
          </a:xfrm>
        </p:grpSpPr>
        <p:sp>
          <p:nvSpPr>
            <p:cNvPr id="58" name="Rectangle 57"/>
            <p:cNvSpPr/>
            <p:nvPr/>
          </p:nvSpPr>
          <p:spPr bwMode="auto">
            <a:xfrm>
              <a:off x="4414382" y="3920077"/>
              <a:ext cx="1828800" cy="1828800"/>
            </a:xfrm>
            <a:prstGeom prst="rect">
              <a:avLst/>
            </a:prstGeom>
            <a:solidFill>
              <a:schemeClr val="accent2"/>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1632" rIns="0" bIns="91440" numCol="1" rtlCol="0" anchor="b" anchorCtr="0" compatLnSpc="1">
              <a:prstTxWarp prst="textNoShape">
                <a:avLst/>
              </a:prstTxWarp>
            </a:bodyPr>
            <a:lstStyle/>
            <a:p>
              <a:pPr defTabSz="832398" fontAlgn="base">
                <a:spcBef>
                  <a:spcPct val="0"/>
                </a:spcBef>
                <a:spcAft>
                  <a:spcPct val="0"/>
                </a:spcAft>
              </a:pPr>
              <a:r>
                <a:rPr lang="en-US" sz="1600" dirty="0" smtClean="0">
                  <a:gradFill>
                    <a:gsLst>
                      <a:gs pos="0">
                        <a:srgbClr val="FFFFFF"/>
                      </a:gs>
                      <a:gs pos="100000">
                        <a:srgbClr val="FFFFFF"/>
                      </a:gs>
                    </a:gsLst>
                    <a:lin ang="5400000" scaled="0"/>
                  </a:gradFill>
                </a:rPr>
                <a:t>Search &amp; Cloud</a:t>
              </a:r>
              <a:endParaRPr lang="en-US" sz="1600" dirty="0">
                <a:gradFill>
                  <a:gsLst>
                    <a:gs pos="0">
                      <a:srgbClr val="FFFFFF"/>
                    </a:gs>
                    <a:gs pos="100000">
                      <a:srgbClr val="FFFFFF"/>
                    </a:gs>
                  </a:gsLst>
                  <a:lin ang="5400000" scaled="0"/>
                </a:gradFill>
              </a:endParaRPr>
            </a:p>
          </p:txBody>
        </p:sp>
        <p:grpSp>
          <p:nvGrpSpPr>
            <p:cNvPr id="46" name="Group 45"/>
            <p:cNvGrpSpPr/>
            <p:nvPr/>
          </p:nvGrpSpPr>
          <p:grpSpPr bwMode="black">
            <a:xfrm>
              <a:off x="4770437" y="4234807"/>
              <a:ext cx="1096515" cy="952378"/>
              <a:chOff x="2462213" y="1598613"/>
              <a:chExt cx="4222750" cy="3667125"/>
            </a:xfrm>
          </p:grpSpPr>
          <p:sp>
            <p:nvSpPr>
              <p:cNvPr id="52" name="Rectangle 6"/>
              <p:cNvSpPr>
                <a:spLocks noChangeArrowheads="1"/>
              </p:cNvSpPr>
              <p:nvPr/>
            </p:nvSpPr>
            <p:spPr bwMode="black">
              <a:xfrm>
                <a:off x="5564188" y="3346451"/>
                <a:ext cx="115888"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900">
                  <a:solidFill>
                    <a:srgbClr val="505050"/>
                  </a:solidFill>
                </a:endParaRPr>
              </a:p>
            </p:txBody>
          </p:sp>
          <p:sp>
            <p:nvSpPr>
              <p:cNvPr id="54" name="Rectangle 7"/>
              <p:cNvSpPr>
                <a:spLocks noChangeArrowheads="1"/>
              </p:cNvSpPr>
              <p:nvPr/>
            </p:nvSpPr>
            <p:spPr bwMode="black">
              <a:xfrm>
                <a:off x="5795963" y="3346451"/>
                <a:ext cx="112713"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900">
                  <a:solidFill>
                    <a:srgbClr val="505050"/>
                  </a:solidFill>
                </a:endParaRPr>
              </a:p>
            </p:txBody>
          </p:sp>
          <p:sp>
            <p:nvSpPr>
              <p:cNvPr id="55" name="Rectangle 8"/>
              <p:cNvSpPr>
                <a:spLocks noChangeArrowheads="1"/>
              </p:cNvSpPr>
              <p:nvPr/>
            </p:nvSpPr>
            <p:spPr bwMode="black">
              <a:xfrm>
                <a:off x="3092451" y="3346451"/>
                <a:ext cx="115888"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900">
                  <a:solidFill>
                    <a:srgbClr val="505050"/>
                  </a:solidFill>
                </a:endParaRPr>
              </a:p>
            </p:txBody>
          </p:sp>
          <p:sp>
            <p:nvSpPr>
              <p:cNvPr id="56" name="Rectangle 9"/>
              <p:cNvSpPr>
                <a:spLocks noChangeArrowheads="1"/>
              </p:cNvSpPr>
              <p:nvPr/>
            </p:nvSpPr>
            <p:spPr bwMode="black">
              <a:xfrm>
                <a:off x="3324226" y="3346451"/>
                <a:ext cx="117475"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900">
                  <a:solidFill>
                    <a:srgbClr val="505050"/>
                  </a:solidFill>
                </a:endParaRPr>
              </a:p>
            </p:txBody>
          </p:sp>
          <p:sp>
            <p:nvSpPr>
              <p:cNvPr id="57" name="Freeform 10"/>
              <p:cNvSpPr>
                <a:spLocks/>
              </p:cNvSpPr>
              <p:nvPr/>
            </p:nvSpPr>
            <p:spPr bwMode="black">
              <a:xfrm>
                <a:off x="3902076" y="2506663"/>
                <a:ext cx="101600" cy="123825"/>
              </a:xfrm>
              <a:custGeom>
                <a:avLst/>
                <a:gdLst>
                  <a:gd name="T0" fmla="*/ 36 w 64"/>
                  <a:gd name="T1" fmla="*/ 78 h 78"/>
                  <a:gd name="T2" fmla="*/ 64 w 64"/>
                  <a:gd name="T3" fmla="*/ 64 h 78"/>
                  <a:gd name="T4" fmla="*/ 26 w 64"/>
                  <a:gd name="T5" fmla="*/ 0 h 78"/>
                  <a:gd name="T6" fmla="*/ 0 w 64"/>
                  <a:gd name="T7" fmla="*/ 17 h 78"/>
                  <a:gd name="T8" fmla="*/ 36 w 64"/>
                  <a:gd name="T9" fmla="*/ 78 h 78"/>
                </a:gdLst>
                <a:ahLst/>
                <a:cxnLst>
                  <a:cxn ang="0">
                    <a:pos x="T0" y="T1"/>
                  </a:cxn>
                  <a:cxn ang="0">
                    <a:pos x="T2" y="T3"/>
                  </a:cxn>
                  <a:cxn ang="0">
                    <a:pos x="T4" y="T5"/>
                  </a:cxn>
                  <a:cxn ang="0">
                    <a:pos x="T6" y="T7"/>
                  </a:cxn>
                  <a:cxn ang="0">
                    <a:pos x="T8" y="T9"/>
                  </a:cxn>
                </a:cxnLst>
                <a:rect l="0" t="0" r="r" b="b"/>
                <a:pathLst>
                  <a:path w="64" h="78">
                    <a:moveTo>
                      <a:pt x="36" y="78"/>
                    </a:moveTo>
                    <a:lnTo>
                      <a:pt x="64" y="64"/>
                    </a:lnTo>
                    <a:lnTo>
                      <a:pt x="26" y="0"/>
                    </a:lnTo>
                    <a:lnTo>
                      <a:pt x="0" y="17"/>
                    </a:lnTo>
                    <a:lnTo>
                      <a:pt x="36"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900">
                  <a:solidFill>
                    <a:srgbClr val="505050"/>
                  </a:solidFill>
                </a:endParaRPr>
              </a:p>
            </p:txBody>
          </p:sp>
          <p:sp>
            <p:nvSpPr>
              <p:cNvPr id="59" name="Freeform 11"/>
              <p:cNvSpPr>
                <a:spLocks/>
              </p:cNvSpPr>
              <p:nvPr/>
            </p:nvSpPr>
            <p:spPr bwMode="black">
              <a:xfrm>
                <a:off x="4017963" y="2709863"/>
                <a:ext cx="98425" cy="123825"/>
              </a:xfrm>
              <a:custGeom>
                <a:avLst/>
                <a:gdLst>
                  <a:gd name="T0" fmla="*/ 36 w 62"/>
                  <a:gd name="T1" fmla="*/ 78 h 78"/>
                  <a:gd name="T2" fmla="*/ 62 w 62"/>
                  <a:gd name="T3" fmla="*/ 61 h 78"/>
                  <a:gd name="T4" fmla="*/ 26 w 62"/>
                  <a:gd name="T5" fmla="*/ 0 h 78"/>
                  <a:gd name="T6" fmla="*/ 0 w 62"/>
                  <a:gd name="T7" fmla="*/ 14 h 78"/>
                  <a:gd name="T8" fmla="*/ 36 w 62"/>
                  <a:gd name="T9" fmla="*/ 78 h 78"/>
                </a:gdLst>
                <a:ahLst/>
                <a:cxnLst>
                  <a:cxn ang="0">
                    <a:pos x="T0" y="T1"/>
                  </a:cxn>
                  <a:cxn ang="0">
                    <a:pos x="T2" y="T3"/>
                  </a:cxn>
                  <a:cxn ang="0">
                    <a:pos x="T4" y="T5"/>
                  </a:cxn>
                  <a:cxn ang="0">
                    <a:pos x="T6" y="T7"/>
                  </a:cxn>
                  <a:cxn ang="0">
                    <a:pos x="T8" y="T9"/>
                  </a:cxn>
                </a:cxnLst>
                <a:rect l="0" t="0" r="r" b="b"/>
                <a:pathLst>
                  <a:path w="62" h="78">
                    <a:moveTo>
                      <a:pt x="36" y="78"/>
                    </a:moveTo>
                    <a:lnTo>
                      <a:pt x="62" y="61"/>
                    </a:lnTo>
                    <a:lnTo>
                      <a:pt x="26" y="0"/>
                    </a:lnTo>
                    <a:lnTo>
                      <a:pt x="0" y="14"/>
                    </a:lnTo>
                    <a:lnTo>
                      <a:pt x="36"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900">
                  <a:solidFill>
                    <a:srgbClr val="505050"/>
                  </a:solidFill>
                </a:endParaRPr>
              </a:p>
            </p:txBody>
          </p:sp>
          <p:sp>
            <p:nvSpPr>
              <p:cNvPr id="62" name="Freeform 12"/>
              <p:cNvSpPr>
                <a:spLocks/>
              </p:cNvSpPr>
              <p:nvPr/>
            </p:nvSpPr>
            <p:spPr bwMode="black">
              <a:xfrm>
                <a:off x="4873626" y="2709863"/>
                <a:ext cx="98425" cy="123825"/>
              </a:xfrm>
              <a:custGeom>
                <a:avLst/>
                <a:gdLst>
                  <a:gd name="T0" fmla="*/ 26 w 62"/>
                  <a:gd name="T1" fmla="*/ 78 h 78"/>
                  <a:gd name="T2" fmla="*/ 62 w 62"/>
                  <a:gd name="T3" fmla="*/ 14 h 78"/>
                  <a:gd name="T4" fmla="*/ 36 w 62"/>
                  <a:gd name="T5" fmla="*/ 0 h 78"/>
                  <a:gd name="T6" fmla="*/ 0 w 62"/>
                  <a:gd name="T7" fmla="*/ 61 h 78"/>
                  <a:gd name="T8" fmla="*/ 26 w 62"/>
                  <a:gd name="T9" fmla="*/ 78 h 78"/>
                </a:gdLst>
                <a:ahLst/>
                <a:cxnLst>
                  <a:cxn ang="0">
                    <a:pos x="T0" y="T1"/>
                  </a:cxn>
                  <a:cxn ang="0">
                    <a:pos x="T2" y="T3"/>
                  </a:cxn>
                  <a:cxn ang="0">
                    <a:pos x="T4" y="T5"/>
                  </a:cxn>
                  <a:cxn ang="0">
                    <a:pos x="T6" y="T7"/>
                  </a:cxn>
                  <a:cxn ang="0">
                    <a:pos x="T8" y="T9"/>
                  </a:cxn>
                </a:cxnLst>
                <a:rect l="0" t="0" r="r" b="b"/>
                <a:pathLst>
                  <a:path w="62" h="78">
                    <a:moveTo>
                      <a:pt x="26" y="78"/>
                    </a:moveTo>
                    <a:lnTo>
                      <a:pt x="62" y="14"/>
                    </a:lnTo>
                    <a:lnTo>
                      <a:pt x="36" y="0"/>
                    </a:lnTo>
                    <a:lnTo>
                      <a:pt x="0" y="61"/>
                    </a:lnTo>
                    <a:lnTo>
                      <a:pt x="26"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900">
                  <a:solidFill>
                    <a:srgbClr val="505050"/>
                  </a:solidFill>
                </a:endParaRPr>
              </a:p>
            </p:txBody>
          </p:sp>
          <p:sp>
            <p:nvSpPr>
              <p:cNvPr id="64" name="Freeform 13"/>
              <p:cNvSpPr>
                <a:spLocks/>
              </p:cNvSpPr>
              <p:nvPr/>
            </p:nvSpPr>
            <p:spPr bwMode="black">
              <a:xfrm>
                <a:off x="4989513" y="2506663"/>
                <a:ext cx="98425" cy="123825"/>
              </a:xfrm>
              <a:custGeom>
                <a:avLst/>
                <a:gdLst>
                  <a:gd name="T0" fmla="*/ 26 w 62"/>
                  <a:gd name="T1" fmla="*/ 78 h 78"/>
                  <a:gd name="T2" fmla="*/ 62 w 62"/>
                  <a:gd name="T3" fmla="*/ 17 h 78"/>
                  <a:gd name="T4" fmla="*/ 36 w 62"/>
                  <a:gd name="T5" fmla="*/ 0 h 78"/>
                  <a:gd name="T6" fmla="*/ 0 w 62"/>
                  <a:gd name="T7" fmla="*/ 64 h 78"/>
                  <a:gd name="T8" fmla="*/ 26 w 62"/>
                  <a:gd name="T9" fmla="*/ 78 h 78"/>
                </a:gdLst>
                <a:ahLst/>
                <a:cxnLst>
                  <a:cxn ang="0">
                    <a:pos x="T0" y="T1"/>
                  </a:cxn>
                  <a:cxn ang="0">
                    <a:pos x="T2" y="T3"/>
                  </a:cxn>
                  <a:cxn ang="0">
                    <a:pos x="T4" y="T5"/>
                  </a:cxn>
                  <a:cxn ang="0">
                    <a:pos x="T6" y="T7"/>
                  </a:cxn>
                  <a:cxn ang="0">
                    <a:pos x="T8" y="T9"/>
                  </a:cxn>
                </a:cxnLst>
                <a:rect l="0" t="0" r="r" b="b"/>
                <a:pathLst>
                  <a:path w="62" h="78">
                    <a:moveTo>
                      <a:pt x="26" y="78"/>
                    </a:moveTo>
                    <a:lnTo>
                      <a:pt x="62" y="17"/>
                    </a:lnTo>
                    <a:lnTo>
                      <a:pt x="36" y="0"/>
                    </a:lnTo>
                    <a:lnTo>
                      <a:pt x="0" y="64"/>
                    </a:lnTo>
                    <a:lnTo>
                      <a:pt x="26"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900">
                  <a:solidFill>
                    <a:srgbClr val="505050"/>
                  </a:solidFill>
                </a:endParaRPr>
              </a:p>
            </p:txBody>
          </p:sp>
          <p:sp>
            <p:nvSpPr>
              <p:cNvPr id="65" name="Freeform 14"/>
              <p:cNvSpPr>
                <a:spLocks/>
              </p:cNvSpPr>
              <p:nvPr/>
            </p:nvSpPr>
            <p:spPr bwMode="black">
              <a:xfrm>
                <a:off x="4017963" y="3990976"/>
                <a:ext cx="98425" cy="123825"/>
              </a:xfrm>
              <a:custGeom>
                <a:avLst/>
                <a:gdLst>
                  <a:gd name="T0" fmla="*/ 0 w 62"/>
                  <a:gd name="T1" fmla="*/ 64 h 78"/>
                  <a:gd name="T2" fmla="*/ 26 w 62"/>
                  <a:gd name="T3" fmla="*/ 78 h 78"/>
                  <a:gd name="T4" fmla="*/ 62 w 62"/>
                  <a:gd name="T5" fmla="*/ 14 h 78"/>
                  <a:gd name="T6" fmla="*/ 36 w 62"/>
                  <a:gd name="T7" fmla="*/ 0 h 78"/>
                  <a:gd name="T8" fmla="*/ 0 w 62"/>
                  <a:gd name="T9" fmla="*/ 64 h 78"/>
                </a:gdLst>
                <a:ahLst/>
                <a:cxnLst>
                  <a:cxn ang="0">
                    <a:pos x="T0" y="T1"/>
                  </a:cxn>
                  <a:cxn ang="0">
                    <a:pos x="T2" y="T3"/>
                  </a:cxn>
                  <a:cxn ang="0">
                    <a:pos x="T4" y="T5"/>
                  </a:cxn>
                  <a:cxn ang="0">
                    <a:pos x="T6" y="T7"/>
                  </a:cxn>
                  <a:cxn ang="0">
                    <a:pos x="T8" y="T9"/>
                  </a:cxn>
                </a:cxnLst>
                <a:rect l="0" t="0" r="r" b="b"/>
                <a:pathLst>
                  <a:path w="62" h="78">
                    <a:moveTo>
                      <a:pt x="0" y="64"/>
                    </a:moveTo>
                    <a:lnTo>
                      <a:pt x="26" y="78"/>
                    </a:lnTo>
                    <a:lnTo>
                      <a:pt x="62" y="14"/>
                    </a:lnTo>
                    <a:lnTo>
                      <a:pt x="36" y="0"/>
                    </a:lnTo>
                    <a:lnTo>
                      <a:pt x="0"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900">
                  <a:solidFill>
                    <a:srgbClr val="505050"/>
                  </a:solidFill>
                </a:endParaRPr>
              </a:p>
            </p:txBody>
          </p:sp>
          <p:sp>
            <p:nvSpPr>
              <p:cNvPr id="67" name="Freeform 15"/>
              <p:cNvSpPr>
                <a:spLocks/>
              </p:cNvSpPr>
              <p:nvPr/>
            </p:nvSpPr>
            <p:spPr bwMode="black">
              <a:xfrm>
                <a:off x="3902076" y="4189413"/>
                <a:ext cx="101600" cy="128588"/>
              </a:xfrm>
              <a:custGeom>
                <a:avLst/>
                <a:gdLst>
                  <a:gd name="T0" fmla="*/ 0 w 64"/>
                  <a:gd name="T1" fmla="*/ 64 h 81"/>
                  <a:gd name="T2" fmla="*/ 26 w 64"/>
                  <a:gd name="T3" fmla="*/ 81 h 81"/>
                  <a:gd name="T4" fmla="*/ 64 w 64"/>
                  <a:gd name="T5" fmla="*/ 17 h 81"/>
                  <a:gd name="T6" fmla="*/ 36 w 64"/>
                  <a:gd name="T7" fmla="*/ 0 h 81"/>
                  <a:gd name="T8" fmla="*/ 0 w 64"/>
                  <a:gd name="T9" fmla="*/ 64 h 81"/>
                </a:gdLst>
                <a:ahLst/>
                <a:cxnLst>
                  <a:cxn ang="0">
                    <a:pos x="T0" y="T1"/>
                  </a:cxn>
                  <a:cxn ang="0">
                    <a:pos x="T2" y="T3"/>
                  </a:cxn>
                  <a:cxn ang="0">
                    <a:pos x="T4" y="T5"/>
                  </a:cxn>
                  <a:cxn ang="0">
                    <a:pos x="T6" y="T7"/>
                  </a:cxn>
                  <a:cxn ang="0">
                    <a:pos x="T8" y="T9"/>
                  </a:cxn>
                </a:cxnLst>
                <a:rect l="0" t="0" r="r" b="b"/>
                <a:pathLst>
                  <a:path w="64" h="81">
                    <a:moveTo>
                      <a:pt x="0" y="64"/>
                    </a:moveTo>
                    <a:lnTo>
                      <a:pt x="26" y="81"/>
                    </a:lnTo>
                    <a:lnTo>
                      <a:pt x="64" y="17"/>
                    </a:lnTo>
                    <a:lnTo>
                      <a:pt x="36" y="0"/>
                    </a:lnTo>
                    <a:lnTo>
                      <a:pt x="0"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900">
                  <a:solidFill>
                    <a:srgbClr val="505050"/>
                  </a:solidFill>
                </a:endParaRPr>
              </a:p>
            </p:txBody>
          </p:sp>
          <p:sp>
            <p:nvSpPr>
              <p:cNvPr id="68" name="Freeform 16"/>
              <p:cNvSpPr>
                <a:spLocks/>
              </p:cNvSpPr>
              <p:nvPr/>
            </p:nvSpPr>
            <p:spPr bwMode="black">
              <a:xfrm>
                <a:off x="4989513" y="4189413"/>
                <a:ext cx="98425" cy="128588"/>
              </a:xfrm>
              <a:custGeom>
                <a:avLst/>
                <a:gdLst>
                  <a:gd name="T0" fmla="*/ 26 w 62"/>
                  <a:gd name="T1" fmla="*/ 0 h 81"/>
                  <a:gd name="T2" fmla="*/ 0 w 62"/>
                  <a:gd name="T3" fmla="*/ 17 h 81"/>
                  <a:gd name="T4" fmla="*/ 36 w 62"/>
                  <a:gd name="T5" fmla="*/ 81 h 81"/>
                  <a:gd name="T6" fmla="*/ 62 w 62"/>
                  <a:gd name="T7" fmla="*/ 64 h 81"/>
                  <a:gd name="T8" fmla="*/ 26 w 62"/>
                  <a:gd name="T9" fmla="*/ 0 h 81"/>
                </a:gdLst>
                <a:ahLst/>
                <a:cxnLst>
                  <a:cxn ang="0">
                    <a:pos x="T0" y="T1"/>
                  </a:cxn>
                  <a:cxn ang="0">
                    <a:pos x="T2" y="T3"/>
                  </a:cxn>
                  <a:cxn ang="0">
                    <a:pos x="T4" y="T5"/>
                  </a:cxn>
                  <a:cxn ang="0">
                    <a:pos x="T6" y="T7"/>
                  </a:cxn>
                  <a:cxn ang="0">
                    <a:pos x="T8" y="T9"/>
                  </a:cxn>
                </a:cxnLst>
                <a:rect l="0" t="0" r="r" b="b"/>
                <a:pathLst>
                  <a:path w="62" h="81">
                    <a:moveTo>
                      <a:pt x="26" y="0"/>
                    </a:moveTo>
                    <a:lnTo>
                      <a:pt x="0" y="17"/>
                    </a:lnTo>
                    <a:lnTo>
                      <a:pt x="36" y="81"/>
                    </a:lnTo>
                    <a:lnTo>
                      <a:pt x="62" y="64"/>
                    </a:lnTo>
                    <a:lnTo>
                      <a:pt x="2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900">
                  <a:solidFill>
                    <a:srgbClr val="505050"/>
                  </a:solidFill>
                </a:endParaRPr>
              </a:p>
            </p:txBody>
          </p:sp>
          <p:sp>
            <p:nvSpPr>
              <p:cNvPr id="69" name="Freeform 17"/>
              <p:cNvSpPr>
                <a:spLocks/>
              </p:cNvSpPr>
              <p:nvPr/>
            </p:nvSpPr>
            <p:spPr bwMode="black">
              <a:xfrm>
                <a:off x="4873626" y="3990976"/>
                <a:ext cx="98425" cy="123825"/>
              </a:xfrm>
              <a:custGeom>
                <a:avLst/>
                <a:gdLst>
                  <a:gd name="T0" fmla="*/ 0 w 62"/>
                  <a:gd name="T1" fmla="*/ 14 h 78"/>
                  <a:gd name="T2" fmla="*/ 36 w 62"/>
                  <a:gd name="T3" fmla="*/ 78 h 78"/>
                  <a:gd name="T4" fmla="*/ 62 w 62"/>
                  <a:gd name="T5" fmla="*/ 64 h 78"/>
                  <a:gd name="T6" fmla="*/ 26 w 62"/>
                  <a:gd name="T7" fmla="*/ 0 h 78"/>
                  <a:gd name="T8" fmla="*/ 0 w 62"/>
                  <a:gd name="T9" fmla="*/ 14 h 78"/>
                </a:gdLst>
                <a:ahLst/>
                <a:cxnLst>
                  <a:cxn ang="0">
                    <a:pos x="T0" y="T1"/>
                  </a:cxn>
                  <a:cxn ang="0">
                    <a:pos x="T2" y="T3"/>
                  </a:cxn>
                  <a:cxn ang="0">
                    <a:pos x="T4" y="T5"/>
                  </a:cxn>
                  <a:cxn ang="0">
                    <a:pos x="T6" y="T7"/>
                  </a:cxn>
                  <a:cxn ang="0">
                    <a:pos x="T8" y="T9"/>
                  </a:cxn>
                </a:cxnLst>
                <a:rect l="0" t="0" r="r" b="b"/>
                <a:pathLst>
                  <a:path w="62" h="78">
                    <a:moveTo>
                      <a:pt x="0" y="14"/>
                    </a:moveTo>
                    <a:lnTo>
                      <a:pt x="36" y="78"/>
                    </a:lnTo>
                    <a:lnTo>
                      <a:pt x="62" y="64"/>
                    </a:lnTo>
                    <a:lnTo>
                      <a:pt x="26" y="0"/>
                    </a:lnTo>
                    <a:lnTo>
                      <a:pt x="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900">
                  <a:solidFill>
                    <a:srgbClr val="505050"/>
                  </a:solidFill>
                </a:endParaRPr>
              </a:p>
            </p:txBody>
          </p:sp>
          <p:sp>
            <p:nvSpPr>
              <p:cNvPr id="70" name="Freeform 18"/>
              <p:cNvSpPr>
                <a:spLocks/>
              </p:cNvSpPr>
              <p:nvPr/>
            </p:nvSpPr>
            <p:spPr bwMode="black">
              <a:xfrm>
                <a:off x="3579813" y="2892426"/>
                <a:ext cx="1833563" cy="1068388"/>
              </a:xfrm>
              <a:custGeom>
                <a:avLst/>
                <a:gdLst>
                  <a:gd name="T0" fmla="*/ 415 w 489"/>
                  <a:gd name="T1" fmla="*/ 222 h 285"/>
                  <a:gd name="T2" fmla="*/ 489 w 489"/>
                  <a:gd name="T3" fmla="*/ 148 h 285"/>
                  <a:gd name="T4" fmla="*/ 415 w 489"/>
                  <a:gd name="T5" fmla="*/ 74 h 285"/>
                  <a:gd name="T6" fmla="*/ 404 w 489"/>
                  <a:gd name="T7" fmla="*/ 75 h 285"/>
                  <a:gd name="T8" fmla="*/ 295 w 489"/>
                  <a:gd name="T9" fmla="*/ 0 h 285"/>
                  <a:gd name="T10" fmla="*/ 213 w 489"/>
                  <a:gd name="T11" fmla="*/ 34 h 285"/>
                  <a:gd name="T12" fmla="*/ 162 w 489"/>
                  <a:gd name="T13" fmla="*/ 18 h 285"/>
                  <a:gd name="T14" fmla="*/ 71 w 489"/>
                  <a:gd name="T15" fmla="*/ 97 h 285"/>
                  <a:gd name="T16" fmla="*/ 56 w 489"/>
                  <a:gd name="T17" fmla="*/ 95 h 285"/>
                  <a:gd name="T18" fmla="*/ 0 w 489"/>
                  <a:gd name="T19" fmla="*/ 151 h 285"/>
                  <a:gd name="T20" fmla="*/ 56 w 489"/>
                  <a:gd name="T21" fmla="*/ 208 h 285"/>
                  <a:gd name="T22" fmla="*/ 78 w 489"/>
                  <a:gd name="T23" fmla="*/ 203 h 285"/>
                  <a:gd name="T24" fmla="*/ 141 w 489"/>
                  <a:gd name="T25" fmla="*/ 257 h 285"/>
                  <a:gd name="T26" fmla="*/ 178 w 489"/>
                  <a:gd name="T27" fmla="*/ 244 h 285"/>
                  <a:gd name="T28" fmla="*/ 241 w 489"/>
                  <a:gd name="T29" fmla="*/ 285 h 285"/>
                  <a:gd name="T30" fmla="*/ 297 w 489"/>
                  <a:gd name="T31" fmla="*/ 255 h 285"/>
                  <a:gd name="T32" fmla="*/ 332 w 489"/>
                  <a:gd name="T33" fmla="*/ 267 h 285"/>
                  <a:gd name="T34" fmla="*/ 390 w 489"/>
                  <a:gd name="T35" fmla="*/ 217 h 285"/>
                  <a:gd name="T36" fmla="*/ 415 w 489"/>
                  <a:gd name="T37" fmla="*/ 222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9" h="285">
                    <a:moveTo>
                      <a:pt x="415" y="222"/>
                    </a:moveTo>
                    <a:cubicBezTo>
                      <a:pt x="456" y="222"/>
                      <a:pt x="489" y="189"/>
                      <a:pt x="489" y="148"/>
                    </a:cubicBezTo>
                    <a:cubicBezTo>
                      <a:pt x="489" y="107"/>
                      <a:pt x="456" y="74"/>
                      <a:pt x="415" y="74"/>
                    </a:cubicBezTo>
                    <a:cubicBezTo>
                      <a:pt x="411" y="74"/>
                      <a:pt x="407" y="74"/>
                      <a:pt x="404" y="75"/>
                    </a:cubicBezTo>
                    <a:cubicBezTo>
                      <a:pt x="387" y="31"/>
                      <a:pt x="345" y="0"/>
                      <a:pt x="295" y="0"/>
                    </a:cubicBezTo>
                    <a:cubicBezTo>
                      <a:pt x="263" y="0"/>
                      <a:pt x="234" y="13"/>
                      <a:pt x="213" y="34"/>
                    </a:cubicBezTo>
                    <a:cubicBezTo>
                      <a:pt x="199" y="24"/>
                      <a:pt x="181" y="18"/>
                      <a:pt x="162" y="18"/>
                    </a:cubicBezTo>
                    <a:cubicBezTo>
                      <a:pt x="115" y="18"/>
                      <a:pt x="77" y="52"/>
                      <a:pt x="71" y="97"/>
                    </a:cubicBezTo>
                    <a:cubicBezTo>
                      <a:pt x="66" y="96"/>
                      <a:pt x="61" y="95"/>
                      <a:pt x="56" y="95"/>
                    </a:cubicBezTo>
                    <a:cubicBezTo>
                      <a:pt x="25" y="95"/>
                      <a:pt x="0" y="120"/>
                      <a:pt x="0" y="151"/>
                    </a:cubicBezTo>
                    <a:cubicBezTo>
                      <a:pt x="0" y="182"/>
                      <a:pt x="25" y="208"/>
                      <a:pt x="56" y="208"/>
                    </a:cubicBezTo>
                    <a:cubicBezTo>
                      <a:pt x="64" y="208"/>
                      <a:pt x="71" y="206"/>
                      <a:pt x="78" y="203"/>
                    </a:cubicBezTo>
                    <a:cubicBezTo>
                      <a:pt x="83" y="234"/>
                      <a:pt x="109" y="257"/>
                      <a:pt x="141" y="257"/>
                    </a:cubicBezTo>
                    <a:cubicBezTo>
                      <a:pt x="155" y="257"/>
                      <a:pt x="168" y="252"/>
                      <a:pt x="178" y="244"/>
                    </a:cubicBezTo>
                    <a:cubicBezTo>
                      <a:pt x="189" y="268"/>
                      <a:pt x="213" y="285"/>
                      <a:pt x="241" y="285"/>
                    </a:cubicBezTo>
                    <a:cubicBezTo>
                      <a:pt x="264" y="285"/>
                      <a:pt x="285" y="273"/>
                      <a:pt x="297" y="255"/>
                    </a:cubicBezTo>
                    <a:cubicBezTo>
                      <a:pt x="307" y="263"/>
                      <a:pt x="319" y="267"/>
                      <a:pt x="332" y="267"/>
                    </a:cubicBezTo>
                    <a:cubicBezTo>
                      <a:pt x="361" y="267"/>
                      <a:pt x="386" y="246"/>
                      <a:pt x="390" y="217"/>
                    </a:cubicBezTo>
                    <a:cubicBezTo>
                      <a:pt x="397" y="220"/>
                      <a:pt x="406" y="222"/>
                      <a:pt x="415" y="22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900">
                  <a:solidFill>
                    <a:srgbClr val="505050"/>
                  </a:solidFill>
                </a:endParaRPr>
              </a:p>
            </p:txBody>
          </p:sp>
          <p:sp>
            <p:nvSpPr>
              <p:cNvPr id="71" name="Freeform 19"/>
              <p:cNvSpPr>
                <a:spLocks noEditPoints="1"/>
              </p:cNvSpPr>
              <p:nvPr/>
            </p:nvSpPr>
            <p:spPr bwMode="black">
              <a:xfrm>
                <a:off x="3321051" y="1598613"/>
                <a:ext cx="750888" cy="522288"/>
              </a:xfrm>
              <a:custGeom>
                <a:avLst/>
                <a:gdLst>
                  <a:gd name="T0" fmla="*/ 174 w 200"/>
                  <a:gd name="T1" fmla="*/ 0 h 139"/>
                  <a:gd name="T2" fmla="*/ 26 w 200"/>
                  <a:gd name="T3" fmla="*/ 0 h 139"/>
                  <a:gd name="T4" fmla="*/ 0 w 200"/>
                  <a:gd name="T5" fmla="*/ 27 h 139"/>
                  <a:gd name="T6" fmla="*/ 0 w 200"/>
                  <a:gd name="T7" fmla="*/ 113 h 139"/>
                  <a:gd name="T8" fmla="*/ 26 w 200"/>
                  <a:gd name="T9" fmla="*/ 139 h 139"/>
                  <a:gd name="T10" fmla="*/ 174 w 200"/>
                  <a:gd name="T11" fmla="*/ 139 h 139"/>
                  <a:gd name="T12" fmla="*/ 200 w 200"/>
                  <a:gd name="T13" fmla="*/ 113 h 139"/>
                  <a:gd name="T14" fmla="*/ 200 w 200"/>
                  <a:gd name="T15" fmla="*/ 27 h 139"/>
                  <a:gd name="T16" fmla="*/ 174 w 200"/>
                  <a:gd name="T17" fmla="*/ 0 h 139"/>
                  <a:gd name="T18" fmla="*/ 185 w 200"/>
                  <a:gd name="T19" fmla="*/ 113 h 139"/>
                  <a:gd name="T20" fmla="*/ 174 w 200"/>
                  <a:gd name="T21" fmla="*/ 124 h 139"/>
                  <a:gd name="T22" fmla="*/ 26 w 200"/>
                  <a:gd name="T23" fmla="*/ 124 h 139"/>
                  <a:gd name="T24" fmla="*/ 15 w 200"/>
                  <a:gd name="T25" fmla="*/ 113 h 139"/>
                  <a:gd name="T26" fmla="*/ 15 w 200"/>
                  <a:gd name="T27" fmla="*/ 27 h 139"/>
                  <a:gd name="T28" fmla="*/ 26 w 200"/>
                  <a:gd name="T29" fmla="*/ 16 h 139"/>
                  <a:gd name="T30" fmla="*/ 174 w 200"/>
                  <a:gd name="T31" fmla="*/ 16 h 139"/>
                  <a:gd name="T32" fmla="*/ 185 w 200"/>
                  <a:gd name="T33" fmla="*/ 27 h 139"/>
                  <a:gd name="T34" fmla="*/ 185 w 200"/>
                  <a:gd name="T35" fmla="*/ 11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39">
                    <a:moveTo>
                      <a:pt x="174" y="0"/>
                    </a:moveTo>
                    <a:cubicBezTo>
                      <a:pt x="26" y="0"/>
                      <a:pt x="26" y="0"/>
                      <a:pt x="26" y="0"/>
                    </a:cubicBezTo>
                    <a:cubicBezTo>
                      <a:pt x="12" y="0"/>
                      <a:pt x="0" y="12"/>
                      <a:pt x="0" y="27"/>
                    </a:cubicBezTo>
                    <a:cubicBezTo>
                      <a:pt x="0" y="113"/>
                      <a:pt x="0" y="113"/>
                      <a:pt x="0" y="113"/>
                    </a:cubicBezTo>
                    <a:cubicBezTo>
                      <a:pt x="0" y="127"/>
                      <a:pt x="12" y="139"/>
                      <a:pt x="26" y="139"/>
                    </a:cubicBezTo>
                    <a:cubicBezTo>
                      <a:pt x="174" y="139"/>
                      <a:pt x="174" y="139"/>
                      <a:pt x="174" y="139"/>
                    </a:cubicBezTo>
                    <a:cubicBezTo>
                      <a:pt x="188" y="139"/>
                      <a:pt x="200" y="127"/>
                      <a:pt x="200" y="113"/>
                    </a:cubicBezTo>
                    <a:cubicBezTo>
                      <a:pt x="200" y="27"/>
                      <a:pt x="200" y="27"/>
                      <a:pt x="200" y="27"/>
                    </a:cubicBezTo>
                    <a:cubicBezTo>
                      <a:pt x="200" y="12"/>
                      <a:pt x="188" y="0"/>
                      <a:pt x="174" y="0"/>
                    </a:cubicBezTo>
                    <a:moveTo>
                      <a:pt x="185" y="113"/>
                    </a:moveTo>
                    <a:cubicBezTo>
                      <a:pt x="185" y="119"/>
                      <a:pt x="180" y="124"/>
                      <a:pt x="174" y="124"/>
                    </a:cubicBezTo>
                    <a:cubicBezTo>
                      <a:pt x="26" y="124"/>
                      <a:pt x="26" y="124"/>
                      <a:pt x="26" y="124"/>
                    </a:cubicBezTo>
                    <a:cubicBezTo>
                      <a:pt x="20" y="124"/>
                      <a:pt x="15" y="119"/>
                      <a:pt x="15" y="113"/>
                    </a:cubicBezTo>
                    <a:cubicBezTo>
                      <a:pt x="15" y="27"/>
                      <a:pt x="15" y="27"/>
                      <a:pt x="15" y="27"/>
                    </a:cubicBezTo>
                    <a:cubicBezTo>
                      <a:pt x="15" y="21"/>
                      <a:pt x="20" y="16"/>
                      <a:pt x="26" y="16"/>
                    </a:cubicBezTo>
                    <a:cubicBezTo>
                      <a:pt x="174" y="16"/>
                      <a:pt x="174" y="16"/>
                      <a:pt x="174" y="16"/>
                    </a:cubicBezTo>
                    <a:cubicBezTo>
                      <a:pt x="180" y="16"/>
                      <a:pt x="185" y="21"/>
                      <a:pt x="185" y="27"/>
                    </a:cubicBezTo>
                    <a:lnTo>
                      <a:pt x="185" y="1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900">
                  <a:solidFill>
                    <a:srgbClr val="505050"/>
                  </a:solidFill>
                </a:endParaRPr>
              </a:p>
            </p:txBody>
          </p:sp>
          <p:sp>
            <p:nvSpPr>
              <p:cNvPr id="72" name="Freeform 20"/>
              <p:cNvSpPr>
                <a:spLocks/>
              </p:cNvSpPr>
              <p:nvPr/>
            </p:nvSpPr>
            <p:spPr bwMode="black">
              <a:xfrm>
                <a:off x="3178176" y="2154238"/>
                <a:ext cx="1035050" cy="239713"/>
              </a:xfrm>
              <a:custGeom>
                <a:avLst/>
                <a:gdLst>
                  <a:gd name="T0" fmla="*/ 7 w 276"/>
                  <a:gd name="T1" fmla="*/ 64 h 64"/>
                  <a:gd name="T2" fmla="*/ 269 w 276"/>
                  <a:gd name="T3" fmla="*/ 64 h 64"/>
                  <a:gd name="T4" fmla="*/ 276 w 276"/>
                  <a:gd name="T5" fmla="*/ 57 h 64"/>
                  <a:gd name="T6" fmla="*/ 276 w 276"/>
                  <a:gd name="T7" fmla="*/ 54 h 64"/>
                  <a:gd name="T8" fmla="*/ 272 w 276"/>
                  <a:gd name="T9" fmla="*/ 42 h 64"/>
                  <a:gd name="T10" fmla="*/ 240 w 276"/>
                  <a:gd name="T11" fmla="*/ 5 h 64"/>
                  <a:gd name="T12" fmla="*/ 229 w 276"/>
                  <a:gd name="T13" fmla="*/ 0 h 64"/>
                  <a:gd name="T14" fmla="*/ 47 w 276"/>
                  <a:gd name="T15" fmla="*/ 0 h 64"/>
                  <a:gd name="T16" fmla="*/ 36 w 276"/>
                  <a:gd name="T17" fmla="*/ 5 h 64"/>
                  <a:gd name="T18" fmla="*/ 4 w 276"/>
                  <a:gd name="T19" fmla="*/ 42 h 64"/>
                  <a:gd name="T20" fmla="*/ 0 w 276"/>
                  <a:gd name="T21" fmla="*/ 54 h 64"/>
                  <a:gd name="T22" fmla="*/ 0 w 276"/>
                  <a:gd name="T23" fmla="*/ 57 h 64"/>
                  <a:gd name="T24" fmla="*/ 7 w 276"/>
                  <a:gd name="T25"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6" h="64">
                    <a:moveTo>
                      <a:pt x="7" y="64"/>
                    </a:moveTo>
                    <a:cubicBezTo>
                      <a:pt x="269" y="64"/>
                      <a:pt x="269" y="64"/>
                      <a:pt x="269" y="64"/>
                    </a:cubicBezTo>
                    <a:cubicBezTo>
                      <a:pt x="273" y="64"/>
                      <a:pt x="276" y="61"/>
                      <a:pt x="276" y="57"/>
                    </a:cubicBezTo>
                    <a:cubicBezTo>
                      <a:pt x="276" y="54"/>
                      <a:pt x="276" y="54"/>
                      <a:pt x="276" y="54"/>
                    </a:cubicBezTo>
                    <a:cubicBezTo>
                      <a:pt x="276" y="50"/>
                      <a:pt x="274" y="45"/>
                      <a:pt x="272" y="42"/>
                    </a:cubicBezTo>
                    <a:cubicBezTo>
                      <a:pt x="240" y="5"/>
                      <a:pt x="240" y="5"/>
                      <a:pt x="240" y="5"/>
                    </a:cubicBezTo>
                    <a:cubicBezTo>
                      <a:pt x="238" y="2"/>
                      <a:pt x="233" y="0"/>
                      <a:pt x="229" y="0"/>
                    </a:cubicBezTo>
                    <a:cubicBezTo>
                      <a:pt x="47" y="0"/>
                      <a:pt x="47" y="0"/>
                      <a:pt x="47" y="0"/>
                    </a:cubicBezTo>
                    <a:cubicBezTo>
                      <a:pt x="43" y="0"/>
                      <a:pt x="38" y="2"/>
                      <a:pt x="36" y="5"/>
                    </a:cubicBezTo>
                    <a:cubicBezTo>
                      <a:pt x="4" y="42"/>
                      <a:pt x="4" y="42"/>
                      <a:pt x="4" y="42"/>
                    </a:cubicBezTo>
                    <a:cubicBezTo>
                      <a:pt x="2" y="45"/>
                      <a:pt x="0" y="50"/>
                      <a:pt x="0" y="54"/>
                    </a:cubicBezTo>
                    <a:cubicBezTo>
                      <a:pt x="0" y="57"/>
                      <a:pt x="0" y="57"/>
                      <a:pt x="0" y="57"/>
                    </a:cubicBezTo>
                    <a:cubicBezTo>
                      <a:pt x="0" y="61"/>
                      <a:pt x="3" y="64"/>
                      <a:pt x="7" y="6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900">
                  <a:solidFill>
                    <a:srgbClr val="505050"/>
                  </a:solidFill>
                </a:endParaRPr>
              </a:p>
            </p:txBody>
          </p:sp>
          <p:sp>
            <p:nvSpPr>
              <p:cNvPr id="73" name="Freeform 21"/>
              <p:cNvSpPr>
                <a:spLocks noEditPoints="1"/>
              </p:cNvSpPr>
              <p:nvPr/>
            </p:nvSpPr>
            <p:spPr bwMode="black">
              <a:xfrm>
                <a:off x="4730751" y="1639888"/>
                <a:ext cx="781050" cy="608013"/>
              </a:xfrm>
              <a:custGeom>
                <a:avLst/>
                <a:gdLst>
                  <a:gd name="T0" fmla="*/ 177 w 208"/>
                  <a:gd name="T1" fmla="*/ 0 h 162"/>
                  <a:gd name="T2" fmla="*/ 31 w 208"/>
                  <a:gd name="T3" fmla="*/ 0 h 162"/>
                  <a:gd name="T4" fmla="*/ 0 w 208"/>
                  <a:gd name="T5" fmla="*/ 31 h 162"/>
                  <a:gd name="T6" fmla="*/ 0 w 208"/>
                  <a:gd name="T7" fmla="*/ 131 h 162"/>
                  <a:gd name="T8" fmla="*/ 31 w 208"/>
                  <a:gd name="T9" fmla="*/ 162 h 162"/>
                  <a:gd name="T10" fmla="*/ 177 w 208"/>
                  <a:gd name="T11" fmla="*/ 162 h 162"/>
                  <a:gd name="T12" fmla="*/ 208 w 208"/>
                  <a:gd name="T13" fmla="*/ 131 h 162"/>
                  <a:gd name="T14" fmla="*/ 208 w 208"/>
                  <a:gd name="T15" fmla="*/ 31 h 162"/>
                  <a:gd name="T16" fmla="*/ 177 w 208"/>
                  <a:gd name="T17" fmla="*/ 0 h 162"/>
                  <a:gd name="T18" fmla="*/ 190 w 208"/>
                  <a:gd name="T19" fmla="*/ 131 h 162"/>
                  <a:gd name="T20" fmla="*/ 177 w 208"/>
                  <a:gd name="T21" fmla="*/ 144 h 162"/>
                  <a:gd name="T22" fmla="*/ 31 w 208"/>
                  <a:gd name="T23" fmla="*/ 144 h 162"/>
                  <a:gd name="T24" fmla="*/ 18 w 208"/>
                  <a:gd name="T25" fmla="*/ 131 h 162"/>
                  <a:gd name="T26" fmla="*/ 18 w 208"/>
                  <a:gd name="T27" fmla="*/ 31 h 162"/>
                  <a:gd name="T28" fmla="*/ 31 w 208"/>
                  <a:gd name="T29" fmla="*/ 18 h 162"/>
                  <a:gd name="T30" fmla="*/ 177 w 208"/>
                  <a:gd name="T31" fmla="*/ 18 h 162"/>
                  <a:gd name="T32" fmla="*/ 190 w 208"/>
                  <a:gd name="T33" fmla="*/ 31 h 162"/>
                  <a:gd name="T34" fmla="*/ 190 w 208"/>
                  <a:gd name="T35" fmla="*/ 13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62">
                    <a:moveTo>
                      <a:pt x="177" y="0"/>
                    </a:moveTo>
                    <a:cubicBezTo>
                      <a:pt x="31" y="0"/>
                      <a:pt x="31" y="0"/>
                      <a:pt x="31" y="0"/>
                    </a:cubicBezTo>
                    <a:cubicBezTo>
                      <a:pt x="14" y="0"/>
                      <a:pt x="0" y="14"/>
                      <a:pt x="0" y="31"/>
                    </a:cubicBezTo>
                    <a:cubicBezTo>
                      <a:pt x="0" y="131"/>
                      <a:pt x="0" y="131"/>
                      <a:pt x="0" y="131"/>
                    </a:cubicBezTo>
                    <a:cubicBezTo>
                      <a:pt x="0" y="148"/>
                      <a:pt x="14" y="162"/>
                      <a:pt x="31" y="162"/>
                    </a:cubicBezTo>
                    <a:cubicBezTo>
                      <a:pt x="177" y="162"/>
                      <a:pt x="177" y="162"/>
                      <a:pt x="177" y="162"/>
                    </a:cubicBezTo>
                    <a:cubicBezTo>
                      <a:pt x="194" y="162"/>
                      <a:pt x="208" y="148"/>
                      <a:pt x="208" y="131"/>
                    </a:cubicBezTo>
                    <a:cubicBezTo>
                      <a:pt x="208" y="31"/>
                      <a:pt x="208" y="31"/>
                      <a:pt x="208" y="31"/>
                    </a:cubicBezTo>
                    <a:cubicBezTo>
                      <a:pt x="208" y="14"/>
                      <a:pt x="194" y="0"/>
                      <a:pt x="177" y="0"/>
                    </a:cubicBezTo>
                    <a:moveTo>
                      <a:pt x="190" y="131"/>
                    </a:moveTo>
                    <a:cubicBezTo>
                      <a:pt x="190" y="138"/>
                      <a:pt x="184" y="144"/>
                      <a:pt x="177" y="144"/>
                    </a:cubicBezTo>
                    <a:cubicBezTo>
                      <a:pt x="31" y="144"/>
                      <a:pt x="31" y="144"/>
                      <a:pt x="31" y="144"/>
                    </a:cubicBezTo>
                    <a:cubicBezTo>
                      <a:pt x="24" y="144"/>
                      <a:pt x="18" y="138"/>
                      <a:pt x="18" y="131"/>
                    </a:cubicBezTo>
                    <a:cubicBezTo>
                      <a:pt x="18" y="31"/>
                      <a:pt x="18" y="31"/>
                      <a:pt x="18" y="31"/>
                    </a:cubicBezTo>
                    <a:cubicBezTo>
                      <a:pt x="18" y="24"/>
                      <a:pt x="24" y="18"/>
                      <a:pt x="31" y="18"/>
                    </a:cubicBezTo>
                    <a:cubicBezTo>
                      <a:pt x="177" y="18"/>
                      <a:pt x="177" y="18"/>
                      <a:pt x="177" y="18"/>
                    </a:cubicBezTo>
                    <a:cubicBezTo>
                      <a:pt x="184" y="18"/>
                      <a:pt x="190" y="24"/>
                      <a:pt x="190" y="31"/>
                    </a:cubicBezTo>
                    <a:lnTo>
                      <a:pt x="190" y="1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900">
                  <a:solidFill>
                    <a:srgbClr val="505050"/>
                  </a:solidFill>
                </a:endParaRPr>
              </a:p>
            </p:txBody>
          </p:sp>
          <p:sp>
            <p:nvSpPr>
              <p:cNvPr id="74" name="Freeform 22"/>
              <p:cNvSpPr>
                <a:spLocks/>
              </p:cNvSpPr>
              <p:nvPr/>
            </p:nvSpPr>
            <p:spPr bwMode="black">
              <a:xfrm>
                <a:off x="4911726" y="2289176"/>
                <a:ext cx="419100" cy="104775"/>
              </a:xfrm>
              <a:custGeom>
                <a:avLst/>
                <a:gdLst>
                  <a:gd name="T0" fmla="*/ 112 w 112"/>
                  <a:gd name="T1" fmla="*/ 25 h 28"/>
                  <a:gd name="T2" fmla="*/ 112 w 112"/>
                  <a:gd name="T3" fmla="*/ 23 h 28"/>
                  <a:gd name="T4" fmla="*/ 110 w 112"/>
                  <a:gd name="T5" fmla="*/ 18 h 28"/>
                  <a:gd name="T6" fmla="*/ 96 w 112"/>
                  <a:gd name="T7" fmla="*/ 2 h 28"/>
                  <a:gd name="T8" fmla="*/ 91 w 112"/>
                  <a:gd name="T9" fmla="*/ 0 h 28"/>
                  <a:gd name="T10" fmla="*/ 21 w 112"/>
                  <a:gd name="T11" fmla="*/ 0 h 28"/>
                  <a:gd name="T12" fmla="*/ 16 w 112"/>
                  <a:gd name="T13" fmla="*/ 2 h 28"/>
                  <a:gd name="T14" fmla="*/ 2 w 112"/>
                  <a:gd name="T15" fmla="*/ 18 h 28"/>
                  <a:gd name="T16" fmla="*/ 0 w 112"/>
                  <a:gd name="T17" fmla="*/ 23 h 28"/>
                  <a:gd name="T18" fmla="*/ 0 w 112"/>
                  <a:gd name="T19" fmla="*/ 25 h 28"/>
                  <a:gd name="T20" fmla="*/ 3 w 112"/>
                  <a:gd name="T21" fmla="*/ 28 h 28"/>
                  <a:gd name="T22" fmla="*/ 109 w 112"/>
                  <a:gd name="T23" fmla="*/ 28 h 28"/>
                  <a:gd name="T24" fmla="*/ 112 w 112"/>
                  <a:gd name="T25" fmla="*/ 2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2" h="28">
                    <a:moveTo>
                      <a:pt x="112" y="25"/>
                    </a:moveTo>
                    <a:cubicBezTo>
                      <a:pt x="112" y="23"/>
                      <a:pt x="112" y="23"/>
                      <a:pt x="112" y="23"/>
                    </a:cubicBezTo>
                    <a:cubicBezTo>
                      <a:pt x="112" y="22"/>
                      <a:pt x="111" y="20"/>
                      <a:pt x="110" y="18"/>
                    </a:cubicBezTo>
                    <a:cubicBezTo>
                      <a:pt x="96" y="2"/>
                      <a:pt x="96" y="2"/>
                      <a:pt x="96" y="2"/>
                    </a:cubicBezTo>
                    <a:cubicBezTo>
                      <a:pt x="95" y="1"/>
                      <a:pt x="93" y="0"/>
                      <a:pt x="91" y="0"/>
                    </a:cubicBezTo>
                    <a:cubicBezTo>
                      <a:pt x="21" y="0"/>
                      <a:pt x="21" y="0"/>
                      <a:pt x="21" y="0"/>
                    </a:cubicBezTo>
                    <a:cubicBezTo>
                      <a:pt x="19" y="0"/>
                      <a:pt x="17" y="1"/>
                      <a:pt x="16" y="2"/>
                    </a:cubicBezTo>
                    <a:cubicBezTo>
                      <a:pt x="2" y="18"/>
                      <a:pt x="2" y="18"/>
                      <a:pt x="2" y="18"/>
                    </a:cubicBezTo>
                    <a:cubicBezTo>
                      <a:pt x="1" y="20"/>
                      <a:pt x="0" y="22"/>
                      <a:pt x="0" y="23"/>
                    </a:cubicBezTo>
                    <a:cubicBezTo>
                      <a:pt x="0" y="25"/>
                      <a:pt x="0" y="25"/>
                      <a:pt x="0" y="25"/>
                    </a:cubicBezTo>
                    <a:cubicBezTo>
                      <a:pt x="0" y="26"/>
                      <a:pt x="1" y="28"/>
                      <a:pt x="3" y="28"/>
                    </a:cubicBezTo>
                    <a:cubicBezTo>
                      <a:pt x="109" y="28"/>
                      <a:pt x="109" y="28"/>
                      <a:pt x="109" y="28"/>
                    </a:cubicBezTo>
                    <a:cubicBezTo>
                      <a:pt x="111" y="28"/>
                      <a:pt x="112" y="26"/>
                      <a:pt x="112" y="2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900">
                  <a:solidFill>
                    <a:srgbClr val="505050"/>
                  </a:solidFill>
                </a:endParaRPr>
              </a:p>
            </p:txBody>
          </p:sp>
          <p:sp>
            <p:nvSpPr>
              <p:cNvPr id="75" name="Freeform 23"/>
              <p:cNvSpPr>
                <a:spLocks noEditPoints="1"/>
              </p:cNvSpPr>
              <p:nvPr/>
            </p:nvSpPr>
            <p:spPr bwMode="black">
              <a:xfrm>
                <a:off x="5586413" y="1639888"/>
                <a:ext cx="385763" cy="754063"/>
              </a:xfrm>
              <a:custGeom>
                <a:avLst/>
                <a:gdLst>
                  <a:gd name="T0" fmla="*/ 89 w 103"/>
                  <a:gd name="T1" fmla="*/ 0 h 201"/>
                  <a:gd name="T2" fmla="*/ 13 w 103"/>
                  <a:gd name="T3" fmla="*/ 0 h 201"/>
                  <a:gd name="T4" fmla="*/ 0 w 103"/>
                  <a:gd name="T5" fmla="*/ 13 h 201"/>
                  <a:gd name="T6" fmla="*/ 0 w 103"/>
                  <a:gd name="T7" fmla="*/ 187 h 201"/>
                  <a:gd name="T8" fmla="*/ 13 w 103"/>
                  <a:gd name="T9" fmla="*/ 201 h 201"/>
                  <a:gd name="T10" fmla="*/ 89 w 103"/>
                  <a:gd name="T11" fmla="*/ 201 h 201"/>
                  <a:gd name="T12" fmla="*/ 103 w 103"/>
                  <a:gd name="T13" fmla="*/ 187 h 201"/>
                  <a:gd name="T14" fmla="*/ 103 w 103"/>
                  <a:gd name="T15" fmla="*/ 13 h 201"/>
                  <a:gd name="T16" fmla="*/ 89 w 103"/>
                  <a:gd name="T17" fmla="*/ 0 h 201"/>
                  <a:gd name="T18" fmla="*/ 52 w 103"/>
                  <a:gd name="T19" fmla="*/ 187 h 201"/>
                  <a:gd name="T20" fmla="*/ 40 w 103"/>
                  <a:gd name="T21" fmla="*/ 175 h 201"/>
                  <a:gd name="T22" fmla="*/ 52 w 103"/>
                  <a:gd name="T23" fmla="*/ 163 h 201"/>
                  <a:gd name="T24" fmla="*/ 63 w 103"/>
                  <a:gd name="T25" fmla="*/ 175 h 201"/>
                  <a:gd name="T26" fmla="*/ 52 w 103"/>
                  <a:gd name="T27" fmla="*/ 18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201">
                    <a:moveTo>
                      <a:pt x="89" y="0"/>
                    </a:moveTo>
                    <a:cubicBezTo>
                      <a:pt x="13" y="0"/>
                      <a:pt x="13" y="0"/>
                      <a:pt x="13" y="0"/>
                    </a:cubicBezTo>
                    <a:cubicBezTo>
                      <a:pt x="6" y="0"/>
                      <a:pt x="0" y="6"/>
                      <a:pt x="0" y="13"/>
                    </a:cubicBezTo>
                    <a:cubicBezTo>
                      <a:pt x="0" y="187"/>
                      <a:pt x="0" y="187"/>
                      <a:pt x="0" y="187"/>
                    </a:cubicBezTo>
                    <a:cubicBezTo>
                      <a:pt x="0" y="195"/>
                      <a:pt x="6" y="201"/>
                      <a:pt x="13" y="201"/>
                    </a:cubicBezTo>
                    <a:cubicBezTo>
                      <a:pt x="89" y="201"/>
                      <a:pt x="89" y="201"/>
                      <a:pt x="89" y="201"/>
                    </a:cubicBezTo>
                    <a:cubicBezTo>
                      <a:pt x="97" y="201"/>
                      <a:pt x="103" y="195"/>
                      <a:pt x="103" y="187"/>
                    </a:cubicBezTo>
                    <a:cubicBezTo>
                      <a:pt x="103" y="13"/>
                      <a:pt x="103" y="13"/>
                      <a:pt x="103" y="13"/>
                    </a:cubicBezTo>
                    <a:cubicBezTo>
                      <a:pt x="103" y="6"/>
                      <a:pt x="97" y="0"/>
                      <a:pt x="89" y="0"/>
                    </a:cubicBezTo>
                    <a:moveTo>
                      <a:pt x="52" y="187"/>
                    </a:moveTo>
                    <a:cubicBezTo>
                      <a:pt x="45" y="187"/>
                      <a:pt x="40" y="181"/>
                      <a:pt x="40" y="175"/>
                    </a:cubicBezTo>
                    <a:cubicBezTo>
                      <a:pt x="40" y="168"/>
                      <a:pt x="45" y="163"/>
                      <a:pt x="52" y="163"/>
                    </a:cubicBezTo>
                    <a:cubicBezTo>
                      <a:pt x="58" y="163"/>
                      <a:pt x="63" y="168"/>
                      <a:pt x="63" y="175"/>
                    </a:cubicBezTo>
                    <a:cubicBezTo>
                      <a:pt x="63" y="181"/>
                      <a:pt x="58" y="187"/>
                      <a:pt x="52" y="18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900">
                  <a:solidFill>
                    <a:srgbClr val="505050"/>
                  </a:solidFill>
                </a:endParaRPr>
              </a:p>
            </p:txBody>
          </p:sp>
          <p:sp>
            <p:nvSpPr>
              <p:cNvPr id="76" name="Freeform 24"/>
              <p:cNvSpPr>
                <a:spLocks noEditPoints="1"/>
              </p:cNvSpPr>
              <p:nvPr/>
            </p:nvSpPr>
            <p:spPr bwMode="black">
              <a:xfrm>
                <a:off x="2462213" y="3032126"/>
                <a:ext cx="525463" cy="804863"/>
              </a:xfrm>
              <a:custGeom>
                <a:avLst/>
                <a:gdLst>
                  <a:gd name="T0" fmla="*/ 109 w 140"/>
                  <a:gd name="T1" fmla="*/ 0 h 215"/>
                  <a:gd name="T2" fmla="*/ 31 w 140"/>
                  <a:gd name="T3" fmla="*/ 0 h 215"/>
                  <a:gd name="T4" fmla="*/ 0 w 140"/>
                  <a:gd name="T5" fmla="*/ 30 h 215"/>
                  <a:gd name="T6" fmla="*/ 0 w 140"/>
                  <a:gd name="T7" fmla="*/ 184 h 215"/>
                  <a:gd name="T8" fmla="*/ 31 w 140"/>
                  <a:gd name="T9" fmla="*/ 215 h 215"/>
                  <a:gd name="T10" fmla="*/ 109 w 140"/>
                  <a:gd name="T11" fmla="*/ 215 h 215"/>
                  <a:gd name="T12" fmla="*/ 140 w 140"/>
                  <a:gd name="T13" fmla="*/ 184 h 215"/>
                  <a:gd name="T14" fmla="*/ 140 w 140"/>
                  <a:gd name="T15" fmla="*/ 30 h 215"/>
                  <a:gd name="T16" fmla="*/ 109 w 140"/>
                  <a:gd name="T17" fmla="*/ 0 h 215"/>
                  <a:gd name="T18" fmla="*/ 122 w 140"/>
                  <a:gd name="T19" fmla="*/ 177 h 215"/>
                  <a:gd name="T20" fmla="*/ 109 w 140"/>
                  <a:gd name="T21" fmla="*/ 195 h 215"/>
                  <a:gd name="T22" fmla="*/ 31 w 140"/>
                  <a:gd name="T23" fmla="*/ 195 h 215"/>
                  <a:gd name="T24" fmla="*/ 18 w 140"/>
                  <a:gd name="T25" fmla="*/ 177 h 215"/>
                  <a:gd name="T26" fmla="*/ 18 w 140"/>
                  <a:gd name="T27" fmla="*/ 35 h 215"/>
                  <a:gd name="T28" fmla="*/ 31 w 140"/>
                  <a:gd name="T29" fmla="*/ 18 h 215"/>
                  <a:gd name="T30" fmla="*/ 109 w 140"/>
                  <a:gd name="T31" fmla="*/ 18 h 215"/>
                  <a:gd name="T32" fmla="*/ 122 w 140"/>
                  <a:gd name="T33" fmla="*/ 35 h 215"/>
                  <a:gd name="T34" fmla="*/ 122 w 140"/>
                  <a:gd name="T35" fmla="*/ 177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0" h="215">
                    <a:moveTo>
                      <a:pt x="109" y="0"/>
                    </a:moveTo>
                    <a:cubicBezTo>
                      <a:pt x="31" y="0"/>
                      <a:pt x="31" y="0"/>
                      <a:pt x="31" y="0"/>
                    </a:cubicBezTo>
                    <a:cubicBezTo>
                      <a:pt x="14" y="0"/>
                      <a:pt x="0" y="13"/>
                      <a:pt x="0" y="30"/>
                    </a:cubicBezTo>
                    <a:cubicBezTo>
                      <a:pt x="0" y="184"/>
                      <a:pt x="0" y="184"/>
                      <a:pt x="0" y="184"/>
                    </a:cubicBezTo>
                    <a:cubicBezTo>
                      <a:pt x="0" y="201"/>
                      <a:pt x="14" y="215"/>
                      <a:pt x="31" y="215"/>
                    </a:cubicBezTo>
                    <a:cubicBezTo>
                      <a:pt x="109" y="215"/>
                      <a:pt x="109" y="215"/>
                      <a:pt x="109" y="215"/>
                    </a:cubicBezTo>
                    <a:cubicBezTo>
                      <a:pt x="126" y="215"/>
                      <a:pt x="140" y="201"/>
                      <a:pt x="140" y="184"/>
                    </a:cubicBezTo>
                    <a:cubicBezTo>
                      <a:pt x="140" y="30"/>
                      <a:pt x="140" y="30"/>
                      <a:pt x="140" y="30"/>
                    </a:cubicBezTo>
                    <a:cubicBezTo>
                      <a:pt x="140" y="13"/>
                      <a:pt x="126" y="0"/>
                      <a:pt x="109" y="0"/>
                    </a:cubicBezTo>
                    <a:moveTo>
                      <a:pt x="122" y="177"/>
                    </a:moveTo>
                    <a:cubicBezTo>
                      <a:pt x="122" y="187"/>
                      <a:pt x="116" y="195"/>
                      <a:pt x="109" y="195"/>
                    </a:cubicBezTo>
                    <a:cubicBezTo>
                      <a:pt x="31" y="195"/>
                      <a:pt x="31" y="195"/>
                      <a:pt x="31" y="195"/>
                    </a:cubicBezTo>
                    <a:cubicBezTo>
                      <a:pt x="24" y="195"/>
                      <a:pt x="18" y="187"/>
                      <a:pt x="18" y="177"/>
                    </a:cubicBezTo>
                    <a:cubicBezTo>
                      <a:pt x="18" y="35"/>
                      <a:pt x="18" y="35"/>
                      <a:pt x="18" y="35"/>
                    </a:cubicBezTo>
                    <a:cubicBezTo>
                      <a:pt x="18" y="26"/>
                      <a:pt x="24" y="18"/>
                      <a:pt x="31" y="18"/>
                    </a:cubicBezTo>
                    <a:cubicBezTo>
                      <a:pt x="109" y="18"/>
                      <a:pt x="109" y="18"/>
                      <a:pt x="109" y="18"/>
                    </a:cubicBezTo>
                    <a:cubicBezTo>
                      <a:pt x="116" y="18"/>
                      <a:pt x="122" y="26"/>
                      <a:pt x="122" y="35"/>
                    </a:cubicBezTo>
                    <a:lnTo>
                      <a:pt x="122" y="1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900">
                  <a:solidFill>
                    <a:srgbClr val="505050"/>
                  </a:solidFill>
                </a:endParaRPr>
              </a:p>
            </p:txBody>
          </p:sp>
          <p:sp>
            <p:nvSpPr>
              <p:cNvPr id="77" name="Freeform 25"/>
              <p:cNvSpPr>
                <a:spLocks noEditPoints="1"/>
              </p:cNvSpPr>
              <p:nvPr/>
            </p:nvSpPr>
            <p:spPr bwMode="black">
              <a:xfrm>
                <a:off x="5049838" y="4411663"/>
                <a:ext cx="739775" cy="854075"/>
              </a:xfrm>
              <a:custGeom>
                <a:avLst/>
                <a:gdLst>
                  <a:gd name="T0" fmla="*/ 98 w 197"/>
                  <a:gd name="T1" fmla="*/ 0 h 228"/>
                  <a:gd name="T2" fmla="*/ 0 w 197"/>
                  <a:gd name="T3" fmla="*/ 33 h 228"/>
                  <a:gd name="T4" fmla="*/ 0 w 197"/>
                  <a:gd name="T5" fmla="*/ 195 h 228"/>
                  <a:gd name="T6" fmla="*/ 98 w 197"/>
                  <a:gd name="T7" fmla="*/ 228 h 228"/>
                  <a:gd name="T8" fmla="*/ 197 w 197"/>
                  <a:gd name="T9" fmla="*/ 195 h 228"/>
                  <a:gd name="T10" fmla="*/ 197 w 197"/>
                  <a:gd name="T11" fmla="*/ 33 h 228"/>
                  <a:gd name="T12" fmla="*/ 98 w 197"/>
                  <a:gd name="T13" fmla="*/ 0 h 228"/>
                  <a:gd name="T14" fmla="*/ 98 w 197"/>
                  <a:gd name="T15" fmla="*/ 55 h 228"/>
                  <a:gd name="T16" fmla="*/ 15 w 197"/>
                  <a:gd name="T17" fmla="*/ 32 h 228"/>
                  <a:gd name="T18" fmla="*/ 98 w 197"/>
                  <a:gd name="T19" fmla="*/ 10 h 228"/>
                  <a:gd name="T20" fmla="*/ 182 w 197"/>
                  <a:gd name="T21" fmla="*/ 32 h 228"/>
                  <a:gd name="T22" fmla="*/ 98 w 197"/>
                  <a:gd name="T23" fmla="*/ 55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7" h="228">
                    <a:moveTo>
                      <a:pt x="98" y="0"/>
                    </a:moveTo>
                    <a:cubicBezTo>
                      <a:pt x="62" y="0"/>
                      <a:pt x="0" y="7"/>
                      <a:pt x="0" y="33"/>
                    </a:cubicBezTo>
                    <a:cubicBezTo>
                      <a:pt x="0" y="195"/>
                      <a:pt x="0" y="195"/>
                      <a:pt x="0" y="195"/>
                    </a:cubicBezTo>
                    <a:cubicBezTo>
                      <a:pt x="0" y="221"/>
                      <a:pt x="62" y="228"/>
                      <a:pt x="98" y="228"/>
                    </a:cubicBezTo>
                    <a:cubicBezTo>
                      <a:pt x="135" y="228"/>
                      <a:pt x="197" y="221"/>
                      <a:pt x="197" y="195"/>
                    </a:cubicBezTo>
                    <a:cubicBezTo>
                      <a:pt x="197" y="33"/>
                      <a:pt x="197" y="33"/>
                      <a:pt x="197" y="33"/>
                    </a:cubicBezTo>
                    <a:cubicBezTo>
                      <a:pt x="197" y="7"/>
                      <a:pt x="135" y="0"/>
                      <a:pt x="98" y="0"/>
                    </a:cubicBezTo>
                    <a:moveTo>
                      <a:pt x="98" y="55"/>
                    </a:moveTo>
                    <a:cubicBezTo>
                      <a:pt x="52" y="55"/>
                      <a:pt x="15" y="45"/>
                      <a:pt x="15" y="32"/>
                    </a:cubicBezTo>
                    <a:cubicBezTo>
                      <a:pt x="15" y="20"/>
                      <a:pt x="52" y="10"/>
                      <a:pt x="98" y="10"/>
                    </a:cubicBezTo>
                    <a:cubicBezTo>
                      <a:pt x="144" y="10"/>
                      <a:pt x="182" y="20"/>
                      <a:pt x="182" y="32"/>
                    </a:cubicBezTo>
                    <a:cubicBezTo>
                      <a:pt x="182" y="45"/>
                      <a:pt x="144" y="55"/>
                      <a:pt x="98" y="5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900">
                  <a:solidFill>
                    <a:srgbClr val="505050"/>
                  </a:solidFill>
                </a:endParaRPr>
              </a:p>
            </p:txBody>
          </p:sp>
          <p:sp>
            <p:nvSpPr>
              <p:cNvPr id="78" name="Freeform 26"/>
              <p:cNvSpPr>
                <a:spLocks noEditPoints="1"/>
              </p:cNvSpPr>
              <p:nvPr/>
            </p:nvSpPr>
            <p:spPr bwMode="black">
              <a:xfrm>
                <a:off x="6043613" y="2960688"/>
                <a:ext cx="641350" cy="876300"/>
              </a:xfrm>
              <a:custGeom>
                <a:avLst/>
                <a:gdLst>
                  <a:gd name="T0" fmla="*/ 146 w 171"/>
                  <a:gd name="T1" fmla="*/ 0 h 234"/>
                  <a:gd name="T2" fmla="*/ 25 w 171"/>
                  <a:gd name="T3" fmla="*/ 0 h 234"/>
                  <a:gd name="T4" fmla="*/ 0 w 171"/>
                  <a:gd name="T5" fmla="*/ 25 h 234"/>
                  <a:gd name="T6" fmla="*/ 0 w 171"/>
                  <a:gd name="T7" fmla="*/ 209 h 234"/>
                  <a:gd name="T8" fmla="*/ 25 w 171"/>
                  <a:gd name="T9" fmla="*/ 234 h 234"/>
                  <a:gd name="T10" fmla="*/ 146 w 171"/>
                  <a:gd name="T11" fmla="*/ 234 h 234"/>
                  <a:gd name="T12" fmla="*/ 171 w 171"/>
                  <a:gd name="T13" fmla="*/ 209 h 234"/>
                  <a:gd name="T14" fmla="*/ 171 w 171"/>
                  <a:gd name="T15" fmla="*/ 25 h 234"/>
                  <a:gd name="T16" fmla="*/ 146 w 171"/>
                  <a:gd name="T17" fmla="*/ 0 h 234"/>
                  <a:gd name="T18" fmla="*/ 157 w 171"/>
                  <a:gd name="T19" fmla="*/ 183 h 234"/>
                  <a:gd name="T20" fmla="*/ 146 w 171"/>
                  <a:gd name="T21" fmla="*/ 193 h 234"/>
                  <a:gd name="T22" fmla="*/ 25 w 171"/>
                  <a:gd name="T23" fmla="*/ 193 h 234"/>
                  <a:gd name="T24" fmla="*/ 15 w 171"/>
                  <a:gd name="T25" fmla="*/ 183 h 234"/>
                  <a:gd name="T26" fmla="*/ 15 w 171"/>
                  <a:gd name="T27" fmla="*/ 25 h 234"/>
                  <a:gd name="T28" fmla="*/ 25 w 171"/>
                  <a:gd name="T29" fmla="*/ 14 h 234"/>
                  <a:gd name="T30" fmla="*/ 146 w 171"/>
                  <a:gd name="T31" fmla="*/ 14 h 234"/>
                  <a:gd name="T32" fmla="*/ 157 w 171"/>
                  <a:gd name="T33" fmla="*/ 25 h 234"/>
                  <a:gd name="T34" fmla="*/ 157 w 171"/>
                  <a:gd name="T35" fmla="*/ 183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1" h="234">
                    <a:moveTo>
                      <a:pt x="146" y="0"/>
                    </a:moveTo>
                    <a:cubicBezTo>
                      <a:pt x="25" y="0"/>
                      <a:pt x="25" y="0"/>
                      <a:pt x="25" y="0"/>
                    </a:cubicBezTo>
                    <a:cubicBezTo>
                      <a:pt x="11" y="0"/>
                      <a:pt x="0" y="11"/>
                      <a:pt x="0" y="25"/>
                    </a:cubicBezTo>
                    <a:cubicBezTo>
                      <a:pt x="0" y="209"/>
                      <a:pt x="0" y="209"/>
                      <a:pt x="0" y="209"/>
                    </a:cubicBezTo>
                    <a:cubicBezTo>
                      <a:pt x="0" y="223"/>
                      <a:pt x="11" y="234"/>
                      <a:pt x="25" y="234"/>
                    </a:cubicBezTo>
                    <a:cubicBezTo>
                      <a:pt x="146" y="234"/>
                      <a:pt x="146" y="234"/>
                      <a:pt x="146" y="234"/>
                    </a:cubicBezTo>
                    <a:cubicBezTo>
                      <a:pt x="160" y="234"/>
                      <a:pt x="171" y="223"/>
                      <a:pt x="171" y="209"/>
                    </a:cubicBezTo>
                    <a:cubicBezTo>
                      <a:pt x="171" y="25"/>
                      <a:pt x="171" y="25"/>
                      <a:pt x="171" y="25"/>
                    </a:cubicBezTo>
                    <a:cubicBezTo>
                      <a:pt x="171" y="11"/>
                      <a:pt x="160" y="0"/>
                      <a:pt x="146" y="0"/>
                    </a:cubicBezTo>
                    <a:moveTo>
                      <a:pt x="157" y="183"/>
                    </a:moveTo>
                    <a:cubicBezTo>
                      <a:pt x="157" y="188"/>
                      <a:pt x="152" y="193"/>
                      <a:pt x="146" y="193"/>
                    </a:cubicBezTo>
                    <a:cubicBezTo>
                      <a:pt x="25" y="193"/>
                      <a:pt x="25" y="193"/>
                      <a:pt x="25" y="193"/>
                    </a:cubicBezTo>
                    <a:cubicBezTo>
                      <a:pt x="19" y="193"/>
                      <a:pt x="15" y="188"/>
                      <a:pt x="15" y="183"/>
                    </a:cubicBezTo>
                    <a:cubicBezTo>
                      <a:pt x="15" y="25"/>
                      <a:pt x="15" y="25"/>
                      <a:pt x="15" y="25"/>
                    </a:cubicBezTo>
                    <a:cubicBezTo>
                      <a:pt x="15" y="19"/>
                      <a:pt x="19" y="14"/>
                      <a:pt x="25" y="14"/>
                    </a:cubicBezTo>
                    <a:cubicBezTo>
                      <a:pt x="146" y="14"/>
                      <a:pt x="146" y="14"/>
                      <a:pt x="146" y="14"/>
                    </a:cubicBezTo>
                    <a:cubicBezTo>
                      <a:pt x="152" y="14"/>
                      <a:pt x="157" y="19"/>
                      <a:pt x="157" y="25"/>
                    </a:cubicBezTo>
                    <a:lnTo>
                      <a:pt x="157" y="1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900">
                  <a:solidFill>
                    <a:srgbClr val="505050"/>
                  </a:solidFill>
                </a:endParaRPr>
              </a:p>
            </p:txBody>
          </p:sp>
          <p:sp>
            <p:nvSpPr>
              <p:cNvPr id="79" name="Oval 27"/>
              <p:cNvSpPr>
                <a:spLocks noChangeArrowheads="1"/>
              </p:cNvSpPr>
              <p:nvPr/>
            </p:nvSpPr>
            <p:spPr bwMode="black">
              <a:xfrm>
                <a:off x="6224588" y="37258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900">
                  <a:solidFill>
                    <a:srgbClr val="505050"/>
                  </a:solidFill>
                </a:endParaRPr>
              </a:p>
            </p:txBody>
          </p:sp>
          <p:sp>
            <p:nvSpPr>
              <p:cNvPr id="80" name="Oval 28"/>
              <p:cNvSpPr>
                <a:spLocks noChangeArrowheads="1"/>
              </p:cNvSpPr>
              <p:nvPr/>
            </p:nvSpPr>
            <p:spPr bwMode="black">
              <a:xfrm>
                <a:off x="6453188" y="37258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900">
                  <a:solidFill>
                    <a:srgbClr val="505050"/>
                  </a:solidFill>
                </a:endParaRPr>
              </a:p>
            </p:txBody>
          </p:sp>
          <p:sp>
            <p:nvSpPr>
              <p:cNvPr id="81" name="Oval 29"/>
              <p:cNvSpPr>
                <a:spLocks noChangeArrowheads="1"/>
              </p:cNvSpPr>
              <p:nvPr/>
            </p:nvSpPr>
            <p:spPr bwMode="black">
              <a:xfrm>
                <a:off x="6340476" y="37258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900">
                  <a:solidFill>
                    <a:srgbClr val="505050"/>
                  </a:solidFill>
                </a:endParaRPr>
              </a:p>
            </p:txBody>
          </p:sp>
          <p:sp>
            <p:nvSpPr>
              <p:cNvPr id="82" name="Freeform 30"/>
              <p:cNvSpPr>
                <a:spLocks/>
              </p:cNvSpPr>
              <p:nvPr/>
            </p:nvSpPr>
            <p:spPr bwMode="black">
              <a:xfrm>
                <a:off x="3425826" y="4279901"/>
                <a:ext cx="442913" cy="161925"/>
              </a:xfrm>
              <a:custGeom>
                <a:avLst/>
                <a:gdLst>
                  <a:gd name="T0" fmla="*/ 0 w 118"/>
                  <a:gd name="T1" fmla="*/ 43 h 43"/>
                  <a:gd name="T2" fmla="*/ 14 w 118"/>
                  <a:gd name="T3" fmla="*/ 39 h 43"/>
                  <a:gd name="T4" fmla="*/ 108 w 118"/>
                  <a:gd name="T5" fmla="*/ 39 h 43"/>
                  <a:gd name="T6" fmla="*/ 118 w 118"/>
                  <a:gd name="T7" fmla="*/ 41 h 43"/>
                  <a:gd name="T8" fmla="*/ 105 w 118"/>
                  <a:gd name="T9" fmla="*/ 15 h 43"/>
                  <a:gd name="T10" fmla="*/ 81 w 118"/>
                  <a:gd name="T11" fmla="*/ 0 h 43"/>
                  <a:gd name="T12" fmla="*/ 39 w 118"/>
                  <a:gd name="T13" fmla="*/ 0 h 43"/>
                  <a:gd name="T14" fmla="*/ 15 w 118"/>
                  <a:gd name="T15" fmla="*/ 15 h 43"/>
                  <a:gd name="T16" fmla="*/ 0 w 118"/>
                  <a:gd name="T1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43">
                    <a:moveTo>
                      <a:pt x="0" y="43"/>
                    </a:moveTo>
                    <a:cubicBezTo>
                      <a:pt x="4" y="40"/>
                      <a:pt x="9" y="39"/>
                      <a:pt x="14" y="39"/>
                    </a:cubicBezTo>
                    <a:cubicBezTo>
                      <a:pt x="108" y="39"/>
                      <a:pt x="108" y="39"/>
                      <a:pt x="108" y="39"/>
                    </a:cubicBezTo>
                    <a:cubicBezTo>
                      <a:pt x="111" y="39"/>
                      <a:pt x="115" y="40"/>
                      <a:pt x="118" y="41"/>
                    </a:cubicBezTo>
                    <a:cubicBezTo>
                      <a:pt x="105" y="15"/>
                      <a:pt x="105" y="15"/>
                      <a:pt x="105" y="15"/>
                    </a:cubicBezTo>
                    <a:cubicBezTo>
                      <a:pt x="101" y="7"/>
                      <a:pt x="90" y="0"/>
                      <a:pt x="81" y="0"/>
                    </a:cubicBezTo>
                    <a:cubicBezTo>
                      <a:pt x="39" y="0"/>
                      <a:pt x="39" y="0"/>
                      <a:pt x="39" y="0"/>
                    </a:cubicBezTo>
                    <a:cubicBezTo>
                      <a:pt x="30" y="0"/>
                      <a:pt x="19" y="7"/>
                      <a:pt x="15" y="15"/>
                    </a:cubicBez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900">
                  <a:solidFill>
                    <a:srgbClr val="505050"/>
                  </a:solidFill>
                </a:endParaRPr>
              </a:p>
            </p:txBody>
          </p:sp>
          <p:sp>
            <p:nvSpPr>
              <p:cNvPr id="83" name="Freeform 31"/>
              <p:cNvSpPr>
                <a:spLocks noEditPoints="1"/>
              </p:cNvSpPr>
              <p:nvPr/>
            </p:nvSpPr>
            <p:spPr bwMode="black">
              <a:xfrm>
                <a:off x="3414713" y="4456113"/>
                <a:ext cx="476250" cy="809625"/>
              </a:xfrm>
              <a:custGeom>
                <a:avLst/>
                <a:gdLst>
                  <a:gd name="T0" fmla="*/ 119 w 127"/>
                  <a:gd name="T1" fmla="*/ 2 h 216"/>
                  <a:gd name="T2" fmla="*/ 111 w 127"/>
                  <a:gd name="T3" fmla="*/ 0 h 216"/>
                  <a:gd name="T4" fmla="*/ 17 w 127"/>
                  <a:gd name="T5" fmla="*/ 0 h 216"/>
                  <a:gd name="T6" fmla="*/ 9 w 127"/>
                  <a:gd name="T7" fmla="*/ 2 h 216"/>
                  <a:gd name="T8" fmla="*/ 0 w 127"/>
                  <a:gd name="T9" fmla="*/ 17 h 216"/>
                  <a:gd name="T10" fmla="*/ 0 w 127"/>
                  <a:gd name="T11" fmla="*/ 199 h 216"/>
                  <a:gd name="T12" fmla="*/ 17 w 127"/>
                  <a:gd name="T13" fmla="*/ 216 h 216"/>
                  <a:gd name="T14" fmla="*/ 111 w 127"/>
                  <a:gd name="T15" fmla="*/ 216 h 216"/>
                  <a:gd name="T16" fmla="*/ 127 w 127"/>
                  <a:gd name="T17" fmla="*/ 199 h 216"/>
                  <a:gd name="T18" fmla="*/ 127 w 127"/>
                  <a:gd name="T19" fmla="*/ 17 h 216"/>
                  <a:gd name="T20" fmla="*/ 119 w 127"/>
                  <a:gd name="T21" fmla="*/ 2 h 216"/>
                  <a:gd name="T22" fmla="*/ 105 w 127"/>
                  <a:gd name="T23" fmla="*/ 180 h 216"/>
                  <a:gd name="T24" fmla="*/ 29 w 127"/>
                  <a:gd name="T25" fmla="*/ 180 h 216"/>
                  <a:gd name="T26" fmla="*/ 22 w 127"/>
                  <a:gd name="T27" fmla="*/ 173 h 216"/>
                  <a:gd name="T28" fmla="*/ 29 w 127"/>
                  <a:gd name="T29" fmla="*/ 166 h 216"/>
                  <a:gd name="T30" fmla="*/ 105 w 127"/>
                  <a:gd name="T31" fmla="*/ 166 h 216"/>
                  <a:gd name="T32" fmla="*/ 111 w 127"/>
                  <a:gd name="T33" fmla="*/ 173 h 216"/>
                  <a:gd name="T34" fmla="*/ 105 w 127"/>
                  <a:gd name="T35" fmla="*/ 180 h 216"/>
                  <a:gd name="T36" fmla="*/ 105 w 127"/>
                  <a:gd name="T37" fmla="*/ 149 h 216"/>
                  <a:gd name="T38" fmla="*/ 29 w 127"/>
                  <a:gd name="T39" fmla="*/ 149 h 216"/>
                  <a:gd name="T40" fmla="*/ 22 w 127"/>
                  <a:gd name="T41" fmla="*/ 143 h 216"/>
                  <a:gd name="T42" fmla="*/ 29 w 127"/>
                  <a:gd name="T43" fmla="*/ 136 h 216"/>
                  <a:gd name="T44" fmla="*/ 105 w 127"/>
                  <a:gd name="T45" fmla="*/ 136 h 216"/>
                  <a:gd name="T46" fmla="*/ 111 w 127"/>
                  <a:gd name="T47" fmla="*/ 143 h 216"/>
                  <a:gd name="T48" fmla="*/ 105 w 127"/>
                  <a:gd name="T49" fmla="*/ 149 h 216"/>
                  <a:gd name="T50" fmla="*/ 105 w 127"/>
                  <a:gd name="T51" fmla="*/ 119 h 216"/>
                  <a:gd name="T52" fmla="*/ 29 w 127"/>
                  <a:gd name="T53" fmla="*/ 119 h 216"/>
                  <a:gd name="T54" fmla="*/ 22 w 127"/>
                  <a:gd name="T55" fmla="*/ 112 h 216"/>
                  <a:gd name="T56" fmla="*/ 29 w 127"/>
                  <a:gd name="T57" fmla="*/ 106 h 216"/>
                  <a:gd name="T58" fmla="*/ 105 w 127"/>
                  <a:gd name="T59" fmla="*/ 106 h 216"/>
                  <a:gd name="T60" fmla="*/ 111 w 127"/>
                  <a:gd name="T61" fmla="*/ 112 h 216"/>
                  <a:gd name="T62" fmla="*/ 105 w 127"/>
                  <a:gd name="T63" fmla="*/ 119 h 216"/>
                  <a:gd name="T64" fmla="*/ 102 w 127"/>
                  <a:gd name="T65" fmla="*/ 40 h 216"/>
                  <a:gd name="T66" fmla="*/ 93 w 127"/>
                  <a:gd name="T67" fmla="*/ 31 h 216"/>
                  <a:gd name="T68" fmla="*/ 102 w 127"/>
                  <a:gd name="T69" fmla="*/ 22 h 216"/>
                  <a:gd name="T70" fmla="*/ 111 w 127"/>
                  <a:gd name="T71" fmla="*/ 31 h 216"/>
                  <a:gd name="T72" fmla="*/ 102 w 127"/>
                  <a:gd name="T73" fmla="*/ 4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7" h="216">
                    <a:moveTo>
                      <a:pt x="119" y="2"/>
                    </a:moveTo>
                    <a:cubicBezTo>
                      <a:pt x="116" y="1"/>
                      <a:pt x="114" y="0"/>
                      <a:pt x="111" y="0"/>
                    </a:cubicBezTo>
                    <a:cubicBezTo>
                      <a:pt x="17" y="0"/>
                      <a:pt x="17" y="0"/>
                      <a:pt x="17" y="0"/>
                    </a:cubicBezTo>
                    <a:cubicBezTo>
                      <a:pt x="14" y="0"/>
                      <a:pt x="11" y="1"/>
                      <a:pt x="9" y="2"/>
                    </a:cubicBezTo>
                    <a:cubicBezTo>
                      <a:pt x="4" y="5"/>
                      <a:pt x="0" y="10"/>
                      <a:pt x="0" y="17"/>
                    </a:cubicBezTo>
                    <a:cubicBezTo>
                      <a:pt x="0" y="199"/>
                      <a:pt x="0" y="199"/>
                      <a:pt x="0" y="199"/>
                    </a:cubicBezTo>
                    <a:cubicBezTo>
                      <a:pt x="0" y="208"/>
                      <a:pt x="8" y="216"/>
                      <a:pt x="17" y="216"/>
                    </a:cubicBezTo>
                    <a:cubicBezTo>
                      <a:pt x="111" y="216"/>
                      <a:pt x="111" y="216"/>
                      <a:pt x="111" y="216"/>
                    </a:cubicBezTo>
                    <a:cubicBezTo>
                      <a:pt x="120" y="216"/>
                      <a:pt x="127" y="208"/>
                      <a:pt x="127" y="199"/>
                    </a:cubicBezTo>
                    <a:cubicBezTo>
                      <a:pt x="127" y="17"/>
                      <a:pt x="127" y="17"/>
                      <a:pt x="127" y="17"/>
                    </a:cubicBezTo>
                    <a:cubicBezTo>
                      <a:pt x="127" y="10"/>
                      <a:pt x="124" y="5"/>
                      <a:pt x="119" y="2"/>
                    </a:cubicBezTo>
                    <a:moveTo>
                      <a:pt x="105" y="180"/>
                    </a:moveTo>
                    <a:cubicBezTo>
                      <a:pt x="29" y="180"/>
                      <a:pt x="29" y="180"/>
                      <a:pt x="29" y="180"/>
                    </a:cubicBezTo>
                    <a:cubicBezTo>
                      <a:pt x="25" y="180"/>
                      <a:pt x="22" y="177"/>
                      <a:pt x="22" y="173"/>
                    </a:cubicBezTo>
                    <a:cubicBezTo>
                      <a:pt x="22" y="169"/>
                      <a:pt x="25" y="166"/>
                      <a:pt x="29" y="166"/>
                    </a:cubicBezTo>
                    <a:cubicBezTo>
                      <a:pt x="105" y="166"/>
                      <a:pt x="105" y="166"/>
                      <a:pt x="105" y="166"/>
                    </a:cubicBezTo>
                    <a:cubicBezTo>
                      <a:pt x="108" y="166"/>
                      <a:pt x="111" y="169"/>
                      <a:pt x="111" y="173"/>
                    </a:cubicBezTo>
                    <a:cubicBezTo>
                      <a:pt x="111" y="177"/>
                      <a:pt x="108" y="180"/>
                      <a:pt x="105" y="180"/>
                    </a:cubicBezTo>
                    <a:moveTo>
                      <a:pt x="105" y="149"/>
                    </a:moveTo>
                    <a:cubicBezTo>
                      <a:pt x="29" y="149"/>
                      <a:pt x="29" y="149"/>
                      <a:pt x="29" y="149"/>
                    </a:cubicBezTo>
                    <a:cubicBezTo>
                      <a:pt x="25" y="149"/>
                      <a:pt x="22" y="146"/>
                      <a:pt x="22" y="143"/>
                    </a:cubicBezTo>
                    <a:cubicBezTo>
                      <a:pt x="22" y="139"/>
                      <a:pt x="25" y="136"/>
                      <a:pt x="29" y="136"/>
                    </a:cubicBezTo>
                    <a:cubicBezTo>
                      <a:pt x="105" y="136"/>
                      <a:pt x="105" y="136"/>
                      <a:pt x="105" y="136"/>
                    </a:cubicBezTo>
                    <a:cubicBezTo>
                      <a:pt x="108" y="136"/>
                      <a:pt x="111" y="139"/>
                      <a:pt x="111" y="143"/>
                    </a:cubicBezTo>
                    <a:cubicBezTo>
                      <a:pt x="111" y="146"/>
                      <a:pt x="108" y="149"/>
                      <a:pt x="105" y="149"/>
                    </a:cubicBezTo>
                    <a:moveTo>
                      <a:pt x="105" y="119"/>
                    </a:moveTo>
                    <a:cubicBezTo>
                      <a:pt x="29" y="119"/>
                      <a:pt x="29" y="119"/>
                      <a:pt x="29" y="119"/>
                    </a:cubicBezTo>
                    <a:cubicBezTo>
                      <a:pt x="25" y="119"/>
                      <a:pt x="22" y="116"/>
                      <a:pt x="22" y="112"/>
                    </a:cubicBezTo>
                    <a:cubicBezTo>
                      <a:pt x="22" y="109"/>
                      <a:pt x="25" y="106"/>
                      <a:pt x="29" y="106"/>
                    </a:cubicBezTo>
                    <a:cubicBezTo>
                      <a:pt x="105" y="106"/>
                      <a:pt x="105" y="106"/>
                      <a:pt x="105" y="106"/>
                    </a:cubicBezTo>
                    <a:cubicBezTo>
                      <a:pt x="108" y="106"/>
                      <a:pt x="111" y="109"/>
                      <a:pt x="111" y="112"/>
                    </a:cubicBezTo>
                    <a:cubicBezTo>
                      <a:pt x="111" y="116"/>
                      <a:pt x="108" y="119"/>
                      <a:pt x="105" y="119"/>
                    </a:cubicBezTo>
                    <a:moveTo>
                      <a:pt x="102" y="40"/>
                    </a:moveTo>
                    <a:cubicBezTo>
                      <a:pt x="97" y="40"/>
                      <a:pt x="93" y="36"/>
                      <a:pt x="93" y="31"/>
                    </a:cubicBezTo>
                    <a:cubicBezTo>
                      <a:pt x="93" y="26"/>
                      <a:pt x="97" y="22"/>
                      <a:pt x="102" y="22"/>
                    </a:cubicBezTo>
                    <a:cubicBezTo>
                      <a:pt x="107" y="22"/>
                      <a:pt x="111" y="26"/>
                      <a:pt x="111" y="31"/>
                    </a:cubicBezTo>
                    <a:cubicBezTo>
                      <a:pt x="111" y="36"/>
                      <a:pt x="107" y="40"/>
                      <a:pt x="102" y="4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900">
                  <a:solidFill>
                    <a:srgbClr val="505050"/>
                  </a:solidFill>
                </a:endParaRPr>
              </a:p>
            </p:txBody>
          </p:sp>
        </p:grpSp>
      </p:grpSp>
      <p:sp>
        <p:nvSpPr>
          <p:cNvPr id="84" name="Rectangle 45"/>
          <p:cNvSpPr/>
          <p:nvPr/>
        </p:nvSpPr>
        <p:spPr bwMode="auto">
          <a:xfrm>
            <a:off x="9342437" y="5754337"/>
            <a:ext cx="2536089" cy="4944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83259" tIns="41629" rIns="83259" bIns="41629" rtlCol="0" anchor="b">
            <a:spAutoFit/>
          </a:bodyPr>
          <a:lstStyle/>
          <a:p>
            <a:pPr defTabSz="1109605">
              <a:lnSpc>
                <a:spcPts val="1639"/>
              </a:lnSpc>
            </a:pPr>
            <a:r>
              <a:rPr lang="en-US" sz="1400" dirty="0">
                <a:solidFill>
                  <a:srgbClr val="797A7D"/>
                </a:solidFill>
                <a:ea typeface="Segoe UI" panose="020B0502040204020203" pitchFamily="34" charset="0"/>
                <a:cs typeface="Segoe UI" panose="020B0502040204020203" pitchFamily="34" charset="0"/>
              </a:rPr>
              <a:t>Proliferation of LOB systems: 2.7 ERP per enterprise </a:t>
            </a:r>
            <a:r>
              <a:rPr lang="en-US" sz="1400" baseline="30000" dirty="0">
                <a:solidFill>
                  <a:srgbClr val="797A7D"/>
                </a:solidFill>
                <a:ea typeface="Segoe UI" panose="020B0502040204020203" pitchFamily="34" charset="0"/>
                <a:cs typeface="Segoe UI" panose="020B0502040204020203" pitchFamily="34" charset="0"/>
              </a:rPr>
              <a:t>4</a:t>
            </a:r>
          </a:p>
        </p:txBody>
      </p:sp>
      <p:sp>
        <p:nvSpPr>
          <p:cNvPr id="104" name="TextBox 103"/>
          <p:cNvSpPr txBox="1"/>
          <p:nvPr/>
        </p:nvSpPr>
        <p:spPr>
          <a:xfrm>
            <a:off x="328792" y="6708310"/>
            <a:ext cx="12592218" cy="281935"/>
          </a:xfrm>
          <a:prstGeom prst="rect">
            <a:avLst/>
          </a:prstGeom>
          <a:ln>
            <a:noFill/>
          </a:ln>
        </p:spPr>
        <p:txBody>
          <a:bodyPr vert="horz" wrap="square" lIns="83259" tIns="83259" rIns="83259" bIns="83259" rtlCol="0" anchor="t">
            <a:noAutofit/>
          </a:bodyPr>
          <a:lstStyle/>
          <a:p>
            <a:r>
              <a:rPr lang="en-US" sz="900" dirty="0">
                <a:solidFill>
                  <a:srgbClr val="505050"/>
                </a:solidFill>
              </a:rPr>
              <a:t>1 IDC Digital Universe Study, sponsored by EMC, May 2010; 2</a:t>
            </a:r>
            <a:r>
              <a:rPr lang="en-US" sz="900" baseline="30000" dirty="0">
                <a:solidFill>
                  <a:srgbClr val="505050"/>
                </a:solidFill>
              </a:rPr>
              <a:t> </a:t>
            </a:r>
            <a:r>
              <a:rPr lang="en-US" sz="900" dirty="0">
                <a:solidFill>
                  <a:srgbClr val="505050"/>
                </a:solidFill>
              </a:rPr>
              <a:t>www.computerworld.com/s/article/9223502/The_top_10_tech_priorities_of_CIOs; 3 Business Intelligence Purchase Drivers and Adoption Rates, Gartner; 4. The Hackett Group</a:t>
            </a:r>
          </a:p>
          <a:p>
            <a:r>
              <a:rPr lang="en-US" sz="900" dirty="0">
                <a:solidFill>
                  <a:srgbClr val="505050"/>
                </a:solidFill>
              </a:rPr>
              <a:t> </a:t>
            </a:r>
          </a:p>
        </p:txBody>
      </p:sp>
      <p:pic>
        <p:nvPicPr>
          <p:cNvPr id="1029" name="Picture 5"/>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225716" y="1821537"/>
            <a:ext cx="3652810" cy="1829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5" name="Picture 2"/>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50837" y="3797341"/>
            <a:ext cx="3768265" cy="1833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8225716" y="3793739"/>
            <a:ext cx="3652810" cy="18267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2" name="Title 4"/>
          <p:cNvSpPr>
            <a:spLocks noGrp="1"/>
          </p:cNvSpPr>
          <p:nvPr>
            <p:ph type="title"/>
          </p:nvPr>
        </p:nvSpPr>
        <p:spPr>
          <a:xfrm>
            <a:off x="274639" y="295274"/>
            <a:ext cx="7627320" cy="917575"/>
          </a:xfrm>
        </p:spPr>
        <p:txBody>
          <a:bodyPr/>
          <a:lstStyle/>
          <a:p>
            <a:r>
              <a:rPr lang="en-US" sz="4800" dirty="0" smtClean="0"/>
              <a:t>Market Trends</a:t>
            </a:r>
            <a:endParaRPr lang="en-US" sz="4800" dirty="0"/>
          </a:p>
        </p:txBody>
      </p:sp>
    </p:spTree>
    <p:extLst>
      <p:ext uri="{BB962C8B-B14F-4D97-AF65-F5344CB8AC3E}">
        <p14:creationId xmlns:p14="http://schemas.microsoft.com/office/powerpoint/2010/main" val="6528139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4"/>
          <p:cNvSpPr>
            <a:spLocks noGrp="1"/>
          </p:cNvSpPr>
          <p:nvPr>
            <p:ph type="title"/>
          </p:nvPr>
        </p:nvSpPr>
        <p:spPr/>
        <p:txBody>
          <a:bodyPr/>
          <a:lstStyle/>
          <a:p>
            <a:r>
              <a:rPr lang="en-US" sz="4800" dirty="0" smtClean="0"/>
              <a:t>Continued SharePoint Momentum…</a:t>
            </a:r>
            <a:endParaRPr lang="en-US" sz="4800" dirty="0"/>
          </a:p>
        </p:txBody>
      </p:sp>
      <p:sp>
        <p:nvSpPr>
          <p:cNvPr id="13" name="Rectangle 12"/>
          <p:cNvSpPr/>
          <p:nvPr/>
        </p:nvSpPr>
        <p:spPr bwMode="auto">
          <a:xfrm>
            <a:off x="1265236" y="3802062"/>
            <a:ext cx="1828800"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defTabSz="932472" fontAlgn="base">
              <a:spcBef>
                <a:spcPct val="0"/>
              </a:spcBef>
              <a:spcAft>
                <a:spcPct val="0"/>
              </a:spcAft>
            </a:pPr>
            <a:endParaRPr lang="en-US" sz="1600" dirty="0">
              <a:solidFill>
                <a:srgbClr val="FFFFFF"/>
              </a:solidFill>
            </a:endParaRPr>
          </a:p>
        </p:txBody>
      </p:sp>
      <p:pic>
        <p:nvPicPr>
          <p:cNvPr id="11" name="Picture 10" descr="C:\Users\shawnm\Desktop\Group.pn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1722437" y="4335462"/>
            <a:ext cx="904734" cy="662774"/>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p:cNvSpPr/>
          <p:nvPr/>
        </p:nvSpPr>
        <p:spPr bwMode="auto">
          <a:xfrm>
            <a:off x="7194982" y="1815820"/>
            <a:ext cx="3823855" cy="381504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defTabSz="932472" fontAlgn="base">
              <a:spcBef>
                <a:spcPct val="0"/>
              </a:spcBef>
              <a:spcAft>
                <a:spcPct val="0"/>
              </a:spcAft>
            </a:pPr>
            <a:r>
              <a:rPr lang="en-US" sz="2400" dirty="0" smtClean="0">
                <a:solidFill>
                  <a:srgbClr val="FFFFFF"/>
                </a:solidFill>
              </a:rPr>
              <a:t>Double Digit Growth YOY</a:t>
            </a:r>
            <a:endParaRPr lang="en-US" sz="2400" dirty="0">
              <a:solidFill>
                <a:srgbClr val="FFFFFF"/>
              </a:solidFill>
            </a:endParaRPr>
          </a:p>
        </p:txBody>
      </p:sp>
      <p:pic>
        <p:nvPicPr>
          <p:cNvPr id="27" name="Picture 5" descr="\\MAGNUM\Projects\Microsoft\Cloud Power FY12\Design\ICONS_PNG\Increase.png"/>
          <p:cNvPicPr>
            <a:picLocks noChangeAspect="1" noChangeArrowheads="1"/>
          </p:cNvPicPr>
          <p:nvPr/>
        </p:nvPicPr>
        <p:blipFill>
          <a:blip r:embed="rId4" cstate="email">
            <a:lum bright="100000"/>
            <a:extLst>
              <a:ext uri="{28A0092B-C50C-407E-A947-70E740481C1C}">
                <a14:useLocalDpi xmlns:a14="http://schemas.microsoft.com/office/drawing/2010/main"/>
              </a:ext>
            </a:extLst>
          </a:blip>
          <a:srcRect/>
          <a:stretch>
            <a:fillRect/>
          </a:stretch>
        </p:blipFill>
        <p:spPr bwMode="auto">
          <a:xfrm>
            <a:off x="8275637" y="2562196"/>
            <a:ext cx="1828800" cy="2062472"/>
          </a:xfrm>
          <a:prstGeom prst="rect">
            <a:avLst/>
          </a:prstGeom>
          <a:noFill/>
        </p:spPr>
      </p:pic>
      <p:sp>
        <p:nvSpPr>
          <p:cNvPr id="12" name="Rectangle 11"/>
          <p:cNvSpPr/>
          <p:nvPr/>
        </p:nvSpPr>
        <p:spPr bwMode="auto">
          <a:xfrm>
            <a:off x="1265236" y="1815820"/>
            <a:ext cx="1828800" cy="1828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defTabSz="932472" fontAlgn="base">
              <a:spcBef>
                <a:spcPct val="0"/>
              </a:spcBef>
              <a:spcAft>
                <a:spcPct val="0"/>
              </a:spcAft>
            </a:pPr>
            <a:endParaRPr lang="en-US" sz="1600" dirty="0">
              <a:solidFill>
                <a:srgbClr val="FFFFFF"/>
              </a:solidFill>
            </a:endParaRPr>
          </a:p>
        </p:txBody>
      </p:sp>
      <p:grpSp>
        <p:nvGrpSpPr>
          <p:cNvPr id="7" name="Group 6"/>
          <p:cNvGrpSpPr/>
          <p:nvPr/>
        </p:nvGrpSpPr>
        <p:grpSpPr>
          <a:xfrm>
            <a:off x="1757892" y="2288253"/>
            <a:ext cx="900914" cy="629304"/>
            <a:chOff x="1464363" y="2946341"/>
            <a:chExt cx="1022497" cy="714232"/>
          </a:xfrm>
        </p:grpSpPr>
        <p:grpSp>
          <p:nvGrpSpPr>
            <p:cNvPr id="32" name="Group 31"/>
            <p:cNvGrpSpPr/>
            <p:nvPr/>
          </p:nvGrpSpPr>
          <p:grpSpPr>
            <a:xfrm rot="20732190">
              <a:off x="1464363" y="3034930"/>
              <a:ext cx="400038" cy="606560"/>
              <a:chOff x="3551237" y="130809"/>
              <a:chExt cx="693022" cy="931746"/>
            </a:xfrm>
          </p:grpSpPr>
          <p:sp>
            <p:nvSpPr>
              <p:cNvPr id="33" name="Rectangle 32"/>
              <p:cNvSpPr/>
              <p:nvPr/>
            </p:nvSpPr>
            <p:spPr bwMode="auto">
              <a:xfrm>
                <a:off x="3551237" y="130809"/>
                <a:ext cx="693022" cy="93174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119063" defTabSz="932472" fontAlgn="base">
                  <a:spcBef>
                    <a:spcPct val="0"/>
                  </a:spcBef>
                  <a:spcAft>
                    <a:spcPct val="0"/>
                  </a:spcAft>
                </a:pPr>
                <a:endParaRPr lang="en-US" sz="3800" spc="-100" dirty="0">
                  <a:gradFill>
                    <a:gsLst>
                      <a:gs pos="0">
                        <a:srgbClr val="FFFFFF"/>
                      </a:gs>
                      <a:gs pos="100000">
                        <a:srgbClr val="FFFFFF"/>
                      </a:gs>
                    </a:gsLst>
                    <a:lin ang="5400000" scaled="0"/>
                  </a:gradFill>
                  <a:latin typeface="Segoe UI Light"/>
                </a:endParaRPr>
              </a:p>
            </p:txBody>
          </p:sp>
          <p:pic>
            <p:nvPicPr>
              <p:cNvPr id="34" name="Picture 12"/>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a:off x="3551237" y="130809"/>
                <a:ext cx="693022" cy="93174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1" name="Group 30"/>
            <p:cNvGrpSpPr/>
            <p:nvPr/>
          </p:nvGrpSpPr>
          <p:grpSpPr>
            <a:xfrm>
              <a:off x="1751891" y="2946341"/>
              <a:ext cx="401985" cy="609675"/>
              <a:chOff x="3551237" y="130809"/>
              <a:chExt cx="693022" cy="931746"/>
            </a:xfrm>
          </p:grpSpPr>
          <p:sp>
            <p:nvSpPr>
              <p:cNvPr id="30" name="Rectangle 29"/>
              <p:cNvSpPr/>
              <p:nvPr/>
            </p:nvSpPr>
            <p:spPr bwMode="auto">
              <a:xfrm>
                <a:off x="3551237" y="130809"/>
                <a:ext cx="693022" cy="931746"/>
              </a:xfrm>
              <a:prstGeom prst="rect">
                <a:avLst/>
              </a:prstGeom>
              <a:solidFill>
                <a:schemeClr val="accent1"/>
              </a:solidFill>
              <a:ln w="28575">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119063" defTabSz="932472" fontAlgn="base">
                  <a:spcBef>
                    <a:spcPct val="0"/>
                  </a:spcBef>
                  <a:spcAft>
                    <a:spcPct val="0"/>
                  </a:spcAft>
                </a:pPr>
                <a:endParaRPr lang="en-US" sz="3800" spc="-100" dirty="0">
                  <a:gradFill>
                    <a:gsLst>
                      <a:gs pos="0">
                        <a:srgbClr val="FFFFFF"/>
                      </a:gs>
                      <a:gs pos="100000">
                        <a:srgbClr val="FFFFFF"/>
                      </a:gs>
                    </a:gsLst>
                    <a:lin ang="5400000" scaled="0"/>
                  </a:gradFill>
                  <a:latin typeface="Segoe UI Light"/>
                </a:endParaRPr>
              </a:p>
            </p:txBody>
          </p:sp>
          <p:pic>
            <p:nvPicPr>
              <p:cNvPr id="29" name="Picture 12"/>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a:off x="3551237" y="130809"/>
                <a:ext cx="693022" cy="931746"/>
              </a:xfrm>
              <a:prstGeom prst="rect">
                <a:avLst/>
              </a:prstGeom>
              <a:noFill/>
              <a:ln w="38100">
                <a:solidFill>
                  <a:schemeClr val="accent1"/>
                </a:solidFill>
              </a:ln>
              <a:extLst>
                <a:ext uri="{909E8E84-426E-40DD-AFC4-6F175D3DCCD1}">
                  <a14:hiddenFill xmlns:a14="http://schemas.microsoft.com/office/drawing/2010/main">
                    <a:solidFill>
                      <a:srgbClr val="FFFFFF"/>
                    </a:solidFill>
                  </a14:hiddenFill>
                </a:ext>
              </a:extLst>
            </p:spPr>
          </p:pic>
        </p:grpSp>
        <p:grpSp>
          <p:nvGrpSpPr>
            <p:cNvPr id="38" name="Group 37"/>
            <p:cNvGrpSpPr/>
            <p:nvPr/>
          </p:nvGrpSpPr>
          <p:grpSpPr>
            <a:xfrm rot="867810" flipH="1">
              <a:off x="2061651" y="3015848"/>
              <a:ext cx="425209" cy="644725"/>
              <a:chOff x="3551237" y="130809"/>
              <a:chExt cx="693022" cy="931746"/>
            </a:xfrm>
          </p:grpSpPr>
          <p:sp>
            <p:nvSpPr>
              <p:cNvPr id="39" name="Rectangle 38"/>
              <p:cNvSpPr/>
              <p:nvPr/>
            </p:nvSpPr>
            <p:spPr bwMode="auto">
              <a:xfrm>
                <a:off x="3551237" y="130809"/>
                <a:ext cx="693022" cy="931746"/>
              </a:xfrm>
              <a:prstGeom prst="rect">
                <a:avLst/>
              </a:prstGeom>
              <a:solidFill>
                <a:schemeClr val="accent1"/>
              </a:solidFill>
              <a:ln w="28575">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119063" defTabSz="932472" fontAlgn="base">
                  <a:spcBef>
                    <a:spcPct val="0"/>
                  </a:spcBef>
                  <a:spcAft>
                    <a:spcPct val="0"/>
                  </a:spcAft>
                </a:pPr>
                <a:endParaRPr lang="en-US" sz="3800" spc="-100" dirty="0">
                  <a:gradFill>
                    <a:gsLst>
                      <a:gs pos="0">
                        <a:srgbClr val="FFFFFF"/>
                      </a:gs>
                      <a:gs pos="100000">
                        <a:srgbClr val="FFFFFF"/>
                      </a:gs>
                    </a:gsLst>
                    <a:lin ang="5400000" scaled="0"/>
                  </a:gradFill>
                  <a:latin typeface="Segoe UI Light"/>
                </a:endParaRPr>
              </a:p>
            </p:txBody>
          </p:sp>
          <p:pic>
            <p:nvPicPr>
              <p:cNvPr id="40" name="Picture 12"/>
              <p:cNvPicPr>
                <a:picLocks noChangeAspect="1" noChangeArrowheads="1"/>
              </p:cNvPicPr>
              <p:nvPr/>
            </p:nvPicPr>
            <p:blipFill>
              <a:blip r:embed="rId6" cstate="email">
                <a:extLst>
                  <a:ext uri="{28A0092B-C50C-407E-A947-70E740481C1C}">
                    <a14:useLocalDpi xmlns:a14="http://schemas.microsoft.com/office/drawing/2010/main"/>
                  </a:ext>
                </a:extLst>
              </a:blip>
              <a:stretch>
                <a:fillRect/>
              </a:stretch>
            </p:blipFill>
            <p:spPr bwMode="auto">
              <a:xfrm>
                <a:off x="3551237" y="130809"/>
                <a:ext cx="693022" cy="931746"/>
              </a:xfrm>
              <a:prstGeom prst="rect">
                <a:avLst/>
              </a:prstGeom>
              <a:noFill/>
              <a:ln w="38100">
                <a:solidFill>
                  <a:schemeClr val="accent1"/>
                </a:solidFill>
              </a:ln>
              <a:extLst>
                <a:ext uri="{909E8E84-426E-40DD-AFC4-6F175D3DCCD1}">
                  <a14:hiddenFill xmlns:a14="http://schemas.microsoft.com/office/drawing/2010/main">
                    <a:solidFill>
                      <a:srgbClr val="FFFFFF"/>
                    </a:solidFill>
                  </a14:hiddenFill>
                </a:ext>
              </a:extLst>
            </p:spPr>
          </p:pic>
        </p:grpSp>
      </p:grpSp>
      <p:sp>
        <p:nvSpPr>
          <p:cNvPr id="37" name="Rectangle 36"/>
          <p:cNvSpPr/>
          <p:nvPr/>
        </p:nvSpPr>
        <p:spPr bwMode="auto">
          <a:xfrm>
            <a:off x="3232582" y="1815819"/>
            <a:ext cx="3823855" cy="3815043"/>
          </a:xfrm>
          <a:prstGeom prst="rect">
            <a:avLst/>
          </a:prstGeom>
          <a:blipFill dpi="0" rotWithShape="1">
            <a:blip r:embed="rId7" cstate="email">
              <a:extLst>
                <a:ext uri="{28A0092B-C50C-407E-A947-70E740481C1C}">
                  <a14:useLocalDpi xmlns:a14="http://schemas.microsoft.com/office/drawing/2010/main"/>
                </a:ext>
              </a:extLst>
            </a:blip>
            <a:srcRect/>
            <a:tile tx="-146050" ty="-266700" sx="100000" sy="100000" flip="none" algn="tl"/>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defTabSz="932472" fontAlgn="base">
              <a:spcBef>
                <a:spcPct val="0"/>
              </a:spcBef>
              <a:spcAft>
                <a:spcPct val="0"/>
              </a:spcAft>
            </a:pPr>
            <a:endParaRPr lang="en-US" sz="1600" dirty="0">
              <a:solidFill>
                <a:srgbClr val="FFFFFF"/>
              </a:solidFill>
            </a:endParaRPr>
          </a:p>
        </p:txBody>
      </p:sp>
    </p:spTree>
    <p:extLst>
      <p:ext uri="{BB962C8B-B14F-4D97-AF65-F5344CB8AC3E}">
        <p14:creationId xmlns:p14="http://schemas.microsoft.com/office/powerpoint/2010/main" val="418735524"/>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Multiple System Requirements</a:t>
            </a:r>
            <a:endParaRPr lang="en-US" sz="4800" dirty="0"/>
          </a:p>
        </p:txBody>
      </p:sp>
      <p:sp>
        <p:nvSpPr>
          <p:cNvPr id="9" name="Rectangle 8"/>
          <p:cNvSpPr/>
          <p:nvPr/>
        </p:nvSpPr>
        <p:spPr bwMode="auto">
          <a:xfrm>
            <a:off x="5218498" y="1820863"/>
            <a:ext cx="1837938" cy="3810000"/>
          </a:xfrm>
          <a:prstGeom prst="rect">
            <a:avLst/>
          </a:prstGeom>
          <a:pattFill prst="pct25">
            <a:fgClr>
              <a:schemeClr val="accent1"/>
            </a:fgClr>
            <a:bgClr>
              <a:schemeClr val="bg1"/>
            </a:bgClr>
          </a:patt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0" name="Rectangle 29"/>
          <p:cNvSpPr/>
          <p:nvPr/>
        </p:nvSpPr>
        <p:spPr bwMode="auto">
          <a:xfrm>
            <a:off x="3246437" y="1820862"/>
            <a:ext cx="1828800" cy="18288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defTabSz="932472" fontAlgn="base">
              <a:spcBef>
                <a:spcPct val="0"/>
              </a:spcBef>
              <a:spcAft>
                <a:spcPct val="0"/>
              </a:spcAft>
            </a:pPr>
            <a:r>
              <a:rPr lang="en-US" sz="1400" dirty="0">
                <a:solidFill>
                  <a:srgbClr val="FFFFFF"/>
                </a:solidFill>
              </a:rPr>
              <a:t>Retail Management Systems</a:t>
            </a:r>
          </a:p>
        </p:txBody>
      </p:sp>
      <p:pic>
        <p:nvPicPr>
          <p:cNvPr id="36" name="Picture 3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756132" y="2131380"/>
            <a:ext cx="789148" cy="789148"/>
          </a:xfrm>
          <a:prstGeom prst="rect">
            <a:avLst/>
          </a:prstGeom>
        </p:spPr>
      </p:pic>
      <p:sp>
        <p:nvSpPr>
          <p:cNvPr id="31" name="Rectangle 30"/>
          <p:cNvSpPr/>
          <p:nvPr/>
        </p:nvSpPr>
        <p:spPr bwMode="auto">
          <a:xfrm>
            <a:off x="3246437" y="3802061"/>
            <a:ext cx="1828800" cy="1828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defTabSz="932472" fontAlgn="base">
              <a:spcBef>
                <a:spcPct val="0"/>
              </a:spcBef>
              <a:spcAft>
                <a:spcPct val="0"/>
              </a:spcAft>
            </a:pPr>
            <a:r>
              <a:rPr lang="en-US" sz="1400" dirty="0">
                <a:solidFill>
                  <a:srgbClr val="FFFFFF"/>
                </a:solidFill>
              </a:rPr>
              <a:t>Financial-Services Systems</a:t>
            </a:r>
          </a:p>
        </p:txBody>
      </p:sp>
      <p:pic>
        <p:nvPicPr>
          <p:cNvPr id="38" name="Picture 3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744809" y="4019714"/>
            <a:ext cx="927436" cy="927438"/>
          </a:xfrm>
          <a:prstGeom prst="rect">
            <a:avLst/>
          </a:prstGeom>
          <a:noFill/>
        </p:spPr>
      </p:pic>
      <p:sp>
        <p:nvSpPr>
          <p:cNvPr id="17" name="Rectangle 16"/>
          <p:cNvSpPr/>
          <p:nvPr/>
        </p:nvSpPr>
        <p:spPr bwMode="auto">
          <a:xfrm>
            <a:off x="1265237" y="1820862"/>
            <a:ext cx="1828800" cy="1828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defTabSz="932472" fontAlgn="base">
              <a:spcBef>
                <a:spcPct val="0"/>
              </a:spcBef>
              <a:spcAft>
                <a:spcPct val="0"/>
              </a:spcAft>
            </a:pPr>
            <a:r>
              <a:rPr lang="en-US" sz="1400" dirty="0">
                <a:solidFill>
                  <a:srgbClr val="FFFFFF"/>
                </a:solidFill>
              </a:rPr>
              <a:t>Enterprise </a:t>
            </a:r>
            <a:r>
              <a:rPr lang="en-US" sz="1400" dirty="0" smtClean="0">
                <a:solidFill>
                  <a:srgbClr val="FFFFFF"/>
                </a:solidFill>
              </a:rPr>
              <a:t>Resource </a:t>
            </a:r>
            <a:r>
              <a:rPr lang="en-US" sz="1400" dirty="0">
                <a:solidFill>
                  <a:srgbClr val="FFFFFF"/>
                </a:solidFill>
              </a:rPr>
              <a:t>Planning (ERP)</a:t>
            </a:r>
          </a:p>
        </p:txBody>
      </p:sp>
      <p:pic>
        <p:nvPicPr>
          <p:cNvPr id="41" name="Picture 4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855966" y="2196572"/>
            <a:ext cx="656482" cy="656482"/>
          </a:xfrm>
          <a:prstGeom prst="rect">
            <a:avLst/>
          </a:prstGeom>
          <a:noFill/>
        </p:spPr>
      </p:pic>
      <p:sp>
        <p:nvSpPr>
          <p:cNvPr id="5" name="Rectangle 4"/>
          <p:cNvSpPr/>
          <p:nvPr/>
        </p:nvSpPr>
        <p:spPr bwMode="auto">
          <a:xfrm>
            <a:off x="1265237" y="3802062"/>
            <a:ext cx="1828800"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defTabSz="932472" fontAlgn="base">
              <a:spcBef>
                <a:spcPct val="0"/>
              </a:spcBef>
              <a:spcAft>
                <a:spcPct val="0"/>
              </a:spcAft>
            </a:pPr>
            <a:r>
              <a:rPr lang="en-US" sz="1400" dirty="0">
                <a:solidFill>
                  <a:srgbClr val="FFFFFF"/>
                </a:solidFill>
              </a:rPr>
              <a:t>Customer </a:t>
            </a:r>
            <a:r>
              <a:rPr lang="en-US" sz="1400" dirty="0" smtClean="0">
                <a:solidFill>
                  <a:srgbClr val="FFFFFF"/>
                </a:solidFill>
              </a:rPr>
              <a:t>Relationship </a:t>
            </a:r>
            <a:r>
              <a:rPr lang="en-US" sz="1400" dirty="0">
                <a:solidFill>
                  <a:srgbClr val="FFFFFF"/>
                </a:solidFill>
              </a:rPr>
              <a:t>Management </a:t>
            </a:r>
            <a:r>
              <a:rPr lang="en-US" sz="1400" dirty="0" smtClean="0">
                <a:solidFill>
                  <a:srgbClr val="FFFFFF"/>
                </a:solidFill>
              </a:rPr>
              <a:t>(CRM</a:t>
            </a:r>
            <a:r>
              <a:rPr lang="en-US" sz="1400" dirty="0">
                <a:solidFill>
                  <a:srgbClr val="FFFFFF"/>
                </a:solidFill>
              </a:rPr>
              <a:t>)</a:t>
            </a:r>
          </a:p>
        </p:txBody>
      </p:sp>
      <p:pic>
        <p:nvPicPr>
          <p:cNvPr id="43" name="Picture 4" descr="C:\Users\shawnm\Desktop\Business Person.png"/>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1928447" y="4036202"/>
            <a:ext cx="474352" cy="759533"/>
          </a:xfrm>
          <a:prstGeom prst="rect">
            <a:avLst/>
          </a:prstGeom>
          <a:solidFill>
            <a:schemeClr val="accent2"/>
          </a:solidFill>
          <a:ln>
            <a:noFill/>
            <a:headEnd type="none" w="med" len="med"/>
            <a:tailEnd type="none" w="med" len="med"/>
          </a:ln>
          <a:effectLst/>
          <a:extLst/>
        </p:spPr>
      </p:pic>
      <p:sp>
        <p:nvSpPr>
          <p:cNvPr id="53" name="TextBox 52"/>
          <p:cNvSpPr txBox="1"/>
          <p:nvPr/>
        </p:nvSpPr>
        <p:spPr>
          <a:xfrm>
            <a:off x="366141" y="6730049"/>
            <a:ext cx="8787806" cy="241895"/>
          </a:xfrm>
          <a:prstGeom prst="rect">
            <a:avLst/>
          </a:prstGeom>
          <a:noFill/>
        </p:spPr>
        <p:txBody>
          <a:bodyPr wrap="square" lIns="102396" tIns="51198" rIns="102396" bIns="51198" rtlCol="0">
            <a:spAutoFit/>
          </a:bodyPr>
          <a:lstStyle/>
          <a:p>
            <a:r>
              <a:rPr lang="en-US" sz="900" dirty="0">
                <a:solidFill>
                  <a:srgbClr val="505050"/>
                </a:solidFill>
              </a:rPr>
              <a:t>Source: The Hackett Group</a:t>
            </a:r>
          </a:p>
        </p:txBody>
      </p:sp>
      <p:grpSp>
        <p:nvGrpSpPr>
          <p:cNvPr id="20" name="Group 19"/>
          <p:cNvGrpSpPr/>
          <p:nvPr/>
        </p:nvGrpSpPr>
        <p:grpSpPr>
          <a:xfrm>
            <a:off x="5075237" y="1820862"/>
            <a:ext cx="3962399" cy="3810001"/>
            <a:chOff x="4160838" y="1820862"/>
            <a:chExt cx="3962399" cy="3810001"/>
          </a:xfrm>
        </p:grpSpPr>
        <p:sp>
          <p:nvSpPr>
            <p:cNvPr id="19" name="Rectangle 18"/>
            <p:cNvSpPr/>
            <p:nvPr/>
          </p:nvSpPr>
          <p:spPr bwMode="auto">
            <a:xfrm>
              <a:off x="4160838" y="1820862"/>
              <a:ext cx="2133599" cy="3810001"/>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18" name="Group 17"/>
            <p:cNvGrpSpPr/>
            <p:nvPr/>
          </p:nvGrpSpPr>
          <p:grpSpPr>
            <a:xfrm>
              <a:off x="4313238" y="1820862"/>
              <a:ext cx="3809999" cy="3810000"/>
              <a:chOff x="4313238" y="1820862"/>
              <a:chExt cx="3809999" cy="3810000"/>
            </a:xfrm>
          </p:grpSpPr>
          <p:sp>
            <p:nvSpPr>
              <p:cNvPr id="28" name="Rectangle 27"/>
              <p:cNvSpPr/>
              <p:nvPr/>
            </p:nvSpPr>
            <p:spPr bwMode="auto">
              <a:xfrm>
                <a:off x="6294437" y="1820862"/>
                <a:ext cx="1828800" cy="1828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defTabSz="932472" fontAlgn="base">
                  <a:spcBef>
                    <a:spcPct val="0"/>
                  </a:spcBef>
                  <a:spcAft>
                    <a:spcPct val="0"/>
                  </a:spcAft>
                </a:pPr>
                <a:r>
                  <a:rPr lang="en-US" sz="1400" dirty="0">
                    <a:solidFill>
                      <a:srgbClr val="FFFFFF"/>
                    </a:solidFill>
                  </a:rPr>
                  <a:t>Electronic Medical Records (EMR)</a:t>
                </a:r>
              </a:p>
            </p:txBody>
          </p:sp>
          <p:pic>
            <p:nvPicPr>
              <p:cNvPr id="35" name="Picture 34"/>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18698" y="2122430"/>
                <a:ext cx="804766" cy="804766"/>
              </a:xfrm>
              <a:prstGeom prst="rect">
                <a:avLst/>
              </a:prstGeom>
            </p:spPr>
          </p:pic>
          <p:sp>
            <p:nvSpPr>
              <p:cNvPr id="14" name="Rectangle 13"/>
              <p:cNvSpPr/>
              <p:nvPr/>
            </p:nvSpPr>
            <p:spPr bwMode="auto">
              <a:xfrm>
                <a:off x="6294437" y="3802061"/>
                <a:ext cx="1828800" cy="18288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defTabSz="932472" fontAlgn="base">
                  <a:spcBef>
                    <a:spcPct val="0"/>
                  </a:spcBef>
                  <a:spcAft>
                    <a:spcPct val="0"/>
                  </a:spcAft>
                </a:pPr>
                <a:r>
                  <a:rPr lang="en-US" sz="1400" dirty="0">
                    <a:solidFill>
                      <a:srgbClr val="FFFFFF"/>
                    </a:solidFill>
                  </a:rPr>
                  <a:t>Product Lifecycle Management (PLM)</a:t>
                </a:r>
              </a:p>
            </p:txBody>
          </p:sp>
          <p:pic>
            <p:nvPicPr>
              <p:cNvPr id="39" name="Picture 38"/>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865178" y="4127286"/>
                <a:ext cx="711806" cy="711806"/>
              </a:xfrm>
              <a:prstGeom prst="rect">
                <a:avLst/>
              </a:prstGeom>
              <a:noFill/>
            </p:spPr>
          </p:pic>
          <p:sp>
            <p:nvSpPr>
              <p:cNvPr id="29" name="Rectangle 28"/>
              <p:cNvSpPr/>
              <p:nvPr/>
            </p:nvSpPr>
            <p:spPr bwMode="auto">
              <a:xfrm>
                <a:off x="4313239" y="1820862"/>
                <a:ext cx="1828800"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defTabSz="932472" fontAlgn="base">
                  <a:spcBef>
                    <a:spcPct val="0"/>
                  </a:spcBef>
                  <a:spcAft>
                    <a:spcPct val="0"/>
                  </a:spcAft>
                </a:pPr>
                <a:r>
                  <a:rPr lang="en-US" sz="1400" dirty="0">
                    <a:solidFill>
                      <a:srgbClr val="FFFFFF"/>
                    </a:solidFill>
                  </a:rPr>
                  <a:t>Supply Chain Management (SCM)</a:t>
                </a:r>
              </a:p>
            </p:txBody>
          </p:sp>
          <p:pic>
            <p:nvPicPr>
              <p:cNvPr id="40" name="Picture 39"/>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4864854" y="2185783"/>
                <a:ext cx="694207" cy="694207"/>
              </a:xfrm>
              <a:prstGeom prst="rect">
                <a:avLst/>
              </a:prstGeom>
            </p:spPr>
          </p:pic>
          <p:sp>
            <p:nvSpPr>
              <p:cNvPr id="8" name="Rectangle 7"/>
              <p:cNvSpPr/>
              <p:nvPr/>
            </p:nvSpPr>
            <p:spPr bwMode="auto">
              <a:xfrm>
                <a:off x="4313238" y="3802062"/>
                <a:ext cx="1828800" cy="18288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defTabSz="932472" fontAlgn="base">
                  <a:spcBef>
                    <a:spcPct val="0"/>
                  </a:spcBef>
                  <a:spcAft>
                    <a:spcPct val="0"/>
                  </a:spcAft>
                </a:pPr>
                <a:r>
                  <a:rPr lang="en-US" sz="1400" dirty="0">
                    <a:solidFill>
                      <a:srgbClr val="FFFFFF"/>
                    </a:solidFill>
                  </a:rPr>
                  <a:t>Human Resources Information Systems </a:t>
                </a:r>
              </a:p>
            </p:txBody>
          </p:sp>
          <p:sp>
            <p:nvSpPr>
              <p:cNvPr id="42" name="Freeform 78"/>
              <p:cNvSpPr>
                <a:spLocks noEditPoints="1"/>
              </p:cNvSpPr>
              <p:nvPr/>
            </p:nvSpPr>
            <p:spPr bwMode="black">
              <a:xfrm>
                <a:off x="4827962" y="4105608"/>
                <a:ext cx="789082" cy="755163"/>
              </a:xfrm>
              <a:custGeom>
                <a:avLst/>
                <a:gdLst>
                  <a:gd name="T0" fmla="*/ 1448 w 2291"/>
                  <a:gd name="T1" fmla="*/ 923 h 2197"/>
                  <a:gd name="T2" fmla="*/ 1464 w 2291"/>
                  <a:gd name="T3" fmla="*/ 1048 h 2197"/>
                  <a:gd name="T4" fmla="*/ 1622 w 2291"/>
                  <a:gd name="T5" fmla="*/ 1225 h 2197"/>
                  <a:gd name="T6" fmla="*/ 1522 w 2291"/>
                  <a:gd name="T7" fmla="*/ 1149 h 2197"/>
                  <a:gd name="T8" fmla="*/ 1622 w 2291"/>
                  <a:gd name="T9" fmla="*/ 1225 h 2197"/>
                  <a:gd name="T10" fmla="*/ 769 w 2291"/>
                  <a:gd name="T11" fmla="*/ 1149 h 2197"/>
                  <a:gd name="T12" fmla="*/ 669 w 2291"/>
                  <a:gd name="T13" fmla="*/ 1225 h 2197"/>
                  <a:gd name="T14" fmla="*/ 828 w 2291"/>
                  <a:gd name="T15" fmla="*/ 1048 h 2197"/>
                  <a:gd name="T16" fmla="*/ 844 w 2291"/>
                  <a:gd name="T17" fmla="*/ 923 h 2197"/>
                  <a:gd name="T18" fmla="*/ 828 w 2291"/>
                  <a:gd name="T19" fmla="*/ 1048 h 2197"/>
                  <a:gd name="T20" fmla="*/ 1390 w 2291"/>
                  <a:gd name="T21" fmla="*/ 540 h 2197"/>
                  <a:gd name="T22" fmla="*/ 1493 w 2291"/>
                  <a:gd name="T23" fmla="*/ 103 h 2197"/>
                  <a:gd name="T24" fmla="*/ 902 w 2291"/>
                  <a:gd name="T25" fmla="*/ 0 h 2197"/>
                  <a:gd name="T26" fmla="*/ 799 w 2291"/>
                  <a:gd name="T27" fmla="*/ 437 h 2197"/>
                  <a:gd name="T28" fmla="*/ 859 w 2291"/>
                  <a:gd name="T29" fmla="*/ 103 h 2197"/>
                  <a:gd name="T30" fmla="*/ 1390 w 2291"/>
                  <a:gd name="T31" fmla="*/ 60 h 2197"/>
                  <a:gd name="T32" fmla="*/ 1433 w 2291"/>
                  <a:gd name="T33" fmla="*/ 437 h 2197"/>
                  <a:gd name="T34" fmla="*/ 902 w 2291"/>
                  <a:gd name="T35" fmla="*/ 480 h 2197"/>
                  <a:gd name="T36" fmla="*/ 859 w 2291"/>
                  <a:gd name="T37" fmla="*/ 103 h 2197"/>
                  <a:gd name="T38" fmla="*/ 1614 w 2291"/>
                  <a:gd name="T39" fmla="*/ 824 h 2197"/>
                  <a:gd name="T40" fmla="*/ 1640 w 2291"/>
                  <a:gd name="T41" fmla="*/ 786 h 2197"/>
                  <a:gd name="T42" fmla="*/ 1499 w 2291"/>
                  <a:gd name="T43" fmla="*/ 596 h 2197"/>
                  <a:gd name="T44" fmla="*/ 835 w 2291"/>
                  <a:gd name="T45" fmla="*/ 576 h 2197"/>
                  <a:gd name="T46" fmla="*/ 669 w 2291"/>
                  <a:gd name="T47" fmla="*/ 741 h 2197"/>
                  <a:gd name="T48" fmla="*/ 652 w 2291"/>
                  <a:gd name="T49" fmla="*/ 798 h 2197"/>
                  <a:gd name="T50" fmla="*/ 1450 w 2291"/>
                  <a:gd name="T51" fmla="*/ 1476 h 2197"/>
                  <a:gd name="T52" fmla="*/ 1554 w 2291"/>
                  <a:gd name="T53" fmla="*/ 1913 h 2197"/>
                  <a:gd name="T54" fmla="*/ 2144 w 2291"/>
                  <a:gd name="T55" fmla="*/ 1810 h 2197"/>
                  <a:gd name="T56" fmla="*/ 2041 w 2291"/>
                  <a:gd name="T57" fmla="*/ 1373 h 2197"/>
                  <a:gd name="T58" fmla="*/ 1450 w 2291"/>
                  <a:gd name="T59" fmla="*/ 1476 h 2197"/>
                  <a:gd name="T60" fmla="*/ 2084 w 2291"/>
                  <a:gd name="T61" fmla="*/ 1810 h 2197"/>
                  <a:gd name="T62" fmla="*/ 1554 w 2291"/>
                  <a:gd name="T63" fmla="*/ 1853 h 2197"/>
                  <a:gd name="T64" fmla="*/ 1511 w 2291"/>
                  <a:gd name="T65" fmla="*/ 1476 h 2197"/>
                  <a:gd name="T66" fmla="*/ 2041 w 2291"/>
                  <a:gd name="T67" fmla="*/ 1433 h 2197"/>
                  <a:gd name="T68" fmla="*/ 2275 w 2291"/>
                  <a:gd name="T69" fmla="*/ 2114 h 2197"/>
                  <a:gd name="T70" fmla="*/ 2108 w 2291"/>
                  <a:gd name="T71" fmla="*/ 1949 h 2197"/>
                  <a:gd name="T72" fmla="*/ 1444 w 2291"/>
                  <a:gd name="T73" fmla="*/ 1969 h 2197"/>
                  <a:gd name="T74" fmla="*/ 1304 w 2291"/>
                  <a:gd name="T75" fmla="*/ 2159 h 2197"/>
                  <a:gd name="T76" fmla="*/ 1329 w 2291"/>
                  <a:gd name="T77" fmla="*/ 2197 h 2197"/>
                  <a:gd name="T78" fmla="*/ 2291 w 2291"/>
                  <a:gd name="T79" fmla="*/ 2171 h 2197"/>
                  <a:gd name="T80" fmla="*/ 2275 w 2291"/>
                  <a:gd name="T81" fmla="*/ 2114 h 2197"/>
                  <a:gd name="T82" fmla="*/ 738 w 2291"/>
                  <a:gd name="T83" fmla="*/ 1913 h 2197"/>
                  <a:gd name="T84" fmla="*/ 841 w 2291"/>
                  <a:gd name="T85" fmla="*/ 1476 h 2197"/>
                  <a:gd name="T86" fmla="*/ 250 w 2291"/>
                  <a:gd name="T87" fmla="*/ 1373 h 2197"/>
                  <a:gd name="T88" fmla="*/ 147 w 2291"/>
                  <a:gd name="T89" fmla="*/ 1810 h 2197"/>
                  <a:gd name="T90" fmla="*/ 207 w 2291"/>
                  <a:gd name="T91" fmla="*/ 1476 h 2197"/>
                  <a:gd name="T92" fmla="*/ 738 w 2291"/>
                  <a:gd name="T93" fmla="*/ 1433 h 2197"/>
                  <a:gd name="T94" fmla="*/ 781 w 2291"/>
                  <a:gd name="T95" fmla="*/ 1810 h 2197"/>
                  <a:gd name="T96" fmla="*/ 250 w 2291"/>
                  <a:gd name="T97" fmla="*/ 1853 h 2197"/>
                  <a:gd name="T98" fmla="*/ 207 w 2291"/>
                  <a:gd name="T99" fmla="*/ 1476 h 2197"/>
                  <a:gd name="T100" fmla="*/ 805 w 2291"/>
                  <a:gd name="T101" fmla="*/ 1949 h 2197"/>
                  <a:gd name="T102" fmla="*/ 141 w 2291"/>
                  <a:gd name="T103" fmla="*/ 1969 h 2197"/>
                  <a:gd name="T104" fmla="*/ 0 w 2291"/>
                  <a:gd name="T105" fmla="*/ 2159 h 2197"/>
                  <a:gd name="T106" fmla="*/ 26 w 2291"/>
                  <a:gd name="T107" fmla="*/ 2197 h 2197"/>
                  <a:gd name="T108" fmla="*/ 988 w 2291"/>
                  <a:gd name="T109" fmla="*/ 2171 h 2197"/>
                  <a:gd name="T110" fmla="*/ 971 w 2291"/>
                  <a:gd name="T111" fmla="*/ 2114 h 2197"/>
                  <a:gd name="T112" fmla="*/ 971 w 2291"/>
                  <a:gd name="T113" fmla="*/ 1659 h 2197"/>
                  <a:gd name="T114" fmla="*/ 1088 w 2291"/>
                  <a:gd name="T115" fmla="*/ 1610 h 2197"/>
                  <a:gd name="T116" fmla="*/ 971 w 2291"/>
                  <a:gd name="T117" fmla="*/ 1659 h 2197"/>
                  <a:gd name="T118" fmla="*/ 1204 w 2291"/>
                  <a:gd name="T119" fmla="*/ 1610 h 2197"/>
                  <a:gd name="T120" fmla="*/ 1320 w 2291"/>
                  <a:gd name="T121" fmla="*/ 1659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91" h="2197">
                    <a:moveTo>
                      <a:pt x="1506" y="1023"/>
                    </a:moveTo>
                    <a:cubicBezTo>
                      <a:pt x="1448" y="923"/>
                      <a:pt x="1448" y="923"/>
                      <a:pt x="1448" y="923"/>
                    </a:cubicBezTo>
                    <a:cubicBezTo>
                      <a:pt x="1406" y="947"/>
                      <a:pt x="1406" y="947"/>
                      <a:pt x="1406" y="947"/>
                    </a:cubicBezTo>
                    <a:cubicBezTo>
                      <a:pt x="1464" y="1048"/>
                      <a:pt x="1464" y="1048"/>
                      <a:pt x="1464" y="1048"/>
                    </a:cubicBezTo>
                    <a:lnTo>
                      <a:pt x="1506" y="1023"/>
                    </a:lnTo>
                    <a:close/>
                    <a:moveTo>
                      <a:pt x="1622" y="1225"/>
                    </a:moveTo>
                    <a:cubicBezTo>
                      <a:pt x="1564" y="1124"/>
                      <a:pt x="1564" y="1124"/>
                      <a:pt x="1564" y="1124"/>
                    </a:cubicBezTo>
                    <a:cubicBezTo>
                      <a:pt x="1522" y="1149"/>
                      <a:pt x="1522" y="1149"/>
                      <a:pt x="1522" y="1149"/>
                    </a:cubicBezTo>
                    <a:cubicBezTo>
                      <a:pt x="1580" y="1249"/>
                      <a:pt x="1580" y="1249"/>
                      <a:pt x="1580" y="1249"/>
                    </a:cubicBezTo>
                    <a:lnTo>
                      <a:pt x="1622" y="1225"/>
                    </a:lnTo>
                    <a:close/>
                    <a:moveTo>
                      <a:pt x="711" y="1249"/>
                    </a:moveTo>
                    <a:cubicBezTo>
                      <a:pt x="769" y="1149"/>
                      <a:pt x="769" y="1149"/>
                      <a:pt x="769" y="1149"/>
                    </a:cubicBezTo>
                    <a:cubicBezTo>
                      <a:pt x="727" y="1124"/>
                      <a:pt x="727" y="1124"/>
                      <a:pt x="727" y="1124"/>
                    </a:cubicBezTo>
                    <a:cubicBezTo>
                      <a:pt x="669" y="1225"/>
                      <a:pt x="669" y="1225"/>
                      <a:pt x="669" y="1225"/>
                    </a:cubicBezTo>
                    <a:lnTo>
                      <a:pt x="711" y="1249"/>
                    </a:lnTo>
                    <a:close/>
                    <a:moveTo>
                      <a:pt x="828" y="1048"/>
                    </a:moveTo>
                    <a:cubicBezTo>
                      <a:pt x="886" y="947"/>
                      <a:pt x="886" y="947"/>
                      <a:pt x="886" y="947"/>
                    </a:cubicBezTo>
                    <a:cubicBezTo>
                      <a:pt x="844" y="923"/>
                      <a:pt x="844" y="923"/>
                      <a:pt x="844" y="923"/>
                    </a:cubicBezTo>
                    <a:cubicBezTo>
                      <a:pt x="786" y="1023"/>
                      <a:pt x="786" y="1023"/>
                      <a:pt x="786" y="1023"/>
                    </a:cubicBezTo>
                    <a:lnTo>
                      <a:pt x="828" y="1048"/>
                    </a:lnTo>
                    <a:close/>
                    <a:moveTo>
                      <a:pt x="902" y="540"/>
                    </a:moveTo>
                    <a:cubicBezTo>
                      <a:pt x="1390" y="540"/>
                      <a:pt x="1390" y="540"/>
                      <a:pt x="1390" y="540"/>
                    </a:cubicBezTo>
                    <a:cubicBezTo>
                      <a:pt x="1447" y="540"/>
                      <a:pt x="1493" y="494"/>
                      <a:pt x="1493" y="437"/>
                    </a:cubicBezTo>
                    <a:cubicBezTo>
                      <a:pt x="1493" y="103"/>
                      <a:pt x="1493" y="103"/>
                      <a:pt x="1493" y="103"/>
                    </a:cubicBezTo>
                    <a:cubicBezTo>
                      <a:pt x="1493" y="46"/>
                      <a:pt x="1447" y="0"/>
                      <a:pt x="1390" y="0"/>
                    </a:cubicBezTo>
                    <a:cubicBezTo>
                      <a:pt x="902" y="0"/>
                      <a:pt x="902" y="0"/>
                      <a:pt x="902" y="0"/>
                    </a:cubicBezTo>
                    <a:cubicBezTo>
                      <a:pt x="845" y="0"/>
                      <a:pt x="799" y="46"/>
                      <a:pt x="799" y="103"/>
                    </a:cubicBezTo>
                    <a:cubicBezTo>
                      <a:pt x="799" y="437"/>
                      <a:pt x="799" y="437"/>
                      <a:pt x="799" y="437"/>
                    </a:cubicBezTo>
                    <a:cubicBezTo>
                      <a:pt x="799" y="494"/>
                      <a:pt x="845" y="540"/>
                      <a:pt x="902" y="540"/>
                    </a:cubicBezTo>
                    <a:close/>
                    <a:moveTo>
                      <a:pt x="859" y="103"/>
                    </a:moveTo>
                    <a:cubicBezTo>
                      <a:pt x="859" y="79"/>
                      <a:pt x="878" y="60"/>
                      <a:pt x="902" y="60"/>
                    </a:cubicBezTo>
                    <a:cubicBezTo>
                      <a:pt x="1390" y="60"/>
                      <a:pt x="1390" y="60"/>
                      <a:pt x="1390" y="60"/>
                    </a:cubicBezTo>
                    <a:cubicBezTo>
                      <a:pt x="1413" y="60"/>
                      <a:pt x="1433" y="79"/>
                      <a:pt x="1433" y="103"/>
                    </a:cubicBezTo>
                    <a:cubicBezTo>
                      <a:pt x="1433" y="437"/>
                      <a:pt x="1433" y="437"/>
                      <a:pt x="1433" y="437"/>
                    </a:cubicBezTo>
                    <a:cubicBezTo>
                      <a:pt x="1433" y="461"/>
                      <a:pt x="1413" y="480"/>
                      <a:pt x="1390" y="480"/>
                    </a:cubicBezTo>
                    <a:cubicBezTo>
                      <a:pt x="902" y="480"/>
                      <a:pt x="902" y="480"/>
                      <a:pt x="902" y="480"/>
                    </a:cubicBezTo>
                    <a:cubicBezTo>
                      <a:pt x="878" y="480"/>
                      <a:pt x="859" y="461"/>
                      <a:pt x="859" y="437"/>
                    </a:cubicBezTo>
                    <a:lnTo>
                      <a:pt x="859" y="103"/>
                    </a:lnTo>
                    <a:close/>
                    <a:moveTo>
                      <a:pt x="678" y="824"/>
                    </a:moveTo>
                    <a:cubicBezTo>
                      <a:pt x="1614" y="824"/>
                      <a:pt x="1614" y="824"/>
                      <a:pt x="1614" y="824"/>
                    </a:cubicBezTo>
                    <a:cubicBezTo>
                      <a:pt x="1628" y="824"/>
                      <a:pt x="1640" y="812"/>
                      <a:pt x="1640" y="798"/>
                    </a:cubicBezTo>
                    <a:cubicBezTo>
                      <a:pt x="1640" y="786"/>
                      <a:pt x="1640" y="786"/>
                      <a:pt x="1640" y="786"/>
                    </a:cubicBezTo>
                    <a:cubicBezTo>
                      <a:pt x="1640" y="772"/>
                      <a:pt x="1632" y="752"/>
                      <a:pt x="1623" y="741"/>
                    </a:cubicBezTo>
                    <a:cubicBezTo>
                      <a:pt x="1499" y="596"/>
                      <a:pt x="1499" y="596"/>
                      <a:pt x="1499" y="596"/>
                    </a:cubicBezTo>
                    <a:cubicBezTo>
                      <a:pt x="1490" y="585"/>
                      <a:pt x="1471" y="576"/>
                      <a:pt x="1457" y="576"/>
                    </a:cubicBezTo>
                    <a:cubicBezTo>
                      <a:pt x="835" y="576"/>
                      <a:pt x="835" y="576"/>
                      <a:pt x="835" y="576"/>
                    </a:cubicBezTo>
                    <a:cubicBezTo>
                      <a:pt x="821" y="576"/>
                      <a:pt x="802" y="585"/>
                      <a:pt x="792" y="596"/>
                    </a:cubicBezTo>
                    <a:cubicBezTo>
                      <a:pt x="669" y="741"/>
                      <a:pt x="669" y="741"/>
                      <a:pt x="669" y="741"/>
                    </a:cubicBezTo>
                    <a:cubicBezTo>
                      <a:pt x="659" y="752"/>
                      <a:pt x="652" y="772"/>
                      <a:pt x="652" y="786"/>
                    </a:cubicBezTo>
                    <a:cubicBezTo>
                      <a:pt x="652" y="798"/>
                      <a:pt x="652" y="798"/>
                      <a:pt x="652" y="798"/>
                    </a:cubicBezTo>
                    <a:cubicBezTo>
                      <a:pt x="652" y="812"/>
                      <a:pt x="664" y="824"/>
                      <a:pt x="678" y="824"/>
                    </a:cubicBezTo>
                    <a:close/>
                    <a:moveTo>
                      <a:pt x="1450" y="1476"/>
                    </a:moveTo>
                    <a:cubicBezTo>
                      <a:pt x="1450" y="1810"/>
                      <a:pt x="1450" y="1810"/>
                      <a:pt x="1450" y="1810"/>
                    </a:cubicBezTo>
                    <a:cubicBezTo>
                      <a:pt x="1450" y="1867"/>
                      <a:pt x="1497" y="1913"/>
                      <a:pt x="1554" y="1913"/>
                    </a:cubicBezTo>
                    <a:cubicBezTo>
                      <a:pt x="2041" y="1913"/>
                      <a:pt x="2041" y="1913"/>
                      <a:pt x="2041" y="1913"/>
                    </a:cubicBezTo>
                    <a:cubicBezTo>
                      <a:pt x="2098" y="1913"/>
                      <a:pt x="2144" y="1867"/>
                      <a:pt x="2144" y="1810"/>
                    </a:cubicBezTo>
                    <a:cubicBezTo>
                      <a:pt x="2144" y="1476"/>
                      <a:pt x="2144" y="1476"/>
                      <a:pt x="2144" y="1476"/>
                    </a:cubicBezTo>
                    <a:cubicBezTo>
                      <a:pt x="2144" y="1419"/>
                      <a:pt x="2098" y="1373"/>
                      <a:pt x="2041" y="1373"/>
                    </a:cubicBezTo>
                    <a:cubicBezTo>
                      <a:pt x="1554" y="1373"/>
                      <a:pt x="1554" y="1373"/>
                      <a:pt x="1554" y="1373"/>
                    </a:cubicBezTo>
                    <a:cubicBezTo>
                      <a:pt x="1497" y="1373"/>
                      <a:pt x="1450" y="1419"/>
                      <a:pt x="1450" y="1476"/>
                    </a:cubicBezTo>
                    <a:close/>
                    <a:moveTo>
                      <a:pt x="2084" y="1476"/>
                    </a:moveTo>
                    <a:cubicBezTo>
                      <a:pt x="2084" y="1810"/>
                      <a:pt x="2084" y="1810"/>
                      <a:pt x="2084" y="1810"/>
                    </a:cubicBezTo>
                    <a:cubicBezTo>
                      <a:pt x="2084" y="1834"/>
                      <a:pt x="2065" y="1853"/>
                      <a:pt x="2041" y="1853"/>
                    </a:cubicBezTo>
                    <a:cubicBezTo>
                      <a:pt x="1554" y="1853"/>
                      <a:pt x="1554" y="1853"/>
                      <a:pt x="1554" y="1853"/>
                    </a:cubicBezTo>
                    <a:cubicBezTo>
                      <a:pt x="1530" y="1853"/>
                      <a:pt x="1511" y="1834"/>
                      <a:pt x="1511" y="1810"/>
                    </a:cubicBezTo>
                    <a:cubicBezTo>
                      <a:pt x="1511" y="1476"/>
                      <a:pt x="1511" y="1476"/>
                      <a:pt x="1511" y="1476"/>
                    </a:cubicBezTo>
                    <a:cubicBezTo>
                      <a:pt x="1511" y="1452"/>
                      <a:pt x="1530" y="1433"/>
                      <a:pt x="1554" y="1433"/>
                    </a:cubicBezTo>
                    <a:cubicBezTo>
                      <a:pt x="2041" y="1433"/>
                      <a:pt x="2041" y="1433"/>
                      <a:pt x="2041" y="1433"/>
                    </a:cubicBezTo>
                    <a:cubicBezTo>
                      <a:pt x="2065" y="1433"/>
                      <a:pt x="2084" y="1452"/>
                      <a:pt x="2084" y="1476"/>
                    </a:cubicBezTo>
                    <a:close/>
                    <a:moveTo>
                      <a:pt x="2275" y="2114"/>
                    </a:moveTo>
                    <a:cubicBezTo>
                      <a:pt x="2151" y="1969"/>
                      <a:pt x="2151" y="1969"/>
                      <a:pt x="2151" y="1969"/>
                    </a:cubicBezTo>
                    <a:cubicBezTo>
                      <a:pt x="2142" y="1958"/>
                      <a:pt x="2123" y="1949"/>
                      <a:pt x="2108" y="1949"/>
                    </a:cubicBezTo>
                    <a:cubicBezTo>
                      <a:pt x="1486" y="1949"/>
                      <a:pt x="1486" y="1949"/>
                      <a:pt x="1486" y="1949"/>
                    </a:cubicBezTo>
                    <a:cubicBezTo>
                      <a:pt x="1472" y="1949"/>
                      <a:pt x="1453" y="1958"/>
                      <a:pt x="1444" y="1969"/>
                    </a:cubicBezTo>
                    <a:cubicBezTo>
                      <a:pt x="1320" y="2114"/>
                      <a:pt x="1320" y="2114"/>
                      <a:pt x="1320" y="2114"/>
                    </a:cubicBezTo>
                    <a:cubicBezTo>
                      <a:pt x="1311" y="2125"/>
                      <a:pt x="1304" y="2145"/>
                      <a:pt x="1304" y="2159"/>
                    </a:cubicBezTo>
                    <a:cubicBezTo>
                      <a:pt x="1304" y="2171"/>
                      <a:pt x="1304" y="2171"/>
                      <a:pt x="1304" y="2171"/>
                    </a:cubicBezTo>
                    <a:cubicBezTo>
                      <a:pt x="1304" y="2185"/>
                      <a:pt x="1315" y="2197"/>
                      <a:pt x="1329" y="2197"/>
                    </a:cubicBezTo>
                    <a:cubicBezTo>
                      <a:pt x="2265" y="2197"/>
                      <a:pt x="2265" y="2197"/>
                      <a:pt x="2265" y="2197"/>
                    </a:cubicBezTo>
                    <a:cubicBezTo>
                      <a:pt x="2280" y="2197"/>
                      <a:pt x="2291" y="2185"/>
                      <a:pt x="2291" y="2171"/>
                    </a:cubicBezTo>
                    <a:cubicBezTo>
                      <a:pt x="2291" y="2159"/>
                      <a:pt x="2291" y="2159"/>
                      <a:pt x="2291" y="2159"/>
                    </a:cubicBezTo>
                    <a:cubicBezTo>
                      <a:pt x="2291" y="2145"/>
                      <a:pt x="2284" y="2125"/>
                      <a:pt x="2275" y="2114"/>
                    </a:cubicBezTo>
                    <a:close/>
                    <a:moveTo>
                      <a:pt x="250" y="1913"/>
                    </a:moveTo>
                    <a:cubicBezTo>
                      <a:pt x="738" y="1913"/>
                      <a:pt x="738" y="1913"/>
                      <a:pt x="738" y="1913"/>
                    </a:cubicBezTo>
                    <a:cubicBezTo>
                      <a:pt x="795" y="1913"/>
                      <a:pt x="841" y="1867"/>
                      <a:pt x="841" y="1810"/>
                    </a:cubicBezTo>
                    <a:cubicBezTo>
                      <a:pt x="841" y="1476"/>
                      <a:pt x="841" y="1476"/>
                      <a:pt x="841" y="1476"/>
                    </a:cubicBezTo>
                    <a:cubicBezTo>
                      <a:pt x="841" y="1419"/>
                      <a:pt x="795" y="1373"/>
                      <a:pt x="738" y="1373"/>
                    </a:cubicBezTo>
                    <a:cubicBezTo>
                      <a:pt x="250" y="1373"/>
                      <a:pt x="250" y="1373"/>
                      <a:pt x="250" y="1373"/>
                    </a:cubicBezTo>
                    <a:cubicBezTo>
                      <a:pt x="193" y="1373"/>
                      <a:pt x="147" y="1419"/>
                      <a:pt x="147" y="1476"/>
                    </a:cubicBezTo>
                    <a:cubicBezTo>
                      <a:pt x="147" y="1810"/>
                      <a:pt x="147" y="1810"/>
                      <a:pt x="147" y="1810"/>
                    </a:cubicBezTo>
                    <a:cubicBezTo>
                      <a:pt x="147" y="1867"/>
                      <a:pt x="193" y="1913"/>
                      <a:pt x="250" y="1913"/>
                    </a:cubicBezTo>
                    <a:close/>
                    <a:moveTo>
                      <a:pt x="207" y="1476"/>
                    </a:moveTo>
                    <a:cubicBezTo>
                      <a:pt x="207" y="1452"/>
                      <a:pt x="227" y="1433"/>
                      <a:pt x="250" y="1433"/>
                    </a:cubicBezTo>
                    <a:cubicBezTo>
                      <a:pt x="738" y="1433"/>
                      <a:pt x="738" y="1433"/>
                      <a:pt x="738" y="1433"/>
                    </a:cubicBezTo>
                    <a:cubicBezTo>
                      <a:pt x="762" y="1433"/>
                      <a:pt x="781" y="1452"/>
                      <a:pt x="781" y="1476"/>
                    </a:cubicBezTo>
                    <a:cubicBezTo>
                      <a:pt x="781" y="1810"/>
                      <a:pt x="781" y="1810"/>
                      <a:pt x="781" y="1810"/>
                    </a:cubicBezTo>
                    <a:cubicBezTo>
                      <a:pt x="781" y="1834"/>
                      <a:pt x="762" y="1853"/>
                      <a:pt x="738" y="1853"/>
                    </a:cubicBezTo>
                    <a:cubicBezTo>
                      <a:pt x="250" y="1853"/>
                      <a:pt x="250" y="1853"/>
                      <a:pt x="250" y="1853"/>
                    </a:cubicBezTo>
                    <a:cubicBezTo>
                      <a:pt x="227" y="1853"/>
                      <a:pt x="207" y="1834"/>
                      <a:pt x="207" y="1810"/>
                    </a:cubicBezTo>
                    <a:lnTo>
                      <a:pt x="207" y="1476"/>
                    </a:lnTo>
                    <a:close/>
                    <a:moveTo>
                      <a:pt x="848" y="1969"/>
                    </a:moveTo>
                    <a:cubicBezTo>
                      <a:pt x="838" y="1958"/>
                      <a:pt x="819" y="1949"/>
                      <a:pt x="805" y="1949"/>
                    </a:cubicBezTo>
                    <a:cubicBezTo>
                      <a:pt x="183" y="1949"/>
                      <a:pt x="183" y="1949"/>
                      <a:pt x="183" y="1949"/>
                    </a:cubicBezTo>
                    <a:cubicBezTo>
                      <a:pt x="169" y="1949"/>
                      <a:pt x="150" y="1958"/>
                      <a:pt x="141" y="1969"/>
                    </a:cubicBezTo>
                    <a:cubicBezTo>
                      <a:pt x="17" y="2114"/>
                      <a:pt x="17" y="2114"/>
                      <a:pt x="17" y="2114"/>
                    </a:cubicBezTo>
                    <a:cubicBezTo>
                      <a:pt x="8" y="2125"/>
                      <a:pt x="0" y="2145"/>
                      <a:pt x="0" y="2159"/>
                    </a:cubicBezTo>
                    <a:cubicBezTo>
                      <a:pt x="0" y="2171"/>
                      <a:pt x="0" y="2171"/>
                      <a:pt x="0" y="2171"/>
                    </a:cubicBezTo>
                    <a:cubicBezTo>
                      <a:pt x="0" y="2185"/>
                      <a:pt x="12" y="2197"/>
                      <a:pt x="26" y="2197"/>
                    </a:cubicBezTo>
                    <a:cubicBezTo>
                      <a:pt x="962" y="2197"/>
                      <a:pt x="962" y="2197"/>
                      <a:pt x="962" y="2197"/>
                    </a:cubicBezTo>
                    <a:cubicBezTo>
                      <a:pt x="977" y="2197"/>
                      <a:pt x="988" y="2185"/>
                      <a:pt x="988" y="2171"/>
                    </a:cubicBezTo>
                    <a:cubicBezTo>
                      <a:pt x="988" y="2159"/>
                      <a:pt x="988" y="2159"/>
                      <a:pt x="988" y="2159"/>
                    </a:cubicBezTo>
                    <a:cubicBezTo>
                      <a:pt x="988" y="2145"/>
                      <a:pt x="981" y="2125"/>
                      <a:pt x="971" y="2114"/>
                    </a:cubicBezTo>
                    <a:lnTo>
                      <a:pt x="848" y="1969"/>
                    </a:lnTo>
                    <a:close/>
                    <a:moveTo>
                      <a:pt x="971" y="1659"/>
                    </a:moveTo>
                    <a:cubicBezTo>
                      <a:pt x="1088" y="1659"/>
                      <a:pt x="1088" y="1659"/>
                      <a:pt x="1088" y="1659"/>
                    </a:cubicBezTo>
                    <a:cubicBezTo>
                      <a:pt x="1088" y="1610"/>
                      <a:pt x="1088" y="1610"/>
                      <a:pt x="1088" y="1610"/>
                    </a:cubicBezTo>
                    <a:cubicBezTo>
                      <a:pt x="971" y="1610"/>
                      <a:pt x="971" y="1610"/>
                      <a:pt x="971" y="1610"/>
                    </a:cubicBezTo>
                    <a:lnTo>
                      <a:pt x="971" y="1659"/>
                    </a:lnTo>
                    <a:close/>
                    <a:moveTo>
                      <a:pt x="1320" y="1610"/>
                    </a:moveTo>
                    <a:cubicBezTo>
                      <a:pt x="1204" y="1610"/>
                      <a:pt x="1204" y="1610"/>
                      <a:pt x="1204" y="1610"/>
                    </a:cubicBezTo>
                    <a:cubicBezTo>
                      <a:pt x="1204" y="1659"/>
                      <a:pt x="1204" y="1659"/>
                      <a:pt x="1204" y="1659"/>
                    </a:cubicBezTo>
                    <a:cubicBezTo>
                      <a:pt x="1320" y="1659"/>
                      <a:pt x="1320" y="1659"/>
                      <a:pt x="1320" y="1659"/>
                    </a:cubicBezTo>
                    <a:lnTo>
                      <a:pt x="1320" y="161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grpSp>
      </p:grpSp>
    </p:spTree>
    <p:extLst>
      <p:ext uri="{BB962C8B-B14F-4D97-AF65-F5344CB8AC3E}">
        <p14:creationId xmlns:p14="http://schemas.microsoft.com/office/powerpoint/2010/main" val="18857780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3"/>
                                        </p:tgtEl>
                                        <p:attrNameLst>
                                          <p:attrName>style.visibility</p:attrName>
                                        </p:attrNameLst>
                                      </p:cBhvr>
                                      <p:to>
                                        <p:strVal val="visible"/>
                                      </p:to>
                                    </p:set>
                                    <p:animEffect transition="in" filter="fade">
                                      <p:cBhvr>
                                        <p:cTn id="10" dur="500"/>
                                        <p:tgtEl>
                                          <p:spTgt spid="53"/>
                                        </p:tgtEl>
                                      </p:cBhvr>
                                    </p:animEffect>
                                  </p:childTnLst>
                                </p:cTn>
                              </p:par>
                            </p:childTnLst>
                          </p:cTn>
                        </p:par>
                      </p:childTnLst>
                    </p:cTn>
                  </p:par>
                  <p:par>
                    <p:cTn id="11" fill="hold">
                      <p:stCondLst>
                        <p:cond delay="indefinite"/>
                      </p:stCondLst>
                      <p:childTnLst>
                        <p:par>
                          <p:cTn id="12" fill="hold">
                            <p:stCondLst>
                              <p:cond delay="0"/>
                            </p:stCondLst>
                            <p:childTnLst>
                              <p:par>
                                <p:cTn id="13" presetID="63" presetClass="path" presetSubtype="0" accel="50000" decel="50000" fill="hold" nodeType="clickEffect">
                                  <p:stCondLst>
                                    <p:cond delay="0"/>
                                  </p:stCondLst>
                                  <p:childTnLst>
                                    <p:animMotion origin="layout" path="M -2.86188E-6 -2.7054E-6 L 0.15931 -2.7054E-6 " pathEditMode="relative" rAng="0" ptsTypes="AA">
                                      <p:cBhvr>
                                        <p:cTn id="14" dur="2000" fill="hold"/>
                                        <p:tgtEl>
                                          <p:spTgt spid="20"/>
                                        </p:tgtEl>
                                        <p:attrNameLst>
                                          <p:attrName>ppt_x</p:attrName>
                                          <p:attrName>ppt_y</p:attrName>
                                        </p:attrNameLst>
                                      </p:cBhvr>
                                      <p:rCtr x="7965"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7742237" y="3802062"/>
            <a:ext cx="1828800" cy="1828800"/>
            <a:chOff x="8373930" y="3726996"/>
            <a:chExt cx="1828800" cy="1828800"/>
          </a:xfrm>
        </p:grpSpPr>
        <p:sp>
          <p:nvSpPr>
            <p:cNvPr id="14" name="Rectangle 13"/>
            <p:cNvSpPr/>
            <p:nvPr/>
          </p:nvSpPr>
          <p:spPr bwMode="auto">
            <a:xfrm>
              <a:off x="8373930" y="3726996"/>
              <a:ext cx="1828800" cy="1828800"/>
            </a:xfrm>
            <a:prstGeom prst="rect">
              <a:avLst/>
            </a:prstGeom>
            <a:solidFill>
              <a:schemeClr val="tx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defTabSz="932472" fontAlgn="base">
                <a:spcBef>
                  <a:spcPct val="0"/>
                </a:spcBef>
                <a:spcAft>
                  <a:spcPct val="0"/>
                </a:spcAft>
              </a:pPr>
              <a:r>
                <a:rPr lang="en-US" sz="1600" dirty="0" smtClean="0">
                  <a:solidFill>
                    <a:srgbClr val="FFFFFF"/>
                  </a:solidFill>
                  <a:ea typeface="Segoe UI" pitchFamily="34" charset="0"/>
                  <a:cs typeface="Segoe UI" pitchFamily="34" charset="0"/>
                </a:rPr>
                <a:t>Operations</a:t>
              </a:r>
              <a:endParaRPr lang="en-US" sz="1600" dirty="0">
                <a:solidFill>
                  <a:srgbClr val="FFFFFF"/>
                </a:solidFill>
                <a:ea typeface="Segoe UI" pitchFamily="34" charset="0"/>
                <a:cs typeface="Segoe UI" pitchFamily="34" charset="0"/>
              </a:endParaRPr>
            </a:p>
          </p:txBody>
        </p:sp>
        <p:sp>
          <p:nvSpPr>
            <p:cNvPr id="65" name="Freeform 14"/>
            <p:cNvSpPr>
              <a:spLocks noEditPoints="1"/>
            </p:cNvSpPr>
            <p:nvPr/>
          </p:nvSpPr>
          <p:spPr bwMode="black">
            <a:xfrm>
              <a:off x="8929573" y="4127482"/>
              <a:ext cx="774080" cy="773877"/>
            </a:xfrm>
            <a:custGeom>
              <a:avLst/>
              <a:gdLst>
                <a:gd name="T0" fmla="*/ 518 w 709"/>
                <a:gd name="T1" fmla="*/ 343 h 709"/>
                <a:gd name="T2" fmla="*/ 449 w 709"/>
                <a:gd name="T3" fmla="*/ 258 h 709"/>
                <a:gd name="T4" fmla="*/ 362 w 709"/>
                <a:gd name="T5" fmla="*/ 189 h 709"/>
                <a:gd name="T6" fmla="*/ 449 w 709"/>
                <a:gd name="T7" fmla="*/ 0 h 709"/>
                <a:gd name="T8" fmla="*/ 260 w 709"/>
                <a:gd name="T9" fmla="*/ 189 h 709"/>
                <a:gd name="T10" fmla="*/ 345 w 709"/>
                <a:gd name="T11" fmla="*/ 258 h 709"/>
                <a:gd name="T12" fmla="*/ 260 w 709"/>
                <a:gd name="T13" fmla="*/ 343 h 709"/>
                <a:gd name="T14" fmla="*/ 189 w 709"/>
                <a:gd name="T15" fmla="*/ 258 h 709"/>
                <a:gd name="T16" fmla="*/ 0 w 709"/>
                <a:gd name="T17" fmla="*/ 447 h 709"/>
                <a:gd name="T18" fmla="*/ 85 w 709"/>
                <a:gd name="T19" fmla="*/ 520 h 709"/>
                <a:gd name="T20" fmla="*/ 0 w 709"/>
                <a:gd name="T21" fmla="*/ 709 h 709"/>
                <a:gd name="T22" fmla="*/ 189 w 709"/>
                <a:gd name="T23" fmla="*/ 520 h 709"/>
                <a:gd name="T24" fmla="*/ 104 w 709"/>
                <a:gd name="T25" fmla="*/ 447 h 709"/>
                <a:gd name="T26" fmla="*/ 189 w 709"/>
                <a:gd name="T27" fmla="*/ 362 h 709"/>
                <a:gd name="T28" fmla="*/ 260 w 709"/>
                <a:gd name="T29" fmla="*/ 447 h 709"/>
                <a:gd name="T30" fmla="*/ 345 w 709"/>
                <a:gd name="T31" fmla="*/ 520 h 709"/>
                <a:gd name="T32" fmla="*/ 260 w 709"/>
                <a:gd name="T33" fmla="*/ 709 h 709"/>
                <a:gd name="T34" fmla="*/ 449 w 709"/>
                <a:gd name="T35" fmla="*/ 520 h 709"/>
                <a:gd name="T36" fmla="*/ 362 w 709"/>
                <a:gd name="T37" fmla="*/ 447 h 709"/>
                <a:gd name="T38" fmla="*/ 449 w 709"/>
                <a:gd name="T39" fmla="*/ 362 h 709"/>
                <a:gd name="T40" fmla="*/ 518 w 709"/>
                <a:gd name="T41" fmla="*/ 447 h 709"/>
                <a:gd name="T42" fmla="*/ 709 w 709"/>
                <a:gd name="T43" fmla="*/ 258 h 709"/>
                <a:gd name="T44" fmla="*/ 277 w 709"/>
                <a:gd name="T45" fmla="*/ 17 h 709"/>
                <a:gd name="T46" fmla="*/ 433 w 709"/>
                <a:gd name="T47" fmla="*/ 170 h 709"/>
                <a:gd name="T48" fmla="*/ 277 w 709"/>
                <a:gd name="T49" fmla="*/ 17 h 709"/>
                <a:gd name="T50" fmla="*/ 17 w 709"/>
                <a:gd name="T51" fmla="*/ 690 h 709"/>
                <a:gd name="T52" fmla="*/ 173 w 709"/>
                <a:gd name="T53" fmla="*/ 536 h 709"/>
                <a:gd name="T54" fmla="*/ 173 w 709"/>
                <a:gd name="T55" fmla="*/ 430 h 709"/>
                <a:gd name="T56" fmla="*/ 17 w 709"/>
                <a:gd name="T57" fmla="*/ 274 h 709"/>
                <a:gd name="T58" fmla="*/ 173 w 709"/>
                <a:gd name="T59" fmla="*/ 430 h 709"/>
                <a:gd name="T60" fmla="*/ 277 w 709"/>
                <a:gd name="T61" fmla="*/ 690 h 709"/>
                <a:gd name="T62" fmla="*/ 433 w 709"/>
                <a:gd name="T63" fmla="*/ 536 h 709"/>
                <a:gd name="T64" fmla="*/ 433 w 709"/>
                <a:gd name="T65" fmla="*/ 430 h 709"/>
                <a:gd name="T66" fmla="*/ 277 w 709"/>
                <a:gd name="T67" fmla="*/ 274 h 709"/>
                <a:gd name="T68" fmla="*/ 433 w 709"/>
                <a:gd name="T69" fmla="*/ 430 h 709"/>
                <a:gd name="T70" fmla="*/ 536 w 709"/>
                <a:gd name="T71" fmla="*/ 430 h 709"/>
                <a:gd name="T72" fmla="*/ 690 w 709"/>
                <a:gd name="T73" fmla="*/ 274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09" h="709">
                  <a:moveTo>
                    <a:pt x="518" y="258"/>
                  </a:moveTo>
                  <a:lnTo>
                    <a:pt x="518" y="343"/>
                  </a:lnTo>
                  <a:lnTo>
                    <a:pt x="449" y="343"/>
                  </a:lnTo>
                  <a:lnTo>
                    <a:pt x="449" y="258"/>
                  </a:lnTo>
                  <a:lnTo>
                    <a:pt x="362" y="258"/>
                  </a:lnTo>
                  <a:lnTo>
                    <a:pt x="362" y="189"/>
                  </a:lnTo>
                  <a:lnTo>
                    <a:pt x="449" y="189"/>
                  </a:lnTo>
                  <a:lnTo>
                    <a:pt x="449" y="0"/>
                  </a:lnTo>
                  <a:lnTo>
                    <a:pt x="260" y="0"/>
                  </a:lnTo>
                  <a:lnTo>
                    <a:pt x="260" y="189"/>
                  </a:lnTo>
                  <a:lnTo>
                    <a:pt x="345" y="189"/>
                  </a:lnTo>
                  <a:lnTo>
                    <a:pt x="345" y="258"/>
                  </a:lnTo>
                  <a:lnTo>
                    <a:pt x="260" y="258"/>
                  </a:lnTo>
                  <a:lnTo>
                    <a:pt x="260" y="343"/>
                  </a:lnTo>
                  <a:lnTo>
                    <a:pt x="189" y="343"/>
                  </a:lnTo>
                  <a:lnTo>
                    <a:pt x="189" y="258"/>
                  </a:lnTo>
                  <a:lnTo>
                    <a:pt x="0" y="258"/>
                  </a:lnTo>
                  <a:lnTo>
                    <a:pt x="0" y="447"/>
                  </a:lnTo>
                  <a:lnTo>
                    <a:pt x="85" y="447"/>
                  </a:lnTo>
                  <a:lnTo>
                    <a:pt x="85" y="520"/>
                  </a:lnTo>
                  <a:lnTo>
                    <a:pt x="0" y="520"/>
                  </a:lnTo>
                  <a:lnTo>
                    <a:pt x="0" y="709"/>
                  </a:lnTo>
                  <a:lnTo>
                    <a:pt x="189" y="709"/>
                  </a:lnTo>
                  <a:lnTo>
                    <a:pt x="189" y="520"/>
                  </a:lnTo>
                  <a:lnTo>
                    <a:pt x="104" y="520"/>
                  </a:lnTo>
                  <a:lnTo>
                    <a:pt x="104" y="447"/>
                  </a:lnTo>
                  <a:lnTo>
                    <a:pt x="189" y="447"/>
                  </a:lnTo>
                  <a:lnTo>
                    <a:pt x="189" y="362"/>
                  </a:lnTo>
                  <a:lnTo>
                    <a:pt x="260" y="362"/>
                  </a:lnTo>
                  <a:lnTo>
                    <a:pt x="260" y="447"/>
                  </a:lnTo>
                  <a:lnTo>
                    <a:pt x="345" y="447"/>
                  </a:lnTo>
                  <a:lnTo>
                    <a:pt x="345" y="520"/>
                  </a:lnTo>
                  <a:lnTo>
                    <a:pt x="260" y="520"/>
                  </a:lnTo>
                  <a:lnTo>
                    <a:pt x="260" y="709"/>
                  </a:lnTo>
                  <a:lnTo>
                    <a:pt x="449" y="709"/>
                  </a:lnTo>
                  <a:lnTo>
                    <a:pt x="449" y="520"/>
                  </a:lnTo>
                  <a:lnTo>
                    <a:pt x="362" y="520"/>
                  </a:lnTo>
                  <a:lnTo>
                    <a:pt x="362" y="447"/>
                  </a:lnTo>
                  <a:lnTo>
                    <a:pt x="449" y="447"/>
                  </a:lnTo>
                  <a:lnTo>
                    <a:pt x="449" y="362"/>
                  </a:lnTo>
                  <a:lnTo>
                    <a:pt x="518" y="362"/>
                  </a:lnTo>
                  <a:lnTo>
                    <a:pt x="518" y="447"/>
                  </a:lnTo>
                  <a:lnTo>
                    <a:pt x="709" y="447"/>
                  </a:lnTo>
                  <a:lnTo>
                    <a:pt x="709" y="258"/>
                  </a:lnTo>
                  <a:lnTo>
                    <a:pt x="518" y="258"/>
                  </a:lnTo>
                  <a:close/>
                  <a:moveTo>
                    <a:pt x="277" y="17"/>
                  </a:moveTo>
                  <a:lnTo>
                    <a:pt x="433" y="17"/>
                  </a:lnTo>
                  <a:lnTo>
                    <a:pt x="433" y="170"/>
                  </a:lnTo>
                  <a:lnTo>
                    <a:pt x="277" y="170"/>
                  </a:lnTo>
                  <a:lnTo>
                    <a:pt x="277" y="17"/>
                  </a:lnTo>
                  <a:close/>
                  <a:moveTo>
                    <a:pt x="173" y="690"/>
                  </a:moveTo>
                  <a:lnTo>
                    <a:pt x="17" y="690"/>
                  </a:lnTo>
                  <a:lnTo>
                    <a:pt x="17" y="536"/>
                  </a:lnTo>
                  <a:lnTo>
                    <a:pt x="173" y="536"/>
                  </a:lnTo>
                  <a:lnTo>
                    <a:pt x="173" y="690"/>
                  </a:lnTo>
                  <a:close/>
                  <a:moveTo>
                    <a:pt x="173" y="430"/>
                  </a:moveTo>
                  <a:lnTo>
                    <a:pt x="17" y="430"/>
                  </a:lnTo>
                  <a:lnTo>
                    <a:pt x="17" y="274"/>
                  </a:lnTo>
                  <a:lnTo>
                    <a:pt x="173" y="274"/>
                  </a:lnTo>
                  <a:lnTo>
                    <a:pt x="173" y="430"/>
                  </a:lnTo>
                  <a:close/>
                  <a:moveTo>
                    <a:pt x="433" y="690"/>
                  </a:moveTo>
                  <a:lnTo>
                    <a:pt x="277" y="690"/>
                  </a:lnTo>
                  <a:lnTo>
                    <a:pt x="277" y="536"/>
                  </a:lnTo>
                  <a:lnTo>
                    <a:pt x="433" y="536"/>
                  </a:lnTo>
                  <a:lnTo>
                    <a:pt x="433" y="690"/>
                  </a:lnTo>
                  <a:close/>
                  <a:moveTo>
                    <a:pt x="433" y="430"/>
                  </a:moveTo>
                  <a:lnTo>
                    <a:pt x="277" y="430"/>
                  </a:lnTo>
                  <a:lnTo>
                    <a:pt x="277" y="274"/>
                  </a:lnTo>
                  <a:lnTo>
                    <a:pt x="433" y="274"/>
                  </a:lnTo>
                  <a:lnTo>
                    <a:pt x="433" y="430"/>
                  </a:lnTo>
                  <a:close/>
                  <a:moveTo>
                    <a:pt x="690" y="430"/>
                  </a:moveTo>
                  <a:lnTo>
                    <a:pt x="536" y="430"/>
                  </a:lnTo>
                  <a:lnTo>
                    <a:pt x="536" y="274"/>
                  </a:lnTo>
                  <a:lnTo>
                    <a:pt x="690" y="274"/>
                  </a:lnTo>
                  <a:lnTo>
                    <a:pt x="690" y="43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grpSp>
      <p:grpSp>
        <p:nvGrpSpPr>
          <p:cNvPr id="15" name="Group 14"/>
          <p:cNvGrpSpPr/>
          <p:nvPr/>
        </p:nvGrpSpPr>
        <p:grpSpPr>
          <a:xfrm>
            <a:off x="5761037" y="1820862"/>
            <a:ext cx="1828800" cy="1828800"/>
            <a:chOff x="6267240" y="1630210"/>
            <a:chExt cx="1828800" cy="1828800"/>
          </a:xfrm>
        </p:grpSpPr>
        <p:sp>
          <p:nvSpPr>
            <p:cNvPr id="29" name="Rectangle 28"/>
            <p:cNvSpPr/>
            <p:nvPr/>
          </p:nvSpPr>
          <p:spPr bwMode="auto">
            <a:xfrm>
              <a:off x="6267240" y="1630210"/>
              <a:ext cx="1828800" cy="1828800"/>
            </a:xfrm>
            <a:prstGeom prst="rect">
              <a:avLst/>
            </a:prstGeom>
            <a:solidFill>
              <a:schemeClr val="tx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defTabSz="932472" fontAlgn="base">
                <a:spcBef>
                  <a:spcPct val="0"/>
                </a:spcBef>
                <a:spcAft>
                  <a:spcPct val="0"/>
                </a:spcAft>
              </a:pPr>
              <a:r>
                <a:rPr lang="en-US" sz="1600" spc="-60" dirty="0" smtClean="0">
                  <a:solidFill>
                    <a:srgbClr val="FFFFFF"/>
                  </a:solidFill>
                  <a:ea typeface="Segoe UI" pitchFamily="34" charset="0"/>
                  <a:cs typeface="Segoe UI" pitchFamily="34" charset="0"/>
                </a:rPr>
                <a:t>Customer</a:t>
              </a:r>
              <a:r>
                <a:rPr lang="en-US" sz="1600" spc="-60" dirty="0">
                  <a:solidFill>
                    <a:srgbClr val="FFFFFF"/>
                  </a:solidFill>
                  <a:ea typeface="Segoe UI" pitchFamily="34" charset="0"/>
                  <a:cs typeface="Segoe UI" pitchFamily="34" charset="0"/>
                </a:rPr>
                <a:t> </a:t>
              </a:r>
              <a:r>
                <a:rPr lang="en-US" sz="1600" spc="-60" dirty="0" smtClean="0">
                  <a:solidFill>
                    <a:srgbClr val="FFFFFF"/>
                  </a:solidFill>
                  <a:ea typeface="Segoe UI" pitchFamily="34" charset="0"/>
                  <a:cs typeface="Segoe UI" pitchFamily="34" charset="0"/>
                </a:rPr>
                <a:t>Service</a:t>
              </a:r>
            </a:p>
          </p:txBody>
        </p:sp>
        <p:pic>
          <p:nvPicPr>
            <p:cNvPr id="63" name="Picture 2"/>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6743174" y="2208954"/>
              <a:ext cx="1010184" cy="55261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 name="Group 19"/>
          <p:cNvGrpSpPr/>
          <p:nvPr/>
        </p:nvGrpSpPr>
        <p:grpSpPr>
          <a:xfrm>
            <a:off x="3779837" y="3802062"/>
            <a:ext cx="1828800" cy="1828800"/>
            <a:chOff x="4150914" y="3726995"/>
            <a:chExt cx="1828800" cy="1828800"/>
          </a:xfrm>
        </p:grpSpPr>
        <p:sp>
          <p:nvSpPr>
            <p:cNvPr id="31" name="Rectangle 30"/>
            <p:cNvSpPr/>
            <p:nvPr/>
          </p:nvSpPr>
          <p:spPr bwMode="auto">
            <a:xfrm>
              <a:off x="4150914" y="3726995"/>
              <a:ext cx="1828800" cy="1828800"/>
            </a:xfrm>
            <a:prstGeom prst="rect">
              <a:avLst/>
            </a:prstGeom>
            <a:solidFill>
              <a:schemeClr val="tx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defTabSz="932472" fontAlgn="base">
                <a:spcBef>
                  <a:spcPct val="0"/>
                </a:spcBef>
                <a:spcAft>
                  <a:spcPct val="0"/>
                </a:spcAft>
              </a:pPr>
              <a:r>
                <a:rPr lang="en-US" sz="1600" dirty="0" smtClean="0">
                  <a:solidFill>
                    <a:srgbClr val="FFFFFF"/>
                  </a:solidFill>
                  <a:ea typeface="Segoe UI" pitchFamily="34" charset="0"/>
                  <a:cs typeface="Segoe UI" pitchFamily="34" charset="0"/>
                </a:rPr>
                <a:t>Procurement</a:t>
              </a:r>
              <a:endParaRPr lang="en-US" sz="1600" dirty="0">
                <a:solidFill>
                  <a:srgbClr val="FFFFFF"/>
                </a:solidFill>
                <a:ea typeface="Segoe UI" pitchFamily="34" charset="0"/>
                <a:cs typeface="Segoe UI" pitchFamily="34" charset="0"/>
              </a:endParaRPr>
            </a:p>
          </p:txBody>
        </p:sp>
        <p:pic>
          <p:nvPicPr>
            <p:cNvPr id="64" name="Picture 6" descr="W:\Open Engagements\Microsoft\Closed\#1601 BizProd MOD Team Core Content Work\New Iconography\FINAL ICONS\Megaphone_060512.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681681" y="4205440"/>
              <a:ext cx="764303" cy="64890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Group 6"/>
          <p:cNvGrpSpPr/>
          <p:nvPr/>
        </p:nvGrpSpPr>
        <p:grpSpPr>
          <a:xfrm>
            <a:off x="1798637" y="1820862"/>
            <a:ext cx="1828800" cy="1828800"/>
            <a:chOff x="2044225" y="1630210"/>
            <a:chExt cx="1828800" cy="1828800"/>
          </a:xfrm>
        </p:grpSpPr>
        <p:sp>
          <p:nvSpPr>
            <p:cNvPr id="17" name="Rectangle 16"/>
            <p:cNvSpPr/>
            <p:nvPr/>
          </p:nvSpPr>
          <p:spPr bwMode="auto">
            <a:xfrm>
              <a:off x="2044225" y="1630210"/>
              <a:ext cx="1828800" cy="1828800"/>
            </a:xfrm>
            <a:prstGeom prst="rect">
              <a:avLst/>
            </a:prstGeom>
            <a:solidFill>
              <a:schemeClr val="tx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defTabSz="932472" fontAlgn="base">
                <a:spcBef>
                  <a:spcPct val="0"/>
                </a:spcBef>
                <a:spcAft>
                  <a:spcPct val="0"/>
                </a:spcAft>
              </a:pPr>
              <a:r>
                <a:rPr lang="en-US" sz="1600" dirty="0" smtClean="0">
                  <a:solidFill>
                    <a:srgbClr val="FFFFFF"/>
                  </a:solidFill>
                </a:rPr>
                <a:t>Administration</a:t>
              </a:r>
              <a:endParaRPr lang="en-US" sz="1600" dirty="0">
                <a:solidFill>
                  <a:srgbClr val="FFFFFF"/>
                </a:solidFill>
              </a:endParaRPr>
            </a:p>
          </p:txBody>
        </p:sp>
        <p:grpSp>
          <p:nvGrpSpPr>
            <p:cNvPr id="6" name="Group 5"/>
            <p:cNvGrpSpPr/>
            <p:nvPr/>
          </p:nvGrpSpPr>
          <p:grpSpPr>
            <a:xfrm>
              <a:off x="2560637" y="1967742"/>
              <a:ext cx="861557" cy="786735"/>
              <a:chOff x="2716532" y="2110098"/>
              <a:chExt cx="705662" cy="644379"/>
            </a:xfrm>
          </p:grpSpPr>
          <p:pic>
            <p:nvPicPr>
              <p:cNvPr id="62" name="Picture 12"/>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a:off x="2716532" y="2110098"/>
                <a:ext cx="427773" cy="575127"/>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60"/>
              <p:cNvPicPr>
                <a:picLocks noChangeAspect="1" noChangeArrowheads="1"/>
              </p:cNvPicPr>
              <p:nvPr/>
            </p:nvPicPr>
            <p:blipFill>
              <a:blip r:embed="rId6" cstate="email">
                <a:extLst>
                  <a:ext uri="{28A0092B-C50C-407E-A947-70E740481C1C}">
                    <a14:useLocalDpi xmlns:a14="http://schemas.microsoft.com/office/drawing/2010/main"/>
                  </a:ext>
                </a:extLst>
              </a:blip>
              <a:stretch>
                <a:fillRect/>
              </a:stretch>
            </p:blipFill>
            <p:spPr bwMode="auto">
              <a:xfrm>
                <a:off x="2955896" y="2434437"/>
                <a:ext cx="466298" cy="320040"/>
              </a:xfrm>
              <a:prstGeom prst="rect">
                <a:avLst/>
              </a:prstGeom>
              <a:solidFill>
                <a:schemeClr val="tx1">
                  <a:lumMod val="60000"/>
                  <a:lumOff val="40000"/>
                </a:schemeClr>
              </a:solidFill>
              <a:ln w="28575">
                <a:solidFill>
                  <a:schemeClr val="tx1">
                    <a:lumMod val="60000"/>
                    <a:lumOff val="40000"/>
                  </a:schemeClr>
                </a:solidFill>
              </a:ln>
              <a:extLst/>
            </p:spPr>
          </p:pic>
        </p:grpSp>
      </p:grpSp>
      <p:sp>
        <p:nvSpPr>
          <p:cNvPr id="8" name="Rectangle 7"/>
          <p:cNvSpPr/>
          <p:nvPr/>
        </p:nvSpPr>
        <p:spPr bwMode="auto">
          <a:xfrm>
            <a:off x="5761037" y="3802062"/>
            <a:ext cx="1828800"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defTabSz="932472" fontAlgn="base">
              <a:spcBef>
                <a:spcPct val="0"/>
              </a:spcBef>
              <a:spcAft>
                <a:spcPct val="0"/>
              </a:spcAft>
            </a:pPr>
            <a:r>
              <a:rPr lang="en-US" sz="1600" dirty="0">
                <a:solidFill>
                  <a:srgbClr val="FFFFFF"/>
                </a:solidFill>
              </a:rPr>
              <a:t>HR</a:t>
            </a:r>
          </a:p>
        </p:txBody>
      </p:sp>
      <p:sp>
        <p:nvSpPr>
          <p:cNvPr id="30" name="Rectangle 29"/>
          <p:cNvSpPr/>
          <p:nvPr/>
        </p:nvSpPr>
        <p:spPr bwMode="auto">
          <a:xfrm>
            <a:off x="3779837" y="1820862"/>
            <a:ext cx="1828800" cy="18288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defTabSz="932472" fontAlgn="base">
              <a:spcBef>
                <a:spcPct val="0"/>
              </a:spcBef>
              <a:spcAft>
                <a:spcPct val="0"/>
              </a:spcAft>
            </a:pPr>
            <a:r>
              <a:rPr lang="en-US" sz="1600" dirty="0">
                <a:solidFill>
                  <a:srgbClr val="FFFFFF"/>
                </a:solidFill>
              </a:rPr>
              <a:t>Sales</a:t>
            </a:r>
          </a:p>
        </p:txBody>
      </p:sp>
      <p:grpSp>
        <p:nvGrpSpPr>
          <p:cNvPr id="16" name="Group 15"/>
          <p:cNvGrpSpPr/>
          <p:nvPr/>
        </p:nvGrpSpPr>
        <p:grpSpPr>
          <a:xfrm>
            <a:off x="7742237" y="1820862"/>
            <a:ext cx="1828800" cy="1828800"/>
            <a:chOff x="8373930" y="1630210"/>
            <a:chExt cx="1828800" cy="1828800"/>
          </a:xfrm>
        </p:grpSpPr>
        <p:sp>
          <p:nvSpPr>
            <p:cNvPr id="28" name="Rectangle 27"/>
            <p:cNvSpPr/>
            <p:nvPr/>
          </p:nvSpPr>
          <p:spPr bwMode="auto">
            <a:xfrm>
              <a:off x="8373930" y="1630210"/>
              <a:ext cx="1828800" cy="18288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defTabSz="932472" fontAlgn="base">
                <a:spcBef>
                  <a:spcPct val="0"/>
                </a:spcBef>
                <a:spcAft>
                  <a:spcPct val="0"/>
                </a:spcAft>
              </a:pPr>
              <a:r>
                <a:rPr lang="en-US" sz="1600" dirty="0">
                  <a:solidFill>
                    <a:srgbClr val="FFFFFF"/>
                  </a:solidFill>
                </a:rPr>
                <a:t>Engineering</a:t>
              </a:r>
            </a:p>
          </p:txBody>
        </p:sp>
        <p:pic>
          <p:nvPicPr>
            <p:cNvPr id="1026" name="Picture 2" descr="C:\Users\petern\AppData\Local\Temp\vmware-petern\VMwareDnD\628bb061\Engineering.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8816974" y="1967742"/>
              <a:ext cx="945358" cy="94535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1" name="Group 20"/>
          <p:cNvGrpSpPr/>
          <p:nvPr/>
        </p:nvGrpSpPr>
        <p:grpSpPr>
          <a:xfrm>
            <a:off x="1798637" y="3802062"/>
            <a:ext cx="1828800" cy="1828800"/>
            <a:chOff x="2044225" y="3726996"/>
            <a:chExt cx="1828800" cy="1828800"/>
          </a:xfrm>
        </p:grpSpPr>
        <p:sp>
          <p:nvSpPr>
            <p:cNvPr id="5" name="Rectangle 4"/>
            <p:cNvSpPr/>
            <p:nvPr/>
          </p:nvSpPr>
          <p:spPr bwMode="auto">
            <a:xfrm>
              <a:off x="2044225" y="3726996"/>
              <a:ext cx="1828800" cy="18288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defTabSz="932472" fontAlgn="base">
                <a:spcBef>
                  <a:spcPct val="0"/>
                </a:spcBef>
                <a:spcAft>
                  <a:spcPct val="0"/>
                </a:spcAft>
              </a:pPr>
              <a:r>
                <a:rPr lang="en-US" sz="1600" dirty="0">
                  <a:solidFill>
                    <a:srgbClr val="FFFFFF"/>
                  </a:solidFill>
                </a:rPr>
                <a:t>IT</a:t>
              </a:r>
            </a:p>
          </p:txBody>
        </p:sp>
        <p:pic>
          <p:nvPicPr>
            <p:cNvPr id="66" name="Picture 9" descr="C:\Users\shawnm\Desktop\Geek.png"/>
            <p:cNvPicPr>
              <a:picLocks noChangeAspect="1" noChangeArrowheads="1"/>
            </p:cNvPicPr>
            <p:nvPr/>
          </p:nvPicPr>
          <p:blipFill rotWithShape="1">
            <a:blip r:embed="rId8" cstate="email">
              <a:extLst>
                <a:ext uri="{28A0092B-C50C-407E-A947-70E740481C1C}">
                  <a14:useLocalDpi xmlns:a14="http://schemas.microsoft.com/office/drawing/2010/main"/>
                </a:ext>
              </a:extLst>
            </a:blip>
            <a:srcRect r="-19726"/>
            <a:stretch/>
          </p:blipFill>
          <p:spPr bwMode="auto">
            <a:xfrm>
              <a:off x="2693689" y="4100494"/>
              <a:ext cx="586230" cy="883967"/>
            </a:xfrm>
            <a:prstGeom prst="rect">
              <a:avLst/>
            </a:prstGeom>
            <a:noFill/>
            <a:extLst>
              <a:ext uri="{909E8E84-426E-40DD-AFC4-6F175D3DCCD1}">
                <a14:hiddenFill xmlns:a14="http://schemas.microsoft.com/office/drawing/2010/main">
                  <a:solidFill>
                    <a:srgbClr val="FFFFFF"/>
                  </a:solidFill>
                </a14:hiddenFill>
              </a:ext>
            </a:extLst>
          </p:spPr>
        </p:pic>
      </p:grpSp>
      <p:sp>
        <p:nvSpPr>
          <p:cNvPr id="57" name="Rectangle 56"/>
          <p:cNvSpPr/>
          <p:nvPr/>
        </p:nvSpPr>
        <p:spPr bwMode="auto">
          <a:xfrm>
            <a:off x="1798638" y="1820862"/>
            <a:ext cx="1828800" cy="1828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82880" rIns="182880" bIns="182880" numCol="1" spcCol="0" rtlCol="0" fromWordArt="0" anchor="b" anchorCtr="0" forceAA="0" compatLnSpc="1">
            <a:prstTxWarp prst="textNoShape">
              <a:avLst/>
            </a:prstTxWarp>
            <a:noAutofit/>
          </a:bodyPr>
          <a:lstStyle/>
          <a:p>
            <a:pPr defTabSz="932472" fontAlgn="base">
              <a:spcBef>
                <a:spcPct val="0"/>
              </a:spcBef>
              <a:spcAft>
                <a:spcPct val="0"/>
              </a:spcAft>
            </a:pPr>
            <a:r>
              <a:rPr lang="en-US" sz="1600" dirty="0">
                <a:solidFill>
                  <a:srgbClr val="FFFFFF"/>
                </a:solidFill>
              </a:rPr>
              <a:t>Business-critical data stuck in </a:t>
            </a:r>
            <a:r>
              <a:rPr lang="en-US" sz="1600" dirty="0" err="1">
                <a:solidFill>
                  <a:srgbClr val="FFFFFF"/>
                </a:solidFill>
              </a:rPr>
              <a:t>siloed</a:t>
            </a:r>
            <a:r>
              <a:rPr lang="en-US" sz="1600" dirty="0">
                <a:solidFill>
                  <a:srgbClr val="FFFFFF"/>
                </a:solidFill>
              </a:rPr>
              <a:t> systems?</a:t>
            </a:r>
          </a:p>
        </p:txBody>
      </p:sp>
      <p:sp>
        <p:nvSpPr>
          <p:cNvPr id="58" name="Rectangle 57"/>
          <p:cNvSpPr/>
          <p:nvPr/>
        </p:nvSpPr>
        <p:spPr bwMode="auto">
          <a:xfrm>
            <a:off x="3778355" y="3802062"/>
            <a:ext cx="1828800" cy="1828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82880" rIns="182880" bIns="182880" numCol="1" spcCol="0" rtlCol="0" fromWordArt="0" anchor="b" anchorCtr="0" forceAA="0" compatLnSpc="1">
            <a:prstTxWarp prst="textNoShape">
              <a:avLst/>
            </a:prstTxWarp>
            <a:noAutofit/>
          </a:bodyPr>
          <a:lstStyle/>
          <a:p>
            <a:pPr defTabSz="932472" fontAlgn="base">
              <a:spcBef>
                <a:spcPct val="0"/>
              </a:spcBef>
              <a:spcAft>
                <a:spcPct val="0"/>
              </a:spcAft>
            </a:pPr>
            <a:r>
              <a:rPr lang="en-US" sz="1600" dirty="0">
                <a:solidFill>
                  <a:srgbClr val="FFFFFF"/>
                </a:solidFill>
              </a:rPr>
              <a:t>Business users with no direct access to vital data?</a:t>
            </a:r>
          </a:p>
        </p:txBody>
      </p:sp>
      <p:sp>
        <p:nvSpPr>
          <p:cNvPr id="2" name="Title 1"/>
          <p:cNvSpPr>
            <a:spLocks noGrp="1"/>
          </p:cNvSpPr>
          <p:nvPr>
            <p:ph type="title"/>
          </p:nvPr>
        </p:nvSpPr>
        <p:spPr/>
        <p:txBody>
          <a:bodyPr/>
          <a:lstStyle/>
          <a:p>
            <a:r>
              <a:rPr lang="en-US" sz="4800" dirty="0"/>
              <a:t>Do you face these </a:t>
            </a:r>
            <a:r>
              <a:rPr lang="en-US" sz="4800" dirty="0" smtClean="0"/>
              <a:t>challenges?</a:t>
            </a:r>
            <a:endParaRPr lang="en-US" sz="4800" dirty="0"/>
          </a:p>
        </p:txBody>
      </p:sp>
      <p:sp>
        <p:nvSpPr>
          <p:cNvPr id="59" name="Rectangle 58"/>
          <p:cNvSpPr/>
          <p:nvPr/>
        </p:nvSpPr>
        <p:spPr bwMode="auto">
          <a:xfrm>
            <a:off x="5761037" y="1820862"/>
            <a:ext cx="1828800" cy="1828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82880" rIns="182880" bIns="182880" numCol="1" spcCol="0" rtlCol="0" fromWordArt="0" anchor="b" anchorCtr="0" forceAA="0" compatLnSpc="1">
            <a:prstTxWarp prst="textNoShape">
              <a:avLst/>
            </a:prstTxWarp>
            <a:noAutofit/>
          </a:bodyPr>
          <a:lstStyle/>
          <a:p>
            <a:pPr defTabSz="932472" fontAlgn="base">
              <a:spcBef>
                <a:spcPct val="0"/>
              </a:spcBef>
              <a:spcAft>
                <a:spcPct val="0"/>
              </a:spcAft>
            </a:pPr>
            <a:r>
              <a:rPr lang="en-US" sz="1600" dirty="0">
                <a:solidFill>
                  <a:srgbClr val="FFFFFF"/>
                </a:solidFill>
              </a:rPr>
              <a:t>Inefficient cross-company processes?</a:t>
            </a:r>
          </a:p>
        </p:txBody>
      </p:sp>
      <p:sp>
        <p:nvSpPr>
          <p:cNvPr id="60" name="Rectangle 59"/>
          <p:cNvSpPr/>
          <p:nvPr/>
        </p:nvSpPr>
        <p:spPr bwMode="auto">
          <a:xfrm>
            <a:off x="7742237" y="3812321"/>
            <a:ext cx="1828800" cy="1828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82880" rIns="182880" bIns="182880" numCol="1" spcCol="0" rtlCol="0" fromWordArt="0" anchor="b" anchorCtr="0" forceAA="0" compatLnSpc="1">
            <a:prstTxWarp prst="textNoShape">
              <a:avLst/>
            </a:prstTxWarp>
            <a:noAutofit/>
          </a:bodyPr>
          <a:lstStyle/>
          <a:p>
            <a:pPr defTabSz="932472" fontAlgn="base">
              <a:spcBef>
                <a:spcPct val="0"/>
              </a:spcBef>
              <a:spcAft>
                <a:spcPct val="0"/>
              </a:spcAft>
            </a:pPr>
            <a:r>
              <a:rPr lang="en-US" sz="1600" dirty="0">
                <a:solidFill>
                  <a:srgbClr val="FFFFFF"/>
                </a:solidFill>
              </a:rPr>
              <a:t>Manual processes,  communication via e-mail and phone?</a:t>
            </a:r>
          </a:p>
        </p:txBody>
      </p:sp>
      <p:pic>
        <p:nvPicPr>
          <p:cNvPr id="48" name="Picture 47"/>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4289533" y="2131380"/>
            <a:ext cx="789148" cy="789148"/>
          </a:xfrm>
          <a:prstGeom prst="rect">
            <a:avLst/>
          </a:prstGeom>
        </p:spPr>
      </p:pic>
      <p:sp>
        <p:nvSpPr>
          <p:cNvPr id="49" name="Freeform 78"/>
          <p:cNvSpPr>
            <a:spLocks noEditPoints="1"/>
          </p:cNvSpPr>
          <p:nvPr/>
        </p:nvSpPr>
        <p:spPr bwMode="black">
          <a:xfrm>
            <a:off x="6275762" y="4105608"/>
            <a:ext cx="789082" cy="755163"/>
          </a:xfrm>
          <a:custGeom>
            <a:avLst/>
            <a:gdLst>
              <a:gd name="T0" fmla="*/ 1448 w 2291"/>
              <a:gd name="T1" fmla="*/ 923 h 2197"/>
              <a:gd name="T2" fmla="*/ 1464 w 2291"/>
              <a:gd name="T3" fmla="*/ 1048 h 2197"/>
              <a:gd name="T4" fmla="*/ 1622 w 2291"/>
              <a:gd name="T5" fmla="*/ 1225 h 2197"/>
              <a:gd name="T6" fmla="*/ 1522 w 2291"/>
              <a:gd name="T7" fmla="*/ 1149 h 2197"/>
              <a:gd name="T8" fmla="*/ 1622 w 2291"/>
              <a:gd name="T9" fmla="*/ 1225 h 2197"/>
              <a:gd name="T10" fmla="*/ 769 w 2291"/>
              <a:gd name="T11" fmla="*/ 1149 h 2197"/>
              <a:gd name="T12" fmla="*/ 669 w 2291"/>
              <a:gd name="T13" fmla="*/ 1225 h 2197"/>
              <a:gd name="T14" fmla="*/ 828 w 2291"/>
              <a:gd name="T15" fmla="*/ 1048 h 2197"/>
              <a:gd name="T16" fmla="*/ 844 w 2291"/>
              <a:gd name="T17" fmla="*/ 923 h 2197"/>
              <a:gd name="T18" fmla="*/ 828 w 2291"/>
              <a:gd name="T19" fmla="*/ 1048 h 2197"/>
              <a:gd name="T20" fmla="*/ 1390 w 2291"/>
              <a:gd name="T21" fmla="*/ 540 h 2197"/>
              <a:gd name="T22" fmla="*/ 1493 w 2291"/>
              <a:gd name="T23" fmla="*/ 103 h 2197"/>
              <a:gd name="T24" fmla="*/ 902 w 2291"/>
              <a:gd name="T25" fmla="*/ 0 h 2197"/>
              <a:gd name="T26" fmla="*/ 799 w 2291"/>
              <a:gd name="T27" fmla="*/ 437 h 2197"/>
              <a:gd name="T28" fmla="*/ 859 w 2291"/>
              <a:gd name="T29" fmla="*/ 103 h 2197"/>
              <a:gd name="T30" fmla="*/ 1390 w 2291"/>
              <a:gd name="T31" fmla="*/ 60 h 2197"/>
              <a:gd name="T32" fmla="*/ 1433 w 2291"/>
              <a:gd name="T33" fmla="*/ 437 h 2197"/>
              <a:gd name="T34" fmla="*/ 902 w 2291"/>
              <a:gd name="T35" fmla="*/ 480 h 2197"/>
              <a:gd name="T36" fmla="*/ 859 w 2291"/>
              <a:gd name="T37" fmla="*/ 103 h 2197"/>
              <a:gd name="T38" fmla="*/ 1614 w 2291"/>
              <a:gd name="T39" fmla="*/ 824 h 2197"/>
              <a:gd name="T40" fmla="*/ 1640 w 2291"/>
              <a:gd name="T41" fmla="*/ 786 h 2197"/>
              <a:gd name="T42" fmla="*/ 1499 w 2291"/>
              <a:gd name="T43" fmla="*/ 596 h 2197"/>
              <a:gd name="T44" fmla="*/ 835 w 2291"/>
              <a:gd name="T45" fmla="*/ 576 h 2197"/>
              <a:gd name="T46" fmla="*/ 669 w 2291"/>
              <a:gd name="T47" fmla="*/ 741 h 2197"/>
              <a:gd name="T48" fmla="*/ 652 w 2291"/>
              <a:gd name="T49" fmla="*/ 798 h 2197"/>
              <a:gd name="T50" fmla="*/ 1450 w 2291"/>
              <a:gd name="T51" fmla="*/ 1476 h 2197"/>
              <a:gd name="T52" fmla="*/ 1554 w 2291"/>
              <a:gd name="T53" fmla="*/ 1913 h 2197"/>
              <a:gd name="T54" fmla="*/ 2144 w 2291"/>
              <a:gd name="T55" fmla="*/ 1810 h 2197"/>
              <a:gd name="T56" fmla="*/ 2041 w 2291"/>
              <a:gd name="T57" fmla="*/ 1373 h 2197"/>
              <a:gd name="T58" fmla="*/ 1450 w 2291"/>
              <a:gd name="T59" fmla="*/ 1476 h 2197"/>
              <a:gd name="T60" fmla="*/ 2084 w 2291"/>
              <a:gd name="T61" fmla="*/ 1810 h 2197"/>
              <a:gd name="T62" fmla="*/ 1554 w 2291"/>
              <a:gd name="T63" fmla="*/ 1853 h 2197"/>
              <a:gd name="T64" fmla="*/ 1511 w 2291"/>
              <a:gd name="T65" fmla="*/ 1476 h 2197"/>
              <a:gd name="T66" fmla="*/ 2041 w 2291"/>
              <a:gd name="T67" fmla="*/ 1433 h 2197"/>
              <a:gd name="T68" fmla="*/ 2275 w 2291"/>
              <a:gd name="T69" fmla="*/ 2114 h 2197"/>
              <a:gd name="T70" fmla="*/ 2108 w 2291"/>
              <a:gd name="T71" fmla="*/ 1949 h 2197"/>
              <a:gd name="T72" fmla="*/ 1444 w 2291"/>
              <a:gd name="T73" fmla="*/ 1969 h 2197"/>
              <a:gd name="T74" fmla="*/ 1304 w 2291"/>
              <a:gd name="T75" fmla="*/ 2159 h 2197"/>
              <a:gd name="T76" fmla="*/ 1329 w 2291"/>
              <a:gd name="T77" fmla="*/ 2197 h 2197"/>
              <a:gd name="T78" fmla="*/ 2291 w 2291"/>
              <a:gd name="T79" fmla="*/ 2171 h 2197"/>
              <a:gd name="T80" fmla="*/ 2275 w 2291"/>
              <a:gd name="T81" fmla="*/ 2114 h 2197"/>
              <a:gd name="T82" fmla="*/ 738 w 2291"/>
              <a:gd name="T83" fmla="*/ 1913 h 2197"/>
              <a:gd name="T84" fmla="*/ 841 w 2291"/>
              <a:gd name="T85" fmla="*/ 1476 h 2197"/>
              <a:gd name="T86" fmla="*/ 250 w 2291"/>
              <a:gd name="T87" fmla="*/ 1373 h 2197"/>
              <a:gd name="T88" fmla="*/ 147 w 2291"/>
              <a:gd name="T89" fmla="*/ 1810 h 2197"/>
              <a:gd name="T90" fmla="*/ 207 w 2291"/>
              <a:gd name="T91" fmla="*/ 1476 h 2197"/>
              <a:gd name="T92" fmla="*/ 738 w 2291"/>
              <a:gd name="T93" fmla="*/ 1433 h 2197"/>
              <a:gd name="T94" fmla="*/ 781 w 2291"/>
              <a:gd name="T95" fmla="*/ 1810 h 2197"/>
              <a:gd name="T96" fmla="*/ 250 w 2291"/>
              <a:gd name="T97" fmla="*/ 1853 h 2197"/>
              <a:gd name="T98" fmla="*/ 207 w 2291"/>
              <a:gd name="T99" fmla="*/ 1476 h 2197"/>
              <a:gd name="T100" fmla="*/ 805 w 2291"/>
              <a:gd name="T101" fmla="*/ 1949 h 2197"/>
              <a:gd name="T102" fmla="*/ 141 w 2291"/>
              <a:gd name="T103" fmla="*/ 1969 h 2197"/>
              <a:gd name="T104" fmla="*/ 0 w 2291"/>
              <a:gd name="T105" fmla="*/ 2159 h 2197"/>
              <a:gd name="T106" fmla="*/ 26 w 2291"/>
              <a:gd name="T107" fmla="*/ 2197 h 2197"/>
              <a:gd name="T108" fmla="*/ 988 w 2291"/>
              <a:gd name="T109" fmla="*/ 2171 h 2197"/>
              <a:gd name="T110" fmla="*/ 971 w 2291"/>
              <a:gd name="T111" fmla="*/ 2114 h 2197"/>
              <a:gd name="T112" fmla="*/ 971 w 2291"/>
              <a:gd name="T113" fmla="*/ 1659 h 2197"/>
              <a:gd name="T114" fmla="*/ 1088 w 2291"/>
              <a:gd name="T115" fmla="*/ 1610 h 2197"/>
              <a:gd name="T116" fmla="*/ 971 w 2291"/>
              <a:gd name="T117" fmla="*/ 1659 h 2197"/>
              <a:gd name="T118" fmla="*/ 1204 w 2291"/>
              <a:gd name="T119" fmla="*/ 1610 h 2197"/>
              <a:gd name="T120" fmla="*/ 1320 w 2291"/>
              <a:gd name="T121" fmla="*/ 1659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91" h="2197">
                <a:moveTo>
                  <a:pt x="1506" y="1023"/>
                </a:moveTo>
                <a:cubicBezTo>
                  <a:pt x="1448" y="923"/>
                  <a:pt x="1448" y="923"/>
                  <a:pt x="1448" y="923"/>
                </a:cubicBezTo>
                <a:cubicBezTo>
                  <a:pt x="1406" y="947"/>
                  <a:pt x="1406" y="947"/>
                  <a:pt x="1406" y="947"/>
                </a:cubicBezTo>
                <a:cubicBezTo>
                  <a:pt x="1464" y="1048"/>
                  <a:pt x="1464" y="1048"/>
                  <a:pt x="1464" y="1048"/>
                </a:cubicBezTo>
                <a:lnTo>
                  <a:pt x="1506" y="1023"/>
                </a:lnTo>
                <a:close/>
                <a:moveTo>
                  <a:pt x="1622" y="1225"/>
                </a:moveTo>
                <a:cubicBezTo>
                  <a:pt x="1564" y="1124"/>
                  <a:pt x="1564" y="1124"/>
                  <a:pt x="1564" y="1124"/>
                </a:cubicBezTo>
                <a:cubicBezTo>
                  <a:pt x="1522" y="1149"/>
                  <a:pt x="1522" y="1149"/>
                  <a:pt x="1522" y="1149"/>
                </a:cubicBezTo>
                <a:cubicBezTo>
                  <a:pt x="1580" y="1249"/>
                  <a:pt x="1580" y="1249"/>
                  <a:pt x="1580" y="1249"/>
                </a:cubicBezTo>
                <a:lnTo>
                  <a:pt x="1622" y="1225"/>
                </a:lnTo>
                <a:close/>
                <a:moveTo>
                  <a:pt x="711" y="1249"/>
                </a:moveTo>
                <a:cubicBezTo>
                  <a:pt x="769" y="1149"/>
                  <a:pt x="769" y="1149"/>
                  <a:pt x="769" y="1149"/>
                </a:cubicBezTo>
                <a:cubicBezTo>
                  <a:pt x="727" y="1124"/>
                  <a:pt x="727" y="1124"/>
                  <a:pt x="727" y="1124"/>
                </a:cubicBezTo>
                <a:cubicBezTo>
                  <a:pt x="669" y="1225"/>
                  <a:pt x="669" y="1225"/>
                  <a:pt x="669" y="1225"/>
                </a:cubicBezTo>
                <a:lnTo>
                  <a:pt x="711" y="1249"/>
                </a:lnTo>
                <a:close/>
                <a:moveTo>
                  <a:pt x="828" y="1048"/>
                </a:moveTo>
                <a:cubicBezTo>
                  <a:pt x="886" y="947"/>
                  <a:pt x="886" y="947"/>
                  <a:pt x="886" y="947"/>
                </a:cubicBezTo>
                <a:cubicBezTo>
                  <a:pt x="844" y="923"/>
                  <a:pt x="844" y="923"/>
                  <a:pt x="844" y="923"/>
                </a:cubicBezTo>
                <a:cubicBezTo>
                  <a:pt x="786" y="1023"/>
                  <a:pt x="786" y="1023"/>
                  <a:pt x="786" y="1023"/>
                </a:cubicBezTo>
                <a:lnTo>
                  <a:pt x="828" y="1048"/>
                </a:lnTo>
                <a:close/>
                <a:moveTo>
                  <a:pt x="902" y="540"/>
                </a:moveTo>
                <a:cubicBezTo>
                  <a:pt x="1390" y="540"/>
                  <a:pt x="1390" y="540"/>
                  <a:pt x="1390" y="540"/>
                </a:cubicBezTo>
                <a:cubicBezTo>
                  <a:pt x="1447" y="540"/>
                  <a:pt x="1493" y="494"/>
                  <a:pt x="1493" y="437"/>
                </a:cubicBezTo>
                <a:cubicBezTo>
                  <a:pt x="1493" y="103"/>
                  <a:pt x="1493" y="103"/>
                  <a:pt x="1493" y="103"/>
                </a:cubicBezTo>
                <a:cubicBezTo>
                  <a:pt x="1493" y="46"/>
                  <a:pt x="1447" y="0"/>
                  <a:pt x="1390" y="0"/>
                </a:cubicBezTo>
                <a:cubicBezTo>
                  <a:pt x="902" y="0"/>
                  <a:pt x="902" y="0"/>
                  <a:pt x="902" y="0"/>
                </a:cubicBezTo>
                <a:cubicBezTo>
                  <a:pt x="845" y="0"/>
                  <a:pt x="799" y="46"/>
                  <a:pt x="799" y="103"/>
                </a:cubicBezTo>
                <a:cubicBezTo>
                  <a:pt x="799" y="437"/>
                  <a:pt x="799" y="437"/>
                  <a:pt x="799" y="437"/>
                </a:cubicBezTo>
                <a:cubicBezTo>
                  <a:pt x="799" y="494"/>
                  <a:pt x="845" y="540"/>
                  <a:pt x="902" y="540"/>
                </a:cubicBezTo>
                <a:close/>
                <a:moveTo>
                  <a:pt x="859" y="103"/>
                </a:moveTo>
                <a:cubicBezTo>
                  <a:pt x="859" y="79"/>
                  <a:pt x="878" y="60"/>
                  <a:pt x="902" y="60"/>
                </a:cubicBezTo>
                <a:cubicBezTo>
                  <a:pt x="1390" y="60"/>
                  <a:pt x="1390" y="60"/>
                  <a:pt x="1390" y="60"/>
                </a:cubicBezTo>
                <a:cubicBezTo>
                  <a:pt x="1413" y="60"/>
                  <a:pt x="1433" y="79"/>
                  <a:pt x="1433" y="103"/>
                </a:cubicBezTo>
                <a:cubicBezTo>
                  <a:pt x="1433" y="437"/>
                  <a:pt x="1433" y="437"/>
                  <a:pt x="1433" y="437"/>
                </a:cubicBezTo>
                <a:cubicBezTo>
                  <a:pt x="1433" y="461"/>
                  <a:pt x="1413" y="480"/>
                  <a:pt x="1390" y="480"/>
                </a:cubicBezTo>
                <a:cubicBezTo>
                  <a:pt x="902" y="480"/>
                  <a:pt x="902" y="480"/>
                  <a:pt x="902" y="480"/>
                </a:cubicBezTo>
                <a:cubicBezTo>
                  <a:pt x="878" y="480"/>
                  <a:pt x="859" y="461"/>
                  <a:pt x="859" y="437"/>
                </a:cubicBezTo>
                <a:lnTo>
                  <a:pt x="859" y="103"/>
                </a:lnTo>
                <a:close/>
                <a:moveTo>
                  <a:pt x="678" y="824"/>
                </a:moveTo>
                <a:cubicBezTo>
                  <a:pt x="1614" y="824"/>
                  <a:pt x="1614" y="824"/>
                  <a:pt x="1614" y="824"/>
                </a:cubicBezTo>
                <a:cubicBezTo>
                  <a:pt x="1628" y="824"/>
                  <a:pt x="1640" y="812"/>
                  <a:pt x="1640" y="798"/>
                </a:cubicBezTo>
                <a:cubicBezTo>
                  <a:pt x="1640" y="786"/>
                  <a:pt x="1640" y="786"/>
                  <a:pt x="1640" y="786"/>
                </a:cubicBezTo>
                <a:cubicBezTo>
                  <a:pt x="1640" y="772"/>
                  <a:pt x="1632" y="752"/>
                  <a:pt x="1623" y="741"/>
                </a:cubicBezTo>
                <a:cubicBezTo>
                  <a:pt x="1499" y="596"/>
                  <a:pt x="1499" y="596"/>
                  <a:pt x="1499" y="596"/>
                </a:cubicBezTo>
                <a:cubicBezTo>
                  <a:pt x="1490" y="585"/>
                  <a:pt x="1471" y="576"/>
                  <a:pt x="1457" y="576"/>
                </a:cubicBezTo>
                <a:cubicBezTo>
                  <a:pt x="835" y="576"/>
                  <a:pt x="835" y="576"/>
                  <a:pt x="835" y="576"/>
                </a:cubicBezTo>
                <a:cubicBezTo>
                  <a:pt x="821" y="576"/>
                  <a:pt x="802" y="585"/>
                  <a:pt x="792" y="596"/>
                </a:cubicBezTo>
                <a:cubicBezTo>
                  <a:pt x="669" y="741"/>
                  <a:pt x="669" y="741"/>
                  <a:pt x="669" y="741"/>
                </a:cubicBezTo>
                <a:cubicBezTo>
                  <a:pt x="659" y="752"/>
                  <a:pt x="652" y="772"/>
                  <a:pt x="652" y="786"/>
                </a:cubicBezTo>
                <a:cubicBezTo>
                  <a:pt x="652" y="798"/>
                  <a:pt x="652" y="798"/>
                  <a:pt x="652" y="798"/>
                </a:cubicBezTo>
                <a:cubicBezTo>
                  <a:pt x="652" y="812"/>
                  <a:pt x="664" y="824"/>
                  <a:pt x="678" y="824"/>
                </a:cubicBezTo>
                <a:close/>
                <a:moveTo>
                  <a:pt x="1450" y="1476"/>
                </a:moveTo>
                <a:cubicBezTo>
                  <a:pt x="1450" y="1810"/>
                  <a:pt x="1450" y="1810"/>
                  <a:pt x="1450" y="1810"/>
                </a:cubicBezTo>
                <a:cubicBezTo>
                  <a:pt x="1450" y="1867"/>
                  <a:pt x="1497" y="1913"/>
                  <a:pt x="1554" y="1913"/>
                </a:cubicBezTo>
                <a:cubicBezTo>
                  <a:pt x="2041" y="1913"/>
                  <a:pt x="2041" y="1913"/>
                  <a:pt x="2041" y="1913"/>
                </a:cubicBezTo>
                <a:cubicBezTo>
                  <a:pt x="2098" y="1913"/>
                  <a:pt x="2144" y="1867"/>
                  <a:pt x="2144" y="1810"/>
                </a:cubicBezTo>
                <a:cubicBezTo>
                  <a:pt x="2144" y="1476"/>
                  <a:pt x="2144" y="1476"/>
                  <a:pt x="2144" y="1476"/>
                </a:cubicBezTo>
                <a:cubicBezTo>
                  <a:pt x="2144" y="1419"/>
                  <a:pt x="2098" y="1373"/>
                  <a:pt x="2041" y="1373"/>
                </a:cubicBezTo>
                <a:cubicBezTo>
                  <a:pt x="1554" y="1373"/>
                  <a:pt x="1554" y="1373"/>
                  <a:pt x="1554" y="1373"/>
                </a:cubicBezTo>
                <a:cubicBezTo>
                  <a:pt x="1497" y="1373"/>
                  <a:pt x="1450" y="1419"/>
                  <a:pt x="1450" y="1476"/>
                </a:cubicBezTo>
                <a:close/>
                <a:moveTo>
                  <a:pt x="2084" y="1476"/>
                </a:moveTo>
                <a:cubicBezTo>
                  <a:pt x="2084" y="1810"/>
                  <a:pt x="2084" y="1810"/>
                  <a:pt x="2084" y="1810"/>
                </a:cubicBezTo>
                <a:cubicBezTo>
                  <a:pt x="2084" y="1834"/>
                  <a:pt x="2065" y="1853"/>
                  <a:pt x="2041" y="1853"/>
                </a:cubicBezTo>
                <a:cubicBezTo>
                  <a:pt x="1554" y="1853"/>
                  <a:pt x="1554" y="1853"/>
                  <a:pt x="1554" y="1853"/>
                </a:cubicBezTo>
                <a:cubicBezTo>
                  <a:pt x="1530" y="1853"/>
                  <a:pt x="1511" y="1834"/>
                  <a:pt x="1511" y="1810"/>
                </a:cubicBezTo>
                <a:cubicBezTo>
                  <a:pt x="1511" y="1476"/>
                  <a:pt x="1511" y="1476"/>
                  <a:pt x="1511" y="1476"/>
                </a:cubicBezTo>
                <a:cubicBezTo>
                  <a:pt x="1511" y="1452"/>
                  <a:pt x="1530" y="1433"/>
                  <a:pt x="1554" y="1433"/>
                </a:cubicBezTo>
                <a:cubicBezTo>
                  <a:pt x="2041" y="1433"/>
                  <a:pt x="2041" y="1433"/>
                  <a:pt x="2041" y="1433"/>
                </a:cubicBezTo>
                <a:cubicBezTo>
                  <a:pt x="2065" y="1433"/>
                  <a:pt x="2084" y="1452"/>
                  <a:pt x="2084" y="1476"/>
                </a:cubicBezTo>
                <a:close/>
                <a:moveTo>
                  <a:pt x="2275" y="2114"/>
                </a:moveTo>
                <a:cubicBezTo>
                  <a:pt x="2151" y="1969"/>
                  <a:pt x="2151" y="1969"/>
                  <a:pt x="2151" y="1969"/>
                </a:cubicBezTo>
                <a:cubicBezTo>
                  <a:pt x="2142" y="1958"/>
                  <a:pt x="2123" y="1949"/>
                  <a:pt x="2108" y="1949"/>
                </a:cubicBezTo>
                <a:cubicBezTo>
                  <a:pt x="1486" y="1949"/>
                  <a:pt x="1486" y="1949"/>
                  <a:pt x="1486" y="1949"/>
                </a:cubicBezTo>
                <a:cubicBezTo>
                  <a:pt x="1472" y="1949"/>
                  <a:pt x="1453" y="1958"/>
                  <a:pt x="1444" y="1969"/>
                </a:cubicBezTo>
                <a:cubicBezTo>
                  <a:pt x="1320" y="2114"/>
                  <a:pt x="1320" y="2114"/>
                  <a:pt x="1320" y="2114"/>
                </a:cubicBezTo>
                <a:cubicBezTo>
                  <a:pt x="1311" y="2125"/>
                  <a:pt x="1304" y="2145"/>
                  <a:pt x="1304" y="2159"/>
                </a:cubicBezTo>
                <a:cubicBezTo>
                  <a:pt x="1304" y="2171"/>
                  <a:pt x="1304" y="2171"/>
                  <a:pt x="1304" y="2171"/>
                </a:cubicBezTo>
                <a:cubicBezTo>
                  <a:pt x="1304" y="2185"/>
                  <a:pt x="1315" y="2197"/>
                  <a:pt x="1329" y="2197"/>
                </a:cubicBezTo>
                <a:cubicBezTo>
                  <a:pt x="2265" y="2197"/>
                  <a:pt x="2265" y="2197"/>
                  <a:pt x="2265" y="2197"/>
                </a:cubicBezTo>
                <a:cubicBezTo>
                  <a:pt x="2280" y="2197"/>
                  <a:pt x="2291" y="2185"/>
                  <a:pt x="2291" y="2171"/>
                </a:cubicBezTo>
                <a:cubicBezTo>
                  <a:pt x="2291" y="2159"/>
                  <a:pt x="2291" y="2159"/>
                  <a:pt x="2291" y="2159"/>
                </a:cubicBezTo>
                <a:cubicBezTo>
                  <a:pt x="2291" y="2145"/>
                  <a:pt x="2284" y="2125"/>
                  <a:pt x="2275" y="2114"/>
                </a:cubicBezTo>
                <a:close/>
                <a:moveTo>
                  <a:pt x="250" y="1913"/>
                </a:moveTo>
                <a:cubicBezTo>
                  <a:pt x="738" y="1913"/>
                  <a:pt x="738" y="1913"/>
                  <a:pt x="738" y="1913"/>
                </a:cubicBezTo>
                <a:cubicBezTo>
                  <a:pt x="795" y="1913"/>
                  <a:pt x="841" y="1867"/>
                  <a:pt x="841" y="1810"/>
                </a:cubicBezTo>
                <a:cubicBezTo>
                  <a:pt x="841" y="1476"/>
                  <a:pt x="841" y="1476"/>
                  <a:pt x="841" y="1476"/>
                </a:cubicBezTo>
                <a:cubicBezTo>
                  <a:pt x="841" y="1419"/>
                  <a:pt x="795" y="1373"/>
                  <a:pt x="738" y="1373"/>
                </a:cubicBezTo>
                <a:cubicBezTo>
                  <a:pt x="250" y="1373"/>
                  <a:pt x="250" y="1373"/>
                  <a:pt x="250" y="1373"/>
                </a:cubicBezTo>
                <a:cubicBezTo>
                  <a:pt x="193" y="1373"/>
                  <a:pt x="147" y="1419"/>
                  <a:pt x="147" y="1476"/>
                </a:cubicBezTo>
                <a:cubicBezTo>
                  <a:pt x="147" y="1810"/>
                  <a:pt x="147" y="1810"/>
                  <a:pt x="147" y="1810"/>
                </a:cubicBezTo>
                <a:cubicBezTo>
                  <a:pt x="147" y="1867"/>
                  <a:pt x="193" y="1913"/>
                  <a:pt x="250" y="1913"/>
                </a:cubicBezTo>
                <a:close/>
                <a:moveTo>
                  <a:pt x="207" y="1476"/>
                </a:moveTo>
                <a:cubicBezTo>
                  <a:pt x="207" y="1452"/>
                  <a:pt x="227" y="1433"/>
                  <a:pt x="250" y="1433"/>
                </a:cubicBezTo>
                <a:cubicBezTo>
                  <a:pt x="738" y="1433"/>
                  <a:pt x="738" y="1433"/>
                  <a:pt x="738" y="1433"/>
                </a:cubicBezTo>
                <a:cubicBezTo>
                  <a:pt x="762" y="1433"/>
                  <a:pt x="781" y="1452"/>
                  <a:pt x="781" y="1476"/>
                </a:cubicBezTo>
                <a:cubicBezTo>
                  <a:pt x="781" y="1810"/>
                  <a:pt x="781" y="1810"/>
                  <a:pt x="781" y="1810"/>
                </a:cubicBezTo>
                <a:cubicBezTo>
                  <a:pt x="781" y="1834"/>
                  <a:pt x="762" y="1853"/>
                  <a:pt x="738" y="1853"/>
                </a:cubicBezTo>
                <a:cubicBezTo>
                  <a:pt x="250" y="1853"/>
                  <a:pt x="250" y="1853"/>
                  <a:pt x="250" y="1853"/>
                </a:cubicBezTo>
                <a:cubicBezTo>
                  <a:pt x="227" y="1853"/>
                  <a:pt x="207" y="1834"/>
                  <a:pt x="207" y="1810"/>
                </a:cubicBezTo>
                <a:lnTo>
                  <a:pt x="207" y="1476"/>
                </a:lnTo>
                <a:close/>
                <a:moveTo>
                  <a:pt x="848" y="1969"/>
                </a:moveTo>
                <a:cubicBezTo>
                  <a:pt x="838" y="1958"/>
                  <a:pt x="819" y="1949"/>
                  <a:pt x="805" y="1949"/>
                </a:cubicBezTo>
                <a:cubicBezTo>
                  <a:pt x="183" y="1949"/>
                  <a:pt x="183" y="1949"/>
                  <a:pt x="183" y="1949"/>
                </a:cubicBezTo>
                <a:cubicBezTo>
                  <a:pt x="169" y="1949"/>
                  <a:pt x="150" y="1958"/>
                  <a:pt x="141" y="1969"/>
                </a:cubicBezTo>
                <a:cubicBezTo>
                  <a:pt x="17" y="2114"/>
                  <a:pt x="17" y="2114"/>
                  <a:pt x="17" y="2114"/>
                </a:cubicBezTo>
                <a:cubicBezTo>
                  <a:pt x="8" y="2125"/>
                  <a:pt x="0" y="2145"/>
                  <a:pt x="0" y="2159"/>
                </a:cubicBezTo>
                <a:cubicBezTo>
                  <a:pt x="0" y="2171"/>
                  <a:pt x="0" y="2171"/>
                  <a:pt x="0" y="2171"/>
                </a:cubicBezTo>
                <a:cubicBezTo>
                  <a:pt x="0" y="2185"/>
                  <a:pt x="12" y="2197"/>
                  <a:pt x="26" y="2197"/>
                </a:cubicBezTo>
                <a:cubicBezTo>
                  <a:pt x="962" y="2197"/>
                  <a:pt x="962" y="2197"/>
                  <a:pt x="962" y="2197"/>
                </a:cubicBezTo>
                <a:cubicBezTo>
                  <a:pt x="977" y="2197"/>
                  <a:pt x="988" y="2185"/>
                  <a:pt x="988" y="2171"/>
                </a:cubicBezTo>
                <a:cubicBezTo>
                  <a:pt x="988" y="2159"/>
                  <a:pt x="988" y="2159"/>
                  <a:pt x="988" y="2159"/>
                </a:cubicBezTo>
                <a:cubicBezTo>
                  <a:pt x="988" y="2145"/>
                  <a:pt x="981" y="2125"/>
                  <a:pt x="971" y="2114"/>
                </a:cubicBezTo>
                <a:lnTo>
                  <a:pt x="848" y="1969"/>
                </a:lnTo>
                <a:close/>
                <a:moveTo>
                  <a:pt x="971" y="1659"/>
                </a:moveTo>
                <a:cubicBezTo>
                  <a:pt x="1088" y="1659"/>
                  <a:pt x="1088" y="1659"/>
                  <a:pt x="1088" y="1659"/>
                </a:cubicBezTo>
                <a:cubicBezTo>
                  <a:pt x="1088" y="1610"/>
                  <a:pt x="1088" y="1610"/>
                  <a:pt x="1088" y="1610"/>
                </a:cubicBezTo>
                <a:cubicBezTo>
                  <a:pt x="971" y="1610"/>
                  <a:pt x="971" y="1610"/>
                  <a:pt x="971" y="1610"/>
                </a:cubicBezTo>
                <a:lnTo>
                  <a:pt x="971" y="1659"/>
                </a:lnTo>
                <a:close/>
                <a:moveTo>
                  <a:pt x="1320" y="1610"/>
                </a:moveTo>
                <a:cubicBezTo>
                  <a:pt x="1204" y="1610"/>
                  <a:pt x="1204" y="1610"/>
                  <a:pt x="1204" y="1610"/>
                </a:cubicBezTo>
                <a:cubicBezTo>
                  <a:pt x="1204" y="1659"/>
                  <a:pt x="1204" y="1659"/>
                  <a:pt x="1204" y="1659"/>
                </a:cubicBezTo>
                <a:cubicBezTo>
                  <a:pt x="1320" y="1659"/>
                  <a:pt x="1320" y="1659"/>
                  <a:pt x="1320" y="1659"/>
                </a:cubicBezTo>
                <a:lnTo>
                  <a:pt x="1320" y="161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spTree>
    <p:extLst>
      <p:ext uri="{BB962C8B-B14F-4D97-AF65-F5344CB8AC3E}">
        <p14:creationId xmlns:p14="http://schemas.microsoft.com/office/powerpoint/2010/main" val="39334531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750"/>
                                        <p:tgtEl>
                                          <p:spTgt spid="57"/>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fade">
                                      <p:cBhvr>
                                        <p:cTn id="11" dur="750"/>
                                        <p:tgtEl>
                                          <p:spTgt spid="58"/>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fade">
                                      <p:cBhvr>
                                        <p:cTn id="15" dur="750"/>
                                        <p:tgtEl>
                                          <p:spTgt spid="59"/>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75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59" grpId="0" animBg="1"/>
      <p:bldP spid="6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4574191" y="1820862"/>
            <a:ext cx="3808079" cy="3810000"/>
            <a:chOff x="4315158" y="1820862"/>
            <a:chExt cx="3808079" cy="3810000"/>
          </a:xfrm>
        </p:grpSpPr>
        <p:sp>
          <p:nvSpPr>
            <p:cNvPr id="33" name="Rectangle 32"/>
            <p:cNvSpPr/>
            <p:nvPr/>
          </p:nvSpPr>
          <p:spPr bwMode="auto">
            <a:xfrm>
              <a:off x="4315158" y="1820862"/>
              <a:ext cx="3808079" cy="3810000"/>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91440" bIns="182880" numCol="1" rtlCol="0" anchor="ctr" anchorCtr="0" compatLnSpc="1">
              <a:prstTxWarp prst="textNoShape">
                <a:avLst/>
              </a:prstTxWarp>
            </a:bodyPr>
            <a:lstStyle/>
            <a:p>
              <a:pPr marL="112713" defTabSz="932472" fontAlgn="base">
                <a:spcBef>
                  <a:spcPct val="0"/>
                </a:spcBef>
                <a:spcAft>
                  <a:spcPct val="0"/>
                </a:spcAft>
              </a:pPr>
              <a:endParaRPr lang="en-US" dirty="0">
                <a:solidFill>
                  <a:srgbClr val="FFFFFF"/>
                </a:solidFill>
              </a:endParaRPr>
            </a:p>
          </p:txBody>
        </p:sp>
        <p:pic>
          <p:nvPicPr>
            <p:cNvPr id="34" name="Picture 4" descr="C:\Users\petern\Desktop\Design Stuff\Icons\Microsoft logos\MS_ShrPtOnline_Wht_rgb.pn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4468584" y="2124220"/>
              <a:ext cx="2885758" cy="1037038"/>
            </a:xfrm>
            <a:prstGeom prst="rect">
              <a:avLst/>
            </a:prstGeom>
            <a:noFill/>
            <a:extLst/>
          </p:spPr>
        </p:pic>
      </p:grpSp>
      <p:sp>
        <p:nvSpPr>
          <p:cNvPr id="35" name="Rectangle 34"/>
          <p:cNvSpPr/>
          <p:nvPr/>
        </p:nvSpPr>
        <p:spPr bwMode="auto">
          <a:xfrm>
            <a:off x="4597779" y="3216095"/>
            <a:ext cx="2819258" cy="512454"/>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marL="112713" defTabSz="932472" fontAlgn="base">
              <a:spcBef>
                <a:spcPct val="0"/>
              </a:spcBef>
              <a:spcAft>
                <a:spcPct val="0"/>
              </a:spcAft>
            </a:pPr>
            <a:r>
              <a:rPr lang="en-US" sz="1600" dirty="0">
                <a:solidFill>
                  <a:srgbClr val="FFFFFF"/>
                </a:solidFill>
              </a:rPr>
              <a:t>Connect </a:t>
            </a:r>
            <a:r>
              <a:rPr lang="en-US" sz="1600" dirty="0" smtClean="0">
                <a:solidFill>
                  <a:srgbClr val="FFFFFF"/>
                </a:solidFill>
              </a:rPr>
              <a:t>SharePoint </a:t>
            </a:r>
            <a:r>
              <a:rPr lang="en-US" sz="1600" dirty="0">
                <a:solidFill>
                  <a:srgbClr val="FFFFFF"/>
                </a:solidFill>
              </a:rPr>
              <a:t>to </a:t>
            </a:r>
            <a:r>
              <a:rPr lang="en-US" sz="1600" dirty="0" smtClean="0">
                <a:solidFill>
                  <a:srgbClr val="FFFFFF"/>
                </a:solidFill>
              </a:rPr>
              <a:t>LOB/Backend systems</a:t>
            </a:r>
            <a:endParaRPr lang="en-US" sz="1600" dirty="0">
              <a:solidFill>
                <a:srgbClr val="FFFFFF"/>
              </a:solidFill>
            </a:endParaRPr>
          </a:p>
          <a:p>
            <a:pPr marL="112713" defTabSz="932472" fontAlgn="base">
              <a:spcBef>
                <a:spcPct val="0"/>
              </a:spcBef>
              <a:spcAft>
                <a:spcPct val="0"/>
              </a:spcAft>
            </a:pPr>
            <a:endParaRPr lang="en-US" sz="1600" dirty="0">
              <a:solidFill>
                <a:srgbClr val="FFFFFF"/>
              </a:solidFill>
            </a:endParaRPr>
          </a:p>
        </p:txBody>
      </p:sp>
      <p:sp>
        <p:nvSpPr>
          <p:cNvPr id="36" name="Rectangle 35"/>
          <p:cNvSpPr/>
          <p:nvPr/>
        </p:nvSpPr>
        <p:spPr bwMode="auto">
          <a:xfrm>
            <a:off x="4597779" y="4077811"/>
            <a:ext cx="3257718" cy="46657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marL="112713" defTabSz="932472" fontAlgn="base">
              <a:spcBef>
                <a:spcPct val="0"/>
              </a:spcBef>
              <a:spcAft>
                <a:spcPct val="0"/>
              </a:spcAft>
            </a:pPr>
            <a:r>
              <a:rPr lang="en-US" sz="1600" dirty="0">
                <a:solidFill>
                  <a:srgbClr val="FFFFFF"/>
                </a:solidFill>
              </a:rPr>
              <a:t>Deliver business-critical solutions</a:t>
            </a:r>
          </a:p>
        </p:txBody>
      </p:sp>
      <p:sp>
        <p:nvSpPr>
          <p:cNvPr id="37" name="Rectangle 36"/>
          <p:cNvSpPr/>
          <p:nvPr/>
        </p:nvSpPr>
        <p:spPr bwMode="auto">
          <a:xfrm>
            <a:off x="4597779" y="4653725"/>
            <a:ext cx="3393316" cy="47092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marL="112713" defTabSz="932472" fontAlgn="base">
              <a:spcBef>
                <a:spcPct val="0"/>
              </a:spcBef>
              <a:spcAft>
                <a:spcPct val="0"/>
              </a:spcAft>
            </a:pPr>
            <a:r>
              <a:rPr lang="en-US" sz="1600" dirty="0">
                <a:solidFill>
                  <a:srgbClr val="FFFFFF"/>
                </a:solidFill>
              </a:rPr>
              <a:t>Surface LOB data via SharePoint</a:t>
            </a:r>
          </a:p>
          <a:p>
            <a:pPr marL="112713" defTabSz="932472" fontAlgn="base">
              <a:spcBef>
                <a:spcPct val="0"/>
              </a:spcBef>
              <a:spcAft>
                <a:spcPct val="0"/>
              </a:spcAft>
            </a:pPr>
            <a:endParaRPr lang="en-US" sz="1600" dirty="0">
              <a:solidFill>
                <a:srgbClr val="FFFFFF"/>
              </a:solidFill>
            </a:endParaRPr>
          </a:p>
        </p:txBody>
      </p:sp>
      <p:sp>
        <p:nvSpPr>
          <p:cNvPr id="31" name="Rectangle 30"/>
          <p:cNvSpPr/>
          <p:nvPr/>
        </p:nvSpPr>
        <p:spPr bwMode="auto">
          <a:xfrm>
            <a:off x="2408237" y="3802062"/>
            <a:ext cx="1828800" cy="1828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defTabSz="932472" fontAlgn="base">
              <a:spcBef>
                <a:spcPct val="0"/>
              </a:spcBef>
              <a:spcAft>
                <a:spcPct val="0"/>
              </a:spcAft>
            </a:pPr>
            <a:r>
              <a:rPr lang="en-US" sz="1600" dirty="0" smtClean="0">
                <a:solidFill>
                  <a:srgbClr val="FFFFFF"/>
                </a:solidFill>
                <a:ea typeface="Segoe UI" pitchFamily="34" charset="0"/>
                <a:cs typeface="Segoe UI" pitchFamily="34" charset="0"/>
              </a:rPr>
              <a:t>Procurement</a:t>
            </a:r>
            <a:endParaRPr lang="en-US" sz="1600" dirty="0">
              <a:solidFill>
                <a:srgbClr val="FFFFFF"/>
              </a:solidFill>
              <a:ea typeface="Segoe UI" pitchFamily="34" charset="0"/>
              <a:cs typeface="Segoe UI" pitchFamily="34" charset="0"/>
            </a:endParaRPr>
          </a:p>
        </p:txBody>
      </p:sp>
      <p:pic>
        <p:nvPicPr>
          <p:cNvPr id="64" name="Picture 6" descr="W:\Open Engagements\Microsoft\Closed\#1601 BizProd MOD Team Core Content Work\New Iconography\FINAL ICONS\Megaphone_060512.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939004" y="4280507"/>
            <a:ext cx="764303" cy="648902"/>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p:cNvSpPr/>
          <p:nvPr/>
        </p:nvSpPr>
        <p:spPr bwMode="auto">
          <a:xfrm>
            <a:off x="427037" y="1820862"/>
            <a:ext cx="1828800" cy="1828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defTabSz="932472" fontAlgn="base">
              <a:spcBef>
                <a:spcPct val="0"/>
              </a:spcBef>
              <a:spcAft>
                <a:spcPct val="0"/>
              </a:spcAft>
            </a:pPr>
            <a:r>
              <a:rPr lang="en-US" sz="1600" dirty="0" smtClean="0">
                <a:solidFill>
                  <a:srgbClr val="FFFFFF"/>
                </a:solidFill>
              </a:rPr>
              <a:t>Administration</a:t>
            </a:r>
            <a:endParaRPr lang="en-US" sz="1600" dirty="0">
              <a:solidFill>
                <a:srgbClr val="FFFFFF"/>
              </a:solidFill>
            </a:endParaRPr>
          </a:p>
        </p:txBody>
      </p:sp>
      <p:pic>
        <p:nvPicPr>
          <p:cNvPr id="62" name="Picture 12"/>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a:off x="943449" y="2158394"/>
            <a:ext cx="522277" cy="702184"/>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60"/>
          <p:cNvPicPr>
            <a:picLocks noChangeAspect="1" noChangeArrowheads="1"/>
          </p:cNvPicPr>
          <p:nvPr/>
        </p:nvPicPr>
        <p:blipFill>
          <a:blip r:embed="rId6" cstate="email">
            <a:extLst>
              <a:ext uri="{28A0092B-C50C-407E-A947-70E740481C1C}">
                <a14:useLocalDpi xmlns:a14="http://schemas.microsoft.com/office/drawing/2010/main"/>
              </a:ext>
            </a:extLst>
          </a:blip>
          <a:stretch>
            <a:fillRect/>
          </a:stretch>
        </p:blipFill>
        <p:spPr bwMode="auto">
          <a:xfrm>
            <a:off x="1235693" y="2554386"/>
            <a:ext cx="569313" cy="390743"/>
          </a:xfrm>
          <a:prstGeom prst="rect">
            <a:avLst/>
          </a:prstGeom>
          <a:solidFill>
            <a:schemeClr val="accent1"/>
          </a:solidFill>
          <a:ln w="28575">
            <a:solidFill>
              <a:schemeClr val="accent1"/>
            </a:solidFill>
          </a:ln>
          <a:extLst/>
        </p:spPr>
      </p:pic>
      <p:sp>
        <p:nvSpPr>
          <p:cNvPr id="30" name="Rectangle 29"/>
          <p:cNvSpPr/>
          <p:nvPr/>
        </p:nvSpPr>
        <p:spPr bwMode="auto">
          <a:xfrm>
            <a:off x="2408237" y="1820862"/>
            <a:ext cx="1828800" cy="1828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defTabSz="932472" fontAlgn="base">
              <a:spcBef>
                <a:spcPct val="0"/>
              </a:spcBef>
              <a:spcAft>
                <a:spcPct val="0"/>
              </a:spcAft>
            </a:pPr>
            <a:r>
              <a:rPr lang="en-US" sz="1600" dirty="0">
                <a:solidFill>
                  <a:srgbClr val="FFFFFF"/>
                </a:solidFill>
              </a:rPr>
              <a:t>Sales</a:t>
            </a:r>
          </a:p>
        </p:txBody>
      </p:sp>
      <p:sp>
        <p:nvSpPr>
          <p:cNvPr id="5" name="Rectangle 4"/>
          <p:cNvSpPr/>
          <p:nvPr/>
        </p:nvSpPr>
        <p:spPr bwMode="auto">
          <a:xfrm>
            <a:off x="427037" y="3802062"/>
            <a:ext cx="1828800" cy="1828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defTabSz="932472" fontAlgn="base">
              <a:spcBef>
                <a:spcPct val="0"/>
              </a:spcBef>
              <a:spcAft>
                <a:spcPct val="0"/>
              </a:spcAft>
            </a:pPr>
            <a:r>
              <a:rPr lang="en-US" sz="1600" dirty="0">
                <a:solidFill>
                  <a:srgbClr val="FFFFFF"/>
                </a:solidFill>
              </a:rPr>
              <a:t>IT</a:t>
            </a:r>
          </a:p>
        </p:txBody>
      </p:sp>
      <p:pic>
        <p:nvPicPr>
          <p:cNvPr id="66" name="Picture 9" descr="C:\Users\shawnm\Desktop\Geek.png"/>
          <p:cNvPicPr>
            <a:picLocks noChangeAspect="1" noChangeArrowheads="1"/>
          </p:cNvPicPr>
          <p:nvPr/>
        </p:nvPicPr>
        <p:blipFill rotWithShape="1">
          <a:blip r:embed="rId7" cstate="email">
            <a:extLst>
              <a:ext uri="{28A0092B-C50C-407E-A947-70E740481C1C}">
                <a14:useLocalDpi xmlns:a14="http://schemas.microsoft.com/office/drawing/2010/main"/>
              </a:ext>
            </a:extLst>
          </a:blip>
          <a:srcRect r="-19726"/>
          <a:stretch/>
        </p:blipFill>
        <p:spPr bwMode="auto">
          <a:xfrm>
            <a:off x="1076501" y="4175560"/>
            <a:ext cx="586230" cy="883967"/>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47"/>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917933" y="2131380"/>
            <a:ext cx="789148" cy="789148"/>
          </a:xfrm>
          <a:prstGeom prst="rect">
            <a:avLst/>
          </a:prstGeom>
        </p:spPr>
      </p:pic>
      <p:grpSp>
        <p:nvGrpSpPr>
          <p:cNvPr id="10" name="Group 9"/>
          <p:cNvGrpSpPr/>
          <p:nvPr/>
        </p:nvGrpSpPr>
        <p:grpSpPr>
          <a:xfrm>
            <a:off x="4237037" y="1820862"/>
            <a:ext cx="4191000" cy="3810000"/>
            <a:chOff x="4160837" y="1820862"/>
            <a:chExt cx="4191000" cy="3810000"/>
          </a:xfrm>
        </p:grpSpPr>
        <p:sp>
          <p:nvSpPr>
            <p:cNvPr id="4" name="Rectangle 3"/>
            <p:cNvSpPr/>
            <p:nvPr/>
          </p:nvSpPr>
          <p:spPr bwMode="auto">
            <a:xfrm>
              <a:off x="4160837" y="1820862"/>
              <a:ext cx="4191000" cy="381000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3" name="Group 2"/>
            <p:cNvGrpSpPr/>
            <p:nvPr/>
          </p:nvGrpSpPr>
          <p:grpSpPr>
            <a:xfrm>
              <a:off x="4313237" y="1820862"/>
              <a:ext cx="3810000" cy="3810000"/>
              <a:chOff x="4313237" y="1820862"/>
              <a:chExt cx="3810000" cy="3810000"/>
            </a:xfrm>
          </p:grpSpPr>
          <p:sp>
            <p:nvSpPr>
              <p:cNvPr id="14" name="Rectangle 13"/>
              <p:cNvSpPr/>
              <p:nvPr/>
            </p:nvSpPr>
            <p:spPr bwMode="auto">
              <a:xfrm>
                <a:off x="6294437" y="3802062"/>
                <a:ext cx="1828800" cy="1828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defTabSz="932472" fontAlgn="base">
                  <a:spcBef>
                    <a:spcPct val="0"/>
                  </a:spcBef>
                  <a:spcAft>
                    <a:spcPct val="0"/>
                  </a:spcAft>
                </a:pPr>
                <a:r>
                  <a:rPr lang="en-US" sz="1600" dirty="0" smtClean="0">
                    <a:solidFill>
                      <a:srgbClr val="FFFFFF"/>
                    </a:solidFill>
                    <a:ea typeface="Segoe UI" pitchFamily="34" charset="0"/>
                    <a:cs typeface="Segoe UI" pitchFamily="34" charset="0"/>
                  </a:rPr>
                  <a:t>Operations</a:t>
                </a:r>
                <a:endParaRPr lang="en-US" sz="1600" dirty="0">
                  <a:solidFill>
                    <a:srgbClr val="FFFFFF"/>
                  </a:solidFill>
                  <a:ea typeface="Segoe UI" pitchFamily="34" charset="0"/>
                  <a:cs typeface="Segoe UI" pitchFamily="34" charset="0"/>
                </a:endParaRPr>
              </a:p>
            </p:txBody>
          </p:sp>
          <p:sp>
            <p:nvSpPr>
              <p:cNvPr id="65" name="Freeform 14"/>
              <p:cNvSpPr>
                <a:spLocks noEditPoints="1"/>
              </p:cNvSpPr>
              <p:nvPr/>
            </p:nvSpPr>
            <p:spPr bwMode="black">
              <a:xfrm>
                <a:off x="6850080" y="4202548"/>
                <a:ext cx="774080" cy="773877"/>
              </a:xfrm>
              <a:custGeom>
                <a:avLst/>
                <a:gdLst>
                  <a:gd name="T0" fmla="*/ 518 w 709"/>
                  <a:gd name="T1" fmla="*/ 343 h 709"/>
                  <a:gd name="T2" fmla="*/ 449 w 709"/>
                  <a:gd name="T3" fmla="*/ 258 h 709"/>
                  <a:gd name="T4" fmla="*/ 362 w 709"/>
                  <a:gd name="T5" fmla="*/ 189 h 709"/>
                  <a:gd name="T6" fmla="*/ 449 w 709"/>
                  <a:gd name="T7" fmla="*/ 0 h 709"/>
                  <a:gd name="T8" fmla="*/ 260 w 709"/>
                  <a:gd name="T9" fmla="*/ 189 h 709"/>
                  <a:gd name="T10" fmla="*/ 345 w 709"/>
                  <a:gd name="T11" fmla="*/ 258 h 709"/>
                  <a:gd name="T12" fmla="*/ 260 w 709"/>
                  <a:gd name="T13" fmla="*/ 343 h 709"/>
                  <a:gd name="T14" fmla="*/ 189 w 709"/>
                  <a:gd name="T15" fmla="*/ 258 h 709"/>
                  <a:gd name="T16" fmla="*/ 0 w 709"/>
                  <a:gd name="T17" fmla="*/ 447 h 709"/>
                  <a:gd name="T18" fmla="*/ 85 w 709"/>
                  <a:gd name="T19" fmla="*/ 520 h 709"/>
                  <a:gd name="T20" fmla="*/ 0 w 709"/>
                  <a:gd name="T21" fmla="*/ 709 h 709"/>
                  <a:gd name="T22" fmla="*/ 189 w 709"/>
                  <a:gd name="T23" fmla="*/ 520 h 709"/>
                  <a:gd name="T24" fmla="*/ 104 w 709"/>
                  <a:gd name="T25" fmla="*/ 447 h 709"/>
                  <a:gd name="T26" fmla="*/ 189 w 709"/>
                  <a:gd name="T27" fmla="*/ 362 h 709"/>
                  <a:gd name="T28" fmla="*/ 260 w 709"/>
                  <a:gd name="T29" fmla="*/ 447 h 709"/>
                  <a:gd name="T30" fmla="*/ 345 w 709"/>
                  <a:gd name="T31" fmla="*/ 520 h 709"/>
                  <a:gd name="T32" fmla="*/ 260 w 709"/>
                  <a:gd name="T33" fmla="*/ 709 h 709"/>
                  <a:gd name="T34" fmla="*/ 449 w 709"/>
                  <a:gd name="T35" fmla="*/ 520 h 709"/>
                  <a:gd name="T36" fmla="*/ 362 w 709"/>
                  <a:gd name="T37" fmla="*/ 447 h 709"/>
                  <a:gd name="T38" fmla="*/ 449 w 709"/>
                  <a:gd name="T39" fmla="*/ 362 h 709"/>
                  <a:gd name="T40" fmla="*/ 518 w 709"/>
                  <a:gd name="T41" fmla="*/ 447 h 709"/>
                  <a:gd name="T42" fmla="*/ 709 w 709"/>
                  <a:gd name="T43" fmla="*/ 258 h 709"/>
                  <a:gd name="T44" fmla="*/ 277 w 709"/>
                  <a:gd name="T45" fmla="*/ 17 h 709"/>
                  <a:gd name="T46" fmla="*/ 433 w 709"/>
                  <a:gd name="T47" fmla="*/ 170 h 709"/>
                  <a:gd name="T48" fmla="*/ 277 w 709"/>
                  <a:gd name="T49" fmla="*/ 17 h 709"/>
                  <a:gd name="T50" fmla="*/ 17 w 709"/>
                  <a:gd name="T51" fmla="*/ 690 h 709"/>
                  <a:gd name="T52" fmla="*/ 173 w 709"/>
                  <a:gd name="T53" fmla="*/ 536 h 709"/>
                  <a:gd name="T54" fmla="*/ 173 w 709"/>
                  <a:gd name="T55" fmla="*/ 430 h 709"/>
                  <a:gd name="T56" fmla="*/ 17 w 709"/>
                  <a:gd name="T57" fmla="*/ 274 h 709"/>
                  <a:gd name="T58" fmla="*/ 173 w 709"/>
                  <a:gd name="T59" fmla="*/ 430 h 709"/>
                  <a:gd name="T60" fmla="*/ 277 w 709"/>
                  <a:gd name="T61" fmla="*/ 690 h 709"/>
                  <a:gd name="T62" fmla="*/ 433 w 709"/>
                  <a:gd name="T63" fmla="*/ 536 h 709"/>
                  <a:gd name="T64" fmla="*/ 433 w 709"/>
                  <a:gd name="T65" fmla="*/ 430 h 709"/>
                  <a:gd name="T66" fmla="*/ 277 w 709"/>
                  <a:gd name="T67" fmla="*/ 274 h 709"/>
                  <a:gd name="T68" fmla="*/ 433 w 709"/>
                  <a:gd name="T69" fmla="*/ 430 h 709"/>
                  <a:gd name="T70" fmla="*/ 536 w 709"/>
                  <a:gd name="T71" fmla="*/ 430 h 709"/>
                  <a:gd name="T72" fmla="*/ 690 w 709"/>
                  <a:gd name="T73" fmla="*/ 274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09" h="709">
                    <a:moveTo>
                      <a:pt x="518" y="258"/>
                    </a:moveTo>
                    <a:lnTo>
                      <a:pt x="518" y="343"/>
                    </a:lnTo>
                    <a:lnTo>
                      <a:pt x="449" y="343"/>
                    </a:lnTo>
                    <a:lnTo>
                      <a:pt x="449" y="258"/>
                    </a:lnTo>
                    <a:lnTo>
                      <a:pt x="362" y="258"/>
                    </a:lnTo>
                    <a:lnTo>
                      <a:pt x="362" y="189"/>
                    </a:lnTo>
                    <a:lnTo>
                      <a:pt x="449" y="189"/>
                    </a:lnTo>
                    <a:lnTo>
                      <a:pt x="449" y="0"/>
                    </a:lnTo>
                    <a:lnTo>
                      <a:pt x="260" y="0"/>
                    </a:lnTo>
                    <a:lnTo>
                      <a:pt x="260" y="189"/>
                    </a:lnTo>
                    <a:lnTo>
                      <a:pt x="345" y="189"/>
                    </a:lnTo>
                    <a:lnTo>
                      <a:pt x="345" y="258"/>
                    </a:lnTo>
                    <a:lnTo>
                      <a:pt x="260" y="258"/>
                    </a:lnTo>
                    <a:lnTo>
                      <a:pt x="260" y="343"/>
                    </a:lnTo>
                    <a:lnTo>
                      <a:pt x="189" y="343"/>
                    </a:lnTo>
                    <a:lnTo>
                      <a:pt x="189" y="258"/>
                    </a:lnTo>
                    <a:lnTo>
                      <a:pt x="0" y="258"/>
                    </a:lnTo>
                    <a:lnTo>
                      <a:pt x="0" y="447"/>
                    </a:lnTo>
                    <a:lnTo>
                      <a:pt x="85" y="447"/>
                    </a:lnTo>
                    <a:lnTo>
                      <a:pt x="85" y="520"/>
                    </a:lnTo>
                    <a:lnTo>
                      <a:pt x="0" y="520"/>
                    </a:lnTo>
                    <a:lnTo>
                      <a:pt x="0" y="709"/>
                    </a:lnTo>
                    <a:lnTo>
                      <a:pt x="189" y="709"/>
                    </a:lnTo>
                    <a:lnTo>
                      <a:pt x="189" y="520"/>
                    </a:lnTo>
                    <a:lnTo>
                      <a:pt x="104" y="520"/>
                    </a:lnTo>
                    <a:lnTo>
                      <a:pt x="104" y="447"/>
                    </a:lnTo>
                    <a:lnTo>
                      <a:pt x="189" y="447"/>
                    </a:lnTo>
                    <a:lnTo>
                      <a:pt x="189" y="362"/>
                    </a:lnTo>
                    <a:lnTo>
                      <a:pt x="260" y="362"/>
                    </a:lnTo>
                    <a:lnTo>
                      <a:pt x="260" y="447"/>
                    </a:lnTo>
                    <a:lnTo>
                      <a:pt x="345" y="447"/>
                    </a:lnTo>
                    <a:lnTo>
                      <a:pt x="345" y="520"/>
                    </a:lnTo>
                    <a:lnTo>
                      <a:pt x="260" y="520"/>
                    </a:lnTo>
                    <a:lnTo>
                      <a:pt x="260" y="709"/>
                    </a:lnTo>
                    <a:lnTo>
                      <a:pt x="449" y="709"/>
                    </a:lnTo>
                    <a:lnTo>
                      <a:pt x="449" y="520"/>
                    </a:lnTo>
                    <a:lnTo>
                      <a:pt x="362" y="520"/>
                    </a:lnTo>
                    <a:lnTo>
                      <a:pt x="362" y="447"/>
                    </a:lnTo>
                    <a:lnTo>
                      <a:pt x="449" y="447"/>
                    </a:lnTo>
                    <a:lnTo>
                      <a:pt x="449" y="362"/>
                    </a:lnTo>
                    <a:lnTo>
                      <a:pt x="518" y="362"/>
                    </a:lnTo>
                    <a:lnTo>
                      <a:pt x="518" y="447"/>
                    </a:lnTo>
                    <a:lnTo>
                      <a:pt x="709" y="447"/>
                    </a:lnTo>
                    <a:lnTo>
                      <a:pt x="709" y="258"/>
                    </a:lnTo>
                    <a:lnTo>
                      <a:pt x="518" y="258"/>
                    </a:lnTo>
                    <a:close/>
                    <a:moveTo>
                      <a:pt x="277" y="17"/>
                    </a:moveTo>
                    <a:lnTo>
                      <a:pt x="433" y="17"/>
                    </a:lnTo>
                    <a:lnTo>
                      <a:pt x="433" y="170"/>
                    </a:lnTo>
                    <a:lnTo>
                      <a:pt x="277" y="170"/>
                    </a:lnTo>
                    <a:lnTo>
                      <a:pt x="277" y="17"/>
                    </a:lnTo>
                    <a:close/>
                    <a:moveTo>
                      <a:pt x="173" y="690"/>
                    </a:moveTo>
                    <a:lnTo>
                      <a:pt x="17" y="690"/>
                    </a:lnTo>
                    <a:lnTo>
                      <a:pt x="17" y="536"/>
                    </a:lnTo>
                    <a:lnTo>
                      <a:pt x="173" y="536"/>
                    </a:lnTo>
                    <a:lnTo>
                      <a:pt x="173" y="690"/>
                    </a:lnTo>
                    <a:close/>
                    <a:moveTo>
                      <a:pt x="173" y="430"/>
                    </a:moveTo>
                    <a:lnTo>
                      <a:pt x="17" y="430"/>
                    </a:lnTo>
                    <a:lnTo>
                      <a:pt x="17" y="274"/>
                    </a:lnTo>
                    <a:lnTo>
                      <a:pt x="173" y="274"/>
                    </a:lnTo>
                    <a:lnTo>
                      <a:pt x="173" y="430"/>
                    </a:lnTo>
                    <a:close/>
                    <a:moveTo>
                      <a:pt x="433" y="690"/>
                    </a:moveTo>
                    <a:lnTo>
                      <a:pt x="277" y="690"/>
                    </a:lnTo>
                    <a:lnTo>
                      <a:pt x="277" y="536"/>
                    </a:lnTo>
                    <a:lnTo>
                      <a:pt x="433" y="536"/>
                    </a:lnTo>
                    <a:lnTo>
                      <a:pt x="433" y="690"/>
                    </a:lnTo>
                    <a:close/>
                    <a:moveTo>
                      <a:pt x="433" y="430"/>
                    </a:moveTo>
                    <a:lnTo>
                      <a:pt x="277" y="430"/>
                    </a:lnTo>
                    <a:lnTo>
                      <a:pt x="277" y="274"/>
                    </a:lnTo>
                    <a:lnTo>
                      <a:pt x="433" y="274"/>
                    </a:lnTo>
                    <a:lnTo>
                      <a:pt x="433" y="430"/>
                    </a:lnTo>
                    <a:close/>
                    <a:moveTo>
                      <a:pt x="690" y="430"/>
                    </a:moveTo>
                    <a:lnTo>
                      <a:pt x="536" y="430"/>
                    </a:lnTo>
                    <a:lnTo>
                      <a:pt x="536" y="274"/>
                    </a:lnTo>
                    <a:lnTo>
                      <a:pt x="690" y="274"/>
                    </a:lnTo>
                    <a:lnTo>
                      <a:pt x="690" y="43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sp>
            <p:nvSpPr>
              <p:cNvPr id="29" name="Rectangle 28"/>
              <p:cNvSpPr/>
              <p:nvPr/>
            </p:nvSpPr>
            <p:spPr bwMode="auto">
              <a:xfrm>
                <a:off x="4313237" y="1820862"/>
                <a:ext cx="1828800" cy="1828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defTabSz="932472" fontAlgn="base">
                  <a:spcBef>
                    <a:spcPct val="0"/>
                  </a:spcBef>
                  <a:spcAft>
                    <a:spcPct val="0"/>
                  </a:spcAft>
                </a:pPr>
                <a:r>
                  <a:rPr lang="en-US" sz="1600" spc="-60" dirty="0" smtClean="0">
                    <a:solidFill>
                      <a:srgbClr val="FFFFFF"/>
                    </a:solidFill>
                    <a:ea typeface="Segoe UI" pitchFamily="34" charset="0"/>
                    <a:cs typeface="Segoe UI" pitchFamily="34" charset="0"/>
                  </a:rPr>
                  <a:t>Customer</a:t>
                </a:r>
                <a:r>
                  <a:rPr lang="en-US" sz="1600" spc="-60" dirty="0">
                    <a:solidFill>
                      <a:srgbClr val="FFFFFF"/>
                    </a:solidFill>
                    <a:ea typeface="Segoe UI" pitchFamily="34" charset="0"/>
                    <a:cs typeface="Segoe UI" pitchFamily="34" charset="0"/>
                  </a:rPr>
                  <a:t> </a:t>
                </a:r>
                <a:r>
                  <a:rPr lang="en-US" sz="1600" spc="-60" dirty="0" smtClean="0">
                    <a:solidFill>
                      <a:srgbClr val="FFFFFF"/>
                    </a:solidFill>
                    <a:ea typeface="Segoe UI" pitchFamily="34" charset="0"/>
                    <a:cs typeface="Segoe UI" pitchFamily="34" charset="0"/>
                  </a:rPr>
                  <a:t>Service</a:t>
                </a:r>
              </a:p>
            </p:txBody>
          </p:sp>
          <p:pic>
            <p:nvPicPr>
              <p:cNvPr id="63" name="Picture 2"/>
              <p:cNvPicPr>
                <a:picLocks noChangeAspect="1" noChangeArrowheads="1"/>
              </p:cNvPicPr>
              <p:nvPr/>
            </p:nvPicPr>
            <p:blipFill>
              <a:blip r:embed="rId9" cstate="email">
                <a:extLst>
                  <a:ext uri="{28A0092B-C50C-407E-A947-70E740481C1C}">
                    <a14:useLocalDpi xmlns:a14="http://schemas.microsoft.com/office/drawing/2010/main"/>
                  </a:ext>
                </a:extLst>
              </a:blip>
              <a:stretch>
                <a:fillRect/>
              </a:stretch>
            </p:blipFill>
            <p:spPr bwMode="auto">
              <a:xfrm>
                <a:off x="4789171" y="2399606"/>
                <a:ext cx="1010184" cy="55261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bwMode="auto">
              <a:xfrm>
                <a:off x="4313237" y="3802062"/>
                <a:ext cx="1828800" cy="1828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defTabSz="932472" fontAlgn="base">
                  <a:spcBef>
                    <a:spcPct val="0"/>
                  </a:spcBef>
                  <a:spcAft>
                    <a:spcPct val="0"/>
                  </a:spcAft>
                </a:pPr>
                <a:r>
                  <a:rPr lang="en-US" sz="1600" dirty="0">
                    <a:solidFill>
                      <a:srgbClr val="FFFFFF"/>
                    </a:solidFill>
                  </a:rPr>
                  <a:t>HR</a:t>
                </a:r>
              </a:p>
            </p:txBody>
          </p:sp>
          <p:sp>
            <p:nvSpPr>
              <p:cNvPr id="28" name="Rectangle 27"/>
              <p:cNvSpPr/>
              <p:nvPr/>
            </p:nvSpPr>
            <p:spPr bwMode="auto">
              <a:xfrm>
                <a:off x="6294437" y="1820862"/>
                <a:ext cx="1828800" cy="1828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defTabSz="932472" fontAlgn="base">
                  <a:spcBef>
                    <a:spcPct val="0"/>
                  </a:spcBef>
                  <a:spcAft>
                    <a:spcPct val="0"/>
                  </a:spcAft>
                </a:pPr>
                <a:r>
                  <a:rPr lang="en-US" sz="1600" dirty="0">
                    <a:solidFill>
                      <a:srgbClr val="FFFFFF"/>
                    </a:solidFill>
                  </a:rPr>
                  <a:t>Engineering</a:t>
                </a:r>
              </a:p>
            </p:txBody>
          </p:sp>
          <p:pic>
            <p:nvPicPr>
              <p:cNvPr id="1026" name="Picture 2" descr="C:\Users\petern\AppData\Local\Temp\vmware-petern\VMwareDnD\628bb061\Engineering.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6737481" y="2158394"/>
                <a:ext cx="945358" cy="945358"/>
              </a:xfrm>
              <a:prstGeom prst="rect">
                <a:avLst/>
              </a:prstGeom>
              <a:noFill/>
              <a:extLst>
                <a:ext uri="{909E8E84-426E-40DD-AFC4-6F175D3DCCD1}">
                  <a14:hiddenFill xmlns:a14="http://schemas.microsoft.com/office/drawing/2010/main">
                    <a:solidFill>
                      <a:srgbClr val="FFFFFF"/>
                    </a:solidFill>
                  </a14:hiddenFill>
                </a:ext>
              </a:extLst>
            </p:spPr>
          </p:pic>
          <p:sp>
            <p:nvSpPr>
              <p:cNvPr id="49" name="Freeform 78"/>
              <p:cNvSpPr>
                <a:spLocks noEditPoints="1"/>
              </p:cNvSpPr>
              <p:nvPr/>
            </p:nvSpPr>
            <p:spPr bwMode="black">
              <a:xfrm>
                <a:off x="4827962" y="4105608"/>
                <a:ext cx="789082" cy="755163"/>
              </a:xfrm>
              <a:custGeom>
                <a:avLst/>
                <a:gdLst>
                  <a:gd name="T0" fmla="*/ 1448 w 2291"/>
                  <a:gd name="T1" fmla="*/ 923 h 2197"/>
                  <a:gd name="T2" fmla="*/ 1464 w 2291"/>
                  <a:gd name="T3" fmla="*/ 1048 h 2197"/>
                  <a:gd name="T4" fmla="*/ 1622 w 2291"/>
                  <a:gd name="T5" fmla="*/ 1225 h 2197"/>
                  <a:gd name="T6" fmla="*/ 1522 w 2291"/>
                  <a:gd name="T7" fmla="*/ 1149 h 2197"/>
                  <a:gd name="T8" fmla="*/ 1622 w 2291"/>
                  <a:gd name="T9" fmla="*/ 1225 h 2197"/>
                  <a:gd name="T10" fmla="*/ 769 w 2291"/>
                  <a:gd name="T11" fmla="*/ 1149 h 2197"/>
                  <a:gd name="T12" fmla="*/ 669 w 2291"/>
                  <a:gd name="T13" fmla="*/ 1225 h 2197"/>
                  <a:gd name="T14" fmla="*/ 828 w 2291"/>
                  <a:gd name="T15" fmla="*/ 1048 h 2197"/>
                  <a:gd name="T16" fmla="*/ 844 w 2291"/>
                  <a:gd name="T17" fmla="*/ 923 h 2197"/>
                  <a:gd name="T18" fmla="*/ 828 w 2291"/>
                  <a:gd name="T19" fmla="*/ 1048 h 2197"/>
                  <a:gd name="T20" fmla="*/ 1390 w 2291"/>
                  <a:gd name="T21" fmla="*/ 540 h 2197"/>
                  <a:gd name="T22" fmla="*/ 1493 w 2291"/>
                  <a:gd name="T23" fmla="*/ 103 h 2197"/>
                  <a:gd name="T24" fmla="*/ 902 w 2291"/>
                  <a:gd name="T25" fmla="*/ 0 h 2197"/>
                  <a:gd name="T26" fmla="*/ 799 w 2291"/>
                  <a:gd name="T27" fmla="*/ 437 h 2197"/>
                  <a:gd name="T28" fmla="*/ 859 w 2291"/>
                  <a:gd name="T29" fmla="*/ 103 h 2197"/>
                  <a:gd name="T30" fmla="*/ 1390 w 2291"/>
                  <a:gd name="T31" fmla="*/ 60 h 2197"/>
                  <a:gd name="T32" fmla="*/ 1433 w 2291"/>
                  <a:gd name="T33" fmla="*/ 437 h 2197"/>
                  <a:gd name="T34" fmla="*/ 902 w 2291"/>
                  <a:gd name="T35" fmla="*/ 480 h 2197"/>
                  <a:gd name="T36" fmla="*/ 859 w 2291"/>
                  <a:gd name="T37" fmla="*/ 103 h 2197"/>
                  <a:gd name="T38" fmla="*/ 1614 w 2291"/>
                  <a:gd name="T39" fmla="*/ 824 h 2197"/>
                  <a:gd name="T40" fmla="*/ 1640 w 2291"/>
                  <a:gd name="T41" fmla="*/ 786 h 2197"/>
                  <a:gd name="T42" fmla="*/ 1499 w 2291"/>
                  <a:gd name="T43" fmla="*/ 596 h 2197"/>
                  <a:gd name="T44" fmla="*/ 835 w 2291"/>
                  <a:gd name="T45" fmla="*/ 576 h 2197"/>
                  <a:gd name="T46" fmla="*/ 669 w 2291"/>
                  <a:gd name="T47" fmla="*/ 741 h 2197"/>
                  <a:gd name="T48" fmla="*/ 652 w 2291"/>
                  <a:gd name="T49" fmla="*/ 798 h 2197"/>
                  <a:gd name="T50" fmla="*/ 1450 w 2291"/>
                  <a:gd name="T51" fmla="*/ 1476 h 2197"/>
                  <a:gd name="T52" fmla="*/ 1554 w 2291"/>
                  <a:gd name="T53" fmla="*/ 1913 h 2197"/>
                  <a:gd name="T54" fmla="*/ 2144 w 2291"/>
                  <a:gd name="T55" fmla="*/ 1810 h 2197"/>
                  <a:gd name="T56" fmla="*/ 2041 w 2291"/>
                  <a:gd name="T57" fmla="*/ 1373 h 2197"/>
                  <a:gd name="T58" fmla="*/ 1450 w 2291"/>
                  <a:gd name="T59" fmla="*/ 1476 h 2197"/>
                  <a:gd name="T60" fmla="*/ 2084 w 2291"/>
                  <a:gd name="T61" fmla="*/ 1810 h 2197"/>
                  <a:gd name="T62" fmla="*/ 1554 w 2291"/>
                  <a:gd name="T63" fmla="*/ 1853 h 2197"/>
                  <a:gd name="T64" fmla="*/ 1511 w 2291"/>
                  <a:gd name="T65" fmla="*/ 1476 h 2197"/>
                  <a:gd name="T66" fmla="*/ 2041 w 2291"/>
                  <a:gd name="T67" fmla="*/ 1433 h 2197"/>
                  <a:gd name="T68" fmla="*/ 2275 w 2291"/>
                  <a:gd name="T69" fmla="*/ 2114 h 2197"/>
                  <a:gd name="T70" fmla="*/ 2108 w 2291"/>
                  <a:gd name="T71" fmla="*/ 1949 h 2197"/>
                  <a:gd name="T72" fmla="*/ 1444 w 2291"/>
                  <a:gd name="T73" fmla="*/ 1969 h 2197"/>
                  <a:gd name="T74" fmla="*/ 1304 w 2291"/>
                  <a:gd name="T75" fmla="*/ 2159 h 2197"/>
                  <a:gd name="T76" fmla="*/ 1329 w 2291"/>
                  <a:gd name="T77" fmla="*/ 2197 h 2197"/>
                  <a:gd name="T78" fmla="*/ 2291 w 2291"/>
                  <a:gd name="T79" fmla="*/ 2171 h 2197"/>
                  <a:gd name="T80" fmla="*/ 2275 w 2291"/>
                  <a:gd name="T81" fmla="*/ 2114 h 2197"/>
                  <a:gd name="T82" fmla="*/ 738 w 2291"/>
                  <a:gd name="T83" fmla="*/ 1913 h 2197"/>
                  <a:gd name="T84" fmla="*/ 841 w 2291"/>
                  <a:gd name="T85" fmla="*/ 1476 h 2197"/>
                  <a:gd name="T86" fmla="*/ 250 w 2291"/>
                  <a:gd name="T87" fmla="*/ 1373 h 2197"/>
                  <a:gd name="T88" fmla="*/ 147 w 2291"/>
                  <a:gd name="T89" fmla="*/ 1810 h 2197"/>
                  <a:gd name="T90" fmla="*/ 207 w 2291"/>
                  <a:gd name="T91" fmla="*/ 1476 h 2197"/>
                  <a:gd name="T92" fmla="*/ 738 w 2291"/>
                  <a:gd name="T93" fmla="*/ 1433 h 2197"/>
                  <a:gd name="T94" fmla="*/ 781 w 2291"/>
                  <a:gd name="T95" fmla="*/ 1810 h 2197"/>
                  <a:gd name="T96" fmla="*/ 250 w 2291"/>
                  <a:gd name="T97" fmla="*/ 1853 h 2197"/>
                  <a:gd name="T98" fmla="*/ 207 w 2291"/>
                  <a:gd name="T99" fmla="*/ 1476 h 2197"/>
                  <a:gd name="T100" fmla="*/ 805 w 2291"/>
                  <a:gd name="T101" fmla="*/ 1949 h 2197"/>
                  <a:gd name="T102" fmla="*/ 141 w 2291"/>
                  <a:gd name="T103" fmla="*/ 1969 h 2197"/>
                  <a:gd name="T104" fmla="*/ 0 w 2291"/>
                  <a:gd name="T105" fmla="*/ 2159 h 2197"/>
                  <a:gd name="T106" fmla="*/ 26 w 2291"/>
                  <a:gd name="T107" fmla="*/ 2197 h 2197"/>
                  <a:gd name="T108" fmla="*/ 988 w 2291"/>
                  <a:gd name="T109" fmla="*/ 2171 h 2197"/>
                  <a:gd name="T110" fmla="*/ 971 w 2291"/>
                  <a:gd name="T111" fmla="*/ 2114 h 2197"/>
                  <a:gd name="T112" fmla="*/ 971 w 2291"/>
                  <a:gd name="T113" fmla="*/ 1659 h 2197"/>
                  <a:gd name="T114" fmla="*/ 1088 w 2291"/>
                  <a:gd name="T115" fmla="*/ 1610 h 2197"/>
                  <a:gd name="T116" fmla="*/ 971 w 2291"/>
                  <a:gd name="T117" fmla="*/ 1659 h 2197"/>
                  <a:gd name="T118" fmla="*/ 1204 w 2291"/>
                  <a:gd name="T119" fmla="*/ 1610 h 2197"/>
                  <a:gd name="T120" fmla="*/ 1320 w 2291"/>
                  <a:gd name="T121" fmla="*/ 1659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91" h="2197">
                    <a:moveTo>
                      <a:pt x="1506" y="1023"/>
                    </a:moveTo>
                    <a:cubicBezTo>
                      <a:pt x="1448" y="923"/>
                      <a:pt x="1448" y="923"/>
                      <a:pt x="1448" y="923"/>
                    </a:cubicBezTo>
                    <a:cubicBezTo>
                      <a:pt x="1406" y="947"/>
                      <a:pt x="1406" y="947"/>
                      <a:pt x="1406" y="947"/>
                    </a:cubicBezTo>
                    <a:cubicBezTo>
                      <a:pt x="1464" y="1048"/>
                      <a:pt x="1464" y="1048"/>
                      <a:pt x="1464" y="1048"/>
                    </a:cubicBezTo>
                    <a:lnTo>
                      <a:pt x="1506" y="1023"/>
                    </a:lnTo>
                    <a:close/>
                    <a:moveTo>
                      <a:pt x="1622" y="1225"/>
                    </a:moveTo>
                    <a:cubicBezTo>
                      <a:pt x="1564" y="1124"/>
                      <a:pt x="1564" y="1124"/>
                      <a:pt x="1564" y="1124"/>
                    </a:cubicBezTo>
                    <a:cubicBezTo>
                      <a:pt x="1522" y="1149"/>
                      <a:pt x="1522" y="1149"/>
                      <a:pt x="1522" y="1149"/>
                    </a:cubicBezTo>
                    <a:cubicBezTo>
                      <a:pt x="1580" y="1249"/>
                      <a:pt x="1580" y="1249"/>
                      <a:pt x="1580" y="1249"/>
                    </a:cubicBezTo>
                    <a:lnTo>
                      <a:pt x="1622" y="1225"/>
                    </a:lnTo>
                    <a:close/>
                    <a:moveTo>
                      <a:pt x="711" y="1249"/>
                    </a:moveTo>
                    <a:cubicBezTo>
                      <a:pt x="769" y="1149"/>
                      <a:pt x="769" y="1149"/>
                      <a:pt x="769" y="1149"/>
                    </a:cubicBezTo>
                    <a:cubicBezTo>
                      <a:pt x="727" y="1124"/>
                      <a:pt x="727" y="1124"/>
                      <a:pt x="727" y="1124"/>
                    </a:cubicBezTo>
                    <a:cubicBezTo>
                      <a:pt x="669" y="1225"/>
                      <a:pt x="669" y="1225"/>
                      <a:pt x="669" y="1225"/>
                    </a:cubicBezTo>
                    <a:lnTo>
                      <a:pt x="711" y="1249"/>
                    </a:lnTo>
                    <a:close/>
                    <a:moveTo>
                      <a:pt x="828" y="1048"/>
                    </a:moveTo>
                    <a:cubicBezTo>
                      <a:pt x="886" y="947"/>
                      <a:pt x="886" y="947"/>
                      <a:pt x="886" y="947"/>
                    </a:cubicBezTo>
                    <a:cubicBezTo>
                      <a:pt x="844" y="923"/>
                      <a:pt x="844" y="923"/>
                      <a:pt x="844" y="923"/>
                    </a:cubicBezTo>
                    <a:cubicBezTo>
                      <a:pt x="786" y="1023"/>
                      <a:pt x="786" y="1023"/>
                      <a:pt x="786" y="1023"/>
                    </a:cubicBezTo>
                    <a:lnTo>
                      <a:pt x="828" y="1048"/>
                    </a:lnTo>
                    <a:close/>
                    <a:moveTo>
                      <a:pt x="902" y="540"/>
                    </a:moveTo>
                    <a:cubicBezTo>
                      <a:pt x="1390" y="540"/>
                      <a:pt x="1390" y="540"/>
                      <a:pt x="1390" y="540"/>
                    </a:cubicBezTo>
                    <a:cubicBezTo>
                      <a:pt x="1447" y="540"/>
                      <a:pt x="1493" y="494"/>
                      <a:pt x="1493" y="437"/>
                    </a:cubicBezTo>
                    <a:cubicBezTo>
                      <a:pt x="1493" y="103"/>
                      <a:pt x="1493" y="103"/>
                      <a:pt x="1493" y="103"/>
                    </a:cubicBezTo>
                    <a:cubicBezTo>
                      <a:pt x="1493" y="46"/>
                      <a:pt x="1447" y="0"/>
                      <a:pt x="1390" y="0"/>
                    </a:cubicBezTo>
                    <a:cubicBezTo>
                      <a:pt x="902" y="0"/>
                      <a:pt x="902" y="0"/>
                      <a:pt x="902" y="0"/>
                    </a:cubicBezTo>
                    <a:cubicBezTo>
                      <a:pt x="845" y="0"/>
                      <a:pt x="799" y="46"/>
                      <a:pt x="799" y="103"/>
                    </a:cubicBezTo>
                    <a:cubicBezTo>
                      <a:pt x="799" y="437"/>
                      <a:pt x="799" y="437"/>
                      <a:pt x="799" y="437"/>
                    </a:cubicBezTo>
                    <a:cubicBezTo>
                      <a:pt x="799" y="494"/>
                      <a:pt x="845" y="540"/>
                      <a:pt x="902" y="540"/>
                    </a:cubicBezTo>
                    <a:close/>
                    <a:moveTo>
                      <a:pt x="859" y="103"/>
                    </a:moveTo>
                    <a:cubicBezTo>
                      <a:pt x="859" y="79"/>
                      <a:pt x="878" y="60"/>
                      <a:pt x="902" y="60"/>
                    </a:cubicBezTo>
                    <a:cubicBezTo>
                      <a:pt x="1390" y="60"/>
                      <a:pt x="1390" y="60"/>
                      <a:pt x="1390" y="60"/>
                    </a:cubicBezTo>
                    <a:cubicBezTo>
                      <a:pt x="1413" y="60"/>
                      <a:pt x="1433" y="79"/>
                      <a:pt x="1433" y="103"/>
                    </a:cubicBezTo>
                    <a:cubicBezTo>
                      <a:pt x="1433" y="437"/>
                      <a:pt x="1433" y="437"/>
                      <a:pt x="1433" y="437"/>
                    </a:cubicBezTo>
                    <a:cubicBezTo>
                      <a:pt x="1433" y="461"/>
                      <a:pt x="1413" y="480"/>
                      <a:pt x="1390" y="480"/>
                    </a:cubicBezTo>
                    <a:cubicBezTo>
                      <a:pt x="902" y="480"/>
                      <a:pt x="902" y="480"/>
                      <a:pt x="902" y="480"/>
                    </a:cubicBezTo>
                    <a:cubicBezTo>
                      <a:pt x="878" y="480"/>
                      <a:pt x="859" y="461"/>
                      <a:pt x="859" y="437"/>
                    </a:cubicBezTo>
                    <a:lnTo>
                      <a:pt x="859" y="103"/>
                    </a:lnTo>
                    <a:close/>
                    <a:moveTo>
                      <a:pt x="678" y="824"/>
                    </a:moveTo>
                    <a:cubicBezTo>
                      <a:pt x="1614" y="824"/>
                      <a:pt x="1614" y="824"/>
                      <a:pt x="1614" y="824"/>
                    </a:cubicBezTo>
                    <a:cubicBezTo>
                      <a:pt x="1628" y="824"/>
                      <a:pt x="1640" y="812"/>
                      <a:pt x="1640" y="798"/>
                    </a:cubicBezTo>
                    <a:cubicBezTo>
                      <a:pt x="1640" y="786"/>
                      <a:pt x="1640" y="786"/>
                      <a:pt x="1640" y="786"/>
                    </a:cubicBezTo>
                    <a:cubicBezTo>
                      <a:pt x="1640" y="772"/>
                      <a:pt x="1632" y="752"/>
                      <a:pt x="1623" y="741"/>
                    </a:cubicBezTo>
                    <a:cubicBezTo>
                      <a:pt x="1499" y="596"/>
                      <a:pt x="1499" y="596"/>
                      <a:pt x="1499" y="596"/>
                    </a:cubicBezTo>
                    <a:cubicBezTo>
                      <a:pt x="1490" y="585"/>
                      <a:pt x="1471" y="576"/>
                      <a:pt x="1457" y="576"/>
                    </a:cubicBezTo>
                    <a:cubicBezTo>
                      <a:pt x="835" y="576"/>
                      <a:pt x="835" y="576"/>
                      <a:pt x="835" y="576"/>
                    </a:cubicBezTo>
                    <a:cubicBezTo>
                      <a:pt x="821" y="576"/>
                      <a:pt x="802" y="585"/>
                      <a:pt x="792" y="596"/>
                    </a:cubicBezTo>
                    <a:cubicBezTo>
                      <a:pt x="669" y="741"/>
                      <a:pt x="669" y="741"/>
                      <a:pt x="669" y="741"/>
                    </a:cubicBezTo>
                    <a:cubicBezTo>
                      <a:pt x="659" y="752"/>
                      <a:pt x="652" y="772"/>
                      <a:pt x="652" y="786"/>
                    </a:cubicBezTo>
                    <a:cubicBezTo>
                      <a:pt x="652" y="798"/>
                      <a:pt x="652" y="798"/>
                      <a:pt x="652" y="798"/>
                    </a:cubicBezTo>
                    <a:cubicBezTo>
                      <a:pt x="652" y="812"/>
                      <a:pt x="664" y="824"/>
                      <a:pt x="678" y="824"/>
                    </a:cubicBezTo>
                    <a:close/>
                    <a:moveTo>
                      <a:pt x="1450" y="1476"/>
                    </a:moveTo>
                    <a:cubicBezTo>
                      <a:pt x="1450" y="1810"/>
                      <a:pt x="1450" y="1810"/>
                      <a:pt x="1450" y="1810"/>
                    </a:cubicBezTo>
                    <a:cubicBezTo>
                      <a:pt x="1450" y="1867"/>
                      <a:pt x="1497" y="1913"/>
                      <a:pt x="1554" y="1913"/>
                    </a:cubicBezTo>
                    <a:cubicBezTo>
                      <a:pt x="2041" y="1913"/>
                      <a:pt x="2041" y="1913"/>
                      <a:pt x="2041" y="1913"/>
                    </a:cubicBezTo>
                    <a:cubicBezTo>
                      <a:pt x="2098" y="1913"/>
                      <a:pt x="2144" y="1867"/>
                      <a:pt x="2144" y="1810"/>
                    </a:cubicBezTo>
                    <a:cubicBezTo>
                      <a:pt x="2144" y="1476"/>
                      <a:pt x="2144" y="1476"/>
                      <a:pt x="2144" y="1476"/>
                    </a:cubicBezTo>
                    <a:cubicBezTo>
                      <a:pt x="2144" y="1419"/>
                      <a:pt x="2098" y="1373"/>
                      <a:pt x="2041" y="1373"/>
                    </a:cubicBezTo>
                    <a:cubicBezTo>
                      <a:pt x="1554" y="1373"/>
                      <a:pt x="1554" y="1373"/>
                      <a:pt x="1554" y="1373"/>
                    </a:cubicBezTo>
                    <a:cubicBezTo>
                      <a:pt x="1497" y="1373"/>
                      <a:pt x="1450" y="1419"/>
                      <a:pt x="1450" y="1476"/>
                    </a:cubicBezTo>
                    <a:close/>
                    <a:moveTo>
                      <a:pt x="2084" y="1476"/>
                    </a:moveTo>
                    <a:cubicBezTo>
                      <a:pt x="2084" y="1810"/>
                      <a:pt x="2084" y="1810"/>
                      <a:pt x="2084" y="1810"/>
                    </a:cubicBezTo>
                    <a:cubicBezTo>
                      <a:pt x="2084" y="1834"/>
                      <a:pt x="2065" y="1853"/>
                      <a:pt x="2041" y="1853"/>
                    </a:cubicBezTo>
                    <a:cubicBezTo>
                      <a:pt x="1554" y="1853"/>
                      <a:pt x="1554" y="1853"/>
                      <a:pt x="1554" y="1853"/>
                    </a:cubicBezTo>
                    <a:cubicBezTo>
                      <a:pt x="1530" y="1853"/>
                      <a:pt x="1511" y="1834"/>
                      <a:pt x="1511" y="1810"/>
                    </a:cubicBezTo>
                    <a:cubicBezTo>
                      <a:pt x="1511" y="1476"/>
                      <a:pt x="1511" y="1476"/>
                      <a:pt x="1511" y="1476"/>
                    </a:cubicBezTo>
                    <a:cubicBezTo>
                      <a:pt x="1511" y="1452"/>
                      <a:pt x="1530" y="1433"/>
                      <a:pt x="1554" y="1433"/>
                    </a:cubicBezTo>
                    <a:cubicBezTo>
                      <a:pt x="2041" y="1433"/>
                      <a:pt x="2041" y="1433"/>
                      <a:pt x="2041" y="1433"/>
                    </a:cubicBezTo>
                    <a:cubicBezTo>
                      <a:pt x="2065" y="1433"/>
                      <a:pt x="2084" y="1452"/>
                      <a:pt x="2084" y="1476"/>
                    </a:cubicBezTo>
                    <a:close/>
                    <a:moveTo>
                      <a:pt x="2275" y="2114"/>
                    </a:moveTo>
                    <a:cubicBezTo>
                      <a:pt x="2151" y="1969"/>
                      <a:pt x="2151" y="1969"/>
                      <a:pt x="2151" y="1969"/>
                    </a:cubicBezTo>
                    <a:cubicBezTo>
                      <a:pt x="2142" y="1958"/>
                      <a:pt x="2123" y="1949"/>
                      <a:pt x="2108" y="1949"/>
                    </a:cubicBezTo>
                    <a:cubicBezTo>
                      <a:pt x="1486" y="1949"/>
                      <a:pt x="1486" y="1949"/>
                      <a:pt x="1486" y="1949"/>
                    </a:cubicBezTo>
                    <a:cubicBezTo>
                      <a:pt x="1472" y="1949"/>
                      <a:pt x="1453" y="1958"/>
                      <a:pt x="1444" y="1969"/>
                    </a:cubicBezTo>
                    <a:cubicBezTo>
                      <a:pt x="1320" y="2114"/>
                      <a:pt x="1320" y="2114"/>
                      <a:pt x="1320" y="2114"/>
                    </a:cubicBezTo>
                    <a:cubicBezTo>
                      <a:pt x="1311" y="2125"/>
                      <a:pt x="1304" y="2145"/>
                      <a:pt x="1304" y="2159"/>
                    </a:cubicBezTo>
                    <a:cubicBezTo>
                      <a:pt x="1304" y="2171"/>
                      <a:pt x="1304" y="2171"/>
                      <a:pt x="1304" y="2171"/>
                    </a:cubicBezTo>
                    <a:cubicBezTo>
                      <a:pt x="1304" y="2185"/>
                      <a:pt x="1315" y="2197"/>
                      <a:pt x="1329" y="2197"/>
                    </a:cubicBezTo>
                    <a:cubicBezTo>
                      <a:pt x="2265" y="2197"/>
                      <a:pt x="2265" y="2197"/>
                      <a:pt x="2265" y="2197"/>
                    </a:cubicBezTo>
                    <a:cubicBezTo>
                      <a:pt x="2280" y="2197"/>
                      <a:pt x="2291" y="2185"/>
                      <a:pt x="2291" y="2171"/>
                    </a:cubicBezTo>
                    <a:cubicBezTo>
                      <a:pt x="2291" y="2159"/>
                      <a:pt x="2291" y="2159"/>
                      <a:pt x="2291" y="2159"/>
                    </a:cubicBezTo>
                    <a:cubicBezTo>
                      <a:pt x="2291" y="2145"/>
                      <a:pt x="2284" y="2125"/>
                      <a:pt x="2275" y="2114"/>
                    </a:cubicBezTo>
                    <a:close/>
                    <a:moveTo>
                      <a:pt x="250" y="1913"/>
                    </a:moveTo>
                    <a:cubicBezTo>
                      <a:pt x="738" y="1913"/>
                      <a:pt x="738" y="1913"/>
                      <a:pt x="738" y="1913"/>
                    </a:cubicBezTo>
                    <a:cubicBezTo>
                      <a:pt x="795" y="1913"/>
                      <a:pt x="841" y="1867"/>
                      <a:pt x="841" y="1810"/>
                    </a:cubicBezTo>
                    <a:cubicBezTo>
                      <a:pt x="841" y="1476"/>
                      <a:pt x="841" y="1476"/>
                      <a:pt x="841" y="1476"/>
                    </a:cubicBezTo>
                    <a:cubicBezTo>
                      <a:pt x="841" y="1419"/>
                      <a:pt x="795" y="1373"/>
                      <a:pt x="738" y="1373"/>
                    </a:cubicBezTo>
                    <a:cubicBezTo>
                      <a:pt x="250" y="1373"/>
                      <a:pt x="250" y="1373"/>
                      <a:pt x="250" y="1373"/>
                    </a:cubicBezTo>
                    <a:cubicBezTo>
                      <a:pt x="193" y="1373"/>
                      <a:pt x="147" y="1419"/>
                      <a:pt x="147" y="1476"/>
                    </a:cubicBezTo>
                    <a:cubicBezTo>
                      <a:pt x="147" y="1810"/>
                      <a:pt x="147" y="1810"/>
                      <a:pt x="147" y="1810"/>
                    </a:cubicBezTo>
                    <a:cubicBezTo>
                      <a:pt x="147" y="1867"/>
                      <a:pt x="193" y="1913"/>
                      <a:pt x="250" y="1913"/>
                    </a:cubicBezTo>
                    <a:close/>
                    <a:moveTo>
                      <a:pt x="207" y="1476"/>
                    </a:moveTo>
                    <a:cubicBezTo>
                      <a:pt x="207" y="1452"/>
                      <a:pt x="227" y="1433"/>
                      <a:pt x="250" y="1433"/>
                    </a:cubicBezTo>
                    <a:cubicBezTo>
                      <a:pt x="738" y="1433"/>
                      <a:pt x="738" y="1433"/>
                      <a:pt x="738" y="1433"/>
                    </a:cubicBezTo>
                    <a:cubicBezTo>
                      <a:pt x="762" y="1433"/>
                      <a:pt x="781" y="1452"/>
                      <a:pt x="781" y="1476"/>
                    </a:cubicBezTo>
                    <a:cubicBezTo>
                      <a:pt x="781" y="1810"/>
                      <a:pt x="781" y="1810"/>
                      <a:pt x="781" y="1810"/>
                    </a:cubicBezTo>
                    <a:cubicBezTo>
                      <a:pt x="781" y="1834"/>
                      <a:pt x="762" y="1853"/>
                      <a:pt x="738" y="1853"/>
                    </a:cubicBezTo>
                    <a:cubicBezTo>
                      <a:pt x="250" y="1853"/>
                      <a:pt x="250" y="1853"/>
                      <a:pt x="250" y="1853"/>
                    </a:cubicBezTo>
                    <a:cubicBezTo>
                      <a:pt x="227" y="1853"/>
                      <a:pt x="207" y="1834"/>
                      <a:pt x="207" y="1810"/>
                    </a:cubicBezTo>
                    <a:lnTo>
                      <a:pt x="207" y="1476"/>
                    </a:lnTo>
                    <a:close/>
                    <a:moveTo>
                      <a:pt x="848" y="1969"/>
                    </a:moveTo>
                    <a:cubicBezTo>
                      <a:pt x="838" y="1958"/>
                      <a:pt x="819" y="1949"/>
                      <a:pt x="805" y="1949"/>
                    </a:cubicBezTo>
                    <a:cubicBezTo>
                      <a:pt x="183" y="1949"/>
                      <a:pt x="183" y="1949"/>
                      <a:pt x="183" y="1949"/>
                    </a:cubicBezTo>
                    <a:cubicBezTo>
                      <a:pt x="169" y="1949"/>
                      <a:pt x="150" y="1958"/>
                      <a:pt x="141" y="1969"/>
                    </a:cubicBezTo>
                    <a:cubicBezTo>
                      <a:pt x="17" y="2114"/>
                      <a:pt x="17" y="2114"/>
                      <a:pt x="17" y="2114"/>
                    </a:cubicBezTo>
                    <a:cubicBezTo>
                      <a:pt x="8" y="2125"/>
                      <a:pt x="0" y="2145"/>
                      <a:pt x="0" y="2159"/>
                    </a:cubicBezTo>
                    <a:cubicBezTo>
                      <a:pt x="0" y="2171"/>
                      <a:pt x="0" y="2171"/>
                      <a:pt x="0" y="2171"/>
                    </a:cubicBezTo>
                    <a:cubicBezTo>
                      <a:pt x="0" y="2185"/>
                      <a:pt x="12" y="2197"/>
                      <a:pt x="26" y="2197"/>
                    </a:cubicBezTo>
                    <a:cubicBezTo>
                      <a:pt x="962" y="2197"/>
                      <a:pt x="962" y="2197"/>
                      <a:pt x="962" y="2197"/>
                    </a:cubicBezTo>
                    <a:cubicBezTo>
                      <a:pt x="977" y="2197"/>
                      <a:pt x="988" y="2185"/>
                      <a:pt x="988" y="2171"/>
                    </a:cubicBezTo>
                    <a:cubicBezTo>
                      <a:pt x="988" y="2159"/>
                      <a:pt x="988" y="2159"/>
                      <a:pt x="988" y="2159"/>
                    </a:cubicBezTo>
                    <a:cubicBezTo>
                      <a:pt x="988" y="2145"/>
                      <a:pt x="981" y="2125"/>
                      <a:pt x="971" y="2114"/>
                    </a:cubicBezTo>
                    <a:lnTo>
                      <a:pt x="848" y="1969"/>
                    </a:lnTo>
                    <a:close/>
                    <a:moveTo>
                      <a:pt x="971" y="1659"/>
                    </a:moveTo>
                    <a:cubicBezTo>
                      <a:pt x="1088" y="1659"/>
                      <a:pt x="1088" y="1659"/>
                      <a:pt x="1088" y="1659"/>
                    </a:cubicBezTo>
                    <a:cubicBezTo>
                      <a:pt x="1088" y="1610"/>
                      <a:pt x="1088" y="1610"/>
                      <a:pt x="1088" y="1610"/>
                    </a:cubicBezTo>
                    <a:cubicBezTo>
                      <a:pt x="971" y="1610"/>
                      <a:pt x="971" y="1610"/>
                      <a:pt x="971" y="1610"/>
                    </a:cubicBezTo>
                    <a:lnTo>
                      <a:pt x="971" y="1659"/>
                    </a:lnTo>
                    <a:close/>
                    <a:moveTo>
                      <a:pt x="1320" y="1610"/>
                    </a:moveTo>
                    <a:cubicBezTo>
                      <a:pt x="1204" y="1610"/>
                      <a:pt x="1204" y="1610"/>
                      <a:pt x="1204" y="1610"/>
                    </a:cubicBezTo>
                    <a:cubicBezTo>
                      <a:pt x="1204" y="1659"/>
                      <a:pt x="1204" y="1659"/>
                      <a:pt x="1204" y="1659"/>
                    </a:cubicBezTo>
                    <a:cubicBezTo>
                      <a:pt x="1320" y="1659"/>
                      <a:pt x="1320" y="1659"/>
                      <a:pt x="1320" y="1659"/>
                    </a:cubicBezTo>
                    <a:lnTo>
                      <a:pt x="1320" y="161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grpSp>
      </p:grpSp>
      <p:sp>
        <p:nvSpPr>
          <p:cNvPr id="44" name="Title 1"/>
          <p:cNvSpPr>
            <a:spLocks noGrp="1"/>
          </p:cNvSpPr>
          <p:nvPr>
            <p:ph type="title"/>
          </p:nvPr>
        </p:nvSpPr>
        <p:spPr/>
        <p:txBody>
          <a:bodyPr/>
          <a:lstStyle/>
          <a:p>
            <a:r>
              <a:rPr lang="en-US" sz="4800" dirty="0"/>
              <a:t>An opportunity exists to bridge the gap</a:t>
            </a:r>
          </a:p>
        </p:txBody>
      </p:sp>
      <p:sp>
        <p:nvSpPr>
          <p:cNvPr id="45" name="TextBox 44"/>
          <p:cNvSpPr txBox="1"/>
          <p:nvPr/>
        </p:nvSpPr>
        <p:spPr>
          <a:xfrm>
            <a:off x="924962" y="5980469"/>
            <a:ext cx="10322475"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dirty="0">
                <a:ln w="3175">
                  <a:noFill/>
                </a:ln>
                <a:solidFill>
                  <a:srgbClr val="00188F"/>
                </a:solidFill>
                <a:latin typeface="Segoe UI Light" pitchFamily="34" charset="0"/>
                <a:ea typeface="Segoe UI" pitchFamily="34" charset="0"/>
                <a:cs typeface="Segoe UI" pitchFamily="34" charset="0"/>
              </a:rPr>
              <a:t>Capitalize on untapped LOB systems </a:t>
            </a:r>
          </a:p>
        </p:txBody>
      </p:sp>
    </p:spTree>
    <p:extLst>
      <p:ext uri="{BB962C8B-B14F-4D97-AF65-F5344CB8AC3E}">
        <p14:creationId xmlns:p14="http://schemas.microsoft.com/office/powerpoint/2010/main" val="24076140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3.56906E-6 -2.7054E-6 L 0.31555 -2.7054E-6 " pathEditMode="relative" rAng="0" ptsTypes="AA">
                                      <p:cBhvr>
                                        <p:cTn id="6" dur="1000" fill="hold"/>
                                        <p:tgtEl>
                                          <p:spTgt spid="10"/>
                                        </p:tgtEl>
                                        <p:attrNameLst>
                                          <p:attrName>ppt_x</p:attrName>
                                          <p:attrName>ppt_y</p:attrName>
                                        </p:attrNameLst>
                                      </p:cBhvr>
                                      <p:rCtr x="15777" y="0"/>
                                    </p:animMotion>
                                  </p:childTnLst>
                                </p:cTn>
                              </p:par>
                            </p:childTnLst>
                          </p:cTn>
                        </p:par>
                        <p:par>
                          <p:cTn id="7" fill="hold">
                            <p:stCondLst>
                              <p:cond delay="1000"/>
                            </p:stCondLst>
                            <p:childTnLst>
                              <p:par>
                                <p:cTn id="8" presetID="10" presetClass="entr" presetSubtype="0" fill="hold" grpId="0" nodeType="after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childTnLst>
                          </p:cTn>
                        </p:par>
                        <p:par>
                          <p:cTn id="11" fill="hold">
                            <p:stCondLst>
                              <p:cond delay="1500"/>
                            </p:stCondLst>
                            <p:childTnLst>
                              <p:par>
                                <p:cTn id="12" presetID="10" presetClass="entr" presetSubtype="0" fill="hold" grpId="0" nodeType="after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fade">
                                      <p:cBhvr>
                                        <p:cTn id="14" dur="500"/>
                                        <p:tgtEl>
                                          <p:spTgt spid="36"/>
                                        </p:tgtEl>
                                      </p:cBhvr>
                                    </p:animEffect>
                                  </p:childTnLst>
                                </p:cTn>
                              </p:par>
                            </p:childTnLst>
                          </p:cTn>
                        </p:par>
                        <p:par>
                          <p:cTn id="15" fill="hold">
                            <p:stCondLst>
                              <p:cond delay="2000"/>
                            </p:stCondLst>
                            <p:childTnLst>
                              <p:par>
                                <p:cTn id="16" presetID="10" presetClass="entr" presetSubtype="0"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500"/>
                                        <p:tgtEl>
                                          <p:spTgt spid="37"/>
                                        </p:tgtEl>
                                      </p:cBhvr>
                                    </p:animEffect>
                                  </p:childTnLst>
                                </p:cTn>
                              </p:par>
                            </p:childTnLst>
                          </p:cTn>
                        </p:par>
                        <p:par>
                          <p:cTn id="19" fill="hold">
                            <p:stCondLst>
                              <p:cond delay="2500"/>
                            </p:stCondLst>
                            <p:childTnLst>
                              <p:par>
                                <p:cTn id="20" presetID="10" presetClass="entr" presetSubtype="0" fill="hold" grpId="0" nodeType="after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4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2"/>
          <p:cNvSpPr txBox="1">
            <a:spLocks/>
          </p:cNvSpPr>
          <p:nvPr/>
        </p:nvSpPr>
        <p:spPr>
          <a:xfrm>
            <a:off x="529660" y="233157"/>
            <a:ext cx="11375537" cy="762786"/>
          </a:xfrm>
          <a:prstGeom prst="rect">
            <a:avLst/>
          </a:prstGeom>
        </p:spPr>
        <p:txBody>
          <a:bodyPr lIns="111026" tIns="55513" rIns="111026" bIns="55513"/>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endParaRPr sz="3200" i="1">
              <a:gradFill>
                <a:gsLst>
                  <a:gs pos="1250">
                    <a:srgbClr val="0072C6"/>
                  </a:gs>
                  <a:gs pos="100000">
                    <a:srgbClr val="0072C6"/>
                  </a:gs>
                </a:gsLst>
                <a:lin ang="5400000" scaled="0"/>
              </a:gradFill>
            </a:endParaRPr>
          </a:p>
        </p:txBody>
      </p:sp>
      <p:sp>
        <p:nvSpPr>
          <p:cNvPr id="11" name="Text Placeholder 1"/>
          <p:cNvSpPr txBox="1">
            <a:spLocks/>
          </p:cNvSpPr>
          <p:nvPr/>
        </p:nvSpPr>
        <p:spPr>
          <a:xfrm>
            <a:off x="366142" y="1119848"/>
            <a:ext cx="11627572" cy="901427"/>
          </a:xfrm>
          <a:prstGeom prst="rect">
            <a:avLst/>
          </a:prstGeom>
          <a:noFill/>
        </p:spPr>
        <p:txBody>
          <a:bodyPr vert="horz" lIns="111026" tIns="55513" rIns="111026" bIns="55513" rtlCol="0">
            <a:normAutofit/>
          </a:bodyPr>
          <a:lstStyle>
            <a:lvl1pPr marL="0" indent="0" algn="l" defTabSz="914400" rtl="0" eaLnBrk="1" latinLnBrk="0" hangingPunct="1">
              <a:spcBef>
                <a:spcPct val="20000"/>
              </a:spcBef>
              <a:buFont typeface="Arial" panose="020B0604020202020204" pitchFamily="34" charset="0"/>
              <a:buNone/>
              <a:defRPr lang="en-US" sz="2800" kern="1200" dirty="0">
                <a:solidFill>
                  <a:schemeClr val="bg1"/>
                </a:solidFill>
                <a:latin typeface="Segoe Pro Light" panose="020B030204050402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sz="3200" spc="-70">
                <a:gradFill>
                  <a:gsLst>
                    <a:gs pos="2917">
                      <a:srgbClr val="0072C6"/>
                    </a:gs>
                    <a:gs pos="30000">
                      <a:srgbClr val="0072C6"/>
                    </a:gs>
                  </a:gsLst>
                  <a:lin ang="5400000" scaled="0"/>
                </a:gradFill>
                <a:latin typeface="Segoe UI Light"/>
              </a:rPr>
              <a:t>Generating </a:t>
            </a:r>
            <a:r>
              <a:rPr sz="3200" spc="-70" smtClean="0">
                <a:gradFill>
                  <a:gsLst>
                    <a:gs pos="2917">
                      <a:srgbClr val="0072C6"/>
                    </a:gs>
                    <a:gs pos="30000">
                      <a:srgbClr val="0072C6"/>
                    </a:gs>
                  </a:gsLst>
                  <a:lin ang="5400000" scaled="0"/>
                </a:gradFill>
                <a:latin typeface="Segoe UI Light"/>
              </a:rPr>
              <a:t>Business </a:t>
            </a:r>
            <a:r>
              <a:rPr sz="3200" spc="-70">
                <a:gradFill>
                  <a:gsLst>
                    <a:gs pos="2917">
                      <a:srgbClr val="0072C6"/>
                    </a:gs>
                    <a:gs pos="30000">
                      <a:srgbClr val="0072C6"/>
                    </a:gs>
                  </a:gsLst>
                  <a:lin ang="5400000" scaled="0"/>
                </a:gradFill>
                <a:latin typeface="Segoe UI Light"/>
              </a:rPr>
              <a:t>Impact</a:t>
            </a:r>
          </a:p>
        </p:txBody>
      </p:sp>
      <p:sp>
        <p:nvSpPr>
          <p:cNvPr id="5" name="Rectangle 4"/>
          <p:cNvSpPr/>
          <p:nvPr/>
        </p:nvSpPr>
        <p:spPr bwMode="auto">
          <a:xfrm>
            <a:off x="4359042" y="2811462"/>
            <a:ext cx="3730865" cy="198098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45720" rIns="45720" bIns="91440" numCol="1" spcCol="0" rtlCol="0" fromWordArt="0" anchor="b" anchorCtr="0" forceAA="0" compatLnSpc="1">
            <a:prstTxWarp prst="textNoShape">
              <a:avLst/>
            </a:prstTxWarp>
            <a:noAutofit/>
          </a:bodyPr>
          <a:lstStyle/>
          <a:p>
            <a:pPr defTabSz="1109899" fontAlgn="base">
              <a:spcBef>
                <a:spcPct val="0"/>
              </a:spcBef>
              <a:spcAft>
                <a:spcPct val="0"/>
              </a:spcAft>
            </a:pPr>
            <a:r>
              <a:rPr lang="en-US" sz="1600" dirty="0">
                <a:solidFill>
                  <a:srgbClr val="FFFFFF"/>
                </a:solidFill>
              </a:rPr>
              <a:t>Informed Decisions</a:t>
            </a:r>
          </a:p>
        </p:txBody>
      </p:sp>
      <p:pic>
        <p:nvPicPr>
          <p:cNvPr id="14" name="Picture 50" descr="C:\Users\sakuu\Documents\Ballmer MGX 2011\Tile Icons\Road Fork.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black">
          <a:xfrm>
            <a:off x="5720327" y="3209575"/>
            <a:ext cx="919202" cy="90458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bwMode="auto">
          <a:xfrm>
            <a:off x="463443" y="2811462"/>
            <a:ext cx="3730865" cy="198098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45720" rIns="45720" bIns="91440" numCol="1" spcCol="0" rtlCol="0" fromWordArt="0" anchor="b" anchorCtr="0" forceAA="0" compatLnSpc="1">
            <a:prstTxWarp prst="textNoShape">
              <a:avLst/>
            </a:prstTxWarp>
            <a:noAutofit/>
          </a:bodyPr>
          <a:lstStyle/>
          <a:p>
            <a:pPr indent="5783" defTabSz="1109899" fontAlgn="base">
              <a:spcBef>
                <a:spcPct val="0"/>
              </a:spcBef>
              <a:spcAft>
                <a:spcPct val="0"/>
              </a:spcAft>
            </a:pPr>
            <a:r>
              <a:rPr lang="en-US" sz="1600" dirty="0">
                <a:solidFill>
                  <a:srgbClr val="FFFFFF"/>
                </a:solidFill>
              </a:rPr>
              <a:t>Connected Systems</a:t>
            </a:r>
          </a:p>
        </p:txBody>
      </p:sp>
      <p:sp>
        <p:nvSpPr>
          <p:cNvPr id="15" name="Freeform 78"/>
          <p:cNvSpPr>
            <a:spLocks noEditPoints="1"/>
          </p:cNvSpPr>
          <p:nvPr/>
        </p:nvSpPr>
        <p:spPr bwMode="black">
          <a:xfrm>
            <a:off x="1822288" y="3209575"/>
            <a:ext cx="971300" cy="828644"/>
          </a:xfrm>
          <a:custGeom>
            <a:avLst/>
            <a:gdLst>
              <a:gd name="T0" fmla="*/ 1448 w 2291"/>
              <a:gd name="T1" fmla="*/ 923 h 2197"/>
              <a:gd name="T2" fmla="*/ 1464 w 2291"/>
              <a:gd name="T3" fmla="*/ 1048 h 2197"/>
              <a:gd name="T4" fmla="*/ 1622 w 2291"/>
              <a:gd name="T5" fmla="*/ 1225 h 2197"/>
              <a:gd name="T6" fmla="*/ 1522 w 2291"/>
              <a:gd name="T7" fmla="*/ 1149 h 2197"/>
              <a:gd name="T8" fmla="*/ 1622 w 2291"/>
              <a:gd name="T9" fmla="*/ 1225 h 2197"/>
              <a:gd name="T10" fmla="*/ 769 w 2291"/>
              <a:gd name="T11" fmla="*/ 1149 h 2197"/>
              <a:gd name="T12" fmla="*/ 669 w 2291"/>
              <a:gd name="T13" fmla="*/ 1225 h 2197"/>
              <a:gd name="T14" fmla="*/ 828 w 2291"/>
              <a:gd name="T15" fmla="*/ 1048 h 2197"/>
              <a:gd name="T16" fmla="*/ 844 w 2291"/>
              <a:gd name="T17" fmla="*/ 923 h 2197"/>
              <a:gd name="T18" fmla="*/ 828 w 2291"/>
              <a:gd name="T19" fmla="*/ 1048 h 2197"/>
              <a:gd name="T20" fmla="*/ 1390 w 2291"/>
              <a:gd name="T21" fmla="*/ 540 h 2197"/>
              <a:gd name="T22" fmla="*/ 1493 w 2291"/>
              <a:gd name="T23" fmla="*/ 103 h 2197"/>
              <a:gd name="T24" fmla="*/ 902 w 2291"/>
              <a:gd name="T25" fmla="*/ 0 h 2197"/>
              <a:gd name="T26" fmla="*/ 799 w 2291"/>
              <a:gd name="T27" fmla="*/ 437 h 2197"/>
              <a:gd name="T28" fmla="*/ 859 w 2291"/>
              <a:gd name="T29" fmla="*/ 103 h 2197"/>
              <a:gd name="T30" fmla="*/ 1390 w 2291"/>
              <a:gd name="T31" fmla="*/ 60 h 2197"/>
              <a:gd name="T32" fmla="*/ 1433 w 2291"/>
              <a:gd name="T33" fmla="*/ 437 h 2197"/>
              <a:gd name="T34" fmla="*/ 902 w 2291"/>
              <a:gd name="T35" fmla="*/ 480 h 2197"/>
              <a:gd name="T36" fmla="*/ 859 w 2291"/>
              <a:gd name="T37" fmla="*/ 103 h 2197"/>
              <a:gd name="T38" fmla="*/ 1614 w 2291"/>
              <a:gd name="T39" fmla="*/ 824 h 2197"/>
              <a:gd name="T40" fmla="*/ 1640 w 2291"/>
              <a:gd name="T41" fmla="*/ 786 h 2197"/>
              <a:gd name="T42" fmla="*/ 1499 w 2291"/>
              <a:gd name="T43" fmla="*/ 596 h 2197"/>
              <a:gd name="T44" fmla="*/ 835 w 2291"/>
              <a:gd name="T45" fmla="*/ 576 h 2197"/>
              <a:gd name="T46" fmla="*/ 669 w 2291"/>
              <a:gd name="T47" fmla="*/ 741 h 2197"/>
              <a:gd name="T48" fmla="*/ 652 w 2291"/>
              <a:gd name="T49" fmla="*/ 798 h 2197"/>
              <a:gd name="T50" fmla="*/ 1450 w 2291"/>
              <a:gd name="T51" fmla="*/ 1476 h 2197"/>
              <a:gd name="T52" fmla="*/ 1554 w 2291"/>
              <a:gd name="T53" fmla="*/ 1913 h 2197"/>
              <a:gd name="T54" fmla="*/ 2144 w 2291"/>
              <a:gd name="T55" fmla="*/ 1810 h 2197"/>
              <a:gd name="T56" fmla="*/ 2041 w 2291"/>
              <a:gd name="T57" fmla="*/ 1373 h 2197"/>
              <a:gd name="T58" fmla="*/ 1450 w 2291"/>
              <a:gd name="T59" fmla="*/ 1476 h 2197"/>
              <a:gd name="T60" fmla="*/ 2084 w 2291"/>
              <a:gd name="T61" fmla="*/ 1810 h 2197"/>
              <a:gd name="T62" fmla="*/ 1554 w 2291"/>
              <a:gd name="T63" fmla="*/ 1853 h 2197"/>
              <a:gd name="T64" fmla="*/ 1511 w 2291"/>
              <a:gd name="T65" fmla="*/ 1476 h 2197"/>
              <a:gd name="T66" fmla="*/ 2041 w 2291"/>
              <a:gd name="T67" fmla="*/ 1433 h 2197"/>
              <a:gd name="T68" fmla="*/ 2275 w 2291"/>
              <a:gd name="T69" fmla="*/ 2114 h 2197"/>
              <a:gd name="T70" fmla="*/ 2108 w 2291"/>
              <a:gd name="T71" fmla="*/ 1949 h 2197"/>
              <a:gd name="T72" fmla="*/ 1444 w 2291"/>
              <a:gd name="T73" fmla="*/ 1969 h 2197"/>
              <a:gd name="T74" fmla="*/ 1304 w 2291"/>
              <a:gd name="T75" fmla="*/ 2159 h 2197"/>
              <a:gd name="T76" fmla="*/ 1329 w 2291"/>
              <a:gd name="T77" fmla="*/ 2197 h 2197"/>
              <a:gd name="T78" fmla="*/ 2291 w 2291"/>
              <a:gd name="T79" fmla="*/ 2171 h 2197"/>
              <a:gd name="T80" fmla="*/ 2275 w 2291"/>
              <a:gd name="T81" fmla="*/ 2114 h 2197"/>
              <a:gd name="T82" fmla="*/ 738 w 2291"/>
              <a:gd name="T83" fmla="*/ 1913 h 2197"/>
              <a:gd name="T84" fmla="*/ 841 w 2291"/>
              <a:gd name="T85" fmla="*/ 1476 h 2197"/>
              <a:gd name="T86" fmla="*/ 250 w 2291"/>
              <a:gd name="T87" fmla="*/ 1373 h 2197"/>
              <a:gd name="T88" fmla="*/ 147 w 2291"/>
              <a:gd name="T89" fmla="*/ 1810 h 2197"/>
              <a:gd name="T90" fmla="*/ 207 w 2291"/>
              <a:gd name="T91" fmla="*/ 1476 h 2197"/>
              <a:gd name="T92" fmla="*/ 738 w 2291"/>
              <a:gd name="T93" fmla="*/ 1433 h 2197"/>
              <a:gd name="T94" fmla="*/ 781 w 2291"/>
              <a:gd name="T95" fmla="*/ 1810 h 2197"/>
              <a:gd name="T96" fmla="*/ 250 w 2291"/>
              <a:gd name="T97" fmla="*/ 1853 h 2197"/>
              <a:gd name="T98" fmla="*/ 207 w 2291"/>
              <a:gd name="T99" fmla="*/ 1476 h 2197"/>
              <a:gd name="T100" fmla="*/ 805 w 2291"/>
              <a:gd name="T101" fmla="*/ 1949 h 2197"/>
              <a:gd name="T102" fmla="*/ 141 w 2291"/>
              <a:gd name="T103" fmla="*/ 1969 h 2197"/>
              <a:gd name="T104" fmla="*/ 0 w 2291"/>
              <a:gd name="T105" fmla="*/ 2159 h 2197"/>
              <a:gd name="T106" fmla="*/ 26 w 2291"/>
              <a:gd name="T107" fmla="*/ 2197 h 2197"/>
              <a:gd name="T108" fmla="*/ 988 w 2291"/>
              <a:gd name="T109" fmla="*/ 2171 h 2197"/>
              <a:gd name="T110" fmla="*/ 971 w 2291"/>
              <a:gd name="T111" fmla="*/ 2114 h 2197"/>
              <a:gd name="T112" fmla="*/ 971 w 2291"/>
              <a:gd name="T113" fmla="*/ 1659 h 2197"/>
              <a:gd name="T114" fmla="*/ 1088 w 2291"/>
              <a:gd name="T115" fmla="*/ 1610 h 2197"/>
              <a:gd name="T116" fmla="*/ 971 w 2291"/>
              <a:gd name="T117" fmla="*/ 1659 h 2197"/>
              <a:gd name="T118" fmla="*/ 1204 w 2291"/>
              <a:gd name="T119" fmla="*/ 1610 h 2197"/>
              <a:gd name="T120" fmla="*/ 1320 w 2291"/>
              <a:gd name="T121" fmla="*/ 1659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91" h="2197">
                <a:moveTo>
                  <a:pt x="1506" y="1023"/>
                </a:moveTo>
                <a:cubicBezTo>
                  <a:pt x="1448" y="923"/>
                  <a:pt x="1448" y="923"/>
                  <a:pt x="1448" y="923"/>
                </a:cubicBezTo>
                <a:cubicBezTo>
                  <a:pt x="1406" y="947"/>
                  <a:pt x="1406" y="947"/>
                  <a:pt x="1406" y="947"/>
                </a:cubicBezTo>
                <a:cubicBezTo>
                  <a:pt x="1464" y="1048"/>
                  <a:pt x="1464" y="1048"/>
                  <a:pt x="1464" y="1048"/>
                </a:cubicBezTo>
                <a:lnTo>
                  <a:pt x="1506" y="1023"/>
                </a:lnTo>
                <a:close/>
                <a:moveTo>
                  <a:pt x="1622" y="1225"/>
                </a:moveTo>
                <a:cubicBezTo>
                  <a:pt x="1564" y="1124"/>
                  <a:pt x="1564" y="1124"/>
                  <a:pt x="1564" y="1124"/>
                </a:cubicBezTo>
                <a:cubicBezTo>
                  <a:pt x="1522" y="1149"/>
                  <a:pt x="1522" y="1149"/>
                  <a:pt x="1522" y="1149"/>
                </a:cubicBezTo>
                <a:cubicBezTo>
                  <a:pt x="1580" y="1249"/>
                  <a:pt x="1580" y="1249"/>
                  <a:pt x="1580" y="1249"/>
                </a:cubicBezTo>
                <a:lnTo>
                  <a:pt x="1622" y="1225"/>
                </a:lnTo>
                <a:close/>
                <a:moveTo>
                  <a:pt x="711" y="1249"/>
                </a:moveTo>
                <a:cubicBezTo>
                  <a:pt x="769" y="1149"/>
                  <a:pt x="769" y="1149"/>
                  <a:pt x="769" y="1149"/>
                </a:cubicBezTo>
                <a:cubicBezTo>
                  <a:pt x="727" y="1124"/>
                  <a:pt x="727" y="1124"/>
                  <a:pt x="727" y="1124"/>
                </a:cubicBezTo>
                <a:cubicBezTo>
                  <a:pt x="669" y="1225"/>
                  <a:pt x="669" y="1225"/>
                  <a:pt x="669" y="1225"/>
                </a:cubicBezTo>
                <a:lnTo>
                  <a:pt x="711" y="1249"/>
                </a:lnTo>
                <a:close/>
                <a:moveTo>
                  <a:pt x="828" y="1048"/>
                </a:moveTo>
                <a:cubicBezTo>
                  <a:pt x="886" y="947"/>
                  <a:pt x="886" y="947"/>
                  <a:pt x="886" y="947"/>
                </a:cubicBezTo>
                <a:cubicBezTo>
                  <a:pt x="844" y="923"/>
                  <a:pt x="844" y="923"/>
                  <a:pt x="844" y="923"/>
                </a:cubicBezTo>
                <a:cubicBezTo>
                  <a:pt x="786" y="1023"/>
                  <a:pt x="786" y="1023"/>
                  <a:pt x="786" y="1023"/>
                </a:cubicBezTo>
                <a:lnTo>
                  <a:pt x="828" y="1048"/>
                </a:lnTo>
                <a:close/>
                <a:moveTo>
                  <a:pt x="902" y="540"/>
                </a:moveTo>
                <a:cubicBezTo>
                  <a:pt x="1390" y="540"/>
                  <a:pt x="1390" y="540"/>
                  <a:pt x="1390" y="540"/>
                </a:cubicBezTo>
                <a:cubicBezTo>
                  <a:pt x="1447" y="540"/>
                  <a:pt x="1493" y="494"/>
                  <a:pt x="1493" y="437"/>
                </a:cubicBezTo>
                <a:cubicBezTo>
                  <a:pt x="1493" y="103"/>
                  <a:pt x="1493" y="103"/>
                  <a:pt x="1493" y="103"/>
                </a:cubicBezTo>
                <a:cubicBezTo>
                  <a:pt x="1493" y="46"/>
                  <a:pt x="1447" y="0"/>
                  <a:pt x="1390" y="0"/>
                </a:cubicBezTo>
                <a:cubicBezTo>
                  <a:pt x="902" y="0"/>
                  <a:pt x="902" y="0"/>
                  <a:pt x="902" y="0"/>
                </a:cubicBezTo>
                <a:cubicBezTo>
                  <a:pt x="845" y="0"/>
                  <a:pt x="799" y="46"/>
                  <a:pt x="799" y="103"/>
                </a:cubicBezTo>
                <a:cubicBezTo>
                  <a:pt x="799" y="437"/>
                  <a:pt x="799" y="437"/>
                  <a:pt x="799" y="437"/>
                </a:cubicBezTo>
                <a:cubicBezTo>
                  <a:pt x="799" y="494"/>
                  <a:pt x="845" y="540"/>
                  <a:pt x="902" y="540"/>
                </a:cubicBezTo>
                <a:close/>
                <a:moveTo>
                  <a:pt x="859" y="103"/>
                </a:moveTo>
                <a:cubicBezTo>
                  <a:pt x="859" y="79"/>
                  <a:pt x="878" y="60"/>
                  <a:pt x="902" y="60"/>
                </a:cubicBezTo>
                <a:cubicBezTo>
                  <a:pt x="1390" y="60"/>
                  <a:pt x="1390" y="60"/>
                  <a:pt x="1390" y="60"/>
                </a:cubicBezTo>
                <a:cubicBezTo>
                  <a:pt x="1413" y="60"/>
                  <a:pt x="1433" y="79"/>
                  <a:pt x="1433" y="103"/>
                </a:cubicBezTo>
                <a:cubicBezTo>
                  <a:pt x="1433" y="437"/>
                  <a:pt x="1433" y="437"/>
                  <a:pt x="1433" y="437"/>
                </a:cubicBezTo>
                <a:cubicBezTo>
                  <a:pt x="1433" y="461"/>
                  <a:pt x="1413" y="480"/>
                  <a:pt x="1390" y="480"/>
                </a:cubicBezTo>
                <a:cubicBezTo>
                  <a:pt x="902" y="480"/>
                  <a:pt x="902" y="480"/>
                  <a:pt x="902" y="480"/>
                </a:cubicBezTo>
                <a:cubicBezTo>
                  <a:pt x="878" y="480"/>
                  <a:pt x="859" y="461"/>
                  <a:pt x="859" y="437"/>
                </a:cubicBezTo>
                <a:lnTo>
                  <a:pt x="859" y="103"/>
                </a:lnTo>
                <a:close/>
                <a:moveTo>
                  <a:pt x="678" y="824"/>
                </a:moveTo>
                <a:cubicBezTo>
                  <a:pt x="1614" y="824"/>
                  <a:pt x="1614" y="824"/>
                  <a:pt x="1614" y="824"/>
                </a:cubicBezTo>
                <a:cubicBezTo>
                  <a:pt x="1628" y="824"/>
                  <a:pt x="1640" y="812"/>
                  <a:pt x="1640" y="798"/>
                </a:cubicBezTo>
                <a:cubicBezTo>
                  <a:pt x="1640" y="786"/>
                  <a:pt x="1640" y="786"/>
                  <a:pt x="1640" y="786"/>
                </a:cubicBezTo>
                <a:cubicBezTo>
                  <a:pt x="1640" y="772"/>
                  <a:pt x="1632" y="752"/>
                  <a:pt x="1623" y="741"/>
                </a:cubicBezTo>
                <a:cubicBezTo>
                  <a:pt x="1499" y="596"/>
                  <a:pt x="1499" y="596"/>
                  <a:pt x="1499" y="596"/>
                </a:cubicBezTo>
                <a:cubicBezTo>
                  <a:pt x="1490" y="585"/>
                  <a:pt x="1471" y="576"/>
                  <a:pt x="1457" y="576"/>
                </a:cubicBezTo>
                <a:cubicBezTo>
                  <a:pt x="835" y="576"/>
                  <a:pt x="835" y="576"/>
                  <a:pt x="835" y="576"/>
                </a:cubicBezTo>
                <a:cubicBezTo>
                  <a:pt x="821" y="576"/>
                  <a:pt x="802" y="585"/>
                  <a:pt x="792" y="596"/>
                </a:cubicBezTo>
                <a:cubicBezTo>
                  <a:pt x="669" y="741"/>
                  <a:pt x="669" y="741"/>
                  <a:pt x="669" y="741"/>
                </a:cubicBezTo>
                <a:cubicBezTo>
                  <a:pt x="659" y="752"/>
                  <a:pt x="652" y="772"/>
                  <a:pt x="652" y="786"/>
                </a:cubicBezTo>
                <a:cubicBezTo>
                  <a:pt x="652" y="798"/>
                  <a:pt x="652" y="798"/>
                  <a:pt x="652" y="798"/>
                </a:cubicBezTo>
                <a:cubicBezTo>
                  <a:pt x="652" y="812"/>
                  <a:pt x="664" y="824"/>
                  <a:pt x="678" y="824"/>
                </a:cubicBezTo>
                <a:close/>
                <a:moveTo>
                  <a:pt x="1450" y="1476"/>
                </a:moveTo>
                <a:cubicBezTo>
                  <a:pt x="1450" y="1810"/>
                  <a:pt x="1450" y="1810"/>
                  <a:pt x="1450" y="1810"/>
                </a:cubicBezTo>
                <a:cubicBezTo>
                  <a:pt x="1450" y="1867"/>
                  <a:pt x="1497" y="1913"/>
                  <a:pt x="1554" y="1913"/>
                </a:cubicBezTo>
                <a:cubicBezTo>
                  <a:pt x="2041" y="1913"/>
                  <a:pt x="2041" y="1913"/>
                  <a:pt x="2041" y="1913"/>
                </a:cubicBezTo>
                <a:cubicBezTo>
                  <a:pt x="2098" y="1913"/>
                  <a:pt x="2144" y="1867"/>
                  <a:pt x="2144" y="1810"/>
                </a:cubicBezTo>
                <a:cubicBezTo>
                  <a:pt x="2144" y="1476"/>
                  <a:pt x="2144" y="1476"/>
                  <a:pt x="2144" y="1476"/>
                </a:cubicBezTo>
                <a:cubicBezTo>
                  <a:pt x="2144" y="1419"/>
                  <a:pt x="2098" y="1373"/>
                  <a:pt x="2041" y="1373"/>
                </a:cubicBezTo>
                <a:cubicBezTo>
                  <a:pt x="1554" y="1373"/>
                  <a:pt x="1554" y="1373"/>
                  <a:pt x="1554" y="1373"/>
                </a:cubicBezTo>
                <a:cubicBezTo>
                  <a:pt x="1497" y="1373"/>
                  <a:pt x="1450" y="1419"/>
                  <a:pt x="1450" y="1476"/>
                </a:cubicBezTo>
                <a:close/>
                <a:moveTo>
                  <a:pt x="2084" y="1476"/>
                </a:moveTo>
                <a:cubicBezTo>
                  <a:pt x="2084" y="1810"/>
                  <a:pt x="2084" y="1810"/>
                  <a:pt x="2084" y="1810"/>
                </a:cubicBezTo>
                <a:cubicBezTo>
                  <a:pt x="2084" y="1834"/>
                  <a:pt x="2065" y="1853"/>
                  <a:pt x="2041" y="1853"/>
                </a:cubicBezTo>
                <a:cubicBezTo>
                  <a:pt x="1554" y="1853"/>
                  <a:pt x="1554" y="1853"/>
                  <a:pt x="1554" y="1853"/>
                </a:cubicBezTo>
                <a:cubicBezTo>
                  <a:pt x="1530" y="1853"/>
                  <a:pt x="1511" y="1834"/>
                  <a:pt x="1511" y="1810"/>
                </a:cubicBezTo>
                <a:cubicBezTo>
                  <a:pt x="1511" y="1476"/>
                  <a:pt x="1511" y="1476"/>
                  <a:pt x="1511" y="1476"/>
                </a:cubicBezTo>
                <a:cubicBezTo>
                  <a:pt x="1511" y="1452"/>
                  <a:pt x="1530" y="1433"/>
                  <a:pt x="1554" y="1433"/>
                </a:cubicBezTo>
                <a:cubicBezTo>
                  <a:pt x="2041" y="1433"/>
                  <a:pt x="2041" y="1433"/>
                  <a:pt x="2041" y="1433"/>
                </a:cubicBezTo>
                <a:cubicBezTo>
                  <a:pt x="2065" y="1433"/>
                  <a:pt x="2084" y="1452"/>
                  <a:pt x="2084" y="1476"/>
                </a:cubicBezTo>
                <a:close/>
                <a:moveTo>
                  <a:pt x="2275" y="2114"/>
                </a:moveTo>
                <a:cubicBezTo>
                  <a:pt x="2151" y="1969"/>
                  <a:pt x="2151" y="1969"/>
                  <a:pt x="2151" y="1969"/>
                </a:cubicBezTo>
                <a:cubicBezTo>
                  <a:pt x="2142" y="1958"/>
                  <a:pt x="2123" y="1949"/>
                  <a:pt x="2108" y="1949"/>
                </a:cubicBezTo>
                <a:cubicBezTo>
                  <a:pt x="1486" y="1949"/>
                  <a:pt x="1486" y="1949"/>
                  <a:pt x="1486" y="1949"/>
                </a:cubicBezTo>
                <a:cubicBezTo>
                  <a:pt x="1472" y="1949"/>
                  <a:pt x="1453" y="1958"/>
                  <a:pt x="1444" y="1969"/>
                </a:cubicBezTo>
                <a:cubicBezTo>
                  <a:pt x="1320" y="2114"/>
                  <a:pt x="1320" y="2114"/>
                  <a:pt x="1320" y="2114"/>
                </a:cubicBezTo>
                <a:cubicBezTo>
                  <a:pt x="1311" y="2125"/>
                  <a:pt x="1304" y="2145"/>
                  <a:pt x="1304" y="2159"/>
                </a:cubicBezTo>
                <a:cubicBezTo>
                  <a:pt x="1304" y="2171"/>
                  <a:pt x="1304" y="2171"/>
                  <a:pt x="1304" y="2171"/>
                </a:cubicBezTo>
                <a:cubicBezTo>
                  <a:pt x="1304" y="2185"/>
                  <a:pt x="1315" y="2197"/>
                  <a:pt x="1329" y="2197"/>
                </a:cubicBezTo>
                <a:cubicBezTo>
                  <a:pt x="2265" y="2197"/>
                  <a:pt x="2265" y="2197"/>
                  <a:pt x="2265" y="2197"/>
                </a:cubicBezTo>
                <a:cubicBezTo>
                  <a:pt x="2280" y="2197"/>
                  <a:pt x="2291" y="2185"/>
                  <a:pt x="2291" y="2171"/>
                </a:cubicBezTo>
                <a:cubicBezTo>
                  <a:pt x="2291" y="2159"/>
                  <a:pt x="2291" y="2159"/>
                  <a:pt x="2291" y="2159"/>
                </a:cubicBezTo>
                <a:cubicBezTo>
                  <a:pt x="2291" y="2145"/>
                  <a:pt x="2284" y="2125"/>
                  <a:pt x="2275" y="2114"/>
                </a:cubicBezTo>
                <a:close/>
                <a:moveTo>
                  <a:pt x="250" y="1913"/>
                </a:moveTo>
                <a:cubicBezTo>
                  <a:pt x="738" y="1913"/>
                  <a:pt x="738" y="1913"/>
                  <a:pt x="738" y="1913"/>
                </a:cubicBezTo>
                <a:cubicBezTo>
                  <a:pt x="795" y="1913"/>
                  <a:pt x="841" y="1867"/>
                  <a:pt x="841" y="1810"/>
                </a:cubicBezTo>
                <a:cubicBezTo>
                  <a:pt x="841" y="1476"/>
                  <a:pt x="841" y="1476"/>
                  <a:pt x="841" y="1476"/>
                </a:cubicBezTo>
                <a:cubicBezTo>
                  <a:pt x="841" y="1419"/>
                  <a:pt x="795" y="1373"/>
                  <a:pt x="738" y="1373"/>
                </a:cubicBezTo>
                <a:cubicBezTo>
                  <a:pt x="250" y="1373"/>
                  <a:pt x="250" y="1373"/>
                  <a:pt x="250" y="1373"/>
                </a:cubicBezTo>
                <a:cubicBezTo>
                  <a:pt x="193" y="1373"/>
                  <a:pt x="147" y="1419"/>
                  <a:pt x="147" y="1476"/>
                </a:cubicBezTo>
                <a:cubicBezTo>
                  <a:pt x="147" y="1810"/>
                  <a:pt x="147" y="1810"/>
                  <a:pt x="147" y="1810"/>
                </a:cubicBezTo>
                <a:cubicBezTo>
                  <a:pt x="147" y="1867"/>
                  <a:pt x="193" y="1913"/>
                  <a:pt x="250" y="1913"/>
                </a:cubicBezTo>
                <a:close/>
                <a:moveTo>
                  <a:pt x="207" y="1476"/>
                </a:moveTo>
                <a:cubicBezTo>
                  <a:pt x="207" y="1452"/>
                  <a:pt x="227" y="1433"/>
                  <a:pt x="250" y="1433"/>
                </a:cubicBezTo>
                <a:cubicBezTo>
                  <a:pt x="738" y="1433"/>
                  <a:pt x="738" y="1433"/>
                  <a:pt x="738" y="1433"/>
                </a:cubicBezTo>
                <a:cubicBezTo>
                  <a:pt x="762" y="1433"/>
                  <a:pt x="781" y="1452"/>
                  <a:pt x="781" y="1476"/>
                </a:cubicBezTo>
                <a:cubicBezTo>
                  <a:pt x="781" y="1810"/>
                  <a:pt x="781" y="1810"/>
                  <a:pt x="781" y="1810"/>
                </a:cubicBezTo>
                <a:cubicBezTo>
                  <a:pt x="781" y="1834"/>
                  <a:pt x="762" y="1853"/>
                  <a:pt x="738" y="1853"/>
                </a:cubicBezTo>
                <a:cubicBezTo>
                  <a:pt x="250" y="1853"/>
                  <a:pt x="250" y="1853"/>
                  <a:pt x="250" y="1853"/>
                </a:cubicBezTo>
                <a:cubicBezTo>
                  <a:pt x="227" y="1853"/>
                  <a:pt x="207" y="1834"/>
                  <a:pt x="207" y="1810"/>
                </a:cubicBezTo>
                <a:lnTo>
                  <a:pt x="207" y="1476"/>
                </a:lnTo>
                <a:close/>
                <a:moveTo>
                  <a:pt x="848" y="1969"/>
                </a:moveTo>
                <a:cubicBezTo>
                  <a:pt x="838" y="1958"/>
                  <a:pt x="819" y="1949"/>
                  <a:pt x="805" y="1949"/>
                </a:cubicBezTo>
                <a:cubicBezTo>
                  <a:pt x="183" y="1949"/>
                  <a:pt x="183" y="1949"/>
                  <a:pt x="183" y="1949"/>
                </a:cubicBezTo>
                <a:cubicBezTo>
                  <a:pt x="169" y="1949"/>
                  <a:pt x="150" y="1958"/>
                  <a:pt x="141" y="1969"/>
                </a:cubicBezTo>
                <a:cubicBezTo>
                  <a:pt x="17" y="2114"/>
                  <a:pt x="17" y="2114"/>
                  <a:pt x="17" y="2114"/>
                </a:cubicBezTo>
                <a:cubicBezTo>
                  <a:pt x="8" y="2125"/>
                  <a:pt x="0" y="2145"/>
                  <a:pt x="0" y="2159"/>
                </a:cubicBezTo>
                <a:cubicBezTo>
                  <a:pt x="0" y="2171"/>
                  <a:pt x="0" y="2171"/>
                  <a:pt x="0" y="2171"/>
                </a:cubicBezTo>
                <a:cubicBezTo>
                  <a:pt x="0" y="2185"/>
                  <a:pt x="12" y="2197"/>
                  <a:pt x="26" y="2197"/>
                </a:cubicBezTo>
                <a:cubicBezTo>
                  <a:pt x="962" y="2197"/>
                  <a:pt x="962" y="2197"/>
                  <a:pt x="962" y="2197"/>
                </a:cubicBezTo>
                <a:cubicBezTo>
                  <a:pt x="977" y="2197"/>
                  <a:pt x="988" y="2185"/>
                  <a:pt x="988" y="2171"/>
                </a:cubicBezTo>
                <a:cubicBezTo>
                  <a:pt x="988" y="2159"/>
                  <a:pt x="988" y="2159"/>
                  <a:pt x="988" y="2159"/>
                </a:cubicBezTo>
                <a:cubicBezTo>
                  <a:pt x="988" y="2145"/>
                  <a:pt x="981" y="2125"/>
                  <a:pt x="971" y="2114"/>
                </a:cubicBezTo>
                <a:lnTo>
                  <a:pt x="848" y="1969"/>
                </a:lnTo>
                <a:close/>
                <a:moveTo>
                  <a:pt x="971" y="1659"/>
                </a:moveTo>
                <a:cubicBezTo>
                  <a:pt x="1088" y="1659"/>
                  <a:pt x="1088" y="1659"/>
                  <a:pt x="1088" y="1659"/>
                </a:cubicBezTo>
                <a:cubicBezTo>
                  <a:pt x="1088" y="1610"/>
                  <a:pt x="1088" y="1610"/>
                  <a:pt x="1088" y="1610"/>
                </a:cubicBezTo>
                <a:cubicBezTo>
                  <a:pt x="971" y="1610"/>
                  <a:pt x="971" y="1610"/>
                  <a:pt x="971" y="1610"/>
                </a:cubicBezTo>
                <a:lnTo>
                  <a:pt x="971" y="1659"/>
                </a:lnTo>
                <a:close/>
                <a:moveTo>
                  <a:pt x="1320" y="1610"/>
                </a:moveTo>
                <a:cubicBezTo>
                  <a:pt x="1204" y="1610"/>
                  <a:pt x="1204" y="1610"/>
                  <a:pt x="1204" y="1610"/>
                </a:cubicBezTo>
                <a:cubicBezTo>
                  <a:pt x="1204" y="1659"/>
                  <a:pt x="1204" y="1659"/>
                  <a:pt x="1204" y="1659"/>
                </a:cubicBezTo>
                <a:cubicBezTo>
                  <a:pt x="1320" y="1659"/>
                  <a:pt x="1320" y="1659"/>
                  <a:pt x="1320" y="1659"/>
                </a:cubicBezTo>
                <a:lnTo>
                  <a:pt x="1320" y="161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900">
              <a:solidFill>
                <a:srgbClr val="505050"/>
              </a:solidFill>
              <a:ea typeface="Segoe UI" panose="020B0502040204020203" pitchFamily="34" charset="0"/>
              <a:cs typeface="Segoe UI" panose="020B0502040204020203" pitchFamily="34" charset="0"/>
            </a:endParaRPr>
          </a:p>
        </p:txBody>
      </p:sp>
      <p:sp>
        <p:nvSpPr>
          <p:cNvPr id="6" name="Rectangle 5"/>
          <p:cNvSpPr/>
          <p:nvPr/>
        </p:nvSpPr>
        <p:spPr bwMode="auto">
          <a:xfrm>
            <a:off x="8262848" y="2811462"/>
            <a:ext cx="3730865" cy="1980988"/>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45720" rIns="45720" bIns="91440" numCol="1" spcCol="0" rtlCol="0" fromWordArt="0" anchor="b" anchorCtr="0" forceAA="0" compatLnSpc="1">
            <a:prstTxWarp prst="textNoShape">
              <a:avLst/>
            </a:prstTxWarp>
            <a:noAutofit/>
          </a:bodyPr>
          <a:lstStyle/>
          <a:p>
            <a:pPr defTabSz="1109899" fontAlgn="base">
              <a:spcBef>
                <a:spcPct val="0"/>
              </a:spcBef>
              <a:spcAft>
                <a:spcPct val="0"/>
              </a:spcAft>
            </a:pPr>
            <a:r>
              <a:rPr lang="en-US" sz="1600" dirty="0">
                <a:solidFill>
                  <a:srgbClr val="FFFFFF"/>
                </a:solidFill>
              </a:rPr>
              <a:t>Realized Value</a:t>
            </a:r>
          </a:p>
        </p:txBody>
      </p:sp>
      <p:sp>
        <p:nvSpPr>
          <p:cNvPr id="13" name="Freeform 133"/>
          <p:cNvSpPr>
            <a:spLocks noEditPoints="1"/>
          </p:cNvSpPr>
          <p:nvPr/>
        </p:nvSpPr>
        <p:spPr bwMode="black">
          <a:xfrm flipH="1">
            <a:off x="9666405" y="3133636"/>
            <a:ext cx="754536" cy="904583"/>
          </a:xfrm>
          <a:custGeom>
            <a:avLst/>
            <a:gdLst>
              <a:gd name="T0" fmla="*/ 60 w 65"/>
              <a:gd name="T1" fmla="*/ 76 h 76"/>
              <a:gd name="T2" fmla="*/ 5 w 65"/>
              <a:gd name="T3" fmla="*/ 76 h 76"/>
              <a:gd name="T4" fmla="*/ 5 w 65"/>
              <a:gd name="T5" fmla="*/ 43 h 76"/>
              <a:gd name="T6" fmla="*/ 60 w 65"/>
              <a:gd name="T7" fmla="*/ 43 h 76"/>
              <a:gd name="T8" fmla="*/ 60 w 65"/>
              <a:gd name="T9" fmla="*/ 76 h 76"/>
              <a:gd name="T10" fmla="*/ 63 w 65"/>
              <a:gd name="T11" fmla="*/ 30 h 76"/>
              <a:gd name="T12" fmla="*/ 63 w 65"/>
              <a:gd name="T13" fmla="*/ 38 h 76"/>
              <a:gd name="T14" fmla="*/ 2 w 65"/>
              <a:gd name="T15" fmla="*/ 38 h 76"/>
              <a:gd name="T16" fmla="*/ 2 w 65"/>
              <a:gd name="T17" fmla="*/ 30 h 76"/>
              <a:gd name="T18" fmla="*/ 4 w 65"/>
              <a:gd name="T19" fmla="*/ 22 h 76"/>
              <a:gd name="T20" fmla="*/ 19 w 65"/>
              <a:gd name="T21" fmla="*/ 22 h 76"/>
              <a:gd name="T22" fmla="*/ 5 w 65"/>
              <a:gd name="T23" fmla="*/ 16 h 76"/>
              <a:gd name="T24" fmla="*/ 14 w 65"/>
              <a:gd name="T25" fmla="*/ 5 h 76"/>
              <a:gd name="T26" fmla="*/ 32 w 65"/>
              <a:gd name="T27" fmla="*/ 14 h 76"/>
              <a:gd name="T28" fmla="*/ 51 w 65"/>
              <a:gd name="T29" fmla="*/ 5 h 76"/>
              <a:gd name="T30" fmla="*/ 60 w 65"/>
              <a:gd name="T31" fmla="*/ 16 h 76"/>
              <a:gd name="T32" fmla="*/ 45 w 65"/>
              <a:gd name="T33" fmla="*/ 22 h 76"/>
              <a:gd name="T34" fmla="*/ 61 w 65"/>
              <a:gd name="T35" fmla="*/ 22 h 76"/>
              <a:gd name="T36" fmla="*/ 63 w 65"/>
              <a:gd name="T37" fmla="*/ 30 h 76"/>
              <a:gd name="T38" fmla="*/ 39 w 65"/>
              <a:gd name="T39" fmla="*/ 20 h 76"/>
              <a:gd name="T40" fmla="*/ 57 w 65"/>
              <a:gd name="T41" fmla="*/ 15 h 76"/>
              <a:gd name="T42" fmla="*/ 51 w 65"/>
              <a:gd name="T43" fmla="*/ 10 h 76"/>
              <a:gd name="T44" fmla="*/ 39 w 65"/>
              <a:gd name="T45" fmla="*/ 20 h 76"/>
              <a:gd name="T46" fmla="*/ 8 w 65"/>
              <a:gd name="T47" fmla="*/ 15 h 76"/>
              <a:gd name="T48" fmla="*/ 26 w 65"/>
              <a:gd name="T49" fmla="*/ 20 h 76"/>
              <a:gd name="T50" fmla="*/ 14 w 65"/>
              <a:gd name="T51" fmla="*/ 10 h 76"/>
              <a:gd name="T52" fmla="*/ 8 w 65"/>
              <a:gd name="T53" fmla="*/ 1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76">
                <a:moveTo>
                  <a:pt x="60" y="76"/>
                </a:moveTo>
                <a:cubicBezTo>
                  <a:pt x="5" y="76"/>
                  <a:pt x="5" y="76"/>
                  <a:pt x="5" y="76"/>
                </a:cubicBezTo>
                <a:cubicBezTo>
                  <a:pt x="5" y="43"/>
                  <a:pt x="5" y="43"/>
                  <a:pt x="5" y="43"/>
                </a:cubicBezTo>
                <a:cubicBezTo>
                  <a:pt x="60" y="43"/>
                  <a:pt x="60" y="43"/>
                  <a:pt x="60" y="43"/>
                </a:cubicBezTo>
                <a:lnTo>
                  <a:pt x="60" y="76"/>
                </a:lnTo>
                <a:close/>
                <a:moveTo>
                  <a:pt x="63" y="30"/>
                </a:moveTo>
                <a:cubicBezTo>
                  <a:pt x="63" y="38"/>
                  <a:pt x="63" y="38"/>
                  <a:pt x="63" y="38"/>
                </a:cubicBezTo>
                <a:cubicBezTo>
                  <a:pt x="2" y="38"/>
                  <a:pt x="2" y="38"/>
                  <a:pt x="2" y="38"/>
                </a:cubicBezTo>
                <a:cubicBezTo>
                  <a:pt x="2" y="30"/>
                  <a:pt x="2" y="30"/>
                  <a:pt x="2" y="30"/>
                </a:cubicBezTo>
                <a:cubicBezTo>
                  <a:pt x="4" y="22"/>
                  <a:pt x="4" y="22"/>
                  <a:pt x="4" y="22"/>
                </a:cubicBezTo>
                <a:cubicBezTo>
                  <a:pt x="19" y="22"/>
                  <a:pt x="19" y="22"/>
                  <a:pt x="19" y="22"/>
                </a:cubicBezTo>
                <a:cubicBezTo>
                  <a:pt x="13" y="21"/>
                  <a:pt x="8" y="18"/>
                  <a:pt x="5" y="16"/>
                </a:cubicBezTo>
                <a:cubicBezTo>
                  <a:pt x="0" y="13"/>
                  <a:pt x="11" y="9"/>
                  <a:pt x="14" y="5"/>
                </a:cubicBezTo>
                <a:cubicBezTo>
                  <a:pt x="18" y="0"/>
                  <a:pt x="26" y="8"/>
                  <a:pt x="32" y="14"/>
                </a:cubicBezTo>
                <a:cubicBezTo>
                  <a:pt x="39" y="8"/>
                  <a:pt x="46" y="0"/>
                  <a:pt x="51" y="5"/>
                </a:cubicBezTo>
                <a:cubicBezTo>
                  <a:pt x="54" y="9"/>
                  <a:pt x="65" y="13"/>
                  <a:pt x="60" y="16"/>
                </a:cubicBezTo>
                <a:cubicBezTo>
                  <a:pt x="57" y="18"/>
                  <a:pt x="51" y="21"/>
                  <a:pt x="45" y="22"/>
                </a:cubicBezTo>
                <a:cubicBezTo>
                  <a:pt x="61" y="22"/>
                  <a:pt x="61" y="22"/>
                  <a:pt x="61" y="22"/>
                </a:cubicBezTo>
                <a:lnTo>
                  <a:pt x="63" y="30"/>
                </a:lnTo>
                <a:close/>
                <a:moveTo>
                  <a:pt x="39" y="20"/>
                </a:moveTo>
                <a:cubicBezTo>
                  <a:pt x="50" y="19"/>
                  <a:pt x="56" y="16"/>
                  <a:pt x="57" y="15"/>
                </a:cubicBezTo>
                <a:cubicBezTo>
                  <a:pt x="58" y="14"/>
                  <a:pt x="52" y="10"/>
                  <a:pt x="51" y="10"/>
                </a:cubicBezTo>
                <a:cubicBezTo>
                  <a:pt x="49" y="10"/>
                  <a:pt x="39" y="20"/>
                  <a:pt x="39" y="20"/>
                </a:cubicBezTo>
                <a:close/>
                <a:moveTo>
                  <a:pt x="8" y="15"/>
                </a:moveTo>
                <a:cubicBezTo>
                  <a:pt x="9" y="16"/>
                  <a:pt x="15" y="19"/>
                  <a:pt x="26" y="20"/>
                </a:cubicBezTo>
                <a:cubicBezTo>
                  <a:pt x="26" y="20"/>
                  <a:pt x="16" y="10"/>
                  <a:pt x="14" y="10"/>
                </a:cubicBezTo>
                <a:cubicBezTo>
                  <a:pt x="13" y="10"/>
                  <a:pt x="7" y="14"/>
                  <a:pt x="8" y="15"/>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solidFill>
                <a:srgbClr val="505050"/>
              </a:solidFill>
              <a:ea typeface="Segoe UI" panose="020B0502040204020203" pitchFamily="34" charset="0"/>
              <a:cs typeface="Segoe UI" panose="020B0502040204020203" pitchFamily="34" charset="0"/>
            </a:endParaRPr>
          </a:p>
        </p:txBody>
      </p:sp>
      <p:sp>
        <p:nvSpPr>
          <p:cNvPr id="9" name="Title 8"/>
          <p:cNvSpPr>
            <a:spLocks noGrp="1"/>
          </p:cNvSpPr>
          <p:nvPr>
            <p:ph type="title"/>
          </p:nvPr>
        </p:nvSpPr>
        <p:spPr/>
        <p:txBody>
          <a:bodyPr/>
          <a:lstStyle/>
          <a:p>
            <a:r>
              <a:rPr lang="en-US" sz="4800"/>
              <a:t>Value of Business-Critical SharePoint Solutions</a:t>
            </a:r>
            <a:endParaRPr lang="en-US" sz="4800" dirty="0"/>
          </a:p>
        </p:txBody>
      </p:sp>
    </p:spTree>
    <p:extLst>
      <p:ext uri="{BB962C8B-B14F-4D97-AF65-F5344CB8AC3E}">
        <p14:creationId xmlns:p14="http://schemas.microsoft.com/office/powerpoint/2010/main" val="3063148277"/>
      </p:ext>
    </p:extLst>
  </p:cSld>
  <p:clrMapOvr>
    <a:masterClrMapping/>
  </p:clrMapOvr>
  <p:transition spd="slow">
    <p:push/>
  </p:transition>
  <p:timing>
    <p:tnLst>
      <p:par>
        <p:cTn id="1" dur="indefinite" restart="never" nodeType="tmRoot"/>
      </p:par>
    </p:tnLst>
  </p:timing>
</p:sld>
</file>

<file path=ppt/theme/theme1.xml><?xml version="1.0" encoding="utf-8"?>
<a:theme xmlns:a="http://schemas.openxmlformats.org/drawingml/2006/main" name="5-30499_SPC_2014_Exec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6" id="{0F144BD5-9A58-40EF-904D-4FF8DCEBA389}" vid="{8FBD3948-CD78-4303-9735-4CFC5C4B8686}"/>
    </a:ext>
  </a:extLst>
</a:theme>
</file>

<file path=ppt/theme/theme2.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6" id="{0F144BD5-9A58-40EF-904D-4FF8DCEBA389}" vid="{02BFEC44-74EC-48EF-883D-E4D661DD6933}"/>
    </a:ext>
  </a:extLst>
</a:theme>
</file>

<file path=ppt/theme/theme3.xml><?xml version="1.0" encoding="utf-8"?>
<a:theme xmlns:a="http://schemas.openxmlformats.org/drawingml/2006/main" name="SPC Breakout session deck Final exec template">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Exec_Template" id="{F96B0763-F710-416C-8427-3D71E10E9EFE}" vid="{CF1F79E0-1728-4D1E-8884-199306FDD0CE}"/>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themeOverride>
</file>

<file path=ppt/theme/themeOverride2.xml><?xml version="1.0" encoding="utf-8"?>
<a:themeOverride xmlns:a="http://schemas.openxmlformats.org/drawingml/2006/main">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themeOverride>
</file>

<file path=ppt/theme/themeOverride3.xml><?xml version="1.0" encoding="utf-8"?>
<a:themeOverride xmlns:a="http://schemas.openxmlformats.org/drawingml/2006/main">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themeOverride>
</file>

<file path=ppt/theme/themeOverride4.xml><?xml version="1.0" encoding="utf-8"?>
<a:themeOverride xmlns:a="http://schemas.openxmlformats.org/drawingml/2006/main">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7D04DBA-A3F5-4FB1-B18B-B17EE4442158}"/>
</file>

<file path=customXml/itemProps2.xml><?xml version="1.0" encoding="utf-8"?>
<ds:datastoreItem xmlns:ds="http://schemas.openxmlformats.org/officeDocument/2006/customXml" ds:itemID="{758FDAC0-319D-4A54-8D8E-1D42CB1F8004}"/>
</file>

<file path=customXml/itemProps3.xml><?xml version="1.0" encoding="utf-8"?>
<ds:datastoreItem xmlns:ds="http://schemas.openxmlformats.org/officeDocument/2006/customXml" ds:itemID="{F990F116-B58F-4255-B05B-DA3808E0E5C6}"/>
</file>

<file path=docProps/app.xml><?xml version="1.0" encoding="utf-8"?>
<Properties xmlns="http://schemas.openxmlformats.org/officeDocument/2006/extended-properties" xmlns:vt="http://schemas.openxmlformats.org/officeDocument/2006/docPropsVTypes">
  <Template>SharePoint_Conference_2014_Exec_Template_lms-2</Template>
  <TotalTime>35</TotalTime>
  <Words>3125</Words>
  <Application>Microsoft Office PowerPoint</Application>
  <PresentationFormat>Custom</PresentationFormat>
  <Paragraphs>336</Paragraphs>
  <Slides>38</Slides>
  <Notes>19</Notes>
  <HiddenSlides>0</HiddenSlides>
  <MMClips>0</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38</vt:i4>
      </vt:variant>
    </vt:vector>
  </HeadingPairs>
  <TitlesOfParts>
    <vt:vector size="52" baseType="lpstr">
      <vt:lpstr>Arial</vt:lpstr>
      <vt:lpstr>Arial Narrow</vt:lpstr>
      <vt:lpstr>Calibri</vt:lpstr>
      <vt:lpstr>Consolas</vt:lpstr>
      <vt:lpstr>Segoe Pro Light</vt:lpstr>
      <vt:lpstr>Segoe UI</vt:lpstr>
      <vt:lpstr>Segoe UI </vt:lpstr>
      <vt:lpstr>Segoe UI Light</vt:lpstr>
      <vt:lpstr>Segoe UI Semibold</vt:lpstr>
      <vt:lpstr>Times</vt:lpstr>
      <vt:lpstr>Wingdings</vt:lpstr>
      <vt:lpstr>5-30499_SPC_2014_Exec_Template_16x9</vt:lpstr>
      <vt:lpstr>5-30499_SPC_2014_Dev_Template_16x9</vt:lpstr>
      <vt:lpstr>SPC Breakout session deck Final exec template</vt:lpstr>
      <vt:lpstr>PowerPoint Presentation</vt:lpstr>
      <vt:lpstr>Generate Enterprise-Wide Impact with Business-Critical SharePoint Solutions</vt:lpstr>
      <vt:lpstr>Agenda</vt:lpstr>
      <vt:lpstr>Market Trends</vt:lpstr>
      <vt:lpstr>Continued SharePoint Momentum…</vt:lpstr>
      <vt:lpstr>Multiple System Requirements</vt:lpstr>
      <vt:lpstr>Do you face these challenges?</vt:lpstr>
      <vt:lpstr>An opportunity exists to bridge the gap</vt:lpstr>
      <vt:lpstr>Value of Business-Critical SharePoint Solutions</vt:lpstr>
      <vt:lpstr>Business-Critical SharePoint</vt:lpstr>
      <vt:lpstr>Business-Critical SharePoint Solutions  Oleg Kofman, Microsoft</vt:lpstr>
      <vt:lpstr>LOB Connectivity</vt:lpstr>
      <vt:lpstr>Enterprise Search</vt:lpstr>
      <vt:lpstr>Power BI</vt:lpstr>
      <vt:lpstr>eDiscovery</vt:lpstr>
      <vt:lpstr>PowerPoint Presentation</vt:lpstr>
      <vt:lpstr>Line-of-Business Customer Success Story  The City of Richland, WA Police Department Chief Chris Skinner, City of Richland</vt:lpstr>
      <vt:lpstr>Richland Police Department</vt:lpstr>
      <vt:lpstr>Challenges</vt:lpstr>
      <vt:lpstr>Our BCSP Solution: SmartForce™</vt:lpstr>
      <vt:lpstr>Results</vt:lpstr>
      <vt:lpstr>Enterprise Search Customer Success Story   Jeff Fried - CTO, BA Insight  (Speaking on behalf of DLA Piper) </vt:lpstr>
      <vt:lpstr>DLA Piper</vt:lpstr>
      <vt:lpstr>Business Objectives</vt:lpstr>
      <vt:lpstr>Our Initiative: iSearch</vt:lpstr>
      <vt:lpstr>Requirements and Approach</vt:lpstr>
      <vt:lpstr>iSearch: Unified Search with Enriched Content</vt:lpstr>
      <vt:lpstr>iSearch: Client Search / Dashboard</vt:lpstr>
      <vt:lpstr>iSearch: Matter Search / Dashboard</vt:lpstr>
      <vt:lpstr>iSearch: Extending the User Experience</vt:lpstr>
      <vt:lpstr>Results – User Perspective</vt:lpstr>
      <vt:lpstr>Results – Business Perspective</vt:lpstr>
      <vt:lpstr>Factors in our Success</vt:lpstr>
      <vt:lpstr>Wrap Up and Q&amp;A  </vt:lpstr>
      <vt:lpstr>PowerPoint Presentation</vt:lpstr>
      <vt:lpstr>PowerPoint Presentation</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Generate Enterprise-Wide Impact with Business-Critical SharePoint Solutions</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7</cp:revision>
  <dcterms:created xsi:type="dcterms:W3CDTF">2014-03-05T20:24:29Z</dcterms:created>
  <dcterms:modified xsi:type="dcterms:W3CDTF">2014-03-06T01:13:43Z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104;#executives|6d110970-2b36-4b0a-8093-dcd59b769fa9</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