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20" r:id="rId6"/>
    <p:sldMasterId id="2147484245" r:id="rId7"/>
  </p:sldMasterIdLst>
  <p:notesMasterIdLst>
    <p:notesMasterId r:id="rId29"/>
  </p:notesMasterIdLst>
  <p:handoutMasterIdLst>
    <p:handoutMasterId r:id="rId30"/>
  </p:handoutMasterIdLst>
  <p:sldIdLst>
    <p:sldId id="1236" r:id="rId8"/>
    <p:sldId id="1124" r:id="rId9"/>
    <p:sldId id="1292" r:id="rId10"/>
    <p:sldId id="1275" r:id="rId11"/>
    <p:sldId id="1276" r:id="rId12"/>
    <p:sldId id="1277" r:id="rId13"/>
    <p:sldId id="1278" r:id="rId14"/>
    <p:sldId id="1279" r:id="rId15"/>
    <p:sldId id="1280" r:id="rId16"/>
    <p:sldId id="1281" r:id="rId17"/>
    <p:sldId id="1282" r:id="rId18"/>
    <p:sldId id="1283" r:id="rId19"/>
    <p:sldId id="1284" r:id="rId20"/>
    <p:sldId id="1285" r:id="rId21"/>
    <p:sldId id="1286" r:id="rId22"/>
    <p:sldId id="1287" r:id="rId23"/>
    <p:sldId id="1288" r:id="rId24"/>
    <p:sldId id="1289" r:id="rId25"/>
    <p:sldId id="1290" r:id="rId26"/>
    <p:sldId id="1291" r:id="rId27"/>
    <p:sldId id="1132" r:id="rId2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 2014 Exec Template" id="{2266D7F5-89A7-478C-8A43-C1409DDC88B9}">
          <p14:sldIdLst>
            <p14:sldId id="1236"/>
            <p14:sldId id="1124"/>
            <p14:sldId id="1292"/>
          </p14:sldIdLst>
        </p14:section>
        <p14:section name="ES Pitch Presentation" id="{3D6BDF88-6574-404F-A1BF-0BF4F589760E}">
          <p14:sldIdLst>
            <p14:sldId id="1275"/>
            <p14:sldId id="1276"/>
            <p14:sldId id="1277"/>
            <p14:sldId id="1278"/>
            <p14:sldId id="1279"/>
            <p14:sldId id="1280"/>
            <p14:sldId id="1281"/>
            <p14:sldId id="1282"/>
            <p14:sldId id="1283"/>
            <p14:sldId id="1284"/>
            <p14:sldId id="1285"/>
            <p14:sldId id="1286"/>
            <p14:sldId id="1287"/>
            <p14:sldId id="1288"/>
            <p14:sldId id="1289"/>
            <p14:sldId id="1290"/>
            <p14:sldId id="1291"/>
            <p14:sldId id="113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27" autoAdjust="0"/>
    <p:restoredTop sz="94434" autoAdjust="0"/>
  </p:normalViewPr>
  <p:slideViewPr>
    <p:cSldViewPr snapToObjects="1">
      <p:cViewPr varScale="1">
        <p:scale>
          <a:sx n="104" d="100"/>
          <a:sy n="104" d="100"/>
        </p:scale>
        <p:origin x="804"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57" d="100"/>
          <a:sy n="57" d="100"/>
        </p:scale>
        <p:origin x="283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5/21/2014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5/21/2014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5/21/2014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Office Summit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5/21/2014 8:00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420179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361607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4061021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913217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Both"/>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988605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22149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8935803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5000"/>
              </a:lnSpc>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083615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4236856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5/21/2014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71544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5/21/2014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5/21/2014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118833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750986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829588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540090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471182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Office Summit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5/21/2014 8:00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725625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Office Summit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5/21/2014 8:00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4110670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p:cNvGrpSpPr/>
          <p:nvPr userDrawn="1"/>
        </p:nvGrpSpPr>
        <p:grpSpPr bwMode="black">
          <a:xfrm>
            <a:off x="10823571" y="481013"/>
            <a:ext cx="1155699" cy="366713"/>
            <a:chOff x="10823571" y="481013"/>
            <a:chExt cx="1155699" cy="366713"/>
          </a:xfrm>
        </p:grpSpPr>
        <p:sp>
          <p:nvSpPr>
            <p:cNvPr id="3" name="Freeform 2"/>
            <p:cNvSpPr>
              <a:spLocks noEditPoints="1"/>
            </p:cNvSpPr>
            <p:nvPr/>
          </p:nvSpPr>
          <p:spPr bwMode="black">
            <a:xfrm>
              <a:off x="11237908" y="538163"/>
              <a:ext cx="741362" cy="239713"/>
            </a:xfrm>
            <a:custGeom>
              <a:avLst/>
              <a:gdLst>
                <a:gd name="T0" fmla="*/ 179 w 684"/>
                <a:gd name="T1" fmla="*/ 169 h 220"/>
                <a:gd name="T2" fmla="*/ 95 w 684"/>
                <a:gd name="T3" fmla="*/ 220 h 220"/>
                <a:gd name="T4" fmla="*/ 12 w 684"/>
                <a:gd name="T5" fmla="*/ 171 h 220"/>
                <a:gd name="T6" fmla="*/ 12 w 684"/>
                <a:gd name="T7" fmla="*/ 62 h 220"/>
                <a:gd name="T8" fmla="*/ 98 w 684"/>
                <a:gd name="T9" fmla="*/ 11 h 220"/>
                <a:gd name="T10" fmla="*/ 180 w 684"/>
                <a:gd name="T11" fmla="*/ 60 h 220"/>
                <a:gd name="T12" fmla="*/ 166 w 684"/>
                <a:gd name="T13" fmla="*/ 116 h 220"/>
                <a:gd name="T14" fmla="*/ 97 w 684"/>
                <a:gd name="T15" fmla="*/ 32 h 220"/>
                <a:gd name="T16" fmla="*/ 34 w 684"/>
                <a:gd name="T17" fmla="*/ 73 h 220"/>
                <a:gd name="T18" fmla="*/ 34 w 684"/>
                <a:gd name="T19" fmla="*/ 159 h 220"/>
                <a:gd name="T20" fmla="*/ 95 w 684"/>
                <a:gd name="T21" fmla="*/ 198 h 220"/>
                <a:gd name="T22" fmla="*/ 166 w 684"/>
                <a:gd name="T23" fmla="*/ 116 h 220"/>
                <a:gd name="T24" fmla="*/ 277 w 684"/>
                <a:gd name="T25" fmla="*/ 20 h 220"/>
                <a:gd name="T26" fmla="*/ 253 w 684"/>
                <a:gd name="T27" fmla="*/ 72 h 220"/>
                <a:gd name="T28" fmla="*/ 287 w 684"/>
                <a:gd name="T29" fmla="*/ 92 h 220"/>
                <a:gd name="T30" fmla="*/ 253 w 684"/>
                <a:gd name="T31" fmla="*/ 216 h 220"/>
                <a:gd name="T32" fmla="*/ 230 w 684"/>
                <a:gd name="T33" fmla="*/ 92 h 220"/>
                <a:gd name="T34" fmla="*/ 205 w 684"/>
                <a:gd name="T35" fmla="*/ 72 h 220"/>
                <a:gd name="T36" fmla="*/ 230 w 684"/>
                <a:gd name="T37" fmla="*/ 49 h 220"/>
                <a:gd name="T38" fmla="*/ 276 w 684"/>
                <a:gd name="T39" fmla="*/ 0 h 220"/>
                <a:gd name="T40" fmla="*/ 293 w 684"/>
                <a:gd name="T41" fmla="*/ 23 h 220"/>
                <a:gd name="T42" fmla="*/ 357 w 684"/>
                <a:gd name="T43" fmla="*/ 20 h 220"/>
                <a:gd name="T44" fmla="*/ 333 w 684"/>
                <a:gd name="T45" fmla="*/ 72 h 220"/>
                <a:gd name="T46" fmla="*/ 366 w 684"/>
                <a:gd name="T47" fmla="*/ 92 h 220"/>
                <a:gd name="T48" fmla="*/ 333 w 684"/>
                <a:gd name="T49" fmla="*/ 216 h 220"/>
                <a:gd name="T50" fmla="*/ 309 w 684"/>
                <a:gd name="T51" fmla="*/ 92 h 220"/>
                <a:gd name="T52" fmla="*/ 285 w 684"/>
                <a:gd name="T53" fmla="*/ 72 h 220"/>
                <a:gd name="T54" fmla="*/ 309 w 684"/>
                <a:gd name="T55" fmla="*/ 49 h 220"/>
                <a:gd name="T56" fmla="*/ 355 w 684"/>
                <a:gd name="T57" fmla="*/ 0 h 220"/>
                <a:gd name="T58" fmla="*/ 372 w 684"/>
                <a:gd name="T59" fmla="*/ 23 h 220"/>
                <a:gd name="T60" fmla="*/ 410 w 684"/>
                <a:gd name="T61" fmla="*/ 31 h 220"/>
                <a:gd name="T62" fmla="*/ 389 w 684"/>
                <a:gd name="T63" fmla="*/ 32 h 220"/>
                <a:gd name="T64" fmla="*/ 389 w 684"/>
                <a:gd name="T65" fmla="*/ 10 h 220"/>
                <a:gd name="T66" fmla="*/ 410 w 684"/>
                <a:gd name="T67" fmla="*/ 10 h 220"/>
                <a:gd name="T68" fmla="*/ 411 w 684"/>
                <a:gd name="T69" fmla="*/ 216 h 220"/>
                <a:gd name="T70" fmla="*/ 388 w 684"/>
                <a:gd name="T71" fmla="*/ 72 h 220"/>
                <a:gd name="T72" fmla="*/ 411 w 684"/>
                <a:gd name="T73" fmla="*/ 216 h 220"/>
                <a:gd name="T74" fmla="*/ 503 w 684"/>
                <a:gd name="T75" fmla="*/ 220 h 220"/>
                <a:gd name="T76" fmla="*/ 443 w 684"/>
                <a:gd name="T77" fmla="*/ 185 h 220"/>
                <a:gd name="T78" fmla="*/ 455 w 684"/>
                <a:gd name="T79" fmla="*/ 90 h 220"/>
                <a:gd name="T80" fmla="*/ 543 w 684"/>
                <a:gd name="T81" fmla="*/ 76 h 220"/>
                <a:gd name="T82" fmla="*/ 508 w 684"/>
                <a:gd name="T83" fmla="*/ 88 h 220"/>
                <a:gd name="T84" fmla="*/ 458 w 684"/>
                <a:gd name="T85" fmla="*/ 146 h 220"/>
                <a:gd name="T86" fmla="*/ 507 w 684"/>
                <a:gd name="T87" fmla="*/ 200 h 220"/>
                <a:gd name="T88" fmla="*/ 542 w 684"/>
                <a:gd name="T89" fmla="*/ 210 h 220"/>
                <a:gd name="T90" fmla="*/ 582 w 684"/>
                <a:gd name="T91" fmla="*/ 150 h 220"/>
                <a:gd name="T92" fmla="*/ 629 w 684"/>
                <a:gd name="T93" fmla="*/ 200 h 220"/>
                <a:gd name="T94" fmla="*/ 674 w 684"/>
                <a:gd name="T95" fmla="*/ 206 h 220"/>
                <a:gd name="T96" fmla="*/ 576 w 684"/>
                <a:gd name="T97" fmla="*/ 200 h 220"/>
                <a:gd name="T98" fmla="*/ 567 w 684"/>
                <a:gd name="T99" fmla="*/ 106 h 220"/>
                <a:gd name="T100" fmla="*/ 625 w 684"/>
                <a:gd name="T101" fmla="*/ 69 h 220"/>
                <a:gd name="T102" fmla="*/ 684 w 684"/>
                <a:gd name="T103" fmla="*/ 138 h 220"/>
                <a:gd name="T104" fmla="*/ 660 w 684"/>
                <a:gd name="T105" fmla="*/ 130 h 220"/>
                <a:gd name="T106" fmla="*/ 624 w 684"/>
                <a:gd name="T107" fmla="*/ 88 h 220"/>
                <a:gd name="T108" fmla="*/ 583 w 684"/>
                <a:gd name="T109" fmla="*/ 13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4" h="220">
                  <a:moveTo>
                    <a:pt x="191" y="113"/>
                  </a:moveTo>
                  <a:cubicBezTo>
                    <a:pt x="191" y="134"/>
                    <a:pt x="187" y="153"/>
                    <a:pt x="179" y="169"/>
                  </a:cubicBezTo>
                  <a:cubicBezTo>
                    <a:pt x="172" y="186"/>
                    <a:pt x="160" y="198"/>
                    <a:pt x="146" y="207"/>
                  </a:cubicBezTo>
                  <a:cubicBezTo>
                    <a:pt x="131" y="215"/>
                    <a:pt x="114" y="220"/>
                    <a:pt x="95" y="220"/>
                  </a:cubicBezTo>
                  <a:cubicBezTo>
                    <a:pt x="77" y="220"/>
                    <a:pt x="60" y="216"/>
                    <a:pt x="46" y="207"/>
                  </a:cubicBezTo>
                  <a:cubicBezTo>
                    <a:pt x="31" y="199"/>
                    <a:pt x="20" y="187"/>
                    <a:pt x="12" y="171"/>
                  </a:cubicBezTo>
                  <a:cubicBezTo>
                    <a:pt x="4" y="155"/>
                    <a:pt x="0" y="138"/>
                    <a:pt x="0" y="118"/>
                  </a:cubicBezTo>
                  <a:cubicBezTo>
                    <a:pt x="0" y="97"/>
                    <a:pt x="4" y="78"/>
                    <a:pt x="12" y="62"/>
                  </a:cubicBezTo>
                  <a:cubicBezTo>
                    <a:pt x="20" y="45"/>
                    <a:pt x="32" y="33"/>
                    <a:pt x="47" y="24"/>
                  </a:cubicBezTo>
                  <a:cubicBezTo>
                    <a:pt x="62" y="16"/>
                    <a:pt x="79" y="11"/>
                    <a:pt x="98" y="11"/>
                  </a:cubicBezTo>
                  <a:cubicBezTo>
                    <a:pt x="116" y="11"/>
                    <a:pt x="132" y="15"/>
                    <a:pt x="147" y="24"/>
                  </a:cubicBezTo>
                  <a:cubicBezTo>
                    <a:pt x="161" y="33"/>
                    <a:pt x="172" y="45"/>
                    <a:pt x="180" y="60"/>
                  </a:cubicBezTo>
                  <a:cubicBezTo>
                    <a:pt x="187" y="75"/>
                    <a:pt x="191" y="93"/>
                    <a:pt x="191" y="113"/>
                  </a:cubicBezTo>
                  <a:close/>
                  <a:moveTo>
                    <a:pt x="166" y="116"/>
                  </a:moveTo>
                  <a:cubicBezTo>
                    <a:pt x="166" y="90"/>
                    <a:pt x="160" y="69"/>
                    <a:pt x="148" y="55"/>
                  </a:cubicBezTo>
                  <a:cubicBezTo>
                    <a:pt x="136" y="40"/>
                    <a:pt x="119" y="32"/>
                    <a:pt x="97" y="32"/>
                  </a:cubicBezTo>
                  <a:cubicBezTo>
                    <a:pt x="83" y="32"/>
                    <a:pt x="71" y="36"/>
                    <a:pt x="60" y="43"/>
                  </a:cubicBezTo>
                  <a:cubicBezTo>
                    <a:pt x="49" y="50"/>
                    <a:pt x="40" y="60"/>
                    <a:pt x="34" y="73"/>
                  </a:cubicBezTo>
                  <a:cubicBezTo>
                    <a:pt x="28" y="86"/>
                    <a:pt x="25" y="100"/>
                    <a:pt x="25" y="116"/>
                  </a:cubicBezTo>
                  <a:cubicBezTo>
                    <a:pt x="25" y="132"/>
                    <a:pt x="28" y="146"/>
                    <a:pt x="34" y="159"/>
                  </a:cubicBezTo>
                  <a:cubicBezTo>
                    <a:pt x="40" y="171"/>
                    <a:pt x="48" y="181"/>
                    <a:pt x="59" y="188"/>
                  </a:cubicBezTo>
                  <a:cubicBezTo>
                    <a:pt x="69" y="195"/>
                    <a:pt x="81" y="198"/>
                    <a:pt x="95" y="198"/>
                  </a:cubicBezTo>
                  <a:cubicBezTo>
                    <a:pt x="117" y="198"/>
                    <a:pt x="135" y="191"/>
                    <a:pt x="147" y="176"/>
                  </a:cubicBezTo>
                  <a:cubicBezTo>
                    <a:pt x="160" y="162"/>
                    <a:pt x="166" y="142"/>
                    <a:pt x="166" y="116"/>
                  </a:cubicBezTo>
                  <a:close/>
                  <a:moveTo>
                    <a:pt x="293" y="23"/>
                  </a:moveTo>
                  <a:cubicBezTo>
                    <a:pt x="288" y="21"/>
                    <a:pt x="283" y="20"/>
                    <a:pt x="277" y="20"/>
                  </a:cubicBezTo>
                  <a:cubicBezTo>
                    <a:pt x="261" y="20"/>
                    <a:pt x="253" y="30"/>
                    <a:pt x="253" y="50"/>
                  </a:cubicBezTo>
                  <a:cubicBezTo>
                    <a:pt x="253" y="72"/>
                    <a:pt x="253" y="72"/>
                    <a:pt x="253" y="72"/>
                  </a:cubicBezTo>
                  <a:cubicBezTo>
                    <a:pt x="287" y="72"/>
                    <a:pt x="287" y="72"/>
                    <a:pt x="287" y="72"/>
                  </a:cubicBezTo>
                  <a:cubicBezTo>
                    <a:pt x="287" y="92"/>
                    <a:pt x="287" y="92"/>
                    <a:pt x="287" y="92"/>
                  </a:cubicBezTo>
                  <a:cubicBezTo>
                    <a:pt x="253" y="92"/>
                    <a:pt x="253" y="92"/>
                    <a:pt x="253" y="92"/>
                  </a:cubicBezTo>
                  <a:cubicBezTo>
                    <a:pt x="253" y="216"/>
                    <a:pt x="253" y="216"/>
                    <a:pt x="253" y="216"/>
                  </a:cubicBezTo>
                  <a:cubicBezTo>
                    <a:pt x="230" y="216"/>
                    <a:pt x="230" y="216"/>
                    <a:pt x="230" y="216"/>
                  </a:cubicBezTo>
                  <a:cubicBezTo>
                    <a:pt x="230" y="92"/>
                    <a:pt x="230" y="92"/>
                    <a:pt x="230" y="92"/>
                  </a:cubicBezTo>
                  <a:cubicBezTo>
                    <a:pt x="205" y="92"/>
                    <a:pt x="205" y="92"/>
                    <a:pt x="205" y="92"/>
                  </a:cubicBezTo>
                  <a:cubicBezTo>
                    <a:pt x="205" y="72"/>
                    <a:pt x="205" y="72"/>
                    <a:pt x="205" y="72"/>
                  </a:cubicBezTo>
                  <a:cubicBezTo>
                    <a:pt x="230" y="72"/>
                    <a:pt x="230" y="72"/>
                    <a:pt x="230" y="72"/>
                  </a:cubicBezTo>
                  <a:cubicBezTo>
                    <a:pt x="230" y="49"/>
                    <a:pt x="230" y="49"/>
                    <a:pt x="230" y="49"/>
                  </a:cubicBezTo>
                  <a:cubicBezTo>
                    <a:pt x="230" y="34"/>
                    <a:pt x="234" y="22"/>
                    <a:pt x="243" y="13"/>
                  </a:cubicBezTo>
                  <a:cubicBezTo>
                    <a:pt x="252" y="4"/>
                    <a:pt x="262" y="0"/>
                    <a:pt x="276" y="0"/>
                  </a:cubicBezTo>
                  <a:cubicBezTo>
                    <a:pt x="283" y="0"/>
                    <a:pt x="288" y="1"/>
                    <a:pt x="293" y="2"/>
                  </a:cubicBezTo>
                  <a:lnTo>
                    <a:pt x="293" y="23"/>
                  </a:lnTo>
                  <a:close/>
                  <a:moveTo>
                    <a:pt x="372" y="23"/>
                  </a:moveTo>
                  <a:cubicBezTo>
                    <a:pt x="368" y="21"/>
                    <a:pt x="362" y="20"/>
                    <a:pt x="357" y="20"/>
                  </a:cubicBezTo>
                  <a:cubicBezTo>
                    <a:pt x="341" y="20"/>
                    <a:pt x="333" y="30"/>
                    <a:pt x="333" y="50"/>
                  </a:cubicBezTo>
                  <a:cubicBezTo>
                    <a:pt x="333" y="72"/>
                    <a:pt x="333" y="72"/>
                    <a:pt x="333" y="72"/>
                  </a:cubicBezTo>
                  <a:cubicBezTo>
                    <a:pt x="366" y="72"/>
                    <a:pt x="366" y="72"/>
                    <a:pt x="366" y="72"/>
                  </a:cubicBezTo>
                  <a:cubicBezTo>
                    <a:pt x="366" y="92"/>
                    <a:pt x="366" y="92"/>
                    <a:pt x="366" y="92"/>
                  </a:cubicBezTo>
                  <a:cubicBezTo>
                    <a:pt x="333" y="92"/>
                    <a:pt x="333" y="92"/>
                    <a:pt x="333" y="92"/>
                  </a:cubicBezTo>
                  <a:cubicBezTo>
                    <a:pt x="333" y="216"/>
                    <a:pt x="333" y="216"/>
                    <a:pt x="333" y="216"/>
                  </a:cubicBezTo>
                  <a:cubicBezTo>
                    <a:pt x="309" y="216"/>
                    <a:pt x="309" y="216"/>
                    <a:pt x="309" y="216"/>
                  </a:cubicBezTo>
                  <a:cubicBezTo>
                    <a:pt x="309" y="92"/>
                    <a:pt x="309" y="92"/>
                    <a:pt x="309" y="92"/>
                  </a:cubicBezTo>
                  <a:cubicBezTo>
                    <a:pt x="285" y="92"/>
                    <a:pt x="285" y="92"/>
                    <a:pt x="285" y="92"/>
                  </a:cubicBezTo>
                  <a:cubicBezTo>
                    <a:pt x="285" y="72"/>
                    <a:pt x="285" y="72"/>
                    <a:pt x="285" y="72"/>
                  </a:cubicBezTo>
                  <a:cubicBezTo>
                    <a:pt x="309" y="72"/>
                    <a:pt x="309" y="72"/>
                    <a:pt x="309" y="72"/>
                  </a:cubicBezTo>
                  <a:cubicBezTo>
                    <a:pt x="309" y="49"/>
                    <a:pt x="309" y="49"/>
                    <a:pt x="309" y="49"/>
                  </a:cubicBezTo>
                  <a:cubicBezTo>
                    <a:pt x="309" y="34"/>
                    <a:pt x="314" y="22"/>
                    <a:pt x="322" y="13"/>
                  </a:cubicBezTo>
                  <a:cubicBezTo>
                    <a:pt x="331" y="4"/>
                    <a:pt x="342" y="0"/>
                    <a:pt x="355" y="0"/>
                  </a:cubicBezTo>
                  <a:cubicBezTo>
                    <a:pt x="362" y="0"/>
                    <a:pt x="368" y="1"/>
                    <a:pt x="372" y="2"/>
                  </a:cubicBezTo>
                  <a:lnTo>
                    <a:pt x="372" y="23"/>
                  </a:lnTo>
                  <a:close/>
                  <a:moveTo>
                    <a:pt x="415" y="21"/>
                  </a:moveTo>
                  <a:cubicBezTo>
                    <a:pt x="415" y="25"/>
                    <a:pt x="413" y="29"/>
                    <a:pt x="410" y="31"/>
                  </a:cubicBezTo>
                  <a:cubicBezTo>
                    <a:pt x="407" y="34"/>
                    <a:pt x="403" y="36"/>
                    <a:pt x="399" y="36"/>
                  </a:cubicBezTo>
                  <a:cubicBezTo>
                    <a:pt x="395" y="36"/>
                    <a:pt x="392" y="34"/>
                    <a:pt x="389" y="32"/>
                  </a:cubicBezTo>
                  <a:cubicBezTo>
                    <a:pt x="386" y="29"/>
                    <a:pt x="384" y="25"/>
                    <a:pt x="384" y="21"/>
                  </a:cubicBezTo>
                  <a:cubicBezTo>
                    <a:pt x="384" y="17"/>
                    <a:pt x="386" y="13"/>
                    <a:pt x="389" y="10"/>
                  </a:cubicBezTo>
                  <a:cubicBezTo>
                    <a:pt x="391" y="7"/>
                    <a:pt x="395" y="6"/>
                    <a:pt x="399" y="6"/>
                  </a:cubicBezTo>
                  <a:cubicBezTo>
                    <a:pt x="404" y="6"/>
                    <a:pt x="407" y="7"/>
                    <a:pt x="410" y="10"/>
                  </a:cubicBezTo>
                  <a:cubicBezTo>
                    <a:pt x="413" y="13"/>
                    <a:pt x="415" y="17"/>
                    <a:pt x="415" y="21"/>
                  </a:cubicBezTo>
                  <a:close/>
                  <a:moveTo>
                    <a:pt x="411" y="216"/>
                  </a:moveTo>
                  <a:cubicBezTo>
                    <a:pt x="388" y="216"/>
                    <a:pt x="388" y="216"/>
                    <a:pt x="388" y="216"/>
                  </a:cubicBezTo>
                  <a:cubicBezTo>
                    <a:pt x="388" y="72"/>
                    <a:pt x="388" y="72"/>
                    <a:pt x="388" y="72"/>
                  </a:cubicBezTo>
                  <a:cubicBezTo>
                    <a:pt x="411" y="72"/>
                    <a:pt x="411" y="72"/>
                    <a:pt x="411" y="72"/>
                  </a:cubicBezTo>
                  <a:lnTo>
                    <a:pt x="411" y="216"/>
                  </a:lnTo>
                  <a:close/>
                  <a:moveTo>
                    <a:pt x="542" y="210"/>
                  </a:moveTo>
                  <a:cubicBezTo>
                    <a:pt x="531" y="216"/>
                    <a:pt x="518" y="220"/>
                    <a:pt x="503" y="220"/>
                  </a:cubicBezTo>
                  <a:cubicBezTo>
                    <a:pt x="490" y="220"/>
                    <a:pt x="478" y="217"/>
                    <a:pt x="467" y="211"/>
                  </a:cubicBezTo>
                  <a:cubicBezTo>
                    <a:pt x="457" y="205"/>
                    <a:pt x="449" y="196"/>
                    <a:pt x="443" y="185"/>
                  </a:cubicBezTo>
                  <a:cubicBezTo>
                    <a:pt x="437" y="174"/>
                    <a:pt x="434" y="162"/>
                    <a:pt x="434" y="148"/>
                  </a:cubicBezTo>
                  <a:cubicBezTo>
                    <a:pt x="434" y="124"/>
                    <a:pt x="441" y="105"/>
                    <a:pt x="455" y="90"/>
                  </a:cubicBezTo>
                  <a:cubicBezTo>
                    <a:pt x="468" y="76"/>
                    <a:pt x="487" y="69"/>
                    <a:pt x="509" y="69"/>
                  </a:cubicBezTo>
                  <a:cubicBezTo>
                    <a:pt x="522" y="69"/>
                    <a:pt x="533" y="71"/>
                    <a:pt x="543" y="76"/>
                  </a:cubicBezTo>
                  <a:cubicBezTo>
                    <a:pt x="543" y="100"/>
                    <a:pt x="543" y="100"/>
                    <a:pt x="543" y="100"/>
                  </a:cubicBezTo>
                  <a:cubicBezTo>
                    <a:pt x="532" y="92"/>
                    <a:pt x="520" y="88"/>
                    <a:pt x="508" y="88"/>
                  </a:cubicBezTo>
                  <a:cubicBezTo>
                    <a:pt x="493" y="88"/>
                    <a:pt x="481" y="94"/>
                    <a:pt x="472" y="104"/>
                  </a:cubicBezTo>
                  <a:cubicBezTo>
                    <a:pt x="463" y="115"/>
                    <a:pt x="458" y="129"/>
                    <a:pt x="458" y="146"/>
                  </a:cubicBezTo>
                  <a:cubicBezTo>
                    <a:pt x="458" y="162"/>
                    <a:pt x="462" y="176"/>
                    <a:pt x="471" y="185"/>
                  </a:cubicBezTo>
                  <a:cubicBezTo>
                    <a:pt x="480" y="195"/>
                    <a:pt x="492" y="200"/>
                    <a:pt x="507" y="200"/>
                  </a:cubicBezTo>
                  <a:cubicBezTo>
                    <a:pt x="519" y="200"/>
                    <a:pt x="531" y="196"/>
                    <a:pt x="542" y="188"/>
                  </a:cubicBezTo>
                  <a:lnTo>
                    <a:pt x="542" y="210"/>
                  </a:lnTo>
                  <a:close/>
                  <a:moveTo>
                    <a:pt x="684" y="150"/>
                  </a:moveTo>
                  <a:cubicBezTo>
                    <a:pt x="582" y="150"/>
                    <a:pt x="582" y="150"/>
                    <a:pt x="582" y="150"/>
                  </a:cubicBezTo>
                  <a:cubicBezTo>
                    <a:pt x="583" y="166"/>
                    <a:pt x="587" y="179"/>
                    <a:pt x="595" y="187"/>
                  </a:cubicBezTo>
                  <a:cubicBezTo>
                    <a:pt x="603" y="196"/>
                    <a:pt x="615" y="200"/>
                    <a:pt x="629" y="200"/>
                  </a:cubicBezTo>
                  <a:cubicBezTo>
                    <a:pt x="646" y="200"/>
                    <a:pt x="660" y="195"/>
                    <a:pt x="674" y="184"/>
                  </a:cubicBezTo>
                  <a:cubicBezTo>
                    <a:pt x="674" y="206"/>
                    <a:pt x="674" y="206"/>
                    <a:pt x="674" y="206"/>
                  </a:cubicBezTo>
                  <a:cubicBezTo>
                    <a:pt x="661" y="215"/>
                    <a:pt x="645" y="220"/>
                    <a:pt x="624" y="220"/>
                  </a:cubicBezTo>
                  <a:cubicBezTo>
                    <a:pt x="603" y="220"/>
                    <a:pt x="587" y="213"/>
                    <a:pt x="576" y="200"/>
                  </a:cubicBezTo>
                  <a:cubicBezTo>
                    <a:pt x="564" y="187"/>
                    <a:pt x="558" y="168"/>
                    <a:pt x="558" y="145"/>
                  </a:cubicBezTo>
                  <a:cubicBezTo>
                    <a:pt x="558" y="131"/>
                    <a:pt x="561" y="118"/>
                    <a:pt x="567" y="106"/>
                  </a:cubicBezTo>
                  <a:cubicBezTo>
                    <a:pt x="573" y="94"/>
                    <a:pt x="581" y="85"/>
                    <a:pt x="591" y="78"/>
                  </a:cubicBezTo>
                  <a:cubicBezTo>
                    <a:pt x="601" y="72"/>
                    <a:pt x="612" y="69"/>
                    <a:pt x="625" y="69"/>
                  </a:cubicBezTo>
                  <a:cubicBezTo>
                    <a:pt x="643" y="69"/>
                    <a:pt x="658" y="75"/>
                    <a:pt x="668" y="87"/>
                  </a:cubicBezTo>
                  <a:cubicBezTo>
                    <a:pt x="679" y="99"/>
                    <a:pt x="684" y="116"/>
                    <a:pt x="684" y="138"/>
                  </a:cubicBezTo>
                  <a:lnTo>
                    <a:pt x="684" y="150"/>
                  </a:lnTo>
                  <a:close/>
                  <a:moveTo>
                    <a:pt x="660" y="130"/>
                  </a:moveTo>
                  <a:cubicBezTo>
                    <a:pt x="660" y="117"/>
                    <a:pt x="657" y="107"/>
                    <a:pt x="651" y="99"/>
                  </a:cubicBezTo>
                  <a:cubicBezTo>
                    <a:pt x="644" y="92"/>
                    <a:pt x="636" y="88"/>
                    <a:pt x="624" y="88"/>
                  </a:cubicBezTo>
                  <a:cubicBezTo>
                    <a:pt x="614" y="88"/>
                    <a:pt x="604" y="92"/>
                    <a:pt x="597" y="100"/>
                  </a:cubicBezTo>
                  <a:cubicBezTo>
                    <a:pt x="589" y="108"/>
                    <a:pt x="585" y="118"/>
                    <a:pt x="583" y="130"/>
                  </a:cubicBezTo>
                  <a:lnTo>
                    <a:pt x="660" y="130"/>
                  </a:lnTo>
                  <a:close/>
                </a:path>
              </a:pathLst>
            </a:custGeom>
            <a:solidFill>
              <a:srgbClr val="DC3C0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 name="Freeform 3"/>
            <p:cNvSpPr>
              <a:spLocks/>
            </p:cNvSpPr>
            <p:nvPr/>
          </p:nvSpPr>
          <p:spPr bwMode="black">
            <a:xfrm>
              <a:off x="10823571" y="481013"/>
              <a:ext cx="304800" cy="366713"/>
            </a:xfrm>
            <a:custGeom>
              <a:avLst/>
              <a:gdLst>
                <a:gd name="T0" fmla="*/ 192 w 192"/>
                <a:gd name="T1" fmla="*/ 211 h 231"/>
                <a:gd name="T2" fmla="*/ 192 w 192"/>
                <a:gd name="T3" fmla="*/ 211 h 231"/>
                <a:gd name="T4" fmla="*/ 192 w 192"/>
                <a:gd name="T5" fmla="*/ 20 h 231"/>
                <a:gd name="T6" fmla="*/ 124 w 192"/>
                <a:gd name="T7" fmla="*/ 0 h 231"/>
                <a:gd name="T8" fmla="*/ 1 w 192"/>
                <a:gd name="T9" fmla="*/ 46 h 231"/>
                <a:gd name="T10" fmla="*/ 0 w 192"/>
                <a:gd name="T11" fmla="*/ 46 h 231"/>
                <a:gd name="T12" fmla="*/ 0 w 192"/>
                <a:gd name="T13" fmla="*/ 185 h 231"/>
                <a:gd name="T14" fmla="*/ 43 w 192"/>
                <a:gd name="T15" fmla="*/ 169 h 231"/>
                <a:gd name="T16" fmla="*/ 43 w 192"/>
                <a:gd name="T17" fmla="*/ 55 h 231"/>
                <a:gd name="T18" fmla="*/ 124 w 192"/>
                <a:gd name="T19" fmla="*/ 36 h 231"/>
                <a:gd name="T20" fmla="*/ 124 w 192"/>
                <a:gd name="T21" fmla="*/ 203 h 231"/>
                <a:gd name="T22" fmla="*/ 0 w 192"/>
                <a:gd name="T23" fmla="*/ 185 h 231"/>
                <a:gd name="T24" fmla="*/ 124 w 192"/>
                <a:gd name="T25" fmla="*/ 231 h 231"/>
                <a:gd name="T26" fmla="*/ 124 w 192"/>
                <a:gd name="T27" fmla="*/ 231 h 231"/>
                <a:gd name="T28" fmla="*/ 192 w 192"/>
                <a:gd name="T29" fmla="*/ 212 h 231"/>
                <a:gd name="T30" fmla="*/ 192 w 192"/>
                <a:gd name="T31" fmla="*/ 211 h 231"/>
                <a:gd name="T32" fmla="*/ 192 w 192"/>
                <a:gd name="T33" fmla="*/ 21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31">
                  <a:moveTo>
                    <a:pt x="192" y="211"/>
                  </a:moveTo>
                  <a:lnTo>
                    <a:pt x="192" y="211"/>
                  </a:lnTo>
                  <a:lnTo>
                    <a:pt x="192" y="20"/>
                  </a:lnTo>
                  <a:lnTo>
                    <a:pt x="124" y="0"/>
                  </a:lnTo>
                  <a:lnTo>
                    <a:pt x="1" y="46"/>
                  </a:lnTo>
                  <a:lnTo>
                    <a:pt x="0" y="46"/>
                  </a:lnTo>
                  <a:lnTo>
                    <a:pt x="0" y="185"/>
                  </a:lnTo>
                  <a:lnTo>
                    <a:pt x="43" y="169"/>
                  </a:lnTo>
                  <a:lnTo>
                    <a:pt x="43" y="55"/>
                  </a:lnTo>
                  <a:lnTo>
                    <a:pt x="124" y="36"/>
                  </a:lnTo>
                  <a:lnTo>
                    <a:pt x="124" y="203"/>
                  </a:lnTo>
                  <a:lnTo>
                    <a:pt x="0" y="185"/>
                  </a:lnTo>
                  <a:lnTo>
                    <a:pt x="124" y="231"/>
                  </a:lnTo>
                  <a:lnTo>
                    <a:pt x="124" y="231"/>
                  </a:lnTo>
                  <a:lnTo>
                    <a:pt x="192" y="212"/>
                  </a:lnTo>
                  <a:lnTo>
                    <a:pt x="192" y="211"/>
                  </a:lnTo>
                  <a:lnTo>
                    <a:pt x="192" y="211"/>
                  </a:lnTo>
                  <a:close/>
                </a:path>
              </a:pathLst>
            </a:custGeom>
            <a:solidFill>
              <a:srgbClr val="DC3C0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pic>
        <p:nvPicPr>
          <p:cNvPr id="5" name="Picture 4"/>
          <p:cNvPicPr>
            <a:picLocks noChangeAspect="1"/>
          </p:cNvPicPr>
          <p:nvPr userDrawn="1"/>
        </p:nvPicPr>
        <p:blipFill rotWithShape="1">
          <a:blip r:embed="rId3">
            <a:extLst>
              <a:ext uri="{28A0092B-C50C-407E-A947-70E740481C1C}">
                <a14:useLocalDpi xmlns:a14="http://schemas.microsoft.com/office/drawing/2010/main" val="0"/>
              </a:ext>
            </a:extLst>
          </a:blip>
          <a:srcRect l="27698" t="12819" b="16885"/>
          <a:stretch/>
        </p:blipFill>
        <p:spPr>
          <a:xfrm>
            <a:off x="457200" y="6385326"/>
            <a:ext cx="658547" cy="136675"/>
          </a:xfrm>
          <a:prstGeom prst="rect">
            <a:avLst/>
          </a:prstGeom>
        </p:spPr>
      </p:pic>
      <p:sp>
        <p:nvSpPr>
          <p:cNvPr id="6" name="TextBox 5"/>
          <p:cNvSpPr txBox="1"/>
          <p:nvPr userDrawn="1"/>
        </p:nvSpPr>
        <p:spPr>
          <a:xfrm>
            <a:off x="221363" y="239713"/>
            <a:ext cx="8354210" cy="1292662"/>
          </a:xfrm>
          <a:prstGeom prst="rect">
            <a:avLst/>
          </a:prstGeom>
          <a:noFill/>
        </p:spPr>
        <p:txBody>
          <a:bodyPr wrap="none" lIns="182880" tIns="146304" rIns="182880" bIns="146304" rtlCol="0">
            <a:spAutoFit/>
          </a:bodyPr>
          <a:lstStyle/>
          <a:p>
            <a:pPr>
              <a:lnSpc>
                <a:spcPct val="90000"/>
              </a:lnSpc>
              <a:spcAft>
                <a:spcPts val="600"/>
              </a:spcAft>
            </a:pPr>
            <a:r>
              <a:rPr lang="en-US" sz="7200" dirty="0" smtClean="0">
                <a:gradFill>
                  <a:gsLst>
                    <a:gs pos="7080">
                      <a:srgbClr val="505050"/>
                    </a:gs>
                    <a:gs pos="100000">
                      <a:srgbClr val="505050"/>
                    </a:gs>
                  </a:gsLst>
                  <a:lin ang="5400000" scaled="0"/>
                </a:gradFill>
                <a:latin typeface="Segoe UI Light"/>
              </a:rPr>
              <a:t>Work Like a Network</a:t>
            </a:r>
          </a:p>
        </p:txBody>
      </p:sp>
      <p:sp>
        <p:nvSpPr>
          <p:cNvPr id="7" name="TextBox 6"/>
          <p:cNvSpPr txBox="1"/>
          <p:nvPr userDrawn="1"/>
        </p:nvSpPr>
        <p:spPr>
          <a:xfrm>
            <a:off x="246127" y="1255599"/>
            <a:ext cx="11008335"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7080">
                      <a:srgbClr val="505050"/>
                    </a:gs>
                    <a:gs pos="100000">
                      <a:srgbClr val="505050"/>
                    </a:gs>
                  </a:gsLst>
                  <a:lin ang="5400000" scaled="0"/>
                </a:gradFill>
              </a:rPr>
              <a:t>Connecting People and Information to Move Your Business</a:t>
            </a:r>
          </a:p>
        </p:txBody>
      </p:sp>
    </p:spTree>
    <p:extLst>
      <p:ext uri="{BB962C8B-B14F-4D97-AF65-F5344CB8AC3E}">
        <p14:creationId xmlns:p14="http://schemas.microsoft.com/office/powerpoint/2010/main" val="2705563273"/>
      </p:ext>
    </p:extLst>
  </p:cSld>
  <p:clrMapOvr>
    <a:masterClrMapping/>
  </p:clrMapOvr>
  <p:transition spd="med">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pos="288">
          <p15:clr>
            <a:srgbClr val="C35EA4"/>
          </p15:clr>
        </p15:guide>
        <p15:guide id="3" pos="7546">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17" y="-318"/>
            <a:ext cx="12435840" cy="6995160"/>
          </a:xfrm>
          <a:prstGeom prst="rect">
            <a:avLst/>
          </a:prstGeom>
        </p:spPr>
      </p:pic>
      <p:sp>
        <p:nvSpPr>
          <p:cNvPr id="17" name="TextBox 16"/>
          <p:cNvSpPr txBox="1"/>
          <p:nvPr userDrawn="1"/>
        </p:nvSpPr>
        <p:spPr>
          <a:xfrm>
            <a:off x="2940578" y="1579724"/>
            <a:ext cx="6555321" cy="3065455"/>
          </a:xfrm>
          <a:prstGeom prst="rect">
            <a:avLst/>
          </a:prstGeom>
          <a:noFill/>
        </p:spPr>
        <p:txBody>
          <a:bodyPr wrap="none" lIns="182880" tIns="146304" rIns="182880" bIns="146304" rtlCol="0" anchor="ctr">
            <a:spAutoFit/>
          </a:bodyPr>
          <a:lstStyle/>
          <a:p>
            <a:pPr algn="ctr">
              <a:lnSpc>
                <a:spcPct val="90000"/>
              </a:lnSpc>
              <a:spcAft>
                <a:spcPts val="600"/>
              </a:spcAft>
            </a:pPr>
            <a:r>
              <a:rPr lang="en-US" sz="20000" dirty="0" smtClean="0">
                <a:gradFill>
                  <a:gsLst>
                    <a:gs pos="0">
                      <a:srgbClr val="FFFFFF"/>
                    </a:gs>
                    <a:gs pos="100000">
                      <a:srgbClr val="FFFFFF"/>
                    </a:gs>
                  </a:gsLst>
                  <a:lin ang="5400000" scaled="0"/>
                </a:gradFill>
                <a:latin typeface="Segoe UI Light"/>
              </a:rPr>
              <a:t>Unite.</a:t>
            </a:r>
          </a:p>
        </p:txBody>
      </p:sp>
      <p:grpSp>
        <p:nvGrpSpPr>
          <p:cNvPr id="11" name="Group 10"/>
          <p:cNvGrpSpPr/>
          <p:nvPr userDrawn="1"/>
        </p:nvGrpSpPr>
        <p:grpSpPr>
          <a:xfrm>
            <a:off x="0" y="0"/>
            <a:ext cx="12436157" cy="7000252"/>
            <a:chOff x="0" y="0"/>
            <a:chExt cx="12436157" cy="7000252"/>
          </a:xfrm>
        </p:grpSpPr>
        <p:sp>
          <p:nvSpPr>
            <p:cNvPr id="12" name="Rectangle 11"/>
            <p:cNvSpPr/>
            <p:nvPr userDrawn="1"/>
          </p:nvSpPr>
          <p:spPr bwMode="auto">
            <a:xfrm>
              <a:off x="317" y="0"/>
              <a:ext cx="12435840" cy="700025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ight Triangle 15"/>
            <p:cNvSpPr/>
            <p:nvPr userDrawn="1"/>
          </p:nvSpPr>
          <p:spPr bwMode="auto">
            <a:xfrm flipV="1">
              <a:off x="0" y="0"/>
              <a:ext cx="7772400" cy="1188720"/>
            </a:xfrm>
            <a:prstGeom prst="rtTriangl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5" name="Rectangle 14"/>
          <p:cNvSpPr/>
          <p:nvPr userDrawn="1"/>
        </p:nvSpPr>
        <p:spPr bwMode="auto">
          <a:xfrm>
            <a:off x="0" y="-5728"/>
            <a:ext cx="12435840" cy="700025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bwMode="auto">
          <a:xfrm>
            <a:off x="276540" y="3954457"/>
            <a:ext cx="8227698" cy="1830388"/>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bwMode="auto">
          <a:xfrm>
            <a:off x="274702" y="2125677"/>
            <a:ext cx="10972735" cy="1828800"/>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grpSp>
        <p:nvGrpSpPr>
          <p:cNvPr id="6" name="Group 5"/>
          <p:cNvGrpSpPr/>
          <p:nvPr userDrawn="1"/>
        </p:nvGrpSpPr>
        <p:grpSpPr bwMode="black">
          <a:xfrm>
            <a:off x="10823571" y="481013"/>
            <a:ext cx="1155699" cy="366713"/>
            <a:chOff x="10823571" y="481013"/>
            <a:chExt cx="1155699" cy="366713"/>
          </a:xfrm>
          <a:solidFill>
            <a:schemeClr val="tx1"/>
          </a:solidFill>
        </p:grpSpPr>
        <p:sp>
          <p:nvSpPr>
            <p:cNvPr id="8" name="Freeform 7"/>
            <p:cNvSpPr>
              <a:spLocks noEditPoints="1"/>
            </p:cNvSpPr>
            <p:nvPr/>
          </p:nvSpPr>
          <p:spPr bwMode="black">
            <a:xfrm>
              <a:off x="11237908" y="538163"/>
              <a:ext cx="741362" cy="239713"/>
            </a:xfrm>
            <a:custGeom>
              <a:avLst/>
              <a:gdLst>
                <a:gd name="T0" fmla="*/ 179 w 684"/>
                <a:gd name="T1" fmla="*/ 169 h 220"/>
                <a:gd name="T2" fmla="*/ 95 w 684"/>
                <a:gd name="T3" fmla="*/ 220 h 220"/>
                <a:gd name="T4" fmla="*/ 12 w 684"/>
                <a:gd name="T5" fmla="*/ 171 h 220"/>
                <a:gd name="T6" fmla="*/ 12 w 684"/>
                <a:gd name="T7" fmla="*/ 62 h 220"/>
                <a:gd name="T8" fmla="*/ 98 w 684"/>
                <a:gd name="T9" fmla="*/ 11 h 220"/>
                <a:gd name="T10" fmla="*/ 180 w 684"/>
                <a:gd name="T11" fmla="*/ 60 h 220"/>
                <a:gd name="T12" fmla="*/ 166 w 684"/>
                <a:gd name="T13" fmla="*/ 116 h 220"/>
                <a:gd name="T14" fmla="*/ 97 w 684"/>
                <a:gd name="T15" fmla="*/ 32 h 220"/>
                <a:gd name="T16" fmla="*/ 34 w 684"/>
                <a:gd name="T17" fmla="*/ 73 h 220"/>
                <a:gd name="T18" fmla="*/ 34 w 684"/>
                <a:gd name="T19" fmla="*/ 159 h 220"/>
                <a:gd name="T20" fmla="*/ 95 w 684"/>
                <a:gd name="T21" fmla="*/ 198 h 220"/>
                <a:gd name="T22" fmla="*/ 166 w 684"/>
                <a:gd name="T23" fmla="*/ 116 h 220"/>
                <a:gd name="T24" fmla="*/ 277 w 684"/>
                <a:gd name="T25" fmla="*/ 20 h 220"/>
                <a:gd name="T26" fmla="*/ 253 w 684"/>
                <a:gd name="T27" fmla="*/ 72 h 220"/>
                <a:gd name="T28" fmla="*/ 287 w 684"/>
                <a:gd name="T29" fmla="*/ 92 h 220"/>
                <a:gd name="T30" fmla="*/ 253 w 684"/>
                <a:gd name="T31" fmla="*/ 216 h 220"/>
                <a:gd name="T32" fmla="*/ 230 w 684"/>
                <a:gd name="T33" fmla="*/ 92 h 220"/>
                <a:gd name="T34" fmla="*/ 205 w 684"/>
                <a:gd name="T35" fmla="*/ 72 h 220"/>
                <a:gd name="T36" fmla="*/ 230 w 684"/>
                <a:gd name="T37" fmla="*/ 49 h 220"/>
                <a:gd name="T38" fmla="*/ 276 w 684"/>
                <a:gd name="T39" fmla="*/ 0 h 220"/>
                <a:gd name="T40" fmla="*/ 293 w 684"/>
                <a:gd name="T41" fmla="*/ 23 h 220"/>
                <a:gd name="T42" fmla="*/ 357 w 684"/>
                <a:gd name="T43" fmla="*/ 20 h 220"/>
                <a:gd name="T44" fmla="*/ 333 w 684"/>
                <a:gd name="T45" fmla="*/ 72 h 220"/>
                <a:gd name="T46" fmla="*/ 366 w 684"/>
                <a:gd name="T47" fmla="*/ 92 h 220"/>
                <a:gd name="T48" fmla="*/ 333 w 684"/>
                <a:gd name="T49" fmla="*/ 216 h 220"/>
                <a:gd name="T50" fmla="*/ 309 w 684"/>
                <a:gd name="T51" fmla="*/ 92 h 220"/>
                <a:gd name="T52" fmla="*/ 285 w 684"/>
                <a:gd name="T53" fmla="*/ 72 h 220"/>
                <a:gd name="T54" fmla="*/ 309 w 684"/>
                <a:gd name="T55" fmla="*/ 49 h 220"/>
                <a:gd name="T56" fmla="*/ 355 w 684"/>
                <a:gd name="T57" fmla="*/ 0 h 220"/>
                <a:gd name="T58" fmla="*/ 372 w 684"/>
                <a:gd name="T59" fmla="*/ 23 h 220"/>
                <a:gd name="T60" fmla="*/ 410 w 684"/>
                <a:gd name="T61" fmla="*/ 31 h 220"/>
                <a:gd name="T62" fmla="*/ 389 w 684"/>
                <a:gd name="T63" fmla="*/ 32 h 220"/>
                <a:gd name="T64" fmla="*/ 389 w 684"/>
                <a:gd name="T65" fmla="*/ 10 h 220"/>
                <a:gd name="T66" fmla="*/ 410 w 684"/>
                <a:gd name="T67" fmla="*/ 10 h 220"/>
                <a:gd name="T68" fmla="*/ 411 w 684"/>
                <a:gd name="T69" fmla="*/ 216 h 220"/>
                <a:gd name="T70" fmla="*/ 388 w 684"/>
                <a:gd name="T71" fmla="*/ 72 h 220"/>
                <a:gd name="T72" fmla="*/ 411 w 684"/>
                <a:gd name="T73" fmla="*/ 216 h 220"/>
                <a:gd name="T74" fmla="*/ 503 w 684"/>
                <a:gd name="T75" fmla="*/ 220 h 220"/>
                <a:gd name="T76" fmla="*/ 443 w 684"/>
                <a:gd name="T77" fmla="*/ 185 h 220"/>
                <a:gd name="T78" fmla="*/ 455 w 684"/>
                <a:gd name="T79" fmla="*/ 90 h 220"/>
                <a:gd name="T80" fmla="*/ 543 w 684"/>
                <a:gd name="T81" fmla="*/ 76 h 220"/>
                <a:gd name="T82" fmla="*/ 508 w 684"/>
                <a:gd name="T83" fmla="*/ 88 h 220"/>
                <a:gd name="T84" fmla="*/ 458 w 684"/>
                <a:gd name="T85" fmla="*/ 146 h 220"/>
                <a:gd name="T86" fmla="*/ 507 w 684"/>
                <a:gd name="T87" fmla="*/ 200 h 220"/>
                <a:gd name="T88" fmla="*/ 542 w 684"/>
                <a:gd name="T89" fmla="*/ 210 h 220"/>
                <a:gd name="T90" fmla="*/ 582 w 684"/>
                <a:gd name="T91" fmla="*/ 150 h 220"/>
                <a:gd name="T92" fmla="*/ 629 w 684"/>
                <a:gd name="T93" fmla="*/ 200 h 220"/>
                <a:gd name="T94" fmla="*/ 674 w 684"/>
                <a:gd name="T95" fmla="*/ 206 h 220"/>
                <a:gd name="T96" fmla="*/ 576 w 684"/>
                <a:gd name="T97" fmla="*/ 200 h 220"/>
                <a:gd name="T98" fmla="*/ 567 w 684"/>
                <a:gd name="T99" fmla="*/ 106 h 220"/>
                <a:gd name="T100" fmla="*/ 625 w 684"/>
                <a:gd name="T101" fmla="*/ 69 h 220"/>
                <a:gd name="T102" fmla="*/ 684 w 684"/>
                <a:gd name="T103" fmla="*/ 138 h 220"/>
                <a:gd name="T104" fmla="*/ 660 w 684"/>
                <a:gd name="T105" fmla="*/ 130 h 220"/>
                <a:gd name="T106" fmla="*/ 624 w 684"/>
                <a:gd name="T107" fmla="*/ 88 h 220"/>
                <a:gd name="T108" fmla="*/ 583 w 684"/>
                <a:gd name="T109" fmla="*/ 13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4" h="220">
                  <a:moveTo>
                    <a:pt x="191" y="113"/>
                  </a:moveTo>
                  <a:cubicBezTo>
                    <a:pt x="191" y="134"/>
                    <a:pt x="187" y="153"/>
                    <a:pt x="179" y="169"/>
                  </a:cubicBezTo>
                  <a:cubicBezTo>
                    <a:pt x="172" y="186"/>
                    <a:pt x="160" y="198"/>
                    <a:pt x="146" y="207"/>
                  </a:cubicBezTo>
                  <a:cubicBezTo>
                    <a:pt x="131" y="215"/>
                    <a:pt x="114" y="220"/>
                    <a:pt x="95" y="220"/>
                  </a:cubicBezTo>
                  <a:cubicBezTo>
                    <a:pt x="77" y="220"/>
                    <a:pt x="60" y="216"/>
                    <a:pt x="46" y="207"/>
                  </a:cubicBezTo>
                  <a:cubicBezTo>
                    <a:pt x="31" y="199"/>
                    <a:pt x="20" y="187"/>
                    <a:pt x="12" y="171"/>
                  </a:cubicBezTo>
                  <a:cubicBezTo>
                    <a:pt x="4" y="155"/>
                    <a:pt x="0" y="138"/>
                    <a:pt x="0" y="118"/>
                  </a:cubicBezTo>
                  <a:cubicBezTo>
                    <a:pt x="0" y="97"/>
                    <a:pt x="4" y="78"/>
                    <a:pt x="12" y="62"/>
                  </a:cubicBezTo>
                  <a:cubicBezTo>
                    <a:pt x="20" y="45"/>
                    <a:pt x="32" y="33"/>
                    <a:pt x="47" y="24"/>
                  </a:cubicBezTo>
                  <a:cubicBezTo>
                    <a:pt x="62" y="16"/>
                    <a:pt x="79" y="11"/>
                    <a:pt x="98" y="11"/>
                  </a:cubicBezTo>
                  <a:cubicBezTo>
                    <a:pt x="116" y="11"/>
                    <a:pt x="132" y="15"/>
                    <a:pt x="147" y="24"/>
                  </a:cubicBezTo>
                  <a:cubicBezTo>
                    <a:pt x="161" y="33"/>
                    <a:pt x="172" y="45"/>
                    <a:pt x="180" y="60"/>
                  </a:cubicBezTo>
                  <a:cubicBezTo>
                    <a:pt x="187" y="75"/>
                    <a:pt x="191" y="93"/>
                    <a:pt x="191" y="113"/>
                  </a:cubicBezTo>
                  <a:close/>
                  <a:moveTo>
                    <a:pt x="166" y="116"/>
                  </a:moveTo>
                  <a:cubicBezTo>
                    <a:pt x="166" y="90"/>
                    <a:pt x="160" y="69"/>
                    <a:pt x="148" y="55"/>
                  </a:cubicBezTo>
                  <a:cubicBezTo>
                    <a:pt x="136" y="40"/>
                    <a:pt x="119" y="32"/>
                    <a:pt x="97" y="32"/>
                  </a:cubicBezTo>
                  <a:cubicBezTo>
                    <a:pt x="83" y="32"/>
                    <a:pt x="71" y="36"/>
                    <a:pt x="60" y="43"/>
                  </a:cubicBezTo>
                  <a:cubicBezTo>
                    <a:pt x="49" y="50"/>
                    <a:pt x="40" y="60"/>
                    <a:pt x="34" y="73"/>
                  </a:cubicBezTo>
                  <a:cubicBezTo>
                    <a:pt x="28" y="86"/>
                    <a:pt x="25" y="100"/>
                    <a:pt x="25" y="116"/>
                  </a:cubicBezTo>
                  <a:cubicBezTo>
                    <a:pt x="25" y="132"/>
                    <a:pt x="28" y="146"/>
                    <a:pt x="34" y="159"/>
                  </a:cubicBezTo>
                  <a:cubicBezTo>
                    <a:pt x="40" y="171"/>
                    <a:pt x="48" y="181"/>
                    <a:pt x="59" y="188"/>
                  </a:cubicBezTo>
                  <a:cubicBezTo>
                    <a:pt x="69" y="195"/>
                    <a:pt x="81" y="198"/>
                    <a:pt x="95" y="198"/>
                  </a:cubicBezTo>
                  <a:cubicBezTo>
                    <a:pt x="117" y="198"/>
                    <a:pt x="135" y="191"/>
                    <a:pt x="147" y="176"/>
                  </a:cubicBezTo>
                  <a:cubicBezTo>
                    <a:pt x="160" y="162"/>
                    <a:pt x="166" y="142"/>
                    <a:pt x="166" y="116"/>
                  </a:cubicBezTo>
                  <a:close/>
                  <a:moveTo>
                    <a:pt x="293" y="23"/>
                  </a:moveTo>
                  <a:cubicBezTo>
                    <a:pt x="288" y="21"/>
                    <a:pt x="283" y="20"/>
                    <a:pt x="277" y="20"/>
                  </a:cubicBezTo>
                  <a:cubicBezTo>
                    <a:pt x="261" y="20"/>
                    <a:pt x="253" y="30"/>
                    <a:pt x="253" y="50"/>
                  </a:cubicBezTo>
                  <a:cubicBezTo>
                    <a:pt x="253" y="72"/>
                    <a:pt x="253" y="72"/>
                    <a:pt x="253" y="72"/>
                  </a:cubicBezTo>
                  <a:cubicBezTo>
                    <a:pt x="287" y="72"/>
                    <a:pt x="287" y="72"/>
                    <a:pt x="287" y="72"/>
                  </a:cubicBezTo>
                  <a:cubicBezTo>
                    <a:pt x="287" y="92"/>
                    <a:pt x="287" y="92"/>
                    <a:pt x="287" y="92"/>
                  </a:cubicBezTo>
                  <a:cubicBezTo>
                    <a:pt x="253" y="92"/>
                    <a:pt x="253" y="92"/>
                    <a:pt x="253" y="92"/>
                  </a:cubicBezTo>
                  <a:cubicBezTo>
                    <a:pt x="253" y="216"/>
                    <a:pt x="253" y="216"/>
                    <a:pt x="253" y="216"/>
                  </a:cubicBezTo>
                  <a:cubicBezTo>
                    <a:pt x="230" y="216"/>
                    <a:pt x="230" y="216"/>
                    <a:pt x="230" y="216"/>
                  </a:cubicBezTo>
                  <a:cubicBezTo>
                    <a:pt x="230" y="92"/>
                    <a:pt x="230" y="92"/>
                    <a:pt x="230" y="92"/>
                  </a:cubicBezTo>
                  <a:cubicBezTo>
                    <a:pt x="205" y="92"/>
                    <a:pt x="205" y="92"/>
                    <a:pt x="205" y="92"/>
                  </a:cubicBezTo>
                  <a:cubicBezTo>
                    <a:pt x="205" y="72"/>
                    <a:pt x="205" y="72"/>
                    <a:pt x="205" y="72"/>
                  </a:cubicBezTo>
                  <a:cubicBezTo>
                    <a:pt x="230" y="72"/>
                    <a:pt x="230" y="72"/>
                    <a:pt x="230" y="72"/>
                  </a:cubicBezTo>
                  <a:cubicBezTo>
                    <a:pt x="230" y="49"/>
                    <a:pt x="230" y="49"/>
                    <a:pt x="230" y="49"/>
                  </a:cubicBezTo>
                  <a:cubicBezTo>
                    <a:pt x="230" y="34"/>
                    <a:pt x="234" y="22"/>
                    <a:pt x="243" y="13"/>
                  </a:cubicBezTo>
                  <a:cubicBezTo>
                    <a:pt x="252" y="4"/>
                    <a:pt x="262" y="0"/>
                    <a:pt x="276" y="0"/>
                  </a:cubicBezTo>
                  <a:cubicBezTo>
                    <a:pt x="283" y="0"/>
                    <a:pt x="288" y="1"/>
                    <a:pt x="293" y="2"/>
                  </a:cubicBezTo>
                  <a:lnTo>
                    <a:pt x="293" y="23"/>
                  </a:lnTo>
                  <a:close/>
                  <a:moveTo>
                    <a:pt x="372" y="23"/>
                  </a:moveTo>
                  <a:cubicBezTo>
                    <a:pt x="368" y="21"/>
                    <a:pt x="362" y="20"/>
                    <a:pt x="357" y="20"/>
                  </a:cubicBezTo>
                  <a:cubicBezTo>
                    <a:pt x="341" y="20"/>
                    <a:pt x="333" y="30"/>
                    <a:pt x="333" y="50"/>
                  </a:cubicBezTo>
                  <a:cubicBezTo>
                    <a:pt x="333" y="72"/>
                    <a:pt x="333" y="72"/>
                    <a:pt x="333" y="72"/>
                  </a:cubicBezTo>
                  <a:cubicBezTo>
                    <a:pt x="366" y="72"/>
                    <a:pt x="366" y="72"/>
                    <a:pt x="366" y="72"/>
                  </a:cubicBezTo>
                  <a:cubicBezTo>
                    <a:pt x="366" y="92"/>
                    <a:pt x="366" y="92"/>
                    <a:pt x="366" y="92"/>
                  </a:cubicBezTo>
                  <a:cubicBezTo>
                    <a:pt x="333" y="92"/>
                    <a:pt x="333" y="92"/>
                    <a:pt x="333" y="92"/>
                  </a:cubicBezTo>
                  <a:cubicBezTo>
                    <a:pt x="333" y="216"/>
                    <a:pt x="333" y="216"/>
                    <a:pt x="333" y="216"/>
                  </a:cubicBezTo>
                  <a:cubicBezTo>
                    <a:pt x="309" y="216"/>
                    <a:pt x="309" y="216"/>
                    <a:pt x="309" y="216"/>
                  </a:cubicBezTo>
                  <a:cubicBezTo>
                    <a:pt x="309" y="92"/>
                    <a:pt x="309" y="92"/>
                    <a:pt x="309" y="92"/>
                  </a:cubicBezTo>
                  <a:cubicBezTo>
                    <a:pt x="285" y="92"/>
                    <a:pt x="285" y="92"/>
                    <a:pt x="285" y="92"/>
                  </a:cubicBezTo>
                  <a:cubicBezTo>
                    <a:pt x="285" y="72"/>
                    <a:pt x="285" y="72"/>
                    <a:pt x="285" y="72"/>
                  </a:cubicBezTo>
                  <a:cubicBezTo>
                    <a:pt x="309" y="72"/>
                    <a:pt x="309" y="72"/>
                    <a:pt x="309" y="72"/>
                  </a:cubicBezTo>
                  <a:cubicBezTo>
                    <a:pt x="309" y="49"/>
                    <a:pt x="309" y="49"/>
                    <a:pt x="309" y="49"/>
                  </a:cubicBezTo>
                  <a:cubicBezTo>
                    <a:pt x="309" y="34"/>
                    <a:pt x="314" y="22"/>
                    <a:pt x="322" y="13"/>
                  </a:cubicBezTo>
                  <a:cubicBezTo>
                    <a:pt x="331" y="4"/>
                    <a:pt x="342" y="0"/>
                    <a:pt x="355" y="0"/>
                  </a:cubicBezTo>
                  <a:cubicBezTo>
                    <a:pt x="362" y="0"/>
                    <a:pt x="368" y="1"/>
                    <a:pt x="372" y="2"/>
                  </a:cubicBezTo>
                  <a:lnTo>
                    <a:pt x="372" y="23"/>
                  </a:lnTo>
                  <a:close/>
                  <a:moveTo>
                    <a:pt x="415" y="21"/>
                  </a:moveTo>
                  <a:cubicBezTo>
                    <a:pt x="415" y="25"/>
                    <a:pt x="413" y="29"/>
                    <a:pt x="410" y="31"/>
                  </a:cubicBezTo>
                  <a:cubicBezTo>
                    <a:pt x="407" y="34"/>
                    <a:pt x="403" y="36"/>
                    <a:pt x="399" y="36"/>
                  </a:cubicBezTo>
                  <a:cubicBezTo>
                    <a:pt x="395" y="36"/>
                    <a:pt x="392" y="34"/>
                    <a:pt x="389" y="32"/>
                  </a:cubicBezTo>
                  <a:cubicBezTo>
                    <a:pt x="386" y="29"/>
                    <a:pt x="384" y="25"/>
                    <a:pt x="384" y="21"/>
                  </a:cubicBezTo>
                  <a:cubicBezTo>
                    <a:pt x="384" y="17"/>
                    <a:pt x="386" y="13"/>
                    <a:pt x="389" y="10"/>
                  </a:cubicBezTo>
                  <a:cubicBezTo>
                    <a:pt x="391" y="7"/>
                    <a:pt x="395" y="6"/>
                    <a:pt x="399" y="6"/>
                  </a:cubicBezTo>
                  <a:cubicBezTo>
                    <a:pt x="404" y="6"/>
                    <a:pt x="407" y="7"/>
                    <a:pt x="410" y="10"/>
                  </a:cubicBezTo>
                  <a:cubicBezTo>
                    <a:pt x="413" y="13"/>
                    <a:pt x="415" y="17"/>
                    <a:pt x="415" y="21"/>
                  </a:cubicBezTo>
                  <a:close/>
                  <a:moveTo>
                    <a:pt x="411" y="216"/>
                  </a:moveTo>
                  <a:cubicBezTo>
                    <a:pt x="388" y="216"/>
                    <a:pt x="388" y="216"/>
                    <a:pt x="388" y="216"/>
                  </a:cubicBezTo>
                  <a:cubicBezTo>
                    <a:pt x="388" y="72"/>
                    <a:pt x="388" y="72"/>
                    <a:pt x="388" y="72"/>
                  </a:cubicBezTo>
                  <a:cubicBezTo>
                    <a:pt x="411" y="72"/>
                    <a:pt x="411" y="72"/>
                    <a:pt x="411" y="72"/>
                  </a:cubicBezTo>
                  <a:lnTo>
                    <a:pt x="411" y="216"/>
                  </a:lnTo>
                  <a:close/>
                  <a:moveTo>
                    <a:pt x="542" y="210"/>
                  </a:moveTo>
                  <a:cubicBezTo>
                    <a:pt x="531" y="216"/>
                    <a:pt x="518" y="220"/>
                    <a:pt x="503" y="220"/>
                  </a:cubicBezTo>
                  <a:cubicBezTo>
                    <a:pt x="490" y="220"/>
                    <a:pt x="478" y="217"/>
                    <a:pt x="467" y="211"/>
                  </a:cubicBezTo>
                  <a:cubicBezTo>
                    <a:pt x="457" y="205"/>
                    <a:pt x="449" y="196"/>
                    <a:pt x="443" y="185"/>
                  </a:cubicBezTo>
                  <a:cubicBezTo>
                    <a:pt x="437" y="174"/>
                    <a:pt x="434" y="162"/>
                    <a:pt x="434" y="148"/>
                  </a:cubicBezTo>
                  <a:cubicBezTo>
                    <a:pt x="434" y="124"/>
                    <a:pt x="441" y="105"/>
                    <a:pt x="455" y="90"/>
                  </a:cubicBezTo>
                  <a:cubicBezTo>
                    <a:pt x="468" y="76"/>
                    <a:pt x="487" y="69"/>
                    <a:pt x="509" y="69"/>
                  </a:cubicBezTo>
                  <a:cubicBezTo>
                    <a:pt x="522" y="69"/>
                    <a:pt x="533" y="71"/>
                    <a:pt x="543" y="76"/>
                  </a:cubicBezTo>
                  <a:cubicBezTo>
                    <a:pt x="543" y="100"/>
                    <a:pt x="543" y="100"/>
                    <a:pt x="543" y="100"/>
                  </a:cubicBezTo>
                  <a:cubicBezTo>
                    <a:pt x="532" y="92"/>
                    <a:pt x="520" y="88"/>
                    <a:pt x="508" y="88"/>
                  </a:cubicBezTo>
                  <a:cubicBezTo>
                    <a:pt x="493" y="88"/>
                    <a:pt x="481" y="94"/>
                    <a:pt x="472" y="104"/>
                  </a:cubicBezTo>
                  <a:cubicBezTo>
                    <a:pt x="463" y="115"/>
                    <a:pt x="458" y="129"/>
                    <a:pt x="458" y="146"/>
                  </a:cubicBezTo>
                  <a:cubicBezTo>
                    <a:pt x="458" y="162"/>
                    <a:pt x="462" y="176"/>
                    <a:pt x="471" y="185"/>
                  </a:cubicBezTo>
                  <a:cubicBezTo>
                    <a:pt x="480" y="195"/>
                    <a:pt x="492" y="200"/>
                    <a:pt x="507" y="200"/>
                  </a:cubicBezTo>
                  <a:cubicBezTo>
                    <a:pt x="519" y="200"/>
                    <a:pt x="531" y="196"/>
                    <a:pt x="542" y="188"/>
                  </a:cubicBezTo>
                  <a:lnTo>
                    <a:pt x="542" y="210"/>
                  </a:lnTo>
                  <a:close/>
                  <a:moveTo>
                    <a:pt x="684" y="150"/>
                  </a:moveTo>
                  <a:cubicBezTo>
                    <a:pt x="582" y="150"/>
                    <a:pt x="582" y="150"/>
                    <a:pt x="582" y="150"/>
                  </a:cubicBezTo>
                  <a:cubicBezTo>
                    <a:pt x="583" y="166"/>
                    <a:pt x="587" y="179"/>
                    <a:pt x="595" y="187"/>
                  </a:cubicBezTo>
                  <a:cubicBezTo>
                    <a:pt x="603" y="196"/>
                    <a:pt x="615" y="200"/>
                    <a:pt x="629" y="200"/>
                  </a:cubicBezTo>
                  <a:cubicBezTo>
                    <a:pt x="646" y="200"/>
                    <a:pt x="660" y="195"/>
                    <a:pt x="674" y="184"/>
                  </a:cubicBezTo>
                  <a:cubicBezTo>
                    <a:pt x="674" y="206"/>
                    <a:pt x="674" y="206"/>
                    <a:pt x="674" y="206"/>
                  </a:cubicBezTo>
                  <a:cubicBezTo>
                    <a:pt x="661" y="215"/>
                    <a:pt x="645" y="220"/>
                    <a:pt x="624" y="220"/>
                  </a:cubicBezTo>
                  <a:cubicBezTo>
                    <a:pt x="603" y="220"/>
                    <a:pt x="587" y="213"/>
                    <a:pt x="576" y="200"/>
                  </a:cubicBezTo>
                  <a:cubicBezTo>
                    <a:pt x="564" y="187"/>
                    <a:pt x="558" y="168"/>
                    <a:pt x="558" y="145"/>
                  </a:cubicBezTo>
                  <a:cubicBezTo>
                    <a:pt x="558" y="131"/>
                    <a:pt x="561" y="118"/>
                    <a:pt x="567" y="106"/>
                  </a:cubicBezTo>
                  <a:cubicBezTo>
                    <a:pt x="573" y="94"/>
                    <a:pt x="581" y="85"/>
                    <a:pt x="591" y="78"/>
                  </a:cubicBezTo>
                  <a:cubicBezTo>
                    <a:pt x="601" y="72"/>
                    <a:pt x="612" y="69"/>
                    <a:pt x="625" y="69"/>
                  </a:cubicBezTo>
                  <a:cubicBezTo>
                    <a:pt x="643" y="69"/>
                    <a:pt x="658" y="75"/>
                    <a:pt x="668" y="87"/>
                  </a:cubicBezTo>
                  <a:cubicBezTo>
                    <a:pt x="679" y="99"/>
                    <a:pt x="684" y="116"/>
                    <a:pt x="684" y="138"/>
                  </a:cubicBezTo>
                  <a:lnTo>
                    <a:pt x="684" y="150"/>
                  </a:lnTo>
                  <a:close/>
                  <a:moveTo>
                    <a:pt x="660" y="130"/>
                  </a:moveTo>
                  <a:cubicBezTo>
                    <a:pt x="660" y="117"/>
                    <a:pt x="657" y="107"/>
                    <a:pt x="651" y="99"/>
                  </a:cubicBezTo>
                  <a:cubicBezTo>
                    <a:pt x="644" y="92"/>
                    <a:pt x="636" y="88"/>
                    <a:pt x="624" y="88"/>
                  </a:cubicBezTo>
                  <a:cubicBezTo>
                    <a:pt x="614" y="88"/>
                    <a:pt x="604" y="92"/>
                    <a:pt x="597" y="100"/>
                  </a:cubicBezTo>
                  <a:cubicBezTo>
                    <a:pt x="589" y="108"/>
                    <a:pt x="585" y="118"/>
                    <a:pt x="583" y="130"/>
                  </a:cubicBezTo>
                  <a:lnTo>
                    <a:pt x="660" y="130"/>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 name="Freeform 9"/>
            <p:cNvSpPr>
              <a:spLocks/>
            </p:cNvSpPr>
            <p:nvPr/>
          </p:nvSpPr>
          <p:spPr bwMode="black">
            <a:xfrm>
              <a:off x="10823571" y="481013"/>
              <a:ext cx="304800" cy="366713"/>
            </a:xfrm>
            <a:custGeom>
              <a:avLst/>
              <a:gdLst>
                <a:gd name="T0" fmla="*/ 192 w 192"/>
                <a:gd name="T1" fmla="*/ 211 h 231"/>
                <a:gd name="T2" fmla="*/ 192 w 192"/>
                <a:gd name="T3" fmla="*/ 211 h 231"/>
                <a:gd name="T4" fmla="*/ 192 w 192"/>
                <a:gd name="T5" fmla="*/ 20 h 231"/>
                <a:gd name="T6" fmla="*/ 124 w 192"/>
                <a:gd name="T7" fmla="*/ 0 h 231"/>
                <a:gd name="T8" fmla="*/ 1 w 192"/>
                <a:gd name="T9" fmla="*/ 46 h 231"/>
                <a:gd name="T10" fmla="*/ 0 w 192"/>
                <a:gd name="T11" fmla="*/ 46 h 231"/>
                <a:gd name="T12" fmla="*/ 0 w 192"/>
                <a:gd name="T13" fmla="*/ 185 h 231"/>
                <a:gd name="T14" fmla="*/ 43 w 192"/>
                <a:gd name="T15" fmla="*/ 169 h 231"/>
                <a:gd name="T16" fmla="*/ 43 w 192"/>
                <a:gd name="T17" fmla="*/ 55 h 231"/>
                <a:gd name="T18" fmla="*/ 124 w 192"/>
                <a:gd name="T19" fmla="*/ 36 h 231"/>
                <a:gd name="T20" fmla="*/ 124 w 192"/>
                <a:gd name="T21" fmla="*/ 203 h 231"/>
                <a:gd name="T22" fmla="*/ 0 w 192"/>
                <a:gd name="T23" fmla="*/ 185 h 231"/>
                <a:gd name="T24" fmla="*/ 124 w 192"/>
                <a:gd name="T25" fmla="*/ 231 h 231"/>
                <a:gd name="T26" fmla="*/ 124 w 192"/>
                <a:gd name="T27" fmla="*/ 231 h 231"/>
                <a:gd name="T28" fmla="*/ 192 w 192"/>
                <a:gd name="T29" fmla="*/ 212 h 231"/>
                <a:gd name="T30" fmla="*/ 192 w 192"/>
                <a:gd name="T31" fmla="*/ 211 h 231"/>
                <a:gd name="T32" fmla="*/ 192 w 192"/>
                <a:gd name="T33" fmla="*/ 21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31">
                  <a:moveTo>
                    <a:pt x="192" y="211"/>
                  </a:moveTo>
                  <a:lnTo>
                    <a:pt x="192" y="211"/>
                  </a:lnTo>
                  <a:lnTo>
                    <a:pt x="192" y="20"/>
                  </a:lnTo>
                  <a:lnTo>
                    <a:pt x="124" y="0"/>
                  </a:lnTo>
                  <a:lnTo>
                    <a:pt x="1" y="46"/>
                  </a:lnTo>
                  <a:lnTo>
                    <a:pt x="0" y="46"/>
                  </a:lnTo>
                  <a:lnTo>
                    <a:pt x="0" y="185"/>
                  </a:lnTo>
                  <a:lnTo>
                    <a:pt x="43" y="169"/>
                  </a:lnTo>
                  <a:lnTo>
                    <a:pt x="43" y="55"/>
                  </a:lnTo>
                  <a:lnTo>
                    <a:pt x="124" y="36"/>
                  </a:lnTo>
                  <a:lnTo>
                    <a:pt x="124" y="203"/>
                  </a:lnTo>
                  <a:lnTo>
                    <a:pt x="0" y="185"/>
                  </a:lnTo>
                  <a:lnTo>
                    <a:pt x="124" y="231"/>
                  </a:lnTo>
                  <a:lnTo>
                    <a:pt x="124" y="231"/>
                  </a:lnTo>
                  <a:lnTo>
                    <a:pt x="192" y="212"/>
                  </a:lnTo>
                  <a:lnTo>
                    <a:pt x="192" y="211"/>
                  </a:lnTo>
                  <a:lnTo>
                    <a:pt x="192" y="211"/>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207071281"/>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17" y="-318"/>
            <a:ext cx="12435840" cy="6995160"/>
          </a:xfrm>
          <a:prstGeom prst="rect">
            <a:avLst/>
          </a:prstGeom>
        </p:spPr>
      </p:pic>
      <p:sp>
        <p:nvSpPr>
          <p:cNvPr id="4" name="TextBox 3"/>
          <p:cNvSpPr txBox="1"/>
          <p:nvPr userDrawn="1"/>
        </p:nvSpPr>
        <p:spPr>
          <a:xfrm>
            <a:off x="1749548" y="326829"/>
            <a:ext cx="8937383" cy="3619452"/>
          </a:xfrm>
          <a:prstGeom prst="rect">
            <a:avLst/>
          </a:prstGeom>
          <a:noFill/>
        </p:spPr>
        <p:txBody>
          <a:bodyPr wrap="none" lIns="182880" tIns="146304" rIns="182880" bIns="146304" rtlCol="0" anchor="ctr">
            <a:spAutoFit/>
          </a:bodyPr>
          <a:lstStyle/>
          <a:p>
            <a:pPr algn="ctr">
              <a:lnSpc>
                <a:spcPct val="90000"/>
              </a:lnSpc>
              <a:spcAft>
                <a:spcPts val="600"/>
              </a:spcAft>
            </a:pPr>
            <a:r>
              <a:rPr lang="en-US" sz="24000" dirty="0" smtClean="0">
                <a:gradFill>
                  <a:gsLst>
                    <a:gs pos="0">
                      <a:srgbClr val="FFFFFF"/>
                    </a:gs>
                    <a:gs pos="100000">
                      <a:srgbClr val="FFFFFF"/>
                    </a:gs>
                  </a:gsLst>
                  <a:lin ang="5400000" scaled="0"/>
                </a:gradFill>
                <a:latin typeface="Segoe UI Light"/>
              </a:rPr>
              <a:t>Demo.</a:t>
            </a:r>
          </a:p>
        </p:txBody>
      </p:sp>
      <p:sp>
        <p:nvSpPr>
          <p:cNvPr id="6" name="Rectangle 5"/>
          <p:cNvSpPr/>
          <p:nvPr userDrawn="1"/>
        </p:nvSpPr>
        <p:spPr bwMode="auto">
          <a:xfrm>
            <a:off x="317" y="0"/>
            <a:ext cx="12435840" cy="700025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auto">
          <a:xfrm>
            <a:off x="0" y="0"/>
            <a:ext cx="12435840" cy="700025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gray">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gray">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4174272"/>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92000" decel="8000" fill="hold" grpId="0" nodeType="withEffect">
                                  <p:stCondLst>
                                    <p:cond delay="0"/>
                                  </p:stCondLst>
                                  <p:childTnLst>
                                    <p:animMotion origin="layout" path="M 0 -3.92646E-6 L 1.03676 -3.92646E-6 " pathEditMode="relative" rAng="0" ptsTypes="AA">
                                      <p:cBhvr>
                                        <p:cTn id="6" dur="750" fill="hold"/>
                                        <p:tgtEl>
                                          <p:spTgt spid="6"/>
                                        </p:tgtEl>
                                        <p:attrNameLst>
                                          <p:attrName>ppt_x</p:attrName>
                                          <p:attrName>ppt_y</p:attrName>
                                        </p:attrNameLst>
                                      </p:cBhvr>
                                      <p:rCtr x="51838" y="0"/>
                                    </p:animMotion>
                                  </p:childTnLst>
                                </p:cTn>
                              </p:par>
                              <p:par>
                                <p:cTn id="7" presetID="1" presetClass="entr" presetSubtype="0" fill="hold" grpId="1" nodeType="withEffect">
                                  <p:stCondLst>
                                    <p:cond delay="1250"/>
                                  </p:stCondLst>
                                  <p:childTnLst>
                                    <p:set>
                                      <p:cBhvr>
                                        <p:cTn id="8" dur="1" fill="hold">
                                          <p:stCondLst>
                                            <p:cond delay="0"/>
                                          </p:stCondLst>
                                        </p:cTn>
                                        <p:tgtEl>
                                          <p:spTgt spid="7"/>
                                        </p:tgtEl>
                                        <p:attrNameLst>
                                          <p:attrName>style.visibility</p:attrName>
                                        </p:attrNameLst>
                                      </p:cBhvr>
                                      <p:to>
                                        <p:strVal val="visible"/>
                                      </p:to>
                                    </p:set>
                                  </p:childTnLst>
                                </p:cTn>
                              </p:par>
                              <p:par>
                                <p:cTn id="9" presetID="42" presetClass="path" presetSubtype="0" accel="92000" decel="8000" fill="hold" grpId="0" nodeType="withEffect">
                                  <p:stCondLst>
                                    <p:cond delay="1250"/>
                                  </p:stCondLst>
                                  <p:childTnLst>
                                    <p:animMotion origin="layout" path="M -1.02196 -3.92646E-6 L 0 -3.92646E-6 " pathEditMode="relative" rAng="0" ptsTypes="AA">
                                      <p:cBhvr>
                                        <p:cTn id="10" dur="750" fill="hold"/>
                                        <p:tgtEl>
                                          <p:spTgt spid="7"/>
                                        </p:tgtEl>
                                        <p:attrNameLst>
                                          <p:attrName>ppt_x</p:attrName>
                                          <p:attrName>ppt_y</p:attrName>
                                        </p:attrNameLst>
                                      </p:cBhvr>
                                      <p:rCtr x="51098" y="0"/>
                                    </p:animMotion>
                                  </p:childTnLst>
                                </p:cTn>
                              </p:par>
                              <p:par>
                                <p:cTn id="11" presetID="10" presetClass="entr" presetSubtype="0" fill="hold" grpId="0" nodeType="withEffect">
                                  <p:stCondLst>
                                    <p:cond delay="19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childTnLst>
                                </p:cTn>
                              </p:par>
                              <p:par>
                                <p:cTn id="14" presetID="63" presetClass="path" presetSubtype="0" decel="100000" fill="hold" grpId="1" nodeType="withEffect">
                                  <p:stCondLst>
                                    <p:cond delay="1800"/>
                                  </p:stCondLst>
                                  <p:childTnLst>
                                    <p:animMotion origin="layout" path="M -0.02936 -2.95052E-7 L 2.8287E-6 -2.95052E-7 " pathEditMode="relative" rAng="0" ptsTypes="AA">
                                      <p:cBhvr>
                                        <p:cTn id="15" dur="750" fill="hold"/>
                                        <p:tgtEl>
                                          <p:spTgt spid="2"/>
                                        </p:tgtEl>
                                        <p:attrNameLst>
                                          <p:attrName>ppt_x</p:attrName>
                                          <p:attrName>ppt_y</p:attrName>
                                        </p:attrNameLst>
                                      </p:cBhvr>
                                      <p:rCtr x="1468" y="0"/>
                                    </p:animMotion>
                                  </p:childTnLst>
                                </p:cTn>
                              </p:par>
                              <p:par>
                                <p:cTn id="16" presetID="10" presetClass="entr" presetSubtype="0" fill="hold" grpId="0" nodeType="withEffect">
                                  <p:stCondLst>
                                    <p:cond delay="21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childTnLst>
                                </p:cTn>
                              </p:par>
                              <p:par>
                                <p:cTn id="19" presetID="63" presetClass="path" presetSubtype="0" decel="100000" fill="hold" grpId="1" nodeType="withEffect">
                                  <p:stCondLst>
                                    <p:cond delay="2000"/>
                                  </p:stCondLst>
                                  <p:childTnLst>
                                    <p:animMotion origin="layout" path="M -0.02936 -1.93827E-6 L 1.31478E-6 -1.93827E-6 " pathEditMode="relative" rAng="0" ptsTypes="AA">
                                      <p:cBhvr>
                                        <p:cTn id="20" dur="750" fill="hold"/>
                                        <p:tgtEl>
                                          <p:spTgt spid="5"/>
                                        </p:tgtEl>
                                        <p:attrNameLst>
                                          <p:attrName>ppt_x</p:attrName>
                                          <p:attrName>ppt_y</p:attrName>
                                        </p:attrNameLst>
                                      </p:cBhvr>
                                      <p:rCtr x="14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2" grpId="0"/>
      <p:bldP spid="2" grpId="1"/>
      <p:bldP spid="5" grpId="0">
        <p:tmplLst>
          <p:tmpl>
            <p:tnLst>
              <p:par>
                <p:cTn presetID="10" presetClass="entr" presetSubtype="0" fill="hold" nodeType="withEffect">
                  <p:stCondLst>
                    <p:cond delay="210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18"/>
            <a:ext cx="12435840" cy="6995160"/>
          </a:xfrm>
          <a:prstGeom prst="rect">
            <a:avLst/>
          </a:prstGeom>
        </p:spPr>
      </p:pic>
      <p:sp>
        <p:nvSpPr>
          <p:cNvPr id="4" name="TextBox 3"/>
          <p:cNvSpPr txBox="1"/>
          <p:nvPr userDrawn="1"/>
        </p:nvSpPr>
        <p:spPr>
          <a:xfrm>
            <a:off x="1944314" y="326829"/>
            <a:ext cx="8547853" cy="3619452"/>
          </a:xfrm>
          <a:prstGeom prst="rect">
            <a:avLst/>
          </a:prstGeom>
          <a:noFill/>
        </p:spPr>
        <p:txBody>
          <a:bodyPr wrap="none" lIns="182880" tIns="146304" rIns="182880" bIns="146304" rtlCol="0" anchor="ctr">
            <a:spAutoFit/>
          </a:bodyPr>
          <a:lstStyle/>
          <a:p>
            <a:pPr algn="ctr">
              <a:lnSpc>
                <a:spcPct val="90000"/>
              </a:lnSpc>
              <a:spcAft>
                <a:spcPts val="600"/>
              </a:spcAft>
            </a:pPr>
            <a:r>
              <a:rPr lang="en-US" sz="24000" dirty="0" smtClean="0">
                <a:gradFill>
                  <a:gsLst>
                    <a:gs pos="0">
                      <a:srgbClr val="FFFFFF"/>
                    </a:gs>
                    <a:gs pos="100000">
                      <a:srgbClr val="FFFFFF"/>
                    </a:gs>
                  </a:gsLst>
                  <a:lin ang="5400000" scaled="0"/>
                </a:gradFill>
                <a:latin typeface="Segoe UI Light"/>
              </a:rPr>
              <a:t>Video.</a:t>
            </a:r>
          </a:p>
        </p:txBody>
      </p:sp>
      <p:sp>
        <p:nvSpPr>
          <p:cNvPr id="5" name="Rectangle 4"/>
          <p:cNvSpPr/>
          <p:nvPr userDrawn="1"/>
        </p:nvSpPr>
        <p:spPr bwMode="auto">
          <a:xfrm>
            <a:off x="0" y="0"/>
            <a:ext cx="12435840" cy="700025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0" y="0"/>
            <a:ext cx="12435840" cy="700025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gray">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39293430"/>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92000" decel="8000" fill="hold" grpId="0" nodeType="withEffect">
                                  <p:stCondLst>
                                    <p:cond delay="0"/>
                                  </p:stCondLst>
                                  <p:childTnLst>
                                    <p:animMotion origin="layout" path="M 0 -3.92646E-6 L 1.03676 -3.92646E-6 " pathEditMode="relative" rAng="0" ptsTypes="AA">
                                      <p:cBhvr>
                                        <p:cTn id="6" dur="750" fill="hold"/>
                                        <p:tgtEl>
                                          <p:spTgt spid="5"/>
                                        </p:tgtEl>
                                        <p:attrNameLst>
                                          <p:attrName>ppt_x</p:attrName>
                                          <p:attrName>ppt_y</p:attrName>
                                        </p:attrNameLst>
                                      </p:cBhvr>
                                      <p:rCtr x="51838" y="0"/>
                                    </p:animMotion>
                                  </p:childTnLst>
                                </p:cTn>
                              </p:par>
                              <p:par>
                                <p:cTn id="7" presetID="1" presetClass="entr" presetSubtype="0" fill="hold" grpId="1" nodeType="withEffect">
                                  <p:stCondLst>
                                    <p:cond delay="1250"/>
                                  </p:stCondLst>
                                  <p:childTnLst>
                                    <p:set>
                                      <p:cBhvr>
                                        <p:cTn id="8" dur="1" fill="hold">
                                          <p:stCondLst>
                                            <p:cond delay="0"/>
                                          </p:stCondLst>
                                        </p:cTn>
                                        <p:tgtEl>
                                          <p:spTgt spid="6"/>
                                        </p:tgtEl>
                                        <p:attrNameLst>
                                          <p:attrName>style.visibility</p:attrName>
                                        </p:attrNameLst>
                                      </p:cBhvr>
                                      <p:to>
                                        <p:strVal val="visible"/>
                                      </p:to>
                                    </p:set>
                                  </p:childTnLst>
                                </p:cTn>
                              </p:par>
                              <p:par>
                                <p:cTn id="9" presetID="42" presetClass="path" presetSubtype="0" accel="92000" decel="8000" fill="hold" grpId="0" nodeType="withEffect">
                                  <p:stCondLst>
                                    <p:cond delay="1250"/>
                                  </p:stCondLst>
                                  <p:childTnLst>
                                    <p:animMotion origin="layout" path="M -1.02196 -3.92646E-6 L 0 -3.92646E-6 " pathEditMode="relative" rAng="0" ptsTypes="AA">
                                      <p:cBhvr>
                                        <p:cTn id="10" dur="750" fill="hold"/>
                                        <p:tgtEl>
                                          <p:spTgt spid="6"/>
                                        </p:tgtEl>
                                        <p:attrNameLst>
                                          <p:attrName>ppt_x</p:attrName>
                                          <p:attrName>ppt_y</p:attrName>
                                        </p:attrNameLst>
                                      </p:cBhvr>
                                      <p:rCtr x="51098" y="0"/>
                                    </p:animMotion>
                                  </p:childTnLst>
                                </p:cTn>
                              </p:par>
                              <p:par>
                                <p:cTn id="11" presetID="10" presetClass="entr" presetSubtype="0" fill="hold" grpId="0" nodeType="withEffect">
                                  <p:stCondLst>
                                    <p:cond delay="19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childTnLst>
                                </p:cTn>
                              </p:par>
                              <p:par>
                                <p:cTn id="14" presetID="63" presetClass="path" presetSubtype="0" decel="100000" fill="hold" grpId="1" nodeType="withEffect">
                                  <p:stCondLst>
                                    <p:cond delay="1800"/>
                                  </p:stCondLst>
                                  <p:childTnLst>
                                    <p:animMotion origin="layout" path="M -0.02936 -2.95052E-7 L 2.8287E-6 -2.95052E-7 " pathEditMode="relative" rAng="0" ptsTypes="AA">
                                      <p:cBhvr>
                                        <p:cTn id="15" dur="750" fill="hold"/>
                                        <p:tgtEl>
                                          <p:spTgt spid="2"/>
                                        </p:tgtEl>
                                        <p:attrNameLst>
                                          <p:attrName>ppt_x</p:attrName>
                                          <p:attrName>ppt_y</p:attrName>
                                        </p:attrNameLst>
                                      </p:cBhvr>
                                      <p:rCtr x="14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6" grpId="1" animBg="1"/>
      <p:bldP spid="2" grpId="0"/>
      <p:bldP spid="2" grpId="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11210762"/>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26940377"/>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74198611"/>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8555918"/>
      </p:ext>
    </p:extLst>
  </p:cSld>
  <p:clrMapOvr>
    <a:masterClrMapping/>
  </p:clrMapOvr>
  <p:transition spd="med">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3572785"/>
      </p:ext>
    </p:extLst>
  </p:cSld>
  <p:clrMapOvr>
    <a:masterClrMapping/>
  </p:clrMapOvr>
  <p:transition spd="med">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4515997"/>
      </p:ext>
    </p:extLst>
  </p:cSld>
  <p:clrMapOvr>
    <a:masterClrMapping/>
  </p:clrMapOvr>
  <p:transition spd="med">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86452170"/>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0822604"/>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521371"/>
      </p:ext>
    </p:extLst>
  </p:cSld>
  <p:clrMapOvr>
    <a:masterClrMapping/>
  </p:clrMapOvr>
  <p:transition spd="med">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6292896"/>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4303786"/>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500"/>
            </a:lvl1pPr>
          </a:lstStyle>
          <a:p>
            <a:r>
              <a:rPr lang="en-US" dirty="0" smtClean="0"/>
              <a:t>Click to edit Master title style</a:t>
            </a:r>
            <a:endParaRPr lang="en-US" dirty="0"/>
          </a:p>
        </p:txBody>
      </p:sp>
    </p:spTree>
    <p:extLst>
      <p:ext uri="{BB962C8B-B14F-4D97-AF65-F5344CB8AC3E}">
        <p14:creationId xmlns:p14="http://schemas.microsoft.com/office/powerpoint/2010/main" val="979926423"/>
      </p:ext>
    </p:extLst>
  </p:cSld>
  <p:clrMapOvr>
    <a:masterClrMapping/>
  </p:clrMapOvr>
  <p:transition spd="med">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882826"/>
      </p:ext>
    </p:extLst>
  </p:cSld>
  <p:clrMapOvr>
    <a:masterClrMapping/>
  </p:clrMapOvr>
  <p:transition spd="med">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4252133"/>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0872822"/>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462160"/>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0866208"/>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64629155"/>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Embed Video">
    <p:spTree>
      <p:nvGrpSpPr>
        <p:cNvPr id="1" name=""/>
        <p:cNvGrpSpPr/>
        <p:nvPr/>
      </p:nvGrpSpPr>
      <p:grpSpPr>
        <a:xfrm>
          <a:off x="0" y="0"/>
          <a:ext cx="0" cy="0"/>
          <a:chOff x="0" y="0"/>
          <a:chExt cx="0" cy="0"/>
        </a:xfrm>
      </p:grpSpPr>
      <p:sp>
        <p:nvSpPr>
          <p:cNvPr id="4" name="Rectangle 3"/>
          <p:cNvSpPr/>
          <p:nvPr userDrawn="1"/>
        </p:nvSpPr>
        <p:spPr>
          <a:xfrm>
            <a:off x="1"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49" tIns="46626" rIns="93249" bIns="46626" rtlCol="0" anchor="ctr"/>
          <a:lstStyle/>
          <a:p>
            <a:pPr algn="ctr" defTabSz="932507"/>
            <a:endParaRPr lang="en-US" sz="1900" kern="0">
              <a:solidFill>
                <a:prstClr val="white"/>
              </a:solidFill>
              <a:latin typeface="Calibri"/>
            </a:endParaRPr>
          </a:p>
        </p:txBody>
      </p:sp>
      <p:sp>
        <p:nvSpPr>
          <p:cNvPr id="5" name="Text Placeholder 2"/>
          <p:cNvSpPr>
            <a:spLocks noGrp="1"/>
          </p:cNvSpPr>
          <p:nvPr>
            <p:ph idx="10"/>
          </p:nvPr>
        </p:nvSpPr>
        <p:spPr bwMode="gray">
          <a:xfrm>
            <a:off x="1" y="0"/>
            <a:ext cx="12436475" cy="2821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marL="456540" indent="0">
              <a:buNone/>
              <a:defRPr baseline="0"/>
            </a:lvl5pPr>
          </a:lstStyle>
          <a:p>
            <a:pPr lvl="4"/>
            <a:endParaRPr lang="en-US" dirty="0" smtClean="0"/>
          </a:p>
        </p:txBody>
      </p:sp>
    </p:spTree>
    <p:extLst>
      <p:ext uri="{BB962C8B-B14F-4D97-AF65-F5344CB8AC3E}">
        <p14:creationId xmlns:p14="http://schemas.microsoft.com/office/powerpoint/2010/main" val="793723813"/>
      </p:ext>
    </p:extLst>
  </p:cSld>
  <p:clrMapOvr>
    <a:masterClrMapping/>
  </p:clrMapOvr>
  <p:transition spd="med">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cSld name="Blue">
    <p:bg>
      <p:bgPr>
        <a:solidFill>
          <a:srgbClr val="0072C6"/>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249717" y="6625371"/>
            <a:ext cx="2901844" cy="372394"/>
          </a:xfrm>
          <a:prstGeom prst="rect">
            <a:avLst/>
          </a:prstGeom>
        </p:spPr>
        <p:txBody>
          <a:bodyPr anchor="ctr" anchorCtr="0"/>
          <a:lstStyle>
            <a:lvl1pPr algn="r">
              <a:defRPr lang="en-US" sz="714" kern="1200" smtClean="0">
                <a:solidFill>
                  <a:schemeClr val="bg1">
                    <a:lumMod val="75000"/>
                  </a:schemeClr>
                </a:solidFill>
                <a:latin typeface="+mn-lt"/>
                <a:ea typeface="+mn-ea"/>
                <a:cs typeface="+mn-cs"/>
              </a:defRPr>
            </a:lvl1pPr>
          </a:lstStyle>
          <a:p>
            <a:fld id="{8A8D2122-6992-4F83-844E-AD553EF0C5C2}" type="slidenum">
              <a:rPr>
                <a:solidFill>
                  <a:srgbClr val="FFFFFF">
                    <a:lumMod val="75000"/>
                  </a:srgbClr>
                </a:solidFill>
              </a:rPr>
              <a:pPr/>
              <a:t>‹#›</a:t>
            </a:fld>
            <a:endParaRPr dirty="0">
              <a:solidFill>
                <a:srgbClr val="FFFFFF">
                  <a:lumMod val="75000"/>
                </a:srgbClr>
              </a:solidFill>
            </a:endParaRPr>
          </a:p>
        </p:txBody>
      </p:sp>
      <p:sp>
        <p:nvSpPr>
          <p:cNvPr id="5" name="Footer Placeholder 4"/>
          <p:cNvSpPr>
            <a:spLocks noGrp="1"/>
          </p:cNvSpPr>
          <p:nvPr>
            <p:ph type="ftr" sz="quarter" idx="3"/>
          </p:nvPr>
        </p:nvSpPr>
        <p:spPr>
          <a:xfrm>
            <a:off x="246203" y="6612418"/>
            <a:ext cx="3938218" cy="372394"/>
          </a:xfrm>
          <a:prstGeom prst="rect">
            <a:avLst/>
          </a:prstGeom>
        </p:spPr>
        <p:txBody>
          <a:bodyPr vert="horz" lIns="91440" tIns="45720" rIns="91440" bIns="45720" rtlCol="0" anchor="ctr"/>
          <a:lstStyle>
            <a:lvl1pPr algn="l">
              <a:defRPr sz="714">
                <a:solidFill>
                  <a:schemeClr val="bg1">
                    <a:lumMod val="75000"/>
                  </a:schemeClr>
                </a:solidFill>
              </a:defRPr>
            </a:lvl1pPr>
          </a:lstStyle>
          <a:p>
            <a:r>
              <a:rPr lang="en-US" dirty="0" smtClean="0">
                <a:solidFill>
                  <a:srgbClr val="FFFFFF">
                    <a:lumMod val="75000"/>
                  </a:srgbClr>
                </a:solidFill>
              </a:rPr>
              <a:t>© 2014 Microsoft</a:t>
            </a:r>
          </a:p>
        </p:txBody>
      </p:sp>
    </p:spTree>
    <p:extLst>
      <p:ext uri="{BB962C8B-B14F-4D97-AF65-F5344CB8AC3E}">
        <p14:creationId xmlns:p14="http://schemas.microsoft.com/office/powerpoint/2010/main" val="1096986465"/>
      </p:ext>
    </p:extLst>
  </p:cSld>
  <p:clrMapOvr>
    <a:masterClrMapping/>
  </p:clrMapOvr>
  <p:transition spd="med">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12815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8437682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7257678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7996500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1724873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117785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2078016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6784110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055403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617078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1259825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6204323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764487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709637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2925251"/>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046681"/>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1792003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20583799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87543798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5272164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28993568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6654917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26635607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204856"/>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74328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4566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39780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3659360"/>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043318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theme" Target="../theme/theme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29" Type="http://schemas.openxmlformats.org/officeDocument/2006/relationships/slideLayout" Target="../slideLayouts/slideLayout81.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image" Target="../media/image1.png"/><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95578918"/>
      </p:ext>
    </p:extLst>
  </p:cSld>
  <p:clrMap bg1="lt1" tx1="dk1" bg2="lt2" tx2="dk2" accent1="accent1" accent2="accent2" accent3="accent3" accent4="accent4" accent5="accent5" accent6="accent6" hlink="hlink" folHlink="folHlink"/>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726699"/>
      </p:ext>
    </p:extLst>
  </p:cSld>
  <p:clrMap bg1="lt1" tx1="dk1" bg2="lt2" tx2="dk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 id="2147484227" r:id="rId7"/>
    <p:sldLayoutId id="2147484228" r:id="rId8"/>
    <p:sldLayoutId id="2147484229" r:id="rId9"/>
    <p:sldLayoutId id="2147484230" r:id="rId10"/>
    <p:sldLayoutId id="2147484231" r:id="rId11"/>
    <p:sldLayoutId id="2147484232" r:id="rId12"/>
    <p:sldLayoutId id="2147484233" r:id="rId13"/>
    <p:sldLayoutId id="2147484234" r:id="rId14"/>
    <p:sldLayoutId id="2147484235" r:id="rId15"/>
    <p:sldLayoutId id="2147484236" r:id="rId16"/>
    <p:sldLayoutId id="2147484237" r:id="rId17"/>
    <p:sldLayoutId id="2147484238" r:id="rId18"/>
    <p:sldLayoutId id="2147484239" r:id="rId19"/>
    <p:sldLayoutId id="2147484240" r:id="rId20"/>
    <p:sldLayoutId id="2147484241" r:id="rId21"/>
    <p:sldLayoutId id="2147484242" r:id="rId22"/>
    <p:sldLayoutId id="2147484243" r:id="rId23"/>
    <p:sldLayoutId id="2147484244" r:id="rId24"/>
  </p:sldLayoutIdLst>
  <p:transition spd="med">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990410723"/>
      </p:ext>
    </p:extLst>
  </p:cSld>
  <p:clrMap bg1="lt1" tx1="dk1" bg2="lt2" tx2="dk2" accent1="accent1" accent2="accent2" accent3="accent3" accent4="accent4" accent5="accent5" accent6="accent6" hlink="hlink" folHlink="folHlink"/>
  <p:sldLayoutIdLst>
    <p:sldLayoutId id="2147484246" r:id="rId1"/>
    <p:sldLayoutId id="2147484247" r:id="rId2"/>
    <p:sldLayoutId id="2147484248" r:id="rId3"/>
    <p:sldLayoutId id="2147484249" r:id="rId4"/>
    <p:sldLayoutId id="2147484250" r:id="rId5"/>
    <p:sldLayoutId id="2147484251" r:id="rId6"/>
    <p:sldLayoutId id="2147484252" r:id="rId7"/>
    <p:sldLayoutId id="2147484253" r:id="rId8"/>
    <p:sldLayoutId id="2147484254" r:id="rId9"/>
    <p:sldLayoutId id="2147484255" r:id="rId10"/>
    <p:sldLayoutId id="2147484256" r:id="rId11"/>
    <p:sldLayoutId id="2147484257" r:id="rId12"/>
    <p:sldLayoutId id="2147484258" r:id="rId13"/>
    <p:sldLayoutId id="2147484259" r:id="rId14"/>
    <p:sldLayoutId id="2147484260" r:id="rId15"/>
    <p:sldLayoutId id="2147484261" r:id="rId16"/>
    <p:sldLayoutId id="2147484262" r:id="rId17"/>
    <p:sldLayoutId id="2147484263" r:id="rId18"/>
    <p:sldLayoutId id="2147484264" r:id="rId19"/>
    <p:sldLayoutId id="2147484265" r:id="rId20"/>
    <p:sldLayoutId id="2147484266" r:id="rId21"/>
    <p:sldLayoutId id="2147484267" r:id="rId22"/>
    <p:sldLayoutId id="2147484268" r:id="rId23"/>
    <p:sldLayoutId id="2147484269" r:id="rId24"/>
    <p:sldLayoutId id="2147484270" r:id="rId25"/>
    <p:sldLayoutId id="2147484271" r:id="rId26"/>
    <p:sldLayoutId id="2147484272" r:id="rId27"/>
    <p:sldLayoutId id="2147484273" r:id="rId28"/>
    <p:sldLayoutId id="2147484274"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53.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9.xml"/><Relationship Id="rId16" Type="http://schemas.openxmlformats.org/officeDocument/2006/relationships/image" Target="../media/image26.png"/><Relationship Id="rId1" Type="http://schemas.openxmlformats.org/officeDocument/2006/relationships/slideLayout" Target="../slideLayouts/slideLayout44.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54.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53.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6.png"/><Relationship Id="rId2" Type="http://schemas.openxmlformats.org/officeDocument/2006/relationships/notesSlide" Target="../notesSlides/notesSlide10.xml"/><Relationship Id="rId16" Type="http://schemas.openxmlformats.org/officeDocument/2006/relationships/image" Target="../media/image54.png"/><Relationship Id="rId1" Type="http://schemas.openxmlformats.org/officeDocument/2006/relationships/slideLayout" Target="../slideLayouts/slideLayout4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4" Type="http://schemas.openxmlformats.org/officeDocument/2006/relationships/image" Target="../media/image55.png"/><Relationship Id="rId9" Type="http://schemas.openxmlformats.org/officeDocument/2006/relationships/image" Target="../media/image19.png"/><Relationship Id="rId1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45.xml"/><Relationship Id="rId5" Type="http://schemas.openxmlformats.org/officeDocument/2006/relationships/image" Target="../media/image58.jpg"/><Relationship Id="rId4" Type="http://schemas.openxmlformats.org/officeDocument/2006/relationships/image" Target="../media/image57.jpg"/></Relationships>
</file>

<file path=ppt/slides/_rels/slide1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2.xml"/><Relationship Id="rId1" Type="http://schemas.openxmlformats.org/officeDocument/2006/relationships/slideLayout" Target="../slideLayouts/slideLayout45.xml"/><Relationship Id="rId5" Type="http://schemas.openxmlformats.org/officeDocument/2006/relationships/image" Target="../media/image60.png"/><Relationship Id="rId4" Type="http://schemas.openxmlformats.org/officeDocument/2006/relationships/image" Target="../media/image59.png"/></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51.xml"/><Relationship Id="rId5" Type="http://schemas.openxmlformats.org/officeDocument/2006/relationships/image" Target="../media/image63.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16.xml"/><Relationship Id="rId1" Type="http://schemas.openxmlformats.org/officeDocument/2006/relationships/slideLayout" Target="../slideLayouts/slideLayout45.xml"/><Relationship Id="rId4" Type="http://schemas.openxmlformats.org/officeDocument/2006/relationships/image" Target="../media/image65.emf"/></Relationships>
</file>

<file path=ppt/slides/_rels/slide1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7.xml"/><Relationship Id="rId1" Type="http://schemas.openxmlformats.org/officeDocument/2006/relationships/slideLayout" Target="../slideLayouts/slideLayout45.xml"/><Relationship Id="rId4" Type="http://schemas.openxmlformats.org/officeDocument/2006/relationships/image" Target="../media/image67.png"/></Relationships>
</file>

<file path=ppt/slides/_rels/slide1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8.jpeg"/><Relationship Id="rId7" Type="http://schemas.microsoft.com/office/2007/relationships/hdphoto" Target="../media/hdphoto4.wdp"/><Relationship Id="rId2" Type="http://schemas.openxmlformats.org/officeDocument/2006/relationships/notesSlide" Target="../notesSlides/notesSlide18.xml"/><Relationship Id="rId1" Type="http://schemas.openxmlformats.org/officeDocument/2006/relationships/slideLayout" Target="../slideLayouts/slideLayout45.xml"/><Relationship Id="rId6" Type="http://schemas.openxmlformats.org/officeDocument/2006/relationships/image" Target="../media/image70.png"/><Relationship Id="rId5" Type="http://schemas.microsoft.com/office/2007/relationships/hdphoto" Target="../media/hdphoto3.wdp"/><Relationship Id="rId10" Type="http://schemas.openxmlformats.org/officeDocument/2006/relationships/image" Target="../media/image25.png"/><Relationship Id="rId4" Type="http://schemas.openxmlformats.org/officeDocument/2006/relationships/image" Target="../media/image69.png"/><Relationship Id="rId9" Type="http://schemas.openxmlformats.org/officeDocument/2006/relationships/image" Target="../media/image7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9.xml"/><Relationship Id="rId1" Type="http://schemas.openxmlformats.org/officeDocument/2006/relationships/slideLayout" Target="../slideLayouts/slideLayout6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2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emf"/><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5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7.jpeg"/><Relationship Id="rId7" Type="http://schemas.openxmlformats.org/officeDocument/2006/relationships/image" Target="../media/image31.emf"/><Relationship Id="rId2" Type="http://schemas.openxmlformats.org/officeDocument/2006/relationships/notesSlide" Target="../notesSlides/notesSlide4.xml"/><Relationship Id="rId1" Type="http://schemas.openxmlformats.org/officeDocument/2006/relationships/slideLayout" Target="../slideLayouts/slideLayout44.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9" Type="http://schemas.openxmlformats.org/officeDocument/2006/relationships/image" Target="../media/image33.emf"/></Relationships>
</file>

<file path=ppt/slides/_rels/slide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xml"/><Relationship Id="rId1" Type="http://schemas.openxmlformats.org/officeDocument/2006/relationships/slideLayout" Target="../slideLayouts/slideLayout44.xml"/><Relationship Id="rId5" Type="http://schemas.openxmlformats.org/officeDocument/2006/relationships/image" Target="../media/image36.png"/><Relationship Id="rId4" Type="http://schemas.openxmlformats.org/officeDocument/2006/relationships/image" Target="../media/image35.jpg"/></Relationships>
</file>

<file path=ppt/slides/_rels/slide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44.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g"/></Relationships>
</file>

<file path=ppt/slides/_rels/slide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7.xml"/><Relationship Id="rId1" Type="http://schemas.openxmlformats.org/officeDocument/2006/relationships/slideLayout" Target="../slideLayouts/slideLayout45.xml"/><Relationship Id="rId5" Type="http://schemas.microsoft.com/office/2007/relationships/hdphoto" Target="../media/hdphoto1.wdp"/><Relationship Id="rId4" Type="http://schemas.openxmlformats.org/officeDocument/2006/relationships/image" Target="../media/image42.jpeg"/></Relationships>
</file>

<file path=ppt/slides/_rels/slide9.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g"/><Relationship Id="rId7" Type="http://schemas.openxmlformats.org/officeDocument/2006/relationships/image" Target="../media/image47.png"/><Relationship Id="rId12" Type="http://schemas.openxmlformats.org/officeDocument/2006/relationships/image" Target="../media/image52.jpeg"/><Relationship Id="rId2" Type="http://schemas.openxmlformats.org/officeDocument/2006/relationships/notesSlide" Target="../notesSlides/notesSlide8.xml"/><Relationship Id="rId1" Type="http://schemas.openxmlformats.org/officeDocument/2006/relationships/slideLayout" Target="../slideLayouts/slideLayout45.xml"/><Relationship Id="rId6" Type="http://schemas.openxmlformats.org/officeDocument/2006/relationships/image" Target="../media/image46.jpeg"/><Relationship Id="rId11" Type="http://schemas.openxmlformats.org/officeDocument/2006/relationships/image" Target="../media/image51.jpg"/><Relationship Id="rId5" Type="http://schemas.openxmlformats.org/officeDocument/2006/relationships/image" Target="../media/image45.jp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y background"/>
          <p:cNvSpPr/>
          <p:nvPr/>
        </p:nvSpPr>
        <p:spPr bwMode="auto">
          <a:xfrm>
            <a:off x="0" y="-10633"/>
            <a:ext cx="12436475" cy="6994525"/>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7" name="Picture 3" descr="C:\Users\Jonathan.DUARTE\Desktop\Screen Shot 2014-02-25 at 12.33.25 PM.png" hidde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9050"/>
            <a:ext cx="12436475" cy="6964426"/>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grpSp>
        <p:nvGrpSpPr>
          <p:cNvPr id="1137" name="1"/>
          <p:cNvGrpSpPr/>
          <p:nvPr/>
        </p:nvGrpSpPr>
        <p:grpSpPr>
          <a:xfrm>
            <a:off x="1775677" y="2175240"/>
            <a:ext cx="9887305" cy="4589438"/>
            <a:chOff x="1643157" y="1711420"/>
            <a:chExt cx="9887305" cy="4589438"/>
          </a:xfrm>
        </p:grpSpPr>
        <p:pic>
          <p:nvPicPr>
            <p:cNvPr id="1028" name="person1" descr="C:\Users\Jonathan.DUARTE\Desktop\person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1992" y="2217691"/>
              <a:ext cx="450850" cy="450850"/>
            </a:xfrm>
            <a:prstGeom prst="rect">
              <a:avLst/>
            </a:prstGeom>
            <a:noFill/>
            <a:extLst>
              <a:ext uri="{909E8E84-426E-40dd-AFC4-6F175D3DCCD1}">
                <a14:hiddenFill xmlns="" xmlns:a14="http://schemas.microsoft.com/office/drawing/2010/main">
                  <a:solidFill>
                    <a:srgbClr val="FFFFFF"/>
                  </a:solidFill>
                </a14:hiddenFill>
              </a:ext>
            </a:extLst>
          </p:spPr>
        </p:pic>
        <p:pic>
          <p:nvPicPr>
            <p:cNvPr id="1029" name="person2" descr="C:\Users\Jonathan.DUARTE\Desktop\person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98662" y="1711420"/>
              <a:ext cx="431800" cy="4318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erson3" descr="C:\Users\Jonathan.DUARTE\Desktop\person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3157" y="5519808"/>
              <a:ext cx="781050" cy="7810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1" name="person4" descr="C:\Users\Jonathan.DUARTE\Desktop\person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86338" y="4382083"/>
              <a:ext cx="527050" cy="52705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140" name="3"/>
          <p:cNvGrpSpPr/>
          <p:nvPr/>
        </p:nvGrpSpPr>
        <p:grpSpPr>
          <a:xfrm>
            <a:off x="3942520" y="1533033"/>
            <a:ext cx="3562350" cy="4733606"/>
            <a:chOff x="3810000" y="1069213"/>
            <a:chExt cx="3562350" cy="4733606"/>
          </a:xfrm>
        </p:grpSpPr>
        <p:grpSp>
          <p:nvGrpSpPr>
            <p:cNvPr id="19" name="cloud"/>
            <p:cNvGrpSpPr/>
            <p:nvPr/>
          </p:nvGrpSpPr>
          <p:grpSpPr>
            <a:xfrm>
              <a:off x="4543119" y="1334558"/>
              <a:ext cx="348983" cy="348983"/>
              <a:chOff x="4939062" y="5339275"/>
              <a:chExt cx="518401" cy="518401"/>
            </a:xfrm>
          </p:grpSpPr>
          <p:sp>
            <p:nvSpPr>
              <p:cNvPr id="21" name="Oval 20"/>
              <p:cNvSpPr/>
              <p:nvPr/>
            </p:nvSpPr>
            <p:spPr bwMode="auto">
              <a:xfrm>
                <a:off x="4939062" y="5339275"/>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12934" y="5470207"/>
                <a:ext cx="407648" cy="266700"/>
              </a:xfrm>
              <a:prstGeom prst="rect">
                <a:avLst/>
              </a:prstGeom>
              <a:blipFill dpi="0" rotWithShape="1">
                <a:blip r:embed="rId8">
                  <a:alphaModFix amt="35000"/>
                </a:blip>
                <a:srcRect/>
                <a:tile tx="0" ty="0" sx="65000" sy="65000" flip="none" algn="ctr"/>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032" name="skype" descr="C:\Users\Jonathan.DUARTE\Desktop\4.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50050" y="1069213"/>
              <a:ext cx="622300" cy="60960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8" name="talk"/>
            <p:cNvGrpSpPr/>
            <p:nvPr/>
          </p:nvGrpSpPr>
          <p:grpSpPr>
            <a:xfrm>
              <a:off x="3810000" y="5291087"/>
              <a:ext cx="511732" cy="511732"/>
              <a:chOff x="3810000" y="5291087"/>
              <a:chExt cx="511732" cy="511732"/>
            </a:xfrm>
          </p:grpSpPr>
          <p:sp>
            <p:nvSpPr>
              <p:cNvPr id="27" name="Freeform 17"/>
              <p:cNvSpPr>
                <a:spLocks/>
              </p:cNvSpPr>
              <p:nvPr/>
            </p:nvSpPr>
            <p:spPr bwMode="auto">
              <a:xfrm>
                <a:off x="3942732" y="5426145"/>
                <a:ext cx="248267" cy="252547"/>
              </a:xfrm>
              <a:custGeom>
                <a:avLst/>
                <a:gdLst>
                  <a:gd name="T0" fmla="*/ 50 w 57"/>
                  <a:gd name="T1" fmla="*/ 0 h 58"/>
                  <a:gd name="T2" fmla="*/ 7 w 57"/>
                  <a:gd name="T3" fmla="*/ 0 h 58"/>
                  <a:gd name="T4" fmla="*/ 0 w 57"/>
                  <a:gd name="T5" fmla="*/ 8 h 58"/>
                  <a:gd name="T6" fmla="*/ 0 w 57"/>
                  <a:gd name="T7" fmla="*/ 35 h 58"/>
                  <a:gd name="T8" fmla="*/ 7 w 57"/>
                  <a:gd name="T9" fmla="*/ 43 h 58"/>
                  <a:gd name="T10" fmla="*/ 18 w 57"/>
                  <a:gd name="T11" fmla="*/ 43 h 58"/>
                  <a:gd name="T12" fmla="*/ 40 w 57"/>
                  <a:gd name="T13" fmla="*/ 58 h 58"/>
                  <a:gd name="T14" fmla="*/ 36 w 57"/>
                  <a:gd name="T15" fmla="*/ 43 h 58"/>
                  <a:gd name="T16" fmla="*/ 50 w 57"/>
                  <a:gd name="T17" fmla="*/ 43 h 58"/>
                  <a:gd name="T18" fmla="*/ 57 w 57"/>
                  <a:gd name="T19" fmla="*/ 36 h 58"/>
                  <a:gd name="T20" fmla="*/ 57 w 57"/>
                  <a:gd name="T21" fmla="*/ 8 h 58"/>
                  <a:gd name="T22" fmla="*/ 50 w 57"/>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58">
                    <a:moveTo>
                      <a:pt x="50" y="0"/>
                    </a:moveTo>
                    <a:cubicBezTo>
                      <a:pt x="7" y="0"/>
                      <a:pt x="7" y="0"/>
                      <a:pt x="7" y="0"/>
                    </a:cubicBezTo>
                    <a:cubicBezTo>
                      <a:pt x="4" y="0"/>
                      <a:pt x="0" y="3"/>
                      <a:pt x="0" y="8"/>
                    </a:cubicBezTo>
                    <a:cubicBezTo>
                      <a:pt x="0" y="35"/>
                      <a:pt x="0" y="35"/>
                      <a:pt x="0" y="35"/>
                    </a:cubicBezTo>
                    <a:cubicBezTo>
                      <a:pt x="0" y="40"/>
                      <a:pt x="3" y="43"/>
                      <a:pt x="7" y="43"/>
                    </a:cubicBezTo>
                    <a:cubicBezTo>
                      <a:pt x="18" y="43"/>
                      <a:pt x="18" y="43"/>
                      <a:pt x="18" y="43"/>
                    </a:cubicBezTo>
                    <a:cubicBezTo>
                      <a:pt x="40" y="58"/>
                      <a:pt x="40" y="58"/>
                      <a:pt x="40" y="58"/>
                    </a:cubicBezTo>
                    <a:cubicBezTo>
                      <a:pt x="36" y="43"/>
                      <a:pt x="36" y="43"/>
                      <a:pt x="36" y="43"/>
                    </a:cubicBezTo>
                    <a:cubicBezTo>
                      <a:pt x="50" y="43"/>
                      <a:pt x="50" y="43"/>
                      <a:pt x="50" y="43"/>
                    </a:cubicBezTo>
                    <a:cubicBezTo>
                      <a:pt x="55" y="43"/>
                      <a:pt x="57" y="40"/>
                      <a:pt x="57" y="36"/>
                    </a:cubicBezTo>
                    <a:cubicBezTo>
                      <a:pt x="57" y="8"/>
                      <a:pt x="57" y="8"/>
                      <a:pt x="57" y="8"/>
                    </a:cubicBezTo>
                    <a:cubicBezTo>
                      <a:pt x="57" y="3"/>
                      <a:pt x="55" y="0"/>
                      <a:pt x="50" y="0"/>
                    </a:cubicBezTo>
                  </a:path>
                </a:pathLst>
              </a:custGeom>
              <a:solidFill>
                <a:srgbClr val="FFFFFF">
                  <a:alpha val="35000"/>
                </a:srgbClr>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7" name="Oval 46"/>
              <p:cNvSpPr/>
              <p:nvPr/>
            </p:nvSpPr>
            <p:spPr bwMode="auto">
              <a:xfrm flipH="1">
                <a:off x="3810000" y="5291087"/>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cxnSp>
        <p:nvCxnSpPr>
          <p:cNvPr id="53" name="Straight Connector 52"/>
          <p:cNvCxnSpPr/>
          <p:nvPr/>
        </p:nvCxnSpPr>
        <p:spPr>
          <a:xfrm flipV="1">
            <a:off x="864127" y="2579744"/>
            <a:ext cx="500666" cy="170122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936013" y="4822092"/>
            <a:ext cx="958632" cy="124957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2556727" y="6071665"/>
            <a:ext cx="1364362" cy="23098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4449490" y="5325447"/>
            <a:ext cx="766999" cy="5455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561770" y="5304901"/>
            <a:ext cx="1079500" cy="89214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2373276" y="4975500"/>
            <a:ext cx="1465440" cy="105330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endCxn id="49" idx="5"/>
          </p:cNvCxnSpPr>
          <p:nvPr/>
        </p:nvCxnSpPr>
        <p:spPr>
          <a:xfrm flipV="1">
            <a:off x="1104070" y="3016535"/>
            <a:ext cx="3025073" cy="152191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167328" y="4913011"/>
            <a:ext cx="951530" cy="14415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1037" idx="1"/>
            <a:endCxn id="8" idx="5"/>
          </p:cNvCxnSpPr>
          <p:nvPr/>
        </p:nvCxnSpPr>
        <p:spPr>
          <a:xfrm flipH="1" flipV="1">
            <a:off x="1665183" y="2496546"/>
            <a:ext cx="2159245" cy="2389169"/>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1748381" y="1947366"/>
            <a:ext cx="2899782" cy="22787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675570" y="2525321"/>
            <a:ext cx="369365" cy="351367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4456384" y="2135491"/>
            <a:ext cx="278509" cy="459288"/>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endCxn id="1028" idx="1"/>
          </p:cNvCxnSpPr>
          <p:nvPr/>
        </p:nvCxnSpPr>
        <p:spPr>
          <a:xfrm flipV="1">
            <a:off x="4565934" y="2906936"/>
            <a:ext cx="3598578" cy="4687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4" name="Straight Connector 1023"/>
          <p:cNvCxnSpPr>
            <a:stCxn id="49" idx="2"/>
            <a:endCxn id="1032" idx="1"/>
          </p:cNvCxnSpPr>
          <p:nvPr/>
        </p:nvCxnSpPr>
        <p:spPr>
          <a:xfrm flipV="1">
            <a:off x="4565934" y="1837833"/>
            <a:ext cx="2316636" cy="99777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0" name="Straight Connector 1039"/>
          <p:cNvCxnSpPr/>
          <p:nvPr/>
        </p:nvCxnSpPr>
        <p:spPr>
          <a:xfrm>
            <a:off x="7432673" y="2044627"/>
            <a:ext cx="765141" cy="7194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2" name="Straight Connector 1041"/>
          <p:cNvCxnSpPr/>
          <p:nvPr/>
        </p:nvCxnSpPr>
        <p:spPr>
          <a:xfrm flipH="1">
            <a:off x="8012870" y="3114151"/>
            <a:ext cx="266700" cy="145336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4" name="Straight Connector 1043"/>
          <p:cNvCxnSpPr/>
          <p:nvPr/>
        </p:nvCxnSpPr>
        <p:spPr>
          <a:xfrm flipV="1">
            <a:off x="7060147" y="4831616"/>
            <a:ext cx="821754" cy="127639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1" name="Straight Connector 1050"/>
          <p:cNvCxnSpPr/>
          <p:nvPr/>
        </p:nvCxnSpPr>
        <p:spPr>
          <a:xfrm flipV="1">
            <a:off x="7273889" y="5655983"/>
            <a:ext cx="1665830" cy="6106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3" name="Straight Connector 1052"/>
          <p:cNvCxnSpPr/>
          <p:nvPr/>
        </p:nvCxnSpPr>
        <p:spPr>
          <a:xfrm>
            <a:off x="8138353" y="4831616"/>
            <a:ext cx="821496" cy="57265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7" name="Straight Connector 1056"/>
          <p:cNvCxnSpPr/>
          <p:nvPr/>
        </p:nvCxnSpPr>
        <p:spPr>
          <a:xfrm>
            <a:off x="9384219" y="5636934"/>
            <a:ext cx="1218657" cy="34669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9" name="Straight Connector 1058"/>
          <p:cNvCxnSpPr>
            <a:stCxn id="1034" idx="2"/>
          </p:cNvCxnSpPr>
          <p:nvPr/>
        </p:nvCxnSpPr>
        <p:spPr>
          <a:xfrm>
            <a:off x="9828970" y="1525130"/>
            <a:ext cx="1011371" cy="413085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1" name="Straight Connector 1060"/>
          <p:cNvCxnSpPr>
            <a:endCxn id="31" idx="1"/>
          </p:cNvCxnSpPr>
          <p:nvPr/>
        </p:nvCxnSpPr>
        <p:spPr>
          <a:xfrm>
            <a:off x="8595483" y="3035570"/>
            <a:ext cx="2138804" cy="2723948"/>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3" name="Straight Connector 1062"/>
          <p:cNvCxnSpPr/>
          <p:nvPr/>
        </p:nvCxnSpPr>
        <p:spPr>
          <a:xfrm flipV="1">
            <a:off x="7478676" y="1366314"/>
            <a:ext cx="2090738" cy="31912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7" name="Straight Connector 1066"/>
          <p:cNvCxnSpPr/>
          <p:nvPr/>
        </p:nvCxnSpPr>
        <p:spPr>
          <a:xfrm>
            <a:off x="10105195" y="1340120"/>
            <a:ext cx="1159324" cy="91228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9" name="Straight Connector 1068"/>
          <p:cNvCxnSpPr>
            <a:stCxn id="1036" idx="3"/>
          </p:cNvCxnSpPr>
          <p:nvPr/>
        </p:nvCxnSpPr>
        <p:spPr>
          <a:xfrm flipV="1">
            <a:off x="9386602" y="2594780"/>
            <a:ext cx="1960664" cy="295609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120" name="Group 1119"/>
          <p:cNvGrpSpPr/>
          <p:nvPr/>
        </p:nvGrpSpPr>
        <p:grpSpPr>
          <a:xfrm>
            <a:off x="-455742" y="979030"/>
            <a:ext cx="10560937" cy="5790410"/>
            <a:chOff x="-455742" y="979030"/>
            <a:chExt cx="10560937" cy="5790410"/>
          </a:xfrm>
        </p:grpSpPr>
        <p:grpSp>
          <p:nvGrpSpPr>
            <p:cNvPr id="25" name="Group 24"/>
            <p:cNvGrpSpPr/>
            <p:nvPr/>
          </p:nvGrpSpPr>
          <p:grpSpPr>
            <a:xfrm>
              <a:off x="-455742" y="979030"/>
              <a:ext cx="10560937" cy="5790410"/>
              <a:chOff x="-455742" y="979030"/>
              <a:chExt cx="10560937" cy="5790410"/>
            </a:xfrm>
          </p:grpSpPr>
          <p:grpSp>
            <p:nvGrpSpPr>
              <p:cNvPr id="24" name="Group 23"/>
              <p:cNvGrpSpPr/>
              <p:nvPr/>
            </p:nvGrpSpPr>
            <p:grpSpPr>
              <a:xfrm>
                <a:off x="-455742" y="979030"/>
                <a:ext cx="10560937" cy="5790410"/>
                <a:chOff x="-455742" y="979030"/>
                <a:chExt cx="10560937" cy="5790410"/>
              </a:xfrm>
            </p:grpSpPr>
            <p:grpSp>
              <p:nvGrpSpPr>
                <p:cNvPr id="1138" name="2"/>
                <p:cNvGrpSpPr/>
                <p:nvPr/>
              </p:nvGrpSpPr>
              <p:grpSpPr>
                <a:xfrm>
                  <a:off x="560192" y="979030"/>
                  <a:ext cx="9545003" cy="5790410"/>
                  <a:chOff x="427672" y="515210"/>
                  <a:chExt cx="9545003" cy="5790410"/>
                </a:xfrm>
              </p:grpSpPr>
              <p:grpSp>
                <p:nvGrpSpPr>
                  <p:cNvPr id="10" name="yammer"/>
                  <p:cNvGrpSpPr/>
                  <p:nvPr/>
                </p:nvGrpSpPr>
                <p:grpSpPr>
                  <a:xfrm>
                    <a:off x="427672" y="3835748"/>
                    <a:ext cx="518401" cy="518401"/>
                    <a:chOff x="427672" y="3835748"/>
                    <a:chExt cx="518401" cy="518401"/>
                  </a:xfrm>
                </p:grpSpPr>
                <p:sp>
                  <p:nvSpPr>
                    <p:cNvPr id="13" name="Oval 12"/>
                    <p:cNvSpPr/>
                    <p:nvPr/>
                  </p:nvSpPr>
                  <p:spPr bwMode="auto">
                    <a:xfrm flipH="1">
                      <a:off x="427672" y="3835748"/>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Freeform 43"/>
                    <p:cNvSpPr>
                      <a:spLocks/>
                    </p:cNvSpPr>
                    <p:nvPr/>
                  </p:nvSpPr>
                  <p:spPr bwMode="auto">
                    <a:xfrm>
                      <a:off x="763464" y="4004021"/>
                      <a:ext cx="81304" cy="54740"/>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 name="Freeform 44"/>
                    <p:cNvSpPr>
                      <a:spLocks/>
                    </p:cNvSpPr>
                    <p:nvPr/>
                  </p:nvSpPr>
                  <p:spPr bwMode="auto">
                    <a:xfrm>
                      <a:off x="779112" y="4074624"/>
                      <a:ext cx="89155" cy="24305"/>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 name="Freeform 45"/>
                    <p:cNvSpPr>
                      <a:spLocks/>
                    </p:cNvSpPr>
                    <p:nvPr/>
                  </p:nvSpPr>
                  <p:spPr bwMode="auto">
                    <a:xfrm>
                      <a:off x="762443" y="4112641"/>
                      <a:ext cx="83186" cy="58020"/>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pic>
                <p:nvPicPr>
                  <p:cNvPr id="1033" name="2" descr="C:\Users\Jonathan.DUARTE\Desktop\5.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76392" y="4112641"/>
                    <a:ext cx="336550" cy="3365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3" descr="C:\Users\Jonathan.DUARTE\Desktop\6.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20225" y="515210"/>
                    <a:ext cx="552450" cy="5461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5" name="4" descr="C:\Users\Jonathan.DUARTE\Desktop\3.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3981" y="5594420"/>
                    <a:ext cx="711200" cy="7112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7" name="6" descr="C:\Users\Jonathan.DUARTE\Desktop\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91908" y="4250445"/>
                    <a:ext cx="342900" cy="342900"/>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9" name="Rectangle 8"/>
                <p:cNvSpPr/>
                <p:nvPr/>
              </p:nvSpPr>
              <p:spPr bwMode="auto">
                <a:xfrm>
                  <a:off x="740440" y="4384419"/>
                  <a:ext cx="267603" cy="308049"/>
                </a:xfrm>
                <a:prstGeom prst="rect">
                  <a:avLst/>
                </a:prstGeom>
                <a:solidFill>
                  <a:srgbClr val="3C3C3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0" name="Group 19"/>
                <p:cNvGrpSpPr/>
                <p:nvPr/>
              </p:nvGrpSpPr>
              <p:grpSpPr>
                <a:xfrm>
                  <a:off x="-455742" y="4350269"/>
                  <a:ext cx="1395207" cy="384410"/>
                  <a:chOff x="698920" y="4447431"/>
                  <a:chExt cx="1395207" cy="384410"/>
                </a:xfrm>
              </p:grpSpPr>
              <p:pic>
                <p:nvPicPr>
                  <p:cNvPr id="89" name="Picture 88" descr="Yammer_Spittle_White.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98920" y="4447431"/>
                    <a:ext cx="278165" cy="217242"/>
                  </a:xfrm>
                  <a:prstGeom prst="rect">
                    <a:avLst/>
                  </a:prstGeom>
                </p:spPr>
              </p:pic>
              <p:sp>
                <p:nvSpPr>
                  <p:cNvPr id="91" name="Rectangle 90"/>
                  <p:cNvSpPr/>
                  <p:nvPr/>
                </p:nvSpPr>
                <p:spPr bwMode="auto">
                  <a:xfrm>
                    <a:off x="1808291" y="4479641"/>
                    <a:ext cx="285836" cy="352200"/>
                  </a:xfrm>
                  <a:prstGeom prst="rect">
                    <a:avLst/>
                  </a:prstGeom>
                  <a:solidFill>
                    <a:srgbClr val="3C3C3C">
                      <a:alpha val="6902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pic>
            <p:nvPicPr>
              <p:cNvPr id="96" name="Picture 95" descr="Yammer_Spittle_White.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95311" y="4451826"/>
                <a:ext cx="270913" cy="228583"/>
              </a:xfrm>
              <a:prstGeom prst="rect">
                <a:avLst/>
              </a:prstGeom>
            </p:spPr>
          </p:pic>
        </p:grpSp>
        <p:sp>
          <p:nvSpPr>
            <p:cNvPr id="26" name="Rectangle 25"/>
            <p:cNvSpPr/>
            <p:nvPr/>
          </p:nvSpPr>
          <p:spPr bwMode="auto">
            <a:xfrm>
              <a:off x="657326" y="4441982"/>
              <a:ext cx="327267" cy="250486"/>
            </a:xfrm>
            <a:prstGeom prst="rect">
              <a:avLst/>
            </a:prstGeom>
            <a:solidFill>
              <a:srgbClr val="3C3C3C">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122" name="Group 1121"/>
          <p:cNvGrpSpPr/>
          <p:nvPr/>
        </p:nvGrpSpPr>
        <p:grpSpPr>
          <a:xfrm>
            <a:off x="1180270" y="2011634"/>
            <a:ext cx="10157470" cy="4351336"/>
            <a:chOff x="1180270" y="2011634"/>
            <a:chExt cx="10157470" cy="4351336"/>
          </a:xfrm>
        </p:grpSpPr>
        <p:grpSp>
          <p:nvGrpSpPr>
            <p:cNvPr id="1139" name="4"/>
            <p:cNvGrpSpPr/>
            <p:nvPr/>
          </p:nvGrpSpPr>
          <p:grpSpPr>
            <a:xfrm>
              <a:off x="1180270" y="2011634"/>
              <a:ext cx="10157470" cy="4351336"/>
              <a:chOff x="1047750" y="1547814"/>
              <a:chExt cx="10157470" cy="4351336"/>
            </a:xfrm>
          </p:grpSpPr>
          <p:grpSp>
            <p:nvGrpSpPr>
              <p:cNvPr id="6" name="1"/>
              <p:cNvGrpSpPr/>
              <p:nvPr/>
            </p:nvGrpSpPr>
            <p:grpSpPr>
              <a:xfrm>
                <a:off x="1047750" y="1547814"/>
                <a:ext cx="568111" cy="568110"/>
                <a:chOff x="1047750" y="1547814"/>
                <a:chExt cx="568111" cy="568110"/>
              </a:xfrm>
            </p:grpSpPr>
            <p:sp>
              <p:nvSpPr>
                <p:cNvPr id="8" name="Oval 7"/>
                <p:cNvSpPr/>
                <p:nvPr/>
              </p:nvSpPr>
              <p:spPr bwMode="auto">
                <a:xfrm>
                  <a:off x="1047750" y="1547814"/>
                  <a:ext cx="568111" cy="568110"/>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1207782" y="1713774"/>
                  <a:ext cx="248035" cy="236212"/>
                </a:xfrm>
                <a:prstGeom prst="rect">
                  <a:avLst/>
                </a:prstGeom>
                <a:blipFill dpi="0" rotWithShape="1">
                  <a:blip r:embed="rId15">
                    <a:alphaModFix amt="35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3" name="chat"/>
              <p:cNvGrpSpPr/>
              <p:nvPr/>
            </p:nvGrpSpPr>
            <p:grpSpPr>
              <a:xfrm>
                <a:off x="10498231" y="5192162"/>
                <a:ext cx="706989" cy="706988"/>
                <a:chOff x="10744458" y="4264113"/>
                <a:chExt cx="483585" cy="483584"/>
              </a:xfrm>
            </p:grpSpPr>
            <p:sp>
              <p:nvSpPr>
                <p:cNvPr id="29" name="Freeform 59"/>
                <p:cNvSpPr>
                  <a:spLocks noEditPoints="1"/>
                </p:cNvSpPr>
                <p:nvPr/>
              </p:nvSpPr>
              <p:spPr bwMode="auto">
                <a:xfrm>
                  <a:off x="10814811" y="4444962"/>
                  <a:ext cx="214489" cy="189240"/>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solidFill>
                  <a:schemeClr val="bg1">
                    <a:alpha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0" name="Freeform 60"/>
                <p:cNvSpPr>
                  <a:spLocks/>
                </p:cNvSpPr>
                <p:nvPr/>
              </p:nvSpPr>
              <p:spPr bwMode="auto">
                <a:xfrm>
                  <a:off x="10950003" y="4386836"/>
                  <a:ext cx="214200" cy="195800"/>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solidFill>
                  <a:schemeClr val="bg1">
                    <a:alpha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Oval 30"/>
                <p:cNvSpPr/>
                <p:nvPr/>
              </p:nvSpPr>
              <p:spPr bwMode="auto">
                <a:xfrm>
                  <a:off x="10744458" y="4264113"/>
                  <a:ext cx="483585" cy="483584"/>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036" name="5" descr="C:\Users\Jonathan.DUARTE\Desktop\2.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790532" y="4861627"/>
                <a:ext cx="463550" cy="45085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45" name="files"/>
              <p:cNvGrpSpPr/>
              <p:nvPr/>
            </p:nvGrpSpPr>
            <p:grpSpPr>
              <a:xfrm>
                <a:off x="3921682" y="2115924"/>
                <a:ext cx="511732" cy="511732"/>
                <a:chOff x="3921682" y="2115924"/>
                <a:chExt cx="511732" cy="511732"/>
              </a:xfrm>
            </p:grpSpPr>
            <p:sp>
              <p:nvSpPr>
                <p:cNvPr id="49" name="Oval 48"/>
                <p:cNvSpPr/>
                <p:nvPr/>
              </p:nvSpPr>
              <p:spPr bwMode="auto">
                <a:xfrm flipH="1">
                  <a:off x="3921682" y="2115924"/>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4" name="Group 43"/>
                <p:cNvGrpSpPr/>
                <p:nvPr/>
              </p:nvGrpSpPr>
              <p:grpSpPr>
                <a:xfrm>
                  <a:off x="4051342" y="2271713"/>
                  <a:ext cx="279314" cy="244745"/>
                  <a:chOff x="4280111" y="3440113"/>
                  <a:chExt cx="320675" cy="280987"/>
                </a:xfrm>
              </p:grpSpPr>
              <p:sp>
                <p:nvSpPr>
                  <p:cNvPr id="37" name="Freeform 21"/>
                  <p:cNvSpPr>
                    <a:spLocks/>
                  </p:cNvSpPr>
                  <p:nvPr/>
                </p:nvSpPr>
                <p:spPr bwMode="auto">
                  <a:xfrm>
                    <a:off x="4280111" y="3440113"/>
                    <a:ext cx="225425" cy="280987"/>
                  </a:xfrm>
                  <a:custGeom>
                    <a:avLst/>
                    <a:gdLst>
                      <a:gd name="T0" fmla="*/ 41 w 43"/>
                      <a:gd name="T1" fmla="*/ 15 h 54"/>
                      <a:gd name="T2" fmla="*/ 27 w 43"/>
                      <a:gd name="T3" fmla="*/ 2 h 54"/>
                      <a:gd name="T4" fmla="*/ 24 w 43"/>
                      <a:gd name="T5" fmla="*/ 0 h 54"/>
                      <a:gd name="T6" fmla="*/ 5 w 43"/>
                      <a:gd name="T7" fmla="*/ 0 h 54"/>
                      <a:gd name="T8" fmla="*/ 0 w 43"/>
                      <a:gd name="T9" fmla="*/ 5 h 54"/>
                      <a:gd name="T10" fmla="*/ 0 w 43"/>
                      <a:gd name="T11" fmla="*/ 48 h 54"/>
                      <a:gd name="T12" fmla="*/ 5 w 43"/>
                      <a:gd name="T13" fmla="*/ 54 h 54"/>
                      <a:gd name="T14" fmla="*/ 37 w 43"/>
                      <a:gd name="T15" fmla="*/ 54 h 54"/>
                      <a:gd name="T16" fmla="*/ 43 w 43"/>
                      <a:gd name="T17" fmla="*/ 48 h 54"/>
                      <a:gd name="T18" fmla="*/ 43 w 43"/>
                      <a:gd name="T19" fmla="*/ 18 h 54"/>
                      <a:gd name="T20" fmla="*/ 41 w 43"/>
                      <a:gd name="T21"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4">
                        <a:moveTo>
                          <a:pt x="41" y="15"/>
                        </a:moveTo>
                        <a:cubicBezTo>
                          <a:pt x="27" y="2"/>
                          <a:pt x="27" y="2"/>
                          <a:pt x="27" y="2"/>
                        </a:cubicBezTo>
                        <a:cubicBezTo>
                          <a:pt x="26" y="0"/>
                          <a:pt x="25" y="0"/>
                          <a:pt x="24" y="0"/>
                        </a:cubicBezTo>
                        <a:cubicBezTo>
                          <a:pt x="5" y="0"/>
                          <a:pt x="5" y="0"/>
                          <a:pt x="5" y="0"/>
                        </a:cubicBezTo>
                        <a:cubicBezTo>
                          <a:pt x="2" y="0"/>
                          <a:pt x="0" y="2"/>
                          <a:pt x="0" y="5"/>
                        </a:cubicBezTo>
                        <a:cubicBezTo>
                          <a:pt x="0" y="48"/>
                          <a:pt x="0" y="48"/>
                          <a:pt x="0" y="48"/>
                        </a:cubicBezTo>
                        <a:cubicBezTo>
                          <a:pt x="0" y="51"/>
                          <a:pt x="2" y="54"/>
                          <a:pt x="5" y="54"/>
                        </a:cubicBezTo>
                        <a:cubicBezTo>
                          <a:pt x="37" y="54"/>
                          <a:pt x="37" y="54"/>
                          <a:pt x="37" y="54"/>
                        </a:cubicBezTo>
                        <a:cubicBezTo>
                          <a:pt x="40" y="54"/>
                          <a:pt x="43" y="51"/>
                          <a:pt x="43" y="48"/>
                        </a:cubicBezTo>
                        <a:cubicBezTo>
                          <a:pt x="43" y="18"/>
                          <a:pt x="43" y="18"/>
                          <a:pt x="43" y="18"/>
                        </a:cubicBezTo>
                        <a:cubicBezTo>
                          <a:pt x="43" y="18"/>
                          <a:pt x="42" y="16"/>
                          <a:pt x="41" y="15"/>
                        </a:cubicBezTo>
                        <a:close/>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4"/>
                  <p:cNvSpPr>
                    <a:spLocks/>
                  </p:cNvSpPr>
                  <p:nvPr/>
                </p:nvSpPr>
                <p:spPr bwMode="auto">
                  <a:xfrm>
                    <a:off x="4443623" y="3440113"/>
                    <a:ext cx="104775" cy="280987"/>
                  </a:xfrm>
                  <a:custGeom>
                    <a:avLst/>
                    <a:gdLst>
                      <a:gd name="T0" fmla="*/ 18 w 20"/>
                      <a:gd name="T1" fmla="*/ 12 h 54"/>
                      <a:gd name="T2" fmla="*/ 20 w 20"/>
                      <a:gd name="T3" fmla="*/ 17 h 54"/>
                      <a:gd name="T4" fmla="*/ 20 w 20"/>
                      <a:gd name="T5" fmla="*/ 48 h 54"/>
                      <a:gd name="T6" fmla="*/ 16 w 20"/>
                      <a:gd name="T7" fmla="*/ 54 h 54"/>
                      <a:gd name="T8" fmla="*/ 14 w 20"/>
                      <a:gd name="T9" fmla="*/ 54 h 54"/>
                      <a:gd name="T10" fmla="*/ 16 w 20"/>
                      <a:gd name="T11" fmla="*/ 49 h 54"/>
                      <a:gd name="T12" fmla="*/ 16 w 20"/>
                      <a:gd name="T13" fmla="*/ 18 h 54"/>
                      <a:gd name="T14" fmla="*/ 14 w 20"/>
                      <a:gd name="T15" fmla="*/ 13 h 54"/>
                      <a:gd name="T16" fmla="*/ 0 w 20"/>
                      <a:gd name="T17" fmla="*/ 0 h 54"/>
                      <a:gd name="T18" fmla="*/ 2 w 20"/>
                      <a:gd name="T19" fmla="*/ 0 h 54"/>
                      <a:gd name="T20" fmla="*/ 3 w 20"/>
                      <a:gd name="T21" fmla="*/ 0 h 54"/>
                      <a:gd name="T22" fmla="*/ 9 w 20"/>
                      <a:gd name="T23" fmla="*/ 3 h 54"/>
                      <a:gd name="T24" fmla="*/ 18 w 2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4">
                        <a:moveTo>
                          <a:pt x="18" y="12"/>
                        </a:moveTo>
                        <a:cubicBezTo>
                          <a:pt x="19" y="13"/>
                          <a:pt x="20" y="15"/>
                          <a:pt x="20" y="17"/>
                        </a:cubicBezTo>
                        <a:cubicBezTo>
                          <a:pt x="20" y="48"/>
                          <a:pt x="20" y="48"/>
                          <a:pt x="20" y="48"/>
                        </a:cubicBezTo>
                        <a:cubicBezTo>
                          <a:pt x="20" y="51"/>
                          <a:pt x="18" y="54"/>
                          <a:pt x="16" y="54"/>
                        </a:cubicBezTo>
                        <a:cubicBezTo>
                          <a:pt x="14" y="54"/>
                          <a:pt x="14" y="54"/>
                          <a:pt x="14" y="54"/>
                        </a:cubicBezTo>
                        <a:cubicBezTo>
                          <a:pt x="15" y="52"/>
                          <a:pt x="16" y="51"/>
                          <a:pt x="16" y="49"/>
                        </a:cubicBezTo>
                        <a:cubicBezTo>
                          <a:pt x="16" y="18"/>
                          <a:pt x="16" y="18"/>
                          <a:pt x="16" y="18"/>
                        </a:cubicBezTo>
                        <a:cubicBezTo>
                          <a:pt x="16" y="17"/>
                          <a:pt x="15" y="15"/>
                          <a:pt x="14" y="13"/>
                        </a:cubicBezTo>
                        <a:cubicBezTo>
                          <a:pt x="0" y="0"/>
                          <a:pt x="0" y="0"/>
                          <a:pt x="0" y="0"/>
                        </a:cubicBezTo>
                        <a:cubicBezTo>
                          <a:pt x="2" y="0"/>
                          <a:pt x="2" y="0"/>
                          <a:pt x="2" y="0"/>
                        </a:cubicBezTo>
                        <a:cubicBezTo>
                          <a:pt x="3" y="0"/>
                          <a:pt x="3" y="0"/>
                          <a:pt x="3" y="0"/>
                        </a:cubicBezTo>
                        <a:cubicBezTo>
                          <a:pt x="4" y="0"/>
                          <a:pt x="6" y="0"/>
                          <a:pt x="9" y="3"/>
                        </a:cubicBezTo>
                        <a:lnTo>
                          <a:pt x="18" y="12"/>
                        </a:lnTo>
                        <a:close/>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25"/>
                  <p:cNvSpPr>
                    <a:spLocks/>
                  </p:cNvSpPr>
                  <p:nvPr/>
                </p:nvSpPr>
                <p:spPr bwMode="auto">
                  <a:xfrm>
                    <a:off x="4505536" y="3440113"/>
                    <a:ext cx="95250" cy="280987"/>
                  </a:xfrm>
                  <a:custGeom>
                    <a:avLst/>
                    <a:gdLst>
                      <a:gd name="T0" fmla="*/ 18 w 18"/>
                      <a:gd name="T1" fmla="*/ 15 h 54"/>
                      <a:gd name="T2" fmla="*/ 18 w 18"/>
                      <a:gd name="T3" fmla="*/ 48 h 54"/>
                      <a:gd name="T4" fmla="*/ 12 w 18"/>
                      <a:gd name="T5" fmla="*/ 54 h 54"/>
                      <a:gd name="T6" fmla="*/ 12 w 18"/>
                      <a:gd name="T7" fmla="*/ 54 h 54"/>
                      <a:gd name="T8" fmla="*/ 12 w 18"/>
                      <a:gd name="T9" fmla="*/ 49 h 54"/>
                      <a:gd name="T10" fmla="*/ 12 w 18"/>
                      <a:gd name="T11" fmla="*/ 16 h 54"/>
                      <a:gd name="T12" fmla="*/ 12 w 18"/>
                      <a:gd name="T13" fmla="*/ 12 h 54"/>
                      <a:gd name="T14" fmla="*/ 0 w 18"/>
                      <a:gd name="T15" fmla="*/ 0 h 54"/>
                      <a:gd name="T16" fmla="*/ 0 w 18"/>
                      <a:gd name="T17" fmla="*/ 0 h 54"/>
                      <a:gd name="T18" fmla="*/ 1 w 18"/>
                      <a:gd name="T19" fmla="*/ 0 h 54"/>
                      <a:gd name="T20" fmla="*/ 7 w 18"/>
                      <a:gd name="T21" fmla="*/ 3 h 54"/>
                      <a:gd name="T22" fmla="*/ 16 w 18"/>
                      <a:gd name="T23" fmla="*/ 11 h 54"/>
                      <a:gd name="T24" fmla="*/ 18 w 18"/>
                      <a:gd name="T25"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54">
                        <a:moveTo>
                          <a:pt x="18" y="15"/>
                        </a:moveTo>
                        <a:cubicBezTo>
                          <a:pt x="18" y="48"/>
                          <a:pt x="18" y="48"/>
                          <a:pt x="18" y="48"/>
                        </a:cubicBezTo>
                        <a:cubicBezTo>
                          <a:pt x="18" y="51"/>
                          <a:pt x="15" y="54"/>
                          <a:pt x="12" y="54"/>
                        </a:cubicBezTo>
                        <a:cubicBezTo>
                          <a:pt x="12" y="54"/>
                          <a:pt x="12" y="54"/>
                          <a:pt x="12" y="54"/>
                        </a:cubicBezTo>
                        <a:cubicBezTo>
                          <a:pt x="12" y="52"/>
                          <a:pt x="12" y="51"/>
                          <a:pt x="12" y="49"/>
                        </a:cubicBezTo>
                        <a:cubicBezTo>
                          <a:pt x="12" y="16"/>
                          <a:pt x="12" y="16"/>
                          <a:pt x="12" y="16"/>
                        </a:cubicBezTo>
                        <a:cubicBezTo>
                          <a:pt x="12" y="15"/>
                          <a:pt x="12" y="13"/>
                          <a:pt x="12" y="12"/>
                        </a:cubicBezTo>
                        <a:cubicBezTo>
                          <a:pt x="0" y="0"/>
                          <a:pt x="0" y="0"/>
                          <a:pt x="0" y="0"/>
                        </a:cubicBezTo>
                        <a:cubicBezTo>
                          <a:pt x="0" y="0"/>
                          <a:pt x="0" y="0"/>
                          <a:pt x="0" y="0"/>
                        </a:cubicBezTo>
                        <a:cubicBezTo>
                          <a:pt x="1" y="0"/>
                          <a:pt x="1" y="0"/>
                          <a:pt x="1" y="0"/>
                        </a:cubicBezTo>
                        <a:cubicBezTo>
                          <a:pt x="3" y="0"/>
                          <a:pt x="5" y="0"/>
                          <a:pt x="7" y="3"/>
                        </a:cubicBezTo>
                        <a:cubicBezTo>
                          <a:pt x="16" y="11"/>
                          <a:pt x="16" y="11"/>
                          <a:pt x="16" y="11"/>
                        </a:cubicBezTo>
                        <a:cubicBezTo>
                          <a:pt x="17" y="12"/>
                          <a:pt x="18" y="14"/>
                          <a:pt x="18" y="15"/>
                        </a:cubicBezTo>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sp>
          <p:nvSpPr>
            <p:cNvPr id="1121" name="Rectangle 1120"/>
            <p:cNvSpPr/>
            <p:nvPr/>
          </p:nvSpPr>
          <p:spPr bwMode="auto">
            <a:xfrm>
              <a:off x="10774549" y="5969980"/>
              <a:ext cx="197648" cy="138027"/>
            </a:xfrm>
            <a:prstGeom prst="rect">
              <a:avLst/>
            </a:prstGeom>
            <a:solidFill>
              <a:srgbClr val="80808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46" name="Rectangle 1145"/>
          <p:cNvSpPr/>
          <p:nvPr/>
        </p:nvSpPr>
        <p:spPr bwMode="auto">
          <a:xfrm>
            <a:off x="-7645" y="-21268"/>
            <a:ext cx="12444119" cy="7017487"/>
          </a:xfrm>
          <a:prstGeom prst="rect">
            <a:avLst/>
          </a:prstGeom>
          <a:solidFill>
            <a:srgbClr val="3C3C3C">
              <a:alpha val="63137"/>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3600" dirty="0">
                <a:solidFill>
                  <a:srgbClr val="FFFFFF"/>
                </a:solidFill>
                <a:latin typeface="Segoe UI Light"/>
              </a:rPr>
              <a:t>Seamless social experiences across </a:t>
            </a:r>
          </a:p>
          <a:p>
            <a:pPr algn="ctr"/>
            <a:r>
              <a:rPr lang="en-US" sz="3600" dirty="0">
                <a:solidFill>
                  <a:srgbClr val="FFFFFF"/>
                </a:solidFill>
                <a:latin typeface="Segoe UI Light"/>
              </a:rPr>
              <a:t>familiar Microsoft applications, </a:t>
            </a:r>
          </a:p>
          <a:p>
            <a:pPr algn="ctr"/>
            <a:r>
              <a:rPr lang="en-US" sz="3600" dirty="0">
                <a:solidFill>
                  <a:srgbClr val="FFFFFF"/>
                </a:solidFill>
                <a:latin typeface="Segoe UI Light"/>
              </a:rPr>
              <a:t>all delivered on an enterprise-grade </a:t>
            </a:r>
            <a:r>
              <a:rPr lang="en-US" sz="3600" dirty="0" smtClean="0">
                <a:solidFill>
                  <a:srgbClr val="FFFFFF"/>
                </a:solidFill>
                <a:latin typeface="Segoe UI Light"/>
              </a:rPr>
              <a:t>platform</a:t>
            </a:r>
            <a:endParaRPr lang="en-US" sz="3600" dirty="0">
              <a:solidFill>
                <a:srgbClr val="FFFFFF"/>
              </a:solidFill>
              <a:latin typeface="Segoe UI Light"/>
            </a:endParaRPr>
          </a:p>
        </p:txBody>
      </p:sp>
      <p:sp>
        <p:nvSpPr>
          <p:cNvPr id="99" name="Title 1"/>
          <p:cNvSpPr txBox="1">
            <a:spLocks/>
          </p:cNvSpPr>
          <p:nvPr/>
        </p:nvSpPr>
        <p:spPr>
          <a:xfrm>
            <a:off x="1" y="449297"/>
            <a:ext cx="12444118"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5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dirty="0" smtClean="0">
                <a:solidFill>
                  <a:srgbClr val="FFFFFF"/>
                </a:solidFill>
              </a:rPr>
              <a:t>Work like a network.</a:t>
            </a:r>
            <a:endParaRPr dirty="0">
              <a:solidFill>
                <a:srgbClr val="FFFFFF"/>
              </a:solidFill>
            </a:endParaRPr>
          </a:p>
        </p:txBody>
      </p:sp>
    </p:spTree>
    <p:extLst>
      <p:ext uri="{BB962C8B-B14F-4D97-AF65-F5344CB8AC3E}">
        <p14:creationId xmlns:p14="http://schemas.microsoft.com/office/powerpoint/2010/main" val="303643563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37"/>
                                        </p:tgtEl>
                                        <p:attrNameLst>
                                          <p:attrName>style.visibility</p:attrName>
                                        </p:attrNameLst>
                                      </p:cBhvr>
                                      <p:to>
                                        <p:strVal val="visible"/>
                                      </p:to>
                                    </p:set>
                                    <p:animEffect transition="in" filter="fade">
                                      <p:cBhvr>
                                        <p:cTn id="7" dur="1000"/>
                                        <p:tgtEl>
                                          <p:spTgt spid="1137"/>
                                        </p:tgtEl>
                                      </p:cBhvr>
                                    </p:animEffect>
                                  </p:childTnLst>
                                </p:cTn>
                              </p:par>
                              <p:par>
                                <p:cTn id="8" presetID="22" presetClass="entr" presetSubtype="4" fill="hold" nodeType="withEffect">
                                  <p:stCondLst>
                                    <p:cond delay="75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750"/>
                                        <p:tgtEl>
                                          <p:spTgt spid="59"/>
                                        </p:tgtEl>
                                      </p:cBhvr>
                                    </p:animEffect>
                                  </p:childTnLst>
                                </p:cTn>
                              </p:par>
                              <p:par>
                                <p:cTn id="11" presetID="22" presetClass="entr" presetSubtype="4" fill="hold" nodeType="withEffect">
                                  <p:stCondLst>
                                    <p:cond delay="750"/>
                                  </p:stCondLst>
                                  <p:childTnLst>
                                    <p:set>
                                      <p:cBhvr>
                                        <p:cTn id="12" dur="1" fill="hold">
                                          <p:stCondLst>
                                            <p:cond delay="0"/>
                                          </p:stCondLst>
                                        </p:cTn>
                                        <p:tgtEl>
                                          <p:spTgt spid="76"/>
                                        </p:tgtEl>
                                        <p:attrNameLst>
                                          <p:attrName>style.visibility</p:attrName>
                                        </p:attrNameLst>
                                      </p:cBhvr>
                                      <p:to>
                                        <p:strVal val="visible"/>
                                      </p:to>
                                    </p:set>
                                    <p:animEffect transition="in" filter="wipe(down)">
                                      <p:cBhvr>
                                        <p:cTn id="13" dur="750"/>
                                        <p:tgtEl>
                                          <p:spTgt spid="76"/>
                                        </p:tgtEl>
                                      </p:cBhvr>
                                    </p:animEffect>
                                  </p:childTnLst>
                                </p:cTn>
                              </p:par>
                              <p:par>
                                <p:cTn id="14" presetID="22" presetClass="entr" presetSubtype="2" fill="hold" nodeType="withEffect">
                                  <p:stCondLst>
                                    <p:cond delay="750"/>
                                  </p:stCondLst>
                                  <p:childTnLst>
                                    <p:set>
                                      <p:cBhvr>
                                        <p:cTn id="15" dur="1" fill="hold">
                                          <p:stCondLst>
                                            <p:cond delay="0"/>
                                          </p:stCondLst>
                                        </p:cTn>
                                        <p:tgtEl>
                                          <p:spTgt spid="80"/>
                                        </p:tgtEl>
                                        <p:attrNameLst>
                                          <p:attrName>style.visibility</p:attrName>
                                        </p:attrNameLst>
                                      </p:cBhvr>
                                      <p:to>
                                        <p:strVal val="visible"/>
                                      </p:to>
                                    </p:set>
                                    <p:animEffect transition="in" filter="wipe(right)">
                                      <p:cBhvr>
                                        <p:cTn id="16" dur="750"/>
                                        <p:tgtEl>
                                          <p:spTgt spid="80"/>
                                        </p:tgtEl>
                                      </p:cBhvr>
                                    </p:animEffect>
                                  </p:childTnLst>
                                </p:cTn>
                              </p:par>
                              <p:par>
                                <p:cTn id="17" presetID="22" presetClass="entr" presetSubtype="1" fill="hold" nodeType="withEffect">
                                  <p:stCondLst>
                                    <p:cond delay="750"/>
                                  </p:stCondLst>
                                  <p:childTnLst>
                                    <p:set>
                                      <p:cBhvr>
                                        <p:cTn id="18" dur="1" fill="hold">
                                          <p:stCondLst>
                                            <p:cond delay="0"/>
                                          </p:stCondLst>
                                        </p:cTn>
                                        <p:tgtEl>
                                          <p:spTgt spid="74"/>
                                        </p:tgtEl>
                                        <p:attrNameLst>
                                          <p:attrName>style.visibility</p:attrName>
                                        </p:attrNameLst>
                                      </p:cBhvr>
                                      <p:to>
                                        <p:strVal val="visible"/>
                                      </p:to>
                                    </p:set>
                                    <p:animEffect transition="in" filter="wipe(up)">
                                      <p:cBhvr>
                                        <p:cTn id="19" dur="750"/>
                                        <p:tgtEl>
                                          <p:spTgt spid="74"/>
                                        </p:tgtEl>
                                      </p:cBhvr>
                                    </p:animEffect>
                                  </p:childTnLst>
                                </p:cTn>
                              </p:par>
                              <p:par>
                                <p:cTn id="20" presetID="22" presetClass="entr" presetSubtype="1" fill="hold" nodeType="withEffect">
                                  <p:stCondLst>
                                    <p:cond delay="750"/>
                                  </p:stCondLst>
                                  <p:childTnLst>
                                    <p:set>
                                      <p:cBhvr>
                                        <p:cTn id="21" dur="1" fill="hold">
                                          <p:stCondLst>
                                            <p:cond delay="0"/>
                                          </p:stCondLst>
                                        </p:cTn>
                                        <p:tgtEl>
                                          <p:spTgt spid="1061"/>
                                        </p:tgtEl>
                                        <p:attrNameLst>
                                          <p:attrName>style.visibility</p:attrName>
                                        </p:attrNameLst>
                                      </p:cBhvr>
                                      <p:to>
                                        <p:strVal val="visible"/>
                                      </p:to>
                                    </p:set>
                                    <p:animEffect transition="in" filter="wipe(up)">
                                      <p:cBhvr>
                                        <p:cTn id="22" dur="750"/>
                                        <p:tgtEl>
                                          <p:spTgt spid="1061"/>
                                        </p:tgtEl>
                                      </p:cBhvr>
                                    </p:animEffect>
                                  </p:childTnLst>
                                </p:cTn>
                              </p:par>
                              <p:par>
                                <p:cTn id="23" presetID="22" presetClass="entr" presetSubtype="1" fill="hold" nodeType="withEffect">
                                  <p:stCondLst>
                                    <p:cond delay="750"/>
                                  </p:stCondLst>
                                  <p:childTnLst>
                                    <p:set>
                                      <p:cBhvr>
                                        <p:cTn id="24" dur="1" fill="hold">
                                          <p:stCondLst>
                                            <p:cond delay="0"/>
                                          </p:stCondLst>
                                        </p:cTn>
                                        <p:tgtEl>
                                          <p:spTgt spid="1042"/>
                                        </p:tgtEl>
                                        <p:attrNameLst>
                                          <p:attrName>style.visibility</p:attrName>
                                        </p:attrNameLst>
                                      </p:cBhvr>
                                      <p:to>
                                        <p:strVal val="visible"/>
                                      </p:to>
                                    </p:set>
                                    <p:animEffect transition="in" filter="wipe(up)">
                                      <p:cBhvr>
                                        <p:cTn id="25" dur="750"/>
                                        <p:tgtEl>
                                          <p:spTgt spid="1042"/>
                                        </p:tgtEl>
                                      </p:cBhvr>
                                    </p:animEffect>
                                  </p:childTnLst>
                                </p:cTn>
                              </p:par>
                              <p:par>
                                <p:cTn id="26" presetID="22" presetClass="entr" presetSubtype="4" fill="hold" nodeType="withEffect">
                                  <p:stCondLst>
                                    <p:cond delay="750"/>
                                  </p:stCondLst>
                                  <p:childTnLst>
                                    <p:set>
                                      <p:cBhvr>
                                        <p:cTn id="27" dur="1" fill="hold">
                                          <p:stCondLst>
                                            <p:cond delay="0"/>
                                          </p:stCondLst>
                                        </p:cTn>
                                        <p:tgtEl>
                                          <p:spTgt spid="1067"/>
                                        </p:tgtEl>
                                        <p:attrNameLst>
                                          <p:attrName>style.visibility</p:attrName>
                                        </p:attrNameLst>
                                      </p:cBhvr>
                                      <p:to>
                                        <p:strVal val="visible"/>
                                      </p:to>
                                    </p:set>
                                    <p:animEffect transition="in" filter="wipe(down)">
                                      <p:cBhvr>
                                        <p:cTn id="28" dur="750"/>
                                        <p:tgtEl>
                                          <p:spTgt spid="1067"/>
                                        </p:tgtEl>
                                      </p:cBhvr>
                                    </p:animEffect>
                                  </p:childTnLst>
                                </p:cTn>
                              </p:par>
                              <p:par>
                                <p:cTn id="29" presetID="22" presetClass="entr" presetSubtype="1" fill="hold" nodeType="withEffect">
                                  <p:stCondLst>
                                    <p:cond delay="750"/>
                                  </p:stCondLst>
                                  <p:childTnLst>
                                    <p:set>
                                      <p:cBhvr>
                                        <p:cTn id="30" dur="1" fill="hold">
                                          <p:stCondLst>
                                            <p:cond delay="0"/>
                                          </p:stCondLst>
                                        </p:cTn>
                                        <p:tgtEl>
                                          <p:spTgt spid="1069"/>
                                        </p:tgtEl>
                                        <p:attrNameLst>
                                          <p:attrName>style.visibility</p:attrName>
                                        </p:attrNameLst>
                                      </p:cBhvr>
                                      <p:to>
                                        <p:strVal val="visible"/>
                                      </p:to>
                                    </p:set>
                                    <p:animEffect transition="in" filter="wipe(up)">
                                      <p:cBhvr>
                                        <p:cTn id="31" dur="750"/>
                                        <p:tgtEl>
                                          <p:spTgt spid="1069"/>
                                        </p:tgtEl>
                                      </p:cBhvr>
                                    </p:animEffect>
                                  </p:childTnLst>
                                </p:cTn>
                              </p:par>
                              <p:par>
                                <p:cTn id="32" presetID="22" presetClass="entr" presetSubtype="4" fill="hold" nodeType="withEffect">
                                  <p:stCondLst>
                                    <p:cond delay="1500"/>
                                  </p:stCondLst>
                                  <p:childTnLst>
                                    <p:set>
                                      <p:cBhvr>
                                        <p:cTn id="33" dur="1" fill="hold">
                                          <p:stCondLst>
                                            <p:cond delay="0"/>
                                          </p:stCondLst>
                                        </p:cTn>
                                        <p:tgtEl>
                                          <p:spTgt spid="62"/>
                                        </p:tgtEl>
                                        <p:attrNameLst>
                                          <p:attrName>style.visibility</p:attrName>
                                        </p:attrNameLst>
                                      </p:cBhvr>
                                      <p:to>
                                        <p:strVal val="visible"/>
                                      </p:to>
                                    </p:set>
                                    <p:animEffect transition="in" filter="wipe(down)">
                                      <p:cBhvr>
                                        <p:cTn id="34" dur="750"/>
                                        <p:tgtEl>
                                          <p:spTgt spid="62"/>
                                        </p:tgtEl>
                                      </p:cBhvr>
                                    </p:animEffect>
                                  </p:childTnLst>
                                </p:cTn>
                              </p:par>
                              <p:par>
                                <p:cTn id="35" presetID="22" presetClass="entr" presetSubtype="4" fill="hold" nodeType="withEffect">
                                  <p:stCondLst>
                                    <p:cond delay="1800"/>
                                  </p:stCondLst>
                                  <p:childTnLst>
                                    <p:set>
                                      <p:cBhvr>
                                        <p:cTn id="36" dur="1" fill="hold">
                                          <p:stCondLst>
                                            <p:cond delay="0"/>
                                          </p:stCondLst>
                                        </p:cTn>
                                        <p:tgtEl>
                                          <p:spTgt spid="1040"/>
                                        </p:tgtEl>
                                        <p:attrNameLst>
                                          <p:attrName>style.visibility</p:attrName>
                                        </p:attrNameLst>
                                      </p:cBhvr>
                                      <p:to>
                                        <p:strVal val="visible"/>
                                      </p:to>
                                    </p:set>
                                    <p:animEffect transition="in" filter="wipe(down)">
                                      <p:cBhvr>
                                        <p:cTn id="37" dur="750"/>
                                        <p:tgtEl>
                                          <p:spTgt spid="1040"/>
                                        </p:tgtEl>
                                      </p:cBhvr>
                                    </p:animEffect>
                                  </p:childTnLst>
                                </p:cTn>
                              </p:par>
                              <p:par>
                                <p:cTn id="38" presetID="22" presetClass="entr" presetSubtype="1" fill="hold" nodeType="withEffect">
                                  <p:stCondLst>
                                    <p:cond delay="1500"/>
                                  </p:stCondLst>
                                  <p:childTnLst>
                                    <p:set>
                                      <p:cBhvr>
                                        <p:cTn id="39" dur="1" fill="hold">
                                          <p:stCondLst>
                                            <p:cond delay="0"/>
                                          </p:stCondLst>
                                        </p:cTn>
                                        <p:tgtEl>
                                          <p:spTgt spid="72"/>
                                        </p:tgtEl>
                                        <p:attrNameLst>
                                          <p:attrName>style.visibility</p:attrName>
                                        </p:attrNameLst>
                                      </p:cBhvr>
                                      <p:to>
                                        <p:strVal val="visible"/>
                                      </p:to>
                                    </p:set>
                                    <p:animEffect transition="in" filter="wipe(up)">
                                      <p:cBhvr>
                                        <p:cTn id="40" dur="750"/>
                                        <p:tgtEl>
                                          <p:spTgt spid="72"/>
                                        </p:tgtEl>
                                      </p:cBhvr>
                                    </p:animEffect>
                                  </p:childTnLst>
                                </p:cTn>
                              </p:par>
                              <p:par>
                                <p:cTn id="41" presetID="22" presetClass="entr" presetSubtype="4" fill="hold" nodeType="withEffect">
                                  <p:stCondLst>
                                    <p:cond delay="1800"/>
                                  </p:stCondLst>
                                  <p:childTnLst>
                                    <p:set>
                                      <p:cBhvr>
                                        <p:cTn id="42" dur="1" fill="hold">
                                          <p:stCondLst>
                                            <p:cond delay="0"/>
                                          </p:stCondLst>
                                        </p:cTn>
                                        <p:tgtEl>
                                          <p:spTgt spid="78"/>
                                        </p:tgtEl>
                                        <p:attrNameLst>
                                          <p:attrName>style.visibility</p:attrName>
                                        </p:attrNameLst>
                                      </p:cBhvr>
                                      <p:to>
                                        <p:strVal val="visible"/>
                                      </p:to>
                                    </p:set>
                                    <p:animEffect transition="in" filter="wipe(down)">
                                      <p:cBhvr>
                                        <p:cTn id="43" dur="750"/>
                                        <p:tgtEl>
                                          <p:spTgt spid="78"/>
                                        </p:tgtEl>
                                      </p:cBhvr>
                                    </p:animEffect>
                                  </p:childTnLst>
                                </p:cTn>
                              </p:par>
                              <p:par>
                                <p:cTn id="44" presetID="22" presetClass="entr" presetSubtype="4" fill="hold" nodeType="withEffect">
                                  <p:stCondLst>
                                    <p:cond delay="1500"/>
                                  </p:stCondLst>
                                  <p:childTnLst>
                                    <p:set>
                                      <p:cBhvr>
                                        <p:cTn id="45" dur="1" fill="hold">
                                          <p:stCondLst>
                                            <p:cond delay="0"/>
                                          </p:stCondLst>
                                        </p:cTn>
                                        <p:tgtEl>
                                          <p:spTgt spid="82"/>
                                        </p:tgtEl>
                                        <p:attrNameLst>
                                          <p:attrName>style.visibility</p:attrName>
                                        </p:attrNameLst>
                                      </p:cBhvr>
                                      <p:to>
                                        <p:strVal val="visible"/>
                                      </p:to>
                                    </p:set>
                                    <p:animEffect transition="in" filter="wipe(down)">
                                      <p:cBhvr>
                                        <p:cTn id="46" dur="750"/>
                                        <p:tgtEl>
                                          <p:spTgt spid="82"/>
                                        </p:tgtEl>
                                      </p:cBhvr>
                                    </p:animEffect>
                                  </p:childTnLst>
                                </p:cTn>
                              </p:par>
                              <p:par>
                                <p:cTn id="47" presetID="22" presetClass="entr" presetSubtype="4" fill="hold" nodeType="withEffect">
                                  <p:stCondLst>
                                    <p:cond delay="1500"/>
                                  </p:stCondLst>
                                  <p:childTnLst>
                                    <p:set>
                                      <p:cBhvr>
                                        <p:cTn id="48" dur="1" fill="hold">
                                          <p:stCondLst>
                                            <p:cond delay="0"/>
                                          </p:stCondLst>
                                        </p:cTn>
                                        <p:tgtEl>
                                          <p:spTgt spid="1044"/>
                                        </p:tgtEl>
                                        <p:attrNameLst>
                                          <p:attrName>style.visibility</p:attrName>
                                        </p:attrNameLst>
                                      </p:cBhvr>
                                      <p:to>
                                        <p:strVal val="visible"/>
                                      </p:to>
                                    </p:set>
                                    <p:animEffect transition="in" filter="wipe(down)">
                                      <p:cBhvr>
                                        <p:cTn id="49" dur="750"/>
                                        <p:tgtEl>
                                          <p:spTgt spid="1044"/>
                                        </p:tgtEl>
                                      </p:cBhvr>
                                    </p:animEffect>
                                  </p:childTnLst>
                                </p:cTn>
                              </p:par>
                              <p:par>
                                <p:cTn id="50" presetID="10" presetClass="entr" presetSubtype="0" fill="hold" nodeType="withEffect">
                                  <p:stCondLst>
                                    <p:cond delay="2300"/>
                                  </p:stCondLst>
                                  <p:childTnLst>
                                    <p:set>
                                      <p:cBhvr>
                                        <p:cTn id="51" dur="1" fill="hold">
                                          <p:stCondLst>
                                            <p:cond delay="0"/>
                                          </p:stCondLst>
                                        </p:cTn>
                                        <p:tgtEl>
                                          <p:spTgt spid="1140"/>
                                        </p:tgtEl>
                                        <p:attrNameLst>
                                          <p:attrName>style.visibility</p:attrName>
                                        </p:attrNameLst>
                                      </p:cBhvr>
                                      <p:to>
                                        <p:strVal val="visible"/>
                                      </p:to>
                                    </p:set>
                                    <p:animEffect transition="in" filter="fade">
                                      <p:cBhvr>
                                        <p:cTn id="52" dur="1000"/>
                                        <p:tgtEl>
                                          <p:spTgt spid="1140"/>
                                        </p:tgtEl>
                                      </p:cBhvr>
                                    </p:animEffect>
                                  </p:childTnLst>
                                </p:cTn>
                              </p:par>
                              <p:par>
                                <p:cTn id="53" presetID="22" presetClass="entr" presetSubtype="2" fill="hold" nodeType="withEffect">
                                  <p:stCondLst>
                                    <p:cond delay="2500"/>
                                  </p:stCondLst>
                                  <p:childTnLst>
                                    <p:set>
                                      <p:cBhvr>
                                        <p:cTn id="54" dur="1" fill="hold">
                                          <p:stCondLst>
                                            <p:cond delay="0"/>
                                          </p:stCondLst>
                                        </p:cTn>
                                        <p:tgtEl>
                                          <p:spTgt spid="1063"/>
                                        </p:tgtEl>
                                        <p:attrNameLst>
                                          <p:attrName>style.visibility</p:attrName>
                                        </p:attrNameLst>
                                      </p:cBhvr>
                                      <p:to>
                                        <p:strVal val="visible"/>
                                      </p:to>
                                    </p:set>
                                    <p:animEffect transition="in" filter="wipe(right)">
                                      <p:cBhvr>
                                        <p:cTn id="55" dur="750"/>
                                        <p:tgtEl>
                                          <p:spTgt spid="1063"/>
                                        </p:tgtEl>
                                      </p:cBhvr>
                                    </p:animEffect>
                                  </p:childTnLst>
                                </p:cTn>
                              </p:par>
                              <p:par>
                                <p:cTn id="56" presetID="22" presetClass="entr" presetSubtype="8" fill="hold" nodeType="withEffect">
                                  <p:stCondLst>
                                    <p:cond delay="2800"/>
                                  </p:stCondLst>
                                  <p:childTnLst>
                                    <p:set>
                                      <p:cBhvr>
                                        <p:cTn id="57" dur="1" fill="hold">
                                          <p:stCondLst>
                                            <p:cond delay="0"/>
                                          </p:stCondLst>
                                        </p:cTn>
                                        <p:tgtEl>
                                          <p:spTgt spid="1053"/>
                                        </p:tgtEl>
                                        <p:attrNameLst>
                                          <p:attrName>style.visibility</p:attrName>
                                        </p:attrNameLst>
                                      </p:cBhvr>
                                      <p:to>
                                        <p:strVal val="visible"/>
                                      </p:to>
                                    </p:set>
                                    <p:animEffect transition="in" filter="wipe(left)">
                                      <p:cBhvr>
                                        <p:cTn id="58" dur="750"/>
                                        <p:tgtEl>
                                          <p:spTgt spid="1053"/>
                                        </p:tgtEl>
                                      </p:cBhvr>
                                    </p:animEffect>
                                  </p:childTnLst>
                                </p:cTn>
                              </p:par>
                              <p:par>
                                <p:cTn id="59" presetID="22" presetClass="entr" presetSubtype="4" fill="hold" nodeType="withEffect">
                                  <p:stCondLst>
                                    <p:cond delay="2500"/>
                                  </p:stCondLst>
                                  <p:childTnLst>
                                    <p:set>
                                      <p:cBhvr>
                                        <p:cTn id="60" dur="1" fill="hold">
                                          <p:stCondLst>
                                            <p:cond delay="0"/>
                                          </p:stCondLst>
                                        </p:cTn>
                                        <p:tgtEl>
                                          <p:spTgt spid="1051"/>
                                        </p:tgtEl>
                                        <p:attrNameLst>
                                          <p:attrName>style.visibility</p:attrName>
                                        </p:attrNameLst>
                                      </p:cBhvr>
                                      <p:to>
                                        <p:strVal val="visible"/>
                                      </p:to>
                                    </p:set>
                                    <p:animEffect transition="in" filter="wipe(down)">
                                      <p:cBhvr>
                                        <p:cTn id="61" dur="750"/>
                                        <p:tgtEl>
                                          <p:spTgt spid="1051"/>
                                        </p:tgtEl>
                                      </p:cBhvr>
                                    </p:animEffect>
                                  </p:childTnLst>
                                </p:cTn>
                              </p:par>
                              <p:par>
                                <p:cTn id="62" presetID="22" presetClass="entr" presetSubtype="2" fill="hold" nodeType="withEffect">
                                  <p:stCondLst>
                                    <p:cond delay="2800"/>
                                  </p:stCondLst>
                                  <p:childTnLst>
                                    <p:set>
                                      <p:cBhvr>
                                        <p:cTn id="63" dur="1" fill="hold">
                                          <p:stCondLst>
                                            <p:cond delay="0"/>
                                          </p:stCondLst>
                                        </p:cTn>
                                        <p:tgtEl>
                                          <p:spTgt spid="86"/>
                                        </p:tgtEl>
                                        <p:attrNameLst>
                                          <p:attrName>style.visibility</p:attrName>
                                        </p:attrNameLst>
                                      </p:cBhvr>
                                      <p:to>
                                        <p:strVal val="visible"/>
                                      </p:to>
                                    </p:set>
                                    <p:animEffect transition="in" filter="wipe(right)">
                                      <p:cBhvr>
                                        <p:cTn id="64" dur="750"/>
                                        <p:tgtEl>
                                          <p:spTgt spid="86"/>
                                        </p:tgtEl>
                                      </p:cBhvr>
                                    </p:animEffect>
                                  </p:childTnLst>
                                </p:cTn>
                              </p:par>
                              <p:par>
                                <p:cTn id="65" presetID="22" presetClass="entr" presetSubtype="1" fill="hold" nodeType="withEffect">
                                  <p:stCondLst>
                                    <p:cond delay="2500"/>
                                  </p:stCondLst>
                                  <p:childTnLst>
                                    <p:set>
                                      <p:cBhvr>
                                        <p:cTn id="66" dur="1" fill="hold">
                                          <p:stCondLst>
                                            <p:cond delay="0"/>
                                          </p:stCondLst>
                                        </p:cTn>
                                        <p:tgtEl>
                                          <p:spTgt spid="1024"/>
                                        </p:tgtEl>
                                        <p:attrNameLst>
                                          <p:attrName>style.visibility</p:attrName>
                                        </p:attrNameLst>
                                      </p:cBhvr>
                                      <p:to>
                                        <p:strVal val="visible"/>
                                      </p:to>
                                    </p:set>
                                    <p:animEffect transition="in" filter="wipe(up)">
                                      <p:cBhvr>
                                        <p:cTn id="67" dur="750"/>
                                        <p:tgtEl>
                                          <p:spTgt spid="1024"/>
                                        </p:tgtEl>
                                      </p:cBhvr>
                                    </p:animEffect>
                                  </p:childTnLst>
                                </p:cTn>
                              </p:par>
                              <p:par>
                                <p:cTn id="68" presetID="22" presetClass="entr" presetSubtype="1" fill="hold" nodeType="withEffect">
                                  <p:stCondLst>
                                    <p:cond delay="2800"/>
                                  </p:stCondLst>
                                  <p:childTnLst>
                                    <p:set>
                                      <p:cBhvr>
                                        <p:cTn id="69" dur="1" fill="hold">
                                          <p:stCondLst>
                                            <p:cond delay="0"/>
                                          </p:stCondLst>
                                        </p:cTn>
                                        <p:tgtEl>
                                          <p:spTgt spid="92"/>
                                        </p:tgtEl>
                                        <p:attrNameLst>
                                          <p:attrName>style.visibility</p:attrName>
                                        </p:attrNameLst>
                                      </p:cBhvr>
                                      <p:to>
                                        <p:strVal val="visible"/>
                                      </p:to>
                                    </p:set>
                                    <p:animEffect transition="in" filter="wipe(up)">
                                      <p:cBhvr>
                                        <p:cTn id="70" dur="750"/>
                                        <p:tgtEl>
                                          <p:spTgt spid="92"/>
                                        </p:tgtEl>
                                      </p:cBhvr>
                                    </p:animEffect>
                                  </p:childTnLst>
                                </p:cTn>
                              </p:par>
                              <p:par>
                                <p:cTn id="71" presetID="22" presetClass="entr" presetSubtype="1" fill="hold" nodeType="withEffect">
                                  <p:stCondLst>
                                    <p:cond delay="3800"/>
                                  </p:stCondLst>
                                  <p:childTnLst>
                                    <p:set>
                                      <p:cBhvr>
                                        <p:cTn id="72" dur="1" fill="hold">
                                          <p:stCondLst>
                                            <p:cond delay="0"/>
                                          </p:stCondLst>
                                        </p:cTn>
                                        <p:tgtEl>
                                          <p:spTgt spid="53"/>
                                        </p:tgtEl>
                                        <p:attrNameLst>
                                          <p:attrName>style.visibility</p:attrName>
                                        </p:attrNameLst>
                                      </p:cBhvr>
                                      <p:to>
                                        <p:strVal val="visible"/>
                                      </p:to>
                                    </p:set>
                                    <p:animEffect transition="in" filter="wipe(up)">
                                      <p:cBhvr>
                                        <p:cTn id="73" dur="750"/>
                                        <p:tgtEl>
                                          <p:spTgt spid="53"/>
                                        </p:tgtEl>
                                      </p:cBhvr>
                                    </p:animEffect>
                                  </p:childTnLst>
                                </p:cTn>
                              </p:par>
                              <p:par>
                                <p:cTn id="74" presetID="22" presetClass="entr" presetSubtype="1" fill="hold" nodeType="withEffect">
                                  <p:stCondLst>
                                    <p:cond delay="3500"/>
                                  </p:stCondLst>
                                  <p:childTnLst>
                                    <p:set>
                                      <p:cBhvr>
                                        <p:cTn id="75" dur="1" fill="hold">
                                          <p:stCondLst>
                                            <p:cond delay="0"/>
                                          </p:stCondLst>
                                        </p:cTn>
                                        <p:tgtEl>
                                          <p:spTgt spid="88"/>
                                        </p:tgtEl>
                                        <p:attrNameLst>
                                          <p:attrName>style.visibility</p:attrName>
                                        </p:attrNameLst>
                                      </p:cBhvr>
                                      <p:to>
                                        <p:strVal val="visible"/>
                                      </p:to>
                                    </p:set>
                                    <p:animEffect transition="in" filter="wipe(up)">
                                      <p:cBhvr>
                                        <p:cTn id="76" dur="750"/>
                                        <p:tgtEl>
                                          <p:spTgt spid="88"/>
                                        </p:tgtEl>
                                      </p:cBhvr>
                                    </p:animEffect>
                                  </p:childTnLst>
                                </p:cTn>
                              </p:par>
                              <p:par>
                                <p:cTn id="77" presetID="22" presetClass="entr" presetSubtype="1" fill="hold" nodeType="withEffect">
                                  <p:stCondLst>
                                    <p:cond delay="3500"/>
                                  </p:stCondLst>
                                  <p:childTnLst>
                                    <p:set>
                                      <p:cBhvr>
                                        <p:cTn id="78" dur="1" fill="hold">
                                          <p:stCondLst>
                                            <p:cond delay="0"/>
                                          </p:stCondLst>
                                        </p:cTn>
                                        <p:tgtEl>
                                          <p:spTgt spid="94"/>
                                        </p:tgtEl>
                                        <p:attrNameLst>
                                          <p:attrName>style.visibility</p:attrName>
                                        </p:attrNameLst>
                                      </p:cBhvr>
                                      <p:to>
                                        <p:strVal val="visible"/>
                                      </p:to>
                                    </p:set>
                                    <p:animEffect transition="in" filter="wipe(up)">
                                      <p:cBhvr>
                                        <p:cTn id="79" dur="750"/>
                                        <p:tgtEl>
                                          <p:spTgt spid="94"/>
                                        </p:tgtEl>
                                      </p:cBhvr>
                                    </p:animEffect>
                                  </p:childTnLst>
                                </p:cTn>
                              </p:par>
                              <p:par>
                                <p:cTn id="80" presetID="22" presetClass="entr" presetSubtype="8" fill="hold" nodeType="withEffect">
                                  <p:stCondLst>
                                    <p:cond delay="3800"/>
                                  </p:stCondLst>
                                  <p:childTnLst>
                                    <p:set>
                                      <p:cBhvr>
                                        <p:cTn id="81" dur="1" fill="hold">
                                          <p:stCondLst>
                                            <p:cond delay="0"/>
                                          </p:stCondLst>
                                        </p:cTn>
                                        <p:tgtEl>
                                          <p:spTgt spid="1057"/>
                                        </p:tgtEl>
                                        <p:attrNameLst>
                                          <p:attrName>style.visibility</p:attrName>
                                        </p:attrNameLst>
                                      </p:cBhvr>
                                      <p:to>
                                        <p:strVal val="visible"/>
                                      </p:to>
                                    </p:set>
                                    <p:animEffect transition="in" filter="wipe(left)">
                                      <p:cBhvr>
                                        <p:cTn id="82" dur="750"/>
                                        <p:tgtEl>
                                          <p:spTgt spid="1057"/>
                                        </p:tgtEl>
                                      </p:cBhvr>
                                    </p:animEffect>
                                  </p:childTnLst>
                                </p:cTn>
                              </p:par>
                              <p:par>
                                <p:cTn id="83" presetID="22" presetClass="entr" presetSubtype="4" fill="hold" nodeType="withEffect">
                                  <p:stCondLst>
                                    <p:cond delay="3800"/>
                                  </p:stCondLst>
                                  <p:childTnLst>
                                    <p:set>
                                      <p:cBhvr>
                                        <p:cTn id="84" dur="1" fill="hold">
                                          <p:stCondLst>
                                            <p:cond delay="0"/>
                                          </p:stCondLst>
                                        </p:cTn>
                                        <p:tgtEl>
                                          <p:spTgt spid="1059"/>
                                        </p:tgtEl>
                                        <p:attrNameLst>
                                          <p:attrName>style.visibility</p:attrName>
                                        </p:attrNameLst>
                                      </p:cBhvr>
                                      <p:to>
                                        <p:strVal val="visible"/>
                                      </p:to>
                                    </p:set>
                                    <p:animEffect transition="in" filter="wipe(down)">
                                      <p:cBhvr>
                                        <p:cTn id="85" dur="750"/>
                                        <p:tgtEl>
                                          <p:spTgt spid="1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y background"/>
          <p:cNvSpPr/>
          <p:nvPr/>
        </p:nvSpPr>
        <p:spPr bwMode="auto">
          <a:xfrm>
            <a:off x="0" y="0"/>
            <a:ext cx="12436475" cy="6994525"/>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7" name="Picture 3" descr="C:\Users\Jonathan.DUARTE\Desktop\Screen Shot 2014-02-25 at 12.33.25 PM.png" hidde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9050"/>
            <a:ext cx="12436475" cy="6964426"/>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pic>
        <p:nvPicPr>
          <p:cNvPr id="1050" name="rings" descr="C:\Users\Jonathan.DUARTE\Desktop\circles.png"/>
          <p:cNvPicPr>
            <a:picLocks noChangeAspect="1" noChangeArrowheads="1"/>
          </p:cNvPicPr>
          <p:nvPr/>
        </p:nvPicPr>
        <p:blipFill rotWithShape="1">
          <a:blip r:embed="rId4">
            <a:extLst>
              <a:ext uri="{28A0092B-C50C-407E-A947-70E740481C1C}">
                <a14:useLocalDpi xmlns:a14="http://schemas.microsoft.com/office/drawing/2010/main" val="0"/>
              </a:ext>
            </a:extLst>
          </a:blip>
          <a:srcRect l="9618" t="30152" r="9809" b="29918"/>
          <a:stretch/>
        </p:blipFill>
        <p:spPr bwMode="auto">
          <a:xfrm>
            <a:off x="1349827" y="2579744"/>
            <a:ext cx="9997439" cy="2778923"/>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37" name="1"/>
          <p:cNvGrpSpPr/>
          <p:nvPr/>
        </p:nvGrpSpPr>
        <p:grpSpPr>
          <a:xfrm>
            <a:off x="1775677" y="2175240"/>
            <a:ext cx="9887305" cy="4589438"/>
            <a:chOff x="1643157" y="1711420"/>
            <a:chExt cx="9887305" cy="4589438"/>
          </a:xfrm>
        </p:grpSpPr>
        <p:pic>
          <p:nvPicPr>
            <p:cNvPr id="1028" name="person1" descr="C:\Users\Jonathan.DUARTE\Desktop\person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31992" y="2217691"/>
              <a:ext cx="450850" cy="450850"/>
            </a:xfrm>
            <a:prstGeom prst="rect">
              <a:avLst/>
            </a:prstGeom>
            <a:noFill/>
            <a:extLst>
              <a:ext uri="{909E8E84-426E-40dd-AFC4-6F175D3DCCD1}">
                <a14:hiddenFill xmlns="" xmlns:a14="http://schemas.microsoft.com/office/drawing/2010/main">
                  <a:solidFill>
                    <a:srgbClr val="FFFFFF"/>
                  </a:solidFill>
                </a14:hiddenFill>
              </a:ext>
            </a:extLst>
          </p:spPr>
        </p:pic>
        <p:pic>
          <p:nvPicPr>
            <p:cNvPr id="1029" name="person2" descr="C:\Users\Jonathan.DUARTE\Desktop\person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98662" y="1711420"/>
              <a:ext cx="431800" cy="4318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erson3" descr="C:\Users\Jonathan.DUARTE\Desktop\person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3157" y="5519808"/>
              <a:ext cx="781050" cy="7810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1" name="person4" descr="C:\Users\Jonathan.DUARTE\Desktop\person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6338" y="4382083"/>
              <a:ext cx="527050" cy="52705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140" name="3"/>
          <p:cNvGrpSpPr/>
          <p:nvPr/>
        </p:nvGrpSpPr>
        <p:grpSpPr>
          <a:xfrm>
            <a:off x="3942520" y="1533033"/>
            <a:ext cx="3562350" cy="4733606"/>
            <a:chOff x="3810000" y="1069213"/>
            <a:chExt cx="3562350" cy="4733606"/>
          </a:xfrm>
        </p:grpSpPr>
        <p:grpSp>
          <p:nvGrpSpPr>
            <p:cNvPr id="19" name="cloud"/>
            <p:cNvGrpSpPr/>
            <p:nvPr/>
          </p:nvGrpSpPr>
          <p:grpSpPr>
            <a:xfrm>
              <a:off x="4543119" y="1334558"/>
              <a:ext cx="348983" cy="348983"/>
              <a:chOff x="4939062" y="5339275"/>
              <a:chExt cx="518401" cy="518401"/>
            </a:xfrm>
          </p:grpSpPr>
          <p:sp>
            <p:nvSpPr>
              <p:cNvPr id="21" name="Oval 20"/>
              <p:cNvSpPr/>
              <p:nvPr/>
            </p:nvSpPr>
            <p:spPr bwMode="auto">
              <a:xfrm>
                <a:off x="4939062" y="5339275"/>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12934" y="5470207"/>
                <a:ext cx="407648" cy="266700"/>
              </a:xfrm>
              <a:prstGeom prst="rect">
                <a:avLst/>
              </a:prstGeom>
              <a:blipFill dpi="0" rotWithShape="1">
                <a:blip r:embed="rId9">
                  <a:alphaModFix amt="35000"/>
                </a:blip>
                <a:srcRect/>
                <a:tile tx="0" ty="0" sx="65000" sy="65000" flip="none" algn="ctr"/>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032" name="skype" descr="C:\Users\Jonathan.DUARTE\Desktop\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50050" y="1069213"/>
              <a:ext cx="622300" cy="60960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8" name="talk"/>
            <p:cNvGrpSpPr/>
            <p:nvPr/>
          </p:nvGrpSpPr>
          <p:grpSpPr>
            <a:xfrm>
              <a:off x="3810000" y="5291087"/>
              <a:ext cx="511732" cy="511732"/>
              <a:chOff x="3810000" y="5291087"/>
              <a:chExt cx="511732" cy="511732"/>
            </a:xfrm>
          </p:grpSpPr>
          <p:sp>
            <p:nvSpPr>
              <p:cNvPr id="27" name="Freeform 17"/>
              <p:cNvSpPr>
                <a:spLocks/>
              </p:cNvSpPr>
              <p:nvPr/>
            </p:nvSpPr>
            <p:spPr bwMode="auto">
              <a:xfrm>
                <a:off x="3942732" y="5426145"/>
                <a:ext cx="248267" cy="252547"/>
              </a:xfrm>
              <a:custGeom>
                <a:avLst/>
                <a:gdLst>
                  <a:gd name="T0" fmla="*/ 50 w 57"/>
                  <a:gd name="T1" fmla="*/ 0 h 58"/>
                  <a:gd name="T2" fmla="*/ 7 w 57"/>
                  <a:gd name="T3" fmla="*/ 0 h 58"/>
                  <a:gd name="T4" fmla="*/ 0 w 57"/>
                  <a:gd name="T5" fmla="*/ 8 h 58"/>
                  <a:gd name="T6" fmla="*/ 0 w 57"/>
                  <a:gd name="T7" fmla="*/ 35 h 58"/>
                  <a:gd name="T8" fmla="*/ 7 w 57"/>
                  <a:gd name="T9" fmla="*/ 43 h 58"/>
                  <a:gd name="T10" fmla="*/ 18 w 57"/>
                  <a:gd name="T11" fmla="*/ 43 h 58"/>
                  <a:gd name="T12" fmla="*/ 40 w 57"/>
                  <a:gd name="T13" fmla="*/ 58 h 58"/>
                  <a:gd name="T14" fmla="*/ 36 w 57"/>
                  <a:gd name="T15" fmla="*/ 43 h 58"/>
                  <a:gd name="T16" fmla="*/ 50 w 57"/>
                  <a:gd name="T17" fmla="*/ 43 h 58"/>
                  <a:gd name="T18" fmla="*/ 57 w 57"/>
                  <a:gd name="T19" fmla="*/ 36 h 58"/>
                  <a:gd name="T20" fmla="*/ 57 w 57"/>
                  <a:gd name="T21" fmla="*/ 8 h 58"/>
                  <a:gd name="T22" fmla="*/ 50 w 57"/>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58">
                    <a:moveTo>
                      <a:pt x="50" y="0"/>
                    </a:moveTo>
                    <a:cubicBezTo>
                      <a:pt x="7" y="0"/>
                      <a:pt x="7" y="0"/>
                      <a:pt x="7" y="0"/>
                    </a:cubicBezTo>
                    <a:cubicBezTo>
                      <a:pt x="4" y="0"/>
                      <a:pt x="0" y="3"/>
                      <a:pt x="0" y="8"/>
                    </a:cubicBezTo>
                    <a:cubicBezTo>
                      <a:pt x="0" y="35"/>
                      <a:pt x="0" y="35"/>
                      <a:pt x="0" y="35"/>
                    </a:cubicBezTo>
                    <a:cubicBezTo>
                      <a:pt x="0" y="40"/>
                      <a:pt x="3" y="43"/>
                      <a:pt x="7" y="43"/>
                    </a:cubicBezTo>
                    <a:cubicBezTo>
                      <a:pt x="18" y="43"/>
                      <a:pt x="18" y="43"/>
                      <a:pt x="18" y="43"/>
                    </a:cubicBezTo>
                    <a:cubicBezTo>
                      <a:pt x="40" y="58"/>
                      <a:pt x="40" y="58"/>
                      <a:pt x="40" y="58"/>
                    </a:cubicBezTo>
                    <a:cubicBezTo>
                      <a:pt x="36" y="43"/>
                      <a:pt x="36" y="43"/>
                      <a:pt x="36" y="43"/>
                    </a:cubicBezTo>
                    <a:cubicBezTo>
                      <a:pt x="50" y="43"/>
                      <a:pt x="50" y="43"/>
                      <a:pt x="50" y="43"/>
                    </a:cubicBezTo>
                    <a:cubicBezTo>
                      <a:pt x="55" y="43"/>
                      <a:pt x="57" y="40"/>
                      <a:pt x="57" y="36"/>
                    </a:cubicBezTo>
                    <a:cubicBezTo>
                      <a:pt x="57" y="8"/>
                      <a:pt x="57" y="8"/>
                      <a:pt x="57" y="8"/>
                    </a:cubicBezTo>
                    <a:cubicBezTo>
                      <a:pt x="57" y="3"/>
                      <a:pt x="55" y="0"/>
                      <a:pt x="50" y="0"/>
                    </a:cubicBezTo>
                  </a:path>
                </a:pathLst>
              </a:custGeom>
              <a:solidFill>
                <a:srgbClr val="FFFFFF">
                  <a:alpha val="35000"/>
                </a:srgbClr>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7" name="Oval 46"/>
              <p:cNvSpPr/>
              <p:nvPr/>
            </p:nvSpPr>
            <p:spPr bwMode="auto">
              <a:xfrm flipH="1">
                <a:off x="3810000" y="5291087"/>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48" name="Listen"/>
          <p:cNvGrpSpPr/>
          <p:nvPr/>
        </p:nvGrpSpPr>
        <p:grpSpPr>
          <a:xfrm>
            <a:off x="1364793" y="3237397"/>
            <a:ext cx="2750827" cy="1297118"/>
            <a:chOff x="1283981" y="2776491"/>
            <a:chExt cx="2750827" cy="1297118"/>
          </a:xfrm>
        </p:grpSpPr>
        <p:sp>
          <p:nvSpPr>
            <p:cNvPr id="63" name="TextBox 62"/>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3600" dirty="0">
                  <a:solidFill>
                    <a:srgbClr val="FFFFFF"/>
                  </a:solidFill>
                  <a:latin typeface="Segoe UI Light"/>
                </a:rPr>
                <a:t>Listen</a:t>
              </a:r>
            </a:p>
          </p:txBody>
        </p:sp>
        <p:sp>
          <p:nvSpPr>
            <p:cNvPr id="64" name="TextBox 63"/>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900" dirty="0" smtClean="0">
                  <a:solidFill>
                    <a:srgbClr val="FFFFFF"/>
                  </a:solidFill>
                  <a:latin typeface="Segoe UI Light"/>
                </a:rPr>
                <a:t>to conversations</a:t>
              </a:r>
            </a:p>
            <a:p>
              <a:pPr marL="228600" algn="ctr">
                <a:lnSpc>
                  <a:spcPct val="85000"/>
                </a:lnSpc>
              </a:pPr>
              <a:r>
                <a:rPr lang="en-US" sz="1900" dirty="0">
                  <a:solidFill>
                    <a:srgbClr val="FFFFFF"/>
                  </a:solidFill>
                  <a:latin typeface="Segoe UI Light"/>
                </a:rPr>
                <a:t>t</a:t>
              </a:r>
              <a:r>
                <a:rPr lang="en-US" sz="1900" dirty="0" smtClean="0">
                  <a:solidFill>
                    <a:srgbClr val="FFFFFF"/>
                  </a:solidFill>
                  <a:latin typeface="Segoe UI Light"/>
                </a:rPr>
                <a:t>hat matter</a:t>
              </a:r>
              <a:endParaRPr lang="en-US" sz="1900" dirty="0">
                <a:solidFill>
                  <a:srgbClr val="FFFFFF"/>
                </a:solidFill>
                <a:latin typeface="Segoe UI Light"/>
              </a:endParaRPr>
            </a:p>
          </p:txBody>
        </p:sp>
      </p:grpSp>
      <p:grpSp>
        <p:nvGrpSpPr>
          <p:cNvPr id="66" name="Adapt"/>
          <p:cNvGrpSpPr/>
          <p:nvPr/>
        </p:nvGrpSpPr>
        <p:grpSpPr>
          <a:xfrm>
            <a:off x="4966458" y="3237397"/>
            <a:ext cx="2750827" cy="1297118"/>
            <a:chOff x="1283981" y="2776491"/>
            <a:chExt cx="2750827" cy="1297118"/>
          </a:xfrm>
        </p:grpSpPr>
        <p:sp>
          <p:nvSpPr>
            <p:cNvPr id="67" name="TextBox 66"/>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3600" dirty="0" smtClean="0">
                  <a:solidFill>
                    <a:srgbClr val="FFFFFF"/>
                  </a:solidFill>
                  <a:latin typeface="Segoe UI Light"/>
                </a:rPr>
                <a:t>Adapt</a:t>
              </a:r>
              <a:endParaRPr lang="en-US" sz="3600" dirty="0">
                <a:solidFill>
                  <a:srgbClr val="FFFFFF"/>
                </a:solidFill>
                <a:latin typeface="Segoe UI Light"/>
              </a:endParaRPr>
            </a:p>
          </p:txBody>
        </p:sp>
        <p:sp>
          <p:nvSpPr>
            <p:cNvPr id="68" name="TextBox 67"/>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900" dirty="0">
                  <a:solidFill>
                    <a:srgbClr val="FFFFFF"/>
                  </a:solidFill>
                  <a:latin typeface="Segoe UI Light"/>
                </a:rPr>
                <a:t>a</a:t>
              </a:r>
              <a:r>
                <a:rPr lang="en-US" sz="1900" dirty="0" smtClean="0">
                  <a:solidFill>
                    <a:srgbClr val="FFFFFF"/>
                  </a:solidFill>
                  <a:latin typeface="Segoe UI Light"/>
                </a:rPr>
                <a:t>nd make </a:t>
              </a:r>
              <a:br>
                <a:rPr lang="en-US" sz="1900" dirty="0" smtClean="0">
                  <a:solidFill>
                    <a:srgbClr val="FFFFFF"/>
                  </a:solidFill>
                  <a:latin typeface="Segoe UI Light"/>
                </a:rPr>
              </a:br>
              <a:r>
                <a:rPr lang="en-US" sz="1900" dirty="0" smtClean="0">
                  <a:solidFill>
                    <a:srgbClr val="FFFFFF"/>
                  </a:solidFill>
                  <a:latin typeface="Segoe UI Light"/>
                </a:rPr>
                <a:t>smarter </a:t>
              </a:r>
              <a:br>
                <a:rPr lang="en-US" sz="1900" dirty="0" smtClean="0">
                  <a:solidFill>
                    <a:srgbClr val="FFFFFF"/>
                  </a:solidFill>
                  <a:latin typeface="Segoe UI Light"/>
                </a:rPr>
              </a:br>
              <a:r>
                <a:rPr lang="en-US" sz="1900" dirty="0" smtClean="0">
                  <a:solidFill>
                    <a:srgbClr val="FFFFFF"/>
                  </a:solidFill>
                  <a:latin typeface="Segoe UI Light"/>
                </a:rPr>
                <a:t>decisions</a:t>
              </a:r>
              <a:endParaRPr lang="en-US" sz="1900" dirty="0">
                <a:solidFill>
                  <a:srgbClr val="FFFFFF"/>
                </a:solidFill>
                <a:latin typeface="Segoe UI Light"/>
              </a:endParaRPr>
            </a:p>
          </p:txBody>
        </p:sp>
      </p:grpSp>
      <p:grpSp>
        <p:nvGrpSpPr>
          <p:cNvPr id="69" name="Grow"/>
          <p:cNvGrpSpPr/>
          <p:nvPr/>
        </p:nvGrpSpPr>
        <p:grpSpPr>
          <a:xfrm>
            <a:off x="8567856" y="3237397"/>
            <a:ext cx="2750827" cy="1297118"/>
            <a:chOff x="1283981" y="2776491"/>
            <a:chExt cx="2750827" cy="1297118"/>
          </a:xfrm>
        </p:grpSpPr>
        <p:sp>
          <p:nvSpPr>
            <p:cNvPr id="70" name="TextBox 69"/>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3600" dirty="0" smtClean="0">
                  <a:solidFill>
                    <a:srgbClr val="FFFFFF"/>
                  </a:solidFill>
                  <a:latin typeface="Segoe UI Light"/>
                </a:rPr>
                <a:t>Grow</a:t>
              </a:r>
              <a:endParaRPr lang="en-US" sz="3600" dirty="0">
                <a:solidFill>
                  <a:srgbClr val="FFFFFF"/>
                </a:solidFill>
                <a:latin typeface="Segoe UI Light"/>
              </a:endParaRPr>
            </a:p>
          </p:txBody>
        </p:sp>
        <p:sp>
          <p:nvSpPr>
            <p:cNvPr id="71" name="TextBox 70"/>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900" dirty="0">
                  <a:solidFill>
                    <a:srgbClr val="FFFFFF"/>
                  </a:solidFill>
                  <a:latin typeface="Segoe UI Light"/>
                </a:rPr>
                <a:t>y</a:t>
              </a:r>
              <a:r>
                <a:rPr lang="en-US" sz="1900" dirty="0" smtClean="0">
                  <a:solidFill>
                    <a:srgbClr val="FFFFFF"/>
                  </a:solidFill>
                  <a:latin typeface="Segoe UI Light"/>
                </a:rPr>
                <a:t>our </a:t>
              </a:r>
              <a:br>
                <a:rPr lang="en-US" sz="1900" dirty="0" smtClean="0">
                  <a:solidFill>
                    <a:srgbClr val="FFFFFF"/>
                  </a:solidFill>
                  <a:latin typeface="Segoe UI Light"/>
                </a:rPr>
              </a:br>
              <a:r>
                <a:rPr lang="en-US" sz="1900" dirty="0" smtClean="0">
                  <a:solidFill>
                    <a:srgbClr val="FFFFFF"/>
                  </a:solidFill>
                  <a:latin typeface="Segoe UI Light"/>
                </a:rPr>
                <a:t>business</a:t>
              </a:r>
              <a:endParaRPr lang="en-US" sz="1900" dirty="0">
                <a:solidFill>
                  <a:srgbClr val="FFFFFF"/>
                </a:solidFill>
                <a:latin typeface="Segoe UI Light"/>
              </a:endParaRPr>
            </a:p>
          </p:txBody>
        </p:sp>
      </p:grpSp>
      <p:cxnSp>
        <p:nvCxnSpPr>
          <p:cNvPr id="53" name="Straight Connector 52"/>
          <p:cNvCxnSpPr/>
          <p:nvPr/>
        </p:nvCxnSpPr>
        <p:spPr>
          <a:xfrm flipV="1">
            <a:off x="864127" y="2579744"/>
            <a:ext cx="500666" cy="170122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936013" y="4822092"/>
            <a:ext cx="958632" cy="124957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2556727" y="6071665"/>
            <a:ext cx="1364362" cy="23098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4449490" y="5325447"/>
            <a:ext cx="766999" cy="5455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561770" y="5304901"/>
            <a:ext cx="1079500" cy="89214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2373276" y="4975500"/>
            <a:ext cx="1465440" cy="105330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1104070" y="4467841"/>
            <a:ext cx="692944" cy="7060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167328" y="4913011"/>
            <a:ext cx="951530" cy="14415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V="1">
            <a:off x="4115620" y="4326208"/>
            <a:ext cx="1224694" cy="4214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3748840" y="4657115"/>
            <a:ext cx="124624" cy="9057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1748381" y="1947366"/>
            <a:ext cx="2899782" cy="22787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675570" y="2525321"/>
            <a:ext cx="408296" cy="43563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3838716" y="3035570"/>
            <a:ext cx="276904" cy="1833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4456384" y="2135491"/>
            <a:ext cx="278509" cy="459288"/>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565934" y="2953813"/>
            <a:ext cx="829149" cy="36512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4" name="Straight Connector 1023"/>
          <p:cNvCxnSpPr/>
          <p:nvPr/>
        </p:nvCxnSpPr>
        <p:spPr>
          <a:xfrm>
            <a:off x="4999794" y="2094976"/>
            <a:ext cx="766760" cy="82073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8" name="Straight Connector 1037"/>
          <p:cNvCxnSpPr/>
          <p:nvPr/>
        </p:nvCxnSpPr>
        <p:spPr>
          <a:xfrm flipV="1">
            <a:off x="6864314" y="2133109"/>
            <a:ext cx="234156" cy="630999"/>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0" name="Straight Connector 1039"/>
          <p:cNvCxnSpPr/>
          <p:nvPr/>
        </p:nvCxnSpPr>
        <p:spPr>
          <a:xfrm>
            <a:off x="7432673" y="2044627"/>
            <a:ext cx="765141" cy="7194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2" name="Straight Connector 1041"/>
          <p:cNvCxnSpPr/>
          <p:nvPr/>
        </p:nvCxnSpPr>
        <p:spPr>
          <a:xfrm flipH="1">
            <a:off x="8012870" y="3114151"/>
            <a:ext cx="266700" cy="145336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4" name="Straight Connector 1043"/>
          <p:cNvCxnSpPr/>
          <p:nvPr/>
        </p:nvCxnSpPr>
        <p:spPr>
          <a:xfrm>
            <a:off x="7485819" y="4522581"/>
            <a:ext cx="334998" cy="13453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6" name="Straight Connector 1045"/>
          <p:cNvCxnSpPr/>
          <p:nvPr/>
        </p:nvCxnSpPr>
        <p:spPr>
          <a:xfrm flipV="1">
            <a:off x="8138353" y="4373833"/>
            <a:ext cx="852417" cy="28328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8" name="Straight Connector 1047"/>
          <p:cNvCxnSpPr/>
          <p:nvPr/>
        </p:nvCxnSpPr>
        <p:spPr>
          <a:xfrm>
            <a:off x="6641270" y="5057165"/>
            <a:ext cx="241300" cy="99631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1" name="Straight Connector 1050"/>
          <p:cNvCxnSpPr/>
          <p:nvPr/>
        </p:nvCxnSpPr>
        <p:spPr>
          <a:xfrm flipV="1">
            <a:off x="7273889" y="5655983"/>
            <a:ext cx="1665830" cy="6106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3" name="Straight Connector 1052"/>
          <p:cNvCxnSpPr/>
          <p:nvPr/>
        </p:nvCxnSpPr>
        <p:spPr>
          <a:xfrm>
            <a:off x="8138353" y="4831616"/>
            <a:ext cx="821496" cy="57265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5" name="Straight Connector 1054"/>
          <p:cNvCxnSpPr/>
          <p:nvPr/>
        </p:nvCxnSpPr>
        <p:spPr>
          <a:xfrm flipV="1">
            <a:off x="9273346" y="4934503"/>
            <a:ext cx="250824" cy="41237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7" name="Straight Connector 1056"/>
          <p:cNvCxnSpPr/>
          <p:nvPr/>
        </p:nvCxnSpPr>
        <p:spPr>
          <a:xfrm>
            <a:off x="9384219" y="5636934"/>
            <a:ext cx="1218657" cy="34669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9" name="Straight Connector 1058"/>
          <p:cNvCxnSpPr/>
          <p:nvPr/>
        </p:nvCxnSpPr>
        <p:spPr>
          <a:xfrm>
            <a:off x="10519532" y="4970738"/>
            <a:ext cx="320809" cy="68524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1" name="Straight Connector 1060"/>
          <p:cNvCxnSpPr/>
          <p:nvPr/>
        </p:nvCxnSpPr>
        <p:spPr>
          <a:xfrm>
            <a:off x="8595483" y="3035570"/>
            <a:ext cx="452437" cy="2309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3" name="Straight Connector 1062"/>
          <p:cNvCxnSpPr/>
          <p:nvPr/>
        </p:nvCxnSpPr>
        <p:spPr>
          <a:xfrm flipV="1">
            <a:off x="7478676" y="1366314"/>
            <a:ext cx="2090738" cy="31912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5" name="Straight Connector 1064"/>
          <p:cNvCxnSpPr/>
          <p:nvPr/>
        </p:nvCxnSpPr>
        <p:spPr>
          <a:xfrm>
            <a:off x="9892470" y="1525890"/>
            <a:ext cx="120650" cy="117392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7" name="Straight Connector 1066"/>
          <p:cNvCxnSpPr/>
          <p:nvPr/>
        </p:nvCxnSpPr>
        <p:spPr>
          <a:xfrm>
            <a:off x="10105195" y="1340120"/>
            <a:ext cx="1159324" cy="91228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9" name="Straight Connector 1068"/>
          <p:cNvCxnSpPr/>
          <p:nvPr/>
        </p:nvCxnSpPr>
        <p:spPr>
          <a:xfrm flipV="1">
            <a:off x="10912439" y="2594779"/>
            <a:ext cx="434827" cy="44079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120" name="Group 1119"/>
          <p:cNvGrpSpPr/>
          <p:nvPr/>
        </p:nvGrpSpPr>
        <p:grpSpPr>
          <a:xfrm>
            <a:off x="-455742" y="979030"/>
            <a:ext cx="10560937" cy="5790410"/>
            <a:chOff x="-455742" y="979030"/>
            <a:chExt cx="10560937" cy="5790410"/>
          </a:xfrm>
        </p:grpSpPr>
        <p:grpSp>
          <p:nvGrpSpPr>
            <p:cNvPr id="25" name="Group 24"/>
            <p:cNvGrpSpPr/>
            <p:nvPr/>
          </p:nvGrpSpPr>
          <p:grpSpPr>
            <a:xfrm>
              <a:off x="-455742" y="979030"/>
              <a:ext cx="10560937" cy="5790410"/>
              <a:chOff x="-455742" y="979030"/>
              <a:chExt cx="10560937" cy="5790410"/>
            </a:xfrm>
          </p:grpSpPr>
          <p:grpSp>
            <p:nvGrpSpPr>
              <p:cNvPr id="24" name="Group 23"/>
              <p:cNvGrpSpPr/>
              <p:nvPr/>
            </p:nvGrpSpPr>
            <p:grpSpPr>
              <a:xfrm>
                <a:off x="-455742" y="979030"/>
                <a:ext cx="10560937" cy="5790410"/>
                <a:chOff x="-455742" y="979030"/>
                <a:chExt cx="10560937" cy="5790410"/>
              </a:xfrm>
            </p:grpSpPr>
            <p:grpSp>
              <p:nvGrpSpPr>
                <p:cNvPr id="1138" name="2"/>
                <p:cNvGrpSpPr/>
                <p:nvPr/>
              </p:nvGrpSpPr>
              <p:grpSpPr>
                <a:xfrm>
                  <a:off x="560192" y="979030"/>
                  <a:ext cx="9545003" cy="5790410"/>
                  <a:chOff x="427672" y="515210"/>
                  <a:chExt cx="9545003" cy="5790410"/>
                </a:xfrm>
              </p:grpSpPr>
              <p:grpSp>
                <p:nvGrpSpPr>
                  <p:cNvPr id="10" name="yammer"/>
                  <p:cNvGrpSpPr/>
                  <p:nvPr/>
                </p:nvGrpSpPr>
                <p:grpSpPr>
                  <a:xfrm>
                    <a:off x="427672" y="3835748"/>
                    <a:ext cx="518401" cy="518401"/>
                    <a:chOff x="427672" y="3835748"/>
                    <a:chExt cx="518401" cy="518401"/>
                  </a:xfrm>
                </p:grpSpPr>
                <p:sp>
                  <p:nvSpPr>
                    <p:cNvPr id="13" name="Oval 12"/>
                    <p:cNvSpPr/>
                    <p:nvPr/>
                  </p:nvSpPr>
                  <p:spPr bwMode="auto">
                    <a:xfrm flipH="1">
                      <a:off x="427672" y="3835748"/>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Freeform 43"/>
                    <p:cNvSpPr>
                      <a:spLocks/>
                    </p:cNvSpPr>
                    <p:nvPr/>
                  </p:nvSpPr>
                  <p:spPr bwMode="auto">
                    <a:xfrm>
                      <a:off x="763464" y="4004021"/>
                      <a:ext cx="81304" cy="54740"/>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 name="Freeform 44"/>
                    <p:cNvSpPr>
                      <a:spLocks/>
                    </p:cNvSpPr>
                    <p:nvPr/>
                  </p:nvSpPr>
                  <p:spPr bwMode="auto">
                    <a:xfrm>
                      <a:off x="779112" y="4074624"/>
                      <a:ext cx="89155" cy="24305"/>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 name="Freeform 45"/>
                    <p:cNvSpPr>
                      <a:spLocks/>
                    </p:cNvSpPr>
                    <p:nvPr/>
                  </p:nvSpPr>
                  <p:spPr bwMode="auto">
                    <a:xfrm>
                      <a:off x="762443" y="4112641"/>
                      <a:ext cx="83186" cy="58020"/>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pic>
                <p:nvPicPr>
                  <p:cNvPr id="1033" name="2" descr="C:\Users\Jonathan.DUARTE\Desktop\5.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76392" y="4112641"/>
                    <a:ext cx="336550" cy="3365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3" descr="C:\Users\Jonathan.DUARTE\Desktop\6.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420225" y="515210"/>
                    <a:ext cx="552450" cy="5461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5" name="4" descr="C:\Users\Jonathan.DUARTE\Desktop\3.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53981" y="5594420"/>
                    <a:ext cx="711200" cy="7112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7" name="6" descr="C:\Users\Jonathan.DUARTE\Desktop\1.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91908" y="4250445"/>
                    <a:ext cx="342900" cy="342900"/>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9" name="Rectangle 8"/>
                <p:cNvSpPr/>
                <p:nvPr/>
              </p:nvSpPr>
              <p:spPr bwMode="auto">
                <a:xfrm>
                  <a:off x="740440" y="4384419"/>
                  <a:ext cx="267603" cy="308049"/>
                </a:xfrm>
                <a:prstGeom prst="rect">
                  <a:avLst/>
                </a:prstGeom>
                <a:solidFill>
                  <a:srgbClr val="3C3C3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0" name="Group 19"/>
                <p:cNvGrpSpPr/>
                <p:nvPr/>
              </p:nvGrpSpPr>
              <p:grpSpPr>
                <a:xfrm>
                  <a:off x="-455742" y="4350269"/>
                  <a:ext cx="1395207" cy="363144"/>
                  <a:chOff x="698920" y="4447431"/>
                  <a:chExt cx="1395207" cy="363144"/>
                </a:xfrm>
              </p:grpSpPr>
              <p:pic>
                <p:nvPicPr>
                  <p:cNvPr id="89" name="Picture 88" descr="Yammer_Spittle_Whit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98920" y="4447431"/>
                    <a:ext cx="278165" cy="217242"/>
                  </a:xfrm>
                  <a:prstGeom prst="rect">
                    <a:avLst/>
                  </a:prstGeom>
                </p:spPr>
              </p:pic>
              <p:sp>
                <p:nvSpPr>
                  <p:cNvPr id="91" name="Rectangle 90"/>
                  <p:cNvSpPr/>
                  <p:nvPr/>
                </p:nvSpPr>
                <p:spPr bwMode="auto">
                  <a:xfrm>
                    <a:off x="1808291" y="4458375"/>
                    <a:ext cx="285836" cy="352200"/>
                  </a:xfrm>
                  <a:prstGeom prst="rect">
                    <a:avLst/>
                  </a:prstGeom>
                  <a:solidFill>
                    <a:srgbClr val="3C3C3C">
                      <a:alpha val="6902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pic>
            <p:nvPicPr>
              <p:cNvPr id="96" name="Picture 95" descr="Yammer_Spittle_Whit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95311" y="4451826"/>
                <a:ext cx="270913" cy="228583"/>
              </a:xfrm>
              <a:prstGeom prst="rect">
                <a:avLst/>
              </a:prstGeom>
            </p:spPr>
          </p:pic>
        </p:grpSp>
        <p:sp>
          <p:nvSpPr>
            <p:cNvPr id="26" name="Rectangle 25"/>
            <p:cNvSpPr/>
            <p:nvPr/>
          </p:nvSpPr>
          <p:spPr bwMode="auto">
            <a:xfrm>
              <a:off x="657326" y="4441982"/>
              <a:ext cx="327267" cy="250486"/>
            </a:xfrm>
            <a:prstGeom prst="rect">
              <a:avLst/>
            </a:prstGeom>
            <a:solidFill>
              <a:srgbClr val="3C3C3C">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122" name="Group 1121"/>
          <p:cNvGrpSpPr/>
          <p:nvPr/>
        </p:nvGrpSpPr>
        <p:grpSpPr>
          <a:xfrm>
            <a:off x="1180270" y="2011634"/>
            <a:ext cx="10157470" cy="4351336"/>
            <a:chOff x="1180270" y="2011634"/>
            <a:chExt cx="10157470" cy="4351336"/>
          </a:xfrm>
        </p:grpSpPr>
        <p:grpSp>
          <p:nvGrpSpPr>
            <p:cNvPr id="1139" name="4"/>
            <p:cNvGrpSpPr/>
            <p:nvPr/>
          </p:nvGrpSpPr>
          <p:grpSpPr>
            <a:xfrm>
              <a:off x="1180270" y="2011634"/>
              <a:ext cx="10157470" cy="4351336"/>
              <a:chOff x="1047750" y="1547814"/>
              <a:chExt cx="10157470" cy="4351336"/>
            </a:xfrm>
          </p:grpSpPr>
          <p:grpSp>
            <p:nvGrpSpPr>
              <p:cNvPr id="6" name="1"/>
              <p:cNvGrpSpPr/>
              <p:nvPr/>
            </p:nvGrpSpPr>
            <p:grpSpPr>
              <a:xfrm>
                <a:off x="1047750" y="1547814"/>
                <a:ext cx="568111" cy="568110"/>
                <a:chOff x="1047750" y="1547814"/>
                <a:chExt cx="568111" cy="568110"/>
              </a:xfrm>
            </p:grpSpPr>
            <p:sp>
              <p:nvSpPr>
                <p:cNvPr id="8" name="Oval 7"/>
                <p:cNvSpPr/>
                <p:nvPr/>
              </p:nvSpPr>
              <p:spPr bwMode="auto">
                <a:xfrm>
                  <a:off x="1047750" y="1547814"/>
                  <a:ext cx="568111" cy="568110"/>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1207782" y="1713774"/>
                  <a:ext cx="248035" cy="236212"/>
                </a:xfrm>
                <a:prstGeom prst="rect">
                  <a:avLst/>
                </a:prstGeom>
                <a:blipFill dpi="0" rotWithShape="1">
                  <a:blip r:embed="rId16">
                    <a:alphaModFix amt="35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3" name="chat"/>
              <p:cNvGrpSpPr/>
              <p:nvPr/>
            </p:nvGrpSpPr>
            <p:grpSpPr>
              <a:xfrm>
                <a:off x="10498231" y="5192162"/>
                <a:ext cx="706989" cy="706988"/>
                <a:chOff x="10744458" y="4264113"/>
                <a:chExt cx="483585" cy="483584"/>
              </a:xfrm>
            </p:grpSpPr>
            <p:sp>
              <p:nvSpPr>
                <p:cNvPr id="29" name="Freeform 59"/>
                <p:cNvSpPr>
                  <a:spLocks noEditPoints="1"/>
                </p:cNvSpPr>
                <p:nvPr/>
              </p:nvSpPr>
              <p:spPr bwMode="auto">
                <a:xfrm>
                  <a:off x="10814811" y="4444962"/>
                  <a:ext cx="214489" cy="189240"/>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solidFill>
                  <a:schemeClr val="bg1">
                    <a:alpha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0" name="Freeform 60"/>
                <p:cNvSpPr>
                  <a:spLocks/>
                </p:cNvSpPr>
                <p:nvPr/>
              </p:nvSpPr>
              <p:spPr bwMode="auto">
                <a:xfrm>
                  <a:off x="10950003" y="4386836"/>
                  <a:ext cx="214200" cy="195800"/>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solidFill>
                  <a:schemeClr val="bg1">
                    <a:alpha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Oval 30"/>
                <p:cNvSpPr/>
                <p:nvPr/>
              </p:nvSpPr>
              <p:spPr bwMode="auto">
                <a:xfrm>
                  <a:off x="10744458" y="4264113"/>
                  <a:ext cx="483585" cy="483584"/>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036" name="5" descr="C:\Users\Jonathan.DUARTE\Desktop\2.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790532" y="4861627"/>
                <a:ext cx="463550" cy="45085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45" name="files"/>
              <p:cNvGrpSpPr/>
              <p:nvPr/>
            </p:nvGrpSpPr>
            <p:grpSpPr>
              <a:xfrm>
                <a:off x="3921682" y="2115924"/>
                <a:ext cx="511732" cy="511732"/>
                <a:chOff x="3921682" y="2115924"/>
                <a:chExt cx="511732" cy="511732"/>
              </a:xfrm>
            </p:grpSpPr>
            <p:sp>
              <p:nvSpPr>
                <p:cNvPr id="49" name="Oval 48"/>
                <p:cNvSpPr/>
                <p:nvPr/>
              </p:nvSpPr>
              <p:spPr bwMode="auto">
                <a:xfrm flipH="1">
                  <a:off x="3921682" y="2115924"/>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4" name="Group 43"/>
                <p:cNvGrpSpPr/>
                <p:nvPr/>
              </p:nvGrpSpPr>
              <p:grpSpPr>
                <a:xfrm>
                  <a:off x="4051342" y="2271713"/>
                  <a:ext cx="279314" cy="244745"/>
                  <a:chOff x="4280111" y="3440113"/>
                  <a:chExt cx="320675" cy="280987"/>
                </a:xfrm>
              </p:grpSpPr>
              <p:sp>
                <p:nvSpPr>
                  <p:cNvPr id="37" name="Freeform 21"/>
                  <p:cNvSpPr>
                    <a:spLocks/>
                  </p:cNvSpPr>
                  <p:nvPr/>
                </p:nvSpPr>
                <p:spPr bwMode="auto">
                  <a:xfrm>
                    <a:off x="4280111" y="3440113"/>
                    <a:ext cx="225425" cy="280987"/>
                  </a:xfrm>
                  <a:custGeom>
                    <a:avLst/>
                    <a:gdLst>
                      <a:gd name="T0" fmla="*/ 41 w 43"/>
                      <a:gd name="T1" fmla="*/ 15 h 54"/>
                      <a:gd name="T2" fmla="*/ 27 w 43"/>
                      <a:gd name="T3" fmla="*/ 2 h 54"/>
                      <a:gd name="T4" fmla="*/ 24 w 43"/>
                      <a:gd name="T5" fmla="*/ 0 h 54"/>
                      <a:gd name="T6" fmla="*/ 5 w 43"/>
                      <a:gd name="T7" fmla="*/ 0 h 54"/>
                      <a:gd name="T8" fmla="*/ 0 w 43"/>
                      <a:gd name="T9" fmla="*/ 5 h 54"/>
                      <a:gd name="T10" fmla="*/ 0 w 43"/>
                      <a:gd name="T11" fmla="*/ 48 h 54"/>
                      <a:gd name="T12" fmla="*/ 5 w 43"/>
                      <a:gd name="T13" fmla="*/ 54 h 54"/>
                      <a:gd name="T14" fmla="*/ 37 w 43"/>
                      <a:gd name="T15" fmla="*/ 54 h 54"/>
                      <a:gd name="T16" fmla="*/ 43 w 43"/>
                      <a:gd name="T17" fmla="*/ 48 h 54"/>
                      <a:gd name="T18" fmla="*/ 43 w 43"/>
                      <a:gd name="T19" fmla="*/ 18 h 54"/>
                      <a:gd name="T20" fmla="*/ 41 w 43"/>
                      <a:gd name="T21"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4">
                        <a:moveTo>
                          <a:pt x="41" y="15"/>
                        </a:moveTo>
                        <a:cubicBezTo>
                          <a:pt x="27" y="2"/>
                          <a:pt x="27" y="2"/>
                          <a:pt x="27" y="2"/>
                        </a:cubicBezTo>
                        <a:cubicBezTo>
                          <a:pt x="26" y="0"/>
                          <a:pt x="25" y="0"/>
                          <a:pt x="24" y="0"/>
                        </a:cubicBezTo>
                        <a:cubicBezTo>
                          <a:pt x="5" y="0"/>
                          <a:pt x="5" y="0"/>
                          <a:pt x="5" y="0"/>
                        </a:cubicBezTo>
                        <a:cubicBezTo>
                          <a:pt x="2" y="0"/>
                          <a:pt x="0" y="2"/>
                          <a:pt x="0" y="5"/>
                        </a:cubicBezTo>
                        <a:cubicBezTo>
                          <a:pt x="0" y="48"/>
                          <a:pt x="0" y="48"/>
                          <a:pt x="0" y="48"/>
                        </a:cubicBezTo>
                        <a:cubicBezTo>
                          <a:pt x="0" y="51"/>
                          <a:pt x="2" y="54"/>
                          <a:pt x="5" y="54"/>
                        </a:cubicBezTo>
                        <a:cubicBezTo>
                          <a:pt x="37" y="54"/>
                          <a:pt x="37" y="54"/>
                          <a:pt x="37" y="54"/>
                        </a:cubicBezTo>
                        <a:cubicBezTo>
                          <a:pt x="40" y="54"/>
                          <a:pt x="43" y="51"/>
                          <a:pt x="43" y="48"/>
                        </a:cubicBezTo>
                        <a:cubicBezTo>
                          <a:pt x="43" y="18"/>
                          <a:pt x="43" y="18"/>
                          <a:pt x="43" y="18"/>
                        </a:cubicBezTo>
                        <a:cubicBezTo>
                          <a:pt x="43" y="18"/>
                          <a:pt x="42" y="16"/>
                          <a:pt x="41" y="15"/>
                        </a:cubicBezTo>
                        <a:close/>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4"/>
                  <p:cNvSpPr>
                    <a:spLocks/>
                  </p:cNvSpPr>
                  <p:nvPr/>
                </p:nvSpPr>
                <p:spPr bwMode="auto">
                  <a:xfrm>
                    <a:off x="4443623" y="3440113"/>
                    <a:ext cx="104775" cy="280987"/>
                  </a:xfrm>
                  <a:custGeom>
                    <a:avLst/>
                    <a:gdLst>
                      <a:gd name="T0" fmla="*/ 18 w 20"/>
                      <a:gd name="T1" fmla="*/ 12 h 54"/>
                      <a:gd name="T2" fmla="*/ 20 w 20"/>
                      <a:gd name="T3" fmla="*/ 17 h 54"/>
                      <a:gd name="T4" fmla="*/ 20 w 20"/>
                      <a:gd name="T5" fmla="*/ 48 h 54"/>
                      <a:gd name="T6" fmla="*/ 16 w 20"/>
                      <a:gd name="T7" fmla="*/ 54 h 54"/>
                      <a:gd name="T8" fmla="*/ 14 w 20"/>
                      <a:gd name="T9" fmla="*/ 54 h 54"/>
                      <a:gd name="T10" fmla="*/ 16 w 20"/>
                      <a:gd name="T11" fmla="*/ 49 h 54"/>
                      <a:gd name="T12" fmla="*/ 16 w 20"/>
                      <a:gd name="T13" fmla="*/ 18 h 54"/>
                      <a:gd name="T14" fmla="*/ 14 w 20"/>
                      <a:gd name="T15" fmla="*/ 13 h 54"/>
                      <a:gd name="T16" fmla="*/ 0 w 20"/>
                      <a:gd name="T17" fmla="*/ 0 h 54"/>
                      <a:gd name="T18" fmla="*/ 2 w 20"/>
                      <a:gd name="T19" fmla="*/ 0 h 54"/>
                      <a:gd name="T20" fmla="*/ 3 w 20"/>
                      <a:gd name="T21" fmla="*/ 0 h 54"/>
                      <a:gd name="T22" fmla="*/ 9 w 20"/>
                      <a:gd name="T23" fmla="*/ 3 h 54"/>
                      <a:gd name="T24" fmla="*/ 18 w 2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4">
                        <a:moveTo>
                          <a:pt x="18" y="12"/>
                        </a:moveTo>
                        <a:cubicBezTo>
                          <a:pt x="19" y="13"/>
                          <a:pt x="20" y="15"/>
                          <a:pt x="20" y="17"/>
                        </a:cubicBezTo>
                        <a:cubicBezTo>
                          <a:pt x="20" y="48"/>
                          <a:pt x="20" y="48"/>
                          <a:pt x="20" y="48"/>
                        </a:cubicBezTo>
                        <a:cubicBezTo>
                          <a:pt x="20" y="51"/>
                          <a:pt x="18" y="54"/>
                          <a:pt x="16" y="54"/>
                        </a:cubicBezTo>
                        <a:cubicBezTo>
                          <a:pt x="14" y="54"/>
                          <a:pt x="14" y="54"/>
                          <a:pt x="14" y="54"/>
                        </a:cubicBezTo>
                        <a:cubicBezTo>
                          <a:pt x="15" y="52"/>
                          <a:pt x="16" y="51"/>
                          <a:pt x="16" y="49"/>
                        </a:cubicBezTo>
                        <a:cubicBezTo>
                          <a:pt x="16" y="18"/>
                          <a:pt x="16" y="18"/>
                          <a:pt x="16" y="18"/>
                        </a:cubicBezTo>
                        <a:cubicBezTo>
                          <a:pt x="16" y="17"/>
                          <a:pt x="15" y="15"/>
                          <a:pt x="14" y="13"/>
                        </a:cubicBezTo>
                        <a:cubicBezTo>
                          <a:pt x="0" y="0"/>
                          <a:pt x="0" y="0"/>
                          <a:pt x="0" y="0"/>
                        </a:cubicBezTo>
                        <a:cubicBezTo>
                          <a:pt x="2" y="0"/>
                          <a:pt x="2" y="0"/>
                          <a:pt x="2" y="0"/>
                        </a:cubicBezTo>
                        <a:cubicBezTo>
                          <a:pt x="3" y="0"/>
                          <a:pt x="3" y="0"/>
                          <a:pt x="3" y="0"/>
                        </a:cubicBezTo>
                        <a:cubicBezTo>
                          <a:pt x="4" y="0"/>
                          <a:pt x="6" y="0"/>
                          <a:pt x="9" y="3"/>
                        </a:cubicBezTo>
                        <a:lnTo>
                          <a:pt x="18" y="12"/>
                        </a:lnTo>
                        <a:close/>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25"/>
                  <p:cNvSpPr>
                    <a:spLocks/>
                  </p:cNvSpPr>
                  <p:nvPr/>
                </p:nvSpPr>
                <p:spPr bwMode="auto">
                  <a:xfrm>
                    <a:off x="4505536" y="3440113"/>
                    <a:ext cx="95250" cy="280987"/>
                  </a:xfrm>
                  <a:custGeom>
                    <a:avLst/>
                    <a:gdLst>
                      <a:gd name="T0" fmla="*/ 18 w 18"/>
                      <a:gd name="T1" fmla="*/ 15 h 54"/>
                      <a:gd name="T2" fmla="*/ 18 w 18"/>
                      <a:gd name="T3" fmla="*/ 48 h 54"/>
                      <a:gd name="T4" fmla="*/ 12 w 18"/>
                      <a:gd name="T5" fmla="*/ 54 h 54"/>
                      <a:gd name="T6" fmla="*/ 12 w 18"/>
                      <a:gd name="T7" fmla="*/ 54 h 54"/>
                      <a:gd name="T8" fmla="*/ 12 w 18"/>
                      <a:gd name="T9" fmla="*/ 49 h 54"/>
                      <a:gd name="T10" fmla="*/ 12 w 18"/>
                      <a:gd name="T11" fmla="*/ 16 h 54"/>
                      <a:gd name="T12" fmla="*/ 12 w 18"/>
                      <a:gd name="T13" fmla="*/ 12 h 54"/>
                      <a:gd name="T14" fmla="*/ 0 w 18"/>
                      <a:gd name="T15" fmla="*/ 0 h 54"/>
                      <a:gd name="T16" fmla="*/ 0 w 18"/>
                      <a:gd name="T17" fmla="*/ 0 h 54"/>
                      <a:gd name="T18" fmla="*/ 1 w 18"/>
                      <a:gd name="T19" fmla="*/ 0 h 54"/>
                      <a:gd name="T20" fmla="*/ 7 w 18"/>
                      <a:gd name="T21" fmla="*/ 3 h 54"/>
                      <a:gd name="T22" fmla="*/ 16 w 18"/>
                      <a:gd name="T23" fmla="*/ 11 h 54"/>
                      <a:gd name="T24" fmla="*/ 18 w 18"/>
                      <a:gd name="T25"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54">
                        <a:moveTo>
                          <a:pt x="18" y="15"/>
                        </a:moveTo>
                        <a:cubicBezTo>
                          <a:pt x="18" y="48"/>
                          <a:pt x="18" y="48"/>
                          <a:pt x="18" y="48"/>
                        </a:cubicBezTo>
                        <a:cubicBezTo>
                          <a:pt x="18" y="51"/>
                          <a:pt x="15" y="54"/>
                          <a:pt x="12" y="54"/>
                        </a:cubicBezTo>
                        <a:cubicBezTo>
                          <a:pt x="12" y="54"/>
                          <a:pt x="12" y="54"/>
                          <a:pt x="12" y="54"/>
                        </a:cubicBezTo>
                        <a:cubicBezTo>
                          <a:pt x="12" y="52"/>
                          <a:pt x="12" y="51"/>
                          <a:pt x="12" y="49"/>
                        </a:cubicBezTo>
                        <a:cubicBezTo>
                          <a:pt x="12" y="16"/>
                          <a:pt x="12" y="16"/>
                          <a:pt x="12" y="16"/>
                        </a:cubicBezTo>
                        <a:cubicBezTo>
                          <a:pt x="12" y="15"/>
                          <a:pt x="12" y="13"/>
                          <a:pt x="12" y="12"/>
                        </a:cubicBezTo>
                        <a:cubicBezTo>
                          <a:pt x="0" y="0"/>
                          <a:pt x="0" y="0"/>
                          <a:pt x="0" y="0"/>
                        </a:cubicBezTo>
                        <a:cubicBezTo>
                          <a:pt x="0" y="0"/>
                          <a:pt x="0" y="0"/>
                          <a:pt x="0" y="0"/>
                        </a:cubicBezTo>
                        <a:cubicBezTo>
                          <a:pt x="1" y="0"/>
                          <a:pt x="1" y="0"/>
                          <a:pt x="1" y="0"/>
                        </a:cubicBezTo>
                        <a:cubicBezTo>
                          <a:pt x="3" y="0"/>
                          <a:pt x="5" y="0"/>
                          <a:pt x="7" y="3"/>
                        </a:cubicBezTo>
                        <a:cubicBezTo>
                          <a:pt x="16" y="11"/>
                          <a:pt x="16" y="11"/>
                          <a:pt x="16" y="11"/>
                        </a:cubicBezTo>
                        <a:cubicBezTo>
                          <a:pt x="17" y="12"/>
                          <a:pt x="18" y="14"/>
                          <a:pt x="18" y="15"/>
                        </a:cubicBezTo>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sp>
          <p:nvSpPr>
            <p:cNvPr id="1121" name="Rectangle 1120"/>
            <p:cNvSpPr/>
            <p:nvPr/>
          </p:nvSpPr>
          <p:spPr bwMode="auto">
            <a:xfrm>
              <a:off x="10774549" y="5969980"/>
              <a:ext cx="197648" cy="138027"/>
            </a:xfrm>
            <a:prstGeom prst="rect">
              <a:avLst/>
            </a:prstGeom>
            <a:solidFill>
              <a:srgbClr val="80808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98" name="Title 1"/>
          <p:cNvSpPr txBox="1">
            <a:spLocks/>
          </p:cNvSpPr>
          <p:nvPr/>
        </p:nvSpPr>
        <p:spPr>
          <a:xfrm>
            <a:off x="-1" y="449297"/>
            <a:ext cx="12436475"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5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dirty="0" smtClean="0">
                <a:solidFill>
                  <a:srgbClr val="FFFFFF"/>
                </a:solidFill>
              </a:rPr>
              <a:t>Work like a network.</a:t>
            </a:r>
            <a:endParaRPr dirty="0">
              <a:gradFill>
                <a:gsLst>
                  <a:gs pos="1250">
                    <a:srgbClr val="000000"/>
                  </a:gs>
                  <a:gs pos="100000">
                    <a:srgbClr val="000000"/>
                  </a:gs>
                </a:gsLst>
                <a:lin ang="5400000" scaled="0"/>
              </a:gradFill>
            </a:endParaRPr>
          </a:p>
        </p:txBody>
      </p:sp>
    </p:spTree>
    <p:extLst>
      <p:ext uri="{BB962C8B-B14F-4D97-AF65-F5344CB8AC3E}">
        <p14:creationId xmlns:p14="http://schemas.microsoft.com/office/powerpoint/2010/main" val="2006750970"/>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3" descr="C:\Users\Annette.DUARTE\Desktop\Yammer\From Client\OfficePhoto3 copy.png"/>
          <p:cNvPicPr>
            <a:picLocks noChangeAspect="1" noChangeArrowheads="1"/>
          </p:cNvPicPr>
          <p:nvPr/>
        </p:nvPicPr>
        <p:blipFill rotWithShape="1">
          <a:blip r:embed="rId3">
            <a:extLst>
              <a:ext uri="{28A0092B-C50C-407E-A947-70E740481C1C}">
                <a14:useLocalDpi xmlns:a14="http://schemas.microsoft.com/office/drawing/2010/main" val="0"/>
              </a:ext>
            </a:extLst>
          </a:blip>
          <a:srcRect l="54595" r="17413" b="29170"/>
          <a:stretch/>
        </p:blipFill>
        <p:spPr bwMode="auto">
          <a:xfrm>
            <a:off x="8314905" y="0"/>
            <a:ext cx="4148481" cy="7001302"/>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icture 24" descr="ada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9482" y="0"/>
            <a:ext cx="4164423" cy="6994525"/>
          </a:xfrm>
          <a:prstGeom prst="rect">
            <a:avLst/>
          </a:prstGeom>
        </p:spPr>
      </p:pic>
      <p:pic>
        <p:nvPicPr>
          <p:cNvPr id="26" name="Picture 25" descr="listen.jpg"/>
          <p:cNvPicPr>
            <a:picLocks noChangeAspect="1"/>
          </p:cNvPicPr>
          <p:nvPr/>
        </p:nvPicPr>
        <p:blipFill rotWithShape="1">
          <a:blip r:embed="rId5">
            <a:extLst>
              <a:ext uri="{28A0092B-C50C-407E-A947-70E740481C1C}">
                <a14:useLocalDpi xmlns:a14="http://schemas.microsoft.com/office/drawing/2010/main" val="0"/>
              </a:ext>
            </a:extLst>
          </a:blip>
          <a:srcRect r="6335" b="6335"/>
          <a:stretch/>
        </p:blipFill>
        <p:spPr>
          <a:xfrm>
            <a:off x="0" y="0"/>
            <a:ext cx="4164423" cy="6994525"/>
          </a:xfrm>
          <a:prstGeom prst="rect">
            <a:avLst/>
          </a:prstGeom>
        </p:spPr>
      </p:pic>
      <p:sp>
        <p:nvSpPr>
          <p:cNvPr id="3" name="TextBox 2"/>
          <p:cNvSpPr txBox="1"/>
          <p:nvPr/>
        </p:nvSpPr>
        <p:spPr>
          <a:xfrm>
            <a:off x="1646237" y="-10980738"/>
            <a:ext cx="4267200" cy="960263"/>
          </a:xfrm>
          <a:prstGeom prst="rect">
            <a:avLst/>
          </a:prstGeom>
          <a:solidFill>
            <a:schemeClr val="accent2"/>
          </a:solidFill>
        </p:spPr>
        <p:txBody>
          <a:bodyPr wrap="square" lIns="182880" tIns="146304" rIns="182880" bIns="146304" rtlCol="0">
            <a:spAutoFit/>
          </a:bodyPr>
          <a:lstStyle/>
          <a:p>
            <a:pPr>
              <a:lnSpc>
                <a:spcPct val="90000"/>
              </a:lnSpc>
              <a:spcAft>
                <a:spcPts val="600"/>
              </a:spcAft>
            </a:pPr>
            <a:r>
              <a:rPr lang="en-US" sz="2400" dirty="0" smtClean="0">
                <a:gradFill>
                  <a:gsLst>
                    <a:gs pos="2917">
                      <a:srgbClr val="000000"/>
                    </a:gs>
                    <a:gs pos="30000">
                      <a:srgbClr val="000000"/>
                    </a:gs>
                  </a:gsLst>
                  <a:lin ang="5400000" scaled="0"/>
                </a:gradFill>
              </a:rPr>
              <a:t>Use full images to crop – feel free to adjust layout</a:t>
            </a:r>
          </a:p>
        </p:txBody>
      </p:sp>
      <p:sp>
        <p:nvSpPr>
          <p:cNvPr id="44" name="Rectangle 43"/>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grpSp>
        <p:nvGrpSpPr>
          <p:cNvPr id="22" name="Group 21"/>
          <p:cNvGrpSpPr/>
          <p:nvPr/>
        </p:nvGrpSpPr>
        <p:grpSpPr>
          <a:xfrm>
            <a:off x="250904" y="196885"/>
            <a:ext cx="3822853" cy="2649602"/>
            <a:chOff x="128395" y="159130"/>
            <a:chExt cx="3822853" cy="2743200"/>
          </a:xfrm>
        </p:grpSpPr>
        <p:sp>
          <p:nvSpPr>
            <p:cNvPr id="27" name="Rectangle 26"/>
            <p:cNvSpPr/>
            <p:nvPr/>
          </p:nvSpPr>
          <p:spPr>
            <a:xfrm>
              <a:off x="128395" y="159130"/>
              <a:ext cx="3657600" cy="2743200"/>
            </a:xfrm>
            <a:prstGeom prst="rect">
              <a:avLst/>
            </a:prstGeom>
            <a:gradFill>
              <a:gsLst>
                <a:gs pos="0">
                  <a:srgbClr val="00188F">
                    <a:alpha val="80000"/>
                  </a:srgbClr>
                </a:gs>
                <a:gs pos="100000">
                  <a:srgbClr val="00188F">
                    <a:alpha val="6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8" name="TextBox 27"/>
            <p:cNvSpPr txBox="1"/>
            <p:nvPr/>
          </p:nvSpPr>
          <p:spPr>
            <a:xfrm>
              <a:off x="128395" y="185605"/>
              <a:ext cx="3822853" cy="719773"/>
            </a:xfrm>
            <a:prstGeom prst="rect">
              <a:avLst/>
            </a:prstGeom>
            <a:noFill/>
          </p:spPr>
          <p:txBody>
            <a:bodyPr wrap="square" lIns="0" tIns="0" rIns="0" bIns="0" rtlCol="0" anchor="b">
              <a:noAutofit/>
            </a:bodyPr>
            <a:lstStyle/>
            <a:p>
              <a:pPr indent="228600">
                <a:lnSpc>
                  <a:spcPct val="70000"/>
                </a:lnSpc>
              </a:pPr>
              <a:r>
                <a:rPr lang="en-US" sz="4400" dirty="0">
                  <a:solidFill>
                    <a:srgbClr val="FFFFFF"/>
                  </a:solidFill>
                  <a:latin typeface="Segoe UI Light"/>
                </a:rPr>
                <a:t>Listen</a:t>
              </a:r>
            </a:p>
          </p:txBody>
        </p:sp>
        <p:sp>
          <p:nvSpPr>
            <p:cNvPr id="29" name="TextBox 28"/>
            <p:cNvSpPr txBox="1"/>
            <p:nvPr/>
          </p:nvSpPr>
          <p:spPr>
            <a:xfrm>
              <a:off x="128396" y="2087221"/>
              <a:ext cx="3657599" cy="721511"/>
            </a:xfrm>
            <a:prstGeom prst="rect">
              <a:avLst/>
            </a:prstGeom>
            <a:noFill/>
          </p:spPr>
          <p:txBody>
            <a:bodyPr wrap="square" lIns="0" tIns="0" rIns="0" bIns="0" rtlCol="0">
              <a:noAutofit/>
            </a:bodyPr>
            <a:lstStyle/>
            <a:p>
              <a:pPr marL="228600">
                <a:lnSpc>
                  <a:spcPct val="85000"/>
                </a:lnSpc>
              </a:pPr>
              <a:r>
                <a:rPr lang="en-US" dirty="0">
                  <a:solidFill>
                    <a:srgbClr val="FFFFFF"/>
                  </a:solidFill>
                  <a:latin typeface="Segoe UI Light"/>
                </a:rPr>
                <a:t>m</a:t>
              </a:r>
              <a:r>
                <a:rPr lang="en-US" dirty="0" smtClean="0">
                  <a:solidFill>
                    <a:srgbClr val="FFFFFF"/>
                  </a:solidFill>
                  <a:latin typeface="Segoe UI Light"/>
                </a:rPr>
                <a:t>ore visibility into other departments and office locations</a:t>
              </a:r>
              <a:endParaRPr lang="en-US" dirty="0">
                <a:solidFill>
                  <a:srgbClr val="FFFFFF"/>
                </a:solidFill>
                <a:latin typeface="Segoe UI Light"/>
              </a:endParaRPr>
            </a:p>
          </p:txBody>
        </p:sp>
        <p:sp>
          <p:nvSpPr>
            <p:cNvPr id="30" name="TextBox 29"/>
            <p:cNvSpPr txBox="1"/>
            <p:nvPr/>
          </p:nvSpPr>
          <p:spPr>
            <a:xfrm>
              <a:off x="128395" y="994278"/>
              <a:ext cx="3822853" cy="1124923"/>
            </a:xfrm>
            <a:prstGeom prst="rect">
              <a:avLst/>
            </a:prstGeom>
            <a:noFill/>
          </p:spPr>
          <p:txBody>
            <a:bodyPr wrap="square" lIns="0" tIns="0" rIns="0" bIns="0" rtlCol="0">
              <a:spAutoFit/>
            </a:bodyPr>
            <a:lstStyle/>
            <a:p>
              <a:pPr indent="228600">
                <a:lnSpc>
                  <a:spcPct val="85000"/>
                </a:lnSpc>
              </a:pPr>
              <a:r>
                <a:rPr lang="en-US" sz="8600" b="1" spc="-816" dirty="0" smtClean="0">
                  <a:solidFill>
                    <a:srgbClr val="FFFFFF"/>
                  </a:solidFill>
                  <a:latin typeface="Segoe UI Semibold" panose="020B0702040204020203" pitchFamily="34" charset="0"/>
                  <a:cs typeface="Segoe UI Semibold" panose="020B0702040204020203" pitchFamily="34" charset="0"/>
                </a:rPr>
                <a:t>76</a:t>
              </a:r>
              <a:r>
                <a:rPr lang="en-US" sz="8600" b="1" spc="-1836" dirty="0" smtClean="0">
                  <a:solidFill>
                    <a:srgbClr val="FFFFFF"/>
                  </a:solidFill>
                  <a:latin typeface="Segoe UI Semibold" panose="020B0702040204020203" pitchFamily="34" charset="0"/>
                  <a:cs typeface="Segoe UI Semibold" panose="020B0702040204020203" pitchFamily="34" charset="0"/>
                </a:rPr>
                <a:t> </a:t>
              </a:r>
              <a:r>
                <a:rPr lang="en-US" sz="8600" b="1" spc="-1224" baseline="29000" dirty="0">
                  <a:solidFill>
                    <a:srgbClr val="FFFFFF"/>
                  </a:solidFill>
                  <a:latin typeface="Segoe UI Semibold" panose="020B0702040204020203" pitchFamily="34" charset="0"/>
                  <a:cs typeface="Segoe UI Semibold" panose="020B0702040204020203" pitchFamily="34" charset="0"/>
                </a:rPr>
                <a:t>%</a:t>
              </a:r>
            </a:p>
          </p:txBody>
        </p:sp>
      </p:grpSp>
      <p:grpSp>
        <p:nvGrpSpPr>
          <p:cNvPr id="31" name="Group 30"/>
          <p:cNvGrpSpPr/>
          <p:nvPr/>
        </p:nvGrpSpPr>
        <p:grpSpPr>
          <a:xfrm>
            <a:off x="4330446" y="220836"/>
            <a:ext cx="3834980" cy="2649602"/>
            <a:chOff x="116268" y="156159"/>
            <a:chExt cx="3834980" cy="2743200"/>
          </a:xfrm>
        </p:grpSpPr>
        <p:sp>
          <p:nvSpPr>
            <p:cNvPr id="32" name="Rectangle 31"/>
            <p:cNvSpPr/>
            <p:nvPr/>
          </p:nvSpPr>
          <p:spPr>
            <a:xfrm>
              <a:off x="128395" y="156159"/>
              <a:ext cx="3822853" cy="2743200"/>
            </a:xfrm>
            <a:prstGeom prst="rect">
              <a:avLst/>
            </a:prstGeom>
            <a:gradFill>
              <a:gsLst>
                <a:gs pos="0">
                  <a:srgbClr val="00823B"/>
                </a:gs>
                <a:gs pos="100000">
                  <a:srgbClr val="00823B">
                    <a:alpha val="6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3" name="TextBox 32"/>
            <p:cNvSpPr txBox="1"/>
            <p:nvPr/>
          </p:nvSpPr>
          <p:spPr>
            <a:xfrm>
              <a:off x="128395" y="185605"/>
              <a:ext cx="3822853" cy="719773"/>
            </a:xfrm>
            <a:prstGeom prst="rect">
              <a:avLst/>
            </a:prstGeom>
            <a:noFill/>
          </p:spPr>
          <p:txBody>
            <a:bodyPr wrap="square" lIns="0" tIns="0" rIns="0" bIns="0" rtlCol="0" anchor="b">
              <a:noAutofit/>
            </a:bodyPr>
            <a:lstStyle/>
            <a:p>
              <a:pPr indent="228600">
                <a:lnSpc>
                  <a:spcPct val="70000"/>
                </a:lnSpc>
              </a:pPr>
              <a:r>
                <a:rPr lang="en-US" sz="4400" dirty="0" smtClean="0">
                  <a:solidFill>
                    <a:srgbClr val="FFFFFF"/>
                  </a:solidFill>
                  <a:latin typeface="Segoe UI Light"/>
                </a:rPr>
                <a:t>Adapt</a:t>
              </a:r>
              <a:endParaRPr lang="en-US" sz="4400" dirty="0">
                <a:solidFill>
                  <a:srgbClr val="FFFFFF"/>
                </a:solidFill>
                <a:latin typeface="Segoe UI Light"/>
              </a:endParaRPr>
            </a:p>
          </p:txBody>
        </p:sp>
        <p:sp>
          <p:nvSpPr>
            <p:cNvPr id="45" name="TextBox 44"/>
            <p:cNvSpPr txBox="1"/>
            <p:nvPr/>
          </p:nvSpPr>
          <p:spPr>
            <a:xfrm>
              <a:off x="116268" y="2088929"/>
              <a:ext cx="3663822" cy="721511"/>
            </a:xfrm>
            <a:prstGeom prst="rect">
              <a:avLst/>
            </a:prstGeom>
            <a:noFill/>
          </p:spPr>
          <p:txBody>
            <a:bodyPr wrap="square" lIns="0" tIns="0" rIns="0" bIns="0" rtlCol="0">
              <a:noAutofit/>
            </a:bodyPr>
            <a:lstStyle/>
            <a:p>
              <a:pPr marL="228600">
                <a:lnSpc>
                  <a:spcPct val="85000"/>
                </a:lnSpc>
              </a:pPr>
              <a:r>
                <a:rPr lang="en-US" dirty="0">
                  <a:solidFill>
                    <a:srgbClr val="FFFFFF"/>
                  </a:solidFill>
                  <a:latin typeface="Segoe UI Light"/>
                </a:rPr>
                <a:t>i</a:t>
              </a:r>
              <a:r>
                <a:rPr lang="en-US" dirty="0" smtClean="0">
                  <a:solidFill>
                    <a:srgbClr val="FFFFFF"/>
                  </a:solidFill>
                  <a:latin typeface="Segoe UI Light"/>
                </a:rPr>
                <a:t>mprovement in project collaboration</a:t>
              </a:r>
              <a:endParaRPr lang="en-US" dirty="0">
                <a:solidFill>
                  <a:srgbClr val="FFFFFF"/>
                </a:solidFill>
                <a:latin typeface="Segoe UI Light"/>
              </a:endParaRPr>
            </a:p>
          </p:txBody>
        </p:sp>
        <p:sp>
          <p:nvSpPr>
            <p:cNvPr id="46" name="TextBox 45"/>
            <p:cNvSpPr txBox="1"/>
            <p:nvPr/>
          </p:nvSpPr>
          <p:spPr>
            <a:xfrm>
              <a:off x="128393" y="994383"/>
              <a:ext cx="3822853" cy="1164661"/>
            </a:xfrm>
            <a:prstGeom prst="rect">
              <a:avLst/>
            </a:prstGeom>
            <a:noFill/>
          </p:spPr>
          <p:txBody>
            <a:bodyPr wrap="square" lIns="0" tIns="0" rIns="0" bIns="0" rtlCol="0">
              <a:spAutoFit/>
            </a:bodyPr>
            <a:lstStyle/>
            <a:p>
              <a:pPr indent="228600">
                <a:lnSpc>
                  <a:spcPct val="85000"/>
                </a:lnSpc>
              </a:pPr>
              <a:r>
                <a:rPr lang="en-US" sz="8600" b="1" spc="-816" dirty="0" smtClean="0">
                  <a:solidFill>
                    <a:srgbClr val="FFFFFF"/>
                  </a:solidFill>
                  <a:latin typeface="Segoe UI Semibold" panose="020B0702040204020203" pitchFamily="34" charset="0"/>
                  <a:cs typeface="Segoe UI Semibold" panose="020B0702040204020203" pitchFamily="34" charset="0"/>
                </a:rPr>
                <a:t>37</a:t>
              </a:r>
              <a:r>
                <a:rPr lang="en-US" sz="6000" b="1" spc="-816" dirty="0" smtClean="0">
                  <a:solidFill>
                    <a:srgbClr val="FFFFFF"/>
                  </a:solidFill>
                  <a:latin typeface="Segoe UI Semibold" panose="020B0702040204020203" pitchFamily="34" charset="0"/>
                  <a:cs typeface="Segoe UI Semibold" panose="020B0702040204020203" pitchFamily="34" charset="0"/>
                </a:rPr>
                <a:t> </a:t>
              </a:r>
              <a:r>
                <a:rPr lang="en-US" sz="8600" b="1" spc="-1224" baseline="29000" dirty="0" smtClean="0">
                  <a:solidFill>
                    <a:srgbClr val="FFFFFF"/>
                  </a:solidFill>
                  <a:latin typeface="Segoe UI Semibold" panose="020B0702040204020203" pitchFamily="34" charset="0"/>
                  <a:cs typeface="Segoe UI Semibold" panose="020B0702040204020203" pitchFamily="34" charset="0"/>
                </a:rPr>
                <a:t>%</a:t>
              </a:r>
              <a:endParaRPr lang="en-US" sz="8600" b="1" spc="-1224" baseline="29000" dirty="0">
                <a:solidFill>
                  <a:srgbClr val="FFFFFF"/>
                </a:solidFill>
                <a:latin typeface="Segoe UI Semibold" panose="020B0702040204020203" pitchFamily="34" charset="0"/>
                <a:cs typeface="Segoe UI Semibold" panose="020B0702040204020203" pitchFamily="34" charset="0"/>
              </a:endParaRPr>
            </a:p>
          </p:txBody>
        </p:sp>
      </p:grpSp>
      <p:grpSp>
        <p:nvGrpSpPr>
          <p:cNvPr id="47" name="Group 46"/>
          <p:cNvGrpSpPr/>
          <p:nvPr/>
        </p:nvGrpSpPr>
        <p:grpSpPr>
          <a:xfrm>
            <a:off x="8503628" y="196885"/>
            <a:ext cx="3822853" cy="2649602"/>
            <a:chOff x="128395" y="159130"/>
            <a:chExt cx="3822853" cy="2743200"/>
          </a:xfrm>
        </p:grpSpPr>
        <p:sp>
          <p:nvSpPr>
            <p:cNvPr id="48" name="Rectangle 47"/>
            <p:cNvSpPr/>
            <p:nvPr/>
          </p:nvSpPr>
          <p:spPr>
            <a:xfrm>
              <a:off x="128395" y="159130"/>
              <a:ext cx="3822853" cy="2743200"/>
            </a:xfrm>
            <a:prstGeom prst="rect">
              <a:avLst/>
            </a:prstGeom>
            <a:gradFill>
              <a:gsLst>
                <a:gs pos="100000">
                  <a:srgbClr val="B4009E">
                    <a:alpha val="67000"/>
                  </a:srgbClr>
                </a:gs>
                <a:gs pos="0">
                  <a:srgbClr val="B4009E">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49" name="TextBox 48"/>
            <p:cNvSpPr txBox="1"/>
            <p:nvPr/>
          </p:nvSpPr>
          <p:spPr>
            <a:xfrm>
              <a:off x="128395" y="185605"/>
              <a:ext cx="3822853" cy="719773"/>
            </a:xfrm>
            <a:prstGeom prst="rect">
              <a:avLst/>
            </a:prstGeom>
            <a:noFill/>
          </p:spPr>
          <p:txBody>
            <a:bodyPr wrap="square" lIns="0" tIns="0" rIns="0" bIns="0" rtlCol="0" anchor="b">
              <a:noAutofit/>
            </a:bodyPr>
            <a:lstStyle/>
            <a:p>
              <a:pPr indent="228600">
                <a:lnSpc>
                  <a:spcPct val="70000"/>
                </a:lnSpc>
              </a:pPr>
              <a:r>
                <a:rPr lang="en-US" sz="4400" dirty="0" smtClean="0">
                  <a:solidFill>
                    <a:srgbClr val="FFFFFF"/>
                  </a:solidFill>
                  <a:latin typeface="Segoe UI Light"/>
                </a:rPr>
                <a:t>Grow</a:t>
              </a:r>
              <a:endParaRPr lang="en-US" sz="4400" dirty="0">
                <a:solidFill>
                  <a:srgbClr val="FFFFFF"/>
                </a:solidFill>
                <a:latin typeface="Segoe UI Light"/>
              </a:endParaRPr>
            </a:p>
          </p:txBody>
        </p:sp>
        <p:sp>
          <p:nvSpPr>
            <p:cNvPr id="50" name="TextBox 49"/>
            <p:cNvSpPr txBox="1"/>
            <p:nvPr/>
          </p:nvSpPr>
          <p:spPr>
            <a:xfrm>
              <a:off x="128396" y="2087221"/>
              <a:ext cx="3822852" cy="721511"/>
            </a:xfrm>
            <a:prstGeom prst="rect">
              <a:avLst/>
            </a:prstGeom>
            <a:noFill/>
          </p:spPr>
          <p:txBody>
            <a:bodyPr wrap="square" lIns="0" tIns="0" rIns="0" bIns="0" rtlCol="0">
              <a:noAutofit/>
            </a:bodyPr>
            <a:lstStyle/>
            <a:p>
              <a:pPr marL="228600">
                <a:lnSpc>
                  <a:spcPct val="85000"/>
                </a:lnSpc>
              </a:pPr>
              <a:r>
                <a:rPr lang="en-US" dirty="0">
                  <a:solidFill>
                    <a:srgbClr val="FFFFFF"/>
                  </a:solidFill>
                  <a:latin typeface="Segoe UI Light"/>
                </a:rPr>
                <a:t>o</a:t>
              </a:r>
              <a:r>
                <a:rPr lang="en-US" dirty="0" smtClean="0">
                  <a:solidFill>
                    <a:srgbClr val="FFFFFF"/>
                  </a:solidFill>
                  <a:latin typeface="Segoe UI Light"/>
                </a:rPr>
                <a:t>f business leaders agree that internal social tools stimulate innovation</a:t>
              </a:r>
              <a:endParaRPr lang="en-US" dirty="0">
                <a:solidFill>
                  <a:srgbClr val="FFFFFF"/>
                </a:solidFill>
                <a:latin typeface="Segoe UI Light"/>
              </a:endParaRPr>
            </a:p>
          </p:txBody>
        </p:sp>
        <p:sp>
          <p:nvSpPr>
            <p:cNvPr id="51" name="TextBox 50"/>
            <p:cNvSpPr txBox="1"/>
            <p:nvPr/>
          </p:nvSpPr>
          <p:spPr>
            <a:xfrm>
              <a:off x="128395" y="997138"/>
              <a:ext cx="3822853" cy="1124923"/>
            </a:xfrm>
            <a:prstGeom prst="rect">
              <a:avLst/>
            </a:prstGeom>
            <a:noFill/>
          </p:spPr>
          <p:txBody>
            <a:bodyPr wrap="square" lIns="0" tIns="0" rIns="0" bIns="0" rtlCol="0">
              <a:spAutoFit/>
            </a:bodyPr>
            <a:lstStyle/>
            <a:p>
              <a:pPr indent="228600">
                <a:lnSpc>
                  <a:spcPct val="85000"/>
                </a:lnSpc>
              </a:pPr>
              <a:r>
                <a:rPr lang="en-US" sz="8600" b="1" spc="-816" dirty="0" smtClean="0">
                  <a:solidFill>
                    <a:srgbClr val="FFFFFF"/>
                  </a:solidFill>
                  <a:latin typeface="Segoe UI Semibold" panose="020B0702040204020203" pitchFamily="34" charset="0"/>
                  <a:cs typeface="Segoe UI Semibold" panose="020B0702040204020203" pitchFamily="34" charset="0"/>
                </a:rPr>
                <a:t>93</a:t>
              </a:r>
              <a:r>
                <a:rPr lang="en-US" sz="8600" b="1" spc="-1836" dirty="0" smtClean="0">
                  <a:solidFill>
                    <a:srgbClr val="FFFFFF"/>
                  </a:solidFill>
                  <a:latin typeface="Segoe UI Semibold" panose="020B0702040204020203" pitchFamily="34" charset="0"/>
                  <a:cs typeface="Segoe UI Semibold" panose="020B0702040204020203" pitchFamily="34" charset="0"/>
                </a:rPr>
                <a:t> </a:t>
              </a:r>
              <a:r>
                <a:rPr lang="en-US" sz="8600" b="1" spc="-1224" baseline="29000" dirty="0">
                  <a:solidFill>
                    <a:srgbClr val="FFFFFF"/>
                  </a:solidFill>
                  <a:latin typeface="Segoe UI Semibold" panose="020B0702040204020203" pitchFamily="34" charset="0"/>
                  <a:cs typeface="Segoe UI Semibold" panose="020B0702040204020203" pitchFamily="34" charset="0"/>
                </a:rPr>
                <a:t>%</a:t>
              </a:r>
            </a:p>
          </p:txBody>
        </p:sp>
      </p:grpSp>
      <p:sp>
        <p:nvSpPr>
          <p:cNvPr id="2" name="TextBox 1"/>
          <p:cNvSpPr txBox="1"/>
          <p:nvPr/>
        </p:nvSpPr>
        <p:spPr>
          <a:xfrm>
            <a:off x="10577015" y="2487903"/>
            <a:ext cx="1684195" cy="447815"/>
          </a:xfrm>
          <a:prstGeom prst="rect">
            <a:avLst/>
          </a:prstGeom>
          <a:noFill/>
        </p:spPr>
        <p:txBody>
          <a:bodyPr wrap="square" lIns="182880" tIns="146304" rIns="182880" bIns="146304" rtlCol="0">
            <a:spAutoFit/>
          </a:bodyPr>
          <a:lstStyle/>
          <a:p>
            <a:pPr algn="r">
              <a:lnSpc>
                <a:spcPct val="90000"/>
              </a:lnSpc>
              <a:spcAft>
                <a:spcPts val="600"/>
              </a:spcAft>
            </a:pPr>
            <a:r>
              <a:rPr lang="en-US" sz="1100" dirty="0" smtClean="0">
                <a:solidFill>
                  <a:srgbClr val="FFFFFF"/>
                </a:solidFill>
                <a:latin typeface="Segoe UI Light"/>
              </a:rPr>
              <a:t>Red River, 2013</a:t>
            </a:r>
          </a:p>
        </p:txBody>
      </p:sp>
      <p:sp>
        <p:nvSpPr>
          <p:cNvPr id="52" name="TextBox 51"/>
          <p:cNvSpPr txBox="1"/>
          <p:nvPr/>
        </p:nvSpPr>
        <p:spPr>
          <a:xfrm>
            <a:off x="6032310" y="2487903"/>
            <a:ext cx="2101400" cy="447815"/>
          </a:xfrm>
          <a:prstGeom prst="rect">
            <a:avLst/>
          </a:prstGeom>
          <a:noFill/>
        </p:spPr>
        <p:txBody>
          <a:bodyPr wrap="square" lIns="182880" tIns="146304" rIns="182880" bIns="146304" rtlCol="0">
            <a:spAutoFit/>
          </a:bodyPr>
          <a:lstStyle/>
          <a:p>
            <a:pPr algn="r">
              <a:lnSpc>
                <a:spcPct val="90000"/>
              </a:lnSpc>
              <a:spcAft>
                <a:spcPts val="600"/>
              </a:spcAft>
            </a:pPr>
            <a:r>
              <a:rPr lang="en-US" sz="1100" dirty="0" smtClean="0">
                <a:solidFill>
                  <a:srgbClr val="FFFFFF"/>
                </a:solidFill>
                <a:latin typeface="Segoe UI Light"/>
              </a:rPr>
              <a:t>Inside Communication, 2012</a:t>
            </a:r>
          </a:p>
        </p:txBody>
      </p:sp>
      <p:sp>
        <p:nvSpPr>
          <p:cNvPr id="53" name="TextBox 52"/>
          <p:cNvSpPr txBox="1"/>
          <p:nvPr/>
        </p:nvSpPr>
        <p:spPr>
          <a:xfrm>
            <a:off x="1646237" y="2482918"/>
            <a:ext cx="2264507" cy="447815"/>
          </a:xfrm>
          <a:prstGeom prst="rect">
            <a:avLst/>
          </a:prstGeom>
          <a:noFill/>
        </p:spPr>
        <p:txBody>
          <a:bodyPr wrap="square" lIns="182880" tIns="146304" rIns="182880" bIns="146304" rtlCol="0">
            <a:spAutoFit/>
          </a:bodyPr>
          <a:lstStyle/>
          <a:p>
            <a:pPr algn="r">
              <a:lnSpc>
                <a:spcPct val="90000"/>
              </a:lnSpc>
              <a:spcAft>
                <a:spcPts val="600"/>
              </a:spcAft>
            </a:pPr>
            <a:r>
              <a:rPr lang="en-US" sz="1100" dirty="0" smtClean="0">
                <a:solidFill>
                  <a:srgbClr val="FFFFFF"/>
                </a:solidFill>
                <a:latin typeface="Segoe UI Light"/>
              </a:rPr>
              <a:t>Yammer, 2013</a:t>
            </a:r>
          </a:p>
        </p:txBody>
      </p:sp>
    </p:spTree>
    <p:extLst>
      <p:ext uri="{BB962C8B-B14F-4D97-AF65-F5344CB8AC3E}">
        <p14:creationId xmlns:p14="http://schemas.microsoft.com/office/powerpoint/2010/main" val="50515148"/>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Picture 90" descr="listen.jpg"/>
          <p:cNvPicPr>
            <a:picLocks noChangeAspect="1"/>
          </p:cNvPicPr>
          <p:nvPr/>
        </p:nvPicPr>
        <p:blipFill rotWithShape="1">
          <a:blip r:embed="rId3">
            <a:extLst>
              <a:ext uri="{28A0092B-C50C-407E-A947-70E740481C1C}">
                <a14:useLocalDpi xmlns:a14="http://schemas.microsoft.com/office/drawing/2010/main" val="0"/>
              </a:ext>
            </a:extLst>
          </a:blip>
          <a:srcRect l="-1" r="9720" b="6335"/>
          <a:stretch/>
        </p:blipFill>
        <p:spPr>
          <a:xfrm>
            <a:off x="0" y="0"/>
            <a:ext cx="4013911" cy="6994525"/>
          </a:xfrm>
          <a:prstGeom prst="rect">
            <a:avLst/>
          </a:prstGeom>
        </p:spPr>
      </p:pic>
      <p:pic>
        <p:nvPicPr>
          <p:cNvPr id="1045" name="Picture 21"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1" y="-1"/>
            <a:ext cx="12436331" cy="69945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5" name="Rectangle 34" hidden="1"/>
          <p:cNvSpPr/>
          <p:nvPr/>
        </p:nvSpPr>
        <p:spPr>
          <a:xfrm>
            <a:off x="-3815196" y="-1656"/>
            <a:ext cx="3597184" cy="4279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Timeline. Create icons for each of these (change to circle- see brand guidelines). Animate individually, and then when it moves to the next slide, everything will pan over to the left underneath the photo. </a:t>
            </a:r>
          </a:p>
        </p:txBody>
      </p:sp>
      <p:grpSp>
        <p:nvGrpSpPr>
          <p:cNvPr id="74" name="Group 73" hidden="1"/>
          <p:cNvGrpSpPr/>
          <p:nvPr/>
        </p:nvGrpSpPr>
        <p:grpSpPr>
          <a:xfrm>
            <a:off x="8729767" y="810508"/>
            <a:ext cx="13484418" cy="4791579"/>
            <a:chOff x="8556920" y="794688"/>
            <a:chExt cx="13221218" cy="4698053"/>
          </a:xfrm>
        </p:grpSpPr>
        <p:grpSp>
          <p:nvGrpSpPr>
            <p:cNvPr id="99" name="Group 98"/>
            <p:cNvGrpSpPr/>
            <p:nvPr/>
          </p:nvGrpSpPr>
          <p:grpSpPr>
            <a:xfrm rot="612121" flipH="1">
              <a:off x="16839353" y="1525742"/>
              <a:ext cx="4308272" cy="2657323"/>
              <a:chOff x="14692858" y="1093642"/>
              <a:chExt cx="2110544" cy="2120706"/>
            </a:xfrm>
          </p:grpSpPr>
          <p:cxnSp>
            <p:nvCxnSpPr>
              <p:cNvPr id="100" name="Straight Connector 99"/>
              <p:cNvCxnSpPr/>
              <p:nvPr/>
            </p:nvCxnSpPr>
            <p:spPr>
              <a:xfrm flipV="1">
                <a:off x="14696638" y="1093642"/>
                <a:ext cx="2106764" cy="2106764"/>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14692858" y="1107584"/>
                <a:ext cx="2106764" cy="2106764"/>
              </a:xfrm>
              <a:prstGeom prst="line">
                <a:avLst/>
              </a:prstGeom>
              <a:ln w="88900">
                <a:solidFill>
                  <a:srgbClr val="00BCF2">
                    <a:alpha val="70000"/>
                  </a:srgbClr>
                </a:solidFill>
              </a:ln>
            </p:spPr>
            <p:style>
              <a:lnRef idx="1">
                <a:schemeClr val="accent1"/>
              </a:lnRef>
              <a:fillRef idx="0">
                <a:schemeClr val="accent1"/>
              </a:fillRef>
              <a:effectRef idx="0">
                <a:schemeClr val="accent1"/>
              </a:effectRef>
              <a:fontRef idx="minor">
                <a:schemeClr val="tx1"/>
              </a:fontRef>
            </p:style>
          </p:cxnSp>
        </p:grpSp>
        <p:grpSp>
          <p:nvGrpSpPr>
            <p:cNvPr id="4105" name="Group 4104"/>
            <p:cNvGrpSpPr/>
            <p:nvPr/>
          </p:nvGrpSpPr>
          <p:grpSpPr>
            <a:xfrm rot="20696209">
              <a:off x="14543186" y="1657799"/>
              <a:ext cx="2713007" cy="1478480"/>
              <a:chOff x="14692858" y="1093642"/>
              <a:chExt cx="2110544" cy="2120706"/>
            </a:xfrm>
          </p:grpSpPr>
          <p:cxnSp>
            <p:nvCxnSpPr>
              <p:cNvPr id="83" name="Straight Connector 82"/>
              <p:cNvCxnSpPr/>
              <p:nvPr/>
            </p:nvCxnSpPr>
            <p:spPr>
              <a:xfrm flipV="1">
                <a:off x="14696638" y="1093642"/>
                <a:ext cx="2106764" cy="2106764"/>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14692858" y="1107584"/>
                <a:ext cx="2106764" cy="2106764"/>
              </a:xfrm>
              <a:prstGeom prst="line">
                <a:avLst/>
              </a:prstGeom>
              <a:ln w="88900">
                <a:solidFill>
                  <a:srgbClr val="00BCF2">
                    <a:alpha val="70000"/>
                  </a:srgbClr>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8556920" y="3425816"/>
              <a:ext cx="5987419" cy="3184"/>
              <a:chOff x="8556920" y="3425816"/>
              <a:chExt cx="5987419" cy="3184"/>
            </a:xfrm>
          </p:grpSpPr>
          <p:cxnSp>
            <p:nvCxnSpPr>
              <p:cNvPr id="50" name="Straight Connector 49"/>
              <p:cNvCxnSpPr/>
              <p:nvPr/>
            </p:nvCxnSpPr>
            <p:spPr>
              <a:xfrm>
                <a:off x="8560700" y="3425816"/>
                <a:ext cx="5983639" cy="0"/>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37" name="Straight Connector 1036"/>
              <p:cNvCxnSpPr/>
              <p:nvPr/>
            </p:nvCxnSpPr>
            <p:spPr>
              <a:xfrm>
                <a:off x="8556920" y="3429000"/>
                <a:ext cx="5987419" cy="0"/>
              </a:xfrm>
              <a:prstGeom prst="line">
                <a:avLst/>
              </a:prstGeom>
              <a:ln w="88900">
                <a:solidFill>
                  <a:srgbClr val="00BCF2">
                    <a:alpha val="70000"/>
                  </a:srgbClr>
                </a:solidFill>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14970340" y="3841053"/>
              <a:ext cx="2797176" cy="761897"/>
            </a:xfrm>
            <a:prstGeom prst="rect">
              <a:avLst/>
            </a:prstGeom>
            <a:noFill/>
          </p:spPr>
          <p:txBody>
            <a:bodyPr wrap="square" lIns="0" tIns="0" rIns="0" bIns="0" rtlCol="0">
              <a:noAutofit/>
            </a:bodyPr>
            <a:lstStyle/>
            <a:p>
              <a:pPr>
                <a:lnSpc>
                  <a:spcPct val="85000"/>
                </a:lnSpc>
              </a:pPr>
              <a:r>
                <a:rPr lang="en-US" sz="2040" dirty="0">
                  <a:solidFill>
                    <a:srgbClr val="969696"/>
                  </a:solidFill>
                </a:rPr>
                <a:t>Social Media Manager alerts the wider team</a:t>
              </a:r>
            </a:p>
          </p:txBody>
        </p:sp>
        <p:grpSp>
          <p:nvGrpSpPr>
            <p:cNvPr id="4102" name="Group 4101"/>
            <p:cNvGrpSpPr/>
            <p:nvPr/>
          </p:nvGrpSpPr>
          <p:grpSpPr>
            <a:xfrm>
              <a:off x="14077344" y="2936965"/>
              <a:ext cx="933989" cy="933992"/>
              <a:chOff x="13133420" y="1329309"/>
              <a:chExt cx="933989" cy="933992"/>
            </a:xfrm>
          </p:grpSpPr>
          <p:sp>
            <p:nvSpPr>
              <p:cNvPr id="76" name="Oval 75"/>
              <p:cNvSpPr/>
              <p:nvPr/>
            </p:nvSpPr>
            <p:spPr>
              <a:xfrm>
                <a:off x="13193237" y="1378411"/>
                <a:ext cx="863413" cy="8634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4101" name="Group 4100"/>
              <p:cNvGrpSpPr/>
              <p:nvPr/>
            </p:nvGrpSpPr>
            <p:grpSpPr>
              <a:xfrm>
                <a:off x="13133420" y="1329309"/>
                <a:ext cx="933989" cy="933992"/>
                <a:chOff x="13609638" y="1216025"/>
                <a:chExt cx="484187" cy="484188"/>
              </a:xfrm>
              <a:solidFill>
                <a:schemeClr val="accent3"/>
              </a:solidFill>
            </p:grpSpPr>
            <p:sp>
              <p:nvSpPr>
                <p:cNvPr id="32" name="Freeform 7"/>
                <p:cNvSpPr>
                  <a:spLocks noEditPoints="1"/>
                </p:cNvSpPr>
                <p:nvPr/>
              </p:nvSpPr>
              <p:spPr bwMode="auto">
                <a:xfrm>
                  <a:off x="13609638" y="1216025"/>
                  <a:ext cx="484187" cy="484188"/>
                </a:xfrm>
                <a:custGeom>
                  <a:avLst/>
                  <a:gdLst>
                    <a:gd name="T0" fmla="*/ 129 w 129"/>
                    <a:gd name="T1" fmla="*/ 65 h 129"/>
                    <a:gd name="T2" fmla="*/ 64 w 129"/>
                    <a:gd name="T3" fmla="*/ 0 h 129"/>
                    <a:gd name="T4" fmla="*/ 0 w 129"/>
                    <a:gd name="T5" fmla="*/ 65 h 129"/>
                    <a:gd name="T6" fmla="*/ 64 w 129"/>
                    <a:gd name="T7" fmla="*/ 129 h 129"/>
                    <a:gd name="T8" fmla="*/ 129 w 129"/>
                    <a:gd name="T9" fmla="*/ 65 h 129"/>
                    <a:gd name="T10" fmla="*/ 121 w 129"/>
                    <a:gd name="T11" fmla="*/ 65 h 129"/>
                    <a:gd name="T12" fmla="*/ 64 w 129"/>
                    <a:gd name="T13" fmla="*/ 120 h 129"/>
                    <a:gd name="T14" fmla="*/ 8 w 129"/>
                    <a:gd name="T15" fmla="*/ 65 h 129"/>
                    <a:gd name="T16" fmla="*/ 64 w 129"/>
                    <a:gd name="T17" fmla="*/ 8 h 129"/>
                    <a:gd name="T18" fmla="*/ 121 w 129"/>
                    <a:gd name="T19"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9">
                      <a:moveTo>
                        <a:pt x="129" y="65"/>
                      </a:moveTo>
                      <a:cubicBezTo>
                        <a:pt x="129" y="28"/>
                        <a:pt x="99" y="0"/>
                        <a:pt x="64" y="0"/>
                      </a:cubicBezTo>
                      <a:cubicBezTo>
                        <a:pt x="29" y="0"/>
                        <a:pt x="0" y="28"/>
                        <a:pt x="0" y="65"/>
                      </a:cubicBezTo>
                      <a:cubicBezTo>
                        <a:pt x="0" y="100"/>
                        <a:pt x="29" y="129"/>
                        <a:pt x="64" y="129"/>
                      </a:cubicBezTo>
                      <a:cubicBezTo>
                        <a:pt x="99" y="129"/>
                        <a:pt x="129" y="100"/>
                        <a:pt x="129" y="65"/>
                      </a:cubicBezTo>
                      <a:moveTo>
                        <a:pt x="121" y="65"/>
                      </a:moveTo>
                      <a:cubicBezTo>
                        <a:pt x="121" y="95"/>
                        <a:pt x="95" y="120"/>
                        <a:pt x="64" y="120"/>
                      </a:cubicBezTo>
                      <a:cubicBezTo>
                        <a:pt x="33" y="120"/>
                        <a:pt x="8" y="95"/>
                        <a:pt x="8" y="65"/>
                      </a:cubicBezTo>
                      <a:cubicBezTo>
                        <a:pt x="8" y="33"/>
                        <a:pt x="33" y="8"/>
                        <a:pt x="64" y="8"/>
                      </a:cubicBezTo>
                      <a:cubicBezTo>
                        <a:pt x="95" y="8"/>
                        <a:pt x="121" y="33"/>
                        <a:pt x="121" y="6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33" name="Oval 8"/>
                <p:cNvSpPr>
                  <a:spLocks noChangeArrowheads="1"/>
                </p:cNvSpPr>
                <p:nvPr/>
              </p:nvSpPr>
              <p:spPr bwMode="auto">
                <a:xfrm>
                  <a:off x="13793788" y="1331913"/>
                  <a:ext cx="115887" cy="115888"/>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34" name="Freeform 9"/>
                <p:cNvSpPr>
                  <a:spLocks/>
                </p:cNvSpPr>
                <p:nvPr/>
              </p:nvSpPr>
              <p:spPr bwMode="auto">
                <a:xfrm>
                  <a:off x="13782675" y="1452563"/>
                  <a:ext cx="138112" cy="123825"/>
                </a:xfrm>
                <a:custGeom>
                  <a:avLst/>
                  <a:gdLst>
                    <a:gd name="T0" fmla="*/ 37 w 37"/>
                    <a:gd name="T1" fmla="*/ 19 h 33"/>
                    <a:gd name="T2" fmla="*/ 36 w 37"/>
                    <a:gd name="T3" fmla="*/ 28 h 33"/>
                    <a:gd name="T4" fmla="*/ 0 w 37"/>
                    <a:gd name="T5" fmla="*/ 27 h 33"/>
                    <a:gd name="T6" fmla="*/ 0 w 37"/>
                    <a:gd name="T7" fmla="*/ 19 h 33"/>
                    <a:gd name="T8" fmla="*/ 18 w 37"/>
                    <a:gd name="T9" fmla="*/ 0 h 33"/>
                    <a:gd name="T10" fmla="*/ 37 w 37"/>
                    <a:gd name="T11" fmla="*/ 19 h 33"/>
                  </a:gdLst>
                  <a:ahLst/>
                  <a:cxnLst>
                    <a:cxn ang="0">
                      <a:pos x="T0" y="T1"/>
                    </a:cxn>
                    <a:cxn ang="0">
                      <a:pos x="T2" y="T3"/>
                    </a:cxn>
                    <a:cxn ang="0">
                      <a:pos x="T4" y="T5"/>
                    </a:cxn>
                    <a:cxn ang="0">
                      <a:pos x="T6" y="T7"/>
                    </a:cxn>
                    <a:cxn ang="0">
                      <a:pos x="T8" y="T9"/>
                    </a:cxn>
                    <a:cxn ang="0">
                      <a:pos x="T10" y="T11"/>
                    </a:cxn>
                  </a:cxnLst>
                  <a:rect l="0" t="0" r="r" b="b"/>
                  <a:pathLst>
                    <a:path w="37" h="33">
                      <a:moveTo>
                        <a:pt x="37" y="19"/>
                      </a:moveTo>
                      <a:cubicBezTo>
                        <a:pt x="37" y="22"/>
                        <a:pt x="37" y="26"/>
                        <a:pt x="36" y="28"/>
                      </a:cubicBezTo>
                      <a:cubicBezTo>
                        <a:pt x="25" y="33"/>
                        <a:pt x="12" y="32"/>
                        <a:pt x="0" y="27"/>
                      </a:cubicBezTo>
                      <a:cubicBezTo>
                        <a:pt x="0" y="25"/>
                        <a:pt x="0" y="22"/>
                        <a:pt x="0" y="19"/>
                      </a:cubicBezTo>
                      <a:cubicBezTo>
                        <a:pt x="0" y="8"/>
                        <a:pt x="8" y="0"/>
                        <a:pt x="18" y="0"/>
                      </a:cubicBezTo>
                      <a:cubicBezTo>
                        <a:pt x="29" y="0"/>
                        <a:pt x="37" y="8"/>
                        <a:pt x="37" y="1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6" name="Oval 10"/>
                <p:cNvSpPr>
                  <a:spLocks noChangeArrowheads="1"/>
                </p:cNvSpPr>
                <p:nvPr/>
              </p:nvSpPr>
              <p:spPr bwMode="auto">
                <a:xfrm>
                  <a:off x="13700125" y="1376363"/>
                  <a:ext cx="71437" cy="76200"/>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096" name="Freeform 11"/>
                <p:cNvSpPr>
                  <a:spLocks/>
                </p:cNvSpPr>
                <p:nvPr/>
              </p:nvSpPr>
              <p:spPr bwMode="auto">
                <a:xfrm>
                  <a:off x="13681075" y="1444625"/>
                  <a:ext cx="90487" cy="96838"/>
                </a:xfrm>
                <a:custGeom>
                  <a:avLst/>
                  <a:gdLst>
                    <a:gd name="T0" fmla="*/ 19 w 24"/>
                    <a:gd name="T1" fmla="*/ 21 h 26"/>
                    <a:gd name="T2" fmla="*/ 19 w 24"/>
                    <a:gd name="T3" fmla="*/ 26 h 26"/>
                    <a:gd name="T4" fmla="*/ 15 w 24"/>
                    <a:gd name="T5" fmla="*/ 26 h 26"/>
                    <a:gd name="T6" fmla="*/ 1 w 24"/>
                    <a:gd name="T7" fmla="*/ 22 h 26"/>
                    <a:gd name="T8" fmla="*/ 0 w 24"/>
                    <a:gd name="T9" fmla="*/ 15 h 26"/>
                    <a:gd name="T10" fmla="*/ 15 w 24"/>
                    <a:gd name="T11" fmla="*/ 0 h 26"/>
                    <a:gd name="T12" fmla="*/ 24 w 24"/>
                    <a:gd name="T13" fmla="*/ 4 h 26"/>
                    <a:gd name="T14" fmla="*/ 19 w 24"/>
                    <a:gd name="T15" fmla="*/ 21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6">
                      <a:moveTo>
                        <a:pt x="19" y="21"/>
                      </a:moveTo>
                      <a:cubicBezTo>
                        <a:pt x="19" y="22"/>
                        <a:pt x="19" y="24"/>
                        <a:pt x="19" y="26"/>
                      </a:cubicBezTo>
                      <a:cubicBezTo>
                        <a:pt x="18" y="26"/>
                        <a:pt x="17" y="26"/>
                        <a:pt x="15" y="26"/>
                      </a:cubicBezTo>
                      <a:cubicBezTo>
                        <a:pt x="10" y="26"/>
                        <a:pt x="5" y="25"/>
                        <a:pt x="1" y="22"/>
                      </a:cubicBezTo>
                      <a:cubicBezTo>
                        <a:pt x="0" y="20"/>
                        <a:pt x="0" y="18"/>
                        <a:pt x="0" y="15"/>
                      </a:cubicBezTo>
                      <a:cubicBezTo>
                        <a:pt x="0" y="7"/>
                        <a:pt x="6" y="0"/>
                        <a:pt x="15" y="0"/>
                      </a:cubicBezTo>
                      <a:cubicBezTo>
                        <a:pt x="18" y="0"/>
                        <a:pt x="22" y="2"/>
                        <a:pt x="24" y="4"/>
                      </a:cubicBezTo>
                      <a:cubicBezTo>
                        <a:pt x="21" y="9"/>
                        <a:pt x="19" y="14"/>
                        <a:pt x="19" y="2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097" name="Oval 12"/>
                <p:cNvSpPr>
                  <a:spLocks noChangeArrowheads="1"/>
                </p:cNvSpPr>
                <p:nvPr/>
              </p:nvSpPr>
              <p:spPr bwMode="auto">
                <a:xfrm>
                  <a:off x="13928725" y="1376363"/>
                  <a:ext cx="74612" cy="76200"/>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100" name="Freeform 13"/>
                <p:cNvSpPr>
                  <a:spLocks/>
                </p:cNvSpPr>
                <p:nvPr/>
              </p:nvSpPr>
              <p:spPr bwMode="auto">
                <a:xfrm>
                  <a:off x="13928725" y="1444625"/>
                  <a:ext cx="93662" cy="96838"/>
                </a:xfrm>
                <a:custGeom>
                  <a:avLst/>
                  <a:gdLst>
                    <a:gd name="T0" fmla="*/ 25 w 25"/>
                    <a:gd name="T1" fmla="*/ 15 h 26"/>
                    <a:gd name="T2" fmla="*/ 24 w 25"/>
                    <a:gd name="T3" fmla="*/ 23 h 26"/>
                    <a:gd name="T4" fmla="*/ 11 w 25"/>
                    <a:gd name="T5" fmla="*/ 26 h 26"/>
                    <a:gd name="T6" fmla="*/ 6 w 25"/>
                    <a:gd name="T7" fmla="*/ 25 h 26"/>
                    <a:gd name="T8" fmla="*/ 6 w 25"/>
                    <a:gd name="T9" fmla="*/ 21 h 26"/>
                    <a:gd name="T10" fmla="*/ 0 w 25"/>
                    <a:gd name="T11" fmla="*/ 4 h 26"/>
                    <a:gd name="T12" fmla="*/ 10 w 25"/>
                    <a:gd name="T13" fmla="*/ 0 h 26"/>
                    <a:gd name="T14" fmla="*/ 25 w 25"/>
                    <a:gd name="T15" fmla="*/ 15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6">
                      <a:moveTo>
                        <a:pt x="25" y="15"/>
                      </a:moveTo>
                      <a:cubicBezTo>
                        <a:pt x="25" y="19"/>
                        <a:pt x="24" y="21"/>
                        <a:pt x="24" y="23"/>
                      </a:cubicBezTo>
                      <a:cubicBezTo>
                        <a:pt x="20" y="25"/>
                        <a:pt x="15" y="26"/>
                        <a:pt x="11" y="26"/>
                      </a:cubicBezTo>
                      <a:cubicBezTo>
                        <a:pt x="9" y="26"/>
                        <a:pt x="8" y="26"/>
                        <a:pt x="6" y="25"/>
                      </a:cubicBezTo>
                      <a:cubicBezTo>
                        <a:pt x="6" y="24"/>
                        <a:pt x="6" y="22"/>
                        <a:pt x="6" y="21"/>
                      </a:cubicBezTo>
                      <a:cubicBezTo>
                        <a:pt x="6" y="14"/>
                        <a:pt x="4" y="8"/>
                        <a:pt x="0" y="4"/>
                      </a:cubicBezTo>
                      <a:cubicBezTo>
                        <a:pt x="3" y="2"/>
                        <a:pt x="6" y="0"/>
                        <a:pt x="10" y="0"/>
                      </a:cubicBezTo>
                      <a:cubicBezTo>
                        <a:pt x="18" y="0"/>
                        <a:pt x="25" y="7"/>
                        <a:pt x="25" y="1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pSp>
        <p:grpSp>
          <p:nvGrpSpPr>
            <p:cNvPr id="4115" name="Group 4114"/>
            <p:cNvGrpSpPr/>
            <p:nvPr/>
          </p:nvGrpSpPr>
          <p:grpSpPr>
            <a:xfrm>
              <a:off x="16638080" y="794688"/>
              <a:ext cx="933151" cy="933993"/>
              <a:chOff x="11349838" y="2350139"/>
              <a:chExt cx="933151" cy="933993"/>
            </a:xfrm>
          </p:grpSpPr>
          <p:sp>
            <p:nvSpPr>
              <p:cNvPr id="4108" name="Oval 18"/>
              <p:cNvSpPr>
                <a:spLocks noChangeArrowheads="1"/>
              </p:cNvSpPr>
              <p:nvPr/>
            </p:nvSpPr>
            <p:spPr bwMode="auto">
              <a:xfrm>
                <a:off x="11385954" y="2386256"/>
                <a:ext cx="861758" cy="862600"/>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4113" name="Group 4112"/>
              <p:cNvGrpSpPr/>
              <p:nvPr/>
            </p:nvGrpSpPr>
            <p:grpSpPr>
              <a:xfrm>
                <a:off x="11349838" y="2350139"/>
                <a:ext cx="933151" cy="933993"/>
                <a:chOff x="5151438" y="7832725"/>
                <a:chExt cx="1763712" cy="1765300"/>
              </a:xfrm>
            </p:grpSpPr>
            <p:sp>
              <p:nvSpPr>
                <p:cNvPr id="4109" name="Freeform 19"/>
                <p:cNvSpPr>
                  <a:spLocks noEditPoints="1"/>
                </p:cNvSpPr>
                <p:nvPr/>
              </p:nvSpPr>
              <p:spPr bwMode="auto">
                <a:xfrm>
                  <a:off x="5151438" y="7832725"/>
                  <a:ext cx="1763712" cy="1765300"/>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66 w 132"/>
                    <a:gd name="T11" fmla="*/ 125 h 132"/>
                    <a:gd name="T12" fmla="*/ 8 w 132"/>
                    <a:gd name="T13" fmla="*/ 66 h 132"/>
                    <a:gd name="T14" fmla="*/ 66 w 132"/>
                    <a:gd name="T15" fmla="*/ 8 h 132"/>
                    <a:gd name="T16" fmla="*/ 124 w 132"/>
                    <a:gd name="T17" fmla="*/ 66 h 132"/>
                    <a:gd name="T18" fmla="*/ 66 w 132"/>
                    <a:gd name="T19" fmla="*/ 12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29" y="0"/>
                        <a:pt x="0" y="30"/>
                        <a:pt x="0" y="66"/>
                      </a:cubicBezTo>
                      <a:cubicBezTo>
                        <a:pt x="0" y="103"/>
                        <a:pt x="29" y="132"/>
                        <a:pt x="66" y="132"/>
                      </a:cubicBezTo>
                      <a:cubicBezTo>
                        <a:pt x="103" y="132"/>
                        <a:pt x="132" y="103"/>
                        <a:pt x="132" y="66"/>
                      </a:cubicBezTo>
                      <a:cubicBezTo>
                        <a:pt x="132" y="30"/>
                        <a:pt x="103" y="0"/>
                        <a:pt x="66" y="0"/>
                      </a:cubicBezTo>
                      <a:close/>
                      <a:moveTo>
                        <a:pt x="66" y="125"/>
                      </a:moveTo>
                      <a:cubicBezTo>
                        <a:pt x="34" y="125"/>
                        <a:pt x="8" y="98"/>
                        <a:pt x="8" y="66"/>
                      </a:cubicBezTo>
                      <a:cubicBezTo>
                        <a:pt x="8" y="34"/>
                        <a:pt x="34" y="8"/>
                        <a:pt x="66" y="8"/>
                      </a:cubicBezTo>
                      <a:cubicBezTo>
                        <a:pt x="98" y="8"/>
                        <a:pt x="124" y="34"/>
                        <a:pt x="124" y="66"/>
                      </a:cubicBezTo>
                      <a:cubicBezTo>
                        <a:pt x="124" y="98"/>
                        <a:pt x="98" y="125"/>
                        <a:pt x="66" y="125"/>
                      </a:cubicBezTo>
                      <a:close/>
                    </a:path>
                  </a:pathLst>
                </a:custGeom>
                <a:solidFill>
                  <a:schemeClr val="accent5"/>
                </a:solidFill>
                <a:ln>
                  <a:solidFill>
                    <a:schemeClr val="accent5"/>
                  </a:solid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111" name="Freeform 20"/>
                <p:cNvSpPr>
                  <a:spLocks/>
                </p:cNvSpPr>
                <p:nvPr/>
              </p:nvSpPr>
              <p:spPr bwMode="auto">
                <a:xfrm>
                  <a:off x="5994400" y="8342313"/>
                  <a:ext cx="560387" cy="574675"/>
                </a:xfrm>
                <a:custGeom>
                  <a:avLst/>
                  <a:gdLst>
                    <a:gd name="T0" fmla="*/ 42 w 42"/>
                    <a:gd name="T1" fmla="*/ 6 h 43"/>
                    <a:gd name="T2" fmla="*/ 42 w 42"/>
                    <a:gd name="T3" fmla="*/ 27 h 43"/>
                    <a:gd name="T4" fmla="*/ 37 w 42"/>
                    <a:gd name="T5" fmla="*/ 32 h 43"/>
                    <a:gd name="T6" fmla="*/ 27 w 42"/>
                    <a:gd name="T7" fmla="*/ 32 h 43"/>
                    <a:gd name="T8" fmla="*/ 30 w 42"/>
                    <a:gd name="T9" fmla="*/ 43 h 43"/>
                    <a:gd name="T10" fmla="*/ 18 w 42"/>
                    <a:gd name="T11" fmla="*/ 35 h 43"/>
                    <a:gd name="T12" fmla="*/ 18 w 42"/>
                    <a:gd name="T13" fmla="*/ 23 h 43"/>
                    <a:gd name="T14" fmla="*/ 5 w 42"/>
                    <a:gd name="T15" fmla="*/ 9 h 43"/>
                    <a:gd name="T16" fmla="*/ 0 w 42"/>
                    <a:gd name="T17" fmla="*/ 9 h 43"/>
                    <a:gd name="T18" fmla="*/ 0 w 42"/>
                    <a:gd name="T19" fmla="*/ 6 h 43"/>
                    <a:gd name="T20" fmla="*/ 6 w 42"/>
                    <a:gd name="T21" fmla="*/ 0 h 43"/>
                    <a:gd name="T22" fmla="*/ 37 w 42"/>
                    <a:gd name="T23" fmla="*/ 0 h 43"/>
                    <a:gd name="T24" fmla="*/ 42 w 42"/>
                    <a:gd name="T25"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3">
                      <a:moveTo>
                        <a:pt x="42" y="6"/>
                      </a:moveTo>
                      <a:cubicBezTo>
                        <a:pt x="42" y="27"/>
                        <a:pt x="42" y="27"/>
                        <a:pt x="42" y="27"/>
                      </a:cubicBezTo>
                      <a:cubicBezTo>
                        <a:pt x="42" y="30"/>
                        <a:pt x="41" y="32"/>
                        <a:pt x="37" y="32"/>
                      </a:cubicBezTo>
                      <a:cubicBezTo>
                        <a:pt x="27" y="32"/>
                        <a:pt x="27" y="32"/>
                        <a:pt x="27" y="32"/>
                      </a:cubicBezTo>
                      <a:cubicBezTo>
                        <a:pt x="30" y="43"/>
                        <a:pt x="30" y="43"/>
                        <a:pt x="30" y="43"/>
                      </a:cubicBezTo>
                      <a:cubicBezTo>
                        <a:pt x="18" y="35"/>
                        <a:pt x="18" y="35"/>
                        <a:pt x="18" y="35"/>
                      </a:cubicBezTo>
                      <a:cubicBezTo>
                        <a:pt x="18" y="23"/>
                        <a:pt x="18" y="23"/>
                        <a:pt x="18" y="23"/>
                      </a:cubicBezTo>
                      <a:cubicBezTo>
                        <a:pt x="18" y="15"/>
                        <a:pt x="12" y="9"/>
                        <a:pt x="5" y="9"/>
                      </a:cubicBezTo>
                      <a:cubicBezTo>
                        <a:pt x="0" y="9"/>
                        <a:pt x="0" y="9"/>
                        <a:pt x="0" y="9"/>
                      </a:cubicBezTo>
                      <a:cubicBezTo>
                        <a:pt x="0" y="6"/>
                        <a:pt x="0" y="6"/>
                        <a:pt x="0" y="6"/>
                      </a:cubicBezTo>
                      <a:cubicBezTo>
                        <a:pt x="0" y="3"/>
                        <a:pt x="3" y="0"/>
                        <a:pt x="6" y="0"/>
                      </a:cubicBezTo>
                      <a:cubicBezTo>
                        <a:pt x="37" y="0"/>
                        <a:pt x="37" y="0"/>
                        <a:pt x="37" y="0"/>
                      </a:cubicBezTo>
                      <a:cubicBezTo>
                        <a:pt x="41" y="0"/>
                        <a:pt x="42" y="3"/>
                        <a:pt x="42" y="6"/>
                      </a:cubicBezTo>
                      <a:close/>
                    </a:path>
                  </a:pathLst>
                </a:custGeom>
                <a:solidFill>
                  <a:schemeClr val="accent5"/>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112" name="Freeform 21"/>
                <p:cNvSpPr>
                  <a:spLocks/>
                </p:cNvSpPr>
                <p:nvPr/>
              </p:nvSpPr>
              <p:spPr bwMode="auto">
                <a:xfrm>
                  <a:off x="5499100" y="8555038"/>
                  <a:ext cx="641350" cy="642938"/>
                </a:xfrm>
                <a:custGeom>
                  <a:avLst/>
                  <a:gdLst>
                    <a:gd name="T0" fmla="*/ 48 w 48"/>
                    <a:gd name="T1" fmla="*/ 7 h 48"/>
                    <a:gd name="T2" fmla="*/ 48 w 48"/>
                    <a:gd name="T3" fmla="*/ 30 h 48"/>
                    <a:gd name="T4" fmla="*/ 42 w 48"/>
                    <a:gd name="T5" fmla="*/ 36 h 48"/>
                    <a:gd name="T6" fmla="*/ 33 w 48"/>
                    <a:gd name="T7" fmla="*/ 36 h 48"/>
                    <a:gd name="T8" fmla="*/ 15 w 48"/>
                    <a:gd name="T9" fmla="*/ 48 h 48"/>
                    <a:gd name="T10" fmla="*/ 18 w 48"/>
                    <a:gd name="T11" fmla="*/ 36 h 48"/>
                    <a:gd name="T12" fmla="*/ 6 w 48"/>
                    <a:gd name="T13" fmla="*/ 36 h 48"/>
                    <a:gd name="T14" fmla="*/ 0 w 48"/>
                    <a:gd name="T15" fmla="*/ 30 h 48"/>
                    <a:gd name="T16" fmla="*/ 0 w 48"/>
                    <a:gd name="T17" fmla="*/ 7 h 48"/>
                    <a:gd name="T18" fmla="*/ 6 w 48"/>
                    <a:gd name="T19" fmla="*/ 0 h 48"/>
                    <a:gd name="T20" fmla="*/ 42 w 48"/>
                    <a:gd name="T21" fmla="*/ 0 h 48"/>
                    <a:gd name="T22" fmla="*/ 48 w 48"/>
                    <a:gd name="T23"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8">
                      <a:moveTo>
                        <a:pt x="48" y="7"/>
                      </a:moveTo>
                      <a:cubicBezTo>
                        <a:pt x="48" y="30"/>
                        <a:pt x="48" y="30"/>
                        <a:pt x="48" y="30"/>
                      </a:cubicBezTo>
                      <a:cubicBezTo>
                        <a:pt x="48" y="33"/>
                        <a:pt x="46" y="36"/>
                        <a:pt x="42" y="36"/>
                      </a:cubicBezTo>
                      <a:cubicBezTo>
                        <a:pt x="33" y="36"/>
                        <a:pt x="33" y="36"/>
                        <a:pt x="33" y="36"/>
                      </a:cubicBezTo>
                      <a:cubicBezTo>
                        <a:pt x="15" y="48"/>
                        <a:pt x="15" y="48"/>
                        <a:pt x="15" y="48"/>
                      </a:cubicBezTo>
                      <a:cubicBezTo>
                        <a:pt x="18" y="36"/>
                        <a:pt x="18" y="36"/>
                        <a:pt x="18" y="36"/>
                      </a:cubicBezTo>
                      <a:cubicBezTo>
                        <a:pt x="6" y="36"/>
                        <a:pt x="6" y="36"/>
                        <a:pt x="6" y="36"/>
                      </a:cubicBezTo>
                      <a:cubicBezTo>
                        <a:pt x="3" y="36"/>
                        <a:pt x="0" y="33"/>
                        <a:pt x="0" y="30"/>
                      </a:cubicBezTo>
                      <a:cubicBezTo>
                        <a:pt x="0" y="7"/>
                        <a:pt x="0" y="7"/>
                        <a:pt x="0" y="7"/>
                      </a:cubicBezTo>
                      <a:cubicBezTo>
                        <a:pt x="0" y="3"/>
                        <a:pt x="3" y="0"/>
                        <a:pt x="6" y="0"/>
                      </a:cubicBezTo>
                      <a:cubicBezTo>
                        <a:pt x="42" y="0"/>
                        <a:pt x="42" y="0"/>
                        <a:pt x="42" y="0"/>
                      </a:cubicBezTo>
                      <a:cubicBezTo>
                        <a:pt x="45" y="0"/>
                        <a:pt x="48" y="3"/>
                        <a:pt x="48" y="7"/>
                      </a:cubicBezTo>
                      <a:close/>
                    </a:path>
                  </a:pathLst>
                </a:custGeom>
                <a:solidFill>
                  <a:schemeClr val="accent5"/>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pSp>
        <p:sp>
          <p:nvSpPr>
            <p:cNvPr id="98" name="TextBox 97"/>
            <p:cNvSpPr txBox="1"/>
            <p:nvPr/>
          </p:nvSpPr>
          <p:spPr>
            <a:xfrm>
              <a:off x="17767516" y="830805"/>
              <a:ext cx="2797176" cy="761897"/>
            </a:xfrm>
            <a:prstGeom prst="rect">
              <a:avLst/>
            </a:prstGeom>
            <a:noFill/>
          </p:spPr>
          <p:txBody>
            <a:bodyPr wrap="square" lIns="0" tIns="0" rIns="0" bIns="0" rtlCol="0">
              <a:noAutofit/>
            </a:bodyPr>
            <a:lstStyle/>
            <a:p>
              <a:pPr>
                <a:lnSpc>
                  <a:spcPct val="85000"/>
                </a:lnSpc>
              </a:pPr>
              <a:r>
                <a:rPr lang="en-US" sz="2040" dirty="0">
                  <a:solidFill>
                    <a:srgbClr val="969696"/>
                  </a:solidFill>
                </a:rPr>
                <a:t>By morning, the Product team is in a Lync meeting</a:t>
              </a:r>
            </a:p>
          </p:txBody>
        </p:sp>
        <p:grpSp>
          <p:nvGrpSpPr>
            <p:cNvPr id="70" name="Group 69"/>
            <p:cNvGrpSpPr/>
            <p:nvPr/>
          </p:nvGrpSpPr>
          <p:grpSpPr>
            <a:xfrm>
              <a:off x="19448657" y="3231608"/>
              <a:ext cx="2246926" cy="2232858"/>
              <a:chOff x="19448657" y="3231608"/>
              <a:chExt cx="2246926" cy="2232858"/>
            </a:xfrm>
          </p:grpSpPr>
          <p:sp>
            <p:nvSpPr>
              <p:cNvPr id="62" name="Freeform 7"/>
              <p:cNvSpPr>
                <a:spLocks noEditPoints="1"/>
              </p:cNvSpPr>
              <p:nvPr/>
            </p:nvSpPr>
            <p:spPr bwMode="auto">
              <a:xfrm>
                <a:off x="19462725" y="3231608"/>
                <a:ext cx="2232858" cy="2232858"/>
              </a:xfrm>
              <a:prstGeom prst="ellipse">
                <a:avLst/>
              </a:prstGeom>
              <a:solidFill>
                <a:schemeClr val="bg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120" name="Freeform 26"/>
              <p:cNvSpPr>
                <a:spLocks/>
              </p:cNvSpPr>
              <p:nvPr/>
            </p:nvSpPr>
            <p:spPr bwMode="auto">
              <a:xfrm>
                <a:off x="19943585" y="4771857"/>
                <a:ext cx="242086" cy="225945"/>
              </a:xfrm>
              <a:custGeom>
                <a:avLst/>
                <a:gdLst>
                  <a:gd name="T0" fmla="*/ 28 w 45"/>
                  <a:gd name="T1" fmla="*/ 16 h 42"/>
                  <a:gd name="T2" fmla="*/ 24 w 45"/>
                  <a:gd name="T3" fmla="*/ 0 h 42"/>
                  <a:gd name="T4" fmla="*/ 16 w 45"/>
                  <a:gd name="T5" fmla="*/ 16 h 42"/>
                  <a:gd name="T6" fmla="*/ 0 w 45"/>
                  <a:gd name="T7" fmla="*/ 16 h 42"/>
                  <a:gd name="T8" fmla="*/ 14 w 45"/>
                  <a:gd name="T9" fmla="*/ 26 h 42"/>
                  <a:gd name="T10" fmla="*/ 9 w 45"/>
                  <a:gd name="T11" fmla="*/ 42 h 42"/>
                  <a:gd name="T12" fmla="*/ 24 w 45"/>
                  <a:gd name="T13" fmla="*/ 33 h 42"/>
                  <a:gd name="T14" fmla="*/ 35 w 45"/>
                  <a:gd name="T15" fmla="*/ 42 h 42"/>
                  <a:gd name="T16" fmla="*/ 31 w 45"/>
                  <a:gd name="T17" fmla="*/ 26 h 42"/>
                  <a:gd name="T18" fmla="*/ 45 w 45"/>
                  <a:gd name="T19" fmla="*/ 16 h 42"/>
                  <a:gd name="T20" fmla="*/ 28 w 45"/>
                  <a:gd name="T2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2">
                    <a:moveTo>
                      <a:pt x="28" y="16"/>
                    </a:moveTo>
                    <a:lnTo>
                      <a:pt x="24" y="0"/>
                    </a:lnTo>
                    <a:lnTo>
                      <a:pt x="16" y="16"/>
                    </a:lnTo>
                    <a:lnTo>
                      <a:pt x="0" y="16"/>
                    </a:lnTo>
                    <a:lnTo>
                      <a:pt x="14" y="26"/>
                    </a:lnTo>
                    <a:lnTo>
                      <a:pt x="9" y="42"/>
                    </a:lnTo>
                    <a:lnTo>
                      <a:pt x="24" y="33"/>
                    </a:lnTo>
                    <a:lnTo>
                      <a:pt x="35" y="42"/>
                    </a:lnTo>
                    <a:lnTo>
                      <a:pt x="31" y="26"/>
                    </a:lnTo>
                    <a:lnTo>
                      <a:pt x="45" y="16"/>
                    </a:lnTo>
                    <a:lnTo>
                      <a:pt x="28" y="16"/>
                    </a:lnTo>
                    <a:close/>
                  </a:path>
                </a:pathLst>
              </a:custGeom>
              <a:solidFill>
                <a:srgbClr val="262B6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121" name="Freeform 27"/>
              <p:cNvSpPr>
                <a:spLocks/>
              </p:cNvSpPr>
              <p:nvPr/>
            </p:nvSpPr>
            <p:spPr bwMode="auto">
              <a:xfrm>
                <a:off x="20212567" y="4771857"/>
                <a:ext cx="225945" cy="225945"/>
              </a:xfrm>
              <a:custGeom>
                <a:avLst/>
                <a:gdLst>
                  <a:gd name="T0" fmla="*/ 26 w 42"/>
                  <a:gd name="T1" fmla="*/ 16 h 42"/>
                  <a:gd name="T2" fmla="*/ 21 w 42"/>
                  <a:gd name="T3" fmla="*/ 0 h 42"/>
                  <a:gd name="T4" fmla="*/ 16 w 42"/>
                  <a:gd name="T5" fmla="*/ 16 h 42"/>
                  <a:gd name="T6" fmla="*/ 0 w 42"/>
                  <a:gd name="T7" fmla="*/ 16 h 42"/>
                  <a:gd name="T8" fmla="*/ 11 w 42"/>
                  <a:gd name="T9" fmla="*/ 26 h 42"/>
                  <a:gd name="T10" fmla="*/ 7 w 42"/>
                  <a:gd name="T11" fmla="*/ 42 h 42"/>
                  <a:gd name="T12" fmla="*/ 21 w 42"/>
                  <a:gd name="T13" fmla="*/ 33 h 42"/>
                  <a:gd name="T14" fmla="*/ 35 w 42"/>
                  <a:gd name="T15" fmla="*/ 42 h 42"/>
                  <a:gd name="T16" fmla="*/ 30 w 42"/>
                  <a:gd name="T17" fmla="*/ 26 h 42"/>
                  <a:gd name="T18" fmla="*/ 42 w 42"/>
                  <a:gd name="T19" fmla="*/ 16 h 42"/>
                  <a:gd name="T20" fmla="*/ 26 w 42"/>
                  <a:gd name="T2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26" y="16"/>
                    </a:moveTo>
                    <a:lnTo>
                      <a:pt x="21" y="0"/>
                    </a:lnTo>
                    <a:lnTo>
                      <a:pt x="16" y="16"/>
                    </a:lnTo>
                    <a:lnTo>
                      <a:pt x="0" y="16"/>
                    </a:lnTo>
                    <a:lnTo>
                      <a:pt x="11" y="26"/>
                    </a:lnTo>
                    <a:lnTo>
                      <a:pt x="7" y="42"/>
                    </a:lnTo>
                    <a:lnTo>
                      <a:pt x="21" y="33"/>
                    </a:lnTo>
                    <a:lnTo>
                      <a:pt x="35" y="42"/>
                    </a:lnTo>
                    <a:lnTo>
                      <a:pt x="30" y="26"/>
                    </a:lnTo>
                    <a:lnTo>
                      <a:pt x="42" y="16"/>
                    </a:lnTo>
                    <a:lnTo>
                      <a:pt x="26" y="16"/>
                    </a:lnTo>
                    <a:close/>
                  </a:path>
                </a:pathLst>
              </a:custGeom>
              <a:solidFill>
                <a:srgbClr val="262B6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122" name="Freeform 28"/>
              <p:cNvSpPr>
                <a:spLocks/>
              </p:cNvSpPr>
              <p:nvPr/>
            </p:nvSpPr>
            <p:spPr bwMode="auto">
              <a:xfrm>
                <a:off x="20476172" y="4771857"/>
                <a:ext cx="242086" cy="225945"/>
              </a:xfrm>
              <a:custGeom>
                <a:avLst/>
                <a:gdLst>
                  <a:gd name="T0" fmla="*/ 28 w 45"/>
                  <a:gd name="T1" fmla="*/ 16 h 42"/>
                  <a:gd name="T2" fmla="*/ 21 w 45"/>
                  <a:gd name="T3" fmla="*/ 0 h 42"/>
                  <a:gd name="T4" fmla="*/ 17 w 45"/>
                  <a:gd name="T5" fmla="*/ 16 h 42"/>
                  <a:gd name="T6" fmla="*/ 0 w 45"/>
                  <a:gd name="T7" fmla="*/ 16 h 42"/>
                  <a:gd name="T8" fmla="*/ 14 w 45"/>
                  <a:gd name="T9" fmla="*/ 26 h 42"/>
                  <a:gd name="T10" fmla="*/ 10 w 45"/>
                  <a:gd name="T11" fmla="*/ 42 h 42"/>
                  <a:gd name="T12" fmla="*/ 21 w 45"/>
                  <a:gd name="T13" fmla="*/ 33 h 42"/>
                  <a:gd name="T14" fmla="*/ 36 w 45"/>
                  <a:gd name="T15" fmla="*/ 42 h 42"/>
                  <a:gd name="T16" fmla="*/ 31 w 45"/>
                  <a:gd name="T17" fmla="*/ 26 h 42"/>
                  <a:gd name="T18" fmla="*/ 45 w 45"/>
                  <a:gd name="T19" fmla="*/ 16 h 42"/>
                  <a:gd name="T20" fmla="*/ 28 w 45"/>
                  <a:gd name="T2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2">
                    <a:moveTo>
                      <a:pt x="28" y="16"/>
                    </a:moveTo>
                    <a:lnTo>
                      <a:pt x="21" y="0"/>
                    </a:lnTo>
                    <a:lnTo>
                      <a:pt x="17" y="16"/>
                    </a:lnTo>
                    <a:lnTo>
                      <a:pt x="0" y="16"/>
                    </a:lnTo>
                    <a:lnTo>
                      <a:pt x="14" y="26"/>
                    </a:lnTo>
                    <a:lnTo>
                      <a:pt x="10" y="42"/>
                    </a:lnTo>
                    <a:lnTo>
                      <a:pt x="21" y="33"/>
                    </a:lnTo>
                    <a:lnTo>
                      <a:pt x="36" y="42"/>
                    </a:lnTo>
                    <a:lnTo>
                      <a:pt x="31" y="26"/>
                    </a:lnTo>
                    <a:lnTo>
                      <a:pt x="45" y="16"/>
                    </a:lnTo>
                    <a:lnTo>
                      <a:pt x="28" y="16"/>
                    </a:lnTo>
                    <a:close/>
                  </a:path>
                </a:pathLst>
              </a:custGeom>
              <a:solidFill>
                <a:srgbClr val="262B6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123" name="Freeform 29"/>
              <p:cNvSpPr>
                <a:spLocks/>
              </p:cNvSpPr>
              <p:nvPr/>
            </p:nvSpPr>
            <p:spPr bwMode="auto">
              <a:xfrm>
                <a:off x="20745154" y="4771857"/>
                <a:ext cx="225945" cy="225945"/>
              </a:xfrm>
              <a:custGeom>
                <a:avLst/>
                <a:gdLst>
                  <a:gd name="T0" fmla="*/ 26 w 42"/>
                  <a:gd name="T1" fmla="*/ 16 h 42"/>
                  <a:gd name="T2" fmla="*/ 21 w 42"/>
                  <a:gd name="T3" fmla="*/ 0 h 42"/>
                  <a:gd name="T4" fmla="*/ 16 w 42"/>
                  <a:gd name="T5" fmla="*/ 16 h 42"/>
                  <a:gd name="T6" fmla="*/ 0 w 42"/>
                  <a:gd name="T7" fmla="*/ 16 h 42"/>
                  <a:gd name="T8" fmla="*/ 12 w 42"/>
                  <a:gd name="T9" fmla="*/ 26 h 42"/>
                  <a:gd name="T10" fmla="*/ 7 w 42"/>
                  <a:gd name="T11" fmla="*/ 42 h 42"/>
                  <a:gd name="T12" fmla="*/ 21 w 42"/>
                  <a:gd name="T13" fmla="*/ 33 h 42"/>
                  <a:gd name="T14" fmla="*/ 35 w 42"/>
                  <a:gd name="T15" fmla="*/ 42 h 42"/>
                  <a:gd name="T16" fmla="*/ 28 w 42"/>
                  <a:gd name="T17" fmla="*/ 26 h 42"/>
                  <a:gd name="T18" fmla="*/ 42 w 42"/>
                  <a:gd name="T19" fmla="*/ 16 h 42"/>
                  <a:gd name="T20" fmla="*/ 26 w 42"/>
                  <a:gd name="T2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26" y="16"/>
                    </a:moveTo>
                    <a:lnTo>
                      <a:pt x="21" y="0"/>
                    </a:lnTo>
                    <a:lnTo>
                      <a:pt x="16" y="16"/>
                    </a:lnTo>
                    <a:lnTo>
                      <a:pt x="0" y="16"/>
                    </a:lnTo>
                    <a:lnTo>
                      <a:pt x="12" y="26"/>
                    </a:lnTo>
                    <a:lnTo>
                      <a:pt x="7" y="42"/>
                    </a:lnTo>
                    <a:lnTo>
                      <a:pt x="21" y="33"/>
                    </a:lnTo>
                    <a:lnTo>
                      <a:pt x="35" y="42"/>
                    </a:lnTo>
                    <a:lnTo>
                      <a:pt x="28" y="26"/>
                    </a:lnTo>
                    <a:lnTo>
                      <a:pt x="42" y="16"/>
                    </a:lnTo>
                    <a:lnTo>
                      <a:pt x="26" y="16"/>
                    </a:lnTo>
                    <a:close/>
                  </a:path>
                </a:pathLst>
              </a:custGeom>
              <a:solidFill>
                <a:srgbClr val="262B6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124" name="Freeform 30"/>
              <p:cNvSpPr>
                <a:spLocks/>
              </p:cNvSpPr>
              <p:nvPr/>
            </p:nvSpPr>
            <p:spPr bwMode="auto">
              <a:xfrm>
                <a:off x="21008755" y="4771857"/>
                <a:ext cx="242086" cy="225945"/>
              </a:xfrm>
              <a:custGeom>
                <a:avLst/>
                <a:gdLst>
                  <a:gd name="T0" fmla="*/ 29 w 45"/>
                  <a:gd name="T1" fmla="*/ 16 h 42"/>
                  <a:gd name="T2" fmla="*/ 24 w 45"/>
                  <a:gd name="T3" fmla="*/ 0 h 42"/>
                  <a:gd name="T4" fmla="*/ 17 w 45"/>
                  <a:gd name="T5" fmla="*/ 16 h 42"/>
                  <a:gd name="T6" fmla="*/ 0 w 45"/>
                  <a:gd name="T7" fmla="*/ 16 h 42"/>
                  <a:gd name="T8" fmla="*/ 14 w 45"/>
                  <a:gd name="T9" fmla="*/ 26 h 42"/>
                  <a:gd name="T10" fmla="*/ 10 w 45"/>
                  <a:gd name="T11" fmla="*/ 42 h 42"/>
                  <a:gd name="T12" fmla="*/ 24 w 45"/>
                  <a:gd name="T13" fmla="*/ 33 h 42"/>
                  <a:gd name="T14" fmla="*/ 36 w 45"/>
                  <a:gd name="T15" fmla="*/ 42 h 42"/>
                  <a:gd name="T16" fmla="*/ 31 w 45"/>
                  <a:gd name="T17" fmla="*/ 26 h 42"/>
                  <a:gd name="T18" fmla="*/ 45 w 45"/>
                  <a:gd name="T19" fmla="*/ 16 h 42"/>
                  <a:gd name="T20" fmla="*/ 29 w 45"/>
                  <a:gd name="T2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2">
                    <a:moveTo>
                      <a:pt x="29" y="16"/>
                    </a:moveTo>
                    <a:lnTo>
                      <a:pt x="24" y="0"/>
                    </a:lnTo>
                    <a:lnTo>
                      <a:pt x="17" y="16"/>
                    </a:lnTo>
                    <a:lnTo>
                      <a:pt x="0" y="16"/>
                    </a:lnTo>
                    <a:lnTo>
                      <a:pt x="14" y="26"/>
                    </a:lnTo>
                    <a:lnTo>
                      <a:pt x="10" y="42"/>
                    </a:lnTo>
                    <a:lnTo>
                      <a:pt x="24" y="33"/>
                    </a:lnTo>
                    <a:lnTo>
                      <a:pt x="36" y="42"/>
                    </a:lnTo>
                    <a:lnTo>
                      <a:pt x="31" y="26"/>
                    </a:lnTo>
                    <a:lnTo>
                      <a:pt x="45" y="16"/>
                    </a:lnTo>
                    <a:lnTo>
                      <a:pt x="29" y="16"/>
                    </a:lnTo>
                    <a:close/>
                  </a:path>
                </a:pathLst>
              </a:custGeom>
              <a:solidFill>
                <a:srgbClr val="262B6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126" name="Freeform 32"/>
              <p:cNvSpPr>
                <a:spLocks/>
              </p:cNvSpPr>
              <p:nvPr/>
            </p:nvSpPr>
            <p:spPr bwMode="auto">
              <a:xfrm>
                <a:off x="19448657" y="3383907"/>
                <a:ext cx="774670" cy="715492"/>
              </a:xfrm>
              <a:custGeom>
                <a:avLst/>
                <a:gdLst>
                  <a:gd name="T0" fmla="*/ 144 w 144"/>
                  <a:gd name="T1" fmla="*/ 17 h 133"/>
                  <a:gd name="T2" fmla="*/ 118 w 144"/>
                  <a:gd name="T3" fmla="*/ 0 h 133"/>
                  <a:gd name="T4" fmla="*/ 59 w 144"/>
                  <a:gd name="T5" fmla="*/ 90 h 133"/>
                  <a:gd name="T6" fmla="*/ 19 w 144"/>
                  <a:gd name="T7" fmla="*/ 57 h 133"/>
                  <a:gd name="T8" fmla="*/ 0 w 144"/>
                  <a:gd name="T9" fmla="*/ 81 h 133"/>
                  <a:gd name="T10" fmla="*/ 61 w 144"/>
                  <a:gd name="T11" fmla="*/ 133 h 133"/>
                  <a:gd name="T12" fmla="*/ 144 w 144"/>
                  <a:gd name="T13" fmla="*/ 17 h 133"/>
                </a:gdLst>
                <a:ahLst/>
                <a:cxnLst>
                  <a:cxn ang="0">
                    <a:pos x="T0" y="T1"/>
                  </a:cxn>
                  <a:cxn ang="0">
                    <a:pos x="T2" y="T3"/>
                  </a:cxn>
                  <a:cxn ang="0">
                    <a:pos x="T4" y="T5"/>
                  </a:cxn>
                  <a:cxn ang="0">
                    <a:pos x="T6" y="T7"/>
                  </a:cxn>
                  <a:cxn ang="0">
                    <a:pos x="T8" y="T9"/>
                  </a:cxn>
                  <a:cxn ang="0">
                    <a:pos x="T10" y="T11"/>
                  </a:cxn>
                  <a:cxn ang="0">
                    <a:pos x="T12" y="T13"/>
                  </a:cxn>
                </a:cxnLst>
                <a:rect l="0" t="0" r="r" b="b"/>
                <a:pathLst>
                  <a:path w="144" h="133">
                    <a:moveTo>
                      <a:pt x="144" y="17"/>
                    </a:moveTo>
                    <a:lnTo>
                      <a:pt x="118" y="0"/>
                    </a:lnTo>
                    <a:lnTo>
                      <a:pt x="59" y="90"/>
                    </a:lnTo>
                    <a:lnTo>
                      <a:pt x="19" y="57"/>
                    </a:lnTo>
                    <a:lnTo>
                      <a:pt x="0" y="81"/>
                    </a:lnTo>
                    <a:lnTo>
                      <a:pt x="61" y="133"/>
                    </a:lnTo>
                    <a:lnTo>
                      <a:pt x="144" y="17"/>
                    </a:lnTo>
                    <a:close/>
                  </a:path>
                </a:pathLst>
              </a:custGeom>
              <a:solidFill>
                <a:srgbClr val="262B6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4127" name="Oval 33"/>
              <p:cNvSpPr>
                <a:spLocks noChangeArrowheads="1"/>
              </p:cNvSpPr>
              <p:nvPr/>
            </p:nvSpPr>
            <p:spPr bwMode="auto">
              <a:xfrm>
                <a:off x="20411616" y="3728205"/>
                <a:ext cx="371198" cy="371194"/>
              </a:xfrm>
              <a:prstGeom prst="ellipse">
                <a:avLst/>
              </a:prstGeom>
              <a:solidFill>
                <a:srgbClr val="262B6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65" name="Freeform 34"/>
              <p:cNvSpPr>
                <a:spLocks/>
              </p:cNvSpPr>
              <p:nvPr/>
            </p:nvSpPr>
            <p:spPr bwMode="auto">
              <a:xfrm>
                <a:off x="20260986" y="4137058"/>
                <a:ext cx="672458" cy="581002"/>
              </a:xfrm>
              <a:custGeom>
                <a:avLst/>
                <a:gdLst>
                  <a:gd name="T0" fmla="*/ 53 w 53"/>
                  <a:gd name="T1" fmla="*/ 27 h 46"/>
                  <a:gd name="T2" fmla="*/ 52 w 53"/>
                  <a:gd name="T3" fmla="*/ 40 h 46"/>
                  <a:gd name="T4" fmla="*/ 1 w 53"/>
                  <a:gd name="T5" fmla="*/ 38 h 46"/>
                  <a:gd name="T6" fmla="*/ 0 w 53"/>
                  <a:gd name="T7" fmla="*/ 27 h 46"/>
                  <a:gd name="T8" fmla="*/ 27 w 53"/>
                  <a:gd name="T9" fmla="*/ 0 h 46"/>
                  <a:gd name="T10" fmla="*/ 53 w 53"/>
                  <a:gd name="T11" fmla="*/ 27 h 46"/>
                </a:gdLst>
                <a:ahLst/>
                <a:cxnLst>
                  <a:cxn ang="0">
                    <a:pos x="T0" y="T1"/>
                  </a:cxn>
                  <a:cxn ang="0">
                    <a:pos x="T2" y="T3"/>
                  </a:cxn>
                  <a:cxn ang="0">
                    <a:pos x="T4" y="T5"/>
                  </a:cxn>
                  <a:cxn ang="0">
                    <a:pos x="T6" y="T7"/>
                  </a:cxn>
                  <a:cxn ang="0">
                    <a:pos x="T8" y="T9"/>
                  </a:cxn>
                  <a:cxn ang="0">
                    <a:pos x="T10" y="T11"/>
                  </a:cxn>
                </a:cxnLst>
                <a:rect l="0" t="0" r="r" b="b"/>
                <a:pathLst>
                  <a:path w="53" h="46">
                    <a:moveTo>
                      <a:pt x="53" y="27"/>
                    </a:moveTo>
                    <a:cubicBezTo>
                      <a:pt x="53" y="32"/>
                      <a:pt x="52" y="36"/>
                      <a:pt x="52" y="40"/>
                    </a:cubicBezTo>
                    <a:cubicBezTo>
                      <a:pt x="36" y="46"/>
                      <a:pt x="17" y="46"/>
                      <a:pt x="1" y="38"/>
                    </a:cubicBezTo>
                    <a:cubicBezTo>
                      <a:pt x="1" y="35"/>
                      <a:pt x="0" y="31"/>
                      <a:pt x="0" y="27"/>
                    </a:cubicBezTo>
                    <a:cubicBezTo>
                      <a:pt x="0" y="3"/>
                      <a:pt x="12" y="0"/>
                      <a:pt x="27" y="0"/>
                    </a:cubicBezTo>
                    <a:cubicBezTo>
                      <a:pt x="41" y="0"/>
                      <a:pt x="53" y="2"/>
                      <a:pt x="53" y="27"/>
                    </a:cubicBezTo>
                    <a:close/>
                  </a:path>
                </a:pathLst>
              </a:custGeom>
              <a:solidFill>
                <a:srgbClr val="262B6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sp>
          <p:nvSpPr>
            <p:cNvPr id="69" name="Freeform 39"/>
            <p:cNvSpPr>
              <a:spLocks/>
            </p:cNvSpPr>
            <p:nvPr/>
          </p:nvSpPr>
          <p:spPr bwMode="auto">
            <a:xfrm>
              <a:off x="19462725" y="3160511"/>
              <a:ext cx="2315413" cy="2332230"/>
            </a:xfrm>
            <a:custGeom>
              <a:avLst/>
              <a:gdLst>
                <a:gd name="T0" fmla="*/ 87 w 175"/>
                <a:gd name="T1" fmla="*/ 0 h 176"/>
                <a:gd name="T2" fmla="*/ 80 w 175"/>
                <a:gd name="T3" fmla="*/ 0 h 176"/>
                <a:gd name="T4" fmla="*/ 80 w 175"/>
                <a:gd name="T5" fmla="*/ 10 h 176"/>
                <a:gd name="T6" fmla="*/ 87 w 175"/>
                <a:gd name="T7" fmla="*/ 10 h 176"/>
                <a:gd name="T8" fmla="*/ 163 w 175"/>
                <a:gd name="T9" fmla="*/ 88 h 176"/>
                <a:gd name="T10" fmla="*/ 87 w 175"/>
                <a:gd name="T11" fmla="*/ 164 h 176"/>
                <a:gd name="T12" fmla="*/ 11 w 175"/>
                <a:gd name="T13" fmla="*/ 88 h 176"/>
                <a:gd name="T14" fmla="*/ 11 w 175"/>
                <a:gd name="T15" fmla="*/ 87 h 176"/>
                <a:gd name="T16" fmla="*/ 0 w 175"/>
                <a:gd name="T17" fmla="*/ 87 h 176"/>
                <a:gd name="T18" fmla="*/ 0 w 175"/>
                <a:gd name="T19" fmla="*/ 88 h 176"/>
                <a:gd name="T20" fmla="*/ 87 w 175"/>
                <a:gd name="T21" fmla="*/ 176 h 176"/>
                <a:gd name="T22" fmla="*/ 175 w 175"/>
                <a:gd name="T23" fmla="*/ 88 h 176"/>
                <a:gd name="T24" fmla="*/ 87 w 175"/>
                <a:gd name="T2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176">
                  <a:moveTo>
                    <a:pt x="87" y="0"/>
                  </a:moveTo>
                  <a:cubicBezTo>
                    <a:pt x="80" y="0"/>
                    <a:pt x="80" y="0"/>
                    <a:pt x="80" y="0"/>
                  </a:cubicBezTo>
                  <a:cubicBezTo>
                    <a:pt x="80" y="10"/>
                    <a:pt x="80" y="10"/>
                    <a:pt x="80" y="10"/>
                  </a:cubicBezTo>
                  <a:cubicBezTo>
                    <a:pt x="83" y="10"/>
                    <a:pt x="85" y="10"/>
                    <a:pt x="87" y="10"/>
                  </a:cubicBezTo>
                  <a:cubicBezTo>
                    <a:pt x="129" y="10"/>
                    <a:pt x="163" y="45"/>
                    <a:pt x="163" y="88"/>
                  </a:cubicBezTo>
                  <a:cubicBezTo>
                    <a:pt x="163" y="130"/>
                    <a:pt x="129" y="164"/>
                    <a:pt x="87" y="164"/>
                  </a:cubicBezTo>
                  <a:cubicBezTo>
                    <a:pt x="45" y="164"/>
                    <a:pt x="11" y="130"/>
                    <a:pt x="11" y="88"/>
                  </a:cubicBezTo>
                  <a:cubicBezTo>
                    <a:pt x="11" y="87"/>
                    <a:pt x="11" y="87"/>
                    <a:pt x="11" y="87"/>
                  </a:cubicBezTo>
                  <a:cubicBezTo>
                    <a:pt x="0" y="87"/>
                    <a:pt x="0" y="87"/>
                    <a:pt x="0" y="87"/>
                  </a:cubicBezTo>
                  <a:cubicBezTo>
                    <a:pt x="0" y="88"/>
                    <a:pt x="0" y="88"/>
                    <a:pt x="0" y="88"/>
                  </a:cubicBezTo>
                  <a:cubicBezTo>
                    <a:pt x="0" y="136"/>
                    <a:pt x="38" y="176"/>
                    <a:pt x="87" y="176"/>
                  </a:cubicBezTo>
                  <a:cubicBezTo>
                    <a:pt x="135" y="176"/>
                    <a:pt x="175" y="136"/>
                    <a:pt x="175" y="88"/>
                  </a:cubicBezTo>
                  <a:cubicBezTo>
                    <a:pt x="175" y="40"/>
                    <a:pt x="135" y="0"/>
                    <a:pt x="87" y="0"/>
                  </a:cubicBezTo>
                  <a:close/>
                </a:path>
              </a:pathLst>
            </a:custGeom>
            <a:solidFill>
              <a:srgbClr val="262B6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pSp>
        <p:nvGrpSpPr>
          <p:cNvPr id="103" name="Group 102"/>
          <p:cNvGrpSpPr/>
          <p:nvPr/>
        </p:nvGrpSpPr>
        <p:grpSpPr>
          <a:xfrm>
            <a:off x="9085942" y="1401292"/>
            <a:ext cx="19109" cy="2493780"/>
            <a:chOff x="6409464" y="1204113"/>
            <a:chExt cx="18736" cy="4331651"/>
          </a:xfrm>
        </p:grpSpPr>
        <p:cxnSp>
          <p:nvCxnSpPr>
            <p:cNvPr id="104" name="Straight Connector 103"/>
            <p:cNvCxnSpPr/>
            <p:nvPr/>
          </p:nvCxnSpPr>
          <p:spPr>
            <a:xfrm>
              <a:off x="6413244" y="1204113"/>
              <a:ext cx="14956" cy="4317709"/>
            </a:xfrm>
            <a:prstGeom prst="line">
              <a:avLst/>
            </a:prstGeom>
            <a:ln w="22225" cap="rnd">
              <a:solidFill>
                <a:schemeClr val="bg1">
                  <a:lumMod val="50000"/>
                  <a:alpha val="7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6409464" y="1218055"/>
              <a:ext cx="14956" cy="4317709"/>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106" name="Group 105"/>
          <p:cNvGrpSpPr/>
          <p:nvPr/>
        </p:nvGrpSpPr>
        <p:grpSpPr>
          <a:xfrm>
            <a:off x="3564015" y="1224458"/>
            <a:ext cx="2316599" cy="7251"/>
            <a:chOff x="2798647" y="1188499"/>
            <a:chExt cx="3658082" cy="7109"/>
          </a:xfrm>
        </p:grpSpPr>
        <p:cxnSp>
          <p:nvCxnSpPr>
            <p:cNvPr id="107" name="Straight Connector 106"/>
            <p:cNvCxnSpPr/>
            <p:nvPr/>
          </p:nvCxnSpPr>
          <p:spPr>
            <a:xfrm>
              <a:off x="2802427" y="1188499"/>
              <a:ext cx="3654302" cy="0"/>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2798647" y="1195608"/>
              <a:ext cx="3654302" cy="0"/>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109" name="Group 108"/>
          <p:cNvGrpSpPr/>
          <p:nvPr/>
        </p:nvGrpSpPr>
        <p:grpSpPr>
          <a:xfrm>
            <a:off x="5538996" y="1409318"/>
            <a:ext cx="3566056" cy="4229669"/>
            <a:chOff x="6450156" y="3395284"/>
            <a:chExt cx="1794232" cy="2128123"/>
          </a:xfrm>
        </p:grpSpPr>
        <p:cxnSp>
          <p:nvCxnSpPr>
            <p:cNvPr id="110" name="Straight Connector 109"/>
            <p:cNvCxnSpPr/>
            <p:nvPr/>
          </p:nvCxnSpPr>
          <p:spPr>
            <a:xfrm flipV="1">
              <a:off x="6453936" y="3415058"/>
              <a:ext cx="1780837" cy="2106764"/>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V="1">
              <a:off x="6450156" y="3395284"/>
              <a:ext cx="1794232" cy="2128123"/>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Group 111"/>
          <p:cNvGrpSpPr/>
          <p:nvPr/>
        </p:nvGrpSpPr>
        <p:grpSpPr>
          <a:xfrm>
            <a:off x="5638351" y="1228084"/>
            <a:ext cx="19109" cy="4417883"/>
            <a:chOff x="6409464" y="1204113"/>
            <a:chExt cx="18736" cy="4331651"/>
          </a:xfrm>
        </p:grpSpPr>
        <p:cxnSp>
          <p:nvCxnSpPr>
            <p:cNvPr id="113" name="Straight Connector 112"/>
            <p:cNvCxnSpPr/>
            <p:nvPr/>
          </p:nvCxnSpPr>
          <p:spPr>
            <a:xfrm>
              <a:off x="6413244" y="1204113"/>
              <a:ext cx="14956" cy="4317709"/>
            </a:xfrm>
            <a:prstGeom prst="line">
              <a:avLst/>
            </a:prstGeom>
            <a:ln w="22225" cap="rnd">
              <a:solidFill>
                <a:schemeClr val="bg1">
                  <a:lumMod val="50000"/>
                  <a:alpha val="7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6409464" y="1218055"/>
              <a:ext cx="14956" cy="4317709"/>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sp>
        <p:nvSpPr>
          <p:cNvPr id="115" name="TextBox 114"/>
          <p:cNvSpPr txBox="1"/>
          <p:nvPr/>
        </p:nvSpPr>
        <p:spPr>
          <a:xfrm>
            <a:off x="6233763" y="866083"/>
            <a:ext cx="2381395" cy="1138773"/>
          </a:xfrm>
          <a:prstGeom prst="rect">
            <a:avLst/>
          </a:prstGeom>
        </p:spPr>
        <p:txBody>
          <a:bodyPr wrap="square">
            <a:spAutoFit/>
          </a:bodyPr>
          <a:lstStyle>
            <a:defPPr>
              <a:defRPr lang="en-US"/>
            </a:defPPr>
            <a:lvl1pPr>
              <a:defRPr sz="1836">
                <a:latin typeface="+mj-lt"/>
              </a:defRPr>
            </a:lvl1pPr>
          </a:lstStyle>
          <a:p>
            <a:r>
              <a:rPr lang="en-US" sz="1700" dirty="0">
                <a:solidFill>
                  <a:srgbClr val="000000"/>
                </a:solidFill>
              </a:rPr>
              <a:t>Jimmy </a:t>
            </a:r>
            <a:r>
              <a:rPr lang="en-US" sz="1700" dirty="0" smtClean="0">
                <a:solidFill>
                  <a:srgbClr val="000000"/>
                </a:solidFill>
              </a:rPr>
              <a:t>notices customer sentiment trending down on Microsoft Social Listening</a:t>
            </a:r>
            <a:endParaRPr lang="en-US" sz="1700" dirty="0">
              <a:solidFill>
                <a:srgbClr val="000000"/>
              </a:solidFill>
            </a:endParaRPr>
          </a:p>
        </p:txBody>
      </p:sp>
      <p:sp>
        <p:nvSpPr>
          <p:cNvPr id="116" name="TextBox 115"/>
          <p:cNvSpPr txBox="1"/>
          <p:nvPr/>
        </p:nvSpPr>
        <p:spPr>
          <a:xfrm>
            <a:off x="9681990" y="691915"/>
            <a:ext cx="2754485" cy="1400383"/>
          </a:xfrm>
          <a:prstGeom prst="rect">
            <a:avLst/>
          </a:prstGeom>
        </p:spPr>
        <p:txBody>
          <a:bodyPr wrap="square">
            <a:spAutoFit/>
          </a:bodyPr>
          <a:lstStyle>
            <a:defPPr>
              <a:defRPr lang="en-US"/>
            </a:defPPr>
            <a:lvl1pPr>
              <a:defRPr sz="1836">
                <a:latin typeface="+mj-lt"/>
              </a:defRPr>
            </a:lvl1pPr>
          </a:lstStyle>
          <a:p>
            <a:r>
              <a:rPr lang="en-US" sz="1700" dirty="0" smtClean="0">
                <a:solidFill>
                  <a:srgbClr val="000000"/>
                </a:solidFill>
              </a:rPr>
              <a:t>Becky responds </a:t>
            </a:r>
            <a:br>
              <a:rPr lang="en-US" sz="1700" dirty="0" smtClean="0">
                <a:solidFill>
                  <a:srgbClr val="000000"/>
                </a:solidFill>
              </a:rPr>
            </a:br>
            <a:r>
              <a:rPr lang="en-US" sz="1700" dirty="0" smtClean="0">
                <a:solidFill>
                  <a:srgbClr val="000000"/>
                </a:solidFill>
              </a:rPr>
              <a:t>that the sustainable clothing line has been delayed, attaching the live roadmap from </a:t>
            </a:r>
            <a:r>
              <a:rPr lang="en-US" sz="1700" dirty="0" err="1" smtClean="0">
                <a:solidFill>
                  <a:srgbClr val="000000"/>
                </a:solidFill>
              </a:rPr>
              <a:t>OneDrive</a:t>
            </a:r>
            <a:endParaRPr lang="en-US" sz="1700" dirty="0">
              <a:solidFill>
                <a:srgbClr val="000000"/>
              </a:solidFill>
            </a:endParaRPr>
          </a:p>
        </p:txBody>
      </p:sp>
      <p:sp>
        <p:nvSpPr>
          <p:cNvPr id="117" name="TextBox 116"/>
          <p:cNvSpPr txBox="1"/>
          <p:nvPr/>
        </p:nvSpPr>
        <p:spPr>
          <a:xfrm>
            <a:off x="6233763" y="5168237"/>
            <a:ext cx="2499858" cy="1661993"/>
          </a:xfrm>
          <a:prstGeom prst="rect">
            <a:avLst/>
          </a:prstGeom>
        </p:spPr>
        <p:txBody>
          <a:bodyPr wrap="square">
            <a:spAutoFit/>
          </a:bodyPr>
          <a:lstStyle>
            <a:defPPr>
              <a:defRPr lang="en-US"/>
            </a:defPPr>
            <a:lvl1pPr>
              <a:defRPr sz="1836">
                <a:latin typeface="+mj-lt"/>
              </a:defRPr>
            </a:lvl1pPr>
          </a:lstStyle>
          <a:p>
            <a:r>
              <a:rPr lang="en-US" sz="1700" dirty="0" smtClean="0">
                <a:solidFill>
                  <a:srgbClr val="000000"/>
                </a:solidFill>
              </a:rPr>
              <a:t>Within Microsoft Dynamics CRM, Jimmy alerts his team on Yammer that customers want sustainable clothing options</a:t>
            </a:r>
            <a:endParaRPr lang="en-US" sz="1700" dirty="0">
              <a:solidFill>
                <a:srgbClr val="000000"/>
              </a:solidFill>
            </a:endParaRPr>
          </a:p>
        </p:txBody>
      </p:sp>
      <p:sp>
        <p:nvSpPr>
          <p:cNvPr id="139" name="TextBox 138"/>
          <p:cNvSpPr txBox="1"/>
          <p:nvPr/>
        </p:nvSpPr>
        <p:spPr>
          <a:xfrm>
            <a:off x="9681990" y="3393953"/>
            <a:ext cx="2756842" cy="1400383"/>
          </a:xfrm>
          <a:prstGeom prst="rect">
            <a:avLst/>
          </a:prstGeom>
        </p:spPr>
        <p:txBody>
          <a:bodyPr wrap="square">
            <a:spAutoFit/>
          </a:bodyPr>
          <a:lstStyle>
            <a:defPPr>
              <a:defRPr lang="en-US"/>
            </a:defPPr>
            <a:lvl1pPr>
              <a:defRPr sz="1836">
                <a:latin typeface="+mj-lt"/>
              </a:defRPr>
            </a:lvl1pPr>
          </a:lstStyle>
          <a:p>
            <a:r>
              <a:rPr lang="en-US" sz="1700" dirty="0" smtClean="0">
                <a:solidFill>
                  <a:srgbClr val="000000"/>
                </a:solidFill>
              </a:rPr>
              <a:t>Jimmy views the roadmap and a relevant file is suggested to him on his Oslo app thanks to the Office Graph</a:t>
            </a:r>
            <a:endParaRPr lang="en-US" sz="1700" dirty="0">
              <a:solidFill>
                <a:srgbClr val="000000"/>
              </a:solidFill>
            </a:endParaRPr>
          </a:p>
        </p:txBody>
      </p:sp>
      <p:grpSp>
        <p:nvGrpSpPr>
          <p:cNvPr id="15" name="Group 14"/>
          <p:cNvGrpSpPr/>
          <p:nvPr/>
        </p:nvGrpSpPr>
        <p:grpSpPr>
          <a:xfrm>
            <a:off x="5102336" y="562136"/>
            <a:ext cx="1063625" cy="1457614"/>
            <a:chOff x="2096294" y="281474"/>
            <a:chExt cx="1063625" cy="1457614"/>
          </a:xfrm>
        </p:grpSpPr>
        <p:sp>
          <p:nvSpPr>
            <p:cNvPr id="157" name="Oval 156"/>
            <p:cNvSpPr/>
            <p:nvPr/>
          </p:nvSpPr>
          <p:spPr bwMode="auto">
            <a:xfrm>
              <a:off x="2157324" y="458923"/>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6294" y="281474"/>
              <a:ext cx="1063625" cy="14576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38" name="Group 37"/>
          <p:cNvGrpSpPr/>
          <p:nvPr/>
        </p:nvGrpSpPr>
        <p:grpSpPr>
          <a:xfrm>
            <a:off x="8615159" y="733044"/>
            <a:ext cx="942371" cy="942369"/>
            <a:chOff x="8615159" y="2069515"/>
            <a:chExt cx="942371" cy="942369"/>
          </a:xfrm>
        </p:grpSpPr>
        <p:sp>
          <p:nvSpPr>
            <p:cNvPr id="169" name="Oval 168"/>
            <p:cNvSpPr/>
            <p:nvPr/>
          </p:nvSpPr>
          <p:spPr bwMode="auto">
            <a:xfrm>
              <a:off x="8615159" y="2069515"/>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sp>
          <p:nvSpPr>
            <p:cNvPr id="173" name="Freeform 21"/>
            <p:cNvSpPr>
              <a:spLocks/>
            </p:cNvSpPr>
            <p:nvPr/>
          </p:nvSpPr>
          <p:spPr bwMode="auto">
            <a:xfrm>
              <a:off x="8847829" y="2240432"/>
              <a:ext cx="476226" cy="629967"/>
            </a:xfrm>
            <a:custGeom>
              <a:avLst/>
              <a:gdLst>
                <a:gd name="T0" fmla="*/ 31 w 54"/>
                <a:gd name="T1" fmla="*/ 13 h 71"/>
                <a:gd name="T2" fmla="*/ 30 w 54"/>
                <a:gd name="T3" fmla="*/ 13 h 71"/>
                <a:gd name="T4" fmla="*/ 0 w 54"/>
                <a:gd name="T5" fmla="*/ 43 h 71"/>
                <a:gd name="T6" fmla="*/ 26 w 54"/>
                <a:gd name="T7" fmla="*/ 71 h 71"/>
                <a:gd name="T8" fmla="*/ 26 w 54"/>
                <a:gd name="T9" fmla="*/ 69 h 71"/>
                <a:gd name="T10" fmla="*/ 8 w 54"/>
                <a:gd name="T11" fmla="*/ 48 h 71"/>
                <a:gd name="T12" fmla="*/ 31 w 54"/>
                <a:gd name="T13" fmla="*/ 27 h 71"/>
                <a:gd name="T14" fmla="*/ 31 w 54"/>
                <a:gd name="T15" fmla="*/ 40 h 71"/>
                <a:gd name="T16" fmla="*/ 54 w 54"/>
                <a:gd name="T17" fmla="*/ 20 h 71"/>
                <a:gd name="T18" fmla="*/ 31 w 54"/>
                <a:gd name="T19" fmla="*/ 0 h 71"/>
                <a:gd name="T20" fmla="*/ 31 w 54"/>
                <a:gd name="T21"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71">
                  <a:moveTo>
                    <a:pt x="31" y="13"/>
                  </a:moveTo>
                  <a:cubicBezTo>
                    <a:pt x="30" y="13"/>
                    <a:pt x="30" y="13"/>
                    <a:pt x="30" y="13"/>
                  </a:cubicBezTo>
                  <a:cubicBezTo>
                    <a:pt x="14" y="13"/>
                    <a:pt x="0" y="27"/>
                    <a:pt x="0" y="43"/>
                  </a:cubicBezTo>
                  <a:cubicBezTo>
                    <a:pt x="0" y="57"/>
                    <a:pt x="12" y="69"/>
                    <a:pt x="26" y="71"/>
                  </a:cubicBezTo>
                  <a:cubicBezTo>
                    <a:pt x="26" y="69"/>
                    <a:pt x="26" y="69"/>
                    <a:pt x="26" y="69"/>
                  </a:cubicBezTo>
                  <a:cubicBezTo>
                    <a:pt x="15" y="67"/>
                    <a:pt x="8" y="58"/>
                    <a:pt x="8" y="48"/>
                  </a:cubicBezTo>
                  <a:cubicBezTo>
                    <a:pt x="8" y="36"/>
                    <a:pt x="18" y="27"/>
                    <a:pt x="31" y="27"/>
                  </a:cubicBezTo>
                  <a:cubicBezTo>
                    <a:pt x="31" y="40"/>
                    <a:pt x="31" y="40"/>
                    <a:pt x="31" y="40"/>
                  </a:cubicBezTo>
                  <a:cubicBezTo>
                    <a:pt x="54" y="20"/>
                    <a:pt x="54" y="20"/>
                    <a:pt x="54" y="20"/>
                  </a:cubicBezTo>
                  <a:cubicBezTo>
                    <a:pt x="31" y="0"/>
                    <a:pt x="31" y="0"/>
                    <a:pt x="31" y="0"/>
                  </a:cubicBezTo>
                  <a:lnTo>
                    <a:pt x="31" y="1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42" name="Group 41"/>
          <p:cNvGrpSpPr/>
          <p:nvPr/>
        </p:nvGrpSpPr>
        <p:grpSpPr>
          <a:xfrm>
            <a:off x="8615159" y="3380016"/>
            <a:ext cx="942371" cy="942369"/>
            <a:chOff x="8615159" y="4942750"/>
            <a:chExt cx="942371" cy="942369"/>
          </a:xfrm>
        </p:grpSpPr>
        <p:sp>
          <p:nvSpPr>
            <p:cNvPr id="176" name="Oval 175"/>
            <p:cNvSpPr/>
            <p:nvPr/>
          </p:nvSpPr>
          <p:spPr bwMode="auto">
            <a:xfrm>
              <a:off x="8615159" y="4942750"/>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sp>
          <p:nvSpPr>
            <p:cNvPr id="41" name="Freeform 12"/>
            <p:cNvSpPr>
              <a:spLocks/>
            </p:cNvSpPr>
            <p:nvPr/>
          </p:nvSpPr>
          <p:spPr bwMode="auto">
            <a:xfrm>
              <a:off x="8804664" y="5158424"/>
              <a:ext cx="568165" cy="509614"/>
            </a:xfrm>
            <a:custGeom>
              <a:avLst/>
              <a:gdLst>
                <a:gd name="T0" fmla="*/ 0 w 7541"/>
                <a:gd name="T1" fmla="*/ 3950 h 6759"/>
                <a:gd name="T2" fmla="*/ 2869 w 7541"/>
                <a:gd name="T3" fmla="*/ 6759 h 6759"/>
                <a:gd name="T4" fmla="*/ 7541 w 7541"/>
                <a:gd name="T5" fmla="*/ 1431 h 6759"/>
                <a:gd name="T6" fmla="*/ 6674 w 7541"/>
                <a:gd name="T7" fmla="*/ 0 h 6759"/>
                <a:gd name="T8" fmla="*/ 2749 w 7541"/>
                <a:gd name="T9" fmla="*/ 4490 h 6759"/>
                <a:gd name="T10" fmla="*/ 973 w 7541"/>
                <a:gd name="T11" fmla="*/ 2691 h 6759"/>
                <a:gd name="T12" fmla="*/ 0 w 7541"/>
                <a:gd name="T13" fmla="*/ 3950 h 6759"/>
              </a:gdLst>
              <a:ahLst/>
              <a:cxnLst>
                <a:cxn ang="0">
                  <a:pos x="T0" y="T1"/>
                </a:cxn>
                <a:cxn ang="0">
                  <a:pos x="T2" y="T3"/>
                </a:cxn>
                <a:cxn ang="0">
                  <a:pos x="T4" y="T5"/>
                </a:cxn>
                <a:cxn ang="0">
                  <a:pos x="T6" y="T7"/>
                </a:cxn>
                <a:cxn ang="0">
                  <a:pos x="T8" y="T9"/>
                </a:cxn>
                <a:cxn ang="0">
                  <a:pos x="T10" y="T11"/>
                </a:cxn>
                <a:cxn ang="0">
                  <a:pos x="T12" y="T13"/>
                </a:cxn>
              </a:cxnLst>
              <a:rect l="0" t="0" r="r" b="b"/>
              <a:pathLst>
                <a:path w="7541" h="6759">
                  <a:moveTo>
                    <a:pt x="0" y="3950"/>
                  </a:moveTo>
                  <a:cubicBezTo>
                    <a:pt x="0" y="3950"/>
                    <a:pt x="1765" y="5210"/>
                    <a:pt x="2869" y="6759"/>
                  </a:cubicBezTo>
                  <a:cubicBezTo>
                    <a:pt x="3349" y="6003"/>
                    <a:pt x="5936" y="2355"/>
                    <a:pt x="7541" y="1431"/>
                  </a:cubicBezTo>
                  <a:cubicBezTo>
                    <a:pt x="7274" y="1071"/>
                    <a:pt x="6722" y="226"/>
                    <a:pt x="6674" y="0"/>
                  </a:cubicBezTo>
                  <a:cubicBezTo>
                    <a:pt x="6062" y="519"/>
                    <a:pt x="3781" y="2701"/>
                    <a:pt x="2749" y="4490"/>
                  </a:cubicBezTo>
                  <a:cubicBezTo>
                    <a:pt x="1993" y="3579"/>
                    <a:pt x="1105" y="2715"/>
                    <a:pt x="973" y="2691"/>
                  </a:cubicBezTo>
                  <a:cubicBezTo>
                    <a:pt x="793" y="2967"/>
                    <a:pt x="0" y="3950"/>
                    <a:pt x="0" y="395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89" name="Rectangle 88"/>
          <p:cNvSpPr/>
          <p:nvPr/>
        </p:nvSpPr>
        <p:spPr>
          <a:xfrm>
            <a:off x="10163865" y="6625193"/>
            <a:ext cx="1894621" cy="338554"/>
          </a:xfrm>
          <a:prstGeom prst="rect">
            <a:avLst/>
          </a:prstGeom>
        </p:spPr>
        <p:txBody>
          <a:bodyPr wrap="none">
            <a:spAutoFit/>
          </a:bodyPr>
          <a:lstStyle/>
          <a:p>
            <a:r>
              <a:rPr lang="en-US" sz="1600" dirty="0">
                <a:solidFill>
                  <a:srgbClr val="0072C6">
                    <a:lumMod val="50000"/>
                  </a:srgbClr>
                </a:solidFill>
              </a:rPr>
              <a:t>#</a:t>
            </a:r>
            <a:r>
              <a:rPr lang="en-US" sz="1600" dirty="0" err="1">
                <a:solidFill>
                  <a:srgbClr val="0072C6">
                    <a:lumMod val="50000"/>
                  </a:srgbClr>
                </a:solidFill>
              </a:rPr>
              <a:t>worklikeanetwork</a:t>
            </a:r>
            <a:endParaRPr lang="en-US" sz="1600" dirty="0">
              <a:solidFill>
                <a:srgbClr val="0072C6">
                  <a:lumMod val="50000"/>
                </a:srgbClr>
              </a:solidFill>
            </a:endParaRPr>
          </a:p>
        </p:txBody>
      </p:sp>
      <p:sp>
        <p:nvSpPr>
          <p:cNvPr id="85" name="Rectangle 84"/>
          <p:cNvSpPr/>
          <p:nvPr/>
        </p:nvSpPr>
        <p:spPr>
          <a:xfrm>
            <a:off x="4013911" y="-1657"/>
            <a:ext cx="80346" cy="6996181"/>
          </a:xfrm>
          <a:prstGeom prst="rect">
            <a:avLst/>
          </a:prstGeom>
          <a:solidFill>
            <a:schemeClr val="bg1"/>
          </a:solidFill>
          <a:ln>
            <a:noFill/>
          </a:ln>
          <a:effectLst>
            <a:outerShdw blurRad="25400" dist="254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5" name="Group 4"/>
          <p:cNvGrpSpPr/>
          <p:nvPr/>
        </p:nvGrpSpPr>
        <p:grpSpPr>
          <a:xfrm>
            <a:off x="267591" y="229593"/>
            <a:ext cx="3474720" cy="2286000"/>
            <a:chOff x="267591" y="229593"/>
            <a:chExt cx="3474720" cy="2286000"/>
          </a:xfrm>
        </p:grpSpPr>
        <p:sp>
          <p:nvSpPr>
            <p:cNvPr id="86" name="Rectangle 85"/>
            <p:cNvSpPr/>
            <p:nvPr/>
          </p:nvSpPr>
          <p:spPr>
            <a:xfrm>
              <a:off x="267591" y="229593"/>
              <a:ext cx="3474720" cy="2286000"/>
            </a:xfrm>
            <a:prstGeom prst="rect">
              <a:avLst/>
            </a:prstGeom>
            <a:gradFill>
              <a:gsLst>
                <a:gs pos="0">
                  <a:srgbClr val="00188F">
                    <a:alpha val="80000"/>
                  </a:srgbClr>
                </a:gs>
                <a:gs pos="100000">
                  <a:srgbClr val="00188F">
                    <a:alpha val="6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grpSp>
          <p:nvGrpSpPr>
            <p:cNvPr id="3" name="Group 2"/>
            <p:cNvGrpSpPr/>
            <p:nvPr/>
          </p:nvGrpSpPr>
          <p:grpSpPr>
            <a:xfrm>
              <a:off x="267591" y="661481"/>
              <a:ext cx="3474720" cy="1494794"/>
              <a:chOff x="267591" y="742240"/>
              <a:chExt cx="3474720" cy="1494794"/>
            </a:xfrm>
          </p:grpSpPr>
          <p:sp>
            <p:nvSpPr>
              <p:cNvPr id="87" name="TextBox 86"/>
              <p:cNvSpPr txBox="1"/>
              <p:nvPr/>
            </p:nvSpPr>
            <p:spPr>
              <a:xfrm>
                <a:off x="267591" y="742240"/>
                <a:ext cx="3474720" cy="776839"/>
              </a:xfrm>
              <a:prstGeom prst="rect">
                <a:avLst/>
              </a:prstGeom>
              <a:noFill/>
            </p:spPr>
            <p:txBody>
              <a:bodyPr wrap="square" lIns="0" tIns="0" rIns="0" bIns="0" rtlCol="0" anchor="b">
                <a:noAutofit/>
              </a:bodyPr>
              <a:lstStyle/>
              <a:p>
                <a:pPr marL="114300">
                  <a:lnSpc>
                    <a:spcPct val="70000"/>
                  </a:lnSpc>
                </a:pPr>
                <a:r>
                  <a:rPr lang="en-US" sz="5500" dirty="0">
                    <a:solidFill>
                      <a:srgbClr val="FFFFFF"/>
                    </a:solidFill>
                    <a:latin typeface="Segoe UI Light"/>
                  </a:rPr>
                  <a:t>Listen</a:t>
                </a:r>
              </a:p>
            </p:txBody>
          </p:sp>
          <p:sp>
            <p:nvSpPr>
              <p:cNvPr id="88" name="TextBox 87"/>
              <p:cNvSpPr txBox="1"/>
              <p:nvPr/>
            </p:nvSpPr>
            <p:spPr>
              <a:xfrm>
                <a:off x="267591" y="1560617"/>
                <a:ext cx="3474720" cy="676417"/>
              </a:xfrm>
              <a:prstGeom prst="rect">
                <a:avLst/>
              </a:prstGeom>
              <a:noFill/>
            </p:spPr>
            <p:txBody>
              <a:bodyPr wrap="square" lIns="0" tIns="0" rIns="0" bIns="0" rtlCol="0">
                <a:noAutofit/>
              </a:bodyPr>
              <a:lstStyle/>
              <a:p>
                <a:pPr marL="171450">
                  <a:lnSpc>
                    <a:spcPct val="85000"/>
                  </a:lnSpc>
                </a:pPr>
                <a:r>
                  <a:rPr lang="en-US" sz="2200" dirty="0">
                    <a:solidFill>
                      <a:srgbClr val="FFFFFF"/>
                    </a:solidFill>
                    <a:latin typeface="Segoe UI Light"/>
                  </a:rPr>
                  <a:t>t</a:t>
                </a:r>
                <a:r>
                  <a:rPr lang="en-US" sz="2200" dirty="0" smtClean="0">
                    <a:solidFill>
                      <a:srgbClr val="FFFFFF"/>
                    </a:solidFill>
                    <a:latin typeface="Segoe UI Light"/>
                  </a:rPr>
                  <a:t>o the conversations </a:t>
                </a:r>
                <a:br>
                  <a:rPr lang="en-US" sz="2200" dirty="0" smtClean="0">
                    <a:solidFill>
                      <a:srgbClr val="FFFFFF"/>
                    </a:solidFill>
                    <a:latin typeface="Segoe UI Light"/>
                  </a:rPr>
                </a:br>
                <a:r>
                  <a:rPr lang="en-US" sz="2200" dirty="0" smtClean="0">
                    <a:solidFill>
                      <a:srgbClr val="FFFFFF"/>
                    </a:solidFill>
                    <a:latin typeface="Segoe UI Light"/>
                  </a:rPr>
                  <a:t>that matter. </a:t>
                </a:r>
                <a:endParaRPr lang="en-US" sz="2200" dirty="0">
                  <a:solidFill>
                    <a:srgbClr val="FFFFFF"/>
                  </a:solidFill>
                  <a:latin typeface="Segoe UI Light"/>
                </a:endParaRPr>
              </a:p>
            </p:txBody>
          </p:sp>
        </p:grpSp>
      </p:grpSp>
      <p:grpSp>
        <p:nvGrpSpPr>
          <p:cNvPr id="9" name="Group 8"/>
          <p:cNvGrpSpPr/>
          <p:nvPr/>
        </p:nvGrpSpPr>
        <p:grpSpPr>
          <a:xfrm>
            <a:off x="5186274" y="5174782"/>
            <a:ext cx="942371" cy="942369"/>
            <a:chOff x="5186274" y="5174782"/>
            <a:chExt cx="942371" cy="942369"/>
          </a:xfrm>
        </p:grpSpPr>
        <p:grpSp>
          <p:nvGrpSpPr>
            <p:cNvPr id="151" name="Group 150"/>
            <p:cNvGrpSpPr/>
            <p:nvPr/>
          </p:nvGrpSpPr>
          <p:grpSpPr>
            <a:xfrm>
              <a:off x="5186274" y="5174782"/>
              <a:ext cx="942371" cy="942369"/>
              <a:chOff x="1921762" y="1945708"/>
              <a:chExt cx="856701" cy="856699"/>
            </a:xfrm>
          </p:grpSpPr>
          <p:sp>
            <p:nvSpPr>
              <p:cNvPr id="152" name="Oval 151"/>
              <p:cNvSpPr/>
              <p:nvPr/>
            </p:nvSpPr>
            <p:spPr bwMode="auto">
              <a:xfrm>
                <a:off x="1921762" y="1945708"/>
                <a:ext cx="856701" cy="85669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sp>
            <p:nvSpPr>
              <p:cNvPr id="153" name="Freeform 59"/>
              <p:cNvSpPr>
                <a:spLocks noEditPoints="1"/>
              </p:cNvSpPr>
              <p:nvPr/>
            </p:nvSpPr>
            <p:spPr bwMode="auto">
              <a:xfrm>
                <a:off x="2046397" y="2266093"/>
                <a:ext cx="379981" cy="335251"/>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54" name="Freeform 60"/>
              <p:cNvSpPr>
                <a:spLocks/>
              </p:cNvSpPr>
              <p:nvPr/>
            </p:nvSpPr>
            <p:spPr bwMode="auto">
              <a:xfrm>
                <a:off x="2285898" y="2163120"/>
                <a:ext cx="379469" cy="346872"/>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 name="Rectangle 1"/>
            <p:cNvSpPr/>
            <p:nvPr/>
          </p:nvSpPr>
          <p:spPr bwMode="auto">
            <a:xfrm>
              <a:off x="5350668" y="5642229"/>
              <a:ext cx="312195" cy="687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0612847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left)">
                                      <p:cBhvr>
                                        <p:cTn id="7" dur="750"/>
                                        <p:tgtEl>
                                          <p:spTgt spid="106"/>
                                        </p:tgtEl>
                                      </p:cBhvr>
                                    </p:animEffect>
                                  </p:childTnLst>
                                </p:cTn>
                              </p:par>
                              <p:par>
                                <p:cTn id="8" presetID="53" presetClass="entr" presetSubtype="16" fill="hold" nodeType="withEffect">
                                  <p:stCondLst>
                                    <p:cond delay="500"/>
                                  </p:stCondLst>
                                  <p:childTnLst>
                                    <p:set>
                                      <p:cBhvr>
                                        <p:cTn id="9" dur="1" fill="hold">
                                          <p:stCondLst>
                                            <p:cond delay="0"/>
                                          </p:stCondLst>
                                        </p:cTn>
                                        <p:tgtEl>
                                          <p:spTgt spid="15"/>
                                        </p:tgtEl>
                                        <p:attrNameLst>
                                          <p:attrName>style.visibility</p:attrName>
                                        </p:attrNameLst>
                                      </p:cBhvr>
                                      <p:to>
                                        <p:strVal val="visible"/>
                                      </p:to>
                                    </p:set>
                                    <p:anim calcmode="lin" valueType="num">
                                      <p:cBhvr>
                                        <p:cTn id="10" dur="250" fill="hold"/>
                                        <p:tgtEl>
                                          <p:spTgt spid="15"/>
                                        </p:tgtEl>
                                        <p:attrNameLst>
                                          <p:attrName>ppt_w</p:attrName>
                                        </p:attrNameLst>
                                      </p:cBhvr>
                                      <p:tavLst>
                                        <p:tav tm="0">
                                          <p:val>
                                            <p:fltVal val="0"/>
                                          </p:val>
                                        </p:tav>
                                        <p:tav tm="100000">
                                          <p:val>
                                            <p:strVal val="#ppt_w"/>
                                          </p:val>
                                        </p:tav>
                                      </p:tavLst>
                                    </p:anim>
                                    <p:anim calcmode="lin" valueType="num">
                                      <p:cBhvr>
                                        <p:cTn id="11" dur="250" fill="hold"/>
                                        <p:tgtEl>
                                          <p:spTgt spid="15"/>
                                        </p:tgtEl>
                                        <p:attrNameLst>
                                          <p:attrName>ppt_h</p:attrName>
                                        </p:attrNameLst>
                                      </p:cBhvr>
                                      <p:tavLst>
                                        <p:tav tm="0">
                                          <p:val>
                                            <p:fltVal val="0"/>
                                          </p:val>
                                        </p:tav>
                                        <p:tav tm="100000">
                                          <p:val>
                                            <p:strVal val="#ppt_h"/>
                                          </p:val>
                                        </p:tav>
                                      </p:tavLst>
                                    </p:anim>
                                    <p:animEffect transition="in" filter="fade">
                                      <p:cBhvr>
                                        <p:cTn id="12" dur="250"/>
                                        <p:tgtEl>
                                          <p:spTgt spid="15"/>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15"/>
                                        </p:tgtEl>
                                        <p:attrNameLst>
                                          <p:attrName>style.visibility</p:attrName>
                                        </p:attrNameLst>
                                      </p:cBhvr>
                                      <p:to>
                                        <p:strVal val="visible"/>
                                      </p:to>
                                    </p:set>
                                    <p:animEffect transition="in" filter="fade">
                                      <p:cBhvr>
                                        <p:cTn id="15" dur="750"/>
                                        <p:tgtEl>
                                          <p:spTgt spid="115"/>
                                        </p:tgtEl>
                                      </p:cBhvr>
                                    </p:animEffect>
                                  </p:childTnLst>
                                </p:cTn>
                              </p:par>
                              <p:par>
                                <p:cTn id="16" presetID="42" presetClass="path" presetSubtype="0" accel="50000" decel="50000" fill="hold" grpId="1" nodeType="withEffect">
                                  <p:stCondLst>
                                    <p:cond delay="250"/>
                                  </p:stCondLst>
                                  <p:childTnLst>
                                    <p:animMotion origin="layout" path="M -0.03893 -0.00045 L -3.02017E-6 -4.76169E-6 " pathEditMode="relative" rAng="0" ptsTypes="AA">
                                      <p:cBhvr>
                                        <p:cTn id="17" dur="750" fill="hold"/>
                                        <p:tgtEl>
                                          <p:spTgt spid="115"/>
                                        </p:tgtEl>
                                        <p:attrNameLst>
                                          <p:attrName>ppt_x</p:attrName>
                                          <p:attrName>ppt_y</p:attrName>
                                        </p:attrNameLst>
                                      </p:cBhvr>
                                      <p:rCtr x="1940" y="23"/>
                                    </p:animMotion>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wipe(up)">
                                      <p:cBhvr>
                                        <p:cTn id="22" dur="750"/>
                                        <p:tgtEl>
                                          <p:spTgt spid="112"/>
                                        </p:tgtEl>
                                      </p:cBhvr>
                                    </p:animEffect>
                                  </p:childTnLst>
                                </p:cTn>
                              </p:par>
                            </p:childTnLst>
                          </p:cTn>
                        </p:par>
                        <p:par>
                          <p:cTn id="23" fill="hold">
                            <p:stCondLst>
                              <p:cond delay="750"/>
                            </p:stCondLst>
                            <p:childTnLst>
                              <p:par>
                                <p:cTn id="24" presetID="53"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17"/>
                                        </p:tgtEl>
                                        <p:attrNameLst>
                                          <p:attrName>style.visibility</p:attrName>
                                        </p:attrNameLst>
                                      </p:cBhvr>
                                      <p:to>
                                        <p:strVal val="visible"/>
                                      </p:to>
                                    </p:set>
                                    <p:animEffect transition="in" filter="fade">
                                      <p:cBhvr>
                                        <p:cTn id="31" dur="750"/>
                                        <p:tgtEl>
                                          <p:spTgt spid="117"/>
                                        </p:tgtEl>
                                      </p:cBhvr>
                                    </p:animEffect>
                                  </p:childTnLst>
                                </p:cTn>
                              </p:par>
                              <p:par>
                                <p:cTn id="32" presetID="42" presetClass="path" presetSubtype="0" accel="50000" decel="50000" fill="hold" grpId="1" nodeType="withEffect">
                                  <p:stCondLst>
                                    <p:cond delay="250"/>
                                  </p:stCondLst>
                                  <p:childTnLst>
                                    <p:animMotion origin="layout" path="M -0.03894 -0.00045 L 3.97753E-6 -3.06854E-6 " pathEditMode="relative" rAng="0" ptsTypes="AA">
                                      <p:cBhvr>
                                        <p:cTn id="33" dur="750" fill="hold"/>
                                        <p:tgtEl>
                                          <p:spTgt spid="117"/>
                                        </p:tgtEl>
                                        <p:attrNameLst>
                                          <p:attrName>ppt_x</p:attrName>
                                          <p:attrName>ppt_y</p:attrName>
                                        </p:attrNameLst>
                                      </p:cBhvr>
                                      <p:rCtr x="1940" y="23"/>
                                    </p:animMotion>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09"/>
                                        </p:tgtEl>
                                        <p:attrNameLst>
                                          <p:attrName>style.visibility</p:attrName>
                                        </p:attrNameLst>
                                      </p:cBhvr>
                                      <p:to>
                                        <p:strVal val="visible"/>
                                      </p:to>
                                    </p:set>
                                    <p:animEffect transition="in" filter="wipe(down)">
                                      <p:cBhvr>
                                        <p:cTn id="38" dur="750"/>
                                        <p:tgtEl>
                                          <p:spTgt spid="109"/>
                                        </p:tgtEl>
                                      </p:cBhvr>
                                    </p:animEffect>
                                  </p:childTnLst>
                                </p:cTn>
                              </p:par>
                              <p:par>
                                <p:cTn id="39" presetID="53" presetClass="entr" presetSubtype="16" fill="hold" nodeType="withEffect">
                                  <p:stCondLst>
                                    <p:cond delay="500"/>
                                  </p:stCondLst>
                                  <p:childTnLst>
                                    <p:set>
                                      <p:cBhvr>
                                        <p:cTn id="40" dur="1" fill="hold">
                                          <p:stCondLst>
                                            <p:cond delay="0"/>
                                          </p:stCondLst>
                                        </p:cTn>
                                        <p:tgtEl>
                                          <p:spTgt spid="38"/>
                                        </p:tgtEl>
                                        <p:attrNameLst>
                                          <p:attrName>style.visibility</p:attrName>
                                        </p:attrNameLst>
                                      </p:cBhvr>
                                      <p:to>
                                        <p:strVal val="visible"/>
                                      </p:to>
                                    </p:set>
                                    <p:anim calcmode="lin" valueType="num">
                                      <p:cBhvr>
                                        <p:cTn id="41" dur="250" fill="hold"/>
                                        <p:tgtEl>
                                          <p:spTgt spid="38"/>
                                        </p:tgtEl>
                                        <p:attrNameLst>
                                          <p:attrName>ppt_w</p:attrName>
                                        </p:attrNameLst>
                                      </p:cBhvr>
                                      <p:tavLst>
                                        <p:tav tm="0">
                                          <p:val>
                                            <p:fltVal val="0"/>
                                          </p:val>
                                        </p:tav>
                                        <p:tav tm="100000">
                                          <p:val>
                                            <p:strVal val="#ppt_w"/>
                                          </p:val>
                                        </p:tav>
                                      </p:tavLst>
                                    </p:anim>
                                    <p:anim calcmode="lin" valueType="num">
                                      <p:cBhvr>
                                        <p:cTn id="42" dur="250" fill="hold"/>
                                        <p:tgtEl>
                                          <p:spTgt spid="38"/>
                                        </p:tgtEl>
                                        <p:attrNameLst>
                                          <p:attrName>ppt_h</p:attrName>
                                        </p:attrNameLst>
                                      </p:cBhvr>
                                      <p:tavLst>
                                        <p:tav tm="0">
                                          <p:val>
                                            <p:fltVal val="0"/>
                                          </p:val>
                                        </p:tav>
                                        <p:tav tm="100000">
                                          <p:val>
                                            <p:strVal val="#ppt_h"/>
                                          </p:val>
                                        </p:tav>
                                      </p:tavLst>
                                    </p:anim>
                                    <p:animEffect transition="in" filter="fade">
                                      <p:cBhvr>
                                        <p:cTn id="43" dur="250"/>
                                        <p:tgtEl>
                                          <p:spTgt spid="38"/>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116"/>
                                        </p:tgtEl>
                                        <p:attrNameLst>
                                          <p:attrName>style.visibility</p:attrName>
                                        </p:attrNameLst>
                                      </p:cBhvr>
                                      <p:to>
                                        <p:strVal val="visible"/>
                                      </p:to>
                                    </p:set>
                                    <p:animEffect transition="in" filter="fade">
                                      <p:cBhvr>
                                        <p:cTn id="46" dur="750"/>
                                        <p:tgtEl>
                                          <p:spTgt spid="116"/>
                                        </p:tgtEl>
                                      </p:cBhvr>
                                    </p:animEffect>
                                  </p:childTnLst>
                                </p:cTn>
                              </p:par>
                              <p:par>
                                <p:cTn id="47" presetID="42" presetClass="path" presetSubtype="0" accel="50000" decel="50000" fill="hold" grpId="1" nodeType="withEffect">
                                  <p:stCondLst>
                                    <p:cond delay="250"/>
                                  </p:stCondLst>
                                  <p:childTnLst>
                                    <p:animMotion origin="layout" path="M -0.03893 -0.00046 L -9.19071E-7 2.17885E-6 " pathEditMode="relative" rAng="0" ptsTypes="AA">
                                      <p:cBhvr>
                                        <p:cTn id="48" dur="750" fill="hold"/>
                                        <p:tgtEl>
                                          <p:spTgt spid="116"/>
                                        </p:tgtEl>
                                        <p:attrNameLst>
                                          <p:attrName>ppt_x</p:attrName>
                                          <p:attrName>ppt_y</p:attrName>
                                        </p:attrNameLst>
                                      </p:cBhvr>
                                      <p:rCtr x="1940" y="23"/>
                                    </p:animMotion>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up)">
                                      <p:cBhvr>
                                        <p:cTn id="53" dur="750"/>
                                        <p:tgtEl>
                                          <p:spTgt spid="103"/>
                                        </p:tgtEl>
                                      </p:cBhvr>
                                    </p:animEffect>
                                  </p:childTnLst>
                                </p:cTn>
                              </p:par>
                              <p:par>
                                <p:cTn id="54" presetID="53" presetClass="entr" presetSubtype="16" fill="hold" nodeType="withEffect">
                                  <p:stCondLst>
                                    <p:cond delay="5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250" fill="hold"/>
                                        <p:tgtEl>
                                          <p:spTgt spid="42"/>
                                        </p:tgtEl>
                                        <p:attrNameLst>
                                          <p:attrName>ppt_w</p:attrName>
                                        </p:attrNameLst>
                                      </p:cBhvr>
                                      <p:tavLst>
                                        <p:tav tm="0">
                                          <p:val>
                                            <p:fltVal val="0"/>
                                          </p:val>
                                        </p:tav>
                                        <p:tav tm="100000">
                                          <p:val>
                                            <p:strVal val="#ppt_w"/>
                                          </p:val>
                                        </p:tav>
                                      </p:tavLst>
                                    </p:anim>
                                    <p:anim calcmode="lin" valueType="num">
                                      <p:cBhvr>
                                        <p:cTn id="57" dur="250" fill="hold"/>
                                        <p:tgtEl>
                                          <p:spTgt spid="42"/>
                                        </p:tgtEl>
                                        <p:attrNameLst>
                                          <p:attrName>ppt_h</p:attrName>
                                        </p:attrNameLst>
                                      </p:cBhvr>
                                      <p:tavLst>
                                        <p:tav tm="0">
                                          <p:val>
                                            <p:fltVal val="0"/>
                                          </p:val>
                                        </p:tav>
                                        <p:tav tm="100000">
                                          <p:val>
                                            <p:strVal val="#ppt_h"/>
                                          </p:val>
                                        </p:tav>
                                      </p:tavLst>
                                    </p:anim>
                                    <p:animEffect transition="in" filter="fade">
                                      <p:cBhvr>
                                        <p:cTn id="58" dur="250"/>
                                        <p:tgtEl>
                                          <p:spTgt spid="42"/>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139"/>
                                        </p:tgtEl>
                                        <p:attrNameLst>
                                          <p:attrName>style.visibility</p:attrName>
                                        </p:attrNameLst>
                                      </p:cBhvr>
                                      <p:to>
                                        <p:strVal val="visible"/>
                                      </p:to>
                                    </p:set>
                                    <p:animEffect transition="in" filter="fade">
                                      <p:cBhvr>
                                        <p:cTn id="61" dur="750"/>
                                        <p:tgtEl>
                                          <p:spTgt spid="139"/>
                                        </p:tgtEl>
                                      </p:cBhvr>
                                    </p:animEffect>
                                  </p:childTnLst>
                                </p:cTn>
                              </p:par>
                              <p:par>
                                <p:cTn id="62" presetID="42" presetClass="path" presetSubtype="0" accel="50000" decel="50000" fill="hold" grpId="1" nodeType="withEffect">
                                  <p:stCondLst>
                                    <p:cond delay="250"/>
                                  </p:stCondLst>
                                  <p:childTnLst>
                                    <p:animMotion origin="layout" path="M -0.03893 -0.00045 L 1.43222E-6 -2.26963E-7 " pathEditMode="relative" rAng="0" ptsTypes="AA">
                                      <p:cBhvr>
                                        <p:cTn id="63" dur="750" fill="hold"/>
                                        <p:tgtEl>
                                          <p:spTgt spid="139"/>
                                        </p:tgtEl>
                                        <p:attrNameLst>
                                          <p:attrName>ppt_x</p:attrName>
                                          <p:attrName>ppt_y</p:attrName>
                                        </p:attrNameLst>
                                      </p:cBhvr>
                                      <p:rCtr x="194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5" grpId="1"/>
      <p:bldP spid="116" grpId="0"/>
      <p:bldP spid="116" grpId="1"/>
      <p:bldP spid="117" grpId="0"/>
      <p:bldP spid="117" grpId="1"/>
      <p:bldP spid="139" grpId="0"/>
      <p:bldP spid="13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Group 103"/>
          <p:cNvGrpSpPr/>
          <p:nvPr/>
        </p:nvGrpSpPr>
        <p:grpSpPr>
          <a:xfrm>
            <a:off x="9085942" y="1401292"/>
            <a:ext cx="19109" cy="2493780"/>
            <a:chOff x="6409464" y="1204113"/>
            <a:chExt cx="18736" cy="4331651"/>
          </a:xfrm>
        </p:grpSpPr>
        <p:cxnSp>
          <p:nvCxnSpPr>
            <p:cNvPr id="105" name="Straight Connector 104"/>
            <p:cNvCxnSpPr/>
            <p:nvPr/>
          </p:nvCxnSpPr>
          <p:spPr>
            <a:xfrm>
              <a:off x="6413244" y="1204113"/>
              <a:ext cx="14956" cy="4317709"/>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6409464" y="1218055"/>
              <a:ext cx="14956" cy="4317709"/>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107" name="Group 106"/>
          <p:cNvGrpSpPr/>
          <p:nvPr/>
        </p:nvGrpSpPr>
        <p:grpSpPr>
          <a:xfrm>
            <a:off x="3564015" y="1224458"/>
            <a:ext cx="2316599" cy="7251"/>
            <a:chOff x="2798647" y="1188499"/>
            <a:chExt cx="3658082" cy="7109"/>
          </a:xfrm>
        </p:grpSpPr>
        <p:cxnSp>
          <p:nvCxnSpPr>
            <p:cNvPr id="108" name="Straight Connector 107"/>
            <p:cNvCxnSpPr/>
            <p:nvPr/>
          </p:nvCxnSpPr>
          <p:spPr>
            <a:xfrm>
              <a:off x="2802427" y="1188499"/>
              <a:ext cx="3654302" cy="0"/>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2798647" y="1195608"/>
              <a:ext cx="3654302" cy="0"/>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110" name="Group 109"/>
          <p:cNvGrpSpPr/>
          <p:nvPr/>
        </p:nvGrpSpPr>
        <p:grpSpPr>
          <a:xfrm>
            <a:off x="5538996" y="1409318"/>
            <a:ext cx="3566056" cy="4229669"/>
            <a:chOff x="6450156" y="3395284"/>
            <a:chExt cx="1794232" cy="2128123"/>
          </a:xfrm>
        </p:grpSpPr>
        <p:cxnSp>
          <p:nvCxnSpPr>
            <p:cNvPr id="111" name="Straight Connector 110"/>
            <p:cNvCxnSpPr/>
            <p:nvPr/>
          </p:nvCxnSpPr>
          <p:spPr>
            <a:xfrm flipV="1">
              <a:off x="6453936" y="3415058"/>
              <a:ext cx="1780837" cy="2106764"/>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flipV="1">
              <a:off x="6450156" y="3395284"/>
              <a:ext cx="1794232" cy="2128123"/>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113" name="Group 112"/>
          <p:cNvGrpSpPr/>
          <p:nvPr/>
        </p:nvGrpSpPr>
        <p:grpSpPr>
          <a:xfrm>
            <a:off x="5638351" y="1228084"/>
            <a:ext cx="19109" cy="4417883"/>
            <a:chOff x="6409464" y="1204113"/>
            <a:chExt cx="18736" cy="4331651"/>
          </a:xfrm>
        </p:grpSpPr>
        <p:cxnSp>
          <p:nvCxnSpPr>
            <p:cNvPr id="114" name="Straight Connector 113"/>
            <p:cNvCxnSpPr/>
            <p:nvPr/>
          </p:nvCxnSpPr>
          <p:spPr>
            <a:xfrm>
              <a:off x="6413244" y="1204113"/>
              <a:ext cx="14956" cy="4317709"/>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409464" y="1218055"/>
              <a:ext cx="14956" cy="4317709"/>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sp>
        <p:nvSpPr>
          <p:cNvPr id="116" name="TextBox 115"/>
          <p:cNvSpPr txBox="1"/>
          <p:nvPr/>
        </p:nvSpPr>
        <p:spPr>
          <a:xfrm>
            <a:off x="6204580" y="565606"/>
            <a:ext cx="2534473" cy="1400383"/>
          </a:xfrm>
          <a:prstGeom prst="rect">
            <a:avLst/>
          </a:prstGeom>
        </p:spPr>
        <p:txBody>
          <a:bodyPr wrap="square">
            <a:spAutoFit/>
          </a:bodyPr>
          <a:lstStyle>
            <a:defPPr>
              <a:defRPr lang="en-US"/>
            </a:defPPr>
            <a:lvl1pPr>
              <a:defRPr sz="1836">
                <a:latin typeface="+mj-lt"/>
              </a:defRPr>
            </a:lvl1pPr>
          </a:lstStyle>
          <a:p>
            <a:r>
              <a:rPr lang="en-US" sz="1700" dirty="0">
                <a:solidFill>
                  <a:srgbClr val="000000"/>
                </a:solidFill>
              </a:rPr>
              <a:t>Jimmy </a:t>
            </a:r>
            <a:r>
              <a:rPr lang="en-US" sz="1700" dirty="0" smtClean="0">
                <a:solidFill>
                  <a:srgbClr val="000000"/>
                </a:solidFill>
              </a:rPr>
              <a:t>develops and shares a business case PowerPoint directly from </a:t>
            </a:r>
            <a:r>
              <a:rPr lang="en-US" sz="1700" dirty="0" err="1" smtClean="0">
                <a:solidFill>
                  <a:srgbClr val="000000"/>
                </a:solidFill>
              </a:rPr>
              <a:t>OneDrive</a:t>
            </a:r>
            <a:r>
              <a:rPr lang="en-US" sz="1700" dirty="0" smtClean="0">
                <a:solidFill>
                  <a:srgbClr val="000000"/>
                </a:solidFill>
              </a:rPr>
              <a:t> to his manager, Jane</a:t>
            </a:r>
            <a:endParaRPr lang="en-US" sz="1700" dirty="0">
              <a:solidFill>
                <a:srgbClr val="000000"/>
              </a:solidFill>
            </a:endParaRPr>
          </a:p>
        </p:txBody>
      </p:sp>
      <p:sp>
        <p:nvSpPr>
          <p:cNvPr id="117" name="TextBox 116"/>
          <p:cNvSpPr txBox="1"/>
          <p:nvPr/>
        </p:nvSpPr>
        <p:spPr>
          <a:xfrm>
            <a:off x="9681990" y="565606"/>
            <a:ext cx="2521088" cy="1138773"/>
          </a:xfrm>
          <a:prstGeom prst="rect">
            <a:avLst/>
          </a:prstGeom>
        </p:spPr>
        <p:txBody>
          <a:bodyPr wrap="square">
            <a:spAutoFit/>
          </a:bodyPr>
          <a:lstStyle>
            <a:defPPr>
              <a:defRPr lang="en-US"/>
            </a:defPPr>
            <a:lvl1pPr>
              <a:defRPr sz="1836">
                <a:latin typeface="+mj-lt"/>
              </a:defRPr>
            </a:lvl1pPr>
          </a:lstStyle>
          <a:p>
            <a:r>
              <a:rPr lang="en-US" sz="1700" dirty="0">
                <a:solidFill>
                  <a:srgbClr val="000000"/>
                </a:solidFill>
              </a:rPr>
              <a:t>Jane </a:t>
            </a:r>
            <a:r>
              <a:rPr lang="en-US" sz="1700" dirty="0" smtClean="0">
                <a:solidFill>
                  <a:srgbClr val="000000"/>
                </a:solidFill>
              </a:rPr>
              <a:t>shares the proposal with </a:t>
            </a:r>
            <a:r>
              <a:rPr lang="en-US" sz="1700" dirty="0">
                <a:solidFill>
                  <a:srgbClr val="000000"/>
                </a:solidFill>
              </a:rPr>
              <a:t>Manufacturing and </a:t>
            </a:r>
            <a:r>
              <a:rPr lang="en-US" sz="1700" dirty="0" smtClean="0">
                <a:solidFill>
                  <a:srgbClr val="000000"/>
                </a:solidFill>
              </a:rPr>
              <a:t>Sourcing Groups on Yammer for feedback</a:t>
            </a:r>
            <a:endParaRPr lang="en-US" sz="1700" dirty="0">
              <a:solidFill>
                <a:srgbClr val="000000"/>
              </a:solidFill>
            </a:endParaRPr>
          </a:p>
        </p:txBody>
      </p:sp>
      <p:sp>
        <p:nvSpPr>
          <p:cNvPr id="118" name="TextBox 117"/>
          <p:cNvSpPr txBox="1"/>
          <p:nvPr/>
        </p:nvSpPr>
        <p:spPr>
          <a:xfrm>
            <a:off x="6204579" y="5034774"/>
            <a:ext cx="2980718" cy="1138773"/>
          </a:xfrm>
          <a:prstGeom prst="rect">
            <a:avLst/>
          </a:prstGeom>
        </p:spPr>
        <p:txBody>
          <a:bodyPr wrap="square">
            <a:spAutoFit/>
          </a:bodyPr>
          <a:lstStyle>
            <a:defPPr>
              <a:defRPr lang="en-US"/>
            </a:defPPr>
            <a:lvl1pPr>
              <a:defRPr sz="1836">
                <a:latin typeface="+mj-lt"/>
              </a:defRPr>
            </a:lvl1pPr>
          </a:lstStyle>
          <a:p>
            <a:r>
              <a:rPr lang="en-US" sz="1700" dirty="0" smtClean="0">
                <a:solidFill>
                  <a:srgbClr val="000000"/>
                </a:solidFill>
              </a:rPr>
              <a:t>Jane schedules a Lync meeting with Outlook so the team can co-edit the proposal for executive approval</a:t>
            </a:r>
            <a:endParaRPr lang="en-US" sz="1700" dirty="0">
              <a:solidFill>
                <a:srgbClr val="000000"/>
              </a:solidFill>
            </a:endParaRPr>
          </a:p>
        </p:txBody>
      </p:sp>
      <p:sp>
        <p:nvSpPr>
          <p:cNvPr id="140" name="TextBox 139"/>
          <p:cNvSpPr txBox="1"/>
          <p:nvPr/>
        </p:nvSpPr>
        <p:spPr>
          <a:xfrm>
            <a:off x="9681990" y="3102113"/>
            <a:ext cx="2521088" cy="1661993"/>
          </a:xfrm>
          <a:prstGeom prst="rect">
            <a:avLst/>
          </a:prstGeom>
        </p:spPr>
        <p:txBody>
          <a:bodyPr wrap="square">
            <a:spAutoFit/>
          </a:bodyPr>
          <a:lstStyle>
            <a:defPPr>
              <a:defRPr lang="en-US"/>
            </a:defPPr>
            <a:lvl1pPr>
              <a:defRPr sz="1836">
                <a:latin typeface="+mj-lt"/>
              </a:defRPr>
            </a:lvl1pPr>
          </a:lstStyle>
          <a:p>
            <a:r>
              <a:rPr lang="en-US" sz="1700" dirty="0">
                <a:solidFill>
                  <a:srgbClr val="000000"/>
                </a:solidFill>
              </a:rPr>
              <a:t>With sign-off from </a:t>
            </a:r>
            <a:r>
              <a:rPr lang="en-US" sz="1700" dirty="0" smtClean="0">
                <a:solidFill>
                  <a:srgbClr val="000000"/>
                </a:solidFill>
              </a:rPr>
              <a:t>Manufacturing and </a:t>
            </a:r>
            <a:r>
              <a:rPr lang="en-US" sz="1700" dirty="0">
                <a:solidFill>
                  <a:srgbClr val="000000"/>
                </a:solidFill>
              </a:rPr>
              <a:t>Sourcing, </a:t>
            </a:r>
            <a:r>
              <a:rPr lang="en-US" sz="1700" dirty="0" smtClean="0">
                <a:solidFill>
                  <a:srgbClr val="000000"/>
                </a:solidFill>
              </a:rPr>
              <a:t>executives </a:t>
            </a:r>
            <a:r>
              <a:rPr lang="en-US" sz="1700" dirty="0">
                <a:solidFill>
                  <a:srgbClr val="000000"/>
                </a:solidFill>
              </a:rPr>
              <a:t>agree that this is a viable plan </a:t>
            </a:r>
            <a:r>
              <a:rPr lang="en-US" sz="1700" dirty="0" smtClean="0">
                <a:solidFill>
                  <a:srgbClr val="000000"/>
                </a:solidFill>
              </a:rPr>
              <a:t>to lift customer sentiment and loyalty</a:t>
            </a:r>
            <a:endParaRPr lang="en-US" sz="1700" dirty="0">
              <a:solidFill>
                <a:srgbClr val="000000"/>
              </a:solidFill>
            </a:endParaRPr>
          </a:p>
        </p:txBody>
      </p:sp>
      <p:grpSp>
        <p:nvGrpSpPr>
          <p:cNvPr id="3" name="Group 2"/>
          <p:cNvGrpSpPr/>
          <p:nvPr/>
        </p:nvGrpSpPr>
        <p:grpSpPr>
          <a:xfrm>
            <a:off x="0" y="-1657"/>
            <a:ext cx="4094562" cy="7011891"/>
            <a:chOff x="-139482" y="-1657"/>
            <a:chExt cx="4094562" cy="7011891"/>
          </a:xfrm>
        </p:grpSpPr>
        <p:pic>
          <p:nvPicPr>
            <p:cNvPr id="39" name="Picture 2" descr="C:\Users\Annette.DUARTE\Desktop\Yammer\From Client\Adapt_SkateboardDesign.png"/>
            <p:cNvPicPr>
              <a:picLocks noChangeAspect="1" noChangeArrowheads="1"/>
            </p:cNvPicPr>
            <p:nvPr/>
          </p:nvPicPr>
          <p:blipFill rotWithShape="1">
            <a:blip r:embed="rId3">
              <a:extLst>
                <a:ext uri="{28A0092B-C50C-407E-A947-70E740481C1C}">
                  <a14:useLocalDpi xmlns:a14="http://schemas.microsoft.com/office/drawing/2010/main" val="0"/>
                </a:ext>
              </a:extLst>
            </a:blip>
            <a:srcRect l="42423" t="3254" r="25421" b="12456"/>
            <a:stretch/>
          </p:blipFill>
          <p:spPr bwMode="auto">
            <a:xfrm>
              <a:off x="-139482" y="-1657"/>
              <a:ext cx="4014216" cy="7011891"/>
            </a:xfrm>
            <a:prstGeom prst="rect">
              <a:avLst/>
            </a:prstGeom>
            <a:noFill/>
            <a:extLst>
              <a:ext uri="{909E8E84-426E-40dd-AFC4-6F175D3DCCD1}">
                <a14:hiddenFill xmlns="" xmlns:a14="http://schemas.microsoft.com/office/drawing/2010/main">
                  <a:solidFill>
                    <a:srgbClr val="FFFFFF"/>
                  </a:solidFill>
                </a14:hiddenFill>
              </a:ext>
            </a:extLst>
          </p:spPr>
        </p:pic>
        <p:sp>
          <p:nvSpPr>
            <p:cNvPr id="40" name="Rectangle 39"/>
            <p:cNvSpPr/>
            <p:nvPr/>
          </p:nvSpPr>
          <p:spPr>
            <a:xfrm>
              <a:off x="3874734" y="-1657"/>
              <a:ext cx="80346" cy="6996181"/>
            </a:xfrm>
            <a:prstGeom prst="rect">
              <a:avLst/>
            </a:prstGeom>
            <a:solidFill>
              <a:schemeClr val="bg1"/>
            </a:solidFill>
            <a:ln>
              <a:noFill/>
            </a:ln>
            <a:effectLst>
              <a:outerShdw blurRad="25400" dist="254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grpSp>
        <p:nvGrpSpPr>
          <p:cNvPr id="142" name="Group 141"/>
          <p:cNvGrpSpPr/>
          <p:nvPr/>
        </p:nvGrpSpPr>
        <p:grpSpPr>
          <a:xfrm>
            <a:off x="5162049" y="5174782"/>
            <a:ext cx="942371" cy="942369"/>
            <a:chOff x="8615159" y="4942750"/>
            <a:chExt cx="942371" cy="942369"/>
          </a:xfrm>
        </p:grpSpPr>
        <p:sp>
          <p:nvSpPr>
            <p:cNvPr id="143" name="Oval 142"/>
            <p:cNvSpPr/>
            <p:nvPr/>
          </p:nvSpPr>
          <p:spPr bwMode="auto">
            <a:xfrm>
              <a:off x="8615159" y="4942750"/>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sp>
          <p:nvSpPr>
            <p:cNvPr id="144" name="Freeform 12"/>
            <p:cNvSpPr>
              <a:spLocks/>
            </p:cNvSpPr>
            <p:nvPr/>
          </p:nvSpPr>
          <p:spPr bwMode="auto">
            <a:xfrm>
              <a:off x="8804664" y="5158424"/>
              <a:ext cx="568165" cy="509614"/>
            </a:xfrm>
            <a:custGeom>
              <a:avLst/>
              <a:gdLst>
                <a:gd name="T0" fmla="*/ 0 w 7541"/>
                <a:gd name="T1" fmla="*/ 3950 h 6759"/>
                <a:gd name="T2" fmla="*/ 2869 w 7541"/>
                <a:gd name="T3" fmla="*/ 6759 h 6759"/>
                <a:gd name="T4" fmla="*/ 7541 w 7541"/>
                <a:gd name="T5" fmla="*/ 1431 h 6759"/>
                <a:gd name="T6" fmla="*/ 6674 w 7541"/>
                <a:gd name="T7" fmla="*/ 0 h 6759"/>
                <a:gd name="T8" fmla="*/ 2749 w 7541"/>
                <a:gd name="T9" fmla="*/ 4490 h 6759"/>
                <a:gd name="T10" fmla="*/ 973 w 7541"/>
                <a:gd name="T11" fmla="*/ 2691 h 6759"/>
                <a:gd name="T12" fmla="*/ 0 w 7541"/>
                <a:gd name="T13" fmla="*/ 3950 h 6759"/>
              </a:gdLst>
              <a:ahLst/>
              <a:cxnLst>
                <a:cxn ang="0">
                  <a:pos x="T0" y="T1"/>
                </a:cxn>
                <a:cxn ang="0">
                  <a:pos x="T2" y="T3"/>
                </a:cxn>
                <a:cxn ang="0">
                  <a:pos x="T4" y="T5"/>
                </a:cxn>
                <a:cxn ang="0">
                  <a:pos x="T6" y="T7"/>
                </a:cxn>
                <a:cxn ang="0">
                  <a:pos x="T8" y="T9"/>
                </a:cxn>
                <a:cxn ang="0">
                  <a:pos x="T10" y="T11"/>
                </a:cxn>
                <a:cxn ang="0">
                  <a:pos x="T12" y="T13"/>
                </a:cxn>
              </a:cxnLst>
              <a:rect l="0" t="0" r="r" b="b"/>
              <a:pathLst>
                <a:path w="7541" h="6759">
                  <a:moveTo>
                    <a:pt x="0" y="3950"/>
                  </a:moveTo>
                  <a:cubicBezTo>
                    <a:pt x="0" y="3950"/>
                    <a:pt x="1765" y="5210"/>
                    <a:pt x="2869" y="6759"/>
                  </a:cubicBezTo>
                  <a:cubicBezTo>
                    <a:pt x="3349" y="6003"/>
                    <a:pt x="5936" y="2355"/>
                    <a:pt x="7541" y="1431"/>
                  </a:cubicBezTo>
                  <a:cubicBezTo>
                    <a:pt x="7274" y="1071"/>
                    <a:pt x="6722" y="226"/>
                    <a:pt x="6674" y="0"/>
                  </a:cubicBezTo>
                  <a:cubicBezTo>
                    <a:pt x="6062" y="519"/>
                    <a:pt x="3781" y="2701"/>
                    <a:pt x="2749" y="4490"/>
                  </a:cubicBezTo>
                  <a:cubicBezTo>
                    <a:pt x="1993" y="3579"/>
                    <a:pt x="1105" y="2715"/>
                    <a:pt x="973" y="2691"/>
                  </a:cubicBezTo>
                  <a:cubicBezTo>
                    <a:pt x="793" y="2967"/>
                    <a:pt x="0" y="3950"/>
                    <a:pt x="0" y="395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0" name="Group 19"/>
          <p:cNvGrpSpPr/>
          <p:nvPr/>
        </p:nvGrpSpPr>
        <p:grpSpPr>
          <a:xfrm>
            <a:off x="5162049" y="773124"/>
            <a:ext cx="942371" cy="942369"/>
            <a:chOff x="3910268" y="3236516"/>
            <a:chExt cx="942371" cy="942369"/>
          </a:xfrm>
        </p:grpSpPr>
        <p:sp>
          <p:nvSpPr>
            <p:cNvPr id="146" name="Oval 145"/>
            <p:cNvSpPr/>
            <p:nvPr/>
          </p:nvSpPr>
          <p:spPr bwMode="auto">
            <a:xfrm>
              <a:off x="3910268" y="3236516"/>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grpSp>
          <p:nvGrpSpPr>
            <p:cNvPr id="19" name="Group 18"/>
            <p:cNvGrpSpPr/>
            <p:nvPr/>
          </p:nvGrpSpPr>
          <p:grpSpPr>
            <a:xfrm>
              <a:off x="4115982" y="3469737"/>
              <a:ext cx="588560" cy="456877"/>
              <a:chOff x="5272087" y="3203283"/>
              <a:chExt cx="947882" cy="735805"/>
            </a:xfrm>
          </p:grpSpPr>
          <p:sp>
            <p:nvSpPr>
              <p:cNvPr id="17" name="Freeform 6"/>
              <p:cNvSpPr>
                <a:spLocks/>
              </p:cNvSpPr>
              <p:nvPr/>
            </p:nvSpPr>
            <p:spPr bwMode="auto">
              <a:xfrm>
                <a:off x="5524355" y="3203283"/>
                <a:ext cx="695614" cy="421409"/>
              </a:xfrm>
              <a:custGeom>
                <a:avLst/>
                <a:gdLst>
                  <a:gd name="T0" fmla="*/ 0 w 852"/>
                  <a:gd name="T1" fmla="*/ 517 h 517"/>
                  <a:gd name="T2" fmla="*/ 510 w 852"/>
                  <a:gd name="T3" fmla="*/ 390 h 517"/>
                  <a:gd name="T4" fmla="*/ 510 w 852"/>
                  <a:gd name="T5" fmla="*/ 517 h 517"/>
                  <a:gd name="T6" fmla="*/ 852 w 852"/>
                  <a:gd name="T7" fmla="*/ 262 h 517"/>
                  <a:gd name="T8" fmla="*/ 514 w 852"/>
                  <a:gd name="T9" fmla="*/ 0 h 517"/>
                  <a:gd name="T10" fmla="*/ 508 w 852"/>
                  <a:gd name="T11" fmla="*/ 126 h 517"/>
                  <a:gd name="T12" fmla="*/ 0 w 852"/>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852" h="517">
                    <a:moveTo>
                      <a:pt x="0" y="517"/>
                    </a:moveTo>
                    <a:cubicBezTo>
                      <a:pt x="0" y="517"/>
                      <a:pt x="148" y="354"/>
                      <a:pt x="510" y="390"/>
                    </a:cubicBezTo>
                    <a:cubicBezTo>
                      <a:pt x="510" y="472"/>
                      <a:pt x="510" y="517"/>
                      <a:pt x="510" y="517"/>
                    </a:cubicBezTo>
                    <a:cubicBezTo>
                      <a:pt x="852" y="262"/>
                      <a:pt x="852" y="262"/>
                      <a:pt x="852" y="262"/>
                    </a:cubicBezTo>
                    <a:cubicBezTo>
                      <a:pt x="514" y="0"/>
                      <a:pt x="514" y="0"/>
                      <a:pt x="514" y="0"/>
                    </a:cubicBezTo>
                    <a:cubicBezTo>
                      <a:pt x="508" y="126"/>
                      <a:pt x="508" y="126"/>
                      <a:pt x="508" y="126"/>
                    </a:cubicBezTo>
                    <a:cubicBezTo>
                      <a:pt x="508" y="126"/>
                      <a:pt x="0" y="154"/>
                      <a:pt x="0" y="51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 name="Freeform 7"/>
              <p:cNvSpPr>
                <a:spLocks/>
              </p:cNvSpPr>
              <p:nvPr/>
            </p:nvSpPr>
            <p:spPr bwMode="auto">
              <a:xfrm>
                <a:off x="5272087" y="3296873"/>
                <a:ext cx="793750" cy="642215"/>
              </a:xfrm>
              <a:custGeom>
                <a:avLst/>
                <a:gdLst>
                  <a:gd name="T0" fmla="*/ 358 w 972"/>
                  <a:gd name="T1" fmla="*/ 126 h 787"/>
                  <a:gd name="T2" fmla="*/ 130 w 972"/>
                  <a:gd name="T3" fmla="*/ 126 h 787"/>
                  <a:gd name="T4" fmla="*/ 130 w 972"/>
                  <a:gd name="T5" fmla="*/ 658 h 787"/>
                  <a:gd name="T6" fmla="*/ 846 w 972"/>
                  <a:gd name="T7" fmla="*/ 658 h 787"/>
                  <a:gd name="T8" fmla="*/ 846 w 972"/>
                  <a:gd name="T9" fmla="*/ 502 h 787"/>
                  <a:gd name="T10" fmla="*/ 972 w 972"/>
                  <a:gd name="T11" fmla="*/ 392 h 787"/>
                  <a:gd name="T12" fmla="*/ 972 w 972"/>
                  <a:gd name="T13" fmla="*/ 692 h 787"/>
                  <a:gd name="T14" fmla="*/ 877 w 972"/>
                  <a:gd name="T15" fmla="*/ 787 h 787"/>
                  <a:gd name="T16" fmla="*/ 112 w 972"/>
                  <a:gd name="T17" fmla="*/ 787 h 787"/>
                  <a:gd name="T18" fmla="*/ 3 w 972"/>
                  <a:gd name="T19" fmla="*/ 677 h 787"/>
                  <a:gd name="T20" fmla="*/ 3 w 972"/>
                  <a:gd name="T21" fmla="*/ 108 h 787"/>
                  <a:gd name="T22" fmla="*/ 102 w 972"/>
                  <a:gd name="T23" fmla="*/ 0 h 787"/>
                  <a:gd name="T24" fmla="*/ 538 w 972"/>
                  <a:gd name="T25" fmla="*/ 0 h 787"/>
                  <a:gd name="T26" fmla="*/ 358 w 972"/>
                  <a:gd name="T27" fmla="*/ 126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2" h="787">
                    <a:moveTo>
                      <a:pt x="358" y="126"/>
                    </a:moveTo>
                    <a:cubicBezTo>
                      <a:pt x="130" y="126"/>
                      <a:pt x="130" y="126"/>
                      <a:pt x="130" y="126"/>
                    </a:cubicBezTo>
                    <a:cubicBezTo>
                      <a:pt x="130" y="658"/>
                      <a:pt x="130" y="658"/>
                      <a:pt x="130" y="658"/>
                    </a:cubicBezTo>
                    <a:cubicBezTo>
                      <a:pt x="846" y="658"/>
                      <a:pt x="846" y="658"/>
                      <a:pt x="846" y="658"/>
                    </a:cubicBezTo>
                    <a:cubicBezTo>
                      <a:pt x="846" y="502"/>
                      <a:pt x="846" y="502"/>
                      <a:pt x="846" y="502"/>
                    </a:cubicBezTo>
                    <a:cubicBezTo>
                      <a:pt x="972" y="392"/>
                      <a:pt x="972" y="392"/>
                      <a:pt x="972" y="392"/>
                    </a:cubicBezTo>
                    <a:cubicBezTo>
                      <a:pt x="972" y="392"/>
                      <a:pt x="972" y="686"/>
                      <a:pt x="972" y="692"/>
                    </a:cubicBezTo>
                    <a:cubicBezTo>
                      <a:pt x="972" y="744"/>
                      <a:pt x="968" y="787"/>
                      <a:pt x="877" y="787"/>
                    </a:cubicBezTo>
                    <a:cubicBezTo>
                      <a:pt x="764" y="787"/>
                      <a:pt x="112" y="787"/>
                      <a:pt x="112" y="787"/>
                    </a:cubicBezTo>
                    <a:cubicBezTo>
                      <a:pt x="60" y="787"/>
                      <a:pt x="3" y="785"/>
                      <a:pt x="3" y="677"/>
                    </a:cubicBezTo>
                    <a:cubicBezTo>
                      <a:pt x="3" y="408"/>
                      <a:pt x="3" y="108"/>
                      <a:pt x="3" y="108"/>
                    </a:cubicBezTo>
                    <a:cubicBezTo>
                      <a:pt x="3" y="56"/>
                      <a:pt x="0" y="0"/>
                      <a:pt x="102" y="0"/>
                    </a:cubicBezTo>
                    <a:cubicBezTo>
                      <a:pt x="204" y="0"/>
                      <a:pt x="538" y="0"/>
                      <a:pt x="538" y="0"/>
                    </a:cubicBezTo>
                    <a:lnTo>
                      <a:pt x="358" y="12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27" name="Group 26"/>
          <p:cNvGrpSpPr/>
          <p:nvPr/>
        </p:nvGrpSpPr>
        <p:grpSpPr>
          <a:xfrm>
            <a:off x="8625678" y="733044"/>
            <a:ext cx="942371" cy="942369"/>
            <a:chOff x="6503819" y="2042284"/>
            <a:chExt cx="942371" cy="942369"/>
          </a:xfrm>
        </p:grpSpPr>
        <p:sp>
          <p:nvSpPr>
            <p:cNvPr id="149" name="Oval 148"/>
            <p:cNvSpPr/>
            <p:nvPr/>
          </p:nvSpPr>
          <p:spPr bwMode="auto">
            <a:xfrm>
              <a:off x="6503819" y="2042284"/>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sp>
          <p:nvSpPr>
            <p:cNvPr id="24" name="Oval 13"/>
            <p:cNvSpPr>
              <a:spLocks noChangeArrowheads="1"/>
            </p:cNvSpPr>
            <p:nvPr/>
          </p:nvSpPr>
          <p:spPr bwMode="auto">
            <a:xfrm>
              <a:off x="6797675" y="2432050"/>
              <a:ext cx="114300" cy="1143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26" name="Group 25"/>
            <p:cNvGrpSpPr/>
            <p:nvPr/>
          </p:nvGrpSpPr>
          <p:grpSpPr>
            <a:xfrm>
              <a:off x="6608763" y="2246313"/>
              <a:ext cx="720566" cy="498395"/>
              <a:chOff x="6608763" y="2246313"/>
              <a:chExt cx="720566" cy="498395"/>
            </a:xfrm>
            <a:solidFill>
              <a:schemeClr val="accent1"/>
            </a:solidFill>
          </p:grpSpPr>
          <p:sp>
            <p:nvSpPr>
              <p:cNvPr id="23" name="Freeform 12"/>
              <p:cNvSpPr>
                <a:spLocks noEditPoints="1"/>
              </p:cNvSpPr>
              <p:nvPr/>
            </p:nvSpPr>
            <p:spPr bwMode="auto">
              <a:xfrm>
                <a:off x="6608763" y="2246313"/>
                <a:ext cx="490538" cy="487362"/>
              </a:xfrm>
              <a:custGeom>
                <a:avLst/>
                <a:gdLst>
                  <a:gd name="T0" fmla="*/ 374 w 600"/>
                  <a:gd name="T1" fmla="*/ 540 h 597"/>
                  <a:gd name="T2" fmla="*/ 422 w 600"/>
                  <a:gd name="T3" fmla="*/ 571 h 597"/>
                  <a:gd name="T4" fmla="*/ 430 w 600"/>
                  <a:gd name="T5" fmla="*/ 515 h 597"/>
                  <a:gd name="T6" fmla="*/ 485 w 600"/>
                  <a:gd name="T7" fmla="*/ 533 h 597"/>
                  <a:gd name="T8" fmla="*/ 479 w 600"/>
                  <a:gd name="T9" fmla="*/ 477 h 597"/>
                  <a:gd name="T10" fmla="*/ 537 w 600"/>
                  <a:gd name="T11" fmla="*/ 481 h 597"/>
                  <a:gd name="T12" fmla="*/ 517 w 600"/>
                  <a:gd name="T13" fmla="*/ 428 h 597"/>
                  <a:gd name="T14" fmla="*/ 574 w 600"/>
                  <a:gd name="T15" fmla="*/ 418 h 597"/>
                  <a:gd name="T16" fmla="*/ 541 w 600"/>
                  <a:gd name="T17" fmla="*/ 374 h 597"/>
                  <a:gd name="T18" fmla="*/ 594 w 600"/>
                  <a:gd name="T19" fmla="*/ 351 h 597"/>
                  <a:gd name="T20" fmla="*/ 552 w 600"/>
                  <a:gd name="T21" fmla="*/ 313 h 597"/>
                  <a:gd name="T22" fmla="*/ 598 w 600"/>
                  <a:gd name="T23" fmla="*/ 278 h 597"/>
                  <a:gd name="T24" fmla="*/ 548 w 600"/>
                  <a:gd name="T25" fmla="*/ 253 h 597"/>
                  <a:gd name="T26" fmla="*/ 585 w 600"/>
                  <a:gd name="T27" fmla="*/ 209 h 597"/>
                  <a:gd name="T28" fmla="*/ 531 w 600"/>
                  <a:gd name="T29" fmla="*/ 196 h 597"/>
                  <a:gd name="T30" fmla="*/ 555 w 600"/>
                  <a:gd name="T31" fmla="*/ 144 h 597"/>
                  <a:gd name="T32" fmla="*/ 498 w 600"/>
                  <a:gd name="T33" fmla="*/ 142 h 597"/>
                  <a:gd name="T34" fmla="*/ 509 w 600"/>
                  <a:gd name="T35" fmla="*/ 85 h 597"/>
                  <a:gd name="T36" fmla="*/ 454 w 600"/>
                  <a:gd name="T37" fmla="*/ 99 h 597"/>
                  <a:gd name="T38" fmla="*/ 451 w 600"/>
                  <a:gd name="T39" fmla="*/ 41 h 597"/>
                  <a:gd name="T40" fmla="*/ 400 w 600"/>
                  <a:gd name="T41" fmla="*/ 67 h 597"/>
                  <a:gd name="T42" fmla="*/ 383 w 600"/>
                  <a:gd name="T43" fmla="*/ 12 h 597"/>
                  <a:gd name="T44" fmla="*/ 341 w 600"/>
                  <a:gd name="T45" fmla="*/ 50 h 597"/>
                  <a:gd name="T46" fmla="*/ 311 w 600"/>
                  <a:gd name="T47" fmla="*/ 0 h 597"/>
                  <a:gd name="T48" fmla="*/ 283 w 600"/>
                  <a:gd name="T49" fmla="*/ 47 h 597"/>
                  <a:gd name="T50" fmla="*/ 243 w 600"/>
                  <a:gd name="T51" fmla="*/ 6 h 597"/>
                  <a:gd name="T52" fmla="*/ 227 w 600"/>
                  <a:gd name="T53" fmla="*/ 57 h 597"/>
                  <a:gd name="T54" fmla="*/ 179 w 600"/>
                  <a:gd name="T55" fmla="*/ 26 h 597"/>
                  <a:gd name="T56" fmla="*/ 173 w 600"/>
                  <a:gd name="T57" fmla="*/ 81 h 597"/>
                  <a:gd name="T58" fmla="*/ 119 w 600"/>
                  <a:gd name="T59" fmla="*/ 62 h 597"/>
                  <a:gd name="T60" fmla="*/ 127 w 600"/>
                  <a:gd name="T61" fmla="*/ 116 h 597"/>
                  <a:gd name="T62" fmla="*/ 69 w 600"/>
                  <a:gd name="T63" fmla="*/ 110 h 597"/>
                  <a:gd name="T64" fmla="*/ 89 w 600"/>
                  <a:gd name="T65" fmla="*/ 162 h 597"/>
                  <a:gd name="T66" fmla="*/ 31 w 600"/>
                  <a:gd name="T67" fmla="*/ 169 h 597"/>
                  <a:gd name="T68" fmla="*/ 62 w 600"/>
                  <a:gd name="T69" fmla="*/ 216 h 597"/>
                  <a:gd name="T70" fmla="*/ 8 w 600"/>
                  <a:gd name="T71" fmla="*/ 237 h 597"/>
                  <a:gd name="T72" fmla="*/ 49 w 600"/>
                  <a:gd name="T73" fmla="*/ 278 h 597"/>
                  <a:gd name="T74" fmla="*/ 2 w 600"/>
                  <a:gd name="T75" fmla="*/ 311 h 597"/>
                  <a:gd name="T76" fmla="*/ 51 w 600"/>
                  <a:gd name="T77" fmla="*/ 339 h 597"/>
                  <a:gd name="T78" fmla="*/ 14 w 600"/>
                  <a:gd name="T79" fmla="*/ 383 h 597"/>
                  <a:gd name="T80" fmla="*/ 69 w 600"/>
                  <a:gd name="T81" fmla="*/ 399 h 597"/>
                  <a:gd name="T82" fmla="*/ 43 w 600"/>
                  <a:gd name="T83" fmla="*/ 451 h 597"/>
                  <a:gd name="T84" fmla="*/ 100 w 600"/>
                  <a:gd name="T85" fmla="*/ 452 h 597"/>
                  <a:gd name="T86" fmla="*/ 88 w 600"/>
                  <a:gd name="T87" fmla="*/ 509 h 597"/>
                  <a:gd name="T88" fmla="*/ 142 w 600"/>
                  <a:gd name="T89" fmla="*/ 495 h 597"/>
                  <a:gd name="T90" fmla="*/ 144 w 600"/>
                  <a:gd name="T91" fmla="*/ 553 h 597"/>
                  <a:gd name="T92" fmla="*/ 194 w 600"/>
                  <a:gd name="T93" fmla="*/ 528 h 597"/>
                  <a:gd name="T94" fmla="*/ 210 w 600"/>
                  <a:gd name="T95" fmla="*/ 583 h 597"/>
                  <a:gd name="T96" fmla="*/ 251 w 600"/>
                  <a:gd name="T97" fmla="*/ 546 h 597"/>
                  <a:gd name="T98" fmla="*/ 280 w 600"/>
                  <a:gd name="T99" fmla="*/ 597 h 597"/>
                  <a:gd name="T100" fmla="*/ 299 w 600"/>
                  <a:gd name="T101" fmla="*/ 551 h 597"/>
                  <a:gd name="T102" fmla="*/ 330 w 600"/>
                  <a:gd name="T103" fmla="*/ 597 h 597"/>
                  <a:gd name="T104" fmla="*/ 356 w 600"/>
                  <a:gd name="T105" fmla="*/ 545 h 597"/>
                  <a:gd name="T106" fmla="*/ 128 w 600"/>
                  <a:gd name="T107" fmla="*/ 299 h 597"/>
                  <a:gd name="T108" fmla="*/ 473 w 600"/>
                  <a:gd name="T109" fmla="*/ 29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00" h="597">
                    <a:moveTo>
                      <a:pt x="356" y="545"/>
                    </a:moveTo>
                    <a:cubicBezTo>
                      <a:pt x="362" y="543"/>
                      <a:pt x="368" y="542"/>
                      <a:pt x="374" y="540"/>
                    </a:cubicBezTo>
                    <a:cubicBezTo>
                      <a:pt x="404" y="580"/>
                      <a:pt x="404" y="580"/>
                      <a:pt x="404" y="580"/>
                    </a:cubicBezTo>
                    <a:cubicBezTo>
                      <a:pt x="422" y="571"/>
                      <a:pt x="422" y="571"/>
                      <a:pt x="422" y="571"/>
                    </a:cubicBezTo>
                    <a:cubicBezTo>
                      <a:pt x="416" y="523"/>
                      <a:pt x="416" y="523"/>
                      <a:pt x="416" y="523"/>
                    </a:cubicBezTo>
                    <a:cubicBezTo>
                      <a:pt x="421" y="521"/>
                      <a:pt x="425" y="518"/>
                      <a:pt x="430" y="515"/>
                    </a:cubicBezTo>
                    <a:cubicBezTo>
                      <a:pt x="469" y="547"/>
                      <a:pt x="469" y="547"/>
                      <a:pt x="469" y="547"/>
                    </a:cubicBezTo>
                    <a:cubicBezTo>
                      <a:pt x="485" y="533"/>
                      <a:pt x="485" y="533"/>
                      <a:pt x="485" y="533"/>
                    </a:cubicBezTo>
                    <a:cubicBezTo>
                      <a:pt x="467" y="488"/>
                      <a:pt x="467" y="488"/>
                      <a:pt x="467" y="488"/>
                    </a:cubicBezTo>
                    <a:cubicBezTo>
                      <a:pt x="471" y="485"/>
                      <a:pt x="475" y="481"/>
                      <a:pt x="479" y="477"/>
                    </a:cubicBezTo>
                    <a:cubicBezTo>
                      <a:pt x="525" y="498"/>
                      <a:pt x="525" y="498"/>
                      <a:pt x="525" y="498"/>
                    </a:cubicBezTo>
                    <a:cubicBezTo>
                      <a:pt x="537" y="481"/>
                      <a:pt x="537" y="481"/>
                      <a:pt x="537" y="481"/>
                    </a:cubicBezTo>
                    <a:cubicBezTo>
                      <a:pt x="508" y="442"/>
                      <a:pt x="508" y="442"/>
                      <a:pt x="508" y="442"/>
                    </a:cubicBezTo>
                    <a:cubicBezTo>
                      <a:pt x="511" y="437"/>
                      <a:pt x="514" y="433"/>
                      <a:pt x="517" y="428"/>
                    </a:cubicBezTo>
                    <a:cubicBezTo>
                      <a:pt x="566" y="438"/>
                      <a:pt x="566" y="438"/>
                      <a:pt x="566" y="438"/>
                    </a:cubicBezTo>
                    <a:cubicBezTo>
                      <a:pt x="574" y="418"/>
                      <a:pt x="574" y="418"/>
                      <a:pt x="574" y="418"/>
                    </a:cubicBezTo>
                    <a:cubicBezTo>
                      <a:pt x="537" y="387"/>
                      <a:pt x="537" y="387"/>
                      <a:pt x="537" y="387"/>
                    </a:cubicBezTo>
                    <a:cubicBezTo>
                      <a:pt x="538" y="383"/>
                      <a:pt x="540" y="378"/>
                      <a:pt x="541" y="374"/>
                    </a:cubicBezTo>
                    <a:cubicBezTo>
                      <a:pt x="591" y="372"/>
                      <a:pt x="591" y="372"/>
                      <a:pt x="591" y="372"/>
                    </a:cubicBezTo>
                    <a:cubicBezTo>
                      <a:pt x="594" y="351"/>
                      <a:pt x="594" y="351"/>
                      <a:pt x="594" y="351"/>
                    </a:cubicBezTo>
                    <a:cubicBezTo>
                      <a:pt x="551" y="329"/>
                      <a:pt x="551" y="329"/>
                      <a:pt x="551" y="329"/>
                    </a:cubicBezTo>
                    <a:cubicBezTo>
                      <a:pt x="551" y="324"/>
                      <a:pt x="552" y="319"/>
                      <a:pt x="552" y="313"/>
                    </a:cubicBezTo>
                    <a:cubicBezTo>
                      <a:pt x="600" y="299"/>
                      <a:pt x="600" y="299"/>
                      <a:pt x="600" y="299"/>
                    </a:cubicBezTo>
                    <a:cubicBezTo>
                      <a:pt x="598" y="278"/>
                      <a:pt x="598" y="278"/>
                      <a:pt x="598" y="278"/>
                    </a:cubicBezTo>
                    <a:cubicBezTo>
                      <a:pt x="551" y="268"/>
                      <a:pt x="551" y="268"/>
                      <a:pt x="551" y="268"/>
                    </a:cubicBezTo>
                    <a:cubicBezTo>
                      <a:pt x="550" y="263"/>
                      <a:pt x="549" y="258"/>
                      <a:pt x="548" y="253"/>
                    </a:cubicBezTo>
                    <a:cubicBezTo>
                      <a:pt x="592" y="228"/>
                      <a:pt x="592" y="228"/>
                      <a:pt x="592" y="228"/>
                    </a:cubicBezTo>
                    <a:cubicBezTo>
                      <a:pt x="585" y="209"/>
                      <a:pt x="585" y="209"/>
                      <a:pt x="585" y="209"/>
                    </a:cubicBezTo>
                    <a:cubicBezTo>
                      <a:pt x="536" y="210"/>
                      <a:pt x="536" y="210"/>
                      <a:pt x="536" y="210"/>
                    </a:cubicBezTo>
                    <a:cubicBezTo>
                      <a:pt x="535" y="205"/>
                      <a:pt x="533" y="200"/>
                      <a:pt x="531" y="196"/>
                    </a:cubicBezTo>
                    <a:cubicBezTo>
                      <a:pt x="567" y="161"/>
                      <a:pt x="567" y="161"/>
                      <a:pt x="567" y="161"/>
                    </a:cubicBezTo>
                    <a:cubicBezTo>
                      <a:pt x="555" y="144"/>
                      <a:pt x="555" y="144"/>
                      <a:pt x="555" y="144"/>
                    </a:cubicBezTo>
                    <a:cubicBezTo>
                      <a:pt x="508" y="156"/>
                      <a:pt x="508" y="156"/>
                      <a:pt x="508" y="156"/>
                    </a:cubicBezTo>
                    <a:cubicBezTo>
                      <a:pt x="505" y="151"/>
                      <a:pt x="501" y="146"/>
                      <a:pt x="498" y="142"/>
                    </a:cubicBezTo>
                    <a:cubicBezTo>
                      <a:pt x="524" y="99"/>
                      <a:pt x="524" y="99"/>
                      <a:pt x="524" y="99"/>
                    </a:cubicBezTo>
                    <a:cubicBezTo>
                      <a:pt x="509" y="85"/>
                      <a:pt x="509" y="85"/>
                      <a:pt x="509" y="85"/>
                    </a:cubicBezTo>
                    <a:cubicBezTo>
                      <a:pt x="466" y="109"/>
                      <a:pt x="466" y="109"/>
                      <a:pt x="466" y="109"/>
                    </a:cubicBezTo>
                    <a:cubicBezTo>
                      <a:pt x="462" y="105"/>
                      <a:pt x="458" y="102"/>
                      <a:pt x="454" y="99"/>
                    </a:cubicBezTo>
                    <a:cubicBezTo>
                      <a:pt x="469" y="51"/>
                      <a:pt x="469" y="51"/>
                      <a:pt x="469" y="51"/>
                    </a:cubicBezTo>
                    <a:cubicBezTo>
                      <a:pt x="451" y="41"/>
                      <a:pt x="451" y="41"/>
                      <a:pt x="451" y="41"/>
                    </a:cubicBezTo>
                    <a:cubicBezTo>
                      <a:pt x="415" y="74"/>
                      <a:pt x="415" y="74"/>
                      <a:pt x="415" y="74"/>
                    </a:cubicBezTo>
                    <a:cubicBezTo>
                      <a:pt x="410" y="72"/>
                      <a:pt x="405" y="69"/>
                      <a:pt x="400" y="67"/>
                    </a:cubicBezTo>
                    <a:cubicBezTo>
                      <a:pt x="403" y="17"/>
                      <a:pt x="403" y="17"/>
                      <a:pt x="403" y="17"/>
                    </a:cubicBezTo>
                    <a:cubicBezTo>
                      <a:pt x="383" y="12"/>
                      <a:pt x="383" y="12"/>
                      <a:pt x="383" y="12"/>
                    </a:cubicBezTo>
                    <a:cubicBezTo>
                      <a:pt x="357" y="53"/>
                      <a:pt x="357" y="53"/>
                      <a:pt x="357" y="53"/>
                    </a:cubicBezTo>
                    <a:cubicBezTo>
                      <a:pt x="351" y="52"/>
                      <a:pt x="346" y="51"/>
                      <a:pt x="341" y="50"/>
                    </a:cubicBezTo>
                    <a:cubicBezTo>
                      <a:pt x="331" y="0"/>
                      <a:pt x="331" y="0"/>
                      <a:pt x="331" y="0"/>
                    </a:cubicBezTo>
                    <a:cubicBezTo>
                      <a:pt x="311" y="0"/>
                      <a:pt x="311" y="0"/>
                      <a:pt x="311" y="0"/>
                    </a:cubicBezTo>
                    <a:cubicBezTo>
                      <a:pt x="295" y="47"/>
                      <a:pt x="295" y="47"/>
                      <a:pt x="295" y="47"/>
                    </a:cubicBezTo>
                    <a:cubicBezTo>
                      <a:pt x="291" y="47"/>
                      <a:pt x="287" y="47"/>
                      <a:pt x="283" y="47"/>
                    </a:cubicBezTo>
                    <a:cubicBezTo>
                      <a:pt x="263" y="1"/>
                      <a:pt x="263" y="1"/>
                      <a:pt x="263" y="1"/>
                    </a:cubicBezTo>
                    <a:cubicBezTo>
                      <a:pt x="243" y="6"/>
                      <a:pt x="243" y="6"/>
                      <a:pt x="243" y="6"/>
                    </a:cubicBezTo>
                    <a:cubicBezTo>
                      <a:pt x="238" y="54"/>
                      <a:pt x="238" y="54"/>
                      <a:pt x="238" y="54"/>
                    </a:cubicBezTo>
                    <a:cubicBezTo>
                      <a:pt x="234" y="55"/>
                      <a:pt x="231" y="56"/>
                      <a:pt x="227" y="57"/>
                    </a:cubicBezTo>
                    <a:cubicBezTo>
                      <a:pt x="198" y="17"/>
                      <a:pt x="198" y="17"/>
                      <a:pt x="198" y="17"/>
                    </a:cubicBezTo>
                    <a:cubicBezTo>
                      <a:pt x="179" y="26"/>
                      <a:pt x="179" y="26"/>
                      <a:pt x="179" y="26"/>
                    </a:cubicBezTo>
                    <a:cubicBezTo>
                      <a:pt x="185" y="74"/>
                      <a:pt x="185" y="74"/>
                      <a:pt x="185" y="74"/>
                    </a:cubicBezTo>
                    <a:cubicBezTo>
                      <a:pt x="181" y="76"/>
                      <a:pt x="177" y="79"/>
                      <a:pt x="173" y="81"/>
                    </a:cubicBezTo>
                    <a:cubicBezTo>
                      <a:pt x="135" y="49"/>
                      <a:pt x="135" y="49"/>
                      <a:pt x="135" y="49"/>
                    </a:cubicBezTo>
                    <a:cubicBezTo>
                      <a:pt x="119" y="62"/>
                      <a:pt x="119" y="62"/>
                      <a:pt x="119" y="62"/>
                    </a:cubicBezTo>
                    <a:cubicBezTo>
                      <a:pt x="136" y="107"/>
                      <a:pt x="136" y="107"/>
                      <a:pt x="136" y="107"/>
                    </a:cubicBezTo>
                    <a:cubicBezTo>
                      <a:pt x="133" y="110"/>
                      <a:pt x="130" y="113"/>
                      <a:pt x="127" y="116"/>
                    </a:cubicBezTo>
                    <a:cubicBezTo>
                      <a:pt x="82" y="93"/>
                      <a:pt x="82" y="93"/>
                      <a:pt x="82" y="93"/>
                    </a:cubicBezTo>
                    <a:cubicBezTo>
                      <a:pt x="69" y="110"/>
                      <a:pt x="69" y="110"/>
                      <a:pt x="69" y="110"/>
                    </a:cubicBezTo>
                    <a:cubicBezTo>
                      <a:pt x="97" y="150"/>
                      <a:pt x="97" y="150"/>
                      <a:pt x="97" y="150"/>
                    </a:cubicBezTo>
                    <a:cubicBezTo>
                      <a:pt x="94" y="154"/>
                      <a:pt x="91" y="158"/>
                      <a:pt x="89" y="162"/>
                    </a:cubicBezTo>
                    <a:cubicBezTo>
                      <a:pt x="40" y="150"/>
                      <a:pt x="40" y="150"/>
                      <a:pt x="40" y="150"/>
                    </a:cubicBezTo>
                    <a:cubicBezTo>
                      <a:pt x="31" y="169"/>
                      <a:pt x="31" y="169"/>
                      <a:pt x="31" y="169"/>
                    </a:cubicBezTo>
                    <a:cubicBezTo>
                      <a:pt x="67" y="202"/>
                      <a:pt x="67" y="202"/>
                      <a:pt x="67" y="202"/>
                    </a:cubicBezTo>
                    <a:cubicBezTo>
                      <a:pt x="65" y="206"/>
                      <a:pt x="64" y="211"/>
                      <a:pt x="62" y="216"/>
                    </a:cubicBezTo>
                    <a:cubicBezTo>
                      <a:pt x="12" y="216"/>
                      <a:pt x="12" y="216"/>
                      <a:pt x="12" y="216"/>
                    </a:cubicBezTo>
                    <a:cubicBezTo>
                      <a:pt x="8" y="237"/>
                      <a:pt x="8" y="237"/>
                      <a:pt x="8" y="237"/>
                    </a:cubicBezTo>
                    <a:cubicBezTo>
                      <a:pt x="51" y="260"/>
                      <a:pt x="51" y="260"/>
                      <a:pt x="51" y="260"/>
                    </a:cubicBezTo>
                    <a:cubicBezTo>
                      <a:pt x="50" y="266"/>
                      <a:pt x="49" y="272"/>
                      <a:pt x="49" y="278"/>
                    </a:cubicBezTo>
                    <a:cubicBezTo>
                      <a:pt x="0" y="290"/>
                      <a:pt x="0" y="290"/>
                      <a:pt x="0" y="290"/>
                    </a:cubicBezTo>
                    <a:cubicBezTo>
                      <a:pt x="2" y="311"/>
                      <a:pt x="2" y="311"/>
                      <a:pt x="2" y="311"/>
                    </a:cubicBezTo>
                    <a:cubicBezTo>
                      <a:pt x="49" y="323"/>
                      <a:pt x="49" y="323"/>
                      <a:pt x="49" y="323"/>
                    </a:cubicBezTo>
                    <a:cubicBezTo>
                      <a:pt x="50" y="328"/>
                      <a:pt x="50" y="334"/>
                      <a:pt x="51" y="339"/>
                    </a:cubicBezTo>
                    <a:cubicBezTo>
                      <a:pt x="7" y="363"/>
                      <a:pt x="7" y="363"/>
                      <a:pt x="7" y="363"/>
                    </a:cubicBezTo>
                    <a:cubicBezTo>
                      <a:pt x="14" y="383"/>
                      <a:pt x="14" y="383"/>
                      <a:pt x="14" y="383"/>
                    </a:cubicBezTo>
                    <a:cubicBezTo>
                      <a:pt x="62" y="383"/>
                      <a:pt x="62" y="383"/>
                      <a:pt x="62" y="383"/>
                    </a:cubicBezTo>
                    <a:cubicBezTo>
                      <a:pt x="64" y="389"/>
                      <a:pt x="66" y="394"/>
                      <a:pt x="69" y="399"/>
                    </a:cubicBezTo>
                    <a:cubicBezTo>
                      <a:pt x="32" y="433"/>
                      <a:pt x="32" y="433"/>
                      <a:pt x="32" y="433"/>
                    </a:cubicBezTo>
                    <a:cubicBezTo>
                      <a:pt x="43" y="451"/>
                      <a:pt x="43" y="451"/>
                      <a:pt x="43" y="451"/>
                    </a:cubicBezTo>
                    <a:cubicBezTo>
                      <a:pt x="90" y="439"/>
                      <a:pt x="90" y="439"/>
                      <a:pt x="90" y="439"/>
                    </a:cubicBezTo>
                    <a:cubicBezTo>
                      <a:pt x="94" y="444"/>
                      <a:pt x="97" y="448"/>
                      <a:pt x="100" y="452"/>
                    </a:cubicBezTo>
                    <a:cubicBezTo>
                      <a:pt x="73" y="494"/>
                      <a:pt x="73" y="494"/>
                      <a:pt x="73" y="494"/>
                    </a:cubicBezTo>
                    <a:cubicBezTo>
                      <a:pt x="88" y="509"/>
                      <a:pt x="88" y="509"/>
                      <a:pt x="88" y="509"/>
                    </a:cubicBezTo>
                    <a:cubicBezTo>
                      <a:pt x="131" y="486"/>
                      <a:pt x="131" y="486"/>
                      <a:pt x="131" y="486"/>
                    </a:cubicBezTo>
                    <a:cubicBezTo>
                      <a:pt x="134" y="489"/>
                      <a:pt x="138" y="492"/>
                      <a:pt x="142" y="495"/>
                    </a:cubicBezTo>
                    <a:cubicBezTo>
                      <a:pt x="126" y="543"/>
                      <a:pt x="126" y="543"/>
                      <a:pt x="126" y="543"/>
                    </a:cubicBezTo>
                    <a:cubicBezTo>
                      <a:pt x="144" y="553"/>
                      <a:pt x="144" y="553"/>
                      <a:pt x="144" y="553"/>
                    </a:cubicBezTo>
                    <a:cubicBezTo>
                      <a:pt x="180" y="521"/>
                      <a:pt x="180" y="521"/>
                      <a:pt x="180" y="521"/>
                    </a:cubicBezTo>
                    <a:cubicBezTo>
                      <a:pt x="185" y="523"/>
                      <a:pt x="189" y="526"/>
                      <a:pt x="194" y="528"/>
                    </a:cubicBezTo>
                    <a:cubicBezTo>
                      <a:pt x="190" y="578"/>
                      <a:pt x="190" y="578"/>
                      <a:pt x="190" y="578"/>
                    </a:cubicBezTo>
                    <a:cubicBezTo>
                      <a:pt x="210" y="583"/>
                      <a:pt x="210" y="583"/>
                      <a:pt x="210" y="583"/>
                    </a:cubicBezTo>
                    <a:cubicBezTo>
                      <a:pt x="237" y="543"/>
                      <a:pt x="237" y="543"/>
                      <a:pt x="237" y="543"/>
                    </a:cubicBezTo>
                    <a:cubicBezTo>
                      <a:pt x="242" y="544"/>
                      <a:pt x="247" y="545"/>
                      <a:pt x="251" y="546"/>
                    </a:cubicBezTo>
                    <a:cubicBezTo>
                      <a:pt x="259" y="596"/>
                      <a:pt x="259" y="596"/>
                      <a:pt x="259" y="596"/>
                    </a:cubicBezTo>
                    <a:cubicBezTo>
                      <a:pt x="280" y="597"/>
                      <a:pt x="280" y="597"/>
                      <a:pt x="280" y="597"/>
                    </a:cubicBezTo>
                    <a:cubicBezTo>
                      <a:pt x="297" y="551"/>
                      <a:pt x="297" y="551"/>
                      <a:pt x="297" y="551"/>
                    </a:cubicBezTo>
                    <a:cubicBezTo>
                      <a:pt x="297" y="551"/>
                      <a:pt x="298" y="551"/>
                      <a:pt x="299" y="551"/>
                    </a:cubicBezTo>
                    <a:cubicBezTo>
                      <a:pt x="303" y="551"/>
                      <a:pt x="307" y="551"/>
                      <a:pt x="311" y="551"/>
                    </a:cubicBezTo>
                    <a:cubicBezTo>
                      <a:pt x="330" y="597"/>
                      <a:pt x="330" y="597"/>
                      <a:pt x="330" y="597"/>
                    </a:cubicBezTo>
                    <a:cubicBezTo>
                      <a:pt x="351" y="593"/>
                      <a:pt x="351" y="593"/>
                      <a:pt x="351" y="593"/>
                    </a:cubicBezTo>
                    <a:lnTo>
                      <a:pt x="356" y="545"/>
                    </a:lnTo>
                    <a:close/>
                    <a:moveTo>
                      <a:pt x="300" y="471"/>
                    </a:moveTo>
                    <a:cubicBezTo>
                      <a:pt x="205" y="471"/>
                      <a:pt x="128" y="394"/>
                      <a:pt x="128" y="299"/>
                    </a:cubicBezTo>
                    <a:cubicBezTo>
                      <a:pt x="128" y="204"/>
                      <a:pt x="205" y="126"/>
                      <a:pt x="300" y="126"/>
                    </a:cubicBezTo>
                    <a:cubicBezTo>
                      <a:pt x="396" y="126"/>
                      <a:pt x="473" y="204"/>
                      <a:pt x="473" y="299"/>
                    </a:cubicBezTo>
                    <a:cubicBezTo>
                      <a:pt x="473" y="394"/>
                      <a:pt x="396" y="471"/>
                      <a:pt x="300" y="47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14"/>
              <p:cNvSpPr>
                <a:spLocks noEditPoints="1"/>
              </p:cNvSpPr>
              <p:nvPr/>
            </p:nvSpPr>
            <p:spPr bwMode="auto">
              <a:xfrm>
                <a:off x="7088346" y="2501980"/>
                <a:ext cx="240983" cy="242728"/>
              </a:xfrm>
              <a:custGeom>
                <a:avLst/>
                <a:gdLst>
                  <a:gd name="T0" fmla="*/ 269 w 269"/>
                  <a:gd name="T1" fmla="*/ 120 h 269"/>
                  <a:gd name="T2" fmla="*/ 245 w 269"/>
                  <a:gd name="T3" fmla="*/ 108 h 269"/>
                  <a:gd name="T4" fmla="*/ 262 w 269"/>
                  <a:gd name="T5" fmla="*/ 89 h 269"/>
                  <a:gd name="T6" fmla="*/ 236 w 269"/>
                  <a:gd name="T7" fmla="*/ 83 h 269"/>
                  <a:gd name="T8" fmla="*/ 246 w 269"/>
                  <a:gd name="T9" fmla="*/ 58 h 269"/>
                  <a:gd name="T10" fmla="*/ 220 w 269"/>
                  <a:gd name="T11" fmla="*/ 59 h 269"/>
                  <a:gd name="T12" fmla="*/ 224 w 269"/>
                  <a:gd name="T13" fmla="*/ 34 h 269"/>
                  <a:gd name="T14" fmla="*/ 199 w 269"/>
                  <a:gd name="T15" fmla="*/ 41 h 269"/>
                  <a:gd name="T16" fmla="*/ 197 w 269"/>
                  <a:gd name="T17" fmla="*/ 15 h 269"/>
                  <a:gd name="T18" fmla="*/ 174 w 269"/>
                  <a:gd name="T19" fmla="*/ 28 h 269"/>
                  <a:gd name="T20" fmla="*/ 166 w 269"/>
                  <a:gd name="T21" fmla="*/ 3 h 269"/>
                  <a:gd name="T22" fmla="*/ 147 w 269"/>
                  <a:gd name="T23" fmla="*/ 22 h 269"/>
                  <a:gd name="T24" fmla="*/ 135 w 269"/>
                  <a:gd name="T25" fmla="*/ 0 h 269"/>
                  <a:gd name="T26" fmla="*/ 121 w 269"/>
                  <a:gd name="T27" fmla="*/ 22 h 269"/>
                  <a:gd name="T28" fmla="*/ 105 w 269"/>
                  <a:gd name="T29" fmla="*/ 3 h 269"/>
                  <a:gd name="T30" fmla="*/ 96 w 269"/>
                  <a:gd name="T31" fmla="*/ 28 h 269"/>
                  <a:gd name="T32" fmla="*/ 75 w 269"/>
                  <a:gd name="T33" fmla="*/ 13 h 269"/>
                  <a:gd name="T34" fmla="*/ 73 w 269"/>
                  <a:gd name="T35" fmla="*/ 40 h 269"/>
                  <a:gd name="T36" fmla="*/ 49 w 269"/>
                  <a:gd name="T37" fmla="*/ 30 h 269"/>
                  <a:gd name="T38" fmla="*/ 53 w 269"/>
                  <a:gd name="T39" fmla="*/ 56 h 269"/>
                  <a:gd name="T40" fmla="*/ 27 w 269"/>
                  <a:gd name="T41" fmla="*/ 53 h 269"/>
                  <a:gd name="T42" fmla="*/ 36 w 269"/>
                  <a:gd name="T43" fmla="*/ 78 h 269"/>
                  <a:gd name="T44" fmla="*/ 11 w 269"/>
                  <a:gd name="T45" fmla="*/ 81 h 269"/>
                  <a:gd name="T46" fmla="*/ 26 w 269"/>
                  <a:gd name="T47" fmla="*/ 103 h 269"/>
                  <a:gd name="T48" fmla="*/ 1 w 269"/>
                  <a:gd name="T49" fmla="*/ 113 h 269"/>
                  <a:gd name="T50" fmla="*/ 21 w 269"/>
                  <a:gd name="T51" fmla="*/ 131 h 269"/>
                  <a:gd name="T52" fmla="*/ 0 w 269"/>
                  <a:gd name="T53" fmla="*/ 146 h 269"/>
                  <a:gd name="T54" fmla="*/ 24 w 269"/>
                  <a:gd name="T55" fmla="*/ 158 h 269"/>
                  <a:gd name="T56" fmla="*/ 7 w 269"/>
                  <a:gd name="T57" fmla="*/ 179 h 269"/>
                  <a:gd name="T58" fmla="*/ 33 w 269"/>
                  <a:gd name="T59" fmla="*/ 185 h 269"/>
                  <a:gd name="T60" fmla="*/ 22 w 269"/>
                  <a:gd name="T61" fmla="*/ 208 h 269"/>
                  <a:gd name="T62" fmla="*/ 48 w 269"/>
                  <a:gd name="T63" fmla="*/ 208 h 269"/>
                  <a:gd name="T64" fmla="*/ 43 w 269"/>
                  <a:gd name="T65" fmla="*/ 233 h 269"/>
                  <a:gd name="T66" fmla="*/ 68 w 269"/>
                  <a:gd name="T67" fmla="*/ 226 h 269"/>
                  <a:gd name="T68" fmla="*/ 69 w 269"/>
                  <a:gd name="T69" fmla="*/ 252 h 269"/>
                  <a:gd name="T70" fmla="*/ 92 w 269"/>
                  <a:gd name="T71" fmla="*/ 240 h 269"/>
                  <a:gd name="T72" fmla="*/ 99 w 269"/>
                  <a:gd name="T73" fmla="*/ 265 h 269"/>
                  <a:gd name="T74" fmla="*/ 118 w 269"/>
                  <a:gd name="T75" fmla="*/ 247 h 269"/>
                  <a:gd name="T76" fmla="*/ 125 w 269"/>
                  <a:gd name="T77" fmla="*/ 248 h 269"/>
                  <a:gd name="T78" fmla="*/ 140 w 269"/>
                  <a:gd name="T79" fmla="*/ 269 h 269"/>
                  <a:gd name="T80" fmla="*/ 153 w 269"/>
                  <a:gd name="T81" fmla="*/ 246 h 269"/>
                  <a:gd name="T82" fmla="*/ 173 w 269"/>
                  <a:gd name="T83" fmla="*/ 263 h 269"/>
                  <a:gd name="T84" fmla="*/ 180 w 269"/>
                  <a:gd name="T85" fmla="*/ 239 h 269"/>
                  <a:gd name="T86" fmla="*/ 203 w 269"/>
                  <a:gd name="T87" fmla="*/ 250 h 269"/>
                  <a:gd name="T88" fmla="*/ 204 w 269"/>
                  <a:gd name="T89" fmla="*/ 224 h 269"/>
                  <a:gd name="T90" fmla="*/ 230 w 269"/>
                  <a:gd name="T91" fmla="*/ 229 h 269"/>
                  <a:gd name="T92" fmla="*/ 224 w 269"/>
                  <a:gd name="T93" fmla="*/ 205 h 269"/>
                  <a:gd name="T94" fmla="*/ 250 w 269"/>
                  <a:gd name="T95" fmla="*/ 204 h 269"/>
                  <a:gd name="T96" fmla="*/ 238 w 269"/>
                  <a:gd name="T97" fmla="*/ 182 h 269"/>
                  <a:gd name="T98" fmla="*/ 263 w 269"/>
                  <a:gd name="T99" fmla="*/ 175 h 269"/>
                  <a:gd name="T100" fmla="*/ 246 w 269"/>
                  <a:gd name="T101" fmla="*/ 156 h 269"/>
                  <a:gd name="T102" fmla="*/ 269 w 269"/>
                  <a:gd name="T103" fmla="*/ 143 h 269"/>
                  <a:gd name="T104" fmla="*/ 248 w 269"/>
                  <a:gd name="T105" fmla="*/ 129 h 269"/>
                  <a:gd name="T106" fmla="*/ 126 w 269"/>
                  <a:gd name="T107" fmla="*/ 197 h 269"/>
                  <a:gd name="T108" fmla="*/ 143 w 269"/>
                  <a:gd name="T109" fmla="*/ 7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 h="269">
                    <a:moveTo>
                      <a:pt x="248" y="129"/>
                    </a:moveTo>
                    <a:cubicBezTo>
                      <a:pt x="269" y="120"/>
                      <a:pt x="269" y="120"/>
                      <a:pt x="269" y="120"/>
                    </a:cubicBezTo>
                    <a:cubicBezTo>
                      <a:pt x="267" y="111"/>
                      <a:pt x="267" y="111"/>
                      <a:pt x="267" y="111"/>
                    </a:cubicBezTo>
                    <a:cubicBezTo>
                      <a:pt x="245" y="108"/>
                      <a:pt x="245" y="108"/>
                      <a:pt x="245" y="108"/>
                    </a:cubicBezTo>
                    <a:cubicBezTo>
                      <a:pt x="245" y="106"/>
                      <a:pt x="244" y="104"/>
                      <a:pt x="243" y="102"/>
                    </a:cubicBezTo>
                    <a:cubicBezTo>
                      <a:pt x="262" y="89"/>
                      <a:pt x="262" y="89"/>
                      <a:pt x="262" y="89"/>
                    </a:cubicBezTo>
                    <a:cubicBezTo>
                      <a:pt x="257" y="80"/>
                      <a:pt x="257" y="80"/>
                      <a:pt x="257" y="80"/>
                    </a:cubicBezTo>
                    <a:cubicBezTo>
                      <a:pt x="236" y="83"/>
                      <a:pt x="236" y="83"/>
                      <a:pt x="236" y="83"/>
                    </a:cubicBezTo>
                    <a:cubicBezTo>
                      <a:pt x="235" y="81"/>
                      <a:pt x="233" y="78"/>
                      <a:pt x="232" y="76"/>
                    </a:cubicBezTo>
                    <a:cubicBezTo>
                      <a:pt x="246" y="58"/>
                      <a:pt x="246" y="58"/>
                      <a:pt x="246" y="58"/>
                    </a:cubicBezTo>
                    <a:cubicBezTo>
                      <a:pt x="240" y="51"/>
                      <a:pt x="240" y="51"/>
                      <a:pt x="240" y="51"/>
                    </a:cubicBezTo>
                    <a:cubicBezTo>
                      <a:pt x="220" y="59"/>
                      <a:pt x="220" y="59"/>
                      <a:pt x="220" y="59"/>
                    </a:cubicBezTo>
                    <a:cubicBezTo>
                      <a:pt x="218" y="58"/>
                      <a:pt x="217" y="56"/>
                      <a:pt x="215" y="54"/>
                    </a:cubicBezTo>
                    <a:cubicBezTo>
                      <a:pt x="224" y="34"/>
                      <a:pt x="224" y="34"/>
                      <a:pt x="224" y="34"/>
                    </a:cubicBezTo>
                    <a:cubicBezTo>
                      <a:pt x="217" y="28"/>
                      <a:pt x="217" y="28"/>
                      <a:pt x="217" y="28"/>
                    </a:cubicBezTo>
                    <a:cubicBezTo>
                      <a:pt x="199" y="41"/>
                      <a:pt x="199" y="41"/>
                      <a:pt x="199" y="41"/>
                    </a:cubicBezTo>
                    <a:cubicBezTo>
                      <a:pt x="197" y="40"/>
                      <a:pt x="195" y="38"/>
                      <a:pt x="193" y="37"/>
                    </a:cubicBezTo>
                    <a:cubicBezTo>
                      <a:pt x="197" y="15"/>
                      <a:pt x="197" y="15"/>
                      <a:pt x="197" y="15"/>
                    </a:cubicBezTo>
                    <a:cubicBezTo>
                      <a:pt x="188" y="11"/>
                      <a:pt x="188" y="11"/>
                      <a:pt x="188" y="11"/>
                    </a:cubicBezTo>
                    <a:cubicBezTo>
                      <a:pt x="174" y="28"/>
                      <a:pt x="174" y="28"/>
                      <a:pt x="174" y="28"/>
                    </a:cubicBezTo>
                    <a:cubicBezTo>
                      <a:pt x="172" y="27"/>
                      <a:pt x="170" y="26"/>
                      <a:pt x="167" y="26"/>
                    </a:cubicBezTo>
                    <a:cubicBezTo>
                      <a:pt x="166" y="3"/>
                      <a:pt x="166" y="3"/>
                      <a:pt x="166" y="3"/>
                    </a:cubicBezTo>
                    <a:cubicBezTo>
                      <a:pt x="157" y="2"/>
                      <a:pt x="157" y="2"/>
                      <a:pt x="157" y="2"/>
                    </a:cubicBezTo>
                    <a:cubicBezTo>
                      <a:pt x="147" y="22"/>
                      <a:pt x="147" y="22"/>
                      <a:pt x="147" y="22"/>
                    </a:cubicBezTo>
                    <a:cubicBezTo>
                      <a:pt x="145" y="22"/>
                      <a:pt x="143" y="21"/>
                      <a:pt x="142" y="21"/>
                    </a:cubicBezTo>
                    <a:cubicBezTo>
                      <a:pt x="135" y="0"/>
                      <a:pt x="135" y="0"/>
                      <a:pt x="135" y="0"/>
                    </a:cubicBezTo>
                    <a:cubicBezTo>
                      <a:pt x="126" y="1"/>
                      <a:pt x="126" y="1"/>
                      <a:pt x="126" y="1"/>
                    </a:cubicBezTo>
                    <a:cubicBezTo>
                      <a:pt x="121" y="22"/>
                      <a:pt x="121" y="22"/>
                      <a:pt x="121" y="22"/>
                    </a:cubicBezTo>
                    <a:cubicBezTo>
                      <a:pt x="120" y="22"/>
                      <a:pt x="118" y="22"/>
                      <a:pt x="116" y="22"/>
                    </a:cubicBezTo>
                    <a:cubicBezTo>
                      <a:pt x="105" y="3"/>
                      <a:pt x="105" y="3"/>
                      <a:pt x="105" y="3"/>
                    </a:cubicBezTo>
                    <a:cubicBezTo>
                      <a:pt x="96" y="6"/>
                      <a:pt x="96" y="6"/>
                      <a:pt x="96" y="6"/>
                    </a:cubicBezTo>
                    <a:cubicBezTo>
                      <a:pt x="96" y="28"/>
                      <a:pt x="96" y="28"/>
                      <a:pt x="96" y="28"/>
                    </a:cubicBezTo>
                    <a:cubicBezTo>
                      <a:pt x="95" y="28"/>
                      <a:pt x="93" y="29"/>
                      <a:pt x="91" y="30"/>
                    </a:cubicBezTo>
                    <a:cubicBezTo>
                      <a:pt x="75" y="13"/>
                      <a:pt x="75" y="13"/>
                      <a:pt x="75" y="13"/>
                    </a:cubicBezTo>
                    <a:cubicBezTo>
                      <a:pt x="67" y="18"/>
                      <a:pt x="67" y="18"/>
                      <a:pt x="67" y="18"/>
                    </a:cubicBezTo>
                    <a:cubicBezTo>
                      <a:pt x="73" y="40"/>
                      <a:pt x="73" y="40"/>
                      <a:pt x="73" y="40"/>
                    </a:cubicBezTo>
                    <a:cubicBezTo>
                      <a:pt x="71" y="41"/>
                      <a:pt x="70" y="42"/>
                      <a:pt x="68" y="43"/>
                    </a:cubicBezTo>
                    <a:cubicBezTo>
                      <a:pt x="49" y="30"/>
                      <a:pt x="49" y="30"/>
                      <a:pt x="49" y="30"/>
                    </a:cubicBezTo>
                    <a:cubicBezTo>
                      <a:pt x="43" y="37"/>
                      <a:pt x="43" y="37"/>
                      <a:pt x="43" y="37"/>
                    </a:cubicBezTo>
                    <a:cubicBezTo>
                      <a:pt x="53" y="56"/>
                      <a:pt x="53" y="56"/>
                      <a:pt x="53" y="56"/>
                    </a:cubicBezTo>
                    <a:cubicBezTo>
                      <a:pt x="51" y="58"/>
                      <a:pt x="50" y="59"/>
                      <a:pt x="48" y="61"/>
                    </a:cubicBezTo>
                    <a:cubicBezTo>
                      <a:pt x="27" y="53"/>
                      <a:pt x="27" y="53"/>
                      <a:pt x="27" y="53"/>
                    </a:cubicBezTo>
                    <a:cubicBezTo>
                      <a:pt x="22" y="61"/>
                      <a:pt x="22" y="61"/>
                      <a:pt x="22" y="61"/>
                    </a:cubicBezTo>
                    <a:cubicBezTo>
                      <a:pt x="36" y="78"/>
                      <a:pt x="36" y="78"/>
                      <a:pt x="36" y="78"/>
                    </a:cubicBezTo>
                    <a:cubicBezTo>
                      <a:pt x="35" y="80"/>
                      <a:pt x="34" y="82"/>
                      <a:pt x="33" y="84"/>
                    </a:cubicBezTo>
                    <a:cubicBezTo>
                      <a:pt x="11" y="81"/>
                      <a:pt x="11" y="81"/>
                      <a:pt x="11" y="81"/>
                    </a:cubicBezTo>
                    <a:cubicBezTo>
                      <a:pt x="8" y="90"/>
                      <a:pt x="8" y="90"/>
                      <a:pt x="8" y="90"/>
                    </a:cubicBezTo>
                    <a:cubicBezTo>
                      <a:pt x="26" y="103"/>
                      <a:pt x="26" y="103"/>
                      <a:pt x="26" y="103"/>
                    </a:cubicBezTo>
                    <a:cubicBezTo>
                      <a:pt x="25" y="105"/>
                      <a:pt x="24" y="108"/>
                      <a:pt x="24" y="110"/>
                    </a:cubicBezTo>
                    <a:cubicBezTo>
                      <a:pt x="1" y="113"/>
                      <a:pt x="1" y="113"/>
                      <a:pt x="1" y="113"/>
                    </a:cubicBezTo>
                    <a:cubicBezTo>
                      <a:pt x="1" y="123"/>
                      <a:pt x="1" y="123"/>
                      <a:pt x="1" y="123"/>
                    </a:cubicBezTo>
                    <a:cubicBezTo>
                      <a:pt x="21" y="131"/>
                      <a:pt x="21" y="131"/>
                      <a:pt x="21" y="131"/>
                    </a:cubicBezTo>
                    <a:cubicBezTo>
                      <a:pt x="21" y="133"/>
                      <a:pt x="21" y="136"/>
                      <a:pt x="21" y="138"/>
                    </a:cubicBezTo>
                    <a:cubicBezTo>
                      <a:pt x="0" y="146"/>
                      <a:pt x="0" y="146"/>
                      <a:pt x="0" y="146"/>
                    </a:cubicBezTo>
                    <a:cubicBezTo>
                      <a:pt x="2" y="155"/>
                      <a:pt x="2" y="155"/>
                      <a:pt x="2" y="155"/>
                    </a:cubicBezTo>
                    <a:cubicBezTo>
                      <a:pt x="24" y="158"/>
                      <a:pt x="24" y="158"/>
                      <a:pt x="24" y="158"/>
                    </a:cubicBezTo>
                    <a:cubicBezTo>
                      <a:pt x="24" y="161"/>
                      <a:pt x="25" y="163"/>
                      <a:pt x="26" y="166"/>
                    </a:cubicBezTo>
                    <a:cubicBezTo>
                      <a:pt x="7" y="179"/>
                      <a:pt x="7" y="179"/>
                      <a:pt x="7" y="179"/>
                    </a:cubicBezTo>
                    <a:cubicBezTo>
                      <a:pt x="11" y="187"/>
                      <a:pt x="11" y="187"/>
                      <a:pt x="11" y="187"/>
                    </a:cubicBezTo>
                    <a:cubicBezTo>
                      <a:pt x="33" y="185"/>
                      <a:pt x="33" y="185"/>
                      <a:pt x="33" y="185"/>
                    </a:cubicBezTo>
                    <a:cubicBezTo>
                      <a:pt x="34" y="187"/>
                      <a:pt x="35" y="189"/>
                      <a:pt x="36" y="191"/>
                    </a:cubicBezTo>
                    <a:cubicBezTo>
                      <a:pt x="22" y="208"/>
                      <a:pt x="22" y="208"/>
                      <a:pt x="22" y="208"/>
                    </a:cubicBezTo>
                    <a:cubicBezTo>
                      <a:pt x="28" y="216"/>
                      <a:pt x="28" y="216"/>
                      <a:pt x="28" y="216"/>
                    </a:cubicBezTo>
                    <a:cubicBezTo>
                      <a:pt x="48" y="208"/>
                      <a:pt x="48" y="208"/>
                      <a:pt x="48" y="208"/>
                    </a:cubicBezTo>
                    <a:cubicBezTo>
                      <a:pt x="50" y="210"/>
                      <a:pt x="51" y="211"/>
                      <a:pt x="53" y="213"/>
                    </a:cubicBezTo>
                    <a:cubicBezTo>
                      <a:pt x="43" y="233"/>
                      <a:pt x="43" y="233"/>
                      <a:pt x="43" y="233"/>
                    </a:cubicBezTo>
                    <a:cubicBezTo>
                      <a:pt x="50" y="239"/>
                      <a:pt x="50" y="239"/>
                      <a:pt x="50" y="239"/>
                    </a:cubicBezTo>
                    <a:cubicBezTo>
                      <a:pt x="68" y="226"/>
                      <a:pt x="68" y="226"/>
                      <a:pt x="68" y="226"/>
                    </a:cubicBezTo>
                    <a:cubicBezTo>
                      <a:pt x="70" y="228"/>
                      <a:pt x="72" y="229"/>
                      <a:pt x="74" y="230"/>
                    </a:cubicBezTo>
                    <a:cubicBezTo>
                      <a:pt x="69" y="252"/>
                      <a:pt x="69" y="252"/>
                      <a:pt x="69" y="252"/>
                    </a:cubicBezTo>
                    <a:cubicBezTo>
                      <a:pt x="78" y="256"/>
                      <a:pt x="78" y="256"/>
                      <a:pt x="78" y="256"/>
                    </a:cubicBezTo>
                    <a:cubicBezTo>
                      <a:pt x="92" y="240"/>
                      <a:pt x="92" y="240"/>
                      <a:pt x="92" y="240"/>
                    </a:cubicBezTo>
                    <a:cubicBezTo>
                      <a:pt x="94" y="241"/>
                      <a:pt x="96" y="241"/>
                      <a:pt x="98" y="242"/>
                    </a:cubicBezTo>
                    <a:cubicBezTo>
                      <a:pt x="99" y="265"/>
                      <a:pt x="99" y="265"/>
                      <a:pt x="99" y="265"/>
                    </a:cubicBezTo>
                    <a:cubicBezTo>
                      <a:pt x="108" y="266"/>
                      <a:pt x="108" y="266"/>
                      <a:pt x="108" y="266"/>
                    </a:cubicBezTo>
                    <a:cubicBezTo>
                      <a:pt x="118" y="247"/>
                      <a:pt x="118" y="247"/>
                      <a:pt x="118" y="247"/>
                    </a:cubicBezTo>
                    <a:cubicBezTo>
                      <a:pt x="119" y="247"/>
                      <a:pt x="119" y="247"/>
                      <a:pt x="119" y="247"/>
                    </a:cubicBezTo>
                    <a:cubicBezTo>
                      <a:pt x="121" y="247"/>
                      <a:pt x="123" y="247"/>
                      <a:pt x="125" y="248"/>
                    </a:cubicBezTo>
                    <a:cubicBezTo>
                      <a:pt x="131" y="269"/>
                      <a:pt x="131" y="269"/>
                      <a:pt x="131" y="269"/>
                    </a:cubicBezTo>
                    <a:cubicBezTo>
                      <a:pt x="140" y="269"/>
                      <a:pt x="140" y="269"/>
                      <a:pt x="140" y="269"/>
                    </a:cubicBezTo>
                    <a:cubicBezTo>
                      <a:pt x="145" y="247"/>
                      <a:pt x="145" y="247"/>
                      <a:pt x="145" y="247"/>
                    </a:cubicBezTo>
                    <a:cubicBezTo>
                      <a:pt x="148" y="247"/>
                      <a:pt x="151" y="247"/>
                      <a:pt x="153" y="246"/>
                    </a:cubicBezTo>
                    <a:cubicBezTo>
                      <a:pt x="164" y="266"/>
                      <a:pt x="164" y="266"/>
                      <a:pt x="164" y="266"/>
                    </a:cubicBezTo>
                    <a:cubicBezTo>
                      <a:pt x="173" y="263"/>
                      <a:pt x="173" y="263"/>
                      <a:pt x="173" y="263"/>
                    </a:cubicBezTo>
                    <a:cubicBezTo>
                      <a:pt x="173" y="241"/>
                      <a:pt x="173" y="241"/>
                      <a:pt x="173" y="241"/>
                    </a:cubicBezTo>
                    <a:cubicBezTo>
                      <a:pt x="175" y="240"/>
                      <a:pt x="178" y="240"/>
                      <a:pt x="180" y="239"/>
                    </a:cubicBezTo>
                    <a:cubicBezTo>
                      <a:pt x="195" y="255"/>
                      <a:pt x="195" y="255"/>
                      <a:pt x="195" y="255"/>
                    </a:cubicBezTo>
                    <a:cubicBezTo>
                      <a:pt x="203" y="250"/>
                      <a:pt x="203" y="250"/>
                      <a:pt x="203" y="250"/>
                    </a:cubicBezTo>
                    <a:cubicBezTo>
                      <a:pt x="198" y="229"/>
                      <a:pt x="198" y="229"/>
                      <a:pt x="198" y="229"/>
                    </a:cubicBezTo>
                    <a:cubicBezTo>
                      <a:pt x="200" y="227"/>
                      <a:pt x="202" y="226"/>
                      <a:pt x="204" y="224"/>
                    </a:cubicBezTo>
                    <a:cubicBezTo>
                      <a:pt x="223" y="236"/>
                      <a:pt x="223" y="236"/>
                      <a:pt x="223" y="236"/>
                    </a:cubicBezTo>
                    <a:cubicBezTo>
                      <a:pt x="230" y="229"/>
                      <a:pt x="230" y="229"/>
                      <a:pt x="230" y="229"/>
                    </a:cubicBezTo>
                    <a:cubicBezTo>
                      <a:pt x="219" y="210"/>
                      <a:pt x="219" y="210"/>
                      <a:pt x="219" y="210"/>
                    </a:cubicBezTo>
                    <a:cubicBezTo>
                      <a:pt x="221" y="208"/>
                      <a:pt x="222" y="207"/>
                      <a:pt x="224" y="205"/>
                    </a:cubicBezTo>
                    <a:cubicBezTo>
                      <a:pt x="245" y="212"/>
                      <a:pt x="245" y="212"/>
                      <a:pt x="245" y="212"/>
                    </a:cubicBezTo>
                    <a:cubicBezTo>
                      <a:pt x="250" y="204"/>
                      <a:pt x="250" y="204"/>
                      <a:pt x="250" y="204"/>
                    </a:cubicBezTo>
                    <a:cubicBezTo>
                      <a:pt x="235" y="188"/>
                      <a:pt x="235" y="188"/>
                      <a:pt x="235" y="188"/>
                    </a:cubicBezTo>
                    <a:cubicBezTo>
                      <a:pt x="236" y="186"/>
                      <a:pt x="237" y="184"/>
                      <a:pt x="238" y="182"/>
                    </a:cubicBezTo>
                    <a:cubicBezTo>
                      <a:pt x="260" y="184"/>
                      <a:pt x="260" y="184"/>
                      <a:pt x="260" y="184"/>
                    </a:cubicBezTo>
                    <a:cubicBezTo>
                      <a:pt x="263" y="175"/>
                      <a:pt x="263" y="175"/>
                      <a:pt x="263" y="175"/>
                    </a:cubicBezTo>
                    <a:cubicBezTo>
                      <a:pt x="245" y="163"/>
                      <a:pt x="245" y="163"/>
                      <a:pt x="245" y="163"/>
                    </a:cubicBezTo>
                    <a:cubicBezTo>
                      <a:pt x="245" y="160"/>
                      <a:pt x="246" y="158"/>
                      <a:pt x="246" y="156"/>
                    </a:cubicBezTo>
                    <a:cubicBezTo>
                      <a:pt x="268" y="152"/>
                      <a:pt x="268" y="152"/>
                      <a:pt x="268" y="152"/>
                    </a:cubicBezTo>
                    <a:cubicBezTo>
                      <a:pt x="269" y="143"/>
                      <a:pt x="269" y="143"/>
                      <a:pt x="269" y="143"/>
                    </a:cubicBezTo>
                    <a:cubicBezTo>
                      <a:pt x="248" y="135"/>
                      <a:pt x="248" y="135"/>
                      <a:pt x="248" y="135"/>
                    </a:cubicBezTo>
                    <a:cubicBezTo>
                      <a:pt x="248" y="133"/>
                      <a:pt x="248" y="131"/>
                      <a:pt x="248" y="129"/>
                    </a:cubicBezTo>
                    <a:close/>
                    <a:moveTo>
                      <a:pt x="197" y="143"/>
                    </a:moveTo>
                    <a:cubicBezTo>
                      <a:pt x="193" y="177"/>
                      <a:pt x="161" y="202"/>
                      <a:pt x="126" y="197"/>
                    </a:cubicBezTo>
                    <a:cubicBezTo>
                      <a:pt x="92" y="193"/>
                      <a:pt x="67" y="161"/>
                      <a:pt x="72" y="126"/>
                    </a:cubicBezTo>
                    <a:cubicBezTo>
                      <a:pt x="76" y="92"/>
                      <a:pt x="108" y="67"/>
                      <a:pt x="143" y="72"/>
                    </a:cubicBezTo>
                    <a:cubicBezTo>
                      <a:pt x="178" y="76"/>
                      <a:pt x="202" y="108"/>
                      <a:pt x="197" y="14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33" name="Group 32"/>
          <p:cNvGrpSpPr/>
          <p:nvPr/>
        </p:nvGrpSpPr>
        <p:grpSpPr>
          <a:xfrm>
            <a:off x="8625678" y="3380016"/>
            <a:ext cx="942371" cy="942369"/>
            <a:chOff x="8578053" y="3423887"/>
            <a:chExt cx="942371" cy="942369"/>
          </a:xfrm>
        </p:grpSpPr>
        <p:sp>
          <p:nvSpPr>
            <p:cNvPr id="154" name="Oval 153"/>
            <p:cNvSpPr/>
            <p:nvPr/>
          </p:nvSpPr>
          <p:spPr bwMode="auto">
            <a:xfrm>
              <a:off x="8578053" y="3423887"/>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grpSp>
          <p:nvGrpSpPr>
            <p:cNvPr id="32" name="Group 31"/>
            <p:cNvGrpSpPr/>
            <p:nvPr/>
          </p:nvGrpSpPr>
          <p:grpSpPr>
            <a:xfrm>
              <a:off x="8745610" y="3533443"/>
              <a:ext cx="596315" cy="640305"/>
              <a:chOff x="7081838" y="3575050"/>
              <a:chExt cx="1162050" cy="1247775"/>
            </a:xfrm>
            <a:solidFill>
              <a:schemeClr val="accent1"/>
            </a:solidFill>
          </p:grpSpPr>
          <p:sp>
            <p:nvSpPr>
              <p:cNvPr id="30" name="Freeform 19"/>
              <p:cNvSpPr>
                <a:spLocks/>
              </p:cNvSpPr>
              <p:nvPr/>
            </p:nvSpPr>
            <p:spPr bwMode="auto">
              <a:xfrm>
                <a:off x="7370763" y="3575050"/>
                <a:ext cx="873125" cy="1247775"/>
              </a:xfrm>
              <a:custGeom>
                <a:avLst/>
                <a:gdLst>
                  <a:gd name="T0" fmla="*/ 0 w 233"/>
                  <a:gd name="T1" fmla="*/ 176 h 333"/>
                  <a:gd name="T2" fmla="*/ 0 w 233"/>
                  <a:gd name="T3" fmla="*/ 306 h 333"/>
                  <a:gd name="T4" fmla="*/ 176 w 233"/>
                  <a:gd name="T5" fmla="*/ 319 h 333"/>
                  <a:gd name="T6" fmla="*/ 204 w 233"/>
                  <a:gd name="T7" fmla="*/ 286 h 333"/>
                  <a:gd name="T8" fmla="*/ 213 w 233"/>
                  <a:gd name="T9" fmla="*/ 267 h 333"/>
                  <a:gd name="T10" fmla="*/ 218 w 233"/>
                  <a:gd name="T11" fmla="*/ 240 h 333"/>
                  <a:gd name="T12" fmla="*/ 222 w 233"/>
                  <a:gd name="T13" fmla="*/ 218 h 333"/>
                  <a:gd name="T14" fmla="*/ 222 w 233"/>
                  <a:gd name="T15" fmla="*/ 195 h 333"/>
                  <a:gd name="T16" fmla="*/ 222 w 233"/>
                  <a:gd name="T17" fmla="*/ 176 h 333"/>
                  <a:gd name="T18" fmla="*/ 219 w 233"/>
                  <a:gd name="T19" fmla="*/ 146 h 333"/>
                  <a:gd name="T20" fmla="*/ 170 w 233"/>
                  <a:gd name="T21" fmla="*/ 131 h 333"/>
                  <a:gd name="T22" fmla="*/ 120 w 233"/>
                  <a:gd name="T23" fmla="*/ 130 h 333"/>
                  <a:gd name="T24" fmla="*/ 133 w 233"/>
                  <a:gd name="T25" fmla="*/ 85 h 333"/>
                  <a:gd name="T26" fmla="*/ 116 w 233"/>
                  <a:gd name="T27" fmla="*/ 3 h 333"/>
                  <a:gd name="T28" fmla="*/ 100 w 233"/>
                  <a:gd name="T29" fmla="*/ 13 h 333"/>
                  <a:gd name="T30" fmla="*/ 89 w 233"/>
                  <a:gd name="T31" fmla="*/ 68 h 333"/>
                  <a:gd name="T32" fmla="*/ 56 w 233"/>
                  <a:gd name="T33" fmla="*/ 101 h 333"/>
                  <a:gd name="T34" fmla="*/ 35 w 233"/>
                  <a:gd name="T35" fmla="*/ 150 h 333"/>
                  <a:gd name="T36" fmla="*/ 0 w 233"/>
                  <a:gd name="T37" fmla="*/ 17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333">
                    <a:moveTo>
                      <a:pt x="0" y="176"/>
                    </a:moveTo>
                    <a:cubicBezTo>
                      <a:pt x="0" y="306"/>
                      <a:pt x="0" y="306"/>
                      <a:pt x="0" y="306"/>
                    </a:cubicBezTo>
                    <a:cubicBezTo>
                      <a:pt x="0" y="306"/>
                      <a:pt x="123" y="333"/>
                      <a:pt x="176" y="319"/>
                    </a:cubicBezTo>
                    <a:cubicBezTo>
                      <a:pt x="200" y="313"/>
                      <a:pt x="205" y="294"/>
                      <a:pt x="204" y="286"/>
                    </a:cubicBezTo>
                    <a:cubicBezTo>
                      <a:pt x="203" y="279"/>
                      <a:pt x="207" y="273"/>
                      <a:pt x="213" y="267"/>
                    </a:cubicBezTo>
                    <a:cubicBezTo>
                      <a:pt x="219" y="261"/>
                      <a:pt x="227" y="257"/>
                      <a:pt x="218" y="240"/>
                    </a:cubicBezTo>
                    <a:cubicBezTo>
                      <a:pt x="214" y="234"/>
                      <a:pt x="213" y="226"/>
                      <a:pt x="222" y="218"/>
                    </a:cubicBezTo>
                    <a:cubicBezTo>
                      <a:pt x="231" y="209"/>
                      <a:pt x="228" y="202"/>
                      <a:pt x="222" y="195"/>
                    </a:cubicBezTo>
                    <a:cubicBezTo>
                      <a:pt x="216" y="187"/>
                      <a:pt x="216" y="184"/>
                      <a:pt x="222" y="176"/>
                    </a:cubicBezTo>
                    <a:cubicBezTo>
                      <a:pt x="229" y="167"/>
                      <a:pt x="233" y="166"/>
                      <a:pt x="219" y="146"/>
                    </a:cubicBezTo>
                    <a:cubicBezTo>
                      <a:pt x="204" y="126"/>
                      <a:pt x="180" y="131"/>
                      <a:pt x="170" y="131"/>
                    </a:cubicBezTo>
                    <a:cubicBezTo>
                      <a:pt x="160" y="131"/>
                      <a:pt x="120" y="130"/>
                      <a:pt x="120" y="130"/>
                    </a:cubicBezTo>
                    <a:cubicBezTo>
                      <a:pt x="119" y="124"/>
                      <a:pt x="121" y="106"/>
                      <a:pt x="133" y="85"/>
                    </a:cubicBezTo>
                    <a:cubicBezTo>
                      <a:pt x="145" y="64"/>
                      <a:pt x="156" y="24"/>
                      <a:pt x="116" y="3"/>
                    </a:cubicBezTo>
                    <a:cubicBezTo>
                      <a:pt x="110" y="0"/>
                      <a:pt x="100" y="2"/>
                      <a:pt x="100" y="13"/>
                    </a:cubicBezTo>
                    <a:cubicBezTo>
                      <a:pt x="100" y="24"/>
                      <a:pt x="96" y="57"/>
                      <a:pt x="89" y="68"/>
                    </a:cubicBezTo>
                    <a:cubicBezTo>
                      <a:pt x="82" y="79"/>
                      <a:pt x="59" y="95"/>
                      <a:pt x="56" y="101"/>
                    </a:cubicBezTo>
                    <a:cubicBezTo>
                      <a:pt x="54" y="108"/>
                      <a:pt x="40" y="140"/>
                      <a:pt x="35" y="150"/>
                    </a:cubicBezTo>
                    <a:cubicBezTo>
                      <a:pt x="29" y="161"/>
                      <a:pt x="20" y="176"/>
                      <a:pt x="0" y="17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0"/>
              <p:cNvSpPr>
                <a:spLocks/>
              </p:cNvSpPr>
              <p:nvPr/>
            </p:nvSpPr>
            <p:spPr bwMode="auto">
              <a:xfrm>
                <a:off x="7081838" y="4205288"/>
                <a:ext cx="239712" cy="554038"/>
              </a:xfrm>
              <a:custGeom>
                <a:avLst/>
                <a:gdLst>
                  <a:gd name="T0" fmla="*/ 64 w 64"/>
                  <a:gd name="T1" fmla="*/ 126 h 148"/>
                  <a:gd name="T2" fmla="*/ 42 w 64"/>
                  <a:gd name="T3" fmla="*/ 148 h 148"/>
                  <a:gd name="T4" fmla="*/ 22 w 64"/>
                  <a:gd name="T5" fmla="*/ 148 h 148"/>
                  <a:gd name="T6" fmla="*/ 0 w 64"/>
                  <a:gd name="T7" fmla="*/ 126 h 148"/>
                  <a:gd name="T8" fmla="*/ 0 w 64"/>
                  <a:gd name="T9" fmla="*/ 22 h 148"/>
                  <a:gd name="T10" fmla="*/ 22 w 64"/>
                  <a:gd name="T11" fmla="*/ 0 h 148"/>
                  <a:gd name="T12" fmla="*/ 42 w 64"/>
                  <a:gd name="T13" fmla="*/ 0 h 148"/>
                  <a:gd name="T14" fmla="*/ 64 w 64"/>
                  <a:gd name="T15" fmla="*/ 22 h 148"/>
                  <a:gd name="T16" fmla="*/ 64 w 64"/>
                  <a:gd name="T17" fmla="*/ 12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48">
                    <a:moveTo>
                      <a:pt x="64" y="126"/>
                    </a:moveTo>
                    <a:cubicBezTo>
                      <a:pt x="64" y="138"/>
                      <a:pt x="54" y="148"/>
                      <a:pt x="42" y="148"/>
                    </a:cubicBezTo>
                    <a:cubicBezTo>
                      <a:pt x="22" y="148"/>
                      <a:pt x="22" y="148"/>
                      <a:pt x="22" y="148"/>
                    </a:cubicBezTo>
                    <a:cubicBezTo>
                      <a:pt x="10" y="148"/>
                      <a:pt x="0" y="138"/>
                      <a:pt x="0" y="126"/>
                    </a:cubicBezTo>
                    <a:cubicBezTo>
                      <a:pt x="0" y="22"/>
                      <a:pt x="0" y="22"/>
                      <a:pt x="0" y="22"/>
                    </a:cubicBezTo>
                    <a:cubicBezTo>
                      <a:pt x="0" y="10"/>
                      <a:pt x="10" y="0"/>
                      <a:pt x="22" y="0"/>
                    </a:cubicBezTo>
                    <a:cubicBezTo>
                      <a:pt x="42" y="0"/>
                      <a:pt x="42" y="0"/>
                      <a:pt x="42" y="0"/>
                    </a:cubicBezTo>
                    <a:cubicBezTo>
                      <a:pt x="54" y="0"/>
                      <a:pt x="64" y="10"/>
                      <a:pt x="64" y="22"/>
                    </a:cubicBezTo>
                    <a:lnTo>
                      <a:pt x="64" y="1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51" name="Rectangle 50"/>
          <p:cNvSpPr/>
          <p:nvPr/>
        </p:nvSpPr>
        <p:spPr>
          <a:xfrm>
            <a:off x="10163865" y="6625193"/>
            <a:ext cx="1894621" cy="338554"/>
          </a:xfrm>
          <a:prstGeom prst="rect">
            <a:avLst/>
          </a:prstGeom>
        </p:spPr>
        <p:txBody>
          <a:bodyPr wrap="none">
            <a:spAutoFit/>
          </a:bodyPr>
          <a:lstStyle/>
          <a:p>
            <a:r>
              <a:rPr lang="en-US" sz="1600" dirty="0">
                <a:solidFill>
                  <a:srgbClr val="0072C6">
                    <a:lumMod val="50000"/>
                  </a:srgbClr>
                </a:solidFill>
              </a:rPr>
              <a:t>#</a:t>
            </a:r>
            <a:r>
              <a:rPr lang="en-US" sz="1600" dirty="0" err="1">
                <a:solidFill>
                  <a:srgbClr val="0072C6">
                    <a:lumMod val="50000"/>
                  </a:srgbClr>
                </a:solidFill>
              </a:rPr>
              <a:t>worklikeanetwork</a:t>
            </a:r>
            <a:endParaRPr lang="en-US" sz="1600" dirty="0">
              <a:solidFill>
                <a:srgbClr val="0072C6">
                  <a:lumMod val="50000"/>
                </a:srgbClr>
              </a:solidFill>
            </a:endParaRPr>
          </a:p>
        </p:txBody>
      </p:sp>
      <p:grpSp>
        <p:nvGrpSpPr>
          <p:cNvPr id="56" name="Group 55"/>
          <p:cNvGrpSpPr/>
          <p:nvPr/>
        </p:nvGrpSpPr>
        <p:grpSpPr>
          <a:xfrm>
            <a:off x="267591" y="229593"/>
            <a:ext cx="3474720" cy="2286000"/>
            <a:chOff x="267591" y="229593"/>
            <a:chExt cx="3474720" cy="2286000"/>
          </a:xfrm>
        </p:grpSpPr>
        <p:sp>
          <p:nvSpPr>
            <p:cNvPr id="57" name="Rectangle 56"/>
            <p:cNvSpPr/>
            <p:nvPr/>
          </p:nvSpPr>
          <p:spPr>
            <a:xfrm>
              <a:off x="267591" y="229593"/>
              <a:ext cx="3474720" cy="2286000"/>
            </a:xfrm>
            <a:prstGeom prst="rect">
              <a:avLst/>
            </a:prstGeom>
            <a:gradFill>
              <a:gsLst>
                <a:gs pos="0">
                  <a:srgbClr val="00823B"/>
                </a:gs>
                <a:gs pos="100000">
                  <a:srgbClr val="00823B">
                    <a:alpha val="6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grpSp>
          <p:nvGrpSpPr>
            <p:cNvPr id="58" name="Group 57"/>
            <p:cNvGrpSpPr/>
            <p:nvPr/>
          </p:nvGrpSpPr>
          <p:grpSpPr>
            <a:xfrm>
              <a:off x="267591" y="661481"/>
              <a:ext cx="3474720" cy="1494794"/>
              <a:chOff x="267591" y="742240"/>
              <a:chExt cx="3474720" cy="1494794"/>
            </a:xfrm>
          </p:grpSpPr>
          <p:sp>
            <p:nvSpPr>
              <p:cNvPr id="59" name="TextBox 58"/>
              <p:cNvSpPr txBox="1"/>
              <p:nvPr/>
            </p:nvSpPr>
            <p:spPr>
              <a:xfrm>
                <a:off x="267591" y="742240"/>
                <a:ext cx="3474720" cy="776839"/>
              </a:xfrm>
              <a:prstGeom prst="rect">
                <a:avLst/>
              </a:prstGeom>
              <a:noFill/>
            </p:spPr>
            <p:txBody>
              <a:bodyPr wrap="square" lIns="0" tIns="0" rIns="0" bIns="0" rtlCol="0" anchor="b">
                <a:noAutofit/>
              </a:bodyPr>
              <a:lstStyle/>
              <a:p>
                <a:pPr marL="114300">
                  <a:lnSpc>
                    <a:spcPct val="70000"/>
                  </a:lnSpc>
                </a:pPr>
                <a:r>
                  <a:rPr lang="en-US" sz="5500" dirty="0" smtClean="0">
                    <a:solidFill>
                      <a:srgbClr val="FFFFFF"/>
                    </a:solidFill>
                    <a:latin typeface="Segoe UI Light"/>
                  </a:rPr>
                  <a:t>Adapt</a:t>
                </a:r>
                <a:endParaRPr lang="en-US" sz="5500" dirty="0">
                  <a:solidFill>
                    <a:srgbClr val="FFFFFF"/>
                  </a:solidFill>
                  <a:latin typeface="Segoe UI Light"/>
                </a:endParaRPr>
              </a:p>
            </p:txBody>
          </p:sp>
          <p:sp>
            <p:nvSpPr>
              <p:cNvPr id="60" name="TextBox 59"/>
              <p:cNvSpPr txBox="1"/>
              <p:nvPr/>
            </p:nvSpPr>
            <p:spPr>
              <a:xfrm>
                <a:off x="267591" y="1560617"/>
                <a:ext cx="3474720" cy="676417"/>
              </a:xfrm>
              <a:prstGeom prst="rect">
                <a:avLst/>
              </a:prstGeom>
              <a:noFill/>
            </p:spPr>
            <p:txBody>
              <a:bodyPr wrap="square" lIns="0" tIns="0" rIns="0" bIns="0" rtlCol="0">
                <a:noAutofit/>
              </a:bodyPr>
              <a:lstStyle/>
              <a:p>
                <a:pPr marL="171450">
                  <a:lnSpc>
                    <a:spcPct val="85000"/>
                  </a:lnSpc>
                </a:pPr>
                <a:r>
                  <a:rPr lang="en-US" sz="2200" dirty="0">
                    <a:solidFill>
                      <a:srgbClr val="FFFFFF"/>
                    </a:solidFill>
                    <a:latin typeface="Segoe UI Light"/>
                  </a:rPr>
                  <a:t>a</a:t>
                </a:r>
                <a:r>
                  <a:rPr lang="en-US" sz="2200" dirty="0" smtClean="0">
                    <a:solidFill>
                      <a:srgbClr val="FFFFFF"/>
                    </a:solidFill>
                    <a:latin typeface="Segoe UI Light"/>
                  </a:rPr>
                  <a:t>nd make smarter decisions.</a:t>
                </a:r>
                <a:endParaRPr lang="en-US" sz="2200" dirty="0">
                  <a:solidFill>
                    <a:srgbClr val="FFFFFF"/>
                  </a:solidFill>
                  <a:latin typeface="Segoe UI Light"/>
                </a:endParaRPr>
              </a:p>
            </p:txBody>
          </p:sp>
        </p:grpSp>
      </p:grpSp>
    </p:spTree>
    <p:extLst>
      <p:ext uri="{BB962C8B-B14F-4D97-AF65-F5344CB8AC3E}">
        <p14:creationId xmlns:p14="http://schemas.microsoft.com/office/powerpoint/2010/main" val="31085767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750"/>
                                        <p:tgtEl>
                                          <p:spTgt spid="107"/>
                                        </p:tgtEl>
                                      </p:cBhvr>
                                    </p:animEffect>
                                  </p:childTnLst>
                                </p:cTn>
                              </p:par>
                              <p:par>
                                <p:cTn id="8" presetID="53" presetClass="entr" presetSubtype="16"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p:cTn id="10" dur="250" fill="hold"/>
                                        <p:tgtEl>
                                          <p:spTgt spid="20"/>
                                        </p:tgtEl>
                                        <p:attrNameLst>
                                          <p:attrName>ppt_w</p:attrName>
                                        </p:attrNameLst>
                                      </p:cBhvr>
                                      <p:tavLst>
                                        <p:tav tm="0">
                                          <p:val>
                                            <p:fltVal val="0"/>
                                          </p:val>
                                        </p:tav>
                                        <p:tav tm="100000">
                                          <p:val>
                                            <p:strVal val="#ppt_w"/>
                                          </p:val>
                                        </p:tav>
                                      </p:tavLst>
                                    </p:anim>
                                    <p:anim calcmode="lin" valueType="num">
                                      <p:cBhvr>
                                        <p:cTn id="11" dur="250" fill="hold"/>
                                        <p:tgtEl>
                                          <p:spTgt spid="20"/>
                                        </p:tgtEl>
                                        <p:attrNameLst>
                                          <p:attrName>ppt_h</p:attrName>
                                        </p:attrNameLst>
                                      </p:cBhvr>
                                      <p:tavLst>
                                        <p:tav tm="0">
                                          <p:val>
                                            <p:fltVal val="0"/>
                                          </p:val>
                                        </p:tav>
                                        <p:tav tm="100000">
                                          <p:val>
                                            <p:strVal val="#ppt_h"/>
                                          </p:val>
                                        </p:tav>
                                      </p:tavLst>
                                    </p:anim>
                                    <p:animEffect transition="in" filter="fade">
                                      <p:cBhvr>
                                        <p:cTn id="12" dur="250"/>
                                        <p:tgtEl>
                                          <p:spTgt spid="20"/>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16"/>
                                        </p:tgtEl>
                                        <p:attrNameLst>
                                          <p:attrName>style.visibility</p:attrName>
                                        </p:attrNameLst>
                                      </p:cBhvr>
                                      <p:to>
                                        <p:strVal val="visible"/>
                                      </p:to>
                                    </p:set>
                                    <p:animEffect transition="in" filter="fade">
                                      <p:cBhvr>
                                        <p:cTn id="15" dur="750"/>
                                        <p:tgtEl>
                                          <p:spTgt spid="116"/>
                                        </p:tgtEl>
                                      </p:cBhvr>
                                    </p:animEffect>
                                  </p:childTnLst>
                                </p:cTn>
                              </p:par>
                              <p:par>
                                <p:cTn id="16" presetID="42" presetClass="path" presetSubtype="0" accel="50000" decel="50000" fill="hold" grpId="1" nodeType="withEffect">
                                  <p:stCondLst>
                                    <p:cond delay="250"/>
                                  </p:stCondLst>
                                  <p:childTnLst>
                                    <p:animMotion origin="layout" path="M -0.03893 -0.00045 L -4.83278E-6 3.04131E-7 " pathEditMode="relative" rAng="0" ptsTypes="AA">
                                      <p:cBhvr>
                                        <p:cTn id="17" dur="750" fill="hold"/>
                                        <p:tgtEl>
                                          <p:spTgt spid="116"/>
                                        </p:tgtEl>
                                        <p:attrNameLst>
                                          <p:attrName>ppt_x</p:attrName>
                                          <p:attrName>ppt_y</p:attrName>
                                        </p:attrNameLst>
                                      </p:cBhvr>
                                      <p:rCtr x="1940" y="23"/>
                                    </p:animMotion>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13"/>
                                        </p:tgtEl>
                                        <p:attrNameLst>
                                          <p:attrName>style.visibility</p:attrName>
                                        </p:attrNameLst>
                                      </p:cBhvr>
                                      <p:to>
                                        <p:strVal val="visible"/>
                                      </p:to>
                                    </p:set>
                                    <p:animEffect transition="in" filter="wipe(up)">
                                      <p:cBhvr>
                                        <p:cTn id="22" dur="750"/>
                                        <p:tgtEl>
                                          <p:spTgt spid="113"/>
                                        </p:tgtEl>
                                      </p:cBhvr>
                                    </p:animEffect>
                                  </p:childTnLst>
                                </p:cTn>
                              </p:par>
                              <p:par>
                                <p:cTn id="23" presetID="53" presetClass="entr" presetSubtype="16" fill="hold" nodeType="withEffect">
                                  <p:stCondLst>
                                    <p:cond delay="500"/>
                                  </p:stCondLst>
                                  <p:childTnLst>
                                    <p:set>
                                      <p:cBhvr>
                                        <p:cTn id="24" dur="1" fill="hold">
                                          <p:stCondLst>
                                            <p:cond delay="0"/>
                                          </p:stCondLst>
                                        </p:cTn>
                                        <p:tgtEl>
                                          <p:spTgt spid="142"/>
                                        </p:tgtEl>
                                        <p:attrNameLst>
                                          <p:attrName>style.visibility</p:attrName>
                                        </p:attrNameLst>
                                      </p:cBhvr>
                                      <p:to>
                                        <p:strVal val="visible"/>
                                      </p:to>
                                    </p:set>
                                    <p:anim calcmode="lin" valueType="num">
                                      <p:cBhvr>
                                        <p:cTn id="25" dur="250" fill="hold"/>
                                        <p:tgtEl>
                                          <p:spTgt spid="142"/>
                                        </p:tgtEl>
                                        <p:attrNameLst>
                                          <p:attrName>ppt_w</p:attrName>
                                        </p:attrNameLst>
                                      </p:cBhvr>
                                      <p:tavLst>
                                        <p:tav tm="0">
                                          <p:val>
                                            <p:fltVal val="0"/>
                                          </p:val>
                                        </p:tav>
                                        <p:tav tm="100000">
                                          <p:val>
                                            <p:strVal val="#ppt_w"/>
                                          </p:val>
                                        </p:tav>
                                      </p:tavLst>
                                    </p:anim>
                                    <p:anim calcmode="lin" valueType="num">
                                      <p:cBhvr>
                                        <p:cTn id="26" dur="250" fill="hold"/>
                                        <p:tgtEl>
                                          <p:spTgt spid="142"/>
                                        </p:tgtEl>
                                        <p:attrNameLst>
                                          <p:attrName>ppt_h</p:attrName>
                                        </p:attrNameLst>
                                      </p:cBhvr>
                                      <p:tavLst>
                                        <p:tav tm="0">
                                          <p:val>
                                            <p:fltVal val="0"/>
                                          </p:val>
                                        </p:tav>
                                        <p:tav tm="100000">
                                          <p:val>
                                            <p:strVal val="#ppt_h"/>
                                          </p:val>
                                        </p:tav>
                                      </p:tavLst>
                                    </p:anim>
                                    <p:animEffect transition="in" filter="fade">
                                      <p:cBhvr>
                                        <p:cTn id="27" dur="250"/>
                                        <p:tgtEl>
                                          <p:spTgt spid="14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18"/>
                                        </p:tgtEl>
                                        <p:attrNameLst>
                                          <p:attrName>style.visibility</p:attrName>
                                        </p:attrNameLst>
                                      </p:cBhvr>
                                      <p:to>
                                        <p:strVal val="visible"/>
                                      </p:to>
                                    </p:set>
                                    <p:animEffect transition="in" filter="fade">
                                      <p:cBhvr>
                                        <p:cTn id="30" dur="750"/>
                                        <p:tgtEl>
                                          <p:spTgt spid="118"/>
                                        </p:tgtEl>
                                      </p:cBhvr>
                                    </p:animEffect>
                                  </p:childTnLst>
                                </p:cTn>
                              </p:par>
                              <p:par>
                                <p:cTn id="31" presetID="42" presetClass="path" presetSubtype="0" accel="50000" decel="50000" fill="hold" grpId="1" nodeType="withEffect">
                                  <p:stCondLst>
                                    <p:cond delay="250"/>
                                  </p:stCondLst>
                                  <p:childTnLst>
                                    <p:animMotion origin="layout" path="M -0.03893 -0.00045 L -3.301E-6 -2.08806E-7 " pathEditMode="relative" rAng="0" ptsTypes="AA">
                                      <p:cBhvr>
                                        <p:cTn id="32" dur="750" fill="hold"/>
                                        <p:tgtEl>
                                          <p:spTgt spid="118"/>
                                        </p:tgtEl>
                                        <p:attrNameLst>
                                          <p:attrName>ppt_x</p:attrName>
                                          <p:attrName>ppt_y</p:attrName>
                                        </p:attrNameLst>
                                      </p:cBhvr>
                                      <p:rCtr x="1940" y="23"/>
                                    </p:animMotion>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wipe(down)">
                                      <p:cBhvr>
                                        <p:cTn id="37" dur="750"/>
                                        <p:tgtEl>
                                          <p:spTgt spid="110"/>
                                        </p:tgtEl>
                                      </p:cBhvr>
                                    </p:animEffect>
                                  </p:childTnLst>
                                </p:cTn>
                              </p:par>
                              <p:par>
                                <p:cTn id="38" presetID="53" presetClass="entr" presetSubtype="16" fill="hold" nodeType="withEffect">
                                  <p:stCondLst>
                                    <p:cond delay="500"/>
                                  </p:stCondLst>
                                  <p:childTnLst>
                                    <p:set>
                                      <p:cBhvr>
                                        <p:cTn id="39" dur="1" fill="hold">
                                          <p:stCondLst>
                                            <p:cond delay="0"/>
                                          </p:stCondLst>
                                        </p:cTn>
                                        <p:tgtEl>
                                          <p:spTgt spid="27"/>
                                        </p:tgtEl>
                                        <p:attrNameLst>
                                          <p:attrName>style.visibility</p:attrName>
                                        </p:attrNameLst>
                                      </p:cBhvr>
                                      <p:to>
                                        <p:strVal val="visible"/>
                                      </p:to>
                                    </p:set>
                                    <p:anim calcmode="lin" valueType="num">
                                      <p:cBhvr>
                                        <p:cTn id="40" dur="250" fill="hold"/>
                                        <p:tgtEl>
                                          <p:spTgt spid="27"/>
                                        </p:tgtEl>
                                        <p:attrNameLst>
                                          <p:attrName>ppt_w</p:attrName>
                                        </p:attrNameLst>
                                      </p:cBhvr>
                                      <p:tavLst>
                                        <p:tav tm="0">
                                          <p:val>
                                            <p:fltVal val="0"/>
                                          </p:val>
                                        </p:tav>
                                        <p:tav tm="100000">
                                          <p:val>
                                            <p:strVal val="#ppt_w"/>
                                          </p:val>
                                        </p:tav>
                                      </p:tavLst>
                                    </p:anim>
                                    <p:anim calcmode="lin" valueType="num">
                                      <p:cBhvr>
                                        <p:cTn id="41" dur="250" fill="hold"/>
                                        <p:tgtEl>
                                          <p:spTgt spid="27"/>
                                        </p:tgtEl>
                                        <p:attrNameLst>
                                          <p:attrName>ppt_h</p:attrName>
                                        </p:attrNameLst>
                                      </p:cBhvr>
                                      <p:tavLst>
                                        <p:tav tm="0">
                                          <p:val>
                                            <p:fltVal val="0"/>
                                          </p:val>
                                        </p:tav>
                                        <p:tav tm="100000">
                                          <p:val>
                                            <p:strVal val="#ppt_h"/>
                                          </p:val>
                                        </p:tav>
                                      </p:tavLst>
                                    </p:anim>
                                    <p:animEffect transition="in" filter="fade">
                                      <p:cBhvr>
                                        <p:cTn id="42" dur="250"/>
                                        <p:tgtEl>
                                          <p:spTgt spid="27"/>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17"/>
                                        </p:tgtEl>
                                        <p:attrNameLst>
                                          <p:attrName>style.visibility</p:attrName>
                                        </p:attrNameLst>
                                      </p:cBhvr>
                                      <p:to>
                                        <p:strVal val="visible"/>
                                      </p:to>
                                    </p:set>
                                    <p:animEffect transition="in" filter="fade">
                                      <p:cBhvr>
                                        <p:cTn id="45" dur="750"/>
                                        <p:tgtEl>
                                          <p:spTgt spid="117"/>
                                        </p:tgtEl>
                                      </p:cBhvr>
                                    </p:animEffect>
                                  </p:childTnLst>
                                </p:cTn>
                              </p:par>
                              <p:par>
                                <p:cTn id="46" presetID="42" presetClass="path" presetSubtype="0" accel="50000" decel="50000" fill="hold" grpId="1" nodeType="withEffect">
                                  <p:stCondLst>
                                    <p:cond delay="250"/>
                                  </p:stCondLst>
                                  <p:childTnLst>
                                    <p:animMotion origin="layout" path="M -0.03893 -0.00046 L -2.56319E-6 1.28915E-6 " pathEditMode="relative" rAng="0" ptsTypes="AA">
                                      <p:cBhvr>
                                        <p:cTn id="47" dur="750" fill="hold"/>
                                        <p:tgtEl>
                                          <p:spTgt spid="117"/>
                                        </p:tgtEl>
                                        <p:attrNameLst>
                                          <p:attrName>ppt_x</p:attrName>
                                          <p:attrName>ppt_y</p:attrName>
                                        </p:attrNameLst>
                                      </p:cBhvr>
                                      <p:rCtr x="1940" y="23"/>
                                    </p:animMotion>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04"/>
                                        </p:tgtEl>
                                        <p:attrNameLst>
                                          <p:attrName>style.visibility</p:attrName>
                                        </p:attrNameLst>
                                      </p:cBhvr>
                                      <p:to>
                                        <p:strVal val="visible"/>
                                      </p:to>
                                    </p:set>
                                    <p:animEffect transition="in" filter="wipe(up)">
                                      <p:cBhvr>
                                        <p:cTn id="52" dur="750"/>
                                        <p:tgtEl>
                                          <p:spTgt spid="104"/>
                                        </p:tgtEl>
                                      </p:cBhvr>
                                    </p:animEffect>
                                  </p:childTnLst>
                                </p:cTn>
                              </p:par>
                              <p:par>
                                <p:cTn id="53" presetID="53" presetClass="entr" presetSubtype="16" fill="hold" nodeType="withEffect">
                                  <p:stCondLst>
                                    <p:cond delay="500"/>
                                  </p:stCondLst>
                                  <p:childTnLst>
                                    <p:set>
                                      <p:cBhvr>
                                        <p:cTn id="54" dur="1" fill="hold">
                                          <p:stCondLst>
                                            <p:cond delay="0"/>
                                          </p:stCondLst>
                                        </p:cTn>
                                        <p:tgtEl>
                                          <p:spTgt spid="33"/>
                                        </p:tgtEl>
                                        <p:attrNameLst>
                                          <p:attrName>style.visibility</p:attrName>
                                        </p:attrNameLst>
                                      </p:cBhvr>
                                      <p:to>
                                        <p:strVal val="visible"/>
                                      </p:to>
                                    </p:set>
                                    <p:anim calcmode="lin" valueType="num">
                                      <p:cBhvr>
                                        <p:cTn id="55" dur="250" fill="hold"/>
                                        <p:tgtEl>
                                          <p:spTgt spid="33"/>
                                        </p:tgtEl>
                                        <p:attrNameLst>
                                          <p:attrName>ppt_w</p:attrName>
                                        </p:attrNameLst>
                                      </p:cBhvr>
                                      <p:tavLst>
                                        <p:tav tm="0">
                                          <p:val>
                                            <p:fltVal val="0"/>
                                          </p:val>
                                        </p:tav>
                                        <p:tav tm="100000">
                                          <p:val>
                                            <p:strVal val="#ppt_w"/>
                                          </p:val>
                                        </p:tav>
                                      </p:tavLst>
                                    </p:anim>
                                    <p:anim calcmode="lin" valueType="num">
                                      <p:cBhvr>
                                        <p:cTn id="56" dur="250" fill="hold"/>
                                        <p:tgtEl>
                                          <p:spTgt spid="33"/>
                                        </p:tgtEl>
                                        <p:attrNameLst>
                                          <p:attrName>ppt_h</p:attrName>
                                        </p:attrNameLst>
                                      </p:cBhvr>
                                      <p:tavLst>
                                        <p:tav tm="0">
                                          <p:val>
                                            <p:fltVal val="0"/>
                                          </p:val>
                                        </p:tav>
                                        <p:tav tm="100000">
                                          <p:val>
                                            <p:strVal val="#ppt_h"/>
                                          </p:val>
                                        </p:tav>
                                      </p:tavLst>
                                    </p:anim>
                                    <p:animEffect transition="in" filter="fade">
                                      <p:cBhvr>
                                        <p:cTn id="57" dur="250"/>
                                        <p:tgtEl>
                                          <p:spTgt spid="33"/>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140"/>
                                        </p:tgtEl>
                                        <p:attrNameLst>
                                          <p:attrName>style.visibility</p:attrName>
                                        </p:attrNameLst>
                                      </p:cBhvr>
                                      <p:to>
                                        <p:strVal val="visible"/>
                                      </p:to>
                                    </p:set>
                                    <p:animEffect transition="in" filter="fade">
                                      <p:cBhvr>
                                        <p:cTn id="60" dur="750"/>
                                        <p:tgtEl>
                                          <p:spTgt spid="140"/>
                                        </p:tgtEl>
                                      </p:cBhvr>
                                    </p:animEffect>
                                  </p:childTnLst>
                                </p:cTn>
                              </p:par>
                              <p:par>
                                <p:cTn id="61" presetID="42" presetClass="path" presetSubtype="0" accel="50000" decel="50000" fill="hold" grpId="1" nodeType="withEffect">
                                  <p:stCondLst>
                                    <p:cond delay="250"/>
                                  </p:stCondLst>
                                  <p:childTnLst>
                                    <p:animMotion origin="layout" path="M -0.03895 -0.00046 L 3.62073E-6 1.72063E-6 " pathEditMode="relative" rAng="0" ptsTypes="AA">
                                      <p:cBhvr>
                                        <p:cTn id="62" dur="750" fill="hold"/>
                                        <p:tgtEl>
                                          <p:spTgt spid="140"/>
                                        </p:tgtEl>
                                        <p:attrNameLst>
                                          <p:attrName>ppt_x</p:attrName>
                                          <p:attrName>ppt_y</p:attrName>
                                        </p:attrNameLst>
                                      </p:cBhvr>
                                      <p:rCtr x="1941"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6" grpId="1"/>
      <p:bldP spid="117" grpId="0"/>
      <p:bldP spid="117" grpId="1"/>
      <p:bldP spid="118" grpId="0"/>
      <p:bldP spid="118" grpId="1"/>
      <p:bldP spid="140" grpId="0"/>
      <p:bldP spid="14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917469" y="967602"/>
            <a:ext cx="3680659" cy="1200329"/>
          </a:xfrm>
          <a:prstGeom prst="rect">
            <a:avLst/>
          </a:prstGeom>
        </p:spPr>
        <p:txBody>
          <a:bodyPr wrap="square">
            <a:spAutoFit/>
          </a:bodyPr>
          <a:lstStyle/>
          <a:p>
            <a:r>
              <a:rPr lang="en-US" dirty="0" smtClean="0">
                <a:solidFill>
                  <a:srgbClr val="000000"/>
                </a:solidFill>
                <a:latin typeface="Segoe UI Light"/>
              </a:rPr>
              <a:t>Production on the sustainable clothing line begins, thanks to international coordination over Lync and Yammer</a:t>
            </a:r>
            <a:endParaRPr lang="en-US" dirty="0">
              <a:solidFill>
                <a:srgbClr val="000000"/>
              </a:solidFill>
              <a:latin typeface="Segoe UI Light"/>
            </a:endParaRPr>
          </a:p>
        </p:txBody>
      </p:sp>
      <p:grpSp>
        <p:nvGrpSpPr>
          <p:cNvPr id="14" name="Group 13"/>
          <p:cNvGrpSpPr/>
          <p:nvPr/>
        </p:nvGrpSpPr>
        <p:grpSpPr>
          <a:xfrm rot="18648975">
            <a:off x="5741300" y="3913069"/>
            <a:ext cx="3730905" cy="5352"/>
            <a:chOff x="2798647" y="1183251"/>
            <a:chExt cx="3658082" cy="5248"/>
          </a:xfrm>
        </p:grpSpPr>
        <p:cxnSp>
          <p:nvCxnSpPr>
            <p:cNvPr id="15" name="Straight Connector 14"/>
            <p:cNvCxnSpPr/>
            <p:nvPr/>
          </p:nvCxnSpPr>
          <p:spPr>
            <a:xfrm>
              <a:off x="2802427" y="1188499"/>
              <a:ext cx="3654302" cy="0"/>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798647" y="1183251"/>
              <a:ext cx="3654302" cy="0"/>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6329947" y="1052715"/>
            <a:ext cx="19109" cy="4417883"/>
            <a:chOff x="6409464" y="1204113"/>
            <a:chExt cx="18736" cy="4331651"/>
          </a:xfrm>
        </p:grpSpPr>
        <p:cxnSp>
          <p:nvCxnSpPr>
            <p:cNvPr id="18" name="Straight Connector 17"/>
            <p:cNvCxnSpPr/>
            <p:nvPr/>
          </p:nvCxnSpPr>
          <p:spPr>
            <a:xfrm>
              <a:off x="6413244" y="1204113"/>
              <a:ext cx="14956" cy="4317709"/>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409464" y="1218055"/>
              <a:ext cx="14956" cy="4317709"/>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2856862" y="1235834"/>
            <a:ext cx="3730905" cy="5352"/>
            <a:chOff x="2798647" y="1183251"/>
            <a:chExt cx="3658082" cy="5248"/>
          </a:xfrm>
        </p:grpSpPr>
        <p:cxnSp>
          <p:nvCxnSpPr>
            <p:cNvPr id="21" name="Straight Connector 20"/>
            <p:cNvCxnSpPr/>
            <p:nvPr/>
          </p:nvCxnSpPr>
          <p:spPr>
            <a:xfrm>
              <a:off x="2802427" y="1188499"/>
              <a:ext cx="3654302" cy="0"/>
            </a:xfrm>
            <a:prstGeom prst="line">
              <a:avLst/>
            </a:prstGeom>
            <a:ln w="22225" cap="rnd">
              <a:solidFill>
                <a:srgbClr val="505050">
                  <a:alpha val="7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798647" y="1183251"/>
              <a:ext cx="3654302" cy="0"/>
            </a:xfrm>
            <a:prstGeom prst="line">
              <a:avLst/>
            </a:prstGeom>
            <a:ln w="8890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sp>
        <p:nvSpPr>
          <p:cNvPr id="34" name="Rectangle 33"/>
          <p:cNvSpPr/>
          <p:nvPr/>
        </p:nvSpPr>
        <p:spPr>
          <a:xfrm>
            <a:off x="6917468" y="4882072"/>
            <a:ext cx="3577659" cy="1477328"/>
          </a:xfrm>
          <a:prstGeom prst="rect">
            <a:avLst/>
          </a:prstGeom>
        </p:spPr>
        <p:txBody>
          <a:bodyPr wrap="square">
            <a:spAutoFit/>
          </a:bodyPr>
          <a:lstStyle/>
          <a:p>
            <a:r>
              <a:rPr lang="en-US" dirty="0">
                <a:solidFill>
                  <a:srgbClr val="000000"/>
                </a:solidFill>
                <a:latin typeface="Segoe UI Light"/>
              </a:rPr>
              <a:t>Existing and new customers are made aware of the new sustainable clothing line </a:t>
            </a:r>
            <a:r>
              <a:rPr lang="en-US" dirty="0" smtClean="0">
                <a:solidFill>
                  <a:srgbClr val="000000"/>
                </a:solidFill>
                <a:latin typeface="Segoe UI Light"/>
              </a:rPr>
              <a:t>through a campaign managed with Microsoft Dynamics Marketing</a:t>
            </a:r>
            <a:endParaRPr lang="en-US" dirty="0">
              <a:solidFill>
                <a:srgbClr val="000000"/>
              </a:solidFill>
              <a:latin typeface="Segoe UI Light"/>
            </a:endParaRPr>
          </a:p>
        </p:txBody>
      </p:sp>
      <p:sp>
        <p:nvSpPr>
          <p:cNvPr id="53" name="Rectangle 52"/>
          <p:cNvSpPr/>
          <p:nvPr/>
        </p:nvSpPr>
        <p:spPr>
          <a:xfrm>
            <a:off x="9295631" y="2354038"/>
            <a:ext cx="2762855" cy="1754326"/>
          </a:xfrm>
          <a:prstGeom prst="rect">
            <a:avLst/>
          </a:prstGeom>
        </p:spPr>
        <p:txBody>
          <a:bodyPr wrap="square">
            <a:spAutoFit/>
          </a:bodyPr>
          <a:lstStyle/>
          <a:p>
            <a:r>
              <a:rPr lang="en-US" dirty="0" smtClean="0">
                <a:solidFill>
                  <a:srgbClr val="000000"/>
                </a:solidFill>
                <a:latin typeface="Segoe UI Light"/>
              </a:rPr>
              <a:t>Jimmy sees a lift </a:t>
            </a:r>
            <a:r>
              <a:rPr lang="en-US" dirty="0">
                <a:solidFill>
                  <a:srgbClr val="000000"/>
                </a:solidFill>
                <a:latin typeface="Segoe UI Light"/>
              </a:rPr>
              <a:t>in </a:t>
            </a:r>
            <a:r>
              <a:rPr lang="en-US" dirty="0" smtClean="0">
                <a:solidFill>
                  <a:srgbClr val="000000"/>
                </a:solidFill>
                <a:latin typeface="Segoe UI Light"/>
              </a:rPr>
              <a:t/>
            </a:r>
            <a:br>
              <a:rPr lang="en-US" dirty="0" smtClean="0">
                <a:solidFill>
                  <a:srgbClr val="000000"/>
                </a:solidFill>
                <a:latin typeface="Segoe UI Light"/>
              </a:rPr>
            </a:br>
            <a:r>
              <a:rPr lang="en-US" dirty="0" smtClean="0">
                <a:solidFill>
                  <a:srgbClr val="000000"/>
                </a:solidFill>
                <a:latin typeface="Segoe UI Light"/>
              </a:rPr>
              <a:t>customer sentiment while monitoring Microsoft Social Listening, and sales trend up on Microsoft Dynamics CRM</a:t>
            </a:r>
            <a:endParaRPr lang="en-US" dirty="0">
              <a:solidFill>
                <a:srgbClr val="000000"/>
              </a:solidFill>
              <a:latin typeface="Segoe UI Light"/>
            </a:endParaRPr>
          </a:p>
        </p:txBody>
      </p:sp>
      <p:sp>
        <p:nvSpPr>
          <p:cNvPr id="55" name="Oval 18"/>
          <p:cNvSpPr>
            <a:spLocks noChangeArrowheads="1"/>
          </p:cNvSpPr>
          <p:nvPr/>
        </p:nvSpPr>
        <p:spPr bwMode="auto">
          <a:xfrm>
            <a:off x="8267680" y="2208391"/>
            <a:ext cx="878913" cy="879772"/>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5" name="Group 24"/>
          <p:cNvGrpSpPr/>
          <p:nvPr/>
        </p:nvGrpSpPr>
        <p:grpSpPr>
          <a:xfrm>
            <a:off x="5863094" y="862719"/>
            <a:ext cx="942371" cy="942369"/>
            <a:chOff x="5163366" y="3053661"/>
            <a:chExt cx="942371" cy="942369"/>
          </a:xfrm>
        </p:grpSpPr>
        <p:sp>
          <p:nvSpPr>
            <p:cNvPr id="60" name="Oval 59"/>
            <p:cNvSpPr/>
            <p:nvPr/>
          </p:nvSpPr>
          <p:spPr bwMode="auto">
            <a:xfrm>
              <a:off x="5163366" y="3053661"/>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grpSp>
          <p:nvGrpSpPr>
            <p:cNvPr id="12" name="Group 11"/>
            <p:cNvGrpSpPr/>
            <p:nvPr/>
          </p:nvGrpSpPr>
          <p:grpSpPr>
            <a:xfrm>
              <a:off x="5338699" y="3228993"/>
              <a:ext cx="591705" cy="591705"/>
              <a:chOff x="5369575" y="3175000"/>
              <a:chExt cx="650875" cy="650875"/>
            </a:xfrm>
            <a:solidFill>
              <a:schemeClr val="accent1"/>
            </a:solidFill>
          </p:grpSpPr>
          <p:sp>
            <p:nvSpPr>
              <p:cNvPr id="9" name="Freeform 7"/>
              <p:cNvSpPr>
                <a:spLocks/>
              </p:cNvSpPr>
              <p:nvPr/>
            </p:nvSpPr>
            <p:spPr bwMode="auto">
              <a:xfrm>
                <a:off x="5369575" y="3190875"/>
                <a:ext cx="311150" cy="342900"/>
              </a:xfrm>
              <a:custGeom>
                <a:avLst/>
                <a:gdLst>
                  <a:gd name="T0" fmla="*/ 871 w 988"/>
                  <a:gd name="T1" fmla="*/ 1019 h 1089"/>
                  <a:gd name="T2" fmla="*/ 756 w 988"/>
                  <a:gd name="T3" fmla="*/ 904 h 1089"/>
                  <a:gd name="T4" fmla="*/ 938 w 988"/>
                  <a:gd name="T5" fmla="*/ 721 h 1089"/>
                  <a:gd name="T6" fmla="*/ 988 w 988"/>
                  <a:gd name="T7" fmla="*/ 721 h 1089"/>
                  <a:gd name="T8" fmla="*/ 881 w 988"/>
                  <a:gd name="T9" fmla="*/ 614 h 1089"/>
                  <a:gd name="T10" fmla="*/ 909 w 988"/>
                  <a:gd name="T11" fmla="*/ 454 h 1089"/>
                  <a:gd name="T12" fmla="*/ 455 w 988"/>
                  <a:gd name="T13" fmla="*/ 0 h 1089"/>
                  <a:gd name="T14" fmla="*/ 331 w 988"/>
                  <a:gd name="T15" fmla="*/ 17 h 1089"/>
                  <a:gd name="T16" fmla="*/ 588 w 988"/>
                  <a:gd name="T17" fmla="*/ 274 h 1089"/>
                  <a:gd name="T18" fmla="*/ 523 w 988"/>
                  <a:gd name="T19" fmla="*/ 522 h 1089"/>
                  <a:gd name="T20" fmla="*/ 287 w 988"/>
                  <a:gd name="T21" fmla="*/ 593 h 1089"/>
                  <a:gd name="T22" fmla="*/ 19 w 988"/>
                  <a:gd name="T23" fmla="*/ 325 h 1089"/>
                  <a:gd name="T24" fmla="*/ 0 w 988"/>
                  <a:gd name="T25" fmla="*/ 454 h 1089"/>
                  <a:gd name="T26" fmla="*/ 455 w 988"/>
                  <a:gd name="T27" fmla="*/ 909 h 1089"/>
                  <a:gd name="T28" fmla="*/ 598 w 988"/>
                  <a:gd name="T29" fmla="*/ 886 h 1089"/>
                  <a:gd name="T30" fmla="*/ 801 w 988"/>
                  <a:gd name="T31" fmla="*/ 1089 h 1089"/>
                  <a:gd name="T32" fmla="*/ 871 w 988"/>
                  <a:gd name="T33" fmla="*/ 1019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8" h="1089">
                    <a:moveTo>
                      <a:pt x="871" y="1019"/>
                    </a:moveTo>
                    <a:cubicBezTo>
                      <a:pt x="756" y="904"/>
                      <a:pt x="756" y="904"/>
                      <a:pt x="756" y="904"/>
                    </a:cubicBezTo>
                    <a:cubicBezTo>
                      <a:pt x="938" y="721"/>
                      <a:pt x="938" y="721"/>
                      <a:pt x="938" y="721"/>
                    </a:cubicBezTo>
                    <a:cubicBezTo>
                      <a:pt x="988" y="721"/>
                      <a:pt x="988" y="721"/>
                      <a:pt x="988" y="721"/>
                    </a:cubicBezTo>
                    <a:cubicBezTo>
                      <a:pt x="881" y="614"/>
                      <a:pt x="881" y="614"/>
                      <a:pt x="881" y="614"/>
                    </a:cubicBezTo>
                    <a:cubicBezTo>
                      <a:pt x="899" y="564"/>
                      <a:pt x="909" y="510"/>
                      <a:pt x="909" y="454"/>
                    </a:cubicBezTo>
                    <a:cubicBezTo>
                      <a:pt x="909" y="203"/>
                      <a:pt x="706" y="0"/>
                      <a:pt x="455" y="0"/>
                    </a:cubicBezTo>
                    <a:cubicBezTo>
                      <a:pt x="412" y="0"/>
                      <a:pt x="371" y="6"/>
                      <a:pt x="331" y="17"/>
                    </a:cubicBezTo>
                    <a:cubicBezTo>
                      <a:pt x="588" y="274"/>
                      <a:pt x="588" y="274"/>
                      <a:pt x="588" y="274"/>
                    </a:cubicBezTo>
                    <a:cubicBezTo>
                      <a:pt x="523" y="522"/>
                      <a:pt x="523" y="522"/>
                      <a:pt x="523" y="522"/>
                    </a:cubicBezTo>
                    <a:cubicBezTo>
                      <a:pt x="287" y="593"/>
                      <a:pt x="287" y="593"/>
                      <a:pt x="287" y="593"/>
                    </a:cubicBezTo>
                    <a:cubicBezTo>
                      <a:pt x="19" y="325"/>
                      <a:pt x="19" y="325"/>
                      <a:pt x="19" y="325"/>
                    </a:cubicBezTo>
                    <a:cubicBezTo>
                      <a:pt x="7" y="366"/>
                      <a:pt x="0" y="409"/>
                      <a:pt x="0" y="454"/>
                    </a:cubicBezTo>
                    <a:cubicBezTo>
                      <a:pt x="0" y="705"/>
                      <a:pt x="204" y="909"/>
                      <a:pt x="455" y="909"/>
                    </a:cubicBezTo>
                    <a:cubicBezTo>
                      <a:pt x="505" y="909"/>
                      <a:pt x="553" y="901"/>
                      <a:pt x="598" y="886"/>
                    </a:cubicBezTo>
                    <a:cubicBezTo>
                      <a:pt x="801" y="1089"/>
                      <a:pt x="801" y="1089"/>
                      <a:pt x="801" y="1089"/>
                    </a:cubicBezTo>
                    <a:lnTo>
                      <a:pt x="871" y="10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1" name="Group 10"/>
              <p:cNvGrpSpPr/>
              <p:nvPr/>
            </p:nvGrpSpPr>
            <p:grpSpPr>
              <a:xfrm>
                <a:off x="5394975" y="3175000"/>
                <a:ext cx="625475" cy="650875"/>
                <a:chOff x="5915025" y="3175000"/>
                <a:chExt cx="625475" cy="650875"/>
              </a:xfrm>
              <a:grpFill/>
            </p:grpSpPr>
            <p:sp>
              <p:nvSpPr>
                <p:cNvPr id="8" name="Freeform 6"/>
                <p:cNvSpPr>
                  <a:spLocks/>
                </p:cNvSpPr>
                <p:nvPr/>
              </p:nvSpPr>
              <p:spPr bwMode="auto">
                <a:xfrm>
                  <a:off x="5915025" y="3175000"/>
                  <a:ext cx="625475" cy="644525"/>
                </a:xfrm>
                <a:custGeom>
                  <a:avLst/>
                  <a:gdLst>
                    <a:gd name="T0" fmla="*/ 1669 w 1990"/>
                    <a:gd name="T1" fmla="*/ 0 h 2048"/>
                    <a:gd name="T2" fmla="*/ 1990 w 1990"/>
                    <a:gd name="T3" fmla="*/ 321 h 2048"/>
                    <a:gd name="T4" fmla="*/ 1426 w 1990"/>
                    <a:gd name="T5" fmla="*/ 900 h 2048"/>
                    <a:gd name="T6" fmla="*/ 1189 w 1990"/>
                    <a:gd name="T7" fmla="*/ 1148 h 2048"/>
                    <a:gd name="T8" fmla="*/ 1064 w 1990"/>
                    <a:gd name="T9" fmla="*/ 1273 h 2048"/>
                    <a:gd name="T10" fmla="*/ 952 w 1990"/>
                    <a:gd name="T11" fmla="*/ 1161 h 2048"/>
                    <a:gd name="T12" fmla="*/ 388 w 1990"/>
                    <a:gd name="T13" fmla="*/ 1725 h 2048"/>
                    <a:gd name="T14" fmla="*/ 414 w 1990"/>
                    <a:gd name="T15" fmla="*/ 1752 h 2048"/>
                    <a:gd name="T16" fmla="*/ 336 w 1990"/>
                    <a:gd name="T17" fmla="*/ 1860 h 2048"/>
                    <a:gd name="T18" fmla="*/ 50 w 1990"/>
                    <a:gd name="T19" fmla="*/ 2048 h 2048"/>
                    <a:gd name="T20" fmla="*/ 0 w 1990"/>
                    <a:gd name="T21" fmla="*/ 2001 h 2048"/>
                    <a:gd name="T22" fmla="*/ 178 w 1990"/>
                    <a:gd name="T23" fmla="*/ 1713 h 2048"/>
                    <a:gd name="T24" fmla="*/ 288 w 1990"/>
                    <a:gd name="T25" fmla="*/ 1623 h 2048"/>
                    <a:gd name="T26" fmla="*/ 306 w 1990"/>
                    <a:gd name="T27" fmla="*/ 1649 h 2048"/>
                    <a:gd name="T28" fmla="*/ 856 w 1990"/>
                    <a:gd name="T29" fmla="*/ 1073 h 2048"/>
                    <a:gd name="T30" fmla="*/ 749 w 1990"/>
                    <a:gd name="T31" fmla="*/ 951 h 2048"/>
                    <a:gd name="T32" fmla="*/ 874 w 1990"/>
                    <a:gd name="T33" fmla="*/ 825 h 2048"/>
                    <a:gd name="T34" fmla="*/ 1109 w 1990"/>
                    <a:gd name="T35" fmla="*/ 569 h 2048"/>
                    <a:gd name="T36" fmla="*/ 1669 w 1990"/>
                    <a:gd name="T37" fmla="*/ 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90" h="2048">
                      <a:moveTo>
                        <a:pt x="1669" y="0"/>
                      </a:moveTo>
                      <a:cubicBezTo>
                        <a:pt x="1990" y="321"/>
                        <a:pt x="1990" y="321"/>
                        <a:pt x="1990" y="321"/>
                      </a:cubicBezTo>
                      <a:cubicBezTo>
                        <a:pt x="1426" y="900"/>
                        <a:pt x="1426" y="900"/>
                        <a:pt x="1426" y="900"/>
                      </a:cubicBezTo>
                      <a:cubicBezTo>
                        <a:pt x="1426" y="900"/>
                        <a:pt x="1200" y="876"/>
                        <a:pt x="1189" y="1148"/>
                      </a:cubicBezTo>
                      <a:cubicBezTo>
                        <a:pt x="1134" y="1203"/>
                        <a:pt x="1064" y="1273"/>
                        <a:pt x="1064" y="1273"/>
                      </a:cubicBezTo>
                      <a:cubicBezTo>
                        <a:pt x="952" y="1161"/>
                        <a:pt x="952" y="1161"/>
                        <a:pt x="952" y="1161"/>
                      </a:cubicBezTo>
                      <a:cubicBezTo>
                        <a:pt x="388" y="1725"/>
                        <a:pt x="388" y="1725"/>
                        <a:pt x="388" y="1725"/>
                      </a:cubicBezTo>
                      <a:cubicBezTo>
                        <a:pt x="414" y="1752"/>
                        <a:pt x="414" y="1752"/>
                        <a:pt x="414" y="1752"/>
                      </a:cubicBezTo>
                      <a:cubicBezTo>
                        <a:pt x="336" y="1860"/>
                        <a:pt x="336" y="1860"/>
                        <a:pt x="336" y="1860"/>
                      </a:cubicBezTo>
                      <a:cubicBezTo>
                        <a:pt x="50" y="2048"/>
                        <a:pt x="50" y="2048"/>
                        <a:pt x="50" y="2048"/>
                      </a:cubicBezTo>
                      <a:cubicBezTo>
                        <a:pt x="0" y="2001"/>
                        <a:pt x="0" y="2001"/>
                        <a:pt x="0" y="2001"/>
                      </a:cubicBezTo>
                      <a:cubicBezTo>
                        <a:pt x="178" y="1713"/>
                        <a:pt x="178" y="1713"/>
                        <a:pt x="178" y="1713"/>
                      </a:cubicBezTo>
                      <a:cubicBezTo>
                        <a:pt x="288" y="1623"/>
                        <a:pt x="288" y="1623"/>
                        <a:pt x="288" y="1623"/>
                      </a:cubicBezTo>
                      <a:cubicBezTo>
                        <a:pt x="306" y="1649"/>
                        <a:pt x="306" y="1649"/>
                        <a:pt x="306" y="1649"/>
                      </a:cubicBezTo>
                      <a:cubicBezTo>
                        <a:pt x="856" y="1073"/>
                        <a:pt x="856" y="1073"/>
                        <a:pt x="856" y="1073"/>
                      </a:cubicBezTo>
                      <a:cubicBezTo>
                        <a:pt x="749" y="951"/>
                        <a:pt x="749" y="951"/>
                        <a:pt x="749" y="951"/>
                      </a:cubicBezTo>
                      <a:cubicBezTo>
                        <a:pt x="874" y="825"/>
                        <a:pt x="874" y="825"/>
                        <a:pt x="874" y="825"/>
                      </a:cubicBezTo>
                      <a:cubicBezTo>
                        <a:pt x="922" y="828"/>
                        <a:pt x="1128" y="812"/>
                        <a:pt x="1109" y="569"/>
                      </a:cubicBezTo>
                      <a:cubicBezTo>
                        <a:pt x="1289" y="389"/>
                        <a:pt x="1669" y="0"/>
                        <a:pt x="166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 name="Freeform 8"/>
                <p:cNvSpPr>
                  <a:spLocks/>
                </p:cNvSpPr>
                <p:nvPr/>
              </p:nvSpPr>
              <p:spPr bwMode="auto">
                <a:xfrm>
                  <a:off x="6192838" y="3524250"/>
                  <a:ext cx="327025" cy="301625"/>
                </a:xfrm>
                <a:custGeom>
                  <a:avLst/>
                  <a:gdLst>
                    <a:gd name="T0" fmla="*/ 954 w 1044"/>
                    <a:gd name="T1" fmla="*/ 590 h 957"/>
                    <a:gd name="T2" fmla="*/ 364 w 1044"/>
                    <a:gd name="T3" fmla="*/ 0 h 957"/>
                    <a:gd name="T4" fmla="*/ 364 w 1044"/>
                    <a:gd name="T5" fmla="*/ 54 h 957"/>
                    <a:gd name="T6" fmla="*/ 179 w 1044"/>
                    <a:gd name="T7" fmla="*/ 239 h 957"/>
                    <a:gd name="T8" fmla="*/ 65 w 1044"/>
                    <a:gd name="T9" fmla="*/ 126 h 957"/>
                    <a:gd name="T10" fmla="*/ 0 w 1044"/>
                    <a:gd name="T11" fmla="*/ 191 h 957"/>
                    <a:gd name="T12" fmla="*/ 677 w 1044"/>
                    <a:gd name="T13" fmla="*/ 867 h 957"/>
                    <a:gd name="T14" fmla="*/ 968 w 1044"/>
                    <a:gd name="T15" fmla="*/ 881 h 957"/>
                    <a:gd name="T16" fmla="*/ 954 w 1044"/>
                    <a:gd name="T17" fmla="*/ 590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4" h="957">
                      <a:moveTo>
                        <a:pt x="954" y="590"/>
                      </a:moveTo>
                      <a:cubicBezTo>
                        <a:pt x="364" y="0"/>
                        <a:pt x="364" y="0"/>
                        <a:pt x="364" y="0"/>
                      </a:cubicBezTo>
                      <a:cubicBezTo>
                        <a:pt x="364" y="54"/>
                        <a:pt x="364" y="54"/>
                        <a:pt x="364" y="54"/>
                      </a:cubicBezTo>
                      <a:cubicBezTo>
                        <a:pt x="179" y="239"/>
                        <a:pt x="179" y="239"/>
                        <a:pt x="179" y="239"/>
                      </a:cubicBezTo>
                      <a:cubicBezTo>
                        <a:pt x="65" y="126"/>
                        <a:pt x="65" y="126"/>
                        <a:pt x="65" y="126"/>
                      </a:cubicBezTo>
                      <a:cubicBezTo>
                        <a:pt x="0" y="191"/>
                        <a:pt x="0" y="191"/>
                        <a:pt x="0" y="191"/>
                      </a:cubicBezTo>
                      <a:cubicBezTo>
                        <a:pt x="677" y="867"/>
                        <a:pt x="677" y="867"/>
                        <a:pt x="677" y="867"/>
                      </a:cubicBezTo>
                      <a:cubicBezTo>
                        <a:pt x="761" y="951"/>
                        <a:pt x="892" y="957"/>
                        <a:pt x="968" y="881"/>
                      </a:cubicBezTo>
                      <a:cubicBezTo>
                        <a:pt x="1044" y="805"/>
                        <a:pt x="1038" y="674"/>
                        <a:pt x="954" y="59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grpSp>
        <p:nvGrpSpPr>
          <p:cNvPr id="39" name="Group 38"/>
          <p:cNvGrpSpPr/>
          <p:nvPr/>
        </p:nvGrpSpPr>
        <p:grpSpPr>
          <a:xfrm>
            <a:off x="5863094" y="4882072"/>
            <a:ext cx="942371" cy="942369"/>
            <a:chOff x="5863094" y="4882072"/>
            <a:chExt cx="942371" cy="942369"/>
          </a:xfrm>
        </p:grpSpPr>
        <p:sp>
          <p:nvSpPr>
            <p:cNvPr id="67" name="Oval 66"/>
            <p:cNvSpPr/>
            <p:nvPr/>
          </p:nvSpPr>
          <p:spPr bwMode="auto">
            <a:xfrm>
              <a:off x="5863094" y="4882072"/>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sp>
          <p:nvSpPr>
            <p:cNvPr id="73" name="Freeform 13"/>
            <p:cNvSpPr>
              <a:spLocks noEditPoints="1"/>
            </p:cNvSpPr>
            <p:nvPr/>
          </p:nvSpPr>
          <p:spPr bwMode="auto">
            <a:xfrm>
              <a:off x="5944231" y="5064870"/>
              <a:ext cx="721729" cy="518405"/>
            </a:xfrm>
            <a:custGeom>
              <a:avLst/>
              <a:gdLst>
                <a:gd name="T0" fmla="*/ 1311 w 1726"/>
                <a:gd name="T1" fmla="*/ 137 h 1238"/>
                <a:gd name="T2" fmla="*/ 325 w 1726"/>
                <a:gd name="T3" fmla="*/ 539 h 1238"/>
                <a:gd name="T4" fmla="*/ 120 w 1726"/>
                <a:gd name="T5" fmla="*/ 517 h 1238"/>
                <a:gd name="T6" fmla="*/ 120 w 1726"/>
                <a:gd name="T7" fmla="*/ 901 h 1238"/>
                <a:gd name="T8" fmla="*/ 353 w 1726"/>
                <a:gd name="T9" fmla="*/ 872 h 1238"/>
                <a:gd name="T10" fmla="*/ 481 w 1726"/>
                <a:gd name="T11" fmla="*/ 911 h 1238"/>
                <a:gd name="T12" fmla="*/ 514 w 1726"/>
                <a:gd name="T13" fmla="*/ 1056 h 1238"/>
                <a:gd name="T14" fmla="*/ 604 w 1726"/>
                <a:gd name="T15" fmla="*/ 1154 h 1238"/>
                <a:gd name="T16" fmla="*/ 840 w 1726"/>
                <a:gd name="T17" fmla="*/ 1230 h 1238"/>
                <a:gd name="T18" fmla="*/ 938 w 1726"/>
                <a:gd name="T19" fmla="*/ 1206 h 1238"/>
                <a:gd name="T20" fmla="*/ 1058 w 1726"/>
                <a:gd name="T21" fmla="*/ 1090 h 1238"/>
                <a:gd name="T22" fmla="*/ 1057 w 1726"/>
                <a:gd name="T23" fmla="*/ 1089 h 1238"/>
                <a:gd name="T24" fmla="*/ 1417 w 1726"/>
                <a:gd name="T25" fmla="*/ 1201 h 1238"/>
                <a:gd name="T26" fmla="*/ 1726 w 1726"/>
                <a:gd name="T27" fmla="*/ 697 h 1238"/>
                <a:gd name="T28" fmla="*/ 1311 w 1726"/>
                <a:gd name="T29" fmla="*/ 137 h 1238"/>
                <a:gd name="T30" fmla="*/ 792 w 1726"/>
                <a:gd name="T31" fmla="*/ 1096 h 1238"/>
                <a:gd name="T32" fmla="*/ 684 w 1726"/>
                <a:gd name="T33" fmla="*/ 1058 h 1238"/>
                <a:gd name="T34" fmla="*/ 623 w 1726"/>
                <a:gd name="T35" fmla="*/ 955 h 1238"/>
                <a:gd name="T36" fmla="*/ 915 w 1726"/>
                <a:gd name="T37" fmla="*/ 1045 h 1238"/>
                <a:gd name="T38" fmla="*/ 792 w 1726"/>
                <a:gd name="T39" fmla="*/ 1096 h 1238"/>
                <a:gd name="T40" fmla="*/ 1483 w 1726"/>
                <a:gd name="T41" fmla="*/ 1079 h 1238"/>
                <a:gd name="T42" fmla="*/ 1311 w 1726"/>
                <a:gd name="T43" fmla="*/ 663 h 1238"/>
                <a:gd name="T44" fmla="*/ 1444 w 1726"/>
                <a:gd name="T45" fmla="*/ 232 h 1238"/>
                <a:gd name="T46" fmla="*/ 1617 w 1726"/>
                <a:gd name="T47" fmla="*/ 649 h 1238"/>
                <a:gd name="T48" fmla="*/ 1483 w 1726"/>
                <a:gd name="T49" fmla="*/ 1079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26" h="1238">
                  <a:moveTo>
                    <a:pt x="1311" y="137"/>
                  </a:moveTo>
                  <a:cubicBezTo>
                    <a:pt x="990" y="268"/>
                    <a:pt x="481" y="478"/>
                    <a:pt x="325" y="539"/>
                  </a:cubicBezTo>
                  <a:cubicBezTo>
                    <a:pt x="292" y="553"/>
                    <a:pt x="192" y="589"/>
                    <a:pt x="120" y="517"/>
                  </a:cubicBezTo>
                  <a:cubicBezTo>
                    <a:pt x="120" y="517"/>
                    <a:pt x="0" y="668"/>
                    <a:pt x="120" y="901"/>
                  </a:cubicBezTo>
                  <a:cubicBezTo>
                    <a:pt x="181" y="869"/>
                    <a:pt x="203" y="826"/>
                    <a:pt x="353" y="872"/>
                  </a:cubicBezTo>
                  <a:cubicBezTo>
                    <a:pt x="378" y="879"/>
                    <a:pt x="424" y="893"/>
                    <a:pt x="481" y="911"/>
                  </a:cubicBezTo>
                  <a:cubicBezTo>
                    <a:pt x="489" y="942"/>
                    <a:pt x="511" y="1031"/>
                    <a:pt x="514" y="1056"/>
                  </a:cubicBezTo>
                  <a:cubicBezTo>
                    <a:pt x="518" y="1086"/>
                    <a:pt x="524" y="1124"/>
                    <a:pt x="604" y="1154"/>
                  </a:cubicBezTo>
                  <a:cubicBezTo>
                    <a:pt x="684" y="1184"/>
                    <a:pt x="802" y="1222"/>
                    <a:pt x="840" y="1230"/>
                  </a:cubicBezTo>
                  <a:cubicBezTo>
                    <a:pt x="870" y="1238"/>
                    <a:pt x="920" y="1222"/>
                    <a:pt x="938" y="1206"/>
                  </a:cubicBezTo>
                  <a:cubicBezTo>
                    <a:pt x="956" y="1190"/>
                    <a:pt x="1058" y="1090"/>
                    <a:pt x="1058" y="1090"/>
                  </a:cubicBezTo>
                  <a:cubicBezTo>
                    <a:pt x="1057" y="1089"/>
                    <a:pt x="1057" y="1089"/>
                    <a:pt x="1057" y="1089"/>
                  </a:cubicBezTo>
                  <a:cubicBezTo>
                    <a:pt x="1225" y="1141"/>
                    <a:pt x="1368" y="1186"/>
                    <a:pt x="1417" y="1201"/>
                  </a:cubicBezTo>
                  <a:cubicBezTo>
                    <a:pt x="1550" y="1238"/>
                    <a:pt x="1726" y="1189"/>
                    <a:pt x="1726" y="697"/>
                  </a:cubicBezTo>
                  <a:cubicBezTo>
                    <a:pt x="1698" y="290"/>
                    <a:pt x="1605" y="0"/>
                    <a:pt x="1311" y="137"/>
                  </a:cubicBezTo>
                  <a:close/>
                  <a:moveTo>
                    <a:pt x="792" y="1096"/>
                  </a:moveTo>
                  <a:cubicBezTo>
                    <a:pt x="754" y="1082"/>
                    <a:pt x="696" y="1064"/>
                    <a:pt x="684" y="1058"/>
                  </a:cubicBezTo>
                  <a:cubicBezTo>
                    <a:pt x="672" y="1052"/>
                    <a:pt x="639" y="1055"/>
                    <a:pt x="623" y="955"/>
                  </a:cubicBezTo>
                  <a:cubicBezTo>
                    <a:pt x="713" y="983"/>
                    <a:pt x="815" y="1014"/>
                    <a:pt x="915" y="1045"/>
                  </a:cubicBezTo>
                  <a:cubicBezTo>
                    <a:pt x="902" y="1066"/>
                    <a:pt x="859" y="1118"/>
                    <a:pt x="792" y="1096"/>
                  </a:cubicBezTo>
                  <a:close/>
                  <a:moveTo>
                    <a:pt x="1483" y="1079"/>
                  </a:moveTo>
                  <a:cubicBezTo>
                    <a:pt x="1399" y="1083"/>
                    <a:pt x="1321" y="897"/>
                    <a:pt x="1311" y="663"/>
                  </a:cubicBezTo>
                  <a:cubicBezTo>
                    <a:pt x="1300" y="429"/>
                    <a:pt x="1360" y="236"/>
                    <a:pt x="1444" y="232"/>
                  </a:cubicBezTo>
                  <a:cubicBezTo>
                    <a:pt x="1529" y="228"/>
                    <a:pt x="1606" y="415"/>
                    <a:pt x="1617" y="649"/>
                  </a:cubicBezTo>
                  <a:cubicBezTo>
                    <a:pt x="1628" y="883"/>
                    <a:pt x="1568" y="1075"/>
                    <a:pt x="1483" y="107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74" name="Oval 18"/>
          <p:cNvSpPr>
            <a:spLocks noChangeArrowheads="1"/>
          </p:cNvSpPr>
          <p:nvPr/>
        </p:nvSpPr>
        <p:spPr bwMode="auto">
          <a:xfrm>
            <a:off x="8267680" y="3707701"/>
            <a:ext cx="878913" cy="879772"/>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40" name="Group 39"/>
          <p:cNvGrpSpPr/>
          <p:nvPr/>
        </p:nvGrpSpPr>
        <p:grpSpPr>
          <a:xfrm>
            <a:off x="8142993" y="2208391"/>
            <a:ext cx="942371" cy="942369"/>
            <a:chOff x="8142993" y="2208391"/>
            <a:chExt cx="942371" cy="942369"/>
          </a:xfrm>
        </p:grpSpPr>
        <p:sp>
          <p:nvSpPr>
            <p:cNvPr id="84" name="Oval 83"/>
            <p:cNvSpPr/>
            <p:nvPr/>
          </p:nvSpPr>
          <p:spPr bwMode="auto">
            <a:xfrm>
              <a:off x="8142993" y="2208391"/>
              <a:ext cx="942371" cy="942369"/>
            </a:xfrm>
            <a:prstGeom prst="ellipse">
              <a:avLst/>
            </a:prstGeom>
            <a:solidFill>
              <a:schemeClr val="bg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ln>
                  <a:solidFill>
                    <a:srgbClr val="0072C6"/>
                  </a:solidFill>
                </a:ln>
                <a:gradFill>
                  <a:gsLst>
                    <a:gs pos="0">
                      <a:srgbClr val="FFFFFF"/>
                    </a:gs>
                    <a:gs pos="100000">
                      <a:srgbClr val="FFFFFF"/>
                    </a:gs>
                  </a:gsLst>
                  <a:lin ang="5400000" scaled="0"/>
                </a:gradFill>
              </a:endParaRPr>
            </a:p>
          </p:txBody>
        </p:sp>
        <p:grpSp>
          <p:nvGrpSpPr>
            <p:cNvPr id="92" name="Group 91"/>
            <p:cNvGrpSpPr/>
            <p:nvPr/>
          </p:nvGrpSpPr>
          <p:grpSpPr>
            <a:xfrm>
              <a:off x="8396081" y="2394067"/>
              <a:ext cx="436195" cy="571017"/>
              <a:chOff x="13160375" y="6740299"/>
              <a:chExt cx="1998663" cy="2616427"/>
            </a:xfrm>
            <a:solidFill>
              <a:schemeClr val="accent1"/>
            </a:solidFill>
          </p:grpSpPr>
          <p:sp>
            <p:nvSpPr>
              <p:cNvPr id="93" name="Rectangle 15"/>
              <p:cNvSpPr>
                <a:spLocks noChangeArrowheads="1"/>
              </p:cNvSpPr>
              <p:nvPr/>
            </p:nvSpPr>
            <p:spPr bwMode="auto">
              <a:xfrm>
                <a:off x="13193713" y="8688388"/>
                <a:ext cx="500063" cy="6683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4" name="Rectangle 16"/>
              <p:cNvSpPr>
                <a:spLocks noChangeArrowheads="1"/>
              </p:cNvSpPr>
              <p:nvPr/>
            </p:nvSpPr>
            <p:spPr bwMode="auto">
              <a:xfrm>
                <a:off x="13823950" y="8470900"/>
                <a:ext cx="498475" cy="885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5" name="Rectangle 17"/>
              <p:cNvSpPr>
                <a:spLocks noChangeArrowheads="1"/>
              </p:cNvSpPr>
              <p:nvPr/>
            </p:nvSpPr>
            <p:spPr bwMode="auto">
              <a:xfrm>
                <a:off x="14525625" y="8062913"/>
                <a:ext cx="498475" cy="12938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6" name="Freeform 18"/>
              <p:cNvSpPr>
                <a:spLocks/>
              </p:cNvSpPr>
              <p:nvPr/>
            </p:nvSpPr>
            <p:spPr bwMode="auto">
              <a:xfrm>
                <a:off x="13160375" y="7088188"/>
                <a:ext cx="1860550" cy="1401763"/>
              </a:xfrm>
              <a:custGeom>
                <a:avLst/>
                <a:gdLst>
                  <a:gd name="T0" fmla="*/ 23 w 496"/>
                  <a:gd name="T1" fmla="*/ 374 h 374"/>
                  <a:gd name="T2" fmla="*/ 0 w 496"/>
                  <a:gd name="T3" fmla="*/ 373 h 374"/>
                  <a:gd name="T4" fmla="*/ 7 w 496"/>
                  <a:gd name="T5" fmla="*/ 286 h 374"/>
                  <a:gd name="T6" fmla="*/ 4 w 496"/>
                  <a:gd name="T7" fmla="*/ 330 h 374"/>
                  <a:gd name="T8" fmla="*/ 7 w 496"/>
                  <a:gd name="T9" fmla="*/ 286 h 374"/>
                  <a:gd name="T10" fmla="*/ 175 w 496"/>
                  <a:gd name="T11" fmla="*/ 259 h 374"/>
                  <a:gd name="T12" fmla="*/ 412 w 496"/>
                  <a:gd name="T13" fmla="*/ 0 h 374"/>
                  <a:gd name="T14" fmla="*/ 496 w 496"/>
                  <a:gd name="T15" fmla="*/ 28 h 374"/>
                  <a:gd name="T16" fmla="*/ 202 w 496"/>
                  <a:gd name="T17" fmla="*/ 342 h 374"/>
                  <a:gd name="T18" fmla="*/ 23 w 496"/>
                  <a:gd name="T19"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374">
                    <a:moveTo>
                      <a:pt x="23" y="374"/>
                    </a:moveTo>
                    <a:cubicBezTo>
                      <a:pt x="9" y="374"/>
                      <a:pt x="1" y="374"/>
                      <a:pt x="0" y="373"/>
                    </a:cubicBezTo>
                    <a:cubicBezTo>
                      <a:pt x="7" y="286"/>
                      <a:pt x="7" y="286"/>
                      <a:pt x="7" y="286"/>
                    </a:cubicBezTo>
                    <a:cubicBezTo>
                      <a:pt x="4" y="330"/>
                      <a:pt x="4" y="330"/>
                      <a:pt x="4" y="330"/>
                    </a:cubicBezTo>
                    <a:cubicBezTo>
                      <a:pt x="7" y="286"/>
                      <a:pt x="7" y="286"/>
                      <a:pt x="7" y="286"/>
                    </a:cubicBezTo>
                    <a:cubicBezTo>
                      <a:pt x="8" y="286"/>
                      <a:pt x="86" y="292"/>
                      <a:pt x="175" y="259"/>
                    </a:cubicBezTo>
                    <a:cubicBezTo>
                      <a:pt x="290" y="215"/>
                      <a:pt x="370" y="128"/>
                      <a:pt x="412" y="0"/>
                    </a:cubicBezTo>
                    <a:cubicBezTo>
                      <a:pt x="496" y="28"/>
                      <a:pt x="496" y="28"/>
                      <a:pt x="496" y="28"/>
                    </a:cubicBezTo>
                    <a:cubicBezTo>
                      <a:pt x="432" y="222"/>
                      <a:pt x="301" y="306"/>
                      <a:pt x="202" y="342"/>
                    </a:cubicBezTo>
                    <a:cubicBezTo>
                      <a:pt x="126" y="370"/>
                      <a:pt x="57" y="374"/>
                      <a:pt x="23" y="37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7" name="Freeform 19"/>
              <p:cNvSpPr>
                <a:spLocks/>
              </p:cNvSpPr>
              <p:nvPr/>
            </p:nvSpPr>
            <p:spPr bwMode="auto">
              <a:xfrm>
                <a:off x="14363700" y="6740299"/>
                <a:ext cx="795338" cy="842963"/>
              </a:xfrm>
              <a:custGeom>
                <a:avLst/>
                <a:gdLst>
                  <a:gd name="T0" fmla="*/ 0 w 501"/>
                  <a:gd name="T1" fmla="*/ 335 h 531"/>
                  <a:gd name="T2" fmla="*/ 421 w 501"/>
                  <a:gd name="T3" fmla="*/ 0 h 531"/>
                  <a:gd name="T4" fmla="*/ 501 w 501"/>
                  <a:gd name="T5" fmla="*/ 531 h 531"/>
                  <a:gd name="T6" fmla="*/ 0 w 501"/>
                  <a:gd name="T7" fmla="*/ 335 h 531"/>
                </a:gdLst>
                <a:ahLst/>
                <a:cxnLst>
                  <a:cxn ang="0">
                    <a:pos x="T0" y="T1"/>
                  </a:cxn>
                  <a:cxn ang="0">
                    <a:pos x="T2" y="T3"/>
                  </a:cxn>
                  <a:cxn ang="0">
                    <a:pos x="T4" y="T5"/>
                  </a:cxn>
                  <a:cxn ang="0">
                    <a:pos x="T6" y="T7"/>
                  </a:cxn>
                </a:cxnLst>
                <a:rect l="0" t="0" r="r" b="b"/>
                <a:pathLst>
                  <a:path w="501" h="531">
                    <a:moveTo>
                      <a:pt x="0" y="335"/>
                    </a:moveTo>
                    <a:lnTo>
                      <a:pt x="421" y="0"/>
                    </a:lnTo>
                    <a:lnTo>
                      <a:pt x="501" y="531"/>
                    </a:lnTo>
                    <a:lnTo>
                      <a:pt x="0" y="3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pic>
        <p:nvPicPr>
          <p:cNvPr id="42" name="Picture 3" descr="C:\Users\Annette.DUARTE\Desktop\Yammer\From Client\OfficePhoto3 copy.png"/>
          <p:cNvPicPr>
            <a:picLocks noChangeAspect="1" noChangeArrowheads="1"/>
          </p:cNvPicPr>
          <p:nvPr/>
        </p:nvPicPr>
        <p:blipFill rotWithShape="1">
          <a:blip r:embed="rId3">
            <a:extLst>
              <a:ext uri="{28A0092B-C50C-407E-A947-70E740481C1C}">
                <a14:useLocalDpi xmlns:a14="http://schemas.microsoft.com/office/drawing/2010/main" val="0"/>
              </a:ext>
            </a:extLst>
          </a:blip>
          <a:srcRect l="54595" r="17413" b="26855"/>
          <a:stretch/>
        </p:blipFill>
        <p:spPr bwMode="auto">
          <a:xfrm>
            <a:off x="0" y="-1656"/>
            <a:ext cx="4014216" cy="6996182"/>
          </a:xfrm>
          <a:prstGeom prst="rect">
            <a:avLst/>
          </a:prstGeom>
          <a:noFill/>
          <a:extLst>
            <a:ext uri="{909E8E84-426E-40dd-AFC4-6F175D3DCCD1}">
              <a14:hiddenFill xmlns="" xmlns:a14="http://schemas.microsoft.com/office/drawing/2010/main">
                <a:solidFill>
                  <a:srgbClr val="FFFFFF"/>
                </a:solidFill>
              </a14:hiddenFill>
            </a:ext>
          </a:extLst>
        </p:spPr>
      </p:pic>
      <p:sp>
        <p:nvSpPr>
          <p:cNvPr id="54" name="Rectangle 53"/>
          <p:cNvSpPr/>
          <p:nvPr/>
        </p:nvSpPr>
        <p:spPr>
          <a:xfrm>
            <a:off x="4014216" y="-1657"/>
            <a:ext cx="80346" cy="6996181"/>
          </a:xfrm>
          <a:prstGeom prst="rect">
            <a:avLst/>
          </a:prstGeom>
          <a:solidFill>
            <a:schemeClr val="bg1"/>
          </a:solidFill>
          <a:ln>
            <a:noFill/>
          </a:ln>
          <a:effectLst>
            <a:outerShdw blurRad="25400" dist="254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9" name="Rectangle 48"/>
          <p:cNvSpPr/>
          <p:nvPr/>
        </p:nvSpPr>
        <p:spPr>
          <a:xfrm>
            <a:off x="10163865" y="6625193"/>
            <a:ext cx="1894621" cy="338554"/>
          </a:xfrm>
          <a:prstGeom prst="rect">
            <a:avLst/>
          </a:prstGeom>
        </p:spPr>
        <p:txBody>
          <a:bodyPr wrap="none">
            <a:spAutoFit/>
          </a:bodyPr>
          <a:lstStyle/>
          <a:p>
            <a:r>
              <a:rPr lang="en-US" sz="1600" dirty="0">
                <a:solidFill>
                  <a:srgbClr val="0072C6">
                    <a:lumMod val="50000"/>
                  </a:srgbClr>
                </a:solidFill>
              </a:rPr>
              <a:t>#</a:t>
            </a:r>
            <a:r>
              <a:rPr lang="en-US" sz="1600" dirty="0" err="1">
                <a:solidFill>
                  <a:srgbClr val="0072C6">
                    <a:lumMod val="50000"/>
                  </a:srgbClr>
                </a:solidFill>
              </a:rPr>
              <a:t>worklikeanetwork</a:t>
            </a:r>
            <a:endParaRPr lang="en-US" sz="1600" dirty="0">
              <a:solidFill>
                <a:srgbClr val="0072C6">
                  <a:lumMod val="50000"/>
                </a:srgbClr>
              </a:solidFill>
            </a:endParaRPr>
          </a:p>
        </p:txBody>
      </p:sp>
      <p:grpSp>
        <p:nvGrpSpPr>
          <p:cNvPr id="51" name="Group 50"/>
          <p:cNvGrpSpPr/>
          <p:nvPr/>
        </p:nvGrpSpPr>
        <p:grpSpPr>
          <a:xfrm>
            <a:off x="267591" y="229593"/>
            <a:ext cx="3474720" cy="2286000"/>
            <a:chOff x="267591" y="229593"/>
            <a:chExt cx="3474720" cy="2286000"/>
          </a:xfrm>
        </p:grpSpPr>
        <p:sp>
          <p:nvSpPr>
            <p:cNvPr id="52" name="Rectangle 51"/>
            <p:cNvSpPr/>
            <p:nvPr/>
          </p:nvSpPr>
          <p:spPr>
            <a:xfrm>
              <a:off x="267591" y="229593"/>
              <a:ext cx="3474720" cy="2286000"/>
            </a:xfrm>
            <a:prstGeom prst="rect">
              <a:avLst/>
            </a:prstGeom>
            <a:gradFill>
              <a:gsLst>
                <a:gs pos="100000">
                  <a:srgbClr val="B4009E">
                    <a:alpha val="67000"/>
                  </a:srgbClr>
                </a:gs>
                <a:gs pos="0">
                  <a:srgbClr val="B4009E">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grpSp>
          <p:nvGrpSpPr>
            <p:cNvPr id="56" name="Group 55"/>
            <p:cNvGrpSpPr/>
            <p:nvPr/>
          </p:nvGrpSpPr>
          <p:grpSpPr>
            <a:xfrm>
              <a:off x="267591" y="661481"/>
              <a:ext cx="3474720" cy="1494794"/>
              <a:chOff x="267591" y="742240"/>
              <a:chExt cx="3474720" cy="1494794"/>
            </a:xfrm>
          </p:grpSpPr>
          <p:sp>
            <p:nvSpPr>
              <p:cNvPr id="57" name="TextBox 56"/>
              <p:cNvSpPr txBox="1"/>
              <p:nvPr/>
            </p:nvSpPr>
            <p:spPr>
              <a:xfrm>
                <a:off x="267591" y="742240"/>
                <a:ext cx="3474720" cy="776839"/>
              </a:xfrm>
              <a:prstGeom prst="rect">
                <a:avLst/>
              </a:prstGeom>
              <a:noFill/>
            </p:spPr>
            <p:txBody>
              <a:bodyPr wrap="square" lIns="0" tIns="0" rIns="0" bIns="0" rtlCol="0" anchor="b">
                <a:noAutofit/>
              </a:bodyPr>
              <a:lstStyle/>
              <a:p>
                <a:pPr marL="114300">
                  <a:lnSpc>
                    <a:spcPct val="70000"/>
                  </a:lnSpc>
                </a:pPr>
                <a:r>
                  <a:rPr lang="en-US" sz="5500" dirty="0" smtClean="0">
                    <a:solidFill>
                      <a:srgbClr val="FFFFFF"/>
                    </a:solidFill>
                    <a:latin typeface="Segoe UI Light"/>
                  </a:rPr>
                  <a:t>Grow</a:t>
                </a:r>
                <a:endParaRPr lang="en-US" sz="5500" dirty="0">
                  <a:solidFill>
                    <a:srgbClr val="FFFFFF"/>
                  </a:solidFill>
                  <a:latin typeface="Segoe UI Light"/>
                </a:endParaRPr>
              </a:p>
            </p:txBody>
          </p:sp>
          <p:sp>
            <p:nvSpPr>
              <p:cNvPr id="58" name="TextBox 57"/>
              <p:cNvSpPr txBox="1"/>
              <p:nvPr/>
            </p:nvSpPr>
            <p:spPr>
              <a:xfrm>
                <a:off x="267591" y="1560617"/>
                <a:ext cx="3474720" cy="676417"/>
              </a:xfrm>
              <a:prstGeom prst="rect">
                <a:avLst/>
              </a:prstGeom>
              <a:noFill/>
            </p:spPr>
            <p:txBody>
              <a:bodyPr wrap="square" lIns="0" tIns="0" rIns="0" bIns="0" rtlCol="0">
                <a:noAutofit/>
              </a:bodyPr>
              <a:lstStyle/>
              <a:p>
                <a:pPr marL="171450">
                  <a:lnSpc>
                    <a:spcPct val="85000"/>
                  </a:lnSpc>
                </a:pPr>
                <a:r>
                  <a:rPr lang="en-US" sz="2200" dirty="0">
                    <a:solidFill>
                      <a:srgbClr val="FFFFFF"/>
                    </a:solidFill>
                    <a:latin typeface="Segoe UI Light"/>
                  </a:rPr>
                  <a:t>y</a:t>
                </a:r>
                <a:r>
                  <a:rPr lang="en-US" sz="2200" dirty="0" smtClean="0">
                    <a:solidFill>
                      <a:srgbClr val="FFFFFF"/>
                    </a:solidFill>
                    <a:latin typeface="Segoe UI Light"/>
                  </a:rPr>
                  <a:t>our business.</a:t>
                </a:r>
                <a:endParaRPr lang="en-US" sz="2200" dirty="0">
                  <a:solidFill>
                    <a:srgbClr val="FFFFFF"/>
                  </a:solidFill>
                  <a:latin typeface="Segoe UI Light"/>
                </a:endParaRPr>
              </a:p>
            </p:txBody>
          </p:sp>
        </p:grpSp>
      </p:grpSp>
    </p:spTree>
    <p:extLst>
      <p:ext uri="{BB962C8B-B14F-4D97-AF65-F5344CB8AC3E}">
        <p14:creationId xmlns:p14="http://schemas.microsoft.com/office/powerpoint/2010/main" val="74971219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53" presetClass="entr" presetSubtype="16" fill="hold" nodeType="withEffect">
                                  <p:stCondLst>
                                    <p:cond delay="500"/>
                                  </p:stCondLst>
                                  <p:childTnLst>
                                    <p:set>
                                      <p:cBhvr>
                                        <p:cTn id="9" dur="1" fill="hold">
                                          <p:stCondLst>
                                            <p:cond delay="0"/>
                                          </p:stCondLst>
                                        </p:cTn>
                                        <p:tgtEl>
                                          <p:spTgt spid="25"/>
                                        </p:tgtEl>
                                        <p:attrNameLst>
                                          <p:attrName>style.visibility</p:attrName>
                                        </p:attrNameLst>
                                      </p:cBhvr>
                                      <p:to>
                                        <p:strVal val="visible"/>
                                      </p:to>
                                    </p:set>
                                    <p:anim calcmode="lin" valueType="num">
                                      <p:cBhvr>
                                        <p:cTn id="10" dur="250" fill="hold"/>
                                        <p:tgtEl>
                                          <p:spTgt spid="25"/>
                                        </p:tgtEl>
                                        <p:attrNameLst>
                                          <p:attrName>ppt_w</p:attrName>
                                        </p:attrNameLst>
                                      </p:cBhvr>
                                      <p:tavLst>
                                        <p:tav tm="0">
                                          <p:val>
                                            <p:fltVal val="0"/>
                                          </p:val>
                                        </p:tav>
                                        <p:tav tm="100000">
                                          <p:val>
                                            <p:strVal val="#ppt_w"/>
                                          </p:val>
                                        </p:tav>
                                      </p:tavLst>
                                    </p:anim>
                                    <p:anim calcmode="lin" valueType="num">
                                      <p:cBhvr>
                                        <p:cTn id="11" dur="250" fill="hold"/>
                                        <p:tgtEl>
                                          <p:spTgt spid="25"/>
                                        </p:tgtEl>
                                        <p:attrNameLst>
                                          <p:attrName>ppt_h</p:attrName>
                                        </p:attrNameLst>
                                      </p:cBhvr>
                                      <p:tavLst>
                                        <p:tav tm="0">
                                          <p:val>
                                            <p:fltVal val="0"/>
                                          </p:val>
                                        </p:tav>
                                        <p:tav tm="100000">
                                          <p:val>
                                            <p:strVal val="#ppt_h"/>
                                          </p:val>
                                        </p:tav>
                                      </p:tavLst>
                                    </p:anim>
                                    <p:animEffect transition="in" filter="fade">
                                      <p:cBhvr>
                                        <p:cTn id="12" dur="250"/>
                                        <p:tgtEl>
                                          <p:spTgt spid="25"/>
                                        </p:tgtEl>
                                      </p:cBhvr>
                                    </p:animEffect>
                                  </p:childTnLst>
                                </p:cTn>
                              </p:par>
                              <p:par>
                                <p:cTn id="13" presetID="10" presetClass="entr" presetSubtype="0" fill="hold" grpId="0" nodeType="withEffect">
                                  <p:stCondLst>
                                    <p:cond delay="35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750"/>
                                        <p:tgtEl>
                                          <p:spTgt spid="13"/>
                                        </p:tgtEl>
                                      </p:cBhvr>
                                    </p:animEffect>
                                  </p:childTnLst>
                                </p:cTn>
                              </p:par>
                              <p:par>
                                <p:cTn id="16" presetID="42" presetClass="path" presetSubtype="0" accel="50000" decel="50000" fill="hold" grpId="1" nodeType="withEffect">
                                  <p:stCondLst>
                                    <p:cond delay="150"/>
                                  </p:stCondLst>
                                  <p:childTnLst>
                                    <p:animMotion origin="layout" path="M -0.03893 -0.00045 L -2.88486E-7 3.26827E-7 " pathEditMode="relative" rAng="0" ptsTypes="AA">
                                      <p:cBhvr>
                                        <p:cTn id="17" dur="750" fill="hold"/>
                                        <p:tgtEl>
                                          <p:spTgt spid="13"/>
                                        </p:tgtEl>
                                        <p:attrNameLst>
                                          <p:attrName>ppt_x</p:attrName>
                                          <p:attrName>ppt_y</p:attrName>
                                        </p:attrNameLst>
                                      </p:cBhvr>
                                      <p:rCtr x="1940" y="23"/>
                                    </p:animMotion>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53" presetClass="entr" presetSubtype="16" fill="hold" nodeType="withEffect">
                                  <p:stCondLst>
                                    <p:cond delay="5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250" fill="hold"/>
                                        <p:tgtEl>
                                          <p:spTgt spid="39"/>
                                        </p:tgtEl>
                                        <p:attrNameLst>
                                          <p:attrName>ppt_w</p:attrName>
                                        </p:attrNameLst>
                                      </p:cBhvr>
                                      <p:tavLst>
                                        <p:tav tm="0">
                                          <p:val>
                                            <p:fltVal val="0"/>
                                          </p:val>
                                        </p:tav>
                                        <p:tav tm="100000">
                                          <p:val>
                                            <p:strVal val="#ppt_w"/>
                                          </p:val>
                                        </p:tav>
                                      </p:tavLst>
                                    </p:anim>
                                    <p:anim calcmode="lin" valueType="num">
                                      <p:cBhvr>
                                        <p:cTn id="26" dur="250" fill="hold"/>
                                        <p:tgtEl>
                                          <p:spTgt spid="39"/>
                                        </p:tgtEl>
                                        <p:attrNameLst>
                                          <p:attrName>ppt_h</p:attrName>
                                        </p:attrNameLst>
                                      </p:cBhvr>
                                      <p:tavLst>
                                        <p:tav tm="0">
                                          <p:val>
                                            <p:fltVal val="0"/>
                                          </p:val>
                                        </p:tav>
                                        <p:tav tm="100000">
                                          <p:val>
                                            <p:strVal val="#ppt_h"/>
                                          </p:val>
                                        </p:tav>
                                      </p:tavLst>
                                    </p:anim>
                                    <p:animEffect transition="in" filter="fade">
                                      <p:cBhvr>
                                        <p:cTn id="27" dur="250"/>
                                        <p:tgtEl>
                                          <p:spTgt spid="3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750"/>
                                        <p:tgtEl>
                                          <p:spTgt spid="34"/>
                                        </p:tgtEl>
                                      </p:cBhvr>
                                    </p:animEffect>
                                  </p:childTnLst>
                                </p:cTn>
                              </p:par>
                              <p:par>
                                <p:cTn id="31" presetID="42" presetClass="path" presetSubtype="0" accel="50000" decel="50000" fill="hold" grpId="1" nodeType="withEffect">
                                  <p:stCondLst>
                                    <p:cond delay="300"/>
                                  </p:stCondLst>
                                  <p:childTnLst>
                                    <p:animMotion origin="layout" path="M -0.03894 -0.00045 L 4.47026E-6 -4.03995E-6 " pathEditMode="relative" rAng="0" ptsTypes="AA">
                                      <p:cBhvr>
                                        <p:cTn id="32" dur="750" fill="hold"/>
                                        <p:tgtEl>
                                          <p:spTgt spid="34"/>
                                        </p:tgtEl>
                                        <p:attrNameLst>
                                          <p:attrName>ppt_x</p:attrName>
                                          <p:attrName>ppt_y</p:attrName>
                                        </p:attrNameLst>
                                      </p:cBhvr>
                                      <p:rCtr x="1940" y="23"/>
                                    </p:animMotion>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750"/>
                                        <p:tgtEl>
                                          <p:spTgt spid="14"/>
                                        </p:tgtEl>
                                      </p:cBhvr>
                                    </p:animEffect>
                                  </p:childTnLst>
                                </p:cTn>
                              </p:par>
                              <p:par>
                                <p:cTn id="38" presetID="10" presetClass="entr" presetSubtype="0" fill="hold" grpId="0" nodeType="withEffect">
                                  <p:stCondLst>
                                    <p:cond delay="35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750"/>
                                        <p:tgtEl>
                                          <p:spTgt spid="53"/>
                                        </p:tgtEl>
                                      </p:cBhvr>
                                    </p:animEffect>
                                  </p:childTnLst>
                                </p:cTn>
                              </p:par>
                              <p:par>
                                <p:cTn id="41" presetID="42" presetClass="path" presetSubtype="0" accel="50000" decel="50000" fill="hold" grpId="1" nodeType="withEffect">
                                  <p:stCondLst>
                                    <p:cond delay="150"/>
                                  </p:stCondLst>
                                  <p:childTnLst>
                                    <p:animMotion origin="layout" path="M -0.03894 -0.00045 L 4.77151E-6 -1.77031E-7 " pathEditMode="relative" rAng="0" ptsTypes="AA">
                                      <p:cBhvr>
                                        <p:cTn id="42" dur="750" fill="hold"/>
                                        <p:tgtEl>
                                          <p:spTgt spid="53"/>
                                        </p:tgtEl>
                                        <p:attrNameLst>
                                          <p:attrName>ppt_x</p:attrName>
                                          <p:attrName>ppt_y</p:attrName>
                                        </p:attrNameLst>
                                      </p:cBhvr>
                                      <p:rCtr x="1940" y="23"/>
                                    </p:animMotion>
                                  </p:childTnLst>
                                </p:cTn>
                              </p:par>
                              <p:par>
                                <p:cTn id="43" presetID="53" presetClass="entr" presetSubtype="16" fill="hold" nodeType="withEffect">
                                  <p:stCondLst>
                                    <p:cond delay="500"/>
                                  </p:stCondLst>
                                  <p:childTnLst>
                                    <p:set>
                                      <p:cBhvr>
                                        <p:cTn id="44" dur="1" fill="hold">
                                          <p:stCondLst>
                                            <p:cond delay="0"/>
                                          </p:stCondLst>
                                        </p:cTn>
                                        <p:tgtEl>
                                          <p:spTgt spid="40"/>
                                        </p:tgtEl>
                                        <p:attrNameLst>
                                          <p:attrName>style.visibility</p:attrName>
                                        </p:attrNameLst>
                                      </p:cBhvr>
                                      <p:to>
                                        <p:strVal val="visible"/>
                                      </p:to>
                                    </p:set>
                                    <p:anim calcmode="lin" valueType="num">
                                      <p:cBhvr>
                                        <p:cTn id="45" dur="250" fill="hold"/>
                                        <p:tgtEl>
                                          <p:spTgt spid="40"/>
                                        </p:tgtEl>
                                        <p:attrNameLst>
                                          <p:attrName>ppt_w</p:attrName>
                                        </p:attrNameLst>
                                      </p:cBhvr>
                                      <p:tavLst>
                                        <p:tav tm="0">
                                          <p:val>
                                            <p:fltVal val="0"/>
                                          </p:val>
                                        </p:tav>
                                        <p:tav tm="100000">
                                          <p:val>
                                            <p:strVal val="#ppt_w"/>
                                          </p:val>
                                        </p:tav>
                                      </p:tavLst>
                                    </p:anim>
                                    <p:anim calcmode="lin" valueType="num">
                                      <p:cBhvr>
                                        <p:cTn id="46" dur="250" fill="hold"/>
                                        <p:tgtEl>
                                          <p:spTgt spid="40"/>
                                        </p:tgtEl>
                                        <p:attrNameLst>
                                          <p:attrName>ppt_h</p:attrName>
                                        </p:attrNameLst>
                                      </p:cBhvr>
                                      <p:tavLst>
                                        <p:tav tm="0">
                                          <p:val>
                                            <p:fltVal val="0"/>
                                          </p:val>
                                        </p:tav>
                                        <p:tav tm="100000">
                                          <p:val>
                                            <p:strVal val="#ppt_h"/>
                                          </p:val>
                                        </p:tav>
                                      </p:tavLst>
                                    </p:anim>
                                    <p:animEffect transition="in" filter="fade">
                                      <p:cBhvr>
                                        <p:cTn id="47"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34" grpId="0"/>
      <p:bldP spid="34" grpId="1"/>
      <p:bldP spid="53" grpId="0"/>
      <p:bldP spid="5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artisticBlur radius="15"/>
                    </a14:imgEffect>
                  </a14:imgLayer>
                </a14:imgProps>
              </a:ext>
              <a:ext uri="{28A0092B-C50C-407E-A947-70E740481C1C}">
                <a14:useLocalDpi xmlns:a14="http://schemas.microsoft.com/office/drawing/2010/main" val="0"/>
              </a:ext>
            </a:extLst>
          </a:blip>
          <a:srcRect/>
          <a:stretch>
            <a:fillRect/>
          </a:stretch>
        </p:blipFill>
        <p:spPr bwMode="auto">
          <a:xfrm>
            <a:off x="4124" y="911"/>
            <a:ext cx="12431473" cy="699270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911"/>
            <a:ext cx="12432372" cy="699270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2" name="Rectangle 21"/>
          <p:cNvSpPr/>
          <p:nvPr/>
        </p:nvSpPr>
        <p:spPr>
          <a:xfrm rot="16200000">
            <a:off x="4734600" y="-708262"/>
            <a:ext cx="2967275" cy="12436474"/>
          </a:xfrm>
          <a:prstGeom prst="rect">
            <a:avLst/>
          </a:prstGeom>
          <a:gradFill flip="none" rotWithShape="1">
            <a:gsLst>
              <a:gs pos="100000">
                <a:srgbClr val="000000">
                  <a:alpha val="0"/>
                </a:srgbClr>
              </a:gs>
              <a:gs pos="7000">
                <a:srgbClr val="000000">
                  <a:alpha val="8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198" tIns="46601" rIns="93198" bIns="46601" rtlCol="0" anchor="ctr"/>
          <a:lstStyle/>
          <a:p>
            <a:pPr algn="ctr" defTabSz="1242457"/>
            <a:endParaRPr lang="en-US" sz="2447">
              <a:solidFill>
                <a:srgbClr val="F1F1F2"/>
              </a:solidFill>
            </a:endParaRPr>
          </a:p>
        </p:txBody>
      </p:sp>
      <p:sp>
        <p:nvSpPr>
          <p:cNvPr id="20" name="Rectangle 19"/>
          <p:cNvSpPr/>
          <p:nvPr/>
        </p:nvSpPr>
        <p:spPr>
          <a:xfrm>
            <a:off x="7912813" y="1263968"/>
            <a:ext cx="4024634" cy="3332554"/>
          </a:xfrm>
          <a:prstGeom prst="rect">
            <a:avLst/>
          </a:prstGeom>
          <a:solidFill>
            <a:srgbClr val="00188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10" name="Rectangle 9"/>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sp>
        <p:nvSpPr>
          <p:cNvPr id="12" name="TextBox 11"/>
          <p:cNvSpPr txBox="1"/>
          <p:nvPr/>
        </p:nvSpPr>
        <p:spPr>
          <a:xfrm>
            <a:off x="7912813" y="2585257"/>
            <a:ext cx="4020424" cy="1200329"/>
          </a:xfrm>
          <a:prstGeom prst="rect">
            <a:avLst/>
          </a:prstGeom>
          <a:noFill/>
        </p:spPr>
        <p:txBody>
          <a:bodyPr wrap="square" rtlCol="0">
            <a:spAutoFit/>
          </a:bodyPr>
          <a:lstStyle/>
          <a:p>
            <a:pPr marL="174625"/>
            <a:r>
              <a:rPr lang="en-US" sz="2400" dirty="0" smtClean="0">
                <a:solidFill>
                  <a:srgbClr val="FFFFFF"/>
                </a:solidFill>
                <a:latin typeface="Segoe UI Light"/>
              </a:rPr>
              <a:t>Westfield connects </a:t>
            </a:r>
            <a:br>
              <a:rPr lang="en-US" sz="2400" dirty="0" smtClean="0">
                <a:solidFill>
                  <a:srgbClr val="FFFFFF"/>
                </a:solidFill>
                <a:latin typeface="Segoe UI Light"/>
              </a:rPr>
            </a:br>
            <a:r>
              <a:rPr lang="en-US" sz="2400" dirty="0" smtClean="0">
                <a:solidFill>
                  <a:srgbClr val="FFFFFF"/>
                </a:solidFill>
                <a:latin typeface="Segoe UI Light"/>
              </a:rPr>
              <a:t>hundreds of stores </a:t>
            </a:r>
            <a:br>
              <a:rPr lang="en-US" sz="2400" dirty="0" smtClean="0">
                <a:solidFill>
                  <a:srgbClr val="FFFFFF"/>
                </a:solidFill>
                <a:latin typeface="Segoe UI Light"/>
              </a:rPr>
            </a:br>
            <a:r>
              <a:rPr lang="en-US" sz="2400" dirty="0" smtClean="0">
                <a:solidFill>
                  <a:srgbClr val="FFFFFF"/>
                </a:solidFill>
                <a:latin typeface="Segoe UI Light"/>
              </a:rPr>
              <a:t>and listens to customers.</a:t>
            </a:r>
            <a:endParaRPr lang="en-US" sz="2400" dirty="0">
              <a:solidFill>
                <a:srgbClr val="FFFFFF"/>
              </a:solidFill>
              <a:latin typeface="Segoe UI Light"/>
            </a:endParaRPr>
          </a:p>
        </p:txBody>
      </p:sp>
      <p:sp>
        <p:nvSpPr>
          <p:cNvPr id="13" name="TextBox 12"/>
          <p:cNvSpPr txBox="1"/>
          <p:nvPr/>
        </p:nvSpPr>
        <p:spPr>
          <a:xfrm>
            <a:off x="7912813" y="885829"/>
            <a:ext cx="4020424" cy="1674491"/>
          </a:xfrm>
          <a:prstGeom prst="rect">
            <a:avLst/>
          </a:prstGeom>
          <a:noFill/>
        </p:spPr>
        <p:txBody>
          <a:bodyPr wrap="square" lIns="0" tIns="0" rIns="0" bIns="0" rtlCol="0" anchor="b">
            <a:noAutofit/>
          </a:bodyPr>
          <a:lstStyle/>
          <a:p>
            <a:pPr indent="231775">
              <a:lnSpc>
                <a:spcPct val="85000"/>
              </a:lnSpc>
            </a:pPr>
            <a:r>
              <a:rPr lang="en-US" sz="6000" dirty="0" smtClean="0">
                <a:solidFill>
                  <a:srgbClr val="FFFFFF"/>
                </a:solidFill>
                <a:latin typeface="Segoe UI Light"/>
              </a:rPr>
              <a:t>Listen</a:t>
            </a:r>
            <a:endParaRPr lang="en-US" sz="3200" dirty="0">
              <a:solidFill>
                <a:srgbClr val="FFFFFF"/>
              </a:solidFill>
              <a:latin typeface="Segoe UI Light"/>
            </a:endParaRPr>
          </a:p>
        </p:txBody>
      </p:sp>
      <p:sp>
        <p:nvSpPr>
          <p:cNvPr id="17" name="Freeform 10"/>
          <p:cNvSpPr>
            <a:spLocks noEditPoints="1"/>
          </p:cNvSpPr>
          <p:nvPr/>
        </p:nvSpPr>
        <p:spPr bwMode="auto">
          <a:xfrm>
            <a:off x="420047" y="386865"/>
            <a:ext cx="2725924" cy="877103"/>
          </a:xfrm>
          <a:custGeom>
            <a:avLst/>
            <a:gdLst>
              <a:gd name="T0" fmla="*/ 389 w 1510"/>
              <a:gd name="T1" fmla="*/ 375 h 487"/>
              <a:gd name="T2" fmla="*/ 306 w 1510"/>
              <a:gd name="T3" fmla="*/ 390 h 487"/>
              <a:gd name="T4" fmla="*/ 195 w 1510"/>
              <a:gd name="T5" fmla="*/ 371 h 487"/>
              <a:gd name="T6" fmla="*/ 110 w 1510"/>
              <a:gd name="T7" fmla="*/ 425 h 487"/>
              <a:gd name="T8" fmla="*/ 32 w 1510"/>
              <a:gd name="T9" fmla="*/ 74 h 487"/>
              <a:gd name="T10" fmla="*/ 156 w 1510"/>
              <a:gd name="T11" fmla="*/ 6 h 487"/>
              <a:gd name="T12" fmla="*/ 263 w 1510"/>
              <a:gd name="T13" fmla="*/ 114 h 487"/>
              <a:gd name="T14" fmla="*/ 191 w 1510"/>
              <a:gd name="T15" fmla="*/ 78 h 487"/>
              <a:gd name="T16" fmla="*/ 451 w 1510"/>
              <a:gd name="T17" fmla="*/ 202 h 487"/>
              <a:gd name="T18" fmla="*/ 386 w 1510"/>
              <a:gd name="T19" fmla="*/ 80 h 487"/>
              <a:gd name="T20" fmla="*/ 546 w 1510"/>
              <a:gd name="T21" fmla="*/ 91 h 487"/>
              <a:gd name="T22" fmla="*/ 575 w 1510"/>
              <a:gd name="T23" fmla="*/ 363 h 487"/>
              <a:gd name="T24" fmla="*/ 707 w 1510"/>
              <a:gd name="T25" fmla="*/ 310 h 487"/>
              <a:gd name="T26" fmla="*/ 635 w 1510"/>
              <a:gd name="T27" fmla="*/ 302 h 487"/>
              <a:gd name="T28" fmla="*/ 682 w 1510"/>
              <a:gd name="T29" fmla="*/ 387 h 487"/>
              <a:gd name="T30" fmla="*/ 542 w 1510"/>
              <a:gd name="T31" fmla="*/ 423 h 487"/>
              <a:gd name="T32" fmla="*/ 630 w 1510"/>
              <a:gd name="T33" fmla="*/ 405 h 487"/>
              <a:gd name="T34" fmla="*/ 752 w 1510"/>
              <a:gd name="T35" fmla="*/ 238 h 487"/>
              <a:gd name="T36" fmla="*/ 799 w 1510"/>
              <a:gd name="T37" fmla="*/ 222 h 487"/>
              <a:gd name="T38" fmla="*/ 865 w 1510"/>
              <a:gd name="T39" fmla="*/ 201 h 487"/>
              <a:gd name="T40" fmla="*/ 1010 w 1510"/>
              <a:gd name="T41" fmla="*/ 169 h 487"/>
              <a:gd name="T42" fmla="*/ 958 w 1510"/>
              <a:gd name="T43" fmla="*/ 174 h 487"/>
              <a:gd name="T44" fmla="*/ 987 w 1510"/>
              <a:gd name="T45" fmla="*/ 275 h 487"/>
              <a:gd name="T46" fmla="*/ 973 w 1510"/>
              <a:gd name="T47" fmla="*/ 433 h 487"/>
              <a:gd name="T48" fmla="*/ 895 w 1510"/>
              <a:gd name="T49" fmla="*/ 432 h 487"/>
              <a:gd name="T50" fmla="*/ 885 w 1510"/>
              <a:gd name="T51" fmla="*/ 296 h 487"/>
              <a:gd name="T52" fmla="*/ 840 w 1510"/>
              <a:gd name="T53" fmla="*/ 296 h 487"/>
              <a:gd name="T54" fmla="*/ 753 w 1510"/>
              <a:gd name="T55" fmla="*/ 439 h 487"/>
              <a:gd name="T56" fmla="*/ 730 w 1510"/>
              <a:gd name="T57" fmla="*/ 476 h 487"/>
              <a:gd name="T58" fmla="*/ 711 w 1510"/>
              <a:gd name="T59" fmla="*/ 296 h 487"/>
              <a:gd name="T60" fmla="*/ 752 w 1510"/>
              <a:gd name="T61" fmla="*/ 238 h 487"/>
              <a:gd name="T62" fmla="*/ 1322 w 1510"/>
              <a:gd name="T63" fmla="*/ 143 h 487"/>
              <a:gd name="T64" fmla="*/ 1200 w 1510"/>
              <a:gd name="T65" fmla="*/ 433 h 487"/>
              <a:gd name="T66" fmla="*/ 1340 w 1510"/>
              <a:gd name="T67" fmla="*/ 263 h 487"/>
              <a:gd name="T68" fmla="*/ 1425 w 1510"/>
              <a:gd name="T69" fmla="*/ 153 h 487"/>
              <a:gd name="T70" fmla="*/ 1457 w 1510"/>
              <a:gd name="T71" fmla="*/ 175 h 487"/>
              <a:gd name="T72" fmla="*/ 1438 w 1510"/>
              <a:gd name="T73" fmla="*/ 419 h 487"/>
              <a:gd name="T74" fmla="*/ 1345 w 1510"/>
              <a:gd name="T75" fmla="*/ 448 h 487"/>
              <a:gd name="T76" fmla="*/ 1190 w 1510"/>
              <a:gd name="T77" fmla="*/ 469 h 487"/>
              <a:gd name="T78" fmla="*/ 1194 w 1510"/>
              <a:gd name="T79" fmla="*/ 260 h 487"/>
              <a:gd name="T80" fmla="*/ 1124 w 1510"/>
              <a:gd name="T81" fmla="*/ 268 h 487"/>
              <a:gd name="T82" fmla="*/ 1047 w 1510"/>
              <a:gd name="T83" fmla="*/ 377 h 487"/>
              <a:gd name="T84" fmla="*/ 1117 w 1510"/>
              <a:gd name="T85" fmla="*/ 421 h 487"/>
              <a:gd name="T86" fmla="*/ 993 w 1510"/>
              <a:gd name="T87" fmla="*/ 438 h 487"/>
              <a:gd name="T88" fmla="*/ 450 w 1510"/>
              <a:gd name="T89" fmla="*/ 294 h 487"/>
              <a:gd name="T90" fmla="*/ 552 w 1510"/>
              <a:gd name="T91" fmla="*/ 353 h 487"/>
              <a:gd name="T92" fmla="*/ 475 w 1510"/>
              <a:gd name="T93" fmla="*/ 440 h 487"/>
              <a:gd name="T94" fmla="*/ 468 w 1510"/>
              <a:gd name="T95" fmla="*/ 472 h 487"/>
              <a:gd name="T96" fmla="*/ 450 w 1510"/>
              <a:gd name="T97" fmla="*/ 294 h 487"/>
              <a:gd name="T98" fmla="*/ 1371 w 1510"/>
              <a:gd name="T99" fmla="*/ 319 h 487"/>
              <a:gd name="T100" fmla="*/ 1306 w 1510"/>
              <a:gd name="T101" fmla="*/ 341 h 487"/>
              <a:gd name="T102" fmla="*/ 517 w 1510"/>
              <a:gd name="T103" fmla="*/ 316 h 487"/>
              <a:gd name="T104" fmla="*/ 505 w 1510"/>
              <a:gd name="T105" fmla="*/ 355 h 487"/>
              <a:gd name="T106" fmla="*/ 1068 w 1510"/>
              <a:gd name="T107" fmla="*/ 308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0" h="487">
                <a:moveTo>
                  <a:pt x="495" y="207"/>
                </a:moveTo>
                <a:cubicBezTo>
                  <a:pt x="463" y="239"/>
                  <a:pt x="399" y="303"/>
                  <a:pt x="399" y="303"/>
                </a:cubicBezTo>
                <a:cubicBezTo>
                  <a:pt x="399" y="303"/>
                  <a:pt x="400" y="353"/>
                  <a:pt x="389" y="375"/>
                </a:cubicBezTo>
                <a:cubicBezTo>
                  <a:pt x="365" y="421"/>
                  <a:pt x="282" y="486"/>
                  <a:pt x="282" y="486"/>
                </a:cubicBezTo>
                <a:cubicBezTo>
                  <a:pt x="268" y="471"/>
                  <a:pt x="268" y="471"/>
                  <a:pt x="268" y="471"/>
                </a:cubicBezTo>
                <a:cubicBezTo>
                  <a:pt x="268" y="471"/>
                  <a:pt x="311" y="422"/>
                  <a:pt x="306" y="390"/>
                </a:cubicBezTo>
                <a:cubicBezTo>
                  <a:pt x="281" y="229"/>
                  <a:pt x="281" y="229"/>
                  <a:pt x="281" y="229"/>
                </a:cubicBezTo>
                <a:cubicBezTo>
                  <a:pt x="256" y="255"/>
                  <a:pt x="230" y="283"/>
                  <a:pt x="203" y="314"/>
                </a:cubicBezTo>
                <a:cubicBezTo>
                  <a:pt x="205" y="334"/>
                  <a:pt x="204" y="354"/>
                  <a:pt x="195" y="371"/>
                </a:cubicBezTo>
                <a:cubicBezTo>
                  <a:pt x="172" y="416"/>
                  <a:pt x="91" y="482"/>
                  <a:pt x="91" y="482"/>
                </a:cubicBezTo>
                <a:cubicBezTo>
                  <a:pt x="77" y="467"/>
                  <a:pt x="77" y="467"/>
                  <a:pt x="77" y="467"/>
                </a:cubicBezTo>
                <a:cubicBezTo>
                  <a:pt x="77" y="467"/>
                  <a:pt x="103" y="442"/>
                  <a:pt x="110" y="425"/>
                </a:cubicBezTo>
                <a:cubicBezTo>
                  <a:pt x="113" y="417"/>
                  <a:pt x="114" y="408"/>
                  <a:pt x="114" y="401"/>
                </a:cubicBezTo>
                <a:cubicBezTo>
                  <a:pt x="116" y="369"/>
                  <a:pt x="87" y="220"/>
                  <a:pt x="65" y="109"/>
                </a:cubicBezTo>
                <a:cubicBezTo>
                  <a:pt x="58" y="72"/>
                  <a:pt x="43" y="71"/>
                  <a:pt x="32" y="74"/>
                </a:cubicBezTo>
                <a:cubicBezTo>
                  <a:pt x="22" y="77"/>
                  <a:pt x="2" y="84"/>
                  <a:pt x="2" y="84"/>
                </a:cubicBezTo>
                <a:cubicBezTo>
                  <a:pt x="0" y="70"/>
                  <a:pt x="0" y="70"/>
                  <a:pt x="0" y="70"/>
                </a:cubicBezTo>
                <a:cubicBezTo>
                  <a:pt x="156" y="6"/>
                  <a:pt x="156" y="6"/>
                  <a:pt x="156" y="6"/>
                </a:cubicBezTo>
                <a:cubicBezTo>
                  <a:pt x="198" y="269"/>
                  <a:pt x="198" y="269"/>
                  <a:pt x="198" y="269"/>
                </a:cubicBezTo>
                <a:cubicBezTo>
                  <a:pt x="275" y="192"/>
                  <a:pt x="275" y="192"/>
                  <a:pt x="275" y="192"/>
                </a:cubicBezTo>
                <a:cubicBezTo>
                  <a:pt x="263" y="114"/>
                  <a:pt x="263" y="114"/>
                  <a:pt x="263" y="114"/>
                </a:cubicBezTo>
                <a:cubicBezTo>
                  <a:pt x="261" y="101"/>
                  <a:pt x="256" y="87"/>
                  <a:pt x="239" y="84"/>
                </a:cubicBezTo>
                <a:cubicBezTo>
                  <a:pt x="224" y="82"/>
                  <a:pt x="198" y="95"/>
                  <a:pt x="198" y="95"/>
                </a:cubicBezTo>
                <a:cubicBezTo>
                  <a:pt x="191" y="78"/>
                  <a:pt x="191" y="78"/>
                  <a:pt x="191" y="78"/>
                </a:cubicBezTo>
                <a:cubicBezTo>
                  <a:pt x="351" y="5"/>
                  <a:pt x="351" y="5"/>
                  <a:pt x="351" y="5"/>
                </a:cubicBezTo>
                <a:cubicBezTo>
                  <a:pt x="394" y="261"/>
                  <a:pt x="394" y="261"/>
                  <a:pt x="394" y="261"/>
                </a:cubicBezTo>
                <a:cubicBezTo>
                  <a:pt x="394" y="261"/>
                  <a:pt x="448" y="206"/>
                  <a:pt x="451" y="202"/>
                </a:cubicBezTo>
                <a:cubicBezTo>
                  <a:pt x="461" y="191"/>
                  <a:pt x="460" y="169"/>
                  <a:pt x="451" y="123"/>
                </a:cubicBezTo>
                <a:cubicBezTo>
                  <a:pt x="448" y="101"/>
                  <a:pt x="444" y="78"/>
                  <a:pt x="430" y="73"/>
                </a:cubicBezTo>
                <a:cubicBezTo>
                  <a:pt x="414" y="68"/>
                  <a:pt x="386" y="80"/>
                  <a:pt x="386" y="80"/>
                </a:cubicBezTo>
                <a:cubicBezTo>
                  <a:pt x="381" y="64"/>
                  <a:pt x="381" y="64"/>
                  <a:pt x="381" y="64"/>
                </a:cubicBezTo>
                <a:cubicBezTo>
                  <a:pt x="526" y="0"/>
                  <a:pt x="526" y="0"/>
                  <a:pt x="526" y="0"/>
                </a:cubicBezTo>
                <a:cubicBezTo>
                  <a:pt x="526" y="0"/>
                  <a:pt x="548" y="91"/>
                  <a:pt x="546" y="91"/>
                </a:cubicBezTo>
                <a:cubicBezTo>
                  <a:pt x="552" y="137"/>
                  <a:pt x="545" y="148"/>
                  <a:pt x="534" y="164"/>
                </a:cubicBezTo>
                <a:cubicBezTo>
                  <a:pt x="523" y="180"/>
                  <a:pt x="495" y="207"/>
                  <a:pt x="495" y="207"/>
                </a:cubicBezTo>
                <a:moveTo>
                  <a:pt x="575" y="363"/>
                </a:moveTo>
                <a:cubicBezTo>
                  <a:pt x="572" y="344"/>
                  <a:pt x="578" y="325"/>
                  <a:pt x="585" y="309"/>
                </a:cubicBezTo>
                <a:cubicBezTo>
                  <a:pt x="598" y="280"/>
                  <a:pt x="638" y="274"/>
                  <a:pt x="667" y="271"/>
                </a:cubicBezTo>
                <a:cubicBezTo>
                  <a:pt x="688" y="269"/>
                  <a:pt x="707" y="310"/>
                  <a:pt x="707" y="310"/>
                </a:cubicBezTo>
                <a:cubicBezTo>
                  <a:pt x="673" y="330"/>
                  <a:pt x="673" y="330"/>
                  <a:pt x="673" y="330"/>
                </a:cubicBezTo>
                <a:cubicBezTo>
                  <a:pt x="673" y="330"/>
                  <a:pt x="665" y="309"/>
                  <a:pt x="657" y="302"/>
                </a:cubicBezTo>
                <a:cubicBezTo>
                  <a:pt x="651" y="296"/>
                  <a:pt x="641" y="295"/>
                  <a:pt x="635" y="302"/>
                </a:cubicBezTo>
                <a:cubicBezTo>
                  <a:pt x="618" y="319"/>
                  <a:pt x="620" y="343"/>
                  <a:pt x="620" y="341"/>
                </a:cubicBezTo>
                <a:cubicBezTo>
                  <a:pt x="621" y="351"/>
                  <a:pt x="637" y="356"/>
                  <a:pt x="636" y="355"/>
                </a:cubicBezTo>
                <a:cubicBezTo>
                  <a:pt x="653" y="366"/>
                  <a:pt x="673" y="370"/>
                  <a:pt x="682" y="387"/>
                </a:cubicBezTo>
                <a:cubicBezTo>
                  <a:pt x="687" y="396"/>
                  <a:pt x="679" y="424"/>
                  <a:pt x="671" y="434"/>
                </a:cubicBezTo>
                <a:cubicBezTo>
                  <a:pt x="661" y="448"/>
                  <a:pt x="624" y="477"/>
                  <a:pt x="591" y="473"/>
                </a:cubicBezTo>
                <a:cubicBezTo>
                  <a:pt x="551" y="468"/>
                  <a:pt x="542" y="423"/>
                  <a:pt x="542" y="423"/>
                </a:cubicBezTo>
                <a:cubicBezTo>
                  <a:pt x="583" y="399"/>
                  <a:pt x="583" y="399"/>
                  <a:pt x="583" y="399"/>
                </a:cubicBezTo>
                <a:cubicBezTo>
                  <a:pt x="583" y="399"/>
                  <a:pt x="598" y="453"/>
                  <a:pt x="617" y="442"/>
                </a:cubicBezTo>
                <a:cubicBezTo>
                  <a:pt x="627" y="436"/>
                  <a:pt x="635" y="418"/>
                  <a:pt x="630" y="405"/>
                </a:cubicBezTo>
                <a:cubicBezTo>
                  <a:pt x="628" y="396"/>
                  <a:pt x="613" y="393"/>
                  <a:pt x="599" y="384"/>
                </a:cubicBezTo>
                <a:cubicBezTo>
                  <a:pt x="590" y="378"/>
                  <a:pt x="578" y="374"/>
                  <a:pt x="575" y="363"/>
                </a:cubicBezTo>
                <a:moveTo>
                  <a:pt x="752" y="238"/>
                </a:moveTo>
                <a:cubicBezTo>
                  <a:pt x="755" y="229"/>
                  <a:pt x="748" y="210"/>
                  <a:pt x="748" y="210"/>
                </a:cubicBezTo>
                <a:cubicBezTo>
                  <a:pt x="787" y="192"/>
                  <a:pt x="787" y="192"/>
                  <a:pt x="787" y="192"/>
                </a:cubicBezTo>
                <a:cubicBezTo>
                  <a:pt x="787" y="192"/>
                  <a:pt x="801" y="202"/>
                  <a:pt x="799" y="222"/>
                </a:cubicBezTo>
                <a:cubicBezTo>
                  <a:pt x="798" y="240"/>
                  <a:pt x="790" y="275"/>
                  <a:pt x="790" y="275"/>
                </a:cubicBezTo>
                <a:cubicBezTo>
                  <a:pt x="845" y="275"/>
                  <a:pt x="845" y="275"/>
                  <a:pt x="845" y="275"/>
                </a:cubicBezTo>
                <a:cubicBezTo>
                  <a:pt x="845" y="275"/>
                  <a:pt x="856" y="232"/>
                  <a:pt x="865" y="201"/>
                </a:cubicBezTo>
                <a:cubicBezTo>
                  <a:pt x="869" y="187"/>
                  <a:pt x="875" y="179"/>
                  <a:pt x="886" y="172"/>
                </a:cubicBezTo>
                <a:cubicBezTo>
                  <a:pt x="902" y="161"/>
                  <a:pt x="957" y="114"/>
                  <a:pt x="991" y="137"/>
                </a:cubicBezTo>
                <a:cubicBezTo>
                  <a:pt x="1002" y="144"/>
                  <a:pt x="1012" y="156"/>
                  <a:pt x="1010" y="169"/>
                </a:cubicBezTo>
                <a:cubicBezTo>
                  <a:pt x="1006" y="196"/>
                  <a:pt x="1003" y="211"/>
                  <a:pt x="993" y="238"/>
                </a:cubicBezTo>
                <a:cubicBezTo>
                  <a:pt x="980" y="239"/>
                  <a:pt x="952" y="238"/>
                  <a:pt x="952" y="238"/>
                </a:cubicBezTo>
                <a:cubicBezTo>
                  <a:pt x="952" y="238"/>
                  <a:pt x="971" y="190"/>
                  <a:pt x="958" y="174"/>
                </a:cubicBezTo>
                <a:cubicBezTo>
                  <a:pt x="942" y="154"/>
                  <a:pt x="923" y="179"/>
                  <a:pt x="923" y="179"/>
                </a:cubicBezTo>
                <a:cubicBezTo>
                  <a:pt x="910" y="187"/>
                  <a:pt x="892" y="275"/>
                  <a:pt x="892" y="275"/>
                </a:cubicBezTo>
                <a:cubicBezTo>
                  <a:pt x="987" y="275"/>
                  <a:pt x="987" y="275"/>
                  <a:pt x="987" y="275"/>
                </a:cubicBezTo>
                <a:cubicBezTo>
                  <a:pt x="987" y="275"/>
                  <a:pt x="958" y="385"/>
                  <a:pt x="946" y="423"/>
                </a:cubicBezTo>
                <a:cubicBezTo>
                  <a:pt x="942" y="433"/>
                  <a:pt x="943" y="436"/>
                  <a:pt x="948" y="441"/>
                </a:cubicBezTo>
                <a:cubicBezTo>
                  <a:pt x="956" y="448"/>
                  <a:pt x="973" y="433"/>
                  <a:pt x="973" y="433"/>
                </a:cubicBezTo>
                <a:cubicBezTo>
                  <a:pt x="982" y="448"/>
                  <a:pt x="982" y="448"/>
                  <a:pt x="982" y="448"/>
                </a:cubicBezTo>
                <a:cubicBezTo>
                  <a:pt x="982" y="448"/>
                  <a:pt x="958" y="466"/>
                  <a:pt x="942" y="474"/>
                </a:cubicBezTo>
                <a:cubicBezTo>
                  <a:pt x="918" y="487"/>
                  <a:pt x="893" y="439"/>
                  <a:pt x="895" y="432"/>
                </a:cubicBezTo>
                <a:cubicBezTo>
                  <a:pt x="906" y="392"/>
                  <a:pt x="915" y="359"/>
                  <a:pt x="925" y="319"/>
                </a:cubicBezTo>
                <a:cubicBezTo>
                  <a:pt x="926" y="313"/>
                  <a:pt x="925" y="307"/>
                  <a:pt x="923" y="302"/>
                </a:cubicBezTo>
                <a:cubicBezTo>
                  <a:pt x="918" y="293"/>
                  <a:pt x="885" y="296"/>
                  <a:pt x="885" y="296"/>
                </a:cubicBezTo>
                <a:cubicBezTo>
                  <a:pt x="834" y="473"/>
                  <a:pt x="834" y="473"/>
                  <a:pt x="834" y="473"/>
                </a:cubicBezTo>
                <a:cubicBezTo>
                  <a:pt x="789" y="473"/>
                  <a:pt x="789" y="473"/>
                  <a:pt x="789" y="473"/>
                </a:cubicBezTo>
                <a:cubicBezTo>
                  <a:pt x="840" y="296"/>
                  <a:pt x="840" y="296"/>
                  <a:pt x="840" y="296"/>
                </a:cubicBezTo>
                <a:cubicBezTo>
                  <a:pt x="780" y="296"/>
                  <a:pt x="780" y="296"/>
                  <a:pt x="780" y="296"/>
                </a:cubicBezTo>
                <a:cubicBezTo>
                  <a:pt x="780" y="296"/>
                  <a:pt x="756" y="381"/>
                  <a:pt x="747" y="423"/>
                </a:cubicBezTo>
                <a:cubicBezTo>
                  <a:pt x="746" y="429"/>
                  <a:pt x="748" y="435"/>
                  <a:pt x="753" y="439"/>
                </a:cubicBezTo>
                <a:cubicBezTo>
                  <a:pt x="761" y="445"/>
                  <a:pt x="784" y="427"/>
                  <a:pt x="784" y="427"/>
                </a:cubicBezTo>
                <a:cubicBezTo>
                  <a:pt x="791" y="441"/>
                  <a:pt x="791" y="441"/>
                  <a:pt x="791" y="441"/>
                </a:cubicBezTo>
                <a:cubicBezTo>
                  <a:pt x="791" y="441"/>
                  <a:pt x="743" y="478"/>
                  <a:pt x="730" y="476"/>
                </a:cubicBezTo>
                <a:cubicBezTo>
                  <a:pt x="720" y="474"/>
                  <a:pt x="700" y="454"/>
                  <a:pt x="697" y="445"/>
                </a:cubicBezTo>
                <a:cubicBezTo>
                  <a:pt x="694" y="434"/>
                  <a:pt x="734" y="296"/>
                  <a:pt x="734" y="296"/>
                </a:cubicBezTo>
                <a:cubicBezTo>
                  <a:pt x="711" y="296"/>
                  <a:pt x="711" y="296"/>
                  <a:pt x="711" y="296"/>
                </a:cubicBezTo>
                <a:cubicBezTo>
                  <a:pt x="713" y="275"/>
                  <a:pt x="713" y="275"/>
                  <a:pt x="713" y="275"/>
                </a:cubicBezTo>
                <a:cubicBezTo>
                  <a:pt x="741" y="275"/>
                  <a:pt x="741" y="275"/>
                  <a:pt x="741" y="275"/>
                </a:cubicBezTo>
                <a:cubicBezTo>
                  <a:pt x="741" y="275"/>
                  <a:pt x="747" y="250"/>
                  <a:pt x="752" y="238"/>
                </a:cubicBezTo>
                <a:moveTo>
                  <a:pt x="1223" y="168"/>
                </a:moveTo>
                <a:cubicBezTo>
                  <a:pt x="1239" y="124"/>
                  <a:pt x="1321" y="129"/>
                  <a:pt x="1321" y="129"/>
                </a:cubicBezTo>
                <a:cubicBezTo>
                  <a:pt x="1322" y="143"/>
                  <a:pt x="1322" y="143"/>
                  <a:pt x="1322" y="143"/>
                </a:cubicBezTo>
                <a:cubicBezTo>
                  <a:pt x="1322" y="143"/>
                  <a:pt x="1278" y="145"/>
                  <a:pt x="1268" y="175"/>
                </a:cubicBezTo>
                <a:cubicBezTo>
                  <a:pt x="1241" y="254"/>
                  <a:pt x="1223" y="336"/>
                  <a:pt x="1198" y="417"/>
                </a:cubicBezTo>
                <a:cubicBezTo>
                  <a:pt x="1197" y="423"/>
                  <a:pt x="1197" y="429"/>
                  <a:pt x="1200" y="433"/>
                </a:cubicBezTo>
                <a:cubicBezTo>
                  <a:pt x="1214" y="445"/>
                  <a:pt x="1239" y="416"/>
                  <a:pt x="1239" y="416"/>
                </a:cubicBezTo>
                <a:cubicBezTo>
                  <a:pt x="1239" y="416"/>
                  <a:pt x="1254" y="336"/>
                  <a:pt x="1275" y="301"/>
                </a:cubicBezTo>
                <a:cubicBezTo>
                  <a:pt x="1287" y="279"/>
                  <a:pt x="1316" y="269"/>
                  <a:pt x="1340" y="263"/>
                </a:cubicBezTo>
                <a:cubicBezTo>
                  <a:pt x="1356" y="259"/>
                  <a:pt x="1383" y="275"/>
                  <a:pt x="1383" y="275"/>
                </a:cubicBezTo>
                <a:cubicBezTo>
                  <a:pt x="1383" y="275"/>
                  <a:pt x="1394" y="234"/>
                  <a:pt x="1407" y="191"/>
                </a:cubicBezTo>
                <a:cubicBezTo>
                  <a:pt x="1410" y="182"/>
                  <a:pt x="1413" y="161"/>
                  <a:pt x="1425" y="153"/>
                </a:cubicBezTo>
                <a:cubicBezTo>
                  <a:pt x="1468" y="125"/>
                  <a:pt x="1509" y="128"/>
                  <a:pt x="1509" y="128"/>
                </a:cubicBezTo>
                <a:cubicBezTo>
                  <a:pt x="1510" y="141"/>
                  <a:pt x="1510" y="141"/>
                  <a:pt x="1510" y="141"/>
                </a:cubicBezTo>
                <a:cubicBezTo>
                  <a:pt x="1510" y="141"/>
                  <a:pt x="1466" y="148"/>
                  <a:pt x="1457" y="175"/>
                </a:cubicBezTo>
                <a:cubicBezTo>
                  <a:pt x="1429" y="260"/>
                  <a:pt x="1410" y="326"/>
                  <a:pt x="1390" y="413"/>
                </a:cubicBezTo>
                <a:cubicBezTo>
                  <a:pt x="1389" y="421"/>
                  <a:pt x="1387" y="436"/>
                  <a:pt x="1395" y="439"/>
                </a:cubicBezTo>
                <a:cubicBezTo>
                  <a:pt x="1408" y="442"/>
                  <a:pt x="1438" y="419"/>
                  <a:pt x="1438" y="419"/>
                </a:cubicBezTo>
                <a:cubicBezTo>
                  <a:pt x="1446" y="437"/>
                  <a:pt x="1446" y="437"/>
                  <a:pt x="1446" y="437"/>
                </a:cubicBezTo>
                <a:cubicBezTo>
                  <a:pt x="1446" y="437"/>
                  <a:pt x="1412" y="459"/>
                  <a:pt x="1395" y="469"/>
                </a:cubicBezTo>
                <a:cubicBezTo>
                  <a:pt x="1373" y="482"/>
                  <a:pt x="1345" y="448"/>
                  <a:pt x="1345" y="448"/>
                </a:cubicBezTo>
                <a:cubicBezTo>
                  <a:pt x="1345" y="448"/>
                  <a:pt x="1300" y="473"/>
                  <a:pt x="1287" y="471"/>
                </a:cubicBezTo>
                <a:cubicBezTo>
                  <a:pt x="1265" y="466"/>
                  <a:pt x="1246" y="438"/>
                  <a:pt x="1246" y="438"/>
                </a:cubicBezTo>
                <a:cubicBezTo>
                  <a:pt x="1246" y="438"/>
                  <a:pt x="1231" y="450"/>
                  <a:pt x="1190" y="469"/>
                </a:cubicBezTo>
                <a:cubicBezTo>
                  <a:pt x="1175" y="476"/>
                  <a:pt x="1150" y="458"/>
                  <a:pt x="1147" y="442"/>
                </a:cubicBezTo>
                <a:cubicBezTo>
                  <a:pt x="1145" y="430"/>
                  <a:pt x="1149" y="418"/>
                  <a:pt x="1152" y="406"/>
                </a:cubicBezTo>
                <a:cubicBezTo>
                  <a:pt x="1166" y="357"/>
                  <a:pt x="1179" y="309"/>
                  <a:pt x="1194" y="260"/>
                </a:cubicBezTo>
                <a:cubicBezTo>
                  <a:pt x="1202" y="231"/>
                  <a:pt x="1212" y="198"/>
                  <a:pt x="1223" y="168"/>
                </a:cubicBezTo>
                <a:moveTo>
                  <a:pt x="1038" y="295"/>
                </a:moveTo>
                <a:cubicBezTo>
                  <a:pt x="1066" y="283"/>
                  <a:pt x="1093" y="265"/>
                  <a:pt x="1124" y="268"/>
                </a:cubicBezTo>
                <a:cubicBezTo>
                  <a:pt x="1143" y="270"/>
                  <a:pt x="1148" y="284"/>
                  <a:pt x="1151" y="302"/>
                </a:cubicBezTo>
                <a:cubicBezTo>
                  <a:pt x="1153" y="320"/>
                  <a:pt x="1147" y="337"/>
                  <a:pt x="1139" y="352"/>
                </a:cubicBezTo>
                <a:cubicBezTo>
                  <a:pt x="1113" y="403"/>
                  <a:pt x="1047" y="377"/>
                  <a:pt x="1047" y="377"/>
                </a:cubicBezTo>
                <a:cubicBezTo>
                  <a:pt x="1047" y="377"/>
                  <a:pt x="1036" y="401"/>
                  <a:pt x="1039" y="416"/>
                </a:cubicBezTo>
                <a:cubicBezTo>
                  <a:pt x="1041" y="427"/>
                  <a:pt x="1056" y="443"/>
                  <a:pt x="1066" y="444"/>
                </a:cubicBezTo>
                <a:cubicBezTo>
                  <a:pt x="1084" y="444"/>
                  <a:pt x="1117" y="421"/>
                  <a:pt x="1117" y="421"/>
                </a:cubicBezTo>
                <a:cubicBezTo>
                  <a:pt x="1127" y="435"/>
                  <a:pt x="1127" y="435"/>
                  <a:pt x="1127" y="435"/>
                </a:cubicBezTo>
                <a:cubicBezTo>
                  <a:pt x="1127" y="435"/>
                  <a:pt x="1084" y="462"/>
                  <a:pt x="1060" y="475"/>
                </a:cubicBezTo>
                <a:cubicBezTo>
                  <a:pt x="1041" y="486"/>
                  <a:pt x="1005" y="454"/>
                  <a:pt x="993" y="438"/>
                </a:cubicBezTo>
                <a:cubicBezTo>
                  <a:pt x="979" y="422"/>
                  <a:pt x="995" y="380"/>
                  <a:pt x="1003" y="352"/>
                </a:cubicBezTo>
                <a:cubicBezTo>
                  <a:pt x="1010" y="331"/>
                  <a:pt x="1016" y="304"/>
                  <a:pt x="1038" y="295"/>
                </a:cubicBezTo>
                <a:moveTo>
                  <a:pt x="450" y="294"/>
                </a:moveTo>
                <a:cubicBezTo>
                  <a:pt x="477" y="282"/>
                  <a:pt x="506" y="269"/>
                  <a:pt x="537" y="272"/>
                </a:cubicBezTo>
                <a:cubicBezTo>
                  <a:pt x="555" y="274"/>
                  <a:pt x="561" y="285"/>
                  <a:pt x="563" y="303"/>
                </a:cubicBezTo>
                <a:cubicBezTo>
                  <a:pt x="566" y="321"/>
                  <a:pt x="560" y="338"/>
                  <a:pt x="552" y="353"/>
                </a:cubicBezTo>
                <a:cubicBezTo>
                  <a:pt x="528" y="399"/>
                  <a:pt x="461" y="385"/>
                  <a:pt x="461" y="385"/>
                </a:cubicBezTo>
                <a:cubicBezTo>
                  <a:pt x="461" y="385"/>
                  <a:pt x="451" y="400"/>
                  <a:pt x="453" y="415"/>
                </a:cubicBezTo>
                <a:cubicBezTo>
                  <a:pt x="455" y="426"/>
                  <a:pt x="466" y="439"/>
                  <a:pt x="475" y="440"/>
                </a:cubicBezTo>
                <a:cubicBezTo>
                  <a:pt x="494" y="441"/>
                  <a:pt x="524" y="417"/>
                  <a:pt x="524" y="417"/>
                </a:cubicBezTo>
                <a:cubicBezTo>
                  <a:pt x="534" y="432"/>
                  <a:pt x="534" y="432"/>
                  <a:pt x="534" y="432"/>
                </a:cubicBezTo>
                <a:cubicBezTo>
                  <a:pt x="534" y="432"/>
                  <a:pt x="492" y="460"/>
                  <a:pt x="468" y="472"/>
                </a:cubicBezTo>
                <a:cubicBezTo>
                  <a:pt x="441" y="485"/>
                  <a:pt x="416" y="456"/>
                  <a:pt x="403" y="441"/>
                </a:cubicBezTo>
                <a:cubicBezTo>
                  <a:pt x="390" y="425"/>
                  <a:pt x="407" y="381"/>
                  <a:pt x="416" y="353"/>
                </a:cubicBezTo>
                <a:cubicBezTo>
                  <a:pt x="422" y="332"/>
                  <a:pt x="428" y="303"/>
                  <a:pt x="450" y="294"/>
                </a:cubicBezTo>
                <a:moveTo>
                  <a:pt x="1288" y="406"/>
                </a:moveTo>
                <a:cubicBezTo>
                  <a:pt x="1281" y="444"/>
                  <a:pt x="1334" y="448"/>
                  <a:pt x="1345" y="415"/>
                </a:cubicBezTo>
                <a:cubicBezTo>
                  <a:pt x="1356" y="382"/>
                  <a:pt x="1362" y="353"/>
                  <a:pt x="1371" y="319"/>
                </a:cubicBezTo>
                <a:cubicBezTo>
                  <a:pt x="1373" y="310"/>
                  <a:pt x="1364" y="293"/>
                  <a:pt x="1350" y="289"/>
                </a:cubicBezTo>
                <a:cubicBezTo>
                  <a:pt x="1337" y="286"/>
                  <a:pt x="1321" y="291"/>
                  <a:pt x="1315" y="309"/>
                </a:cubicBezTo>
                <a:cubicBezTo>
                  <a:pt x="1311" y="324"/>
                  <a:pt x="1309" y="326"/>
                  <a:pt x="1306" y="341"/>
                </a:cubicBezTo>
                <a:cubicBezTo>
                  <a:pt x="1300" y="368"/>
                  <a:pt x="1294" y="377"/>
                  <a:pt x="1288" y="406"/>
                </a:cubicBezTo>
                <a:moveTo>
                  <a:pt x="505" y="355"/>
                </a:moveTo>
                <a:cubicBezTo>
                  <a:pt x="513" y="336"/>
                  <a:pt x="515" y="329"/>
                  <a:pt x="517" y="316"/>
                </a:cubicBezTo>
                <a:cubicBezTo>
                  <a:pt x="521" y="291"/>
                  <a:pt x="490" y="285"/>
                  <a:pt x="479" y="313"/>
                </a:cubicBezTo>
                <a:cubicBezTo>
                  <a:pt x="470" y="337"/>
                  <a:pt x="471" y="326"/>
                  <a:pt x="470" y="351"/>
                </a:cubicBezTo>
                <a:cubicBezTo>
                  <a:pt x="469" y="372"/>
                  <a:pt x="500" y="367"/>
                  <a:pt x="505" y="355"/>
                </a:cubicBezTo>
                <a:moveTo>
                  <a:pt x="1094" y="351"/>
                </a:moveTo>
                <a:cubicBezTo>
                  <a:pt x="1103" y="331"/>
                  <a:pt x="1104" y="325"/>
                  <a:pt x="1107" y="311"/>
                </a:cubicBezTo>
                <a:cubicBezTo>
                  <a:pt x="1111" y="287"/>
                  <a:pt x="1079" y="280"/>
                  <a:pt x="1068" y="308"/>
                </a:cubicBezTo>
                <a:cubicBezTo>
                  <a:pt x="1059" y="333"/>
                  <a:pt x="1060" y="321"/>
                  <a:pt x="1059" y="347"/>
                </a:cubicBezTo>
                <a:cubicBezTo>
                  <a:pt x="1058" y="367"/>
                  <a:pt x="1089" y="363"/>
                  <a:pt x="1094" y="351"/>
                </a:cubicBezTo>
              </a:path>
            </a:pathLst>
          </a:custGeom>
          <a:solidFill>
            <a:schemeClr val="bg1"/>
          </a:solidFill>
          <a:ln>
            <a:noFill/>
          </a:ln>
          <a:extLst/>
        </p:spPr>
        <p:txBody>
          <a:bodyPr vert="horz" wrap="square" lIns="93227" tIns="46614" rIns="93227" bIns="46614" numCol="1" anchor="t" anchorCtr="0" compatLnSpc="1">
            <a:prstTxWarp prst="textNoShape">
              <a:avLst/>
            </a:prstTxWarp>
          </a:bodyPr>
          <a:lstStyle/>
          <a:p>
            <a:pPr defTabSz="1242457"/>
            <a:endParaRPr lang="en-US" sz="2447">
              <a:solidFill>
                <a:srgbClr val="808084"/>
              </a:solidFill>
            </a:endParaRPr>
          </a:p>
        </p:txBody>
      </p:sp>
    </p:spTree>
    <p:extLst>
      <p:ext uri="{BB962C8B-B14F-4D97-AF65-F5344CB8AC3E}">
        <p14:creationId xmlns:p14="http://schemas.microsoft.com/office/powerpoint/2010/main" val="2454095093"/>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redrobi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294" y="-63149"/>
            <a:ext cx="12548770" cy="7056837"/>
          </a:xfrm>
          <a:prstGeom prst="rect">
            <a:avLst/>
          </a:prstGeom>
        </p:spPr>
      </p:pic>
      <p:sp>
        <p:nvSpPr>
          <p:cNvPr id="4" name="Rectangle 3"/>
          <p:cNvSpPr/>
          <p:nvPr/>
        </p:nvSpPr>
        <p:spPr>
          <a:xfrm>
            <a:off x="7912813" y="1267326"/>
            <a:ext cx="4024634" cy="3329196"/>
          </a:xfrm>
          <a:prstGeom prst="rect">
            <a:avLst/>
          </a:prstGeom>
          <a:gradFill>
            <a:gsLst>
              <a:gs pos="0">
                <a:srgbClr val="00823B"/>
              </a:gs>
              <a:gs pos="100000">
                <a:srgbClr val="00823B">
                  <a:alpha val="6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46" name="Rectangle 45"/>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sp>
        <p:nvSpPr>
          <p:cNvPr id="47" name="TextBox 46"/>
          <p:cNvSpPr txBox="1"/>
          <p:nvPr/>
        </p:nvSpPr>
        <p:spPr>
          <a:xfrm>
            <a:off x="7912813" y="2585257"/>
            <a:ext cx="4020424" cy="1200329"/>
          </a:xfrm>
          <a:prstGeom prst="rect">
            <a:avLst/>
          </a:prstGeom>
          <a:noFill/>
        </p:spPr>
        <p:txBody>
          <a:bodyPr wrap="square" rtlCol="0">
            <a:spAutoFit/>
          </a:bodyPr>
          <a:lstStyle/>
          <a:p>
            <a:pPr marL="174625"/>
            <a:r>
              <a:rPr lang="en-US" sz="2400" dirty="0" smtClean="0">
                <a:solidFill>
                  <a:srgbClr val="FFFFFF"/>
                </a:solidFill>
                <a:latin typeface="Segoe UI Light"/>
              </a:rPr>
              <a:t>Red Robin adapted to customer needs in weeks rather than months.</a:t>
            </a:r>
            <a:endParaRPr lang="en-US" sz="2400" dirty="0">
              <a:solidFill>
                <a:srgbClr val="FFFFFF"/>
              </a:solidFill>
              <a:latin typeface="Segoe UI Light"/>
            </a:endParaRPr>
          </a:p>
        </p:txBody>
      </p:sp>
      <p:sp>
        <p:nvSpPr>
          <p:cNvPr id="48" name="TextBox 47"/>
          <p:cNvSpPr txBox="1"/>
          <p:nvPr/>
        </p:nvSpPr>
        <p:spPr>
          <a:xfrm>
            <a:off x="7912813" y="885829"/>
            <a:ext cx="4020424" cy="1674491"/>
          </a:xfrm>
          <a:prstGeom prst="rect">
            <a:avLst/>
          </a:prstGeom>
          <a:noFill/>
        </p:spPr>
        <p:txBody>
          <a:bodyPr wrap="square" lIns="0" tIns="0" rIns="0" bIns="0" rtlCol="0" anchor="b">
            <a:noAutofit/>
          </a:bodyPr>
          <a:lstStyle/>
          <a:p>
            <a:pPr indent="231775">
              <a:lnSpc>
                <a:spcPct val="85000"/>
              </a:lnSpc>
            </a:pPr>
            <a:r>
              <a:rPr lang="en-US" sz="6000" dirty="0" smtClean="0">
                <a:solidFill>
                  <a:srgbClr val="FFFFFF"/>
                </a:solidFill>
                <a:latin typeface="Segoe UI Light"/>
              </a:rPr>
              <a:t>Adapt</a:t>
            </a:r>
            <a:endParaRPr lang="en-US" sz="3200" dirty="0">
              <a:solidFill>
                <a:srgbClr val="FFFFFF"/>
              </a:solidFill>
              <a:latin typeface="Segoe UI Light"/>
            </a:endParaRPr>
          </a:p>
        </p:txBody>
      </p:sp>
      <p:pic>
        <p:nvPicPr>
          <p:cNvPr id="9" name="Picture 8"/>
          <p:cNvPicPr>
            <a:picLocks noChangeAspect="1"/>
          </p:cNvPicPr>
          <p:nvPr/>
        </p:nvPicPr>
        <p:blipFill>
          <a:blip r:embed="rId4"/>
          <a:stretch>
            <a:fillRect/>
          </a:stretch>
        </p:blipFill>
        <p:spPr>
          <a:xfrm>
            <a:off x="760600" y="455040"/>
            <a:ext cx="2108063" cy="1388842"/>
          </a:xfrm>
          <a:prstGeom prst="rect">
            <a:avLst/>
          </a:prstGeom>
        </p:spPr>
      </p:pic>
    </p:spTree>
    <p:extLst>
      <p:ext uri="{BB962C8B-B14F-4D97-AF65-F5344CB8AC3E}">
        <p14:creationId xmlns:p14="http://schemas.microsoft.com/office/powerpoint/2010/main" val="4016423199"/>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Users\Annette.DUARTE\Desktop\Yammer\xerox_photo_A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17" y="-16964"/>
            <a:ext cx="12466492" cy="7011489"/>
          </a:xfrm>
          <a:prstGeom prst="rect">
            <a:avLst/>
          </a:prstGeom>
          <a:noFill/>
          <a:extLst>
            <a:ext uri="{909E8E84-426E-40dd-AFC4-6F175D3DCCD1}">
              <a14:hiddenFill xmlns="" xmlns:a14="http://schemas.microsoft.com/office/drawing/2010/main">
                <a:solidFill>
                  <a:srgbClr val="FFFFFF"/>
                </a:solidFill>
              </a14:hiddenFill>
            </a:ext>
          </a:extLst>
        </p:spPr>
      </p:pic>
      <p:sp>
        <p:nvSpPr>
          <p:cNvPr id="2" name="Rectangle 1"/>
          <p:cNvSpPr/>
          <p:nvPr/>
        </p:nvSpPr>
        <p:spPr>
          <a:xfrm>
            <a:off x="7912813" y="1148009"/>
            <a:ext cx="4024634" cy="3448512"/>
          </a:xfrm>
          <a:prstGeom prst="rect">
            <a:avLst/>
          </a:prstGeom>
          <a:solidFill>
            <a:srgbClr val="B4009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1" name="TextBox 10"/>
          <p:cNvSpPr txBox="1"/>
          <p:nvPr/>
        </p:nvSpPr>
        <p:spPr>
          <a:xfrm>
            <a:off x="7912813" y="2585257"/>
            <a:ext cx="4020424" cy="1200329"/>
          </a:xfrm>
          <a:prstGeom prst="rect">
            <a:avLst/>
          </a:prstGeom>
          <a:noFill/>
        </p:spPr>
        <p:txBody>
          <a:bodyPr wrap="square" rtlCol="0">
            <a:spAutoFit/>
          </a:bodyPr>
          <a:lstStyle/>
          <a:p>
            <a:pPr marL="174625"/>
            <a:r>
              <a:rPr lang="en-US" sz="2400" dirty="0" smtClean="0">
                <a:solidFill>
                  <a:srgbClr val="FFFFFF"/>
                </a:solidFill>
                <a:latin typeface="Segoe UI Light"/>
              </a:rPr>
              <a:t>Xerox grew innovation </a:t>
            </a:r>
            <a:br>
              <a:rPr lang="en-US" sz="2400" dirty="0" smtClean="0">
                <a:solidFill>
                  <a:srgbClr val="FFFFFF"/>
                </a:solidFill>
                <a:latin typeface="Segoe UI Light"/>
              </a:rPr>
            </a:br>
            <a:r>
              <a:rPr lang="en-US" sz="2400" dirty="0" smtClean="0">
                <a:solidFill>
                  <a:srgbClr val="FFFFFF"/>
                </a:solidFill>
                <a:latin typeface="Segoe UI Light"/>
              </a:rPr>
              <a:t>by taking ideas to </a:t>
            </a:r>
            <a:br>
              <a:rPr lang="en-US" sz="2400" dirty="0" smtClean="0">
                <a:solidFill>
                  <a:srgbClr val="FFFFFF"/>
                </a:solidFill>
                <a:latin typeface="Segoe UI Light"/>
              </a:rPr>
            </a:br>
            <a:r>
              <a:rPr lang="en-US" sz="2400" dirty="0" smtClean="0">
                <a:solidFill>
                  <a:srgbClr val="FFFFFF"/>
                </a:solidFill>
                <a:latin typeface="Segoe UI Light"/>
              </a:rPr>
              <a:t>execution faster.</a:t>
            </a:r>
            <a:endParaRPr lang="en-US" sz="2400" dirty="0">
              <a:solidFill>
                <a:srgbClr val="FFFFFF"/>
              </a:solidFill>
              <a:latin typeface="Segoe UI Light"/>
            </a:endParaRPr>
          </a:p>
        </p:txBody>
      </p:sp>
      <p:sp>
        <p:nvSpPr>
          <p:cNvPr id="8" name="TextBox 7"/>
          <p:cNvSpPr txBox="1"/>
          <p:nvPr/>
        </p:nvSpPr>
        <p:spPr>
          <a:xfrm>
            <a:off x="7912813" y="885829"/>
            <a:ext cx="4020424" cy="1674491"/>
          </a:xfrm>
          <a:prstGeom prst="rect">
            <a:avLst/>
          </a:prstGeom>
          <a:noFill/>
        </p:spPr>
        <p:txBody>
          <a:bodyPr wrap="square" lIns="0" tIns="0" rIns="0" bIns="0" rtlCol="0" anchor="b">
            <a:noAutofit/>
          </a:bodyPr>
          <a:lstStyle/>
          <a:p>
            <a:pPr indent="231775">
              <a:lnSpc>
                <a:spcPct val="85000"/>
              </a:lnSpc>
            </a:pPr>
            <a:r>
              <a:rPr lang="en-US" sz="6000" dirty="0" smtClean="0">
                <a:solidFill>
                  <a:srgbClr val="FFFFFF"/>
                </a:solidFill>
                <a:latin typeface="Segoe UI Light"/>
              </a:rPr>
              <a:t>Grow</a:t>
            </a:r>
            <a:endParaRPr lang="en-US" sz="3200" dirty="0">
              <a:solidFill>
                <a:srgbClr val="FFFFFF"/>
              </a:solidFill>
              <a:latin typeface="Segoe UI Light"/>
            </a:endParaRPr>
          </a:p>
        </p:txBody>
      </p:sp>
      <p:sp>
        <p:nvSpPr>
          <p:cNvPr id="59" name="Rectangle 58"/>
          <p:cNvSpPr/>
          <p:nvPr/>
        </p:nvSpPr>
        <p:spPr>
          <a:xfrm rot="16200000">
            <a:off x="4719519" y="-723344"/>
            <a:ext cx="2967275" cy="12466637"/>
          </a:xfrm>
          <a:prstGeom prst="rect">
            <a:avLst/>
          </a:prstGeom>
          <a:gradFill flip="none" rotWithShape="1">
            <a:gsLst>
              <a:gs pos="100000">
                <a:schemeClr val="tx2">
                  <a:lumMod val="50000"/>
                  <a:alpha val="0"/>
                </a:schemeClr>
              </a:gs>
              <a:gs pos="7000">
                <a:schemeClr val="tx2">
                  <a:lumMod val="50000"/>
                  <a:alpha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198" tIns="46601" rIns="93198" bIns="46601" rtlCol="0" anchor="ctr"/>
          <a:lstStyle/>
          <a:p>
            <a:pPr algn="ctr" defTabSz="1242457"/>
            <a:endParaRPr lang="en-US" sz="2447">
              <a:solidFill>
                <a:srgbClr val="F1F1F2"/>
              </a:solidFill>
            </a:endParaRPr>
          </a:p>
        </p:txBody>
      </p:sp>
      <p:sp>
        <p:nvSpPr>
          <p:cNvPr id="24" name="Rectangle 23"/>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pic>
        <p:nvPicPr>
          <p:cNvPr id="2050" name="Picture 2" descr="C:\Users\Jonathan.DUARTE\Desktop\xerox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796" y="420978"/>
            <a:ext cx="2578548" cy="72703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620542880"/>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nnette.DUARTE\Desktop\Yammer\169938237_AF.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 r="1705" b="19907"/>
          <a:stretch/>
        </p:blipFill>
        <p:spPr bwMode="auto">
          <a:xfrm>
            <a:off x="0" y="-1"/>
            <a:ext cx="12431473" cy="6994525"/>
          </a:xfrm>
          <a:prstGeom prst="rect">
            <a:avLst/>
          </a:prstGeom>
          <a:noFill/>
          <a:extLst>
            <a:ext uri="{909E8E84-426E-40dd-AFC4-6F175D3DCCD1}">
              <a14:hiddenFill xmlns="" xmlns:a14="http://schemas.microsoft.com/office/drawing/2010/main">
                <a:solidFill>
                  <a:srgbClr val="FFFFFF"/>
                </a:solidFill>
              </a14:hiddenFill>
            </a:ext>
          </a:extLst>
        </p:spPr>
      </p:pic>
      <p:sp>
        <p:nvSpPr>
          <p:cNvPr id="8" name="Rectangle 7" hidden="1"/>
          <p:cNvSpPr/>
          <p:nvPr/>
        </p:nvSpPr>
        <p:spPr>
          <a:xfrm>
            <a:off x="-3597185" y="-44917"/>
            <a:ext cx="3597184" cy="4279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Open office environment. </a:t>
            </a:r>
          </a:p>
          <a:p>
            <a:pPr marL="349724" indent="-349724" algn="ctr">
              <a:buFontTx/>
              <a:buAutoNum type="arabicPeriod"/>
            </a:pPr>
            <a:r>
              <a:rPr lang="en-US" sz="1836" dirty="0">
                <a:solidFill>
                  <a:srgbClr val="FFFFFF"/>
                </a:solidFill>
              </a:rPr>
              <a:t>Photo</a:t>
            </a:r>
          </a:p>
          <a:p>
            <a:pPr marL="349724" indent="-349724" algn="ctr">
              <a:buFontTx/>
              <a:buAutoNum type="arabicPeriod"/>
            </a:pPr>
            <a:r>
              <a:rPr lang="en-US" sz="1836" dirty="0">
                <a:solidFill>
                  <a:srgbClr val="FFFFFF"/>
                </a:solidFill>
              </a:rPr>
              <a:t>Photo with text</a:t>
            </a:r>
          </a:p>
          <a:p>
            <a:pPr marL="349724" indent="-349724" algn="ctr">
              <a:buFontTx/>
              <a:buAutoNum type="arabicPeriod"/>
            </a:pPr>
            <a:r>
              <a:rPr lang="en-US" sz="1836" dirty="0">
                <a:solidFill>
                  <a:srgbClr val="FFFFFF"/>
                </a:solidFill>
              </a:rPr>
              <a:t>Dots connecting all the people (like in the buildings on slide 2) and also change the text in the box  (conversation icon, email icon, yammer icon, </a:t>
            </a:r>
            <a:r>
              <a:rPr lang="en-US" sz="1836" dirty="0" err="1">
                <a:solidFill>
                  <a:srgbClr val="FFFFFF"/>
                </a:solidFill>
              </a:rPr>
              <a:t>facebook</a:t>
            </a:r>
            <a:r>
              <a:rPr lang="en-US" sz="1836" dirty="0">
                <a:solidFill>
                  <a:srgbClr val="FFFFFF"/>
                </a:solidFill>
              </a:rPr>
              <a:t> icon, office icons </a:t>
            </a:r>
            <a:r>
              <a:rPr lang="en-US" sz="1836" dirty="0" err="1">
                <a:solidFill>
                  <a:srgbClr val="FFFFFF"/>
                </a:solidFill>
              </a:rPr>
              <a:t>ie</a:t>
            </a:r>
            <a:r>
              <a:rPr lang="en-US" sz="1836" dirty="0">
                <a:solidFill>
                  <a:srgbClr val="FFFFFF"/>
                </a:solidFill>
              </a:rPr>
              <a:t> file, or “like” icons) check out icons in brand guidelines</a:t>
            </a:r>
          </a:p>
        </p:txBody>
      </p:sp>
      <p:sp>
        <p:nvSpPr>
          <p:cNvPr id="59" name="Arc 58"/>
          <p:cNvSpPr/>
          <p:nvPr/>
        </p:nvSpPr>
        <p:spPr>
          <a:xfrm flipH="1">
            <a:off x="9478343" y="677861"/>
            <a:ext cx="1976560" cy="3242584"/>
          </a:xfrm>
          <a:prstGeom prst="arc">
            <a:avLst>
              <a:gd name="adj1" fmla="val 14372381"/>
              <a:gd name="adj2" fmla="val 20853558"/>
            </a:avLst>
          </a:prstGeom>
          <a:ln w="25400">
            <a:gradFill flip="none" rotWithShape="1">
              <a:gsLst>
                <a:gs pos="97000">
                  <a:schemeClr val="bg1"/>
                </a:gs>
                <a:gs pos="3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0" name="Arc 59"/>
          <p:cNvSpPr/>
          <p:nvPr/>
        </p:nvSpPr>
        <p:spPr>
          <a:xfrm flipH="1">
            <a:off x="6661184" y="2241543"/>
            <a:ext cx="1758826" cy="3695006"/>
          </a:xfrm>
          <a:prstGeom prst="arc">
            <a:avLst>
              <a:gd name="adj1" fmla="val 15714255"/>
              <a:gd name="adj2" fmla="val 19363503"/>
            </a:avLst>
          </a:prstGeom>
          <a:ln w="254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2" name="Arc 61"/>
          <p:cNvSpPr/>
          <p:nvPr/>
        </p:nvSpPr>
        <p:spPr>
          <a:xfrm>
            <a:off x="8822311" y="2530516"/>
            <a:ext cx="2252424" cy="3835428"/>
          </a:xfrm>
          <a:prstGeom prst="arc">
            <a:avLst>
              <a:gd name="adj1" fmla="val 15637295"/>
              <a:gd name="adj2" fmla="val 20926068"/>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3" name="Arc 62"/>
          <p:cNvSpPr/>
          <p:nvPr/>
        </p:nvSpPr>
        <p:spPr>
          <a:xfrm flipH="1">
            <a:off x="1798108" y="977426"/>
            <a:ext cx="2232961" cy="3603055"/>
          </a:xfrm>
          <a:prstGeom prst="arc">
            <a:avLst>
              <a:gd name="adj1" fmla="val 13863629"/>
              <a:gd name="adj2" fmla="val 18446814"/>
            </a:avLst>
          </a:prstGeom>
          <a:ln w="25400">
            <a:gradFill flip="none" rotWithShape="1">
              <a:gsLst>
                <a:gs pos="88000">
                  <a:schemeClr val="bg1"/>
                </a:gs>
                <a:gs pos="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4" name="Arc 63"/>
          <p:cNvSpPr/>
          <p:nvPr/>
        </p:nvSpPr>
        <p:spPr>
          <a:xfrm flipH="1">
            <a:off x="1798109" y="5077670"/>
            <a:ext cx="6104130" cy="4744192"/>
          </a:xfrm>
          <a:prstGeom prst="arc">
            <a:avLst>
              <a:gd name="adj1" fmla="val 12188929"/>
              <a:gd name="adj2" fmla="val 20256152"/>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5" name="Arc 64"/>
          <p:cNvSpPr/>
          <p:nvPr/>
        </p:nvSpPr>
        <p:spPr>
          <a:xfrm flipH="1">
            <a:off x="7927812" y="4996042"/>
            <a:ext cx="2816645" cy="3543195"/>
          </a:xfrm>
          <a:prstGeom prst="arc">
            <a:avLst>
              <a:gd name="adj1" fmla="val 14694988"/>
              <a:gd name="adj2" fmla="val 20370276"/>
            </a:avLst>
          </a:prstGeom>
          <a:ln w="254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6" name="Arc 65"/>
          <p:cNvSpPr/>
          <p:nvPr/>
        </p:nvSpPr>
        <p:spPr>
          <a:xfrm flipH="1">
            <a:off x="3798929" y="4855947"/>
            <a:ext cx="4024371" cy="3905011"/>
          </a:xfrm>
          <a:prstGeom prst="arc">
            <a:avLst>
              <a:gd name="adj1" fmla="val 12188929"/>
              <a:gd name="adj2" fmla="val 18818135"/>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7" name="Arc 66"/>
          <p:cNvSpPr/>
          <p:nvPr/>
        </p:nvSpPr>
        <p:spPr>
          <a:xfrm flipH="1">
            <a:off x="7716534" y="3912152"/>
            <a:ext cx="1406953" cy="4385711"/>
          </a:xfrm>
          <a:prstGeom prst="arc">
            <a:avLst>
              <a:gd name="adj1" fmla="val 15794525"/>
              <a:gd name="adj2" fmla="val 20914630"/>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8" name="Arc 67"/>
          <p:cNvSpPr/>
          <p:nvPr/>
        </p:nvSpPr>
        <p:spPr>
          <a:xfrm flipH="1">
            <a:off x="10402502" y="4740984"/>
            <a:ext cx="729141" cy="2253541"/>
          </a:xfrm>
          <a:prstGeom prst="arc">
            <a:avLst>
              <a:gd name="adj1" fmla="val 16213580"/>
              <a:gd name="adj2" fmla="val 17325839"/>
            </a:avLst>
          </a:prstGeom>
          <a:ln w="25400">
            <a:gradFill flip="none" rotWithShape="1">
              <a:gsLst>
                <a:gs pos="56000">
                  <a:schemeClr val="bg1"/>
                </a:gs>
                <a:gs pos="40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0" name="Arc 69"/>
          <p:cNvSpPr/>
          <p:nvPr/>
        </p:nvSpPr>
        <p:spPr>
          <a:xfrm flipH="1">
            <a:off x="8746120" y="3606113"/>
            <a:ext cx="2234122" cy="2778953"/>
          </a:xfrm>
          <a:prstGeom prst="arc">
            <a:avLst>
              <a:gd name="adj1" fmla="val 13181425"/>
              <a:gd name="adj2" fmla="val 19025097"/>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1" name="Arc 70"/>
          <p:cNvSpPr/>
          <p:nvPr/>
        </p:nvSpPr>
        <p:spPr>
          <a:xfrm flipH="1">
            <a:off x="6785178" y="3405542"/>
            <a:ext cx="2234122" cy="2778953"/>
          </a:xfrm>
          <a:prstGeom prst="arc">
            <a:avLst>
              <a:gd name="adj1" fmla="val 13181425"/>
              <a:gd name="adj2" fmla="val 19025097"/>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2" name="Arc 71"/>
          <p:cNvSpPr/>
          <p:nvPr/>
        </p:nvSpPr>
        <p:spPr>
          <a:xfrm flipH="1">
            <a:off x="5176485" y="2778954"/>
            <a:ext cx="1653900" cy="4491571"/>
          </a:xfrm>
          <a:prstGeom prst="arc">
            <a:avLst>
              <a:gd name="adj1" fmla="val 15011868"/>
              <a:gd name="adj2" fmla="val 18784376"/>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3" name="Arc 72"/>
          <p:cNvSpPr/>
          <p:nvPr/>
        </p:nvSpPr>
        <p:spPr>
          <a:xfrm flipH="1">
            <a:off x="4388518" y="3120441"/>
            <a:ext cx="833352" cy="2778953"/>
          </a:xfrm>
          <a:prstGeom prst="arc">
            <a:avLst>
              <a:gd name="adj1" fmla="val 13181425"/>
              <a:gd name="adj2" fmla="val 15942532"/>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4" name="Arc 73"/>
          <p:cNvSpPr/>
          <p:nvPr/>
        </p:nvSpPr>
        <p:spPr>
          <a:xfrm flipH="1">
            <a:off x="5025957" y="982661"/>
            <a:ext cx="2182879" cy="3262381"/>
          </a:xfrm>
          <a:prstGeom prst="arc">
            <a:avLst>
              <a:gd name="adj1" fmla="val 13339900"/>
              <a:gd name="adj2" fmla="val 17949918"/>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9" name="Arc 78"/>
          <p:cNvSpPr/>
          <p:nvPr/>
        </p:nvSpPr>
        <p:spPr>
          <a:xfrm flipH="1">
            <a:off x="3793471" y="677861"/>
            <a:ext cx="1738966" cy="3713703"/>
          </a:xfrm>
          <a:prstGeom prst="arc">
            <a:avLst>
              <a:gd name="adj1" fmla="val 14865768"/>
              <a:gd name="adj2" fmla="val 18004379"/>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0" name="Arc 79"/>
          <p:cNvSpPr/>
          <p:nvPr/>
        </p:nvSpPr>
        <p:spPr>
          <a:xfrm flipH="1">
            <a:off x="4922836" y="296862"/>
            <a:ext cx="4008631" cy="5130096"/>
          </a:xfrm>
          <a:prstGeom prst="arc">
            <a:avLst>
              <a:gd name="adj1" fmla="val 12745724"/>
              <a:gd name="adj2" fmla="val 18997874"/>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3" name="Arc 82"/>
          <p:cNvSpPr/>
          <p:nvPr/>
        </p:nvSpPr>
        <p:spPr>
          <a:xfrm rot="18037182" flipH="1">
            <a:off x="651634" y="1907728"/>
            <a:ext cx="3162634" cy="2839308"/>
          </a:xfrm>
          <a:prstGeom prst="arc">
            <a:avLst>
              <a:gd name="adj1" fmla="val 13781365"/>
              <a:gd name="adj2" fmla="val 21227808"/>
            </a:avLst>
          </a:prstGeom>
          <a:ln w="25400">
            <a:gradFill flip="none" rotWithShape="1">
              <a:gsLst>
                <a:gs pos="88000">
                  <a:schemeClr val="bg1"/>
                </a:gs>
                <a:gs pos="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4" name="Arc 83"/>
          <p:cNvSpPr/>
          <p:nvPr/>
        </p:nvSpPr>
        <p:spPr>
          <a:xfrm flipH="1">
            <a:off x="1899787" y="1425437"/>
            <a:ext cx="1899142" cy="4959630"/>
          </a:xfrm>
          <a:prstGeom prst="arc">
            <a:avLst>
              <a:gd name="adj1" fmla="val 15212284"/>
              <a:gd name="adj2" fmla="val 21558767"/>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nvGrpSpPr>
          <p:cNvPr id="6169" name="Group 6168"/>
          <p:cNvGrpSpPr/>
          <p:nvPr/>
        </p:nvGrpSpPr>
        <p:grpSpPr>
          <a:xfrm>
            <a:off x="483364" y="2610801"/>
            <a:ext cx="4288101" cy="3931920"/>
            <a:chOff x="471477" y="2559841"/>
            <a:chExt cx="3854054" cy="3855174"/>
          </a:xfrm>
        </p:grpSpPr>
        <p:sp>
          <p:nvSpPr>
            <p:cNvPr id="26" name="Rectangle 25"/>
            <p:cNvSpPr/>
            <p:nvPr/>
          </p:nvSpPr>
          <p:spPr>
            <a:xfrm>
              <a:off x="471477" y="2559841"/>
              <a:ext cx="3854054" cy="385517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7" name="TextBox 26"/>
            <p:cNvSpPr txBox="1"/>
            <p:nvPr/>
          </p:nvSpPr>
          <p:spPr>
            <a:xfrm>
              <a:off x="694862" y="3252484"/>
              <a:ext cx="3499259" cy="1383109"/>
            </a:xfrm>
            <a:prstGeom prst="rect">
              <a:avLst/>
            </a:prstGeom>
            <a:noFill/>
          </p:spPr>
          <p:txBody>
            <a:bodyPr wrap="square" rtlCol="0">
              <a:spAutoFit/>
            </a:bodyPr>
            <a:lstStyle/>
            <a:p>
              <a:pPr>
                <a:lnSpc>
                  <a:spcPct val="70000"/>
                </a:lnSpc>
              </a:pPr>
              <a:r>
                <a:rPr lang="en-US" sz="6119" dirty="0">
                  <a:solidFill>
                    <a:srgbClr val="000000"/>
                  </a:solidFill>
                  <a:latin typeface="Segoe UI Light"/>
                </a:rPr>
                <a:t>Work like </a:t>
              </a:r>
              <a:br>
                <a:rPr lang="en-US" sz="6119" dirty="0">
                  <a:solidFill>
                    <a:srgbClr val="000000"/>
                  </a:solidFill>
                  <a:latin typeface="Segoe UI Light"/>
                </a:rPr>
              </a:br>
              <a:r>
                <a:rPr lang="en-US" sz="6119" dirty="0">
                  <a:solidFill>
                    <a:srgbClr val="000000"/>
                  </a:solidFill>
                  <a:latin typeface="Segoe UI Light"/>
                </a:rPr>
                <a:t>a </a:t>
              </a:r>
              <a:r>
                <a:rPr lang="en-US" sz="6119" dirty="0" smtClean="0">
                  <a:solidFill>
                    <a:srgbClr val="000000"/>
                  </a:solidFill>
                  <a:latin typeface="Segoe UI Light"/>
                </a:rPr>
                <a:t>network.</a:t>
              </a:r>
              <a:endParaRPr lang="en-US" sz="6119" dirty="0">
                <a:solidFill>
                  <a:srgbClr val="000000"/>
                </a:solidFill>
                <a:latin typeface="Segoe UI Light"/>
              </a:endParaRPr>
            </a:p>
          </p:txBody>
        </p:sp>
        <p:sp>
          <p:nvSpPr>
            <p:cNvPr id="28" name="TextBox 27"/>
            <p:cNvSpPr txBox="1"/>
            <p:nvPr/>
          </p:nvSpPr>
          <p:spPr>
            <a:xfrm>
              <a:off x="694862" y="4585334"/>
              <a:ext cx="3371164" cy="911343"/>
            </a:xfrm>
            <a:prstGeom prst="rect">
              <a:avLst/>
            </a:prstGeom>
            <a:noFill/>
          </p:spPr>
          <p:txBody>
            <a:bodyPr wrap="square" rtlCol="0">
              <a:spAutoFit/>
            </a:bodyPr>
            <a:lstStyle/>
            <a:p>
              <a:pPr>
                <a:lnSpc>
                  <a:spcPct val="85000"/>
                </a:lnSpc>
              </a:pPr>
              <a:r>
                <a:rPr lang="en-US" sz="3200" dirty="0" smtClean="0">
                  <a:solidFill>
                    <a:srgbClr val="000000"/>
                  </a:solidFill>
                  <a:latin typeface="Segoe UI Light"/>
                </a:rPr>
                <a:t>Get started today with Yammer.</a:t>
              </a:r>
              <a:endParaRPr lang="en-US" sz="3200" dirty="0">
                <a:solidFill>
                  <a:srgbClr val="000000"/>
                </a:solidFill>
                <a:latin typeface="Segoe UI Light"/>
              </a:endParaRPr>
            </a:p>
          </p:txBody>
        </p:sp>
      </p:grpSp>
      <p:sp>
        <p:nvSpPr>
          <p:cNvPr id="85" name="Arc 84"/>
          <p:cNvSpPr/>
          <p:nvPr/>
        </p:nvSpPr>
        <p:spPr>
          <a:xfrm flipH="1">
            <a:off x="9631310" y="1161365"/>
            <a:ext cx="2073327" cy="4340408"/>
          </a:xfrm>
          <a:prstGeom prst="arc">
            <a:avLst>
              <a:gd name="adj1" fmla="val 15713201"/>
              <a:gd name="adj2" fmla="val 20922706"/>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6" name="Arc 85"/>
          <p:cNvSpPr/>
          <p:nvPr/>
        </p:nvSpPr>
        <p:spPr>
          <a:xfrm>
            <a:off x="10578425" y="1020519"/>
            <a:ext cx="2252424" cy="3835428"/>
          </a:xfrm>
          <a:prstGeom prst="arc">
            <a:avLst>
              <a:gd name="adj1" fmla="val 15637295"/>
              <a:gd name="adj2" fmla="val 17511710"/>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9" name="Rectangle 68"/>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grpSp>
        <p:nvGrpSpPr>
          <p:cNvPr id="9" name="Group 8"/>
          <p:cNvGrpSpPr/>
          <p:nvPr/>
        </p:nvGrpSpPr>
        <p:grpSpPr>
          <a:xfrm>
            <a:off x="1598975" y="1133825"/>
            <a:ext cx="9884474" cy="5523753"/>
            <a:chOff x="1598975" y="1133825"/>
            <a:chExt cx="9884474" cy="5523753"/>
          </a:xfrm>
        </p:grpSpPr>
        <p:grpSp>
          <p:nvGrpSpPr>
            <p:cNvPr id="6" name="Group 5"/>
            <p:cNvGrpSpPr/>
            <p:nvPr/>
          </p:nvGrpSpPr>
          <p:grpSpPr>
            <a:xfrm>
              <a:off x="1598975" y="1133825"/>
              <a:ext cx="9884474" cy="5523753"/>
              <a:chOff x="1598975" y="1133825"/>
              <a:chExt cx="9884474" cy="5523753"/>
            </a:xfrm>
          </p:grpSpPr>
          <p:grpSp>
            <p:nvGrpSpPr>
              <p:cNvPr id="5" name="Group 4"/>
              <p:cNvGrpSpPr/>
              <p:nvPr/>
            </p:nvGrpSpPr>
            <p:grpSpPr>
              <a:xfrm>
                <a:off x="1598975" y="1133825"/>
                <a:ext cx="9884474" cy="5523753"/>
                <a:chOff x="1598975" y="1133825"/>
                <a:chExt cx="9884474" cy="5523753"/>
              </a:xfrm>
            </p:grpSpPr>
            <p:grpSp>
              <p:nvGrpSpPr>
                <p:cNvPr id="150" name="Group 149"/>
                <p:cNvGrpSpPr/>
                <p:nvPr/>
              </p:nvGrpSpPr>
              <p:grpSpPr>
                <a:xfrm>
                  <a:off x="10744458" y="4264113"/>
                  <a:ext cx="483585" cy="483584"/>
                  <a:chOff x="2116625" y="4219881"/>
                  <a:chExt cx="518401" cy="518401"/>
                </a:xfrm>
              </p:grpSpPr>
              <p:grpSp>
                <p:nvGrpSpPr>
                  <p:cNvPr id="151" name="Group 150"/>
                  <p:cNvGrpSpPr/>
                  <p:nvPr/>
                </p:nvGrpSpPr>
                <p:grpSpPr>
                  <a:xfrm>
                    <a:off x="2192043" y="4351440"/>
                    <a:ext cx="374547" cy="265176"/>
                    <a:chOff x="13669912" y="1044501"/>
                    <a:chExt cx="13444390" cy="9518503"/>
                  </a:xfrm>
                  <a:solidFill>
                    <a:schemeClr val="bg1"/>
                  </a:solidFill>
                </p:grpSpPr>
                <p:sp>
                  <p:nvSpPr>
                    <p:cNvPr id="153" name="Freeform 59"/>
                    <p:cNvSpPr>
                      <a:spLocks noEditPoints="1"/>
                    </p:cNvSpPr>
                    <p:nvPr/>
                  </p:nvSpPr>
                  <p:spPr bwMode="auto">
                    <a:xfrm>
                      <a:off x="13669912" y="3281141"/>
                      <a:ext cx="8253413" cy="7281863"/>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54" name="Freeform 60"/>
                    <p:cNvSpPr>
                      <a:spLocks/>
                    </p:cNvSpPr>
                    <p:nvPr/>
                  </p:nvSpPr>
                  <p:spPr bwMode="auto">
                    <a:xfrm>
                      <a:off x="18872010" y="1044501"/>
                      <a:ext cx="8242292" cy="7534276"/>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152" name="Oval 151"/>
                  <p:cNvSpPr/>
                  <p:nvPr/>
                </p:nvSpPr>
                <p:spPr bwMode="auto">
                  <a:xfrm>
                    <a:off x="2116625" y="4219881"/>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61" name="Group 160"/>
                <p:cNvGrpSpPr/>
                <p:nvPr/>
              </p:nvGrpSpPr>
              <p:grpSpPr>
                <a:xfrm>
                  <a:off x="10913208" y="1133825"/>
                  <a:ext cx="570241" cy="570241"/>
                  <a:chOff x="6968811" y="1805756"/>
                  <a:chExt cx="518401" cy="518401"/>
                </a:xfrm>
              </p:grpSpPr>
              <p:sp>
                <p:nvSpPr>
                  <p:cNvPr id="163" name="Oval 162"/>
                  <p:cNvSpPr/>
                  <p:nvPr/>
                </p:nvSpPr>
                <p:spPr bwMode="auto">
                  <a:xfrm>
                    <a:off x="6968811" y="1805756"/>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64" name="Group 163"/>
                  <p:cNvGrpSpPr/>
                  <p:nvPr/>
                </p:nvGrpSpPr>
                <p:grpSpPr>
                  <a:xfrm>
                    <a:off x="7062823" y="1917486"/>
                    <a:ext cx="329776" cy="285456"/>
                    <a:chOff x="13028613" y="-644525"/>
                    <a:chExt cx="7477124" cy="6472238"/>
                  </a:xfrm>
                  <a:solidFill>
                    <a:schemeClr val="bg1"/>
                  </a:solidFill>
                </p:grpSpPr>
                <p:sp>
                  <p:nvSpPr>
                    <p:cNvPr id="165" name="Freeform 29"/>
                    <p:cNvSpPr>
                      <a:spLocks noEditPoints="1"/>
                    </p:cNvSpPr>
                    <p:nvPr/>
                  </p:nvSpPr>
                  <p:spPr bwMode="auto">
                    <a:xfrm>
                      <a:off x="13028613" y="-644525"/>
                      <a:ext cx="3730625" cy="6472238"/>
                    </a:xfrm>
                    <a:custGeom>
                      <a:avLst/>
                      <a:gdLst>
                        <a:gd name="T0" fmla="*/ 0 w 995"/>
                        <a:gd name="T1" fmla="*/ 167 h 1726"/>
                        <a:gd name="T2" fmla="*/ 0 w 995"/>
                        <a:gd name="T3" fmla="*/ 1559 h 1726"/>
                        <a:gd name="T4" fmla="*/ 995 w 995"/>
                        <a:gd name="T5" fmla="*/ 1726 h 1726"/>
                        <a:gd name="T6" fmla="*/ 995 w 995"/>
                        <a:gd name="T7" fmla="*/ 0 h 1726"/>
                        <a:gd name="T8" fmla="*/ 0 w 995"/>
                        <a:gd name="T9" fmla="*/ 167 h 1726"/>
                        <a:gd name="T10" fmla="*/ 731 w 995"/>
                        <a:gd name="T11" fmla="*/ 1067 h 1726"/>
                        <a:gd name="T12" fmla="*/ 610 w 995"/>
                        <a:gd name="T13" fmla="*/ 1200 h 1726"/>
                        <a:gd name="T14" fmla="*/ 441 w 995"/>
                        <a:gd name="T15" fmla="*/ 1234 h 1726"/>
                        <a:gd name="T16" fmla="*/ 288 w 995"/>
                        <a:gd name="T17" fmla="*/ 1178 h 1726"/>
                        <a:gd name="T18" fmla="*/ 190 w 995"/>
                        <a:gd name="T19" fmla="*/ 1050 h 1726"/>
                        <a:gd name="T20" fmla="*/ 156 w 995"/>
                        <a:gd name="T21" fmla="*/ 872 h 1726"/>
                        <a:gd name="T22" fmla="*/ 190 w 995"/>
                        <a:gd name="T23" fmla="*/ 683 h 1726"/>
                        <a:gd name="T24" fmla="*/ 290 w 995"/>
                        <a:gd name="T25" fmla="*/ 549 h 1726"/>
                        <a:gd name="T26" fmla="*/ 452 w 995"/>
                        <a:gd name="T27" fmla="*/ 491 h 1726"/>
                        <a:gd name="T28" fmla="*/ 614 w 995"/>
                        <a:gd name="T29" fmla="*/ 524 h 1726"/>
                        <a:gd name="T30" fmla="*/ 731 w 995"/>
                        <a:gd name="T31" fmla="*/ 652 h 1726"/>
                        <a:gd name="T32" fmla="*/ 775 w 995"/>
                        <a:gd name="T33" fmla="*/ 855 h 1726"/>
                        <a:gd name="T34" fmla="*/ 731 w 995"/>
                        <a:gd name="T35" fmla="*/ 1067 h 1726"/>
                        <a:gd name="T36" fmla="*/ 447 w 995"/>
                        <a:gd name="T37" fmla="*/ 597 h 1726"/>
                        <a:gd name="T38" fmla="*/ 307 w 995"/>
                        <a:gd name="T39" fmla="*/ 677 h 1726"/>
                        <a:gd name="T40" fmla="*/ 257 w 995"/>
                        <a:gd name="T41" fmla="*/ 863 h 1726"/>
                        <a:gd name="T42" fmla="*/ 280 w 995"/>
                        <a:gd name="T43" fmla="*/ 998 h 1726"/>
                        <a:gd name="T44" fmla="*/ 345 w 995"/>
                        <a:gd name="T45" fmla="*/ 1091 h 1726"/>
                        <a:gd name="T46" fmla="*/ 443 w 995"/>
                        <a:gd name="T47" fmla="*/ 1129 h 1726"/>
                        <a:gd name="T48" fmla="*/ 591 w 995"/>
                        <a:gd name="T49" fmla="*/ 1067 h 1726"/>
                        <a:gd name="T50" fmla="*/ 648 w 995"/>
                        <a:gd name="T51" fmla="*/ 867 h 1726"/>
                        <a:gd name="T52" fmla="*/ 593 w 995"/>
                        <a:gd name="T53" fmla="*/ 661 h 1726"/>
                        <a:gd name="T54" fmla="*/ 447 w 995"/>
                        <a:gd name="T55" fmla="*/ 597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95" h="1726">
                          <a:moveTo>
                            <a:pt x="0" y="167"/>
                          </a:moveTo>
                          <a:cubicBezTo>
                            <a:pt x="0" y="1559"/>
                            <a:pt x="0" y="1559"/>
                            <a:pt x="0" y="1559"/>
                          </a:cubicBezTo>
                          <a:cubicBezTo>
                            <a:pt x="995" y="1726"/>
                            <a:pt x="995" y="1726"/>
                            <a:pt x="995" y="1726"/>
                          </a:cubicBezTo>
                          <a:cubicBezTo>
                            <a:pt x="995" y="0"/>
                            <a:pt x="995" y="0"/>
                            <a:pt x="995" y="0"/>
                          </a:cubicBezTo>
                          <a:lnTo>
                            <a:pt x="0" y="167"/>
                          </a:lnTo>
                          <a:close/>
                          <a:moveTo>
                            <a:pt x="731" y="1067"/>
                          </a:moveTo>
                          <a:cubicBezTo>
                            <a:pt x="703" y="1126"/>
                            <a:pt x="662" y="1171"/>
                            <a:pt x="610" y="1200"/>
                          </a:cubicBezTo>
                          <a:cubicBezTo>
                            <a:pt x="560" y="1228"/>
                            <a:pt x="503" y="1240"/>
                            <a:pt x="441" y="1234"/>
                          </a:cubicBezTo>
                          <a:cubicBezTo>
                            <a:pt x="383" y="1230"/>
                            <a:pt x="332" y="1211"/>
                            <a:pt x="288" y="1178"/>
                          </a:cubicBezTo>
                          <a:cubicBezTo>
                            <a:pt x="245" y="1146"/>
                            <a:pt x="213" y="1104"/>
                            <a:pt x="190" y="1050"/>
                          </a:cubicBezTo>
                          <a:cubicBezTo>
                            <a:pt x="167" y="997"/>
                            <a:pt x="156" y="938"/>
                            <a:pt x="156" y="872"/>
                          </a:cubicBezTo>
                          <a:cubicBezTo>
                            <a:pt x="156" y="801"/>
                            <a:pt x="167" y="738"/>
                            <a:pt x="190" y="683"/>
                          </a:cubicBezTo>
                          <a:cubicBezTo>
                            <a:pt x="213" y="627"/>
                            <a:pt x="246" y="582"/>
                            <a:pt x="290" y="549"/>
                          </a:cubicBezTo>
                          <a:cubicBezTo>
                            <a:pt x="335" y="515"/>
                            <a:pt x="389" y="496"/>
                            <a:pt x="452" y="491"/>
                          </a:cubicBezTo>
                          <a:cubicBezTo>
                            <a:pt x="511" y="486"/>
                            <a:pt x="565" y="497"/>
                            <a:pt x="614" y="524"/>
                          </a:cubicBezTo>
                          <a:cubicBezTo>
                            <a:pt x="664" y="552"/>
                            <a:pt x="703" y="595"/>
                            <a:pt x="731" y="652"/>
                          </a:cubicBezTo>
                          <a:cubicBezTo>
                            <a:pt x="760" y="710"/>
                            <a:pt x="775" y="778"/>
                            <a:pt x="775" y="855"/>
                          </a:cubicBezTo>
                          <a:cubicBezTo>
                            <a:pt x="775" y="936"/>
                            <a:pt x="760" y="1007"/>
                            <a:pt x="731" y="1067"/>
                          </a:cubicBezTo>
                          <a:close/>
                          <a:moveTo>
                            <a:pt x="447" y="597"/>
                          </a:moveTo>
                          <a:cubicBezTo>
                            <a:pt x="388" y="600"/>
                            <a:pt x="341" y="627"/>
                            <a:pt x="307" y="677"/>
                          </a:cubicBezTo>
                          <a:cubicBezTo>
                            <a:pt x="274" y="726"/>
                            <a:pt x="257" y="787"/>
                            <a:pt x="257" y="863"/>
                          </a:cubicBezTo>
                          <a:cubicBezTo>
                            <a:pt x="257" y="913"/>
                            <a:pt x="265" y="958"/>
                            <a:pt x="280" y="998"/>
                          </a:cubicBezTo>
                          <a:cubicBezTo>
                            <a:pt x="295" y="1037"/>
                            <a:pt x="317" y="1068"/>
                            <a:pt x="345" y="1091"/>
                          </a:cubicBezTo>
                          <a:cubicBezTo>
                            <a:pt x="373" y="1114"/>
                            <a:pt x="406" y="1127"/>
                            <a:pt x="443" y="1129"/>
                          </a:cubicBezTo>
                          <a:cubicBezTo>
                            <a:pt x="504" y="1132"/>
                            <a:pt x="554" y="1112"/>
                            <a:pt x="591" y="1067"/>
                          </a:cubicBezTo>
                          <a:cubicBezTo>
                            <a:pt x="629" y="1021"/>
                            <a:pt x="648" y="954"/>
                            <a:pt x="648" y="867"/>
                          </a:cubicBezTo>
                          <a:cubicBezTo>
                            <a:pt x="648" y="777"/>
                            <a:pt x="630" y="708"/>
                            <a:pt x="593" y="661"/>
                          </a:cubicBezTo>
                          <a:cubicBezTo>
                            <a:pt x="557" y="615"/>
                            <a:pt x="508" y="593"/>
                            <a:pt x="447" y="59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6" name="Freeform 30"/>
                    <p:cNvSpPr>
                      <a:spLocks/>
                    </p:cNvSpPr>
                    <p:nvPr/>
                  </p:nvSpPr>
                  <p:spPr bwMode="auto">
                    <a:xfrm>
                      <a:off x="16979900" y="363538"/>
                      <a:ext cx="3525837" cy="2405063"/>
                    </a:xfrm>
                    <a:custGeom>
                      <a:avLst/>
                      <a:gdLst>
                        <a:gd name="T0" fmla="*/ 0 w 940"/>
                        <a:gd name="T1" fmla="*/ 0 h 641"/>
                        <a:gd name="T2" fmla="*/ 927 w 940"/>
                        <a:gd name="T3" fmla="*/ 0 h 641"/>
                        <a:gd name="T4" fmla="*/ 927 w 940"/>
                        <a:gd name="T5" fmla="*/ 103 h 641"/>
                        <a:gd name="T6" fmla="*/ 333 w 940"/>
                        <a:gd name="T7" fmla="*/ 640 h 641"/>
                        <a:gd name="T8" fmla="*/ 0 w 940"/>
                        <a:gd name="T9" fmla="*/ 349 h 641"/>
                        <a:gd name="T10" fmla="*/ 0 w 940"/>
                        <a:gd name="T11" fmla="*/ 0 h 641"/>
                      </a:gdLst>
                      <a:ahLst/>
                      <a:cxnLst>
                        <a:cxn ang="0">
                          <a:pos x="T0" y="T1"/>
                        </a:cxn>
                        <a:cxn ang="0">
                          <a:pos x="T2" y="T3"/>
                        </a:cxn>
                        <a:cxn ang="0">
                          <a:pos x="T4" y="T5"/>
                        </a:cxn>
                        <a:cxn ang="0">
                          <a:pos x="T6" y="T7"/>
                        </a:cxn>
                        <a:cxn ang="0">
                          <a:pos x="T8" y="T9"/>
                        </a:cxn>
                        <a:cxn ang="0">
                          <a:pos x="T10" y="T11"/>
                        </a:cxn>
                      </a:cxnLst>
                      <a:rect l="0" t="0" r="r" b="b"/>
                      <a:pathLst>
                        <a:path w="940" h="641">
                          <a:moveTo>
                            <a:pt x="0" y="0"/>
                          </a:moveTo>
                          <a:cubicBezTo>
                            <a:pt x="927" y="0"/>
                            <a:pt x="927" y="0"/>
                            <a:pt x="927" y="0"/>
                          </a:cubicBezTo>
                          <a:cubicBezTo>
                            <a:pt x="927" y="0"/>
                            <a:pt x="940" y="83"/>
                            <a:pt x="927" y="103"/>
                          </a:cubicBezTo>
                          <a:cubicBezTo>
                            <a:pt x="902" y="141"/>
                            <a:pt x="348" y="641"/>
                            <a:pt x="333" y="640"/>
                          </a:cubicBezTo>
                          <a:cubicBezTo>
                            <a:pt x="319" y="638"/>
                            <a:pt x="0" y="349"/>
                            <a:pt x="0" y="349"/>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7" name="Freeform 31"/>
                    <p:cNvSpPr>
                      <a:spLocks/>
                    </p:cNvSpPr>
                    <p:nvPr/>
                  </p:nvSpPr>
                  <p:spPr bwMode="auto">
                    <a:xfrm>
                      <a:off x="16979900" y="1136650"/>
                      <a:ext cx="3402012" cy="3678238"/>
                    </a:xfrm>
                    <a:custGeom>
                      <a:avLst/>
                      <a:gdLst>
                        <a:gd name="T0" fmla="*/ 787 w 2143"/>
                        <a:gd name="T1" fmla="*/ 1276 h 2317"/>
                        <a:gd name="T2" fmla="*/ 2143 w 2143"/>
                        <a:gd name="T3" fmla="*/ 0 h 2317"/>
                        <a:gd name="T4" fmla="*/ 2143 w 2143"/>
                        <a:gd name="T5" fmla="*/ 2317 h 2317"/>
                        <a:gd name="T6" fmla="*/ 0 w 2143"/>
                        <a:gd name="T7" fmla="*/ 2317 h 2317"/>
                        <a:gd name="T8" fmla="*/ 0 w 2143"/>
                        <a:gd name="T9" fmla="*/ 574 h 2317"/>
                        <a:gd name="T10" fmla="*/ 787 w 2143"/>
                        <a:gd name="T11" fmla="*/ 1276 h 2317"/>
                      </a:gdLst>
                      <a:ahLst/>
                      <a:cxnLst>
                        <a:cxn ang="0">
                          <a:pos x="T0" y="T1"/>
                        </a:cxn>
                        <a:cxn ang="0">
                          <a:pos x="T2" y="T3"/>
                        </a:cxn>
                        <a:cxn ang="0">
                          <a:pos x="T4" y="T5"/>
                        </a:cxn>
                        <a:cxn ang="0">
                          <a:pos x="T6" y="T7"/>
                        </a:cxn>
                        <a:cxn ang="0">
                          <a:pos x="T8" y="T9"/>
                        </a:cxn>
                        <a:cxn ang="0">
                          <a:pos x="T10" y="T11"/>
                        </a:cxn>
                      </a:cxnLst>
                      <a:rect l="0" t="0" r="r" b="b"/>
                      <a:pathLst>
                        <a:path w="2143" h="2317">
                          <a:moveTo>
                            <a:pt x="787" y="1276"/>
                          </a:moveTo>
                          <a:lnTo>
                            <a:pt x="2143" y="0"/>
                          </a:lnTo>
                          <a:lnTo>
                            <a:pt x="2143" y="2317"/>
                          </a:lnTo>
                          <a:lnTo>
                            <a:pt x="0" y="2317"/>
                          </a:lnTo>
                          <a:lnTo>
                            <a:pt x="0" y="574"/>
                          </a:lnTo>
                          <a:lnTo>
                            <a:pt x="787" y="12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168" name="Group 167"/>
                <p:cNvGrpSpPr/>
                <p:nvPr/>
              </p:nvGrpSpPr>
              <p:grpSpPr>
                <a:xfrm>
                  <a:off x="4977546" y="4177348"/>
                  <a:ext cx="428431" cy="428431"/>
                  <a:chOff x="4939198" y="1816065"/>
                  <a:chExt cx="518401" cy="518401"/>
                </a:xfrm>
              </p:grpSpPr>
              <p:sp>
                <p:nvSpPr>
                  <p:cNvPr id="169" name="Oval 168"/>
                  <p:cNvSpPr/>
                  <p:nvPr/>
                </p:nvSpPr>
                <p:spPr bwMode="auto">
                  <a:xfrm flipH="1">
                    <a:off x="4939198" y="1816065"/>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70" name="Group 169"/>
                  <p:cNvGrpSpPr/>
                  <p:nvPr/>
                </p:nvGrpSpPr>
                <p:grpSpPr>
                  <a:xfrm>
                    <a:off x="5020245" y="1910627"/>
                    <a:ext cx="299755" cy="329276"/>
                    <a:chOff x="-7359513" y="-1466850"/>
                    <a:chExt cx="5868850" cy="6446838"/>
                  </a:xfrm>
                  <a:solidFill>
                    <a:schemeClr val="bg1"/>
                  </a:solidFill>
                </p:grpSpPr>
                <p:sp>
                  <p:nvSpPr>
                    <p:cNvPr id="171" name="Freeform 16"/>
                    <p:cNvSpPr>
                      <a:spLocks/>
                    </p:cNvSpPr>
                    <p:nvPr/>
                  </p:nvSpPr>
                  <p:spPr bwMode="auto">
                    <a:xfrm>
                      <a:off x="-3467101" y="-893762"/>
                      <a:ext cx="1976438" cy="5362575"/>
                    </a:xfrm>
                    <a:custGeom>
                      <a:avLst/>
                      <a:gdLst>
                        <a:gd name="T0" fmla="*/ 1245 w 1245"/>
                        <a:gd name="T1" fmla="*/ 0 h 3378"/>
                        <a:gd name="T2" fmla="*/ 1245 w 1245"/>
                        <a:gd name="T3" fmla="*/ 3378 h 3378"/>
                        <a:gd name="T4" fmla="*/ 0 w 1245"/>
                        <a:gd name="T5" fmla="*/ 3378 h 3378"/>
                        <a:gd name="T6" fmla="*/ 0 w 1245"/>
                        <a:gd name="T7" fmla="*/ 3040 h 3378"/>
                        <a:gd name="T8" fmla="*/ 1027 w 1245"/>
                        <a:gd name="T9" fmla="*/ 3040 h 3378"/>
                        <a:gd name="T10" fmla="*/ 1027 w 1245"/>
                        <a:gd name="T11" fmla="*/ 2849 h 3378"/>
                        <a:gd name="T12" fmla="*/ 0 w 1245"/>
                        <a:gd name="T13" fmla="*/ 2849 h 3378"/>
                        <a:gd name="T14" fmla="*/ 0 w 1245"/>
                        <a:gd name="T15" fmla="*/ 2549 h 3378"/>
                        <a:gd name="T16" fmla="*/ 1027 w 1245"/>
                        <a:gd name="T17" fmla="*/ 2549 h 3378"/>
                        <a:gd name="T18" fmla="*/ 1027 w 1245"/>
                        <a:gd name="T19" fmla="*/ 2358 h 3378"/>
                        <a:gd name="T20" fmla="*/ 0 w 1245"/>
                        <a:gd name="T21" fmla="*/ 2358 h 3378"/>
                        <a:gd name="T22" fmla="*/ 0 w 1245"/>
                        <a:gd name="T23" fmla="*/ 2055 h 3378"/>
                        <a:gd name="T24" fmla="*/ 1027 w 1245"/>
                        <a:gd name="T25" fmla="*/ 2055 h 3378"/>
                        <a:gd name="T26" fmla="*/ 1027 w 1245"/>
                        <a:gd name="T27" fmla="*/ 1866 h 3378"/>
                        <a:gd name="T28" fmla="*/ 0 w 1245"/>
                        <a:gd name="T29" fmla="*/ 1866 h 3378"/>
                        <a:gd name="T30" fmla="*/ 0 w 1245"/>
                        <a:gd name="T31" fmla="*/ 1564 h 3378"/>
                        <a:gd name="T32" fmla="*/ 1027 w 1245"/>
                        <a:gd name="T33" fmla="*/ 1564 h 3378"/>
                        <a:gd name="T34" fmla="*/ 1027 w 1245"/>
                        <a:gd name="T35" fmla="*/ 1375 h 3378"/>
                        <a:gd name="T36" fmla="*/ 0 w 1245"/>
                        <a:gd name="T37" fmla="*/ 1375 h 3378"/>
                        <a:gd name="T38" fmla="*/ 0 w 1245"/>
                        <a:gd name="T39" fmla="*/ 1073 h 3378"/>
                        <a:gd name="T40" fmla="*/ 1027 w 1245"/>
                        <a:gd name="T41" fmla="*/ 1073 h 3378"/>
                        <a:gd name="T42" fmla="*/ 1027 w 1245"/>
                        <a:gd name="T43" fmla="*/ 881 h 3378"/>
                        <a:gd name="T44" fmla="*/ 0 w 1245"/>
                        <a:gd name="T45" fmla="*/ 881 h 3378"/>
                        <a:gd name="T46" fmla="*/ 0 w 1245"/>
                        <a:gd name="T47" fmla="*/ 581 h 3378"/>
                        <a:gd name="T48" fmla="*/ 1027 w 1245"/>
                        <a:gd name="T49" fmla="*/ 581 h 3378"/>
                        <a:gd name="T50" fmla="*/ 1027 w 1245"/>
                        <a:gd name="T51" fmla="*/ 390 h 3378"/>
                        <a:gd name="T52" fmla="*/ 0 w 1245"/>
                        <a:gd name="T53" fmla="*/ 390 h 3378"/>
                        <a:gd name="T54" fmla="*/ 0 w 1245"/>
                        <a:gd name="T55" fmla="*/ 0 h 3378"/>
                        <a:gd name="T56" fmla="*/ 1245 w 1245"/>
                        <a:gd name="T57" fmla="*/ 0 h 3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45" h="3378">
                          <a:moveTo>
                            <a:pt x="1245" y="0"/>
                          </a:moveTo>
                          <a:lnTo>
                            <a:pt x="1245" y="3378"/>
                          </a:lnTo>
                          <a:lnTo>
                            <a:pt x="0" y="3378"/>
                          </a:lnTo>
                          <a:lnTo>
                            <a:pt x="0" y="3040"/>
                          </a:lnTo>
                          <a:lnTo>
                            <a:pt x="1027" y="3040"/>
                          </a:lnTo>
                          <a:lnTo>
                            <a:pt x="1027" y="2849"/>
                          </a:lnTo>
                          <a:lnTo>
                            <a:pt x="0" y="2849"/>
                          </a:lnTo>
                          <a:lnTo>
                            <a:pt x="0" y="2549"/>
                          </a:lnTo>
                          <a:lnTo>
                            <a:pt x="1027" y="2549"/>
                          </a:lnTo>
                          <a:lnTo>
                            <a:pt x="1027" y="2358"/>
                          </a:lnTo>
                          <a:lnTo>
                            <a:pt x="0" y="2358"/>
                          </a:lnTo>
                          <a:lnTo>
                            <a:pt x="0" y="2055"/>
                          </a:lnTo>
                          <a:lnTo>
                            <a:pt x="1027" y="2055"/>
                          </a:lnTo>
                          <a:lnTo>
                            <a:pt x="1027" y="1866"/>
                          </a:lnTo>
                          <a:lnTo>
                            <a:pt x="0" y="1866"/>
                          </a:lnTo>
                          <a:lnTo>
                            <a:pt x="0" y="1564"/>
                          </a:lnTo>
                          <a:lnTo>
                            <a:pt x="1027" y="1564"/>
                          </a:lnTo>
                          <a:lnTo>
                            <a:pt x="1027" y="1375"/>
                          </a:lnTo>
                          <a:lnTo>
                            <a:pt x="0" y="1375"/>
                          </a:lnTo>
                          <a:lnTo>
                            <a:pt x="0" y="1073"/>
                          </a:lnTo>
                          <a:lnTo>
                            <a:pt x="1027" y="1073"/>
                          </a:lnTo>
                          <a:lnTo>
                            <a:pt x="1027" y="881"/>
                          </a:lnTo>
                          <a:lnTo>
                            <a:pt x="0" y="881"/>
                          </a:lnTo>
                          <a:lnTo>
                            <a:pt x="0" y="581"/>
                          </a:lnTo>
                          <a:lnTo>
                            <a:pt x="1027" y="581"/>
                          </a:lnTo>
                          <a:lnTo>
                            <a:pt x="1027" y="390"/>
                          </a:lnTo>
                          <a:lnTo>
                            <a:pt x="0" y="390"/>
                          </a:lnTo>
                          <a:lnTo>
                            <a:pt x="0" y="0"/>
                          </a:lnTo>
                          <a:lnTo>
                            <a:pt x="1245"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2" name="Freeform 17"/>
                    <p:cNvSpPr>
                      <a:spLocks noEditPoints="1"/>
                    </p:cNvSpPr>
                    <p:nvPr/>
                  </p:nvSpPr>
                  <p:spPr bwMode="auto">
                    <a:xfrm>
                      <a:off x="-7359513" y="-1466850"/>
                      <a:ext cx="3729044" cy="6446838"/>
                    </a:xfrm>
                    <a:custGeom>
                      <a:avLst/>
                      <a:gdLst>
                        <a:gd name="T0" fmla="*/ 0 w 994"/>
                        <a:gd name="T1" fmla="*/ 208 h 1719"/>
                        <a:gd name="T2" fmla="*/ 0 w 994"/>
                        <a:gd name="T3" fmla="*/ 1511 h 1719"/>
                        <a:gd name="T4" fmla="*/ 994 w 994"/>
                        <a:gd name="T5" fmla="*/ 1719 h 1719"/>
                        <a:gd name="T6" fmla="*/ 994 w 994"/>
                        <a:gd name="T7" fmla="*/ 0 h 1719"/>
                        <a:gd name="T8" fmla="*/ 0 w 994"/>
                        <a:gd name="T9" fmla="*/ 208 h 1719"/>
                        <a:gd name="T10" fmla="*/ 603 w 994"/>
                        <a:gd name="T11" fmla="*/ 1109 h 1719"/>
                        <a:gd name="T12" fmla="*/ 509 w 994"/>
                        <a:gd name="T13" fmla="*/ 1102 h 1719"/>
                        <a:gd name="T14" fmla="*/ 423 w 994"/>
                        <a:gd name="T15" fmla="*/ 737 h 1719"/>
                        <a:gd name="T16" fmla="*/ 415 w 994"/>
                        <a:gd name="T17" fmla="*/ 683 h 1719"/>
                        <a:gd name="T18" fmla="*/ 414 w 994"/>
                        <a:gd name="T19" fmla="*/ 683 h 1719"/>
                        <a:gd name="T20" fmla="*/ 411 w 994"/>
                        <a:gd name="T21" fmla="*/ 714 h 1719"/>
                        <a:gd name="T22" fmla="*/ 407 w 994"/>
                        <a:gd name="T23" fmla="*/ 738 h 1719"/>
                        <a:gd name="T24" fmla="*/ 326 w 994"/>
                        <a:gd name="T25" fmla="*/ 1090 h 1719"/>
                        <a:gd name="T26" fmla="*/ 244 w 994"/>
                        <a:gd name="T27" fmla="*/ 1085 h 1719"/>
                        <a:gd name="T28" fmla="*/ 134 w 994"/>
                        <a:gd name="T29" fmla="*/ 604 h 1719"/>
                        <a:gd name="T30" fmla="*/ 204 w 994"/>
                        <a:gd name="T31" fmla="*/ 598 h 1719"/>
                        <a:gd name="T32" fmla="*/ 279 w 994"/>
                        <a:gd name="T33" fmla="*/ 951 h 1719"/>
                        <a:gd name="T34" fmla="*/ 284 w 994"/>
                        <a:gd name="T35" fmla="*/ 1004 h 1719"/>
                        <a:gd name="T36" fmla="*/ 286 w 994"/>
                        <a:gd name="T37" fmla="*/ 1004 h 1719"/>
                        <a:gd name="T38" fmla="*/ 294 w 994"/>
                        <a:gd name="T39" fmla="*/ 950 h 1719"/>
                        <a:gd name="T40" fmla="*/ 380 w 994"/>
                        <a:gd name="T41" fmla="*/ 584 h 1719"/>
                        <a:gd name="T42" fmla="*/ 459 w 994"/>
                        <a:gd name="T43" fmla="*/ 578 h 1719"/>
                        <a:gd name="T44" fmla="*/ 548 w 994"/>
                        <a:gd name="T45" fmla="*/ 962 h 1719"/>
                        <a:gd name="T46" fmla="*/ 556 w 994"/>
                        <a:gd name="T47" fmla="*/ 1015 h 1719"/>
                        <a:gd name="T48" fmla="*/ 557 w 994"/>
                        <a:gd name="T49" fmla="*/ 1015 h 1719"/>
                        <a:gd name="T50" fmla="*/ 564 w 994"/>
                        <a:gd name="T51" fmla="*/ 960 h 1719"/>
                        <a:gd name="T52" fmla="*/ 653 w 994"/>
                        <a:gd name="T53" fmla="*/ 563 h 1719"/>
                        <a:gd name="T54" fmla="*/ 744 w 994"/>
                        <a:gd name="T55" fmla="*/ 556 h 1719"/>
                        <a:gd name="T56" fmla="*/ 603 w 994"/>
                        <a:gd name="T57" fmla="*/ 1109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4" h="1719">
                          <a:moveTo>
                            <a:pt x="0" y="208"/>
                          </a:moveTo>
                          <a:cubicBezTo>
                            <a:pt x="0" y="1511"/>
                            <a:pt x="0" y="1511"/>
                            <a:pt x="0" y="1511"/>
                          </a:cubicBezTo>
                          <a:cubicBezTo>
                            <a:pt x="994" y="1719"/>
                            <a:pt x="994" y="1719"/>
                            <a:pt x="994" y="1719"/>
                          </a:cubicBezTo>
                          <a:cubicBezTo>
                            <a:pt x="994" y="0"/>
                            <a:pt x="994" y="0"/>
                            <a:pt x="994" y="0"/>
                          </a:cubicBezTo>
                          <a:lnTo>
                            <a:pt x="0" y="208"/>
                          </a:lnTo>
                          <a:close/>
                          <a:moveTo>
                            <a:pt x="603" y="1109"/>
                          </a:moveTo>
                          <a:cubicBezTo>
                            <a:pt x="509" y="1102"/>
                            <a:pt x="509" y="1102"/>
                            <a:pt x="509" y="1102"/>
                          </a:cubicBezTo>
                          <a:cubicBezTo>
                            <a:pt x="423" y="737"/>
                            <a:pt x="423" y="737"/>
                            <a:pt x="423" y="737"/>
                          </a:cubicBezTo>
                          <a:cubicBezTo>
                            <a:pt x="419" y="721"/>
                            <a:pt x="416" y="703"/>
                            <a:pt x="415" y="683"/>
                          </a:cubicBezTo>
                          <a:cubicBezTo>
                            <a:pt x="414" y="683"/>
                            <a:pt x="414" y="683"/>
                            <a:pt x="414" y="683"/>
                          </a:cubicBezTo>
                          <a:cubicBezTo>
                            <a:pt x="414" y="692"/>
                            <a:pt x="413" y="702"/>
                            <a:pt x="411" y="714"/>
                          </a:cubicBezTo>
                          <a:cubicBezTo>
                            <a:pt x="409" y="726"/>
                            <a:pt x="408" y="734"/>
                            <a:pt x="407" y="738"/>
                          </a:cubicBezTo>
                          <a:cubicBezTo>
                            <a:pt x="326" y="1090"/>
                            <a:pt x="326" y="1090"/>
                            <a:pt x="326" y="1090"/>
                          </a:cubicBezTo>
                          <a:cubicBezTo>
                            <a:pt x="244" y="1085"/>
                            <a:pt x="244" y="1085"/>
                            <a:pt x="244" y="1085"/>
                          </a:cubicBezTo>
                          <a:cubicBezTo>
                            <a:pt x="134" y="604"/>
                            <a:pt x="134" y="604"/>
                            <a:pt x="134" y="604"/>
                          </a:cubicBezTo>
                          <a:cubicBezTo>
                            <a:pt x="204" y="598"/>
                            <a:pt x="204" y="598"/>
                            <a:pt x="204" y="598"/>
                          </a:cubicBezTo>
                          <a:cubicBezTo>
                            <a:pt x="279" y="951"/>
                            <a:pt x="279" y="951"/>
                            <a:pt x="279" y="951"/>
                          </a:cubicBezTo>
                          <a:cubicBezTo>
                            <a:pt x="281" y="961"/>
                            <a:pt x="283" y="979"/>
                            <a:pt x="284" y="1004"/>
                          </a:cubicBezTo>
                          <a:cubicBezTo>
                            <a:pt x="286" y="1004"/>
                            <a:pt x="286" y="1004"/>
                            <a:pt x="286" y="1004"/>
                          </a:cubicBezTo>
                          <a:cubicBezTo>
                            <a:pt x="287" y="991"/>
                            <a:pt x="289" y="973"/>
                            <a:pt x="294" y="950"/>
                          </a:cubicBezTo>
                          <a:cubicBezTo>
                            <a:pt x="380" y="584"/>
                            <a:pt x="380" y="584"/>
                            <a:pt x="380" y="584"/>
                          </a:cubicBezTo>
                          <a:cubicBezTo>
                            <a:pt x="459" y="578"/>
                            <a:pt x="459" y="578"/>
                            <a:pt x="459" y="578"/>
                          </a:cubicBezTo>
                          <a:cubicBezTo>
                            <a:pt x="548" y="962"/>
                            <a:pt x="548" y="962"/>
                            <a:pt x="548" y="962"/>
                          </a:cubicBezTo>
                          <a:cubicBezTo>
                            <a:pt x="552" y="975"/>
                            <a:pt x="554" y="993"/>
                            <a:pt x="556" y="1015"/>
                          </a:cubicBezTo>
                          <a:cubicBezTo>
                            <a:pt x="557" y="1015"/>
                            <a:pt x="557" y="1015"/>
                            <a:pt x="557" y="1015"/>
                          </a:cubicBezTo>
                          <a:cubicBezTo>
                            <a:pt x="558" y="998"/>
                            <a:pt x="560" y="979"/>
                            <a:pt x="564" y="960"/>
                          </a:cubicBezTo>
                          <a:cubicBezTo>
                            <a:pt x="653" y="563"/>
                            <a:pt x="653" y="563"/>
                            <a:pt x="653" y="563"/>
                          </a:cubicBezTo>
                          <a:cubicBezTo>
                            <a:pt x="744" y="556"/>
                            <a:pt x="744" y="556"/>
                            <a:pt x="744" y="556"/>
                          </a:cubicBezTo>
                          <a:lnTo>
                            <a:pt x="603" y="110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173" name="Group 172"/>
                <p:cNvGrpSpPr/>
                <p:nvPr/>
              </p:nvGrpSpPr>
              <p:grpSpPr>
                <a:xfrm>
                  <a:off x="8516225" y="4020488"/>
                  <a:ext cx="518401" cy="518401"/>
                  <a:chOff x="6288663" y="1660722"/>
                  <a:chExt cx="518401" cy="518401"/>
                </a:xfrm>
              </p:grpSpPr>
              <p:sp>
                <p:nvSpPr>
                  <p:cNvPr id="174" name="Oval 173"/>
                  <p:cNvSpPr/>
                  <p:nvPr/>
                </p:nvSpPr>
                <p:spPr bwMode="auto">
                  <a:xfrm>
                    <a:off x="6288663" y="1660722"/>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5" name="Picture 10" descr="C:\Users\contractor\Desktop\skydrive.pn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r="71627"/>
                  <a:stretch/>
                </p:blipFill>
                <p:spPr bwMode="auto">
                  <a:xfrm>
                    <a:off x="6382317" y="1743305"/>
                    <a:ext cx="408976" cy="364254"/>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76" name="Group 175"/>
                <p:cNvGrpSpPr/>
                <p:nvPr/>
              </p:nvGrpSpPr>
              <p:grpSpPr>
                <a:xfrm>
                  <a:off x="1598975" y="1453539"/>
                  <a:ext cx="570241" cy="570241"/>
                  <a:chOff x="9177714" y="3870178"/>
                  <a:chExt cx="518401" cy="518401"/>
                </a:xfrm>
              </p:grpSpPr>
              <p:sp>
                <p:nvSpPr>
                  <p:cNvPr id="177" name="Oval 176"/>
                  <p:cNvSpPr/>
                  <p:nvPr/>
                </p:nvSpPr>
                <p:spPr bwMode="auto">
                  <a:xfrm>
                    <a:off x="9177714" y="3870178"/>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8" name="Picture 46" descr="C:\Users\Annette.DUARTE\Desktop\Yammer\PNG\skype.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9285935" y="3985538"/>
                    <a:ext cx="301837" cy="301837"/>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 name="Group 1"/>
                <p:cNvGrpSpPr/>
                <p:nvPr/>
              </p:nvGrpSpPr>
              <p:grpSpPr>
                <a:xfrm>
                  <a:off x="7521181" y="5949563"/>
                  <a:ext cx="708017" cy="708015"/>
                  <a:chOff x="7521181" y="5949563"/>
                  <a:chExt cx="708017" cy="708015"/>
                </a:xfrm>
              </p:grpSpPr>
              <p:grpSp>
                <p:nvGrpSpPr>
                  <p:cNvPr id="81" name="Group 80"/>
                  <p:cNvGrpSpPr/>
                  <p:nvPr/>
                </p:nvGrpSpPr>
                <p:grpSpPr>
                  <a:xfrm>
                    <a:off x="7521181" y="5949563"/>
                    <a:ext cx="708017" cy="708015"/>
                    <a:chOff x="2799015" y="3847497"/>
                    <a:chExt cx="518401" cy="518401"/>
                  </a:xfrm>
                </p:grpSpPr>
                <p:sp>
                  <p:nvSpPr>
                    <p:cNvPr id="82" name="Oval 81"/>
                    <p:cNvSpPr/>
                    <p:nvPr/>
                  </p:nvSpPr>
                  <p:spPr bwMode="auto">
                    <a:xfrm>
                      <a:off x="2799015" y="3847497"/>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7" name="AutoShape 3"/>
                    <p:cNvSpPr>
                      <a:spLocks noChangeAspect="1" noChangeArrowheads="1" noTextEdit="1"/>
                    </p:cNvSpPr>
                    <p:nvPr/>
                  </p:nvSpPr>
                  <p:spPr bwMode="auto">
                    <a:xfrm>
                      <a:off x="2806700" y="3963988"/>
                      <a:ext cx="442913"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75" name="Group 74"/>
                  <p:cNvGrpSpPr/>
                  <p:nvPr/>
                </p:nvGrpSpPr>
                <p:grpSpPr>
                  <a:xfrm>
                    <a:off x="7951792" y="6197397"/>
                    <a:ext cx="150183" cy="236492"/>
                    <a:chOff x="19182514" y="3158756"/>
                    <a:chExt cx="3124201" cy="4919664"/>
                  </a:xfrm>
                  <a:solidFill>
                    <a:schemeClr val="bg1"/>
                  </a:solidFill>
                </p:grpSpPr>
                <p:sp>
                  <p:nvSpPr>
                    <p:cNvPr id="77" name="Freeform 43"/>
                    <p:cNvSpPr>
                      <a:spLocks/>
                    </p:cNvSpPr>
                    <p:nvPr/>
                  </p:nvSpPr>
                  <p:spPr bwMode="auto">
                    <a:xfrm>
                      <a:off x="19212676" y="3158756"/>
                      <a:ext cx="2400301" cy="1616076"/>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8" name="Freeform 44"/>
                    <p:cNvSpPr>
                      <a:spLocks/>
                    </p:cNvSpPr>
                    <p:nvPr/>
                  </p:nvSpPr>
                  <p:spPr bwMode="auto">
                    <a:xfrm>
                      <a:off x="19674639" y="5243144"/>
                      <a:ext cx="2632076" cy="717550"/>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9" name="Freeform 45"/>
                    <p:cNvSpPr>
                      <a:spLocks/>
                    </p:cNvSpPr>
                    <p:nvPr/>
                  </p:nvSpPr>
                  <p:spPr bwMode="auto">
                    <a:xfrm>
                      <a:off x="19182514" y="6365507"/>
                      <a:ext cx="2455863" cy="1712913"/>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3" name="Group 2"/>
                <p:cNvGrpSpPr/>
                <p:nvPr/>
              </p:nvGrpSpPr>
              <p:grpSpPr>
                <a:xfrm>
                  <a:off x="7703767" y="2260201"/>
                  <a:ext cx="389483" cy="389483"/>
                  <a:chOff x="7703767" y="2260201"/>
                  <a:chExt cx="389483" cy="389483"/>
                </a:xfrm>
              </p:grpSpPr>
              <p:sp>
                <p:nvSpPr>
                  <p:cNvPr id="187" name="Oval 186"/>
                  <p:cNvSpPr/>
                  <p:nvPr/>
                </p:nvSpPr>
                <p:spPr bwMode="auto">
                  <a:xfrm flipH="1">
                    <a:off x="7703767" y="2260201"/>
                    <a:ext cx="389483" cy="389483"/>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6" name="Picture 2" descr="C:\Users\Jonathan.DUARTE\Desktop\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87641" y="2345280"/>
                    <a:ext cx="229196" cy="22507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4" name="Group 3"/>
                <p:cNvGrpSpPr/>
                <p:nvPr/>
              </p:nvGrpSpPr>
              <p:grpSpPr>
                <a:xfrm>
                  <a:off x="4967377" y="1198312"/>
                  <a:ext cx="483585" cy="483584"/>
                  <a:chOff x="4967377" y="1198312"/>
                  <a:chExt cx="483585" cy="483584"/>
                </a:xfrm>
              </p:grpSpPr>
              <p:sp>
                <p:nvSpPr>
                  <p:cNvPr id="148" name="Oval 147"/>
                  <p:cNvSpPr/>
                  <p:nvPr/>
                </p:nvSpPr>
                <p:spPr bwMode="auto">
                  <a:xfrm>
                    <a:off x="4967377" y="1198312"/>
                    <a:ext cx="483585" cy="483584"/>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7" name="Picture 3" descr="C:\Users\Jonathan.DUARTE\Desktop\sharepoin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519" y="1290637"/>
                    <a:ext cx="386210" cy="308968"/>
                  </a:xfrm>
                  <a:prstGeom prst="rect">
                    <a:avLst/>
                  </a:prstGeom>
                  <a:noFill/>
                  <a:extLst>
                    <a:ext uri="{909E8E84-426E-40dd-AFC4-6F175D3DCCD1}">
                      <a14:hiddenFill xmlns="" xmlns:a14="http://schemas.microsoft.com/office/drawing/2010/main">
                        <a:solidFill>
                          <a:srgbClr val="FFFFFF"/>
                        </a:solidFill>
                      </a14:hiddenFill>
                    </a:ext>
                  </a:extLst>
                </p:spPr>
              </p:pic>
            </p:grpSp>
          </p:grpSp>
          <p:pic>
            <p:nvPicPr>
              <p:cNvPr id="88" name="Picture 87" descr="Yammer_Spittle_White.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23688" y="6143149"/>
                <a:ext cx="393695" cy="332181"/>
              </a:xfrm>
              <a:prstGeom prst="rect">
                <a:avLst/>
              </a:prstGeom>
            </p:spPr>
          </p:pic>
        </p:grpSp>
        <p:sp>
          <p:nvSpPr>
            <p:cNvPr id="7" name="Rectangle 6"/>
            <p:cNvSpPr/>
            <p:nvPr/>
          </p:nvSpPr>
          <p:spPr bwMode="auto">
            <a:xfrm>
              <a:off x="10836077" y="4499610"/>
              <a:ext cx="135192" cy="4571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018121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750"/>
                                        <p:tgtEl>
                                          <p:spTgt spid="64"/>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65"/>
                                        </p:tgtEl>
                                        <p:attrNameLst>
                                          <p:attrName>style.visibility</p:attrName>
                                        </p:attrNameLst>
                                      </p:cBhvr>
                                      <p:to>
                                        <p:strVal val="visible"/>
                                      </p:to>
                                    </p:set>
                                    <p:animEffect transition="in" filter="wipe(left)">
                                      <p:cBhvr>
                                        <p:cTn id="10" dur="750"/>
                                        <p:tgtEl>
                                          <p:spTgt spid="6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750"/>
                                        <p:tgtEl>
                                          <p:spTgt spid="68"/>
                                        </p:tgtEl>
                                      </p:cBhvr>
                                    </p:animEffect>
                                  </p:childTnLst>
                                </p:cTn>
                              </p:par>
                              <p:par>
                                <p:cTn id="14" presetID="22" presetClass="entr" presetSubtype="2" fill="hold" grpId="0" nodeType="withEffect">
                                  <p:stCondLst>
                                    <p:cond delay="1700"/>
                                  </p:stCondLst>
                                  <p:childTnLst>
                                    <p:set>
                                      <p:cBhvr>
                                        <p:cTn id="15" dur="1" fill="hold">
                                          <p:stCondLst>
                                            <p:cond delay="0"/>
                                          </p:stCondLst>
                                        </p:cTn>
                                        <p:tgtEl>
                                          <p:spTgt spid="70"/>
                                        </p:tgtEl>
                                        <p:attrNameLst>
                                          <p:attrName>style.visibility</p:attrName>
                                        </p:attrNameLst>
                                      </p:cBhvr>
                                      <p:to>
                                        <p:strVal val="visible"/>
                                      </p:to>
                                    </p:set>
                                    <p:animEffect transition="in" filter="wipe(right)">
                                      <p:cBhvr>
                                        <p:cTn id="16" dur="750"/>
                                        <p:tgtEl>
                                          <p:spTgt spid="70"/>
                                        </p:tgtEl>
                                      </p:cBhvr>
                                    </p:animEffect>
                                  </p:childTnLst>
                                </p:cTn>
                              </p:par>
                              <p:par>
                                <p:cTn id="17" presetID="22" presetClass="entr" presetSubtype="2" fill="hold" grpId="0" nodeType="withEffect">
                                  <p:stCondLst>
                                    <p:cond delay="2200"/>
                                  </p:stCondLst>
                                  <p:childTnLst>
                                    <p:set>
                                      <p:cBhvr>
                                        <p:cTn id="18" dur="1" fill="hold">
                                          <p:stCondLst>
                                            <p:cond delay="0"/>
                                          </p:stCondLst>
                                        </p:cTn>
                                        <p:tgtEl>
                                          <p:spTgt spid="71"/>
                                        </p:tgtEl>
                                        <p:attrNameLst>
                                          <p:attrName>style.visibility</p:attrName>
                                        </p:attrNameLst>
                                      </p:cBhvr>
                                      <p:to>
                                        <p:strVal val="visible"/>
                                      </p:to>
                                    </p:set>
                                    <p:animEffect transition="in" filter="wipe(right)">
                                      <p:cBhvr>
                                        <p:cTn id="19" dur="750"/>
                                        <p:tgtEl>
                                          <p:spTgt spid="71"/>
                                        </p:tgtEl>
                                      </p:cBhvr>
                                    </p:animEffect>
                                  </p:childTnLst>
                                </p:cTn>
                              </p:par>
                              <p:par>
                                <p:cTn id="20" presetID="22" presetClass="entr" presetSubtype="2" fill="hold" grpId="0" nodeType="withEffect">
                                  <p:stCondLst>
                                    <p:cond delay="250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750"/>
                                        <p:tgtEl>
                                          <p:spTgt spid="72"/>
                                        </p:tgtEl>
                                      </p:cBhvr>
                                    </p:animEffect>
                                  </p:childTnLst>
                                </p:cTn>
                              </p:par>
                              <p:par>
                                <p:cTn id="23" presetID="22" presetClass="entr" presetSubtype="2" fill="hold" grpId="0" nodeType="withEffect">
                                  <p:stCondLst>
                                    <p:cond delay="280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750"/>
                                        <p:tgtEl>
                                          <p:spTgt spid="7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wipe(left)">
                                      <p:cBhvr>
                                        <p:cTn id="28" dur="750"/>
                                        <p:tgtEl>
                                          <p:spTgt spid="83"/>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63"/>
                                        </p:tgtEl>
                                        <p:attrNameLst>
                                          <p:attrName>style.visibility</p:attrName>
                                        </p:attrNameLst>
                                      </p:cBhvr>
                                      <p:to>
                                        <p:strVal val="visible"/>
                                      </p:to>
                                    </p:set>
                                    <p:animEffect transition="in" filter="wipe(left)">
                                      <p:cBhvr>
                                        <p:cTn id="31" dur="750"/>
                                        <p:tgtEl>
                                          <p:spTgt spid="63"/>
                                        </p:tgtEl>
                                      </p:cBhvr>
                                    </p:animEffect>
                                  </p:childTnLst>
                                </p:cTn>
                              </p:par>
                              <p:par>
                                <p:cTn id="32" presetID="22" presetClass="entr" presetSubtype="8" fill="hold" grpId="0" nodeType="withEffect">
                                  <p:stCondLst>
                                    <p:cond delay="900"/>
                                  </p:stCondLst>
                                  <p:childTnLst>
                                    <p:set>
                                      <p:cBhvr>
                                        <p:cTn id="33" dur="1" fill="hold">
                                          <p:stCondLst>
                                            <p:cond delay="0"/>
                                          </p:stCondLst>
                                        </p:cTn>
                                        <p:tgtEl>
                                          <p:spTgt spid="79"/>
                                        </p:tgtEl>
                                        <p:attrNameLst>
                                          <p:attrName>style.visibility</p:attrName>
                                        </p:attrNameLst>
                                      </p:cBhvr>
                                      <p:to>
                                        <p:strVal val="visible"/>
                                      </p:to>
                                    </p:set>
                                    <p:animEffect transition="in" filter="wipe(left)">
                                      <p:cBhvr>
                                        <p:cTn id="34" dur="750"/>
                                        <p:tgtEl>
                                          <p:spTgt spid="79"/>
                                        </p:tgtEl>
                                      </p:cBhvr>
                                    </p:animEffect>
                                  </p:childTnLst>
                                </p:cTn>
                              </p:par>
                              <p:par>
                                <p:cTn id="35" presetID="22" presetClass="entr" presetSubtype="8" fill="hold" grpId="0" nodeType="withEffect">
                                  <p:stCondLst>
                                    <p:cond delay="1300"/>
                                  </p:stCondLst>
                                  <p:childTnLst>
                                    <p:set>
                                      <p:cBhvr>
                                        <p:cTn id="36" dur="1" fill="hold">
                                          <p:stCondLst>
                                            <p:cond delay="0"/>
                                          </p:stCondLst>
                                        </p:cTn>
                                        <p:tgtEl>
                                          <p:spTgt spid="80"/>
                                        </p:tgtEl>
                                        <p:attrNameLst>
                                          <p:attrName>style.visibility</p:attrName>
                                        </p:attrNameLst>
                                      </p:cBhvr>
                                      <p:to>
                                        <p:strVal val="visible"/>
                                      </p:to>
                                    </p:set>
                                    <p:animEffect transition="in" filter="wipe(left)">
                                      <p:cBhvr>
                                        <p:cTn id="37" dur="750"/>
                                        <p:tgtEl>
                                          <p:spTgt spid="80"/>
                                        </p:tgtEl>
                                      </p:cBhvr>
                                    </p:animEffect>
                                  </p:childTnLst>
                                </p:cTn>
                              </p:par>
                              <p:par>
                                <p:cTn id="38" presetID="22" presetClass="entr" presetSubtype="8" fill="hold" grpId="0" nodeType="withEffect">
                                  <p:stCondLst>
                                    <p:cond delay="800"/>
                                  </p:stCondLst>
                                  <p:childTnLst>
                                    <p:set>
                                      <p:cBhvr>
                                        <p:cTn id="39" dur="1" fill="hold">
                                          <p:stCondLst>
                                            <p:cond delay="0"/>
                                          </p:stCondLst>
                                        </p:cTn>
                                        <p:tgtEl>
                                          <p:spTgt spid="66"/>
                                        </p:tgtEl>
                                        <p:attrNameLst>
                                          <p:attrName>style.visibility</p:attrName>
                                        </p:attrNameLst>
                                      </p:cBhvr>
                                      <p:to>
                                        <p:strVal val="visible"/>
                                      </p:to>
                                    </p:set>
                                    <p:animEffect transition="in" filter="wipe(left)">
                                      <p:cBhvr>
                                        <p:cTn id="40" dur="750"/>
                                        <p:tgtEl>
                                          <p:spTgt spid="66"/>
                                        </p:tgtEl>
                                      </p:cBhvr>
                                    </p:animEffect>
                                  </p:childTnLst>
                                </p:cTn>
                              </p:par>
                              <p:par>
                                <p:cTn id="41" presetID="22" presetClass="entr" presetSubtype="4" fill="hold" grpId="0" nodeType="withEffect">
                                  <p:stCondLst>
                                    <p:cond delay="110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750"/>
                                        <p:tgtEl>
                                          <p:spTgt spid="67"/>
                                        </p:tgtEl>
                                      </p:cBhvr>
                                    </p:animEffect>
                                  </p:childTnLst>
                                </p:cTn>
                              </p:par>
                              <p:par>
                                <p:cTn id="44" presetID="22" presetClass="entr" presetSubtype="4" fill="hold" grpId="0" nodeType="withEffect">
                                  <p:stCondLst>
                                    <p:cond delay="1100"/>
                                  </p:stCondLst>
                                  <p:childTnLst>
                                    <p:set>
                                      <p:cBhvr>
                                        <p:cTn id="45" dur="1" fill="hold">
                                          <p:stCondLst>
                                            <p:cond delay="0"/>
                                          </p:stCondLst>
                                        </p:cTn>
                                        <p:tgtEl>
                                          <p:spTgt spid="84"/>
                                        </p:tgtEl>
                                        <p:attrNameLst>
                                          <p:attrName>style.visibility</p:attrName>
                                        </p:attrNameLst>
                                      </p:cBhvr>
                                      <p:to>
                                        <p:strVal val="visible"/>
                                      </p:to>
                                    </p:set>
                                    <p:animEffect transition="in" filter="wipe(down)">
                                      <p:cBhvr>
                                        <p:cTn id="46" dur="750"/>
                                        <p:tgtEl>
                                          <p:spTgt spid="84"/>
                                        </p:tgtEl>
                                      </p:cBhvr>
                                    </p:animEffect>
                                  </p:childTnLst>
                                </p:cTn>
                              </p:par>
                              <p:par>
                                <p:cTn id="47" presetID="22" presetClass="entr" presetSubtype="2" fill="hold" grpId="0" nodeType="withEffect">
                                  <p:stCondLst>
                                    <p:cond delay="1300"/>
                                  </p:stCondLst>
                                  <p:childTnLst>
                                    <p:set>
                                      <p:cBhvr>
                                        <p:cTn id="48" dur="1" fill="hold">
                                          <p:stCondLst>
                                            <p:cond delay="0"/>
                                          </p:stCondLst>
                                        </p:cTn>
                                        <p:tgtEl>
                                          <p:spTgt spid="59"/>
                                        </p:tgtEl>
                                        <p:attrNameLst>
                                          <p:attrName>style.visibility</p:attrName>
                                        </p:attrNameLst>
                                      </p:cBhvr>
                                      <p:to>
                                        <p:strVal val="visible"/>
                                      </p:to>
                                    </p:set>
                                    <p:animEffect transition="in" filter="wipe(right)">
                                      <p:cBhvr>
                                        <p:cTn id="49" dur="750"/>
                                        <p:tgtEl>
                                          <p:spTgt spid="59"/>
                                        </p:tgtEl>
                                      </p:cBhvr>
                                    </p:animEffect>
                                  </p:childTnLst>
                                </p:cTn>
                              </p:par>
                              <p:par>
                                <p:cTn id="50" presetID="22" presetClass="entr" presetSubtype="2" fill="hold" grpId="0" nodeType="withEffect">
                                  <p:stCondLst>
                                    <p:cond delay="500"/>
                                  </p:stCondLst>
                                  <p:childTnLst>
                                    <p:set>
                                      <p:cBhvr>
                                        <p:cTn id="51" dur="1" fill="hold">
                                          <p:stCondLst>
                                            <p:cond delay="0"/>
                                          </p:stCondLst>
                                        </p:cTn>
                                        <p:tgtEl>
                                          <p:spTgt spid="86"/>
                                        </p:tgtEl>
                                        <p:attrNameLst>
                                          <p:attrName>style.visibility</p:attrName>
                                        </p:attrNameLst>
                                      </p:cBhvr>
                                      <p:to>
                                        <p:strVal val="visible"/>
                                      </p:to>
                                    </p:set>
                                    <p:animEffect transition="in" filter="wipe(right)">
                                      <p:cBhvr>
                                        <p:cTn id="52" dur="750"/>
                                        <p:tgtEl>
                                          <p:spTgt spid="86"/>
                                        </p:tgtEl>
                                      </p:cBhvr>
                                    </p:animEffect>
                                  </p:childTnLst>
                                </p:cTn>
                              </p:par>
                              <p:par>
                                <p:cTn id="53" presetID="22" presetClass="entr" presetSubtype="1" fill="hold" grpId="0" nodeType="withEffect">
                                  <p:stCondLst>
                                    <p:cond delay="900"/>
                                  </p:stCondLst>
                                  <p:childTnLst>
                                    <p:set>
                                      <p:cBhvr>
                                        <p:cTn id="54" dur="1" fill="hold">
                                          <p:stCondLst>
                                            <p:cond delay="0"/>
                                          </p:stCondLst>
                                        </p:cTn>
                                        <p:tgtEl>
                                          <p:spTgt spid="85"/>
                                        </p:tgtEl>
                                        <p:attrNameLst>
                                          <p:attrName>style.visibility</p:attrName>
                                        </p:attrNameLst>
                                      </p:cBhvr>
                                      <p:to>
                                        <p:strVal val="visible"/>
                                      </p:to>
                                    </p:set>
                                    <p:animEffect transition="in" filter="wipe(up)">
                                      <p:cBhvr>
                                        <p:cTn id="55" dur="750"/>
                                        <p:tgtEl>
                                          <p:spTgt spid="85"/>
                                        </p:tgtEl>
                                      </p:cBhvr>
                                    </p:animEffect>
                                  </p:childTnLst>
                                </p:cTn>
                              </p:par>
                              <p:par>
                                <p:cTn id="56" presetID="22" presetClass="entr" presetSubtype="8" fill="hold" grpId="0" nodeType="withEffect">
                                  <p:stCondLst>
                                    <p:cond delay="1200"/>
                                  </p:stCondLst>
                                  <p:childTnLst>
                                    <p:set>
                                      <p:cBhvr>
                                        <p:cTn id="57" dur="1" fill="hold">
                                          <p:stCondLst>
                                            <p:cond delay="0"/>
                                          </p:stCondLst>
                                        </p:cTn>
                                        <p:tgtEl>
                                          <p:spTgt spid="60"/>
                                        </p:tgtEl>
                                        <p:attrNameLst>
                                          <p:attrName>style.visibility</p:attrName>
                                        </p:attrNameLst>
                                      </p:cBhvr>
                                      <p:to>
                                        <p:strVal val="visible"/>
                                      </p:to>
                                    </p:set>
                                    <p:animEffect transition="in" filter="wipe(left)">
                                      <p:cBhvr>
                                        <p:cTn id="58" dur="750"/>
                                        <p:tgtEl>
                                          <p:spTgt spid="60"/>
                                        </p:tgtEl>
                                      </p:cBhvr>
                                    </p:animEffect>
                                  </p:childTnLst>
                                </p:cTn>
                              </p:par>
                              <p:par>
                                <p:cTn id="59" presetID="22" presetClass="entr" presetSubtype="4" fill="hold" grpId="0" nodeType="withEffect">
                                  <p:stCondLst>
                                    <p:cond delay="150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750"/>
                                        <p:tgtEl>
                                          <p:spTgt spid="62"/>
                                        </p:tgtEl>
                                      </p:cBhvr>
                                    </p:animEffect>
                                  </p:childTnLst>
                                </p:cTn>
                              </p:par>
                              <p:par>
                                <p:cTn id="62" presetID="22" presetClass="entr" presetSubtype="8" fill="hold" grpId="0" nodeType="withEffect">
                                  <p:stCondLst>
                                    <p:cond delay="1800"/>
                                  </p:stCondLst>
                                  <p:childTnLst>
                                    <p:set>
                                      <p:cBhvr>
                                        <p:cTn id="63" dur="1" fill="hold">
                                          <p:stCondLst>
                                            <p:cond delay="0"/>
                                          </p:stCondLst>
                                        </p:cTn>
                                        <p:tgtEl>
                                          <p:spTgt spid="74"/>
                                        </p:tgtEl>
                                        <p:attrNameLst>
                                          <p:attrName>style.visibility</p:attrName>
                                        </p:attrNameLst>
                                      </p:cBhvr>
                                      <p:to>
                                        <p:strVal val="visible"/>
                                      </p:to>
                                    </p:set>
                                    <p:animEffect transition="in" filter="wipe(left)">
                                      <p:cBhvr>
                                        <p:cTn id="64"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animBg="1"/>
      <p:bldP spid="74" grpId="0" animBg="1"/>
      <p:bldP spid="79" grpId="0" animBg="1"/>
      <p:bldP spid="80" grpId="0" animBg="1"/>
      <p:bldP spid="83" grpId="0" animBg="1"/>
      <p:bldP spid="84" grpId="0" animBg="1"/>
      <p:bldP spid="85" grpId="0" animBg="1"/>
      <p:bldP spid="8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Work like a network:</a:t>
            </a:r>
            <a:br>
              <a:rPr lang="en-US" dirty="0"/>
            </a:br>
            <a:r>
              <a:rPr lang="en-US" dirty="0"/>
              <a:t>The power of Enterprise Social</a:t>
            </a:r>
          </a:p>
        </p:txBody>
      </p:sp>
      <p:sp>
        <p:nvSpPr>
          <p:cNvPr id="5" name="Text Placeholder 4"/>
          <p:cNvSpPr>
            <a:spLocks noGrp="1"/>
          </p:cNvSpPr>
          <p:nvPr>
            <p:ph type="body" sz="quarter" idx="14"/>
          </p:nvPr>
        </p:nvSpPr>
        <p:spPr/>
        <p:txBody>
          <a:bodyPr/>
          <a:lstStyle/>
          <a:p>
            <a:r>
              <a:rPr lang="en-US" dirty="0"/>
              <a:t>Jared </a:t>
            </a:r>
            <a:r>
              <a:rPr lang="en-US" dirty="0" err="1"/>
              <a:t>Spataro</a:t>
            </a:r>
            <a:endParaRPr lang="en-US" dirty="0"/>
          </a:p>
          <a:p>
            <a:r>
              <a:rPr lang="en-US" dirty="0"/>
              <a:t>GM</a:t>
            </a:r>
          </a:p>
          <a:p>
            <a:r>
              <a:rPr lang="en-US" dirty="0"/>
              <a:t>Microsoft</a:t>
            </a:r>
          </a:p>
        </p:txBody>
      </p:sp>
      <p:sp>
        <p:nvSpPr>
          <p:cNvPr id="2" name="Text Placeholder 1"/>
          <p:cNvSpPr>
            <a:spLocks noGrp="1"/>
          </p:cNvSpPr>
          <p:nvPr>
            <p:ph type="body" sz="quarter" idx="15"/>
          </p:nvPr>
        </p:nvSpPr>
        <p:spPr/>
        <p:txBody>
          <a:bodyPr/>
          <a:lstStyle/>
          <a:p>
            <a:r>
              <a:rPr lang="en-US" dirty="0" smtClean="0"/>
              <a:t>SPC112</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542078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4"/>
          </p:nvPr>
        </p:nvSpPr>
        <p:spPr/>
        <p:txBody>
          <a:bodyPr/>
          <a:lstStyle/>
          <a:p>
            <a:endParaRPr lang="en-US"/>
          </a:p>
        </p:txBody>
      </p:sp>
      <p:sp>
        <p:nvSpPr>
          <p:cNvPr id="4" name="Text Placeholder 3"/>
          <p:cNvSpPr>
            <a:spLocks noGrp="1"/>
          </p:cNvSpPr>
          <p:nvPr>
            <p:ph type="body" sz="quarter" idx="15"/>
          </p:nvPr>
        </p:nvSpPr>
        <p:spPr/>
        <p:txBody>
          <a:bodyPr/>
          <a:lstStyle/>
          <a:p>
            <a:endParaRPr lang="en-US"/>
          </a:p>
        </p:txBody>
      </p:sp>
      <p:pic>
        <p:nvPicPr>
          <p:cNvPr id="5" name="Video 1 - EnterpriseSocialVis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83" y="-495"/>
            <a:ext cx="12435592" cy="6995020"/>
          </a:xfrm>
          <a:prstGeom prst="rect">
            <a:avLst/>
          </a:prstGeom>
        </p:spPr>
      </p:pic>
    </p:spTree>
    <p:extLst>
      <p:ext uri="{BB962C8B-B14F-4D97-AF65-F5344CB8AC3E}">
        <p14:creationId xmlns:p14="http://schemas.microsoft.com/office/powerpoint/2010/main" val="42366114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01" y="-1"/>
            <a:ext cx="8023899" cy="6994525"/>
          </a:xfrm>
          <a:prstGeom prst="rect">
            <a:avLst/>
          </a:prstGeom>
          <a:solidFill>
            <a:srgbClr val="0018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 name="Rectangle 1"/>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pic>
        <p:nvPicPr>
          <p:cNvPr id="2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631" r="1"/>
          <a:stretch/>
        </p:blipFill>
        <p:spPr bwMode="auto">
          <a:xfrm>
            <a:off x="513432" y="765946"/>
            <a:ext cx="2400430" cy="4721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171" name="1"/>
          <p:cNvGrpSpPr/>
          <p:nvPr/>
        </p:nvGrpSpPr>
        <p:grpSpPr>
          <a:xfrm>
            <a:off x="2638460" y="1244932"/>
            <a:ext cx="9887305" cy="4589438"/>
            <a:chOff x="1643157" y="1711420"/>
            <a:chExt cx="9887305" cy="4589438"/>
          </a:xfrm>
        </p:grpSpPr>
        <p:pic>
          <p:nvPicPr>
            <p:cNvPr id="172" name="person1" descr="C:\Users\Jonathan.DUARTE\Desktop\person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1992" y="2217691"/>
              <a:ext cx="450850" cy="450850"/>
            </a:xfrm>
            <a:prstGeom prst="rect">
              <a:avLst/>
            </a:prstGeom>
            <a:noFill/>
            <a:extLst>
              <a:ext uri="{909E8E84-426E-40dd-AFC4-6F175D3DCCD1}">
                <a14:hiddenFill xmlns="" xmlns:a14="http://schemas.microsoft.com/office/drawing/2010/main">
                  <a:solidFill>
                    <a:srgbClr val="FFFFFF"/>
                  </a:solidFill>
                </a14:hiddenFill>
              </a:ext>
            </a:extLst>
          </p:spPr>
        </p:pic>
        <p:pic>
          <p:nvPicPr>
            <p:cNvPr id="173" name="person2" descr="C:\Users\Jonathan.DUARTE\Desktop\person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98662" y="1711420"/>
              <a:ext cx="431800" cy="431800"/>
            </a:xfrm>
            <a:prstGeom prst="rect">
              <a:avLst/>
            </a:prstGeom>
            <a:noFill/>
            <a:extLst>
              <a:ext uri="{909E8E84-426E-40dd-AFC4-6F175D3DCCD1}">
                <a14:hiddenFill xmlns="" xmlns:a14="http://schemas.microsoft.com/office/drawing/2010/main">
                  <a:solidFill>
                    <a:srgbClr val="FFFFFF"/>
                  </a:solidFill>
                </a14:hiddenFill>
              </a:ext>
            </a:extLst>
          </p:spPr>
        </p:pic>
        <p:pic>
          <p:nvPicPr>
            <p:cNvPr id="174" name="person3" descr="C:\Users\Jonathan.DUARTE\Desktop\person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3157" y="5519808"/>
              <a:ext cx="781050" cy="781050"/>
            </a:xfrm>
            <a:prstGeom prst="rect">
              <a:avLst/>
            </a:prstGeom>
            <a:noFill/>
            <a:extLst>
              <a:ext uri="{909E8E84-426E-40dd-AFC4-6F175D3DCCD1}">
                <a14:hiddenFill xmlns="" xmlns:a14="http://schemas.microsoft.com/office/drawing/2010/main">
                  <a:solidFill>
                    <a:srgbClr val="FFFFFF"/>
                  </a:solidFill>
                </a14:hiddenFill>
              </a:ext>
            </a:extLst>
          </p:spPr>
        </p:pic>
        <p:pic>
          <p:nvPicPr>
            <p:cNvPr id="175" name="person4" descr="C:\Users\Jonathan.DUARTE\Desktop\person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86338" y="4382083"/>
              <a:ext cx="527050" cy="52705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87" name="3"/>
          <p:cNvGrpSpPr/>
          <p:nvPr/>
        </p:nvGrpSpPr>
        <p:grpSpPr>
          <a:xfrm>
            <a:off x="4805303" y="602725"/>
            <a:ext cx="3562350" cy="4733606"/>
            <a:chOff x="3810000" y="1069213"/>
            <a:chExt cx="3562350" cy="4733606"/>
          </a:xfrm>
        </p:grpSpPr>
        <p:grpSp>
          <p:nvGrpSpPr>
            <p:cNvPr id="188" name="cloud"/>
            <p:cNvGrpSpPr/>
            <p:nvPr/>
          </p:nvGrpSpPr>
          <p:grpSpPr>
            <a:xfrm>
              <a:off x="4543119" y="1334558"/>
              <a:ext cx="348983" cy="348983"/>
              <a:chOff x="4939062" y="5339275"/>
              <a:chExt cx="518401" cy="518401"/>
            </a:xfrm>
          </p:grpSpPr>
          <p:sp>
            <p:nvSpPr>
              <p:cNvPr id="193" name="Oval 192"/>
              <p:cNvSpPr/>
              <p:nvPr/>
            </p:nvSpPr>
            <p:spPr bwMode="auto">
              <a:xfrm>
                <a:off x="4939062" y="5339275"/>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4" name="Rectangle 193"/>
              <p:cNvSpPr/>
              <p:nvPr/>
            </p:nvSpPr>
            <p:spPr bwMode="auto">
              <a:xfrm>
                <a:off x="5012934" y="5470207"/>
                <a:ext cx="407648" cy="266700"/>
              </a:xfrm>
              <a:prstGeom prst="rect">
                <a:avLst/>
              </a:prstGeom>
              <a:blipFill dpi="0" rotWithShape="1">
                <a:blip r:embed="rId8">
                  <a:alphaModFix amt="35000"/>
                </a:blip>
                <a:srcRect/>
                <a:tile tx="0" ty="0" sx="65000" sy="65000" flip="none" algn="ctr"/>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89" name="skype" descr="C:\Users\Jonathan.DUARTE\Desktop\4.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50050" y="1069213"/>
              <a:ext cx="622300" cy="60960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90" name="talk"/>
            <p:cNvGrpSpPr/>
            <p:nvPr/>
          </p:nvGrpSpPr>
          <p:grpSpPr>
            <a:xfrm>
              <a:off x="3810000" y="5291087"/>
              <a:ext cx="511732" cy="511732"/>
              <a:chOff x="3810000" y="5291087"/>
              <a:chExt cx="511732" cy="511732"/>
            </a:xfrm>
          </p:grpSpPr>
          <p:sp>
            <p:nvSpPr>
              <p:cNvPr id="191" name="Freeform 17"/>
              <p:cNvSpPr>
                <a:spLocks/>
              </p:cNvSpPr>
              <p:nvPr/>
            </p:nvSpPr>
            <p:spPr bwMode="auto">
              <a:xfrm>
                <a:off x="3942732" y="5426145"/>
                <a:ext cx="248267" cy="252547"/>
              </a:xfrm>
              <a:custGeom>
                <a:avLst/>
                <a:gdLst>
                  <a:gd name="T0" fmla="*/ 50 w 57"/>
                  <a:gd name="T1" fmla="*/ 0 h 58"/>
                  <a:gd name="T2" fmla="*/ 7 w 57"/>
                  <a:gd name="T3" fmla="*/ 0 h 58"/>
                  <a:gd name="T4" fmla="*/ 0 w 57"/>
                  <a:gd name="T5" fmla="*/ 8 h 58"/>
                  <a:gd name="T6" fmla="*/ 0 w 57"/>
                  <a:gd name="T7" fmla="*/ 35 h 58"/>
                  <a:gd name="T8" fmla="*/ 7 w 57"/>
                  <a:gd name="T9" fmla="*/ 43 h 58"/>
                  <a:gd name="T10" fmla="*/ 18 w 57"/>
                  <a:gd name="T11" fmla="*/ 43 h 58"/>
                  <a:gd name="T12" fmla="*/ 40 w 57"/>
                  <a:gd name="T13" fmla="*/ 58 h 58"/>
                  <a:gd name="T14" fmla="*/ 36 w 57"/>
                  <a:gd name="T15" fmla="*/ 43 h 58"/>
                  <a:gd name="T16" fmla="*/ 50 w 57"/>
                  <a:gd name="T17" fmla="*/ 43 h 58"/>
                  <a:gd name="T18" fmla="*/ 57 w 57"/>
                  <a:gd name="T19" fmla="*/ 36 h 58"/>
                  <a:gd name="T20" fmla="*/ 57 w 57"/>
                  <a:gd name="T21" fmla="*/ 8 h 58"/>
                  <a:gd name="T22" fmla="*/ 50 w 57"/>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58">
                    <a:moveTo>
                      <a:pt x="50" y="0"/>
                    </a:moveTo>
                    <a:cubicBezTo>
                      <a:pt x="7" y="0"/>
                      <a:pt x="7" y="0"/>
                      <a:pt x="7" y="0"/>
                    </a:cubicBezTo>
                    <a:cubicBezTo>
                      <a:pt x="4" y="0"/>
                      <a:pt x="0" y="3"/>
                      <a:pt x="0" y="8"/>
                    </a:cubicBezTo>
                    <a:cubicBezTo>
                      <a:pt x="0" y="35"/>
                      <a:pt x="0" y="35"/>
                      <a:pt x="0" y="35"/>
                    </a:cubicBezTo>
                    <a:cubicBezTo>
                      <a:pt x="0" y="40"/>
                      <a:pt x="3" y="43"/>
                      <a:pt x="7" y="43"/>
                    </a:cubicBezTo>
                    <a:cubicBezTo>
                      <a:pt x="18" y="43"/>
                      <a:pt x="18" y="43"/>
                      <a:pt x="18" y="43"/>
                    </a:cubicBezTo>
                    <a:cubicBezTo>
                      <a:pt x="40" y="58"/>
                      <a:pt x="40" y="58"/>
                      <a:pt x="40" y="58"/>
                    </a:cubicBezTo>
                    <a:cubicBezTo>
                      <a:pt x="36" y="43"/>
                      <a:pt x="36" y="43"/>
                      <a:pt x="36" y="43"/>
                    </a:cubicBezTo>
                    <a:cubicBezTo>
                      <a:pt x="50" y="43"/>
                      <a:pt x="50" y="43"/>
                      <a:pt x="50" y="43"/>
                    </a:cubicBezTo>
                    <a:cubicBezTo>
                      <a:pt x="55" y="43"/>
                      <a:pt x="57" y="40"/>
                      <a:pt x="57" y="36"/>
                    </a:cubicBezTo>
                    <a:cubicBezTo>
                      <a:pt x="57" y="8"/>
                      <a:pt x="57" y="8"/>
                      <a:pt x="57" y="8"/>
                    </a:cubicBezTo>
                    <a:cubicBezTo>
                      <a:pt x="57" y="3"/>
                      <a:pt x="55" y="0"/>
                      <a:pt x="50" y="0"/>
                    </a:cubicBezTo>
                  </a:path>
                </a:pathLst>
              </a:custGeom>
              <a:solidFill>
                <a:srgbClr val="FFFFFF">
                  <a:alpha val="35000"/>
                </a:srgbClr>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2" name="Oval 191"/>
              <p:cNvSpPr/>
              <p:nvPr/>
            </p:nvSpPr>
            <p:spPr bwMode="auto">
              <a:xfrm flipH="1">
                <a:off x="3810000" y="5291087"/>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cxnSp>
        <p:nvCxnSpPr>
          <p:cNvPr id="211" name="Straight Connector 210"/>
          <p:cNvCxnSpPr>
            <a:stCxn id="182" idx="3"/>
          </p:cNvCxnSpPr>
          <p:nvPr/>
        </p:nvCxnSpPr>
        <p:spPr>
          <a:xfrm>
            <a:off x="1459731" y="4578421"/>
            <a:ext cx="1297697" cy="562935"/>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flipV="1">
            <a:off x="3419510" y="5141357"/>
            <a:ext cx="1364362" cy="23098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flipV="1">
            <a:off x="5312273" y="4395139"/>
            <a:ext cx="766999" cy="5455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a:off x="6424553" y="4374593"/>
            <a:ext cx="1079500" cy="89214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flipV="1">
            <a:off x="3236059" y="4045192"/>
            <a:ext cx="1465440" cy="105330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a:off x="5030111" y="3982703"/>
            <a:ext cx="951530" cy="14415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a:stCxn id="193" idx="6"/>
            <a:endCxn id="172" idx="1"/>
          </p:cNvCxnSpPr>
          <p:nvPr/>
        </p:nvCxnSpPr>
        <p:spPr>
          <a:xfrm>
            <a:off x="5887405" y="1042562"/>
            <a:ext cx="3139890" cy="93406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a:stCxn id="182" idx="2"/>
            <a:endCxn id="181" idx="1"/>
          </p:cNvCxnSpPr>
          <p:nvPr/>
        </p:nvCxnSpPr>
        <p:spPr>
          <a:xfrm flipV="1">
            <a:off x="1535649" y="3955407"/>
            <a:ext cx="3151562" cy="43973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flipV="1">
            <a:off x="5319167" y="1205183"/>
            <a:ext cx="278509" cy="459288"/>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a:endCxn id="178" idx="1"/>
          </p:cNvCxnSpPr>
          <p:nvPr/>
        </p:nvCxnSpPr>
        <p:spPr>
          <a:xfrm>
            <a:off x="5428717" y="2023505"/>
            <a:ext cx="3242978" cy="179092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a:off x="8295456" y="1114319"/>
            <a:ext cx="765141" cy="7194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a:endCxn id="178" idx="0"/>
          </p:cNvCxnSpPr>
          <p:nvPr/>
        </p:nvCxnSpPr>
        <p:spPr>
          <a:xfrm flipH="1">
            <a:off x="8839970" y="2183843"/>
            <a:ext cx="302383" cy="146231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a:stCxn id="175" idx="3"/>
            <a:endCxn id="178" idx="1"/>
          </p:cNvCxnSpPr>
          <p:nvPr/>
        </p:nvCxnSpPr>
        <p:spPr>
          <a:xfrm flipV="1">
            <a:off x="6508691" y="3814428"/>
            <a:ext cx="2163004" cy="36469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a:stCxn id="178" idx="0"/>
          </p:cNvCxnSpPr>
          <p:nvPr/>
        </p:nvCxnSpPr>
        <p:spPr>
          <a:xfrm flipV="1">
            <a:off x="8839970" y="602725"/>
            <a:ext cx="1851783" cy="3043428"/>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a:stCxn id="192" idx="2"/>
          </p:cNvCxnSpPr>
          <p:nvPr/>
        </p:nvCxnSpPr>
        <p:spPr>
          <a:xfrm>
            <a:off x="5317035" y="5080465"/>
            <a:ext cx="2187018" cy="18627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flipV="1">
            <a:off x="8136672" y="4725675"/>
            <a:ext cx="1665830" cy="6106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a:off x="9001136" y="3901308"/>
            <a:ext cx="821496" cy="57265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a:off x="10247002" y="4706626"/>
            <a:ext cx="1218657" cy="34669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a:stCxn id="179" idx="2"/>
          </p:cNvCxnSpPr>
          <p:nvPr/>
        </p:nvCxnSpPr>
        <p:spPr>
          <a:xfrm>
            <a:off x="10691753" y="594822"/>
            <a:ext cx="1011371" cy="413085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a:stCxn id="172" idx="3"/>
            <a:endCxn id="173" idx="1"/>
          </p:cNvCxnSpPr>
          <p:nvPr/>
        </p:nvCxnSpPr>
        <p:spPr>
          <a:xfrm flipV="1">
            <a:off x="9478145" y="1460832"/>
            <a:ext cx="2615820" cy="51579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flipV="1">
            <a:off x="8341459" y="436006"/>
            <a:ext cx="2090738" cy="31912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a:stCxn id="179" idx="2"/>
            <a:endCxn id="172" idx="3"/>
          </p:cNvCxnSpPr>
          <p:nvPr/>
        </p:nvCxnSpPr>
        <p:spPr>
          <a:xfrm flipH="1">
            <a:off x="9478145" y="594822"/>
            <a:ext cx="1213608" cy="138180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a:off x="10967978" y="409812"/>
            <a:ext cx="1159324" cy="91228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flipV="1">
            <a:off x="10136129" y="1664473"/>
            <a:ext cx="2073920" cy="277817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91" name="Rectangle 290"/>
          <p:cNvSpPr/>
          <p:nvPr/>
        </p:nvSpPr>
        <p:spPr bwMode="auto">
          <a:xfrm>
            <a:off x="1535649" y="3532258"/>
            <a:ext cx="591576" cy="251699"/>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93" name="Straight Connector 292"/>
          <p:cNvCxnSpPr/>
          <p:nvPr/>
        </p:nvCxnSpPr>
        <p:spPr>
          <a:xfrm>
            <a:off x="5110542" y="5336331"/>
            <a:ext cx="696724" cy="182959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a:stCxn id="198" idx="2"/>
          </p:cNvCxnSpPr>
          <p:nvPr/>
        </p:nvCxnSpPr>
        <p:spPr>
          <a:xfrm flipH="1">
            <a:off x="9008245" y="4845989"/>
            <a:ext cx="1009365" cy="231993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a:off x="12009586" y="5432662"/>
            <a:ext cx="669681" cy="1531085"/>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1" name="Straight Connector 300"/>
          <p:cNvCxnSpPr/>
          <p:nvPr/>
        </p:nvCxnSpPr>
        <p:spPr>
          <a:xfrm>
            <a:off x="3236059" y="5709584"/>
            <a:ext cx="1709049" cy="146264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a:xfrm flipV="1">
            <a:off x="1597262" y="5709584"/>
            <a:ext cx="1160166" cy="185388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15217" y="2763899"/>
            <a:ext cx="7411184" cy="939809"/>
          </a:xfrm>
          <a:prstGeom prst="rect">
            <a:avLst/>
          </a:prstGeom>
          <a:noFill/>
        </p:spPr>
        <p:txBody>
          <a:bodyPr wrap="square" rtlCol="0">
            <a:spAutoFit/>
          </a:bodyPr>
          <a:lstStyle/>
          <a:p>
            <a:pPr>
              <a:tabLst>
                <a:tab pos="3212277" algn="l"/>
              </a:tabLst>
            </a:pPr>
            <a:r>
              <a:rPr lang="en-US" sz="5507" dirty="0">
                <a:solidFill>
                  <a:srgbClr val="FFFFFF"/>
                </a:solidFill>
                <a:latin typeface="Segoe UI Light"/>
              </a:rPr>
              <a:t>Work like a network.</a:t>
            </a:r>
          </a:p>
        </p:txBody>
      </p:sp>
      <p:sp>
        <p:nvSpPr>
          <p:cNvPr id="7" name="TextBox 6"/>
          <p:cNvSpPr txBox="1"/>
          <p:nvPr/>
        </p:nvSpPr>
        <p:spPr>
          <a:xfrm>
            <a:off x="614349" y="2342224"/>
            <a:ext cx="7411185" cy="446276"/>
          </a:xfrm>
          <a:prstGeom prst="rect">
            <a:avLst/>
          </a:prstGeom>
          <a:noFill/>
        </p:spPr>
        <p:txBody>
          <a:bodyPr wrap="square" rtlCol="0">
            <a:spAutoFit/>
          </a:bodyPr>
          <a:lstStyle/>
          <a:p>
            <a:r>
              <a:rPr lang="en-US" sz="2250" dirty="0" smtClean="0">
                <a:solidFill>
                  <a:srgbClr val="FFFFFF"/>
                </a:solidFill>
                <a:latin typeface="Segoe UI Light"/>
              </a:rPr>
              <a:t>Enterprise Social and the Future of Work:</a:t>
            </a:r>
          </a:p>
        </p:txBody>
      </p:sp>
      <p:grpSp>
        <p:nvGrpSpPr>
          <p:cNvPr id="10" name="Group 9"/>
          <p:cNvGrpSpPr/>
          <p:nvPr/>
        </p:nvGrpSpPr>
        <p:grpSpPr>
          <a:xfrm>
            <a:off x="1017248" y="48722"/>
            <a:ext cx="9950730" cy="5790410"/>
            <a:chOff x="1017248" y="48722"/>
            <a:chExt cx="9950730" cy="5790410"/>
          </a:xfrm>
        </p:grpSpPr>
        <p:grpSp>
          <p:nvGrpSpPr>
            <p:cNvPr id="176" name="2"/>
            <p:cNvGrpSpPr/>
            <p:nvPr/>
          </p:nvGrpSpPr>
          <p:grpSpPr>
            <a:xfrm>
              <a:off x="1017248" y="48722"/>
              <a:ext cx="9950730" cy="5790410"/>
              <a:chOff x="21945" y="515210"/>
              <a:chExt cx="9950730" cy="5790410"/>
            </a:xfrm>
          </p:grpSpPr>
          <p:grpSp>
            <p:nvGrpSpPr>
              <p:cNvPr id="177" name="yammer"/>
              <p:cNvGrpSpPr/>
              <p:nvPr/>
            </p:nvGrpSpPr>
            <p:grpSpPr>
              <a:xfrm>
                <a:off x="21945" y="4074624"/>
                <a:ext cx="846322" cy="1046203"/>
                <a:chOff x="21945" y="4074624"/>
                <a:chExt cx="846322" cy="1046203"/>
              </a:xfrm>
            </p:grpSpPr>
            <p:sp>
              <p:nvSpPr>
                <p:cNvPr id="182" name="Oval 181"/>
                <p:cNvSpPr/>
                <p:nvPr/>
              </p:nvSpPr>
              <p:spPr bwMode="auto">
                <a:xfrm flipH="1">
                  <a:off x="21945" y="4602426"/>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5" name="Freeform 44"/>
                <p:cNvSpPr>
                  <a:spLocks/>
                </p:cNvSpPr>
                <p:nvPr/>
              </p:nvSpPr>
              <p:spPr bwMode="auto">
                <a:xfrm>
                  <a:off x="779112" y="4074624"/>
                  <a:ext cx="89155" cy="24305"/>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6" name="Freeform 45"/>
                <p:cNvSpPr>
                  <a:spLocks/>
                </p:cNvSpPr>
                <p:nvPr/>
              </p:nvSpPr>
              <p:spPr bwMode="auto">
                <a:xfrm>
                  <a:off x="762443" y="4112641"/>
                  <a:ext cx="83186" cy="58020"/>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pic>
            <p:nvPicPr>
              <p:cNvPr id="178" name="2" descr="C:\Users\Jonathan.DUARTE\Desktop\5.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76392" y="4112641"/>
                <a:ext cx="336550" cy="336550"/>
              </a:xfrm>
              <a:prstGeom prst="rect">
                <a:avLst/>
              </a:prstGeom>
              <a:noFill/>
              <a:extLst>
                <a:ext uri="{909E8E84-426E-40dd-AFC4-6F175D3DCCD1}">
                  <a14:hiddenFill xmlns="" xmlns:a14="http://schemas.microsoft.com/office/drawing/2010/main">
                    <a:solidFill>
                      <a:srgbClr val="FFFFFF"/>
                    </a:solidFill>
                  </a14:hiddenFill>
                </a:ext>
              </a:extLst>
            </p:spPr>
          </p:pic>
          <p:pic>
            <p:nvPicPr>
              <p:cNvPr id="179" name="3" descr="C:\Users\Jonathan.DUARTE\Desktop\6.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20225" y="515210"/>
                <a:ext cx="552450" cy="546100"/>
              </a:xfrm>
              <a:prstGeom prst="rect">
                <a:avLst/>
              </a:prstGeom>
              <a:noFill/>
              <a:extLst>
                <a:ext uri="{909E8E84-426E-40dd-AFC4-6F175D3DCCD1}">
                  <a14:hiddenFill xmlns="" xmlns:a14="http://schemas.microsoft.com/office/drawing/2010/main">
                    <a:solidFill>
                      <a:srgbClr val="FFFFFF"/>
                    </a:solidFill>
                  </a14:hiddenFill>
                </a:ext>
              </a:extLst>
            </p:spPr>
          </p:pic>
          <p:pic>
            <p:nvPicPr>
              <p:cNvPr id="180" name="4" descr="C:\Users\Jonathan.DUARTE\Desktop\3.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3981" y="5594420"/>
                <a:ext cx="711200" cy="711200"/>
              </a:xfrm>
              <a:prstGeom prst="rect">
                <a:avLst/>
              </a:prstGeom>
              <a:noFill/>
              <a:extLst>
                <a:ext uri="{909E8E84-426E-40dd-AFC4-6F175D3DCCD1}">
                  <a14:hiddenFill xmlns="" xmlns:a14="http://schemas.microsoft.com/office/drawing/2010/main">
                    <a:solidFill>
                      <a:srgbClr val="FFFFFF"/>
                    </a:solidFill>
                  </a14:hiddenFill>
                </a:ext>
              </a:extLst>
            </p:spPr>
          </p:pic>
          <p:pic>
            <p:nvPicPr>
              <p:cNvPr id="181" name="6" descr="C:\Users\Jonathan.DUARTE\Desktop\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91908" y="4250445"/>
                <a:ext cx="342900" cy="34290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5" name="Group 4"/>
            <p:cNvGrpSpPr/>
            <p:nvPr/>
          </p:nvGrpSpPr>
          <p:grpSpPr>
            <a:xfrm>
              <a:off x="1128699" y="4265349"/>
              <a:ext cx="350835" cy="277536"/>
              <a:chOff x="594772" y="4893181"/>
              <a:chExt cx="496547" cy="424375"/>
            </a:xfrm>
          </p:grpSpPr>
          <p:pic>
            <p:nvPicPr>
              <p:cNvPr id="73" name="Picture 72" descr="Yammer_Spittle_White.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60460" y="4925533"/>
                <a:ext cx="393695" cy="332181"/>
              </a:xfrm>
              <a:prstGeom prst="rect">
                <a:avLst/>
              </a:prstGeom>
            </p:spPr>
          </p:pic>
          <p:sp>
            <p:nvSpPr>
              <p:cNvPr id="3" name="Rectangle 2"/>
              <p:cNvSpPr/>
              <p:nvPr/>
            </p:nvSpPr>
            <p:spPr bwMode="auto">
              <a:xfrm>
                <a:off x="594772" y="4893181"/>
                <a:ext cx="496547" cy="424375"/>
              </a:xfrm>
              <a:prstGeom prst="rect">
                <a:avLst/>
              </a:prstGeom>
              <a:solidFill>
                <a:srgbClr val="00188F">
                  <a:alpha val="5607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9" name="Group 8"/>
          <p:cNvGrpSpPr/>
          <p:nvPr/>
        </p:nvGrpSpPr>
        <p:grpSpPr>
          <a:xfrm>
            <a:off x="4916985" y="1649436"/>
            <a:ext cx="7283538" cy="3783226"/>
            <a:chOff x="4916985" y="1649436"/>
            <a:chExt cx="7283538" cy="3783226"/>
          </a:xfrm>
        </p:grpSpPr>
        <p:grpSp>
          <p:nvGrpSpPr>
            <p:cNvPr id="195" name="4"/>
            <p:cNvGrpSpPr/>
            <p:nvPr/>
          </p:nvGrpSpPr>
          <p:grpSpPr>
            <a:xfrm>
              <a:off x="4916985" y="1649436"/>
              <a:ext cx="7283538" cy="3783226"/>
              <a:chOff x="3921682" y="2115924"/>
              <a:chExt cx="7283538" cy="3783226"/>
            </a:xfrm>
          </p:grpSpPr>
          <p:grpSp>
            <p:nvGrpSpPr>
              <p:cNvPr id="197" name="chat"/>
              <p:cNvGrpSpPr/>
              <p:nvPr/>
            </p:nvGrpSpPr>
            <p:grpSpPr>
              <a:xfrm>
                <a:off x="10498231" y="5192162"/>
                <a:ext cx="706989" cy="706988"/>
                <a:chOff x="10744458" y="4264113"/>
                <a:chExt cx="483585" cy="483584"/>
              </a:xfrm>
            </p:grpSpPr>
            <p:sp>
              <p:nvSpPr>
                <p:cNvPr id="205" name="Freeform 59"/>
                <p:cNvSpPr>
                  <a:spLocks noEditPoints="1"/>
                </p:cNvSpPr>
                <p:nvPr/>
              </p:nvSpPr>
              <p:spPr bwMode="auto">
                <a:xfrm>
                  <a:off x="10814811" y="4444962"/>
                  <a:ext cx="214489" cy="189240"/>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solidFill>
                  <a:schemeClr val="bg1">
                    <a:alpha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6" name="Freeform 60"/>
                <p:cNvSpPr>
                  <a:spLocks/>
                </p:cNvSpPr>
                <p:nvPr/>
              </p:nvSpPr>
              <p:spPr bwMode="auto">
                <a:xfrm>
                  <a:off x="10950003" y="4386836"/>
                  <a:ext cx="214200" cy="195800"/>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solidFill>
                  <a:schemeClr val="bg1">
                    <a:alpha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7" name="Oval 206"/>
                <p:cNvSpPr/>
                <p:nvPr/>
              </p:nvSpPr>
              <p:spPr bwMode="auto">
                <a:xfrm>
                  <a:off x="10744458" y="4264113"/>
                  <a:ext cx="483585" cy="483584"/>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98" name="5" descr="C:\Users\Jonathan.DUARTE\Desktop\2.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790532" y="4861627"/>
                <a:ext cx="463550" cy="45085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99" name="files"/>
              <p:cNvGrpSpPr/>
              <p:nvPr/>
            </p:nvGrpSpPr>
            <p:grpSpPr>
              <a:xfrm>
                <a:off x="3921682" y="2115924"/>
                <a:ext cx="511732" cy="511732"/>
                <a:chOff x="3921682" y="2115924"/>
                <a:chExt cx="511732" cy="511732"/>
              </a:xfrm>
            </p:grpSpPr>
            <p:sp>
              <p:nvSpPr>
                <p:cNvPr id="200" name="Oval 199"/>
                <p:cNvSpPr/>
                <p:nvPr/>
              </p:nvSpPr>
              <p:spPr bwMode="auto">
                <a:xfrm flipH="1">
                  <a:off x="3921682" y="2115924"/>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01" name="Group 200"/>
                <p:cNvGrpSpPr/>
                <p:nvPr/>
              </p:nvGrpSpPr>
              <p:grpSpPr>
                <a:xfrm>
                  <a:off x="4051343" y="2271714"/>
                  <a:ext cx="279315" cy="244746"/>
                  <a:chOff x="4280110" y="3440112"/>
                  <a:chExt cx="320676" cy="280988"/>
                </a:xfrm>
              </p:grpSpPr>
              <p:sp>
                <p:nvSpPr>
                  <p:cNvPr id="202" name="Freeform 21"/>
                  <p:cNvSpPr>
                    <a:spLocks/>
                  </p:cNvSpPr>
                  <p:nvPr/>
                </p:nvSpPr>
                <p:spPr bwMode="auto">
                  <a:xfrm>
                    <a:off x="4280110" y="3440112"/>
                    <a:ext cx="225424" cy="280987"/>
                  </a:xfrm>
                  <a:custGeom>
                    <a:avLst/>
                    <a:gdLst>
                      <a:gd name="T0" fmla="*/ 41 w 43"/>
                      <a:gd name="T1" fmla="*/ 15 h 54"/>
                      <a:gd name="T2" fmla="*/ 27 w 43"/>
                      <a:gd name="T3" fmla="*/ 2 h 54"/>
                      <a:gd name="T4" fmla="*/ 24 w 43"/>
                      <a:gd name="T5" fmla="*/ 0 h 54"/>
                      <a:gd name="T6" fmla="*/ 5 w 43"/>
                      <a:gd name="T7" fmla="*/ 0 h 54"/>
                      <a:gd name="T8" fmla="*/ 0 w 43"/>
                      <a:gd name="T9" fmla="*/ 5 h 54"/>
                      <a:gd name="T10" fmla="*/ 0 w 43"/>
                      <a:gd name="T11" fmla="*/ 48 h 54"/>
                      <a:gd name="T12" fmla="*/ 5 w 43"/>
                      <a:gd name="T13" fmla="*/ 54 h 54"/>
                      <a:gd name="T14" fmla="*/ 37 w 43"/>
                      <a:gd name="T15" fmla="*/ 54 h 54"/>
                      <a:gd name="T16" fmla="*/ 43 w 43"/>
                      <a:gd name="T17" fmla="*/ 48 h 54"/>
                      <a:gd name="T18" fmla="*/ 43 w 43"/>
                      <a:gd name="T19" fmla="*/ 18 h 54"/>
                      <a:gd name="T20" fmla="*/ 41 w 43"/>
                      <a:gd name="T21"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4">
                        <a:moveTo>
                          <a:pt x="41" y="15"/>
                        </a:moveTo>
                        <a:cubicBezTo>
                          <a:pt x="27" y="2"/>
                          <a:pt x="27" y="2"/>
                          <a:pt x="27" y="2"/>
                        </a:cubicBezTo>
                        <a:cubicBezTo>
                          <a:pt x="26" y="0"/>
                          <a:pt x="25" y="0"/>
                          <a:pt x="24" y="0"/>
                        </a:cubicBezTo>
                        <a:cubicBezTo>
                          <a:pt x="5" y="0"/>
                          <a:pt x="5" y="0"/>
                          <a:pt x="5" y="0"/>
                        </a:cubicBezTo>
                        <a:cubicBezTo>
                          <a:pt x="2" y="0"/>
                          <a:pt x="0" y="2"/>
                          <a:pt x="0" y="5"/>
                        </a:cubicBezTo>
                        <a:cubicBezTo>
                          <a:pt x="0" y="48"/>
                          <a:pt x="0" y="48"/>
                          <a:pt x="0" y="48"/>
                        </a:cubicBezTo>
                        <a:cubicBezTo>
                          <a:pt x="0" y="51"/>
                          <a:pt x="2" y="54"/>
                          <a:pt x="5" y="54"/>
                        </a:cubicBezTo>
                        <a:cubicBezTo>
                          <a:pt x="37" y="54"/>
                          <a:pt x="37" y="54"/>
                          <a:pt x="37" y="54"/>
                        </a:cubicBezTo>
                        <a:cubicBezTo>
                          <a:pt x="40" y="54"/>
                          <a:pt x="43" y="51"/>
                          <a:pt x="43" y="48"/>
                        </a:cubicBezTo>
                        <a:cubicBezTo>
                          <a:pt x="43" y="18"/>
                          <a:pt x="43" y="18"/>
                          <a:pt x="43" y="18"/>
                        </a:cubicBezTo>
                        <a:cubicBezTo>
                          <a:pt x="43" y="18"/>
                          <a:pt x="42" y="16"/>
                          <a:pt x="41" y="15"/>
                        </a:cubicBezTo>
                        <a:close/>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3" name="Freeform 24"/>
                  <p:cNvSpPr>
                    <a:spLocks/>
                  </p:cNvSpPr>
                  <p:nvPr/>
                </p:nvSpPr>
                <p:spPr bwMode="auto">
                  <a:xfrm>
                    <a:off x="4443623" y="3440113"/>
                    <a:ext cx="104775" cy="280987"/>
                  </a:xfrm>
                  <a:custGeom>
                    <a:avLst/>
                    <a:gdLst>
                      <a:gd name="T0" fmla="*/ 18 w 20"/>
                      <a:gd name="T1" fmla="*/ 12 h 54"/>
                      <a:gd name="T2" fmla="*/ 20 w 20"/>
                      <a:gd name="T3" fmla="*/ 17 h 54"/>
                      <a:gd name="T4" fmla="*/ 20 w 20"/>
                      <a:gd name="T5" fmla="*/ 48 h 54"/>
                      <a:gd name="T6" fmla="*/ 16 w 20"/>
                      <a:gd name="T7" fmla="*/ 54 h 54"/>
                      <a:gd name="T8" fmla="*/ 14 w 20"/>
                      <a:gd name="T9" fmla="*/ 54 h 54"/>
                      <a:gd name="T10" fmla="*/ 16 w 20"/>
                      <a:gd name="T11" fmla="*/ 49 h 54"/>
                      <a:gd name="T12" fmla="*/ 16 w 20"/>
                      <a:gd name="T13" fmla="*/ 18 h 54"/>
                      <a:gd name="T14" fmla="*/ 14 w 20"/>
                      <a:gd name="T15" fmla="*/ 13 h 54"/>
                      <a:gd name="T16" fmla="*/ 0 w 20"/>
                      <a:gd name="T17" fmla="*/ 0 h 54"/>
                      <a:gd name="T18" fmla="*/ 2 w 20"/>
                      <a:gd name="T19" fmla="*/ 0 h 54"/>
                      <a:gd name="T20" fmla="*/ 3 w 20"/>
                      <a:gd name="T21" fmla="*/ 0 h 54"/>
                      <a:gd name="T22" fmla="*/ 9 w 20"/>
                      <a:gd name="T23" fmla="*/ 3 h 54"/>
                      <a:gd name="T24" fmla="*/ 18 w 2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4">
                        <a:moveTo>
                          <a:pt x="18" y="12"/>
                        </a:moveTo>
                        <a:cubicBezTo>
                          <a:pt x="19" y="13"/>
                          <a:pt x="20" y="15"/>
                          <a:pt x="20" y="17"/>
                        </a:cubicBezTo>
                        <a:cubicBezTo>
                          <a:pt x="20" y="48"/>
                          <a:pt x="20" y="48"/>
                          <a:pt x="20" y="48"/>
                        </a:cubicBezTo>
                        <a:cubicBezTo>
                          <a:pt x="20" y="51"/>
                          <a:pt x="18" y="54"/>
                          <a:pt x="16" y="54"/>
                        </a:cubicBezTo>
                        <a:cubicBezTo>
                          <a:pt x="14" y="54"/>
                          <a:pt x="14" y="54"/>
                          <a:pt x="14" y="54"/>
                        </a:cubicBezTo>
                        <a:cubicBezTo>
                          <a:pt x="15" y="52"/>
                          <a:pt x="16" y="51"/>
                          <a:pt x="16" y="49"/>
                        </a:cubicBezTo>
                        <a:cubicBezTo>
                          <a:pt x="16" y="18"/>
                          <a:pt x="16" y="18"/>
                          <a:pt x="16" y="18"/>
                        </a:cubicBezTo>
                        <a:cubicBezTo>
                          <a:pt x="16" y="17"/>
                          <a:pt x="15" y="15"/>
                          <a:pt x="14" y="13"/>
                        </a:cubicBezTo>
                        <a:cubicBezTo>
                          <a:pt x="0" y="0"/>
                          <a:pt x="0" y="0"/>
                          <a:pt x="0" y="0"/>
                        </a:cubicBezTo>
                        <a:cubicBezTo>
                          <a:pt x="2" y="0"/>
                          <a:pt x="2" y="0"/>
                          <a:pt x="2" y="0"/>
                        </a:cubicBezTo>
                        <a:cubicBezTo>
                          <a:pt x="3" y="0"/>
                          <a:pt x="3" y="0"/>
                          <a:pt x="3" y="0"/>
                        </a:cubicBezTo>
                        <a:cubicBezTo>
                          <a:pt x="4" y="0"/>
                          <a:pt x="6" y="0"/>
                          <a:pt x="9" y="3"/>
                        </a:cubicBezTo>
                        <a:lnTo>
                          <a:pt x="18" y="12"/>
                        </a:lnTo>
                        <a:close/>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4" name="Freeform 25"/>
                  <p:cNvSpPr>
                    <a:spLocks/>
                  </p:cNvSpPr>
                  <p:nvPr/>
                </p:nvSpPr>
                <p:spPr bwMode="auto">
                  <a:xfrm>
                    <a:off x="4505536" y="3440113"/>
                    <a:ext cx="95250" cy="280987"/>
                  </a:xfrm>
                  <a:custGeom>
                    <a:avLst/>
                    <a:gdLst>
                      <a:gd name="T0" fmla="*/ 18 w 18"/>
                      <a:gd name="T1" fmla="*/ 15 h 54"/>
                      <a:gd name="T2" fmla="*/ 18 w 18"/>
                      <a:gd name="T3" fmla="*/ 48 h 54"/>
                      <a:gd name="T4" fmla="*/ 12 w 18"/>
                      <a:gd name="T5" fmla="*/ 54 h 54"/>
                      <a:gd name="T6" fmla="*/ 12 w 18"/>
                      <a:gd name="T7" fmla="*/ 54 h 54"/>
                      <a:gd name="T8" fmla="*/ 12 w 18"/>
                      <a:gd name="T9" fmla="*/ 49 h 54"/>
                      <a:gd name="T10" fmla="*/ 12 w 18"/>
                      <a:gd name="T11" fmla="*/ 16 h 54"/>
                      <a:gd name="T12" fmla="*/ 12 w 18"/>
                      <a:gd name="T13" fmla="*/ 12 h 54"/>
                      <a:gd name="T14" fmla="*/ 0 w 18"/>
                      <a:gd name="T15" fmla="*/ 0 h 54"/>
                      <a:gd name="T16" fmla="*/ 0 w 18"/>
                      <a:gd name="T17" fmla="*/ 0 h 54"/>
                      <a:gd name="T18" fmla="*/ 1 w 18"/>
                      <a:gd name="T19" fmla="*/ 0 h 54"/>
                      <a:gd name="T20" fmla="*/ 7 w 18"/>
                      <a:gd name="T21" fmla="*/ 3 h 54"/>
                      <a:gd name="T22" fmla="*/ 16 w 18"/>
                      <a:gd name="T23" fmla="*/ 11 h 54"/>
                      <a:gd name="T24" fmla="*/ 18 w 18"/>
                      <a:gd name="T25"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54">
                        <a:moveTo>
                          <a:pt x="18" y="15"/>
                        </a:moveTo>
                        <a:cubicBezTo>
                          <a:pt x="18" y="48"/>
                          <a:pt x="18" y="48"/>
                          <a:pt x="18" y="48"/>
                        </a:cubicBezTo>
                        <a:cubicBezTo>
                          <a:pt x="18" y="51"/>
                          <a:pt x="15" y="54"/>
                          <a:pt x="12" y="54"/>
                        </a:cubicBezTo>
                        <a:cubicBezTo>
                          <a:pt x="12" y="54"/>
                          <a:pt x="12" y="54"/>
                          <a:pt x="12" y="54"/>
                        </a:cubicBezTo>
                        <a:cubicBezTo>
                          <a:pt x="12" y="52"/>
                          <a:pt x="12" y="51"/>
                          <a:pt x="12" y="49"/>
                        </a:cubicBezTo>
                        <a:cubicBezTo>
                          <a:pt x="12" y="16"/>
                          <a:pt x="12" y="16"/>
                          <a:pt x="12" y="16"/>
                        </a:cubicBezTo>
                        <a:cubicBezTo>
                          <a:pt x="12" y="15"/>
                          <a:pt x="12" y="13"/>
                          <a:pt x="12" y="12"/>
                        </a:cubicBezTo>
                        <a:cubicBezTo>
                          <a:pt x="0" y="0"/>
                          <a:pt x="0" y="0"/>
                          <a:pt x="0" y="0"/>
                        </a:cubicBezTo>
                        <a:cubicBezTo>
                          <a:pt x="0" y="0"/>
                          <a:pt x="0" y="0"/>
                          <a:pt x="0" y="0"/>
                        </a:cubicBezTo>
                        <a:cubicBezTo>
                          <a:pt x="1" y="0"/>
                          <a:pt x="1" y="0"/>
                          <a:pt x="1" y="0"/>
                        </a:cubicBezTo>
                        <a:cubicBezTo>
                          <a:pt x="3" y="0"/>
                          <a:pt x="5" y="0"/>
                          <a:pt x="7" y="3"/>
                        </a:cubicBezTo>
                        <a:cubicBezTo>
                          <a:pt x="16" y="11"/>
                          <a:pt x="16" y="11"/>
                          <a:pt x="16" y="11"/>
                        </a:cubicBezTo>
                        <a:cubicBezTo>
                          <a:pt x="17" y="12"/>
                          <a:pt x="18" y="14"/>
                          <a:pt x="18" y="15"/>
                        </a:cubicBezTo>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sp>
          <p:nvSpPr>
            <p:cNvPr id="8" name="Rectangle 7"/>
            <p:cNvSpPr/>
            <p:nvPr/>
          </p:nvSpPr>
          <p:spPr bwMode="auto">
            <a:xfrm>
              <a:off x="11677554" y="5068052"/>
              <a:ext cx="209261" cy="73305"/>
            </a:xfrm>
            <a:prstGeom prst="rect">
              <a:avLst/>
            </a:prstGeom>
            <a:solidFill>
              <a:srgbClr val="59A3DA"/>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Rectangle 10"/>
          <p:cNvSpPr/>
          <p:nvPr/>
        </p:nvSpPr>
        <p:spPr bwMode="auto">
          <a:xfrm>
            <a:off x="1680035" y="3608136"/>
            <a:ext cx="380920" cy="206292"/>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07807856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1000"/>
                                        <p:tgtEl>
                                          <p:spTgt spid="171"/>
                                        </p:tgtEl>
                                      </p:cBhvr>
                                    </p:animEffect>
                                  </p:childTnLst>
                                </p:cTn>
                              </p:par>
                              <p:par>
                                <p:cTn id="8" presetID="22" presetClass="entr" presetSubtype="4" fill="hold" nodeType="withEffect">
                                  <p:stCondLst>
                                    <p:cond delay="750"/>
                                  </p:stCondLst>
                                  <p:childTnLst>
                                    <p:set>
                                      <p:cBhvr>
                                        <p:cTn id="9" dur="1" fill="hold">
                                          <p:stCondLst>
                                            <p:cond delay="0"/>
                                          </p:stCondLst>
                                        </p:cTn>
                                        <p:tgtEl>
                                          <p:spTgt spid="211"/>
                                        </p:tgtEl>
                                        <p:attrNameLst>
                                          <p:attrName>style.visibility</p:attrName>
                                        </p:attrNameLst>
                                      </p:cBhvr>
                                      <p:to>
                                        <p:strVal val="visible"/>
                                      </p:to>
                                    </p:set>
                                    <p:animEffect transition="in" filter="wipe(down)">
                                      <p:cBhvr>
                                        <p:cTn id="10" dur="750"/>
                                        <p:tgtEl>
                                          <p:spTgt spid="211"/>
                                        </p:tgtEl>
                                      </p:cBhvr>
                                    </p:animEffect>
                                  </p:childTnLst>
                                </p:cTn>
                              </p:par>
                              <p:par>
                                <p:cTn id="11" presetID="22" presetClass="entr" presetSubtype="4" fill="hold" nodeType="withEffect">
                                  <p:stCondLst>
                                    <p:cond delay="750"/>
                                  </p:stCondLst>
                                  <p:childTnLst>
                                    <p:set>
                                      <p:cBhvr>
                                        <p:cTn id="12" dur="1" fill="hold">
                                          <p:stCondLst>
                                            <p:cond delay="0"/>
                                          </p:stCondLst>
                                        </p:cTn>
                                        <p:tgtEl>
                                          <p:spTgt spid="215"/>
                                        </p:tgtEl>
                                        <p:attrNameLst>
                                          <p:attrName>style.visibility</p:attrName>
                                        </p:attrNameLst>
                                      </p:cBhvr>
                                      <p:to>
                                        <p:strVal val="visible"/>
                                      </p:to>
                                    </p:set>
                                    <p:animEffect transition="in" filter="wipe(down)">
                                      <p:cBhvr>
                                        <p:cTn id="13" dur="750"/>
                                        <p:tgtEl>
                                          <p:spTgt spid="215"/>
                                        </p:tgtEl>
                                      </p:cBhvr>
                                    </p:animEffect>
                                  </p:childTnLst>
                                </p:cTn>
                              </p:par>
                              <p:par>
                                <p:cTn id="14" presetID="22" presetClass="entr" presetSubtype="2" fill="hold" nodeType="withEffect">
                                  <p:stCondLst>
                                    <p:cond delay="750"/>
                                  </p:stCondLst>
                                  <p:childTnLst>
                                    <p:set>
                                      <p:cBhvr>
                                        <p:cTn id="15" dur="1" fill="hold">
                                          <p:stCondLst>
                                            <p:cond delay="0"/>
                                          </p:stCondLst>
                                        </p:cTn>
                                        <p:tgtEl>
                                          <p:spTgt spid="217"/>
                                        </p:tgtEl>
                                        <p:attrNameLst>
                                          <p:attrName>style.visibility</p:attrName>
                                        </p:attrNameLst>
                                      </p:cBhvr>
                                      <p:to>
                                        <p:strVal val="visible"/>
                                      </p:to>
                                    </p:set>
                                    <p:animEffect transition="in" filter="wipe(right)">
                                      <p:cBhvr>
                                        <p:cTn id="16" dur="750"/>
                                        <p:tgtEl>
                                          <p:spTgt spid="217"/>
                                        </p:tgtEl>
                                      </p:cBhvr>
                                    </p:animEffect>
                                  </p:childTnLst>
                                </p:cTn>
                              </p:par>
                              <p:par>
                                <p:cTn id="17" presetID="22" presetClass="entr" presetSubtype="1" fill="hold" nodeType="withEffect">
                                  <p:stCondLst>
                                    <p:cond delay="750"/>
                                  </p:stCondLst>
                                  <p:childTnLst>
                                    <p:set>
                                      <p:cBhvr>
                                        <p:cTn id="18" dur="1" fill="hold">
                                          <p:stCondLst>
                                            <p:cond delay="0"/>
                                          </p:stCondLst>
                                        </p:cTn>
                                        <p:tgtEl>
                                          <p:spTgt spid="214"/>
                                        </p:tgtEl>
                                        <p:attrNameLst>
                                          <p:attrName>style.visibility</p:attrName>
                                        </p:attrNameLst>
                                      </p:cBhvr>
                                      <p:to>
                                        <p:strVal val="visible"/>
                                      </p:to>
                                    </p:set>
                                    <p:animEffect transition="in" filter="wipe(up)">
                                      <p:cBhvr>
                                        <p:cTn id="19" dur="750"/>
                                        <p:tgtEl>
                                          <p:spTgt spid="214"/>
                                        </p:tgtEl>
                                      </p:cBhvr>
                                    </p:animEffect>
                                  </p:childTnLst>
                                </p:cTn>
                              </p:par>
                              <p:par>
                                <p:cTn id="20" presetID="22" presetClass="entr" presetSubtype="1" fill="hold" nodeType="withEffect">
                                  <p:stCondLst>
                                    <p:cond delay="750"/>
                                  </p:stCondLst>
                                  <p:childTnLst>
                                    <p:set>
                                      <p:cBhvr>
                                        <p:cTn id="21" dur="1" fill="hold">
                                          <p:stCondLst>
                                            <p:cond delay="0"/>
                                          </p:stCondLst>
                                        </p:cTn>
                                        <p:tgtEl>
                                          <p:spTgt spid="236"/>
                                        </p:tgtEl>
                                        <p:attrNameLst>
                                          <p:attrName>style.visibility</p:attrName>
                                        </p:attrNameLst>
                                      </p:cBhvr>
                                      <p:to>
                                        <p:strVal val="visible"/>
                                      </p:to>
                                    </p:set>
                                    <p:animEffect transition="in" filter="wipe(up)">
                                      <p:cBhvr>
                                        <p:cTn id="22" dur="750"/>
                                        <p:tgtEl>
                                          <p:spTgt spid="236"/>
                                        </p:tgtEl>
                                      </p:cBhvr>
                                    </p:animEffect>
                                  </p:childTnLst>
                                </p:cTn>
                              </p:par>
                              <p:par>
                                <p:cTn id="23" presetID="22" presetClass="entr" presetSubtype="1" fill="hold" nodeType="withEffect">
                                  <p:stCondLst>
                                    <p:cond delay="750"/>
                                  </p:stCondLst>
                                  <p:childTnLst>
                                    <p:set>
                                      <p:cBhvr>
                                        <p:cTn id="24" dur="1" fill="hold">
                                          <p:stCondLst>
                                            <p:cond delay="0"/>
                                          </p:stCondLst>
                                        </p:cTn>
                                        <p:tgtEl>
                                          <p:spTgt spid="228"/>
                                        </p:tgtEl>
                                        <p:attrNameLst>
                                          <p:attrName>style.visibility</p:attrName>
                                        </p:attrNameLst>
                                      </p:cBhvr>
                                      <p:to>
                                        <p:strVal val="visible"/>
                                      </p:to>
                                    </p:set>
                                    <p:animEffect transition="in" filter="wipe(up)">
                                      <p:cBhvr>
                                        <p:cTn id="25" dur="750"/>
                                        <p:tgtEl>
                                          <p:spTgt spid="228"/>
                                        </p:tgtEl>
                                      </p:cBhvr>
                                    </p:animEffect>
                                  </p:childTnLst>
                                </p:cTn>
                              </p:par>
                              <p:par>
                                <p:cTn id="26" presetID="22" presetClass="entr" presetSubtype="4" fill="hold" nodeType="withEffect">
                                  <p:stCondLst>
                                    <p:cond delay="750"/>
                                  </p:stCondLst>
                                  <p:childTnLst>
                                    <p:set>
                                      <p:cBhvr>
                                        <p:cTn id="27" dur="1" fill="hold">
                                          <p:stCondLst>
                                            <p:cond delay="0"/>
                                          </p:stCondLst>
                                        </p:cTn>
                                        <p:tgtEl>
                                          <p:spTgt spid="239"/>
                                        </p:tgtEl>
                                        <p:attrNameLst>
                                          <p:attrName>style.visibility</p:attrName>
                                        </p:attrNameLst>
                                      </p:cBhvr>
                                      <p:to>
                                        <p:strVal val="visible"/>
                                      </p:to>
                                    </p:set>
                                    <p:animEffect transition="in" filter="wipe(down)">
                                      <p:cBhvr>
                                        <p:cTn id="28" dur="750"/>
                                        <p:tgtEl>
                                          <p:spTgt spid="239"/>
                                        </p:tgtEl>
                                      </p:cBhvr>
                                    </p:animEffect>
                                  </p:childTnLst>
                                </p:cTn>
                              </p:par>
                              <p:par>
                                <p:cTn id="29" presetID="22" presetClass="entr" presetSubtype="1" fill="hold" nodeType="withEffect">
                                  <p:stCondLst>
                                    <p:cond delay="750"/>
                                  </p:stCondLst>
                                  <p:childTnLst>
                                    <p:set>
                                      <p:cBhvr>
                                        <p:cTn id="30" dur="1" fill="hold">
                                          <p:stCondLst>
                                            <p:cond delay="0"/>
                                          </p:stCondLst>
                                        </p:cTn>
                                        <p:tgtEl>
                                          <p:spTgt spid="240"/>
                                        </p:tgtEl>
                                        <p:attrNameLst>
                                          <p:attrName>style.visibility</p:attrName>
                                        </p:attrNameLst>
                                      </p:cBhvr>
                                      <p:to>
                                        <p:strVal val="visible"/>
                                      </p:to>
                                    </p:set>
                                    <p:animEffect transition="in" filter="wipe(up)">
                                      <p:cBhvr>
                                        <p:cTn id="31" dur="750"/>
                                        <p:tgtEl>
                                          <p:spTgt spid="240"/>
                                        </p:tgtEl>
                                      </p:cBhvr>
                                    </p:animEffect>
                                  </p:childTnLst>
                                </p:cTn>
                              </p:par>
                              <p:par>
                                <p:cTn id="32" presetID="22" presetClass="entr" presetSubtype="4" fill="hold" nodeType="withEffect">
                                  <p:stCondLst>
                                    <p:cond delay="1500"/>
                                  </p:stCondLst>
                                  <p:childTnLst>
                                    <p:set>
                                      <p:cBhvr>
                                        <p:cTn id="33" dur="1" fill="hold">
                                          <p:stCondLst>
                                            <p:cond delay="0"/>
                                          </p:stCondLst>
                                        </p:cTn>
                                        <p:tgtEl>
                                          <p:spTgt spid="212"/>
                                        </p:tgtEl>
                                        <p:attrNameLst>
                                          <p:attrName>style.visibility</p:attrName>
                                        </p:attrNameLst>
                                      </p:cBhvr>
                                      <p:to>
                                        <p:strVal val="visible"/>
                                      </p:to>
                                    </p:set>
                                    <p:animEffect transition="in" filter="wipe(down)">
                                      <p:cBhvr>
                                        <p:cTn id="34" dur="750"/>
                                        <p:tgtEl>
                                          <p:spTgt spid="212"/>
                                        </p:tgtEl>
                                      </p:cBhvr>
                                    </p:animEffect>
                                  </p:childTnLst>
                                </p:cTn>
                              </p:par>
                              <p:par>
                                <p:cTn id="35" presetID="22" presetClass="entr" presetSubtype="4" fill="hold" nodeType="withEffect">
                                  <p:stCondLst>
                                    <p:cond delay="1800"/>
                                  </p:stCondLst>
                                  <p:childTnLst>
                                    <p:set>
                                      <p:cBhvr>
                                        <p:cTn id="36" dur="1" fill="hold">
                                          <p:stCondLst>
                                            <p:cond delay="0"/>
                                          </p:stCondLst>
                                        </p:cTn>
                                        <p:tgtEl>
                                          <p:spTgt spid="227"/>
                                        </p:tgtEl>
                                        <p:attrNameLst>
                                          <p:attrName>style.visibility</p:attrName>
                                        </p:attrNameLst>
                                      </p:cBhvr>
                                      <p:to>
                                        <p:strVal val="visible"/>
                                      </p:to>
                                    </p:set>
                                    <p:animEffect transition="in" filter="wipe(down)">
                                      <p:cBhvr>
                                        <p:cTn id="37" dur="750"/>
                                        <p:tgtEl>
                                          <p:spTgt spid="227"/>
                                        </p:tgtEl>
                                      </p:cBhvr>
                                    </p:animEffect>
                                  </p:childTnLst>
                                </p:cTn>
                              </p:par>
                              <p:par>
                                <p:cTn id="38" presetID="22" presetClass="entr" presetSubtype="1" fill="hold" nodeType="withEffect">
                                  <p:stCondLst>
                                    <p:cond delay="1500"/>
                                  </p:stCondLst>
                                  <p:childTnLst>
                                    <p:set>
                                      <p:cBhvr>
                                        <p:cTn id="39" dur="1" fill="hold">
                                          <p:stCondLst>
                                            <p:cond delay="0"/>
                                          </p:stCondLst>
                                        </p:cTn>
                                        <p:tgtEl>
                                          <p:spTgt spid="213"/>
                                        </p:tgtEl>
                                        <p:attrNameLst>
                                          <p:attrName>style.visibility</p:attrName>
                                        </p:attrNameLst>
                                      </p:cBhvr>
                                      <p:to>
                                        <p:strVal val="visible"/>
                                      </p:to>
                                    </p:set>
                                    <p:animEffect transition="in" filter="wipe(up)">
                                      <p:cBhvr>
                                        <p:cTn id="40" dur="750"/>
                                        <p:tgtEl>
                                          <p:spTgt spid="213"/>
                                        </p:tgtEl>
                                      </p:cBhvr>
                                    </p:animEffect>
                                  </p:childTnLst>
                                </p:cTn>
                              </p:par>
                              <p:par>
                                <p:cTn id="41" presetID="22" presetClass="entr" presetSubtype="4" fill="hold" nodeType="withEffect">
                                  <p:stCondLst>
                                    <p:cond delay="1500"/>
                                  </p:stCondLst>
                                  <p:childTnLst>
                                    <p:set>
                                      <p:cBhvr>
                                        <p:cTn id="42" dur="1" fill="hold">
                                          <p:stCondLst>
                                            <p:cond delay="0"/>
                                          </p:stCondLst>
                                        </p:cTn>
                                        <p:tgtEl>
                                          <p:spTgt spid="218"/>
                                        </p:tgtEl>
                                        <p:attrNameLst>
                                          <p:attrName>style.visibility</p:attrName>
                                        </p:attrNameLst>
                                      </p:cBhvr>
                                      <p:to>
                                        <p:strVal val="visible"/>
                                      </p:to>
                                    </p:set>
                                    <p:animEffect transition="in" filter="wipe(down)">
                                      <p:cBhvr>
                                        <p:cTn id="43" dur="750"/>
                                        <p:tgtEl>
                                          <p:spTgt spid="218"/>
                                        </p:tgtEl>
                                      </p:cBhvr>
                                    </p:animEffect>
                                  </p:childTnLst>
                                </p:cTn>
                              </p:par>
                              <p:par>
                                <p:cTn id="44" presetID="22" presetClass="entr" presetSubtype="4" fill="hold" nodeType="withEffect">
                                  <p:stCondLst>
                                    <p:cond delay="1800"/>
                                  </p:stCondLst>
                                  <p:childTnLst>
                                    <p:set>
                                      <p:cBhvr>
                                        <p:cTn id="45" dur="1" fill="hold">
                                          <p:stCondLst>
                                            <p:cond delay="0"/>
                                          </p:stCondLst>
                                        </p:cTn>
                                        <p:tgtEl>
                                          <p:spTgt spid="219"/>
                                        </p:tgtEl>
                                        <p:attrNameLst>
                                          <p:attrName>style.visibility</p:attrName>
                                        </p:attrNameLst>
                                      </p:cBhvr>
                                      <p:to>
                                        <p:strVal val="visible"/>
                                      </p:to>
                                    </p:set>
                                    <p:animEffect transition="in" filter="wipe(down)">
                                      <p:cBhvr>
                                        <p:cTn id="46" dur="750"/>
                                        <p:tgtEl>
                                          <p:spTgt spid="219"/>
                                        </p:tgtEl>
                                      </p:cBhvr>
                                    </p:animEffect>
                                  </p:childTnLst>
                                </p:cTn>
                              </p:par>
                              <p:par>
                                <p:cTn id="47" presetID="22" presetClass="entr" presetSubtype="4" fill="hold" nodeType="withEffect">
                                  <p:stCondLst>
                                    <p:cond delay="1500"/>
                                  </p:stCondLst>
                                  <p:childTnLst>
                                    <p:set>
                                      <p:cBhvr>
                                        <p:cTn id="48" dur="1" fill="hold">
                                          <p:stCondLst>
                                            <p:cond delay="0"/>
                                          </p:stCondLst>
                                        </p:cTn>
                                        <p:tgtEl>
                                          <p:spTgt spid="229"/>
                                        </p:tgtEl>
                                        <p:attrNameLst>
                                          <p:attrName>style.visibility</p:attrName>
                                        </p:attrNameLst>
                                      </p:cBhvr>
                                      <p:to>
                                        <p:strVal val="visible"/>
                                      </p:to>
                                    </p:set>
                                    <p:animEffect transition="in" filter="wipe(down)">
                                      <p:cBhvr>
                                        <p:cTn id="49" dur="750"/>
                                        <p:tgtEl>
                                          <p:spTgt spid="229"/>
                                        </p:tgtEl>
                                      </p:cBhvr>
                                    </p:animEffect>
                                  </p:childTnLst>
                                </p:cTn>
                              </p:par>
                              <p:par>
                                <p:cTn id="50" presetID="22" presetClass="entr" presetSubtype="4" fill="hold" nodeType="withEffect">
                                  <p:stCondLst>
                                    <p:cond delay="1800"/>
                                  </p:stCondLst>
                                  <p:childTnLst>
                                    <p:set>
                                      <p:cBhvr>
                                        <p:cTn id="51" dur="1" fill="hold">
                                          <p:stCondLst>
                                            <p:cond delay="0"/>
                                          </p:stCondLst>
                                        </p:cTn>
                                        <p:tgtEl>
                                          <p:spTgt spid="230"/>
                                        </p:tgtEl>
                                        <p:attrNameLst>
                                          <p:attrName>style.visibility</p:attrName>
                                        </p:attrNameLst>
                                      </p:cBhvr>
                                      <p:to>
                                        <p:strVal val="visible"/>
                                      </p:to>
                                    </p:set>
                                    <p:animEffect transition="in" filter="wipe(down)">
                                      <p:cBhvr>
                                        <p:cTn id="52" dur="750"/>
                                        <p:tgtEl>
                                          <p:spTgt spid="230"/>
                                        </p:tgtEl>
                                      </p:cBhvr>
                                    </p:animEffect>
                                  </p:childTnLst>
                                </p:cTn>
                              </p:par>
                              <p:par>
                                <p:cTn id="53" presetID="10" presetClass="entr" presetSubtype="0" fill="hold" nodeType="withEffect">
                                  <p:stCondLst>
                                    <p:cond delay="2300"/>
                                  </p:stCondLst>
                                  <p:childTnLst>
                                    <p:set>
                                      <p:cBhvr>
                                        <p:cTn id="54" dur="1" fill="hold">
                                          <p:stCondLst>
                                            <p:cond delay="0"/>
                                          </p:stCondLst>
                                        </p:cTn>
                                        <p:tgtEl>
                                          <p:spTgt spid="187"/>
                                        </p:tgtEl>
                                        <p:attrNameLst>
                                          <p:attrName>style.visibility</p:attrName>
                                        </p:attrNameLst>
                                      </p:cBhvr>
                                      <p:to>
                                        <p:strVal val="visible"/>
                                      </p:to>
                                    </p:set>
                                    <p:animEffect transition="in" filter="fade">
                                      <p:cBhvr>
                                        <p:cTn id="55" dur="1000"/>
                                        <p:tgtEl>
                                          <p:spTgt spid="187"/>
                                        </p:tgtEl>
                                      </p:cBhvr>
                                    </p:animEffect>
                                  </p:childTnLst>
                                </p:cTn>
                              </p:par>
                              <p:par>
                                <p:cTn id="56" presetID="22" presetClass="entr" presetSubtype="1" fill="hold" nodeType="withEffect">
                                  <p:stCondLst>
                                    <p:cond delay="2500"/>
                                  </p:stCondLst>
                                  <p:childTnLst>
                                    <p:set>
                                      <p:cBhvr>
                                        <p:cTn id="57" dur="1" fill="hold">
                                          <p:stCondLst>
                                            <p:cond delay="0"/>
                                          </p:stCondLst>
                                        </p:cTn>
                                        <p:tgtEl>
                                          <p:spTgt spid="238"/>
                                        </p:tgtEl>
                                        <p:attrNameLst>
                                          <p:attrName>style.visibility</p:attrName>
                                        </p:attrNameLst>
                                      </p:cBhvr>
                                      <p:to>
                                        <p:strVal val="visible"/>
                                      </p:to>
                                    </p:set>
                                    <p:animEffect transition="in" filter="wipe(up)">
                                      <p:cBhvr>
                                        <p:cTn id="58" dur="750"/>
                                        <p:tgtEl>
                                          <p:spTgt spid="238"/>
                                        </p:tgtEl>
                                      </p:cBhvr>
                                    </p:animEffect>
                                  </p:childTnLst>
                                </p:cTn>
                              </p:par>
                              <p:par>
                                <p:cTn id="59" presetID="22" presetClass="entr" presetSubtype="4" fill="hold" nodeType="withEffect">
                                  <p:stCondLst>
                                    <p:cond delay="2800"/>
                                  </p:stCondLst>
                                  <p:childTnLst>
                                    <p:set>
                                      <p:cBhvr>
                                        <p:cTn id="60" dur="1" fill="hold">
                                          <p:stCondLst>
                                            <p:cond delay="0"/>
                                          </p:stCondLst>
                                        </p:cTn>
                                        <p:tgtEl>
                                          <p:spTgt spid="231"/>
                                        </p:tgtEl>
                                        <p:attrNameLst>
                                          <p:attrName>style.visibility</p:attrName>
                                        </p:attrNameLst>
                                      </p:cBhvr>
                                      <p:to>
                                        <p:strVal val="visible"/>
                                      </p:to>
                                    </p:set>
                                    <p:animEffect transition="in" filter="wipe(down)">
                                      <p:cBhvr>
                                        <p:cTn id="61" dur="750"/>
                                        <p:tgtEl>
                                          <p:spTgt spid="231"/>
                                        </p:tgtEl>
                                      </p:cBhvr>
                                    </p:animEffect>
                                  </p:childTnLst>
                                </p:cTn>
                              </p:par>
                              <p:par>
                                <p:cTn id="62" presetID="22" presetClass="entr" presetSubtype="2" fill="hold" nodeType="withEffect">
                                  <p:stCondLst>
                                    <p:cond delay="2500"/>
                                  </p:stCondLst>
                                  <p:childTnLst>
                                    <p:set>
                                      <p:cBhvr>
                                        <p:cTn id="63" dur="1" fill="hold">
                                          <p:stCondLst>
                                            <p:cond delay="0"/>
                                          </p:stCondLst>
                                        </p:cTn>
                                        <p:tgtEl>
                                          <p:spTgt spid="237"/>
                                        </p:tgtEl>
                                        <p:attrNameLst>
                                          <p:attrName>style.visibility</p:attrName>
                                        </p:attrNameLst>
                                      </p:cBhvr>
                                      <p:to>
                                        <p:strVal val="visible"/>
                                      </p:to>
                                    </p:set>
                                    <p:animEffect transition="in" filter="wipe(right)">
                                      <p:cBhvr>
                                        <p:cTn id="64" dur="750"/>
                                        <p:tgtEl>
                                          <p:spTgt spid="237"/>
                                        </p:tgtEl>
                                      </p:cBhvr>
                                    </p:animEffect>
                                  </p:childTnLst>
                                </p:cTn>
                              </p:par>
                              <p:par>
                                <p:cTn id="65" presetID="22" presetClass="entr" presetSubtype="8" fill="hold" nodeType="withEffect">
                                  <p:stCondLst>
                                    <p:cond delay="2800"/>
                                  </p:stCondLst>
                                  <p:childTnLst>
                                    <p:set>
                                      <p:cBhvr>
                                        <p:cTn id="66" dur="1" fill="hold">
                                          <p:stCondLst>
                                            <p:cond delay="0"/>
                                          </p:stCondLst>
                                        </p:cTn>
                                        <p:tgtEl>
                                          <p:spTgt spid="233"/>
                                        </p:tgtEl>
                                        <p:attrNameLst>
                                          <p:attrName>style.visibility</p:attrName>
                                        </p:attrNameLst>
                                      </p:cBhvr>
                                      <p:to>
                                        <p:strVal val="visible"/>
                                      </p:to>
                                    </p:set>
                                    <p:animEffect transition="in" filter="wipe(left)">
                                      <p:cBhvr>
                                        <p:cTn id="67" dur="750"/>
                                        <p:tgtEl>
                                          <p:spTgt spid="233"/>
                                        </p:tgtEl>
                                      </p:cBhvr>
                                    </p:animEffect>
                                  </p:childTnLst>
                                </p:cTn>
                              </p:par>
                              <p:par>
                                <p:cTn id="68" presetID="22" presetClass="entr" presetSubtype="4" fill="hold" nodeType="withEffect">
                                  <p:stCondLst>
                                    <p:cond delay="2500"/>
                                  </p:stCondLst>
                                  <p:childTnLst>
                                    <p:set>
                                      <p:cBhvr>
                                        <p:cTn id="69" dur="1" fill="hold">
                                          <p:stCondLst>
                                            <p:cond delay="0"/>
                                          </p:stCondLst>
                                        </p:cTn>
                                        <p:tgtEl>
                                          <p:spTgt spid="232"/>
                                        </p:tgtEl>
                                        <p:attrNameLst>
                                          <p:attrName>style.visibility</p:attrName>
                                        </p:attrNameLst>
                                      </p:cBhvr>
                                      <p:to>
                                        <p:strVal val="visible"/>
                                      </p:to>
                                    </p:set>
                                    <p:animEffect transition="in" filter="wipe(down)">
                                      <p:cBhvr>
                                        <p:cTn id="70" dur="750"/>
                                        <p:tgtEl>
                                          <p:spTgt spid="232"/>
                                        </p:tgtEl>
                                      </p:cBhvr>
                                    </p:animEffect>
                                  </p:childTnLst>
                                </p:cTn>
                              </p:par>
                              <p:par>
                                <p:cTn id="71" presetID="22" presetClass="entr" presetSubtype="1" fill="hold" nodeType="withEffect">
                                  <p:stCondLst>
                                    <p:cond delay="2800"/>
                                  </p:stCondLst>
                                  <p:childTnLst>
                                    <p:set>
                                      <p:cBhvr>
                                        <p:cTn id="72" dur="1" fill="hold">
                                          <p:stCondLst>
                                            <p:cond delay="0"/>
                                          </p:stCondLst>
                                        </p:cTn>
                                        <p:tgtEl>
                                          <p:spTgt spid="223"/>
                                        </p:tgtEl>
                                        <p:attrNameLst>
                                          <p:attrName>style.visibility</p:attrName>
                                        </p:attrNameLst>
                                      </p:cBhvr>
                                      <p:to>
                                        <p:strVal val="visible"/>
                                      </p:to>
                                    </p:set>
                                    <p:animEffect transition="in" filter="wipe(up)">
                                      <p:cBhvr>
                                        <p:cTn id="73" dur="750"/>
                                        <p:tgtEl>
                                          <p:spTgt spid="223"/>
                                        </p:tgtEl>
                                      </p:cBhvr>
                                    </p:animEffect>
                                  </p:childTnLst>
                                </p:cTn>
                              </p:par>
                              <p:par>
                                <p:cTn id="74" presetID="22" presetClass="entr" presetSubtype="1" fill="hold" nodeType="withEffect">
                                  <p:stCondLst>
                                    <p:cond delay="3500"/>
                                  </p:stCondLst>
                                  <p:childTnLst>
                                    <p:set>
                                      <p:cBhvr>
                                        <p:cTn id="75" dur="1" fill="hold">
                                          <p:stCondLst>
                                            <p:cond delay="0"/>
                                          </p:stCondLst>
                                        </p:cTn>
                                        <p:tgtEl>
                                          <p:spTgt spid="224"/>
                                        </p:tgtEl>
                                        <p:attrNameLst>
                                          <p:attrName>style.visibility</p:attrName>
                                        </p:attrNameLst>
                                      </p:cBhvr>
                                      <p:to>
                                        <p:strVal val="visible"/>
                                      </p:to>
                                    </p:set>
                                    <p:animEffect transition="in" filter="wipe(up)">
                                      <p:cBhvr>
                                        <p:cTn id="76" dur="750"/>
                                        <p:tgtEl>
                                          <p:spTgt spid="224"/>
                                        </p:tgtEl>
                                      </p:cBhvr>
                                    </p:animEffect>
                                  </p:childTnLst>
                                </p:cTn>
                              </p:par>
                              <p:par>
                                <p:cTn id="77" presetID="22" presetClass="entr" presetSubtype="8" fill="hold" nodeType="withEffect">
                                  <p:stCondLst>
                                    <p:cond delay="3800"/>
                                  </p:stCondLst>
                                  <p:childTnLst>
                                    <p:set>
                                      <p:cBhvr>
                                        <p:cTn id="78" dur="1" fill="hold">
                                          <p:stCondLst>
                                            <p:cond delay="0"/>
                                          </p:stCondLst>
                                        </p:cTn>
                                        <p:tgtEl>
                                          <p:spTgt spid="234"/>
                                        </p:tgtEl>
                                        <p:attrNameLst>
                                          <p:attrName>style.visibility</p:attrName>
                                        </p:attrNameLst>
                                      </p:cBhvr>
                                      <p:to>
                                        <p:strVal val="visible"/>
                                      </p:to>
                                    </p:set>
                                    <p:animEffect transition="in" filter="wipe(left)">
                                      <p:cBhvr>
                                        <p:cTn id="79" dur="750"/>
                                        <p:tgtEl>
                                          <p:spTgt spid="234"/>
                                        </p:tgtEl>
                                      </p:cBhvr>
                                    </p:animEffect>
                                  </p:childTnLst>
                                </p:cTn>
                              </p:par>
                              <p:par>
                                <p:cTn id="80" presetID="22" presetClass="entr" presetSubtype="4" fill="hold" nodeType="withEffect">
                                  <p:stCondLst>
                                    <p:cond delay="3800"/>
                                  </p:stCondLst>
                                  <p:childTnLst>
                                    <p:set>
                                      <p:cBhvr>
                                        <p:cTn id="81" dur="1" fill="hold">
                                          <p:stCondLst>
                                            <p:cond delay="0"/>
                                          </p:stCondLst>
                                        </p:cTn>
                                        <p:tgtEl>
                                          <p:spTgt spid="235"/>
                                        </p:tgtEl>
                                        <p:attrNameLst>
                                          <p:attrName>style.visibility</p:attrName>
                                        </p:attrNameLst>
                                      </p:cBhvr>
                                      <p:to>
                                        <p:strVal val="visible"/>
                                      </p:to>
                                    </p:set>
                                    <p:animEffect transition="in" filter="wipe(down)">
                                      <p:cBhvr>
                                        <p:cTn id="82" dur="750"/>
                                        <p:tgtEl>
                                          <p:spTgt spid="235"/>
                                        </p:tgtEl>
                                      </p:cBhvr>
                                    </p:animEffect>
                                  </p:childTnLst>
                                </p:cTn>
                              </p:par>
                              <p:par>
                                <p:cTn id="83" presetID="22" presetClass="entr" presetSubtype="4" fill="hold" nodeType="withEffect">
                                  <p:stCondLst>
                                    <p:cond delay="3800"/>
                                  </p:stCondLst>
                                  <p:childTnLst>
                                    <p:set>
                                      <p:cBhvr>
                                        <p:cTn id="84" dur="1" fill="hold">
                                          <p:stCondLst>
                                            <p:cond delay="0"/>
                                          </p:stCondLst>
                                        </p:cTn>
                                        <p:tgtEl>
                                          <p:spTgt spid="293"/>
                                        </p:tgtEl>
                                        <p:attrNameLst>
                                          <p:attrName>style.visibility</p:attrName>
                                        </p:attrNameLst>
                                      </p:cBhvr>
                                      <p:to>
                                        <p:strVal val="visible"/>
                                      </p:to>
                                    </p:set>
                                    <p:animEffect transition="in" filter="wipe(down)">
                                      <p:cBhvr>
                                        <p:cTn id="85" dur="750"/>
                                        <p:tgtEl>
                                          <p:spTgt spid="293"/>
                                        </p:tgtEl>
                                      </p:cBhvr>
                                    </p:animEffect>
                                  </p:childTnLst>
                                </p:cTn>
                              </p:par>
                              <p:par>
                                <p:cTn id="86" presetID="22" presetClass="entr" presetSubtype="4" fill="hold" nodeType="withEffect">
                                  <p:stCondLst>
                                    <p:cond delay="3800"/>
                                  </p:stCondLst>
                                  <p:childTnLst>
                                    <p:set>
                                      <p:cBhvr>
                                        <p:cTn id="87" dur="1" fill="hold">
                                          <p:stCondLst>
                                            <p:cond delay="0"/>
                                          </p:stCondLst>
                                        </p:cTn>
                                        <p:tgtEl>
                                          <p:spTgt spid="295"/>
                                        </p:tgtEl>
                                        <p:attrNameLst>
                                          <p:attrName>style.visibility</p:attrName>
                                        </p:attrNameLst>
                                      </p:cBhvr>
                                      <p:to>
                                        <p:strVal val="visible"/>
                                      </p:to>
                                    </p:set>
                                    <p:animEffect transition="in" filter="wipe(down)">
                                      <p:cBhvr>
                                        <p:cTn id="88" dur="750"/>
                                        <p:tgtEl>
                                          <p:spTgt spid="295"/>
                                        </p:tgtEl>
                                      </p:cBhvr>
                                    </p:animEffect>
                                  </p:childTnLst>
                                </p:cTn>
                              </p:par>
                              <p:par>
                                <p:cTn id="89" presetID="22" presetClass="entr" presetSubtype="1" fill="hold" nodeType="withEffect">
                                  <p:stCondLst>
                                    <p:cond delay="750"/>
                                  </p:stCondLst>
                                  <p:childTnLst>
                                    <p:set>
                                      <p:cBhvr>
                                        <p:cTn id="90" dur="1" fill="hold">
                                          <p:stCondLst>
                                            <p:cond delay="0"/>
                                          </p:stCondLst>
                                        </p:cTn>
                                        <p:tgtEl>
                                          <p:spTgt spid="298"/>
                                        </p:tgtEl>
                                        <p:attrNameLst>
                                          <p:attrName>style.visibility</p:attrName>
                                        </p:attrNameLst>
                                      </p:cBhvr>
                                      <p:to>
                                        <p:strVal val="visible"/>
                                      </p:to>
                                    </p:set>
                                    <p:animEffect transition="in" filter="wipe(up)">
                                      <p:cBhvr>
                                        <p:cTn id="91" dur="750"/>
                                        <p:tgtEl>
                                          <p:spTgt spid="298"/>
                                        </p:tgtEl>
                                      </p:cBhvr>
                                    </p:animEffect>
                                  </p:childTnLst>
                                </p:cTn>
                              </p:par>
                              <p:par>
                                <p:cTn id="92" presetID="22" presetClass="entr" presetSubtype="1" fill="hold" nodeType="withEffect">
                                  <p:stCondLst>
                                    <p:cond delay="3500"/>
                                  </p:stCondLst>
                                  <p:childTnLst>
                                    <p:set>
                                      <p:cBhvr>
                                        <p:cTn id="93" dur="1" fill="hold">
                                          <p:stCondLst>
                                            <p:cond delay="0"/>
                                          </p:stCondLst>
                                        </p:cTn>
                                        <p:tgtEl>
                                          <p:spTgt spid="301"/>
                                        </p:tgtEl>
                                        <p:attrNameLst>
                                          <p:attrName>style.visibility</p:attrName>
                                        </p:attrNameLst>
                                      </p:cBhvr>
                                      <p:to>
                                        <p:strVal val="visible"/>
                                      </p:to>
                                    </p:set>
                                    <p:animEffect transition="in" filter="wipe(up)">
                                      <p:cBhvr>
                                        <p:cTn id="94" dur="750"/>
                                        <p:tgtEl>
                                          <p:spTgt spid="301"/>
                                        </p:tgtEl>
                                      </p:cBhvr>
                                    </p:animEffect>
                                  </p:childTnLst>
                                </p:cTn>
                              </p:par>
                              <p:par>
                                <p:cTn id="95" presetID="22" presetClass="entr" presetSubtype="4" fill="hold" nodeType="withEffect">
                                  <p:stCondLst>
                                    <p:cond delay="750"/>
                                  </p:stCondLst>
                                  <p:childTnLst>
                                    <p:set>
                                      <p:cBhvr>
                                        <p:cTn id="96" dur="1" fill="hold">
                                          <p:stCondLst>
                                            <p:cond delay="0"/>
                                          </p:stCondLst>
                                        </p:cTn>
                                        <p:tgtEl>
                                          <p:spTgt spid="304"/>
                                        </p:tgtEl>
                                        <p:attrNameLst>
                                          <p:attrName>style.visibility</p:attrName>
                                        </p:attrNameLst>
                                      </p:cBhvr>
                                      <p:to>
                                        <p:strVal val="visible"/>
                                      </p:to>
                                    </p:set>
                                    <p:animEffect transition="in" filter="wipe(down)">
                                      <p:cBhvr>
                                        <p:cTn id="97" dur="750"/>
                                        <p:tgtEl>
                                          <p:spTgt spid="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3" descr="C:\Users\Annette.DUARTE\Downloads\180041971.jpg"/>
          <p:cNvPicPr>
            <a:picLocks noChangeAspect="1" noChangeArrowheads="1"/>
          </p:cNvPicPr>
          <p:nvPr/>
        </p:nvPicPr>
        <p:blipFill rotWithShape="1">
          <a:blip r:embed="rId3">
            <a:extLst>
              <a:ext uri="{28A0092B-C50C-407E-A947-70E740481C1C}">
                <a14:useLocalDpi xmlns:a14="http://schemas.microsoft.com/office/drawing/2010/main" val="0"/>
              </a:ext>
            </a:extLst>
          </a:blip>
          <a:srcRect l="5651" t="25433" r="11315" b="4270"/>
          <a:stretch/>
        </p:blipFill>
        <p:spPr bwMode="auto">
          <a:xfrm>
            <a:off x="-1" y="-1902"/>
            <a:ext cx="12436475" cy="6996427"/>
          </a:xfrm>
          <a:prstGeom prst="rect">
            <a:avLst/>
          </a:prstGeom>
          <a:noFill/>
          <a:extLst>
            <a:ext uri="{909E8E84-426E-40dd-AFC4-6F175D3DCCD1}">
              <a14:hiddenFill xmlns="" xmlns:a14="http://schemas.microsoft.com/office/drawing/2010/main">
                <a:solidFill>
                  <a:srgbClr val="FFFFFF"/>
                </a:solidFill>
              </a14:hiddenFill>
            </a:ext>
          </a:extLst>
        </p:spPr>
      </p:pic>
      <p:sp>
        <p:nvSpPr>
          <p:cNvPr id="105" name="Rectangle 104"/>
          <p:cNvSpPr/>
          <p:nvPr/>
        </p:nvSpPr>
        <p:spPr>
          <a:xfrm>
            <a:off x="3080" y="0"/>
            <a:ext cx="12433395" cy="3714562"/>
          </a:xfrm>
          <a:prstGeom prst="rect">
            <a:avLst/>
          </a:prstGeom>
          <a:gradFill flip="none" rotWithShape="1">
            <a:gsLst>
              <a:gs pos="99167">
                <a:schemeClr val="tx2">
                  <a:lumMod val="50000"/>
                </a:schemeClr>
              </a:gs>
              <a:gs pos="88000">
                <a:schemeClr val="tx2">
                  <a:lumMod val="75000"/>
                  <a:alpha val="83000"/>
                </a:schemeClr>
              </a:gs>
              <a:gs pos="41000">
                <a:srgbClr val="006FC1">
                  <a:alpha val="0"/>
                </a:srgbClr>
              </a:gs>
              <a:gs pos="0">
                <a:schemeClr val="tx2">
                  <a:alpha val="0"/>
                </a:schemeClr>
              </a:gs>
            </a:gsLst>
            <a:lin ang="15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3" name="Title 22"/>
          <p:cNvSpPr>
            <a:spLocks noGrp="1"/>
          </p:cNvSpPr>
          <p:nvPr>
            <p:ph type="title"/>
          </p:nvPr>
        </p:nvSpPr>
        <p:spPr/>
        <p:txBody>
          <a:bodyPr/>
          <a:lstStyle/>
          <a:p>
            <a:r>
              <a:rPr lang="en-US" dirty="0" smtClean="0">
                <a:solidFill>
                  <a:schemeClr val="bg1"/>
                </a:solidFill>
              </a:rPr>
              <a:t>The world has become a giant network.</a:t>
            </a:r>
            <a:endParaRPr lang="en-US" dirty="0">
              <a:solidFill>
                <a:schemeClr val="bg1"/>
              </a:solidFill>
            </a:endParaRPr>
          </a:p>
        </p:txBody>
      </p:sp>
      <p:sp>
        <p:nvSpPr>
          <p:cNvPr id="163" name="Arc 162"/>
          <p:cNvSpPr/>
          <p:nvPr/>
        </p:nvSpPr>
        <p:spPr>
          <a:xfrm flipH="1">
            <a:off x="6334698" y="1207590"/>
            <a:ext cx="3877937" cy="4995957"/>
          </a:xfrm>
          <a:prstGeom prst="arc">
            <a:avLst>
              <a:gd name="adj1" fmla="val 14038482"/>
              <a:gd name="adj2" fmla="val 21184448"/>
            </a:avLst>
          </a:prstGeom>
          <a:ln w="15875">
            <a:gradFill flip="none" rotWithShape="1">
              <a:gsLst>
                <a:gs pos="95000">
                  <a:schemeClr val="bg1"/>
                </a:gs>
                <a:gs pos="5000">
                  <a:schemeClr val="bg1"/>
                </a:gs>
                <a:gs pos="100000">
                  <a:schemeClr val="bg1">
                    <a:alpha val="0"/>
                  </a:schemeClr>
                </a:gs>
                <a:gs pos="49000">
                  <a:schemeClr val="bg1"/>
                </a:gs>
                <a:gs pos="2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nvGrpSpPr>
          <p:cNvPr id="25" name="Group 24"/>
          <p:cNvGrpSpPr/>
          <p:nvPr/>
        </p:nvGrpSpPr>
        <p:grpSpPr>
          <a:xfrm>
            <a:off x="690388" y="2639916"/>
            <a:ext cx="246504" cy="246504"/>
            <a:chOff x="668354" y="2706017"/>
            <a:chExt cx="246504" cy="246504"/>
          </a:xfrm>
        </p:grpSpPr>
        <p:sp>
          <p:nvSpPr>
            <p:cNvPr id="12" name="Oval 11"/>
            <p:cNvSpPr/>
            <p:nvPr/>
          </p:nvSpPr>
          <p:spPr>
            <a:xfrm>
              <a:off x="668354" y="2706017"/>
              <a:ext cx="246504" cy="246504"/>
            </a:xfrm>
            <a:prstGeom prst="ellipse">
              <a:avLst/>
            </a:prstGeom>
            <a:solidFill>
              <a:srgbClr val="68217A">
                <a:alpha val="90980"/>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7741" y="2753482"/>
              <a:ext cx="129765" cy="151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29" name="Group 28"/>
          <p:cNvGrpSpPr/>
          <p:nvPr/>
        </p:nvGrpSpPr>
        <p:grpSpPr>
          <a:xfrm>
            <a:off x="4295474" y="1715749"/>
            <a:ext cx="164880" cy="164880"/>
            <a:chOff x="4295474" y="1660664"/>
            <a:chExt cx="164880" cy="164880"/>
          </a:xfrm>
        </p:grpSpPr>
        <p:sp>
          <p:nvSpPr>
            <p:cNvPr id="38" name="Oval 37"/>
            <p:cNvSpPr/>
            <p:nvPr/>
          </p:nvSpPr>
          <p:spPr>
            <a:xfrm>
              <a:off x="4295474" y="1660664"/>
              <a:ext cx="164880" cy="164880"/>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7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58043" y="1723233"/>
              <a:ext cx="61776" cy="617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18" name="Arc 17"/>
          <p:cNvSpPr/>
          <p:nvPr/>
        </p:nvSpPr>
        <p:spPr>
          <a:xfrm>
            <a:off x="1311007" y="4483865"/>
            <a:ext cx="2145981" cy="3013247"/>
          </a:xfrm>
          <a:prstGeom prst="arc">
            <a:avLst>
              <a:gd name="adj1" fmla="val 12901645"/>
              <a:gd name="adj2" fmla="val 215144"/>
            </a:avLst>
          </a:prstGeom>
          <a:ln w="254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9" name="Arc 88"/>
          <p:cNvSpPr/>
          <p:nvPr/>
        </p:nvSpPr>
        <p:spPr>
          <a:xfrm>
            <a:off x="-2985571" y="3249975"/>
            <a:ext cx="4373695" cy="4505899"/>
          </a:xfrm>
          <a:prstGeom prst="arc">
            <a:avLst>
              <a:gd name="adj1" fmla="val 17394305"/>
              <a:gd name="adj2" fmla="val 21176732"/>
            </a:avLst>
          </a:prstGeom>
          <a:ln w="25400">
            <a:gradFill flip="none" rotWithShape="1">
              <a:gsLst>
                <a:gs pos="0">
                  <a:schemeClr val="bg1">
                    <a:alpha val="0"/>
                  </a:schemeClr>
                </a:gs>
                <a:gs pos="27000">
                  <a:srgbClr val="FFFFFF"/>
                </a:gs>
                <a:gs pos="100000">
                  <a:schemeClr val="bg1">
                    <a:alpha val="82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08" name="Arc 107"/>
          <p:cNvSpPr/>
          <p:nvPr/>
        </p:nvSpPr>
        <p:spPr>
          <a:xfrm>
            <a:off x="-1399142" y="1366093"/>
            <a:ext cx="5376231" cy="4627083"/>
          </a:xfrm>
          <a:prstGeom prst="arc">
            <a:avLst>
              <a:gd name="adj1" fmla="val 13158776"/>
              <a:gd name="adj2" fmla="val 4959"/>
            </a:avLst>
          </a:prstGeom>
          <a:ln w="15875">
            <a:gradFill flip="none" rotWithShape="1">
              <a:gsLst>
                <a:gs pos="100000">
                  <a:schemeClr val="bg1">
                    <a:alpha val="0"/>
                  </a:schemeClr>
                </a:gs>
                <a:gs pos="3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11" name="Arc 110"/>
          <p:cNvSpPr/>
          <p:nvPr/>
        </p:nvSpPr>
        <p:spPr>
          <a:xfrm flipH="1">
            <a:off x="3474810" y="3469181"/>
            <a:ext cx="725731" cy="3621229"/>
          </a:xfrm>
          <a:prstGeom prst="arc">
            <a:avLst>
              <a:gd name="adj1" fmla="val 15851218"/>
              <a:gd name="adj2" fmla="val 3961854"/>
            </a:avLst>
          </a:prstGeom>
          <a:ln w="25400">
            <a:gradFill flip="none" rotWithShape="1">
              <a:gsLst>
                <a:gs pos="92000">
                  <a:schemeClr val="bg1"/>
                </a:gs>
                <a:gs pos="9000">
                  <a:schemeClr val="bg1"/>
                </a:gs>
                <a:gs pos="97000">
                  <a:schemeClr val="bg1">
                    <a:alpha val="0"/>
                  </a:schemeClr>
                </a:gs>
                <a:gs pos="49000">
                  <a:schemeClr val="bg1"/>
                </a:gs>
                <a:gs pos="3000">
                  <a:schemeClr val="bg1">
                    <a:alpha val="0"/>
                  </a:scheme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22" name="Arc 121"/>
          <p:cNvSpPr/>
          <p:nvPr/>
        </p:nvSpPr>
        <p:spPr>
          <a:xfrm flipH="1">
            <a:off x="3040654" y="3371160"/>
            <a:ext cx="3811837" cy="5442333"/>
          </a:xfrm>
          <a:prstGeom prst="arc">
            <a:avLst>
              <a:gd name="adj1" fmla="val 10968324"/>
              <a:gd name="adj2" fmla="val 17456439"/>
            </a:avLst>
          </a:prstGeom>
          <a:ln w="25400">
            <a:gradFill flip="none" rotWithShape="1">
              <a:gsLst>
                <a:gs pos="0">
                  <a:schemeClr val="bg1">
                    <a:alpha val="1100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35" name="Arc 134"/>
          <p:cNvSpPr/>
          <p:nvPr/>
        </p:nvSpPr>
        <p:spPr>
          <a:xfrm flipH="1">
            <a:off x="10983817" y="4164376"/>
            <a:ext cx="4395728" cy="2992135"/>
          </a:xfrm>
          <a:prstGeom prst="arc">
            <a:avLst>
              <a:gd name="adj1" fmla="val 17780596"/>
              <a:gd name="adj2" fmla="val 508301"/>
            </a:avLst>
          </a:prstGeom>
          <a:ln w="25400">
            <a:gradFill flip="none" rotWithShape="1">
              <a:gsLst>
                <a:gs pos="97000">
                  <a:schemeClr val="bg1"/>
                </a:gs>
                <a:gs pos="3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38" name="Arc 137"/>
          <p:cNvSpPr/>
          <p:nvPr/>
        </p:nvSpPr>
        <p:spPr>
          <a:xfrm>
            <a:off x="6400800" y="2804059"/>
            <a:ext cx="926853" cy="868403"/>
          </a:xfrm>
          <a:prstGeom prst="arc">
            <a:avLst>
              <a:gd name="adj1" fmla="val 11836044"/>
              <a:gd name="adj2" fmla="val 20326249"/>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39" name="Arc 138"/>
          <p:cNvSpPr/>
          <p:nvPr/>
        </p:nvSpPr>
        <p:spPr>
          <a:xfrm flipH="1">
            <a:off x="594909" y="1376439"/>
            <a:ext cx="3437263" cy="5804007"/>
          </a:xfrm>
          <a:prstGeom prst="arc">
            <a:avLst>
              <a:gd name="adj1" fmla="val 12020966"/>
              <a:gd name="adj2" fmla="val 18781423"/>
            </a:avLst>
          </a:prstGeom>
          <a:ln w="15875">
            <a:gradFill flip="none" rotWithShape="1">
              <a:gsLst>
                <a:gs pos="38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41" name="Arc 140"/>
          <p:cNvSpPr/>
          <p:nvPr/>
        </p:nvSpPr>
        <p:spPr>
          <a:xfrm>
            <a:off x="-1173164" y="1861851"/>
            <a:ext cx="2004223" cy="1663547"/>
          </a:xfrm>
          <a:prstGeom prst="arc">
            <a:avLst>
              <a:gd name="adj1" fmla="val 16715293"/>
              <a:gd name="adj2" fmla="val 21565217"/>
            </a:avLst>
          </a:prstGeom>
          <a:ln w="9525">
            <a:gradFill flip="none" rotWithShape="1">
              <a:gsLst>
                <a:gs pos="95000">
                  <a:schemeClr val="bg1"/>
                </a:gs>
                <a:gs pos="9000">
                  <a:schemeClr val="bg1">
                    <a:alpha val="13000"/>
                  </a:schemeClr>
                </a:gs>
                <a:gs pos="100000">
                  <a:schemeClr val="bg1">
                    <a:alpha val="0"/>
                  </a:schemeClr>
                </a:gs>
                <a:gs pos="49000">
                  <a:schemeClr val="bg1">
                    <a:alpha val="42000"/>
                  </a:schemeClr>
                </a:gs>
                <a:gs pos="3000">
                  <a:schemeClr val="bg1">
                    <a:alpha val="0"/>
                  </a:schemeClr>
                </a:gs>
              </a:gsLst>
              <a:lin ang="15000000" scaled="0"/>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42" name="Arc 141"/>
          <p:cNvSpPr/>
          <p:nvPr/>
        </p:nvSpPr>
        <p:spPr>
          <a:xfrm flipH="1">
            <a:off x="3895043" y="1670627"/>
            <a:ext cx="2494739" cy="3411735"/>
          </a:xfrm>
          <a:prstGeom prst="arc">
            <a:avLst>
              <a:gd name="adj1" fmla="val 11682861"/>
              <a:gd name="adj2" fmla="val 18558841"/>
            </a:avLst>
          </a:prstGeom>
          <a:ln w="127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44" name="Arc 143"/>
          <p:cNvSpPr/>
          <p:nvPr/>
        </p:nvSpPr>
        <p:spPr>
          <a:xfrm>
            <a:off x="2390660" y="1830830"/>
            <a:ext cx="2126256" cy="3986075"/>
          </a:xfrm>
          <a:prstGeom prst="arc">
            <a:avLst>
              <a:gd name="adj1" fmla="val 10566361"/>
              <a:gd name="adj2" fmla="val 17677458"/>
            </a:avLst>
          </a:prstGeom>
          <a:ln w="12700">
            <a:gradFill>
              <a:gsLst>
                <a:gs pos="100000">
                  <a:schemeClr val="bg1">
                    <a:alpha val="0"/>
                  </a:schemeClr>
                </a:gs>
                <a:gs pos="95000">
                  <a:schemeClr val="bg1"/>
                </a:gs>
                <a:gs pos="0">
                  <a:schemeClr val="bg1">
                    <a:alpha val="0"/>
                  </a:schemeClr>
                </a:gs>
                <a:gs pos="4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47" name="Arc 146"/>
          <p:cNvSpPr/>
          <p:nvPr/>
        </p:nvSpPr>
        <p:spPr>
          <a:xfrm flipH="1">
            <a:off x="7116896" y="2269475"/>
            <a:ext cx="1432193" cy="4549089"/>
          </a:xfrm>
          <a:prstGeom prst="arc">
            <a:avLst>
              <a:gd name="adj1" fmla="val 8549833"/>
              <a:gd name="adj2" fmla="val 17440148"/>
            </a:avLst>
          </a:prstGeom>
          <a:ln w="15875">
            <a:gradFill>
              <a:gsLst>
                <a:gs pos="0">
                  <a:schemeClr val="bg1">
                    <a:alpha val="0"/>
                  </a:schemeClr>
                </a:gs>
                <a:gs pos="100000">
                  <a:schemeClr val="bg1"/>
                </a:gs>
              </a:gsLst>
              <a:lin ang="120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51" name="Arc 150"/>
          <p:cNvSpPr/>
          <p:nvPr/>
        </p:nvSpPr>
        <p:spPr>
          <a:xfrm>
            <a:off x="10961783" y="2710150"/>
            <a:ext cx="2985571" cy="6449532"/>
          </a:xfrm>
          <a:prstGeom prst="arc">
            <a:avLst>
              <a:gd name="adj1" fmla="val 11237950"/>
              <a:gd name="adj2" fmla="val 16230836"/>
            </a:avLst>
          </a:prstGeom>
          <a:ln w="28575">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56" name="Arc 155"/>
          <p:cNvSpPr/>
          <p:nvPr/>
        </p:nvSpPr>
        <p:spPr>
          <a:xfrm>
            <a:off x="11314323" y="1288974"/>
            <a:ext cx="2126255" cy="4648122"/>
          </a:xfrm>
          <a:prstGeom prst="arc">
            <a:avLst>
              <a:gd name="adj1" fmla="val 14444288"/>
              <a:gd name="adj2" fmla="val 16439751"/>
            </a:avLst>
          </a:prstGeom>
          <a:ln w="15875">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57" name="Arc 156"/>
          <p:cNvSpPr/>
          <p:nvPr/>
        </p:nvSpPr>
        <p:spPr>
          <a:xfrm flipH="1">
            <a:off x="9132981" y="1564395"/>
            <a:ext cx="6411817" cy="4814370"/>
          </a:xfrm>
          <a:prstGeom prst="arc">
            <a:avLst>
              <a:gd name="adj1" fmla="val 15867753"/>
              <a:gd name="adj2" fmla="val 249046"/>
            </a:avLst>
          </a:prstGeom>
          <a:ln w="15875">
            <a:gradFill flip="none" rotWithShape="1">
              <a:gsLst>
                <a:gs pos="88000">
                  <a:schemeClr val="bg1"/>
                </a:gs>
                <a:gs pos="200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59" name="Arc 158"/>
          <p:cNvSpPr/>
          <p:nvPr/>
        </p:nvSpPr>
        <p:spPr>
          <a:xfrm flipH="1">
            <a:off x="2328379" y="1174682"/>
            <a:ext cx="2155485" cy="2162325"/>
          </a:xfrm>
          <a:prstGeom prst="arc">
            <a:avLst>
              <a:gd name="adj1" fmla="val 12413539"/>
              <a:gd name="adj2" fmla="val 21232241"/>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4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60" name="Arc 159"/>
          <p:cNvSpPr/>
          <p:nvPr/>
        </p:nvSpPr>
        <p:spPr>
          <a:xfrm>
            <a:off x="-1371599" y="1169076"/>
            <a:ext cx="3660848" cy="2546312"/>
          </a:xfrm>
          <a:prstGeom prst="arc">
            <a:avLst>
              <a:gd name="adj1" fmla="val 14843985"/>
              <a:gd name="adj2" fmla="val 21291397"/>
            </a:avLst>
          </a:prstGeom>
          <a:ln w="127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66" name="Arc 165"/>
          <p:cNvSpPr/>
          <p:nvPr/>
        </p:nvSpPr>
        <p:spPr>
          <a:xfrm flipH="1">
            <a:off x="9639756" y="440678"/>
            <a:ext cx="4560985" cy="3459294"/>
          </a:xfrm>
          <a:prstGeom prst="arc">
            <a:avLst>
              <a:gd name="adj1" fmla="val 14995228"/>
              <a:gd name="adj2" fmla="val 21445646"/>
            </a:avLst>
          </a:prstGeom>
          <a:ln w="127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69" name="Oval 168"/>
          <p:cNvSpPr/>
          <p:nvPr/>
        </p:nvSpPr>
        <p:spPr>
          <a:xfrm>
            <a:off x="7263432" y="3079706"/>
            <a:ext cx="67529" cy="67529"/>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174" name="Group 173"/>
          <p:cNvGrpSpPr/>
          <p:nvPr/>
        </p:nvGrpSpPr>
        <p:grpSpPr>
          <a:xfrm>
            <a:off x="6508111" y="5937095"/>
            <a:ext cx="678518" cy="678518"/>
            <a:chOff x="6062804" y="2700663"/>
            <a:chExt cx="495445" cy="495445"/>
          </a:xfrm>
        </p:grpSpPr>
        <p:sp>
          <p:nvSpPr>
            <p:cNvPr id="175" name="Oval 174"/>
            <p:cNvSpPr/>
            <p:nvPr/>
          </p:nvSpPr>
          <p:spPr>
            <a:xfrm>
              <a:off x="6062804" y="2700663"/>
              <a:ext cx="495445" cy="495445"/>
            </a:xfrm>
            <a:prstGeom prst="ellipse">
              <a:avLst/>
            </a:prstGeom>
            <a:solidFill>
              <a:srgbClr val="DC3C00"/>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7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9903" y="2845572"/>
              <a:ext cx="241247" cy="2056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10643616" y="5586984"/>
            <a:ext cx="706109" cy="706109"/>
            <a:chOff x="14596830" y="4456573"/>
            <a:chExt cx="706109" cy="706109"/>
          </a:xfrm>
        </p:grpSpPr>
        <p:sp>
          <p:nvSpPr>
            <p:cNvPr id="102" name="Oval 101"/>
            <p:cNvSpPr/>
            <p:nvPr/>
          </p:nvSpPr>
          <p:spPr>
            <a:xfrm>
              <a:off x="14596830" y="4456573"/>
              <a:ext cx="706109" cy="706109"/>
            </a:xfrm>
            <a:prstGeom prst="ellipse">
              <a:avLst/>
            </a:prstGeom>
            <a:solidFill>
              <a:srgbClr val="68217A"/>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09" name="AutoShape 3"/>
            <p:cNvSpPr>
              <a:spLocks noChangeAspect="1" noChangeArrowheads="1" noTextEdit="1"/>
            </p:cNvSpPr>
            <p:nvPr/>
          </p:nvSpPr>
          <p:spPr bwMode="auto">
            <a:xfrm>
              <a:off x="14622208" y="4601710"/>
              <a:ext cx="604918" cy="4162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170" name="Group 169" hidden="1"/>
          <p:cNvGrpSpPr/>
          <p:nvPr/>
        </p:nvGrpSpPr>
        <p:grpSpPr>
          <a:xfrm>
            <a:off x="3941986" y="3649268"/>
            <a:ext cx="112600" cy="112600"/>
            <a:chOff x="3968979" y="631117"/>
            <a:chExt cx="116100" cy="116100"/>
          </a:xfrm>
        </p:grpSpPr>
        <p:sp>
          <p:nvSpPr>
            <p:cNvPr id="171" name="Oval 170"/>
            <p:cNvSpPr/>
            <p:nvPr/>
          </p:nvSpPr>
          <p:spPr>
            <a:xfrm>
              <a:off x="3968979" y="631117"/>
              <a:ext cx="116100" cy="116100"/>
            </a:xfrm>
            <a:prstGeom prst="ellipse">
              <a:avLst/>
            </a:prstGeom>
            <a:solidFill>
              <a:srgbClr val="68217A">
                <a:alpha val="90980"/>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72"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00505" y="673869"/>
              <a:ext cx="57412" cy="466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16" name="Group 115"/>
          <p:cNvGrpSpPr>
            <a:grpSpLocks noChangeAspect="1"/>
          </p:cNvGrpSpPr>
          <p:nvPr/>
        </p:nvGrpSpPr>
        <p:grpSpPr>
          <a:xfrm>
            <a:off x="9491472" y="1920240"/>
            <a:ext cx="329184" cy="329184"/>
            <a:chOff x="14596830" y="4456573"/>
            <a:chExt cx="706109" cy="706109"/>
          </a:xfrm>
        </p:grpSpPr>
        <p:sp>
          <p:nvSpPr>
            <p:cNvPr id="117" name="Oval 116"/>
            <p:cNvSpPr/>
            <p:nvPr/>
          </p:nvSpPr>
          <p:spPr>
            <a:xfrm>
              <a:off x="14596830" y="4456573"/>
              <a:ext cx="706109" cy="706109"/>
            </a:xfrm>
            <a:prstGeom prst="ellipse">
              <a:avLst/>
            </a:prstGeom>
            <a:solidFill>
              <a:srgbClr val="68217A"/>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19" name="AutoShape 3"/>
            <p:cNvSpPr>
              <a:spLocks noChangeAspect="1" noChangeArrowheads="1" noTextEdit="1"/>
            </p:cNvSpPr>
            <p:nvPr/>
          </p:nvSpPr>
          <p:spPr bwMode="auto">
            <a:xfrm>
              <a:off x="14622208" y="4601710"/>
              <a:ext cx="604917" cy="4162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126" name="Group 125"/>
          <p:cNvGrpSpPr>
            <a:grpSpLocks noChangeAspect="1"/>
          </p:cNvGrpSpPr>
          <p:nvPr/>
        </p:nvGrpSpPr>
        <p:grpSpPr>
          <a:xfrm>
            <a:off x="3941064" y="3648456"/>
            <a:ext cx="109728" cy="109728"/>
            <a:chOff x="14596830" y="4456573"/>
            <a:chExt cx="706109" cy="706109"/>
          </a:xfrm>
        </p:grpSpPr>
        <p:sp>
          <p:nvSpPr>
            <p:cNvPr id="127" name="Oval 126"/>
            <p:cNvSpPr/>
            <p:nvPr/>
          </p:nvSpPr>
          <p:spPr>
            <a:xfrm>
              <a:off x="14596830" y="4456573"/>
              <a:ext cx="706109" cy="706109"/>
            </a:xfrm>
            <a:prstGeom prst="ellipse">
              <a:avLst/>
            </a:prstGeom>
            <a:solidFill>
              <a:srgbClr val="68217A"/>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128" name="Group 127"/>
            <p:cNvGrpSpPr/>
            <p:nvPr/>
          </p:nvGrpSpPr>
          <p:grpSpPr>
            <a:xfrm>
              <a:off x="14622208" y="4601710"/>
              <a:ext cx="604918" cy="425498"/>
              <a:chOff x="7531678" y="6108665"/>
              <a:chExt cx="604918" cy="425498"/>
            </a:xfrm>
          </p:grpSpPr>
          <p:sp>
            <p:nvSpPr>
              <p:cNvPr id="129" name="AutoShape 3"/>
              <p:cNvSpPr>
                <a:spLocks noChangeAspect="1" noChangeArrowheads="1" noTextEdit="1"/>
              </p:cNvSpPr>
              <p:nvPr/>
            </p:nvSpPr>
            <p:spPr bwMode="auto">
              <a:xfrm>
                <a:off x="7531678" y="6108665"/>
                <a:ext cx="604918" cy="4162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30" name="Group 129"/>
              <p:cNvGrpSpPr/>
              <p:nvPr/>
            </p:nvGrpSpPr>
            <p:grpSpPr>
              <a:xfrm>
                <a:off x="7696147" y="6111240"/>
                <a:ext cx="405831" cy="422923"/>
                <a:chOff x="13864387" y="1366468"/>
                <a:chExt cx="8442328" cy="8797928"/>
              </a:xfrm>
              <a:solidFill>
                <a:schemeClr val="bg1"/>
              </a:solidFill>
            </p:grpSpPr>
            <p:sp>
              <p:nvSpPr>
                <p:cNvPr id="131" name="Freeform 42"/>
                <p:cNvSpPr>
                  <a:spLocks noEditPoints="1"/>
                </p:cNvSpPr>
                <p:nvPr/>
              </p:nvSpPr>
              <p:spPr bwMode="auto">
                <a:xfrm>
                  <a:off x="13864387" y="1366468"/>
                  <a:ext cx="5130802" cy="8797928"/>
                </a:xfrm>
                <a:custGeom>
                  <a:avLst/>
                  <a:gdLst>
                    <a:gd name="T0" fmla="*/ 10 w 1368"/>
                    <a:gd name="T1" fmla="*/ 229 h 2346"/>
                    <a:gd name="T2" fmla="*/ 0 w 1368"/>
                    <a:gd name="T3" fmla="*/ 2088 h 2346"/>
                    <a:gd name="T4" fmla="*/ 1368 w 1368"/>
                    <a:gd name="T5" fmla="*/ 2346 h 2346"/>
                    <a:gd name="T6" fmla="*/ 1368 w 1368"/>
                    <a:gd name="T7" fmla="*/ 0 h 2346"/>
                    <a:gd name="T8" fmla="*/ 10 w 1368"/>
                    <a:gd name="T9" fmla="*/ 229 h 2346"/>
                    <a:gd name="T10" fmla="*/ 975 w 1368"/>
                    <a:gd name="T11" fmla="*/ 704 h 2346"/>
                    <a:gd name="T12" fmla="*/ 691 w 1368"/>
                    <a:gd name="T13" fmla="*/ 1407 h 2346"/>
                    <a:gd name="T14" fmla="*/ 557 w 1368"/>
                    <a:gd name="T15" fmla="*/ 1579 h 2346"/>
                    <a:gd name="T16" fmla="*/ 397 w 1368"/>
                    <a:gd name="T17" fmla="*/ 1593 h 2346"/>
                    <a:gd name="T18" fmla="*/ 411 w 1368"/>
                    <a:gd name="T19" fmla="*/ 1487 h 2346"/>
                    <a:gd name="T20" fmla="*/ 557 w 1368"/>
                    <a:gd name="T21" fmla="*/ 1429 h 2346"/>
                    <a:gd name="T22" fmla="*/ 598 w 1368"/>
                    <a:gd name="T23" fmla="*/ 1332 h 2346"/>
                    <a:gd name="T24" fmla="*/ 338 w 1368"/>
                    <a:gd name="T25" fmla="*/ 689 h 2346"/>
                    <a:gd name="T26" fmla="*/ 455 w 1368"/>
                    <a:gd name="T27" fmla="*/ 649 h 2346"/>
                    <a:gd name="T28" fmla="*/ 669 w 1368"/>
                    <a:gd name="T29" fmla="*/ 1182 h 2346"/>
                    <a:gd name="T30" fmla="*/ 863 w 1368"/>
                    <a:gd name="T31" fmla="*/ 664 h 2346"/>
                    <a:gd name="T32" fmla="*/ 975 w 1368"/>
                    <a:gd name="T33" fmla="*/ 704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8" h="2346">
                      <a:moveTo>
                        <a:pt x="10" y="229"/>
                      </a:moveTo>
                      <a:cubicBezTo>
                        <a:pt x="0" y="2088"/>
                        <a:pt x="0" y="2088"/>
                        <a:pt x="0" y="2088"/>
                      </a:cubicBezTo>
                      <a:cubicBezTo>
                        <a:pt x="1368" y="2346"/>
                        <a:pt x="1368" y="2346"/>
                        <a:pt x="1368" y="2346"/>
                      </a:cubicBezTo>
                      <a:cubicBezTo>
                        <a:pt x="1368" y="0"/>
                        <a:pt x="1368" y="0"/>
                        <a:pt x="1368" y="0"/>
                      </a:cubicBezTo>
                      <a:lnTo>
                        <a:pt x="10" y="229"/>
                      </a:lnTo>
                      <a:close/>
                      <a:moveTo>
                        <a:pt x="975" y="704"/>
                      </a:moveTo>
                      <a:cubicBezTo>
                        <a:pt x="951" y="777"/>
                        <a:pt x="719" y="1339"/>
                        <a:pt x="691" y="1407"/>
                      </a:cubicBezTo>
                      <a:cubicBezTo>
                        <a:pt x="662" y="1476"/>
                        <a:pt x="628" y="1560"/>
                        <a:pt x="557" y="1579"/>
                      </a:cubicBezTo>
                      <a:cubicBezTo>
                        <a:pt x="486" y="1599"/>
                        <a:pt x="442" y="1595"/>
                        <a:pt x="397" y="1593"/>
                      </a:cubicBezTo>
                      <a:cubicBezTo>
                        <a:pt x="353" y="1590"/>
                        <a:pt x="316" y="1496"/>
                        <a:pt x="411" y="1487"/>
                      </a:cubicBezTo>
                      <a:cubicBezTo>
                        <a:pt x="505" y="1478"/>
                        <a:pt x="531" y="1467"/>
                        <a:pt x="557" y="1429"/>
                      </a:cubicBezTo>
                      <a:cubicBezTo>
                        <a:pt x="583" y="1392"/>
                        <a:pt x="598" y="1332"/>
                        <a:pt x="598" y="1332"/>
                      </a:cubicBezTo>
                      <a:cubicBezTo>
                        <a:pt x="598" y="1332"/>
                        <a:pt x="358" y="752"/>
                        <a:pt x="338" y="689"/>
                      </a:cubicBezTo>
                      <a:cubicBezTo>
                        <a:pt x="318" y="625"/>
                        <a:pt x="424" y="583"/>
                        <a:pt x="455" y="649"/>
                      </a:cubicBezTo>
                      <a:cubicBezTo>
                        <a:pt x="486" y="715"/>
                        <a:pt x="669" y="1182"/>
                        <a:pt x="669" y="1182"/>
                      </a:cubicBezTo>
                      <a:cubicBezTo>
                        <a:pt x="669" y="1182"/>
                        <a:pt x="827" y="755"/>
                        <a:pt x="863" y="664"/>
                      </a:cubicBezTo>
                      <a:cubicBezTo>
                        <a:pt x="898" y="574"/>
                        <a:pt x="999" y="632"/>
                        <a:pt x="975" y="70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2" name="Freeform 43"/>
                <p:cNvSpPr>
                  <a:spLocks/>
                </p:cNvSpPr>
                <p:nvPr/>
              </p:nvSpPr>
              <p:spPr bwMode="auto">
                <a:xfrm>
                  <a:off x="19212676" y="3158756"/>
                  <a:ext cx="2400301" cy="1616076"/>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3" name="Freeform 44"/>
                <p:cNvSpPr>
                  <a:spLocks/>
                </p:cNvSpPr>
                <p:nvPr/>
              </p:nvSpPr>
              <p:spPr bwMode="auto">
                <a:xfrm>
                  <a:off x="19674639" y="5243144"/>
                  <a:ext cx="2632076" cy="717550"/>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4" name="Freeform 45"/>
                <p:cNvSpPr>
                  <a:spLocks/>
                </p:cNvSpPr>
                <p:nvPr/>
              </p:nvSpPr>
              <p:spPr bwMode="auto">
                <a:xfrm>
                  <a:off x="19182514" y="6365507"/>
                  <a:ext cx="2455863" cy="1712913"/>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grpSp>
        <p:nvGrpSpPr>
          <p:cNvPr id="28" name="Group 27"/>
          <p:cNvGrpSpPr/>
          <p:nvPr/>
        </p:nvGrpSpPr>
        <p:grpSpPr>
          <a:xfrm>
            <a:off x="8897697" y="3603149"/>
            <a:ext cx="471089" cy="471089"/>
            <a:chOff x="8897697" y="3603149"/>
            <a:chExt cx="471089" cy="471089"/>
          </a:xfrm>
        </p:grpSpPr>
        <p:sp>
          <p:nvSpPr>
            <p:cNvPr id="8" name="Oval 7"/>
            <p:cNvSpPr/>
            <p:nvPr/>
          </p:nvSpPr>
          <p:spPr>
            <a:xfrm>
              <a:off x="8897697" y="3603149"/>
              <a:ext cx="471089" cy="471089"/>
            </a:xfrm>
            <a:prstGeom prst="ellipse">
              <a:avLst/>
            </a:prstGeom>
            <a:solidFill>
              <a:srgbClr val="0072C6"/>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4"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41597" y="3778049"/>
              <a:ext cx="183287" cy="1832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6" name="Group 15"/>
          <p:cNvGrpSpPr/>
          <p:nvPr/>
        </p:nvGrpSpPr>
        <p:grpSpPr>
          <a:xfrm>
            <a:off x="8278577" y="4717502"/>
            <a:ext cx="584147" cy="584147"/>
            <a:chOff x="8298785" y="4960565"/>
            <a:chExt cx="602306" cy="602306"/>
          </a:xfrm>
        </p:grpSpPr>
        <p:sp>
          <p:nvSpPr>
            <p:cNvPr id="7" name="Oval 6"/>
            <p:cNvSpPr/>
            <p:nvPr/>
          </p:nvSpPr>
          <p:spPr>
            <a:xfrm>
              <a:off x="8298785" y="4960565"/>
              <a:ext cx="602306" cy="602306"/>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2" name="Group 1"/>
            <p:cNvGrpSpPr/>
            <p:nvPr/>
          </p:nvGrpSpPr>
          <p:grpSpPr>
            <a:xfrm>
              <a:off x="8359481" y="5137646"/>
              <a:ext cx="480916" cy="248143"/>
              <a:chOff x="8213837" y="4859923"/>
              <a:chExt cx="471529" cy="243300"/>
            </a:xfrm>
          </p:grpSpPr>
          <p:pic>
            <p:nvPicPr>
              <p:cNvPr id="6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5456" y="4859923"/>
                <a:ext cx="208292" cy="243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13837" y="4926149"/>
                <a:ext cx="151595" cy="1770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771" y="4926149"/>
                <a:ext cx="151595" cy="1770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grpSp>
        <p:nvGrpSpPr>
          <p:cNvPr id="30" name="Group 29"/>
          <p:cNvGrpSpPr/>
          <p:nvPr/>
        </p:nvGrpSpPr>
        <p:grpSpPr>
          <a:xfrm>
            <a:off x="4007824" y="2255845"/>
            <a:ext cx="329761" cy="329761"/>
            <a:chOff x="4007824" y="2255845"/>
            <a:chExt cx="329761" cy="329761"/>
          </a:xfrm>
        </p:grpSpPr>
        <p:sp>
          <p:nvSpPr>
            <p:cNvPr id="10" name="Oval 9"/>
            <p:cNvSpPr/>
            <p:nvPr/>
          </p:nvSpPr>
          <p:spPr>
            <a:xfrm>
              <a:off x="4007824" y="2255845"/>
              <a:ext cx="329761" cy="329761"/>
            </a:xfrm>
            <a:prstGeom prst="ellipse">
              <a:avLst/>
            </a:prstGeom>
            <a:solidFill>
              <a:srgbClr val="008272"/>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7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8811" y="2371379"/>
              <a:ext cx="123552" cy="1235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20" name="Group 19"/>
          <p:cNvGrpSpPr/>
          <p:nvPr/>
        </p:nvGrpSpPr>
        <p:grpSpPr>
          <a:xfrm>
            <a:off x="2209566" y="2333759"/>
            <a:ext cx="112600" cy="112600"/>
            <a:chOff x="2003065" y="893473"/>
            <a:chExt cx="116100" cy="116100"/>
          </a:xfrm>
        </p:grpSpPr>
        <p:sp>
          <p:nvSpPr>
            <p:cNvPr id="43" name="Oval 42"/>
            <p:cNvSpPr/>
            <p:nvPr/>
          </p:nvSpPr>
          <p:spPr>
            <a:xfrm>
              <a:off x="2003065" y="893473"/>
              <a:ext cx="116100" cy="116100"/>
            </a:xfrm>
            <a:prstGeom prst="ellipse">
              <a:avLst/>
            </a:prstGeom>
            <a:solidFill>
              <a:schemeClr val="accent3">
                <a:alpha val="44000"/>
              </a:scheme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9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40576" y="935148"/>
              <a:ext cx="46629" cy="466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31" name="Group 30"/>
          <p:cNvGrpSpPr/>
          <p:nvPr/>
        </p:nvGrpSpPr>
        <p:grpSpPr>
          <a:xfrm>
            <a:off x="11438424" y="2084685"/>
            <a:ext cx="265377" cy="265377"/>
            <a:chOff x="11438424" y="2084685"/>
            <a:chExt cx="265377" cy="265377"/>
          </a:xfrm>
        </p:grpSpPr>
        <p:sp>
          <p:nvSpPr>
            <p:cNvPr id="13" name="Oval 12"/>
            <p:cNvSpPr/>
            <p:nvPr/>
          </p:nvSpPr>
          <p:spPr>
            <a:xfrm>
              <a:off x="11438424" y="2084685"/>
              <a:ext cx="265377" cy="265377"/>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8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19190" y="2156723"/>
              <a:ext cx="103849" cy="12130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97" name="Arc 96"/>
          <p:cNvSpPr/>
          <p:nvPr/>
        </p:nvSpPr>
        <p:spPr>
          <a:xfrm>
            <a:off x="-2998424" y="1595611"/>
            <a:ext cx="5376231" cy="4627083"/>
          </a:xfrm>
          <a:prstGeom prst="arc">
            <a:avLst>
              <a:gd name="adj1" fmla="val 16514256"/>
              <a:gd name="adj2" fmla="val 4959"/>
            </a:avLst>
          </a:prstGeom>
          <a:ln w="15875">
            <a:gradFill flip="none" rotWithShape="1">
              <a:gsLst>
                <a:gs pos="100000">
                  <a:schemeClr val="bg1">
                    <a:alpha val="0"/>
                  </a:schemeClr>
                </a:gs>
                <a:gs pos="3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nvGrpSpPr>
          <p:cNvPr id="21" name="Group 20"/>
          <p:cNvGrpSpPr/>
          <p:nvPr/>
        </p:nvGrpSpPr>
        <p:grpSpPr>
          <a:xfrm>
            <a:off x="2160273" y="3853772"/>
            <a:ext cx="452241" cy="452241"/>
            <a:chOff x="1897424" y="3671839"/>
            <a:chExt cx="466300" cy="466300"/>
          </a:xfrm>
        </p:grpSpPr>
        <p:sp>
          <p:nvSpPr>
            <p:cNvPr id="5" name="Oval 4"/>
            <p:cNvSpPr/>
            <p:nvPr/>
          </p:nvSpPr>
          <p:spPr>
            <a:xfrm>
              <a:off x="1897424" y="3671839"/>
              <a:ext cx="466300" cy="466300"/>
            </a:xfrm>
            <a:prstGeom prst="ellipse">
              <a:avLst/>
            </a:prstGeom>
            <a:solidFill>
              <a:srgbClr val="008272"/>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8717" y="3840315"/>
              <a:ext cx="188985" cy="1889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98" name="Arc 97"/>
          <p:cNvSpPr/>
          <p:nvPr/>
        </p:nvSpPr>
        <p:spPr>
          <a:xfrm flipH="1">
            <a:off x="3514378" y="2137272"/>
            <a:ext cx="3360143" cy="7149947"/>
          </a:xfrm>
          <a:prstGeom prst="arc">
            <a:avLst>
              <a:gd name="adj1" fmla="val 14707731"/>
              <a:gd name="adj2" fmla="val 702028"/>
            </a:avLst>
          </a:prstGeom>
          <a:ln w="25400">
            <a:gradFill flip="none" rotWithShape="1">
              <a:gsLst>
                <a:gs pos="49000">
                  <a:schemeClr val="bg1"/>
                </a:gs>
                <a:gs pos="3000">
                  <a:schemeClr val="bg1">
                    <a:alpha val="0"/>
                  </a:scheme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00" name="Arc 99"/>
          <p:cNvSpPr/>
          <p:nvPr/>
        </p:nvSpPr>
        <p:spPr>
          <a:xfrm flipH="1">
            <a:off x="9531573" y="1134737"/>
            <a:ext cx="3347144" cy="2453821"/>
          </a:xfrm>
          <a:prstGeom prst="arc">
            <a:avLst>
              <a:gd name="adj1" fmla="val 12413539"/>
              <a:gd name="adj2" fmla="val 20891095"/>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4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01" name="Arc 100"/>
          <p:cNvSpPr/>
          <p:nvPr/>
        </p:nvSpPr>
        <p:spPr>
          <a:xfrm flipH="1">
            <a:off x="6356732" y="231355"/>
            <a:ext cx="8593153" cy="6103344"/>
          </a:xfrm>
          <a:prstGeom prst="arc">
            <a:avLst>
              <a:gd name="adj1" fmla="val 12413539"/>
              <a:gd name="adj2" fmla="val 21415070"/>
            </a:avLst>
          </a:prstGeom>
          <a:ln w="12700">
            <a:gradFill flip="none" rotWithShape="1">
              <a:gsLst>
                <a:gs pos="98000">
                  <a:schemeClr val="bg1">
                    <a:alpha val="94000"/>
                  </a:schemeClr>
                </a:gs>
                <a:gs pos="21000">
                  <a:schemeClr val="bg1">
                    <a:alpha val="0"/>
                  </a:schemeClr>
                </a:gs>
                <a:gs pos="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nvGrpSpPr>
          <p:cNvPr id="22" name="Group 21"/>
          <p:cNvGrpSpPr/>
          <p:nvPr/>
        </p:nvGrpSpPr>
        <p:grpSpPr>
          <a:xfrm>
            <a:off x="6144984" y="3066113"/>
            <a:ext cx="480507" cy="480507"/>
            <a:chOff x="6062804" y="2700663"/>
            <a:chExt cx="495445" cy="495445"/>
          </a:xfrm>
        </p:grpSpPr>
        <p:sp>
          <p:nvSpPr>
            <p:cNvPr id="11" name="Oval 10"/>
            <p:cNvSpPr/>
            <p:nvPr/>
          </p:nvSpPr>
          <p:spPr>
            <a:xfrm>
              <a:off x="6062804" y="2700663"/>
              <a:ext cx="495445" cy="495445"/>
            </a:xfrm>
            <a:prstGeom prst="ellipse">
              <a:avLst/>
            </a:prstGeom>
            <a:solidFill>
              <a:srgbClr val="DC3C00">
                <a:alpha val="89804"/>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9903" y="2845572"/>
              <a:ext cx="241247" cy="2056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80" name="Rectangle 79"/>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pic>
        <p:nvPicPr>
          <p:cNvPr id="103"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837603" y="5809265"/>
            <a:ext cx="367965" cy="2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1124712" y="5221224"/>
            <a:ext cx="2670088" cy="1335064"/>
            <a:chOff x="1124712" y="5221224"/>
            <a:chExt cx="2670088" cy="1335064"/>
          </a:xfrm>
        </p:grpSpPr>
        <p:sp>
          <p:nvSpPr>
            <p:cNvPr id="137" name="Oval 136"/>
            <p:cNvSpPr/>
            <p:nvPr/>
          </p:nvSpPr>
          <p:spPr>
            <a:xfrm>
              <a:off x="1124712" y="5221224"/>
              <a:ext cx="584147" cy="584147"/>
            </a:xfrm>
            <a:prstGeom prst="ellipse">
              <a:avLst/>
            </a:prstGeom>
            <a:solidFill>
              <a:srgbClr val="0072C6"/>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46" name="Oval 145"/>
            <p:cNvSpPr/>
            <p:nvPr/>
          </p:nvSpPr>
          <p:spPr>
            <a:xfrm>
              <a:off x="3172968" y="5934456"/>
              <a:ext cx="621832" cy="621832"/>
            </a:xfrm>
            <a:prstGeom prst="ellipse">
              <a:avLst/>
            </a:prstGeom>
            <a:solidFill>
              <a:srgbClr val="0072C6"/>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36"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8452" y="6120789"/>
              <a:ext cx="254279" cy="25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0"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89710" y="5390052"/>
              <a:ext cx="254279" cy="25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8"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64408" y="2011993"/>
            <a:ext cx="212042" cy="172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68164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250"/>
                                        <p:tgtEl>
                                          <p:spTgt spid="169"/>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300"/>
                                        <p:tgtEl>
                                          <p:spTgt spid="29"/>
                                        </p:tgtEl>
                                      </p:cBhvr>
                                    </p:animEffect>
                                  </p:childTnLst>
                                </p:cTn>
                              </p:par>
                              <p:par>
                                <p:cTn id="12" presetID="10" presetClass="entr" presetSubtype="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300"/>
                                        <p:tgtEl>
                                          <p:spTgt spid="25"/>
                                        </p:tgtEl>
                                      </p:cBhvr>
                                    </p:animEffect>
                                  </p:childTnLst>
                                </p:cTn>
                              </p:par>
                              <p:par>
                                <p:cTn id="15" presetID="10"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300"/>
                                        <p:tgtEl>
                                          <p:spTgt spid="30"/>
                                        </p:tgtEl>
                                      </p:cBhvr>
                                    </p:animEffect>
                                  </p:childTnLst>
                                </p:cTn>
                              </p:par>
                            </p:childTnLst>
                          </p:cTn>
                        </p:par>
                        <p:par>
                          <p:cTn id="18" fill="hold">
                            <p:stCondLst>
                              <p:cond delay="55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750"/>
                                        <p:tgtEl>
                                          <p:spTgt spid="4"/>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300"/>
                                        <p:tgtEl>
                                          <p:spTgt spid="21"/>
                                        </p:tgtEl>
                                      </p:cBhvr>
                                    </p:animEffect>
                                  </p:childTnLst>
                                </p:cTn>
                              </p:par>
                              <p:par>
                                <p:cTn id="25" presetID="10" presetClass="entr" presetSubtype="0" fill="hold"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fade">
                                      <p:cBhvr>
                                        <p:cTn id="27" dur="300"/>
                                        <p:tgtEl>
                                          <p:spTgt spid="170"/>
                                        </p:tgtEl>
                                      </p:cBhvr>
                                    </p:animEffect>
                                  </p:childTnLst>
                                </p:cTn>
                              </p:par>
                              <p:par>
                                <p:cTn id="28" presetID="10" presetClass="entr" presetSubtype="0" fill="hold" nodeType="withEffect">
                                  <p:stCondLst>
                                    <p:cond delay="0"/>
                                  </p:stCondLst>
                                  <p:childTnLst>
                                    <p:set>
                                      <p:cBhvr>
                                        <p:cTn id="29" dur="1" fill="hold">
                                          <p:stCondLst>
                                            <p:cond delay="0"/>
                                          </p:stCondLst>
                                        </p:cTn>
                                        <p:tgtEl>
                                          <p:spTgt spid="126"/>
                                        </p:tgtEl>
                                        <p:attrNameLst>
                                          <p:attrName>style.visibility</p:attrName>
                                        </p:attrNameLst>
                                      </p:cBhvr>
                                      <p:to>
                                        <p:strVal val="visible"/>
                                      </p:to>
                                    </p:set>
                                    <p:animEffect transition="in" filter="fade">
                                      <p:cBhvr>
                                        <p:cTn id="30" dur="300"/>
                                        <p:tgtEl>
                                          <p:spTgt spid="126"/>
                                        </p:tgtEl>
                                      </p:cBhvr>
                                    </p:animEffect>
                                  </p:childTnLst>
                                </p:cTn>
                              </p:par>
                              <p:par>
                                <p:cTn id="31" presetID="10"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300"/>
                                        <p:tgtEl>
                                          <p:spTgt spid="22"/>
                                        </p:tgtEl>
                                      </p:cBhvr>
                                    </p:animEffect>
                                  </p:childTnLst>
                                </p:cTn>
                              </p:par>
                              <p:par>
                                <p:cTn id="34" presetID="10" presetClass="entr" presetSubtype="0" fill="hold" nodeType="withEffect">
                                  <p:stCondLst>
                                    <p:cond delay="0"/>
                                  </p:stCondLst>
                                  <p:childTnLst>
                                    <p:set>
                                      <p:cBhvr>
                                        <p:cTn id="35" dur="1" fill="hold">
                                          <p:stCondLst>
                                            <p:cond delay="0"/>
                                          </p:stCondLst>
                                        </p:cTn>
                                        <p:tgtEl>
                                          <p:spTgt spid="174"/>
                                        </p:tgtEl>
                                        <p:attrNameLst>
                                          <p:attrName>style.visibility</p:attrName>
                                        </p:attrNameLst>
                                      </p:cBhvr>
                                      <p:to>
                                        <p:strVal val="visible"/>
                                      </p:to>
                                    </p:set>
                                    <p:animEffect transition="in" filter="fade">
                                      <p:cBhvr>
                                        <p:cTn id="36" dur="300"/>
                                        <p:tgtEl>
                                          <p:spTgt spid="174"/>
                                        </p:tgtEl>
                                      </p:cBhvr>
                                    </p:animEffect>
                                  </p:childTnLst>
                                </p:cTn>
                              </p:par>
                              <p:par>
                                <p:cTn id="37" presetID="10"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3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300"/>
                                        <p:tgtEl>
                                          <p:spTgt spid="28"/>
                                        </p:tgtEl>
                                      </p:cBhvr>
                                    </p:animEffect>
                                  </p:childTnLst>
                                </p:cTn>
                              </p:par>
                              <p:par>
                                <p:cTn id="43" presetID="10" presetClass="entr" presetSubtype="0" fill="hold" nodeType="withEffect">
                                  <p:stCondLst>
                                    <p:cond delay="0"/>
                                  </p:stCondLst>
                                  <p:childTnLst>
                                    <p:set>
                                      <p:cBhvr>
                                        <p:cTn id="44" dur="1" fill="hold">
                                          <p:stCondLst>
                                            <p:cond delay="0"/>
                                          </p:stCondLst>
                                        </p:cTn>
                                        <p:tgtEl>
                                          <p:spTgt spid="116"/>
                                        </p:tgtEl>
                                        <p:attrNameLst>
                                          <p:attrName>style.visibility</p:attrName>
                                        </p:attrNameLst>
                                      </p:cBhvr>
                                      <p:to>
                                        <p:strVal val="visible"/>
                                      </p:to>
                                    </p:set>
                                    <p:animEffect transition="in" filter="fade">
                                      <p:cBhvr>
                                        <p:cTn id="45" dur="300"/>
                                        <p:tgtEl>
                                          <p:spTgt spid="116"/>
                                        </p:tgtEl>
                                      </p:cBhvr>
                                    </p:animEffec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3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300"/>
                                        <p:tgtEl>
                                          <p:spTgt spid="31"/>
                                        </p:tgtEl>
                                      </p:cBhvr>
                                    </p:animEffect>
                                  </p:childTnLst>
                                </p:cTn>
                              </p:par>
                              <p:par>
                                <p:cTn id="52" presetID="10" presetClass="entr" presetSubtype="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3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0"/>
                                        </p:tgtEl>
                                        <p:attrNameLst>
                                          <p:attrName>style.visibility</p:attrName>
                                        </p:attrNameLst>
                                      </p:cBhvr>
                                      <p:to>
                                        <p:strVal val="visible"/>
                                      </p:to>
                                    </p:set>
                                    <p:animEffect transition="in" filter="wipe(left)">
                                      <p:cBhvr>
                                        <p:cTn id="57" dur="700"/>
                                        <p:tgtEl>
                                          <p:spTgt spid="160"/>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97"/>
                                        </p:tgtEl>
                                        <p:attrNameLst>
                                          <p:attrName>style.visibility</p:attrName>
                                        </p:attrNameLst>
                                      </p:cBhvr>
                                      <p:to>
                                        <p:strVal val="visible"/>
                                      </p:to>
                                    </p:set>
                                    <p:animEffect transition="in" filter="wipe(left)">
                                      <p:cBhvr>
                                        <p:cTn id="60" dur="700"/>
                                        <p:tgtEl>
                                          <p:spTgt spid="97"/>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122"/>
                                        </p:tgtEl>
                                        <p:attrNameLst>
                                          <p:attrName>style.visibility</p:attrName>
                                        </p:attrNameLst>
                                      </p:cBhvr>
                                      <p:to>
                                        <p:strVal val="visible"/>
                                      </p:to>
                                    </p:set>
                                    <p:animEffect transition="in" filter="wipe(left)">
                                      <p:cBhvr>
                                        <p:cTn id="63" dur="700"/>
                                        <p:tgtEl>
                                          <p:spTgt spid="122"/>
                                        </p:tgtEl>
                                      </p:cBhvr>
                                    </p:animEffect>
                                  </p:childTnLst>
                                </p:cTn>
                              </p:par>
                              <p:par>
                                <p:cTn id="64" presetID="22" presetClass="entr" presetSubtype="8" fill="hold" grpId="0" nodeType="withEffect">
                                  <p:stCondLst>
                                    <p:cond delay="600"/>
                                  </p:stCondLst>
                                  <p:childTnLst>
                                    <p:set>
                                      <p:cBhvr>
                                        <p:cTn id="65" dur="1" fill="hold">
                                          <p:stCondLst>
                                            <p:cond delay="0"/>
                                          </p:stCondLst>
                                        </p:cTn>
                                        <p:tgtEl>
                                          <p:spTgt spid="147"/>
                                        </p:tgtEl>
                                        <p:attrNameLst>
                                          <p:attrName>style.visibility</p:attrName>
                                        </p:attrNameLst>
                                      </p:cBhvr>
                                      <p:to>
                                        <p:strVal val="visible"/>
                                      </p:to>
                                    </p:set>
                                    <p:animEffect transition="in" filter="wipe(left)">
                                      <p:cBhvr>
                                        <p:cTn id="66" dur="700"/>
                                        <p:tgtEl>
                                          <p:spTgt spid="147"/>
                                        </p:tgtEl>
                                      </p:cBhvr>
                                    </p:animEffect>
                                  </p:childTnLst>
                                </p:cTn>
                              </p:par>
                              <p:par>
                                <p:cTn id="67" presetID="22" presetClass="entr" presetSubtype="8" fill="hold" grpId="0" nodeType="withEffect">
                                  <p:stCondLst>
                                    <p:cond delay="700"/>
                                  </p:stCondLst>
                                  <p:childTnLst>
                                    <p:set>
                                      <p:cBhvr>
                                        <p:cTn id="68" dur="1" fill="hold">
                                          <p:stCondLst>
                                            <p:cond delay="0"/>
                                          </p:stCondLst>
                                        </p:cTn>
                                        <p:tgtEl>
                                          <p:spTgt spid="156"/>
                                        </p:tgtEl>
                                        <p:attrNameLst>
                                          <p:attrName>style.visibility</p:attrName>
                                        </p:attrNameLst>
                                      </p:cBhvr>
                                      <p:to>
                                        <p:strVal val="visible"/>
                                      </p:to>
                                    </p:set>
                                    <p:animEffect transition="in" filter="wipe(left)">
                                      <p:cBhvr>
                                        <p:cTn id="69" dur="700"/>
                                        <p:tgtEl>
                                          <p:spTgt spid="156"/>
                                        </p:tgtEl>
                                      </p:cBhvr>
                                    </p:animEffect>
                                  </p:childTnLst>
                                </p:cTn>
                              </p:par>
                              <p:par>
                                <p:cTn id="70" presetID="22" presetClass="entr" presetSubtype="2" fill="hold" grpId="0" nodeType="withEffect">
                                  <p:stCondLst>
                                    <p:cond delay="1000"/>
                                  </p:stCondLst>
                                  <p:childTnLst>
                                    <p:set>
                                      <p:cBhvr>
                                        <p:cTn id="71" dur="1" fill="hold">
                                          <p:stCondLst>
                                            <p:cond delay="0"/>
                                          </p:stCondLst>
                                        </p:cTn>
                                        <p:tgtEl>
                                          <p:spTgt spid="139"/>
                                        </p:tgtEl>
                                        <p:attrNameLst>
                                          <p:attrName>style.visibility</p:attrName>
                                        </p:attrNameLst>
                                      </p:cBhvr>
                                      <p:to>
                                        <p:strVal val="visible"/>
                                      </p:to>
                                    </p:set>
                                    <p:animEffect transition="in" filter="wipe(right)">
                                      <p:cBhvr>
                                        <p:cTn id="72" dur="700"/>
                                        <p:tgtEl>
                                          <p:spTgt spid="139"/>
                                        </p:tgtEl>
                                      </p:cBhvr>
                                    </p:animEffect>
                                  </p:childTnLst>
                                </p:cTn>
                              </p:par>
                              <p:par>
                                <p:cTn id="73" presetID="22" presetClass="entr" presetSubtype="2" fill="hold" grpId="0" nodeType="withEffect">
                                  <p:stCondLst>
                                    <p:cond delay="1200"/>
                                  </p:stCondLst>
                                  <p:childTnLst>
                                    <p:set>
                                      <p:cBhvr>
                                        <p:cTn id="74" dur="1" fill="hold">
                                          <p:stCondLst>
                                            <p:cond delay="0"/>
                                          </p:stCondLst>
                                        </p:cTn>
                                        <p:tgtEl>
                                          <p:spTgt spid="111"/>
                                        </p:tgtEl>
                                        <p:attrNameLst>
                                          <p:attrName>style.visibility</p:attrName>
                                        </p:attrNameLst>
                                      </p:cBhvr>
                                      <p:to>
                                        <p:strVal val="visible"/>
                                      </p:to>
                                    </p:set>
                                    <p:animEffect transition="in" filter="wipe(right)">
                                      <p:cBhvr>
                                        <p:cTn id="75" dur="700"/>
                                        <p:tgtEl>
                                          <p:spTgt spid="111"/>
                                        </p:tgtEl>
                                      </p:cBhvr>
                                    </p:animEffect>
                                  </p:childTnLst>
                                </p:cTn>
                              </p:par>
                              <p:par>
                                <p:cTn id="76" presetID="22" presetClass="entr" presetSubtype="2" fill="hold" grpId="0" nodeType="withEffect">
                                  <p:stCondLst>
                                    <p:cond delay="1400"/>
                                  </p:stCondLst>
                                  <p:childTnLst>
                                    <p:set>
                                      <p:cBhvr>
                                        <p:cTn id="77" dur="1" fill="hold">
                                          <p:stCondLst>
                                            <p:cond delay="0"/>
                                          </p:stCondLst>
                                        </p:cTn>
                                        <p:tgtEl>
                                          <p:spTgt spid="108"/>
                                        </p:tgtEl>
                                        <p:attrNameLst>
                                          <p:attrName>style.visibility</p:attrName>
                                        </p:attrNameLst>
                                      </p:cBhvr>
                                      <p:to>
                                        <p:strVal val="visible"/>
                                      </p:to>
                                    </p:set>
                                    <p:animEffect transition="in" filter="wipe(right)">
                                      <p:cBhvr>
                                        <p:cTn id="78" dur="700"/>
                                        <p:tgtEl>
                                          <p:spTgt spid="108"/>
                                        </p:tgtEl>
                                      </p:cBhvr>
                                    </p:animEffect>
                                  </p:childTnLst>
                                </p:cTn>
                              </p:par>
                              <p:par>
                                <p:cTn id="79" presetID="22" presetClass="entr" presetSubtype="2" fill="hold" grpId="0" nodeType="withEffect">
                                  <p:stCondLst>
                                    <p:cond delay="1600"/>
                                  </p:stCondLst>
                                  <p:childTnLst>
                                    <p:set>
                                      <p:cBhvr>
                                        <p:cTn id="80" dur="1" fill="hold">
                                          <p:stCondLst>
                                            <p:cond delay="0"/>
                                          </p:stCondLst>
                                        </p:cTn>
                                        <p:tgtEl>
                                          <p:spTgt spid="159"/>
                                        </p:tgtEl>
                                        <p:attrNameLst>
                                          <p:attrName>style.visibility</p:attrName>
                                        </p:attrNameLst>
                                      </p:cBhvr>
                                      <p:to>
                                        <p:strVal val="visible"/>
                                      </p:to>
                                    </p:set>
                                    <p:animEffect transition="in" filter="wipe(right)">
                                      <p:cBhvr>
                                        <p:cTn id="81" dur="700"/>
                                        <p:tgtEl>
                                          <p:spTgt spid="159"/>
                                        </p:tgtEl>
                                      </p:cBhvr>
                                    </p:animEffect>
                                  </p:childTnLst>
                                </p:cTn>
                              </p:par>
                              <p:par>
                                <p:cTn id="82" presetID="22" presetClass="entr" presetSubtype="2" fill="hold" grpId="0" nodeType="withEffect">
                                  <p:stCondLst>
                                    <p:cond delay="1800"/>
                                  </p:stCondLst>
                                  <p:childTnLst>
                                    <p:set>
                                      <p:cBhvr>
                                        <p:cTn id="83" dur="1" fill="hold">
                                          <p:stCondLst>
                                            <p:cond delay="0"/>
                                          </p:stCondLst>
                                        </p:cTn>
                                        <p:tgtEl>
                                          <p:spTgt spid="142"/>
                                        </p:tgtEl>
                                        <p:attrNameLst>
                                          <p:attrName>style.visibility</p:attrName>
                                        </p:attrNameLst>
                                      </p:cBhvr>
                                      <p:to>
                                        <p:strVal val="visible"/>
                                      </p:to>
                                    </p:set>
                                    <p:animEffect transition="in" filter="wipe(right)">
                                      <p:cBhvr>
                                        <p:cTn id="84" dur="700"/>
                                        <p:tgtEl>
                                          <p:spTgt spid="142"/>
                                        </p:tgtEl>
                                      </p:cBhvr>
                                    </p:animEffect>
                                  </p:childTnLst>
                                </p:cTn>
                              </p:par>
                              <p:par>
                                <p:cTn id="85" presetID="22" presetClass="entr" presetSubtype="2" fill="hold" grpId="0" nodeType="withEffect">
                                  <p:stCondLst>
                                    <p:cond delay="700"/>
                                  </p:stCondLst>
                                  <p:childTnLst>
                                    <p:set>
                                      <p:cBhvr>
                                        <p:cTn id="86" dur="1" fill="hold">
                                          <p:stCondLst>
                                            <p:cond delay="0"/>
                                          </p:stCondLst>
                                        </p:cTn>
                                        <p:tgtEl>
                                          <p:spTgt spid="135"/>
                                        </p:tgtEl>
                                        <p:attrNameLst>
                                          <p:attrName>style.visibility</p:attrName>
                                        </p:attrNameLst>
                                      </p:cBhvr>
                                      <p:to>
                                        <p:strVal val="visible"/>
                                      </p:to>
                                    </p:set>
                                    <p:animEffect transition="in" filter="wipe(right)">
                                      <p:cBhvr>
                                        <p:cTn id="87" dur="700"/>
                                        <p:tgtEl>
                                          <p:spTgt spid="135"/>
                                        </p:tgtEl>
                                      </p:cBhvr>
                                    </p:animEffect>
                                  </p:childTnLst>
                                </p:cTn>
                              </p:par>
                              <p:par>
                                <p:cTn id="88" presetID="22" presetClass="entr" presetSubtype="2" fill="hold" grpId="0" nodeType="withEffect">
                                  <p:stCondLst>
                                    <p:cond delay="900"/>
                                  </p:stCondLst>
                                  <p:childTnLst>
                                    <p:set>
                                      <p:cBhvr>
                                        <p:cTn id="89" dur="1" fill="hold">
                                          <p:stCondLst>
                                            <p:cond delay="0"/>
                                          </p:stCondLst>
                                        </p:cTn>
                                        <p:tgtEl>
                                          <p:spTgt spid="141"/>
                                        </p:tgtEl>
                                        <p:attrNameLst>
                                          <p:attrName>style.visibility</p:attrName>
                                        </p:attrNameLst>
                                      </p:cBhvr>
                                      <p:to>
                                        <p:strVal val="visible"/>
                                      </p:to>
                                    </p:set>
                                    <p:animEffect transition="in" filter="wipe(right)">
                                      <p:cBhvr>
                                        <p:cTn id="90" dur="700"/>
                                        <p:tgtEl>
                                          <p:spTgt spid="141"/>
                                        </p:tgtEl>
                                      </p:cBhvr>
                                    </p:animEffect>
                                  </p:childTnLst>
                                </p:cTn>
                              </p:par>
                              <p:par>
                                <p:cTn id="91" presetID="22" presetClass="entr" presetSubtype="2" fill="hold" grpId="0" nodeType="withEffect">
                                  <p:stCondLst>
                                    <p:cond delay="1100"/>
                                  </p:stCondLst>
                                  <p:childTnLst>
                                    <p:set>
                                      <p:cBhvr>
                                        <p:cTn id="92" dur="1" fill="hold">
                                          <p:stCondLst>
                                            <p:cond delay="0"/>
                                          </p:stCondLst>
                                        </p:cTn>
                                        <p:tgtEl>
                                          <p:spTgt spid="18"/>
                                        </p:tgtEl>
                                        <p:attrNameLst>
                                          <p:attrName>style.visibility</p:attrName>
                                        </p:attrNameLst>
                                      </p:cBhvr>
                                      <p:to>
                                        <p:strVal val="visible"/>
                                      </p:to>
                                    </p:set>
                                    <p:animEffect transition="in" filter="wipe(right)">
                                      <p:cBhvr>
                                        <p:cTn id="93" dur="700"/>
                                        <p:tgtEl>
                                          <p:spTgt spid="18"/>
                                        </p:tgtEl>
                                      </p:cBhvr>
                                    </p:animEffect>
                                  </p:childTnLst>
                                </p:cTn>
                              </p:par>
                              <p:par>
                                <p:cTn id="94" presetID="22" presetClass="entr" presetSubtype="2" fill="hold" grpId="0" nodeType="withEffect">
                                  <p:stCondLst>
                                    <p:cond delay="1300"/>
                                  </p:stCondLst>
                                  <p:childTnLst>
                                    <p:set>
                                      <p:cBhvr>
                                        <p:cTn id="95" dur="1" fill="hold">
                                          <p:stCondLst>
                                            <p:cond delay="0"/>
                                          </p:stCondLst>
                                        </p:cTn>
                                        <p:tgtEl>
                                          <p:spTgt spid="166"/>
                                        </p:tgtEl>
                                        <p:attrNameLst>
                                          <p:attrName>style.visibility</p:attrName>
                                        </p:attrNameLst>
                                      </p:cBhvr>
                                      <p:to>
                                        <p:strVal val="visible"/>
                                      </p:to>
                                    </p:set>
                                    <p:animEffect transition="in" filter="wipe(right)">
                                      <p:cBhvr>
                                        <p:cTn id="96" dur="700"/>
                                        <p:tgtEl>
                                          <p:spTgt spid="166"/>
                                        </p:tgtEl>
                                      </p:cBhvr>
                                    </p:animEffect>
                                  </p:childTnLst>
                                </p:cTn>
                              </p:par>
                              <p:par>
                                <p:cTn id="97" presetID="22" presetClass="entr" presetSubtype="2" fill="hold" grpId="0" nodeType="withEffect">
                                  <p:stCondLst>
                                    <p:cond delay="600"/>
                                  </p:stCondLst>
                                  <p:childTnLst>
                                    <p:set>
                                      <p:cBhvr>
                                        <p:cTn id="98" dur="1" fill="hold">
                                          <p:stCondLst>
                                            <p:cond delay="0"/>
                                          </p:stCondLst>
                                        </p:cTn>
                                        <p:tgtEl>
                                          <p:spTgt spid="89"/>
                                        </p:tgtEl>
                                        <p:attrNameLst>
                                          <p:attrName>style.visibility</p:attrName>
                                        </p:attrNameLst>
                                      </p:cBhvr>
                                      <p:to>
                                        <p:strVal val="visible"/>
                                      </p:to>
                                    </p:set>
                                    <p:animEffect transition="in" filter="wipe(right)">
                                      <p:cBhvr>
                                        <p:cTn id="99" dur="700"/>
                                        <p:tgtEl>
                                          <p:spTgt spid="89"/>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157"/>
                                        </p:tgtEl>
                                        <p:attrNameLst>
                                          <p:attrName>style.visibility</p:attrName>
                                        </p:attrNameLst>
                                      </p:cBhvr>
                                      <p:to>
                                        <p:strVal val="visible"/>
                                      </p:to>
                                    </p:set>
                                    <p:animEffect transition="in" filter="wipe(left)">
                                      <p:cBhvr>
                                        <p:cTn id="102" dur="700"/>
                                        <p:tgtEl>
                                          <p:spTgt spid="157"/>
                                        </p:tgtEl>
                                      </p:cBhvr>
                                    </p:animEffect>
                                  </p:childTnLst>
                                </p:cTn>
                              </p:par>
                              <p:par>
                                <p:cTn id="103" presetID="22" presetClass="entr" presetSubtype="8" fill="hold" grpId="0" nodeType="withEffect">
                                  <p:stCondLst>
                                    <p:cond delay="1000"/>
                                  </p:stCondLst>
                                  <p:childTnLst>
                                    <p:set>
                                      <p:cBhvr>
                                        <p:cTn id="104" dur="1" fill="hold">
                                          <p:stCondLst>
                                            <p:cond delay="0"/>
                                          </p:stCondLst>
                                        </p:cTn>
                                        <p:tgtEl>
                                          <p:spTgt spid="144"/>
                                        </p:tgtEl>
                                        <p:attrNameLst>
                                          <p:attrName>style.visibility</p:attrName>
                                        </p:attrNameLst>
                                      </p:cBhvr>
                                      <p:to>
                                        <p:strVal val="visible"/>
                                      </p:to>
                                    </p:set>
                                    <p:animEffect transition="in" filter="wipe(left)">
                                      <p:cBhvr>
                                        <p:cTn id="105" dur="700"/>
                                        <p:tgtEl>
                                          <p:spTgt spid="144"/>
                                        </p:tgtEl>
                                      </p:cBhvr>
                                    </p:animEffect>
                                  </p:childTnLst>
                                </p:cTn>
                              </p:par>
                              <p:par>
                                <p:cTn id="106" presetID="22" presetClass="entr" presetSubtype="2" fill="hold" grpId="0" nodeType="withEffect">
                                  <p:stCondLst>
                                    <p:cond delay="1100"/>
                                  </p:stCondLst>
                                  <p:childTnLst>
                                    <p:set>
                                      <p:cBhvr>
                                        <p:cTn id="107" dur="1" fill="hold">
                                          <p:stCondLst>
                                            <p:cond delay="0"/>
                                          </p:stCondLst>
                                        </p:cTn>
                                        <p:tgtEl>
                                          <p:spTgt spid="151"/>
                                        </p:tgtEl>
                                        <p:attrNameLst>
                                          <p:attrName>style.visibility</p:attrName>
                                        </p:attrNameLst>
                                      </p:cBhvr>
                                      <p:to>
                                        <p:strVal val="visible"/>
                                      </p:to>
                                    </p:set>
                                    <p:animEffect transition="in" filter="wipe(right)">
                                      <p:cBhvr>
                                        <p:cTn id="108" dur="700"/>
                                        <p:tgtEl>
                                          <p:spTgt spid="151"/>
                                        </p:tgtEl>
                                      </p:cBhvr>
                                    </p:animEffect>
                                  </p:childTnLst>
                                </p:cTn>
                              </p:par>
                              <p:par>
                                <p:cTn id="109" presetID="22" presetClass="entr" presetSubtype="8" fill="hold" grpId="0" nodeType="withEffect">
                                  <p:stCondLst>
                                    <p:cond delay="1400"/>
                                  </p:stCondLst>
                                  <p:childTnLst>
                                    <p:set>
                                      <p:cBhvr>
                                        <p:cTn id="110" dur="1" fill="hold">
                                          <p:stCondLst>
                                            <p:cond delay="0"/>
                                          </p:stCondLst>
                                        </p:cTn>
                                        <p:tgtEl>
                                          <p:spTgt spid="163"/>
                                        </p:tgtEl>
                                        <p:attrNameLst>
                                          <p:attrName>style.visibility</p:attrName>
                                        </p:attrNameLst>
                                      </p:cBhvr>
                                      <p:to>
                                        <p:strVal val="visible"/>
                                      </p:to>
                                    </p:set>
                                    <p:animEffect transition="in" filter="wipe(left)">
                                      <p:cBhvr>
                                        <p:cTn id="111" dur="700"/>
                                        <p:tgtEl>
                                          <p:spTgt spid="163"/>
                                        </p:tgtEl>
                                      </p:cBhvr>
                                    </p:animEffect>
                                  </p:childTnLst>
                                </p:cTn>
                              </p:par>
                              <p:par>
                                <p:cTn id="112" presetID="22" presetClass="entr" presetSubtype="2" fill="hold" grpId="0" nodeType="withEffect">
                                  <p:stCondLst>
                                    <p:cond delay="1800"/>
                                  </p:stCondLst>
                                  <p:childTnLst>
                                    <p:set>
                                      <p:cBhvr>
                                        <p:cTn id="113" dur="1" fill="hold">
                                          <p:stCondLst>
                                            <p:cond delay="0"/>
                                          </p:stCondLst>
                                        </p:cTn>
                                        <p:tgtEl>
                                          <p:spTgt spid="138"/>
                                        </p:tgtEl>
                                        <p:attrNameLst>
                                          <p:attrName>style.visibility</p:attrName>
                                        </p:attrNameLst>
                                      </p:cBhvr>
                                      <p:to>
                                        <p:strVal val="visible"/>
                                      </p:to>
                                    </p:set>
                                    <p:animEffect transition="in" filter="wipe(right)">
                                      <p:cBhvr>
                                        <p:cTn id="114" dur="600"/>
                                        <p:tgtEl>
                                          <p:spTgt spid="138"/>
                                        </p:tgtEl>
                                      </p:cBhvr>
                                    </p:animEffect>
                                  </p:childTnLst>
                                </p:cTn>
                              </p:par>
                              <p:par>
                                <p:cTn id="115" presetID="22" presetClass="entr" presetSubtype="8" fill="hold" grpId="0" nodeType="withEffect">
                                  <p:stCondLst>
                                    <p:cond delay="1400"/>
                                  </p:stCondLst>
                                  <p:childTnLst>
                                    <p:set>
                                      <p:cBhvr>
                                        <p:cTn id="116" dur="1" fill="hold">
                                          <p:stCondLst>
                                            <p:cond delay="0"/>
                                          </p:stCondLst>
                                        </p:cTn>
                                        <p:tgtEl>
                                          <p:spTgt spid="98"/>
                                        </p:tgtEl>
                                        <p:attrNameLst>
                                          <p:attrName>style.visibility</p:attrName>
                                        </p:attrNameLst>
                                      </p:cBhvr>
                                      <p:to>
                                        <p:strVal val="visible"/>
                                      </p:to>
                                    </p:set>
                                    <p:animEffect transition="in" filter="wipe(left)">
                                      <p:cBhvr>
                                        <p:cTn id="117" dur="700"/>
                                        <p:tgtEl>
                                          <p:spTgt spid="98"/>
                                        </p:tgtEl>
                                      </p:cBhvr>
                                    </p:animEffect>
                                  </p:childTnLst>
                                </p:cTn>
                              </p:par>
                              <p:par>
                                <p:cTn id="118" presetID="22" presetClass="entr" presetSubtype="2" fill="hold" grpId="0" nodeType="withEffect">
                                  <p:stCondLst>
                                    <p:cond delay="1600"/>
                                  </p:stCondLst>
                                  <p:childTnLst>
                                    <p:set>
                                      <p:cBhvr>
                                        <p:cTn id="119" dur="1" fill="hold">
                                          <p:stCondLst>
                                            <p:cond delay="0"/>
                                          </p:stCondLst>
                                        </p:cTn>
                                        <p:tgtEl>
                                          <p:spTgt spid="100"/>
                                        </p:tgtEl>
                                        <p:attrNameLst>
                                          <p:attrName>style.visibility</p:attrName>
                                        </p:attrNameLst>
                                      </p:cBhvr>
                                      <p:to>
                                        <p:strVal val="visible"/>
                                      </p:to>
                                    </p:set>
                                    <p:animEffect transition="in" filter="wipe(right)">
                                      <p:cBhvr>
                                        <p:cTn id="120" dur="700"/>
                                        <p:tgtEl>
                                          <p:spTgt spid="100"/>
                                        </p:tgtEl>
                                      </p:cBhvr>
                                    </p:animEffect>
                                  </p:childTnLst>
                                </p:cTn>
                              </p:par>
                              <p:par>
                                <p:cTn id="121" presetID="22" presetClass="entr" presetSubtype="8" fill="hold" grpId="0" nodeType="withEffect">
                                  <p:stCondLst>
                                    <p:cond delay="1600"/>
                                  </p:stCondLst>
                                  <p:childTnLst>
                                    <p:set>
                                      <p:cBhvr>
                                        <p:cTn id="122" dur="1" fill="hold">
                                          <p:stCondLst>
                                            <p:cond delay="0"/>
                                          </p:stCondLst>
                                        </p:cTn>
                                        <p:tgtEl>
                                          <p:spTgt spid="101"/>
                                        </p:tgtEl>
                                        <p:attrNameLst>
                                          <p:attrName>style.visibility</p:attrName>
                                        </p:attrNameLst>
                                      </p:cBhvr>
                                      <p:to>
                                        <p:strVal val="visible"/>
                                      </p:to>
                                    </p:set>
                                    <p:animEffect transition="in" filter="wipe(left)">
                                      <p:cBhvr>
                                        <p:cTn id="123" dur="7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18" grpId="0" animBg="1"/>
      <p:bldP spid="89" grpId="0" animBg="1"/>
      <p:bldP spid="108" grpId="0" animBg="1"/>
      <p:bldP spid="111" grpId="0" animBg="1"/>
      <p:bldP spid="122" grpId="0" animBg="1"/>
      <p:bldP spid="135" grpId="0" animBg="1"/>
      <p:bldP spid="138" grpId="0" animBg="1"/>
      <p:bldP spid="139" grpId="0" animBg="1"/>
      <p:bldP spid="141" grpId="0" animBg="1"/>
      <p:bldP spid="142" grpId="0" animBg="1"/>
      <p:bldP spid="144" grpId="0" animBg="1"/>
      <p:bldP spid="147" grpId="0" animBg="1"/>
      <p:bldP spid="151" grpId="0" animBg="1"/>
      <p:bldP spid="156" grpId="0" animBg="1"/>
      <p:bldP spid="157" grpId="0" animBg="1"/>
      <p:bldP spid="159" grpId="0" animBg="1"/>
      <p:bldP spid="160" grpId="0" animBg="1"/>
      <p:bldP spid="166" grpId="0" animBg="1"/>
      <p:bldP spid="169" grpId="0" animBg="1"/>
      <p:bldP spid="97" grpId="0" animBg="1"/>
      <p:bldP spid="98" grpId="0" animBg="1"/>
      <p:bldP spid="100" grpId="0" animBg="1"/>
      <p:bldP spid="10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fasterrespons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164423" cy="6994525"/>
          </a:xfrm>
          <a:prstGeom prst="rect">
            <a:avLst/>
          </a:prstGeom>
        </p:spPr>
      </p:pic>
      <p:pic>
        <p:nvPicPr>
          <p:cNvPr id="21" name="Picture 20" descr="betterexperienc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2052" y="0"/>
            <a:ext cx="4164423" cy="6994525"/>
          </a:xfrm>
          <a:prstGeom prst="rect">
            <a:avLst/>
          </a:prstGeom>
        </p:spPr>
      </p:pic>
      <p:pic>
        <p:nvPicPr>
          <p:cNvPr id="23" name="Picture 3" descr="C:\Users\Annette.DUARTE\Desktop\Yammer\From Client\BetterExperience_HappyCustomer.png"/>
          <p:cNvPicPr>
            <a:picLocks noChangeAspect="1" noChangeArrowheads="1"/>
          </p:cNvPicPr>
          <p:nvPr/>
        </p:nvPicPr>
        <p:blipFill rotWithShape="1">
          <a:blip r:embed="rId5">
            <a:extLst>
              <a:ext uri="{28A0092B-C50C-407E-A947-70E740481C1C}">
                <a14:useLocalDpi xmlns:a14="http://schemas.microsoft.com/office/drawing/2010/main" val="0"/>
              </a:ext>
            </a:extLst>
          </a:blip>
          <a:srcRect l="43071" t="12587" r="28286" b="14885"/>
          <a:stretch/>
        </p:blipFill>
        <p:spPr bwMode="auto">
          <a:xfrm>
            <a:off x="4141958" y="-237"/>
            <a:ext cx="4145175" cy="6995755"/>
          </a:xfrm>
          <a:prstGeom prst="rect">
            <a:avLst/>
          </a:prstGeom>
          <a:noFill/>
          <a:extLst>
            <a:ext uri="{909E8E84-426E-40dd-AFC4-6F175D3DCCD1}">
              <a14:hiddenFill xmlns="" xmlns:a14="http://schemas.microsoft.com/office/drawing/2010/main">
                <a:solidFill>
                  <a:srgbClr val="FFFFFF"/>
                </a:solidFill>
              </a14:hiddenFill>
            </a:ext>
          </a:extLst>
        </p:spPr>
      </p:pic>
      <p:sp>
        <p:nvSpPr>
          <p:cNvPr id="27" name="Rectangle 26"/>
          <p:cNvSpPr/>
          <p:nvPr/>
        </p:nvSpPr>
        <p:spPr>
          <a:xfrm>
            <a:off x="0" y="1"/>
            <a:ext cx="12436475" cy="4106037"/>
          </a:xfrm>
          <a:prstGeom prst="rect">
            <a:avLst/>
          </a:prstGeom>
          <a:gradFill flip="none" rotWithShape="1">
            <a:gsLst>
              <a:gs pos="31000">
                <a:schemeClr val="bg1">
                  <a:alpha val="12000"/>
                </a:schemeClr>
              </a:gs>
              <a:gs pos="23000">
                <a:schemeClr val="bg1">
                  <a:alpha val="18000"/>
                </a:schemeClr>
              </a:gs>
              <a:gs pos="10000">
                <a:schemeClr val="bg1">
                  <a:alpha val="0"/>
                </a:schemeClr>
              </a:gs>
              <a:gs pos="76000">
                <a:schemeClr val="tx1">
                  <a:lumMod val="85000"/>
                  <a:lumOff val="15000"/>
                  <a:alpha val="57000"/>
                </a:schemeClr>
              </a:gs>
            </a:gsLst>
            <a:lin ang="1614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8" name="Rectangle 27"/>
          <p:cNvSpPr/>
          <p:nvPr/>
        </p:nvSpPr>
        <p:spPr>
          <a:xfrm>
            <a:off x="128395" y="5004107"/>
            <a:ext cx="3822853" cy="1312009"/>
          </a:xfrm>
          <a:prstGeom prst="rect">
            <a:avLst/>
          </a:prstGeom>
          <a:gradFill>
            <a:gsLst>
              <a:gs pos="0">
                <a:srgbClr val="00188F">
                  <a:alpha val="80000"/>
                </a:srgbClr>
              </a:gs>
              <a:gs pos="100000">
                <a:srgbClr val="00188F">
                  <a:alpha val="6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9" name="Rectangle 28"/>
          <p:cNvSpPr/>
          <p:nvPr/>
        </p:nvSpPr>
        <p:spPr>
          <a:xfrm>
            <a:off x="4290464" y="5004107"/>
            <a:ext cx="3822853" cy="1312009"/>
          </a:xfrm>
          <a:prstGeom prst="rect">
            <a:avLst/>
          </a:prstGeom>
          <a:gradFill>
            <a:gsLst>
              <a:gs pos="0">
                <a:srgbClr val="00188F">
                  <a:alpha val="80000"/>
                </a:srgbClr>
              </a:gs>
              <a:gs pos="100000">
                <a:srgbClr val="00188F">
                  <a:alpha val="6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0" name="Rectangle 29"/>
          <p:cNvSpPr/>
          <p:nvPr/>
        </p:nvSpPr>
        <p:spPr>
          <a:xfrm>
            <a:off x="8452532" y="5004107"/>
            <a:ext cx="3822853" cy="1312009"/>
          </a:xfrm>
          <a:prstGeom prst="rect">
            <a:avLst/>
          </a:prstGeom>
          <a:gradFill>
            <a:gsLst>
              <a:gs pos="0">
                <a:srgbClr val="00188F">
                  <a:alpha val="80000"/>
                </a:srgbClr>
              </a:gs>
              <a:gs pos="100000">
                <a:srgbClr val="00188F">
                  <a:alpha val="6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1" name="TextBox 30"/>
          <p:cNvSpPr txBox="1"/>
          <p:nvPr/>
        </p:nvSpPr>
        <p:spPr>
          <a:xfrm>
            <a:off x="378250" y="5346892"/>
            <a:ext cx="3801255" cy="619595"/>
          </a:xfrm>
          <a:prstGeom prst="rect">
            <a:avLst/>
          </a:prstGeom>
          <a:noFill/>
        </p:spPr>
        <p:txBody>
          <a:bodyPr wrap="square" lIns="0" tIns="0" rIns="0" bIns="0" rtlCol="0" anchor="ctr">
            <a:noAutofit/>
          </a:bodyPr>
          <a:lstStyle/>
          <a:p>
            <a:pPr>
              <a:lnSpc>
                <a:spcPct val="85000"/>
              </a:lnSpc>
            </a:pPr>
            <a:r>
              <a:rPr lang="en-US" sz="4500" dirty="0" smtClean="0">
                <a:solidFill>
                  <a:srgbClr val="FFFFFF"/>
                </a:solidFill>
                <a:latin typeface="Segoe UI Light"/>
              </a:rPr>
              <a:t>Faster</a:t>
            </a:r>
            <a:br>
              <a:rPr lang="en-US" sz="4500" dirty="0" smtClean="0">
                <a:solidFill>
                  <a:srgbClr val="FFFFFF"/>
                </a:solidFill>
                <a:latin typeface="Segoe UI Light"/>
              </a:rPr>
            </a:br>
            <a:r>
              <a:rPr lang="en-US" sz="2856" dirty="0" smtClean="0">
                <a:solidFill>
                  <a:srgbClr val="FFFFFF"/>
                </a:solidFill>
                <a:latin typeface="Segoe UI Light"/>
              </a:rPr>
              <a:t>responses</a:t>
            </a:r>
            <a:endParaRPr lang="en-US" sz="2856" dirty="0">
              <a:solidFill>
                <a:srgbClr val="FFFFFF"/>
              </a:solidFill>
              <a:latin typeface="Segoe UI Light"/>
            </a:endParaRPr>
          </a:p>
        </p:txBody>
      </p:sp>
      <p:sp>
        <p:nvSpPr>
          <p:cNvPr id="32" name="TextBox 31"/>
          <p:cNvSpPr txBox="1"/>
          <p:nvPr/>
        </p:nvSpPr>
        <p:spPr>
          <a:xfrm>
            <a:off x="4532220" y="5346892"/>
            <a:ext cx="3812054" cy="619595"/>
          </a:xfrm>
          <a:prstGeom prst="rect">
            <a:avLst/>
          </a:prstGeom>
          <a:noFill/>
        </p:spPr>
        <p:txBody>
          <a:bodyPr wrap="square" lIns="0" tIns="0" rIns="0" bIns="0" rtlCol="0" anchor="ctr">
            <a:noAutofit/>
          </a:bodyPr>
          <a:lstStyle/>
          <a:p>
            <a:pPr>
              <a:lnSpc>
                <a:spcPct val="85000"/>
              </a:lnSpc>
            </a:pPr>
            <a:r>
              <a:rPr lang="en-US" sz="4500" dirty="0" smtClean="0">
                <a:solidFill>
                  <a:srgbClr val="FFFFFF"/>
                </a:solidFill>
                <a:latin typeface="Segoe UI Light"/>
              </a:rPr>
              <a:t>Personalized</a:t>
            </a:r>
          </a:p>
          <a:p>
            <a:pPr>
              <a:lnSpc>
                <a:spcPct val="85000"/>
              </a:lnSpc>
            </a:pPr>
            <a:r>
              <a:rPr lang="en-US" sz="2856" dirty="0" smtClean="0">
                <a:solidFill>
                  <a:srgbClr val="FFFFFF"/>
                </a:solidFill>
                <a:latin typeface="Segoe UI Light"/>
              </a:rPr>
              <a:t>service</a:t>
            </a:r>
            <a:endParaRPr lang="en-US" sz="2856" dirty="0">
              <a:solidFill>
                <a:srgbClr val="FFFFFF"/>
              </a:solidFill>
              <a:latin typeface="Segoe UI Light"/>
            </a:endParaRPr>
          </a:p>
        </p:txBody>
      </p:sp>
      <p:sp>
        <p:nvSpPr>
          <p:cNvPr id="33" name="TextBox 32"/>
          <p:cNvSpPr txBox="1"/>
          <p:nvPr/>
        </p:nvSpPr>
        <p:spPr>
          <a:xfrm>
            <a:off x="8696988" y="5346892"/>
            <a:ext cx="3812053" cy="619595"/>
          </a:xfrm>
          <a:prstGeom prst="rect">
            <a:avLst/>
          </a:prstGeom>
          <a:noFill/>
        </p:spPr>
        <p:txBody>
          <a:bodyPr wrap="square" lIns="0" tIns="0" rIns="0" bIns="0" rtlCol="0" anchor="ctr">
            <a:noAutofit/>
          </a:bodyPr>
          <a:lstStyle/>
          <a:p>
            <a:pPr>
              <a:lnSpc>
                <a:spcPct val="85000"/>
              </a:lnSpc>
            </a:pPr>
            <a:r>
              <a:rPr lang="en-US" sz="4500" dirty="0" smtClean="0">
                <a:solidFill>
                  <a:srgbClr val="FFFFFF"/>
                </a:solidFill>
                <a:latin typeface="Segoe UI Light"/>
              </a:rPr>
              <a:t>Better</a:t>
            </a:r>
            <a:br>
              <a:rPr lang="en-US" sz="4500" dirty="0" smtClean="0">
                <a:solidFill>
                  <a:srgbClr val="FFFFFF"/>
                </a:solidFill>
                <a:latin typeface="Segoe UI Light"/>
              </a:rPr>
            </a:br>
            <a:r>
              <a:rPr lang="en-US" sz="2856" dirty="0" smtClean="0">
                <a:solidFill>
                  <a:srgbClr val="FFFFFF"/>
                </a:solidFill>
                <a:latin typeface="Segoe UI Light"/>
              </a:rPr>
              <a:t>experiences</a:t>
            </a:r>
            <a:endParaRPr lang="en-US" sz="5500" dirty="0">
              <a:solidFill>
                <a:srgbClr val="FFFFFF"/>
              </a:solidFill>
              <a:latin typeface="Segoe UI Light"/>
            </a:endParaRPr>
          </a:p>
        </p:txBody>
      </p:sp>
      <p:sp>
        <p:nvSpPr>
          <p:cNvPr id="2" name="Title 1"/>
          <p:cNvSpPr>
            <a:spLocks noGrp="1"/>
          </p:cNvSpPr>
          <p:nvPr>
            <p:ph type="title"/>
          </p:nvPr>
        </p:nvSpPr>
        <p:spPr/>
        <p:txBody>
          <a:bodyPr/>
          <a:lstStyle/>
          <a:p>
            <a:r>
              <a:rPr lang="en-US" dirty="0">
                <a:solidFill>
                  <a:srgbClr val="FFFFFF"/>
                </a:solidFill>
              </a:rPr>
              <a:t>Your customers expect more</a:t>
            </a:r>
            <a:r>
              <a:rPr lang="en-US" dirty="0" smtClean="0">
                <a:solidFill>
                  <a:srgbClr val="FFFFFF"/>
                </a:solidFill>
              </a:rPr>
              <a:t>.</a:t>
            </a:r>
            <a:endParaRPr lang="en-US" dirty="0"/>
          </a:p>
        </p:txBody>
      </p:sp>
      <p:sp>
        <p:nvSpPr>
          <p:cNvPr id="36" name="Rectangle 35"/>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spTree>
    <p:extLst>
      <p:ext uri="{BB962C8B-B14F-4D97-AF65-F5344CB8AC3E}">
        <p14:creationId xmlns:p14="http://schemas.microsoft.com/office/powerpoint/2010/main" val="2165903356"/>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5" name="Picture 27" descr="C:\Users\Annette.DUARTE\Desktop\Yammer\Office_cubicles_v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8" y="-45849"/>
            <a:ext cx="12517851" cy="7040374"/>
          </a:xfrm>
          <a:prstGeom prst="rect">
            <a:avLst/>
          </a:prstGeom>
          <a:noFill/>
          <a:extLst>
            <a:ext uri="{909E8E84-426E-40dd-AFC4-6F175D3DCCD1}">
              <a14:hiddenFill xmlns="" xmlns:a14="http://schemas.microsoft.com/office/drawing/2010/main">
                <a:solidFill>
                  <a:srgbClr val="FFFFFF"/>
                </a:solidFill>
              </a14:hiddenFill>
            </a:ext>
          </a:extLst>
        </p:spPr>
      </p:pic>
      <p:sp>
        <p:nvSpPr>
          <p:cNvPr id="1042" name="Rectangle 1041"/>
          <p:cNvSpPr/>
          <p:nvPr/>
        </p:nvSpPr>
        <p:spPr bwMode="auto">
          <a:xfrm>
            <a:off x="-20328" y="-45849"/>
            <a:ext cx="12517851" cy="7040374"/>
          </a:xfrm>
          <a:prstGeom prst="rect">
            <a:avLst/>
          </a:prstGeom>
          <a:blipFill dpi="0" rotWithShape="1">
            <a:blip r:embed="rId4">
              <a:alphaModFix amt="46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6" name="Rectangle 55"/>
          <p:cNvSpPr/>
          <p:nvPr/>
        </p:nvSpPr>
        <p:spPr bwMode="auto">
          <a:xfrm>
            <a:off x="-20329" y="-45849"/>
            <a:ext cx="12517851" cy="7040374"/>
          </a:xfrm>
          <a:prstGeom prst="rect">
            <a:avLst/>
          </a:prstGeom>
          <a:blipFill dpi="0" rotWithShape="1">
            <a:blip r:embed="rId5">
              <a:extLst/>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0" name="Rectangle 119"/>
          <p:cNvSpPr/>
          <p:nvPr/>
        </p:nvSpPr>
        <p:spPr>
          <a:xfrm>
            <a:off x="-20329" y="-45849"/>
            <a:ext cx="12517851" cy="6362511"/>
          </a:xfrm>
          <a:prstGeom prst="rect">
            <a:avLst/>
          </a:prstGeom>
          <a:gradFill flip="none" rotWithShape="1">
            <a:gsLst>
              <a:gs pos="99167">
                <a:schemeClr val="bg1"/>
              </a:gs>
              <a:gs pos="92000">
                <a:schemeClr val="bg1">
                  <a:alpha val="74000"/>
                </a:schemeClr>
              </a:gs>
              <a:gs pos="75000">
                <a:schemeClr val="bg1">
                  <a:alpha val="55000"/>
                </a:schemeClr>
              </a:gs>
              <a:gs pos="52000">
                <a:schemeClr val="tx2">
                  <a:alpha val="0"/>
                </a:schemeClr>
              </a:gs>
            </a:gsLst>
            <a:lin ang="1614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3" name="Picture Placeholder 14" hidden="1"/>
          <p:cNvPicPr>
            <a:picLocks noChangeAspect="1"/>
          </p:cNvPicPr>
          <p:nvPr/>
        </p:nvPicPr>
        <p:blipFill>
          <a:blip r:embed="rId6">
            <a:extLst>
              <a:ext uri="{28A0092B-C50C-407E-A947-70E740481C1C}">
                <a14:useLocalDpi xmlns:a14="http://schemas.microsoft.com/office/drawing/2010/main" val="0"/>
              </a:ext>
            </a:extLst>
          </a:blip>
          <a:srcRect t="109" b="109"/>
          <a:stretch>
            <a:fillRect/>
          </a:stretch>
        </p:blipFill>
        <p:spPr>
          <a:xfrm>
            <a:off x="688549" y="546214"/>
            <a:ext cx="5463121" cy="3077338"/>
          </a:xfrm>
          <a:prstGeom prst="rect">
            <a:avLst/>
          </a:prstGeom>
        </p:spPr>
      </p:pic>
      <p:sp>
        <p:nvSpPr>
          <p:cNvPr id="1043" name="Title 1042"/>
          <p:cNvSpPr>
            <a:spLocks noGrp="1"/>
          </p:cNvSpPr>
          <p:nvPr>
            <p:ph type="title"/>
          </p:nvPr>
        </p:nvSpPr>
        <p:spPr/>
        <p:txBody>
          <a:bodyPr/>
          <a:lstStyle/>
          <a:p>
            <a:r>
              <a:rPr lang="en-US" dirty="0" smtClean="0"/>
              <a:t>Yet, we continue to work like we always have.</a:t>
            </a:r>
            <a:endParaRPr lang="en-US" dirty="0"/>
          </a:p>
        </p:txBody>
      </p:sp>
      <p:grpSp>
        <p:nvGrpSpPr>
          <p:cNvPr id="100" name="Group 99"/>
          <p:cNvGrpSpPr/>
          <p:nvPr/>
        </p:nvGrpSpPr>
        <p:grpSpPr>
          <a:xfrm>
            <a:off x="4552321" y="2595956"/>
            <a:ext cx="3305003" cy="663182"/>
            <a:chOff x="3647357" y="1271847"/>
            <a:chExt cx="4851593" cy="973521"/>
          </a:xfrm>
        </p:grpSpPr>
        <p:cxnSp>
          <p:nvCxnSpPr>
            <p:cNvPr id="101" name="Straight Connector 100"/>
            <p:cNvCxnSpPr>
              <a:endCxn id="102" idx="2"/>
            </p:cNvCxnSpPr>
            <p:nvPr/>
          </p:nvCxnSpPr>
          <p:spPr>
            <a:xfrm>
              <a:off x="6073153" y="1271847"/>
              <a:ext cx="593" cy="548642"/>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02" name="Freeform 6"/>
            <p:cNvSpPr>
              <a:spLocks/>
            </p:cNvSpPr>
            <p:nvPr/>
          </p:nvSpPr>
          <p:spPr bwMode="auto">
            <a:xfrm>
              <a:off x="3647357" y="1820489"/>
              <a:ext cx="4851593" cy="424879"/>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068" name="Group 2067"/>
          <p:cNvGrpSpPr/>
          <p:nvPr/>
        </p:nvGrpSpPr>
        <p:grpSpPr>
          <a:xfrm>
            <a:off x="3727433" y="4190483"/>
            <a:ext cx="4960229" cy="286626"/>
            <a:chOff x="3727433" y="4190483"/>
            <a:chExt cx="4960229" cy="286626"/>
          </a:xfrm>
        </p:grpSpPr>
        <p:sp>
          <p:nvSpPr>
            <p:cNvPr id="103" name="Freeform 6"/>
            <p:cNvSpPr>
              <a:spLocks/>
            </p:cNvSpPr>
            <p:nvPr/>
          </p:nvSpPr>
          <p:spPr bwMode="auto">
            <a:xfrm>
              <a:off x="7037883" y="4190483"/>
              <a:ext cx="1649779" cy="28662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4" name="Freeform 6"/>
            <p:cNvSpPr>
              <a:spLocks/>
            </p:cNvSpPr>
            <p:nvPr/>
          </p:nvSpPr>
          <p:spPr bwMode="auto">
            <a:xfrm>
              <a:off x="3727433" y="4190483"/>
              <a:ext cx="1649779" cy="28662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071" name="Group 2070"/>
          <p:cNvGrpSpPr/>
          <p:nvPr/>
        </p:nvGrpSpPr>
        <p:grpSpPr>
          <a:xfrm>
            <a:off x="3302207" y="5203425"/>
            <a:ext cx="5831770" cy="339534"/>
            <a:chOff x="3302207" y="5203425"/>
            <a:chExt cx="5831770" cy="339534"/>
          </a:xfrm>
        </p:grpSpPr>
        <p:sp>
          <p:nvSpPr>
            <p:cNvPr id="99" name="Freeform 11"/>
            <p:cNvSpPr>
              <a:spLocks/>
            </p:cNvSpPr>
            <p:nvPr/>
          </p:nvSpPr>
          <p:spPr bwMode="auto">
            <a:xfrm>
              <a:off x="8294036" y="5203425"/>
              <a:ext cx="839941" cy="339534"/>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5" name="Freeform 7"/>
            <p:cNvSpPr>
              <a:spLocks/>
            </p:cNvSpPr>
            <p:nvPr/>
          </p:nvSpPr>
          <p:spPr bwMode="auto">
            <a:xfrm>
              <a:off x="3302207" y="5203425"/>
              <a:ext cx="839941" cy="339534"/>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9" name="Freeform 11"/>
            <p:cNvSpPr>
              <a:spLocks/>
            </p:cNvSpPr>
            <p:nvPr/>
          </p:nvSpPr>
          <p:spPr bwMode="auto">
            <a:xfrm>
              <a:off x="6640143" y="5203425"/>
              <a:ext cx="839941" cy="339534"/>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10" name="Freeform 16"/>
            <p:cNvSpPr>
              <a:spLocks/>
            </p:cNvSpPr>
            <p:nvPr/>
          </p:nvSpPr>
          <p:spPr bwMode="auto">
            <a:xfrm>
              <a:off x="4985909" y="5203425"/>
              <a:ext cx="837852" cy="339534"/>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cxnSp>
        <p:nvCxnSpPr>
          <p:cNvPr id="4" name="Straight Connector 3"/>
          <p:cNvCxnSpPr/>
          <p:nvPr/>
        </p:nvCxnSpPr>
        <p:spPr>
          <a:xfrm>
            <a:off x="3302207" y="5203425"/>
            <a:ext cx="0" cy="29521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26195" y="4190483"/>
            <a:ext cx="0" cy="231323"/>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737248" y="4190483"/>
            <a:ext cx="81507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860267" y="4192488"/>
            <a:ext cx="81507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8685685" y="4191418"/>
            <a:ext cx="0" cy="210625"/>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79" name="1"/>
          <p:cNvSpPr>
            <a:spLocks noEditPoints="1"/>
          </p:cNvSpPr>
          <p:nvPr/>
        </p:nvSpPr>
        <p:spPr bwMode="auto">
          <a:xfrm>
            <a:off x="5829300" y="2001838"/>
            <a:ext cx="773113" cy="773113"/>
          </a:xfrm>
          <a:custGeom>
            <a:avLst/>
            <a:gdLst>
              <a:gd name="T0" fmla="*/ 0 w 332"/>
              <a:gd name="T1" fmla="*/ 167 h 332"/>
              <a:gd name="T2" fmla="*/ 332 w 332"/>
              <a:gd name="T3" fmla="*/ 167 h 332"/>
              <a:gd name="T4" fmla="*/ 48 w 332"/>
              <a:gd name="T5" fmla="*/ 247 h 332"/>
              <a:gd name="T6" fmla="*/ 49 w 332"/>
              <a:gd name="T7" fmla="*/ 238 h 332"/>
              <a:gd name="T8" fmla="*/ 50 w 332"/>
              <a:gd name="T9" fmla="*/ 223 h 332"/>
              <a:gd name="T10" fmla="*/ 55 w 332"/>
              <a:gd name="T11" fmla="*/ 213 h 332"/>
              <a:gd name="T12" fmla="*/ 62 w 332"/>
              <a:gd name="T13" fmla="*/ 208 h 332"/>
              <a:gd name="T14" fmla="*/ 73 w 332"/>
              <a:gd name="T15" fmla="*/ 203 h 332"/>
              <a:gd name="T16" fmla="*/ 90 w 332"/>
              <a:gd name="T17" fmla="*/ 193 h 332"/>
              <a:gd name="T18" fmla="*/ 105 w 332"/>
              <a:gd name="T19" fmla="*/ 185 h 332"/>
              <a:gd name="T20" fmla="*/ 119 w 332"/>
              <a:gd name="T21" fmla="*/ 178 h 332"/>
              <a:gd name="T22" fmla="*/ 125 w 332"/>
              <a:gd name="T23" fmla="*/ 172 h 332"/>
              <a:gd name="T24" fmla="*/ 129 w 332"/>
              <a:gd name="T25" fmla="*/ 167 h 332"/>
              <a:gd name="T26" fmla="*/ 132 w 332"/>
              <a:gd name="T27" fmla="*/ 161 h 332"/>
              <a:gd name="T28" fmla="*/ 126 w 332"/>
              <a:gd name="T29" fmla="*/ 136 h 332"/>
              <a:gd name="T30" fmla="*/ 123 w 332"/>
              <a:gd name="T31" fmla="*/ 134 h 332"/>
              <a:gd name="T32" fmla="*/ 124 w 332"/>
              <a:gd name="T33" fmla="*/ 125 h 332"/>
              <a:gd name="T34" fmla="*/ 125 w 332"/>
              <a:gd name="T35" fmla="*/ 115 h 332"/>
              <a:gd name="T36" fmla="*/ 128 w 332"/>
              <a:gd name="T37" fmla="*/ 104 h 332"/>
              <a:gd name="T38" fmla="*/ 129 w 332"/>
              <a:gd name="T39" fmla="*/ 98 h 332"/>
              <a:gd name="T40" fmla="*/ 129 w 332"/>
              <a:gd name="T41" fmla="*/ 90 h 332"/>
              <a:gd name="T42" fmla="*/ 130 w 332"/>
              <a:gd name="T43" fmla="*/ 82 h 332"/>
              <a:gd name="T44" fmla="*/ 135 w 332"/>
              <a:gd name="T45" fmla="*/ 74 h 332"/>
              <a:gd name="T46" fmla="*/ 138 w 332"/>
              <a:gd name="T47" fmla="*/ 68 h 332"/>
              <a:gd name="T48" fmla="*/ 143 w 332"/>
              <a:gd name="T49" fmla="*/ 65 h 332"/>
              <a:gd name="T50" fmla="*/ 146 w 332"/>
              <a:gd name="T51" fmla="*/ 62 h 332"/>
              <a:gd name="T52" fmla="*/ 153 w 332"/>
              <a:gd name="T53" fmla="*/ 57 h 332"/>
              <a:gd name="T54" fmla="*/ 161 w 332"/>
              <a:gd name="T55" fmla="*/ 56 h 332"/>
              <a:gd name="T56" fmla="*/ 168 w 332"/>
              <a:gd name="T57" fmla="*/ 55 h 332"/>
              <a:gd name="T58" fmla="*/ 173 w 332"/>
              <a:gd name="T59" fmla="*/ 56 h 332"/>
              <a:gd name="T60" fmla="*/ 178 w 332"/>
              <a:gd name="T61" fmla="*/ 57 h 332"/>
              <a:gd name="T62" fmla="*/ 184 w 332"/>
              <a:gd name="T63" fmla="*/ 59 h 332"/>
              <a:gd name="T64" fmla="*/ 186 w 332"/>
              <a:gd name="T65" fmla="*/ 64 h 332"/>
              <a:gd name="T66" fmla="*/ 190 w 332"/>
              <a:gd name="T67" fmla="*/ 66 h 332"/>
              <a:gd name="T68" fmla="*/ 194 w 332"/>
              <a:gd name="T69" fmla="*/ 68 h 332"/>
              <a:gd name="T70" fmla="*/ 197 w 332"/>
              <a:gd name="T71" fmla="*/ 74 h 332"/>
              <a:gd name="T72" fmla="*/ 199 w 332"/>
              <a:gd name="T73" fmla="*/ 80 h 332"/>
              <a:gd name="T74" fmla="*/ 202 w 332"/>
              <a:gd name="T75" fmla="*/ 99 h 332"/>
              <a:gd name="T76" fmla="*/ 199 w 332"/>
              <a:gd name="T77" fmla="*/ 111 h 332"/>
              <a:gd name="T78" fmla="*/ 203 w 332"/>
              <a:gd name="T79" fmla="*/ 115 h 332"/>
              <a:gd name="T80" fmla="*/ 203 w 332"/>
              <a:gd name="T81" fmla="*/ 125 h 332"/>
              <a:gd name="T82" fmla="*/ 203 w 332"/>
              <a:gd name="T83" fmla="*/ 134 h 332"/>
              <a:gd name="T84" fmla="*/ 197 w 332"/>
              <a:gd name="T85" fmla="*/ 141 h 332"/>
              <a:gd name="T86" fmla="*/ 194 w 332"/>
              <a:gd name="T87" fmla="*/ 158 h 332"/>
              <a:gd name="T88" fmla="*/ 199 w 332"/>
              <a:gd name="T89" fmla="*/ 164 h 332"/>
              <a:gd name="T90" fmla="*/ 215 w 332"/>
              <a:gd name="T91" fmla="*/ 171 h 332"/>
              <a:gd name="T92" fmla="*/ 237 w 332"/>
              <a:gd name="T93" fmla="*/ 174 h 332"/>
              <a:gd name="T94" fmla="*/ 249 w 332"/>
              <a:gd name="T95" fmla="*/ 178 h 332"/>
              <a:gd name="T96" fmla="*/ 267 w 332"/>
              <a:gd name="T97" fmla="*/ 182 h 332"/>
              <a:gd name="T98" fmla="*/ 276 w 332"/>
              <a:gd name="T99" fmla="*/ 185 h 332"/>
              <a:gd name="T100" fmla="*/ 283 w 332"/>
              <a:gd name="T101" fmla="*/ 196 h 332"/>
              <a:gd name="T102" fmla="*/ 284 w 332"/>
              <a:gd name="T103" fmla="*/ 24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2" h="332">
                <a:moveTo>
                  <a:pt x="166" y="0"/>
                </a:moveTo>
                <a:cubicBezTo>
                  <a:pt x="74" y="0"/>
                  <a:pt x="0" y="74"/>
                  <a:pt x="0" y="167"/>
                </a:cubicBezTo>
                <a:cubicBezTo>
                  <a:pt x="0" y="258"/>
                  <a:pt x="74" y="332"/>
                  <a:pt x="166" y="332"/>
                </a:cubicBezTo>
                <a:cubicBezTo>
                  <a:pt x="257" y="332"/>
                  <a:pt x="332" y="258"/>
                  <a:pt x="332" y="167"/>
                </a:cubicBezTo>
                <a:cubicBezTo>
                  <a:pt x="332" y="74"/>
                  <a:pt x="257" y="0"/>
                  <a:pt x="166" y="0"/>
                </a:cubicBezTo>
                <a:close/>
                <a:moveTo>
                  <a:pt x="48" y="247"/>
                </a:moveTo>
                <a:cubicBezTo>
                  <a:pt x="49" y="244"/>
                  <a:pt x="49" y="243"/>
                  <a:pt x="49" y="243"/>
                </a:cubicBezTo>
                <a:cubicBezTo>
                  <a:pt x="49" y="243"/>
                  <a:pt x="50" y="240"/>
                  <a:pt x="49" y="238"/>
                </a:cubicBezTo>
                <a:cubicBezTo>
                  <a:pt x="49" y="237"/>
                  <a:pt x="50" y="230"/>
                  <a:pt x="50" y="227"/>
                </a:cubicBezTo>
                <a:cubicBezTo>
                  <a:pt x="50" y="226"/>
                  <a:pt x="50" y="223"/>
                  <a:pt x="50" y="223"/>
                </a:cubicBezTo>
                <a:cubicBezTo>
                  <a:pt x="50" y="222"/>
                  <a:pt x="50" y="220"/>
                  <a:pt x="51" y="216"/>
                </a:cubicBezTo>
                <a:cubicBezTo>
                  <a:pt x="51" y="213"/>
                  <a:pt x="54" y="213"/>
                  <a:pt x="55" y="213"/>
                </a:cubicBezTo>
                <a:cubicBezTo>
                  <a:pt x="56" y="212"/>
                  <a:pt x="56" y="212"/>
                  <a:pt x="57" y="212"/>
                </a:cubicBezTo>
                <a:cubicBezTo>
                  <a:pt x="57" y="211"/>
                  <a:pt x="58" y="209"/>
                  <a:pt x="62" y="208"/>
                </a:cubicBezTo>
                <a:cubicBezTo>
                  <a:pt x="64" y="207"/>
                  <a:pt x="68" y="205"/>
                  <a:pt x="70" y="205"/>
                </a:cubicBezTo>
                <a:cubicBezTo>
                  <a:pt x="71" y="204"/>
                  <a:pt x="73" y="204"/>
                  <a:pt x="73" y="203"/>
                </a:cubicBezTo>
                <a:cubicBezTo>
                  <a:pt x="74" y="202"/>
                  <a:pt x="77" y="200"/>
                  <a:pt x="80" y="198"/>
                </a:cubicBezTo>
                <a:cubicBezTo>
                  <a:pt x="83" y="196"/>
                  <a:pt x="86" y="195"/>
                  <a:pt x="90" y="193"/>
                </a:cubicBezTo>
                <a:cubicBezTo>
                  <a:pt x="93" y="191"/>
                  <a:pt x="94" y="190"/>
                  <a:pt x="97" y="188"/>
                </a:cubicBezTo>
                <a:cubicBezTo>
                  <a:pt x="99" y="186"/>
                  <a:pt x="103" y="185"/>
                  <a:pt x="105" y="185"/>
                </a:cubicBezTo>
                <a:cubicBezTo>
                  <a:pt x="106" y="183"/>
                  <a:pt x="111" y="181"/>
                  <a:pt x="112" y="180"/>
                </a:cubicBezTo>
                <a:cubicBezTo>
                  <a:pt x="114" y="180"/>
                  <a:pt x="118" y="178"/>
                  <a:pt x="119" y="178"/>
                </a:cubicBezTo>
                <a:cubicBezTo>
                  <a:pt x="120" y="178"/>
                  <a:pt x="121" y="177"/>
                  <a:pt x="121" y="176"/>
                </a:cubicBezTo>
                <a:cubicBezTo>
                  <a:pt x="123" y="176"/>
                  <a:pt x="125" y="173"/>
                  <a:pt x="125" y="172"/>
                </a:cubicBezTo>
                <a:cubicBezTo>
                  <a:pt x="126" y="171"/>
                  <a:pt x="127" y="170"/>
                  <a:pt x="127" y="170"/>
                </a:cubicBezTo>
                <a:cubicBezTo>
                  <a:pt x="128" y="169"/>
                  <a:pt x="129" y="167"/>
                  <a:pt x="129" y="167"/>
                </a:cubicBezTo>
                <a:cubicBezTo>
                  <a:pt x="129" y="167"/>
                  <a:pt x="130" y="164"/>
                  <a:pt x="132" y="163"/>
                </a:cubicBezTo>
                <a:cubicBezTo>
                  <a:pt x="133" y="162"/>
                  <a:pt x="132" y="162"/>
                  <a:pt x="132" y="161"/>
                </a:cubicBezTo>
                <a:cubicBezTo>
                  <a:pt x="130" y="160"/>
                  <a:pt x="128" y="154"/>
                  <a:pt x="127" y="150"/>
                </a:cubicBezTo>
                <a:cubicBezTo>
                  <a:pt x="126" y="146"/>
                  <a:pt x="126" y="137"/>
                  <a:pt x="126" y="136"/>
                </a:cubicBezTo>
                <a:cubicBezTo>
                  <a:pt x="126" y="135"/>
                  <a:pt x="126" y="135"/>
                  <a:pt x="125" y="135"/>
                </a:cubicBezTo>
                <a:cubicBezTo>
                  <a:pt x="124" y="135"/>
                  <a:pt x="123" y="135"/>
                  <a:pt x="123" y="134"/>
                </a:cubicBezTo>
                <a:cubicBezTo>
                  <a:pt x="121" y="132"/>
                  <a:pt x="123" y="130"/>
                  <a:pt x="123" y="128"/>
                </a:cubicBezTo>
                <a:cubicBezTo>
                  <a:pt x="124" y="127"/>
                  <a:pt x="124" y="125"/>
                  <a:pt x="124" y="125"/>
                </a:cubicBezTo>
                <a:cubicBezTo>
                  <a:pt x="124" y="124"/>
                  <a:pt x="124" y="121"/>
                  <a:pt x="124" y="120"/>
                </a:cubicBezTo>
                <a:cubicBezTo>
                  <a:pt x="125" y="118"/>
                  <a:pt x="125" y="117"/>
                  <a:pt x="125" y="115"/>
                </a:cubicBezTo>
                <a:cubicBezTo>
                  <a:pt x="126" y="112"/>
                  <a:pt x="125" y="108"/>
                  <a:pt x="126" y="106"/>
                </a:cubicBezTo>
                <a:cubicBezTo>
                  <a:pt x="126" y="103"/>
                  <a:pt x="127" y="103"/>
                  <a:pt x="128" y="104"/>
                </a:cubicBezTo>
                <a:cubicBezTo>
                  <a:pt x="128" y="104"/>
                  <a:pt x="129" y="104"/>
                  <a:pt x="129" y="102"/>
                </a:cubicBezTo>
                <a:cubicBezTo>
                  <a:pt x="129" y="101"/>
                  <a:pt x="129" y="99"/>
                  <a:pt x="129" y="98"/>
                </a:cubicBezTo>
                <a:cubicBezTo>
                  <a:pt x="129" y="97"/>
                  <a:pt x="129" y="93"/>
                  <a:pt x="129" y="91"/>
                </a:cubicBezTo>
                <a:cubicBezTo>
                  <a:pt x="129" y="90"/>
                  <a:pt x="129" y="90"/>
                  <a:pt x="129" y="90"/>
                </a:cubicBezTo>
                <a:cubicBezTo>
                  <a:pt x="130" y="89"/>
                  <a:pt x="130" y="88"/>
                  <a:pt x="130" y="86"/>
                </a:cubicBezTo>
                <a:cubicBezTo>
                  <a:pt x="129" y="85"/>
                  <a:pt x="130" y="82"/>
                  <a:pt x="130" y="82"/>
                </a:cubicBezTo>
                <a:cubicBezTo>
                  <a:pt x="132" y="81"/>
                  <a:pt x="133" y="80"/>
                  <a:pt x="133" y="77"/>
                </a:cubicBezTo>
                <a:cubicBezTo>
                  <a:pt x="134" y="75"/>
                  <a:pt x="134" y="75"/>
                  <a:pt x="135" y="74"/>
                </a:cubicBezTo>
                <a:cubicBezTo>
                  <a:pt x="135" y="73"/>
                  <a:pt x="137" y="72"/>
                  <a:pt x="137" y="71"/>
                </a:cubicBezTo>
                <a:cubicBezTo>
                  <a:pt x="137" y="69"/>
                  <a:pt x="137" y="69"/>
                  <a:pt x="138" y="68"/>
                </a:cubicBezTo>
                <a:cubicBezTo>
                  <a:pt x="139" y="67"/>
                  <a:pt x="139" y="67"/>
                  <a:pt x="139" y="66"/>
                </a:cubicBezTo>
                <a:cubicBezTo>
                  <a:pt x="139" y="66"/>
                  <a:pt x="141" y="66"/>
                  <a:pt x="143" y="65"/>
                </a:cubicBezTo>
                <a:cubicBezTo>
                  <a:pt x="144" y="63"/>
                  <a:pt x="144" y="64"/>
                  <a:pt x="144" y="63"/>
                </a:cubicBezTo>
                <a:cubicBezTo>
                  <a:pt x="145" y="62"/>
                  <a:pt x="146" y="62"/>
                  <a:pt x="146" y="62"/>
                </a:cubicBezTo>
                <a:cubicBezTo>
                  <a:pt x="146" y="62"/>
                  <a:pt x="149" y="59"/>
                  <a:pt x="150" y="59"/>
                </a:cubicBezTo>
                <a:cubicBezTo>
                  <a:pt x="151" y="58"/>
                  <a:pt x="152" y="58"/>
                  <a:pt x="153" y="57"/>
                </a:cubicBezTo>
                <a:cubicBezTo>
                  <a:pt x="154" y="57"/>
                  <a:pt x="155" y="57"/>
                  <a:pt x="156" y="57"/>
                </a:cubicBezTo>
                <a:cubicBezTo>
                  <a:pt x="159" y="57"/>
                  <a:pt x="160" y="56"/>
                  <a:pt x="161" y="56"/>
                </a:cubicBezTo>
                <a:cubicBezTo>
                  <a:pt x="162" y="55"/>
                  <a:pt x="164" y="55"/>
                  <a:pt x="164" y="55"/>
                </a:cubicBezTo>
                <a:cubicBezTo>
                  <a:pt x="165" y="56"/>
                  <a:pt x="167" y="56"/>
                  <a:pt x="168" y="55"/>
                </a:cubicBezTo>
                <a:cubicBezTo>
                  <a:pt x="169" y="55"/>
                  <a:pt x="169" y="55"/>
                  <a:pt x="170" y="55"/>
                </a:cubicBezTo>
                <a:cubicBezTo>
                  <a:pt x="171" y="55"/>
                  <a:pt x="172" y="56"/>
                  <a:pt x="173" y="56"/>
                </a:cubicBezTo>
                <a:cubicBezTo>
                  <a:pt x="173" y="56"/>
                  <a:pt x="174" y="56"/>
                  <a:pt x="176" y="56"/>
                </a:cubicBezTo>
                <a:cubicBezTo>
                  <a:pt x="177" y="57"/>
                  <a:pt x="177" y="57"/>
                  <a:pt x="178" y="57"/>
                </a:cubicBezTo>
                <a:cubicBezTo>
                  <a:pt x="179" y="57"/>
                  <a:pt x="180" y="57"/>
                  <a:pt x="181" y="58"/>
                </a:cubicBezTo>
                <a:cubicBezTo>
                  <a:pt x="182" y="58"/>
                  <a:pt x="182" y="59"/>
                  <a:pt x="184" y="59"/>
                </a:cubicBezTo>
                <a:cubicBezTo>
                  <a:pt x="185" y="60"/>
                  <a:pt x="185" y="63"/>
                  <a:pt x="185" y="63"/>
                </a:cubicBezTo>
                <a:cubicBezTo>
                  <a:pt x="185" y="64"/>
                  <a:pt x="186" y="64"/>
                  <a:pt x="186" y="64"/>
                </a:cubicBezTo>
                <a:cubicBezTo>
                  <a:pt x="187" y="65"/>
                  <a:pt x="188" y="64"/>
                  <a:pt x="188" y="64"/>
                </a:cubicBezTo>
                <a:cubicBezTo>
                  <a:pt x="189" y="64"/>
                  <a:pt x="190" y="65"/>
                  <a:pt x="190" y="66"/>
                </a:cubicBezTo>
                <a:cubicBezTo>
                  <a:pt x="191" y="66"/>
                  <a:pt x="193" y="67"/>
                  <a:pt x="193" y="68"/>
                </a:cubicBezTo>
                <a:cubicBezTo>
                  <a:pt x="194" y="68"/>
                  <a:pt x="194" y="68"/>
                  <a:pt x="194" y="68"/>
                </a:cubicBezTo>
                <a:cubicBezTo>
                  <a:pt x="194" y="69"/>
                  <a:pt x="195" y="69"/>
                  <a:pt x="195" y="71"/>
                </a:cubicBezTo>
                <a:cubicBezTo>
                  <a:pt x="196" y="72"/>
                  <a:pt x="196" y="73"/>
                  <a:pt x="197" y="74"/>
                </a:cubicBezTo>
                <a:cubicBezTo>
                  <a:pt x="197" y="74"/>
                  <a:pt x="198" y="75"/>
                  <a:pt x="198" y="76"/>
                </a:cubicBezTo>
                <a:cubicBezTo>
                  <a:pt x="198" y="77"/>
                  <a:pt x="199" y="79"/>
                  <a:pt x="199" y="80"/>
                </a:cubicBezTo>
                <a:cubicBezTo>
                  <a:pt x="200" y="82"/>
                  <a:pt x="200" y="86"/>
                  <a:pt x="200" y="89"/>
                </a:cubicBezTo>
                <a:cubicBezTo>
                  <a:pt x="202" y="90"/>
                  <a:pt x="202" y="92"/>
                  <a:pt x="202" y="99"/>
                </a:cubicBezTo>
                <a:cubicBezTo>
                  <a:pt x="200" y="106"/>
                  <a:pt x="199" y="109"/>
                  <a:pt x="199" y="110"/>
                </a:cubicBezTo>
                <a:cubicBezTo>
                  <a:pt x="198" y="112"/>
                  <a:pt x="199" y="111"/>
                  <a:pt x="199" y="111"/>
                </a:cubicBezTo>
                <a:cubicBezTo>
                  <a:pt x="200" y="111"/>
                  <a:pt x="200" y="110"/>
                  <a:pt x="202" y="110"/>
                </a:cubicBezTo>
                <a:cubicBezTo>
                  <a:pt x="203" y="111"/>
                  <a:pt x="203" y="114"/>
                  <a:pt x="203" y="115"/>
                </a:cubicBezTo>
                <a:cubicBezTo>
                  <a:pt x="203" y="116"/>
                  <a:pt x="203" y="117"/>
                  <a:pt x="203" y="120"/>
                </a:cubicBezTo>
                <a:cubicBezTo>
                  <a:pt x="203" y="124"/>
                  <a:pt x="203" y="124"/>
                  <a:pt x="203" y="125"/>
                </a:cubicBezTo>
                <a:cubicBezTo>
                  <a:pt x="204" y="127"/>
                  <a:pt x="203" y="128"/>
                  <a:pt x="203" y="129"/>
                </a:cubicBezTo>
                <a:cubicBezTo>
                  <a:pt x="203" y="129"/>
                  <a:pt x="203" y="133"/>
                  <a:pt x="203" y="134"/>
                </a:cubicBezTo>
                <a:cubicBezTo>
                  <a:pt x="203" y="135"/>
                  <a:pt x="202" y="138"/>
                  <a:pt x="202" y="139"/>
                </a:cubicBezTo>
                <a:cubicBezTo>
                  <a:pt x="200" y="141"/>
                  <a:pt x="197" y="141"/>
                  <a:pt x="197" y="141"/>
                </a:cubicBezTo>
                <a:cubicBezTo>
                  <a:pt x="196" y="139"/>
                  <a:pt x="196" y="141"/>
                  <a:pt x="196" y="144"/>
                </a:cubicBezTo>
                <a:cubicBezTo>
                  <a:pt x="196" y="147"/>
                  <a:pt x="194" y="156"/>
                  <a:pt x="194" y="158"/>
                </a:cubicBezTo>
                <a:cubicBezTo>
                  <a:pt x="194" y="159"/>
                  <a:pt x="194" y="159"/>
                  <a:pt x="196" y="160"/>
                </a:cubicBezTo>
                <a:cubicBezTo>
                  <a:pt x="197" y="162"/>
                  <a:pt x="199" y="164"/>
                  <a:pt x="199" y="164"/>
                </a:cubicBezTo>
                <a:cubicBezTo>
                  <a:pt x="200" y="165"/>
                  <a:pt x="203" y="167"/>
                  <a:pt x="205" y="168"/>
                </a:cubicBezTo>
                <a:cubicBezTo>
                  <a:pt x="206" y="168"/>
                  <a:pt x="212" y="170"/>
                  <a:pt x="215" y="171"/>
                </a:cubicBezTo>
                <a:cubicBezTo>
                  <a:pt x="218" y="172"/>
                  <a:pt x="221" y="172"/>
                  <a:pt x="224" y="172"/>
                </a:cubicBezTo>
                <a:cubicBezTo>
                  <a:pt x="226" y="173"/>
                  <a:pt x="234" y="174"/>
                  <a:pt x="237" y="174"/>
                </a:cubicBezTo>
                <a:cubicBezTo>
                  <a:pt x="238" y="176"/>
                  <a:pt x="242" y="177"/>
                  <a:pt x="243" y="177"/>
                </a:cubicBezTo>
                <a:cubicBezTo>
                  <a:pt x="244" y="178"/>
                  <a:pt x="248" y="178"/>
                  <a:pt x="249" y="178"/>
                </a:cubicBezTo>
                <a:cubicBezTo>
                  <a:pt x="251" y="178"/>
                  <a:pt x="256" y="179"/>
                  <a:pt x="257" y="180"/>
                </a:cubicBezTo>
                <a:cubicBezTo>
                  <a:pt x="259" y="180"/>
                  <a:pt x="263" y="181"/>
                  <a:pt x="267" y="182"/>
                </a:cubicBezTo>
                <a:cubicBezTo>
                  <a:pt x="272" y="183"/>
                  <a:pt x="274" y="183"/>
                  <a:pt x="274" y="185"/>
                </a:cubicBezTo>
                <a:cubicBezTo>
                  <a:pt x="275" y="185"/>
                  <a:pt x="275" y="185"/>
                  <a:pt x="276" y="185"/>
                </a:cubicBezTo>
                <a:cubicBezTo>
                  <a:pt x="278" y="185"/>
                  <a:pt x="279" y="186"/>
                  <a:pt x="279" y="187"/>
                </a:cubicBezTo>
                <a:cubicBezTo>
                  <a:pt x="281" y="189"/>
                  <a:pt x="283" y="196"/>
                  <a:pt x="283" y="196"/>
                </a:cubicBezTo>
                <a:cubicBezTo>
                  <a:pt x="283" y="196"/>
                  <a:pt x="284" y="198"/>
                  <a:pt x="284" y="199"/>
                </a:cubicBezTo>
                <a:cubicBezTo>
                  <a:pt x="284" y="247"/>
                  <a:pt x="284" y="247"/>
                  <a:pt x="284" y="247"/>
                </a:cubicBezTo>
                <a:cubicBezTo>
                  <a:pt x="284" y="247"/>
                  <a:pt x="284" y="247"/>
                  <a:pt x="48" y="2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3" name="2"/>
          <p:cNvSpPr>
            <a:spLocks noEditPoints="1"/>
          </p:cNvSpPr>
          <p:nvPr/>
        </p:nvSpPr>
        <p:spPr bwMode="auto">
          <a:xfrm>
            <a:off x="7510064" y="3259137"/>
            <a:ext cx="698500" cy="688976"/>
          </a:xfrm>
          <a:custGeom>
            <a:avLst/>
            <a:gdLst>
              <a:gd name="T0" fmla="*/ 150 w 300"/>
              <a:gd name="T1" fmla="*/ 0 h 296"/>
              <a:gd name="T2" fmla="*/ 0 w 300"/>
              <a:gd name="T3" fmla="*/ 148 h 296"/>
              <a:gd name="T4" fmla="*/ 150 w 300"/>
              <a:gd name="T5" fmla="*/ 296 h 296"/>
              <a:gd name="T6" fmla="*/ 300 w 300"/>
              <a:gd name="T7" fmla="*/ 148 h 296"/>
              <a:gd name="T8" fmla="*/ 150 w 300"/>
              <a:gd name="T9" fmla="*/ 0 h 296"/>
              <a:gd name="T10" fmla="*/ 79 w 300"/>
              <a:gd name="T11" fmla="*/ 217 h 296"/>
              <a:gd name="T12" fmla="*/ 79 w 300"/>
              <a:gd name="T13" fmla="*/ 213 h 296"/>
              <a:gd name="T14" fmla="*/ 82 w 300"/>
              <a:gd name="T15" fmla="*/ 199 h 296"/>
              <a:gd name="T16" fmla="*/ 82 w 300"/>
              <a:gd name="T17" fmla="*/ 190 h 296"/>
              <a:gd name="T18" fmla="*/ 91 w 300"/>
              <a:gd name="T19" fmla="*/ 175 h 296"/>
              <a:gd name="T20" fmla="*/ 117 w 300"/>
              <a:gd name="T21" fmla="*/ 172 h 296"/>
              <a:gd name="T22" fmla="*/ 112 w 300"/>
              <a:gd name="T23" fmla="*/ 165 h 296"/>
              <a:gd name="T24" fmla="*/ 111 w 300"/>
              <a:gd name="T25" fmla="*/ 156 h 296"/>
              <a:gd name="T26" fmla="*/ 106 w 300"/>
              <a:gd name="T27" fmla="*/ 160 h 296"/>
              <a:gd name="T28" fmla="*/ 121 w 300"/>
              <a:gd name="T29" fmla="*/ 88 h 296"/>
              <a:gd name="T30" fmla="*/ 141 w 300"/>
              <a:gd name="T31" fmla="*/ 74 h 296"/>
              <a:gd name="T32" fmla="*/ 145 w 300"/>
              <a:gd name="T33" fmla="*/ 69 h 296"/>
              <a:gd name="T34" fmla="*/ 185 w 300"/>
              <a:gd name="T35" fmla="*/ 98 h 296"/>
              <a:gd name="T36" fmla="*/ 189 w 300"/>
              <a:gd name="T37" fmla="*/ 120 h 296"/>
              <a:gd name="T38" fmla="*/ 194 w 300"/>
              <a:gd name="T39" fmla="*/ 141 h 296"/>
              <a:gd name="T40" fmla="*/ 194 w 300"/>
              <a:gd name="T41" fmla="*/ 144 h 296"/>
              <a:gd name="T42" fmla="*/ 197 w 300"/>
              <a:gd name="T43" fmla="*/ 153 h 296"/>
              <a:gd name="T44" fmla="*/ 197 w 300"/>
              <a:gd name="T45" fmla="*/ 156 h 296"/>
              <a:gd name="T46" fmla="*/ 196 w 300"/>
              <a:gd name="T47" fmla="*/ 154 h 296"/>
              <a:gd name="T48" fmla="*/ 197 w 300"/>
              <a:gd name="T49" fmla="*/ 164 h 296"/>
              <a:gd name="T50" fmla="*/ 196 w 300"/>
              <a:gd name="T51" fmla="*/ 168 h 296"/>
              <a:gd name="T52" fmla="*/ 195 w 300"/>
              <a:gd name="T53" fmla="*/ 166 h 296"/>
              <a:gd name="T54" fmla="*/ 194 w 300"/>
              <a:gd name="T55" fmla="*/ 170 h 296"/>
              <a:gd name="T56" fmla="*/ 184 w 300"/>
              <a:gd name="T57" fmla="*/ 175 h 296"/>
              <a:gd name="T58" fmla="*/ 179 w 300"/>
              <a:gd name="T59" fmla="*/ 169 h 296"/>
              <a:gd name="T60" fmla="*/ 175 w 300"/>
              <a:gd name="T61" fmla="*/ 170 h 296"/>
              <a:gd name="T62" fmla="*/ 181 w 300"/>
              <a:gd name="T63" fmla="*/ 176 h 296"/>
              <a:gd name="T64" fmla="*/ 187 w 300"/>
              <a:gd name="T65" fmla="*/ 177 h 296"/>
              <a:gd name="T66" fmla="*/ 191 w 300"/>
              <a:gd name="T67" fmla="*/ 179 h 296"/>
              <a:gd name="T68" fmla="*/ 208 w 300"/>
              <a:gd name="T69" fmla="*/ 182 h 296"/>
              <a:gd name="T70" fmla="*/ 213 w 300"/>
              <a:gd name="T71" fmla="*/ 185 h 296"/>
              <a:gd name="T72" fmla="*/ 217 w 300"/>
              <a:gd name="T73" fmla="*/ 208 h 296"/>
              <a:gd name="T74" fmla="*/ 218 w 300"/>
              <a:gd name="T75" fmla="*/ 217 h 296"/>
              <a:gd name="T76" fmla="*/ 79 w 300"/>
              <a:gd name="T77"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0" h="296">
                <a:moveTo>
                  <a:pt x="150" y="0"/>
                </a:moveTo>
                <a:cubicBezTo>
                  <a:pt x="67" y="0"/>
                  <a:pt x="0" y="66"/>
                  <a:pt x="0" y="148"/>
                </a:cubicBezTo>
                <a:cubicBezTo>
                  <a:pt x="0" y="230"/>
                  <a:pt x="67" y="296"/>
                  <a:pt x="150" y="296"/>
                </a:cubicBezTo>
                <a:cubicBezTo>
                  <a:pt x="232" y="296"/>
                  <a:pt x="300" y="230"/>
                  <a:pt x="300" y="148"/>
                </a:cubicBezTo>
                <a:cubicBezTo>
                  <a:pt x="300" y="66"/>
                  <a:pt x="232" y="0"/>
                  <a:pt x="150" y="0"/>
                </a:cubicBezTo>
                <a:close/>
                <a:moveTo>
                  <a:pt x="79" y="217"/>
                </a:moveTo>
                <a:cubicBezTo>
                  <a:pt x="79" y="215"/>
                  <a:pt x="79" y="214"/>
                  <a:pt x="79" y="213"/>
                </a:cubicBezTo>
                <a:cubicBezTo>
                  <a:pt x="80" y="208"/>
                  <a:pt x="81" y="203"/>
                  <a:pt x="82" y="199"/>
                </a:cubicBezTo>
                <a:cubicBezTo>
                  <a:pt x="82" y="196"/>
                  <a:pt x="81" y="192"/>
                  <a:pt x="82" y="190"/>
                </a:cubicBezTo>
                <a:cubicBezTo>
                  <a:pt x="83" y="183"/>
                  <a:pt x="88" y="176"/>
                  <a:pt x="91" y="175"/>
                </a:cubicBezTo>
                <a:cubicBezTo>
                  <a:pt x="99" y="172"/>
                  <a:pt x="111" y="175"/>
                  <a:pt x="117" y="172"/>
                </a:cubicBezTo>
                <a:cubicBezTo>
                  <a:pt x="114" y="171"/>
                  <a:pt x="113" y="168"/>
                  <a:pt x="112" y="165"/>
                </a:cubicBezTo>
                <a:cubicBezTo>
                  <a:pt x="111" y="162"/>
                  <a:pt x="112" y="159"/>
                  <a:pt x="111" y="156"/>
                </a:cubicBezTo>
                <a:cubicBezTo>
                  <a:pt x="110" y="156"/>
                  <a:pt x="109" y="160"/>
                  <a:pt x="106" y="160"/>
                </a:cubicBezTo>
                <a:cubicBezTo>
                  <a:pt x="115" y="144"/>
                  <a:pt x="113" y="108"/>
                  <a:pt x="121" y="88"/>
                </a:cubicBezTo>
                <a:cubicBezTo>
                  <a:pt x="124" y="80"/>
                  <a:pt x="129" y="71"/>
                  <a:pt x="141" y="74"/>
                </a:cubicBezTo>
                <a:cubicBezTo>
                  <a:pt x="143" y="72"/>
                  <a:pt x="143" y="71"/>
                  <a:pt x="145" y="69"/>
                </a:cubicBezTo>
                <a:cubicBezTo>
                  <a:pt x="168" y="64"/>
                  <a:pt x="179" y="81"/>
                  <a:pt x="185" y="98"/>
                </a:cubicBezTo>
                <a:cubicBezTo>
                  <a:pt x="187" y="104"/>
                  <a:pt x="187" y="112"/>
                  <a:pt x="189" y="120"/>
                </a:cubicBezTo>
                <a:cubicBezTo>
                  <a:pt x="191" y="127"/>
                  <a:pt x="192" y="135"/>
                  <a:pt x="194" y="141"/>
                </a:cubicBezTo>
                <a:cubicBezTo>
                  <a:pt x="194" y="141"/>
                  <a:pt x="194" y="141"/>
                  <a:pt x="194" y="144"/>
                </a:cubicBezTo>
                <a:cubicBezTo>
                  <a:pt x="195" y="146"/>
                  <a:pt x="196" y="150"/>
                  <a:pt x="197" y="153"/>
                </a:cubicBezTo>
                <a:cubicBezTo>
                  <a:pt x="197" y="154"/>
                  <a:pt x="197" y="155"/>
                  <a:pt x="197" y="156"/>
                </a:cubicBezTo>
                <a:cubicBezTo>
                  <a:pt x="197" y="155"/>
                  <a:pt x="196" y="155"/>
                  <a:pt x="196" y="154"/>
                </a:cubicBezTo>
                <a:cubicBezTo>
                  <a:pt x="196" y="158"/>
                  <a:pt x="197" y="160"/>
                  <a:pt x="197" y="164"/>
                </a:cubicBezTo>
                <a:cubicBezTo>
                  <a:pt x="197" y="165"/>
                  <a:pt x="197" y="167"/>
                  <a:pt x="196" y="168"/>
                </a:cubicBezTo>
                <a:cubicBezTo>
                  <a:pt x="196" y="167"/>
                  <a:pt x="195" y="167"/>
                  <a:pt x="195" y="166"/>
                </a:cubicBezTo>
                <a:cubicBezTo>
                  <a:pt x="195" y="168"/>
                  <a:pt x="194" y="169"/>
                  <a:pt x="194" y="170"/>
                </a:cubicBezTo>
                <a:cubicBezTo>
                  <a:pt x="191" y="170"/>
                  <a:pt x="187" y="175"/>
                  <a:pt x="184" y="175"/>
                </a:cubicBezTo>
                <a:cubicBezTo>
                  <a:pt x="181" y="174"/>
                  <a:pt x="182" y="171"/>
                  <a:pt x="179" y="169"/>
                </a:cubicBezTo>
                <a:cubicBezTo>
                  <a:pt x="178" y="169"/>
                  <a:pt x="177" y="169"/>
                  <a:pt x="175" y="170"/>
                </a:cubicBezTo>
                <a:cubicBezTo>
                  <a:pt x="176" y="173"/>
                  <a:pt x="179" y="175"/>
                  <a:pt x="181" y="176"/>
                </a:cubicBezTo>
                <a:cubicBezTo>
                  <a:pt x="183" y="176"/>
                  <a:pt x="186" y="176"/>
                  <a:pt x="187" y="177"/>
                </a:cubicBezTo>
                <a:cubicBezTo>
                  <a:pt x="188" y="177"/>
                  <a:pt x="189" y="178"/>
                  <a:pt x="191" y="179"/>
                </a:cubicBezTo>
                <a:cubicBezTo>
                  <a:pt x="196" y="181"/>
                  <a:pt x="202" y="180"/>
                  <a:pt x="208" y="182"/>
                </a:cubicBezTo>
                <a:cubicBezTo>
                  <a:pt x="209" y="183"/>
                  <a:pt x="210" y="184"/>
                  <a:pt x="213" y="185"/>
                </a:cubicBezTo>
                <a:cubicBezTo>
                  <a:pt x="218" y="192"/>
                  <a:pt x="217" y="198"/>
                  <a:pt x="217" y="208"/>
                </a:cubicBezTo>
                <a:cubicBezTo>
                  <a:pt x="217" y="211"/>
                  <a:pt x="217" y="214"/>
                  <a:pt x="218" y="217"/>
                </a:cubicBezTo>
                <a:cubicBezTo>
                  <a:pt x="218" y="217"/>
                  <a:pt x="218" y="217"/>
                  <a:pt x="79" y="2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4" name="3"/>
          <p:cNvSpPr>
            <a:spLocks noEditPoints="1"/>
          </p:cNvSpPr>
          <p:nvPr/>
        </p:nvSpPr>
        <p:spPr bwMode="auto">
          <a:xfrm>
            <a:off x="8404805" y="4403725"/>
            <a:ext cx="566737" cy="579438"/>
          </a:xfrm>
          <a:custGeom>
            <a:avLst/>
            <a:gdLst>
              <a:gd name="T0" fmla="*/ 0 w 236"/>
              <a:gd name="T1" fmla="*/ 120 h 240"/>
              <a:gd name="T2" fmla="*/ 236 w 236"/>
              <a:gd name="T3" fmla="*/ 120 h 240"/>
              <a:gd name="T4" fmla="*/ 191 w 236"/>
              <a:gd name="T5" fmla="*/ 162 h 240"/>
              <a:gd name="T6" fmla="*/ 188 w 236"/>
              <a:gd name="T7" fmla="*/ 174 h 240"/>
              <a:gd name="T8" fmla="*/ 48 w 236"/>
              <a:gd name="T9" fmla="*/ 176 h 240"/>
              <a:gd name="T10" fmla="*/ 50 w 236"/>
              <a:gd name="T11" fmla="*/ 172 h 240"/>
              <a:gd name="T12" fmla="*/ 52 w 236"/>
              <a:gd name="T13" fmla="*/ 156 h 240"/>
              <a:gd name="T14" fmla="*/ 56 w 236"/>
              <a:gd name="T15" fmla="*/ 146 h 240"/>
              <a:gd name="T16" fmla="*/ 64 w 236"/>
              <a:gd name="T17" fmla="*/ 142 h 240"/>
              <a:gd name="T18" fmla="*/ 87 w 236"/>
              <a:gd name="T19" fmla="*/ 132 h 240"/>
              <a:gd name="T20" fmla="*/ 97 w 236"/>
              <a:gd name="T21" fmla="*/ 126 h 240"/>
              <a:gd name="T22" fmla="*/ 101 w 236"/>
              <a:gd name="T23" fmla="*/ 122 h 240"/>
              <a:gd name="T24" fmla="*/ 98 w 236"/>
              <a:gd name="T25" fmla="*/ 116 h 240"/>
              <a:gd name="T26" fmla="*/ 93 w 236"/>
              <a:gd name="T27" fmla="*/ 105 h 240"/>
              <a:gd name="T28" fmla="*/ 90 w 236"/>
              <a:gd name="T29" fmla="*/ 94 h 240"/>
              <a:gd name="T30" fmla="*/ 91 w 236"/>
              <a:gd name="T31" fmla="*/ 82 h 240"/>
              <a:gd name="T32" fmla="*/ 91 w 236"/>
              <a:gd name="T33" fmla="*/ 79 h 240"/>
              <a:gd name="T34" fmla="*/ 93 w 236"/>
              <a:gd name="T35" fmla="*/ 62 h 240"/>
              <a:gd name="T36" fmla="*/ 92 w 236"/>
              <a:gd name="T37" fmla="*/ 57 h 240"/>
              <a:gd name="T38" fmla="*/ 105 w 236"/>
              <a:gd name="T39" fmla="*/ 45 h 240"/>
              <a:gd name="T40" fmla="*/ 126 w 236"/>
              <a:gd name="T41" fmla="*/ 41 h 240"/>
              <a:gd name="T42" fmla="*/ 137 w 236"/>
              <a:gd name="T43" fmla="*/ 47 h 240"/>
              <a:gd name="T44" fmla="*/ 142 w 236"/>
              <a:gd name="T45" fmla="*/ 54 h 240"/>
              <a:gd name="T46" fmla="*/ 145 w 236"/>
              <a:gd name="T47" fmla="*/ 75 h 240"/>
              <a:gd name="T48" fmla="*/ 146 w 236"/>
              <a:gd name="T49" fmla="*/ 86 h 240"/>
              <a:gd name="T50" fmla="*/ 140 w 236"/>
              <a:gd name="T51" fmla="*/ 96 h 240"/>
              <a:gd name="T52" fmla="*/ 140 w 236"/>
              <a:gd name="T53" fmla="*/ 98 h 240"/>
              <a:gd name="T54" fmla="*/ 135 w 236"/>
              <a:gd name="T55" fmla="*/ 102 h 240"/>
              <a:gd name="T56" fmla="*/ 135 w 236"/>
              <a:gd name="T57" fmla="*/ 113 h 240"/>
              <a:gd name="T58" fmla="*/ 137 w 236"/>
              <a:gd name="T59" fmla="*/ 114 h 240"/>
              <a:gd name="T60" fmla="*/ 144 w 236"/>
              <a:gd name="T61" fmla="*/ 117 h 240"/>
              <a:gd name="T62" fmla="*/ 153 w 236"/>
              <a:gd name="T63" fmla="*/ 126 h 240"/>
              <a:gd name="T64" fmla="*/ 168 w 236"/>
              <a:gd name="T65" fmla="*/ 133 h 240"/>
              <a:gd name="T66" fmla="*/ 188 w 236"/>
              <a:gd name="T67" fmla="*/ 146 h 240"/>
              <a:gd name="T68" fmla="*/ 191 w 236"/>
              <a:gd name="T69"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40">
                <a:moveTo>
                  <a:pt x="118" y="0"/>
                </a:moveTo>
                <a:cubicBezTo>
                  <a:pt x="53" y="0"/>
                  <a:pt x="0" y="54"/>
                  <a:pt x="0" y="120"/>
                </a:cubicBezTo>
                <a:cubicBezTo>
                  <a:pt x="0" y="186"/>
                  <a:pt x="53" y="240"/>
                  <a:pt x="118" y="240"/>
                </a:cubicBezTo>
                <a:cubicBezTo>
                  <a:pt x="184" y="240"/>
                  <a:pt x="236" y="186"/>
                  <a:pt x="236" y="120"/>
                </a:cubicBezTo>
                <a:cubicBezTo>
                  <a:pt x="236" y="54"/>
                  <a:pt x="184" y="0"/>
                  <a:pt x="118" y="0"/>
                </a:cubicBezTo>
                <a:close/>
                <a:moveTo>
                  <a:pt x="191" y="162"/>
                </a:moveTo>
                <a:cubicBezTo>
                  <a:pt x="190" y="164"/>
                  <a:pt x="188" y="166"/>
                  <a:pt x="188" y="166"/>
                </a:cubicBezTo>
                <a:cubicBezTo>
                  <a:pt x="188" y="166"/>
                  <a:pt x="188" y="170"/>
                  <a:pt x="188" y="174"/>
                </a:cubicBezTo>
                <a:cubicBezTo>
                  <a:pt x="188" y="174"/>
                  <a:pt x="188" y="175"/>
                  <a:pt x="187" y="176"/>
                </a:cubicBezTo>
                <a:cubicBezTo>
                  <a:pt x="48" y="176"/>
                  <a:pt x="48" y="176"/>
                  <a:pt x="48" y="176"/>
                </a:cubicBezTo>
                <a:cubicBezTo>
                  <a:pt x="48" y="175"/>
                  <a:pt x="49" y="174"/>
                  <a:pt x="49" y="174"/>
                </a:cubicBezTo>
                <a:cubicBezTo>
                  <a:pt x="50" y="174"/>
                  <a:pt x="50" y="173"/>
                  <a:pt x="50" y="172"/>
                </a:cubicBezTo>
                <a:cubicBezTo>
                  <a:pt x="50" y="171"/>
                  <a:pt x="50" y="169"/>
                  <a:pt x="50" y="167"/>
                </a:cubicBezTo>
                <a:cubicBezTo>
                  <a:pt x="50" y="166"/>
                  <a:pt x="51" y="159"/>
                  <a:pt x="52" y="156"/>
                </a:cubicBezTo>
                <a:cubicBezTo>
                  <a:pt x="52" y="153"/>
                  <a:pt x="54" y="149"/>
                  <a:pt x="54" y="148"/>
                </a:cubicBezTo>
                <a:cubicBezTo>
                  <a:pt x="55" y="147"/>
                  <a:pt x="56" y="146"/>
                  <a:pt x="56" y="146"/>
                </a:cubicBezTo>
                <a:cubicBezTo>
                  <a:pt x="57" y="146"/>
                  <a:pt x="58" y="146"/>
                  <a:pt x="58" y="146"/>
                </a:cubicBezTo>
                <a:cubicBezTo>
                  <a:pt x="58" y="145"/>
                  <a:pt x="62" y="143"/>
                  <a:pt x="64" y="142"/>
                </a:cubicBezTo>
                <a:cubicBezTo>
                  <a:pt x="66" y="141"/>
                  <a:pt x="75" y="137"/>
                  <a:pt x="77" y="136"/>
                </a:cubicBezTo>
                <a:cubicBezTo>
                  <a:pt x="78" y="135"/>
                  <a:pt x="84" y="133"/>
                  <a:pt x="87" y="132"/>
                </a:cubicBezTo>
                <a:cubicBezTo>
                  <a:pt x="90" y="130"/>
                  <a:pt x="91" y="130"/>
                  <a:pt x="92" y="130"/>
                </a:cubicBezTo>
                <a:cubicBezTo>
                  <a:pt x="92" y="129"/>
                  <a:pt x="95" y="127"/>
                  <a:pt x="97" y="126"/>
                </a:cubicBezTo>
                <a:cubicBezTo>
                  <a:pt x="98" y="126"/>
                  <a:pt x="99" y="126"/>
                  <a:pt x="99" y="125"/>
                </a:cubicBezTo>
                <a:cubicBezTo>
                  <a:pt x="100" y="124"/>
                  <a:pt x="101" y="122"/>
                  <a:pt x="101" y="122"/>
                </a:cubicBezTo>
                <a:cubicBezTo>
                  <a:pt x="101" y="122"/>
                  <a:pt x="99" y="122"/>
                  <a:pt x="99" y="120"/>
                </a:cubicBezTo>
                <a:cubicBezTo>
                  <a:pt x="98" y="118"/>
                  <a:pt x="98" y="116"/>
                  <a:pt x="98" y="116"/>
                </a:cubicBezTo>
                <a:cubicBezTo>
                  <a:pt x="98" y="115"/>
                  <a:pt x="98" y="114"/>
                  <a:pt x="97" y="113"/>
                </a:cubicBezTo>
                <a:cubicBezTo>
                  <a:pt x="96" y="111"/>
                  <a:pt x="94" y="107"/>
                  <a:pt x="93" y="105"/>
                </a:cubicBezTo>
                <a:cubicBezTo>
                  <a:pt x="93" y="102"/>
                  <a:pt x="93" y="101"/>
                  <a:pt x="92" y="99"/>
                </a:cubicBezTo>
                <a:cubicBezTo>
                  <a:pt x="91" y="98"/>
                  <a:pt x="90" y="96"/>
                  <a:pt x="90" y="94"/>
                </a:cubicBezTo>
                <a:cubicBezTo>
                  <a:pt x="90" y="90"/>
                  <a:pt x="91" y="86"/>
                  <a:pt x="91" y="86"/>
                </a:cubicBezTo>
                <a:cubicBezTo>
                  <a:pt x="91" y="84"/>
                  <a:pt x="91" y="83"/>
                  <a:pt x="91" y="82"/>
                </a:cubicBezTo>
                <a:cubicBezTo>
                  <a:pt x="90" y="82"/>
                  <a:pt x="90" y="81"/>
                  <a:pt x="90" y="81"/>
                </a:cubicBezTo>
                <a:cubicBezTo>
                  <a:pt x="90" y="80"/>
                  <a:pt x="91" y="80"/>
                  <a:pt x="91" y="79"/>
                </a:cubicBezTo>
                <a:cubicBezTo>
                  <a:pt x="91" y="78"/>
                  <a:pt x="91" y="72"/>
                  <a:pt x="91" y="70"/>
                </a:cubicBezTo>
                <a:cubicBezTo>
                  <a:pt x="92" y="66"/>
                  <a:pt x="92" y="65"/>
                  <a:pt x="93" y="62"/>
                </a:cubicBezTo>
                <a:cubicBezTo>
                  <a:pt x="94" y="60"/>
                  <a:pt x="94" y="60"/>
                  <a:pt x="93" y="59"/>
                </a:cubicBezTo>
                <a:cubicBezTo>
                  <a:pt x="92" y="58"/>
                  <a:pt x="92" y="58"/>
                  <a:pt x="92" y="57"/>
                </a:cubicBezTo>
                <a:cubicBezTo>
                  <a:pt x="92" y="57"/>
                  <a:pt x="95" y="53"/>
                  <a:pt x="96" y="51"/>
                </a:cubicBezTo>
                <a:cubicBezTo>
                  <a:pt x="97" y="50"/>
                  <a:pt x="103" y="46"/>
                  <a:pt x="105" y="45"/>
                </a:cubicBezTo>
                <a:cubicBezTo>
                  <a:pt x="107" y="44"/>
                  <a:pt x="110" y="42"/>
                  <a:pt x="114" y="41"/>
                </a:cubicBezTo>
                <a:cubicBezTo>
                  <a:pt x="118" y="40"/>
                  <a:pt x="124" y="40"/>
                  <a:pt x="126" y="41"/>
                </a:cubicBezTo>
                <a:cubicBezTo>
                  <a:pt x="127" y="41"/>
                  <a:pt x="131" y="42"/>
                  <a:pt x="133" y="43"/>
                </a:cubicBezTo>
                <a:cubicBezTo>
                  <a:pt x="134" y="45"/>
                  <a:pt x="137" y="46"/>
                  <a:pt x="137" y="47"/>
                </a:cubicBezTo>
                <a:cubicBezTo>
                  <a:pt x="138" y="48"/>
                  <a:pt x="138" y="48"/>
                  <a:pt x="138" y="49"/>
                </a:cubicBezTo>
                <a:cubicBezTo>
                  <a:pt x="139" y="50"/>
                  <a:pt x="141" y="50"/>
                  <a:pt x="142" y="54"/>
                </a:cubicBezTo>
                <a:cubicBezTo>
                  <a:pt x="144" y="56"/>
                  <a:pt x="145" y="62"/>
                  <a:pt x="146" y="66"/>
                </a:cubicBezTo>
                <a:cubicBezTo>
                  <a:pt x="146" y="70"/>
                  <a:pt x="145" y="74"/>
                  <a:pt x="145" y="75"/>
                </a:cubicBezTo>
                <a:cubicBezTo>
                  <a:pt x="145" y="77"/>
                  <a:pt x="144" y="76"/>
                  <a:pt x="145" y="78"/>
                </a:cubicBezTo>
                <a:cubicBezTo>
                  <a:pt x="145" y="79"/>
                  <a:pt x="146" y="82"/>
                  <a:pt x="146" y="86"/>
                </a:cubicBezTo>
                <a:cubicBezTo>
                  <a:pt x="145" y="89"/>
                  <a:pt x="143" y="92"/>
                  <a:pt x="142" y="94"/>
                </a:cubicBezTo>
                <a:cubicBezTo>
                  <a:pt x="141" y="95"/>
                  <a:pt x="140" y="96"/>
                  <a:pt x="140" y="96"/>
                </a:cubicBezTo>
                <a:cubicBezTo>
                  <a:pt x="140" y="97"/>
                  <a:pt x="140" y="97"/>
                  <a:pt x="140" y="97"/>
                </a:cubicBezTo>
                <a:cubicBezTo>
                  <a:pt x="140" y="97"/>
                  <a:pt x="139" y="97"/>
                  <a:pt x="140" y="98"/>
                </a:cubicBezTo>
                <a:cubicBezTo>
                  <a:pt x="140" y="98"/>
                  <a:pt x="139" y="98"/>
                  <a:pt x="138" y="99"/>
                </a:cubicBezTo>
                <a:cubicBezTo>
                  <a:pt x="138" y="99"/>
                  <a:pt x="135" y="102"/>
                  <a:pt x="135" y="102"/>
                </a:cubicBezTo>
                <a:cubicBezTo>
                  <a:pt x="135" y="102"/>
                  <a:pt x="135" y="105"/>
                  <a:pt x="135" y="107"/>
                </a:cubicBezTo>
                <a:cubicBezTo>
                  <a:pt x="134" y="110"/>
                  <a:pt x="135" y="111"/>
                  <a:pt x="135" y="113"/>
                </a:cubicBezTo>
                <a:cubicBezTo>
                  <a:pt x="136" y="114"/>
                  <a:pt x="136" y="115"/>
                  <a:pt x="136" y="115"/>
                </a:cubicBezTo>
                <a:cubicBezTo>
                  <a:pt x="137" y="114"/>
                  <a:pt x="137" y="114"/>
                  <a:pt x="137" y="114"/>
                </a:cubicBezTo>
                <a:cubicBezTo>
                  <a:pt x="137" y="114"/>
                  <a:pt x="139" y="114"/>
                  <a:pt x="142" y="115"/>
                </a:cubicBezTo>
                <a:cubicBezTo>
                  <a:pt x="143" y="115"/>
                  <a:pt x="143" y="116"/>
                  <a:pt x="144" y="117"/>
                </a:cubicBezTo>
                <a:cubicBezTo>
                  <a:pt x="145" y="118"/>
                  <a:pt x="146" y="120"/>
                  <a:pt x="149" y="122"/>
                </a:cubicBezTo>
                <a:cubicBezTo>
                  <a:pt x="150" y="124"/>
                  <a:pt x="153" y="126"/>
                  <a:pt x="153" y="126"/>
                </a:cubicBezTo>
                <a:cubicBezTo>
                  <a:pt x="154" y="126"/>
                  <a:pt x="154" y="127"/>
                  <a:pt x="154" y="127"/>
                </a:cubicBezTo>
                <a:cubicBezTo>
                  <a:pt x="154" y="127"/>
                  <a:pt x="166" y="132"/>
                  <a:pt x="168" y="133"/>
                </a:cubicBezTo>
                <a:cubicBezTo>
                  <a:pt x="170" y="134"/>
                  <a:pt x="174" y="135"/>
                  <a:pt x="178" y="138"/>
                </a:cubicBezTo>
                <a:cubicBezTo>
                  <a:pt x="182" y="141"/>
                  <a:pt x="187" y="144"/>
                  <a:pt x="188" y="146"/>
                </a:cubicBezTo>
                <a:cubicBezTo>
                  <a:pt x="190" y="147"/>
                  <a:pt x="190" y="148"/>
                  <a:pt x="191" y="149"/>
                </a:cubicBezTo>
                <a:cubicBezTo>
                  <a:pt x="191" y="150"/>
                  <a:pt x="191" y="153"/>
                  <a:pt x="191" y="154"/>
                </a:cubicBezTo>
                <a:cubicBezTo>
                  <a:pt x="192" y="156"/>
                  <a:pt x="192" y="158"/>
                  <a:pt x="191" y="1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18" name="4"/>
          <p:cNvSpPr>
            <a:spLocks noEditPoints="1"/>
          </p:cNvSpPr>
          <p:nvPr/>
        </p:nvSpPr>
        <p:spPr bwMode="auto">
          <a:xfrm>
            <a:off x="3078369" y="5494338"/>
            <a:ext cx="447675" cy="447675"/>
          </a:xfrm>
          <a:custGeom>
            <a:avLst/>
            <a:gdLst>
              <a:gd name="T0" fmla="*/ 0 w 192"/>
              <a:gd name="T1" fmla="*/ 96 h 192"/>
              <a:gd name="T2" fmla="*/ 192 w 192"/>
              <a:gd name="T3" fmla="*/ 96 h 192"/>
              <a:gd name="T4" fmla="*/ 40 w 192"/>
              <a:gd name="T5" fmla="*/ 143 h 192"/>
              <a:gd name="T6" fmla="*/ 42 w 192"/>
              <a:gd name="T7" fmla="*/ 131 h 192"/>
              <a:gd name="T8" fmla="*/ 60 w 192"/>
              <a:gd name="T9" fmla="*/ 122 h 192"/>
              <a:gd name="T10" fmla="*/ 71 w 192"/>
              <a:gd name="T11" fmla="*/ 113 h 192"/>
              <a:gd name="T12" fmla="*/ 80 w 192"/>
              <a:gd name="T13" fmla="*/ 103 h 192"/>
              <a:gd name="T14" fmla="*/ 81 w 192"/>
              <a:gd name="T15" fmla="*/ 89 h 192"/>
              <a:gd name="T16" fmla="*/ 79 w 192"/>
              <a:gd name="T17" fmla="*/ 90 h 192"/>
              <a:gd name="T18" fmla="*/ 79 w 192"/>
              <a:gd name="T19" fmla="*/ 90 h 192"/>
              <a:gd name="T20" fmla="*/ 78 w 192"/>
              <a:gd name="T21" fmla="*/ 89 h 192"/>
              <a:gd name="T22" fmla="*/ 77 w 192"/>
              <a:gd name="T23" fmla="*/ 90 h 192"/>
              <a:gd name="T24" fmla="*/ 77 w 192"/>
              <a:gd name="T25" fmla="*/ 90 h 192"/>
              <a:gd name="T26" fmla="*/ 76 w 192"/>
              <a:gd name="T27" fmla="*/ 91 h 192"/>
              <a:gd name="T28" fmla="*/ 73 w 192"/>
              <a:gd name="T29" fmla="*/ 90 h 192"/>
              <a:gd name="T30" fmla="*/ 72 w 192"/>
              <a:gd name="T31" fmla="*/ 89 h 192"/>
              <a:gd name="T32" fmla="*/ 73 w 192"/>
              <a:gd name="T33" fmla="*/ 90 h 192"/>
              <a:gd name="T34" fmla="*/ 72 w 192"/>
              <a:gd name="T35" fmla="*/ 89 h 192"/>
              <a:gd name="T36" fmla="*/ 71 w 192"/>
              <a:gd name="T37" fmla="*/ 87 h 192"/>
              <a:gd name="T38" fmla="*/ 68 w 192"/>
              <a:gd name="T39" fmla="*/ 82 h 192"/>
              <a:gd name="T40" fmla="*/ 68 w 192"/>
              <a:gd name="T41" fmla="*/ 82 h 192"/>
              <a:gd name="T42" fmla="*/ 68 w 192"/>
              <a:gd name="T43" fmla="*/ 70 h 192"/>
              <a:gd name="T44" fmla="*/ 79 w 192"/>
              <a:gd name="T45" fmla="*/ 38 h 192"/>
              <a:gd name="T46" fmla="*/ 95 w 192"/>
              <a:gd name="T47" fmla="*/ 29 h 192"/>
              <a:gd name="T48" fmla="*/ 109 w 192"/>
              <a:gd name="T49" fmla="*/ 31 h 192"/>
              <a:gd name="T50" fmla="*/ 124 w 192"/>
              <a:gd name="T51" fmla="*/ 50 h 192"/>
              <a:gd name="T52" fmla="*/ 122 w 192"/>
              <a:gd name="T53" fmla="*/ 85 h 192"/>
              <a:gd name="T54" fmla="*/ 121 w 192"/>
              <a:gd name="T55" fmla="*/ 88 h 192"/>
              <a:gd name="T56" fmla="*/ 120 w 192"/>
              <a:gd name="T57" fmla="*/ 89 h 192"/>
              <a:gd name="T58" fmla="*/ 116 w 192"/>
              <a:gd name="T59" fmla="*/ 94 h 192"/>
              <a:gd name="T60" fmla="*/ 117 w 192"/>
              <a:gd name="T61" fmla="*/ 93 h 192"/>
              <a:gd name="T62" fmla="*/ 116 w 192"/>
              <a:gd name="T63" fmla="*/ 92 h 192"/>
              <a:gd name="T64" fmla="*/ 115 w 192"/>
              <a:gd name="T65" fmla="*/ 93 h 192"/>
              <a:gd name="T66" fmla="*/ 113 w 192"/>
              <a:gd name="T67" fmla="*/ 94 h 192"/>
              <a:gd name="T68" fmla="*/ 114 w 192"/>
              <a:gd name="T69" fmla="*/ 93 h 192"/>
              <a:gd name="T70" fmla="*/ 112 w 192"/>
              <a:gd name="T71" fmla="*/ 98 h 192"/>
              <a:gd name="T72" fmla="*/ 125 w 192"/>
              <a:gd name="T73" fmla="*/ 108 h 192"/>
              <a:gd name="T74" fmla="*/ 146 w 192"/>
              <a:gd name="T75" fmla="*/ 115 h 192"/>
              <a:gd name="T76" fmla="*/ 159 w 192"/>
              <a:gd name="T77" fmla="*/ 130 h 192"/>
              <a:gd name="T78" fmla="*/ 40 w 192"/>
              <a:gd name="T7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40" y="143"/>
                </a:moveTo>
                <a:cubicBezTo>
                  <a:pt x="40" y="140"/>
                  <a:pt x="41" y="139"/>
                  <a:pt x="41" y="137"/>
                </a:cubicBezTo>
                <a:cubicBezTo>
                  <a:pt x="41" y="134"/>
                  <a:pt x="41" y="132"/>
                  <a:pt x="42" y="131"/>
                </a:cubicBezTo>
                <a:cubicBezTo>
                  <a:pt x="43" y="130"/>
                  <a:pt x="44" y="130"/>
                  <a:pt x="45" y="129"/>
                </a:cubicBezTo>
                <a:cubicBezTo>
                  <a:pt x="52" y="125"/>
                  <a:pt x="57" y="124"/>
                  <a:pt x="60" y="122"/>
                </a:cubicBezTo>
                <a:cubicBezTo>
                  <a:pt x="62" y="120"/>
                  <a:pt x="64" y="118"/>
                  <a:pt x="65" y="117"/>
                </a:cubicBezTo>
                <a:cubicBezTo>
                  <a:pt x="68" y="116"/>
                  <a:pt x="68" y="115"/>
                  <a:pt x="71" y="113"/>
                </a:cubicBezTo>
                <a:cubicBezTo>
                  <a:pt x="73" y="111"/>
                  <a:pt x="75" y="109"/>
                  <a:pt x="75" y="109"/>
                </a:cubicBezTo>
                <a:cubicBezTo>
                  <a:pt x="77" y="105"/>
                  <a:pt x="79" y="103"/>
                  <a:pt x="80" y="103"/>
                </a:cubicBezTo>
                <a:cubicBezTo>
                  <a:pt x="83" y="102"/>
                  <a:pt x="82" y="103"/>
                  <a:pt x="81" y="94"/>
                </a:cubicBezTo>
                <a:cubicBezTo>
                  <a:pt x="81" y="91"/>
                  <a:pt x="81" y="90"/>
                  <a:pt x="81" y="89"/>
                </a:cubicBezTo>
                <a:cubicBezTo>
                  <a:pt x="80" y="88"/>
                  <a:pt x="81" y="90"/>
                  <a:pt x="80" y="90"/>
                </a:cubicBezTo>
                <a:cubicBezTo>
                  <a:pt x="80" y="90"/>
                  <a:pt x="79" y="90"/>
                  <a:pt x="79" y="90"/>
                </a:cubicBezTo>
                <a:cubicBezTo>
                  <a:pt x="79" y="90"/>
                  <a:pt x="79" y="90"/>
                  <a:pt x="79" y="90"/>
                </a:cubicBezTo>
                <a:cubicBezTo>
                  <a:pt x="79" y="90"/>
                  <a:pt x="79" y="90"/>
                  <a:pt x="79" y="90"/>
                </a:cubicBezTo>
                <a:cubicBezTo>
                  <a:pt x="79" y="90"/>
                  <a:pt x="79" y="89"/>
                  <a:pt x="78" y="89"/>
                </a:cubicBezTo>
                <a:cubicBezTo>
                  <a:pt x="78" y="89"/>
                  <a:pt x="78" y="89"/>
                  <a:pt x="78" y="89"/>
                </a:cubicBezTo>
                <a:cubicBezTo>
                  <a:pt x="77" y="89"/>
                  <a:pt x="77" y="89"/>
                  <a:pt x="77" y="89"/>
                </a:cubicBezTo>
                <a:cubicBezTo>
                  <a:pt x="77" y="89"/>
                  <a:pt x="77" y="90"/>
                  <a:pt x="77" y="90"/>
                </a:cubicBezTo>
                <a:cubicBezTo>
                  <a:pt x="77" y="90"/>
                  <a:pt x="78" y="90"/>
                  <a:pt x="78" y="90"/>
                </a:cubicBezTo>
                <a:cubicBezTo>
                  <a:pt x="78" y="90"/>
                  <a:pt x="78" y="90"/>
                  <a:pt x="77" y="90"/>
                </a:cubicBezTo>
                <a:cubicBezTo>
                  <a:pt x="77" y="90"/>
                  <a:pt x="75" y="89"/>
                  <a:pt x="75" y="88"/>
                </a:cubicBezTo>
                <a:cubicBezTo>
                  <a:pt x="75" y="90"/>
                  <a:pt x="76" y="90"/>
                  <a:pt x="76" y="91"/>
                </a:cubicBezTo>
                <a:cubicBezTo>
                  <a:pt x="76" y="91"/>
                  <a:pt x="75" y="91"/>
                  <a:pt x="75" y="90"/>
                </a:cubicBezTo>
                <a:cubicBezTo>
                  <a:pt x="74" y="90"/>
                  <a:pt x="74" y="90"/>
                  <a:pt x="73" y="90"/>
                </a:cubicBezTo>
                <a:cubicBezTo>
                  <a:pt x="73" y="90"/>
                  <a:pt x="74" y="90"/>
                  <a:pt x="75" y="91"/>
                </a:cubicBezTo>
                <a:cubicBezTo>
                  <a:pt x="73" y="90"/>
                  <a:pt x="73" y="90"/>
                  <a:pt x="72" y="89"/>
                </a:cubicBezTo>
                <a:cubicBezTo>
                  <a:pt x="72" y="89"/>
                  <a:pt x="72" y="89"/>
                  <a:pt x="72" y="89"/>
                </a:cubicBezTo>
                <a:cubicBezTo>
                  <a:pt x="73" y="90"/>
                  <a:pt x="73" y="90"/>
                  <a:pt x="73" y="90"/>
                </a:cubicBezTo>
                <a:cubicBezTo>
                  <a:pt x="73" y="90"/>
                  <a:pt x="72" y="90"/>
                  <a:pt x="72" y="89"/>
                </a:cubicBezTo>
                <a:cubicBezTo>
                  <a:pt x="72" y="89"/>
                  <a:pt x="72" y="89"/>
                  <a:pt x="72" y="89"/>
                </a:cubicBezTo>
                <a:cubicBezTo>
                  <a:pt x="72" y="89"/>
                  <a:pt x="72" y="89"/>
                  <a:pt x="72" y="89"/>
                </a:cubicBezTo>
                <a:cubicBezTo>
                  <a:pt x="71" y="88"/>
                  <a:pt x="71" y="87"/>
                  <a:pt x="71" y="87"/>
                </a:cubicBezTo>
                <a:cubicBezTo>
                  <a:pt x="71" y="88"/>
                  <a:pt x="71" y="88"/>
                  <a:pt x="71" y="88"/>
                </a:cubicBezTo>
                <a:cubicBezTo>
                  <a:pt x="71" y="88"/>
                  <a:pt x="69" y="84"/>
                  <a:pt x="68" y="82"/>
                </a:cubicBezTo>
                <a:cubicBezTo>
                  <a:pt x="68" y="82"/>
                  <a:pt x="69" y="84"/>
                  <a:pt x="69" y="84"/>
                </a:cubicBezTo>
                <a:cubicBezTo>
                  <a:pt x="68" y="83"/>
                  <a:pt x="68" y="82"/>
                  <a:pt x="68" y="82"/>
                </a:cubicBezTo>
                <a:cubicBezTo>
                  <a:pt x="68" y="82"/>
                  <a:pt x="68" y="82"/>
                  <a:pt x="68" y="83"/>
                </a:cubicBezTo>
                <a:cubicBezTo>
                  <a:pt x="66" y="78"/>
                  <a:pt x="67" y="72"/>
                  <a:pt x="68" y="70"/>
                </a:cubicBezTo>
                <a:cubicBezTo>
                  <a:pt x="68" y="57"/>
                  <a:pt x="71" y="51"/>
                  <a:pt x="71" y="49"/>
                </a:cubicBezTo>
                <a:cubicBezTo>
                  <a:pt x="74" y="40"/>
                  <a:pt x="77" y="39"/>
                  <a:pt x="79" y="38"/>
                </a:cubicBezTo>
                <a:cubicBezTo>
                  <a:pt x="85" y="29"/>
                  <a:pt x="91" y="31"/>
                  <a:pt x="92" y="31"/>
                </a:cubicBezTo>
                <a:cubicBezTo>
                  <a:pt x="96" y="32"/>
                  <a:pt x="93" y="31"/>
                  <a:pt x="95" y="29"/>
                </a:cubicBezTo>
                <a:cubicBezTo>
                  <a:pt x="98" y="27"/>
                  <a:pt x="102" y="29"/>
                  <a:pt x="102" y="29"/>
                </a:cubicBezTo>
                <a:cubicBezTo>
                  <a:pt x="105" y="29"/>
                  <a:pt x="108" y="30"/>
                  <a:pt x="109" y="31"/>
                </a:cubicBezTo>
                <a:cubicBezTo>
                  <a:pt x="115" y="32"/>
                  <a:pt x="117" y="37"/>
                  <a:pt x="118" y="38"/>
                </a:cubicBezTo>
                <a:cubicBezTo>
                  <a:pt x="121" y="42"/>
                  <a:pt x="124" y="48"/>
                  <a:pt x="124" y="50"/>
                </a:cubicBezTo>
                <a:cubicBezTo>
                  <a:pt x="128" y="65"/>
                  <a:pt x="125" y="78"/>
                  <a:pt x="124" y="81"/>
                </a:cubicBezTo>
                <a:cubicBezTo>
                  <a:pt x="123" y="84"/>
                  <a:pt x="123" y="83"/>
                  <a:pt x="122" y="85"/>
                </a:cubicBezTo>
                <a:cubicBezTo>
                  <a:pt x="121" y="87"/>
                  <a:pt x="122" y="85"/>
                  <a:pt x="122" y="84"/>
                </a:cubicBezTo>
                <a:cubicBezTo>
                  <a:pt x="121" y="85"/>
                  <a:pt x="121" y="88"/>
                  <a:pt x="121" y="88"/>
                </a:cubicBezTo>
                <a:cubicBezTo>
                  <a:pt x="121" y="88"/>
                  <a:pt x="121" y="90"/>
                  <a:pt x="120" y="90"/>
                </a:cubicBezTo>
                <a:cubicBezTo>
                  <a:pt x="120" y="90"/>
                  <a:pt x="120" y="90"/>
                  <a:pt x="120" y="89"/>
                </a:cubicBezTo>
                <a:cubicBezTo>
                  <a:pt x="119" y="91"/>
                  <a:pt x="118" y="92"/>
                  <a:pt x="116" y="93"/>
                </a:cubicBezTo>
                <a:cubicBezTo>
                  <a:pt x="116" y="94"/>
                  <a:pt x="116" y="94"/>
                  <a:pt x="116" y="94"/>
                </a:cubicBezTo>
                <a:cubicBezTo>
                  <a:pt x="116" y="94"/>
                  <a:pt x="116" y="93"/>
                  <a:pt x="116" y="93"/>
                </a:cubicBezTo>
                <a:cubicBezTo>
                  <a:pt x="116" y="93"/>
                  <a:pt x="116" y="93"/>
                  <a:pt x="117" y="93"/>
                </a:cubicBezTo>
                <a:cubicBezTo>
                  <a:pt x="116" y="94"/>
                  <a:pt x="117" y="93"/>
                  <a:pt x="116" y="93"/>
                </a:cubicBezTo>
                <a:cubicBezTo>
                  <a:pt x="116" y="93"/>
                  <a:pt x="116" y="93"/>
                  <a:pt x="116" y="92"/>
                </a:cubicBezTo>
                <a:cubicBezTo>
                  <a:pt x="116" y="93"/>
                  <a:pt x="116" y="93"/>
                  <a:pt x="115" y="94"/>
                </a:cubicBezTo>
                <a:cubicBezTo>
                  <a:pt x="115" y="93"/>
                  <a:pt x="114" y="94"/>
                  <a:pt x="115" y="93"/>
                </a:cubicBezTo>
                <a:cubicBezTo>
                  <a:pt x="114" y="93"/>
                  <a:pt x="114" y="93"/>
                  <a:pt x="114" y="93"/>
                </a:cubicBezTo>
                <a:cubicBezTo>
                  <a:pt x="114" y="93"/>
                  <a:pt x="114" y="93"/>
                  <a:pt x="113" y="94"/>
                </a:cubicBezTo>
                <a:cubicBezTo>
                  <a:pt x="114" y="93"/>
                  <a:pt x="114" y="93"/>
                  <a:pt x="114" y="93"/>
                </a:cubicBezTo>
                <a:cubicBezTo>
                  <a:pt x="114" y="93"/>
                  <a:pt x="113" y="93"/>
                  <a:pt x="114" y="93"/>
                </a:cubicBezTo>
                <a:cubicBezTo>
                  <a:pt x="113" y="93"/>
                  <a:pt x="113" y="92"/>
                  <a:pt x="111" y="94"/>
                </a:cubicBezTo>
                <a:cubicBezTo>
                  <a:pt x="111" y="94"/>
                  <a:pt x="111" y="94"/>
                  <a:pt x="112" y="98"/>
                </a:cubicBezTo>
                <a:cubicBezTo>
                  <a:pt x="112" y="99"/>
                  <a:pt x="113" y="99"/>
                  <a:pt x="114" y="99"/>
                </a:cubicBezTo>
                <a:cubicBezTo>
                  <a:pt x="119" y="100"/>
                  <a:pt x="119" y="106"/>
                  <a:pt x="125" y="108"/>
                </a:cubicBezTo>
                <a:cubicBezTo>
                  <a:pt x="129" y="109"/>
                  <a:pt x="128" y="110"/>
                  <a:pt x="130" y="111"/>
                </a:cubicBezTo>
                <a:cubicBezTo>
                  <a:pt x="132" y="111"/>
                  <a:pt x="143" y="114"/>
                  <a:pt x="146" y="115"/>
                </a:cubicBezTo>
                <a:cubicBezTo>
                  <a:pt x="152" y="117"/>
                  <a:pt x="154" y="120"/>
                  <a:pt x="155" y="120"/>
                </a:cubicBezTo>
                <a:cubicBezTo>
                  <a:pt x="157" y="120"/>
                  <a:pt x="156" y="122"/>
                  <a:pt x="159" y="130"/>
                </a:cubicBezTo>
                <a:cubicBezTo>
                  <a:pt x="159" y="131"/>
                  <a:pt x="161" y="136"/>
                  <a:pt x="163" y="143"/>
                </a:cubicBezTo>
                <a:cubicBezTo>
                  <a:pt x="163" y="143"/>
                  <a:pt x="163" y="143"/>
                  <a:pt x="40" y="1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2072" name="4"/>
          <p:cNvGrpSpPr/>
          <p:nvPr/>
        </p:nvGrpSpPr>
        <p:grpSpPr>
          <a:xfrm>
            <a:off x="3898571" y="5492518"/>
            <a:ext cx="5479588" cy="471665"/>
            <a:chOff x="3898571" y="5492518"/>
            <a:chExt cx="5479588" cy="471665"/>
          </a:xfrm>
        </p:grpSpPr>
        <p:sp>
          <p:nvSpPr>
            <p:cNvPr id="201" name="Freeform 11"/>
            <p:cNvSpPr>
              <a:spLocks noEditPoints="1"/>
            </p:cNvSpPr>
            <p:nvPr/>
          </p:nvSpPr>
          <p:spPr bwMode="auto">
            <a:xfrm>
              <a:off x="6414379"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3" name="Freeform 11"/>
            <p:cNvSpPr>
              <a:spLocks noEditPoints="1"/>
            </p:cNvSpPr>
            <p:nvPr/>
          </p:nvSpPr>
          <p:spPr bwMode="auto">
            <a:xfrm>
              <a:off x="8058746"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 name="Freeform 16"/>
            <p:cNvSpPr>
              <a:spLocks noEditPoints="1"/>
            </p:cNvSpPr>
            <p:nvPr/>
          </p:nvSpPr>
          <p:spPr bwMode="auto">
            <a:xfrm>
              <a:off x="8903453" y="5495949"/>
              <a:ext cx="474706" cy="468234"/>
            </a:xfrm>
            <a:custGeom>
              <a:avLst/>
              <a:gdLst>
                <a:gd name="T0" fmla="*/ 150 w 300"/>
                <a:gd name="T1" fmla="*/ 0 h 296"/>
                <a:gd name="T2" fmla="*/ 0 w 300"/>
                <a:gd name="T3" fmla="*/ 148 h 296"/>
                <a:gd name="T4" fmla="*/ 150 w 300"/>
                <a:gd name="T5" fmla="*/ 296 h 296"/>
                <a:gd name="T6" fmla="*/ 300 w 300"/>
                <a:gd name="T7" fmla="*/ 148 h 296"/>
                <a:gd name="T8" fmla="*/ 150 w 300"/>
                <a:gd name="T9" fmla="*/ 0 h 296"/>
                <a:gd name="T10" fmla="*/ 79 w 300"/>
                <a:gd name="T11" fmla="*/ 217 h 296"/>
                <a:gd name="T12" fmla="*/ 79 w 300"/>
                <a:gd name="T13" fmla="*/ 213 h 296"/>
                <a:gd name="T14" fmla="*/ 82 w 300"/>
                <a:gd name="T15" fmla="*/ 199 h 296"/>
                <a:gd name="T16" fmla="*/ 82 w 300"/>
                <a:gd name="T17" fmla="*/ 190 h 296"/>
                <a:gd name="T18" fmla="*/ 91 w 300"/>
                <a:gd name="T19" fmla="*/ 175 h 296"/>
                <a:gd name="T20" fmla="*/ 117 w 300"/>
                <a:gd name="T21" fmla="*/ 172 h 296"/>
                <a:gd name="T22" fmla="*/ 112 w 300"/>
                <a:gd name="T23" fmla="*/ 165 h 296"/>
                <a:gd name="T24" fmla="*/ 111 w 300"/>
                <a:gd name="T25" fmla="*/ 156 h 296"/>
                <a:gd name="T26" fmla="*/ 106 w 300"/>
                <a:gd name="T27" fmla="*/ 160 h 296"/>
                <a:gd name="T28" fmla="*/ 121 w 300"/>
                <a:gd name="T29" fmla="*/ 88 h 296"/>
                <a:gd name="T30" fmla="*/ 141 w 300"/>
                <a:gd name="T31" fmla="*/ 74 h 296"/>
                <a:gd name="T32" fmla="*/ 145 w 300"/>
                <a:gd name="T33" fmla="*/ 69 h 296"/>
                <a:gd name="T34" fmla="*/ 185 w 300"/>
                <a:gd name="T35" fmla="*/ 98 h 296"/>
                <a:gd name="T36" fmla="*/ 189 w 300"/>
                <a:gd name="T37" fmla="*/ 120 h 296"/>
                <a:gd name="T38" fmla="*/ 194 w 300"/>
                <a:gd name="T39" fmla="*/ 141 h 296"/>
                <a:gd name="T40" fmla="*/ 194 w 300"/>
                <a:gd name="T41" fmla="*/ 144 h 296"/>
                <a:gd name="T42" fmla="*/ 197 w 300"/>
                <a:gd name="T43" fmla="*/ 153 h 296"/>
                <a:gd name="T44" fmla="*/ 197 w 300"/>
                <a:gd name="T45" fmla="*/ 156 h 296"/>
                <a:gd name="T46" fmla="*/ 196 w 300"/>
                <a:gd name="T47" fmla="*/ 154 h 296"/>
                <a:gd name="T48" fmla="*/ 197 w 300"/>
                <a:gd name="T49" fmla="*/ 164 h 296"/>
                <a:gd name="T50" fmla="*/ 196 w 300"/>
                <a:gd name="T51" fmla="*/ 168 h 296"/>
                <a:gd name="T52" fmla="*/ 195 w 300"/>
                <a:gd name="T53" fmla="*/ 166 h 296"/>
                <a:gd name="T54" fmla="*/ 194 w 300"/>
                <a:gd name="T55" fmla="*/ 170 h 296"/>
                <a:gd name="T56" fmla="*/ 184 w 300"/>
                <a:gd name="T57" fmla="*/ 175 h 296"/>
                <a:gd name="T58" fmla="*/ 179 w 300"/>
                <a:gd name="T59" fmla="*/ 169 h 296"/>
                <a:gd name="T60" fmla="*/ 175 w 300"/>
                <a:gd name="T61" fmla="*/ 170 h 296"/>
                <a:gd name="T62" fmla="*/ 181 w 300"/>
                <a:gd name="T63" fmla="*/ 176 h 296"/>
                <a:gd name="T64" fmla="*/ 187 w 300"/>
                <a:gd name="T65" fmla="*/ 177 h 296"/>
                <a:gd name="T66" fmla="*/ 191 w 300"/>
                <a:gd name="T67" fmla="*/ 179 h 296"/>
                <a:gd name="T68" fmla="*/ 208 w 300"/>
                <a:gd name="T69" fmla="*/ 182 h 296"/>
                <a:gd name="T70" fmla="*/ 213 w 300"/>
                <a:gd name="T71" fmla="*/ 185 h 296"/>
                <a:gd name="T72" fmla="*/ 217 w 300"/>
                <a:gd name="T73" fmla="*/ 208 h 296"/>
                <a:gd name="T74" fmla="*/ 218 w 300"/>
                <a:gd name="T75" fmla="*/ 217 h 296"/>
                <a:gd name="T76" fmla="*/ 79 w 300"/>
                <a:gd name="T77"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0" h="296">
                  <a:moveTo>
                    <a:pt x="150" y="0"/>
                  </a:moveTo>
                  <a:cubicBezTo>
                    <a:pt x="67" y="0"/>
                    <a:pt x="0" y="66"/>
                    <a:pt x="0" y="148"/>
                  </a:cubicBezTo>
                  <a:cubicBezTo>
                    <a:pt x="0" y="230"/>
                    <a:pt x="67" y="296"/>
                    <a:pt x="150" y="296"/>
                  </a:cubicBezTo>
                  <a:cubicBezTo>
                    <a:pt x="232" y="296"/>
                    <a:pt x="300" y="230"/>
                    <a:pt x="300" y="148"/>
                  </a:cubicBezTo>
                  <a:cubicBezTo>
                    <a:pt x="300" y="66"/>
                    <a:pt x="232" y="0"/>
                    <a:pt x="150" y="0"/>
                  </a:cubicBezTo>
                  <a:close/>
                  <a:moveTo>
                    <a:pt x="79" y="217"/>
                  </a:moveTo>
                  <a:cubicBezTo>
                    <a:pt x="79" y="215"/>
                    <a:pt x="79" y="214"/>
                    <a:pt x="79" y="213"/>
                  </a:cubicBezTo>
                  <a:cubicBezTo>
                    <a:pt x="80" y="208"/>
                    <a:pt x="81" y="203"/>
                    <a:pt x="82" y="199"/>
                  </a:cubicBezTo>
                  <a:cubicBezTo>
                    <a:pt x="82" y="196"/>
                    <a:pt x="81" y="192"/>
                    <a:pt x="82" y="190"/>
                  </a:cubicBezTo>
                  <a:cubicBezTo>
                    <a:pt x="83" y="183"/>
                    <a:pt x="88" y="176"/>
                    <a:pt x="91" y="175"/>
                  </a:cubicBezTo>
                  <a:cubicBezTo>
                    <a:pt x="99" y="172"/>
                    <a:pt x="111" y="175"/>
                    <a:pt x="117" y="172"/>
                  </a:cubicBezTo>
                  <a:cubicBezTo>
                    <a:pt x="114" y="171"/>
                    <a:pt x="113" y="168"/>
                    <a:pt x="112" y="165"/>
                  </a:cubicBezTo>
                  <a:cubicBezTo>
                    <a:pt x="111" y="162"/>
                    <a:pt x="112" y="159"/>
                    <a:pt x="111" y="156"/>
                  </a:cubicBezTo>
                  <a:cubicBezTo>
                    <a:pt x="110" y="156"/>
                    <a:pt x="109" y="160"/>
                    <a:pt x="106" y="160"/>
                  </a:cubicBezTo>
                  <a:cubicBezTo>
                    <a:pt x="115" y="144"/>
                    <a:pt x="113" y="108"/>
                    <a:pt x="121" y="88"/>
                  </a:cubicBezTo>
                  <a:cubicBezTo>
                    <a:pt x="124" y="80"/>
                    <a:pt x="129" y="71"/>
                    <a:pt x="141" y="74"/>
                  </a:cubicBezTo>
                  <a:cubicBezTo>
                    <a:pt x="143" y="72"/>
                    <a:pt x="143" y="71"/>
                    <a:pt x="145" y="69"/>
                  </a:cubicBezTo>
                  <a:cubicBezTo>
                    <a:pt x="168" y="64"/>
                    <a:pt x="179" y="81"/>
                    <a:pt x="185" y="98"/>
                  </a:cubicBezTo>
                  <a:cubicBezTo>
                    <a:pt x="187" y="104"/>
                    <a:pt x="187" y="112"/>
                    <a:pt x="189" y="120"/>
                  </a:cubicBezTo>
                  <a:cubicBezTo>
                    <a:pt x="191" y="127"/>
                    <a:pt x="192" y="135"/>
                    <a:pt x="194" y="141"/>
                  </a:cubicBezTo>
                  <a:cubicBezTo>
                    <a:pt x="194" y="141"/>
                    <a:pt x="194" y="141"/>
                    <a:pt x="194" y="144"/>
                  </a:cubicBezTo>
                  <a:cubicBezTo>
                    <a:pt x="195" y="146"/>
                    <a:pt x="196" y="150"/>
                    <a:pt x="197" y="153"/>
                  </a:cubicBezTo>
                  <a:cubicBezTo>
                    <a:pt x="197" y="154"/>
                    <a:pt x="197" y="155"/>
                    <a:pt x="197" y="156"/>
                  </a:cubicBezTo>
                  <a:cubicBezTo>
                    <a:pt x="197" y="155"/>
                    <a:pt x="196" y="155"/>
                    <a:pt x="196" y="154"/>
                  </a:cubicBezTo>
                  <a:cubicBezTo>
                    <a:pt x="196" y="158"/>
                    <a:pt x="197" y="160"/>
                    <a:pt x="197" y="164"/>
                  </a:cubicBezTo>
                  <a:cubicBezTo>
                    <a:pt x="197" y="165"/>
                    <a:pt x="197" y="167"/>
                    <a:pt x="196" y="168"/>
                  </a:cubicBezTo>
                  <a:cubicBezTo>
                    <a:pt x="196" y="167"/>
                    <a:pt x="195" y="167"/>
                    <a:pt x="195" y="166"/>
                  </a:cubicBezTo>
                  <a:cubicBezTo>
                    <a:pt x="195" y="168"/>
                    <a:pt x="194" y="169"/>
                    <a:pt x="194" y="170"/>
                  </a:cubicBezTo>
                  <a:cubicBezTo>
                    <a:pt x="191" y="170"/>
                    <a:pt x="187" y="175"/>
                    <a:pt x="184" y="175"/>
                  </a:cubicBezTo>
                  <a:cubicBezTo>
                    <a:pt x="181" y="174"/>
                    <a:pt x="182" y="171"/>
                    <a:pt x="179" y="169"/>
                  </a:cubicBezTo>
                  <a:cubicBezTo>
                    <a:pt x="178" y="169"/>
                    <a:pt x="177" y="169"/>
                    <a:pt x="175" y="170"/>
                  </a:cubicBezTo>
                  <a:cubicBezTo>
                    <a:pt x="176" y="173"/>
                    <a:pt x="179" y="175"/>
                    <a:pt x="181" y="176"/>
                  </a:cubicBezTo>
                  <a:cubicBezTo>
                    <a:pt x="183" y="176"/>
                    <a:pt x="186" y="176"/>
                    <a:pt x="187" y="177"/>
                  </a:cubicBezTo>
                  <a:cubicBezTo>
                    <a:pt x="188" y="177"/>
                    <a:pt x="189" y="178"/>
                    <a:pt x="191" y="179"/>
                  </a:cubicBezTo>
                  <a:cubicBezTo>
                    <a:pt x="196" y="181"/>
                    <a:pt x="202" y="180"/>
                    <a:pt x="208" y="182"/>
                  </a:cubicBezTo>
                  <a:cubicBezTo>
                    <a:pt x="209" y="183"/>
                    <a:pt x="210" y="184"/>
                    <a:pt x="213" y="185"/>
                  </a:cubicBezTo>
                  <a:cubicBezTo>
                    <a:pt x="218" y="192"/>
                    <a:pt x="217" y="198"/>
                    <a:pt x="217" y="208"/>
                  </a:cubicBezTo>
                  <a:cubicBezTo>
                    <a:pt x="217" y="211"/>
                    <a:pt x="217" y="214"/>
                    <a:pt x="218" y="217"/>
                  </a:cubicBezTo>
                  <a:cubicBezTo>
                    <a:pt x="218" y="217"/>
                    <a:pt x="218" y="217"/>
                    <a:pt x="79" y="2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0" name="Freeform 11"/>
            <p:cNvSpPr>
              <a:spLocks noEditPoints="1"/>
            </p:cNvSpPr>
            <p:nvPr/>
          </p:nvSpPr>
          <p:spPr bwMode="auto">
            <a:xfrm flipH="1">
              <a:off x="3898571"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2" name="Freeform 11"/>
            <p:cNvSpPr>
              <a:spLocks noEditPoints="1"/>
            </p:cNvSpPr>
            <p:nvPr/>
          </p:nvSpPr>
          <p:spPr bwMode="auto">
            <a:xfrm flipH="1">
              <a:off x="7252112"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4" name="Freeform 7"/>
            <p:cNvSpPr>
              <a:spLocks noEditPoints="1"/>
            </p:cNvSpPr>
            <p:nvPr/>
          </p:nvSpPr>
          <p:spPr bwMode="auto">
            <a:xfrm>
              <a:off x="4748238" y="5492518"/>
              <a:ext cx="464347" cy="464347"/>
            </a:xfrm>
            <a:custGeom>
              <a:avLst/>
              <a:gdLst>
                <a:gd name="T0" fmla="*/ 0 w 332"/>
                <a:gd name="T1" fmla="*/ 167 h 332"/>
                <a:gd name="T2" fmla="*/ 332 w 332"/>
                <a:gd name="T3" fmla="*/ 167 h 332"/>
                <a:gd name="T4" fmla="*/ 48 w 332"/>
                <a:gd name="T5" fmla="*/ 247 h 332"/>
                <a:gd name="T6" fmla="*/ 49 w 332"/>
                <a:gd name="T7" fmla="*/ 238 h 332"/>
                <a:gd name="T8" fmla="*/ 50 w 332"/>
                <a:gd name="T9" fmla="*/ 223 h 332"/>
                <a:gd name="T10" fmla="*/ 55 w 332"/>
                <a:gd name="T11" fmla="*/ 213 h 332"/>
                <a:gd name="T12" fmla="*/ 62 w 332"/>
                <a:gd name="T13" fmla="*/ 208 h 332"/>
                <a:gd name="T14" fmla="*/ 73 w 332"/>
                <a:gd name="T15" fmla="*/ 203 h 332"/>
                <a:gd name="T16" fmla="*/ 90 w 332"/>
                <a:gd name="T17" fmla="*/ 193 h 332"/>
                <a:gd name="T18" fmla="*/ 105 w 332"/>
                <a:gd name="T19" fmla="*/ 185 h 332"/>
                <a:gd name="T20" fmla="*/ 119 w 332"/>
                <a:gd name="T21" fmla="*/ 178 h 332"/>
                <a:gd name="T22" fmla="*/ 125 w 332"/>
                <a:gd name="T23" fmla="*/ 172 h 332"/>
                <a:gd name="T24" fmla="*/ 129 w 332"/>
                <a:gd name="T25" fmla="*/ 167 h 332"/>
                <a:gd name="T26" fmla="*/ 132 w 332"/>
                <a:gd name="T27" fmla="*/ 161 h 332"/>
                <a:gd name="T28" fmla="*/ 126 w 332"/>
                <a:gd name="T29" fmla="*/ 136 h 332"/>
                <a:gd name="T30" fmla="*/ 123 w 332"/>
                <a:gd name="T31" fmla="*/ 134 h 332"/>
                <a:gd name="T32" fmla="*/ 124 w 332"/>
                <a:gd name="T33" fmla="*/ 125 h 332"/>
                <a:gd name="T34" fmla="*/ 125 w 332"/>
                <a:gd name="T35" fmla="*/ 115 h 332"/>
                <a:gd name="T36" fmla="*/ 128 w 332"/>
                <a:gd name="T37" fmla="*/ 104 h 332"/>
                <a:gd name="T38" fmla="*/ 129 w 332"/>
                <a:gd name="T39" fmla="*/ 98 h 332"/>
                <a:gd name="T40" fmla="*/ 129 w 332"/>
                <a:gd name="T41" fmla="*/ 90 h 332"/>
                <a:gd name="T42" fmla="*/ 130 w 332"/>
                <a:gd name="T43" fmla="*/ 82 h 332"/>
                <a:gd name="T44" fmla="*/ 135 w 332"/>
                <a:gd name="T45" fmla="*/ 74 h 332"/>
                <a:gd name="T46" fmla="*/ 138 w 332"/>
                <a:gd name="T47" fmla="*/ 68 h 332"/>
                <a:gd name="T48" fmla="*/ 143 w 332"/>
                <a:gd name="T49" fmla="*/ 65 h 332"/>
                <a:gd name="T50" fmla="*/ 146 w 332"/>
                <a:gd name="T51" fmla="*/ 62 h 332"/>
                <a:gd name="T52" fmla="*/ 153 w 332"/>
                <a:gd name="T53" fmla="*/ 57 h 332"/>
                <a:gd name="T54" fmla="*/ 161 w 332"/>
                <a:gd name="T55" fmla="*/ 56 h 332"/>
                <a:gd name="T56" fmla="*/ 168 w 332"/>
                <a:gd name="T57" fmla="*/ 55 h 332"/>
                <a:gd name="T58" fmla="*/ 173 w 332"/>
                <a:gd name="T59" fmla="*/ 56 h 332"/>
                <a:gd name="T60" fmla="*/ 178 w 332"/>
                <a:gd name="T61" fmla="*/ 57 h 332"/>
                <a:gd name="T62" fmla="*/ 184 w 332"/>
                <a:gd name="T63" fmla="*/ 59 h 332"/>
                <a:gd name="T64" fmla="*/ 186 w 332"/>
                <a:gd name="T65" fmla="*/ 64 h 332"/>
                <a:gd name="T66" fmla="*/ 190 w 332"/>
                <a:gd name="T67" fmla="*/ 66 h 332"/>
                <a:gd name="T68" fmla="*/ 194 w 332"/>
                <a:gd name="T69" fmla="*/ 68 h 332"/>
                <a:gd name="T70" fmla="*/ 197 w 332"/>
                <a:gd name="T71" fmla="*/ 74 h 332"/>
                <a:gd name="T72" fmla="*/ 199 w 332"/>
                <a:gd name="T73" fmla="*/ 80 h 332"/>
                <a:gd name="T74" fmla="*/ 202 w 332"/>
                <a:gd name="T75" fmla="*/ 99 h 332"/>
                <a:gd name="T76" fmla="*/ 199 w 332"/>
                <a:gd name="T77" fmla="*/ 111 h 332"/>
                <a:gd name="T78" fmla="*/ 203 w 332"/>
                <a:gd name="T79" fmla="*/ 115 h 332"/>
                <a:gd name="T80" fmla="*/ 203 w 332"/>
                <a:gd name="T81" fmla="*/ 125 h 332"/>
                <a:gd name="T82" fmla="*/ 203 w 332"/>
                <a:gd name="T83" fmla="*/ 134 h 332"/>
                <a:gd name="T84" fmla="*/ 197 w 332"/>
                <a:gd name="T85" fmla="*/ 141 h 332"/>
                <a:gd name="T86" fmla="*/ 194 w 332"/>
                <a:gd name="T87" fmla="*/ 158 h 332"/>
                <a:gd name="T88" fmla="*/ 199 w 332"/>
                <a:gd name="T89" fmla="*/ 164 h 332"/>
                <a:gd name="T90" fmla="*/ 215 w 332"/>
                <a:gd name="T91" fmla="*/ 171 h 332"/>
                <a:gd name="T92" fmla="*/ 237 w 332"/>
                <a:gd name="T93" fmla="*/ 174 h 332"/>
                <a:gd name="T94" fmla="*/ 249 w 332"/>
                <a:gd name="T95" fmla="*/ 178 h 332"/>
                <a:gd name="T96" fmla="*/ 267 w 332"/>
                <a:gd name="T97" fmla="*/ 182 h 332"/>
                <a:gd name="T98" fmla="*/ 276 w 332"/>
                <a:gd name="T99" fmla="*/ 185 h 332"/>
                <a:gd name="T100" fmla="*/ 283 w 332"/>
                <a:gd name="T101" fmla="*/ 196 h 332"/>
                <a:gd name="T102" fmla="*/ 284 w 332"/>
                <a:gd name="T103" fmla="*/ 24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2" h="332">
                  <a:moveTo>
                    <a:pt x="166" y="0"/>
                  </a:moveTo>
                  <a:cubicBezTo>
                    <a:pt x="74" y="0"/>
                    <a:pt x="0" y="74"/>
                    <a:pt x="0" y="167"/>
                  </a:cubicBezTo>
                  <a:cubicBezTo>
                    <a:pt x="0" y="258"/>
                    <a:pt x="74" y="332"/>
                    <a:pt x="166" y="332"/>
                  </a:cubicBezTo>
                  <a:cubicBezTo>
                    <a:pt x="257" y="332"/>
                    <a:pt x="332" y="258"/>
                    <a:pt x="332" y="167"/>
                  </a:cubicBezTo>
                  <a:cubicBezTo>
                    <a:pt x="332" y="74"/>
                    <a:pt x="257" y="0"/>
                    <a:pt x="166" y="0"/>
                  </a:cubicBezTo>
                  <a:close/>
                  <a:moveTo>
                    <a:pt x="48" y="247"/>
                  </a:moveTo>
                  <a:cubicBezTo>
                    <a:pt x="49" y="244"/>
                    <a:pt x="49" y="243"/>
                    <a:pt x="49" y="243"/>
                  </a:cubicBezTo>
                  <a:cubicBezTo>
                    <a:pt x="49" y="243"/>
                    <a:pt x="50" y="240"/>
                    <a:pt x="49" y="238"/>
                  </a:cubicBezTo>
                  <a:cubicBezTo>
                    <a:pt x="49" y="237"/>
                    <a:pt x="50" y="230"/>
                    <a:pt x="50" y="227"/>
                  </a:cubicBezTo>
                  <a:cubicBezTo>
                    <a:pt x="50" y="226"/>
                    <a:pt x="50" y="223"/>
                    <a:pt x="50" y="223"/>
                  </a:cubicBezTo>
                  <a:cubicBezTo>
                    <a:pt x="50" y="222"/>
                    <a:pt x="50" y="220"/>
                    <a:pt x="51" y="216"/>
                  </a:cubicBezTo>
                  <a:cubicBezTo>
                    <a:pt x="51" y="213"/>
                    <a:pt x="54" y="213"/>
                    <a:pt x="55" y="213"/>
                  </a:cubicBezTo>
                  <a:cubicBezTo>
                    <a:pt x="56" y="212"/>
                    <a:pt x="56" y="212"/>
                    <a:pt x="57" y="212"/>
                  </a:cubicBezTo>
                  <a:cubicBezTo>
                    <a:pt x="57" y="211"/>
                    <a:pt x="58" y="209"/>
                    <a:pt x="62" y="208"/>
                  </a:cubicBezTo>
                  <a:cubicBezTo>
                    <a:pt x="64" y="207"/>
                    <a:pt x="68" y="205"/>
                    <a:pt x="70" y="205"/>
                  </a:cubicBezTo>
                  <a:cubicBezTo>
                    <a:pt x="71" y="204"/>
                    <a:pt x="73" y="204"/>
                    <a:pt x="73" y="203"/>
                  </a:cubicBezTo>
                  <a:cubicBezTo>
                    <a:pt x="74" y="202"/>
                    <a:pt x="77" y="200"/>
                    <a:pt x="80" y="198"/>
                  </a:cubicBezTo>
                  <a:cubicBezTo>
                    <a:pt x="83" y="196"/>
                    <a:pt x="86" y="195"/>
                    <a:pt x="90" y="193"/>
                  </a:cubicBezTo>
                  <a:cubicBezTo>
                    <a:pt x="93" y="191"/>
                    <a:pt x="94" y="190"/>
                    <a:pt x="97" y="188"/>
                  </a:cubicBezTo>
                  <a:cubicBezTo>
                    <a:pt x="99" y="186"/>
                    <a:pt x="103" y="185"/>
                    <a:pt x="105" y="185"/>
                  </a:cubicBezTo>
                  <a:cubicBezTo>
                    <a:pt x="106" y="183"/>
                    <a:pt x="111" y="181"/>
                    <a:pt x="112" y="180"/>
                  </a:cubicBezTo>
                  <a:cubicBezTo>
                    <a:pt x="114" y="180"/>
                    <a:pt x="118" y="178"/>
                    <a:pt x="119" y="178"/>
                  </a:cubicBezTo>
                  <a:cubicBezTo>
                    <a:pt x="120" y="178"/>
                    <a:pt x="121" y="177"/>
                    <a:pt x="121" y="176"/>
                  </a:cubicBezTo>
                  <a:cubicBezTo>
                    <a:pt x="123" y="176"/>
                    <a:pt x="125" y="173"/>
                    <a:pt x="125" y="172"/>
                  </a:cubicBezTo>
                  <a:cubicBezTo>
                    <a:pt x="126" y="171"/>
                    <a:pt x="127" y="170"/>
                    <a:pt x="127" y="170"/>
                  </a:cubicBezTo>
                  <a:cubicBezTo>
                    <a:pt x="128" y="169"/>
                    <a:pt x="129" y="167"/>
                    <a:pt x="129" y="167"/>
                  </a:cubicBezTo>
                  <a:cubicBezTo>
                    <a:pt x="129" y="167"/>
                    <a:pt x="130" y="164"/>
                    <a:pt x="132" y="163"/>
                  </a:cubicBezTo>
                  <a:cubicBezTo>
                    <a:pt x="133" y="162"/>
                    <a:pt x="132" y="162"/>
                    <a:pt x="132" y="161"/>
                  </a:cubicBezTo>
                  <a:cubicBezTo>
                    <a:pt x="130" y="160"/>
                    <a:pt x="128" y="154"/>
                    <a:pt x="127" y="150"/>
                  </a:cubicBezTo>
                  <a:cubicBezTo>
                    <a:pt x="126" y="146"/>
                    <a:pt x="126" y="137"/>
                    <a:pt x="126" y="136"/>
                  </a:cubicBezTo>
                  <a:cubicBezTo>
                    <a:pt x="126" y="135"/>
                    <a:pt x="126" y="135"/>
                    <a:pt x="125" y="135"/>
                  </a:cubicBezTo>
                  <a:cubicBezTo>
                    <a:pt x="124" y="135"/>
                    <a:pt x="123" y="135"/>
                    <a:pt x="123" y="134"/>
                  </a:cubicBezTo>
                  <a:cubicBezTo>
                    <a:pt x="121" y="132"/>
                    <a:pt x="123" y="130"/>
                    <a:pt x="123" y="128"/>
                  </a:cubicBezTo>
                  <a:cubicBezTo>
                    <a:pt x="124" y="127"/>
                    <a:pt x="124" y="125"/>
                    <a:pt x="124" y="125"/>
                  </a:cubicBezTo>
                  <a:cubicBezTo>
                    <a:pt x="124" y="124"/>
                    <a:pt x="124" y="121"/>
                    <a:pt x="124" y="120"/>
                  </a:cubicBezTo>
                  <a:cubicBezTo>
                    <a:pt x="125" y="118"/>
                    <a:pt x="125" y="117"/>
                    <a:pt x="125" y="115"/>
                  </a:cubicBezTo>
                  <a:cubicBezTo>
                    <a:pt x="126" y="112"/>
                    <a:pt x="125" y="108"/>
                    <a:pt x="126" y="106"/>
                  </a:cubicBezTo>
                  <a:cubicBezTo>
                    <a:pt x="126" y="103"/>
                    <a:pt x="127" y="103"/>
                    <a:pt x="128" y="104"/>
                  </a:cubicBezTo>
                  <a:cubicBezTo>
                    <a:pt x="128" y="104"/>
                    <a:pt x="129" y="104"/>
                    <a:pt x="129" y="102"/>
                  </a:cubicBezTo>
                  <a:cubicBezTo>
                    <a:pt x="129" y="101"/>
                    <a:pt x="129" y="99"/>
                    <a:pt x="129" y="98"/>
                  </a:cubicBezTo>
                  <a:cubicBezTo>
                    <a:pt x="129" y="97"/>
                    <a:pt x="129" y="93"/>
                    <a:pt x="129" y="91"/>
                  </a:cubicBezTo>
                  <a:cubicBezTo>
                    <a:pt x="129" y="90"/>
                    <a:pt x="129" y="90"/>
                    <a:pt x="129" y="90"/>
                  </a:cubicBezTo>
                  <a:cubicBezTo>
                    <a:pt x="130" y="89"/>
                    <a:pt x="130" y="88"/>
                    <a:pt x="130" y="86"/>
                  </a:cubicBezTo>
                  <a:cubicBezTo>
                    <a:pt x="129" y="85"/>
                    <a:pt x="130" y="82"/>
                    <a:pt x="130" y="82"/>
                  </a:cubicBezTo>
                  <a:cubicBezTo>
                    <a:pt x="132" y="81"/>
                    <a:pt x="133" y="80"/>
                    <a:pt x="133" y="77"/>
                  </a:cubicBezTo>
                  <a:cubicBezTo>
                    <a:pt x="134" y="75"/>
                    <a:pt x="134" y="75"/>
                    <a:pt x="135" y="74"/>
                  </a:cubicBezTo>
                  <a:cubicBezTo>
                    <a:pt x="135" y="73"/>
                    <a:pt x="137" y="72"/>
                    <a:pt x="137" y="71"/>
                  </a:cubicBezTo>
                  <a:cubicBezTo>
                    <a:pt x="137" y="69"/>
                    <a:pt x="137" y="69"/>
                    <a:pt x="138" y="68"/>
                  </a:cubicBezTo>
                  <a:cubicBezTo>
                    <a:pt x="139" y="67"/>
                    <a:pt x="139" y="67"/>
                    <a:pt x="139" y="66"/>
                  </a:cubicBezTo>
                  <a:cubicBezTo>
                    <a:pt x="139" y="66"/>
                    <a:pt x="141" y="66"/>
                    <a:pt x="143" y="65"/>
                  </a:cubicBezTo>
                  <a:cubicBezTo>
                    <a:pt x="144" y="63"/>
                    <a:pt x="144" y="64"/>
                    <a:pt x="144" y="63"/>
                  </a:cubicBezTo>
                  <a:cubicBezTo>
                    <a:pt x="145" y="62"/>
                    <a:pt x="146" y="62"/>
                    <a:pt x="146" y="62"/>
                  </a:cubicBezTo>
                  <a:cubicBezTo>
                    <a:pt x="146" y="62"/>
                    <a:pt x="149" y="59"/>
                    <a:pt x="150" y="59"/>
                  </a:cubicBezTo>
                  <a:cubicBezTo>
                    <a:pt x="151" y="58"/>
                    <a:pt x="152" y="58"/>
                    <a:pt x="153" y="57"/>
                  </a:cubicBezTo>
                  <a:cubicBezTo>
                    <a:pt x="154" y="57"/>
                    <a:pt x="155" y="57"/>
                    <a:pt x="156" y="57"/>
                  </a:cubicBezTo>
                  <a:cubicBezTo>
                    <a:pt x="159" y="57"/>
                    <a:pt x="160" y="56"/>
                    <a:pt x="161" y="56"/>
                  </a:cubicBezTo>
                  <a:cubicBezTo>
                    <a:pt x="162" y="55"/>
                    <a:pt x="164" y="55"/>
                    <a:pt x="164" y="55"/>
                  </a:cubicBezTo>
                  <a:cubicBezTo>
                    <a:pt x="165" y="56"/>
                    <a:pt x="167" y="56"/>
                    <a:pt x="168" y="55"/>
                  </a:cubicBezTo>
                  <a:cubicBezTo>
                    <a:pt x="169" y="55"/>
                    <a:pt x="169" y="55"/>
                    <a:pt x="170" y="55"/>
                  </a:cubicBezTo>
                  <a:cubicBezTo>
                    <a:pt x="171" y="55"/>
                    <a:pt x="172" y="56"/>
                    <a:pt x="173" y="56"/>
                  </a:cubicBezTo>
                  <a:cubicBezTo>
                    <a:pt x="173" y="56"/>
                    <a:pt x="174" y="56"/>
                    <a:pt x="176" y="56"/>
                  </a:cubicBezTo>
                  <a:cubicBezTo>
                    <a:pt x="177" y="57"/>
                    <a:pt x="177" y="57"/>
                    <a:pt x="178" y="57"/>
                  </a:cubicBezTo>
                  <a:cubicBezTo>
                    <a:pt x="179" y="57"/>
                    <a:pt x="180" y="57"/>
                    <a:pt x="181" y="58"/>
                  </a:cubicBezTo>
                  <a:cubicBezTo>
                    <a:pt x="182" y="58"/>
                    <a:pt x="182" y="59"/>
                    <a:pt x="184" y="59"/>
                  </a:cubicBezTo>
                  <a:cubicBezTo>
                    <a:pt x="185" y="60"/>
                    <a:pt x="185" y="63"/>
                    <a:pt x="185" y="63"/>
                  </a:cubicBezTo>
                  <a:cubicBezTo>
                    <a:pt x="185" y="64"/>
                    <a:pt x="186" y="64"/>
                    <a:pt x="186" y="64"/>
                  </a:cubicBezTo>
                  <a:cubicBezTo>
                    <a:pt x="187" y="65"/>
                    <a:pt x="188" y="64"/>
                    <a:pt x="188" y="64"/>
                  </a:cubicBezTo>
                  <a:cubicBezTo>
                    <a:pt x="189" y="64"/>
                    <a:pt x="190" y="65"/>
                    <a:pt x="190" y="66"/>
                  </a:cubicBezTo>
                  <a:cubicBezTo>
                    <a:pt x="191" y="66"/>
                    <a:pt x="193" y="67"/>
                    <a:pt x="193" y="68"/>
                  </a:cubicBezTo>
                  <a:cubicBezTo>
                    <a:pt x="194" y="68"/>
                    <a:pt x="194" y="68"/>
                    <a:pt x="194" y="68"/>
                  </a:cubicBezTo>
                  <a:cubicBezTo>
                    <a:pt x="194" y="69"/>
                    <a:pt x="195" y="69"/>
                    <a:pt x="195" y="71"/>
                  </a:cubicBezTo>
                  <a:cubicBezTo>
                    <a:pt x="196" y="72"/>
                    <a:pt x="196" y="73"/>
                    <a:pt x="197" y="74"/>
                  </a:cubicBezTo>
                  <a:cubicBezTo>
                    <a:pt x="197" y="74"/>
                    <a:pt x="198" y="75"/>
                    <a:pt x="198" y="76"/>
                  </a:cubicBezTo>
                  <a:cubicBezTo>
                    <a:pt x="198" y="77"/>
                    <a:pt x="199" y="79"/>
                    <a:pt x="199" y="80"/>
                  </a:cubicBezTo>
                  <a:cubicBezTo>
                    <a:pt x="200" y="82"/>
                    <a:pt x="200" y="86"/>
                    <a:pt x="200" y="89"/>
                  </a:cubicBezTo>
                  <a:cubicBezTo>
                    <a:pt x="202" y="90"/>
                    <a:pt x="202" y="92"/>
                    <a:pt x="202" y="99"/>
                  </a:cubicBezTo>
                  <a:cubicBezTo>
                    <a:pt x="200" y="106"/>
                    <a:pt x="199" y="109"/>
                    <a:pt x="199" y="110"/>
                  </a:cubicBezTo>
                  <a:cubicBezTo>
                    <a:pt x="198" y="112"/>
                    <a:pt x="199" y="111"/>
                    <a:pt x="199" y="111"/>
                  </a:cubicBezTo>
                  <a:cubicBezTo>
                    <a:pt x="200" y="111"/>
                    <a:pt x="200" y="110"/>
                    <a:pt x="202" y="110"/>
                  </a:cubicBezTo>
                  <a:cubicBezTo>
                    <a:pt x="203" y="111"/>
                    <a:pt x="203" y="114"/>
                    <a:pt x="203" y="115"/>
                  </a:cubicBezTo>
                  <a:cubicBezTo>
                    <a:pt x="203" y="116"/>
                    <a:pt x="203" y="117"/>
                    <a:pt x="203" y="120"/>
                  </a:cubicBezTo>
                  <a:cubicBezTo>
                    <a:pt x="203" y="124"/>
                    <a:pt x="203" y="124"/>
                    <a:pt x="203" y="125"/>
                  </a:cubicBezTo>
                  <a:cubicBezTo>
                    <a:pt x="204" y="127"/>
                    <a:pt x="203" y="128"/>
                    <a:pt x="203" y="129"/>
                  </a:cubicBezTo>
                  <a:cubicBezTo>
                    <a:pt x="203" y="129"/>
                    <a:pt x="203" y="133"/>
                    <a:pt x="203" y="134"/>
                  </a:cubicBezTo>
                  <a:cubicBezTo>
                    <a:pt x="203" y="135"/>
                    <a:pt x="202" y="138"/>
                    <a:pt x="202" y="139"/>
                  </a:cubicBezTo>
                  <a:cubicBezTo>
                    <a:pt x="200" y="141"/>
                    <a:pt x="197" y="141"/>
                    <a:pt x="197" y="141"/>
                  </a:cubicBezTo>
                  <a:cubicBezTo>
                    <a:pt x="196" y="139"/>
                    <a:pt x="196" y="141"/>
                    <a:pt x="196" y="144"/>
                  </a:cubicBezTo>
                  <a:cubicBezTo>
                    <a:pt x="196" y="147"/>
                    <a:pt x="194" y="156"/>
                    <a:pt x="194" y="158"/>
                  </a:cubicBezTo>
                  <a:cubicBezTo>
                    <a:pt x="194" y="159"/>
                    <a:pt x="194" y="159"/>
                    <a:pt x="196" y="160"/>
                  </a:cubicBezTo>
                  <a:cubicBezTo>
                    <a:pt x="197" y="162"/>
                    <a:pt x="199" y="164"/>
                    <a:pt x="199" y="164"/>
                  </a:cubicBezTo>
                  <a:cubicBezTo>
                    <a:pt x="200" y="165"/>
                    <a:pt x="203" y="167"/>
                    <a:pt x="205" y="168"/>
                  </a:cubicBezTo>
                  <a:cubicBezTo>
                    <a:pt x="206" y="168"/>
                    <a:pt x="212" y="170"/>
                    <a:pt x="215" y="171"/>
                  </a:cubicBezTo>
                  <a:cubicBezTo>
                    <a:pt x="218" y="172"/>
                    <a:pt x="221" y="172"/>
                    <a:pt x="224" y="172"/>
                  </a:cubicBezTo>
                  <a:cubicBezTo>
                    <a:pt x="226" y="173"/>
                    <a:pt x="234" y="174"/>
                    <a:pt x="237" y="174"/>
                  </a:cubicBezTo>
                  <a:cubicBezTo>
                    <a:pt x="238" y="176"/>
                    <a:pt x="242" y="177"/>
                    <a:pt x="243" y="177"/>
                  </a:cubicBezTo>
                  <a:cubicBezTo>
                    <a:pt x="244" y="178"/>
                    <a:pt x="248" y="178"/>
                    <a:pt x="249" y="178"/>
                  </a:cubicBezTo>
                  <a:cubicBezTo>
                    <a:pt x="251" y="178"/>
                    <a:pt x="256" y="179"/>
                    <a:pt x="257" y="180"/>
                  </a:cubicBezTo>
                  <a:cubicBezTo>
                    <a:pt x="259" y="180"/>
                    <a:pt x="263" y="181"/>
                    <a:pt x="267" y="182"/>
                  </a:cubicBezTo>
                  <a:cubicBezTo>
                    <a:pt x="272" y="183"/>
                    <a:pt x="274" y="183"/>
                    <a:pt x="274" y="185"/>
                  </a:cubicBezTo>
                  <a:cubicBezTo>
                    <a:pt x="275" y="185"/>
                    <a:pt x="275" y="185"/>
                    <a:pt x="276" y="185"/>
                  </a:cubicBezTo>
                  <a:cubicBezTo>
                    <a:pt x="278" y="185"/>
                    <a:pt x="279" y="186"/>
                    <a:pt x="279" y="187"/>
                  </a:cubicBezTo>
                  <a:cubicBezTo>
                    <a:pt x="281" y="189"/>
                    <a:pt x="283" y="196"/>
                    <a:pt x="283" y="196"/>
                  </a:cubicBezTo>
                  <a:cubicBezTo>
                    <a:pt x="283" y="196"/>
                    <a:pt x="284" y="198"/>
                    <a:pt x="284" y="199"/>
                  </a:cubicBezTo>
                  <a:cubicBezTo>
                    <a:pt x="284" y="247"/>
                    <a:pt x="284" y="247"/>
                    <a:pt x="284" y="247"/>
                  </a:cubicBezTo>
                  <a:cubicBezTo>
                    <a:pt x="284" y="247"/>
                    <a:pt x="284" y="247"/>
                    <a:pt x="48" y="2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5" name="Freeform 26"/>
            <p:cNvSpPr>
              <a:spLocks noEditPoints="1"/>
            </p:cNvSpPr>
            <p:nvPr/>
          </p:nvSpPr>
          <p:spPr bwMode="auto">
            <a:xfrm>
              <a:off x="5599923" y="5494338"/>
              <a:ext cx="447675" cy="447675"/>
            </a:xfrm>
            <a:custGeom>
              <a:avLst/>
              <a:gdLst>
                <a:gd name="T0" fmla="*/ 0 w 192"/>
                <a:gd name="T1" fmla="*/ 96 h 192"/>
                <a:gd name="T2" fmla="*/ 192 w 192"/>
                <a:gd name="T3" fmla="*/ 96 h 192"/>
                <a:gd name="T4" fmla="*/ 40 w 192"/>
                <a:gd name="T5" fmla="*/ 143 h 192"/>
                <a:gd name="T6" fmla="*/ 42 w 192"/>
                <a:gd name="T7" fmla="*/ 131 h 192"/>
                <a:gd name="T8" fmla="*/ 60 w 192"/>
                <a:gd name="T9" fmla="*/ 122 h 192"/>
                <a:gd name="T10" fmla="*/ 71 w 192"/>
                <a:gd name="T11" fmla="*/ 113 h 192"/>
                <a:gd name="T12" fmla="*/ 80 w 192"/>
                <a:gd name="T13" fmla="*/ 103 h 192"/>
                <a:gd name="T14" fmla="*/ 81 w 192"/>
                <a:gd name="T15" fmla="*/ 89 h 192"/>
                <a:gd name="T16" fmla="*/ 79 w 192"/>
                <a:gd name="T17" fmla="*/ 90 h 192"/>
                <a:gd name="T18" fmla="*/ 79 w 192"/>
                <a:gd name="T19" fmla="*/ 90 h 192"/>
                <a:gd name="T20" fmla="*/ 78 w 192"/>
                <a:gd name="T21" fmla="*/ 89 h 192"/>
                <a:gd name="T22" fmla="*/ 77 w 192"/>
                <a:gd name="T23" fmla="*/ 90 h 192"/>
                <a:gd name="T24" fmla="*/ 77 w 192"/>
                <a:gd name="T25" fmla="*/ 90 h 192"/>
                <a:gd name="T26" fmla="*/ 76 w 192"/>
                <a:gd name="T27" fmla="*/ 91 h 192"/>
                <a:gd name="T28" fmla="*/ 73 w 192"/>
                <a:gd name="T29" fmla="*/ 90 h 192"/>
                <a:gd name="T30" fmla="*/ 72 w 192"/>
                <a:gd name="T31" fmla="*/ 89 h 192"/>
                <a:gd name="T32" fmla="*/ 73 w 192"/>
                <a:gd name="T33" fmla="*/ 90 h 192"/>
                <a:gd name="T34" fmla="*/ 72 w 192"/>
                <a:gd name="T35" fmla="*/ 89 h 192"/>
                <a:gd name="T36" fmla="*/ 71 w 192"/>
                <a:gd name="T37" fmla="*/ 87 h 192"/>
                <a:gd name="T38" fmla="*/ 68 w 192"/>
                <a:gd name="T39" fmla="*/ 82 h 192"/>
                <a:gd name="T40" fmla="*/ 68 w 192"/>
                <a:gd name="T41" fmla="*/ 82 h 192"/>
                <a:gd name="T42" fmla="*/ 68 w 192"/>
                <a:gd name="T43" fmla="*/ 70 h 192"/>
                <a:gd name="T44" fmla="*/ 79 w 192"/>
                <a:gd name="T45" fmla="*/ 38 h 192"/>
                <a:gd name="T46" fmla="*/ 95 w 192"/>
                <a:gd name="T47" fmla="*/ 29 h 192"/>
                <a:gd name="T48" fmla="*/ 109 w 192"/>
                <a:gd name="T49" fmla="*/ 31 h 192"/>
                <a:gd name="T50" fmla="*/ 124 w 192"/>
                <a:gd name="T51" fmla="*/ 50 h 192"/>
                <a:gd name="T52" fmla="*/ 122 w 192"/>
                <a:gd name="T53" fmla="*/ 85 h 192"/>
                <a:gd name="T54" fmla="*/ 121 w 192"/>
                <a:gd name="T55" fmla="*/ 88 h 192"/>
                <a:gd name="T56" fmla="*/ 120 w 192"/>
                <a:gd name="T57" fmla="*/ 89 h 192"/>
                <a:gd name="T58" fmla="*/ 116 w 192"/>
                <a:gd name="T59" fmla="*/ 94 h 192"/>
                <a:gd name="T60" fmla="*/ 117 w 192"/>
                <a:gd name="T61" fmla="*/ 93 h 192"/>
                <a:gd name="T62" fmla="*/ 116 w 192"/>
                <a:gd name="T63" fmla="*/ 92 h 192"/>
                <a:gd name="T64" fmla="*/ 115 w 192"/>
                <a:gd name="T65" fmla="*/ 93 h 192"/>
                <a:gd name="T66" fmla="*/ 113 w 192"/>
                <a:gd name="T67" fmla="*/ 94 h 192"/>
                <a:gd name="T68" fmla="*/ 114 w 192"/>
                <a:gd name="T69" fmla="*/ 93 h 192"/>
                <a:gd name="T70" fmla="*/ 112 w 192"/>
                <a:gd name="T71" fmla="*/ 98 h 192"/>
                <a:gd name="T72" fmla="*/ 125 w 192"/>
                <a:gd name="T73" fmla="*/ 108 h 192"/>
                <a:gd name="T74" fmla="*/ 146 w 192"/>
                <a:gd name="T75" fmla="*/ 115 h 192"/>
                <a:gd name="T76" fmla="*/ 159 w 192"/>
                <a:gd name="T77" fmla="*/ 130 h 192"/>
                <a:gd name="T78" fmla="*/ 40 w 192"/>
                <a:gd name="T7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40" y="143"/>
                  </a:moveTo>
                  <a:cubicBezTo>
                    <a:pt x="40" y="140"/>
                    <a:pt x="41" y="139"/>
                    <a:pt x="41" y="137"/>
                  </a:cubicBezTo>
                  <a:cubicBezTo>
                    <a:pt x="41" y="134"/>
                    <a:pt x="41" y="132"/>
                    <a:pt x="42" y="131"/>
                  </a:cubicBezTo>
                  <a:cubicBezTo>
                    <a:pt x="43" y="130"/>
                    <a:pt x="44" y="130"/>
                    <a:pt x="45" y="129"/>
                  </a:cubicBezTo>
                  <a:cubicBezTo>
                    <a:pt x="52" y="125"/>
                    <a:pt x="57" y="124"/>
                    <a:pt x="60" y="122"/>
                  </a:cubicBezTo>
                  <a:cubicBezTo>
                    <a:pt x="62" y="120"/>
                    <a:pt x="64" y="118"/>
                    <a:pt x="65" y="117"/>
                  </a:cubicBezTo>
                  <a:cubicBezTo>
                    <a:pt x="68" y="116"/>
                    <a:pt x="68" y="115"/>
                    <a:pt x="71" y="113"/>
                  </a:cubicBezTo>
                  <a:cubicBezTo>
                    <a:pt x="73" y="111"/>
                    <a:pt x="75" y="109"/>
                    <a:pt x="75" y="109"/>
                  </a:cubicBezTo>
                  <a:cubicBezTo>
                    <a:pt x="77" y="105"/>
                    <a:pt x="79" y="103"/>
                    <a:pt x="80" y="103"/>
                  </a:cubicBezTo>
                  <a:cubicBezTo>
                    <a:pt x="83" y="102"/>
                    <a:pt x="82" y="103"/>
                    <a:pt x="81" y="94"/>
                  </a:cubicBezTo>
                  <a:cubicBezTo>
                    <a:pt x="81" y="91"/>
                    <a:pt x="81" y="90"/>
                    <a:pt x="81" y="89"/>
                  </a:cubicBezTo>
                  <a:cubicBezTo>
                    <a:pt x="80" y="88"/>
                    <a:pt x="81" y="90"/>
                    <a:pt x="80" y="90"/>
                  </a:cubicBezTo>
                  <a:cubicBezTo>
                    <a:pt x="80" y="90"/>
                    <a:pt x="79" y="90"/>
                    <a:pt x="79" y="90"/>
                  </a:cubicBezTo>
                  <a:cubicBezTo>
                    <a:pt x="79" y="90"/>
                    <a:pt x="79" y="90"/>
                    <a:pt x="79" y="90"/>
                  </a:cubicBezTo>
                  <a:cubicBezTo>
                    <a:pt x="79" y="90"/>
                    <a:pt x="79" y="90"/>
                    <a:pt x="79" y="90"/>
                  </a:cubicBezTo>
                  <a:cubicBezTo>
                    <a:pt x="79" y="90"/>
                    <a:pt x="79" y="89"/>
                    <a:pt x="78" y="89"/>
                  </a:cubicBezTo>
                  <a:cubicBezTo>
                    <a:pt x="78" y="89"/>
                    <a:pt x="78" y="89"/>
                    <a:pt x="78" y="89"/>
                  </a:cubicBezTo>
                  <a:cubicBezTo>
                    <a:pt x="77" y="89"/>
                    <a:pt x="77" y="89"/>
                    <a:pt x="77" y="89"/>
                  </a:cubicBezTo>
                  <a:cubicBezTo>
                    <a:pt x="77" y="89"/>
                    <a:pt x="77" y="90"/>
                    <a:pt x="77" y="90"/>
                  </a:cubicBezTo>
                  <a:cubicBezTo>
                    <a:pt x="77" y="90"/>
                    <a:pt x="78" y="90"/>
                    <a:pt x="78" y="90"/>
                  </a:cubicBezTo>
                  <a:cubicBezTo>
                    <a:pt x="78" y="90"/>
                    <a:pt x="78" y="90"/>
                    <a:pt x="77" y="90"/>
                  </a:cubicBezTo>
                  <a:cubicBezTo>
                    <a:pt x="77" y="90"/>
                    <a:pt x="75" y="89"/>
                    <a:pt x="75" y="88"/>
                  </a:cubicBezTo>
                  <a:cubicBezTo>
                    <a:pt x="75" y="90"/>
                    <a:pt x="76" y="90"/>
                    <a:pt x="76" y="91"/>
                  </a:cubicBezTo>
                  <a:cubicBezTo>
                    <a:pt x="76" y="91"/>
                    <a:pt x="75" y="91"/>
                    <a:pt x="75" y="90"/>
                  </a:cubicBezTo>
                  <a:cubicBezTo>
                    <a:pt x="74" y="90"/>
                    <a:pt x="74" y="90"/>
                    <a:pt x="73" y="90"/>
                  </a:cubicBezTo>
                  <a:cubicBezTo>
                    <a:pt x="73" y="90"/>
                    <a:pt x="74" y="90"/>
                    <a:pt x="75" y="91"/>
                  </a:cubicBezTo>
                  <a:cubicBezTo>
                    <a:pt x="73" y="90"/>
                    <a:pt x="73" y="90"/>
                    <a:pt x="72" y="89"/>
                  </a:cubicBezTo>
                  <a:cubicBezTo>
                    <a:pt x="72" y="89"/>
                    <a:pt x="72" y="89"/>
                    <a:pt x="72" y="89"/>
                  </a:cubicBezTo>
                  <a:cubicBezTo>
                    <a:pt x="73" y="90"/>
                    <a:pt x="73" y="90"/>
                    <a:pt x="73" y="90"/>
                  </a:cubicBezTo>
                  <a:cubicBezTo>
                    <a:pt x="73" y="90"/>
                    <a:pt x="72" y="90"/>
                    <a:pt x="72" y="89"/>
                  </a:cubicBezTo>
                  <a:cubicBezTo>
                    <a:pt x="72" y="89"/>
                    <a:pt x="72" y="89"/>
                    <a:pt x="72" y="89"/>
                  </a:cubicBezTo>
                  <a:cubicBezTo>
                    <a:pt x="72" y="89"/>
                    <a:pt x="72" y="89"/>
                    <a:pt x="72" y="89"/>
                  </a:cubicBezTo>
                  <a:cubicBezTo>
                    <a:pt x="71" y="88"/>
                    <a:pt x="71" y="87"/>
                    <a:pt x="71" y="87"/>
                  </a:cubicBezTo>
                  <a:cubicBezTo>
                    <a:pt x="71" y="88"/>
                    <a:pt x="71" y="88"/>
                    <a:pt x="71" y="88"/>
                  </a:cubicBezTo>
                  <a:cubicBezTo>
                    <a:pt x="71" y="88"/>
                    <a:pt x="69" y="84"/>
                    <a:pt x="68" y="82"/>
                  </a:cubicBezTo>
                  <a:cubicBezTo>
                    <a:pt x="68" y="82"/>
                    <a:pt x="69" y="84"/>
                    <a:pt x="69" y="84"/>
                  </a:cubicBezTo>
                  <a:cubicBezTo>
                    <a:pt x="68" y="83"/>
                    <a:pt x="68" y="82"/>
                    <a:pt x="68" y="82"/>
                  </a:cubicBezTo>
                  <a:cubicBezTo>
                    <a:pt x="68" y="82"/>
                    <a:pt x="68" y="82"/>
                    <a:pt x="68" y="83"/>
                  </a:cubicBezTo>
                  <a:cubicBezTo>
                    <a:pt x="66" y="78"/>
                    <a:pt x="67" y="72"/>
                    <a:pt x="68" y="70"/>
                  </a:cubicBezTo>
                  <a:cubicBezTo>
                    <a:pt x="68" y="57"/>
                    <a:pt x="71" y="51"/>
                    <a:pt x="71" y="49"/>
                  </a:cubicBezTo>
                  <a:cubicBezTo>
                    <a:pt x="74" y="40"/>
                    <a:pt x="77" y="39"/>
                    <a:pt x="79" y="38"/>
                  </a:cubicBezTo>
                  <a:cubicBezTo>
                    <a:pt x="85" y="29"/>
                    <a:pt x="91" y="31"/>
                    <a:pt x="92" y="31"/>
                  </a:cubicBezTo>
                  <a:cubicBezTo>
                    <a:pt x="96" y="32"/>
                    <a:pt x="93" y="31"/>
                    <a:pt x="95" y="29"/>
                  </a:cubicBezTo>
                  <a:cubicBezTo>
                    <a:pt x="98" y="27"/>
                    <a:pt x="102" y="29"/>
                    <a:pt x="102" y="29"/>
                  </a:cubicBezTo>
                  <a:cubicBezTo>
                    <a:pt x="105" y="29"/>
                    <a:pt x="108" y="30"/>
                    <a:pt x="109" y="31"/>
                  </a:cubicBezTo>
                  <a:cubicBezTo>
                    <a:pt x="115" y="32"/>
                    <a:pt x="117" y="37"/>
                    <a:pt x="118" y="38"/>
                  </a:cubicBezTo>
                  <a:cubicBezTo>
                    <a:pt x="121" y="42"/>
                    <a:pt x="124" y="48"/>
                    <a:pt x="124" y="50"/>
                  </a:cubicBezTo>
                  <a:cubicBezTo>
                    <a:pt x="128" y="65"/>
                    <a:pt x="125" y="78"/>
                    <a:pt x="124" y="81"/>
                  </a:cubicBezTo>
                  <a:cubicBezTo>
                    <a:pt x="123" y="84"/>
                    <a:pt x="123" y="83"/>
                    <a:pt x="122" y="85"/>
                  </a:cubicBezTo>
                  <a:cubicBezTo>
                    <a:pt x="121" y="87"/>
                    <a:pt x="122" y="85"/>
                    <a:pt x="122" y="84"/>
                  </a:cubicBezTo>
                  <a:cubicBezTo>
                    <a:pt x="121" y="85"/>
                    <a:pt x="121" y="88"/>
                    <a:pt x="121" y="88"/>
                  </a:cubicBezTo>
                  <a:cubicBezTo>
                    <a:pt x="121" y="88"/>
                    <a:pt x="121" y="90"/>
                    <a:pt x="120" y="90"/>
                  </a:cubicBezTo>
                  <a:cubicBezTo>
                    <a:pt x="120" y="90"/>
                    <a:pt x="120" y="90"/>
                    <a:pt x="120" y="89"/>
                  </a:cubicBezTo>
                  <a:cubicBezTo>
                    <a:pt x="119" y="91"/>
                    <a:pt x="118" y="92"/>
                    <a:pt x="116" y="93"/>
                  </a:cubicBezTo>
                  <a:cubicBezTo>
                    <a:pt x="116" y="94"/>
                    <a:pt x="116" y="94"/>
                    <a:pt x="116" y="94"/>
                  </a:cubicBezTo>
                  <a:cubicBezTo>
                    <a:pt x="116" y="94"/>
                    <a:pt x="116" y="93"/>
                    <a:pt x="116" y="93"/>
                  </a:cubicBezTo>
                  <a:cubicBezTo>
                    <a:pt x="116" y="93"/>
                    <a:pt x="116" y="93"/>
                    <a:pt x="117" y="93"/>
                  </a:cubicBezTo>
                  <a:cubicBezTo>
                    <a:pt x="116" y="94"/>
                    <a:pt x="117" y="93"/>
                    <a:pt x="116" y="93"/>
                  </a:cubicBezTo>
                  <a:cubicBezTo>
                    <a:pt x="116" y="93"/>
                    <a:pt x="116" y="93"/>
                    <a:pt x="116" y="92"/>
                  </a:cubicBezTo>
                  <a:cubicBezTo>
                    <a:pt x="116" y="93"/>
                    <a:pt x="116" y="93"/>
                    <a:pt x="115" y="94"/>
                  </a:cubicBezTo>
                  <a:cubicBezTo>
                    <a:pt x="115" y="93"/>
                    <a:pt x="114" y="94"/>
                    <a:pt x="115" y="93"/>
                  </a:cubicBezTo>
                  <a:cubicBezTo>
                    <a:pt x="114" y="93"/>
                    <a:pt x="114" y="93"/>
                    <a:pt x="114" y="93"/>
                  </a:cubicBezTo>
                  <a:cubicBezTo>
                    <a:pt x="114" y="93"/>
                    <a:pt x="114" y="93"/>
                    <a:pt x="113" y="94"/>
                  </a:cubicBezTo>
                  <a:cubicBezTo>
                    <a:pt x="114" y="93"/>
                    <a:pt x="114" y="93"/>
                    <a:pt x="114" y="93"/>
                  </a:cubicBezTo>
                  <a:cubicBezTo>
                    <a:pt x="114" y="93"/>
                    <a:pt x="113" y="93"/>
                    <a:pt x="114" y="93"/>
                  </a:cubicBezTo>
                  <a:cubicBezTo>
                    <a:pt x="113" y="93"/>
                    <a:pt x="113" y="92"/>
                    <a:pt x="111" y="94"/>
                  </a:cubicBezTo>
                  <a:cubicBezTo>
                    <a:pt x="111" y="94"/>
                    <a:pt x="111" y="94"/>
                    <a:pt x="112" y="98"/>
                  </a:cubicBezTo>
                  <a:cubicBezTo>
                    <a:pt x="112" y="99"/>
                    <a:pt x="113" y="99"/>
                    <a:pt x="114" y="99"/>
                  </a:cubicBezTo>
                  <a:cubicBezTo>
                    <a:pt x="119" y="100"/>
                    <a:pt x="119" y="106"/>
                    <a:pt x="125" y="108"/>
                  </a:cubicBezTo>
                  <a:cubicBezTo>
                    <a:pt x="129" y="109"/>
                    <a:pt x="128" y="110"/>
                    <a:pt x="130" y="111"/>
                  </a:cubicBezTo>
                  <a:cubicBezTo>
                    <a:pt x="132" y="111"/>
                    <a:pt x="143" y="114"/>
                    <a:pt x="146" y="115"/>
                  </a:cubicBezTo>
                  <a:cubicBezTo>
                    <a:pt x="152" y="117"/>
                    <a:pt x="154" y="120"/>
                    <a:pt x="155" y="120"/>
                  </a:cubicBezTo>
                  <a:cubicBezTo>
                    <a:pt x="157" y="120"/>
                    <a:pt x="156" y="122"/>
                    <a:pt x="159" y="130"/>
                  </a:cubicBezTo>
                  <a:cubicBezTo>
                    <a:pt x="159" y="131"/>
                    <a:pt x="161" y="136"/>
                    <a:pt x="163" y="143"/>
                  </a:cubicBezTo>
                  <a:cubicBezTo>
                    <a:pt x="163" y="143"/>
                    <a:pt x="163" y="143"/>
                    <a:pt x="40" y="1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067" name="Group 2066"/>
          <p:cNvGrpSpPr/>
          <p:nvPr/>
        </p:nvGrpSpPr>
        <p:grpSpPr>
          <a:xfrm>
            <a:off x="4551917" y="3812909"/>
            <a:ext cx="3305811" cy="373746"/>
            <a:chOff x="4551917" y="3812909"/>
            <a:chExt cx="3305811" cy="373746"/>
          </a:xfrm>
        </p:grpSpPr>
        <p:cxnSp>
          <p:nvCxnSpPr>
            <p:cNvPr id="233" name="Straight Connector 232"/>
            <p:cNvCxnSpPr/>
            <p:nvPr/>
          </p:nvCxnSpPr>
          <p:spPr>
            <a:xfrm>
              <a:off x="4551917" y="3812909"/>
              <a:ext cx="404" cy="373746"/>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7857324" y="3812909"/>
              <a:ext cx="404" cy="373746"/>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8" name="Straight Connector 7"/>
          <p:cNvCxnSpPr/>
          <p:nvPr/>
        </p:nvCxnSpPr>
        <p:spPr>
          <a:xfrm>
            <a:off x="3310540" y="5198343"/>
            <a:ext cx="415655"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4552321" y="3952951"/>
            <a:ext cx="0" cy="231323"/>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4554073" y="2969702"/>
            <a:ext cx="0" cy="286261"/>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554476" y="2972044"/>
            <a:ext cx="3303252"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857324" y="2969702"/>
            <a:ext cx="0" cy="286261"/>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857728" y="3955332"/>
            <a:ext cx="0" cy="235151"/>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nvGrpSpPr>
          <p:cNvPr id="2070" name="Group 2069"/>
          <p:cNvGrpSpPr/>
          <p:nvPr/>
        </p:nvGrpSpPr>
        <p:grpSpPr>
          <a:xfrm>
            <a:off x="3726195" y="4859359"/>
            <a:ext cx="4961871" cy="339769"/>
            <a:chOff x="3726195" y="4859359"/>
            <a:chExt cx="4961871" cy="339769"/>
          </a:xfrm>
        </p:grpSpPr>
        <p:cxnSp>
          <p:nvCxnSpPr>
            <p:cNvPr id="236" name="Straight Connector 235"/>
            <p:cNvCxnSpPr/>
            <p:nvPr/>
          </p:nvCxnSpPr>
          <p:spPr>
            <a:xfrm>
              <a:off x="7039167"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8687662"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5378074"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a:off x="3726195"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1" name="Straight Connector 60"/>
          <p:cNvCxnSpPr/>
          <p:nvPr/>
        </p:nvCxnSpPr>
        <p:spPr>
          <a:xfrm>
            <a:off x="3726195" y="4973370"/>
            <a:ext cx="0" cy="231323"/>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46" name="Freeform 21"/>
          <p:cNvSpPr>
            <a:spLocks noEditPoints="1"/>
          </p:cNvSpPr>
          <p:nvPr/>
        </p:nvSpPr>
        <p:spPr bwMode="auto">
          <a:xfrm>
            <a:off x="8404805" y="4403725"/>
            <a:ext cx="566737" cy="579438"/>
          </a:xfrm>
          <a:custGeom>
            <a:avLst/>
            <a:gdLst>
              <a:gd name="T0" fmla="*/ 0 w 236"/>
              <a:gd name="T1" fmla="*/ 120 h 240"/>
              <a:gd name="T2" fmla="*/ 236 w 236"/>
              <a:gd name="T3" fmla="*/ 120 h 240"/>
              <a:gd name="T4" fmla="*/ 191 w 236"/>
              <a:gd name="T5" fmla="*/ 162 h 240"/>
              <a:gd name="T6" fmla="*/ 188 w 236"/>
              <a:gd name="T7" fmla="*/ 174 h 240"/>
              <a:gd name="T8" fmla="*/ 48 w 236"/>
              <a:gd name="T9" fmla="*/ 176 h 240"/>
              <a:gd name="T10" fmla="*/ 50 w 236"/>
              <a:gd name="T11" fmla="*/ 172 h 240"/>
              <a:gd name="T12" fmla="*/ 52 w 236"/>
              <a:gd name="T13" fmla="*/ 156 h 240"/>
              <a:gd name="T14" fmla="*/ 56 w 236"/>
              <a:gd name="T15" fmla="*/ 146 h 240"/>
              <a:gd name="T16" fmla="*/ 64 w 236"/>
              <a:gd name="T17" fmla="*/ 142 h 240"/>
              <a:gd name="T18" fmla="*/ 87 w 236"/>
              <a:gd name="T19" fmla="*/ 132 h 240"/>
              <a:gd name="T20" fmla="*/ 97 w 236"/>
              <a:gd name="T21" fmla="*/ 126 h 240"/>
              <a:gd name="T22" fmla="*/ 101 w 236"/>
              <a:gd name="T23" fmla="*/ 122 h 240"/>
              <a:gd name="T24" fmla="*/ 98 w 236"/>
              <a:gd name="T25" fmla="*/ 116 h 240"/>
              <a:gd name="T26" fmla="*/ 93 w 236"/>
              <a:gd name="T27" fmla="*/ 105 h 240"/>
              <a:gd name="T28" fmla="*/ 90 w 236"/>
              <a:gd name="T29" fmla="*/ 94 h 240"/>
              <a:gd name="T30" fmla="*/ 91 w 236"/>
              <a:gd name="T31" fmla="*/ 82 h 240"/>
              <a:gd name="T32" fmla="*/ 91 w 236"/>
              <a:gd name="T33" fmla="*/ 79 h 240"/>
              <a:gd name="T34" fmla="*/ 93 w 236"/>
              <a:gd name="T35" fmla="*/ 62 h 240"/>
              <a:gd name="T36" fmla="*/ 92 w 236"/>
              <a:gd name="T37" fmla="*/ 57 h 240"/>
              <a:gd name="T38" fmla="*/ 105 w 236"/>
              <a:gd name="T39" fmla="*/ 45 h 240"/>
              <a:gd name="T40" fmla="*/ 126 w 236"/>
              <a:gd name="T41" fmla="*/ 41 h 240"/>
              <a:gd name="T42" fmla="*/ 137 w 236"/>
              <a:gd name="T43" fmla="*/ 47 h 240"/>
              <a:gd name="T44" fmla="*/ 142 w 236"/>
              <a:gd name="T45" fmla="*/ 54 h 240"/>
              <a:gd name="T46" fmla="*/ 145 w 236"/>
              <a:gd name="T47" fmla="*/ 75 h 240"/>
              <a:gd name="T48" fmla="*/ 146 w 236"/>
              <a:gd name="T49" fmla="*/ 86 h 240"/>
              <a:gd name="T50" fmla="*/ 140 w 236"/>
              <a:gd name="T51" fmla="*/ 96 h 240"/>
              <a:gd name="T52" fmla="*/ 140 w 236"/>
              <a:gd name="T53" fmla="*/ 98 h 240"/>
              <a:gd name="T54" fmla="*/ 135 w 236"/>
              <a:gd name="T55" fmla="*/ 102 h 240"/>
              <a:gd name="T56" fmla="*/ 135 w 236"/>
              <a:gd name="T57" fmla="*/ 113 h 240"/>
              <a:gd name="T58" fmla="*/ 137 w 236"/>
              <a:gd name="T59" fmla="*/ 114 h 240"/>
              <a:gd name="T60" fmla="*/ 144 w 236"/>
              <a:gd name="T61" fmla="*/ 117 h 240"/>
              <a:gd name="T62" fmla="*/ 153 w 236"/>
              <a:gd name="T63" fmla="*/ 126 h 240"/>
              <a:gd name="T64" fmla="*/ 168 w 236"/>
              <a:gd name="T65" fmla="*/ 133 h 240"/>
              <a:gd name="T66" fmla="*/ 188 w 236"/>
              <a:gd name="T67" fmla="*/ 146 h 240"/>
              <a:gd name="T68" fmla="*/ 191 w 236"/>
              <a:gd name="T69"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40">
                <a:moveTo>
                  <a:pt x="118" y="0"/>
                </a:moveTo>
                <a:cubicBezTo>
                  <a:pt x="53" y="0"/>
                  <a:pt x="0" y="54"/>
                  <a:pt x="0" y="120"/>
                </a:cubicBezTo>
                <a:cubicBezTo>
                  <a:pt x="0" y="186"/>
                  <a:pt x="53" y="240"/>
                  <a:pt x="118" y="240"/>
                </a:cubicBezTo>
                <a:cubicBezTo>
                  <a:pt x="184" y="240"/>
                  <a:pt x="236" y="186"/>
                  <a:pt x="236" y="120"/>
                </a:cubicBezTo>
                <a:cubicBezTo>
                  <a:pt x="236" y="54"/>
                  <a:pt x="184" y="0"/>
                  <a:pt x="118" y="0"/>
                </a:cubicBezTo>
                <a:close/>
                <a:moveTo>
                  <a:pt x="191" y="162"/>
                </a:moveTo>
                <a:cubicBezTo>
                  <a:pt x="190" y="164"/>
                  <a:pt x="188" y="166"/>
                  <a:pt x="188" y="166"/>
                </a:cubicBezTo>
                <a:cubicBezTo>
                  <a:pt x="188" y="166"/>
                  <a:pt x="188" y="170"/>
                  <a:pt x="188" y="174"/>
                </a:cubicBezTo>
                <a:cubicBezTo>
                  <a:pt x="188" y="174"/>
                  <a:pt x="188" y="175"/>
                  <a:pt x="187" y="176"/>
                </a:cubicBezTo>
                <a:cubicBezTo>
                  <a:pt x="48" y="176"/>
                  <a:pt x="48" y="176"/>
                  <a:pt x="48" y="176"/>
                </a:cubicBezTo>
                <a:cubicBezTo>
                  <a:pt x="48" y="175"/>
                  <a:pt x="49" y="174"/>
                  <a:pt x="49" y="174"/>
                </a:cubicBezTo>
                <a:cubicBezTo>
                  <a:pt x="50" y="174"/>
                  <a:pt x="50" y="173"/>
                  <a:pt x="50" y="172"/>
                </a:cubicBezTo>
                <a:cubicBezTo>
                  <a:pt x="50" y="171"/>
                  <a:pt x="50" y="169"/>
                  <a:pt x="50" y="167"/>
                </a:cubicBezTo>
                <a:cubicBezTo>
                  <a:pt x="50" y="166"/>
                  <a:pt x="51" y="159"/>
                  <a:pt x="52" y="156"/>
                </a:cubicBezTo>
                <a:cubicBezTo>
                  <a:pt x="52" y="153"/>
                  <a:pt x="54" y="149"/>
                  <a:pt x="54" y="148"/>
                </a:cubicBezTo>
                <a:cubicBezTo>
                  <a:pt x="55" y="147"/>
                  <a:pt x="56" y="146"/>
                  <a:pt x="56" y="146"/>
                </a:cubicBezTo>
                <a:cubicBezTo>
                  <a:pt x="57" y="146"/>
                  <a:pt x="58" y="146"/>
                  <a:pt x="58" y="146"/>
                </a:cubicBezTo>
                <a:cubicBezTo>
                  <a:pt x="58" y="145"/>
                  <a:pt x="62" y="143"/>
                  <a:pt x="64" y="142"/>
                </a:cubicBezTo>
                <a:cubicBezTo>
                  <a:pt x="66" y="141"/>
                  <a:pt x="75" y="137"/>
                  <a:pt x="77" y="136"/>
                </a:cubicBezTo>
                <a:cubicBezTo>
                  <a:pt x="78" y="135"/>
                  <a:pt x="84" y="133"/>
                  <a:pt x="87" y="132"/>
                </a:cubicBezTo>
                <a:cubicBezTo>
                  <a:pt x="90" y="130"/>
                  <a:pt x="91" y="130"/>
                  <a:pt x="92" y="130"/>
                </a:cubicBezTo>
                <a:cubicBezTo>
                  <a:pt x="92" y="129"/>
                  <a:pt x="95" y="127"/>
                  <a:pt x="97" y="126"/>
                </a:cubicBezTo>
                <a:cubicBezTo>
                  <a:pt x="98" y="126"/>
                  <a:pt x="99" y="126"/>
                  <a:pt x="99" y="125"/>
                </a:cubicBezTo>
                <a:cubicBezTo>
                  <a:pt x="100" y="124"/>
                  <a:pt x="101" y="122"/>
                  <a:pt x="101" y="122"/>
                </a:cubicBezTo>
                <a:cubicBezTo>
                  <a:pt x="101" y="122"/>
                  <a:pt x="99" y="122"/>
                  <a:pt x="99" y="120"/>
                </a:cubicBezTo>
                <a:cubicBezTo>
                  <a:pt x="98" y="118"/>
                  <a:pt x="98" y="116"/>
                  <a:pt x="98" y="116"/>
                </a:cubicBezTo>
                <a:cubicBezTo>
                  <a:pt x="98" y="115"/>
                  <a:pt x="98" y="114"/>
                  <a:pt x="97" y="113"/>
                </a:cubicBezTo>
                <a:cubicBezTo>
                  <a:pt x="96" y="111"/>
                  <a:pt x="94" y="107"/>
                  <a:pt x="93" y="105"/>
                </a:cubicBezTo>
                <a:cubicBezTo>
                  <a:pt x="93" y="102"/>
                  <a:pt x="93" y="101"/>
                  <a:pt x="92" y="99"/>
                </a:cubicBezTo>
                <a:cubicBezTo>
                  <a:pt x="91" y="98"/>
                  <a:pt x="90" y="96"/>
                  <a:pt x="90" y="94"/>
                </a:cubicBezTo>
                <a:cubicBezTo>
                  <a:pt x="90" y="90"/>
                  <a:pt x="91" y="86"/>
                  <a:pt x="91" y="86"/>
                </a:cubicBezTo>
                <a:cubicBezTo>
                  <a:pt x="91" y="84"/>
                  <a:pt x="91" y="83"/>
                  <a:pt x="91" y="82"/>
                </a:cubicBezTo>
                <a:cubicBezTo>
                  <a:pt x="90" y="82"/>
                  <a:pt x="90" y="81"/>
                  <a:pt x="90" y="81"/>
                </a:cubicBezTo>
                <a:cubicBezTo>
                  <a:pt x="90" y="80"/>
                  <a:pt x="91" y="80"/>
                  <a:pt x="91" y="79"/>
                </a:cubicBezTo>
                <a:cubicBezTo>
                  <a:pt x="91" y="78"/>
                  <a:pt x="91" y="72"/>
                  <a:pt x="91" y="70"/>
                </a:cubicBezTo>
                <a:cubicBezTo>
                  <a:pt x="92" y="66"/>
                  <a:pt x="92" y="65"/>
                  <a:pt x="93" y="62"/>
                </a:cubicBezTo>
                <a:cubicBezTo>
                  <a:pt x="94" y="60"/>
                  <a:pt x="94" y="60"/>
                  <a:pt x="93" y="59"/>
                </a:cubicBezTo>
                <a:cubicBezTo>
                  <a:pt x="92" y="58"/>
                  <a:pt x="92" y="58"/>
                  <a:pt x="92" y="57"/>
                </a:cubicBezTo>
                <a:cubicBezTo>
                  <a:pt x="92" y="57"/>
                  <a:pt x="95" y="53"/>
                  <a:pt x="96" y="51"/>
                </a:cubicBezTo>
                <a:cubicBezTo>
                  <a:pt x="97" y="50"/>
                  <a:pt x="103" y="46"/>
                  <a:pt x="105" y="45"/>
                </a:cubicBezTo>
                <a:cubicBezTo>
                  <a:pt x="107" y="44"/>
                  <a:pt x="110" y="42"/>
                  <a:pt x="114" y="41"/>
                </a:cubicBezTo>
                <a:cubicBezTo>
                  <a:pt x="118" y="40"/>
                  <a:pt x="124" y="40"/>
                  <a:pt x="126" y="41"/>
                </a:cubicBezTo>
                <a:cubicBezTo>
                  <a:pt x="127" y="41"/>
                  <a:pt x="131" y="42"/>
                  <a:pt x="133" y="43"/>
                </a:cubicBezTo>
                <a:cubicBezTo>
                  <a:pt x="134" y="45"/>
                  <a:pt x="137" y="46"/>
                  <a:pt x="137" y="47"/>
                </a:cubicBezTo>
                <a:cubicBezTo>
                  <a:pt x="138" y="48"/>
                  <a:pt x="138" y="48"/>
                  <a:pt x="138" y="49"/>
                </a:cubicBezTo>
                <a:cubicBezTo>
                  <a:pt x="139" y="50"/>
                  <a:pt x="141" y="50"/>
                  <a:pt x="142" y="54"/>
                </a:cubicBezTo>
                <a:cubicBezTo>
                  <a:pt x="144" y="56"/>
                  <a:pt x="145" y="62"/>
                  <a:pt x="146" y="66"/>
                </a:cubicBezTo>
                <a:cubicBezTo>
                  <a:pt x="146" y="70"/>
                  <a:pt x="145" y="74"/>
                  <a:pt x="145" y="75"/>
                </a:cubicBezTo>
                <a:cubicBezTo>
                  <a:pt x="145" y="77"/>
                  <a:pt x="144" y="76"/>
                  <a:pt x="145" y="78"/>
                </a:cubicBezTo>
                <a:cubicBezTo>
                  <a:pt x="145" y="79"/>
                  <a:pt x="146" y="82"/>
                  <a:pt x="146" y="86"/>
                </a:cubicBezTo>
                <a:cubicBezTo>
                  <a:pt x="145" y="89"/>
                  <a:pt x="143" y="92"/>
                  <a:pt x="142" y="94"/>
                </a:cubicBezTo>
                <a:cubicBezTo>
                  <a:pt x="141" y="95"/>
                  <a:pt x="140" y="96"/>
                  <a:pt x="140" y="96"/>
                </a:cubicBezTo>
                <a:cubicBezTo>
                  <a:pt x="140" y="97"/>
                  <a:pt x="140" y="97"/>
                  <a:pt x="140" y="97"/>
                </a:cubicBezTo>
                <a:cubicBezTo>
                  <a:pt x="140" y="97"/>
                  <a:pt x="139" y="97"/>
                  <a:pt x="140" y="98"/>
                </a:cubicBezTo>
                <a:cubicBezTo>
                  <a:pt x="140" y="98"/>
                  <a:pt x="139" y="98"/>
                  <a:pt x="138" y="99"/>
                </a:cubicBezTo>
                <a:cubicBezTo>
                  <a:pt x="138" y="99"/>
                  <a:pt x="135" y="102"/>
                  <a:pt x="135" y="102"/>
                </a:cubicBezTo>
                <a:cubicBezTo>
                  <a:pt x="135" y="102"/>
                  <a:pt x="135" y="105"/>
                  <a:pt x="135" y="107"/>
                </a:cubicBezTo>
                <a:cubicBezTo>
                  <a:pt x="134" y="110"/>
                  <a:pt x="135" y="111"/>
                  <a:pt x="135" y="113"/>
                </a:cubicBezTo>
                <a:cubicBezTo>
                  <a:pt x="136" y="114"/>
                  <a:pt x="136" y="115"/>
                  <a:pt x="136" y="115"/>
                </a:cubicBezTo>
                <a:cubicBezTo>
                  <a:pt x="137" y="114"/>
                  <a:pt x="137" y="114"/>
                  <a:pt x="137" y="114"/>
                </a:cubicBezTo>
                <a:cubicBezTo>
                  <a:pt x="137" y="114"/>
                  <a:pt x="139" y="114"/>
                  <a:pt x="142" y="115"/>
                </a:cubicBezTo>
                <a:cubicBezTo>
                  <a:pt x="143" y="115"/>
                  <a:pt x="143" y="116"/>
                  <a:pt x="144" y="117"/>
                </a:cubicBezTo>
                <a:cubicBezTo>
                  <a:pt x="145" y="118"/>
                  <a:pt x="146" y="120"/>
                  <a:pt x="149" y="122"/>
                </a:cubicBezTo>
                <a:cubicBezTo>
                  <a:pt x="150" y="124"/>
                  <a:pt x="153" y="126"/>
                  <a:pt x="153" y="126"/>
                </a:cubicBezTo>
                <a:cubicBezTo>
                  <a:pt x="154" y="126"/>
                  <a:pt x="154" y="127"/>
                  <a:pt x="154" y="127"/>
                </a:cubicBezTo>
                <a:cubicBezTo>
                  <a:pt x="154" y="127"/>
                  <a:pt x="166" y="132"/>
                  <a:pt x="168" y="133"/>
                </a:cubicBezTo>
                <a:cubicBezTo>
                  <a:pt x="170" y="134"/>
                  <a:pt x="174" y="135"/>
                  <a:pt x="178" y="138"/>
                </a:cubicBezTo>
                <a:cubicBezTo>
                  <a:pt x="182" y="141"/>
                  <a:pt x="187" y="144"/>
                  <a:pt x="188" y="146"/>
                </a:cubicBezTo>
                <a:cubicBezTo>
                  <a:pt x="190" y="147"/>
                  <a:pt x="190" y="148"/>
                  <a:pt x="191" y="149"/>
                </a:cubicBezTo>
                <a:cubicBezTo>
                  <a:pt x="191" y="150"/>
                  <a:pt x="191" y="153"/>
                  <a:pt x="191" y="154"/>
                </a:cubicBezTo>
                <a:cubicBezTo>
                  <a:pt x="192" y="156"/>
                  <a:pt x="192" y="158"/>
                  <a:pt x="191" y="162"/>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2069" name="3"/>
          <p:cNvGrpSpPr/>
          <p:nvPr/>
        </p:nvGrpSpPr>
        <p:grpSpPr>
          <a:xfrm>
            <a:off x="3440223" y="4402043"/>
            <a:ext cx="3879906" cy="571327"/>
            <a:chOff x="3440223" y="4402043"/>
            <a:chExt cx="3879906" cy="571327"/>
          </a:xfrm>
        </p:grpSpPr>
        <p:sp>
          <p:nvSpPr>
            <p:cNvPr id="185" name="Freeform 11"/>
            <p:cNvSpPr>
              <a:spLocks noEditPoints="1"/>
            </p:cNvSpPr>
            <p:nvPr/>
          </p:nvSpPr>
          <p:spPr bwMode="auto">
            <a:xfrm>
              <a:off x="3440223" y="4402656"/>
              <a:ext cx="569401" cy="570714"/>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7" name="Freeform 7"/>
            <p:cNvSpPr>
              <a:spLocks noEditPoints="1"/>
            </p:cNvSpPr>
            <p:nvPr/>
          </p:nvSpPr>
          <p:spPr bwMode="auto">
            <a:xfrm>
              <a:off x="6748802" y="4402043"/>
              <a:ext cx="571327" cy="571327"/>
            </a:xfrm>
            <a:custGeom>
              <a:avLst/>
              <a:gdLst>
                <a:gd name="T0" fmla="*/ 0 w 332"/>
                <a:gd name="T1" fmla="*/ 167 h 332"/>
                <a:gd name="T2" fmla="*/ 332 w 332"/>
                <a:gd name="T3" fmla="*/ 167 h 332"/>
                <a:gd name="T4" fmla="*/ 48 w 332"/>
                <a:gd name="T5" fmla="*/ 247 h 332"/>
                <a:gd name="T6" fmla="*/ 49 w 332"/>
                <a:gd name="T7" fmla="*/ 238 h 332"/>
                <a:gd name="T8" fmla="*/ 50 w 332"/>
                <a:gd name="T9" fmla="*/ 223 h 332"/>
                <a:gd name="T10" fmla="*/ 55 w 332"/>
                <a:gd name="T11" fmla="*/ 213 h 332"/>
                <a:gd name="T12" fmla="*/ 62 w 332"/>
                <a:gd name="T13" fmla="*/ 208 h 332"/>
                <a:gd name="T14" fmla="*/ 73 w 332"/>
                <a:gd name="T15" fmla="*/ 203 h 332"/>
                <a:gd name="T16" fmla="*/ 90 w 332"/>
                <a:gd name="T17" fmla="*/ 193 h 332"/>
                <a:gd name="T18" fmla="*/ 105 w 332"/>
                <a:gd name="T19" fmla="*/ 185 h 332"/>
                <a:gd name="T20" fmla="*/ 119 w 332"/>
                <a:gd name="T21" fmla="*/ 178 h 332"/>
                <a:gd name="T22" fmla="*/ 125 w 332"/>
                <a:gd name="T23" fmla="*/ 172 h 332"/>
                <a:gd name="T24" fmla="*/ 129 w 332"/>
                <a:gd name="T25" fmla="*/ 167 h 332"/>
                <a:gd name="T26" fmla="*/ 132 w 332"/>
                <a:gd name="T27" fmla="*/ 161 h 332"/>
                <a:gd name="T28" fmla="*/ 126 w 332"/>
                <a:gd name="T29" fmla="*/ 136 h 332"/>
                <a:gd name="T30" fmla="*/ 123 w 332"/>
                <a:gd name="T31" fmla="*/ 134 h 332"/>
                <a:gd name="T32" fmla="*/ 124 w 332"/>
                <a:gd name="T33" fmla="*/ 125 h 332"/>
                <a:gd name="T34" fmla="*/ 125 w 332"/>
                <a:gd name="T35" fmla="*/ 115 h 332"/>
                <a:gd name="T36" fmla="*/ 128 w 332"/>
                <a:gd name="T37" fmla="*/ 104 h 332"/>
                <a:gd name="T38" fmla="*/ 129 w 332"/>
                <a:gd name="T39" fmla="*/ 98 h 332"/>
                <a:gd name="T40" fmla="*/ 129 w 332"/>
                <a:gd name="T41" fmla="*/ 90 h 332"/>
                <a:gd name="T42" fmla="*/ 130 w 332"/>
                <a:gd name="T43" fmla="*/ 82 h 332"/>
                <a:gd name="T44" fmla="*/ 135 w 332"/>
                <a:gd name="T45" fmla="*/ 74 h 332"/>
                <a:gd name="T46" fmla="*/ 138 w 332"/>
                <a:gd name="T47" fmla="*/ 68 h 332"/>
                <a:gd name="T48" fmla="*/ 143 w 332"/>
                <a:gd name="T49" fmla="*/ 65 h 332"/>
                <a:gd name="T50" fmla="*/ 146 w 332"/>
                <a:gd name="T51" fmla="*/ 62 h 332"/>
                <a:gd name="T52" fmla="*/ 153 w 332"/>
                <a:gd name="T53" fmla="*/ 57 h 332"/>
                <a:gd name="T54" fmla="*/ 161 w 332"/>
                <a:gd name="T55" fmla="*/ 56 h 332"/>
                <a:gd name="T56" fmla="*/ 168 w 332"/>
                <a:gd name="T57" fmla="*/ 55 h 332"/>
                <a:gd name="T58" fmla="*/ 173 w 332"/>
                <a:gd name="T59" fmla="*/ 56 h 332"/>
                <a:gd name="T60" fmla="*/ 178 w 332"/>
                <a:gd name="T61" fmla="*/ 57 h 332"/>
                <a:gd name="T62" fmla="*/ 184 w 332"/>
                <a:gd name="T63" fmla="*/ 59 h 332"/>
                <a:gd name="T64" fmla="*/ 186 w 332"/>
                <a:gd name="T65" fmla="*/ 64 h 332"/>
                <a:gd name="T66" fmla="*/ 190 w 332"/>
                <a:gd name="T67" fmla="*/ 66 h 332"/>
                <a:gd name="T68" fmla="*/ 194 w 332"/>
                <a:gd name="T69" fmla="*/ 68 h 332"/>
                <a:gd name="T70" fmla="*/ 197 w 332"/>
                <a:gd name="T71" fmla="*/ 74 h 332"/>
                <a:gd name="T72" fmla="*/ 199 w 332"/>
                <a:gd name="T73" fmla="*/ 80 h 332"/>
                <a:gd name="T74" fmla="*/ 202 w 332"/>
                <a:gd name="T75" fmla="*/ 99 h 332"/>
                <a:gd name="T76" fmla="*/ 199 w 332"/>
                <a:gd name="T77" fmla="*/ 111 h 332"/>
                <a:gd name="T78" fmla="*/ 203 w 332"/>
                <a:gd name="T79" fmla="*/ 115 h 332"/>
                <a:gd name="T80" fmla="*/ 203 w 332"/>
                <a:gd name="T81" fmla="*/ 125 h 332"/>
                <a:gd name="T82" fmla="*/ 203 w 332"/>
                <a:gd name="T83" fmla="*/ 134 h 332"/>
                <a:gd name="T84" fmla="*/ 197 w 332"/>
                <a:gd name="T85" fmla="*/ 141 h 332"/>
                <a:gd name="T86" fmla="*/ 194 w 332"/>
                <a:gd name="T87" fmla="*/ 158 h 332"/>
                <a:gd name="T88" fmla="*/ 199 w 332"/>
                <a:gd name="T89" fmla="*/ 164 h 332"/>
                <a:gd name="T90" fmla="*/ 215 w 332"/>
                <a:gd name="T91" fmla="*/ 171 h 332"/>
                <a:gd name="T92" fmla="*/ 237 w 332"/>
                <a:gd name="T93" fmla="*/ 174 h 332"/>
                <a:gd name="T94" fmla="*/ 249 w 332"/>
                <a:gd name="T95" fmla="*/ 178 h 332"/>
                <a:gd name="T96" fmla="*/ 267 w 332"/>
                <a:gd name="T97" fmla="*/ 182 h 332"/>
                <a:gd name="T98" fmla="*/ 276 w 332"/>
                <a:gd name="T99" fmla="*/ 185 h 332"/>
                <a:gd name="T100" fmla="*/ 283 w 332"/>
                <a:gd name="T101" fmla="*/ 196 h 332"/>
                <a:gd name="T102" fmla="*/ 284 w 332"/>
                <a:gd name="T103" fmla="*/ 24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2" h="332">
                  <a:moveTo>
                    <a:pt x="166" y="0"/>
                  </a:moveTo>
                  <a:cubicBezTo>
                    <a:pt x="74" y="0"/>
                    <a:pt x="0" y="74"/>
                    <a:pt x="0" y="167"/>
                  </a:cubicBezTo>
                  <a:cubicBezTo>
                    <a:pt x="0" y="258"/>
                    <a:pt x="74" y="332"/>
                    <a:pt x="166" y="332"/>
                  </a:cubicBezTo>
                  <a:cubicBezTo>
                    <a:pt x="257" y="332"/>
                    <a:pt x="332" y="258"/>
                    <a:pt x="332" y="167"/>
                  </a:cubicBezTo>
                  <a:cubicBezTo>
                    <a:pt x="332" y="74"/>
                    <a:pt x="257" y="0"/>
                    <a:pt x="166" y="0"/>
                  </a:cubicBezTo>
                  <a:close/>
                  <a:moveTo>
                    <a:pt x="48" y="247"/>
                  </a:moveTo>
                  <a:cubicBezTo>
                    <a:pt x="49" y="244"/>
                    <a:pt x="49" y="243"/>
                    <a:pt x="49" y="243"/>
                  </a:cubicBezTo>
                  <a:cubicBezTo>
                    <a:pt x="49" y="243"/>
                    <a:pt x="50" y="240"/>
                    <a:pt x="49" y="238"/>
                  </a:cubicBezTo>
                  <a:cubicBezTo>
                    <a:pt x="49" y="237"/>
                    <a:pt x="50" y="230"/>
                    <a:pt x="50" y="227"/>
                  </a:cubicBezTo>
                  <a:cubicBezTo>
                    <a:pt x="50" y="226"/>
                    <a:pt x="50" y="223"/>
                    <a:pt x="50" y="223"/>
                  </a:cubicBezTo>
                  <a:cubicBezTo>
                    <a:pt x="50" y="222"/>
                    <a:pt x="50" y="220"/>
                    <a:pt x="51" y="216"/>
                  </a:cubicBezTo>
                  <a:cubicBezTo>
                    <a:pt x="51" y="213"/>
                    <a:pt x="54" y="213"/>
                    <a:pt x="55" y="213"/>
                  </a:cubicBezTo>
                  <a:cubicBezTo>
                    <a:pt x="56" y="212"/>
                    <a:pt x="56" y="212"/>
                    <a:pt x="57" y="212"/>
                  </a:cubicBezTo>
                  <a:cubicBezTo>
                    <a:pt x="57" y="211"/>
                    <a:pt x="58" y="209"/>
                    <a:pt x="62" y="208"/>
                  </a:cubicBezTo>
                  <a:cubicBezTo>
                    <a:pt x="64" y="207"/>
                    <a:pt x="68" y="205"/>
                    <a:pt x="70" y="205"/>
                  </a:cubicBezTo>
                  <a:cubicBezTo>
                    <a:pt x="71" y="204"/>
                    <a:pt x="73" y="204"/>
                    <a:pt x="73" y="203"/>
                  </a:cubicBezTo>
                  <a:cubicBezTo>
                    <a:pt x="74" y="202"/>
                    <a:pt x="77" y="200"/>
                    <a:pt x="80" y="198"/>
                  </a:cubicBezTo>
                  <a:cubicBezTo>
                    <a:pt x="83" y="196"/>
                    <a:pt x="86" y="195"/>
                    <a:pt x="90" y="193"/>
                  </a:cubicBezTo>
                  <a:cubicBezTo>
                    <a:pt x="93" y="191"/>
                    <a:pt x="94" y="190"/>
                    <a:pt x="97" y="188"/>
                  </a:cubicBezTo>
                  <a:cubicBezTo>
                    <a:pt x="99" y="186"/>
                    <a:pt x="103" y="185"/>
                    <a:pt x="105" y="185"/>
                  </a:cubicBezTo>
                  <a:cubicBezTo>
                    <a:pt x="106" y="183"/>
                    <a:pt x="111" y="181"/>
                    <a:pt x="112" y="180"/>
                  </a:cubicBezTo>
                  <a:cubicBezTo>
                    <a:pt x="114" y="180"/>
                    <a:pt x="118" y="178"/>
                    <a:pt x="119" y="178"/>
                  </a:cubicBezTo>
                  <a:cubicBezTo>
                    <a:pt x="120" y="178"/>
                    <a:pt x="121" y="177"/>
                    <a:pt x="121" y="176"/>
                  </a:cubicBezTo>
                  <a:cubicBezTo>
                    <a:pt x="123" y="176"/>
                    <a:pt x="125" y="173"/>
                    <a:pt x="125" y="172"/>
                  </a:cubicBezTo>
                  <a:cubicBezTo>
                    <a:pt x="126" y="171"/>
                    <a:pt x="127" y="170"/>
                    <a:pt x="127" y="170"/>
                  </a:cubicBezTo>
                  <a:cubicBezTo>
                    <a:pt x="128" y="169"/>
                    <a:pt x="129" y="167"/>
                    <a:pt x="129" y="167"/>
                  </a:cubicBezTo>
                  <a:cubicBezTo>
                    <a:pt x="129" y="167"/>
                    <a:pt x="130" y="164"/>
                    <a:pt x="132" y="163"/>
                  </a:cubicBezTo>
                  <a:cubicBezTo>
                    <a:pt x="133" y="162"/>
                    <a:pt x="132" y="162"/>
                    <a:pt x="132" y="161"/>
                  </a:cubicBezTo>
                  <a:cubicBezTo>
                    <a:pt x="130" y="160"/>
                    <a:pt x="128" y="154"/>
                    <a:pt x="127" y="150"/>
                  </a:cubicBezTo>
                  <a:cubicBezTo>
                    <a:pt x="126" y="146"/>
                    <a:pt x="126" y="137"/>
                    <a:pt x="126" y="136"/>
                  </a:cubicBezTo>
                  <a:cubicBezTo>
                    <a:pt x="126" y="135"/>
                    <a:pt x="126" y="135"/>
                    <a:pt x="125" y="135"/>
                  </a:cubicBezTo>
                  <a:cubicBezTo>
                    <a:pt x="124" y="135"/>
                    <a:pt x="123" y="135"/>
                    <a:pt x="123" y="134"/>
                  </a:cubicBezTo>
                  <a:cubicBezTo>
                    <a:pt x="121" y="132"/>
                    <a:pt x="123" y="130"/>
                    <a:pt x="123" y="128"/>
                  </a:cubicBezTo>
                  <a:cubicBezTo>
                    <a:pt x="124" y="127"/>
                    <a:pt x="124" y="125"/>
                    <a:pt x="124" y="125"/>
                  </a:cubicBezTo>
                  <a:cubicBezTo>
                    <a:pt x="124" y="124"/>
                    <a:pt x="124" y="121"/>
                    <a:pt x="124" y="120"/>
                  </a:cubicBezTo>
                  <a:cubicBezTo>
                    <a:pt x="125" y="118"/>
                    <a:pt x="125" y="117"/>
                    <a:pt x="125" y="115"/>
                  </a:cubicBezTo>
                  <a:cubicBezTo>
                    <a:pt x="126" y="112"/>
                    <a:pt x="125" y="108"/>
                    <a:pt x="126" y="106"/>
                  </a:cubicBezTo>
                  <a:cubicBezTo>
                    <a:pt x="126" y="103"/>
                    <a:pt x="127" y="103"/>
                    <a:pt x="128" y="104"/>
                  </a:cubicBezTo>
                  <a:cubicBezTo>
                    <a:pt x="128" y="104"/>
                    <a:pt x="129" y="104"/>
                    <a:pt x="129" y="102"/>
                  </a:cubicBezTo>
                  <a:cubicBezTo>
                    <a:pt x="129" y="101"/>
                    <a:pt x="129" y="99"/>
                    <a:pt x="129" y="98"/>
                  </a:cubicBezTo>
                  <a:cubicBezTo>
                    <a:pt x="129" y="97"/>
                    <a:pt x="129" y="93"/>
                    <a:pt x="129" y="91"/>
                  </a:cubicBezTo>
                  <a:cubicBezTo>
                    <a:pt x="129" y="90"/>
                    <a:pt x="129" y="90"/>
                    <a:pt x="129" y="90"/>
                  </a:cubicBezTo>
                  <a:cubicBezTo>
                    <a:pt x="130" y="89"/>
                    <a:pt x="130" y="88"/>
                    <a:pt x="130" y="86"/>
                  </a:cubicBezTo>
                  <a:cubicBezTo>
                    <a:pt x="129" y="85"/>
                    <a:pt x="130" y="82"/>
                    <a:pt x="130" y="82"/>
                  </a:cubicBezTo>
                  <a:cubicBezTo>
                    <a:pt x="132" y="81"/>
                    <a:pt x="133" y="80"/>
                    <a:pt x="133" y="77"/>
                  </a:cubicBezTo>
                  <a:cubicBezTo>
                    <a:pt x="134" y="75"/>
                    <a:pt x="134" y="75"/>
                    <a:pt x="135" y="74"/>
                  </a:cubicBezTo>
                  <a:cubicBezTo>
                    <a:pt x="135" y="73"/>
                    <a:pt x="137" y="72"/>
                    <a:pt x="137" y="71"/>
                  </a:cubicBezTo>
                  <a:cubicBezTo>
                    <a:pt x="137" y="69"/>
                    <a:pt x="137" y="69"/>
                    <a:pt x="138" y="68"/>
                  </a:cubicBezTo>
                  <a:cubicBezTo>
                    <a:pt x="139" y="67"/>
                    <a:pt x="139" y="67"/>
                    <a:pt x="139" y="66"/>
                  </a:cubicBezTo>
                  <a:cubicBezTo>
                    <a:pt x="139" y="66"/>
                    <a:pt x="141" y="66"/>
                    <a:pt x="143" y="65"/>
                  </a:cubicBezTo>
                  <a:cubicBezTo>
                    <a:pt x="144" y="63"/>
                    <a:pt x="144" y="64"/>
                    <a:pt x="144" y="63"/>
                  </a:cubicBezTo>
                  <a:cubicBezTo>
                    <a:pt x="145" y="62"/>
                    <a:pt x="146" y="62"/>
                    <a:pt x="146" y="62"/>
                  </a:cubicBezTo>
                  <a:cubicBezTo>
                    <a:pt x="146" y="62"/>
                    <a:pt x="149" y="59"/>
                    <a:pt x="150" y="59"/>
                  </a:cubicBezTo>
                  <a:cubicBezTo>
                    <a:pt x="151" y="58"/>
                    <a:pt x="152" y="58"/>
                    <a:pt x="153" y="57"/>
                  </a:cubicBezTo>
                  <a:cubicBezTo>
                    <a:pt x="154" y="57"/>
                    <a:pt x="155" y="57"/>
                    <a:pt x="156" y="57"/>
                  </a:cubicBezTo>
                  <a:cubicBezTo>
                    <a:pt x="159" y="57"/>
                    <a:pt x="160" y="56"/>
                    <a:pt x="161" y="56"/>
                  </a:cubicBezTo>
                  <a:cubicBezTo>
                    <a:pt x="162" y="55"/>
                    <a:pt x="164" y="55"/>
                    <a:pt x="164" y="55"/>
                  </a:cubicBezTo>
                  <a:cubicBezTo>
                    <a:pt x="165" y="56"/>
                    <a:pt x="167" y="56"/>
                    <a:pt x="168" y="55"/>
                  </a:cubicBezTo>
                  <a:cubicBezTo>
                    <a:pt x="169" y="55"/>
                    <a:pt x="169" y="55"/>
                    <a:pt x="170" y="55"/>
                  </a:cubicBezTo>
                  <a:cubicBezTo>
                    <a:pt x="171" y="55"/>
                    <a:pt x="172" y="56"/>
                    <a:pt x="173" y="56"/>
                  </a:cubicBezTo>
                  <a:cubicBezTo>
                    <a:pt x="173" y="56"/>
                    <a:pt x="174" y="56"/>
                    <a:pt x="176" y="56"/>
                  </a:cubicBezTo>
                  <a:cubicBezTo>
                    <a:pt x="177" y="57"/>
                    <a:pt x="177" y="57"/>
                    <a:pt x="178" y="57"/>
                  </a:cubicBezTo>
                  <a:cubicBezTo>
                    <a:pt x="179" y="57"/>
                    <a:pt x="180" y="57"/>
                    <a:pt x="181" y="58"/>
                  </a:cubicBezTo>
                  <a:cubicBezTo>
                    <a:pt x="182" y="58"/>
                    <a:pt x="182" y="59"/>
                    <a:pt x="184" y="59"/>
                  </a:cubicBezTo>
                  <a:cubicBezTo>
                    <a:pt x="185" y="60"/>
                    <a:pt x="185" y="63"/>
                    <a:pt x="185" y="63"/>
                  </a:cubicBezTo>
                  <a:cubicBezTo>
                    <a:pt x="185" y="64"/>
                    <a:pt x="186" y="64"/>
                    <a:pt x="186" y="64"/>
                  </a:cubicBezTo>
                  <a:cubicBezTo>
                    <a:pt x="187" y="65"/>
                    <a:pt x="188" y="64"/>
                    <a:pt x="188" y="64"/>
                  </a:cubicBezTo>
                  <a:cubicBezTo>
                    <a:pt x="189" y="64"/>
                    <a:pt x="190" y="65"/>
                    <a:pt x="190" y="66"/>
                  </a:cubicBezTo>
                  <a:cubicBezTo>
                    <a:pt x="191" y="66"/>
                    <a:pt x="193" y="67"/>
                    <a:pt x="193" y="68"/>
                  </a:cubicBezTo>
                  <a:cubicBezTo>
                    <a:pt x="194" y="68"/>
                    <a:pt x="194" y="68"/>
                    <a:pt x="194" y="68"/>
                  </a:cubicBezTo>
                  <a:cubicBezTo>
                    <a:pt x="194" y="69"/>
                    <a:pt x="195" y="69"/>
                    <a:pt x="195" y="71"/>
                  </a:cubicBezTo>
                  <a:cubicBezTo>
                    <a:pt x="196" y="72"/>
                    <a:pt x="196" y="73"/>
                    <a:pt x="197" y="74"/>
                  </a:cubicBezTo>
                  <a:cubicBezTo>
                    <a:pt x="197" y="74"/>
                    <a:pt x="198" y="75"/>
                    <a:pt x="198" y="76"/>
                  </a:cubicBezTo>
                  <a:cubicBezTo>
                    <a:pt x="198" y="77"/>
                    <a:pt x="199" y="79"/>
                    <a:pt x="199" y="80"/>
                  </a:cubicBezTo>
                  <a:cubicBezTo>
                    <a:pt x="200" y="82"/>
                    <a:pt x="200" y="86"/>
                    <a:pt x="200" y="89"/>
                  </a:cubicBezTo>
                  <a:cubicBezTo>
                    <a:pt x="202" y="90"/>
                    <a:pt x="202" y="92"/>
                    <a:pt x="202" y="99"/>
                  </a:cubicBezTo>
                  <a:cubicBezTo>
                    <a:pt x="200" y="106"/>
                    <a:pt x="199" y="109"/>
                    <a:pt x="199" y="110"/>
                  </a:cubicBezTo>
                  <a:cubicBezTo>
                    <a:pt x="198" y="112"/>
                    <a:pt x="199" y="111"/>
                    <a:pt x="199" y="111"/>
                  </a:cubicBezTo>
                  <a:cubicBezTo>
                    <a:pt x="200" y="111"/>
                    <a:pt x="200" y="110"/>
                    <a:pt x="202" y="110"/>
                  </a:cubicBezTo>
                  <a:cubicBezTo>
                    <a:pt x="203" y="111"/>
                    <a:pt x="203" y="114"/>
                    <a:pt x="203" y="115"/>
                  </a:cubicBezTo>
                  <a:cubicBezTo>
                    <a:pt x="203" y="116"/>
                    <a:pt x="203" y="117"/>
                    <a:pt x="203" y="120"/>
                  </a:cubicBezTo>
                  <a:cubicBezTo>
                    <a:pt x="203" y="124"/>
                    <a:pt x="203" y="124"/>
                    <a:pt x="203" y="125"/>
                  </a:cubicBezTo>
                  <a:cubicBezTo>
                    <a:pt x="204" y="127"/>
                    <a:pt x="203" y="128"/>
                    <a:pt x="203" y="129"/>
                  </a:cubicBezTo>
                  <a:cubicBezTo>
                    <a:pt x="203" y="129"/>
                    <a:pt x="203" y="133"/>
                    <a:pt x="203" y="134"/>
                  </a:cubicBezTo>
                  <a:cubicBezTo>
                    <a:pt x="203" y="135"/>
                    <a:pt x="202" y="138"/>
                    <a:pt x="202" y="139"/>
                  </a:cubicBezTo>
                  <a:cubicBezTo>
                    <a:pt x="200" y="141"/>
                    <a:pt x="197" y="141"/>
                    <a:pt x="197" y="141"/>
                  </a:cubicBezTo>
                  <a:cubicBezTo>
                    <a:pt x="196" y="139"/>
                    <a:pt x="196" y="141"/>
                    <a:pt x="196" y="144"/>
                  </a:cubicBezTo>
                  <a:cubicBezTo>
                    <a:pt x="196" y="147"/>
                    <a:pt x="194" y="156"/>
                    <a:pt x="194" y="158"/>
                  </a:cubicBezTo>
                  <a:cubicBezTo>
                    <a:pt x="194" y="159"/>
                    <a:pt x="194" y="159"/>
                    <a:pt x="196" y="160"/>
                  </a:cubicBezTo>
                  <a:cubicBezTo>
                    <a:pt x="197" y="162"/>
                    <a:pt x="199" y="164"/>
                    <a:pt x="199" y="164"/>
                  </a:cubicBezTo>
                  <a:cubicBezTo>
                    <a:pt x="200" y="165"/>
                    <a:pt x="203" y="167"/>
                    <a:pt x="205" y="168"/>
                  </a:cubicBezTo>
                  <a:cubicBezTo>
                    <a:pt x="206" y="168"/>
                    <a:pt x="212" y="170"/>
                    <a:pt x="215" y="171"/>
                  </a:cubicBezTo>
                  <a:cubicBezTo>
                    <a:pt x="218" y="172"/>
                    <a:pt x="221" y="172"/>
                    <a:pt x="224" y="172"/>
                  </a:cubicBezTo>
                  <a:cubicBezTo>
                    <a:pt x="226" y="173"/>
                    <a:pt x="234" y="174"/>
                    <a:pt x="237" y="174"/>
                  </a:cubicBezTo>
                  <a:cubicBezTo>
                    <a:pt x="238" y="176"/>
                    <a:pt x="242" y="177"/>
                    <a:pt x="243" y="177"/>
                  </a:cubicBezTo>
                  <a:cubicBezTo>
                    <a:pt x="244" y="178"/>
                    <a:pt x="248" y="178"/>
                    <a:pt x="249" y="178"/>
                  </a:cubicBezTo>
                  <a:cubicBezTo>
                    <a:pt x="251" y="178"/>
                    <a:pt x="256" y="179"/>
                    <a:pt x="257" y="180"/>
                  </a:cubicBezTo>
                  <a:cubicBezTo>
                    <a:pt x="259" y="180"/>
                    <a:pt x="263" y="181"/>
                    <a:pt x="267" y="182"/>
                  </a:cubicBezTo>
                  <a:cubicBezTo>
                    <a:pt x="272" y="183"/>
                    <a:pt x="274" y="183"/>
                    <a:pt x="274" y="185"/>
                  </a:cubicBezTo>
                  <a:cubicBezTo>
                    <a:pt x="275" y="185"/>
                    <a:pt x="275" y="185"/>
                    <a:pt x="276" y="185"/>
                  </a:cubicBezTo>
                  <a:cubicBezTo>
                    <a:pt x="278" y="185"/>
                    <a:pt x="279" y="186"/>
                    <a:pt x="279" y="187"/>
                  </a:cubicBezTo>
                  <a:cubicBezTo>
                    <a:pt x="281" y="189"/>
                    <a:pt x="283" y="196"/>
                    <a:pt x="283" y="196"/>
                  </a:cubicBezTo>
                  <a:cubicBezTo>
                    <a:pt x="283" y="196"/>
                    <a:pt x="284" y="198"/>
                    <a:pt x="284" y="199"/>
                  </a:cubicBezTo>
                  <a:cubicBezTo>
                    <a:pt x="284" y="247"/>
                    <a:pt x="284" y="247"/>
                    <a:pt x="284" y="247"/>
                  </a:cubicBezTo>
                  <a:cubicBezTo>
                    <a:pt x="284" y="247"/>
                    <a:pt x="284" y="247"/>
                    <a:pt x="48" y="2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16"/>
            <p:cNvSpPr>
              <a:spLocks noEditPoints="1"/>
            </p:cNvSpPr>
            <p:nvPr/>
          </p:nvSpPr>
          <p:spPr bwMode="auto">
            <a:xfrm>
              <a:off x="5100907" y="4402043"/>
              <a:ext cx="574395" cy="566563"/>
            </a:xfrm>
            <a:custGeom>
              <a:avLst/>
              <a:gdLst>
                <a:gd name="T0" fmla="*/ 150 w 300"/>
                <a:gd name="T1" fmla="*/ 0 h 296"/>
                <a:gd name="T2" fmla="*/ 0 w 300"/>
                <a:gd name="T3" fmla="*/ 148 h 296"/>
                <a:gd name="T4" fmla="*/ 150 w 300"/>
                <a:gd name="T5" fmla="*/ 296 h 296"/>
                <a:gd name="T6" fmla="*/ 300 w 300"/>
                <a:gd name="T7" fmla="*/ 148 h 296"/>
                <a:gd name="T8" fmla="*/ 150 w 300"/>
                <a:gd name="T9" fmla="*/ 0 h 296"/>
                <a:gd name="T10" fmla="*/ 79 w 300"/>
                <a:gd name="T11" fmla="*/ 217 h 296"/>
                <a:gd name="T12" fmla="*/ 79 w 300"/>
                <a:gd name="T13" fmla="*/ 213 h 296"/>
                <a:gd name="T14" fmla="*/ 82 w 300"/>
                <a:gd name="T15" fmla="*/ 199 h 296"/>
                <a:gd name="T16" fmla="*/ 82 w 300"/>
                <a:gd name="T17" fmla="*/ 190 h 296"/>
                <a:gd name="T18" fmla="*/ 91 w 300"/>
                <a:gd name="T19" fmla="*/ 175 h 296"/>
                <a:gd name="T20" fmla="*/ 117 w 300"/>
                <a:gd name="T21" fmla="*/ 172 h 296"/>
                <a:gd name="T22" fmla="*/ 112 w 300"/>
                <a:gd name="T23" fmla="*/ 165 h 296"/>
                <a:gd name="T24" fmla="*/ 111 w 300"/>
                <a:gd name="T25" fmla="*/ 156 h 296"/>
                <a:gd name="T26" fmla="*/ 106 w 300"/>
                <a:gd name="T27" fmla="*/ 160 h 296"/>
                <a:gd name="T28" fmla="*/ 121 w 300"/>
                <a:gd name="T29" fmla="*/ 88 h 296"/>
                <a:gd name="T30" fmla="*/ 141 w 300"/>
                <a:gd name="T31" fmla="*/ 74 h 296"/>
                <a:gd name="T32" fmla="*/ 145 w 300"/>
                <a:gd name="T33" fmla="*/ 69 h 296"/>
                <a:gd name="T34" fmla="*/ 185 w 300"/>
                <a:gd name="T35" fmla="*/ 98 h 296"/>
                <a:gd name="T36" fmla="*/ 189 w 300"/>
                <a:gd name="T37" fmla="*/ 120 h 296"/>
                <a:gd name="T38" fmla="*/ 194 w 300"/>
                <a:gd name="T39" fmla="*/ 141 h 296"/>
                <a:gd name="T40" fmla="*/ 194 w 300"/>
                <a:gd name="T41" fmla="*/ 144 h 296"/>
                <a:gd name="T42" fmla="*/ 197 w 300"/>
                <a:gd name="T43" fmla="*/ 153 h 296"/>
                <a:gd name="T44" fmla="*/ 197 w 300"/>
                <a:gd name="T45" fmla="*/ 156 h 296"/>
                <a:gd name="T46" fmla="*/ 196 w 300"/>
                <a:gd name="T47" fmla="*/ 154 h 296"/>
                <a:gd name="T48" fmla="*/ 197 w 300"/>
                <a:gd name="T49" fmla="*/ 164 h 296"/>
                <a:gd name="T50" fmla="*/ 196 w 300"/>
                <a:gd name="T51" fmla="*/ 168 h 296"/>
                <a:gd name="T52" fmla="*/ 195 w 300"/>
                <a:gd name="T53" fmla="*/ 166 h 296"/>
                <a:gd name="T54" fmla="*/ 194 w 300"/>
                <a:gd name="T55" fmla="*/ 170 h 296"/>
                <a:gd name="T56" fmla="*/ 184 w 300"/>
                <a:gd name="T57" fmla="*/ 175 h 296"/>
                <a:gd name="T58" fmla="*/ 179 w 300"/>
                <a:gd name="T59" fmla="*/ 169 h 296"/>
                <a:gd name="T60" fmla="*/ 175 w 300"/>
                <a:gd name="T61" fmla="*/ 170 h 296"/>
                <a:gd name="T62" fmla="*/ 181 w 300"/>
                <a:gd name="T63" fmla="*/ 176 h 296"/>
                <a:gd name="T64" fmla="*/ 187 w 300"/>
                <a:gd name="T65" fmla="*/ 177 h 296"/>
                <a:gd name="T66" fmla="*/ 191 w 300"/>
                <a:gd name="T67" fmla="*/ 179 h 296"/>
                <a:gd name="T68" fmla="*/ 208 w 300"/>
                <a:gd name="T69" fmla="*/ 182 h 296"/>
                <a:gd name="T70" fmla="*/ 213 w 300"/>
                <a:gd name="T71" fmla="*/ 185 h 296"/>
                <a:gd name="T72" fmla="*/ 217 w 300"/>
                <a:gd name="T73" fmla="*/ 208 h 296"/>
                <a:gd name="T74" fmla="*/ 218 w 300"/>
                <a:gd name="T75" fmla="*/ 217 h 296"/>
                <a:gd name="T76" fmla="*/ 79 w 300"/>
                <a:gd name="T77"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0" h="296">
                  <a:moveTo>
                    <a:pt x="150" y="0"/>
                  </a:moveTo>
                  <a:cubicBezTo>
                    <a:pt x="67" y="0"/>
                    <a:pt x="0" y="66"/>
                    <a:pt x="0" y="148"/>
                  </a:cubicBezTo>
                  <a:cubicBezTo>
                    <a:pt x="0" y="230"/>
                    <a:pt x="67" y="296"/>
                    <a:pt x="150" y="296"/>
                  </a:cubicBezTo>
                  <a:cubicBezTo>
                    <a:pt x="232" y="296"/>
                    <a:pt x="300" y="230"/>
                    <a:pt x="300" y="148"/>
                  </a:cubicBezTo>
                  <a:cubicBezTo>
                    <a:pt x="300" y="66"/>
                    <a:pt x="232" y="0"/>
                    <a:pt x="150" y="0"/>
                  </a:cubicBezTo>
                  <a:close/>
                  <a:moveTo>
                    <a:pt x="79" y="217"/>
                  </a:moveTo>
                  <a:cubicBezTo>
                    <a:pt x="79" y="215"/>
                    <a:pt x="79" y="214"/>
                    <a:pt x="79" y="213"/>
                  </a:cubicBezTo>
                  <a:cubicBezTo>
                    <a:pt x="80" y="208"/>
                    <a:pt x="81" y="203"/>
                    <a:pt x="82" y="199"/>
                  </a:cubicBezTo>
                  <a:cubicBezTo>
                    <a:pt x="82" y="196"/>
                    <a:pt x="81" y="192"/>
                    <a:pt x="82" y="190"/>
                  </a:cubicBezTo>
                  <a:cubicBezTo>
                    <a:pt x="83" y="183"/>
                    <a:pt x="88" y="176"/>
                    <a:pt x="91" y="175"/>
                  </a:cubicBezTo>
                  <a:cubicBezTo>
                    <a:pt x="99" y="172"/>
                    <a:pt x="111" y="175"/>
                    <a:pt x="117" y="172"/>
                  </a:cubicBezTo>
                  <a:cubicBezTo>
                    <a:pt x="114" y="171"/>
                    <a:pt x="113" y="168"/>
                    <a:pt x="112" y="165"/>
                  </a:cubicBezTo>
                  <a:cubicBezTo>
                    <a:pt x="111" y="162"/>
                    <a:pt x="112" y="159"/>
                    <a:pt x="111" y="156"/>
                  </a:cubicBezTo>
                  <a:cubicBezTo>
                    <a:pt x="110" y="156"/>
                    <a:pt x="109" y="160"/>
                    <a:pt x="106" y="160"/>
                  </a:cubicBezTo>
                  <a:cubicBezTo>
                    <a:pt x="115" y="144"/>
                    <a:pt x="113" y="108"/>
                    <a:pt x="121" y="88"/>
                  </a:cubicBezTo>
                  <a:cubicBezTo>
                    <a:pt x="124" y="80"/>
                    <a:pt x="129" y="71"/>
                    <a:pt x="141" y="74"/>
                  </a:cubicBezTo>
                  <a:cubicBezTo>
                    <a:pt x="143" y="72"/>
                    <a:pt x="143" y="71"/>
                    <a:pt x="145" y="69"/>
                  </a:cubicBezTo>
                  <a:cubicBezTo>
                    <a:pt x="168" y="64"/>
                    <a:pt x="179" y="81"/>
                    <a:pt x="185" y="98"/>
                  </a:cubicBezTo>
                  <a:cubicBezTo>
                    <a:pt x="187" y="104"/>
                    <a:pt x="187" y="112"/>
                    <a:pt x="189" y="120"/>
                  </a:cubicBezTo>
                  <a:cubicBezTo>
                    <a:pt x="191" y="127"/>
                    <a:pt x="192" y="135"/>
                    <a:pt x="194" y="141"/>
                  </a:cubicBezTo>
                  <a:cubicBezTo>
                    <a:pt x="194" y="141"/>
                    <a:pt x="194" y="141"/>
                    <a:pt x="194" y="144"/>
                  </a:cubicBezTo>
                  <a:cubicBezTo>
                    <a:pt x="195" y="146"/>
                    <a:pt x="196" y="150"/>
                    <a:pt x="197" y="153"/>
                  </a:cubicBezTo>
                  <a:cubicBezTo>
                    <a:pt x="197" y="154"/>
                    <a:pt x="197" y="155"/>
                    <a:pt x="197" y="156"/>
                  </a:cubicBezTo>
                  <a:cubicBezTo>
                    <a:pt x="197" y="155"/>
                    <a:pt x="196" y="155"/>
                    <a:pt x="196" y="154"/>
                  </a:cubicBezTo>
                  <a:cubicBezTo>
                    <a:pt x="196" y="158"/>
                    <a:pt x="197" y="160"/>
                    <a:pt x="197" y="164"/>
                  </a:cubicBezTo>
                  <a:cubicBezTo>
                    <a:pt x="197" y="165"/>
                    <a:pt x="197" y="167"/>
                    <a:pt x="196" y="168"/>
                  </a:cubicBezTo>
                  <a:cubicBezTo>
                    <a:pt x="196" y="167"/>
                    <a:pt x="195" y="167"/>
                    <a:pt x="195" y="166"/>
                  </a:cubicBezTo>
                  <a:cubicBezTo>
                    <a:pt x="195" y="168"/>
                    <a:pt x="194" y="169"/>
                    <a:pt x="194" y="170"/>
                  </a:cubicBezTo>
                  <a:cubicBezTo>
                    <a:pt x="191" y="170"/>
                    <a:pt x="187" y="175"/>
                    <a:pt x="184" y="175"/>
                  </a:cubicBezTo>
                  <a:cubicBezTo>
                    <a:pt x="181" y="174"/>
                    <a:pt x="182" y="171"/>
                    <a:pt x="179" y="169"/>
                  </a:cubicBezTo>
                  <a:cubicBezTo>
                    <a:pt x="178" y="169"/>
                    <a:pt x="177" y="169"/>
                    <a:pt x="175" y="170"/>
                  </a:cubicBezTo>
                  <a:cubicBezTo>
                    <a:pt x="176" y="173"/>
                    <a:pt x="179" y="175"/>
                    <a:pt x="181" y="176"/>
                  </a:cubicBezTo>
                  <a:cubicBezTo>
                    <a:pt x="183" y="176"/>
                    <a:pt x="186" y="176"/>
                    <a:pt x="187" y="177"/>
                  </a:cubicBezTo>
                  <a:cubicBezTo>
                    <a:pt x="188" y="177"/>
                    <a:pt x="189" y="178"/>
                    <a:pt x="191" y="179"/>
                  </a:cubicBezTo>
                  <a:cubicBezTo>
                    <a:pt x="196" y="181"/>
                    <a:pt x="202" y="180"/>
                    <a:pt x="208" y="182"/>
                  </a:cubicBezTo>
                  <a:cubicBezTo>
                    <a:pt x="209" y="183"/>
                    <a:pt x="210" y="184"/>
                    <a:pt x="213" y="185"/>
                  </a:cubicBezTo>
                  <a:cubicBezTo>
                    <a:pt x="218" y="192"/>
                    <a:pt x="217" y="198"/>
                    <a:pt x="217" y="208"/>
                  </a:cubicBezTo>
                  <a:cubicBezTo>
                    <a:pt x="217" y="211"/>
                    <a:pt x="217" y="214"/>
                    <a:pt x="218" y="217"/>
                  </a:cubicBezTo>
                  <a:cubicBezTo>
                    <a:pt x="218" y="217"/>
                    <a:pt x="218" y="217"/>
                    <a:pt x="79" y="2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183" name="2b"/>
          <p:cNvSpPr>
            <a:spLocks noEditPoints="1"/>
          </p:cNvSpPr>
          <p:nvPr/>
        </p:nvSpPr>
        <p:spPr bwMode="auto">
          <a:xfrm>
            <a:off x="4213225" y="3255963"/>
            <a:ext cx="688975" cy="690563"/>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16" name="red"/>
          <p:cNvSpPr>
            <a:spLocks noEditPoints="1"/>
          </p:cNvSpPr>
          <p:nvPr/>
        </p:nvSpPr>
        <p:spPr bwMode="auto">
          <a:xfrm>
            <a:off x="3078369" y="5494338"/>
            <a:ext cx="447675" cy="447675"/>
          </a:xfrm>
          <a:custGeom>
            <a:avLst/>
            <a:gdLst>
              <a:gd name="T0" fmla="*/ 0 w 192"/>
              <a:gd name="T1" fmla="*/ 96 h 192"/>
              <a:gd name="T2" fmla="*/ 192 w 192"/>
              <a:gd name="T3" fmla="*/ 96 h 192"/>
              <a:gd name="T4" fmla="*/ 40 w 192"/>
              <a:gd name="T5" fmla="*/ 143 h 192"/>
              <a:gd name="T6" fmla="*/ 42 w 192"/>
              <a:gd name="T7" fmla="*/ 131 h 192"/>
              <a:gd name="T8" fmla="*/ 60 w 192"/>
              <a:gd name="T9" fmla="*/ 122 h 192"/>
              <a:gd name="T10" fmla="*/ 71 w 192"/>
              <a:gd name="T11" fmla="*/ 113 h 192"/>
              <a:gd name="T12" fmla="*/ 80 w 192"/>
              <a:gd name="T13" fmla="*/ 103 h 192"/>
              <a:gd name="T14" fmla="*/ 81 w 192"/>
              <a:gd name="T15" fmla="*/ 89 h 192"/>
              <a:gd name="T16" fmla="*/ 79 w 192"/>
              <a:gd name="T17" fmla="*/ 90 h 192"/>
              <a:gd name="T18" fmla="*/ 79 w 192"/>
              <a:gd name="T19" fmla="*/ 90 h 192"/>
              <a:gd name="T20" fmla="*/ 78 w 192"/>
              <a:gd name="T21" fmla="*/ 89 h 192"/>
              <a:gd name="T22" fmla="*/ 77 w 192"/>
              <a:gd name="T23" fmla="*/ 90 h 192"/>
              <a:gd name="T24" fmla="*/ 77 w 192"/>
              <a:gd name="T25" fmla="*/ 90 h 192"/>
              <a:gd name="T26" fmla="*/ 76 w 192"/>
              <a:gd name="T27" fmla="*/ 91 h 192"/>
              <a:gd name="T28" fmla="*/ 73 w 192"/>
              <a:gd name="T29" fmla="*/ 90 h 192"/>
              <a:gd name="T30" fmla="*/ 72 w 192"/>
              <a:gd name="T31" fmla="*/ 89 h 192"/>
              <a:gd name="T32" fmla="*/ 73 w 192"/>
              <a:gd name="T33" fmla="*/ 90 h 192"/>
              <a:gd name="T34" fmla="*/ 72 w 192"/>
              <a:gd name="T35" fmla="*/ 89 h 192"/>
              <a:gd name="T36" fmla="*/ 71 w 192"/>
              <a:gd name="T37" fmla="*/ 87 h 192"/>
              <a:gd name="T38" fmla="*/ 68 w 192"/>
              <a:gd name="T39" fmla="*/ 82 h 192"/>
              <a:gd name="T40" fmla="*/ 68 w 192"/>
              <a:gd name="T41" fmla="*/ 82 h 192"/>
              <a:gd name="T42" fmla="*/ 68 w 192"/>
              <a:gd name="T43" fmla="*/ 70 h 192"/>
              <a:gd name="T44" fmla="*/ 79 w 192"/>
              <a:gd name="T45" fmla="*/ 38 h 192"/>
              <a:gd name="T46" fmla="*/ 95 w 192"/>
              <a:gd name="T47" fmla="*/ 29 h 192"/>
              <a:gd name="T48" fmla="*/ 109 w 192"/>
              <a:gd name="T49" fmla="*/ 31 h 192"/>
              <a:gd name="T50" fmla="*/ 124 w 192"/>
              <a:gd name="T51" fmla="*/ 50 h 192"/>
              <a:gd name="T52" fmla="*/ 122 w 192"/>
              <a:gd name="T53" fmla="*/ 85 h 192"/>
              <a:gd name="T54" fmla="*/ 121 w 192"/>
              <a:gd name="T55" fmla="*/ 88 h 192"/>
              <a:gd name="T56" fmla="*/ 120 w 192"/>
              <a:gd name="T57" fmla="*/ 89 h 192"/>
              <a:gd name="T58" fmla="*/ 116 w 192"/>
              <a:gd name="T59" fmla="*/ 94 h 192"/>
              <a:gd name="T60" fmla="*/ 117 w 192"/>
              <a:gd name="T61" fmla="*/ 93 h 192"/>
              <a:gd name="T62" fmla="*/ 116 w 192"/>
              <a:gd name="T63" fmla="*/ 92 h 192"/>
              <a:gd name="T64" fmla="*/ 115 w 192"/>
              <a:gd name="T65" fmla="*/ 93 h 192"/>
              <a:gd name="T66" fmla="*/ 113 w 192"/>
              <a:gd name="T67" fmla="*/ 94 h 192"/>
              <a:gd name="T68" fmla="*/ 114 w 192"/>
              <a:gd name="T69" fmla="*/ 93 h 192"/>
              <a:gd name="T70" fmla="*/ 112 w 192"/>
              <a:gd name="T71" fmla="*/ 98 h 192"/>
              <a:gd name="T72" fmla="*/ 125 w 192"/>
              <a:gd name="T73" fmla="*/ 108 h 192"/>
              <a:gd name="T74" fmla="*/ 146 w 192"/>
              <a:gd name="T75" fmla="*/ 115 h 192"/>
              <a:gd name="T76" fmla="*/ 159 w 192"/>
              <a:gd name="T77" fmla="*/ 130 h 192"/>
              <a:gd name="T78" fmla="*/ 40 w 192"/>
              <a:gd name="T7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40" y="143"/>
                </a:moveTo>
                <a:cubicBezTo>
                  <a:pt x="40" y="140"/>
                  <a:pt x="41" y="139"/>
                  <a:pt x="41" y="137"/>
                </a:cubicBezTo>
                <a:cubicBezTo>
                  <a:pt x="41" y="134"/>
                  <a:pt x="41" y="132"/>
                  <a:pt x="42" y="131"/>
                </a:cubicBezTo>
                <a:cubicBezTo>
                  <a:pt x="43" y="130"/>
                  <a:pt x="44" y="130"/>
                  <a:pt x="45" y="129"/>
                </a:cubicBezTo>
                <a:cubicBezTo>
                  <a:pt x="52" y="125"/>
                  <a:pt x="57" y="124"/>
                  <a:pt x="60" y="122"/>
                </a:cubicBezTo>
                <a:cubicBezTo>
                  <a:pt x="62" y="120"/>
                  <a:pt x="64" y="118"/>
                  <a:pt x="65" y="117"/>
                </a:cubicBezTo>
                <a:cubicBezTo>
                  <a:pt x="68" y="116"/>
                  <a:pt x="68" y="115"/>
                  <a:pt x="71" y="113"/>
                </a:cubicBezTo>
                <a:cubicBezTo>
                  <a:pt x="73" y="111"/>
                  <a:pt x="75" y="109"/>
                  <a:pt x="75" y="109"/>
                </a:cubicBezTo>
                <a:cubicBezTo>
                  <a:pt x="77" y="105"/>
                  <a:pt x="79" y="103"/>
                  <a:pt x="80" y="103"/>
                </a:cubicBezTo>
                <a:cubicBezTo>
                  <a:pt x="83" y="102"/>
                  <a:pt x="82" y="103"/>
                  <a:pt x="81" y="94"/>
                </a:cubicBezTo>
                <a:cubicBezTo>
                  <a:pt x="81" y="91"/>
                  <a:pt x="81" y="90"/>
                  <a:pt x="81" y="89"/>
                </a:cubicBezTo>
                <a:cubicBezTo>
                  <a:pt x="80" y="88"/>
                  <a:pt x="81" y="90"/>
                  <a:pt x="80" y="90"/>
                </a:cubicBezTo>
                <a:cubicBezTo>
                  <a:pt x="80" y="90"/>
                  <a:pt x="79" y="90"/>
                  <a:pt x="79" y="90"/>
                </a:cubicBezTo>
                <a:cubicBezTo>
                  <a:pt x="79" y="90"/>
                  <a:pt x="79" y="90"/>
                  <a:pt x="79" y="90"/>
                </a:cubicBezTo>
                <a:cubicBezTo>
                  <a:pt x="79" y="90"/>
                  <a:pt x="79" y="90"/>
                  <a:pt x="79" y="90"/>
                </a:cubicBezTo>
                <a:cubicBezTo>
                  <a:pt x="79" y="90"/>
                  <a:pt x="79" y="89"/>
                  <a:pt x="78" y="89"/>
                </a:cubicBezTo>
                <a:cubicBezTo>
                  <a:pt x="78" y="89"/>
                  <a:pt x="78" y="89"/>
                  <a:pt x="78" y="89"/>
                </a:cubicBezTo>
                <a:cubicBezTo>
                  <a:pt x="77" y="89"/>
                  <a:pt x="77" y="89"/>
                  <a:pt x="77" y="89"/>
                </a:cubicBezTo>
                <a:cubicBezTo>
                  <a:pt x="77" y="89"/>
                  <a:pt x="77" y="90"/>
                  <a:pt x="77" y="90"/>
                </a:cubicBezTo>
                <a:cubicBezTo>
                  <a:pt x="77" y="90"/>
                  <a:pt x="78" y="90"/>
                  <a:pt x="78" y="90"/>
                </a:cubicBezTo>
                <a:cubicBezTo>
                  <a:pt x="78" y="90"/>
                  <a:pt x="78" y="90"/>
                  <a:pt x="77" y="90"/>
                </a:cubicBezTo>
                <a:cubicBezTo>
                  <a:pt x="77" y="90"/>
                  <a:pt x="75" y="89"/>
                  <a:pt x="75" y="88"/>
                </a:cubicBezTo>
                <a:cubicBezTo>
                  <a:pt x="75" y="90"/>
                  <a:pt x="76" y="90"/>
                  <a:pt x="76" y="91"/>
                </a:cubicBezTo>
                <a:cubicBezTo>
                  <a:pt x="76" y="91"/>
                  <a:pt x="75" y="91"/>
                  <a:pt x="75" y="90"/>
                </a:cubicBezTo>
                <a:cubicBezTo>
                  <a:pt x="74" y="90"/>
                  <a:pt x="74" y="90"/>
                  <a:pt x="73" y="90"/>
                </a:cubicBezTo>
                <a:cubicBezTo>
                  <a:pt x="73" y="90"/>
                  <a:pt x="74" y="90"/>
                  <a:pt x="75" y="91"/>
                </a:cubicBezTo>
                <a:cubicBezTo>
                  <a:pt x="73" y="90"/>
                  <a:pt x="73" y="90"/>
                  <a:pt x="72" y="89"/>
                </a:cubicBezTo>
                <a:cubicBezTo>
                  <a:pt x="72" y="89"/>
                  <a:pt x="72" y="89"/>
                  <a:pt x="72" y="89"/>
                </a:cubicBezTo>
                <a:cubicBezTo>
                  <a:pt x="73" y="90"/>
                  <a:pt x="73" y="90"/>
                  <a:pt x="73" y="90"/>
                </a:cubicBezTo>
                <a:cubicBezTo>
                  <a:pt x="73" y="90"/>
                  <a:pt x="72" y="90"/>
                  <a:pt x="72" y="89"/>
                </a:cubicBezTo>
                <a:cubicBezTo>
                  <a:pt x="72" y="89"/>
                  <a:pt x="72" y="89"/>
                  <a:pt x="72" y="89"/>
                </a:cubicBezTo>
                <a:cubicBezTo>
                  <a:pt x="72" y="89"/>
                  <a:pt x="72" y="89"/>
                  <a:pt x="72" y="89"/>
                </a:cubicBezTo>
                <a:cubicBezTo>
                  <a:pt x="71" y="88"/>
                  <a:pt x="71" y="87"/>
                  <a:pt x="71" y="87"/>
                </a:cubicBezTo>
                <a:cubicBezTo>
                  <a:pt x="71" y="88"/>
                  <a:pt x="71" y="88"/>
                  <a:pt x="71" y="88"/>
                </a:cubicBezTo>
                <a:cubicBezTo>
                  <a:pt x="71" y="88"/>
                  <a:pt x="69" y="84"/>
                  <a:pt x="68" y="82"/>
                </a:cubicBezTo>
                <a:cubicBezTo>
                  <a:pt x="68" y="82"/>
                  <a:pt x="69" y="84"/>
                  <a:pt x="69" y="84"/>
                </a:cubicBezTo>
                <a:cubicBezTo>
                  <a:pt x="68" y="83"/>
                  <a:pt x="68" y="82"/>
                  <a:pt x="68" y="82"/>
                </a:cubicBezTo>
                <a:cubicBezTo>
                  <a:pt x="68" y="82"/>
                  <a:pt x="68" y="82"/>
                  <a:pt x="68" y="83"/>
                </a:cubicBezTo>
                <a:cubicBezTo>
                  <a:pt x="66" y="78"/>
                  <a:pt x="67" y="72"/>
                  <a:pt x="68" y="70"/>
                </a:cubicBezTo>
                <a:cubicBezTo>
                  <a:pt x="68" y="57"/>
                  <a:pt x="71" y="51"/>
                  <a:pt x="71" y="49"/>
                </a:cubicBezTo>
                <a:cubicBezTo>
                  <a:pt x="74" y="40"/>
                  <a:pt x="77" y="39"/>
                  <a:pt x="79" y="38"/>
                </a:cubicBezTo>
                <a:cubicBezTo>
                  <a:pt x="85" y="29"/>
                  <a:pt x="91" y="31"/>
                  <a:pt x="92" y="31"/>
                </a:cubicBezTo>
                <a:cubicBezTo>
                  <a:pt x="96" y="32"/>
                  <a:pt x="93" y="31"/>
                  <a:pt x="95" y="29"/>
                </a:cubicBezTo>
                <a:cubicBezTo>
                  <a:pt x="98" y="27"/>
                  <a:pt x="102" y="29"/>
                  <a:pt x="102" y="29"/>
                </a:cubicBezTo>
                <a:cubicBezTo>
                  <a:pt x="105" y="29"/>
                  <a:pt x="108" y="30"/>
                  <a:pt x="109" y="31"/>
                </a:cubicBezTo>
                <a:cubicBezTo>
                  <a:pt x="115" y="32"/>
                  <a:pt x="117" y="37"/>
                  <a:pt x="118" y="38"/>
                </a:cubicBezTo>
                <a:cubicBezTo>
                  <a:pt x="121" y="42"/>
                  <a:pt x="124" y="48"/>
                  <a:pt x="124" y="50"/>
                </a:cubicBezTo>
                <a:cubicBezTo>
                  <a:pt x="128" y="65"/>
                  <a:pt x="125" y="78"/>
                  <a:pt x="124" y="81"/>
                </a:cubicBezTo>
                <a:cubicBezTo>
                  <a:pt x="123" y="84"/>
                  <a:pt x="123" y="83"/>
                  <a:pt x="122" y="85"/>
                </a:cubicBezTo>
                <a:cubicBezTo>
                  <a:pt x="121" y="87"/>
                  <a:pt x="122" y="85"/>
                  <a:pt x="122" y="84"/>
                </a:cubicBezTo>
                <a:cubicBezTo>
                  <a:pt x="121" y="85"/>
                  <a:pt x="121" y="88"/>
                  <a:pt x="121" y="88"/>
                </a:cubicBezTo>
                <a:cubicBezTo>
                  <a:pt x="121" y="88"/>
                  <a:pt x="121" y="90"/>
                  <a:pt x="120" y="90"/>
                </a:cubicBezTo>
                <a:cubicBezTo>
                  <a:pt x="120" y="90"/>
                  <a:pt x="120" y="90"/>
                  <a:pt x="120" y="89"/>
                </a:cubicBezTo>
                <a:cubicBezTo>
                  <a:pt x="119" y="91"/>
                  <a:pt x="118" y="92"/>
                  <a:pt x="116" y="93"/>
                </a:cubicBezTo>
                <a:cubicBezTo>
                  <a:pt x="116" y="94"/>
                  <a:pt x="116" y="94"/>
                  <a:pt x="116" y="94"/>
                </a:cubicBezTo>
                <a:cubicBezTo>
                  <a:pt x="116" y="94"/>
                  <a:pt x="116" y="93"/>
                  <a:pt x="116" y="93"/>
                </a:cubicBezTo>
                <a:cubicBezTo>
                  <a:pt x="116" y="93"/>
                  <a:pt x="116" y="93"/>
                  <a:pt x="117" y="93"/>
                </a:cubicBezTo>
                <a:cubicBezTo>
                  <a:pt x="116" y="94"/>
                  <a:pt x="117" y="93"/>
                  <a:pt x="116" y="93"/>
                </a:cubicBezTo>
                <a:cubicBezTo>
                  <a:pt x="116" y="93"/>
                  <a:pt x="116" y="93"/>
                  <a:pt x="116" y="92"/>
                </a:cubicBezTo>
                <a:cubicBezTo>
                  <a:pt x="116" y="93"/>
                  <a:pt x="116" y="93"/>
                  <a:pt x="115" y="94"/>
                </a:cubicBezTo>
                <a:cubicBezTo>
                  <a:pt x="115" y="93"/>
                  <a:pt x="114" y="94"/>
                  <a:pt x="115" y="93"/>
                </a:cubicBezTo>
                <a:cubicBezTo>
                  <a:pt x="114" y="93"/>
                  <a:pt x="114" y="93"/>
                  <a:pt x="114" y="93"/>
                </a:cubicBezTo>
                <a:cubicBezTo>
                  <a:pt x="114" y="93"/>
                  <a:pt x="114" y="93"/>
                  <a:pt x="113" y="94"/>
                </a:cubicBezTo>
                <a:cubicBezTo>
                  <a:pt x="114" y="93"/>
                  <a:pt x="114" y="93"/>
                  <a:pt x="114" y="93"/>
                </a:cubicBezTo>
                <a:cubicBezTo>
                  <a:pt x="114" y="93"/>
                  <a:pt x="113" y="93"/>
                  <a:pt x="114" y="93"/>
                </a:cubicBezTo>
                <a:cubicBezTo>
                  <a:pt x="113" y="93"/>
                  <a:pt x="113" y="92"/>
                  <a:pt x="111" y="94"/>
                </a:cubicBezTo>
                <a:cubicBezTo>
                  <a:pt x="111" y="94"/>
                  <a:pt x="111" y="94"/>
                  <a:pt x="112" y="98"/>
                </a:cubicBezTo>
                <a:cubicBezTo>
                  <a:pt x="112" y="99"/>
                  <a:pt x="113" y="99"/>
                  <a:pt x="114" y="99"/>
                </a:cubicBezTo>
                <a:cubicBezTo>
                  <a:pt x="119" y="100"/>
                  <a:pt x="119" y="106"/>
                  <a:pt x="125" y="108"/>
                </a:cubicBezTo>
                <a:cubicBezTo>
                  <a:pt x="129" y="109"/>
                  <a:pt x="128" y="110"/>
                  <a:pt x="130" y="111"/>
                </a:cubicBezTo>
                <a:cubicBezTo>
                  <a:pt x="132" y="111"/>
                  <a:pt x="143" y="114"/>
                  <a:pt x="146" y="115"/>
                </a:cubicBezTo>
                <a:cubicBezTo>
                  <a:pt x="152" y="117"/>
                  <a:pt x="154" y="120"/>
                  <a:pt x="155" y="120"/>
                </a:cubicBezTo>
                <a:cubicBezTo>
                  <a:pt x="157" y="120"/>
                  <a:pt x="156" y="122"/>
                  <a:pt x="159" y="130"/>
                </a:cubicBezTo>
                <a:cubicBezTo>
                  <a:pt x="159" y="131"/>
                  <a:pt x="161" y="136"/>
                  <a:pt x="163" y="143"/>
                </a:cubicBezTo>
                <a:cubicBezTo>
                  <a:pt x="163" y="143"/>
                  <a:pt x="163" y="143"/>
                  <a:pt x="40" y="14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21" name="?"/>
          <p:cNvGrpSpPr/>
          <p:nvPr/>
        </p:nvGrpSpPr>
        <p:grpSpPr>
          <a:xfrm>
            <a:off x="3158660" y="5570666"/>
            <a:ext cx="300553" cy="300553"/>
            <a:chOff x="7525178" y="-1479917"/>
            <a:chExt cx="533570" cy="533570"/>
          </a:xfrm>
        </p:grpSpPr>
        <p:sp>
          <p:nvSpPr>
            <p:cNvPr id="122" name="Oval 8"/>
            <p:cNvSpPr>
              <a:spLocks noChangeArrowheads="1"/>
            </p:cNvSpPr>
            <p:nvPr/>
          </p:nvSpPr>
          <p:spPr bwMode="auto">
            <a:xfrm>
              <a:off x="7525178" y="-1479917"/>
              <a:ext cx="533570" cy="533570"/>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 name="Freeform 9"/>
            <p:cNvSpPr>
              <a:spLocks noEditPoints="1"/>
            </p:cNvSpPr>
            <p:nvPr/>
          </p:nvSpPr>
          <p:spPr bwMode="auto">
            <a:xfrm>
              <a:off x="7678234" y="-1373097"/>
              <a:ext cx="229584" cy="322587"/>
            </a:xfrm>
            <a:custGeom>
              <a:avLst/>
              <a:gdLst>
                <a:gd name="T0" fmla="*/ 112 w 183"/>
                <a:gd name="T1" fmla="*/ 192 h 257"/>
                <a:gd name="T2" fmla="*/ 68 w 183"/>
                <a:gd name="T3" fmla="*/ 192 h 257"/>
                <a:gd name="T4" fmla="*/ 68 w 183"/>
                <a:gd name="T5" fmla="*/ 180 h 257"/>
                <a:gd name="T6" fmla="*/ 75 w 183"/>
                <a:gd name="T7" fmla="*/ 145 h 257"/>
                <a:gd name="T8" fmla="*/ 103 w 183"/>
                <a:gd name="T9" fmla="*/ 113 h 257"/>
                <a:gd name="T10" fmla="*/ 129 w 183"/>
                <a:gd name="T11" fmla="*/ 91 h 257"/>
                <a:gd name="T12" fmla="*/ 135 w 183"/>
                <a:gd name="T13" fmla="*/ 72 h 257"/>
                <a:gd name="T14" fmla="*/ 124 w 183"/>
                <a:gd name="T15" fmla="*/ 47 h 257"/>
                <a:gd name="T16" fmla="*/ 93 w 183"/>
                <a:gd name="T17" fmla="*/ 37 h 257"/>
                <a:gd name="T18" fmla="*/ 62 w 183"/>
                <a:gd name="T19" fmla="*/ 48 h 257"/>
                <a:gd name="T20" fmla="*/ 45 w 183"/>
                <a:gd name="T21" fmla="*/ 80 h 257"/>
                <a:gd name="T22" fmla="*/ 0 w 183"/>
                <a:gd name="T23" fmla="*/ 75 h 257"/>
                <a:gd name="T24" fmla="*/ 27 w 183"/>
                <a:gd name="T25" fmla="*/ 22 h 257"/>
                <a:gd name="T26" fmla="*/ 91 w 183"/>
                <a:gd name="T27" fmla="*/ 0 h 257"/>
                <a:gd name="T28" fmla="*/ 158 w 183"/>
                <a:gd name="T29" fmla="*/ 22 h 257"/>
                <a:gd name="T30" fmla="*/ 183 w 183"/>
                <a:gd name="T31" fmla="*/ 73 h 257"/>
                <a:gd name="T32" fmla="*/ 174 w 183"/>
                <a:gd name="T33" fmla="*/ 104 h 257"/>
                <a:gd name="T34" fmla="*/ 135 w 183"/>
                <a:gd name="T35" fmla="*/ 143 h 257"/>
                <a:gd name="T36" fmla="*/ 116 w 183"/>
                <a:gd name="T37" fmla="*/ 164 h 257"/>
                <a:gd name="T38" fmla="*/ 112 w 183"/>
                <a:gd name="T39" fmla="*/ 192 h 257"/>
                <a:gd name="T40" fmla="*/ 68 w 183"/>
                <a:gd name="T41" fmla="*/ 257 h 257"/>
                <a:gd name="T42" fmla="*/ 68 w 183"/>
                <a:gd name="T43" fmla="*/ 209 h 257"/>
                <a:gd name="T44" fmla="*/ 117 w 183"/>
                <a:gd name="T45" fmla="*/ 209 h 257"/>
                <a:gd name="T46" fmla="*/ 117 w 183"/>
                <a:gd name="T47" fmla="*/ 257 h 257"/>
                <a:gd name="T48" fmla="*/ 68 w 183"/>
                <a:gd name="T49"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7">
                  <a:moveTo>
                    <a:pt x="112" y="192"/>
                  </a:moveTo>
                  <a:cubicBezTo>
                    <a:pt x="68" y="192"/>
                    <a:pt x="68" y="192"/>
                    <a:pt x="68" y="192"/>
                  </a:cubicBezTo>
                  <a:cubicBezTo>
                    <a:pt x="68" y="185"/>
                    <a:pt x="68" y="181"/>
                    <a:pt x="68" y="180"/>
                  </a:cubicBezTo>
                  <a:cubicBezTo>
                    <a:pt x="68" y="166"/>
                    <a:pt x="70" y="154"/>
                    <a:pt x="75" y="145"/>
                  </a:cubicBezTo>
                  <a:cubicBezTo>
                    <a:pt x="80" y="135"/>
                    <a:pt x="89" y="125"/>
                    <a:pt x="103" y="113"/>
                  </a:cubicBezTo>
                  <a:cubicBezTo>
                    <a:pt x="118" y="102"/>
                    <a:pt x="126" y="94"/>
                    <a:pt x="129" y="91"/>
                  </a:cubicBezTo>
                  <a:cubicBezTo>
                    <a:pt x="133" y="85"/>
                    <a:pt x="135" y="79"/>
                    <a:pt x="135" y="72"/>
                  </a:cubicBezTo>
                  <a:cubicBezTo>
                    <a:pt x="135" y="62"/>
                    <a:pt x="132" y="54"/>
                    <a:pt x="124" y="47"/>
                  </a:cubicBezTo>
                  <a:cubicBezTo>
                    <a:pt x="116" y="41"/>
                    <a:pt x="106" y="37"/>
                    <a:pt x="93" y="37"/>
                  </a:cubicBezTo>
                  <a:cubicBezTo>
                    <a:pt x="81" y="37"/>
                    <a:pt x="71" y="41"/>
                    <a:pt x="62" y="48"/>
                  </a:cubicBezTo>
                  <a:cubicBezTo>
                    <a:pt x="54" y="55"/>
                    <a:pt x="48" y="66"/>
                    <a:pt x="45" y="80"/>
                  </a:cubicBezTo>
                  <a:cubicBezTo>
                    <a:pt x="0" y="75"/>
                    <a:pt x="0" y="75"/>
                    <a:pt x="0" y="75"/>
                  </a:cubicBezTo>
                  <a:cubicBezTo>
                    <a:pt x="1" y="54"/>
                    <a:pt x="10" y="36"/>
                    <a:pt x="27" y="22"/>
                  </a:cubicBezTo>
                  <a:cubicBezTo>
                    <a:pt x="43" y="7"/>
                    <a:pt x="65" y="0"/>
                    <a:pt x="91" y="0"/>
                  </a:cubicBezTo>
                  <a:cubicBezTo>
                    <a:pt x="119" y="0"/>
                    <a:pt x="142" y="7"/>
                    <a:pt x="158" y="22"/>
                  </a:cubicBezTo>
                  <a:cubicBezTo>
                    <a:pt x="175" y="37"/>
                    <a:pt x="183" y="54"/>
                    <a:pt x="183" y="73"/>
                  </a:cubicBezTo>
                  <a:cubicBezTo>
                    <a:pt x="183" y="84"/>
                    <a:pt x="180" y="94"/>
                    <a:pt x="174" y="104"/>
                  </a:cubicBezTo>
                  <a:cubicBezTo>
                    <a:pt x="168" y="113"/>
                    <a:pt x="155" y="126"/>
                    <a:pt x="135" y="143"/>
                  </a:cubicBezTo>
                  <a:cubicBezTo>
                    <a:pt x="125" y="152"/>
                    <a:pt x="118" y="159"/>
                    <a:pt x="116" y="164"/>
                  </a:cubicBezTo>
                  <a:cubicBezTo>
                    <a:pt x="113" y="169"/>
                    <a:pt x="112" y="178"/>
                    <a:pt x="112" y="192"/>
                  </a:cubicBezTo>
                  <a:close/>
                  <a:moveTo>
                    <a:pt x="68" y="257"/>
                  </a:moveTo>
                  <a:cubicBezTo>
                    <a:pt x="68" y="209"/>
                    <a:pt x="68" y="209"/>
                    <a:pt x="68" y="209"/>
                  </a:cubicBezTo>
                  <a:cubicBezTo>
                    <a:pt x="117" y="209"/>
                    <a:pt x="117" y="209"/>
                    <a:pt x="117" y="209"/>
                  </a:cubicBezTo>
                  <a:cubicBezTo>
                    <a:pt x="117" y="257"/>
                    <a:pt x="117" y="257"/>
                    <a:pt x="117" y="257"/>
                  </a:cubicBezTo>
                  <a:lnTo>
                    <a:pt x="68" y="25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41" name="yellow"/>
          <p:cNvSpPr/>
          <p:nvPr/>
        </p:nvSpPr>
        <p:spPr bwMode="auto">
          <a:xfrm>
            <a:off x="8472135" y="4477406"/>
            <a:ext cx="432077" cy="432077"/>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94" name="lightbulb"/>
          <p:cNvGrpSpPr>
            <a:grpSpLocks noChangeAspect="1"/>
          </p:cNvGrpSpPr>
          <p:nvPr/>
        </p:nvGrpSpPr>
        <p:grpSpPr bwMode="auto">
          <a:xfrm>
            <a:off x="8593807" y="4551518"/>
            <a:ext cx="188733" cy="283852"/>
            <a:chOff x="6323" y="2185"/>
            <a:chExt cx="125" cy="188"/>
          </a:xfrm>
          <a:solidFill>
            <a:schemeClr val="bg1"/>
          </a:solidFill>
        </p:grpSpPr>
        <p:sp>
          <p:nvSpPr>
            <p:cNvPr id="95" name="Freeform 13"/>
            <p:cNvSpPr>
              <a:spLocks/>
            </p:cNvSpPr>
            <p:nvPr/>
          </p:nvSpPr>
          <p:spPr bwMode="auto">
            <a:xfrm>
              <a:off x="6363" y="2333"/>
              <a:ext cx="46" cy="13"/>
            </a:xfrm>
            <a:custGeom>
              <a:avLst/>
              <a:gdLst>
                <a:gd name="T0" fmla="*/ 45 w 46"/>
                <a:gd name="T1" fmla="*/ 3 h 13"/>
                <a:gd name="T2" fmla="*/ 45 w 46"/>
                <a:gd name="T3" fmla="*/ 2 h 13"/>
                <a:gd name="T4" fmla="*/ 43 w 46"/>
                <a:gd name="T5" fmla="*/ 1 h 13"/>
                <a:gd name="T6" fmla="*/ 42 w 46"/>
                <a:gd name="T7" fmla="*/ 0 h 13"/>
                <a:gd name="T8" fmla="*/ 41 w 46"/>
                <a:gd name="T9" fmla="*/ 0 h 13"/>
                <a:gd name="T10" fmla="*/ 16 w 46"/>
                <a:gd name="T11" fmla="*/ 0 h 13"/>
                <a:gd name="T12" fmla="*/ 14 w 46"/>
                <a:gd name="T13" fmla="*/ 0 h 13"/>
                <a:gd name="T14" fmla="*/ 12 w 46"/>
                <a:gd name="T15" fmla="*/ 0 h 13"/>
                <a:gd name="T16" fmla="*/ 5 w 46"/>
                <a:gd name="T17" fmla="*/ 0 h 13"/>
                <a:gd name="T18" fmla="*/ 3 w 46"/>
                <a:gd name="T19" fmla="*/ 0 h 13"/>
                <a:gd name="T20" fmla="*/ 2 w 46"/>
                <a:gd name="T21" fmla="*/ 1 h 13"/>
                <a:gd name="T22" fmla="*/ 1 w 46"/>
                <a:gd name="T23" fmla="*/ 2 h 13"/>
                <a:gd name="T24" fmla="*/ 0 w 46"/>
                <a:gd name="T25" fmla="*/ 3 h 13"/>
                <a:gd name="T26" fmla="*/ 0 w 46"/>
                <a:gd name="T27" fmla="*/ 5 h 13"/>
                <a:gd name="T28" fmla="*/ 0 w 46"/>
                <a:gd name="T29" fmla="*/ 7 h 13"/>
                <a:gd name="T30" fmla="*/ 0 w 46"/>
                <a:gd name="T31" fmla="*/ 8 h 13"/>
                <a:gd name="T32" fmla="*/ 0 w 46"/>
                <a:gd name="T33" fmla="*/ 10 h 13"/>
                <a:gd name="T34" fmla="*/ 1 w 46"/>
                <a:gd name="T35" fmla="*/ 11 h 13"/>
                <a:gd name="T36" fmla="*/ 2 w 46"/>
                <a:gd name="T37" fmla="*/ 12 h 13"/>
                <a:gd name="T38" fmla="*/ 3 w 46"/>
                <a:gd name="T39" fmla="*/ 12 h 13"/>
                <a:gd name="T40" fmla="*/ 5 w 46"/>
                <a:gd name="T41" fmla="*/ 13 h 13"/>
                <a:gd name="T42" fmla="*/ 29 w 46"/>
                <a:gd name="T43" fmla="*/ 13 h 13"/>
                <a:gd name="T44" fmla="*/ 32 w 46"/>
                <a:gd name="T45" fmla="*/ 13 h 13"/>
                <a:gd name="T46" fmla="*/ 34 w 46"/>
                <a:gd name="T47" fmla="*/ 13 h 13"/>
                <a:gd name="T48" fmla="*/ 35 w 46"/>
                <a:gd name="T49" fmla="*/ 13 h 13"/>
                <a:gd name="T50" fmla="*/ 37 w 46"/>
                <a:gd name="T51" fmla="*/ 13 h 13"/>
                <a:gd name="T52" fmla="*/ 40 w 46"/>
                <a:gd name="T53" fmla="*/ 13 h 13"/>
                <a:gd name="T54" fmla="*/ 41 w 46"/>
                <a:gd name="T55" fmla="*/ 13 h 13"/>
                <a:gd name="T56" fmla="*/ 41 w 46"/>
                <a:gd name="T57" fmla="*/ 13 h 13"/>
                <a:gd name="T58" fmla="*/ 41 w 46"/>
                <a:gd name="T59" fmla="*/ 13 h 13"/>
                <a:gd name="T60" fmla="*/ 42 w 46"/>
                <a:gd name="T61" fmla="*/ 12 h 13"/>
                <a:gd name="T62" fmla="*/ 43 w 46"/>
                <a:gd name="T63" fmla="*/ 12 h 13"/>
                <a:gd name="T64" fmla="*/ 45 w 46"/>
                <a:gd name="T65" fmla="*/ 11 h 13"/>
                <a:gd name="T66" fmla="*/ 45 w 46"/>
                <a:gd name="T67" fmla="*/ 10 h 13"/>
                <a:gd name="T68" fmla="*/ 46 w 46"/>
                <a:gd name="T69" fmla="*/ 8 h 13"/>
                <a:gd name="T70" fmla="*/ 46 w 46"/>
                <a:gd name="T71" fmla="*/ 7 h 13"/>
                <a:gd name="T72" fmla="*/ 46 w 46"/>
                <a:gd name="T73" fmla="*/ 5 h 13"/>
                <a:gd name="T74" fmla="*/ 45 w 46"/>
                <a:gd name="T7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13">
                  <a:moveTo>
                    <a:pt x="45" y="3"/>
                  </a:moveTo>
                  <a:lnTo>
                    <a:pt x="45" y="2"/>
                  </a:lnTo>
                  <a:lnTo>
                    <a:pt x="43" y="1"/>
                  </a:lnTo>
                  <a:lnTo>
                    <a:pt x="42" y="0"/>
                  </a:lnTo>
                  <a:lnTo>
                    <a:pt x="41" y="0"/>
                  </a:lnTo>
                  <a:lnTo>
                    <a:pt x="16" y="0"/>
                  </a:lnTo>
                  <a:lnTo>
                    <a:pt x="14" y="0"/>
                  </a:lnTo>
                  <a:lnTo>
                    <a:pt x="12" y="0"/>
                  </a:lnTo>
                  <a:lnTo>
                    <a:pt x="5" y="0"/>
                  </a:lnTo>
                  <a:lnTo>
                    <a:pt x="3" y="0"/>
                  </a:lnTo>
                  <a:lnTo>
                    <a:pt x="2" y="1"/>
                  </a:lnTo>
                  <a:lnTo>
                    <a:pt x="1" y="2"/>
                  </a:lnTo>
                  <a:lnTo>
                    <a:pt x="0" y="3"/>
                  </a:lnTo>
                  <a:lnTo>
                    <a:pt x="0" y="5"/>
                  </a:lnTo>
                  <a:lnTo>
                    <a:pt x="0" y="7"/>
                  </a:lnTo>
                  <a:lnTo>
                    <a:pt x="0" y="8"/>
                  </a:lnTo>
                  <a:lnTo>
                    <a:pt x="0" y="10"/>
                  </a:lnTo>
                  <a:lnTo>
                    <a:pt x="1" y="11"/>
                  </a:lnTo>
                  <a:lnTo>
                    <a:pt x="2" y="12"/>
                  </a:lnTo>
                  <a:lnTo>
                    <a:pt x="3" y="12"/>
                  </a:lnTo>
                  <a:lnTo>
                    <a:pt x="5" y="13"/>
                  </a:lnTo>
                  <a:lnTo>
                    <a:pt x="29" y="13"/>
                  </a:lnTo>
                  <a:lnTo>
                    <a:pt x="32" y="13"/>
                  </a:lnTo>
                  <a:lnTo>
                    <a:pt x="34" y="13"/>
                  </a:lnTo>
                  <a:lnTo>
                    <a:pt x="35" y="13"/>
                  </a:lnTo>
                  <a:lnTo>
                    <a:pt x="37" y="13"/>
                  </a:lnTo>
                  <a:lnTo>
                    <a:pt x="40" y="13"/>
                  </a:lnTo>
                  <a:lnTo>
                    <a:pt x="41" y="13"/>
                  </a:lnTo>
                  <a:lnTo>
                    <a:pt x="41" y="13"/>
                  </a:lnTo>
                  <a:lnTo>
                    <a:pt x="41" y="13"/>
                  </a:lnTo>
                  <a:lnTo>
                    <a:pt x="42" y="12"/>
                  </a:lnTo>
                  <a:lnTo>
                    <a:pt x="43" y="12"/>
                  </a:lnTo>
                  <a:lnTo>
                    <a:pt x="45" y="11"/>
                  </a:lnTo>
                  <a:lnTo>
                    <a:pt x="45" y="10"/>
                  </a:lnTo>
                  <a:lnTo>
                    <a:pt x="46" y="8"/>
                  </a:lnTo>
                  <a:lnTo>
                    <a:pt x="46" y="7"/>
                  </a:lnTo>
                  <a:lnTo>
                    <a:pt x="46" y="5"/>
                  </a:lnTo>
                  <a:lnTo>
                    <a:pt x="45" y="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6" name="Freeform 14"/>
            <p:cNvSpPr>
              <a:spLocks/>
            </p:cNvSpPr>
            <p:nvPr/>
          </p:nvSpPr>
          <p:spPr bwMode="auto">
            <a:xfrm>
              <a:off x="6366" y="2349"/>
              <a:ext cx="39" cy="13"/>
            </a:xfrm>
            <a:custGeom>
              <a:avLst/>
              <a:gdLst>
                <a:gd name="T0" fmla="*/ 39 w 39"/>
                <a:gd name="T1" fmla="*/ 4 h 13"/>
                <a:gd name="T2" fmla="*/ 38 w 39"/>
                <a:gd name="T3" fmla="*/ 3 h 13"/>
                <a:gd name="T4" fmla="*/ 37 w 39"/>
                <a:gd name="T5" fmla="*/ 2 h 13"/>
                <a:gd name="T6" fmla="*/ 36 w 39"/>
                <a:gd name="T7" fmla="*/ 1 h 13"/>
                <a:gd name="T8" fmla="*/ 35 w 39"/>
                <a:gd name="T9" fmla="*/ 0 h 13"/>
                <a:gd name="T10" fmla="*/ 14 w 39"/>
                <a:gd name="T11" fmla="*/ 0 h 13"/>
                <a:gd name="T12" fmla="*/ 12 w 39"/>
                <a:gd name="T13" fmla="*/ 0 h 13"/>
                <a:gd name="T14" fmla="*/ 10 w 39"/>
                <a:gd name="T15" fmla="*/ 0 h 13"/>
                <a:gd name="T16" fmla="*/ 4 w 39"/>
                <a:gd name="T17" fmla="*/ 0 h 13"/>
                <a:gd name="T18" fmla="*/ 3 w 39"/>
                <a:gd name="T19" fmla="*/ 1 h 13"/>
                <a:gd name="T20" fmla="*/ 2 w 39"/>
                <a:gd name="T21" fmla="*/ 2 h 13"/>
                <a:gd name="T22" fmla="*/ 1 w 39"/>
                <a:gd name="T23" fmla="*/ 3 h 13"/>
                <a:gd name="T24" fmla="*/ 1 w 39"/>
                <a:gd name="T25" fmla="*/ 4 h 13"/>
                <a:gd name="T26" fmla="*/ 1 w 39"/>
                <a:gd name="T27" fmla="*/ 5 h 13"/>
                <a:gd name="T28" fmla="*/ 0 w 39"/>
                <a:gd name="T29" fmla="*/ 7 h 13"/>
                <a:gd name="T30" fmla="*/ 1 w 39"/>
                <a:gd name="T31" fmla="*/ 9 h 13"/>
                <a:gd name="T32" fmla="*/ 1 w 39"/>
                <a:gd name="T33" fmla="*/ 10 h 13"/>
                <a:gd name="T34" fmla="*/ 1 w 39"/>
                <a:gd name="T35" fmla="*/ 12 h 13"/>
                <a:gd name="T36" fmla="*/ 2 w 39"/>
                <a:gd name="T37" fmla="*/ 12 h 13"/>
                <a:gd name="T38" fmla="*/ 3 w 39"/>
                <a:gd name="T39" fmla="*/ 13 h 13"/>
                <a:gd name="T40" fmla="*/ 4 w 39"/>
                <a:gd name="T41" fmla="*/ 13 h 13"/>
                <a:gd name="T42" fmla="*/ 25 w 39"/>
                <a:gd name="T43" fmla="*/ 13 h 13"/>
                <a:gd name="T44" fmla="*/ 27 w 39"/>
                <a:gd name="T45" fmla="*/ 13 h 13"/>
                <a:gd name="T46" fmla="*/ 29 w 39"/>
                <a:gd name="T47" fmla="*/ 13 h 13"/>
                <a:gd name="T48" fmla="*/ 30 w 39"/>
                <a:gd name="T49" fmla="*/ 13 h 13"/>
                <a:gd name="T50" fmla="*/ 32 w 39"/>
                <a:gd name="T51" fmla="*/ 13 h 13"/>
                <a:gd name="T52" fmla="*/ 35 w 39"/>
                <a:gd name="T53" fmla="*/ 13 h 13"/>
                <a:gd name="T54" fmla="*/ 35 w 39"/>
                <a:gd name="T55" fmla="*/ 13 h 13"/>
                <a:gd name="T56" fmla="*/ 35 w 39"/>
                <a:gd name="T57" fmla="*/ 13 h 13"/>
                <a:gd name="T58" fmla="*/ 35 w 39"/>
                <a:gd name="T59" fmla="*/ 13 h 13"/>
                <a:gd name="T60" fmla="*/ 36 w 39"/>
                <a:gd name="T61" fmla="*/ 13 h 13"/>
                <a:gd name="T62" fmla="*/ 37 w 39"/>
                <a:gd name="T63" fmla="*/ 12 h 13"/>
                <a:gd name="T64" fmla="*/ 38 w 39"/>
                <a:gd name="T65" fmla="*/ 12 h 13"/>
                <a:gd name="T66" fmla="*/ 39 w 39"/>
                <a:gd name="T67" fmla="*/ 10 h 13"/>
                <a:gd name="T68" fmla="*/ 39 w 39"/>
                <a:gd name="T69" fmla="*/ 9 h 13"/>
                <a:gd name="T70" fmla="*/ 39 w 39"/>
                <a:gd name="T71" fmla="*/ 7 h 13"/>
                <a:gd name="T72" fmla="*/ 39 w 39"/>
                <a:gd name="T73" fmla="*/ 5 h 13"/>
                <a:gd name="T74" fmla="*/ 39 w 39"/>
                <a:gd name="T7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13">
                  <a:moveTo>
                    <a:pt x="39" y="4"/>
                  </a:moveTo>
                  <a:lnTo>
                    <a:pt x="38" y="3"/>
                  </a:lnTo>
                  <a:lnTo>
                    <a:pt x="37" y="2"/>
                  </a:lnTo>
                  <a:lnTo>
                    <a:pt x="36" y="1"/>
                  </a:lnTo>
                  <a:lnTo>
                    <a:pt x="35" y="0"/>
                  </a:lnTo>
                  <a:lnTo>
                    <a:pt x="14" y="0"/>
                  </a:lnTo>
                  <a:lnTo>
                    <a:pt x="12" y="0"/>
                  </a:lnTo>
                  <a:lnTo>
                    <a:pt x="10" y="0"/>
                  </a:lnTo>
                  <a:lnTo>
                    <a:pt x="4" y="0"/>
                  </a:lnTo>
                  <a:lnTo>
                    <a:pt x="3" y="1"/>
                  </a:lnTo>
                  <a:lnTo>
                    <a:pt x="2" y="2"/>
                  </a:lnTo>
                  <a:lnTo>
                    <a:pt x="1" y="3"/>
                  </a:lnTo>
                  <a:lnTo>
                    <a:pt x="1" y="4"/>
                  </a:lnTo>
                  <a:lnTo>
                    <a:pt x="1" y="5"/>
                  </a:lnTo>
                  <a:lnTo>
                    <a:pt x="0" y="7"/>
                  </a:lnTo>
                  <a:lnTo>
                    <a:pt x="1" y="9"/>
                  </a:lnTo>
                  <a:lnTo>
                    <a:pt x="1" y="10"/>
                  </a:lnTo>
                  <a:lnTo>
                    <a:pt x="1" y="12"/>
                  </a:lnTo>
                  <a:lnTo>
                    <a:pt x="2" y="12"/>
                  </a:lnTo>
                  <a:lnTo>
                    <a:pt x="3" y="13"/>
                  </a:lnTo>
                  <a:lnTo>
                    <a:pt x="4" y="13"/>
                  </a:lnTo>
                  <a:lnTo>
                    <a:pt x="25" y="13"/>
                  </a:lnTo>
                  <a:lnTo>
                    <a:pt x="27" y="13"/>
                  </a:lnTo>
                  <a:lnTo>
                    <a:pt x="29" y="13"/>
                  </a:lnTo>
                  <a:lnTo>
                    <a:pt x="30" y="13"/>
                  </a:lnTo>
                  <a:lnTo>
                    <a:pt x="32" y="13"/>
                  </a:lnTo>
                  <a:lnTo>
                    <a:pt x="35" y="13"/>
                  </a:lnTo>
                  <a:lnTo>
                    <a:pt x="35" y="13"/>
                  </a:lnTo>
                  <a:lnTo>
                    <a:pt x="35" y="13"/>
                  </a:lnTo>
                  <a:lnTo>
                    <a:pt x="35" y="13"/>
                  </a:lnTo>
                  <a:lnTo>
                    <a:pt x="36" y="13"/>
                  </a:lnTo>
                  <a:lnTo>
                    <a:pt x="37" y="12"/>
                  </a:lnTo>
                  <a:lnTo>
                    <a:pt x="38" y="12"/>
                  </a:lnTo>
                  <a:lnTo>
                    <a:pt x="39" y="10"/>
                  </a:lnTo>
                  <a:lnTo>
                    <a:pt x="39" y="9"/>
                  </a:lnTo>
                  <a:lnTo>
                    <a:pt x="39" y="7"/>
                  </a:lnTo>
                  <a:lnTo>
                    <a:pt x="39" y="5"/>
                  </a:lnTo>
                  <a:lnTo>
                    <a:pt x="39" y="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7" name="Freeform 15"/>
            <p:cNvSpPr>
              <a:spLocks/>
            </p:cNvSpPr>
            <p:nvPr/>
          </p:nvSpPr>
          <p:spPr bwMode="auto">
            <a:xfrm>
              <a:off x="6377" y="2367"/>
              <a:ext cx="17" cy="6"/>
            </a:xfrm>
            <a:custGeom>
              <a:avLst/>
              <a:gdLst>
                <a:gd name="T0" fmla="*/ 17 w 33"/>
                <a:gd name="T1" fmla="*/ 13 h 13"/>
                <a:gd name="T2" fmla="*/ 33 w 33"/>
                <a:gd name="T3" fmla="*/ 0 h 13"/>
                <a:gd name="T4" fmla="*/ 0 w 33"/>
                <a:gd name="T5" fmla="*/ 0 h 13"/>
                <a:gd name="T6" fmla="*/ 17 w 33"/>
                <a:gd name="T7" fmla="*/ 13 h 13"/>
              </a:gdLst>
              <a:ahLst/>
              <a:cxnLst>
                <a:cxn ang="0">
                  <a:pos x="T0" y="T1"/>
                </a:cxn>
                <a:cxn ang="0">
                  <a:pos x="T2" y="T3"/>
                </a:cxn>
                <a:cxn ang="0">
                  <a:pos x="T4" y="T5"/>
                </a:cxn>
                <a:cxn ang="0">
                  <a:pos x="T6" y="T7"/>
                </a:cxn>
              </a:cxnLst>
              <a:rect l="0" t="0" r="r" b="b"/>
              <a:pathLst>
                <a:path w="33" h="13">
                  <a:moveTo>
                    <a:pt x="17" y="13"/>
                  </a:moveTo>
                  <a:cubicBezTo>
                    <a:pt x="25" y="13"/>
                    <a:pt x="31" y="7"/>
                    <a:pt x="33" y="0"/>
                  </a:cubicBezTo>
                  <a:cubicBezTo>
                    <a:pt x="0" y="0"/>
                    <a:pt x="0" y="0"/>
                    <a:pt x="0" y="0"/>
                  </a:cubicBezTo>
                  <a:cubicBezTo>
                    <a:pt x="2" y="7"/>
                    <a:pt x="9" y="13"/>
                    <a:pt x="17"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8" name="Freeform 16"/>
            <p:cNvSpPr>
              <a:spLocks/>
            </p:cNvSpPr>
            <p:nvPr/>
          </p:nvSpPr>
          <p:spPr bwMode="auto">
            <a:xfrm>
              <a:off x="6323" y="2185"/>
              <a:ext cx="125" cy="143"/>
            </a:xfrm>
            <a:custGeom>
              <a:avLst/>
              <a:gdLst>
                <a:gd name="T0" fmla="*/ 236 w 236"/>
                <a:gd name="T1" fmla="*/ 112 h 268"/>
                <a:gd name="T2" fmla="*/ 195 w 236"/>
                <a:gd name="T3" fmla="*/ 29 h 268"/>
                <a:gd name="T4" fmla="*/ 187 w 236"/>
                <a:gd name="T5" fmla="*/ 22 h 268"/>
                <a:gd name="T6" fmla="*/ 177 w 236"/>
                <a:gd name="T7" fmla="*/ 16 h 268"/>
                <a:gd name="T8" fmla="*/ 168 w 236"/>
                <a:gd name="T9" fmla="*/ 11 h 268"/>
                <a:gd name="T10" fmla="*/ 157 w 236"/>
                <a:gd name="T11" fmla="*/ 6 h 268"/>
                <a:gd name="T12" fmla="*/ 146 w 236"/>
                <a:gd name="T13" fmla="*/ 3 h 268"/>
                <a:gd name="T14" fmla="*/ 134 w 236"/>
                <a:gd name="T15" fmla="*/ 1 h 268"/>
                <a:gd name="T16" fmla="*/ 119 w 236"/>
                <a:gd name="T17" fmla="*/ 0 h 268"/>
                <a:gd name="T18" fmla="*/ 118 w 236"/>
                <a:gd name="T19" fmla="*/ 0 h 268"/>
                <a:gd name="T20" fmla="*/ 118 w 236"/>
                <a:gd name="T21" fmla="*/ 0 h 268"/>
                <a:gd name="T22" fmla="*/ 118 w 236"/>
                <a:gd name="T23" fmla="*/ 0 h 268"/>
                <a:gd name="T24" fmla="*/ 117 w 236"/>
                <a:gd name="T25" fmla="*/ 0 h 268"/>
                <a:gd name="T26" fmla="*/ 102 w 236"/>
                <a:gd name="T27" fmla="*/ 1 h 268"/>
                <a:gd name="T28" fmla="*/ 90 w 236"/>
                <a:gd name="T29" fmla="*/ 3 h 268"/>
                <a:gd name="T30" fmla="*/ 79 w 236"/>
                <a:gd name="T31" fmla="*/ 6 h 268"/>
                <a:gd name="T32" fmla="*/ 68 w 236"/>
                <a:gd name="T33" fmla="*/ 11 h 268"/>
                <a:gd name="T34" fmla="*/ 58 w 236"/>
                <a:gd name="T35" fmla="*/ 16 h 268"/>
                <a:gd name="T36" fmla="*/ 49 w 236"/>
                <a:gd name="T37" fmla="*/ 22 h 268"/>
                <a:gd name="T38" fmla="*/ 40 w 236"/>
                <a:gd name="T39" fmla="*/ 29 h 268"/>
                <a:gd name="T40" fmla="*/ 0 w 236"/>
                <a:gd name="T41" fmla="*/ 112 h 268"/>
                <a:gd name="T42" fmla="*/ 0 w 236"/>
                <a:gd name="T43" fmla="*/ 118 h 268"/>
                <a:gd name="T44" fmla="*/ 0 w 236"/>
                <a:gd name="T45" fmla="*/ 124 h 268"/>
                <a:gd name="T46" fmla="*/ 5 w 236"/>
                <a:gd name="T47" fmla="*/ 149 h 268"/>
                <a:gd name="T48" fmla="*/ 19 w 236"/>
                <a:gd name="T49" fmla="*/ 177 h 268"/>
                <a:gd name="T50" fmla="*/ 76 w 236"/>
                <a:gd name="T51" fmla="*/ 268 h 268"/>
                <a:gd name="T52" fmla="*/ 76 w 236"/>
                <a:gd name="T53" fmla="*/ 268 h 268"/>
                <a:gd name="T54" fmla="*/ 77 w 236"/>
                <a:gd name="T55" fmla="*/ 268 h 268"/>
                <a:gd name="T56" fmla="*/ 159 w 236"/>
                <a:gd name="T57" fmla="*/ 268 h 268"/>
                <a:gd name="T58" fmla="*/ 159 w 236"/>
                <a:gd name="T59" fmla="*/ 268 h 268"/>
                <a:gd name="T60" fmla="*/ 159 w 236"/>
                <a:gd name="T61" fmla="*/ 268 h 268"/>
                <a:gd name="T62" fmla="*/ 225 w 236"/>
                <a:gd name="T63" fmla="*/ 162 h 268"/>
                <a:gd name="T64" fmla="*/ 235 w 236"/>
                <a:gd name="T65" fmla="*/ 129 h 268"/>
                <a:gd name="T66" fmla="*/ 236 w 236"/>
                <a:gd name="T67" fmla="*/ 118 h 268"/>
                <a:gd name="T68" fmla="*/ 236 w 236"/>
                <a:gd name="T69" fmla="*/ 1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68">
                  <a:moveTo>
                    <a:pt x="236" y="117"/>
                  </a:moveTo>
                  <a:cubicBezTo>
                    <a:pt x="236" y="116"/>
                    <a:pt x="236" y="114"/>
                    <a:pt x="236" y="112"/>
                  </a:cubicBezTo>
                  <a:cubicBezTo>
                    <a:pt x="234" y="79"/>
                    <a:pt x="219" y="50"/>
                    <a:pt x="196" y="29"/>
                  </a:cubicBezTo>
                  <a:cubicBezTo>
                    <a:pt x="196" y="29"/>
                    <a:pt x="196" y="29"/>
                    <a:pt x="195" y="29"/>
                  </a:cubicBezTo>
                  <a:cubicBezTo>
                    <a:pt x="193" y="27"/>
                    <a:pt x="191" y="25"/>
                    <a:pt x="189" y="23"/>
                  </a:cubicBezTo>
                  <a:cubicBezTo>
                    <a:pt x="188" y="23"/>
                    <a:pt x="187" y="22"/>
                    <a:pt x="187" y="22"/>
                  </a:cubicBezTo>
                  <a:cubicBezTo>
                    <a:pt x="185" y="20"/>
                    <a:pt x="182" y="19"/>
                    <a:pt x="180" y="18"/>
                  </a:cubicBezTo>
                  <a:cubicBezTo>
                    <a:pt x="179" y="17"/>
                    <a:pt x="178" y="16"/>
                    <a:pt x="177" y="16"/>
                  </a:cubicBezTo>
                  <a:cubicBezTo>
                    <a:pt x="175" y="15"/>
                    <a:pt x="173" y="14"/>
                    <a:pt x="171" y="12"/>
                  </a:cubicBezTo>
                  <a:cubicBezTo>
                    <a:pt x="170" y="12"/>
                    <a:pt x="169" y="11"/>
                    <a:pt x="168" y="11"/>
                  </a:cubicBezTo>
                  <a:cubicBezTo>
                    <a:pt x="166" y="10"/>
                    <a:pt x="164" y="9"/>
                    <a:pt x="162" y="8"/>
                  </a:cubicBezTo>
                  <a:cubicBezTo>
                    <a:pt x="160" y="7"/>
                    <a:pt x="159" y="7"/>
                    <a:pt x="157" y="6"/>
                  </a:cubicBezTo>
                  <a:cubicBezTo>
                    <a:pt x="155" y="6"/>
                    <a:pt x="153" y="5"/>
                    <a:pt x="151" y="5"/>
                  </a:cubicBezTo>
                  <a:cubicBezTo>
                    <a:pt x="150" y="4"/>
                    <a:pt x="148" y="4"/>
                    <a:pt x="146" y="3"/>
                  </a:cubicBezTo>
                  <a:cubicBezTo>
                    <a:pt x="144" y="3"/>
                    <a:pt x="142" y="2"/>
                    <a:pt x="141" y="2"/>
                  </a:cubicBezTo>
                  <a:cubicBezTo>
                    <a:pt x="138" y="1"/>
                    <a:pt x="136" y="1"/>
                    <a:pt x="134" y="1"/>
                  </a:cubicBezTo>
                  <a:cubicBezTo>
                    <a:pt x="133" y="1"/>
                    <a:pt x="131" y="0"/>
                    <a:pt x="129" y="0"/>
                  </a:cubicBezTo>
                  <a:cubicBezTo>
                    <a:pt x="126" y="0"/>
                    <a:pt x="122" y="0"/>
                    <a:pt x="119"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7" y="0"/>
                    <a:pt x="117" y="0"/>
                  </a:cubicBezTo>
                  <a:cubicBezTo>
                    <a:pt x="113" y="0"/>
                    <a:pt x="110" y="0"/>
                    <a:pt x="106" y="0"/>
                  </a:cubicBezTo>
                  <a:cubicBezTo>
                    <a:pt x="105" y="0"/>
                    <a:pt x="103" y="1"/>
                    <a:pt x="102" y="1"/>
                  </a:cubicBezTo>
                  <a:cubicBezTo>
                    <a:pt x="99" y="1"/>
                    <a:pt x="97" y="1"/>
                    <a:pt x="95" y="2"/>
                  </a:cubicBezTo>
                  <a:cubicBezTo>
                    <a:pt x="93" y="2"/>
                    <a:pt x="92" y="3"/>
                    <a:pt x="90" y="3"/>
                  </a:cubicBezTo>
                  <a:cubicBezTo>
                    <a:pt x="88" y="4"/>
                    <a:pt x="86" y="4"/>
                    <a:pt x="84" y="5"/>
                  </a:cubicBezTo>
                  <a:cubicBezTo>
                    <a:pt x="82" y="5"/>
                    <a:pt x="81" y="6"/>
                    <a:pt x="79" y="6"/>
                  </a:cubicBezTo>
                  <a:cubicBezTo>
                    <a:pt x="77" y="7"/>
                    <a:pt x="76" y="7"/>
                    <a:pt x="74" y="8"/>
                  </a:cubicBezTo>
                  <a:cubicBezTo>
                    <a:pt x="72" y="9"/>
                    <a:pt x="70" y="10"/>
                    <a:pt x="68" y="11"/>
                  </a:cubicBezTo>
                  <a:cubicBezTo>
                    <a:pt x="67" y="11"/>
                    <a:pt x="66" y="12"/>
                    <a:pt x="64" y="12"/>
                  </a:cubicBezTo>
                  <a:cubicBezTo>
                    <a:pt x="62" y="14"/>
                    <a:pt x="60" y="15"/>
                    <a:pt x="58" y="16"/>
                  </a:cubicBezTo>
                  <a:cubicBezTo>
                    <a:pt x="57" y="16"/>
                    <a:pt x="56" y="17"/>
                    <a:pt x="55" y="18"/>
                  </a:cubicBezTo>
                  <a:cubicBezTo>
                    <a:pt x="53" y="19"/>
                    <a:pt x="51" y="20"/>
                    <a:pt x="49" y="22"/>
                  </a:cubicBezTo>
                  <a:cubicBezTo>
                    <a:pt x="48" y="22"/>
                    <a:pt x="48" y="23"/>
                    <a:pt x="47" y="23"/>
                  </a:cubicBezTo>
                  <a:cubicBezTo>
                    <a:pt x="45" y="25"/>
                    <a:pt x="42" y="27"/>
                    <a:pt x="40" y="29"/>
                  </a:cubicBezTo>
                  <a:cubicBezTo>
                    <a:pt x="40" y="29"/>
                    <a:pt x="40" y="29"/>
                    <a:pt x="40" y="29"/>
                  </a:cubicBezTo>
                  <a:cubicBezTo>
                    <a:pt x="16" y="50"/>
                    <a:pt x="2" y="79"/>
                    <a:pt x="0" y="112"/>
                  </a:cubicBezTo>
                  <a:cubicBezTo>
                    <a:pt x="0" y="114"/>
                    <a:pt x="0" y="116"/>
                    <a:pt x="0" y="117"/>
                  </a:cubicBezTo>
                  <a:cubicBezTo>
                    <a:pt x="0" y="118"/>
                    <a:pt x="0" y="118"/>
                    <a:pt x="0" y="118"/>
                  </a:cubicBezTo>
                  <a:cubicBezTo>
                    <a:pt x="0" y="118"/>
                    <a:pt x="0" y="118"/>
                    <a:pt x="0" y="118"/>
                  </a:cubicBezTo>
                  <a:cubicBezTo>
                    <a:pt x="0" y="121"/>
                    <a:pt x="0" y="124"/>
                    <a:pt x="0" y="124"/>
                  </a:cubicBezTo>
                  <a:cubicBezTo>
                    <a:pt x="0" y="126"/>
                    <a:pt x="0" y="127"/>
                    <a:pt x="1" y="129"/>
                  </a:cubicBezTo>
                  <a:cubicBezTo>
                    <a:pt x="2" y="135"/>
                    <a:pt x="3" y="141"/>
                    <a:pt x="5" y="149"/>
                  </a:cubicBezTo>
                  <a:cubicBezTo>
                    <a:pt x="6" y="151"/>
                    <a:pt x="8" y="157"/>
                    <a:pt x="11" y="162"/>
                  </a:cubicBezTo>
                  <a:cubicBezTo>
                    <a:pt x="12" y="166"/>
                    <a:pt x="16" y="173"/>
                    <a:pt x="19" y="177"/>
                  </a:cubicBezTo>
                  <a:cubicBezTo>
                    <a:pt x="27" y="193"/>
                    <a:pt x="72" y="240"/>
                    <a:pt x="76" y="268"/>
                  </a:cubicBezTo>
                  <a:cubicBezTo>
                    <a:pt x="76" y="268"/>
                    <a:pt x="76" y="268"/>
                    <a:pt x="76" y="268"/>
                  </a:cubicBezTo>
                  <a:cubicBezTo>
                    <a:pt x="76" y="268"/>
                    <a:pt x="76" y="268"/>
                    <a:pt x="76" y="268"/>
                  </a:cubicBezTo>
                  <a:cubicBezTo>
                    <a:pt x="76" y="268"/>
                    <a:pt x="76" y="268"/>
                    <a:pt x="76" y="268"/>
                  </a:cubicBezTo>
                  <a:cubicBezTo>
                    <a:pt x="77" y="268"/>
                    <a:pt x="77" y="268"/>
                    <a:pt x="77" y="268"/>
                  </a:cubicBezTo>
                  <a:cubicBezTo>
                    <a:pt x="77" y="268"/>
                    <a:pt x="77" y="268"/>
                    <a:pt x="77"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63" y="240"/>
                    <a:pt x="209" y="193"/>
                    <a:pt x="217" y="177"/>
                  </a:cubicBezTo>
                  <a:cubicBezTo>
                    <a:pt x="219" y="173"/>
                    <a:pt x="223" y="166"/>
                    <a:pt x="225" y="162"/>
                  </a:cubicBezTo>
                  <a:cubicBezTo>
                    <a:pt x="227" y="157"/>
                    <a:pt x="230" y="151"/>
                    <a:pt x="230" y="149"/>
                  </a:cubicBezTo>
                  <a:cubicBezTo>
                    <a:pt x="232" y="141"/>
                    <a:pt x="234" y="135"/>
                    <a:pt x="235" y="129"/>
                  </a:cubicBezTo>
                  <a:cubicBezTo>
                    <a:pt x="235" y="127"/>
                    <a:pt x="236" y="126"/>
                    <a:pt x="236" y="124"/>
                  </a:cubicBezTo>
                  <a:cubicBezTo>
                    <a:pt x="236" y="124"/>
                    <a:pt x="236" y="121"/>
                    <a:pt x="236" y="118"/>
                  </a:cubicBezTo>
                  <a:cubicBezTo>
                    <a:pt x="236" y="118"/>
                    <a:pt x="236" y="118"/>
                    <a:pt x="236" y="118"/>
                  </a:cubicBezTo>
                  <a:cubicBezTo>
                    <a:pt x="236" y="118"/>
                    <a:pt x="236" y="118"/>
                    <a:pt x="236" y="1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57" name="Rectangle 56"/>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spTree>
    <p:extLst>
      <p:ext uri="{BB962C8B-B14F-4D97-AF65-F5344CB8AC3E}">
        <p14:creationId xmlns:p14="http://schemas.microsoft.com/office/powerpoint/2010/main" val="3850051472"/>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179"/>
                                            </p:tgtEl>
                                            <p:attrNameLst>
                                              <p:attrName>style.visibility</p:attrName>
                                            </p:attrNameLst>
                                          </p:cBhvr>
                                          <p:to>
                                            <p:strVal val="visible"/>
                                          </p:to>
                                        </p:set>
                                        <p:animEffect transition="in" filter="fade">
                                          <p:cBhvr>
                                            <p:cTn id="11" dur="250"/>
                                            <p:tgtEl>
                                              <p:spTgt spid="179"/>
                                            </p:tgtEl>
                                          </p:cBhvr>
                                        </p:animEffect>
                                      </p:childTnLst>
                                    </p:cTn>
                                  </p:par>
                                  <p:par>
                                    <p:cTn id="12" presetID="10" presetClass="entr" presetSubtype="0" fill="hold" nodeType="withEffect">
                                      <p:stCondLst>
                                        <p:cond delay="50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250"/>
                                            <p:tgtEl>
                                              <p:spTgt spid="10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250"/>
                                            <p:tgtEl>
                                              <p:spTgt spid="183"/>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193"/>
                                            </p:tgtEl>
                                            <p:attrNameLst>
                                              <p:attrName>style.visibility</p:attrName>
                                            </p:attrNameLst>
                                          </p:cBhvr>
                                          <p:to>
                                            <p:strVal val="visible"/>
                                          </p:to>
                                        </p:set>
                                        <p:animEffect transition="in" filter="fade">
                                          <p:cBhvr>
                                            <p:cTn id="20" dur="250"/>
                                            <p:tgtEl>
                                              <p:spTgt spid="193"/>
                                            </p:tgtEl>
                                          </p:cBhvr>
                                        </p:animEffect>
                                      </p:childTnLst>
                                    </p:cTn>
                                  </p:par>
                                  <p:par>
                                    <p:cTn id="21" presetID="10" presetClass="entr" presetSubtype="0" fill="hold" nodeType="withEffect">
                                      <p:stCondLst>
                                        <p:cond delay="750"/>
                                      </p:stCondLst>
                                      <p:childTnLst>
                                        <p:set>
                                          <p:cBhvr>
                                            <p:cTn id="22" dur="1" fill="hold">
                                              <p:stCondLst>
                                                <p:cond delay="0"/>
                                              </p:stCondLst>
                                            </p:cTn>
                                            <p:tgtEl>
                                              <p:spTgt spid="2067"/>
                                            </p:tgtEl>
                                            <p:attrNameLst>
                                              <p:attrName>style.visibility</p:attrName>
                                            </p:attrNameLst>
                                          </p:cBhvr>
                                          <p:to>
                                            <p:strVal val="visible"/>
                                          </p:to>
                                        </p:set>
                                        <p:animEffect transition="in" filter="fade">
                                          <p:cBhvr>
                                            <p:cTn id="23" dur="250"/>
                                            <p:tgtEl>
                                              <p:spTgt spid="2067"/>
                                            </p:tgtEl>
                                          </p:cBhvr>
                                        </p:animEffect>
                                      </p:childTnLst>
                                    </p:cTn>
                                  </p:par>
                                  <p:par>
                                    <p:cTn id="24" presetID="10" presetClass="entr" presetSubtype="0" fill="hold" nodeType="withEffect">
                                      <p:stCondLst>
                                        <p:cond delay="750"/>
                                      </p:stCondLst>
                                      <p:childTnLst>
                                        <p:set>
                                          <p:cBhvr>
                                            <p:cTn id="25" dur="1" fill="hold">
                                              <p:stCondLst>
                                                <p:cond delay="0"/>
                                              </p:stCondLst>
                                            </p:cTn>
                                            <p:tgtEl>
                                              <p:spTgt spid="2068"/>
                                            </p:tgtEl>
                                            <p:attrNameLst>
                                              <p:attrName>style.visibility</p:attrName>
                                            </p:attrNameLst>
                                          </p:cBhvr>
                                          <p:to>
                                            <p:strVal val="visible"/>
                                          </p:to>
                                        </p:set>
                                        <p:animEffect transition="in" filter="fade">
                                          <p:cBhvr>
                                            <p:cTn id="26" dur="250"/>
                                            <p:tgtEl>
                                              <p:spTgt spid="2068"/>
                                            </p:tgtEl>
                                          </p:cBhvr>
                                        </p:animEffect>
                                      </p:childTnLst>
                                    </p:cTn>
                                  </p:par>
                                  <p:par>
                                    <p:cTn id="27" presetID="10" presetClass="entr" presetSubtype="0" fill="hold" nodeType="withEffect">
                                      <p:stCondLst>
                                        <p:cond delay="750"/>
                                      </p:stCondLst>
                                      <p:childTnLst>
                                        <p:set>
                                          <p:cBhvr>
                                            <p:cTn id="28" dur="1" fill="hold">
                                              <p:stCondLst>
                                                <p:cond delay="0"/>
                                              </p:stCondLst>
                                            </p:cTn>
                                            <p:tgtEl>
                                              <p:spTgt spid="2069"/>
                                            </p:tgtEl>
                                            <p:attrNameLst>
                                              <p:attrName>style.visibility</p:attrName>
                                            </p:attrNameLst>
                                          </p:cBhvr>
                                          <p:to>
                                            <p:strVal val="visible"/>
                                          </p:to>
                                        </p:set>
                                        <p:animEffect transition="in" filter="fade">
                                          <p:cBhvr>
                                            <p:cTn id="29" dur="250"/>
                                            <p:tgtEl>
                                              <p:spTgt spid="2069"/>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2054"/>
                                            </p:tgtEl>
                                            <p:attrNameLst>
                                              <p:attrName>style.visibility</p:attrName>
                                            </p:attrNameLst>
                                          </p:cBhvr>
                                          <p:to>
                                            <p:strVal val="visible"/>
                                          </p:to>
                                        </p:set>
                                        <p:animEffect transition="in" filter="fade">
                                          <p:cBhvr>
                                            <p:cTn id="32" dur="250"/>
                                            <p:tgtEl>
                                              <p:spTgt spid="2054"/>
                                            </p:tgtEl>
                                          </p:cBhvr>
                                        </p:animEffect>
                                      </p:childTnLst>
                                    </p:cTn>
                                  </p:par>
                                  <p:par>
                                    <p:cTn id="33" presetID="10" presetClass="entr" presetSubtype="0" fill="hold" nodeType="withEffect">
                                      <p:stCondLst>
                                        <p:cond delay="1000"/>
                                      </p:stCondLst>
                                      <p:childTnLst>
                                        <p:set>
                                          <p:cBhvr>
                                            <p:cTn id="34" dur="1" fill="hold">
                                              <p:stCondLst>
                                                <p:cond delay="0"/>
                                              </p:stCondLst>
                                            </p:cTn>
                                            <p:tgtEl>
                                              <p:spTgt spid="2070"/>
                                            </p:tgtEl>
                                            <p:attrNameLst>
                                              <p:attrName>style.visibility</p:attrName>
                                            </p:attrNameLst>
                                          </p:cBhvr>
                                          <p:to>
                                            <p:strVal val="visible"/>
                                          </p:to>
                                        </p:set>
                                        <p:animEffect transition="in" filter="fade">
                                          <p:cBhvr>
                                            <p:cTn id="35" dur="250"/>
                                            <p:tgtEl>
                                              <p:spTgt spid="2070"/>
                                            </p:tgtEl>
                                          </p:cBhvr>
                                        </p:animEffect>
                                      </p:childTnLst>
                                    </p:cTn>
                                  </p:par>
                                  <p:par>
                                    <p:cTn id="36" presetID="10" presetClass="entr" presetSubtype="0" fill="hold" nodeType="withEffect">
                                      <p:stCondLst>
                                        <p:cond delay="1000"/>
                                      </p:stCondLst>
                                      <p:childTnLst>
                                        <p:set>
                                          <p:cBhvr>
                                            <p:cTn id="37" dur="1" fill="hold">
                                              <p:stCondLst>
                                                <p:cond delay="0"/>
                                              </p:stCondLst>
                                            </p:cTn>
                                            <p:tgtEl>
                                              <p:spTgt spid="2071"/>
                                            </p:tgtEl>
                                            <p:attrNameLst>
                                              <p:attrName>style.visibility</p:attrName>
                                            </p:attrNameLst>
                                          </p:cBhvr>
                                          <p:to>
                                            <p:strVal val="visible"/>
                                          </p:to>
                                        </p:set>
                                        <p:animEffect transition="in" filter="fade">
                                          <p:cBhvr>
                                            <p:cTn id="38" dur="250"/>
                                            <p:tgtEl>
                                              <p:spTgt spid="2071"/>
                                            </p:tgtEl>
                                          </p:cBhvr>
                                        </p:animEffect>
                                      </p:childTnLst>
                                    </p:cTn>
                                  </p:par>
                                  <p:par>
                                    <p:cTn id="39" presetID="10" presetClass="entr" presetSubtype="0" fill="hold" nodeType="withEffect">
                                      <p:stCondLst>
                                        <p:cond delay="1000"/>
                                      </p:stCondLst>
                                      <p:childTnLst>
                                        <p:set>
                                          <p:cBhvr>
                                            <p:cTn id="40" dur="1" fill="hold">
                                              <p:stCondLst>
                                                <p:cond delay="0"/>
                                              </p:stCondLst>
                                            </p:cTn>
                                            <p:tgtEl>
                                              <p:spTgt spid="2072"/>
                                            </p:tgtEl>
                                            <p:attrNameLst>
                                              <p:attrName>style.visibility</p:attrName>
                                            </p:attrNameLst>
                                          </p:cBhvr>
                                          <p:to>
                                            <p:strVal val="visible"/>
                                          </p:to>
                                        </p:set>
                                        <p:animEffect transition="in" filter="fade">
                                          <p:cBhvr>
                                            <p:cTn id="41" dur="250"/>
                                            <p:tgtEl>
                                              <p:spTgt spid="207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218"/>
                                            </p:tgtEl>
                                            <p:attrNameLst>
                                              <p:attrName>style.visibility</p:attrName>
                                            </p:attrNameLst>
                                          </p:cBhvr>
                                          <p:to>
                                            <p:strVal val="visible"/>
                                          </p:to>
                                        </p:set>
                                        <p:animEffect transition="in" filter="fade">
                                          <p:cBhvr>
                                            <p:cTn id="44" dur="250"/>
                                            <p:tgtEl>
                                              <p:spTgt spid="218"/>
                                            </p:tgtEl>
                                          </p:cBhvr>
                                        </p:animEffec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216"/>
                                            </p:tgtEl>
                                            <p:attrNameLst>
                                              <p:attrName>style.visibility</p:attrName>
                                            </p:attrNameLst>
                                          </p:cBhvr>
                                          <p:to>
                                            <p:strVal val="visible"/>
                                          </p:to>
                                        </p:set>
                                        <p:animEffect transition="in" filter="fade">
                                          <p:cBhvr>
                                            <p:cTn id="48" dur="500"/>
                                            <p:tgtEl>
                                              <p:spTgt spid="216"/>
                                            </p:tgtEl>
                                          </p:cBhvr>
                                        </p:animEffect>
                                      </p:childTnLst>
                                    </p:cTn>
                                  </p:par>
                                  <p:par>
                                    <p:cTn id="49" presetID="10" presetClass="entr" presetSubtype="0" fill="hold" nodeType="withEffect">
                                      <p:stCondLst>
                                        <p:cond delay="1250"/>
                                      </p:stCondLst>
                                      <p:childTnLst>
                                        <p:set>
                                          <p:cBhvr>
                                            <p:cTn id="50" dur="1" fill="hold">
                                              <p:stCondLst>
                                                <p:cond delay="0"/>
                                              </p:stCondLst>
                                            </p:cTn>
                                            <p:tgtEl>
                                              <p:spTgt spid="121"/>
                                            </p:tgtEl>
                                            <p:attrNameLst>
                                              <p:attrName>style.visibility</p:attrName>
                                            </p:attrNameLst>
                                          </p:cBhvr>
                                          <p:to>
                                            <p:strVal val="visible"/>
                                          </p:to>
                                        </p:set>
                                        <p:animEffect transition="in" filter="fade">
                                          <p:cBhvr>
                                            <p:cTn id="51" dur="300"/>
                                            <p:tgtEl>
                                              <p:spTgt spid="121"/>
                                            </p:tgtEl>
                                          </p:cBhvr>
                                        </p:animEffect>
                                      </p:childTnLst>
                                    </p:cTn>
                                  </p:par>
                                  <p:par>
                                    <p:cTn id="52" presetID="42" presetClass="path" presetSubtype="0" fill="hold" nodeType="withEffect" p14:presetBounceEnd="56000">
                                      <p:stCondLst>
                                        <p:cond delay="1250"/>
                                      </p:stCondLst>
                                      <p:childTnLst>
                                        <p:animMotion origin="layout" path="M 4.03957E-6 -0.07513 L 4.03957E-6 1.47526E-6 " pathEditMode="relative" rAng="0" ptsTypes="AA" p14:bounceEnd="56000">
                                          <p:cBhvr>
                                            <p:cTn id="53" dur="250" spd="-100000" fill="hold"/>
                                            <p:tgtEl>
                                              <p:spTgt spid="121"/>
                                            </p:tgtEl>
                                            <p:attrNameLst>
                                              <p:attrName>ppt_x</p:attrName>
                                              <p:attrName>ppt_y</p:attrName>
                                            </p:attrNameLst>
                                          </p:cBhvr>
                                          <p:rCtr x="0" y="3745"/>
                                        </p:animMotion>
                                      </p:childTnLst>
                                    </p:cTn>
                                  </p:par>
                                  <p:par>
                                    <p:cTn id="54" presetID="22" presetClass="entr" presetSubtype="4" fill="hold" nodeType="withEffect">
                                      <p:stCondLst>
                                        <p:cond delay="1250"/>
                                      </p:stCondLst>
                                      <p:childTnLst>
                                        <p:set>
                                          <p:cBhvr>
                                            <p:cTn id="55" dur="1" fill="hold">
                                              <p:stCondLst>
                                                <p:cond delay="0"/>
                                              </p:stCondLst>
                                            </p:cTn>
                                            <p:tgtEl>
                                              <p:spTgt spid="4"/>
                                            </p:tgtEl>
                                            <p:attrNameLst>
                                              <p:attrName>style.visibility</p:attrName>
                                            </p:attrNameLst>
                                          </p:cBhvr>
                                          <p:to>
                                            <p:strVal val="visible"/>
                                          </p:to>
                                        </p:set>
                                        <p:animEffect transition="in" filter="wipe(down)">
                                          <p:cBhvr>
                                            <p:cTn id="56" dur="25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46"/>
                                            </p:tgtEl>
                                            <p:attrNameLst>
                                              <p:attrName>style.visibility</p:attrName>
                                            </p:attrNameLst>
                                          </p:cBhvr>
                                          <p:to>
                                            <p:strVal val="visible"/>
                                          </p:to>
                                        </p:set>
                                        <p:animEffect transition="in" filter="fade">
                                          <p:cBhvr>
                                            <p:cTn id="61" dur="500"/>
                                            <p:tgtEl>
                                              <p:spTgt spid="246"/>
                                            </p:tgtEl>
                                          </p:cBhvr>
                                        </p:animEffect>
                                      </p:childTnLst>
                                    </p:cTn>
                                  </p:par>
                                </p:childTnLst>
                              </p:cTn>
                            </p:par>
                            <p:par>
                              <p:cTn id="62" fill="hold">
                                <p:stCondLst>
                                  <p:cond delay="500"/>
                                </p:stCondLst>
                                <p:childTnLst>
                                  <p:par>
                                    <p:cTn id="63" presetID="10" presetClass="entr" presetSubtype="0" fill="hold" nodeType="afterEffect">
                                      <p:stCondLst>
                                        <p:cond delay="7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300"/>
                                            <p:tgtEl>
                                              <p:spTgt spid="94"/>
                                            </p:tgtEl>
                                          </p:cBhvr>
                                        </p:animEffect>
                                      </p:childTnLst>
                                    </p:cTn>
                                  </p:par>
                                  <p:par>
                                    <p:cTn id="66" presetID="10" presetClass="entr" presetSubtype="0" fill="hold" grpId="0" nodeType="withEffect">
                                      <p:stCondLst>
                                        <p:cond delay="700"/>
                                      </p:stCondLst>
                                      <p:childTnLst>
                                        <p:set>
                                          <p:cBhvr>
                                            <p:cTn id="67" dur="1" fill="hold">
                                              <p:stCondLst>
                                                <p:cond delay="0"/>
                                              </p:stCondLst>
                                            </p:cTn>
                                            <p:tgtEl>
                                              <p:spTgt spid="241"/>
                                            </p:tgtEl>
                                            <p:attrNameLst>
                                              <p:attrName>style.visibility</p:attrName>
                                            </p:attrNameLst>
                                          </p:cBhvr>
                                          <p:to>
                                            <p:strVal val="visible"/>
                                          </p:to>
                                        </p:set>
                                        <p:animEffect transition="in" filter="fade">
                                          <p:cBhvr>
                                            <p:cTn id="68" dur="300"/>
                                            <p:tgtEl>
                                              <p:spTgt spid="241"/>
                                            </p:tgtEl>
                                          </p:cBhvr>
                                        </p:animEffect>
                                      </p:childTnLst>
                                    </p:cTn>
                                  </p:par>
                                  <p:par>
                                    <p:cTn id="69" presetID="42" presetClass="path" presetSubtype="0" accel="50000" fill="hold" nodeType="withEffect" p14:presetBounceEnd="56000">
                                      <p:stCondLst>
                                        <p:cond delay="700"/>
                                      </p:stCondLst>
                                      <p:childTnLst>
                                        <p:animMotion origin="layout" path="M 0.00064 -0.08125 L 0.00064 -0.00113 " pathEditMode="relative" rAng="0" ptsTypes="AA" p14:bounceEnd="56000">
                                          <p:cBhvr>
                                            <p:cTn id="70" dur="600" spd="-100000" fill="hold"/>
                                            <p:tgtEl>
                                              <p:spTgt spid="94"/>
                                            </p:tgtEl>
                                            <p:attrNameLst>
                                              <p:attrName>ppt_x</p:attrName>
                                              <p:attrName>ppt_y</p:attrName>
                                            </p:attrNameLst>
                                          </p:cBhvr>
                                          <p:rCtr x="0" y="3995"/>
                                        </p:animMotion>
                                      </p:childTnLst>
                                    </p:cTn>
                                  </p:par>
                                  <p:par>
                                    <p:cTn id="71" presetID="42" presetClass="path" presetSubtype="0" accel="50000" fill="hold" grpId="1" nodeType="withEffect" p14:presetBounceEnd="56000">
                                      <p:stCondLst>
                                        <p:cond delay="700"/>
                                      </p:stCondLst>
                                      <p:childTnLst>
                                        <p:animMotion origin="layout" path="M 0.00064 -0.08125 L 0.00064 -0.00113 " pathEditMode="relative" rAng="0" ptsTypes="AA" p14:bounceEnd="56000">
                                          <p:cBhvr>
                                            <p:cTn id="72" dur="600" spd="-100000" fill="hold"/>
                                            <p:tgtEl>
                                              <p:spTgt spid="241"/>
                                            </p:tgtEl>
                                            <p:attrNameLst>
                                              <p:attrName>ppt_x</p:attrName>
                                              <p:attrName>ppt_y</p:attrName>
                                            </p:attrNameLst>
                                          </p:cBhvr>
                                          <p:rCtr x="0" y="3995"/>
                                        </p:animMotion>
                                      </p:childTnLst>
                                    </p:cTn>
                                  </p:par>
                                </p:childTnLst>
                              </p:cTn>
                            </p:par>
                            <p:par>
                              <p:cTn id="73" fill="hold">
                                <p:stCondLst>
                                  <p:cond delay="1800"/>
                                </p:stCondLst>
                                <p:childTnLst>
                                  <p:par>
                                    <p:cTn id="74" presetID="42" presetClass="path" presetSubtype="0" accel="50000" decel="50000" fill="hold" nodeType="afterEffect">
                                      <p:stCondLst>
                                        <p:cond delay="750"/>
                                      </p:stCondLst>
                                      <p:childTnLst>
                                        <p:animMotion origin="layout" path="M 0.0342 -0.07535 L 4.03957E-6 -0.07513 " pathEditMode="relative" rAng="0" ptsTypes="AA">
                                          <p:cBhvr>
                                            <p:cTn id="75" dur="250" spd="-100000" fill="hold"/>
                                            <p:tgtEl>
                                              <p:spTgt spid="121"/>
                                            </p:tgtEl>
                                            <p:attrNameLst>
                                              <p:attrName>ppt_x</p:attrName>
                                              <p:attrName>ppt_y</p:attrName>
                                            </p:attrNameLst>
                                          </p:cBhvr>
                                          <p:rCtr x="-1710" y="0"/>
                                        </p:animMotion>
                                      </p:childTnLst>
                                    </p:cTn>
                                  </p:par>
                                  <p:par>
                                    <p:cTn id="76" presetID="22" presetClass="entr" presetSubtype="8" fill="hold" nodeType="withEffect">
                                      <p:stCondLst>
                                        <p:cond delay="750"/>
                                      </p:stCondLst>
                                      <p:childTnLst>
                                        <p:set>
                                          <p:cBhvr>
                                            <p:cTn id="77" dur="1" fill="hold">
                                              <p:stCondLst>
                                                <p:cond delay="0"/>
                                              </p:stCondLst>
                                            </p:cTn>
                                            <p:tgtEl>
                                              <p:spTgt spid="8"/>
                                            </p:tgtEl>
                                            <p:attrNameLst>
                                              <p:attrName>style.visibility</p:attrName>
                                            </p:attrNameLst>
                                          </p:cBhvr>
                                          <p:to>
                                            <p:strVal val="visible"/>
                                          </p:to>
                                        </p:set>
                                        <p:animEffect transition="in" filter="wipe(left)">
                                          <p:cBhvr>
                                            <p:cTn id="78" dur="250"/>
                                            <p:tgtEl>
                                              <p:spTgt spid="8"/>
                                            </p:tgtEl>
                                          </p:cBhvr>
                                        </p:animEffect>
                                      </p:childTnLst>
                                    </p:cTn>
                                  </p:par>
                                </p:childTnLst>
                              </p:cTn>
                            </p:par>
                            <p:par>
                              <p:cTn id="79" fill="hold">
                                <p:stCondLst>
                                  <p:cond delay="2800"/>
                                </p:stCondLst>
                                <p:childTnLst>
                                  <p:par>
                                    <p:cTn id="80" presetID="42" presetClass="path" presetSubtype="0" accel="50000" decel="50000" fill="hold" nodeType="afterEffect">
                                      <p:stCondLst>
                                        <p:cond delay="0"/>
                                      </p:stCondLst>
                                      <p:childTnLst>
                                        <p:animMotion origin="layout" path="M 0.0342 -0.21902 L 0.0342 -0.07535 " pathEditMode="relative" rAng="0" ptsTypes="AA">
                                          <p:cBhvr>
                                            <p:cTn id="81" dur="500" spd="-100000" fill="hold"/>
                                            <p:tgtEl>
                                              <p:spTgt spid="121"/>
                                            </p:tgtEl>
                                            <p:attrNameLst>
                                              <p:attrName>ppt_x</p:attrName>
                                              <p:attrName>ppt_y</p:attrName>
                                            </p:attrNameLst>
                                          </p:cBhvr>
                                          <p:rCtr x="0" y="7172"/>
                                        </p:animMotion>
                                      </p:childTnLst>
                                    </p:cTn>
                                  </p:par>
                                  <p:par>
                                    <p:cTn id="82" presetID="22" presetClass="entr" presetSubtype="4"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down)">
                                          <p:cBhvr>
                                            <p:cTn id="84" dur="250"/>
                                            <p:tgtEl>
                                              <p:spTgt spid="61"/>
                                            </p:tgtEl>
                                          </p:cBhvr>
                                        </p:animEffect>
                                      </p:childTnLst>
                                    </p:cTn>
                                  </p:par>
                                </p:childTnLst>
                              </p:cTn>
                            </p:par>
                            <p:par>
                              <p:cTn id="85" fill="hold">
                                <p:stCondLst>
                                  <p:cond delay="3300"/>
                                </p:stCondLst>
                                <p:childTnLst>
                                  <p:par>
                                    <p:cTn id="86" presetID="42" presetClass="path" presetSubtype="0" accel="50000" decel="50000" fill="hold" nodeType="afterEffect">
                                      <p:stCondLst>
                                        <p:cond delay="0"/>
                                      </p:stCondLst>
                                      <p:childTnLst>
                                        <p:animMotion origin="layout" path="M 0.03421 -0.21902 L 0.09957 -0.22038 " pathEditMode="relative" rAng="0" ptsTypes="AA">
                                          <p:cBhvr>
                                            <p:cTn id="87" dur="500" fill="hold"/>
                                            <p:tgtEl>
                                              <p:spTgt spid="121"/>
                                            </p:tgtEl>
                                            <p:attrNameLst>
                                              <p:attrName>ppt_x</p:attrName>
                                              <p:attrName>ppt_y</p:attrName>
                                            </p:attrNameLst>
                                          </p:cBhvr>
                                          <p:rCtr x="3268" y="-68"/>
                                        </p:animMotion>
                                      </p:childTnLst>
                                    </p:cTn>
                                  </p:par>
                                  <p:par>
                                    <p:cTn id="88" presetID="22" presetClass="entr" presetSubtype="4"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wipe(down)">
                                          <p:cBhvr>
                                            <p:cTn id="90" dur="300"/>
                                            <p:tgtEl>
                                              <p:spTgt spid="68"/>
                                            </p:tgtEl>
                                          </p:cBhvr>
                                        </p:animEffect>
                                      </p:childTnLst>
                                    </p:cTn>
                                  </p:par>
                                </p:childTnLst>
                              </p:cTn>
                            </p:par>
                            <p:par>
                              <p:cTn id="91" fill="hold">
                                <p:stCondLst>
                                  <p:cond delay="3800"/>
                                </p:stCondLst>
                                <p:childTnLst>
                                  <p:par>
                                    <p:cTn id="92" presetID="42" presetClass="path" presetSubtype="0" accel="50000" decel="50000" fill="hold" nodeType="afterEffect">
                                      <p:stCondLst>
                                        <p:cond delay="0"/>
                                      </p:stCondLst>
                                      <p:childTnLst>
                                        <p:animMotion origin="layout" path="M 0.09968 -0.39378 L 0.09968 -0.2163 " pathEditMode="relative" rAng="0" ptsTypes="AA">
                                          <p:cBhvr>
                                            <p:cTn id="93" dur="500" spd="-100000" fill="hold"/>
                                            <p:tgtEl>
                                              <p:spTgt spid="121"/>
                                            </p:tgtEl>
                                            <p:attrNameLst>
                                              <p:attrName>ppt_x</p:attrName>
                                              <p:attrName>ppt_y</p:attrName>
                                            </p:attrNameLst>
                                          </p:cBhvr>
                                          <p:rCtr x="0" y="8874"/>
                                        </p:animMotion>
                                      </p:childTnLst>
                                    </p:cTn>
                                  </p:par>
                                  <p:par>
                                    <p:cTn id="94" presetID="22" presetClass="entr" presetSubtype="8" fill="hold"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wipe(left)">
                                          <p:cBhvr>
                                            <p:cTn id="96" dur="150"/>
                                            <p:tgtEl>
                                              <p:spTgt spid="69"/>
                                            </p:tgtEl>
                                          </p:cBhvr>
                                        </p:animEffect>
                                      </p:childTnLst>
                                    </p:cTn>
                                  </p:par>
                                </p:childTnLst>
                              </p:cTn>
                            </p:par>
                            <p:par>
                              <p:cTn id="97" fill="hold">
                                <p:stCondLst>
                                  <p:cond delay="4300"/>
                                </p:stCondLst>
                                <p:childTnLst>
                                  <p:par>
                                    <p:cTn id="98" presetID="42" presetClass="path" presetSubtype="0" accel="50000" decel="50000" fill="hold" nodeType="afterEffect">
                                      <p:stCondLst>
                                        <p:cond delay="0"/>
                                      </p:stCondLst>
                                      <p:childTnLst>
                                        <p:animMotion origin="layout" path="M 0.09971 -0.39369 L 0.36551 -0.39437 " pathEditMode="relative" rAng="0" ptsTypes="AA">
                                          <p:cBhvr>
                                            <p:cTn id="99" dur="1250" fill="hold"/>
                                            <p:tgtEl>
                                              <p:spTgt spid="121"/>
                                            </p:tgtEl>
                                            <p:attrNameLst>
                                              <p:attrName>ppt_x</p:attrName>
                                              <p:attrName>ppt_y</p:attrName>
                                            </p:attrNameLst>
                                          </p:cBhvr>
                                          <p:rCtr x="13290" y="-45"/>
                                        </p:animMotion>
                                      </p:childTnLst>
                                    </p:cTn>
                                  </p:par>
                                  <p:par>
                                    <p:cTn id="100" presetID="22" presetClass="entr" presetSubtype="4" fill="hold" nodeType="with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wipe(down)">
                                          <p:cBhvr>
                                            <p:cTn id="102" dur="150"/>
                                            <p:tgtEl>
                                              <p:spTgt spid="71"/>
                                            </p:tgtEl>
                                          </p:cBhvr>
                                        </p:animEffect>
                                      </p:childTnLst>
                                    </p:cTn>
                                  </p:par>
                                  <p:par>
                                    <p:cTn id="103" presetID="22" presetClass="entr" presetSubtype="4" fill="hold" nodeType="withEffect">
                                      <p:stCondLst>
                                        <p:cond delay="500"/>
                                      </p:stCondLst>
                                      <p:childTnLst>
                                        <p:set>
                                          <p:cBhvr>
                                            <p:cTn id="104" dur="1" fill="hold">
                                              <p:stCondLst>
                                                <p:cond delay="0"/>
                                              </p:stCondLst>
                                            </p:cTn>
                                            <p:tgtEl>
                                              <p:spTgt spid="63"/>
                                            </p:tgtEl>
                                            <p:attrNameLst>
                                              <p:attrName>style.visibility</p:attrName>
                                            </p:attrNameLst>
                                          </p:cBhvr>
                                          <p:to>
                                            <p:strVal val="visible"/>
                                          </p:to>
                                        </p:set>
                                        <p:animEffect transition="in" filter="wipe(down)">
                                          <p:cBhvr>
                                            <p:cTn id="105" dur="150"/>
                                            <p:tgtEl>
                                              <p:spTgt spid="63"/>
                                            </p:tgtEl>
                                          </p:cBhvr>
                                        </p:animEffect>
                                      </p:childTnLst>
                                    </p:cTn>
                                  </p:par>
                                  <p:par>
                                    <p:cTn id="106" presetID="22" presetClass="entr" presetSubtype="8" fill="hold" nodeType="withEffect">
                                      <p:stCondLst>
                                        <p:cond delay="750"/>
                                      </p:stCondLst>
                                      <p:childTnLst>
                                        <p:set>
                                          <p:cBhvr>
                                            <p:cTn id="107" dur="1" fill="hold">
                                              <p:stCondLst>
                                                <p:cond delay="0"/>
                                              </p:stCondLst>
                                            </p:cTn>
                                            <p:tgtEl>
                                              <p:spTgt spid="66"/>
                                            </p:tgtEl>
                                            <p:attrNameLst>
                                              <p:attrName>style.visibility</p:attrName>
                                            </p:attrNameLst>
                                          </p:cBhvr>
                                          <p:to>
                                            <p:strVal val="visible"/>
                                          </p:to>
                                        </p:set>
                                        <p:animEffect transition="in" filter="wipe(left)">
                                          <p:cBhvr>
                                            <p:cTn id="108" dur="500"/>
                                            <p:tgtEl>
                                              <p:spTgt spid="66"/>
                                            </p:tgtEl>
                                          </p:cBhvr>
                                        </p:animEffect>
                                      </p:childTnLst>
                                    </p:cTn>
                                  </p:par>
                                </p:childTnLst>
                              </p:cTn>
                            </p:par>
                            <p:par>
                              <p:cTn id="109" fill="hold">
                                <p:stCondLst>
                                  <p:cond delay="5550"/>
                                </p:stCondLst>
                                <p:childTnLst>
                                  <p:par>
                                    <p:cTn id="110" presetID="42" presetClass="path" presetSubtype="0" accel="50000" decel="50000" fill="hold" nodeType="afterEffect">
                                      <p:stCondLst>
                                        <p:cond delay="0"/>
                                      </p:stCondLst>
                                      <p:childTnLst>
                                        <p:animMotion origin="layout" path="M 0.36537 -0.39429 L 0.36537 -0.2162 " pathEditMode="relative" rAng="0" ptsTypes="AA">
                                          <p:cBhvr>
                                            <p:cTn id="111" dur="750" fill="hold"/>
                                            <p:tgtEl>
                                              <p:spTgt spid="121"/>
                                            </p:tgtEl>
                                            <p:attrNameLst>
                                              <p:attrName>ppt_x</p:attrName>
                                              <p:attrName>ppt_y</p:attrName>
                                            </p:attrNameLst>
                                          </p:cBhvr>
                                          <p:rCtr x="0" y="8893"/>
                                        </p:animMotion>
                                      </p:childTnLst>
                                    </p:cTn>
                                  </p:par>
                                  <p:par>
                                    <p:cTn id="112" presetID="22" presetClass="entr" presetSubtype="1" fill="hold" nodeType="withEffect">
                                      <p:stCondLst>
                                        <p:cond delay="500"/>
                                      </p:stCondLst>
                                      <p:childTnLst>
                                        <p:set>
                                          <p:cBhvr>
                                            <p:cTn id="113" dur="1" fill="hold">
                                              <p:stCondLst>
                                                <p:cond delay="0"/>
                                              </p:stCondLst>
                                            </p:cTn>
                                            <p:tgtEl>
                                              <p:spTgt spid="70"/>
                                            </p:tgtEl>
                                            <p:attrNameLst>
                                              <p:attrName>style.visibility</p:attrName>
                                            </p:attrNameLst>
                                          </p:cBhvr>
                                          <p:to>
                                            <p:strVal val="visible"/>
                                          </p:to>
                                        </p:set>
                                        <p:animEffect transition="in" filter="wipe(up)">
                                          <p:cBhvr>
                                            <p:cTn id="114" dur="250"/>
                                            <p:tgtEl>
                                              <p:spTgt spid="70"/>
                                            </p:tgtEl>
                                          </p:cBhvr>
                                        </p:animEffect>
                                      </p:childTnLst>
                                    </p:cTn>
                                  </p:par>
                                  <p:par>
                                    <p:cTn id="115" presetID="22" presetClass="entr" presetSubtype="1" fill="hold" nodeType="withEffect">
                                      <p:stCondLst>
                                        <p:cond delay="750"/>
                                      </p:stCondLst>
                                      <p:childTnLst>
                                        <p:set>
                                          <p:cBhvr>
                                            <p:cTn id="116" dur="1" fill="hold">
                                              <p:stCondLst>
                                                <p:cond delay="0"/>
                                              </p:stCondLst>
                                            </p:cTn>
                                            <p:tgtEl>
                                              <p:spTgt spid="72"/>
                                            </p:tgtEl>
                                            <p:attrNameLst>
                                              <p:attrName>style.visibility</p:attrName>
                                            </p:attrNameLst>
                                          </p:cBhvr>
                                          <p:to>
                                            <p:strVal val="visible"/>
                                          </p:to>
                                        </p:set>
                                        <p:animEffect transition="in" filter="wipe(up)">
                                          <p:cBhvr>
                                            <p:cTn id="117" dur="250"/>
                                            <p:tgtEl>
                                              <p:spTgt spid="72"/>
                                            </p:tgtEl>
                                          </p:cBhvr>
                                        </p:animEffect>
                                      </p:childTnLst>
                                    </p:cTn>
                                  </p:par>
                                </p:childTnLst>
                              </p:cTn>
                            </p:par>
                            <p:par>
                              <p:cTn id="118" fill="hold">
                                <p:stCondLst>
                                  <p:cond delay="6550"/>
                                </p:stCondLst>
                                <p:childTnLst>
                                  <p:par>
                                    <p:cTn id="119" presetID="42" presetClass="path" presetSubtype="0" accel="50000" decel="50000" fill="hold" nodeType="afterEffect">
                                      <p:stCondLst>
                                        <p:cond delay="0"/>
                                      </p:stCondLst>
                                      <p:childTnLst>
                                        <p:animMotion origin="layout" path="M 0.36537 -0.2162 L 0.43288 -0.21688 " pathEditMode="relative" rAng="0" ptsTypes="AA">
                                          <p:cBhvr>
                                            <p:cTn id="120" dur="500" fill="hold"/>
                                            <p:tgtEl>
                                              <p:spTgt spid="121"/>
                                            </p:tgtEl>
                                            <p:attrNameLst>
                                              <p:attrName>ppt_x</p:attrName>
                                              <p:attrName>ppt_y</p:attrName>
                                            </p:attrNameLst>
                                          </p:cBhvr>
                                          <p:rCtr x="3369" y="-45"/>
                                        </p:animMotion>
                                      </p:childTnLst>
                                    </p:cTn>
                                  </p:par>
                                  <p:par>
                                    <p:cTn id="121" presetID="22" presetClass="entr" presetSubtype="8" fill="hold" nodeType="withEffect">
                                      <p:stCondLst>
                                        <p:cond delay="500"/>
                                      </p:stCondLst>
                                      <p:childTnLst>
                                        <p:set>
                                          <p:cBhvr>
                                            <p:cTn id="122" dur="1" fill="hold">
                                              <p:stCondLst>
                                                <p:cond delay="0"/>
                                              </p:stCondLst>
                                            </p:cTn>
                                            <p:tgtEl>
                                              <p:spTgt spid="73"/>
                                            </p:tgtEl>
                                            <p:attrNameLst>
                                              <p:attrName>style.visibility</p:attrName>
                                            </p:attrNameLst>
                                          </p:cBhvr>
                                          <p:to>
                                            <p:strVal val="visible"/>
                                          </p:to>
                                        </p:set>
                                        <p:animEffect transition="in" filter="wipe(left)">
                                          <p:cBhvr>
                                            <p:cTn id="123" dur="250"/>
                                            <p:tgtEl>
                                              <p:spTgt spid="73"/>
                                            </p:tgtEl>
                                          </p:cBhvr>
                                        </p:animEffect>
                                      </p:childTnLst>
                                    </p:cTn>
                                  </p:par>
                                </p:childTnLst>
                              </p:cTn>
                            </p:par>
                            <p:par>
                              <p:cTn id="124" fill="hold">
                                <p:stCondLst>
                                  <p:cond delay="7300"/>
                                </p:stCondLst>
                                <p:childTnLst>
                                  <p:par>
                                    <p:cTn id="125" presetID="42" presetClass="path" presetSubtype="0" accel="50000" decel="50000" fill="hold" nodeType="afterEffect">
                                      <p:stCondLst>
                                        <p:cond delay="0"/>
                                      </p:stCondLst>
                                      <p:childTnLst>
                                        <p:animMotion origin="layout" path="M 0.43298 -0.21698 L 0.43298 -0.14503 " pathEditMode="relative" rAng="0" ptsTypes="AA">
                                          <p:cBhvr>
                                            <p:cTn id="126" dur="750" fill="hold"/>
                                            <p:tgtEl>
                                              <p:spTgt spid="121"/>
                                            </p:tgtEl>
                                            <p:attrNameLst>
                                              <p:attrName>ppt_x</p:attrName>
                                              <p:attrName>ppt_y</p:attrName>
                                            </p:attrNameLst>
                                          </p:cBhvr>
                                          <p:rCtr x="0" y="3586"/>
                                        </p:animMotion>
                                      </p:childTnLst>
                                    </p:cTn>
                                  </p:par>
                                  <p:par>
                                    <p:cTn id="127" presetID="22" presetClass="entr" presetSubtype="1" fill="hold" nodeType="withEffect">
                                      <p:stCondLst>
                                        <p:cond delay="750"/>
                                      </p:stCondLst>
                                      <p:childTnLst>
                                        <p:set>
                                          <p:cBhvr>
                                            <p:cTn id="128" dur="1" fill="hold">
                                              <p:stCondLst>
                                                <p:cond delay="0"/>
                                              </p:stCondLst>
                                            </p:cTn>
                                            <p:tgtEl>
                                              <p:spTgt spid="74"/>
                                            </p:tgtEl>
                                            <p:attrNameLst>
                                              <p:attrName>style.visibility</p:attrName>
                                            </p:attrNameLst>
                                          </p:cBhvr>
                                          <p:to>
                                            <p:strVal val="visible"/>
                                          </p:to>
                                        </p:set>
                                        <p:animEffect transition="in" filter="wipe(up)">
                                          <p:cBhvr>
                                            <p:cTn id="129" dur="250"/>
                                            <p:tgtEl>
                                              <p:spTgt spid="74"/>
                                            </p:tgtEl>
                                          </p:cBhvr>
                                        </p:animEffect>
                                      </p:childTnLst>
                                    </p:cTn>
                                  </p:par>
                                  <p:par>
                                    <p:cTn id="130" presetID="10" presetClass="exit" presetSubtype="0" fill="hold" nodeType="withEffect">
                                      <p:stCondLst>
                                        <p:cond delay="500"/>
                                      </p:stCondLst>
                                      <p:childTnLst>
                                        <p:animEffect transition="out" filter="fade">
                                          <p:cBhvr>
                                            <p:cTn id="131" dur="500"/>
                                            <p:tgtEl>
                                              <p:spTgt spid="94"/>
                                            </p:tgtEl>
                                          </p:cBhvr>
                                        </p:animEffect>
                                        <p:set>
                                          <p:cBhvr>
                                            <p:cTn id="132" dur="1" fill="hold">
                                              <p:stCondLst>
                                                <p:cond delay="499"/>
                                              </p:stCondLst>
                                            </p:cTn>
                                            <p:tgtEl>
                                              <p:spTgt spid="94"/>
                                            </p:tgtEl>
                                            <p:attrNameLst>
                                              <p:attrName>style.visibility</p:attrName>
                                            </p:attrNameLst>
                                          </p:cBhvr>
                                          <p:to>
                                            <p:strVal val="hidden"/>
                                          </p:to>
                                        </p:set>
                                      </p:childTnLst>
                                    </p:cTn>
                                  </p:par>
                                  <p:par>
                                    <p:cTn id="133" presetID="10" presetClass="exit" presetSubtype="0" fill="hold" grpId="2" nodeType="withEffect">
                                      <p:stCondLst>
                                        <p:cond delay="500"/>
                                      </p:stCondLst>
                                      <p:childTnLst>
                                        <p:animEffect transition="out" filter="fade">
                                          <p:cBhvr>
                                            <p:cTn id="134" dur="500"/>
                                            <p:tgtEl>
                                              <p:spTgt spid="241"/>
                                            </p:tgtEl>
                                          </p:cBhvr>
                                        </p:animEffect>
                                        <p:set>
                                          <p:cBhvr>
                                            <p:cTn id="135" dur="1" fill="hold">
                                              <p:stCondLst>
                                                <p:cond delay="499"/>
                                              </p:stCondLst>
                                            </p:cTn>
                                            <p:tgtEl>
                                              <p:spTgt spid="241"/>
                                            </p:tgtEl>
                                            <p:attrNameLst>
                                              <p:attrName>style.visibility</p:attrName>
                                            </p:attrNameLst>
                                          </p:cBhvr>
                                          <p:to>
                                            <p:strVal val="hidden"/>
                                          </p:to>
                                        </p:set>
                                      </p:childTnLst>
                                    </p:cTn>
                                  </p:par>
                                </p:childTnLst>
                              </p:cTn>
                            </p:par>
                            <p:par>
                              <p:cTn id="136" fill="hold">
                                <p:stCondLst>
                                  <p:cond delay="8300"/>
                                </p:stCondLst>
                                <p:childTnLst>
                                  <p:par>
                                    <p:cTn id="137" presetID="10" presetClass="exit" presetSubtype="0" fill="hold" nodeType="afterEffect">
                                      <p:stCondLst>
                                        <p:cond delay="500"/>
                                      </p:stCondLst>
                                      <p:childTnLst>
                                        <p:animEffect transition="out" filter="fade">
                                          <p:cBhvr>
                                            <p:cTn id="138" dur="1450"/>
                                            <p:tgtEl>
                                              <p:spTgt spid="121"/>
                                            </p:tgtEl>
                                          </p:cBhvr>
                                        </p:animEffect>
                                        <p:set>
                                          <p:cBhvr>
                                            <p:cTn id="139" dur="1" fill="hold">
                                              <p:stCondLst>
                                                <p:cond delay="1449"/>
                                              </p:stCondLst>
                                            </p:cTn>
                                            <p:tgtEl>
                                              <p:spTgt spid="1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79" grpId="0" animBg="1"/>
          <p:bldP spid="193" grpId="0" animBg="1"/>
          <p:bldP spid="2054" grpId="0" animBg="1"/>
          <p:bldP spid="218" grpId="0" animBg="1"/>
          <p:bldP spid="246" grpId="0" animBg="1"/>
          <p:bldP spid="183" grpId="0" animBg="1"/>
          <p:bldP spid="216" grpId="0" animBg="1"/>
          <p:bldP spid="241" grpId="0" animBg="1"/>
          <p:bldP spid="241" grpId="1" animBg="1"/>
          <p:bldP spid="241" grpId="2"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179"/>
                                            </p:tgtEl>
                                            <p:attrNameLst>
                                              <p:attrName>style.visibility</p:attrName>
                                            </p:attrNameLst>
                                          </p:cBhvr>
                                          <p:to>
                                            <p:strVal val="visible"/>
                                          </p:to>
                                        </p:set>
                                        <p:animEffect transition="in" filter="fade">
                                          <p:cBhvr>
                                            <p:cTn id="11" dur="250"/>
                                            <p:tgtEl>
                                              <p:spTgt spid="179"/>
                                            </p:tgtEl>
                                          </p:cBhvr>
                                        </p:animEffect>
                                      </p:childTnLst>
                                    </p:cTn>
                                  </p:par>
                                  <p:par>
                                    <p:cTn id="12" presetID="10" presetClass="entr" presetSubtype="0" fill="hold" nodeType="withEffect">
                                      <p:stCondLst>
                                        <p:cond delay="50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250"/>
                                            <p:tgtEl>
                                              <p:spTgt spid="10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250"/>
                                            <p:tgtEl>
                                              <p:spTgt spid="183"/>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193"/>
                                            </p:tgtEl>
                                            <p:attrNameLst>
                                              <p:attrName>style.visibility</p:attrName>
                                            </p:attrNameLst>
                                          </p:cBhvr>
                                          <p:to>
                                            <p:strVal val="visible"/>
                                          </p:to>
                                        </p:set>
                                        <p:animEffect transition="in" filter="fade">
                                          <p:cBhvr>
                                            <p:cTn id="20" dur="250"/>
                                            <p:tgtEl>
                                              <p:spTgt spid="193"/>
                                            </p:tgtEl>
                                          </p:cBhvr>
                                        </p:animEffect>
                                      </p:childTnLst>
                                    </p:cTn>
                                  </p:par>
                                  <p:par>
                                    <p:cTn id="21" presetID="10" presetClass="entr" presetSubtype="0" fill="hold" nodeType="withEffect">
                                      <p:stCondLst>
                                        <p:cond delay="750"/>
                                      </p:stCondLst>
                                      <p:childTnLst>
                                        <p:set>
                                          <p:cBhvr>
                                            <p:cTn id="22" dur="1" fill="hold">
                                              <p:stCondLst>
                                                <p:cond delay="0"/>
                                              </p:stCondLst>
                                            </p:cTn>
                                            <p:tgtEl>
                                              <p:spTgt spid="2067"/>
                                            </p:tgtEl>
                                            <p:attrNameLst>
                                              <p:attrName>style.visibility</p:attrName>
                                            </p:attrNameLst>
                                          </p:cBhvr>
                                          <p:to>
                                            <p:strVal val="visible"/>
                                          </p:to>
                                        </p:set>
                                        <p:animEffect transition="in" filter="fade">
                                          <p:cBhvr>
                                            <p:cTn id="23" dur="250"/>
                                            <p:tgtEl>
                                              <p:spTgt spid="2067"/>
                                            </p:tgtEl>
                                          </p:cBhvr>
                                        </p:animEffect>
                                      </p:childTnLst>
                                    </p:cTn>
                                  </p:par>
                                  <p:par>
                                    <p:cTn id="24" presetID="10" presetClass="entr" presetSubtype="0" fill="hold" nodeType="withEffect">
                                      <p:stCondLst>
                                        <p:cond delay="750"/>
                                      </p:stCondLst>
                                      <p:childTnLst>
                                        <p:set>
                                          <p:cBhvr>
                                            <p:cTn id="25" dur="1" fill="hold">
                                              <p:stCondLst>
                                                <p:cond delay="0"/>
                                              </p:stCondLst>
                                            </p:cTn>
                                            <p:tgtEl>
                                              <p:spTgt spid="2068"/>
                                            </p:tgtEl>
                                            <p:attrNameLst>
                                              <p:attrName>style.visibility</p:attrName>
                                            </p:attrNameLst>
                                          </p:cBhvr>
                                          <p:to>
                                            <p:strVal val="visible"/>
                                          </p:to>
                                        </p:set>
                                        <p:animEffect transition="in" filter="fade">
                                          <p:cBhvr>
                                            <p:cTn id="26" dur="250"/>
                                            <p:tgtEl>
                                              <p:spTgt spid="2068"/>
                                            </p:tgtEl>
                                          </p:cBhvr>
                                        </p:animEffect>
                                      </p:childTnLst>
                                    </p:cTn>
                                  </p:par>
                                  <p:par>
                                    <p:cTn id="27" presetID="10" presetClass="entr" presetSubtype="0" fill="hold" nodeType="withEffect">
                                      <p:stCondLst>
                                        <p:cond delay="750"/>
                                      </p:stCondLst>
                                      <p:childTnLst>
                                        <p:set>
                                          <p:cBhvr>
                                            <p:cTn id="28" dur="1" fill="hold">
                                              <p:stCondLst>
                                                <p:cond delay="0"/>
                                              </p:stCondLst>
                                            </p:cTn>
                                            <p:tgtEl>
                                              <p:spTgt spid="2069"/>
                                            </p:tgtEl>
                                            <p:attrNameLst>
                                              <p:attrName>style.visibility</p:attrName>
                                            </p:attrNameLst>
                                          </p:cBhvr>
                                          <p:to>
                                            <p:strVal val="visible"/>
                                          </p:to>
                                        </p:set>
                                        <p:animEffect transition="in" filter="fade">
                                          <p:cBhvr>
                                            <p:cTn id="29" dur="250"/>
                                            <p:tgtEl>
                                              <p:spTgt spid="2069"/>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2054"/>
                                            </p:tgtEl>
                                            <p:attrNameLst>
                                              <p:attrName>style.visibility</p:attrName>
                                            </p:attrNameLst>
                                          </p:cBhvr>
                                          <p:to>
                                            <p:strVal val="visible"/>
                                          </p:to>
                                        </p:set>
                                        <p:animEffect transition="in" filter="fade">
                                          <p:cBhvr>
                                            <p:cTn id="32" dur="250"/>
                                            <p:tgtEl>
                                              <p:spTgt spid="2054"/>
                                            </p:tgtEl>
                                          </p:cBhvr>
                                        </p:animEffect>
                                      </p:childTnLst>
                                    </p:cTn>
                                  </p:par>
                                  <p:par>
                                    <p:cTn id="33" presetID="10" presetClass="entr" presetSubtype="0" fill="hold" nodeType="withEffect">
                                      <p:stCondLst>
                                        <p:cond delay="1000"/>
                                      </p:stCondLst>
                                      <p:childTnLst>
                                        <p:set>
                                          <p:cBhvr>
                                            <p:cTn id="34" dur="1" fill="hold">
                                              <p:stCondLst>
                                                <p:cond delay="0"/>
                                              </p:stCondLst>
                                            </p:cTn>
                                            <p:tgtEl>
                                              <p:spTgt spid="2070"/>
                                            </p:tgtEl>
                                            <p:attrNameLst>
                                              <p:attrName>style.visibility</p:attrName>
                                            </p:attrNameLst>
                                          </p:cBhvr>
                                          <p:to>
                                            <p:strVal val="visible"/>
                                          </p:to>
                                        </p:set>
                                        <p:animEffect transition="in" filter="fade">
                                          <p:cBhvr>
                                            <p:cTn id="35" dur="250"/>
                                            <p:tgtEl>
                                              <p:spTgt spid="2070"/>
                                            </p:tgtEl>
                                          </p:cBhvr>
                                        </p:animEffect>
                                      </p:childTnLst>
                                    </p:cTn>
                                  </p:par>
                                  <p:par>
                                    <p:cTn id="36" presetID="10" presetClass="entr" presetSubtype="0" fill="hold" nodeType="withEffect">
                                      <p:stCondLst>
                                        <p:cond delay="1000"/>
                                      </p:stCondLst>
                                      <p:childTnLst>
                                        <p:set>
                                          <p:cBhvr>
                                            <p:cTn id="37" dur="1" fill="hold">
                                              <p:stCondLst>
                                                <p:cond delay="0"/>
                                              </p:stCondLst>
                                            </p:cTn>
                                            <p:tgtEl>
                                              <p:spTgt spid="2071"/>
                                            </p:tgtEl>
                                            <p:attrNameLst>
                                              <p:attrName>style.visibility</p:attrName>
                                            </p:attrNameLst>
                                          </p:cBhvr>
                                          <p:to>
                                            <p:strVal val="visible"/>
                                          </p:to>
                                        </p:set>
                                        <p:animEffect transition="in" filter="fade">
                                          <p:cBhvr>
                                            <p:cTn id="38" dur="250"/>
                                            <p:tgtEl>
                                              <p:spTgt spid="2071"/>
                                            </p:tgtEl>
                                          </p:cBhvr>
                                        </p:animEffect>
                                      </p:childTnLst>
                                    </p:cTn>
                                  </p:par>
                                  <p:par>
                                    <p:cTn id="39" presetID="10" presetClass="entr" presetSubtype="0" fill="hold" nodeType="withEffect">
                                      <p:stCondLst>
                                        <p:cond delay="1000"/>
                                      </p:stCondLst>
                                      <p:childTnLst>
                                        <p:set>
                                          <p:cBhvr>
                                            <p:cTn id="40" dur="1" fill="hold">
                                              <p:stCondLst>
                                                <p:cond delay="0"/>
                                              </p:stCondLst>
                                            </p:cTn>
                                            <p:tgtEl>
                                              <p:spTgt spid="2072"/>
                                            </p:tgtEl>
                                            <p:attrNameLst>
                                              <p:attrName>style.visibility</p:attrName>
                                            </p:attrNameLst>
                                          </p:cBhvr>
                                          <p:to>
                                            <p:strVal val="visible"/>
                                          </p:to>
                                        </p:set>
                                        <p:animEffect transition="in" filter="fade">
                                          <p:cBhvr>
                                            <p:cTn id="41" dur="250"/>
                                            <p:tgtEl>
                                              <p:spTgt spid="207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218"/>
                                            </p:tgtEl>
                                            <p:attrNameLst>
                                              <p:attrName>style.visibility</p:attrName>
                                            </p:attrNameLst>
                                          </p:cBhvr>
                                          <p:to>
                                            <p:strVal val="visible"/>
                                          </p:to>
                                        </p:set>
                                        <p:animEffect transition="in" filter="fade">
                                          <p:cBhvr>
                                            <p:cTn id="44" dur="250"/>
                                            <p:tgtEl>
                                              <p:spTgt spid="218"/>
                                            </p:tgtEl>
                                          </p:cBhvr>
                                        </p:animEffec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216"/>
                                            </p:tgtEl>
                                            <p:attrNameLst>
                                              <p:attrName>style.visibility</p:attrName>
                                            </p:attrNameLst>
                                          </p:cBhvr>
                                          <p:to>
                                            <p:strVal val="visible"/>
                                          </p:to>
                                        </p:set>
                                        <p:animEffect transition="in" filter="fade">
                                          <p:cBhvr>
                                            <p:cTn id="48" dur="500"/>
                                            <p:tgtEl>
                                              <p:spTgt spid="216"/>
                                            </p:tgtEl>
                                          </p:cBhvr>
                                        </p:animEffect>
                                      </p:childTnLst>
                                    </p:cTn>
                                  </p:par>
                                  <p:par>
                                    <p:cTn id="49" presetID="10" presetClass="entr" presetSubtype="0" fill="hold" nodeType="withEffect">
                                      <p:stCondLst>
                                        <p:cond delay="1250"/>
                                      </p:stCondLst>
                                      <p:childTnLst>
                                        <p:set>
                                          <p:cBhvr>
                                            <p:cTn id="50" dur="1" fill="hold">
                                              <p:stCondLst>
                                                <p:cond delay="0"/>
                                              </p:stCondLst>
                                            </p:cTn>
                                            <p:tgtEl>
                                              <p:spTgt spid="121"/>
                                            </p:tgtEl>
                                            <p:attrNameLst>
                                              <p:attrName>style.visibility</p:attrName>
                                            </p:attrNameLst>
                                          </p:cBhvr>
                                          <p:to>
                                            <p:strVal val="visible"/>
                                          </p:to>
                                        </p:set>
                                        <p:animEffect transition="in" filter="fade">
                                          <p:cBhvr>
                                            <p:cTn id="51" dur="300"/>
                                            <p:tgtEl>
                                              <p:spTgt spid="121"/>
                                            </p:tgtEl>
                                          </p:cBhvr>
                                        </p:animEffect>
                                      </p:childTnLst>
                                    </p:cTn>
                                  </p:par>
                                  <p:par>
                                    <p:cTn id="52" presetID="42" presetClass="path" presetSubtype="0" fill="hold" nodeType="withEffect">
                                      <p:stCondLst>
                                        <p:cond delay="1250"/>
                                      </p:stCondLst>
                                      <p:childTnLst>
                                        <p:animMotion origin="layout" path="M 4.03957E-6 -0.07513 L 4.03957E-6 1.47526E-6 " pathEditMode="relative" rAng="0" ptsTypes="AA">
                                          <p:cBhvr>
                                            <p:cTn id="53" dur="250" spd="-100000" fill="hold"/>
                                            <p:tgtEl>
                                              <p:spTgt spid="121"/>
                                            </p:tgtEl>
                                            <p:attrNameLst>
                                              <p:attrName>ppt_x</p:attrName>
                                              <p:attrName>ppt_y</p:attrName>
                                            </p:attrNameLst>
                                          </p:cBhvr>
                                          <p:rCtr x="0" y="3745"/>
                                        </p:animMotion>
                                      </p:childTnLst>
                                    </p:cTn>
                                  </p:par>
                                  <p:par>
                                    <p:cTn id="54" presetID="22" presetClass="entr" presetSubtype="4" fill="hold" nodeType="withEffect">
                                      <p:stCondLst>
                                        <p:cond delay="1250"/>
                                      </p:stCondLst>
                                      <p:childTnLst>
                                        <p:set>
                                          <p:cBhvr>
                                            <p:cTn id="55" dur="1" fill="hold">
                                              <p:stCondLst>
                                                <p:cond delay="0"/>
                                              </p:stCondLst>
                                            </p:cTn>
                                            <p:tgtEl>
                                              <p:spTgt spid="4"/>
                                            </p:tgtEl>
                                            <p:attrNameLst>
                                              <p:attrName>style.visibility</p:attrName>
                                            </p:attrNameLst>
                                          </p:cBhvr>
                                          <p:to>
                                            <p:strVal val="visible"/>
                                          </p:to>
                                        </p:set>
                                        <p:animEffect transition="in" filter="wipe(down)">
                                          <p:cBhvr>
                                            <p:cTn id="56" dur="25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46"/>
                                            </p:tgtEl>
                                            <p:attrNameLst>
                                              <p:attrName>style.visibility</p:attrName>
                                            </p:attrNameLst>
                                          </p:cBhvr>
                                          <p:to>
                                            <p:strVal val="visible"/>
                                          </p:to>
                                        </p:set>
                                        <p:animEffect transition="in" filter="fade">
                                          <p:cBhvr>
                                            <p:cTn id="61" dur="500"/>
                                            <p:tgtEl>
                                              <p:spTgt spid="246"/>
                                            </p:tgtEl>
                                          </p:cBhvr>
                                        </p:animEffect>
                                      </p:childTnLst>
                                    </p:cTn>
                                  </p:par>
                                </p:childTnLst>
                              </p:cTn>
                            </p:par>
                            <p:par>
                              <p:cTn id="62" fill="hold">
                                <p:stCondLst>
                                  <p:cond delay="500"/>
                                </p:stCondLst>
                                <p:childTnLst>
                                  <p:par>
                                    <p:cTn id="63" presetID="10" presetClass="entr" presetSubtype="0" fill="hold" nodeType="afterEffect">
                                      <p:stCondLst>
                                        <p:cond delay="7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300"/>
                                            <p:tgtEl>
                                              <p:spTgt spid="94"/>
                                            </p:tgtEl>
                                          </p:cBhvr>
                                        </p:animEffect>
                                      </p:childTnLst>
                                    </p:cTn>
                                  </p:par>
                                  <p:par>
                                    <p:cTn id="66" presetID="10" presetClass="entr" presetSubtype="0" fill="hold" grpId="0" nodeType="withEffect">
                                      <p:stCondLst>
                                        <p:cond delay="700"/>
                                      </p:stCondLst>
                                      <p:childTnLst>
                                        <p:set>
                                          <p:cBhvr>
                                            <p:cTn id="67" dur="1" fill="hold">
                                              <p:stCondLst>
                                                <p:cond delay="0"/>
                                              </p:stCondLst>
                                            </p:cTn>
                                            <p:tgtEl>
                                              <p:spTgt spid="241"/>
                                            </p:tgtEl>
                                            <p:attrNameLst>
                                              <p:attrName>style.visibility</p:attrName>
                                            </p:attrNameLst>
                                          </p:cBhvr>
                                          <p:to>
                                            <p:strVal val="visible"/>
                                          </p:to>
                                        </p:set>
                                        <p:animEffect transition="in" filter="fade">
                                          <p:cBhvr>
                                            <p:cTn id="68" dur="300"/>
                                            <p:tgtEl>
                                              <p:spTgt spid="241"/>
                                            </p:tgtEl>
                                          </p:cBhvr>
                                        </p:animEffect>
                                      </p:childTnLst>
                                    </p:cTn>
                                  </p:par>
                                  <p:par>
                                    <p:cTn id="69" presetID="42" presetClass="path" presetSubtype="0" accel="50000" fill="hold" nodeType="withEffect">
                                      <p:stCondLst>
                                        <p:cond delay="700"/>
                                      </p:stCondLst>
                                      <p:childTnLst>
                                        <p:animMotion origin="layout" path="M 0.00064 -0.08125 L 0.00064 -0.00113 " pathEditMode="relative" rAng="0" ptsTypes="AA">
                                          <p:cBhvr>
                                            <p:cTn id="70" dur="600" spd="-100000" fill="hold"/>
                                            <p:tgtEl>
                                              <p:spTgt spid="94"/>
                                            </p:tgtEl>
                                            <p:attrNameLst>
                                              <p:attrName>ppt_x</p:attrName>
                                              <p:attrName>ppt_y</p:attrName>
                                            </p:attrNameLst>
                                          </p:cBhvr>
                                          <p:rCtr x="0" y="3995"/>
                                        </p:animMotion>
                                      </p:childTnLst>
                                    </p:cTn>
                                  </p:par>
                                  <p:par>
                                    <p:cTn id="71" presetID="42" presetClass="path" presetSubtype="0" accel="50000" fill="hold" grpId="1" nodeType="withEffect">
                                      <p:stCondLst>
                                        <p:cond delay="700"/>
                                      </p:stCondLst>
                                      <p:childTnLst>
                                        <p:animMotion origin="layout" path="M 0.00064 -0.08125 L 0.00064 -0.00113 " pathEditMode="relative" rAng="0" ptsTypes="AA">
                                          <p:cBhvr>
                                            <p:cTn id="72" dur="600" spd="-100000" fill="hold"/>
                                            <p:tgtEl>
                                              <p:spTgt spid="241"/>
                                            </p:tgtEl>
                                            <p:attrNameLst>
                                              <p:attrName>ppt_x</p:attrName>
                                              <p:attrName>ppt_y</p:attrName>
                                            </p:attrNameLst>
                                          </p:cBhvr>
                                          <p:rCtr x="0" y="3995"/>
                                        </p:animMotion>
                                      </p:childTnLst>
                                    </p:cTn>
                                  </p:par>
                                </p:childTnLst>
                              </p:cTn>
                            </p:par>
                            <p:par>
                              <p:cTn id="73" fill="hold">
                                <p:stCondLst>
                                  <p:cond delay="1800"/>
                                </p:stCondLst>
                                <p:childTnLst>
                                  <p:par>
                                    <p:cTn id="74" presetID="42" presetClass="path" presetSubtype="0" accel="50000" decel="50000" fill="hold" nodeType="afterEffect">
                                      <p:stCondLst>
                                        <p:cond delay="750"/>
                                      </p:stCondLst>
                                      <p:childTnLst>
                                        <p:animMotion origin="layout" path="M 0.0342 -0.07535 L 4.03957E-6 -0.07513 " pathEditMode="relative" rAng="0" ptsTypes="AA">
                                          <p:cBhvr>
                                            <p:cTn id="75" dur="250" spd="-100000" fill="hold"/>
                                            <p:tgtEl>
                                              <p:spTgt spid="121"/>
                                            </p:tgtEl>
                                            <p:attrNameLst>
                                              <p:attrName>ppt_x</p:attrName>
                                              <p:attrName>ppt_y</p:attrName>
                                            </p:attrNameLst>
                                          </p:cBhvr>
                                          <p:rCtr x="-1710" y="0"/>
                                        </p:animMotion>
                                      </p:childTnLst>
                                    </p:cTn>
                                  </p:par>
                                  <p:par>
                                    <p:cTn id="76" presetID="22" presetClass="entr" presetSubtype="8" fill="hold" nodeType="withEffect">
                                      <p:stCondLst>
                                        <p:cond delay="750"/>
                                      </p:stCondLst>
                                      <p:childTnLst>
                                        <p:set>
                                          <p:cBhvr>
                                            <p:cTn id="77" dur="1" fill="hold">
                                              <p:stCondLst>
                                                <p:cond delay="0"/>
                                              </p:stCondLst>
                                            </p:cTn>
                                            <p:tgtEl>
                                              <p:spTgt spid="8"/>
                                            </p:tgtEl>
                                            <p:attrNameLst>
                                              <p:attrName>style.visibility</p:attrName>
                                            </p:attrNameLst>
                                          </p:cBhvr>
                                          <p:to>
                                            <p:strVal val="visible"/>
                                          </p:to>
                                        </p:set>
                                        <p:animEffect transition="in" filter="wipe(left)">
                                          <p:cBhvr>
                                            <p:cTn id="78" dur="250"/>
                                            <p:tgtEl>
                                              <p:spTgt spid="8"/>
                                            </p:tgtEl>
                                          </p:cBhvr>
                                        </p:animEffect>
                                      </p:childTnLst>
                                    </p:cTn>
                                  </p:par>
                                </p:childTnLst>
                              </p:cTn>
                            </p:par>
                            <p:par>
                              <p:cTn id="79" fill="hold">
                                <p:stCondLst>
                                  <p:cond delay="2800"/>
                                </p:stCondLst>
                                <p:childTnLst>
                                  <p:par>
                                    <p:cTn id="80" presetID="42" presetClass="path" presetSubtype="0" accel="50000" decel="50000" fill="hold" nodeType="afterEffect">
                                      <p:stCondLst>
                                        <p:cond delay="0"/>
                                      </p:stCondLst>
                                      <p:childTnLst>
                                        <p:animMotion origin="layout" path="M 0.0342 -0.21902 L 0.0342 -0.07535 " pathEditMode="relative" rAng="0" ptsTypes="AA">
                                          <p:cBhvr>
                                            <p:cTn id="81" dur="500" spd="-100000" fill="hold"/>
                                            <p:tgtEl>
                                              <p:spTgt spid="121"/>
                                            </p:tgtEl>
                                            <p:attrNameLst>
                                              <p:attrName>ppt_x</p:attrName>
                                              <p:attrName>ppt_y</p:attrName>
                                            </p:attrNameLst>
                                          </p:cBhvr>
                                          <p:rCtr x="0" y="7172"/>
                                        </p:animMotion>
                                      </p:childTnLst>
                                    </p:cTn>
                                  </p:par>
                                  <p:par>
                                    <p:cTn id="82" presetID="22" presetClass="entr" presetSubtype="4"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down)">
                                          <p:cBhvr>
                                            <p:cTn id="84" dur="250"/>
                                            <p:tgtEl>
                                              <p:spTgt spid="61"/>
                                            </p:tgtEl>
                                          </p:cBhvr>
                                        </p:animEffect>
                                      </p:childTnLst>
                                    </p:cTn>
                                  </p:par>
                                </p:childTnLst>
                              </p:cTn>
                            </p:par>
                            <p:par>
                              <p:cTn id="85" fill="hold">
                                <p:stCondLst>
                                  <p:cond delay="3300"/>
                                </p:stCondLst>
                                <p:childTnLst>
                                  <p:par>
                                    <p:cTn id="86" presetID="42" presetClass="path" presetSubtype="0" accel="50000" decel="50000" fill="hold" nodeType="afterEffect">
                                      <p:stCondLst>
                                        <p:cond delay="0"/>
                                      </p:stCondLst>
                                      <p:childTnLst>
                                        <p:animMotion origin="layout" path="M 0.03421 -0.21902 L 0.09957 -0.22038 " pathEditMode="relative" rAng="0" ptsTypes="AA">
                                          <p:cBhvr>
                                            <p:cTn id="87" dur="500" fill="hold"/>
                                            <p:tgtEl>
                                              <p:spTgt spid="121"/>
                                            </p:tgtEl>
                                            <p:attrNameLst>
                                              <p:attrName>ppt_x</p:attrName>
                                              <p:attrName>ppt_y</p:attrName>
                                            </p:attrNameLst>
                                          </p:cBhvr>
                                          <p:rCtr x="3268" y="-68"/>
                                        </p:animMotion>
                                      </p:childTnLst>
                                    </p:cTn>
                                  </p:par>
                                  <p:par>
                                    <p:cTn id="88" presetID="22" presetClass="entr" presetSubtype="4"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wipe(down)">
                                          <p:cBhvr>
                                            <p:cTn id="90" dur="300"/>
                                            <p:tgtEl>
                                              <p:spTgt spid="68"/>
                                            </p:tgtEl>
                                          </p:cBhvr>
                                        </p:animEffect>
                                      </p:childTnLst>
                                    </p:cTn>
                                  </p:par>
                                </p:childTnLst>
                              </p:cTn>
                            </p:par>
                            <p:par>
                              <p:cTn id="91" fill="hold">
                                <p:stCondLst>
                                  <p:cond delay="3800"/>
                                </p:stCondLst>
                                <p:childTnLst>
                                  <p:par>
                                    <p:cTn id="92" presetID="42" presetClass="path" presetSubtype="0" accel="50000" decel="50000" fill="hold" nodeType="afterEffect">
                                      <p:stCondLst>
                                        <p:cond delay="0"/>
                                      </p:stCondLst>
                                      <p:childTnLst>
                                        <p:animMotion origin="layout" path="M 0.09968 -0.39378 L 0.09968 -0.2163 " pathEditMode="relative" rAng="0" ptsTypes="AA">
                                          <p:cBhvr>
                                            <p:cTn id="93" dur="500" spd="-100000" fill="hold"/>
                                            <p:tgtEl>
                                              <p:spTgt spid="121"/>
                                            </p:tgtEl>
                                            <p:attrNameLst>
                                              <p:attrName>ppt_x</p:attrName>
                                              <p:attrName>ppt_y</p:attrName>
                                            </p:attrNameLst>
                                          </p:cBhvr>
                                          <p:rCtr x="0" y="8874"/>
                                        </p:animMotion>
                                      </p:childTnLst>
                                    </p:cTn>
                                  </p:par>
                                  <p:par>
                                    <p:cTn id="94" presetID="22" presetClass="entr" presetSubtype="8" fill="hold"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wipe(left)">
                                          <p:cBhvr>
                                            <p:cTn id="96" dur="150"/>
                                            <p:tgtEl>
                                              <p:spTgt spid="69"/>
                                            </p:tgtEl>
                                          </p:cBhvr>
                                        </p:animEffect>
                                      </p:childTnLst>
                                    </p:cTn>
                                  </p:par>
                                </p:childTnLst>
                              </p:cTn>
                            </p:par>
                            <p:par>
                              <p:cTn id="97" fill="hold">
                                <p:stCondLst>
                                  <p:cond delay="4300"/>
                                </p:stCondLst>
                                <p:childTnLst>
                                  <p:par>
                                    <p:cTn id="98" presetID="42" presetClass="path" presetSubtype="0" accel="50000" decel="50000" fill="hold" nodeType="afterEffect">
                                      <p:stCondLst>
                                        <p:cond delay="0"/>
                                      </p:stCondLst>
                                      <p:childTnLst>
                                        <p:animMotion origin="layout" path="M 0.09971 -0.39369 L 0.36551 -0.39437 " pathEditMode="relative" rAng="0" ptsTypes="AA">
                                          <p:cBhvr>
                                            <p:cTn id="99" dur="1250" fill="hold"/>
                                            <p:tgtEl>
                                              <p:spTgt spid="121"/>
                                            </p:tgtEl>
                                            <p:attrNameLst>
                                              <p:attrName>ppt_x</p:attrName>
                                              <p:attrName>ppt_y</p:attrName>
                                            </p:attrNameLst>
                                          </p:cBhvr>
                                          <p:rCtr x="13290" y="-45"/>
                                        </p:animMotion>
                                      </p:childTnLst>
                                    </p:cTn>
                                  </p:par>
                                  <p:par>
                                    <p:cTn id="100" presetID="22" presetClass="entr" presetSubtype="4" fill="hold" nodeType="with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wipe(down)">
                                          <p:cBhvr>
                                            <p:cTn id="102" dur="150"/>
                                            <p:tgtEl>
                                              <p:spTgt spid="71"/>
                                            </p:tgtEl>
                                          </p:cBhvr>
                                        </p:animEffect>
                                      </p:childTnLst>
                                    </p:cTn>
                                  </p:par>
                                  <p:par>
                                    <p:cTn id="103" presetID="22" presetClass="entr" presetSubtype="4" fill="hold" nodeType="withEffect">
                                      <p:stCondLst>
                                        <p:cond delay="500"/>
                                      </p:stCondLst>
                                      <p:childTnLst>
                                        <p:set>
                                          <p:cBhvr>
                                            <p:cTn id="104" dur="1" fill="hold">
                                              <p:stCondLst>
                                                <p:cond delay="0"/>
                                              </p:stCondLst>
                                            </p:cTn>
                                            <p:tgtEl>
                                              <p:spTgt spid="63"/>
                                            </p:tgtEl>
                                            <p:attrNameLst>
                                              <p:attrName>style.visibility</p:attrName>
                                            </p:attrNameLst>
                                          </p:cBhvr>
                                          <p:to>
                                            <p:strVal val="visible"/>
                                          </p:to>
                                        </p:set>
                                        <p:animEffect transition="in" filter="wipe(down)">
                                          <p:cBhvr>
                                            <p:cTn id="105" dur="150"/>
                                            <p:tgtEl>
                                              <p:spTgt spid="63"/>
                                            </p:tgtEl>
                                          </p:cBhvr>
                                        </p:animEffect>
                                      </p:childTnLst>
                                    </p:cTn>
                                  </p:par>
                                  <p:par>
                                    <p:cTn id="106" presetID="22" presetClass="entr" presetSubtype="8" fill="hold" nodeType="withEffect">
                                      <p:stCondLst>
                                        <p:cond delay="750"/>
                                      </p:stCondLst>
                                      <p:childTnLst>
                                        <p:set>
                                          <p:cBhvr>
                                            <p:cTn id="107" dur="1" fill="hold">
                                              <p:stCondLst>
                                                <p:cond delay="0"/>
                                              </p:stCondLst>
                                            </p:cTn>
                                            <p:tgtEl>
                                              <p:spTgt spid="66"/>
                                            </p:tgtEl>
                                            <p:attrNameLst>
                                              <p:attrName>style.visibility</p:attrName>
                                            </p:attrNameLst>
                                          </p:cBhvr>
                                          <p:to>
                                            <p:strVal val="visible"/>
                                          </p:to>
                                        </p:set>
                                        <p:animEffect transition="in" filter="wipe(left)">
                                          <p:cBhvr>
                                            <p:cTn id="108" dur="500"/>
                                            <p:tgtEl>
                                              <p:spTgt spid="66"/>
                                            </p:tgtEl>
                                          </p:cBhvr>
                                        </p:animEffect>
                                      </p:childTnLst>
                                    </p:cTn>
                                  </p:par>
                                </p:childTnLst>
                              </p:cTn>
                            </p:par>
                            <p:par>
                              <p:cTn id="109" fill="hold">
                                <p:stCondLst>
                                  <p:cond delay="5550"/>
                                </p:stCondLst>
                                <p:childTnLst>
                                  <p:par>
                                    <p:cTn id="110" presetID="42" presetClass="path" presetSubtype="0" accel="50000" decel="50000" fill="hold" nodeType="afterEffect">
                                      <p:stCondLst>
                                        <p:cond delay="0"/>
                                      </p:stCondLst>
                                      <p:childTnLst>
                                        <p:animMotion origin="layout" path="M 0.36537 -0.39429 L 0.36537 -0.2162 " pathEditMode="relative" rAng="0" ptsTypes="AA">
                                          <p:cBhvr>
                                            <p:cTn id="111" dur="750" fill="hold"/>
                                            <p:tgtEl>
                                              <p:spTgt spid="121"/>
                                            </p:tgtEl>
                                            <p:attrNameLst>
                                              <p:attrName>ppt_x</p:attrName>
                                              <p:attrName>ppt_y</p:attrName>
                                            </p:attrNameLst>
                                          </p:cBhvr>
                                          <p:rCtr x="0" y="8893"/>
                                        </p:animMotion>
                                      </p:childTnLst>
                                    </p:cTn>
                                  </p:par>
                                  <p:par>
                                    <p:cTn id="112" presetID="22" presetClass="entr" presetSubtype="1" fill="hold" nodeType="withEffect">
                                      <p:stCondLst>
                                        <p:cond delay="500"/>
                                      </p:stCondLst>
                                      <p:childTnLst>
                                        <p:set>
                                          <p:cBhvr>
                                            <p:cTn id="113" dur="1" fill="hold">
                                              <p:stCondLst>
                                                <p:cond delay="0"/>
                                              </p:stCondLst>
                                            </p:cTn>
                                            <p:tgtEl>
                                              <p:spTgt spid="70"/>
                                            </p:tgtEl>
                                            <p:attrNameLst>
                                              <p:attrName>style.visibility</p:attrName>
                                            </p:attrNameLst>
                                          </p:cBhvr>
                                          <p:to>
                                            <p:strVal val="visible"/>
                                          </p:to>
                                        </p:set>
                                        <p:animEffect transition="in" filter="wipe(up)">
                                          <p:cBhvr>
                                            <p:cTn id="114" dur="250"/>
                                            <p:tgtEl>
                                              <p:spTgt spid="70"/>
                                            </p:tgtEl>
                                          </p:cBhvr>
                                        </p:animEffect>
                                      </p:childTnLst>
                                    </p:cTn>
                                  </p:par>
                                  <p:par>
                                    <p:cTn id="115" presetID="22" presetClass="entr" presetSubtype="1" fill="hold" nodeType="withEffect">
                                      <p:stCondLst>
                                        <p:cond delay="750"/>
                                      </p:stCondLst>
                                      <p:childTnLst>
                                        <p:set>
                                          <p:cBhvr>
                                            <p:cTn id="116" dur="1" fill="hold">
                                              <p:stCondLst>
                                                <p:cond delay="0"/>
                                              </p:stCondLst>
                                            </p:cTn>
                                            <p:tgtEl>
                                              <p:spTgt spid="72"/>
                                            </p:tgtEl>
                                            <p:attrNameLst>
                                              <p:attrName>style.visibility</p:attrName>
                                            </p:attrNameLst>
                                          </p:cBhvr>
                                          <p:to>
                                            <p:strVal val="visible"/>
                                          </p:to>
                                        </p:set>
                                        <p:animEffect transition="in" filter="wipe(up)">
                                          <p:cBhvr>
                                            <p:cTn id="117" dur="250"/>
                                            <p:tgtEl>
                                              <p:spTgt spid="72"/>
                                            </p:tgtEl>
                                          </p:cBhvr>
                                        </p:animEffect>
                                      </p:childTnLst>
                                    </p:cTn>
                                  </p:par>
                                </p:childTnLst>
                              </p:cTn>
                            </p:par>
                            <p:par>
                              <p:cTn id="118" fill="hold">
                                <p:stCondLst>
                                  <p:cond delay="6550"/>
                                </p:stCondLst>
                                <p:childTnLst>
                                  <p:par>
                                    <p:cTn id="119" presetID="42" presetClass="path" presetSubtype="0" accel="50000" decel="50000" fill="hold" nodeType="afterEffect">
                                      <p:stCondLst>
                                        <p:cond delay="0"/>
                                      </p:stCondLst>
                                      <p:childTnLst>
                                        <p:animMotion origin="layout" path="M 0.36537 -0.2162 L 0.43288 -0.21688 " pathEditMode="relative" rAng="0" ptsTypes="AA">
                                          <p:cBhvr>
                                            <p:cTn id="120" dur="500" fill="hold"/>
                                            <p:tgtEl>
                                              <p:spTgt spid="121"/>
                                            </p:tgtEl>
                                            <p:attrNameLst>
                                              <p:attrName>ppt_x</p:attrName>
                                              <p:attrName>ppt_y</p:attrName>
                                            </p:attrNameLst>
                                          </p:cBhvr>
                                          <p:rCtr x="3369" y="-45"/>
                                        </p:animMotion>
                                      </p:childTnLst>
                                    </p:cTn>
                                  </p:par>
                                  <p:par>
                                    <p:cTn id="121" presetID="22" presetClass="entr" presetSubtype="8" fill="hold" nodeType="withEffect">
                                      <p:stCondLst>
                                        <p:cond delay="500"/>
                                      </p:stCondLst>
                                      <p:childTnLst>
                                        <p:set>
                                          <p:cBhvr>
                                            <p:cTn id="122" dur="1" fill="hold">
                                              <p:stCondLst>
                                                <p:cond delay="0"/>
                                              </p:stCondLst>
                                            </p:cTn>
                                            <p:tgtEl>
                                              <p:spTgt spid="73"/>
                                            </p:tgtEl>
                                            <p:attrNameLst>
                                              <p:attrName>style.visibility</p:attrName>
                                            </p:attrNameLst>
                                          </p:cBhvr>
                                          <p:to>
                                            <p:strVal val="visible"/>
                                          </p:to>
                                        </p:set>
                                        <p:animEffect transition="in" filter="wipe(left)">
                                          <p:cBhvr>
                                            <p:cTn id="123" dur="250"/>
                                            <p:tgtEl>
                                              <p:spTgt spid="73"/>
                                            </p:tgtEl>
                                          </p:cBhvr>
                                        </p:animEffect>
                                      </p:childTnLst>
                                    </p:cTn>
                                  </p:par>
                                </p:childTnLst>
                              </p:cTn>
                            </p:par>
                            <p:par>
                              <p:cTn id="124" fill="hold">
                                <p:stCondLst>
                                  <p:cond delay="7300"/>
                                </p:stCondLst>
                                <p:childTnLst>
                                  <p:par>
                                    <p:cTn id="125" presetID="42" presetClass="path" presetSubtype="0" accel="50000" decel="50000" fill="hold" nodeType="afterEffect">
                                      <p:stCondLst>
                                        <p:cond delay="0"/>
                                      </p:stCondLst>
                                      <p:childTnLst>
                                        <p:animMotion origin="layout" path="M 0.43298 -0.21698 L 0.43298 -0.14503 " pathEditMode="relative" rAng="0" ptsTypes="AA">
                                          <p:cBhvr>
                                            <p:cTn id="126" dur="750" fill="hold"/>
                                            <p:tgtEl>
                                              <p:spTgt spid="121"/>
                                            </p:tgtEl>
                                            <p:attrNameLst>
                                              <p:attrName>ppt_x</p:attrName>
                                              <p:attrName>ppt_y</p:attrName>
                                            </p:attrNameLst>
                                          </p:cBhvr>
                                          <p:rCtr x="0" y="3586"/>
                                        </p:animMotion>
                                      </p:childTnLst>
                                    </p:cTn>
                                  </p:par>
                                  <p:par>
                                    <p:cTn id="127" presetID="22" presetClass="entr" presetSubtype="1" fill="hold" nodeType="withEffect">
                                      <p:stCondLst>
                                        <p:cond delay="750"/>
                                      </p:stCondLst>
                                      <p:childTnLst>
                                        <p:set>
                                          <p:cBhvr>
                                            <p:cTn id="128" dur="1" fill="hold">
                                              <p:stCondLst>
                                                <p:cond delay="0"/>
                                              </p:stCondLst>
                                            </p:cTn>
                                            <p:tgtEl>
                                              <p:spTgt spid="74"/>
                                            </p:tgtEl>
                                            <p:attrNameLst>
                                              <p:attrName>style.visibility</p:attrName>
                                            </p:attrNameLst>
                                          </p:cBhvr>
                                          <p:to>
                                            <p:strVal val="visible"/>
                                          </p:to>
                                        </p:set>
                                        <p:animEffect transition="in" filter="wipe(up)">
                                          <p:cBhvr>
                                            <p:cTn id="129" dur="250"/>
                                            <p:tgtEl>
                                              <p:spTgt spid="74"/>
                                            </p:tgtEl>
                                          </p:cBhvr>
                                        </p:animEffect>
                                      </p:childTnLst>
                                    </p:cTn>
                                  </p:par>
                                  <p:par>
                                    <p:cTn id="130" presetID="10" presetClass="exit" presetSubtype="0" fill="hold" nodeType="withEffect">
                                      <p:stCondLst>
                                        <p:cond delay="500"/>
                                      </p:stCondLst>
                                      <p:childTnLst>
                                        <p:animEffect transition="out" filter="fade">
                                          <p:cBhvr>
                                            <p:cTn id="131" dur="500"/>
                                            <p:tgtEl>
                                              <p:spTgt spid="94"/>
                                            </p:tgtEl>
                                          </p:cBhvr>
                                        </p:animEffect>
                                        <p:set>
                                          <p:cBhvr>
                                            <p:cTn id="132" dur="1" fill="hold">
                                              <p:stCondLst>
                                                <p:cond delay="499"/>
                                              </p:stCondLst>
                                            </p:cTn>
                                            <p:tgtEl>
                                              <p:spTgt spid="94"/>
                                            </p:tgtEl>
                                            <p:attrNameLst>
                                              <p:attrName>style.visibility</p:attrName>
                                            </p:attrNameLst>
                                          </p:cBhvr>
                                          <p:to>
                                            <p:strVal val="hidden"/>
                                          </p:to>
                                        </p:set>
                                      </p:childTnLst>
                                    </p:cTn>
                                  </p:par>
                                  <p:par>
                                    <p:cTn id="133" presetID="10" presetClass="exit" presetSubtype="0" fill="hold" grpId="2" nodeType="withEffect">
                                      <p:stCondLst>
                                        <p:cond delay="500"/>
                                      </p:stCondLst>
                                      <p:childTnLst>
                                        <p:animEffect transition="out" filter="fade">
                                          <p:cBhvr>
                                            <p:cTn id="134" dur="500"/>
                                            <p:tgtEl>
                                              <p:spTgt spid="241"/>
                                            </p:tgtEl>
                                          </p:cBhvr>
                                        </p:animEffect>
                                        <p:set>
                                          <p:cBhvr>
                                            <p:cTn id="135" dur="1" fill="hold">
                                              <p:stCondLst>
                                                <p:cond delay="499"/>
                                              </p:stCondLst>
                                            </p:cTn>
                                            <p:tgtEl>
                                              <p:spTgt spid="241"/>
                                            </p:tgtEl>
                                            <p:attrNameLst>
                                              <p:attrName>style.visibility</p:attrName>
                                            </p:attrNameLst>
                                          </p:cBhvr>
                                          <p:to>
                                            <p:strVal val="hidden"/>
                                          </p:to>
                                        </p:set>
                                      </p:childTnLst>
                                    </p:cTn>
                                  </p:par>
                                </p:childTnLst>
                              </p:cTn>
                            </p:par>
                            <p:par>
                              <p:cTn id="136" fill="hold">
                                <p:stCondLst>
                                  <p:cond delay="8300"/>
                                </p:stCondLst>
                                <p:childTnLst>
                                  <p:par>
                                    <p:cTn id="137" presetID="10" presetClass="exit" presetSubtype="0" fill="hold" nodeType="afterEffect">
                                      <p:stCondLst>
                                        <p:cond delay="500"/>
                                      </p:stCondLst>
                                      <p:childTnLst>
                                        <p:animEffect transition="out" filter="fade">
                                          <p:cBhvr>
                                            <p:cTn id="138" dur="1450"/>
                                            <p:tgtEl>
                                              <p:spTgt spid="121"/>
                                            </p:tgtEl>
                                          </p:cBhvr>
                                        </p:animEffect>
                                        <p:set>
                                          <p:cBhvr>
                                            <p:cTn id="139" dur="1" fill="hold">
                                              <p:stCondLst>
                                                <p:cond delay="1449"/>
                                              </p:stCondLst>
                                            </p:cTn>
                                            <p:tgtEl>
                                              <p:spTgt spid="1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79" grpId="0" animBg="1"/>
          <p:bldP spid="193" grpId="0" animBg="1"/>
          <p:bldP spid="2054" grpId="0" animBg="1"/>
          <p:bldP spid="218" grpId="0" animBg="1"/>
          <p:bldP spid="246" grpId="0" animBg="1"/>
          <p:bldP spid="183" grpId="0" animBg="1"/>
          <p:bldP spid="216" grpId="0" animBg="1"/>
          <p:bldP spid="241" grpId="0" animBg="1"/>
          <p:bldP spid="241" grpId="1" animBg="1"/>
          <p:bldP spid="241" grpId="2"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outofbusines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436475" cy="6993688"/>
          </a:xfrm>
          <a:prstGeom prst="rect">
            <a:avLst/>
          </a:prstGeom>
        </p:spPr>
      </p:pic>
      <p:pic>
        <p:nvPicPr>
          <p:cNvPr id="14" name="Picture 13" descr="outofbusiness.jpg"/>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0" y="910"/>
            <a:ext cx="12436475" cy="6993688"/>
          </a:xfrm>
          <a:prstGeom prst="rect">
            <a:avLst/>
          </a:prstGeom>
        </p:spPr>
      </p:pic>
      <p:sp>
        <p:nvSpPr>
          <p:cNvPr id="2" name="Rectangle 1"/>
          <p:cNvSpPr/>
          <p:nvPr/>
        </p:nvSpPr>
        <p:spPr bwMode="auto">
          <a:xfrm>
            <a:off x="1" y="910"/>
            <a:ext cx="12436474" cy="6993613"/>
          </a:xfrm>
          <a:prstGeom prst="rect">
            <a:avLst/>
          </a:prstGeom>
          <a:solidFill>
            <a:srgbClr val="FFFFFF">
              <a:alpha val="2117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9" name="Group 18"/>
          <p:cNvGrpSpPr/>
          <p:nvPr/>
        </p:nvGrpSpPr>
        <p:grpSpPr>
          <a:xfrm>
            <a:off x="483364" y="3593432"/>
            <a:ext cx="3930778" cy="2949289"/>
            <a:chOff x="471477" y="2559841"/>
            <a:chExt cx="3854054" cy="3855174"/>
          </a:xfrm>
        </p:grpSpPr>
        <p:sp>
          <p:nvSpPr>
            <p:cNvPr id="20" name="Rectangle 19"/>
            <p:cNvSpPr/>
            <p:nvPr/>
          </p:nvSpPr>
          <p:spPr>
            <a:xfrm>
              <a:off x="471477" y="2559841"/>
              <a:ext cx="3854054" cy="3855174"/>
            </a:xfrm>
            <a:prstGeom prst="rect">
              <a:avLst/>
            </a:prstGeom>
            <a:solidFill>
              <a:srgbClr val="00188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1" name="TextBox 20"/>
            <p:cNvSpPr txBox="1"/>
            <p:nvPr/>
          </p:nvSpPr>
          <p:spPr>
            <a:xfrm>
              <a:off x="471477" y="3025592"/>
              <a:ext cx="3854054" cy="435114"/>
            </a:xfrm>
            <a:prstGeom prst="rect">
              <a:avLst/>
            </a:prstGeom>
            <a:noFill/>
          </p:spPr>
          <p:txBody>
            <a:bodyPr wrap="square" rtlCol="0">
              <a:spAutoFit/>
            </a:bodyPr>
            <a:lstStyle/>
            <a:p>
              <a:pPr marL="114300">
                <a:lnSpc>
                  <a:spcPct val="70000"/>
                </a:lnSpc>
              </a:pPr>
              <a:r>
                <a:rPr lang="en-US" sz="3200" dirty="0" smtClean="0">
                  <a:solidFill>
                    <a:srgbClr val="F2F2F2"/>
                  </a:solidFill>
                  <a:latin typeface="Segoe UI Light"/>
                </a:rPr>
                <a:t>As a result,</a:t>
              </a:r>
              <a:endParaRPr lang="en-US" sz="3200" dirty="0">
                <a:solidFill>
                  <a:srgbClr val="F2F2F2"/>
                </a:solidFill>
                <a:latin typeface="Segoe UI Light"/>
              </a:endParaRPr>
            </a:p>
          </p:txBody>
        </p:sp>
        <p:sp>
          <p:nvSpPr>
            <p:cNvPr id="22" name="TextBox 21"/>
            <p:cNvSpPr txBox="1"/>
            <p:nvPr/>
          </p:nvSpPr>
          <p:spPr>
            <a:xfrm>
              <a:off x="471477" y="3429311"/>
              <a:ext cx="3854054" cy="2091262"/>
            </a:xfrm>
            <a:prstGeom prst="rect">
              <a:avLst/>
            </a:prstGeom>
            <a:noFill/>
          </p:spPr>
          <p:txBody>
            <a:bodyPr wrap="square" rtlCol="0">
              <a:spAutoFit/>
            </a:bodyPr>
            <a:lstStyle/>
            <a:p>
              <a:pPr marL="114300">
                <a:lnSpc>
                  <a:spcPct val="85000"/>
                </a:lnSpc>
              </a:pPr>
              <a:r>
                <a:rPr lang="en-US" sz="5000" dirty="0">
                  <a:solidFill>
                    <a:srgbClr val="F2F2F2"/>
                  </a:solidFill>
                  <a:latin typeface="Segoe UI Light"/>
                </a:rPr>
                <a:t>c</a:t>
              </a:r>
              <a:r>
                <a:rPr lang="en-US" sz="5000" dirty="0" smtClean="0">
                  <a:solidFill>
                    <a:srgbClr val="F2F2F2"/>
                  </a:solidFill>
                  <a:latin typeface="Segoe UI Light"/>
                </a:rPr>
                <a:t>ompanies are being disrupted.</a:t>
              </a:r>
              <a:endParaRPr lang="en-US" sz="5000" dirty="0">
                <a:solidFill>
                  <a:srgbClr val="F2F2F2"/>
                </a:solidFill>
                <a:latin typeface="Segoe UI Light"/>
              </a:endParaRPr>
            </a:p>
          </p:txBody>
        </p:sp>
      </p:grpSp>
      <p:sp>
        <p:nvSpPr>
          <p:cNvPr id="11" name="Rectangle 10"/>
          <p:cNvSpPr/>
          <p:nvPr/>
        </p:nvSpPr>
        <p:spPr>
          <a:xfrm>
            <a:off x="10163865" y="6625193"/>
            <a:ext cx="1894621" cy="338554"/>
          </a:xfrm>
          <a:prstGeom prst="rect">
            <a:avLst/>
          </a:prstGeom>
        </p:spPr>
        <p:txBody>
          <a:bodyPr wrap="none">
            <a:spAutoFit/>
          </a:bodyPr>
          <a:lstStyle/>
          <a:p>
            <a:r>
              <a:rPr lang="en-US" sz="1600" dirty="0">
                <a:solidFill>
                  <a:srgbClr val="0072C6">
                    <a:lumMod val="50000"/>
                  </a:srgbClr>
                </a:solidFill>
              </a:rPr>
              <a:t>#</a:t>
            </a:r>
            <a:r>
              <a:rPr lang="en-US" sz="1600" dirty="0" err="1">
                <a:solidFill>
                  <a:srgbClr val="0072C6">
                    <a:lumMod val="50000"/>
                  </a:srgbClr>
                </a:solidFill>
              </a:rPr>
              <a:t>worklikeanetwork</a:t>
            </a:r>
            <a:endParaRPr lang="en-US" sz="1600" dirty="0">
              <a:solidFill>
                <a:srgbClr val="0072C6">
                  <a:lumMod val="50000"/>
                </a:srgbClr>
              </a:solidFill>
            </a:endParaRPr>
          </a:p>
        </p:txBody>
      </p:sp>
    </p:spTree>
    <p:extLst>
      <p:ext uri="{BB962C8B-B14F-4D97-AF65-F5344CB8AC3E}">
        <p14:creationId xmlns:p14="http://schemas.microsoft.com/office/powerpoint/2010/main" val="11125646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childTnLst>
                                </p:cTn>
                              </p:par>
                              <p:par>
                                <p:cTn id="8" presetID="10" presetClass="entr" presetSubtype="0"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8A_Earth_WIDE_clean.jpg"/>
          <p:cNvPicPr>
            <a:picLocks noChangeAspect="1"/>
          </p:cNvPicPr>
          <p:nvPr/>
        </p:nvPicPr>
        <p:blipFill rotWithShape="1">
          <a:blip r:embed="rId3">
            <a:extLst>
              <a:ext uri="{28A0092B-C50C-407E-A947-70E740481C1C}">
                <a14:useLocalDpi xmlns:a14="http://schemas.microsoft.com/office/drawing/2010/main" val="0"/>
              </a:ext>
            </a:extLst>
          </a:blip>
          <a:srcRect l="29232" t="-2837" r="27832" b="57151"/>
          <a:stretch/>
        </p:blipFill>
        <p:spPr>
          <a:xfrm>
            <a:off x="-144380" y="-603055"/>
            <a:ext cx="12945979" cy="7748338"/>
          </a:xfrm>
          <a:prstGeom prst="rect">
            <a:avLst/>
          </a:prstGeom>
        </p:spPr>
      </p:pic>
      <p:sp>
        <p:nvSpPr>
          <p:cNvPr id="17" name="Freeform 9"/>
          <p:cNvSpPr>
            <a:spLocks/>
          </p:cNvSpPr>
          <p:nvPr/>
        </p:nvSpPr>
        <p:spPr bwMode="auto">
          <a:xfrm>
            <a:off x="4488166" y="2597392"/>
            <a:ext cx="8086449" cy="4474225"/>
          </a:xfrm>
          <a:custGeom>
            <a:avLst/>
            <a:gdLst>
              <a:gd name="T0" fmla="*/ 0 w 1544"/>
              <a:gd name="T1" fmla="*/ 644 h 644"/>
              <a:gd name="T2" fmla="*/ 1108 w 1544"/>
              <a:gd name="T3" fmla="*/ 86 h 644"/>
              <a:gd name="T4" fmla="*/ 1492 w 1544"/>
              <a:gd name="T5" fmla="*/ 45 h 644"/>
              <a:gd name="T6" fmla="*/ 1262 w 1544"/>
              <a:gd name="T7" fmla="*/ 238 h 644"/>
            </a:gdLst>
            <a:ahLst/>
            <a:cxnLst>
              <a:cxn ang="0">
                <a:pos x="T0" y="T1"/>
              </a:cxn>
              <a:cxn ang="0">
                <a:pos x="T2" y="T3"/>
              </a:cxn>
              <a:cxn ang="0">
                <a:pos x="T4" y="T5"/>
              </a:cxn>
              <a:cxn ang="0">
                <a:pos x="T6" y="T7"/>
              </a:cxn>
            </a:cxnLst>
            <a:rect l="0" t="0" r="r" b="b"/>
            <a:pathLst>
              <a:path w="1544" h="644">
                <a:moveTo>
                  <a:pt x="0" y="644"/>
                </a:moveTo>
                <a:cubicBezTo>
                  <a:pt x="0" y="644"/>
                  <a:pt x="572" y="225"/>
                  <a:pt x="1108" y="86"/>
                </a:cubicBezTo>
                <a:cubicBezTo>
                  <a:pt x="1241" y="51"/>
                  <a:pt x="1464" y="0"/>
                  <a:pt x="1492" y="45"/>
                </a:cubicBezTo>
                <a:cubicBezTo>
                  <a:pt x="1492" y="45"/>
                  <a:pt x="1544" y="86"/>
                  <a:pt x="1262" y="238"/>
                </a:cubicBezTo>
              </a:path>
            </a:pathLst>
          </a:custGeom>
          <a:ln w="25400">
            <a:solidFill>
              <a:srgbClr val="FFF100"/>
            </a:solidFill>
          </a:ln>
          <a:effectLst>
            <a:glow rad="101600">
              <a:srgbClr val="FFF100">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8" name="Freeform 10"/>
          <p:cNvSpPr>
            <a:spLocks/>
          </p:cNvSpPr>
          <p:nvPr/>
        </p:nvSpPr>
        <p:spPr bwMode="auto">
          <a:xfrm rot="175320">
            <a:off x="202457" y="4059362"/>
            <a:ext cx="3182950" cy="1984873"/>
          </a:xfrm>
          <a:custGeom>
            <a:avLst/>
            <a:gdLst>
              <a:gd name="T0" fmla="*/ 972 w 972"/>
              <a:gd name="T1" fmla="*/ 584 h 584"/>
              <a:gd name="T2" fmla="*/ 266 w 972"/>
              <a:gd name="T3" fmla="*/ 64 h 584"/>
              <a:gd name="T4" fmla="*/ 42 w 972"/>
              <a:gd name="T5" fmla="*/ 64 h 584"/>
              <a:gd name="T6" fmla="*/ 244 w 972"/>
              <a:gd name="T7" fmla="*/ 310 h 584"/>
            </a:gdLst>
            <a:ahLst/>
            <a:cxnLst>
              <a:cxn ang="0">
                <a:pos x="T0" y="T1"/>
              </a:cxn>
              <a:cxn ang="0">
                <a:pos x="T2" y="T3"/>
              </a:cxn>
              <a:cxn ang="0">
                <a:pos x="T4" y="T5"/>
              </a:cxn>
              <a:cxn ang="0">
                <a:pos x="T6" y="T7"/>
              </a:cxn>
            </a:cxnLst>
            <a:rect l="0" t="0" r="r" b="b"/>
            <a:pathLst>
              <a:path w="972" h="584">
                <a:moveTo>
                  <a:pt x="972" y="584"/>
                </a:moveTo>
                <a:cubicBezTo>
                  <a:pt x="972" y="584"/>
                  <a:pt x="618" y="180"/>
                  <a:pt x="266" y="64"/>
                </a:cubicBezTo>
                <a:cubicBezTo>
                  <a:pt x="266" y="64"/>
                  <a:pt x="76" y="0"/>
                  <a:pt x="42" y="64"/>
                </a:cubicBezTo>
                <a:cubicBezTo>
                  <a:pt x="42" y="64"/>
                  <a:pt x="0" y="134"/>
                  <a:pt x="244" y="310"/>
                </a:cubicBezTo>
              </a:path>
            </a:pathLst>
          </a:custGeom>
          <a:ln w="25400">
            <a:gradFill flip="none" rotWithShape="1">
              <a:gsLst>
                <a:gs pos="24000">
                  <a:schemeClr val="accent2">
                    <a:alpha val="24000"/>
                  </a:schemeClr>
                </a:gs>
                <a:gs pos="63000">
                  <a:schemeClr val="accent2"/>
                </a:gs>
                <a:gs pos="100000">
                  <a:schemeClr val="accent2">
                    <a:alpha val="53000"/>
                  </a:schemeClr>
                </a:gs>
              </a:gsLst>
              <a:path path="circle">
                <a:fillToRect r="100000" b="100000"/>
              </a:path>
              <a:tileRect l="-100000" t="-100000"/>
            </a:gradFill>
          </a:ln>
          <a:effectLst>
            <a:glow rad="101600">
              <a:schemeClr val="accent2">
                <a:alpha val="22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9" name="Freeform 12"/>
          <p:cNvSpPr>
            <a:spLocks/>
          </p:cNvSpPr>
          <p:nvPr/>
        </p:nvSpPr>
        <p:spPr bwMode="auto">
          <a:xfrm>
            <a:off x="138048" y="4788568"/>
            <a:ext cx="3185990" cy="1335506"/>
          </a:xfrm>
          <a:custGeom>
            <a:avLst/>
            <a:gdLst>
              <a:gd name="T0" fmla="*/ 1000 w 1000"/>
              <a:gd name="T1" fmla="*/ 342 h 342"/>
              <a:gd name="T2" fmla="*/ 248 w 1000"/>
              <a:gd name="T3" fmla="*/ 12 h 342"/>
              <a:gd name="T4" fmla="*/ 42 w 1000"/>
              <a:gd name="T5" fmla="*/ 74 h 342"/>
              <a:gd name="T6" fmla="*/ 190 w 1000"/>
              <a:gd name="T7" fmla="*/ 216 h 342"/>
            </a:gdLst>
            <a:ahLst/>
            <a:cxnLst>
              <a:cxn ang="0">
                <a:pos x="T0" y="T1"/>
              </a:cxn>
              <a:cxn ang="0">
                <a:pos x="T2" y="T3"/>
              </a:cxn>
              <a:cxn ang="0">
                <a:pos x="T4" y="T5"/>
              </a:cxn>
              <a:cxn ang="0">
                <a:pos x="T6" y="T7"/>
              </a:cxn>
            </a:cxnLst>
            <a:rect l="0" t="0" r="r" b="b"/>
            <a:pathLst>
              <a:path w="1000" h="342">
                <a:moveTo>
                  <a:pt x="1000" y="342"/>
                </a:moveTo>
                <a:cubicBezTo>
                  <a:pt x="1000" y="342"/>
                  <a:pt x="634" y="0"/>
                  <a:pt x="248" y="12"/>
                </a:cubicBezTo>
                <a:cubicBezTo>
                  <a:pt x="248" y="12"/>
                  <a:pt x="62" y="9"/>
                  <a:pt x="42" y="74"/>
                </a:cubicBezTo>
                <a:cubicBezTo>
                  <a:pt x="42" y="74"/>
                  <a:pt x="0" y="148"/>
                  <a:pt x="190" y="216"/>
                </a:cubicBezTo>
              </a:path>
            </a:pathLst>
          </a:custGeom>
          <a:ln w="25400">
            <a:solidFill>
              <a:srgbClr val="00BCF2"/>
            </a:solidFill>
          </a:ln>
          <a:effectLst>
            <a:glow rad="101600">
              <a:srgbClr val="00BCF2">
                <a:alpha val="22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21" name="Freeform 15"/>
          <p:cNvSpPr>
            <a:spLocks/>
          </p:cNvSpPr>
          <p:nvPr/>
        </p:nvSpPr>
        <p:spPr bwMode="auto">
          <a:xfrm rot="21269444">
            <a:off x="3224892" y="3726597"/>
            <a:ext cx="7121223" cy="2394079"/>
          </a:xfrm>
          <a:custGeom>
            <a:avLst/>
            <a:gdLst>
              <a:gd name="T0" fmla="*/ 0 w 2512"/>
              <a:gd name="T1" fmla="*/ 310 h 360"/>
              <a:gd name="T2" fmla="*/ 2512 w 2512"/>
              <a:gd name="T3" fmla="*/ 360 h 360"/>
            </a:gdLst>
            <a:ahLst/>
            <a:cxnLst>
              <a:cxn ang="0">
                <a:pos x="T0" y="T1"/>
              </a:cxn>
              <a:cxn ang="0">
                <a:pos x="T2" y="T3"/>
              </a:cxn>
            </a:cxnLst>
            <a:rect l="0" t="0" r="r" b="b"/>
            <a:pathLst>
              <a:path w="2512" h="360">
                <a:moveTo>
                  <a:pt x="0" y="310"/>
                </a:moveTo>
                <a:cubicBezTo>
                  <a:pt x="0" y="310"/>
                  <a:pt x="904" y="0"/>
                  <a:pt x="2512" y="360"/>
                </a:cubicBezTo>
              </a:path>
            </a:pathLst>
          </a:custGeom>
          <a:ln w="25400">
            <a:solidFill>
              <a:srgbClr val="FF8C00"/>
            </a:solidFill>
          </a:ln>
          <a:effectLst>
            <a:glow rad="101600">
              <a:srgbClr val="FF8C00">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20" name="Freeform 14"/>
          <p:cNvSpPr>
            <a:spLocks/>
          </p:cNvSpPr>
          <p:nvPr/>
        </p:nvSpPr>
        <p:spPr bwMode="auto">
          <a:xfrm rot="392188">
            <a:off x="3581343" y="1618121"/>
            <a:ext cx="7408962" cy="4943721"/>
          </a:xfrm>
          <a:custGeom>
            <a:avLst/>
            <a:gdLst>
              <a:gd name="T0" fmla="*/ 0 w 1150"/>
              <a:gd name="T1" fmla="*/ 392 h 392"/>
              <a:gd name="T2" fmla="*/ 884 w 1150"/>
              <a:gd name="T3" fmla="*/ 56 h 392"/>
              <a:gd name="T4" fmla="*/ 1134 w 1150"/>
              <a:gd name="T5" fmla="*/ 72 h 392"/>
              <a:gd name="T6" fmla="*/ 994 w 1150"/>
              <a:gd name="T7" fmla="*/ 267 h 392"/>
            </a:gdLst>
            <a:ahLst/>
            <a:cxnLst>
              <a:cxn ang="0">
                <a:pos x="T0" y="T1"/>
              </a:cxn>
              <a:cxn ang="0">
                <a:pos x="T2" y="T3"/>
              </a:cxn>
              <a:cxn ang="0">
                <a:pos x="T4" y="T5"/>
              </a:cxn>
              <a:cxn ang="0">
                <a:pos x="T6" y="T7"/>
              </a:cxn>
            </a:cxnLst>
            <a:rect l="0" t="0" r="r" b="b"/>
            <a:pathLst>
              <a:path w="1150" h="392">
                <a:moveTo>
                  <a:pt x="0" y="392"/>
                </a:moveTo>
                <a:cubicBezTo>
                  <a:pt x="0" y="392"/>
                  <a:pt x="326" y="144"/>
                  <a:pt x="884" y="56"/>
                </a:cubicBezTo>
                <a:cubicBezTo>
                  <a:pt x="884" y="56"/>
                  <a:pt x="1144" y="0"/>
                  <a:pt x="1134" y="72"/>
                </a:cubicBezTo>
                <a:cubicBezTo>
                  <a:pt x="1134" y="72"/>
                  <a:pt x="1150" y="99"/>
                  <a:pt x="994" y="267"/>
                </a:cubicBezTo>
              </a:path>
            </a:pathLst>
          </a:custGeom>
          <a:ln w="25400">
            <a:solidFill>
              <a:srgbClr val="009E49"/>
            </a:solidFill>
          </a:ln>
          <a:effectLst>
            <a:glow rad="101600">
              <a:srgbClr val="009E49">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22" name="Title 1042"/>
          <p:cNvSpPr txBox="1">
            <a:spLocks/>
          </p:cNvSpPr>
          <p:nvPr/>
        </p:nvSpPr>
        <p:spPr>
          <a:xfrm>
            <a:off x="426720" y="264711"/>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5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4400" dirty="0" smtClean="0">
                <a:solidFill>
                  <a:srgbClr val="FFFFFF"/>
                </a:solidFill>
              </a:rPr>
              <a:t>What if you could work like a network?</a:t>
            </a:r>
            <a:endParaRPr sz="4400" dirty="0">
              <a:solidFill>
                <a:srgbClr val="FFFFFF"/>
              </a:solidFill>
            </a:endParaRPr>
          </a:p>
        </p:txBody>
      </p:sp>
      <p:sp>
        <p:nvSpPr>
          <p:cNvPr id="13" name="Rectangle 12"/>
          <p:cNvSpPr/>
          <p:nvPr/>
        </p:nvSpPr>
        <p:spPr>
          <a:xfrm>
            <a:off x="131342" y="-21164"/>
            <a:ext cx="12480320" cy="7336657"/>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49" tIns="46626" rIns="93249" bIns="46626" rtlCol="0" anchor="ctr"/>
          <a:lstStyle/>
          <a:p>
            <a:pPr algn="ctr" defTabSz="932507"/>
            <a:endParaRPr lang="en-US" sz="1900" kern="0">
              <a:solidFill>
                <a:prstClr val="white"/>
              </a:solidFill>
              <a:latin typeface="Calibri"/>
            </a:endParaRPr>
          </a:p>
        </p:txBody>
      </p:sp>
      <p:pic>
        <p:nvPicPr>
          <p:cNvPr id="2" name="Picture 5" descr="C:\Users\Annette.DUARTE\Desktop\Yammer\From Client\OfficePhoto3 copy.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26723" y="-21164"/>
            <a:ext cx="4087209" cy="2321442"/>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0633" y="4686223"/>
            <a:ext cx="4071581" cy="2299746"/>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descr="C:\Users\Annette.DUARTE\Desktop\Yammer\From Client\OfficePhoto1 copy.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400179" y="4686223"/>
            <a:ext cx="4206240" cy="2326775"/>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6" descr="C:\Users\Annette.DUARTE\Desktop\Yammer\From Client\OfficePhoto4 copy.png"/>
          <p:cNvPicPr preferRelativeResize="0">
            <a:picLocks noChangeArrowheads="1"/>
          </p:cNvPicPr>
          <p:nvPr/>
        </p:nvPicPr>
        <p:blipFill rotWithShape="1">
          <a:blip r:embed="rId7" cstate="screen">
            <a:extLst>
              <a:ext uri="{28A0092B-C50C-407E-A947-70E740481C1C}">
                <a14:useLocalDpi xmlns:a14="http://schemas.microsoft.com/office/drawing/2010/main"/>
              </a:ext>
            </a:extLst>
          </a:blip>
          <a:srcRect r="-60"/>
          <a:stretch/>
        </p:blipFill>
        <p:spPr bwMode="auto">
          <a:xfrm>
            <a:off x="4296237" y="2378974"/>
            <a:ext cx="4023360" cy="2227312"/>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12" descr="C:\Users\Annette.DUARTE\Downloads\153191034.jpg"/>
          <p:cNvPicPr preferRelativeResize="0">
            <a:picLocks noChangeArrowheads="1"/>
          </p:cNvPicPr>
          <p:nvPr/>
        </p:nvPicPr>
        <p:blipFill rotWithShape="1">
          <a:blip r:embed="rId8" cstate="screen">
            <a:extLst>
              <a:ext uri="{28A0092B-C50C-407E-A947-70E740481C1C}">
                <a14:useLocalDpi xmlns:a14="http://schemas.microsoft.com/office/drawing/2010/main"/>
              </a:ext>
            </a:extLst>
          </a:blip>
          <a:srcRect r="-1"/>
          <a:stretch/>
        </p:blipFill>
        <p:spPr bwMode="auto">
          <a:xfrm>
            <a:off x="8400179" y="2378974"/>
            <a:ext cx="4206240" cy="2239503"/>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11" descr="C:\Users\Annette.DUARTE\Downloads\162897121.jp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123455" y="2378974"/>
            <a:ext cx="4086574" cy="2239504"/>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7" descr="C:\Users\Annette.DUARTE\Desktop\Yammer\From Client\OfficePhoto5 copy.png"/>
          <p:cNvPicPr preferRelativeResize="0">
            <a:picLocks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8396269" y="-17059"/>
            <a:ext cx="4202960" cy="2322576"/>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9"/>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4291963" y="-17037"/>
            <a:ext cx="4024089" cy="2322567"/>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13" descr="C:\Users\Annette.DUARTE\Downloads\165051197.jpg"/>
          <p:cNvPicPr preferRelativeResize="0">
            <a:picLocks noChangeArrowheads="1"/>
          </p:cNvPicPr>
          <p:nvPr/>
        </p:nvPicPr>
        <p:blipFill rotWithShape="1">
          <a:blip r:embed="rId12" cstate="screen">
            <a:extLst>
              <a:ext uri="{28A0092B-C50C-407E-A947-70E740481C1C}">
                <a14:useLocalDpi xmlns:a14="http://schemas.microsoft.com/office/drawing/2010/main"/>
              </a:ext>
            </a:extLst>
          </a:blip>
          <a:srcRect/>
          <a:stretch/>
        </p:blipFill>
        <p:spPr bwMode="auto">
          <a:xfrm>
            <a:off x="4296237" y="4686223"/>
            <a:ext cx="4023360" cy="22997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39896731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00"/>
                                        <p:tgtEl>
                                          <p:spTgt spid="6"/>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400"/>
                                        <p:tgtEl>
                                          <p:spTgt spid="7"/>
                                        </p:tgtEl>
                                      </p:cBhvr>
                                    </p:animEffect>
                                  </p:childTnLst>
                                </p:cTn>
                              </p:par>
                            </p:childTnLst>
                          </p:cTn>
                        </p:par>
                        <p:par>
                          <p:cTn id="16" fill="hold">
                            <p:stCondLst>
                              <p:cond delay="12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400"/>
                                        <p:tgtEl>
                                          <p:spTgt spid="10"/>
                                        </p:tgtEl>
                                      </p:cBhvr>
                                    </p:animEffect>
                                  </p:childTnLst>
                                </p:cTn>
                              </p:par>
                            </p:childTnLst>
                          </p:cTn>
                        </p:par>
                        <p:par>
                          <p:cTn id="20" fill="hold">
                            <p:stCondLst>
                              <p:cond delay="16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400"/>
                                        <p:tgtEl>
                                          <p:spTgt spid="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par>
                          <p:cTn id="28" fill="hold">
                            <p:stCondLst>
                              <p:cond delay="23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
                                        <p:tgtEl>
                                          <p:spTgt spid="8"/>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400"/>
                                        <p:tgtEl>
                                          <p:spTgt spid="3"/>
                                        </p:tgtEl>
                                      </p:cBhvr>
                                    </p:animEffect>
                                  </p:childTnLst>
                                </p:cTn>
                              </p:par>
                            </p:childTnLst>
                          </p:cTn>
                        </p:par>
                        <p:par>
                          <p:cTn id="36" fill="hold">
                            <p:stCondLst>
                              <p:cond delay="29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600"/>
                                        <p:tgtEl>
                                          <p:spTgt spid="4"/>
                                        </p:tgtEl>
                                      </p:cBhvr>
                                    </p:animEffect>
                                  </p:childTnLst>
                                </p:cTn>
                              </p:par>
                            </p:childTnLst>
                          </p:cTn>
                        </p:par>
                        <p:par>
                          <p:cTn id="40" fill="hold">
                            <p:stCondLst>
                              <p:cond delay="3500"/>
                            </p:stCondLst>
                            <p:childTnLst>
                              <p:par>
                                <p:cTn id="41" presetID="10" presetClass="exit" presetSubtype="0" fill="hold" grpId="0" nodeType="afterEffect">
                                  <p:stCondLst>
                                    <p:cond delay="0"/>
                                  </p:stCondLst>
                                  <p:childTnLst>
                                    <p:animEffect transition="out" filter="fade">
                                      <p:cBhvr>
                                        <p:cTn id="42" dur="3700"/>
                                        <p:tgtEl>
                                          <p:spTgt spid="13"/>
                                        </p:tgtEl>
                                      </p:cBhvr>
                                    </p:animEffect>
                                    <p:set>
                                      <p:cBhvr>
                                        <p:cTn id="43" dur="1" fill="hold">
                                          <p:stCondLst>
                                            <p:cond delay="3699"/>
                                          </p:stCondLst>
                                        </p:cTn>
                                        <p:tgtEl>
                                          <p:spTgt spid="13"/>
                                        </p:tgtEl>
                                        <p:attrNameLst>
                                          <p:attrName>style.visibility</p:attrName>
                                        </p:attrNameLst>
                                      </p:cBhvr>
                                      <p:to>
                                        <p:strVal val="hidden"/>
                                      </p:to>
                                    </p:set>
                                  </p:childTnLst>
                                </p:cTn>
                              </p:par>
                              <p:par>
                                <p:cTn id="44" presetID="10" presetClass="exit" presetSubtype="0" fill="hold" nodeType="withEffect">
                                  <p:stCondLst>
                                    <p:cond delay="200"/>
                                  </p:stCondLst>
                                  <p:childTnLst>
                                    <p:animEffect transition="out" filter="fade">
                                      <p:cBhvr>
                                        <p:cTn id="45" dur="300"/>
                                        <p:tgtEl>
                                          <p:spTgt spid="2"/>
                                        </p:tgtEl>
                                      </p:cBhvr>
                                    </p:animEffect>
                                    <p:set>
                                      <p:cBhvr>
                                        <p:cTn id="46" dur="1" fill="hold">
                                          <p:stCondLst>
                                            <p:cond delay="299"/>
                                          </p:stCondLst>
                                        </p:cTn>
                                        <p:tgtEl>
                                          <p:spTgt spid="2"/>
                                        </p:tgtEl>
                                        <p:attrNameLst>
                                          <p:attrName>style.visibility</p:attrName>
                                        </p:attrNameLst>
                                      </p:cBhvr>
                                      <p:to>
                                        <p:strVal val="hidden"/>
                                      </p:to>
                                    </p:set>
                                  </p:childTnLst>
                                </p:cTn>
                              </p:par>
                              <p:par>
                                <p:cTn id="47" presetID="10" presetClass="exit" presetSubtype="0" fill="hold" nodeType="withEffect">
                                  <p:stCondLst>
                                    <p:cond delay="600"/>
                                  </p:stCondLst>
                                  <p:childTnLst>
                                    <p:animEffect transition="out" filter="fade">
                                      <p:cBhvr>
                                        <p:cTn id="48" dur="300"/>
                                        <p:tgtEl>
                                          <p:spTgt spid="8"/>
                                        </p:tgtEl>
                                      </p:cBhvr>
                                    </p:animEffect>
                                    <p:set>
                                      <p:cBhvr>
                                        <p:cTn id="49" dur="1" fill="hold">
                                          <p:stCondLst>
                                            <p:cond delay="299"/>
                                          </p:stCondLst>
                                        </p:cTn>
                                        <p:tgtEl>
                                          <p:spTgt spid="8"/>
                                        </p:tgtEl>
                                        <p:attrNameLst>
                                          <p:attrName>style.visibility</p:attrName>
                                        </p:attrNameLst>
                                      </p:cBhvr>
                                      <p:to>
                                        <p:strVal val="hidden"/>
                                      </p:to>
                                    </p:set>
                                  </p:childTnLst>
                                </p:cTn>
                              </p:par>
                              <p:par>
                                <p:cTn id="50" presetID="10" presetClass="exit" presetSubtype="0" fill="hold" nodeType="withEffect">
                                  <p:stCondLst>
                                    <p:cond delay="900"/>
                                  </p:stCondLst>
                                  <p:childTnLst>
                                    <p:animEffect transition="out" filter="fade">
                                      <p:cBhvr>
                                        <p:cTn id="51" dur="200"/>
                                        <p:tgtEl>
                                          <p:spTgt spid="6"/>
                                        </p:tgtEl>
                                      </p:cBhvr>
                                    </p:animEffect>
                                    <p:set>
                                      <p:cBhvr>
                                        <p:cTn id="52" dur="1" fill="hold">
                                          <p:stCondLst>
                                            <p:cond delay="199"/>
                                          </p:stCondLst>
                                        </p:cTn>
                                        <p:tgtEl>
                                          <p:spTgt spid="6"/>
                                        </p:tgtEl>
                                        <p:attrNameLst>
                                          <p:attrName>style.visibility</p:attrName>
                                        </p:attrNameLst>
                                      </p:cBhvr>
                                      <p:to>
                                        <p:strVal val="hidden"/>
                                      </p:to>
                                    </p:set>
                                  </p:childTnLst>
                                </p:cTn>
                              </p:par>
                              <p:par>
                                <p:cTn id="53" presetID="10" presetClass="exit" presetSubtype="0" fill="hold" nodeType="withEffect">
                                  <p:stCondLst>
                                    <p:cond delay="1100"/>
                                  </p:stCondLst>
                                  <p:childTnLst>
                                    <p:animEffect transition="out" filter="fade">
                                      <p:cBhvr>
                                        <p:cTn id="54" dur="200"/>
                                        <p:tgtEl>
                                          <p:spTgt spid="7"/>
                                        </p:tgtEl>
                                      </p:cBhvr>
                                    </p:animEffect>
                                    <p:set>
                                      <p:cBhvr>
                                        <p:cTn id="55" dur="1" fill="hold">
                                          <p:stCondLst>
                                            <p:cond delay="199"/>
                                          </p:stCondLst>
                                        </p:cTn>
                                        <p:tgtEl>
                                          <p:spTgt spid="7"/>
                                        </p:tgtEl>
                                        <p:attrNameLst>
                                          <p:attrName>style.visibility</p:attrName>
                                        </p:attrNameLst>
                                      </p:cBhvr>
                                      <p:to>
                                        <p:strVal val="hidden"/>
                                      </p:to>
                                    </p:set>
                                  </p:childTnLst>
                                </p:cTn>
                              </p:par>
                              <p:par>
                                <p:cTn id="56" presetID="10" presetClass="exit" presetSubtype="0" fill="hold" nodeType="withEffect">
                                  <p:stCondLst>
                                    <p:cond delay="1600"/>
                                  </p:stCondLst>
                                  <p:childTnLst>
                                    <p:animEffect transition="out" filter="fade">
                                      <p:cBhvr>
                                        <p:cTn id="57" dur="200"/>
                                        <p:tgtEl>
                                          <p:spTgt spid="9"/>
                                        </p:tgtEl>
                                      </p:cBhvr>
                                    </p:animEffect>
                                    <p:set>
                                      <p:cBhvr>
                                        <p:cTn id="58" dur="1" fill="hold">
                                          <p:stCondLst>
                                            <p:cond delay="199"/>
                                          </p:stCondLst>
                                        </p:cTn>
                                        <p:tgtEl>
                                          <p:spTgt spid="9"/>
                                        </p:tgtEl>
                                        <p:attrNameLst>
                                          <p:attrName>style.visibility</p:attrName>
                                        </p:attrNameLst>
                                      </p:cBhvr>
                                      <p:to>
                                        <p:strVal val="hidden"/>
                                      </p:to>
                                    </p:set>
                                  </p:childTnLst>
                                </p:cTn>
                              </p:par>
                              <p:par>
                                <p:cTn id="59" presetID="10" presetClass="exit" presetSubtype="0" fill="hold" nodeType="withEffect">
                                  <p:stCondLst>
                                    <p:cond delay="2000"/>
                                  </p:stCondLst>
                                  <p:childTnLst>
                                    <p:animEffect transition="out" filter="fade">
                                      <p:cBhvr>
                                        <p:cTn id="60" dur="200"/>
                                        <p:tgtEl>
                                          <p:spTgt spid="10"/>
                                        </p:tgtEl>
                                      </p:cBhvr>
                                    </p:animEffect>
                                    <p:set>
                                      <p:cBhvr>
                                        <p:cTn id="61" dur="1" fill="hold">
                                          <p:stCondLst>
                                            <p:cond delay="199"/>
                                          </p:stCondLst>
                                        </p:cTn>
                                        <p:tgtEl>
                                          <p:spTgt spid="10"/>
                                        </p:tgtEl>
                                        <p:attrNameLst>
                                          <p:attrName>style.visibility</p:attrName>
                                        </p:attrNameLst>
                                      </p:cBhvr>
                                      <p:to>
                                        <p:strVal val="hidden"/>
                                      </p:to>
                                    </p:set>
                                  </p:childTnLst>
                                </p:cTn>
                              </p:par>
                              <p:par>
                                <p:cTn id="62" presetID="10" presetClass="exit" presetSubtype="0" fill="hold" nodeType="withEffect">
                                  <p:stCondLst>
                                    <p:cond delay="2200"/>
                                  </p:stCondLst>
                                  <p:childTnLst>
                                    <p:animEffect transition="out" filter="fade">
                                      <p:cBhvr>
                                        <p:cTn id="63" dur="300"/>
                                        <p:tgtEl>
                                          <p:spTgt spid="5"/>
                                        </p:tgtEl>
                                      </p:cBhvr>
                                    </p:animEffect>
                                    <p:set>
                                      <p:cBhvr>
                                        <p:cTn id="64" dur="1" fill="hold">
                                          <p:stCondLst>
                                            <p:cond delay="299"/>
                                          </p:stCondLst>
                                        </p:cTn>
                                        <p:tgtEl>
                                          <p:spTgt spid="5"/>
                                        </p:tgtEl>
                                        <p:attrNameLst>
                                          <p:attrName>style.visibility</p:attrName>
                                        </p:attrNameLst>
                                      </p:cBhvr>
                                      <p:to>
                                        <p:strVal val="hidden"/>
                                      </p:to>
                                    </p:set>
                                  </p:childTnLst>
                                </p:cTn>
                              </p:par>
                              <p:par>
                                <p:cTn id="65" presetID="10" presetClass="exit" presetSubtype="0" fill="hold" nodeType="withEffect">
                                  <p:stCondLst>
                                    <p:cond delay="2500"/>
                                  </p:stCondLst>
                                  <p:childTnLst>
                                    <p:animEffect transition="out" filter="fade">
                                      <p:cBhvr>
                                        <p:cTn id="66" dur="300"/>
                                        <p:tgtEl>
                                          <p:spTgt spid="3"/>
                                        </p:tgtEl>
                                      </p:cBhvr>
                                    </p:animEffect>
                                    <p:set>
                                      <p:cBhvr>
                                        <p:cTn id="67" dur="1" fill="hold">
                                          <p:stCondLst>
                                            <p:cond delay="299"/>
                                          </p:stCondLst>
                                        </p:cTn>
                                        <p:tgtEl>
                                          <p:spTgt spid="3"/>
                                        </p:tgtEl>
                                        <p:attrNameLst>
                                          <p:attrName>style.visibility</p:attrName>
                                        </p:attrNameLst>
                                      </p:cBhvr>
                                      <p:to>
                                        <p:strVal val="hidden"/>
                                      </p:to>
                                    </p:set>
                                  </p:childTnLst>
                                </p:cTn>
                              </p:par>
                              <p:par>
                                <p:cTn id="68" presetID="10" presetClass="exit" presetSubtype="0" fill="hold" nodeType="withEffect">
                                  <p:stCondLst>
                                    <p:cond delay="2800"/>
                                  </p:stCondLst>
                                  <p:childTnLst>
                                    <p:animEffect transition="out" filter="fade">
                                      <p:cBhvr>
                                        <p:cTn id="69" dur="200"/>
                                        <p:tgtEl>
                                          <p:spTgt spid="4"/>
                                        </p:tgtEl>
                                      </p:cBhvr>
                                    </p:animEffect>
                                    <p:set>
                                      <p:cBhvr>
                                        <p:cTn id="70" dur="1" fill="hold">
                                          <p:stCondLst>
                                            <p:cond delay="199"/>
                                          </p:stCondLst>
                                        </p:cTn>
                                        <p:tgtEl>
                                          <p:spTgt spid="4"/>
                                        </p:tgtEl>
                                        <p:attrNameLst>
                                          <p:attrName>style.visibility</p:attrName>
                                        </p:attrNameLst>
                                      </p:cBhvr>
                                      <p:to>
                                        <p:strVal val="hidden"/>
                                      </p:to>
                                    </p:set>
                                  </p:childTnLst>
                                </p:cTn>
                              </p:par>
                              <p:par>
                                <p:cTn id="71" presetID="22" presetClass="entr" presetSubtype="8" fill="hold" grpId="0" nodeType="withEffect">
                                  <p:stCondLst>
                                    <p:cond delay="160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750"/>
                                        <p:tgtEl>
                                          <p:spTgt spid="17"/>
                                        </p:tgtEl>
                                      </p:cBhvr>
                                    </p:animEffect>
                                  </p:childTnLst>
                                </p:cTn>
                              </p:par>
                              <p:par>
                                <p:cTn id="74" presetID="22" presetClass="entr" presetSubtype="2" fill="hold" grpId="0" nodeType="withEffect">
                                  <p:stCondLst>
                                    <p:cond delay="200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4" fill="hold" grpId="0" nodeType="withEffect">
                                  <p:stCondLst>
                                    <p:cond delay="240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1000"/>
                                        <p:tgtEl>
                                          <p:spTgt spid="19"/>
                                        </p:tgtEl>
                                      </p:cBhvr>
                                    </p:animEffect>
                                  </p:childTnLst>
                                </p:cTn>
                              </p:par>
                              <p:par>
                                <p:cTn id="80" presetID="22" presetClass="entr" presetSubtype="8" fill="hold" grpId="0" nodeType="withEffect">
                                  <p:stCondLst>
                                    <p:cond delay="320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750"/>
                                        <p:tgtEl>
                                          <p:spTgt spid="20"/>
                                        </p:tgtEl>
                                      </p:cBhvr>
                                    </p:animEffect>
                                  </p:childTnLst>
                                </p:cTn>
                              </p:par>
                              <p:par>
                                <p:cTn id="83" presetID="22" presetClass="entr" presetSubtype="8" fill="hold" grpId="0" nodeType="withEffect">
                                  <p:stCondLst>
                                    <p:cond delay="380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1" grpId="0" animBg="1"/>
      <p:bldP spid="20" grpId="0" animBg="1"/>
      <p:bldP spid="13" grpId="0" animBg="1"/>
    </p:bldLst>
  </p:timing>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ED9CC74F-BC90-4AE3-B588-8F47DED84D85}" vid="{9EF39B8B-F790-467F-91F7-25249078E0A0}"/>
    </a:ext>
  </a:extLst>
</a:theme>
</file>

<file path=ppt/theme/theme2.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3.xml><?xml version="1.0" encoding="utf-8"?>
<a:theme xmlns:a="http://schemas.openxmlformats.org/drawingml/2006/main" name="3-30342_16x9_Consumer_Session_Template-Office_Summit">
  <a:themeElements>
    <a:clrScheme name="Office Summit 2013 - Commercial">
      <a:dk1>
        <a:srgbClr val="000000"/>
      </a:dk1>
      <a:lt1>
        <a:srgbClr val="FFFFFF"/>
      </a:lt1>
      <a:dk2>
        <a:srgbClr val="0072C6"/>
      </a:dk2>
      <a:lt2>
        <a:srgbClr val="F2F2F2"/>
      </a:lt2>
      <a:accent1>
        <a:srgbClr val="0072C6"/>
      </a:accent1>
      <a:accent2>
        <a:srgbClr val="DC3C00"/>
      </a:accent2>
      <a:accent3>
        <a:srgbClr val="007233"/>
      </a:accent3>
      <a:accent4>
        <a:srgbClr val="DD5900"/>
      </a:accent4>
      <a:accent5>
        <a:srgbClr val="68217A"/>
      </a:accent5>
      <a:accent6>
        <a:srgbClr val="008272"/>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x9_Commercial_Session_Template_Office_Summit_2013.potx" id="{676B5FEC-202A-42DB-9D7D-44A9162A0C0C}" vid="{692FDDB6-FBA3-4F05-89B6-D6ABB3476DE8}"/>
    </a:ext>
  </a:extLst>
</a:theme>
</file>

<file path=ppt/theme/theme4.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Venetian</TermName>
          <TermId xmlns="http://schemas.microsoft.com/office/infopath/2007/PartnerControls">bd55f5f3-c228-4542-b738-d5b5edd79abd</TermId>
        </TermInfo>
      </Terms>
    </o359a72c0e394a2bbc3ef6c803acc180>
    <Event_x0020_Start_x0020_Date xmlns="e36bfbf9-5e42-489c-a259-4c54eb22cb57">2014-03-02T08:00:00+00:00</Event_x0020_Start_x0020_Date>
    <LikesCount xmlns="http://schemas.microsoft.com/sharepoint/v3" xsi:nil="true"/>
    <Event_x0020_End_x0020_Date xmlns="e36bfbf9-5e42-489c-a259-4c54eb22cb57">2014-03-06T08:00:00+00:00</Event_x0020_End_x0020_Date>
    <o05f84fa51b8493184c53e88c1048d4a xmlns="e36bfbf9-5e42-489c-a259-4c54eb22cb57">
      <Terms xmlns="http://schemas.microsoft.com/office/infopath/2007/PartnerControls"/>
    </o05f84fa51b8493184c53e88c1048d4a>
    <Presentation_x0020_Date xmlns="e36bfbf9-5e42-489c-a259-4c54eb22cb57">2014-03-04T00:00:00-08:00</Presentation_x0020_Date>
    <Ratings xmlns="http://schemas.microsoft.com/sharepoint/v3" xsi:nil="true"/>
    <MS_x0020_Content_x0020_Owner xmlns="e36bfbf9-5e42-489c-a259-4c54eb22cb57">
      <UserInfo>
        <DisplayName/>
        <AccountId xsi:nil="true"/>
        <AccountType/>
      </UserInfo>
    </MS_x0020_Content_x0020_Owner>
    <MS_x0020_Speaker xmlns="e36bfbf9-5e42-489c-a259-4c54eb22cb57">
      <UserInfo>
        <DisplayName/>
        <AccountId xsi:nil="true"/>
        <AccountType/>
      </UserInfo>
    </MS_x0020_Speaker>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LikedBy xmlns="http://schemas.microsoft.com/sharepoint/v3">
      <UserInfo>
        <DisplayName/>
        <AccountId xsi:nil="true"/>
        <AccountType/>
      </UserInfo>
    </LikedBy>
    <o915802bd8fb417bbe5f6f423fd076a0 xmlns="e36bfbf9-5e42-489c-a259-4c54eb22cb57">
      <Terms xmlns="http://schemas.microsoft.com/office/infopath/2007/PartnerControls"/>
    </o915802bd8fb417bbe5f6f423fd076a0>
    <External_x0020_Speaker xmlns="e36bfbf9-5e42-489c-a259-4c54eb22cb57">Jared Spataro</External_x0020_Speaker>
    <Session_x0020_Code xmlns="e36bfbf9-5e42-489c-a259-4c54eb22cb57">SPC112</Session_x0020_Code>
    <TaxKeywordTaxHTField xmlns="230e9df3-be65-4c73-a93b-d1236ebd677e">
      <Terms xmlns="http://schemas.microsoft.com/office/infopath/2007/PartnerControls">
        <TermInfo xmlns="http://schemas.microsoft.com/office/infopath/2007/PartnerControls">
          <TermName xmlns="http://schemas.microsoft.com/office/infopath/2007/PartnerControls">SharePoint Conference 2014 Executive</TermName>
          <TermId xmlns="http://schemas.microsoft.com/office/infopath/2007/PartnerControls">c7618099-af1d-412d-92b3-b97338d93c70</TermId>
        </TermInfo>
      </Terms>
    </TaxKeywordTaxHTField>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i23d7ba649194ae1bace8707520bbe5b>
    <TaxCatchAll xmlns="230e9df3-be65-4c73-a93b-d1236ebd677e">
      <Value>90</Value>
      <Value>25</Value>
      <Value>92</Value>
      <Value>91</Value>
    </TaxCatchAll>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l3c4e8b902d24cac82560b32d42c7cb4>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20a72cd1d1b757882aa70762ca7ed1bf">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50a28c475fac834f54235d5d0d84a2d0"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 ds:uri="http://schemas.microsoft.com/sharepoint/v3"/>
    <ds:schemaRef ds:uri="http://purl.org/dc/terms/"/>
    <ds:schemaRef ds:uri="http://purl.org/dc/dcmitype/"/>
    <ds:schemaRef ds:uri="e36bfbf9-5e42-489c-a259-4c54eb22cb57"/>
    <ds:schemaRef ds:uri="230e9df3-be65-4c73-a93b-d1236ebd677e"/>
    <ds:schemaRef ds:uri="http://schemas.microsoft.com/office/2006/documentManagement/types"/>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EEBE8287-1FD1-4C9C-B464-4C31BD7387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SharePoint_Conference_2014_Exec_Template</Template>
  <TotalTime>33</TotalTime>
  <Words>1488</Words>
  <Application>Microsoft Office PowerPoint</Application>
  <PresentationFormat>Custom</PresentationFormat>
  <Paragraphs>133</Paragraphs>
  <Slides>21</Slides>
  <Notes>20</Notes>
  <HiddenSlides>0</HiddenSlides>
  <MMClips>1</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21</vt:i4>
      </vt:variant>
    </vt:vector>
  </HeadingPairs>
  <TitlesOfParts>
    <vt:vector size="31" baseType="lpstr">
      <vt:lpstr>Arial</vt:lpstr>
      <vt:lpstr>Calibri</vt:lpstr>
      <vt:lpstr>Segoe UI</vt:lpstr>
      <vt:lpstr>Segoe UI Light</vt:lpstr>
      <vt:lpstr>Segoe UI Semibold</vt:lpstr>
      <vt:lpstr>Wingdings</vt:lpstr>
      <vt:lpstr>5-30499_SPC_2014_Exec_Template_16x9</vt:lpstr>
      <vt:lpstr>1_5-30499_SPC_2014_Exec_Template_16x9</vt:lpstr>
      <vt:lpstr>3-30342_16x9_Consumer_Session_Template-Office_Summit</vt:lpstr>
      <vt:lpstr>5-30499_SPC_2014_Dev_Template_16x9</vt:lpstr>
      <vt:lpstr>PowerPoint Presentation</vt:lpstr>
      <vt:lpstr>Work like a network: The power of Enterprise Social</vt:lpstr>
      <vt:lpstr>PowerPoint Presentation</vt:lpstr>
      <vt:lpstr>PowerPoint Presentation</vt:lpstr>
      <vt:lpstr>The world has become a giant network.</vt:lpstr>
      <vt:lpstr>Your customers expect more.</vt:lpstr>
      <vt:lpstr>Yet, we continue to work like we always have.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 like a network: The power of Enterprise Social</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Jeremy Jenkins</cp:lastModifiedBy>
  <cp:revision>6</cp:revision>
  <dcterms:created xsi:type="dcterms:W3CDTF">2014-03-04T11:51:56Z</dcterms:created>
  <dcterms:modified xsi:type="dcterms:W3CDTF">2014-05-21T15:01:14Z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90;#SharePoint Conference 2014 Executive|c7618099-af1d-412d-92b3-b97338d93c70</vt:lpwstr>
  </property>
  <property fmtid="{D5CDD505-2E9C-101B-9397-08002B2CF9AE}" pid="12" name="Audience1">
    <vt:lpwstr/>
  </property>
  <property fmtid="{D5CDD505-2E9C-101B-9397-08002B2CF9AE}" pid="13" name="Event Name">
    <vt:lpwstr>91;#Microsoft SharePoint Conference|a629e079-6b4e-41d1-9641-98de5e4410b7</vt:lpwstr>
  </property>
</Properties>
</file>