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Lst>
  <p:notesMasterIdLst>
    <p:notesMasterId r:id="rId41"/>
  </p:notesMasterIdLst>
  <p:handoutMasterIdLst>
    <p:handoutMasterId r:id="rId42"/>
  </p:handoutMasterIdLst>
  <p:sldIdLst>
    <p:sldId id="1055" r:id="rId6"/>
    <p:sldId id="1054" r:id="rId7"/>
    <p:sldId id="1090" r:id="rId8"/>
    <p:sldId id="1092" r:id="rId9"/>
    <p:sldId id="1093" r:id="rId10"/>
    <p:sldId id="1121" r:id="rId11"/>
    <p:sldId id="1116" r:id="rId12"/>
    <p:sldId id="1122" r:id="rId13"/>
    <p:sldId id="1123" r:id="rId14"/>
    <p:sldId id="1124" r:id="rId15"/>
    <p:sldId id="1126" r:id="rId16"/>
    <p:sldId id="1127" r:id="rId17"/>
    <p:sldId id="1128" r:id="rId18"/>
    <p:sldId id="1129" r:id="rId19"/>
    <p:sldId id="1133" r:id="rId20"/>
    <p:sldId id="1146" r:id="rId21"/>
    <p:sldId id="1147" r:id="rId22"/>
    <p:sldId id="1148" r:id="rId23"/>
    <p:sldId id="1125" r:id="rId24"/>
    <p:sldId id="1134" r:id="rId25"/>
    <p:sldId id="1117" r:id="rId26"/>
    <p:sldId id="1145" r:id="rId27"/>
    <p:sldId id="1118" r:id="rId28"/>
    <p:sldId id="1137" r:id="rId29"/>
    <p:sldId id="1136" r:id="rId30"/>
    <p:sldId id="1135" r:id="rId31"/>
    <p:sldId id="1130" r:id="rId32"/>
    <p:sldId id="1131" r:id="rId33"/>
    <p:sldId id="1138" r:id="rId34"/>
    <p:sldId id="1139" r:id="rId35"/>
    <p:sldId id="1140" r:id="rId36"/>
    <p:sldId id="1141" r:id="rId37"/>
    <p:sldId id="1149" r:id="rId38"/>
    <p:sldId id="1150" r:id="rId39"/>
    <p:sldId id="1152" r:id="rId40"/>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87">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9">
          <p15:clr>
            <a:srgbClr val="A4A3A4"/>
          </p15:clr>
        </p15:guide>
        <p15:guide id="6" orient="horz" pos="3643">
          <p15:clr>
            <a:srgbClr val="A4A3A4"/>
          </p15:clr>
        </p15:guide>
        <p15:guide id="7" orient="horz" pos="3067">
          <p15:clr>
            <a:srgbClr val="A4A3A4"/>
          </p15:clr>
        </p15:guide>
        <p15:guide id="8" orient="horz" pos="1915">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85">
          <p15:clr>
            <a:srgbClr val="A4A3A4"/>
          </p15:clr>
        </p15:guide>
        <p15:guide id="14" pos="3629">
          <p15:clr>
            <a:srgbClr val="A4A3A4"/>
          </p15:clr>
        </p15:guide>
        <p15:guide id="15" pos="1901">
          <p15:clr>
            <a:srgbClr val="A4A3A4"/>
          </p15:clr>
        </p15:guide>
        <p15:guide id="16" pos="2477">
          <p15:clr>
            <a:srgbClr val="A4A3A4"/>
          </p15:clr>
        </p15:guide>
        <p15:guide id="17" pos="4205">
          <p15:clr>
            <a:srgbClr val="A4A3A4"/>
          </p15:clr>
        </p15:guide>
        <p15:guide id="18" pos="4781">
          <p15:clr>
            <a:srgbClr val="A4A3A4"/>
          </p15:clr>
        </p15:guide>
        <p15:guide id="19" pos="5357">
          <p15:clr>
            <a:srgbClr val="A4A3A4"/>
          </p15:clr>
        </p15:guide>
        <p15:guide id="20" pos="5933">
          <p15:clr>
            <a:srgbClr val="A4A3A4"/>
          </p15:clr>
        </p15:guide>
        <p15:guide id="21" pos="6509">
          <p15:clr>
            <a:srgbClr val="A4A3A4"/>
          </p15:clr>
        </p15:guide>
        <p15:guide id="22" pos="3053">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2050"/>
    <a:srgbClr val="442359"/>
    <a:srgbClr val="333333"/>
    <a:srgbClr val="FFFFFF"/>
    <a:srgbClr val="505050"/>
    <a:srgbClr val="00FFFF"/>
    <a:srgbClr val="CC00CC"/>
    <a:srgbClr val="5F5F5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80" autoAdjust="0"/>
    <p:restoredTop sz="95238" autoAdjust="0"/>
  </p:normalViewPr>
  <p:slideViewPr>
    <p:cSldViewPr>
      <p:cViewPr>
        <p:scale>
          <a:sx n="118" d="100"/>
          <a:sy n="118" d="100"/>
        </p:scale>
        <p:origin x="-72" y="-72"/>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varScale="1">
      <p:scale>
        <a:sx n="1" d="1"/>
        <a:sy n="1" d="1"/>
      </p:scale>
      <p:origin x="0" y="-672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74DC9C-750D-4454-8597-81CC1EE40400}"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4C5B8048-A676-4FA5-8EF6-9B2DE08B2736}">
      <dgm:prSet custT="1"/>
      <dgm:spPr/>
      <dgm:t>
        <a:bodyPr/>
        <a:lstStyle/>
        <a:p>
          <a:pPr rtl="0"/>
          <a:r>
            <a:rPr lang="en-US" sz="3200" b="1" dirty="0" smtClean="0"/>
            <a:t>Cloud App</a:t>
          </a:r>
          <a:endParaRPr lang="en-US" sz="3200" b="1" dirty="0"/>
        </a:p>
      </dgm:t>
    </dgm:pt>
    <dgm:pt modelId="{5556475B-2A91-40DF-905A-C8A062BF2BCB}" type="parTrans" cxnId="{6CCBF8DA-9C1E-4F01-9522-87935650FA0E}">
      <dgm:prSet/>
      <dgm:spPr/>
      <dgm:t>
        <a:bodyPr/>
        <a:lstStyle/>
        <a:p>
          <a:endParaRPr lang="en-US"/>
        </a:p>
      </dgm:t>
    </dgm:pt>
    <dgm:pt modelId="{FA951808-7B98-42E8-A9F3-0E858AE5DE08}" type="sibTrans" cxnId="{6CCBF8DA-9C1E-4F01-9522-87935650FA0E}">
      <dgm:prSet/>
      <dgm:spPr/>
      <dgm:t>
        <a:bodyPr/>
        <a:lstStyle/>
        <a:p>
          <a:endParaRPr lang="en-US"/>
        </a:p>
      </dgm:t>
    </dgm:pt>
    <dgm:pt modelId="{71E45F5F-5B8D-45E8-B7FD-884E68E0DDD8}">
      <dgm:prSet/>
      <dgm:spPr/>
      <dgm:t>
        <a:bodyPr/>
        <a:lstStyle/>
        <a:p>
          <a:pPr rtl="0"/>
          <a:r>
            <a:rPr lang="en-US" dirty="0" smtClean="0"/>
            <a:t>Register app with ACS</a:t>
          </a:r>
          <a:endParaRPr lang="en-US" dirty="0"/>
        </a:p>
      </dgm:t>
    </dgm:pt>
    <dgm:pt modelId="{150D6E5B-D5A2-4CA2-9FBC-755FAC504D62}" type="parTrans" cxnId="{DEA0D642-4E31-4F1B-AC63-DB3A9C6591BE}">
      <dgm:prSet/>
      <dgm:spPr/>
      <dgm:t>
        <a:bodyPr/>
        <a:lstStyle/>
        <a:p>
          <a:endParaRPr lang="en-US"/>
        </a:p>
      </dgm:t>
    </dgm:pt>
    <dgm:pt modelId="{8C8B2D03-BCDF-45B1-84D8-88B0B6990E13}" type="sibTrans" cxnId="{DEA0D642-4E31-4F1B-AC63-DB3A9C6591BE}">
      <dgm:prSet/>
      <dgm:spPr/>
      <dgm:t>
        <a:bodyPr/>
        <a:lstStyle/>
        <a:p>
          <a:endParaRPr lang="en-US"/>
        </a:p>
      </dgm:t>
    </dgm:pt>
    <dgm:pt modelId="{884146A5-A9FC-4018-AAFA-89E97641EDB8}">
      <dgm:prSet/>
      <dgm:spPr/>
      <dgm:t>
        <a:bodyPr/>
        <a:lstStyle/>
        <a:p>
          <a:pPr rtl="0"/>
          <a:r>
            <a:rPr lang="en-US" smtClean="0"/>
            <a:t>Use developer tools to build &amp; debug in your technology of choice</a:t>
          </a:r>
          <a:endParaRPr lang="en-US"/>
        </a:p>
      </dgm:t>
    </dgm:pt>
    <dgm:pt modelId="{BDE485ED-B4E0-494D-9888-7D7B0E9F492E}" type="parTrans" cxnId="{D09F749D-B922-47A9-B538-67C0604F4F2B}">
      <dgm:prSet/>
      <dgm:spPr/>
      <dgm:t>
        <a:bodyPr/>
        <a:lstStyle/>
        <a:p>
          <a:endParaRPr lang="en-US"/>
        </a:p>
      </dgm:t>
    </dgm:pt>
    <dgm:pt modelId="{659F878E-1E64-4F45-8BE6-E75B51F8A543}" type="sibTrans" cxnId="{D09F749D-B922-47A9-B538-67C0604F4F2B}">
      <dgm:prSet/>
      <dgm:spPr/>
      <dgm:t>
        <a:bodyPr/>
        <a:lstStyle/>
        <a:p>
          <a:endParaRPr lang="en-US"/>
        </a:p>
      </dgm:t>
    </dgm:pt>
    <dgm:pt modelId="{9B48F4C4-E4D4-414D-8D79-D0FF875C50CF}">
      <dgm:prSet/>
      <dgm:spPr/>
      <dgm:t>
        <a:bodyPr/>
        <a:lstStyle/>
        <a:p>
          <a:pPr rtl="0"/>
          <a:r>
            <a:rPr lang="en-US" smtClean="0"/>
            <a:t>Visual Studio</a:t>
          </a:r>
          <a:endParaRPr lang="en-US"/>
        </a:p>
      </dgm:t>
    </dgm:pt>
    <dgm:pt modelId="{301A26CF-23A3-4E42-AB70-CCB52A08FF58}" type="parTrans" cxnId="{477191A7-9CEA-42FF-B8AD-FA69139D0C4D}">
      <dgm:prSet/>
      <dgm:spPr/>
      <dgm:t>
        <a:bodyPr/>
        <a:lstStyle/>
        <a:p>
          <a:endParaRPr lang="en-US"/>
        </a:p>
      </dgm:t>
    </dgm:pt>
    <dgm:pt modelId="{E087A22F-8302-43DF-A8BF-00712B13887E}" type="sibTrans" cxnId="{477191A7-9CEA-42FF-B8AD-FA69139D0C4D}">
      <dgm:prSet/>
      <dgm:spPr/>
      <dgm:t>
        <a:bodyPr/>
        <a:lstStyle/>
        <a:p>
          <a:endParaRPr lang="en-US"/>
        </a:p>
      </dgm:t>
    </dgm:pt>
    <dgm:pt modelId="{F71ED0CA-1B11-48C9-8F3B-65387C8A87FD}">
      <dgm:prSet/>
      <dgm:spPr/>
      <dgm:t>
        <a:bodyPr/>
        <a:lstStyle/>
        <a:p>
          <a:pPr rtl="0"/>
          <a:r>
            <a:rPr lang="en-US" smtClean="0"/>
            <a:t>Eclipse</a:t>
          </a:r>
          <a:endParaRPr lang="en-US"/>
        </a:p>
      </dgm:t>
    </dgm:pt>
    <dgm:pt modelId="{EBD53A60-0722-4CC5-964B-61398044EA20}" type="parTrans" cxnId="{02C20441-9036-40C2-A4C2-FBA157E034DF}">
      <dgm:prSet/>
      <dgm:spPr/>
      <dgm:t>
        <a:bodyPr/>
        <a:lstStyle/>
        <a:p>
          <a:endParaRPr lang="en-US"/>
        </a:p>
      </dgm:t>
    </dgm:pt>
    <dgm:pt modelId="{D0998AE6-89AA-478C-B122-EC6C689B3402}" type="sibTrans" cxnId="{02C20441-9036-40C2-A4C2-FBA157E034DF}">
      <dgm:prSet/>
      <dgm:spPr/>
      <dgm:t>
        <a:bodyPr/>
        <a:lstStyle/>
        <a:p>
          <a:endParaRPr lang="en-US"/>
        </a:p>
      </dgm:t>
    </dgm:pt>
    <dgm:pt modelId="{9577D394-17ED-4BBF-BB22-E57A3D6AC59D}">
      <dgm:prSet/>
      <dgm:spPr/>
      <dgm:t>
        <a:bodyPr/>
        <a:lstStyle/>
        <a:p>
          <a:pPr rtl="0"/>
          <a:r>
            <a:rPr lang="en-US" dirty="0" smtClean="0"/>
            <a:t>Configure </a:t>
          </a:r>
          <a:r>
            <a:rPr lang="en-US" dirty="0" err="1" smtClean="0"/>
            <a:t>OAuth</a:t>
          </a:r>
          <a:r>
            <a:rPr lang="en-US" dirty="0" smtClean="0"/>
            <a:t> in your application</a:t>
          </a:r>
          <a:endParaRPr lang="en-US" dirty="0"/>
        </a:p>
      </dgm:t>
    </dgm:pt>
    <dgm:pt modelId="{58059E1F-A312-4533-9827-534198AE8347}" type="parTrans" cxnId="{D7BC9787-FA8F-421C-8487-BED50208A108}">
      <dgm:prSet/>
      <dgm:spPr/>
      <dgm:t>
        <a:bodyPr/>
        <a:lstStyle/>
        <a:p>
          <a:endParaRPr lang="en-US"/>
        </a:p>
      </dgm:t>
    </dgm:pt>
    <dgm:pt modelId="{961641D1-88F5-420C-B91F-6F824924E6CE}" type="sibTrans" cxnId="{D7BC9787-FA8F-421C-8487-BED50208A108}">
      <dgm:prSet/>
      <dgm:spPr/>
      <dgm:t>
        <a:bodyPr/>
        <a:lstStyle/>
        <a:p>
          <a:endParaRPr lang="en-US"/>
        </a:p>
      </dgm:t>
    </dgm:pt>
    <dgm:pt modelId="{B302325F-D099-4C79-A387-4A2FD967EEE2}">
      <dgm:prSet custT="1"/>
      <dgm:spPr/>
      <dgm:t>
        <a:bodyPr/>
        <a:lstStyle/>
        <a:p>
          <a:pPr rtl="0"/>
          <a:r>
            <a:rPr lang="en-US" sz="3200" b="1" smtClean="0"/>
            <a:t>SharePoint Package</a:t>
          </a:r>
          <a:endParaRPr lang="en-US" sz="3200" b="1"/>
        </a:p>
      </dgm:t>
    </dgm:pt>
    <dgm:pt modelId="{1D20CEAE-4583-49A7-A455-867E20FD7D19}" type="parTrans" cxnId="{ABD31DA1-3CDB-43A1-8198-E5D18650EC00}">
      <dgm:prSet/>
      <dgm:spPr/>
      <dgm:t>
        <a:bodyPr/>
        <a:lstStyle/>
        <a:p>
          <a:endParaRPr lang="en-US"/>
        </a:p>
      </dgm:t>
    </dgm:pt>
    <dgm:pt modelId="{9CEDB1EF-6795-464A-9FD6-82636AAC0E4B}" type="sibTrans" cxnId="{ABD31DA1-3CDB-43A1-8198-E5D18650EC00}">
      <dgm:prSet/>
      <dgm:spPr/>
      <dgm:t>
        <a:bodyPr/>
        <a:lstStyle/>
        <a:p>
          <a:endParaRPr lang="en-US"/>
        </a:p>
      </dgm:t>
    </dgm:pt>
    <dgm:pt modelId="{82DF85FF-F85A-4498-A129-9F028C88BFE7}">
      <dgm:prSet/>
      <dgm:spPr/>
      <dgm:t>
        <a:bodyPr/>
        <a:lstStyle/>
        <a:p>
          <a:pPr rtl="0"/>
          <a:r>
            <a:rPr lang="en-US" dirty="0" smtClean="0"/>
            <a:t>Build app package</a:t>
          </a:r>
          <a:endParaRPr lang="en-US" dirty="0"/>
        </a:p>
      </dgm:t>
    </dgm:pt>
    <dgm:pt modelId="{2EF74B73-3CD1-448F-84BE-7496F00F4E35}" type="parTrans" cxnId="{8D130331-3D7E-4652-98B6-BDF8A9607827}">
      <dgm:prSet/>
      <dgm:spPr/>
      <dgm:t>
        <a:bodyPr/>
        <a:lstStyle/>
        <a:p>
          <a:endParaRPr lang="en-US"/>
        </a:p>
      </dgm:t>
    </dgm:pt>
    <dgm:pt modelId="{0EBEC967-C4F1-4A0A-A4DC-FA9E4B9D2659}" type="sibTrans" cxnId="{8D130331-3D7E-4652-98B6-BDF8A9607827}">
      <dgm:prSet/>
      <dgm:spPr/>
      <dgm:t>
        <a:bodyPr/>
        <a:lstStyle/>
        <a:p>
          <a:endParaRPr lang="en-US"/>
        </a:p>
      </dgm:t>
    </dgm:pt>
    <dgm:pt modelId="{7181A1C8-F388-4DDD-945D-B5AFC24BF52E}">
      <dgm:prSet/>
      <dgm:spPr/>
      <dgm:t>
        <a:bodyPr/>
        <a:lstStyle/>
        <a:p>
          <a:pPr rtl="0"/>
          <a:r>
            <a:rPr lang="en-US" dirty="0" smtClean="0"/>
            <a:t>Focus on app entry points</a:t>
          </a:r>
          <a:endParaRPr lang="en-US" dirty="0"/>
        </a:p>
      </dgm:t>
    </dgm:pt>
    <dgm:pt modelId="{B3710B7B-D478-436B-9053-8D8B27C4C8B4}" type="parTrans" cxnId="{8C626FFB-278B-4AE8-A8DB-F3AB4A237619}">
      <dgm:prSet/>
      <dgm:spPr/>
      <dgm:t>
        <a:bodyPr/>
        <a:lstStyle/>
        <a:p>
          <a:endParaRPr lang="en-US"/>
        </a:p>
      </dgm:t>
    </dgm:pt>
    <dgm:pt modelId="{58DE2D32-48E1-467B-8FF2-3D04357E9593}" type="sibTrans" cxnId="{8C626FFB-278B-4AE8-A8DB-F3AB4A237619}">
      <dgm:prSet/>
      <dgm:spPr/>
      <dgm:t>
        <a:bodyPr/>
        <a:lstStyle/>
        <a:p>
          <a:endParaRPr lang="en-US"/>
        </a:p>
      </dgm:t>
    </dgm:pt>
    <dgm:pt modelId="{F60B2DD1-B625-4FAA-8E57-094E84C307ED}">
      <dgm:prSet/>
      <dgm:spPr/>
      <dgm:t>
        <a:bodyPr/>
        <a:lstStyle/>
        <a:p>
          <a:pPr rtl="0"/>
          <a:r>
            <a:rPr lang="en-US" dirty="0" smtClean="0"/>
            <a:t>Custom Actions</a:t>
          </a:r>
          <a:endParaRPr lang="en-US" dirty="0"/>
        </a:p>
      </dgm:t>
    </dgm:pt>
    <dgm:pt modelId="{EE5A6451-8CB4-4BAA-87A8-00B9D72CC00A}" type="parTrans" cxnId="{6DCA1167-7A11-4CF4-BF52-0AB790B7ADA8}">
      <dgm:prSet/>
      <dgm:spPr/>
      <dgm:t>
        <a:bodyPr/>
        <a:lstStyle/>
        <a:p>
          <a:endParaRPr lang="en-US"/>
        </a:p>
      </dgm:t>
    </dgm:pt>
    <dgm:pt modelId="{0B950A29-AE4F-49D4-93EF-C7B10A0D9D15}" type="sibTrans" cxnId="{6DCA1167-7A11-4CF4-BF52-0AB790B7ADA8}">
      <dgm:prSet/>
      <dgm:spPr/>
      <dgm:t>
        <a:bodyPr/>
        <a:lstStyle/>
        <a:p>
          <a:endParaRPr lang="en-US"/>
        </a:p>
      </dgm:t>
    </dgm:pt>
    <dgm:pt modelId="{B70D69E3-E87B-4336-85F0-14C375A83338}">
      <dgm:prSet/>
      <dgm:spPr/>
      <dgm:t>
        <a:bodyPr/>
        <a:lstStyle/>
        <a:p>
          <a:pPr rtl="0"/>
          <a:r>
            <a:rPr lang="en-US" dirty="0" smtClean="0"/>
            <a:t>Client Web Parts</a:t>
          </a:r>
          <a:endParaRPr lang="en-US" dirty="0"/>
        </a:p>
      </dgm:t>
    </dgm:pt>
    <dgm:pt modelId="{EC619342-7CF1-4930-BF53-B84B937305F7}" type="parTrans" cxnId="{6DB1BB95-1E39-467E-A433-E4D97D266D04}">
      <dgm:prSet/>
      <dgm:spPr/>
      <dgm:t>
        <a:bodyPr/>
        <a:lstStyle/>
        <a:p>
          <a:endParaRPr lang="en-US"/>
        </a:p>
      </dgm:t>
    </dgm:pt>
    <dgm:pt modelId="{B8AFC6B6-630D-435B-AC54-2D274EC04993}" type="sibTrans" cxnId="{6DB1BB95-1E39-467E-A433-E4D97D266D04}">
      <dgm:prSet/>
      <dgm:spPr/>
      <dgm:t>
        <a:bodyPr/>
        <a:lstStyle/>
        <a:p>
          <a:endParaRPr lang="en-US"/>
        </a:p>
      </dgm:t>
    </dgm:pt>
    <dgm:pt modelId="{31F31250-A189-41E5-A4BF-1830915C32B3}">
      <dgm:prSet/>
      <dgm:spPr/>
      <dgm:t>
        <a:bodyPr/>
        <a:lstStyle/>
        <a:p>
          <a:pPr rtl="0"/>
          <a:r>
            <a:rPr lang="en-US" dirty="0" smtClean="0"/>
            <a:t>Carefully consider </a:t>
          </a:r>
          <a:r>
            <a:rPr lang="en-US" dirty="0" err="1" smtClean="0"/>
            <a:t>AppWeb</a:t>
          </a:r>
          <a:r>
            <a:rPr lang="en-US" dirty="0" smtClean="0"/>
            <a:t> context</a:t>
          </a:r>
          <a:endParaRPr lang="en-US" dirty="0"/>
        </a:p>
      </dgm:t>
    </dgm:pt>
    <dgm:pt modelId="{E1DE7B87-689B-4AEB-8D8F-A7925A39C342}" type="parTrans" cxnId="{9E31A6CE-1395-4EB3-B177-AAEBF34161EB}">
      <dgm:prSet/>
      <dgm:spPr/>
      <dgm:t>
        <a:bodyPr/>
        <a:lstStyle/>
        <a:p>
          <a:endParaRPr lang="en-US"/>
        </a:p>
      </dgm:t>
    </dgm:pt>
    <dgm:pt modelId="{24C66AD0-6828-4B91-AB9F-36B5665B9163}" type="sibTrans" cxnId="{9E31A6CE-1395-4EB3-B177-AAEBF34161EB}">
      <dgm:prSet/>
      <dgm:spPr/>
      <dgm:t>
        <a:bodyPr/>
        <a:lstStyle/>
        <a:p>
          <a:endParaRPr lang="en-US"/>
        </a:p>
      </dgm:t>
    </dgm:pt>
    <dgm:pt modelId="{444A96F1-D4E6-4CB0-BCC7-70B6C0761BFC}">
      <dgm:prSet/>
      <dgm:spPr/>
      <dgm:t>
        <a:bodyPr/>
        <a:lstStyle/>
        <a:p>
          <a:pPr rtl="0"/>
          <a:r>
            <a:rPr lang="en-US" dirty="0" smtClean="0"/>
            <a:t>No app webs for tenant scoped apps</a:t>
          </a:r>
          <a:endParaRPr lang="en-US" dirty="0"/>
        </a:p>
      </dgm:t>
    </dgm:pt>
    <dgm:pt modelId="{81A55F02-1B85-457D-B152-A0B7D50CFB53}" type="parTrans" cxnId="{DC3E6CBF-E71D-440C-86E1-7A75D204AED7}">
      <dgm:prSet/>
      <dgm:spPr/>
      <dgm:t>
        <a:bodyPr/>
        <a:lstStyle/>
        <a:p>
          <a:endParaRPr lang="en-US"/>
        </a:p>
      </dgm:t>
    </dgm:pt>
    <dgm:pt modelId="{A2C1DD99-A60E-4EC5-9C72-C8C3BCBDA82E}" type="sibTrans" cxnId="{DC3E6CBF-E71D-440C-86E1-7A75D204AED7}">
      <dgm:prSet/>
      <dgm:spPr/>
      <dgm:t>
        <a:bodyPr/>
        <a:lstStyle/>
        <a:p>
          <a:endParaRPr lang="en-US"/>
        </a:p>
      </dgm:t>
    </dgm:pt>
    <dgm:pt modelId="{EC95C71F-77B1-4AF6-A510-595176D7FE01}">
      <dgm:prSet/>
      <dgm:spPr/>
      <dgm:t>
        <a:bodyPr/>
        <a:lstStyle/>
        <a:p>
          <a:pPr rtl="0"/>
          <a:r>
            <a:rPr lang="en-US" dirty="0" smtClean="0"/>
            <a:t>Test on developer site</a:t>
          </a:r>
          <a:endParaRPr lang="en-US" dirty="0"/>
        </a:p>
      </dgm:t>
    </dgm:pt>
    <dgm:pt modelId="{9EA3B770-4FFC-4497-A3D4-9E8B66D1E987}" type="parTrans" cxnId="{C97EE029-2031-4F77-92BB-A180C015FCD7}">
      <dgm:prSet/>
      <dgm:spPr/>
      <dgm:t>
        <a:bodyPr/>
        <a:lstStyle/>
        <a:p>
          <a:endParaRPr lang="en-US"/>
        </a:p>
      </dgm:t>
    </dgm:pt>
    <dgm:pt modelId="{363DED49-60A0-4602-B0E1-BDB845984FD8}" type="sibTrans" cxnId="{C97EE029-2031-4F77-92BB-A180C015FCD7}">
      <dgm:prSet/>
      <dgm:spPr/>
      <dgm:t>
        <a:bodyPr/>
        <a:lstStyle/>
        <a:p>
          <a:endParaRPr lang="en-US"/>
        </a:p>
      </dgm:t>
    </dgm:pt>
    <dgm:pt modelId="{651AEA06-B59A-4567-89C1-C01858F21393}" type="pres">
      <dgm:prSet presAssocID="{6074DC9C-750D-4454-8597-81CC1EE40400}" presName="Name0" presStyleCnt="0">
        <dgm:presLayoutVars>
          <dgm:dir/>
          <dgm:animLvl val="lvl"/>
          <dgm:resizeHandles val="exact"/>
        </dgm:presLayoutVars>
      </dgm:prSet>
      <dgm:spPr/>
      <dgm:t>
        <a:bodyPr/>
        <a:lstStyle/>
        <a:p>
          <a:endParaRPr lang="en-US"/>
        </a:p>
      </dgm:t>
    </dgm:pt>
    <dgm:pt modelId="{2ADA2756-CCBE-4508-AFC4-F2E08C7283C1}" type="pres">
      <dgm:prSet presAssocID="{4C5B8048-A676-4FA5-8EF6-9B2DE08B2736}" presName="composite" presStyleCnt="0"/>
      <dgm:spPr/>
    </dgm:pt>
    <dgm:pt modelId="{44859220-1A21-4E1B-A002-8C12F09CFA00}" type="pres">
      <dgm:prSet presAssocID="{4C5B8048-A676-4FA5-8EF6-9B2DE08B2736}" presName="parTx" presStyleLbl="alignNode1" presStyleIdx="0" presStyleCnt="2">
        <dgm:presLayoutVars>
          <dgm:chMax val="0"/>
          <dgm:chPref val="0"/>
          <dgm:bulletEnabled val="1"/>
        </dgm:presLayoutVars>
      </dgm:prSet>
      <dgm:spPr/>
      <dgm:t>
        <a:bodyPr/>
        <a:lstStyle/>
        <a:p>
          <a:endParaRPr lang="en-US"/>
        </a:p>
      </dgm:t>
    </dgm:pt>
    <dgm:pt modelId="{2293107C-1149-4C4E-AC45-E248A8CE0945}" type="pres">
      <dgm:prSet presAssocID="{4C5B8048-A676-4FA5-8EF6-9B2DE08B2736}" presName="desTx" presStyleLbl="alignAccFollowNode1" presStyleIdx="0" presStyleCnt="2">
        <dgm:presLayoutVars>
          <dgm:bulletEnabled val="1"/>
        </dgm:presLayoutVars>
      </dgm:prSet>
      <dgm:spPr/>
      <dgm:t>
        <a:bodyPr/>
        <a:lstStyle/>
        <a:p>
          <a:endParaRPr lang="en-US"/>
        </a:p>
      </dgm:t>
    </dgm:pt>
    <dgm:pt modelId="{5EC135EC-7E60-48A0-A64A-D7DC980B0171}" type="pres">
      <dgm:prSet presAssocID="{FA951808-7B98-42E8-A9F3-0E858AE5DE08}" presName="space" presStyleCnt="0"/>
      <dgm:spPr/>
    </dgm:pt>
    <dgm:pt modelId="{4E8D6245-6A71-4939-9702-0B6163C184EA}" type="pres">
      <dgm:prSet presAssocID="{B302325F-D099-4C79-A387-4A2FD967EEE2}" presName="composite" presStyleCnt="0"/>
      <dgm:spPr/>
    </dgm:pt>
    <dgm:pt modelId="{167CF945-243D-44BC-9C24-A00CF18F81DA}" type="pres">
      <dgm:prSet presAssocID="{B302325F-D099-4C79-A387-4A2FD967EEE2}" presName="parTx" presStyleLbl="alignNode1" presStyleIdx="1" presStyleCnt="2">
        <dgm:presLayoutVars>
          <dgm:chMax val="0"/>
          <dgm:chPref val="0"/>
          <dgm:bulletEnabled val="1"/>
        </dgm:presLayoutVars>
      </dgm:prSet>
      <dgm:spPr/>
      <dgm:t>
        <a:bodyPr/>
        <a:lstStyle/>
        <a:p>
          <a:endParaRPr lang="en-US"/>
        </a:p>
      </dgm:t>
    </dgm:pt>
    <dgm:pt modelId="{DD751F09-53F6-40A4-B93B-966F19C470A8}" type="pres">
      <dgm:prSet presAssocID="{B302325F-D099-4C79-A387-4A2FD967EEE2}" presName="desTx" presStyleLbl="alignAccFollowNode1" presStyleIdx="1" presStyleCnt="2">
        <dgm:presLayoutVars>
          <dgm:bulletEnabled val="1"/>
        </dgm:presLayoutVars>
      </dgm:prSet>
      <dgm:spPr/>
      <dgm:t>
        <a:bodyPr/>
        <a:lstStyle/>
        <a:p>
          <a:endParaRPr lang="en-US"/>
        </a:p>
      </dgm:t>
    </dgm:pt>
  </dgm:ptLst>
  <dgm:cxnLst>
    <dgm:cxn modelId="{02C20441-9036-40C2-A4C2-FBA157E034DF}" srcId="{884146A5-A9FC-4018-AAFA-89E97641EDB8}" destId="{F71ED0CA-1B11-48C9-8F3B-65387C8A87FD}" srcOrd="1" destOrd="0" parTransId="{EBD53A60-0722-4CC5-964B-61398044EA20}" sibTransId="{D0998AE6-89AA-478C-B122-EC6C689B3402}"/>
    <dgm:cxn modelId="{155D148B-F7DD-4380-BED5-7B0A0D89E242}" type="presOf" srcId="{4C5B8048-A676-4FA5-8EF6-9B2DE08B2736}" destId="{44859220-1A21-4E1B-A002-8C12F09CFA00}" srcOrd="0" destOrd="0" presId="urn:microsoft.com/office/officeart/2005/8/layout/hList1"/>
    <dgm:cxn modelId="{AEFC8E44-2E3E-42BC-81CA-60643B94D880}" type="presOf" srcId="{71E45F5F-5B8D-45E8-B7FD-884E68E0DDD8}" destId="{2293107C-1149-4C4E-AC45-E248A8CE0945}" srcOrd="0" destOrd="0" presId="urn:microsoft.com/office/officeart/2005/8/layout/hList1"/>
    <dgm:cxn modelId="{7D434665-3FAD-4607-802F-A2C99037D0AA}" type="presOf" srcId="{B302325F-D099-4C79-A387-4A2FD967EEE2}" destId="{167CF945-243D-44BC-9C24-A00CF18F81DA}" srcOrd="0" destOrd="0" presId="urn:microsoft.com/office/officeart/2005/8/layout/hList1"/>
    <dgm:cxn modelId="{6DCA1167-7A11-4CF4-BF52-0AB790B7ADA8}" srcId="{7181A1C8-F388-4DDD-945D-B5AFC24BF52E}" destId="{F60B2DD1-B625-4FAA-8E57-094E84C307ED}" srcOrd="0" destOrd="0" parTransId="{EE5A6451-8CB4-4BAA-87A8-00B9D72CC00A}" sibTransId="{0B950A29-AE4F-49D4-93EF-C7B10A0D9D15}"/>
    <dgm:cxn modelId="{9894CCB2-F8C3-4B1D-A5B3-E790DF9E87B7}" type="presOf" srcId="{F71ED0CA-1B11-48C9-8F3B-65387C8A87FD}" destId="{2293107C-1149-4C4E-AC45-E248A8CE0945}" srcOrd="0" destOrd="3" presId="urn:microsoft.com/office/officeart/2005/8/layout/hList1"/>
    <dgm:cxn modelId="{DEA0D642-4E31-4F1B-AC63-DB3A9C6591BE}" srcId="{4C5B8048-A676-4FA5-8EF6-9B2DE08B2736}" destId="{71E45F5F-5B8D-45E8-B7FD-884E68E0DDD8}" srcOrd="0" destOrd="0" parTransId="{150D6E5B-D5A2-4CA2-9FBC-755FAC504D62}" sibTransId="{8C8B2D03-BCDF-45B1-84D8-88B0B6990E13}"/>
    <dgm:cxn modelId="{8CCFFF4F-61B5-4026-8635-2B9A28DA463C}" type="presOf" srcId="{7181A1C8-F388-4DDD-945D-B5AFC24BF52E}" destId="{DD751F09-53F6-40A4-B93B-966F19C470A8}" srcOrd="0" destOrd="1" presId="urn:microsoft.com/office/officeart/2005/8/layout/hList1"/>
    <dgm:cxn modelId="{ABD31DA1-3CDB-43A1-8198-E5D18650EC00}" srcId="{6074DC9C-750D-4454-8597-81CC1EE40400}" destId="{B302325F-D099-4C79-A387-4A2FD967EEE2}" srcOrd="1" destOrd="0" parTransId="{1D20CEAE-4583-49A7-A455-867E20FD7D19}" sibTransId="{9CEDB1EF-6795-464A-9FD6-82636AAC0E4B}"/>
    <dgm:cxn modelId="{9E31A6CE-1395-4EB3-B177-AAEBF34161EB}" srcId="{B302325F-D099-4C79-A387-4A2FD967EEE2}" destId="{31F31250-A189-41E5-A4BF-1830915C32B3}" srcOrd="2" destOrd="0" parTransId="{E1DE7B87-689B-4AEB-8D8F-A7925A39C342}" sibTransId="{24C66AD0-6828-4B91-AB9F-36B5665B9163}"/>
    <dgm:cxn modelId="{DC3E6CBF-E71D-440C-86E1-7A75D204AED7}" srcId="{31F31250-A189-41E5-A4BF-1830915C32B3}" destId="{444A96F1-D4E6-4CB0-BCC7-70B6C0761BFC}" srcOrd="0" destOrd="0" parTransId="{81A55F02-1B85-457D-B152-A0B7D50CFB53}" sibTransId="{A2C1DD99-A60E-4EC5-9C72-C8C3BCBDA82E}"/>
    <dgm:cxn modelId="{FD1B0503-F94A-44C1-A320-516782798B6F}" type="presOf" srcId="{9577D394-17ED-4BBF-BB22-E57A3D6AC59D}" destId="{2293107C-1149-4C4E-AC45-E248A8CE0945}" srcOrd="0" destOrd="4" presId="urn:microsoft.com/office/officeart/2005/8/layout/hList1"/>
    <dgm:cxn modelId="{6CCBF8DA-9C1E-4F01-9522-87935650FA0E}" srcId="{6074DC9C-750D-4454-8597-81CC1EE40400}" destId="{4C5B8048-A676-4FA5-8EF6-9B2DE08B2736}" srcOrd="0" destOrd="0" parTransId="{5556475B-2A91-40DF-905A-C8A062BF2BCB}" sibTransId="{FA951808-7B98-42E8-A9F3-0E858AE5DE08}"/>
    <dgm:cxn modelId="{D09F749D-B922-47A9-B538-67C0604F4F2B}" srcId="{4C5B8048-A676-4FA5-8EF6-9B2DE08B2736}" destId="{884146A5-A9FC-4018-AAFA-89E97641EDB8}" srcOrd="1" destOrd="0" parTransId="{BDE485ED-B4E0-494D-9888-7D7B0E9F492E}" sibTransId="{659F878E-1E64-4F45-8BE6-E75B51F8A543}"/>
    <dgm:cxn modelId="{477191A7-9CEA-42FF-B8AD-FA69139D0C4D}" srcId="{884146A5-A9FC-4018-AAFA-89E97641EDB8}" destId="{9B48F4C4-E4D4-414D-8D79-D0FF875C50CF}" srcOrd="0" destOrd="0" parTransId="{301A26CF-23A3-4E42-AB70-CCB52A08FF58}" sibTransId="{E087A22F-8302-43DF-A8BF-00712B13887E}"/>
    <dgm:cxn modelId="{21C28D86-EA0D-485E-94A7-4A4F2C7ED5CE}" type="presOf" srcId="{B70D69E3-E87B-4336-85F0-14C375A83338}" destId="{DD751F09-53F6-40A4-B93B-966F19C470A8}" srcOrd="0" destOrd="3" presId="urn:microsoft.com/office/officeart/2005/8/layout/hList1"/>
    <dgm:cxn modelId="{0961FE2A-CAF6-4C16-BE94-7D3A7370BAD3}" type="presOf" srcId="{6074DC9C-750D-4454-8597-81CC1EE40400}" destId="{651AEA06-B59A-4567-89C1-C01858F21393}" srcOrd="0" destOrd="0" presId="urn:microsoft.com/office/officeart/2005/8/layout/hList1"/>
    <dgm:cxn modelId="{8D130331-3D7E-4652-98B6-BDF8A9607827}" srcId="{B302325F-D099-4C79-A387-4A2FD967EEE2}" destId="{82DF85FF-F85A-4498-A129-9F028C88BFE7}" srcOrd="0" destOrd="0" parTransId="{2EF74B73-3CD1-448F-84BE-7496F00F4E35}" sibTransId="{0EBEC967-C4F1-4A0A-A4DC-FA9E4B9D2659}"/>
    <dgm:cxn modelId="{B28B8BB6-A32F-4573-BCC7-17BD56C9AFD9}" type="presOf" srcId="{884146A5-A9FC-4018-AAFA-89E97641EDB8}" destId="{2293107C-1149-4C4E-AC45-E248A8CE0945}" srcOrd="0" destOrd="1" presId="urn:microsoft.com/office/officeart/2005/8/layout/hList1"/>
    <dgm:cxn modelId="{7826B06E-09F2-4FAC-98F9-400A472F4B0D}" type="presOf" srcId="{444A96F1-D4E6-4CB0-BCC7-70B6C0761BFC}" destId="{DD751F09-53F6-40A4-B93B-966F19C470A8}" srcOrd="0" destOrd="5" presId="urn:microsoft.com/office/officeart/2005/8/layout/hList1"/>
    <dgm:cxn modelId="{D7BC9787-FA8F-421C-8487-BED50208A108}" srcId="{4C5B8048-A676-4FA5-8EF6-9B2DE08B2736}" destId="{9577D394-17ED-4BBF-BB22-E57A3D6AC59D}" srcOrd="2" destOrd="0" parTransId="{58059E1F-A312-4533-9827-534198AE8347}" sibTransId="{961641D1-88F5-420C-B91F-6F824924E6CE}"/>
    <dgm:cxn modelId="{997A770D-E439-4FA1-B0C4-A1D77848078C}" type="presOf" srcId="{9B48F4C4-E4D4-414D-8D79-D0FF875C50CF}" destId="{2293107C-1149-4C4E-AC45-E248A8CE0945}" srcOrd="0" destOrd="2" presId="urn:microsoft.com/office/officeart/2005/8/layout/hList1"/>
    <dgm:cxn modelId="{8C626FFB-278B-4AE8-A8DB-F3AB4A237619}" srcId="{B302325F-D099-4C79-A387-4A2FD967EEE2}" destId="{7181A1C8-F388-4DDD-945D-B5AFC24BF52E}" srcOrd="1" destOrd="0" parTransId="{B3710B7B-D478-436B-9053-8D8B27C4C8B4}" sibTransId="{58DE2D32-48E1-467B-8FF2-3D04357E9593}"/>
    <dgm:cxn modelId="{64BD4BE2-FE2C-48CD-8914-5BC0E06EA436}" type="presOf" srcId="{82DF85FF-F85A-4498-A129-9F028C88BFE7}" destId="{DD751F09-53F6-40A4-B93B-966F19C470A8}" srcOrd="0" destOrd="0" presId="urn:microsoft.com/office/officeart/2005/8/layout/hList1"/>
    <dgm:cxn modelId="{4F215C9E-BD5C-4F5D-A9A1-F872165C858C}" type="presOf" srcId="{31F31250-A189-41E5-A4BF-1830915C32B3}" destId="{DD751F09-53F6-40A4-B93B-966F19C470A8}" srcOrd="0" destOrd="4" presId="urn:microsoft.com/office/officeart/2005/8/layout/hList1"/>
    <dgm:cxn modelId="{C97EE029-2031-4F77-92BB-A180C015FCD7}" srcId="{B302325F-D099-4C79-A387-4A2FD967EEE2}" destId="{EC95C71F-77B1-4AF6-A510-595176D7FE01}" srcOrd="3" destOrd="0" parTransId="{9EA3B770-4FFC-4497-A3D4-9E8B66D1E987}" sibTransId="{363DED49-60A0-4602-B0E1-BDB845984FD8}"/>
    <dgm:cxn modelId="{8F5C97AB-50F5-4B9A-8463-23C2B79A6114}" type="presOf" srcId="{F60B2DD1-B625-4FAA-8E57-094E84C307ED}" destId="{DD751F09-53F6-40A4-B93B-966F19C470A8}" srcOrd="0" destOrd="2" presId="urn:microsoft.com/office/officeart/2005/8/layout/hList1"/>
    <dgm:cxn modelId="{67A671FD-9932-48DC-8052-EF2B8A024436}" type="presOf" srcId="{EC95C71F-77B1-4AF6-A510-595176D7FE01}" destId="{DD751F09-53F6-40A4-B93B-966F19C470A8}" srcOrd="0" destOrd="6" presId="urn:microsoft.com/office/officeart/2005/8/layout/hList1"/>
    <dgm:cxn modelId="{6DB1BB95-1E39-467E-A433-E4D97D266D04}" srcId="{7181A1C8-F388-4DDD-945D-B5AFC24BF52E}" destId="{B70D69E3-E87B-4336-85F0-14C375A83338}" srcOrd="1" destOrd="0" parTransId="{EC619342-7CF1-4930-BF53-B84B937305F7}" sibTransId="{B8AFC6B6-630D-435B-AC54-2D274EC04993}"/>
    <dgm:cxn modelId="{91145562-3393-4164-B073-F741B84A7726}" type="presParOf" srcId="{651AEA06-B59A-4567-89C1-C01858F21393}" destId="{2ADA2756-CCBE-4508-AFC4-F2E08C7283C1}" srcOrd="0" destOrd="0" presId="urn:microsoft.com/office/officeart/2005/8/layout/hList1"/>
    <dgm:cxn modelId="{2C839241-5628-4BE7-B7C8-6F15B41E134E}" type="presParOf" srcId="{2ADA2756-CCBE-4508-AFC4-F2E08C7283C1}" destId="{44859220-1A21-4E1B-A002-8C12F09CFA00}" srcOrd="0" destOrd="0" presId="urn:microsoft.com/office/officeart/2005/8/layout/hList1"/>
    <dgm:cxn modelId="{727EE0BA-D9B8-4F4B-B940-9ECF3E39AB5A}" type="presParOf" srcId="{2ADA2756-CCBE-4508-AFC4-F2E08C7283C1}" destId="{2293107C-1149-4C4E-AC45-E248A8CE0945}" srcOrd="1" destOrd="0" presId="urn:microsoft.com/office/officeart/2005/8/layout/hList1"/>
    <dgm:cxn modelId="{7A542951-4382-4277-9854-CE8B8BE7B292}" type="presParOf" srcId="{651AEA06-B59A-4567-89C1-C01858F21393}" destId="{5EC135EC-7E60-48A0-A64A-D7DC980B0171}" srcOrd="1" destOrd="0" presId="urn:microsoft.com/office/officeart/2005/8/layout/hList1"/>
    <dgm:cxn modelId="{4345273F-6708-4303-8E34-B871E9258EBA}" type="presParOf" srcId="{651AEA06-B59A-4567-89C1-C01858F21393}" destId="{4E8D6245-6A71-4939-9702-0B6163C184EA}" srcOrd="2" destOrd="0" presId="urn:microsoft.com/office/officeart/2005/8/layout/hList1"/>
    <dgm:cxn modelId="{1C281C92-0035-4D48-9030-ED8CE35BC94B}" type="presParOf" srcId="{4E8D6245-6A71-4939-9702-0B6163C184EA}" destId="{167CF945-243D-44BC-9C24-A00CF18F81DA}" srcOrd="0" destOrd="0" presId="urn:microsoft.com/office/officeart/2005/8/layout/hList1"/>
    <dgm:cxn modelId="{8D0889EB-49AF-43D8-91E7-A830A4F0570B}" type="presParOf" srcId="{4E8D6245-6A71-4939-9702-0B6163C184EA}" destId="{DD751F09-53F6-40A4-B93B-966F19C470A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SPC2012 </a:t>
            </a:r>
            <a:r>
              <a:rPr lang="en-US"/>
              <a:t>- </a:t>
            </a:r>
            <a:r>
              <a:rPr lang="en-US" smtClean="0"/>
              <a:t>Developer</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12/6/2012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Developer</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12/6/2012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375001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345909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12/6/2012 8:40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35</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511FAC3E-016E-4A5A-9DC2-EB9C8F821641}" type="slidenum">
              <a:rPr lang="en-US" smtClean="0"/>
              <a:t>11</a:t>
            </a:fld>
            <a:endParaRPr lang="en-US"/>
          </a:p>
        </p:txBody>
      </p:sp>
    </p:spTree>
    <p:extLst>
      <p:ext uri="{BB962C8B-B14F-4D97-AF65-F5344CB8AC3E}">
        <p14:creationId xmlns:p14="http://schemas.microsoft.com/office/powerpoint/2010/main" val="12979695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511FAC3E-016E-4A5A-9DC2-EB9C8F821641}" type="slidenum">
              <a:rPr lang="en-US" smtClean="0"/>
              <a:t>12</a:t>
            </a:fld>
            <a:endParaRPr lang="en-US"/>
          </a:p>
        </p:txBody>
      </p:sp>
    </p:spTree>
    <p:extLst>
      <p:ext uri="{BB962C8B-B14F-4D97-AF65-F5344CB8AC3E}">
        <p14:creationId xmlns:p14="http://schemas.microsoft.com/office/powerpoint/2010/main" val="39583558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FC07A61E-829A-4CCB-BE00-02FFD4FDCCD1}" type="slidenum">
              <a:rPr lang="en-US" smtClean="0"/>
              <a:t>13</a:t>
            </a:fld>
            <a:endParaRPr lang="en-US"/>
          </a:p>
        </p:txBody>
      </p:sp>
    </p:spTree>
    <p:extLst>
      <p:ext uri="{BB962C8B-B14F-4D97-AF65-F5344CB8AC3E}">
        <p14:creationId xmlns:p14="http://schemas.microsoft.com/office/powerpoint/2010/main" val="2707852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511FAC3E-016E-4A5A-9DC2-EB9C8F821641}" type="slidenum">
              <a:rPr lang="en-US" smtClean="0"/>
              <a:t>14</a:t>
            </a:fld>
            <a:endParaRPr lang="en-US"/>
          </a:p>
        </p:txBody>
      </p:sp>
    </p:spTree>
    <p:extLst>
      <p:ext uri="{BB962C8B-B14F-4D97-AF65-F5344CB8AC3E}">
        <p14:creationId xmlns:p14="http://schemas.microsoft.com/office/powerpoint/2010/main" val="41451945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511FAC3E-016E-4A5A-9DC2-EB9C8F821641}" type="slidenum">
              <a:rPr lang="en-US" smtClean="0"/>
              <a:t>20</a:t>
            </a:fld>
            <a:endParaRPr lang="en-US"/>
          </a:p>
        </p:txBody>
      </p:sp>
    </p:spTree>
    <p:extLst>
      <p:ext uri="{BB962C8B-B14F-4D97-AF65-F5344CB8AC3E}">
        <p14:creationId xmlns:p14="http://schemas.microsoft.com/office/powerpoint/2010/main" val="28444909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lvl="1"/>
            <a:endParaRPr lang="en-US" dirty="0"/>
          </a:p>
        </p:txBody>
      </p:sp>
    </p:spTree>
    <p:extLst>
      <p:ext uri="{BB962C8B-B14F-4D97-AF65-F5344CB8AC3E}">
        <p14:creationId xmlns:p14="http://schemas.microsoft.com/office/powerpoint/2010/main" val="42369308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450190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lang="en-US" sz="3200" kern="1200" spc="0" baseline="0" dirty="0" smtClean="0">
                <a:gradFill>
                  <a:gsLst>
                    <a:gs pos="2917">
                      <a:schemeClr val="tx1"/>
                    </a:gs>
                    <a:gs pos="3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36401"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7" name="Rounded Rectangle 6"/>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amp; Content w/Bullets">
    <p:spTree>
      <p:nvGrpSpPr>
        <p:cNvPr id="1" name=""/>
        <p:cNvGrpSpPr/>
        <p:nvPr/>
      </p:nvGrpSpPr>
      <p:grpSpPr>
        <a:xfrm>
          <a:off x="0" y="0"/>
          <a:ext cx="0" cy="0"/>
          <a:chOff x="0" y="0"/>
          <a:chExt cx="0" cy="0"/>
        </a:xfrm>
      </p:grpSpPr>
      <p:sp>
        <p:nvSpPr>
          <p:cNvPr id="2" name="Title 1"/>
          <p:cNvSpPr>
            <a:spLocks noGrp="1"/>
          </p:cNvSpPr>
          <p:nvPr>
            <p:ph type="title"/>
          </p:nvPr>
        </p:nvSpPr>
        <p:spPr>
          <a:xfrm>
            <a:off x="529660" y="233151"/>
            <a:ext cx="11375536" cy="762786"/>
          </a:xfrm>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29660" y="1476621"/>
            <a:ext cx="11375536" cy="2084319"/>
          </a:xfrm>
          <a:prstGeom prst="rect">
            <a:avLst/>
          </a:prstGeom>
        </p:spPr>
        <p:txBody>
          <a:bodyPr/>
          <a:lstStyle>
            <a:lvl1pPr marL="289818" indent="-289818">
              <a:buFont typeface="Wingdings" pitchFamily="2" charset="2"/>
              <a:buChar char=""/>
              <a:defRPr sz="4080"/>
            </a:lvl1pPr>
            <a:lvl2pPr marL="527824" indent="-238007">
              <a:buFont typeface="Wingdings" pitchFamily="2" charset="2"/>
              <a:buChar char=""/>
              <a:defRPr>
                <a:latin typeface="+mn-lt"/>
              </a:defRPr>
            </a:lvl2pPr>
            <a:lvl3pPr marL="756116" indent="-228292">
              <a:buFont typeface="Wingdings" pitchFamily="2" charset="2"/>
              <a:buChar char=""/>
              <a:tabLst/>
              <a:defRPr>
                <a:latin typeface="+mn-lt"/>
              </a:defRPr>
            </a:lvl3pPr>
            <a:lvl4pPr marL="932597" indent="-176481">
              <a:buFont typeface="Wingdings" pitchFamily="2" charset="2"/>
              <a:buChar char=""/>
              <a:defRPr>
                <a:latin typeface="+mn-lt"/>
              </a:defRPr>
            </a:lvl4pPr>
            <a:lvl5pPr marL="1109078" indent="-176481">
              <a:buFont typeface="Wingdings" pitchFamily="2" charset="2"/>
              <a:buChar char=""/>
              <a:tabLst/>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40192559"/>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8300" cy="1371579"/>
          </a:xfrm>
          <a:noFill/>
        </p:spPr>
        <p:txBody>
          <a:bodyPr tIns="91440"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5326043"/>
            <a:ext cx="8229600" cy="1372414"/>
          </a:xfrm>
          <a:noFill/>
        </p:spPr>
        <p:txBody>
          <a:bodyPr lIns="182880" tIns="146304" rIns="182880" bIns="146304">
            <a:noAutofit/>
          </a:bodyPr>
          <a:lstStyle>
            <a:lvl1pPr marL="0" indent="0">
              <a:spcBef>
                <a:spcPts val="0"/>
              </a:spcBef>
              <a:buNone/>
              <a:defRPr lang="en-US" sz="3000" kern="1200" spc="0" baseline="0" dirty="0" smtClean="0">
                <a:gradFill>
                  <a:gsLst>
                    <a:gs pos="0">
                      <a:schemeClr val="tx1"/>
                    </a:gs>
                    <a:gs pos="10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6.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 id="2147484205" r:id="rId2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1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6.xml"/><Relationship Id="rId5" Type="http://schemas.openxmlformats.org/officeDocument/2006/relationships/image" Target="../media/image12.png"/><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1.xml"/><Relationship Id="rId1" Type="http://schemas.openxmlformats.org/officeDocument/2006/relationships/slideLayout" Target="../slideLayouts/slideLayout23.xml"/><Relationship Id="rId4" Type="http://schemas.openxmlformats.org/officeDocument/2006/relationships/image" Target="../media/image15.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hyperlink" Target="http://dev.office.com/" TargetMode="Externa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 Decisions</a:t>
            </a:r>
            <a:endParaRPr lang="en-US" dirty="0"/>
          </a:p>
        </p:txBody>
      </p:sp>
    </p:spTree>
    <p:extLst>
      <p:ext uri="{BB962C8B-B14F-4D97-AF65-F5344CB8AC3E}">
        <p14:creationId xmlns:p14="http://schemas.microsoft.com/office/powerpoint/2010/main" val="3574044641"/>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Basic SharePoint App Architecture</a:t>
            </a:r>
            <a:endParaRPr lang="en-US" dirty="0"/>
          </a:p>
        </p:txBody>
      </p:sp>
      <p:sp>
        <p:nvSpPr>
          <p:cNvPr id="16" name="Text Placeholder 15"/>
          <p:cNvSpPr>
            <a:spLocks noGrp="1"/>
          </p:cNvSpPr>
          <p:nvPr>
            <p:ph idx="4294967295"/>
          </p:nvPr>
        </p:nvSpPr>
        <p:spPr>
          <a:xfrm>
            <a:off x="594612" y="1312445"/>
            <a:ext cx="5081340" cy="6016159"/>
          </a:xfrm>
        </p:spPr>
        <p:txBody>
          <a:bodyPr/>
          <a:lstStyle/>
          <a:p>
            <a:r>
              <a:rPr lang="en-US" sz="3264" dirty="0"/>
              <a:t>Apps (User &amp; Infrastructure)</a:t>
            </a:r>
          </a:p>
          <a:p>
            <a:r>
              <a:rPr lang="en-US" sz="3264" dirty="0"/>
              <a:t>Code Runs </a:t>
            </a:r>
            <a:br>
              <a:rPr lang="en-US" sz="3264" dirty="0"/>
            </a:br>
            <a:r>
              <a:rPr lang="en-US" sz="3264" dirty="0"/>
              <a:t>“Off SharePoint Box”</a:t>
            </a:r>
          </a:p>
          <a:p>
            <a:r>
              <a:rPr lang="en-US" sz="3264" dirty="0"/>
              <a:t>Declarative Hooks into </a:t>
            </a:r>
            <a:br>
              <a:rPr lang="en-US" sz="3264" dirty="0"/>
            </a:br>
            <a:r>
              <a:rPr lang="en-US" sz="3264" dirty="0"/>
              <a:t>SharePoint</a:t>
            </a:r>
          </a:p>
          <a:p>
            <a:r>
              <a:rPr lang="en-US" sz="3264" dirty="0" err="1"/>
              <a:t>AppWeb</a:t>
            </a:r>
            <a:r>
              <a:rPr lang="en-US" sz="3264" dirty="0"/>
              <a:t> Host in SharePoint</a:t>
            </a:r>
          </a:p>
          <a:p>
            <a:r>
              <a:rPr lang="en-US" sz="3264" dirty="0"/>
              <a:t>Benefits</a:t>
            </a:r>
          </a:p>
          <a:p>
            <a:pPr lvl="2"/>
            <a:r>
              <a:rPr lang="en-US" sz="2040" dirty="0"/>
              <a:t>Isolation</a:t>
            </a:r>
          </a:p>
          <a:p>
            <a:pPr lvl="2"/>
            <a:r>
              <a:rPr lang="en-US" sz="2040" dirty="0"/>
              <a:t>Larger Developer base</a:t>
            </a:r>
          </a:p>
          <a:p>
            <a:endParaRPr lang="en-US" sz="3264" dirty="0"/>
          </a:p>
        </p:txBody>
      </p:sp>
      <p:sp>
        <p:nvSpPr>
          <p:cNvPr id="17" name="Rounded Rectangle 16"/>
          <p:cNvSpPr/>
          <p:nvPr/>
        </p:nvSpPr>
        <p:spPr>
          <a:xfrm>
            <a:off x="5803855" y="1565547"/>
            <a:ext cx="1968316" cy="1492165"/>
          </a:xfrm>
          <a:prstGeom prst="roundRect">
            <a:avLst/>
          </a:prstGeom>
        </p:spPr>
        <p:style>
          <a:lnRef idx="1">
            <a:schemeClr val="accent4"/>
          </a:lnRef>
          <a:fillRef idx="3">
            <a:schemeClr val="accent4"/>
          </a:fillRef>
          <a:effectRef idx="2">
            <a:schemeClr val="accent4"/>
          </a:effectRef>
          <a:fontRef idx="minor">
            <a:schemeClr val="lt1"/>
          </a:fontRef>
        </p:style>
        <p:txBody>
          <a:bodyPr lIns="119541" tIns="59771" rIns="119541" bIns="59771" rtlCol="0" anchor="ctr"/>
          <a:lstStyle/>
          <a:p>
            <a:pPr algn="ctr"/>
            <a:r>
              <a:rPr lang="en-US" sz="2040" b="1" dirty="0">
                <a:solidFill>
                  <a:schemeClr val="tx1"/>
                </a:solidFill>
              </a:rPr>
              <a:t>SharePoint </a:t>
            </a:r>
            <a:r>
              <a:rPr lang="en-US" sz="2040" b="1" dirty="0" err="1">
                <a:solidFill>
                  <a:schemeClr val="tx1"/>
                </a:solidFill>
              </a:rPr>
              <a:t>AppWeb</a:t>
            </a:r>
            <a:r>
              <a:rPr lang="en-US" sz="2040" b="1" dirty="0">
                <a:solidFill>
                  <a:schemeClr val="tx1"/>
                </a:solidFill>
              </a:rPr>
              <a:t> Runtime</a:t>
            </a:r>
          </a:p>
        </p:txBody>
      </p:sp>
      <p:sp>
        <p:nvSpPr>
          <p:cNvPr id="18" name="Rounded Rectangle 17"/>
          <p:cNvSpPr/>
          <p:nvPr/>
        </p:nvSpPr>
        <p:spPr>
          <a:xfrm>
            <a:off x="5803855" y="3649153"/>
            <a:ext cx="1968316" cy="1398905"/>
          </a:xfrm>
          <a:prstGeom prst="roundRect">
            <a:avLst/>
          </a:prstGeom>
        </p:spPr>
        <p:style>
          <a:lnRef idx="1">
            <a:schemeClr val="accent1"/>
          </a:lnRef>
          <a:fillRef idx="3">
            <a:schemeClr val="accent1"/>
          </a:fillRef>
          <a:effectRef idx="2">
            <a:schemeClr val="accent1"/>
          </a:effectRef>
          <a:fontRef idx="minor">
            <a:schemeClr val="lt1"/>
          </a:fontRef>
        </p:style>
        <p:txBody>
          <a:bodyPr lIns="119541" tIns="59771" rIns="119541" bIns="59771" rtlCol="0" anchor="ctr"/>
          <a:lstStyle/>
          <a:p>
            <a:pPr algn="ctr"/>
            <a:r>
              <a:rPr lang="en-US" sz="2448" b="1" dirty="0"/>
              <a:t>SharePoint</a:t>
            </a:r>
          </a:p>
        </p:txBody>
      </p:sp>
      <p:sp>
        <p:nvSpPr>
          <p:cNvPr id="19" name="Rounded Rectangle 18"/>
          <p:cNvSpPr/>
          <p:nvPr/>
        </p:nvSpPr>
        <p:spPr>
          <a:xfrm>
            <a:off x="5803855" y="5108012"/>
            <a:ext cx="1968316" cy="652822"/>
          </a:xfrm>
          <a:prstGeom prst="roundRect">
            <a:avLst/>
          </a:prstGeom>
        </p:spPr>
        <p:style>
          <a:lnRef idx="1">
            <a:schemeClr val="accent1"/>
          </a:lnRef>
          <a:fillRef idx="3">
            <a:schemeClr val="accent1"/>
          </a:fillRef>
          <a:effectRef idx="2">
            <a:schemeClr val="accent1"/>
          </a:effectRef>
          <a:fontRef idx="minor">
            <a:schemeClr val="lt1"/>
          </a:fontRef>
        </p:style>
        <p:txBody>
          <a:bodyPr lIns="119541" tIns="59771" rIns="119541" bIns="59771" rtlCol="0" anchor="ctr"/>
          <a:lstStyle/>
          <a:p>
            <a:pPr algn="ctr"/>
            <a:r>
              <a:rPr lang="en-US" sz="2448" b="1" dirty="0"/>
              <a:t>ACS</a:t>
            </a:r>
          </a:p>
        </p:txBody>
      </p:sp>
      <p:sp>
        <p:nvSpPr>
          <p:cNvPr id="20" name="Rounded Rectangle 19"/>
          <p:cNvSpPr/>
          <p:nvPr/>
        </p:nvSpPr>
        <p:spPr>
          <a:xfrm>
            <a:off x="9947680" y="1565547"/>
            <a:ext cx="2175507" cy="1305645"/>
          </a:xfrm>
          <a:prstGeom prst="roundRect">
            <a:avLst/>
          </a:prstGeom>
        </p:spPr>
        <p:style>
          <a:lnRef idx="0">
            <a:schemeClr val="accent2"/>
          </a:lnRef>
          <a:fillRef idx="3">
            <a:schemeClr val="accent2"/>
          </a:fillRef>
          <a:effectRef idx="3">
            <a:schemeClr val="accent2"/>
          </a:effectRef>
          <a:fontRef idx="minor">
            <a:schemeClr val="lt1"/>
          </a:fontRef>
        </p:style>
        <p:txBody>
          <a:bodyPr lIns="119541" tIns="59771" rIns="119541" bIns="59771" rtlCol="0" anchor="ctr"/>
          <a:lstStyle/>
          <a:p>
            <a:pPr algn="ctr"/>
            <a:r>
              <a:rPr lang="en-US" sz="2448" b="1" dirty="0"/>
              <a:t>Launchers</a:t>
            </a:r>
          </a:p>
        </p:txBody>
      </p:sp>
      <p:sp>
        <p:nvSpPr>
          <p:cNvPr id="22" name="Rounded Rectangle 21"/>
          <p:cNvSpPr/>
          <p:nvPr/>
        </p:nvSpPr>
        <p:spPr>
          <a:xfrm>
            <a:off x="9947680" y="3698638"/>
            <a:ext cx="2175507" cy="929750"/>
          </a:xfrm>
          <a:prstGeom prst="roundRect">
            <a:avLst/>
          </a:prstGeom>
        </p:spPr>
        <p:style>
          <a:lnRef idx="0">
            <a:schemeClr val="accent6"/>
          </a:lnRef>
          <a:fillRef idx="3">
            <a:schemeClr val="accent6"/>
          </a:fillRef>
          <a:effectRef idx="3">
            <a:schemeClr val="accent6"/>
          </a:effectRef>
          <a:fontRef idx="minor">
            <a:schemeClr val="lt1"/>
          </a:fontRef>
        </p:style>
        <p:txBody>
          <a:bodyPr lIns="119541" tIns="59771" rIns="119541" bIns="59771" rtlCol="0" anchor="ctr"/>
          <a:lstStyle/>
          <a:p>
            <a:pPr algn="ctr"/>
            <a:r>
              <a:rPr lang="en-US" sz="2040" b="1" dirty="0"/>
              <a:t>Azure</a:t>
            </a:r>
            <a:br>
              <a:rPr lang="en-US" sz="2040" b="1" dirty="0"/>
            </a:br>
            <a:r>
              <a:rPr lang="en-US" sz="2040" b="1" dirty="0"/>
              <a:t>IIS</a:t>
            </a:r>
          </a:p>
          <a:p>
            <a:pPr algn="ctr"/>
            <a:r>
              <a:rPr lang="en-US" sz="2040" b="1" dirty="0"/>
              <a:t>Other</a:t>
            </a:r>
          </a:p>
        </p:txBody>
      </p:sp>
      <p:sp>
        <p:nvSpPr>
          <p:cNvPr id="23" name="Rounded Rectangle 22"/>
          <p:cNvSpPr/>
          <p:nvPr/>
        </p:nvSpPr>
        <p:spPr>
          <a:xfrm>
            <a:off x="9947680" y="4819190"/>
            <a:ext cx="2175507" cy="1129593"/>
          </a:xfrm>
          <a:prstGeom prst="roundRect">
            <a:avLst/>
          </a:prstGeom>
        </p:spPr>
        <p:style>
          <a:lnRef idx="0">
            <a:schemeClr val="accent6"/>
          </a:lnRef>
          <a:fillRef idx="3">
            <a:schemeClr val="accent6"/>
          </a:fillRef>
          <a:effectRef idx="3">
            <a:schemeClr val="accent6"/>
          </a:effectRef>
          <a:fontRef idx="minor">
            <a:schemeClr val="lt1"/>
          </a:fontRef>
        </p:style>
        <p:txBody>
          <a:bodyPr lIns="119541" tIns="59771" rIns="119541" bIns="59771" rtlCol="0" anchor="ctr"/>
          <a:lstStyle/>
          <a:p>
            <a:pPr algn="ctr"/>
            <a:r>
              <a:rPr lang="en-US" sz="2040" b="1" dirty="0"/>
              <a:t>SQL Azure</a:t>
            </a:r>
          </a:p>
          <a:p>
            <a:pPr algn="ctr"/>
            <a:r>
              <a:rPr lang="en-US" sz="2040" b="1" dirty="0"/>
              <a:t>SQL Server</a:t>
            </a:r>
          </a:p>
          <a:p>
            <a:pPr algn="ctr"/>
            <a:r>
              <a:rPr lang="en-US" sz="2040" b="1" dirty="0"/>
              <a:t>Other</a:t>
            </a:r>
          </a:p>
        </p:txBody>
      </p:sp>
      <p:sp>
        <p:nvSpPr>
          <p:cNvPr id="24" name="Left-Right Arrow 23"/>
          <p:cNvSpPr/>
          <p:nvPr/>
        </p:nvSpPr>
        <p:spPr>
          <a:xfrm>
            <a:off x="7823085" y="2046123"/>
            <a:ext cx="2012715" cy="638548"/>
          </a:xfrm>
          <a:prstGeom prst="leftRightArrow">
            <a:avLst/>
          </a:prstGeom>
        </p:spPr>
        <p:style>
          <a:lnRef idx="1">
            <a:schemeClr val="dk1"/>
          </a:lnRef>
          <a:fillRef idx="2">
            <a:schemeClr val="dk1"/>
          </a:fillRef>
          <a:effectRef idx="1">
            <a:schemeClr val="dk1"/>
          </a:effectRef>
          <a:fontRef idx="minor">
            <a:schemeClr val="dk1"/>
          </a:fontRef>
        </p:style>
        <p:txBody>
          <a:bodyPr lIns="119541" tIns="59771" rIns="119541" bIns="59771" rtlCol="0" anchor="ctr"/>
          <a:lstStyle/>
          <a:p>
            <a:pPr algn="ctr"/>
            <a:r>
              <a:rPr lang="en-US" sz="1836" b="1" dirty="0"/>
              <a:t>Declare</a:t>
            </a:r>
          </a:p>
        </p:txBody>
      </p:sp>
      <p:sp>
        <p:nvSpPr>
          <p:cNvPr id="25" name="Left-Right Arrow 24"/>
          <p:cNvSpPr/>
          <p:nvPr/>
        </p:nvSpPr>
        <p:spPr>
          <a:xfrm>
            <a:off x="7831370" y="3724809"/>
            <a:ext cx="2012715" cy="638548"/>
          </a:xfrm>
          <a:prstGeom prst="leftRightArrow">
            <a:avLst/>
          </a:prstGeom>
        </p:spPr>
        <p:style>
          <a:lnRef idx="1">
            <a:schemeClr val="dk1"/>
          </a:lnRef>
          <a:fillRef idx="2">
            <a:schemeClr val="dk1"/>
          </a:fillRef>
          <a:effectRef idx="1">
            <a:schemeClr val="dk1"/>
          </a:effectRef>
          <a:fontRef idx="minor">
            <a:schemeClr val="dk1"/>
          </a:fontRef>
        </p:style>
        <p:txBody>
          <a:bodyPr lIns="119541" tIns="59771" rIns="119541" bIns="59771" rtlCol="0" anchor="ctr"/>
          <a:lstStyle/>
          <a:p>
            <a:pPr algn="ctr"/>
            <a:r>
              <a:rPr lang="en-US" sz="1836" b="1" dirty="0"/>
              <a:t>REST</a:t>
            </a:r>
          </a:p>
        </p:txBody>
      </p:sp>
      <p:sp>
        <p:nvSpPr>
          <p:cNvPr id="26" name="Left-Right Arrow 25"/>
          <p:cNvSpPr/>
          <p:nvPr/>
        </p:nvSpPr>
        <p:spPr>
          <a:xfrm>
            <a:off x="7831370" y="4470892"/>
            <a:ext cx="2012715" cy="638548"/>
          </a:xfrm>
          <a:prstGeom prst="leftRightArrow">
            <a:avLst/>
          </a:prstGeom>
        </p:spPr>
        <p:style>
          <a:lnRef idx="1">
            <a:schemeClr val="dk1"/>
          </a:lnRef>
          <a:fillRef idx="2">
            <a:schemeClr val="dk1"/>
          </a:fillRef>
          <a:effectRef idx="1">
            <a:schemeClr val="dk1"/>
          </a:effectRef>
          <a:fontRef idx="minor">
            <a:schemeClr val="dk1"/>
          </a:fontRef>
        </p:style>
        <p:txBody>
          <a:bodyPr lIns="119541" tIns="59771" rIns="119541" bIns="59771" rtlCol="0" anchor="ctr"/>
          <a:lstStyle/>
          <a:p>
            <a:pPr algn="ctr"/>
            <a:r>
              <a:rPr lang="en-US" sz="1836" b="1" dirty="0"/>
              <a:t>Events</a:t>
            </a:r>
          </a:p>
        </p:txBody>
      </p:sp>
      <p:sp>
        <p:nvSpPr>
          <p:cNvPr id="27" name="Left-Right Arrow 26"/>
          <p:cNvSpPr/>
          <p:nvPr/>
        </p:nvSpPr>
        <p:spPr>
          <a:xfrm>
            <a:off x="7831370" y="5216975"/>
            <a:ext cx="2012715" cy="638548"/>
          </a:xfrm>
          <a:prstGeom prst="leftRightArrow">
            <a:avLst/>
          </a:prstGeom>
        </p:spPr>
        <p:style>
          <a:lnRef idx="1">
            <a:schemeClr val="dk1"/>
          </a:lnRef>
          <a:fillRef idx="2">
            <a:schemeClr val="dk1"/>
          </a:fillRef>
          <a:effectRef idx="1">
            <a:schemeClr val="dk1"/>
          </a:effectRef>
          <a:fontRef idx="minor">
            <a:schemeClr val="dk1"/>
          </a:fontRef>
        </p:style>
        <p:txBody>
          <a:bodyPr lIns="119541" tIns="59771" rIns="119541" bIns="59771" rtlCol="0" anchor="ctr"/>
          <a:lstStyle/>
          <a:p>
            <a:pPr algn="ctr"/>
            <a:r>
              <a:rPr lang="en-US" sz="1836" b="1" dirty="0"/>
              <a:t>BCS</a:t>
            </a:r>
          </a:p>
        </p:txBody>
      </p:sp>
      <p:sp>
        <p:nvSpPr>
          <p:cNvPr id="28" name="Left-Right Arrow 27"/>
          <p:cNvSpPr/>
          <p:nvPr/>
        </p:nvSpPr>
        <p:spPr>
          <a:xfrm rot="16200000">
            <a:off x="10673337" y="3077897"/>
            <a:ext cx="719437" cy="306030"/>
          </a:xfrm>
          <a:prstGeom prst="leftRightArrow">
            <a:avLst/>
          </a:prstGeom>
        </p:spPr>
        <p:style>
          <a:lnRef idx="1">
            <a:schemeClr val="dk1"/>
          </a:lnRef>
          <a:fillRef idx="2">
            <a:schemeClr val="dk1"/>
          </a:fillRef>
          <a:effectRef idx="1">
            <a:schemeClr val="dk1"/>
          </a:effectRef>
          <a:fontRef idx="minor">
            <a:schemeClr val="dk1"/>
          </a:fontRef>
        </p:style>
        <p:txBody>
          <a:bodyPr lIns="119541" tIns="59771" rIns="119541" bIns="59771" rtlCol="0" anchor="ctr"/>
          <a:lstStyle/>
          <a:p>
            <a:pPr algn="ctr"/>
            <a:endParaRPr lang="en-US" sz="1836" dirty="0"/>
          </a:p>
        </p:txBody>
      </p:sp>
    </p:spTree>
    <p:extLst>
      <p:ext uri="{BB962C8B-B14F-4D97-AF65-F5344CB8AC3E}">
        <p14:creationId xmlns:p14="http://schemas.microsoft.com/office/powerpoint/2010/main" val="1827059114"/>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6856" y="302102"/>
            <a:ext cx="11370961" cy="762786"/>
          </a:xfrm>
        </p:spPr>
        <p:txBody>
          <a:bodyPr/>
          <a:lstStyle/>
          <a:p>
            <a:r>
              <a:rPr lang="en-US" dirty="0" smtClean="0"/>
              <a:t>SharePoint App Model</a:t>
            </a:r>
            <a:endParaRPr lang="en-US" dirty="0"/>
          </a:p>
        </p:txBody>
      </p:sp>
      <p:sp>
        <p:nvSpPr>
          <p:cNvPr id="2" name="Text Placeholder 1"/>
          <p:cNvSpPr>
            <a:spLocks noGrp="1"/>
          </p:cNvSpPr>
          <p:nvPr>
            <p:ph type="body" sz="quarter" idx="4294967295"/>
          </p:nvPr>
        </p:nvSpPr>
        <p:spPr>
          <a:xfrm>
            <a:off x="635675" y="1064887"/>
            <a:ext cx="11200955" cy="753369"/>
          </a:xfrm>
        </p:spPr>
        <p:txBody>
          <a:bodyPr/>
          <a:lstStyle/>
          <a:p>
            <a:pPr marL="0" indent="0">
              <a:buNone/>
            </a:pPr>
            <a:r>
              <a:rPr lang="en-US" dirty="0" smtClean="0"/>
              <a:t>APP Patterns</a:t>
            </a:r>
            <a:endParaRPr lang="en-US" dirty="0"/>
          </a:p>
        </p:txBody>
      </p:sp>
      <p:graphicFrame>
        <p:nvGraphicFramePr>
          <p:cNvPr id="9" name="Table 8"/>
          <p:cNvGraphicFramePr>
            <a:graphicFrameLocks noGrp="1"/>
          </p:cNvGraphicFramePr>
          <p:nvPr>
            <p:extLst/>
          </p:nvPr>
        </p:nvGraphicFramePr>
        <p:xfrm>
          <a:off x="589093" y="1973262"/>
          <a:ext cx="11197412" cy="4464061"/>
        </p:xfrm>
        <a:graphic>
          <a:graphicData uri="http://schemas.openxmlformats.org/drawingml/2006/table">
            <a:tbl>
              <a:tblPr firstRow="1" bandRow="1">
                <a:tableStyleId>{5C22544A-7EE6-4342-B048-85BDC9FD1C3A}</a:tableStyleId>
              </a:tblPr>
              <a:tblGrid>
                <a:gridCol w="2045208"/>
                <a:gridCol w="3044524"/>
                <a:gridCol w="2748456"/>
                <a:gridCol w="3359224"/>
              </a:tblGrid>
              <a:tr h="708779">
                <a:tc>
                  <a:txBody>
                    <a:bodyPr/>
                    <a:lstStyle/>
                    <a:p>
                      <a:pPr algn="ctr"/>
                      <a:r>
                        <a:rPr lang="en-US" sz="1900" dirty="0" smtClean="0"/>
                        <a:t>Type</a:t>
                      </a:r>
                      <a:r>
                        <a:rPr lang="en-US" sz="1900" baseline="0" dirty="0" smtClean="0"/>
                        <a:t> of App</a:t>
                      </a:r>
                      <a:endParaRPr lang="en-US" sz="1900" dirty="0"/>
                    </a:p>
                  </a:txBody>
                  <a:tcPr marL="124314" marR="124314" marT="55956" marB="55956"/>
                </a:tc>
                <a:tc>
                  <a:txBody>
                    <a:bodyPr/>
                    <a:lstStyle/>
                    <a:p>
                      <a:pPr algn="ctr"/>
                      <a:r>
                        <a:rPr lang="en-US" sz="1900" dirty="0" smtClean="0"/>
                        <a:t>Data Storage Location</a:t>
                      </a:r>
                      <a:endParaRPr lang="en-US" sz="1900" dirty="0"/>
                    </a:p>
                  </a:txBody>
                  <a:tcPr marL="124314" marR="124314" marT="55956" marB="55956"/>
                </a:tc>
                <a:tc>
                  <a:txBody>
                    <a:bodyPr/>
                    <a:lstStyle/>
                    <a:p>
                      <a:pPr algn="ctr"/>
                      <a:r>
                        <a:rPr lang="en-US" sz="1900" dirty="0" smtClean="0"/>
                        <a:t>Start Page</a:t>
                      </a:r>
                    </a:p>
                    <a:p>
                      <a:pPr algn="ctr"/>
                      <a:r>
                        <a:rPr lang="en-US" sz="1900" dirty="0" smtClean="0"/>
                        <a:t>Location</a:t>
                      </a:r>
                      <a:endParaRPr lang="en-US" sz="1900" dirty="0"/>
                    </a:p>
                  </a:txBody>
                  <a:tcPr marL="124314" marR="124314" marT="55956" marB="55956"/>
                </a:tc>
                <a:tc>
                  <a:txBody>
                    <a:bodyPr/>
                    <a:lstStyle/>
                    <a:p>
                      <a:pPr algn="ctr"/>
                      <a:r>
                        <a:rPr lang="en-US" sz="1900" dirty="0" smtClean="0"/>
                        <a:t>Tooling</a:t>
                      </a:r>
                      <a:endParaRPr lang="en-US" sz="1900" dirty="0"/>
                    </a:p>
                  </a:txBody>
                  <a:tcPr marL="124314" marR="124314" marT="55956" marB="55956"/>
                </a:tc>
              </a:tr>
              <a:tr h="410345">
                <a:tc rowSpan="2">
                  <a:txBody>
                    <a:bodyPr/>
                    <a:lstStyle/>
                    <a:p>
                      <a:r>
                        <a:rPr lang="en-US" sz="1900" dirty="0" smtClean="0">
                          <a:solidFill>
                            <a:srgbClr val="002060"/>
                          </a:solidFill>
                        </a:rPr>
                        <a:t>SharePoint-Only App</a:t>
                      </a:r>
                    </a:p>
                  </a:txBody>
                  <a:tcPr marL="124314" marR="124314" marT="55956" marB="55956"/>
                </a:tc>
                <a:tc>
                  <a:txBody>
                    <a:bodyPr/>
                    <a:lstStyle/>
                    <a:p>
                      <a:r>
                        <a:rPr lang="en-US" sz="1900" dirty="0" smtClean="0">
                          <a:solidFill>
                            <a:srgbClr val="002060"/>
                          </a:solidFill>
                        </a:rPr>
                        <a:t>Content Database</a:t>
                      </a:r>
                      <a:endParaRPr lang="en-US" sz="1900" dirty="0">
                        <a:solidFill>
                          <a:srgbClr val="002060"/>
                        </a:solidFill>
                      </a:endParaRPr>
                    </a:p>
                  </a:txBody>
                  <a:tcPr marL="124314" marR="124314" marT="55956" marB="55956"/>
                </a:tc>
                <a:tc>
                  <a:txBody>
                    <a:bodyPr/>
                    <a:lstStyle/>
                    <a:p>
                      <a:r>
                        <a:rPr lang="en-US" sz="1900" dirty="0" smtClean="0">
                          <a:solidFill>
                            <a:srgbClr val="002060"/>
                          </a:solidFill>
                        </a:rPr>
                        <a:t>On-Premises</a:t>
                      </a:r>
                      <a:endParaRPr lang="en-US" sz="1900" dirty="0">
                        <a:solidFill>
                          <a:srgbClr val="002060"/>
                        </a:solidFill>
                      </a:endParaRPr>
                    </a:p>
                  </a:txBody>
                  <a:tcPr marL="124314" marR="124314" marT="55956" marB="55956"/>
                </a:tc>
                <a:tc rowSpan="2">
                  <a:txBody>
                    <a:bodyPr/>
                    <a:lstStyle/>
                    <a:p>
                      <a:r>
                        <a:rPr lang="en-US" sz="1900" dirty="0" smtClean="0">
                          <a:solidFill>
                            <a:srgbClr val="002060"/>
                          </a:solidFill>
                        </a:rPr>
                        <a:t>HTML5, CSS, JavaScript, </a:t>
                      </a:r>
                      <a:r>
                        <a:rPr lang="en-US" sz="1900" dirty="0" err="1" smtClean="0">
                          <a:solidFill>
                            <a:srgbClr val="002060"/>
                          </a:solidFill>
                        </a:rPr>
                        <a:t>jQuery</a:t>
                      </a:r>
                      <a:r>
                        <a:rPr lang="en-US" sz="1900" dirty="0" smtClean="0">
                          <a:solidFill>
                            <a:srgbClr val="002060"/>
                          </a:solidFill>
                        </a:rPr>
                        <a:t>, ASP.NET Ajax, Silverlight</a:t>
                      </a:r>
                      <a:endParaRPr lang="en-US" sz="1900" dirty="0">
                        <a:solidFill>
                          <a:srgbClr val="002060"/>
                        </a:solidFill>
                      </a:endParaRPr>
                    </a:p>
                  </a:txBody>
                  <a:tcPr marL="124314" marR="124314" marT="55956" marB="55956"/>
                </a:tc>
              </a:tr>
              <a:tr h="596866">
                <a:tc vMerge="1">
                  <a:txBody>
                    <a:bodyPr/>
                    <a:lstStyle/>
                    <a:p>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900" dirty="0" smtClean="0">
                          <a:solidFill>
                            <a:srgbClr val="002060"/>
                          </a:solidFill>
                        </a:rPr>
                        <a:t>SharePoint</a:t>
                      </a:r>
                      <a:r>
                        <a:rPr lang="en-US" sz="1900" baseline="0" dirty="0" smtClean="0">
                          <a:solidFill>
                            <a:srgbClr val="002060"/>
                          </a:solidFill>
                        </a:rPr>
                        <a:t> Online</a:t>
                      </a:r>
                      <a:endParaRPr lang="en-US" sz="1900" dirty="0" smtClean="0">
                        <a:solidFill>
                          <a:srgbClr val="002060"/>
                        </a:solidFill>
                      </a:endParaRPr>
                    </a:p>
                  </a:txBody>
                  <a:tcPr marL="124314" marR="124314" marT="55956" marB="55956"/>
                </a:tc>
                <a:tc>
                  <a:txBody>
                    <a:bodyPr/>
                    <a:lstStyle/>
                    <a:p>
                      <a:r>
                        <a:rPr lang="en-US" sz="1900" dirty="0" smtClean="0">
                          <a:solidFill>
                            <a:srgbClr val="002060"/>
                          </a:solidFill>
                        </a:rPr>
                        <a:t>SharePoint</a:t>
                      </a:r>
                      <a:r>
                        <a:rPr lang="en-US" sz="1900" baseline="0" dirty="0" smtClean="0">
                          <a:solidFill>
                            <a:srgbClr val="002060"/>
                          </a:solidFill>
                        </a:rPr>
                        <a:t> Online</a:t>
                      </a:r>
                      <a:endParaRPr lang="en-US" sz="1900" dirty="0">
                        <a:solidFill>
                          <a:srgbClr val="002060"/>
                        </a:solidFill>
                      </a:endParaRPr>
                    </a:p>
                  </a:txBody>
                  <a:tcPr marL="124314" marR="124314" marT="55956" marB="55956"/>
                </a:tc>
                <a:tc vMerge="1">
                  <a:txBody>
                    <a:bodyPr/>
                    <a:lstStyle/>
                    <a:p>
                      <a:endParaRPr lang="en-US" sz="1600" dirty="0">
                        <a:solidFill>
                          <a:srgbClr val="002060"/>
                        </a:solidFill>
                      </a:endParaRPr>
                    </a:p>
                  </a:txBody>
                  <a:tcPr/>
                </a:tc>
              </a:tr>
              <a:tr h="410345">
                <a:tc rowSpan="2">
                  <a:txBody>
                    <a:bodyPr/>
                    <a:lstStyle/>
                    <a:p>
                      <a:r>
                        <a:rPr lang="en-US" sz="1900" dirty="0" smtClean="0">
                          <a:solidFill>
                            <a:srgbClr val="0070C0"/>
                          </a:solidFill>
                        </a:rPr>
                        <a:t>Cloud App</a:t>
                      </a:r>
                    </a:p>
                  </a:txBody>
                  <a:tcPr marL="124314" marR="124314" marT="55956" marB="55956"/>
                </a:tc>
                <a:tc>
                  <a:txBody>
                    <a:bodyPr/>
                    <a:lstStyle/>
                    <a:p>
                      <a:r>
                        <a:rPr lang="en-US" sz="1900" dirty="0" smtClean="0">
                          <a:solidFill>
                            <a:srgbClr val="0070C0"/>
                          </a:solidFill>
                        </a:rPr>
                        <a:t>ISV Storage</a:t>
                      </a:r>
                      <a:endParaRPr lang="en-US" sz="1900" dirty="0">
                        <a:solidFill>
                          <a:srgbClr val="0070C0"/>
                        </a:solidFill>
                      </a:endParaRPr>
                    </a:p>
                  </a:txBody>
                  <a:tcPr marL="124314" marR="124314" marT="55956" marB="55956"/>
                </a:tc>
                <a:tc>
                  <a:txBody>
                    <a:bodyPr/>
                    <a:lstStyle/>
                    <a:p>
                      <a:r>
                        <a:rPr lang="en-US" sz="1900" dirty="0" smtClean="0">
                          <a:solidFill>
                            <a:srgbClr val="0070C0"/>
                          </a:solidFill>
                        </a:rPr>
                        <a:t>ISV-Hosted web site</a:t>
                      </a:r>
                      <a:endParaRPr lang="en-US" sz="1900" dirty="0">
                        <a:solidFill>
                          <a:srgbClr val="0070C0"/>
                        </a:solidFill>
                      </a:endParaRPr>
                    </a:p>
                  </a:txBody>
                  <a:tcPr marL="124314" marR="124314" marT="55956" marB="55956"/>
                </a:tc>
                <a:tc rowSpan="2">
                  <a:txBody>
                    <a:bodyPr/>
                    <a:lstStyle/>
                    <a:p>
                      <a:r>
                        <a:rPr lang="en-US" sz="1900" dirty="0" smtClean="0">
                          <a:solidFill>
                            <a:srgbClr val="0070C0"/>
                          </a:solidFill>
                        </a:rPr>
                        <a:t>ASP.NET, LAMP, Java, PHP</a:t>
                      </a:r>
                    </a:p>
                  </a:txBody>
                  <a:tcPr marL="124314" marR="124314" marT="55956" marB="55956"/>
                </a:tc>
              </a:tr>
              <a:tr h="410345">
                <a:tc vMerge="1">
                  <a:txBody>
                    <a:bodyPr/>
                    <a:lstStyle/>
                    <a:p>
                      <a:endParaRPr lang="en-US" sz="1200" dirty="0"/>
                    </a:p>
                  </a:txBody>
                  <a:tcPr/>
                </a:tc>
                <a:tc>
                  <a:txBody>
                    <a:bodyPr/>
                    <a:lstStyle/>
                    <a:p>
                      <a:r>
                        <a:rPr lang="en-US" sz="1900" dirty="0" smtClean="0">
                          <a:solidFill>
                            <a:srgbClr val="0070C0"/>
                          </a:solidFill>
                        </a:rPr>
                        <a:t>Azure Storage</a:t>
                      </a:r>
                      <a:endParaRPr lang="en-US" sz="1900" dirty="0">
                        <a:solidFill>
                          <a:srgbClr val="0070C0"/>
                        </a:solidFill>
                      </a:endParaRPr>
                    </a:p>
                  </a:txBody>
                  <a:tcPr marL="124314" marR="124314" marT="55956" marB="55956"/>
                </a:tc>
                <a:tc>
                  <a:txBody>
                    <a:bodyPr/>
                    <a:lstStyle/>
                    <a:p>
                      <a:r>
                        <a:rPr lang="en-US" sz="1900" dirty="0" smtClean="0">
                          <a:solidFill>
                            <a:srgbClr val="0070C0"/>
                          </a:solidFill>
                        </a:rPr>
                        <a:t>SharePoint Online</a:t>
                      </a:r>
                      <a:endParaRPr lang="en-US" sz="1900" dirty="0">
                        <a:solidFill>
                          <a:srgbClr val="0070C0"/>
                        </a:solidFill>
                      </a:endParaRPr>
                    </a:p>
                  </a:txBody>
                  <a:tcPr marL="124314" marR="124314" marT="55956" marB="55956"/>
                </a:tc>
                <a:tc vMerge="1">
                  <a:txBody>
                    <a:bodyPr/>
                    <a:lstStyle/>
                    <a:p>
                      <a:endParaRPr lang="en-US" sz="1600" dirty="0">
                        <a:solidFill>
                          <a:srgbClr val="0070C0"/>
                        </a:solidFill>
                      </a:endParaRPr>
                    </a:p>
                  </a:txBody>
                  <a:tcPr/>
                </a:tc>
              </a:tr>
              <a:tr h="559562">
                <a:tc rowSpan="3">
                  <a:txBody>
                    <a:bodyPr/>
                    <a:lstStyle/>
                    <a:p>
                      <a:r>
                        <a:rPr lang="en-US" sz="1900" dirty="0" smtClean="0">
                          <a:solidFill>
                            <a:srgbClr val="0070C0"/>
                          </a:solidFill>
                        </a:rPr>
                        <a:t>Hybrid App</a:t>
                      </a:r>
                    </a:p>
                  </a:txBody>
                  <a:tcPr marL="124314" marR="124314" marT="55956" marB="55956"/>
                </a:tc>
                <a:tc>
                  <a:txBody>
                    <a:bodyPr/>
                    <a:lstStyle/>
                    <a:p>
                      <a:r>
                        <a:rPr lang="en-US" sz="1900" dirty="0" smtClean="0">
                          <a:solidFill>
                            <a:srgbClr val="0070C0"/>
                          </a:solidFill>
                        </a:rPr>
                        <a:t>ISV Storage</a:t>
                      </a:r>
                      <a:endParaRPr lang="en-US" sz="1900" dirty="0">
                        <a:solidFill>
                          <a:srgbClr val="0070C0"/>
                        </a:solidFill>
                      </a:endParaRPr>
                    </a:p>
                  </a:txBody>
                  <a:tcPr marL="124314" marR="124314" marT="55956" marB="55956"/>
                </a:tc>
                <a:tc>
                  <a:txBody>
                    <a:bodyPr/>
                    <a:lstStyle/>
                    <a:p>
                      <a:r>
                        <a:rPr lang="en-US" sz="1900" dirty="0" smtClean="0">
                          <a:solidFill>
                            <a:srgbClr val="0070C0"/>
                          </a:solidFill>
                        </a:rPr>
                        <a:t>ISV-Hosted web site</a:t>
                      </a:r>
                      <a:endParaRPr lang="en-US" sz="1900" dirty="0">
                        <a:solidFill>
                          <a:srgbClr val="0070C0"/>
                        </a:solidFill>
                      </a:endParaRPr>
                    </a:p>
                  </a:txBody>
                  <a:tcPr marL="124314" marR="124314" marT="55956" marB="55956"/>
                </a:tc>
                <a:tc rowSpan="3">
                  <a:txBody>
                    <a:bodyPr/>
                    <a:lstStyle/>
                    <a:p>
                      <a:r>
                        <a:rPr lang="en-US" sz="1900" dirty="0" smtClean="0">
                          <a:solidFill>
                            <a:srgbClr val="0070C0"/>
                          </a:solidFill>
                        </a:rPr>
                        <a:t>Any mix of the above</a:t>
                      </a:r>
                      <a:endParaRPr lang="en-US" sz="1900" dirty="0">
                        <a:solidFill>
                          <a:srgbClr val="0070C0"/>
                        </a:solidFill>
                      </a:endParaRPr>
                    </a:p>
                  </a:txBody>
                  <a:tcPr marL="124314" marR="124314" marT="55956" marB="55956"/>
                </a:tc>
              </a:tr>
              <a:tr h="708779">
                <a:tc vMerge="1">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900" dirty="0" smtClean="0">
                          <a:solidFill>
                            <a:srgbClr val="0070C0"/>
                          </a:solidFill>
                        </a:rPr>
                        <a:t>Azure Storage</a:t>
                      </a:r>
                    </a:p>
                  </a:txBody>
                  <a:tcPr marL="124314" marR="124314" marT="55956" marB="55956"/>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900" dirty="0" smtClean="0">
                          <a:solidFill>
                            <a:srgbClr val="0070C0"/>
                          </a:solidFill>
                        </a:rPr>
                        <a:t>On-Premises</a:t>
                      </a:r>
                    </a:p>
                    <a:p>
                      <a:pPr marL="0" marR="0" indent="0" algn="l" defTabSz="914400" rtl="0" eaLnBrk="1" fontAlgn="auto" latinLnBrk="0" hangingPunct="1">
                        <a:lnSpc>
                          <a:spcPct val="100000"/>
                        </a:lnSpc>
                        <a:spcBef>
                          <a:spcPts val="0"/>
                        </a:spcBef>
                        <a:spcAft>
                          <a:spcPts val="0"/>
                        </a:spcAft>
                        <a:buClrTx/>
                        <a:buSzTx/>
                        <a:buFontTx/>
                        <a:buNone/>
                        <a:tabLst/>
                        <a:defRPr/>
                      </a:pPr>
                      <a:r>
                        <a:rPr lang="en-US" sz="1900" dirty="0" smtClean="0">
                          <a:solidFill>
                            <a:srgbClr val="0070C0"/>
                          </a:solidFill>
                        </a:rPr>
                        <a:t>SharePoint Online</a:t>
                      </a:r>
                    </a:p>
                  </a:txBody>
                  <a:tcPr marL="124314" marR="124314" marT="55956" marB="55956"/>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solidFill>
                          <a:srgbClr val="0070C0"/>
                        </a:solidFill>
                      </a:endParaRPr>
                    </a:p>
                  </a:txBody>
                  <a:tcPr/>
                </a:tc>
              </a:tr>
              <a:tr h="659040">
                <a:tc vMerge="1">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900" dirty="0" smtClean="0">
                          <a:solidFill>
                            <a:srgbClr val="0070C0"/>
                          </a:solidFill>
                        </a:rPr>
                        <a:t>Content Database</a:t>
                      </a:r>
                    </a:p>
                  </a:txBody>
                  <a:tcPr marL="124314" marR="124314" marT="55956" marB="55956"/>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900" dirty="0" smtClean="0">
                          <a:solidFill>
                            <a:srgbClr val="0070C0"/>
                          </a:solidFill>
                        </a:rPr>
                        <a:t>On-Premises</a:t>
                      </a:r>
                    </a:p>
                  </a:txBody>
                  <a:tcPr marL="124314" marR="124314" marT="55956" marB="55956"/>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solidFill>
                          <a:srgbClr val="0070C0"/>
                        </a:solidFill>
                      </a:endParaRPr>
                    </a:p>
                  </a:txBody>
                  <a:tcPr/>
                </a:tc>
              </a:tr>
            </a:tbl>
          </a:graphicData>
        </a:graphic>
      </p:graphicFrame>
    </p:spTree>
    <p:extLst>
      <p:ext uri="{BB962C8B-B14F-4D97-AF65-F5344CB8AC3E}">
        <p14:creationId xmlns:p14="http://schemas.microsoft.com/office/powerpoint/2010/main" val="220842329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692" dirty="0"/>
              <a:t>Hosting: Choice of Three Architecture Approaches</a:t>
            </a:r>
          </a:p>
        </p:txBody>
      </p:sp>
      <p:sp>
        <p:nvSpPr>
          <p:cNvPr id="4" name="Rounded Rectangle 3"/>
          <p:cNvSpPr/>
          <p:nvPr/>
        </p:nvSpPr>
        <p:spPr>
          <a:xfrm>
            <a:off x="10004793" y="5067974"/>
            <a:ext cx="1653386" cy="932603"/>
          </a:xfrm>
          <a:prstGeom prst="roundRect">
            <a:avLst>
              <a:gd name="adj" fmla="val 3861"/>
            </a:avLst>
          </a:prstGeom>
          <a:ln/>
        </p:spPr>
        <p:style>
          <a:lnRef idx="0">
            <a:schemeClr val="accent4"/>
          </a:lnRef>
          <a:fillRef idx="3">
            <a:schemeClr val="accent4"/>
          </a:fillRef>
          <a:effectRef idx="3">
            <a:schemeClr val="accent4"/>
          </a:effectRef>
          <a:fontRef idx="minor">
            <a:schemeClr val="lt1"/>
          </a:fontRef>
        </p:style>
        <p:txBody>
          <a:bodyPr lIns="119541" tIns="59771" rIns="119541" bIns="59771" rtlCol="0" anchor="ctr"/>
          <a:lstStyle/>
          <a:p>
            <a:pPr algn="ctr"/>
            <a:r>
              <a:rPr lang="en-US" sz="2142" b="1" dirty="0">
                <a:solidFill>
                  <a:schemeClr val="bg1"/>
                </a:solidFill>
                <a:latin typeface="Segoe UI" pitchFamily="34" charset="0"/>
                <a:ea typeface="Segoe UI" pitchFamily="34" charset="0"/>
                <a:cs typeface="Segoe UI" pitchFamily="34" charset="0"/>
              </a:rPr>
              <a:t>App Web </a:t>
            </a:r>
            <a:br>
              <a:rPr lang="en-US" sz="2142" b="1" dirty="0">
                <a:solidFill>
                  <a:schemeClr val="bg1"/>
                </a:solidFill>
                <a:latin typeface="Segoe UI" pitchFamily="34" charset="0"/>
                <a:ea typeface="Segoe UI" pitchFamily="34" charset="0"/>
                <a:cs typeface="Segoe UI" pitchFamily="34" charset="0"/>
              </a:rPr>
            </a:br>
            <a:r>
              <a:rPr lang="en-US" sz="1836" b="1" dirty="0">
                <a:solidFill>
                  <a:schemeClr val="bg1"/>
                </a:solidFill>
                <a:latin typeface="Segoe UI" pitchFamily="34" charset="0"/>
                <a:ea typeface="Segoe UI" pitchFamily="34" charset="0"/>
                <a:cs typeface="Segoe UI" pitchFamily="34" charset="0"/>
              </a:rPr>
              <a:t>(from WSP)</a:t>
            </a:r>
          </a:p>
        </p:txBody>
      </p:sp>
      <p:sp>
        <p:nvSpPr>
          <p:cNvPr id="5" name="Rounded Rectangle 4"/>
          <p:cNvSpPr/>
          <p:nvPr/>
        </p:nvSpPr>
        <p:spPr>
          <a:xfrm>
            <a:off x="8083146" y="4196057"/>
            <a:ext cx="1813925" cy="932603"/>
          </a:xfrm>
          <a:prstGeom prst="roundRect">
            <a:avLst>
              <a:gd name="adj" fmla="val 4979"/>
            </a:avLst>
          </a:prstGeom>
          <a:ln/>
        </p:spPr>
        <p:style>
          <a:lnRef idx="0">
            <a:schemeClr val="accent1"/>
          </a:lnRef>
          <a:fillRef idx="3">
            <a:schemeClr val="accent1"/>
          </a:fillRef>
          <a:effectRef idx="3">
            <a:schemeClr val="accent1"/>
          </a:effectRef>
          <a:fontRef idx="minor">
            <a:schemeClr val="lt1"/>
          </a:fontRef>
        </p:style>
        <p:txBody>
          <a:bodyPr lIns="119541" tIns="59771" rIns="119541" bIns="59771" rtlCol="0" anchor="ctr"/>
          <a:lstStyle/>
          <a:p>
            <a:pPr algn="ctr"/>
            <a:r>
              <a:rPr lang="en-US" sz="2142" b="1" dirty="0">
                <a:latin typeface="Segoe UI" pitchFamily="34" charset="0"/>
                <a:ea typeface="Segoe UI" pitchFamily="34" charset="0"/>
                <a:cs typeface="Segoe UI" pitchFamily="34" charset="0"/>
              </a:rPr>
              <a:t>Parent </a:t>
            </a:r>
            <a:br>
              <a:rPr lang="en-US" sz="2142" b="1" dirty="0">
                <a:latin typeface="Segoe UI" pitchFamily="34" charset="0"/>
                <a:ea typeface="Segoe UI" pitchFamily="34" charset="0"/>
                <a:cs typeface="Segoe UI" pitchFamily="34" charset="0"/>
              </a:rPr>
            </a:br>
            <a:r>
              <a:rPr lang="en-US" sz="2142" b="1" dirty="0">
                <a:latin typeface="Segoe UI" pitchFamily="34" charset="0"/>
                <a:ea typeface="Segoe UI" pitchFamily="34" charset="0"/>
                <a:cs typeface="Segoe UI" pitchFamily="34" charset="0"/>
              </a:rPr>
              <a:t>Web</a:t>
            </a:r>
          </a:p>
        </p:txBody>
      </p:sp>
      <p:sp>
        <p:nvSpPr>
          <p:cNvPr id="6" name="Rectangle 5"/>
          <p:cNvSpPr/>
          <p:nvPr/>
        </p:nvSpPr>
        <p:spPr>
          <a:xfrm>
            <a:off x="3008495" y="4251096"/>
            <a:ext cx="3949854" cy="2137801"/>
          </a:xfrm>
          <a:prstGeom prst="rect">
            <a:avLst/>
          </a:prstGeom>
        </p:spPr>
        <p:txBody>
          <a:bodyPr wrap="square" lIns="119541" tIns="59771" rIns="119541" bIns="59771">
            <a:spAutoFit/>
          </a:bodyPr>
          <a:lstStyle/>
          <a:p>
            <a:r>
              <a:rPr lang="en-US" sz="1836" b="1" dirty="0">
                <a:latin typeface="Segoe UI" pitchFamily="34" charset="0"/>
                <a:ea typeface="Segoe UI" pitchFamily="34" charset="0"/>
                <a:cs typeface="Segoe UI" pitchFamily="34" charset="0"/>
              </a:rPr>
              <a:t>SharePoint-Hosted App</a:t>
            </a:r>
            <a:br>
              <a:rPr lang="en-US" sz="1836" b="1" dirty="0">
                <a:latin typeface="Segoe UI" pitchFamily="34" charset="0"/>
                <a:ea typeface="Segoe UI" pitchFamily="34" charset="0"/>
                <a:cs typeface="Segoe UI" pitchFamily="34" charset="0"/>
              </a:rPr>
            </a:br>
            <a:endParaRPr lang="en-US" sz="1836" b="1" dirty="0">
              <a:latin typeface="Segoe UI" pitchFamily="34" charset="0"/>
              <a:ea typeface="Segoe UI" pitchFamily="34" charset="0"/>
              <a:cs typeface="Segoe UI" pitchFamily="34" charset="0"/>
            </a:endParaRPr>
          </a:p>
          <a:p>
            <a:r>
              <a:rPr lang="en-US" sz="1530" dirty="0">
                <a:latin typeface="Segoe UI" pitchFamily="34" charset="0"/>
                <a:ea typeface="Segoe UI" pitchFamily="34" charset="0"/>
                <a:cs typeface="Segoe UI" pitchFamily="34" charset="0"/>
              </a:rPr>
              <a:t>Provision an isolated sub web on a parent web</a:t>
            </a:r>
          </a:p>
          <a:p>
            <a:pPr marL="478161" lvl="1" indent="-239081">
              <a:buFont typeface="Arial" pitchFamily="34" charset="0"/>
              <a:buChar char="•"/>
            </a:pPr>
            <a:r>
              <a:rPr lang="en-US" sz="1530" dirty="0">
                <a:latin typeface="Segoe UI" pitchFamily="34" charset="0"/>
                <a:ea typeface="Segoe UI" pitchFamily="34" charset="0"/>
                <a:cs typeface="Segoe UI" pitchFamily="34" charset="0"/>
              </a:rPr>
              <a:t>Reuse web elements </a:t>
            </a:r>
            <a:br>
              <a:rPr lang="en-US" sz="1530" dirty="0">
                <a:latin typeface="Segoe UI" pitchFamily="34" charset="0"/>
                <a:ea typeface="Segoe UI" pitchFamily="34" charset="0"/>
                <a:cs typeface="Segoe UI" pitchFamily="34" charset="0"/>
              </a:rPr>
            </a:br>
            <a:r>
              <a:rPr lang="en-US" sz="1530" dirty="0">
                <a:latin typeface="Segoe UI" pitchFamily="34" charset="0"/>
                <a:ea typeface="Segoe UI" pitchFamily="34" charset="0"/>
                <a:cs typeface="Segoe UI" pitchFamily="34" charset="0"/>
              </a:rPr>
              <a:t>(lists, files, out-of-box web parts)</a:t>
            </a:r>
          </a:p>
          <a:p>
            <a:pPr marL="478161" lvl="1" indent="-239081">
              <a:buFont typeface="Arial" pitchFamily="34" charset="0"/>
              <a:buChar char="•"/>
            </a:pPr>
            <a:r>
              <a:rPr lang="en-US" sz="1530" dirty="0">
                <a:latin typeface="Segoe UI" pitchFamily="34" charset="0"/>
                <a:ea typeface="Segoe UI" pitchFamily="34" charset="0"/>
                <a:cs typeface="Segoe UI" pitchFamily="34" charset="0"/>
              </a:rPr>
              <a:t>No server code allowed; use client JavaScript for logic, UX</a:t>
            </a:r>
            <a:endParaRPr lang="en-US" sz="1836" dirty="0">
              <a:latin typeface="Segoe UI" pitchFamily="34" charset="0"/>
              <a:ea typeface="Segoe UI" pitchFamily="34" charset="0"/>
              <a:cs typeface="Segoe UI" pitchFamily="34" charset="0"/>
            </a:endParaRPr>
          </a:p>
        </p:txBody>
      </p:sp>
      <p:cxnSp>
        <p:nvCxnSpPr>
          <p:cNvPr id="9" name="Straight Connector 8"/>
          <p:cNvCxnSpPr/>
          <p:nvPr/>
        </p:nvCxnSpPr>
        <p:spPr>
          <a:xfrm>
            <a:off x="481913" y="4140589"/>
            <a:ext cx="11706303" cy="0"/>
          </a:xfrm>
          <a:prstGeom prst="line">
            <a:avLst/>
          </a:prstGeom>
          <a:ln>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flipV="1">
            <a:off x="8964693" y="5295053"/>
            <a:ext cx="0" cy="265848"/>
          </a:xfrm>
          <a:prstGeom prst="line">
            <a:avLst/>
          </a:prstGeom>
          <a:ln w="38100">
            <a:tailEnd type="ova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8964695" y="5544796"/>
            <a:ext cx="725169" cy="0"/>
          </a:xfrm>
          <a:prstGeom prst="line">
            <a:avLst/>
          </a:prstGeom>
          <a:ln w="38100">
            <a:tailEnd type="ova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723732" y="2562307"/>
            <a:ext cx="9628884" cy="0"/>
          </a:xfrm>
          <a:prstGeom prst="line">
            <a:avLst/>
          </a:prstGeom>
          <a:ln>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3008497" y="1099975"/>
            <a:ext cx="4222440" cy="921185"/>
          </a:xfrm>
          <a:prstGeom prst="rect">
            <a:avLst/>
          </a:prstGeom>
        </p:spPr>
        <p:txBody>
          <a:bodyPr wrap="square" lIns="119541" tIns="59771" rIns="119541" bIns="59771">
            <a:spAutoFit/>
          </a:bodyPr>
          <a:lstStyle/>
          <a:p>
            <a:r>
              <a:rPr lang="en-US" sz="1836" b="1" dirty="0">
                <a:latin typeface="Segoe UI" pitchFamily="34" charset="0"/>
                <a:ea typeface="Segoe UI" pitchFamily="34" charset="0"/>
                <a:cs typeface="Segoe UI" pitchFamily="34" charset="0"/>
              </a:rPr>
              <a:t>Provider-Hosted App</a:t>
            </a:r>
          </a:p>
          <a:p>
            <a:endParaRPr lang="en-US" sz="1836" b="1" dirty="0">
              <a:latin typeface="Segoe UI" pitchFamily="34" charset="0"/>
              <a:ea typeface="Segoe UI" pitchFamily="34" charset="0"/>
              <a:cs typeface="Segoe UI" pitchFamily="34" charset="0"/>
            </a:endParaRPr>
          </a:p>
          <a:p>
            <a:r>
              <a:rPr lang="en-US" sz="1530" dirty="0">
                <a:latin typeface="Segoe UI" pitchFamily="34" charset="0"/>
                <a:ea typeface="Segoe UI" pitchFamily="34" charset="0"/>
                <a:cs typeface="Segoe UI" pitchFamily="34" charset="0"/>
              </a:rPr>
              <a:t>“Bring your own server hosting infrastructure”</a:t>
            </a:r>
          </a:p>
        </p:txBody>
      </p:sp>
      <p:sp>
        <p:nvSpPr>
          <p:cNvPr id="32" name="Rounded Rectangle 31"/>
          <p:cNvSpPr/>
          <p:nvPr/>
        </p:nvSpPr>
        <p:spPr>
          <a:xfrm>
            <a:off x="7298742" y="1203770"/>
            <a:ext cx="1827650" cy="1184406"/>
          </a:xfrm>
          <a:prstGeom prst="roundRect">
            <a:avLst>
              <a:gd name="adj" fmla="val 4979"/>
            </a:avLst>
          </a:prstGeom>
          <a:ln/>
        </p:spPr>
        <p:style>
          <a:lnRef idx="0">
            <a:schemeClr val="accent1"/>
          </a:lnRef>
          <a:fillRef idx="3">
            <a:schemeClr val="accent1"/>
          </a:fillRef>
          <a:effectRef idx="3">
            <a:schemeClr val="accent1"/>
          </a:effectRef>
          <a:fontRef idx="minor">
            <a:schemeClr val="lt1"/>
          </a:fontRef>
        </p:style>
        <p:txBody>
          <a:bodyPr lIns="119541" tIns="59771" rIns="119541" bIns="59771" rtlCol="0" anchor="ctr"/>
          <a:lstStyle/>
          <a:p>
            <a:pPr algn="ctr"/>
            <a:r>
              <a:rPr lang="en-US" sz="2142" b="1" dirty="0">
                <a:latin typeface="Segoe UI" pitchFamily="34" charset="0"/>
                <a:ea typeface="Segoe UI" pitchFamily="34" charset="0"/>
                <a:cs typeface="Segoe UI" pitchFamily="34" charset="0"/>
              </a:rPr>
              <a:t>SharePoint </a:t>
            </a:r>
            <a:br>
              <a:rPr lang="en-US" sz="2142" b="1" dirty="0">
                <a:latin typeface="Segoe UI" pitchFamily="34" charset="0"/>
                <a:ea typeface="Segoe UI" pitchFamily="34" charset="0"/>
                <a:cs typeface="Segoe UI" pitchFamily="34" charset="0"/>
              </a:rPr>
            </a:br>
            <a:r>
              <a:rPr lang="en-US" sz="2142" b="1" dirty="0">
                <a:latin typeface="Segoe UI" pitchFamily="34" charset="0"/>
                <a:ea typeface="Segoe UI" pitchFamily="34" charset="0"/>
                <a:cs typeface="Segoe UI" pitchFamily="34" charset="0"/>
              </a:rPr>
              <a:t>Web</a:t>
            </a:r>
          </a:p>
        </p:txBody>
      </p:sp>
      <p:cxnSp>
        <p:nvCxnSpPr>
          <p:cNvPr id="33" name="Straight Connector 32"/>
          <p:cNvCxnSpPr/>
          <p:nvPr/>
        </p:nvCxnSpPr>
        <p:spPr>
          <a:xfrm flipH="1">
            <a:off x="9378133" y="1785827"/>
            <a:ext cx="328587" cy="0"/>
          </a:xfrm>
          <a:prstGeom prst="line">
            <a:avLst/>
          </a:prstGeom>
          <a:ln w="38100">
            <a:headEnd type="oval"/>
            <a:tailEnd type="oval"/>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265297" y="2205939"/>
            <a:ext cx="2365958" cy="1081254"/>
          </a:xfrm>
          <a:prstGeom prst="rect">
            <a:avLst/>
          </a:prstGeom>
        </p:spPr>
        <p:txBody>
          <a:bodyPr wrap="square" lIns="119541" tIns="59771" rIns="119541" bIns="59771">
            <a:spAutoFit/>
          </a:bodyPr>
          <a:lstStyle/>
          <a:p>
            <a:r>
              <a:rPr lang="en-US" sz="1530" dirty="0">
                <a:latin typeface="Segoe UI" pitchFamily="34" charset="0"/>
                <a:ea typeface="Segoe UI" pitchFamily="34" charset="0"/>
                <a:cs typeface="Segoe UI" pitchFamily="34" charset="0"/>
              </a:rPr>
              <a:t>Get remote events from SharePoint </a:t>
            </a:r>
            <a:br>
              <a:rPr lang="en-US" sz="1530" dirty="0">
                <a:latin typeface="Segoe UI" pitchFamily="34" charset="0"/>
                <a:ea typeface="Segoe UI" pitchFamily="34" charset="0"/>
                <a:cs typeface="Segoe UI" pitchFamily="34" charset="0"/>
              </a:rPr>
            </a:br>
            <a:r>
              <a:rPr lang="en-US" sz="1530" dirty="0">
                <a:latin typeface="Segoe UI" pitchFamily="34" charset="0"/>
                <a:ea typeface="Segoe UI" pitchFamily="34" charset="0"/>
                <a:cs typeface="Segoe UI" pitchFamily="34" charset="0"/>
              </a:rPr>
              <a:t>Use CSOM/REST + </a:t>
            </a:r>
            <a:br>
              <a:rPr lang="en-US" sz="1530" dirty="0">
                <a:latin typeface="Segoe UI" pitchFamily="34" charset="0"/>
                <a:ea typeface="Segoe UI" pitchFamily="34" charset="0"/>
                <a:cs typeface="Segoe UI" pitchFamily="34" charset="0"/>
              </a:rPr>
            </a:br>
            <a:r>
              <a:rPr lang="en-US" sz="1530" dirty="0" err="1">
                <a:latin typeface="Segoe UI" pitchFamily="34" charset="0"/>
                <a:ea typeface="Segoe UI" pitchFamily="34" charset="0"/>
                <a:cs typeface="Segoe UI" pitchFamily="34" charset="0"/>
              </a:rPr>
              <a:t>OAuth</a:t>
            </a:r>
            <a:r>
              <a:rPr lang="en-US" sz="1530" dirty="0">
                <a:latin typeface="Segoe UI" pitchFamily="34" charset="0"/>
                <a:ea typeface="Segoe UI" pitchFamily="34" charset="0"/>
                <a:cs typeface="Segoe UI" pitchFamily="34" charset="0"/>
              </a:rPr>
              <a:t> to work with SP</a:t>
            </a:r>
          </a:p>
        </p:txBody>
      </p:sp>
      <p:sp>
        <p:nvSpPr>
          <p:cNvPr id="35" name="Left Brace 34"/>
          <p:cNvSpPr/>
          <p:nvPr/>
        </p:nvSpPr>
        <p:spPr>
          <a:xfrm>
            <a:off x="2279713" y="1094234"/>
            <a:ext cx="636147" cy="2926362"/>
          </a:xfrm>
          <a:prstGeom prst="leftBrace">
            <a:avLst>
              <a:gd name="adj1" fmla="val 36695"/>
              <a:gd name="adj2" fmla="val 50000"/>
            </a:avLst>
          </a:prstGeom>
          <a:ln w="38100"/>
        </p:spPr>
        <p:style>
          <a:lnRef idx="1">
            <a:schemeClr val="accent1"/>
          </a:lnRef>
          <a:fillRef idx="0">
            <a:schemeClr val="accent1"/>
          </a:fillRef>
          <a:effectRef idx="0">
            <a:schemeClr val="accent1"/>
          </a:effectRef>
          <a:fontRef idx="minor">
            <a:schemeClr val="tx1"/>
          </a:fontRef>
        </p:style>
        <p:txBody>
          <a:bodyPr lIns="119541" tIns="59771" rIns="119541" bIns="59771" rtlCol="0" anchor="ctr"/>
          <a:lstStyle/>
          <a:p>
            <a:pPr algn="ctr"/>
            <a:endParaRPr lang="en-US" sz="2142"/>
          </a:p>
        </p:txBody>
      </p:sp>
      <p:sp>
        <p:nvSpPr>
          <p:cNvPr id="36" name="Rectangle 35"/>
          <p:cNvSpPr/>
          <p:nvPr/>
        </p:nvSpPr>
        <p:spPr>
          <a:xfrm>
            <a:off x="252619" y="1847121"/>
            <a:ext cx="3017544" cy="408846"/>
          </a:xfrm>
          <a:prstGeom prst="rect">
            <a:avLst/>
          </a:prstGeom>
        </p:spPr>
        <p:txBody>
          <a:bodyPr wrap="square" lIns="119541" tIns="59771" rIns="119541" bIns="59771">
            <a:spAutoFit/>
          </a:bodyPr>
          <a:lstStyle/>
          <a:p>
            <a:r>
              <a:rPr lang="en-US" sz="1836" b="1" dirty="0">
                <a:latin typeface="Segoe UI" pitchFamily="34" charset="0"/>
                <a:ea typeface="Segoe UI" pitchFamily="34" charset="0"/>
                <a:cs typeface="Segoe UI" pitchFamily="34" charset="0"/>
              </a:rPr>
              <a:t>Cloud-based Apps</a:t>
            </a:r>
          </a:p>
        </p:txBody>
      </p:sp>
      <p:sp>
        <p:nvSpPr>
          <p:cNvPr id="37" name="Rounded Rectangle 36"/>
          <p:cNvSpPr/>
          <p:nvPr/>
        </p:nvSpPr>
        <p:spPr>
          <a:xfrm>
            <a:off x="9978911" y="1225845"/>
            <a:ext cx="2155385" cy="1184406"/>
          </a:xfrm>
          <a:prstGeom prst="roundRect">
            <a:avLst>
              <a:gd name="adj" fmla="val 3861"/>
            </a:avLst>
          </a:prstGeom>
          <a:ln/>
        </p:spPr>
        <p:style>
          <a:lnRef idx="0">
            <a:schemeClr val="accent2"/>
          </a:lnRef>
          <a:fillRef idx="3">
            <a:schemeClr val="accent2"/>
          </a:fillRef>
          <a:effectRef idx="3">
            <a:schemeClr val="accent2"/>
          </a:effectRef>
          <a:fontRef idx="minor">
            <a:schemeClr val="lt1"/>
          </a:fontRef>
        </p:style>
        <p:txBody>
          <a:bodyPr lIns="119541" tIns="59771" rIns="119541" bIns="59771" rtlCol="0" anchor="ctr"/>
          <a:lstStyle/>
          <a:p>
            <a:pPr algn="ctr"/>
            <a:r>
              <a:rPr lang="en-US" sz="2142" b="1" dirty="0">
                <a:latin typeface="Segoe UI" pitchFamily="34" charset="0"/>
                <a:ea typeface="Segoe UI" pitchFamily="34" charset="0"/>
                <a:cs typeface="Segoe UI" pitchFamily="34" charset="0"/>
              </a:rPr>
              <a:t>Your Hosted Site</a:t>
            </a:r>
          </a:p>
        </p:txBody>
      </p:sp>
      <p:sp>
        <p:nvSpPr>
          <p:cNvPr id="21" name="Rectangle 20"/>
          <p:cNvSpPr/>
          <p:nvPr/>
        </p:nvSpPr>
        <p:spPr>
          <a:xfrm>
            <a:off x="3008508" y="2677823"/>
            <a:ext cx="3735934" cy="1417392"/>
          </a:xfrm>
          <a:prstGeom prst="rect">
            <a:avLst/>
          </a:prstGeom>
        </p:spPr>
        <p:txBody>
          <a:bodyPr wrap="square" lIns="119541" tIns="59771" rIns="119541" bIns="59771">
            <a:spAutoFit/>
          </a:bodyPr>
          <a:lstStyle/>
          <a:p>
            <a:r>
              <a:rPr lang="en-US" sz="1836" b="1" dirty="0">
                <a:latin typeface="Segoe UI" pitchFamily="34" charset="0"/>
                <a:ea typeface="Segoe UI" pitchFamily="34" charset="0"/>
                <a:cs typeface="Segoe UI" pitchFamily="34" charset="0"/>
              </a:rPr>
              <a:t>Azure Auto-Hosted App</a:t>
            </a:r>
          </a:p>
          <a:p>
            <a:endParaRPr lang="en-US" sz="1836" b="1" dirty="0">
              <a:latin typeface="Segoe UI" pitchFamily="34" charset="0"/>
              <a:ea typeface="Segoe UI" pitchFamily="34" charset="0"/>
              <a:cs typeface="Segoe UI" pitchFamily="34" charset="0"/>
            </a:endParaRPr>
          </a:p>
          <a:p>
            <a:r>
              <a:rPr lang="en-US" sz="1530" dirty="0">
                <a:latin typeface="Segoe UI" pitchFamily="34" charset="0"/>
                <a:ea typeface="Segoe UI" pitchFamily="34" charset="0"/>
                <a:cs typeface="Segoe UI" pitchFamily="34" charset="0"/>
              </a:rPr>
              <a:t>Windows Azure + SQL Azure provisioned invisibly as apps are installed</a:t>
            </a:r>
          </a:p>
        </p:txBody>
      </p:sp>
      <p:sp>
        <p:nvSpPr>
          <p:cNvPr id="22" name="Rounded Rectangle 21"/>
          <p:cNvSpPr/>
          <p:nvPr/>
        </p:nvSpPr>
        <p:spPr>
          <a:xfrm>
            <a:off x="9978911" y="2677828"/>
            <a:ext cx="2155385" cy="1174622"/>
          </a:xfrm>
          <a:prstGeom prst="roundRect">
            <a:avLst>
              <a:gd name="adj" fmla="val 3861"/>
            </a:avLst>
          </a:prstGeom>
          <a:ln/>
        </p:spPr>
        <p:style>
          <a:lnRef idx="0">
            <a:schemeClr val="accent5"/>
          </a:lnRef>
          <a:fillRef idx="3">
            <a:schemeClr val="accent5"/>
          </a:fillRef>
          <a:effectRef idx="3">
            <a:schemeClr val="accent5"/>
          </a:effectRef>
          <a:fontRef idx="minor">
            <a:schemeClr val="lt1"/>
          </a:fontRef>
        </p:style>
        <p:txBody>
          <a:bodyPr lIns="119541" tIns="59771" rIns="119541" bIns="59771" rtlCol="0" anchor="ctr"/>
          <a:lstStyle/>
          <a:p>
            <a:pPr algn="ctr"/>
            <a:r>
              <a:rPr lang="en-US" sz="2142" b="1" dirty="0">
                <a:latin typeface="Segoe UI" pitchFamily="34" charset="0"/>
                <a:ea typeface="Segoe UI" pitchFamily="34" charset="0"/>
                <a:cs typeface="Segoe UI" pitchFamily="34" charset="0"/>
              </a:rPr>
              <a:t>Azure </a:t>
            </a:r>
          </a:p>
        </p:txBody>
      </p:sp>
      <p:sp>
        <p:nvSpPr>
          <p:cNvPr id="23" name="Rounded Rectangle 22"/>
          <p:cNvSpPr/>
          <p:nvPr/>
        </p:nvSpPr>
        <p:spPr>
          <a:xfrm>
            <a:off x="7298742" y="2677827"/>
            <a:ext cx="1827650" cy="1180798"/>
          </a:xfrm>
          <a:prstGeom prst="roundRect">
            <a:avLst>
              <a:gd name="adj" fmla="val 4979"/>
            </a:avLst>
          </a:prstGeom>
          <a:ln/>
        </p:spPr>
        <p:style>
          <a:lnRef idx="0">
            <a:schemeClr val="accent1"/>
          </a:lnRef>
          <a:fillRef idx="3">
            <a:schemeClr val="accent1"/>
          </a:fillRef>
          <a:effectRef idx="3">
            <a:schemeClr val="accent1"/>
          </a:effectRef>
          <a:fontRef idx="minor">
            <a:schemeClr val="lt1"/>
          </a:fontRef>
        </p:style>
        <p:txBody>
          <a:bodyPr lIns="119541" tIns="59771" rIns="119541" bIns="59771" rtlCol="0" anchor="ctr"/>
          <a:lstStyle/>
          <a:p>
            <a:pPr algn="ctr"/>
            <a:r>
              <a:rPr lang="en-US" sz="2142" b="1" dirty="0">
                <a:latin typeface="Segoe UI" pitchFamily="34" charset="0"/>
                <a:ea typeface="Segoe UI" pitchFamily="34" charset="0"/>
                <a:cs typeface="Segoe UI" pitchFamily="34" charset="0"/>
              </a:rPr>
              <a:t>SharePoint Web</a:t>
            </a:r>
          </a:p>
        </p:txBody>
      </p:sp>
      <p:cxnSp>
        <p:nvCxnSpPr>
          <p:cNvPr id="24" name="Straight Connector 23"/>
          <p:cNvCxnSpPr/>
          <p:nvPr/>
        </p:nvCxnSpPr>
        <p:spPr>
          <a:xfrm flipH="1">
            <a:off x="9378132" y="3275116"/>
            <a:ext cx="391449" cy="0"/>
          </a:xfrm>
          <a:prstGeom prst="line">
            <a:avLst/>
          </a:prstGeom>
          <a:ln w="38100">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76788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500"/>
                                        <p:tgtEl>
                                          <p:spTgt spid="3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500"/>
                                        <p:tgtEl>
                                          <p:spTgt spid="35"/>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childTnLst>
                                </p:cTn>
                              </p:par>
                              <p:par>
                                <p:cTn id="42" presetID="10" presetClass="entr" presetSubtype="0" fill="hold"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500"/>
                                        <p:tgtEl>
                                          <p:spTgt spid="3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childTnLst>
                                </p:cTn>
                              </p:par>
                              <p:par>
                                <p:cTn id="59" presetID="10" presetClass="entr" presetSubtype="0" fill="hold"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500"/>
                                        <p:tgtEl>
                                          <p:spTgt spid="24"/>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31" grpId="0"/>
      <p:bldP spid="32" grpId="0" animBg="1"/>
      <p:bldP spid="34" grpId="0"/>
      <p:bldP spid="35" grpId="0" animBg="1"/>
      <p:bldP spid="36" grpId="0"/>
      <p:bldP spid="37" grpId="0" animBg="1"/>
      <p:bldP spid="21" grpId="0"/>
      <p:bldP spid="22" grpId="0" animBg="1"/>
      <p:bldP spid="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SharePoint </a:t>
            </a:r>
            <a:r>
              <a:rPr lang="en-US" dirty="0" smtClean="0"/>
              <a:t>App </a:t>
            </a:r>
            <a:r>
              <a:rPr lang="en-US" dirty="0"/>
              <a:t>Model</a:t>
            </a:r>
          </a:p>
        </p:txBody>
      </p:sp>
      <p:sp>
        <p:nvSpPr>
          <p:cNvPr id="2" name="Text Placeholder 1"/>
          <p:cNvSpPr>
            <a:spLocks noGrp="1"/>
          </p:cNvSpPr>
          <p:nvPr>
            <p:ph type="body" sz="quarter" idx="10"/>
          </p:nvPr>
        </p:nvSpPr>
        <p:spPr>
          <a:xfrm>
            <a:off x="531947" y="1093502"/>
            <a:ext cx="11370961" cy="764683"/>
          </a:xfrm>
        </p:spPr>
        <p:txBody>
          <a:bodyPr/>
          <a:lstStyle/>
          <a:p>
            <a:pPr marL="0" indent="0">
              <a:buNone/>
            </a:pPr>
            <a:r>
              <a:rPr lang="en-US" dirty="0" smtClean="0"/>
              <a:t>Types of App Experiences</a:t>
            </a:r>
            <a:endParaRPr lang="en-US" dirty="0"/>
          </a:p>
        </p:txBody>
      </p:sp>
      <p:sp>
        <p:nvSpPr>
          <p:cNvPr id="5" name="Content Placeholder 4"/>
          <p:cNvSpPr>
            <a:spLocks noGrp="1"/>
          </p:cNvSpPr>
          <p:nvPr>
            <p:ph sz="quarter" idx="4294967295"/>
          </p:nvPr>
        </p:nvSpPr>
        <p:spPr>
          <a:xfrm>
            <a:off x="1229118" y="1913682"/>
            <a:ext cx="9759953" cy="3853363"/>
          </a:xfrm>
        </p:spPr>
        <p:txBody>
          <a:bodyPr/>
          <a:lstStyle/>
          <a:p>
            <a:r>
              <a:rPr lang="en-US" dirty="0" smtClean="0"/>
              <a:t>Full-Page Apps (required)</a:t>
            </a:r>
          </a:p>
          <a:p>
            <a:endParaRPr lang="en-US" dirty="0" smtClean="0"/>
          </a:p>
          <a:p>
            <a:r>
              <a:rPr lang="en-US" dirty="0" smtClean="0"/>
              <a:t>App Web Parts (optional)</a:t>
            </a:r>
          </a:p>
          <a:p>
            <a:endParaRPr lang="en-US" dirty="0" smtClean="0"/>
          </a:p>
          <a:p>
            <a:r>
              <a:rPr lang="en-US" dirty="0" smtClean="0"/>
              <a:t>App Custom Actions (optional)</a:t>
            </a:r>
          </a:p>
          <a:p>
            <a:pPr lvl="1"/>
            <a:endParaRPr lang="en-US" dirty="0"/>
          </a:p>
        </p:txBody>
      </p:sp>
      <p:grpSp>
        <p:nvGrpSpPr>
          <p:cNvPr id="7" name="Group 6"/>
          <p:cNvGrpSpPr/>
          <p:nvPr/>
        </p:nvGrpSpPr>
        <p:grpSpPr>
          <a:xfrm>
            <a:off x="8809037" y="1913682"/>
            <a:ext cx="2095456" cy="621737"/>
            <a:chOff x="176645" y="1389089"/>
            <a:chExt cx="1541318" cy="508001"/>
          </a:xfrm>
        </p:grpSpPr>
        <p:sp>
          <p:nvSpPr>
            <p:cNvPr id="8" name="Rectangle 7"/>
            <p:cNvSpPr/>
            <p:nvPr/>
          </p:nvSpPr>
          <p:spPr>
            <a:xfrm>
              <a:off x="1032163" y="1389090"/>
              <a:ext cx="685800" cy="5080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95353"/>
              <a:endParaRPr lang="en-US" sz="1836">
                <a:solidFill>
                  <a:prstClr val="white"/>
                </a:solidFill>
              </a:endParaRPr>
            </a:p>
          </p:txBody>
        </p:sp>
        <p:sp>
          <p:nvSpPr>
            <p:cNvPr id="9" name="Rectangle 8"/>
            <p:cNvSpPr/>
            <p:nvPr/>
          </p:nvSpPr>
          <p:spPr>
            <a:xfrm>
              <a:off x="176645" y="1389089"/>
              <a:ext cx="685800" cy="508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95353"/>
              <a:endParaRPr lang="en-US" sz="1836">
                <a:solidFill>
                  <a:prstClr val="white"/>
                </a:solidFill>
              </a:endParaRPr>
            </a:p>
          </p:txBody>
        </p:sp>
        <p:cxnSp>
          <p:nvCxnSpPr>
            <p:cNvPr id="10" name="Straight Connector 9"/>
            <p:cNvCxnSpPr/>
            <p:nvPr/>
          </p:nvCxnSpPr>
          <p:spPr>
            <a:xfrm>
              <a:off x="329045" y="1518976"/>
              <a:ext cx="381000" cy="0"/>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29045" y="1645976"/>
              <a:ext cx="381000" cy="0"/>
            </a:xfrm>
            <a:prstGeom prst="line">
              <a:avLst/>
            </a:prstGeom>
            <a:ln w="508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29045" y="1772976"/>
              <a:ext cx="381000" cy="0"/>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710059" y="1389098"/>
              <a:ext cx="311727" cy="256886"/>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10045" y="1643090"/>
              <a:ext cx="322118" cy="254000"/>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8821516" y="3185132"/>
            <a:ext cx="932361" cy="621736"/>
            <a:chOff x="559377" y="2659090"/>
            <a:chExt cx="685800" cy="508000"/>
          </a:xfrm>
        </p:grpSpPr>
        <p:sp>
          <p:nvSpPr>
            <p:cNvPr id="16" name="Rectangle 15"/>
            <p:cNvSpPr/>
            <p:nvPr/>
          </p:nvSpPr>
          <p:spPr>
            <a:xfrm>
              <a:off x="559377" y="2659090"/>
              <a:ext cx="685800" cy="508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95353"/>
              <a:endParaRPr lang="en-US" sz="1836">
                <a:solidFill>
                  <a:prstClr val="white"/>
                </a:solidFill>
              </a:endParaRPr>
            </a:p>
          </p:txBody>
        </p:sp>
        <p:sp>
          <p:nvSpPr>
            <p:cNvPr id="17" name="Rectangle 16"/>
            <p:cNvSpPr/>
            <p:nvPr/>
          </p:nvSpPr>
          <p:spPr>
            <a:xfrm>
              <a:off x="680604" y="2748567"/>
              <a:ext cx="190500" cy="127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95353"/>
              <a:endParaRPr lang="en-US" sz="1836">
                <a:solidFill>
                  <a:prstClr val="white"/>
                </a:solidFill>
              </a:endParaRPr>
            </a:p>
          </p:txBody>
        </p:sp>
        <p:sp>
          <p:nvSpPr>
            <p:cNvPr id="18" name="Rectangle 17"/>
            <p:cNvSpPr/>
            <p:nvPr/>
          </p:nvSpPr>
          <p:spPr>
            <a:xfrm>
              <a:off x="680604" y="2956386"/>
              <a:ext cx="190500" cy="127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95353"/>
              <a:endParaRPr lang="en-US" sz="1836">
                <a:solidFill>
                  <a:prstClr val="white"/>
                </a:solidFill>
              </a:endParaRPr>
            </a:p>
          </p:txBody>
        </p:sp>
        <p:sp>
          <p:nvSpPr>
            <p:cNvPr id="19" name="Rectangle 18"/>
            <p:cNvSpPr/>
            <p:nvPr/>
          </p:nvSpPr>
          <p:spPr>
            <a:xfrm>
              <a:off x="949036" y="2739916"/>
              <a:ext cx="190500" cy="35502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95353"/>
              <a:endParaRPr lang="en-US" sz="1836">
                <a:solidFill>
                  <a:prstClr val="white"/>
                </a:solidFill>
              </a:endParaRPr>
            </a:p>
          </p:txBody>
        </p:sp>
      </p:grpSp>
      <p:grpSp>
        <p:nvGrpSpPr>
          <p:cNvPr id="20" name="Group 19"/>
          <p:cNvGrpSpPr/>
          <p:nvPr/>
        </p:nvGrpSpPr>
        <p:grpSpPr>
          <a:xfrm>
            <a:off x="8829257" y="4396954"/>
            <a:ext cx="932361" cy="621736"/>
            <a:chOff x="542058" y="3727046"/>
            <a:chExt cx="685800" cy="508000"/>
          </a:xfrm>
        </p:grpSpPr>
        <p:sp>
          <p:nvSpPr>
            <p:cNvPr id="21" name="Rectangle 20"/>
            <p:cNvSpPr/>
            <p:nvPr/>
          </p:nvSpPr>
          <p:spPr>
            <a:xfrm>
              <a:off x="542058" y="3727046"/>
              <a:ext cx="685800" cy="508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95353"/>
              <a:endParaRPr lang="en-US" sz="1836">
                <a:solidFill>
                  <a:prstClr val="white"/>
                </a:solidFill>
              </a:endParaRPr>
            </a:p>
          </p:txBody>
        </p:sp>
        <p:sp>
          <p:nvSpPr>
            <p:cNvPr id="22" name="Folded Corner 21"/>
            <p:cNvSpPr/>
            <p:nvPr/>
          </p:nvSpPr>
          <p:spPr>
            <a:xfrm rot="16200000">
              <a:off x="688114" y="3769186"/>
              <a:ext cx="412750" cy="420832"/>
            </a:xfrm>
            <a:prstGeom prst="foldedCorner">
              <a:avLst>
                <a:gd name="adj" fmla="val 41358"/>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95353"/>
              <a:endParaRPr lang="en-US" sz="1836">
                <a:solidFill>
                  <a:prstClr val="white"/>
                </a:solidFill>
              </a:endParaRPr>
            </a:p>
          </p:txBody>
        </p:sp>
        <p:sp>
          <p:nvSpPr>
            <p:cNvPr id="23" name="Rectangle 22"/>
            <p:cNvSpPr/>
            <p:nvPr/>
          </p:nvSpPr>
          <p:spPr>
            <a:xfrm>
              <a:off x="725643" y="4073409"/>
              <a:ext cx="332509" cy="6927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95353"/>
              <a:endParaRPr lang="en-US" sz="1836">
                <a:solidFill>
                  <a:prstClr val="white"/>
                </a:solidFill>
              </a:endParaRPr>
            </a:p>
          </p:txBody>
        </p:sp>
      </p:grpSp>
    </p:spTree>
    <p:extLst>
      <p:ext uri="{BB962C8B-B14F-4D97-AF65-F5344CB8AC3E}">
        <p14:creationId xmlns:p14="http://schemas.microsoft.com/office/powerpoint/2010/main" val="2825765967"/>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Rectangle 2"/>
          <p:cNvSpPr/>
          <p:nvPr/>
        </p:nvSpPr>
        <p:spPr bwMode="auto">
          <a:xfrm>
            <a:off x="579437" y="3802062"/>
            <a:ext cx="2743200" cy="2741854"/>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Provider hosted app</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p:nvSpPr>
        <p:spPr bwMode="auto">
          <a:xfrm>
            <a:off x="3322394" y="3802062"/>
            <a:ext cx="2743200" cy="2741854"/>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Office 365 for </a:t>
            </a:r>
            <a:r>
              <a:rPr lang="en-US" dirty="0" err="1" smtClean="0">
                <a:gradFill>
                  <a:gsLst>
                    <a:gs pos="0">
                      <a:srgbClr val="FFFFFF"/>
                    </a:gs>
                    <a:gs pos="100000">
                      <a:srgbClr val="FFFFFF"/>
                    </a:gs>
                  </a:gsLst>
                  <a:lin ang="5400000" scaled="0"/>
                </a:gradFill>
                <a:ea typeface="Segoe UI" pitchFamily="34" charset="0"/>
                <a:cs typeface="Segoe UI" pitchFamily="34" charset="0"/>
              </a:rPr>
              <a:t>OAuth</a:t>
            </a: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p:cNvSpPr/>
          <p:nvPr/>
        </p:nvSpPr>
        <p:spPr bwMode="auto">
          <a:xfrm>
            <a:off x="8808308" y="3802062"/>
            <a:ext cx="2743200" cy="274185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Chrome Control,</a:t>
            </a: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Immersive app</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6065351" y="3802062"/>
            <a:ext cx="2743200" cy="2741854"/>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Listings in MySQL,</a:t>
            </a: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Appointments appear in SharePoint</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97"/>
          <p:cNvSpPr>
            <a:spLocks noEditPoints="1"/>
          </p:cNvSpPr>
          <p:nvPr/>
        </p:nvSpPr>
        <p:spPr bwMode="black">
          <a:xfrm>
            <a:off x="7285142" y="5019598"/>
            <a:ext cx="303618" cy="306781"/>
          </a:xfrm>
          <a:custGeom>
            <a:avLst/>
            <a:gdLst>
              <a:gd name="T0" fmla="*/ 0 w 96"/>
              <a:gd name="T1" fmla="*/ 0 h 97"/>
              <a:gd name="T2" fmla="*/ 0 w 96"/>
              <a:gd name="T3" fmla="*/ 97 h 97"/>
              <a:gd name="T4" fmla="*/ 24 w 96"/>
              <a:gd name="T5" fmla="*/ 97 h 97"/>
              <a:gd name="T6" fmla="*/ 24 w 96"/>
              <a:gd name="T7" fmla="*/ 69 h 97"/>
              <a:gd name="T8" fmla="*/ 73 w 96"/>
              <a:gd name="T9" fmla="*/ 69 h 97"/>
              <a:gd name="T10" fmla="*/ 73 w 96"/>
              <a:gd name="T11" fmla="*/ 97 h 97"/>
              <a:gd name="T12" fmla="*/ 96 w 96"/>
              <a:gd name="T13" fmla="*/ 97 h 97"/>
              <a:gd name="T14" fmla="*/ 96 w 96"/>
              <a:gd name="T15" fmla="*/ 0 h 97"/>
              <a:gd name="T16" fmla="*/ 0 w 96"/>
              <a:gd name="T17" fmla="*/ 0 h 97"/>
              <a:gd name="T18" fmla="*/ 80 w 96"/>
              <a:gd name="T19" fmla="*/ 41 h 97"/>
              <a:gd name="T20" fmla="*/ 14 w 96"/>
              <a:gd name="T21" fmla="*/ 41 h 97"/>
              <a:gd name="T22" fmla="*/ 14 w 96"/>
              <a:gd name="T23" fmla="*/ 5 h 97"/>
              <a:gd name="T24" fmla="*/ 80 w 96"/>
              <a:gd name="T25" fmla="*/ 5 h 97"/>
              <a:gd name="T26" fmla="*/ 80 w 96"/>
              <a:gd name="T27" fmla="*/ 41 h 97"/>
              <a:gd name="T28" fmla="*/ 34 w 96"/>
              <a:gd name="T29" fmla="*/ 76 h 97"/>
              <a:gd name="T30" fmla="*/ 50 w 96"/>
              <a:gd name="T31" fmla="*/ 76 h 97"/>
              <a:gd name="T32" fmla="*/ 50 w 96"/>
              <a:gd name="T33" fmla="*/ 97 h 97"/>
              <a:gd name="T34" fmla="*/ 34 w 96"/>
              <a:gd name="T35" fmla="*/ 97 h 97"/>
              <a:gd name="T36" fmla="*/ 34 w 96"/>
              <a:gd name="T37" fmla="*/ 7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6" h="97">
                <a:moveTo>
                  <a:pt x="0" y="0"/>
                </a:moveTo>
                <a:lnTo>
                  <a:pt x="0" y="97"/>
                </a:lnTo>
                <a:lnTo>
                  <a:pt x="24" y="97"/>
                </a:lnTo>
                <a:lnTo>
                  <a:pt x="24" y="69"/>
                </a:lnTo>
                <a:lnTo>
                  <a:pt x="73" y="69"/>
                </a:lnTo>
                <a:lnTo>
                  <a:pt x="73" y="97"/>
                </a:lnTo>
                <a:lnTo>
                  <a:pt x="96" y="97"/>
                </a:lnTo>
                <a:lnTo>
                  <a:pt x="96" y="0"/>
                </a:lnTo>
                <a:lnTo>
                  <a:pt x="0" y="0"/>
                </a:lnTo>
                <a:close/>
                <a:moveTo>
                  <a:pt x="80" y="41"/>
                </a:moveTo>
                <a:lnTo>
                  <a:pt x="14" y="41"/>
                </a:lnTo>
                <a:lnTo>
                  <a:pt x="14" y="5"/>
                </a:lnTo>
                <a:lnTo>
                  <a:pt x="80" y="5"/>
                </a:lnTo>
                <a:lnTo>
                  <a:pt x="80" y="41"/>
                </a:lnTo>
                <a:close/>
                <a:moveTo>
                  <a:pt x="34" y="76"/>
                </a:moveTo>
                <a:lnTo>
                  <a:pt x="50" y="76"/>
                </a:lnTo>
                <a:lnTo>
                  <a:pt x="50" y="97"/>
                </a:lnTo>
                <a:lnTo>
                  <a:pt x="34" y="97"/>
                </a:lnTo>
                <a:lnTo>
                  <a:pt x="34" y="76"/>
                </a:ln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10" name="Freeform 104"/>
          <p:cNvSpPr>
            <a:spLocks noEditPoints="1"/>
          </p:cNvSpPr>
          <p:nvPr/>
        </p:nvSpPr>
        <p:spPr bwMode="black">
          <a:xfrm>
            <a:off x="4423649" y="5019598"/>
            <a:ext cx="319430" cy="319430"/>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15" name="Freeform 117"/>
          <p:cNvSpPr>
            <a:spLocks noEditPoints="1"/>
          </p:cNvSpPr>
          <p:nvPr/>
        </p:nvSpPr>
        <p:spPr bwMode="black">
          <a:xfrm>
            <a:off x="1846752" y="4962669"/>
            <a:ext cx="357383" cy="420637"/>
          </a:xfrm>
          <a:custGeom>
            <a:avLst/>
            <a:gdLst>
              <a:gd name="T0" fmla="*/ 55 w 68"/>
              <a:gd name="T1" fmla="*/ 49 h 80"/>
              <a:gd name="T2" fmla="*/ 66 w 68"/>
              <a:gd name="T3" fmla="*/ 21 h 80"/>
              <a:gd name="T4" fmla="*/ 36 w 68"/>
              <a:gd name="T5" fmla="*/ 1 h 80"/>
              <a:gd name="T6" fmla="*/ 1 w 68"/>
              <a:gd name="T7" fmla="*/ 22 h 80"/>
              <a:gd name="T8" fmla="*/ 12 w 68"/>
              <a:gd name="T9" fmla="*/ 31 h 80"/>
              <a:gd name="T10" fmla="*/ 1 w 68"/>
              <a:gd name="T11" fmla="*/ 59 h 80"/>
              <a:gd name="T12" fmla="*/ 32 w 68"/>
              <a:gd name="T13" fmla="*/ 79 h 80"/>
              <a:gd name="T14" fmla="*/ 67 w 68"/>
              <a:gd name="T15" fmla="*/ 58 h 80"/>
              <a:gd name="T16" fmla="*/ 9 w 68"/>
              <a:gd name="T17" fmla="*/ 25 h 80"/>
              <a:gd name="T18" fmla="*/ 26 w 68"/>
              <a:gd name="T19" fmla="*/ 9 h 80"/>
              <a:gd name="T20" fmla="*/ 19 w 68"/>
              <a:gd name="T21" fmla="*/ 26 h 80"/>
              <a:gd name="T22" fmla="*/ 9 w 68"/>
              <a:gd name="T23" fmla="*/ 25 h 80"/>
              <a:gd name="T24" fmla="*/ 17 w 68"/>
              <a:gd name="T25" fmla="*/ 37 h 80"/>
              <a:gd name="T26" fmla="*/ 27 w 68"/>
              <a:gd name="T27" fmla="*/ 39 h 80"/>
              <a:gd name="T28" fmla="*/ 10 w 68"/>
              <a:gd name="T29" fmla="*/ 54 h 80"/>
              <a:gd name="T30" fmla="*/ 29 w 68"/>
              <a:gd name="T31" fmla="*/ 73 h 80"/>
              <a:gd name="T32" fmla="*/ 9 w 68"/>
              <a:gd name="T33" fmla="*/ 59 h 80"/>
              <a:gd name="T34" fmla="*/ 32 w 68"/>
              <a:gd name="T35" fmla="*/ 47 h 80"/>
              <a:gd name="T36" fmla="*/ 29 w 68"/>
              <a:gd name="T37" fmla="*/ 73 h 80"/>
              <a:gd name="T38" fmla="*/ 29 w 68"/>
              <a:gd name="T39" fmla="*/ 35 h 80"/>
              <a:gd name="T40" fmla="*/ 22 w 68"/>
              <a:gd name="T41" fmla="*/ 28 h 80"/>
              <a:gd name="T42" fmla="*/ 32 w 68"/>
              <a:gd name="T43" fmla="*/ 12 h 80"/>
              <a:gd name="T44" fmla="*/ 59 w 68"/>
              <a:gd name="T45" fmla="*/ 26 h 80"/>
              <a:gd name="T46" fmla="*/ 46 w 68"/>
              <a:gd name="T47" fmla="*/ 44 h 80"/>
              <a:gd name="T48" fmla="*/ 40 w 68"/>
              <a:gd name="T49" fmla="*/ 38 h 80"/>
              <a:gd name="T50" fmla="*/ 59 w 68"/>
              <a:gd name="T51" fmla="*/ 26 h 80"/>
              <a:gd name="T52" fmla="*/ 58 w 68"/>
              <a:gd name="T53" fmla="*/ 17 h 80"/>
              <a:gd name="T54" fmla="*/ 38 w 68"/>
              <a:gd name="T55" fmla="*/ 34 h 80"/>
              <a:gd name="T56" fmla="*/ 36 w 68"/>
              <a:gd name="T57" fmla="*/ 9 h 80"/>
              <a:gd name="T58" fmla="*/ 37 w 68"/>
              <a:gd name="T59" fmla="*/ 68 h 80"/>
              <a:gd name="T60" fmla="*/ 36 w 68"/>
              <a:gd name="T61" fmla="*/ 46 h 80"/>
              <a:gd name="T62" fmla="*/ 44 w 68"/>
              <a:gd name="T63" fmla="*/ 47 h 80"/>
              <a:gd name="T64" fmla="*/ 37 w 68"/>
              <a:gd name="T65" fmla="*/ 68 h 80"/>
              <a:gd name="T66" fmla="*/ 42 w 68"/>
              <a:gd name="T67" fmla="*/ 71 h 80"/>
              <a:gd name="T68" fmla="*/ 49 w 68"/>
              <a:gd name="T69" fmla="*/ 54 h 80"/>
              <a:gd name="T70" fmla="*/ 59 w 68"/>
              <a:gd name="T71" fmla="*/ 5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8" h="80">
                <a:moveTo>
                  <a:pt x="66" y="55"/>
                </a:moveTo>
                <a:cubicBezTo>
                  <a:pt x="55" y="49"/>
                  <a:pt x="55" y="49"/>
                  <a:pt x="55" y="49"/>
                </a:cubicBezTo>
                <a:cubicBezTo>
                  <a:pt x="54" y="48"/>
                  <a:pt x="53" y="46"/>
                  <a:pt x="54" y="44"/>
                </a:cubicBezTo>
                <a:cubicBezTo>
                  <a:pt x="66" y="21"/>
                  <a:pt x="66" y="21"/>
                  <a:pt x="66" y="21"/>
                </a:cubicBezTo>
                <a:cubicBezTo>
                  <a:pt x="67" y="19"/>
                  <a:pt x="66" y="17"/>
                  <a:pt x="65" y="16"/>
                </a:cubicBezTo>
                <a:cubicBezTo>
                  <a:pt x="36" y="1"/>
                  <a:pt x="36" y="1"/>
                  <a:pt x="36" y="1"/>
                </a:cubicBezTo>
                <a:cubicBezTo>
                  <a:pt x="34" y="0"/>
                  <a:pt x="32" y="1"/>
                  <a:pt x="30" y="2"/>
                </a:cubicBezTo>
                <a:cubicBezTo>
                  <a:pt x="1" y="22"/>
                  <a:pt x="1" y="22"/>
                  <a:pt x="1" y="22"/>
                </a:cubicBezTo>
                <a:cubicBezTo>
                  <a:pt x="0" y="23"/>
                  <a:pt x="0" y="24"/>
                  <a:pt x="2" y="25"/>
                </a:cubicBezTo>
                <a:cubicBezTo>
                  <a:pt x="12" y="31"/>
                  <a:pt x="12" y="31"/>
                  <a:pt x="12" y="31"/>
                </a:cubicBezTo>
                <a:cubicBezTo>
                  <a:pt x="14" y="32"/>
                  <a:pt x="15" y="34"/>
                  <a:pt x="14" y="35"/>
                </a:cubicBezTo>
                <a:cubicBezTo>
                  <a:pt x="1" y="59"/>
                  <a:pt x="1" y="59"/>
                  <a:pt x="1" y="59"/>
                </a:cubicBezTo>
                <a:cubicBezTo>
                  <a:pt x="1" y="61"/>
                  <a:pt x="1" y="63"/>
                  <a:pt x="3" y="63"/>
                </a:cubicBezTo>
                <a:cubicBezTo>
                  <a:pt x="32" y="79"/>
                  <a:pt x="32" y="79"/>
                  <a:pt x="32" y="79"/>
                </a:cubicBezTo>
                <a:cubicBezTo>
                  <a:pt x="34" y="80"/>
                  <a:pt x="36" y="79"/>
                  <a:pt x="38" y="78"/>
                </a:cubicBezTo>
                <a:cubicBezTo>
                  <a:pt x="67" y="58"/>
                  <a:pt x="67" y="58"/>
                  <a:pt x="67" y="58"/>
                </a:cubicBezTo>
                <a:cubicBezTo>
                  <a:pt x="68" y="57"/>
                  <a:pt x="68" y="55"/>
                  <a:pt x="66" y="55"/>
                </a:cubicBezTo>
                <a:close/>
                <a:moveTo>
                  <a:pt x="9" y="25"/>
                </a:moveTo>
                <a:cubicBezTo>
                  <a:pt x="7" y="24"/>
                  <a:pt x="7" y="22"/>
                  <a:pt x="9" y="21"/>
                </a:cubicBezTo>
                <a:cubicBezTo>
                  <a:pt x="26" y="9"/>
                  <a:pt x="26" y="9"/>
                  <a:pt x="26" y="9"/>
                </a:cubicBezTo>
                <a:cubicBezTo>
                  <a:pt x="27" y="8"/>
                  <a:pt x="28" y="9"/>
                  <a:pt x="27" y="10"/>
                </a:cubicBezTo>
                <a:cubicBezTo>
                  <a:pt x="19" y="26"/>
                  <a:pt x="19" y="26"/>
                  <a:pt x="19" y="26"/>
                </a:cubicBezTo>
                <a:cubicBezTo>
                  <a:pt x="18" y="28"/>
                  <a:pt x="16" y="28"/>
                  <a:pt x="14" y="27"/>
                </a:cubicBezTo>
                <a:lnTo>
                  <a:pt x="9" y="25"/>
                </a:lnTo>
                <a:close/>
                <a:moveTo>
                  <a:pt x="9" y="53"/>
                </a:moveTo>
                <a:cubicBezTo>
                  <a:pt x="17" y="37"/>
                  <a:pt x="17" y="37"/>
                  <a:pt x="17" y="37"/>
                </a:cubicBezTo>
                <a:cubicBezTo>
                  <a:pt x="18" y="35"/>
                  <a:pt x="20" y="35"/>
                  <a:pt x="22" y="36"/>
                </a:cubicBezTo>
                <a:cubicBezTo>
                  <a:pt x="27" y="39"/>
                  <a:pt x="27" y="39"/>
                  <a:pt x="27" y="39"/>
                </a:cubicBezTo>
                <a:cubicBezTo>
                  <a:pt x="29" y="39"/>
                  <a:pt x="29" y="41"/>
                  <a:pt x="27" y="42"/>
                </a:cubicBezTo>
                <a:cubicBezTo>
                  <a:pt x="10" y="54"/>
                  <a:pt x="10" y="54"/>
                  <a:pt x="10" y="54"/>
                </a:cubicBezTo>
                <a:cubicBezTo>
                  <a:pt x="8" y="55"/>
                  <a:pt x="8" y="55"/>
                  <a:pt x="9" y="53"/>
                </a:cubicBezTo>
                <a:close/>
                <a:moveTo>
                  <a:pt x="29" y="73"/>
                </a:moveTo>
                <a:cubicBezTo>
                  <a:pt x="10" y="63"/>
                  <a:pt x="10" y="63"/>
                  <a:pt x="10" y="63"/>
                </a:cubicBezTo>
                <a:cubicBezTo>
                  <a:pt x="8" y="62"/>
                  <a:pt x="8" y="60"/>
                  <a:pt x="9" y="59"/>
                </a:cubicBezTo>
                <a:cubicBezTo>
                  <a:pt x="29" y="46"/>
                  <a:pt x="29" y="46"/>
                  <a:pt x="29" y="46"/>
                </a:cubicBezTo>
                <a:cubicBezTo>
                  <a:pt x="31" y="45"/>
                  <a:pt x="32" y="45"/>
                  <a:pt x="32" y="47"/>
                </a:cubicBezTo>
                <a:cubicBezTo>
                  <a:pt x="32" y="71"/>
                  <a:pt x="32" y="71"/>
                  <a:pt x="32" y="71"/>
                </a:cubicBezTo>
                <a:cubicBezTo>
                  <a:pt x="32" y="73"/>
                  <a:pt x="30" y="74"/>
                  <a:pt x="29" y="73"/>
                </a:cubicBezTo>
                <a:close/>
                <a:moveTo>
                  <a:pt x="32" y="33"/>
                </a:moveTo>
                <a:cubicBezTo>
                  <a:pt x="32" y="35"/>
                  <a:pt x="31" y="36"/>
                  <a:pt x="29" y="35"/>
                </a:cubicBezTo>
                <a:cubicBezTo>
                  <a:pt x="23" y="32"/>
                  <a:pt x="23" y="32"/>
                  <a:pt x="23" y="32"/>
                </a:cubicBezTo>
                <a:cubicBezTo>
                  <a:pt x="22" y="31"/>
                  <a:pt x="21" y="29"/>
                  <a:pt x="22" y="28"/>
                </a:cubicBezTo>
                <a:cubicBezTo>
                  <a:pt x="30" y="12"/>
                  <a:pt x="30" y="12"/>
                  <a:pt x="30" y="12"/>
                </a:cubicBezTo>
                <a:cubicBezTo>
                  <a:pt x="31" y="10"/>
                  <a:pt x="32" y="10"/>
                  <a:pt x="32" y="12"/>
                </a:cubicBezTo>
                <a:lnTo>
                  <a:pt x="32" y="33"/>
                </a:lnTo>
                <a:close/>
                <a:moveTo>
                  <a:pt x="59" y="26"/>
                </a:moveTo>
                <a:cubicBezTo>
                  <a:pt x="50" y="43"/>
                  <a:pt x="50" y="43"/>
                  <a:pt x="50" y="43"/>
                </a:cubicBezTo>
                <a:cubicBezTo>
                  <a:pt x="50" y="44"/>
                  <a:pt x="48" y="45"/>
                  <a:pt x="46" y="44"/>
                </a:cubicBezTo>
                <a:cubicBezTo>
                  <a:pt x="40" y="41"/>
                  <a:pt x="40" y="41"/>
                  <a:pt x="40" y="41"/>
                </a:cubicBezTo>
                <a:cubicBezTo>
                  <a:pt x="39" y="40"/>
                  <a:pt x="39" y="39"/>
                  <a:pt x="40" y="38"/>
                </a:cubicBezTo>
                <a:cubicBezTo>
                  <a:pt x="58" y="25"/>
                  <a:pt x="58" y="25"/>
                  <a:pt x="58" y="25"/>
                </a:cubicBezTo>
                <a:cubicBezTo>
                  <a:pt x="59" y="24"/>
                  <a:pt x="60" y="25"/>
                  <a:pt x="59" y="26"/>
                </a:cubicBezTo>
                <a:close/>
                <a:moveTo>
                  <a:pt x="39" y="7"/>
                </a:moveTo>
                <a:cubicBezTo>
                  <a:pt x="58" y="17"/>
                  <a:pt x="58" y="17"/>
                  <a:pt x="58" y="17"/>
                </a:cubicBezTo>
                <a:cubicBezTo>
                  <a:pt x="59" y="18"/>
                  <a:pt x="59" y="20"/>
                  <a:pt x="58" y="21"/>
                </a:cubicBezTo>
                <a:cubicBezTo>
                  <a:pt x="38" y="34"/>
                  <a:pt x="38" y="34"/>
                  <a:pt x="38" y="34"/>
                </a:cubicBezTo>
                <a:cubicBezTo>
                  <a:pt x="37" y="35"/>
                  <a:pt x="36" y="35"/>
                  <a:pt x="36" y="33"/>
                </a:cubicBezTo>
                <a:cubicBezTo>
                  <a:pt x="36" y="9"/>
                  <a:pt x="36" y="9"/>
                  <a:pt x="36" y="9"/>
                </a:cubicBezTo>
                <a:cubicBezTo>
                  <a:pt x="36" y="7"/>
                  <a:pt x="37" y="6"/>
                  <a:pt x="39" y="7"/>
                </a:cubicBezTo>
                <a:close/>
                <a:moveTo>
                  <a:pt x="37" y="68"/>
                </a:moveTo>
                <a:cubicBezTo>
                  <a:pt x="36" y="70"/>
                  <a:pt x="36" y="70"/>
                  <a:pt x="36" y="68"/>
                </a:cubicBezTo>
                <a:cubicBezTo>
                  <a:pt x="36" y="46"/>
                  <a:pt x="36" y="46"/>
                  <a:pt x="36" y="46"/>
                </a:cubicBezTo>
                <a:cubicBezTo>
                  <a:pt x="36" y="44"/>
                  <a:pt x="37" y="44"/>
                  <a:pt x="39" y="44"/>
                </a:cubicBezTo>
                <a:cubicBezTo>
                  <a:pt x="44" y="47"/>
                  <a:pt x="44" y="47"/>
                  <a:pt x="44" y="47"/>
                </a:cubicBezTo>
                <a:cubicBezTo>
                  <a:pt x="46" y="48"/>
                  <a:pt x="46" y="50"/>
                  <a:pt x="46" y="52"/>
                </a:cubicBezTo>
                <a:lnTo>
                  <a:pt x="37" y="68"/>
                </a:lnTo>
                <a:close/>
                <a:moveTo>
                  <a:pt x="59" y="58"/>
                </a:moveTo>
                <a:cubicBezTo>
                  <a:pt x="42" y="71"/>
                  <a:pt x="42" y="71"/>
                  <a:pt x="42" y="71"/>
                </a:cubicBezTo>
                <a:cubicBezTo>
                  <a:pt x="40" y="72"/>
                  <a:pt x="40" y="71"/>
                  <a:pt x="40" y="70"/>
                </a:cubicBezTo>
                <a:cubicBezTo>
                  <a:pt x="49" y="54"/>
                  <a:pt x="49" y="54"/>
                  <a:pt x="49" y="54"/>
                </a:cubicBezTo>
                <a:cubicBezTo>
                  <a:pt x="50" y="52"/>
                  <a:pt x="52" y="51"/>
                  <a:pt x="53" y="52"/>
                </a:cubicBezTo>
                <a:cubicBezTo>
                  <a:pt x="59" y="55"/>
                  <a:pt x="59" y="55"/>
                  <a:pt x="59" y="55"/>
                </a:cubicBezTo>
                <a:cubicBezTo>
                  <a:pt x="61" y="56"/>
                  <a:pt x="61" y="57"/>
                  <a:pt x="59" y="58"/>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16" name="Freeform 126"/>
          <p:cNvSpPr>
            <a:spLocks noEditPoints="1"/>
          </p:cNvSpPr>
          <p:nvPr/>
        </p:nvSpPr>
        <p:spPr bwMode="black">
          <a:xfrm>
            <a:off x="10080282" y="4945587"/>
            <a:ext cx="199251" cy="468074"/>
          </a:xfrm>
          <a:custGeom>
            <a:avLst/>
            <a:gdLst>
              <a:gd name="T0" fmla="*/ 38 w 38"/>
              <a:gd name="T1" fmla="*/ 89 h 89"/>
              <a:gd name="T2" fmla="*/ 34 w 38"/>
              <a:gd name="T3" fmla="*/ 86 h 89"/>
              <a:gd name="T4" fmla="*/ 30 w 38"/>
              <a:gd name="T5" fmla="*/ 89 h 89"/>
              <a:gd name="T6" fmla="*/ 26 w 38"/>
              <a:gd name="T7" fmla="*/ 86 h 89"/>
              <a:gd name="T8" fmla="*/ 23 w 38"/>
              <a:gd name="T9" fmla="*/ 89 h 89"/>
              <a:gd name="T10" fmla="*/ 19 w 38"/>
              <a:gd name="T11" fmla="*/ 86 h 89"/>
              <a:gd name="T12" fmla="*/ 15 w 38"/>
              <a:gd name="T13" fmla="*/ 89 h 89"/>
              <a:gd name="T14" fmla="*/ 11 w 38"/>
              <a:gd name="T15" fmla="*/ 86 h 89"/>
              <a:gd name="T16" fmla="*/ 7 w 38"/>
              <a:gd name="T17" fmla="*/ 89 h 89"/>
              <a:gd name="T18" fmla="*/ 4 w 38"/>
              <a:gd name="T19" fmla="*/ 86 h 89"/>
              <a:gd name="T20" fmla="*/ 0 w 38"/>
              <a:gd name="T21" fmla="*/ 89 h 89"/>
              <a:gd name="T22" fmla="*/ 0 w 38"/>
              <a:gd name="T23" fmla="*/ 64 h 89"/>
              <a:gd name="T24" fmla="*/ 38 w 38"/>
              <a:gd name="T25" fmla="*/ 64 h 89"/>
              <a:gd name="T26" fmla="*/ 38 w 38"/>
              <a:gd name="T27" fmla="*/ 89 h 89"/>
              <a:gd name="T28" fmla="*/ 38 w 38"/>
              <a:gd name="T29" fmla="*/ 55 h 89"/>
              <a:gd name="T30" fmla="*/ 38 w 38"/>
              <a:gd name="T31" fmla="*/ 59 h 89"/>
              <a:gd name="T32" fmla="*/ 0 w 38"/>
              <a:gd name="T33" fmla="*/ 59 h 89"/>
              <a:gd name="T34" fmla="*/ 0 w 38"/>
              <a:gd name="T35" fmla="*/ 55 h 89"/>
              <a:gd name="T36" fmla="*/ 6 w 38"/>
              <a:gd name="T37" fmla="*/ 47 h 89"/>
              <a:gd name="T38" fmla="*/ 15 w 38"/>
              <a:gd name="T39" fmla="*/ 35 h 89"/>
              <a:gd name="T40" fmla="*/ 12 w 38"/>
              <a:gd name="T41" fmla="*/ 12 h 89"/>
              <a:gd name="T42" fmla="*/ 19 w 38"/>
              <a:gd name="T43" fmla="*/ 0 h 89"/>
              <a:gd name="T44" fmla="*/ 26 w 38"/>
              <a:gd name="T45" fmla="*/ 12 h 89"/>
              <a:gd name="T46" fmla="*/ 23 w 38"/>
              <a:gd name="T47" fmla="*/ 35 h 89"/>
              <a:gd name="T48" fmla="*/ 32 w 38"/>
              <a:gd name="T49" fmla="*/ 47 h 89"/>
              <a:gd name="T50" fmla="*/ 38 w 38"/>
              <a:gd name="T51" fmla="*/ 55 h 89"/>
              <a:gd name="T52" fmla="*/ 21 w 38"/>
              <a:gd name="T53" fmla="*/ 6 h 89"/>
              <a:gd name="T54" fmla="*/ 19 w 38"/>
              <a:gd name="T55" fmla="*/ 4 h 89"/>
              <a:gd name="T56" fmla="*/ 16 w 38"/>
              <a:gd name="T57" fmla="*/ 6 h 89"/>
              <a:gd name="T58" fmla="*/ 19 w 38"/>
              <a:gd name="T59" fmla="*/ 9 h 89"/>
              <a:gd name="T60" fmla="*/ 21 w 38"/>
              <a:gd name="T61" fmla="*/ 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8" h="89">
                <a:moveTo>
                  <a:pt x="38" y="89"/>
                </a:moveTo>
                <a:cubicBezTo>
                  <a:pt x="34" y="86"/>
                  <a:pt x="34" y="86"/>
                  <a:pt x="34" y="86"/>
                </a:cubicBezTo>
                <a:cubicBezTo>
                  <a:pt x="30" y="89"/>
                  <a:pt x="30" y="89"/>
                  <a:pt x="30" y="89"/>
                </a:cubicBezTo>
                <a:cubicBezTo>
                  <a:pt x="26" y="86"/>
                  <a:pt x="26" y="86"/>
                  <a:pt x="26" y="86"/>
                </a:cubicBezTo>
                <a:cubicBezTo>
                  <a:pt x="23" y="89"/>
                  <a:pt x="23" y="89"/>
                  <a:pt x="23" y="89"/>
                </a:cubicBezTo>
                <a:cubicBezTo>
                  <a:pt x="19" y="86"/>
                  <a:pt x="19" y="86"/>
                  <a:pt x="19" y="86"/>
                </a:cubicBezTo>
                <a:cubicBezTo>
                  <a:pt x="15" y="89"/>
                  <a:pt x="15" y="89"/>
                  <a:pt x="15" y="89"/>
                </a:cubicBezTo>
                <a:cubicBezTo>
                  <a:pt x="11" y="86"/>
                  <a:pt x="11" y="86"/>
                  <a:pt x="11" y="86"/>
                </a:cubicBezTo>
                <a:cubicBezTo>
                  <a:pt x="7" y="89"/>
                  <a:pt x="7" y="89"/>
                  <a:pt x="7" y="89"/>
                </a:cubicBezTo>
                <a:cubicBezTo>
                  <a:pt x="4" y="86"/>
                  <a:pt x="4" y="86"/>
                  <a:pt x="4" y="86"/>
                </a:cubicBezTo>
                <a:cubicBezTo>
                  <a:pt x="0" y="89"/>
                  <a:pt x="0" y="89"/>
                  <a:pt x="0" y="89"/>
                </a:cubicBezTo>
                <a:cubicBezTo>
                  <a:pt x="0" y="64"/>
                  <a:pt x="0" y="64"/>
                  <a:pt x="0" y="64"/>
                </a:cubicBezTo>
                <a:cubicBezTo>
                  <a:pt x="38" y="64"/>
                  <a:pt x="38" y="64"/>
                  <a:pt x="38" y="64"/>
                </a:cubicBezTo>
                <a:lnTo>
                  <a:pt x="38" y="89"/>
                </a:lnTo>
                <a:close/>
                <a:moveTo>
                  <a:pt x="38" y="55"/>
                </a:moveTo>
                <a:cubicBezTo>
                  <a:pt x="38" y="59"/>
                  <a:pt x="38" y="59"/>
                  <a:pt x="38" y="59"/>
                </a:cubicBezTo>
                <a:cubicBezTo>
                  <a:pt x="0" y="59"/>
                  <a:pt x="0" y="59"/>
                  <a:pt x="0" y="59"/>
                </a:cubicBezTo>
                <a:cubicBezTo>
                  <a:pt x="0" y="55"/>
                  <a:pt x="0" y="55"/>
                  <a:pt x="0" y="55"/>
                </a:cubicBezTo>
                <a:cubicBezTo>
                  <a:pt x="0" y="50"/>
                  <a:pt x="2" y="48"/>
                  <a:pt x="6" y="47"/>
                </a:cubicBezTo>
                <a:cubicBezTo>
                  <a:pt x="9" y="46"/>
                  <a:pt x="15" y="44"/>
                  <a:pt x="15" y="35"/>
                </a:cubicBezTo>
                <a:cubicBezTo>
                  <a:pt x="15" y="26"/>
                  <a:pt x="12" y="23"/>
                  <a:pt x="12" y="12"/>
                </a:cubicBezTo>
                <a:cubicBezTo>
                  <a:pt x="12" y="2"/>
                  <a:pt x="17" y="0"/>
                  <a:pt x="19" y="0"/>
                </a:cubicBezTo>
                <a:cubicBezTo>
                  <a:pt x="20" y="0"/>
                  <a:pt x="26" y="2"/>
                  <a:pt x="26" y="12"/>
                </a:cubicBezTo>
                <a:cubicBezTo>
                  <a:pt x="26" y="23"/>
                  <a:pt x="23" y="26"/>
                  <a:pt x="23" y="35"/>
                </a:cubicBezTo>
                <a:cubicBezTo>
                  <a:pt x="23" y="44"/>
                  <a:pt x="29" y="46"/>
                  <a:pt x="32" y="47"/>
                </a:cubicBezTo>
                <a:cubicBezTo>
                  <a:pt x="36" y="48"/>
                  <a:pt x="38" y="50"/>
                  <a:pt x="38" y="55"/>
                </a:cubicBezTo>
                <a:close/>
                <a:moveTo>
                  <a:pt x="21" y="6"/>
                </a:moveTo>
                <a:cubicBezTo>
                  <a:pt x="21" y="5"/>
                  <a:pt x="20" y="4"/>
                  <a:pt x="19" y="4"/>
                </a:cubicBezTo>
                <a:cubicBezTo>
                  <a:pt x="17" y="4"/>
                  <a:pt x="16" y="5"/>
                  <a:pt x="16" y="6"/>
                </a:cubicBezTo>
                <a:cubicBezTo>
                  <a:pt x="16" y="7"/>
                  <a:pt x="17" y="9"/>
                  <a:pt x="19" y="9"/>
                </a:cubicBezTo>
                <a:cubicBezTo>
                  <a:pt x="20" y="9"/>
                  <a:pt x="21" y="7"/>
                  <a:pt x="21" y="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2584252283"/>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Packaging</a:t>
            </a:r>
            <a:endParaRPr lang="en-US" dirty="0"/>
          </a:p>
        </p:txBody>
      </p:sp>
    </p:spTree>
    <p:extLst>
      <p:ext uri="{BB962C8B-B14F-4D97-AF65-F5344CB8AC3E}">
        <p14:creationId xmlns:p14="http://schemas.microsoft.com/office/powerpoint/2010/main" val="1754732867"/>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2092881"/>
          </a:xfrm>
        </p:spPr>
        <p:txBody>
          <a:bodyPr/>
          <a:lstStyle/>
          <a:p>
            <a:r>
              <a:rPr lang="en-US" dirty="0" smtClean="0"/>
              <a:t>Same format that Office uses</a:t>
            </a:r>
          </a:p>
          <a:p>
            <a:r>
              <a:rPr lang="en-US" dirty="0" smtClean="0"/>
              <a:t>ZIP file</a:t>
            </a:r>
          </a:p>
          <a:p>
            <a:r>
              <a:rPr lang="en-US" dirty="0" smtClean="0"/>
              <a:t>Visual Studio 2012 generates this</a:t>
            </a:r>
            <a:endParaRPr lang="en-US" dirty="0"/>
          </a:p>
        </p:txBody>
      </p:sp>
      <p:sp>
        <p:nvSpPr>
          <p:cNvPr id="4" name="Title 3"/>
          <p:cNvSpPr>
            <a:spLocks noGrp="1"/>
          </p:cNvSpPr>
          <p:nvPr>
            <p:ph type="title"/>
          </p:nvPr>
        </p:nvSpPr>
        <p:spPr/>
        <p:txBody>
          <a:bodyPr/>
          <a:lstStyle/>
          <a:p>
            <a:r>
              <a:rPr lang="en-US" dirty="0" smtClean="0"/>
              <a:t>Open Packaging Convention</a:t>
            </a:r>
            <a:endParaRPr lang="en-US" dirty="0"/>
          </a:p>
        </p:txBody>
      </p:sp>
      <p:pic>
        <p:nvPicPr>
          <p:cNvPr id="6" name="Picture 5"/>
          <p:cNvPicPr>
            <a:picLocks noChangeAspect="1"/>
          </p:cNvPicPr>
          <p:nvPr/>
        </p:nvPicPr>
        <p:blipFill>
          <a:blip r:embed="rId2"/>
          <a:stretch>
            <a:fillRect/>
          </a:stretch>
        </p:blipFill>
        <p:spPr>
          <a:xfrm>
            <a:off x="3687981" y="4259262"/>
            <a:ext cx="5060514" cy="2166938"/>
          </a:xfrm>
          <a:prstGeom prst="rect">
            <a:avLst/>
          </a:prstGeom>
        </p:spPr>
      </p:pic>
    </p:spTree>
    <p:extLst>
      <p:ext uri="{BB962C8B-B14F-4D97-AF65-F5344CB8AC3E}">
        <p14:creationId xmlns:p14="http://schemas.microsoft.com/office/powerpoint/2010/main" val="706169963"/>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Packaging</a:t>
            </a:r>
            <a:endParaRPr lang="en-US" dirty="0"/>
          </a:p>
        </p:txBody>
      </p:sp>
      <p:sp>
        <p:nvSpPr>
          <p:cNvPr id="5" name="Text Placeholder 4"/>
          <p:cNvSpPr>
            <a:spLocks noGrp="1"/>
          </p:cNvSpPr>
          <p:nvPr>
            <p:ph type="body" sz="quarter" idx="12"/>
          </p:nvPr>
        </p:nvSpPr>
        <p:spPr/>
        <p:txBody>
          <a:bodyPr/>
          <a:lstStyle/>
          <a:p>
            <a:r>
              <a:rPr lang="en-US" dirty="0" smtClean="0"/>
              <a:t>Radu Grama</a:t>
            </a:r>
            <a:endParaRPr lang="en-US" dirty="0"/>
          </a:p>
        </p:txBody>
      </p:sp>
    </p:spTree>
    <p:extLst>
      <p:ext uri="{BB962C8B-B14F-4D97-AF65-F5344CB8AC3E}">
        <p14:creationId xmlns:p14="http://schemas.microsoft.com/office/powerpoint/2010/main" val="198643926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Authentication</a:t>
            </a:r>
            <a:endParaRPr lang="en-US" dirty="0"/>
          </a:p>
        </p:txBody>
      </p:sp>
    </p:spTree>
    <p:extLst>
      <p:ext uri="{BB962C8B-B14F-4D97-AF65-F5344CB8AC3E}">
        <p14:creationId xmlns:p14="http://schemas.microsoft.com/office/powerpoint/2010/main" val="352346710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400" dirty="0"/>
              <a:t>Deliver SharePoint Apps On Non-Microsoft </a:t>
            </a:r>
            <a:r>
              <a:rPr lang="en-US" sz="4400" dirty="0" smtClean="0"/>
              <a:t>Platforms</a:t>
            </a:r>
            <a:endParaRPr lang="en-US" sz="7200" dirty="0"/>
          </a:p>
        </p:txBody>
      </p:sp>
      <p:sp>
        <p:nvSpPr>
          <p:cNvPr id="5" name="Text Placeholder 4"/>
          <p:cNvSpPr>
            <a:spLocks noGrp="1"/>
          </p:cNvSpPr>
          <p:nvPr>
            <p:ph type="body" sz="quarter" idx="12"/>
          </p:nvPr>
        </p:nvSpPr>
        <p:spPr>
          <a:xfrm>
            <a:off x="4999037" y="5173662"/>
            <a:ext cx="7315201" cy="1524531"/>
          </a:xfrm>
        </p:spPr>
        <p:txBody>
          <a:bodyPr/>
          <a:lstStyle/>
          <a:p>
            <a:r>
              <a:rPr lang="en-US" dirty="0" smtClean="0"/>
              <a:t>Radu Grama</a:t>
            </a:r>
          </a:p>
          <a:p>
            <a:r>
              <a:rPr lang="en-US" dirty="0" smtClean="0"/>
              <a:t>Premier Field Engineer</a:t>
            </a:r>
          </a:p>
          <a:p>
            <a:r>
              <a:rPr lang="en-US" dirty="0" smtClean="0"/>
              <a:t>@</a:t>
            </a:r>
            <a:r>
              <a:rPr lang="en-US" dirty="0" err="1" smtClean="0"/>
              <a:t>radugrama</a:t>
            </a:r>
            <a:endParaRPr lang="en-US" dirty="0" smtClean="0"/>
          </a:p>
        </p:txBody>
      </p:sp>
      <p:sp>
        <p:nvSpPr>
          <p:cNvPr id="6" name="Text Placeholder 4"/>
          <p:cNvSpPr txBox="1">
            <a:spLocks/>
          </p:cNvSpPr>
          <p:nvPr/>
        </p:nvSpPr>
        <p:spPr>
          <a:xfrm>
            <a:off x="9571037" y="5326042"/>
            <a:ext cx="7315201" cy="1372151"/>
          </a:xfrm>
          <a:prstGeom prst="rect">
            <a:avLst/>
          </a:prstGeom>
          <a:noFill/>
        </p:spPr>
        <p:txBody>
          <a:bodyPr vert="horz" wrap="square" lIns="146304" tIns="109728" rIns="146304" bIns="109728" rtlCol="0">
            <a:noAutofit/>
          </a:bodyPr>
          <a:lstStyle>
            <a:lvl1pPr marL="0" marR="0" indent="0" algn="l" defTabSz="932742" rtl="0" eaLnBrk="1" fontAlgn="auto" latinLnBrk="0" hangingPunct="1">
              <a:lnSpc>
                <a:spcPct val="90000"/>
              </a:lnSpc>
              <a:spcBef>
                <a:spcPts val="0"/>
              </a:spcBef>
              <a:spcAft>
                <a:spcPts val="0"/>
              </a:spcAft>
              <a:buClrTx/>
              <a:buSzPct val="90000"/>
              <a:buFont typeface="Arial" pitchFamily="34" charset="0"/>
              <a:buNone/>
              <a:tabLst/>
              <a:defRPr lang="en-US" sz="3200" kern="1200" spc="0" baseline="0" dirty="0" smtClean="0">
                <a:gradFill>
                  <a:gsLst>
                    <a:gs pos="2917">
                      <a:schemeClr val="tx1"/>
                    </a:gs>
                    <a:gs pos="3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Kirk Evans</a:t>
            </a:r>
          </a:p>
          <a:p>
            <a:r>
              <a:rPr lang="en-US" dirty="0" smtClean="0"/>
              <a:t>Principal PFE</a:t>
            </a:r>
          </a:p>
          <a:p>
            <a:r>
              <a:rPr lang="en-US" dirty="0" smtClean="0"/>
              <a:t>@</a:t>
            </a:r>
            <a:r>
              <a:rPr lang="en-US" dirty="0" err="1" smtClean="0"/>
              <a:t>kaevans</a:t>
            </a:r>
            <a:endParaRPr lang="en-US" dirty="0"/>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Lifecycle: Building Provider Hosted Apps</a:t>
            </a:r>
            <a:endParaRPr lang="en-US" dirty="0"/>
          </a:p>
        </p:txBody>
      </p:sp>
      <p:graphicFrame>
        <p:nvGraphicFramePr>
          <p:cNvPr id="8" name="Content Placeholder 7"/>
          <p:cNvGraphicFramePr>
            <a:graphicFrameLocks noGrp="1"/>
          </p:cNvGraphicFramePr>
          <p:nvPr>
            <p:ph idx="4294967295"/>
            <p:extLst>
              <p:ext uri="{D42A27DB-BD31-4B8C-83A1-F6EECF244321}">
                <p14:modId xmlns:p14="http://schemas.microsoft.com/office/powerpoint/2010/main" val="2755471759"/>
              </p:ext>
            </p:extLst>
          </p:nvPr>
        </p:nvGraphicFramePr>
        <p:xfrm>
          <a:off x="679988" y="1114254"/>
          <a:ext cx="10958089" cy="48654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70615279"/>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Registering a New App Principal</a:t>
            </a:r>
            <a:endParaRPr lang="en-US" dirty="0"/>
          </a:p>
        </p:txBody>
      </p:sp>
      <p:sp>
        <p:nvSpPr>
          <p:cNvPr id="2" name="Text Placeholder 1"/>
          <p:cNvSpPr>
            <a:spLocks noGrp="1"/>
          </p:cNvSpPr>
          <p:nvPr>
            <p:ph type="body" sz="quarter" idx="10"/>
          </p:nvPr>
        </p:nvSpPr>
        <p:spPr>
          <a:xfrm>
            <a:off x="529660" y="1476621"/>
            <a:ext cx="11375536" cy="3346172"/>
          </a:xfrm>
        </p:spPr>
        <p:txBody>
          <a:bodyPr/>
          <a:lstStyle/>
          <a:p>
            <a:r>
              <a:rPr lang="en-US" dirty="0" smtClean="0"/>
              <a:t>You need five pieces of information to register an app principal</a:t>
            </a:r>
          </a:p>
          <a:p>
            <a:pPr lvl="1"/>
            <a:r>
              <a:rPr lang="en-US" dirty="0" smtClean="0"/>
              <a:t>App ID (aka client ID)</a:t>
            </a:r>
          </a:p>
          <a:p>
            <a:pPr lvl="1"/>
            <a:r>
              <a:rPr lang="en-US" dirty="0" smtClean="0"/>
              <a:t>App Secret</a:t>
            </a:r>
          </a:p>
          <a:p>
            <a:pPr lvl="1"/>
            <a:r>
              <a:rPr lang="en-US" dirty="0" smtClean="0"/>
              <a:t>Title</a:t>
            </a:r>
          </a:p>
          <a:p>
            <a:pPr lvl="1"/>
            <a:r>
              <a:rPr lang="en-US" dirty="0" smtClean="0"/>
              <a:t>App URI</a:t>
            </a:r>
          </a:p>
          <a:p>
            <a:pPr lvl="1"/>
            <a:r>
              <a:rPr lang="en-US" dirty="0" smtClean="0"/>
              <a:t>Redirect URL</a:t>
            </a:r>
          </a:p>
        </p:txBody>
      </p:sp>
      <p:sp>
        <p:nvSpPr>
          <p:cNvPr id="5" name="Rectangle 4"/>
          <p:cNvSpPr/>
          <p:nvPr/>
        </p:nvSpPr>
        <p:spPr bwMode="auto">
          <a:xfrm>
            <a:off x="5422157" y="5385493"/>
            <a:ext cx="6716061" cy="883612"/>
          </a:xfrm>
          <a:prstGeom prst="rect">
            <a:avLst/>
          </a:prstGeom>
          <a:solidFill>
            <a:srgbClr val="C0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521" tIns="186521" rIns="186521" bIns="46628" numCol="1" rtlCol="0" anchor="t" anchorCtr="0" compatLnSpc="1">
            <a:prstTxWarp prst="textNoShape">
              <a:avLst/>
            </a:prstTxWarp>
          </a:bodyPr>
          <a:lstStyle/>
          <a:p>
            <a:pPr defTabSz="932290" fontAlgn="base">
              <a:spcBef>
                <a:spcPct val="0"/>
              </a:spcBef>
              <a:spcAft>
                <a:spcPct val="0"/>
              </a:spcAft>
            </a:pPr>
            <a:r>
              <a:rPr lang="en-US" sz="1428" dirty="0">
                <a:gradFill>
                  <a:gsLst>
                    <a:gs pos="0">
                      <a:srgbClr val="FFFFFF"/>
                    </a:gs>
                    <a:gs pos="100000">
                      <a:srgbClr val="FFFFFF"/>
                    </a:gs>
                  </a:gsLst>
                  <a:lin ang="5400000" scaled="0"/>
                </a:gradFill>
                <a:latin typeface="Segoe Condensed" pitchFamily="34" charset="0"/>
              </a:rPr>
              <a:t>SharePoint 2013 provides an application page for registering SharePoint apps</a:t>
            </a:r>
          </a:p>
          <a:p>
            <a:pPr defTabSz="932290" fontAlgn="base">
              <a:spcBef>
                <a:spcPct val="0"/>
              </a:spcBef>
              <a:spcAft>
                <a:spcPct val="0"/>
              </a:spcAft>
            </a:pPr>
            <a:r>
              <a:rPr lang="en-US" sz="2040" b="1" dirty="0">
                <a:solidFill>
                  <a:schemeClr val="accent5">
                    <a:lumMod val="40000"/>
                    <a:lumOff val="60000"/>
                  </a:schemeClr>
                </a:solidFill>
                <a:latin typeface="Segoe Condensed" pitchFamily="34" charset="0"/>
              </a:rPr>
              <a:t>http://contososerver/_layouts/15/appregnew.aspx</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2157" y="2278062"/>
            <a:ext cx="6716061" cy="3107431"/>
          </a:xfrm>
          <a:prstGeom prst="rect">
            <a:avLst/>
          </a:prstGeom>
          <a:ln>
            <a:solidFill>
              <a:schemeClr val="bg1">
                <a:lumMod val="75000"/>
              </a:schemeClr>
            </a:solidFill>
          </a:ln>
        </p:spPr>
      </p:pic>
    </p:spTree>
    <p:extLst>
      <p:ext uri="{BB962C8B-B14F-4D97-AF65-F5344CB8AC3E}">
        <p14:creationId xmlns:p14="http://schemas.microsoft.com/office/powerpoint/2010/main" val="1557636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Seller’s Dashboard</a:t>
            </a:r>
            <a:endParaRPr lang="en-US" dirty="0"/>
          </a:p>
        </p:txBody>
      </p:sp>
      <p:sp>
        <p:nvSpPr>
          <p:cNvPr id="3" name="Text Placeholder 2"/>
          <p:cNvSpPr>
            <a:spLocks noGrp="1"/>
          </p:cNvSpPr>
          <p:nvPr>
            <p:ph type="body" sz="quarter" idx="12"/>
          </p:nvPr>
        </p:nvSpPr>
        <p:spPr/>
        <p:txBody>
          <a:bodyPr/>
          <a:lstStyle/>
          <a:p>
            <a:r>
              <a:rPr lang="en-US" dirty="0" smtClean="0"/>
              <a:t>Radu Grama</a:t>
            </a:r>
            <a:endParaRPr lang="en-US" dirty="0"/>
          </a:p>
        </p:txBody>
      </p:sp>
    </p:spTree>
    <p:extLst>
      <p:ext uri="{BB962C8B-B14F-4D97-AF65-F5344CB8AC3E}">
        <p14:creationId xmlns:p14="http://schemas.microsoft.com/office/powerpoint/2010/main" val="77315190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9286679" y="3880863"/>
            <a:ext cx="2222850" cy="28027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836" dirty="0"/>
              <a:t>Contoso.com</a:t>
            </a:r>
          </a:p>
        </p:txBody>
      </p:sp>
      <p:sp>
        <p:nvSpPr>
          <p:cNvPr id="9" name="Rounded Rectangle 8"/>
          <p:cNvSpPr/>
          <p:nvPr/>
        </p:nvSpPr>
        <p:spPr>
          <a:xfrm>
            <a:off x="209692" y="3917941"/>
            <a:ext cx="1864721" cy="27657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836" dirty="0"/>
              <a:t>Client</a:t>
            </a:r>
          </a:p>
        </p:txBody>
      </p:sp>
      <p:sp>
        <p:nvSpPr>
          <p:cNvPr id="8" name="Rounded Rectangle 7"/>
          <p:cNvSpPr/>
          <p:nvPr/>
        </p:nvSpPr>
        <p:spPr>
          <a:xfrm>
            <a:off x="3844958" y="3893686"/>
            <a:ext cx="2770174" cy="16503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836" dirty="0"/>
              <a:t>SharePoint Server</a:t>
            </a:r>
          </a:p>
        </p:txBody>
      </p:sp>
      <p:sp>
        <p:nvSpPr>
          <p:cNvPr id="2" name="Title 1"/>
          <p:cNvSpPr>
            <a:spLocks noGrp="1"/>
          </p:cNvSpPr>
          <p:nvPr>
            <p:ph type="title"/>
          </p:nvPr>
        </p:nvSpPr>
        <p:spPr>
          <a:xfrm>
            <a:off x="321203" y="156679"/>
            <a:ext cx="11188326" cy="762786"/>
          </a:xfrm>
        </p:spPr>
        <p:txBody>
          <a:bodyPr>
            <a:normAutofit fontScale="90000"/>
          </a:bodyPr>
          <a:lstStyle/>
          <a:p>
            <a:r>
              <a:rPr lang="en-US" dirty="0" err="1" smtClean="0"/>
              <a:t>OAuth</a:t>
            </a:r>
            <a:r>
              <a:rPr lang="en-US" dirty="0" smtClean="0"/>
              <a:t> Flow</a:t>
            </a:r>
            <a:endParaRPr lang="en-US" dirty="0"/>
          </a:p>
        </p:txBody>
      </p:sp>
      <p:pic>
        <p:nvPicPr>
          <p:cNvPr id="4" name="Picture 3" descr="\\eventsql\dvd\Online_ART\DVD_Art_Sept-2-2010\Artwork_Imagery\Icons - Illustrations\_ WINDOWS SERVER ICONS\Hardware\Virtual Server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3257" y="4429869"/>
            <a:ext cx="1049410" cy="110470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9" descr="\\eventsql\dvd\Online_ART\DVD_Art_Sept-2-2010\Artwork_Imagery\Icons - Illustrations\_ WINDOWS SERVER ICONS\Misc\Web Services Globe internet world eart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43683" y="4718861"/>
            <a:ext cx="956033" cy="81102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eventsql\dvd\Online_ART\DVD_Art_Sept-2-2010\Artwork_Imagery\Icons - Illustrations\_ WINDOWS SERVER ICONS\Hardware\Computer PC desktop machin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8298" y="4640496"/>
            <a:ext cx="847510" cy="53070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7" descr="\\eventsql\dvd\Online_ART\DVD_Art_Sept-2-2010\Artwork_Imagery\Icons - Illustrations\_ WINDOWS SERVER ICONS\Misc\Web Service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92140" y="4673113"/>
            <a:ext cx="1062864" cy="861464"/>
          </a:xfrm>
          <a:prstGeom prst="rect">
            <a:avLst/>
          </a:prstGeom>
          <a:noFill/>
          <a:extLst>
            <a:ext uri="{909E8E84-426E-40DD-AFC4-6F175D3DCCD1}">
              <a14:hiddenFill xmlns:a14="http://schemas.microsoft.com/office/drawing/2010/main">
                <a:solidFill>
                  <a:srgbClr val="FFFFFF"/>
                </a:solidFill>
              </a14:hiddenFill>
            </a:ext>
          </a:extLst>
        </p:spPr>
      </p:pic>
      <p:sp>
        <p:nvSpPr>
          <p:cNvPr id="11" name="Rounded Rectangle 10"/>
          <p:cNvSpPr/>
          <p:nvPr/>
        </p:nvSpPr>
        <p:spPr>
          <a:xfrm>
            <a:off x="3844958" y="1297083"/>
            <a:ext cx="2770174" cy="16503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836" dirty="0"/>
              <a:t>STS (ACS)</a:t>
            </a:r>
          </a:p>
        </p:txBody>
      </p:sp>
      <p:pic>
        <p:nvPicPr>
          <p:cNvPr id="14" name="Picture 13" descr="\\eventsql\dvd\Online_ART\DVD_Art_Sept-2-2010\Artwork_Imagery\Icons - Illustrations\_ WINDOWS SERVER ICONS\Hardware\Virtual Server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3257" y="1787493"/>
            <a:ext cx="1049410" cy="110470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7" descr="\\eventsql\dvd\Online_ART\DVD_Art_Sept-2-2010\Artwork_Imagery\Icons - Illustrations\_ WINDOWS SERVER ICONS\Misc\Web Service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92140" y="2030737"/>
            <a:ext cx="1062864" cy="861464"/>
          </a:xfrm>
          <a:prstGeom prst="rect">
            <a:avLst/>
          </a:prstGeom>
          <a:noFill/>
          <a:extLst>
            <a:ext uri="{909E8E84-426E-40DD-AFC4-6F175D3DCCD1}">
              <a14:hiddenFill xmlns:a14="http://schemas.microsoft.com/office/drawing/2010/main">
                <a:solidFill>
                  <a:srgbClr val="FFFFFF"/>
                </a:solidFill>
              </a14:hiddenFill>
            </a:ext>
          </a:extLst>
        </p:spPr>
      </p:pic>
      <p:cxnSp>
        <p:nvCxnSpPr>
          <p:cNvPr id="21" name="Straight Arrow Connector 20"/>
          <p:cNvCxnSpPr/>
          <p:nvPr/>
        </p:nvCxnSpPr>
        <p:spPr>
          <a:xfrm>
            <a:off x="2074413" y="4274431"/>
            <a:ext cx="1740407" cy="0"/>
          </a:xfrm>
          <a:prstGeom prst="straightConnector1">
            <a:avLst/>
          </a:prstGeom>
          <a:ln w="47625">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261281" y="3861201"/>
            <a:ext cx="1327747" cy="382308"/>
          </a:xfrm>
          <a:prstGeom prst="rect">
            <a:avLst/>
          </a:prstGeom>
          <a:noFill/>
        </p:spPr>
        <p:txBody>
          <a:bodyPr wrap="none" rtlCol="0">
            <a:spAutoFit/>
          </a:bodyPr>
          <a:lstStyle/>
          <a:p>
            <a:r>
              <a:rPr lang="en-US" sz="1836" dirty="0"/>
              <a:t>1- Request</a:t>
            </a:r>
          </a:p>
        </p:txBody>
      </p:sp>
      <p:cxnSp>
        <p:nvCxnSpPr>
          <p:cNvPr id="23" name="Straight Arrow Connector 22"/>
          <p:cNvCxnSpPr/>
          <p:nvPr/>
        </p:nvCxnSpPr>
        <p:spPr>
          <a:xfrm flipV="1">
            <a:off x="4866668" y="2962572"/>
            <a:ext cx="0" cy="931112"/>
          </a:xfrm>
          <a:prstGeom prst="straightConnector1">
            <a:avLst/>
          </a:prstGeom>
          <a:ln w="47625">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140688" y="3031799"/>
            <a:ext cx="1634784" cy="670445"/>
          </a:xfrm>
          <a:prstGeom prst="rect">
            <a:avLst/>
          </a:prstGeom>
          <a:noFill/>
        </p:spPr>
        <p:txBody>
          <a:bodyPr wrap="none" rtlCol="0">
            <a:spAutoFit/>
          </a:bodyPr>
          <a:lstStyle/>
          <a:p>
            <a:r>
              <a:rPr lang="en-US" sz="1836" dirty="0"/>
              <a:t>2- Request </a:t>
            </a:r>
          </a:p>
          <a:p>
            <a:r>
              <a:rPr lang="en-US" sz="1836" dirty="0"/>
              <a:t>context token</a:t>
            </a:r>
          </a:p>
        </p:txBody>
      </p:sp>
      <p:cxnSp>
        <p:nvCxnSpPr>
          <p:cNvPr id="27" name="Straight Arrow Connector 26"/>
          <p:cNvCxnSpPr/>
          <p:nvPr/>
        </p:nvCxnSpPr>
        <p:spPr>
          <a:xfrm>
            <a:off x="5622033" y="2995844"/>
            <a:ext cx="0" cy="897842"/>
          </a:xfrm>
          <a:prstGeom prst="straightConnector1">
            <a:avLst/>
          </a:prstGeom>
          <a:ln w="47625">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5749622" y="3027896"/>
            <a:ext cx="2175507" cy="670445"/>
          </a:xfrm>
          <a:prstGeom prst="rect">
            <a:avLst/>
          </a:prstGeom>
          <a:noFill/>
        </p:spPr>
        <p:txBody>
          <a:bodyPr wrap="square" rtlCol="0">
            <a:spAutoFit/>
          </a:bodyPr>
          <a:lstStyle/>
          <a:p>
            <a:r>
              <a:rPr lang="en-US" sz="1836" dirty="0"/>
              <a:t>3- Signed context token</a:t>
            </a:r>
          </a:p>
        </p:txBody>
      </p:sp>
      <p:cxnSp>
        <p:nvCxnSpPr>
          <p:cNvPr id="32" name="Straight Arrow Connector 31"/>
          <p:cNvCxnSpPr/>
          <p:nvPr/>
        </p:nvCxnSpPr>
        <p:spPr>
          <a:xfrm flipH="1" flipV="1">
            <a:off x="2044277" y="5164312"/>
            <a:ext cx="1770543" cy="6888"/>
          </a:xfrm>
          <a:prstGeom prst="straightConnector1">
            <a:avLst/>
          </a:prstGeom>
          <a:ln w="47625">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243095" y="4546154"/>
            <a:ext cx="1289098" cy="670445"/>
          </a:xfrm>
          <a:prstGeom prst="rect">
            <a:avLst/>
          </a:prstGeom>
          <a:noFill/>
        </p:spPr>
        <p:txBody>
          <a:bodyPr wrap="none" rtlCol="0">
            <a:spAutoFit/>
          </a:bodyPr>
          <a:lstStyle/>
          <a:p>
            <a:r>
              <a:rPr lang="en-US" sz="1836" dirty="0"/>
              <a:t>4- Page + </a:t>
            </a:r>
          </a:p>
          <a:p>
            <a:r>
              <a:rPr lang="en-US" sz="1836" dirty="0"/>
              <a:t>IFRAME</a:t>
            </a:r>
          </a:p>
        </p:txBody>
      </p:sp>
      <p:cxnSp>
        <p:nvCxnSpPr>
          <p:cNvPr id="37" name="Straight Arrow Connector 36"/>
          <p:cNvCxnSpPr/>
          <p:nvPr/>
        </p:nvCxnSpPr>
        <p:spPr>
          <a:xfrm>
            <a:off x="2044277" y="5984204"/>
            <a:ext cx="7212264" cy="0"/>
          </a:xfrm>
          <a:prstGeom prst="straightConnector1">
            <a:avLst/>
          </a:prstGeom>
          <a:ln w="47625">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3302784" y="5685237"/>
            <a:ext cx="3188018" cy="382308"/>
          </a:xfrm>
          <a:prstGeom prst="rect">
            <a:avLst/>
          </a:prstGeom>
          <a:noFill/>
        </p:spPr>
        <p:txBody>
          <a:bodyPr wrap="none" rtlCol="0">
            <a:spAutoFit/>
          </a:bodyPr>
          <a:lstStyle/>
          <a:p>
            <a:r>
              <a:rPr lang="en-US" sz="1836" dirty="0"/>
              <a:t>5- Request IFRAME contents</a:t>
            </a:r>
          </a:p>
        </p:txBody>
      </p:sp>
      <p:cxnSp>
        <p:nvCxnSpPr>
          <p:cNvPr id="43" name="Straight Arrow Connector 42"/>
          <p:cNvCxnSpPr/>
          <p:nvPr/>
        </p:nvCxnSpPr>
        <p:spPr>
          <a:xfrm flipH="1" flipV="1">
            <a:off x="6615130" y="2339843"/>
            <a:ext cx="3021763" cy="1505430"/>
          </a:xfrm>
          <a:prstGeom prst="straightConnector1">
            <a:avLst/>
          </a:prstGeom>
          <a:ln w="47625">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8437058" y="3092929"/>
            <a:ext cx="1699237" cy="670445"/>
          </a:xfrm>
          <a:prstGeom prst="rect">
            <a:avLst/>
          </a:prstGeom>
          <a:noFill/>
        </p:spPr>
        <p:txBody>
          <a:bodyPr wrap="square" rtlCol="0">
            <a:spAutoFit/>
          </a:bodyPr>
          <a:lstStyle/>
          <a:p>
            <a:r>
              <a:rPr lang="en-US" sz="1836" dirty="0"/>
              <a:t>6- Refresh token</a:t>
            </a:r>
          </a:p>
        </p:txBody>
      </p:sp>
      <p:cxnSp>
        <p:nvCxnSpPr>
          <p:cNvPr id="47" name="Straight Arrow Connector 46"/>
          <p:cNvCxnSpPr/>
          <p:nvPr/>
        </p:nvCxnSpPr>
        <p:spPr>
          <a:xfrm>
            <a:off x="6615133" y="1554342"/>
            <a:ext cx="4575697" cy="2324205"/>
          </a:xfrm>
          <a:prstGeom prst="straightConnector1">
            <a:avLst/>
          </a:prstGeom>
          <a:ln w="47625">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7779713" y="1842391"/>
            <a:ext cx="2246528" cy="382308"/>
          </a:xfrm>
          <a:prstGeom prst="rect">
            <a:avLst/>
          </a:prstGeom>
          <a:noFill/>
        </p:spPr>
        <p:txBody>
          <a:bodyPr wrap="square" rtlCol="0">
            <a:spAutoFit/>
          </a:bodyPr>
          <a:lstStyle/>
          <a:p>
            <a:r>
              <a:rPr lang="en-US" sz="1836" dirty="0"/>
              <a:t>7- Access token</a:t>
            </a:r>
          </a:p>
        </p:txBody>
      </p:sp>
      <p:cxnSp>
        <p:nvCxnSpPr>
          <p:cNvPr id="52" name="Straight Arrow Connector 51"/>
          <p:cNvCxnSpPr/>
          <p:nvPr/>
        </p:nvCxnSpPr>
        <p:spPr>
          <a:xfrm flipH="1">
            <a:off x="6615131" y="4429865"/>
            <a:ext cx="2671549" cy="0"/>
          </a:xfrm>
          <a:prstGeom prst="straightConnector1">
            <a:avLst/>
          </a:prstGeom>
          <a:ln w="47625">
            <a:tailEnd type="arrow"/>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6863641" y="4091351"/>
            <a:ext cx="2246528" cy="670445"/>
          </a:xfrm>
          <a:prstGeom prst="rect">
            <a:avLst/>
          </a:prstGeom>
          <a:noFill/>
        </p:spPr>
        <p:txBody>
          <a:bodyPr wrap="square" rtlCol="0">
            <a:spAutoFit/>
          </a:bodyPr>
          <a:lstStyle/>
          <a:p>
            <a:r>
              <a:rPr lang="en-US" sz="1836" dirty="0"/>
              <a:t>8- Request + Access token</a:t>
            </a:r>
          </a:p>
        </p:txBody>
      </p:sp>
      <p:cxnSp>
        <p:nvCxnSpPr>
          <p:cNvPr id="56" name="Straight Arrow Connector 55"/>
          <p:cNvCxnSpPr/>
          <p:nvPr/>
        </p:nvCxnSpPr>
        <p:spPr>
          <a:xfrm>
            <a:off x="6615128" y="5200633"/>
            <a:ext cx="2671549" cy="0"/>
          </a:xfrm>
          <a:prstGeom prst="straightConnector1">
            <a:avLst/>
          </a:prstGeom>
          <a:ln w="47625">
            <a:tailEnd type="arrow"/>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6863638" y="4858707"/>
            <a:ext cx="2246528" cy="382308"/>
          </a:xfrm>
          <a:prstGeom prst="rect">
            <a:avLst/>
          </a:prstGeom>
          <a:noFill/>
        </p:spPr>
        <p:txBody>
          <a:bodyPr wrap="square" rtlCol="0">
            <a:spAutoFit/>
          </a:bodyPr>
          <a:lstStyle/>
          <a:p>
            <a:r>
              <a:rPr lang="en-US" sz="1836" dirty="0"/>
              <a:t>9- SharePoint data</a:t>
            </a:r>
          </a:p>
        </p:txBody>
      </p:sp>
      <p:cxnSp>
        <p:nvCxnSpPr>
          <p:cNvPr id="61" name="Straight Arrow Connector 60"/>
          <p:cNvCxnSpPr/>
          <p:nvPr/>
        </p:nvCxnSpPr>
        <p:spPr>
          <a:xfrm flipH="1">
            <a:off x="2017440" y="6450506"/>
            <a:ext cx="7212264" cy="0"/>
          </a:xfrm>
          <a:prstGeom prst="straightConnector1">
            <a:avLst/>
          </a:prstGeom>
          <a:ln w="47625">
            <a:tailEnd type="arrow"/>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3140688" y="6092042"/>
            <a:ext cx="2403390" cy="382308"/>
          </a:xfrm>
          <a:prstGeom prst="rect">
            <a:avLst/>
          </a:prstGeom>
          <a:noFill/>
        </p:spPr>
        <p:txBody>
          <a:bodyPr wrap="none" rtlCol="0">
            <a:spAutoFit/>
          </a:bodyPr>
          <a:lstStyle/>
          <a:p>
            <a:r>
              <a:rPr lang="en-US" sz="1836" dirty="0"/>
              <a:t>10- IFRAME contents</a:t>
            </a:r>
          </a:p>
        </p:txBody>
      </p:sp>
    </p:spTree>
    <p:extLst>
      <p:ext uri="{BB962C8B-B14F-4D97-AF65-F5344CB8AC3E}">
        <p14:creationId xmlns:p14="http://schemas.microsoft.com/office/powerpoint/2010/main" val="12670846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childTnLst>
                                </p:cTn>
                              </p:par>
                              <p:par>
                                <p:cTn id="32" presetID="10" presetClass="entr" presetSubtype="0" fill="hold"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500"/>
                                        <p:tgtEl>
                                          <p:spTgt spid="41"/>
                                        </p:tgtEl>
                                      </p:cBhvr>
                                    </p:animEffect>
                                  </p:childTnLst>
                                </p:cTn>
                              </p:par>
                              <p:par>
                                <p:cTn id="40" presetID="10" presetClass="entr" presetSubtype="0" fill="hold"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fade">
                                      <p:cBhvr>
                                        <p:cTn id="42" dur="500"/>
                                        <p:tgtEl>
                                          <p:spTgt spid="3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500"/>
                                        <p:tgtEl>
                                          <p:spTgt spid="4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fade">
                                      <p:cBhvr>
                                        <p:cTn id="50" dur="500"/>
                                        <p:tgtEl>
                                          <p:spTgt spid="4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500"/>
                                        <p:tgtEl>
                                          <p:spTgt spid="4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1"/>
                                        </p:tgtEl>
                                        <p:attrNameLst>
                                          <p:attrName>style.visibility</p:attrName>
                                        </p:attrNameLst>
                                      </p:cBhvr>
                                      <p:to>
                                        <p:strVal val="visible"/>
                                      </p:to>
                                    </p:set>
                                    <p:animEffect transition="in" filter="fade">
                                      <p:cBhvr>
                                        <p:cTn id="58" dur="500"/>
                                        <p:tgtEl>
                                          <p:spTgt spid="51"/>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52"/>
                                        </p:tgtEl>
                                        <p:attrNameLst>
                                          <p:attrName>style.visibility</p:attrName>
                                        </p:attrNameLst>
                                      </p:cBhvr>
                                      <p:to>
                                        <p:strVal val="visible"/>
                                      </p:to>
                                    </p:set>
                                    <p:animEffect transition="in" filter="fade">
                                      <p:cBhvr>
                                        <p:cTn id="63" dur="500"/>
                                        <p:tgtEl>
                                          <p:spTgt spid="52"/>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fade">
                                      <p:cBhvr>
                                        <p:cTn id="66" dur="500"/>
                                        <p:tgtEl>
                                          <p:spTgt spid="55"/>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56"/>
                                        </p:tgtEl>
                                        <p:attrNameLst>
                                          <p:attrName>style.visibility</p:attrName>
                                        </p:attrNameLst>
                                      </p:cBhvr>
                                      <p:to>
                                        <p:strVal val="visible"/>
                                      </p:to>
                                    </p:set>
                                    <p:animEffect transition="in" filter="fade">
                                      <p:cBhvr>
                                        <p:cTn id="71" dur="500"/>
                                        <p:tgtEl>
                                          <p:spTgt spid="56"/>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60"/>
                                        </p:tgtEl>
                                        <p:attrNameLst>
                                          <p:attrName>style.visibility</p:attrName>
                                        </p:attrNameLst>
                                      </p:cBhvr>
                                      <p:to>
                                        <p:strVal val="visible"/>
                                      </p:to>
                                    </p:set>
                                    <p:animEffect transition="in" filter="fade">
                                      <p:cBhvr>
                                        <p:cTn id="74" dur="500"/>
                                        <p:tgtEl>
                                          <p:spTgt spid="60"/>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65"/>
                                        </p:tgtEl>
                                        <p:attrNameLst>
                                          <p:attrName>style.visibility</p:attrName>
                                        </p:attrNameLst>
                                      </p:cBhvr>
                                      <p:to>
                                        <p:strVal val="visible"/>
                                      </p:to>
                                    </p:set>
                                    <p:animEffect transition="in" filter="fade">
                                      <p:cBhvr>
                                        <p:cTn id="79" dur="500"/>
                                        <p:tgtEl>
                                          <p:spTgt spid="65"/>
                                        </p:tgtEl>
                                      </p:cBhvr>
                                    </p:animEffect>
                                  </p:childTnLst>
                                </p:cTn>
                              </p:par>
                              <p:par>
                                <p:cTn id="80" presetID="10" presetClass="entr" presetSubtype="0" fill="hold" nodeType="withEffect">
                                  <p:stCondLst>
                                    <p:cond delay="0"/>
                                  </p:stCondLst>
                                  <p:childTnLst>
                                    <p:set>
                                      <p:cBhvr>
                                        <p:cTn id="81" dur="1" fill="hold">
                                          <p:stCondLst>
                                            <p:cond delay="0"/>
                                          </p:stCondLst>
                                        </p:cTn>
                                        <p:tgtEl>
                                          <p:spTgt spid="61"/>
                                        </p:tgtEl>
                                        <p:attrNameLst>
                                          <p:attrName>style.visibility</p:attrName>
                                        </p:attrNameLst>
                                      </p:cBhvr>
                                      <p:to>
                                        <p:strVal val="visible"/>
                                      </p:to>
                                    </p:set>
                                    <p:animEffect transition="in" filter="fade">
                                      <p:cBhvr>
                                        <p:cTn id="8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6" grpId="0"/>
      <p:bldP spid="31" grpId="0"/>
      <p:bldP spid="36" grpId="0"/>
      <p:bldP spid="41" grpId="0"/>
      <p:bldP spid="46" grpId="0"/>
      <p:bldP spid="51" grpId="0"/>
      <p:bldP spid="55" grpId="0"/>
      <p:bldP spid="60" grpId="0"/>
      <p:bldP spid="6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TokenHelper</a:t>
            </a:r>
            <a:r>
              <a:rPr lang="en-US" dirty="0" smtClean="0"/>
              <a:t> Class</a:t>
            </a:r>
            <a:endParaRPr lang="en-US" dirty="0"/>
          </a:p>
        </p:txBody>
      </p:sp>
      <p:sp>
        <p:nvSpPr>
          <p:cNvPr id="4" name="Content Placeholder 3"/>
          <p:cNvSpPr>
            <a:spLocks noGrp="1"/>
          </p:cNvSpPr>
          <p:nvPr>
            <p:ph type="body" sz="quarter" idx="10"/>
          </p:nvPr>
        </p:nvSpPr>
        <p:spPr>
          <a:xfrm>
            <a:off x="542705" y="1506017"/>
            <a:ext cx="11601993" cy="1577955"/>
          </a:xfrm>
        </p:spPr>
        <p:txBody>
          <a:bodyPr/>
          <a:lstStyle/>
          <a:p>
            <a:pPr marL="0" indent="0">
              <a:buNone/>
            </a:pPr>
            <a:r>
              <a:rPr lang="en-US" sz="3672" dirty="0"/>
              <a:t>Server-side app code is required to manage security tokens</a:t>
            </a:r>
          </a:p>
          <a:p>
            <a:pPr lvl="1"/>
            <a:r>
              <a:rPr lang="en-US" sz="2040" dirty="0"/>
              <a:t>Visual Studio provides </a:t>
            </a:r>
            <a:r>
              <a:rPr lang="en-US" sz="2040" dirty="0" err="1"/>
              <a:t>TokenHelper</a:t>
            </a:r>
            <a:r>
              <a:rPr lang="en-US" sz="2040" dirty="0"/>
              <a:t> class with public static methods</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0860" y="3083972"/>
            <a:ext cx="3385681" cy="3564924"/>
          </a:xfrm>
          <a:prstGeom prst="rect">
            <a:avLst/>
          </a:prstGeom>
        </p:spPr>
      </p:pic>
    </p:spTree>
    <p:extLst>
      <p:ext uri="{BB962C8B-B14F-4D97-AF65-F5344CB8AC3E}">
        <p14:creationId xmlns:p14="http://schemas.microsoft.com/office/powerpoint/2010/main" val="245191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AuthN</a:t>
            </a:r>
            <a:r>
              <a:rPr lang="en-US" dirty="0" smtClean="0"/>
              <a:t> and </a:t>
            </a:r>
            <a:r>
              <a:rPr lang="en-US" dirty="0" err="1" smtClean="0"/>
              <a:t>AuthZ</a:t>
            </a:r>
            <a:endParaRPr lang="en-US" dirty="0"/>
          </a:p>
        </p:txBody>
      </p:sp>
      <p:sp>
        <p:nvSpPr>
          <p:cNvPr id="3" name="Text Placeholder 2"/>
          <p:cNvSpPr>
            <a:spLocks noGrp="1"/>
          </p:cNvSpPr>
          <p:nvPr>
            <p:ph type="body" sz="quarter" idx="12"/>
          </p:nvPr>
        </p:nvSpPr>
        <p:spPr/>
        <p:txBody>
          <a:bodyPr/>
          <a:lstStyle/>
          <a:p>
            <a:r>
              <a:rPr lang="en-US" dirty="0" smtClean="0"/>
              <a:t>Radu Grama</a:t>
            </a:r>
            <a:endParaRPr lang="en-US" dirty="0"/>
          </a:p>
        </p:txBody>
      </p:sp>
    </p:spTree>
    <p:extLst>
      <p:ext uri="{BB962C8B-B14F-4D97-AF65-F5344CB8AC3E}">
        <p14:creationId xmlns:p14="http://schemas.microsoft.com/office/powerpoint/2010/main" val="140730964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 and CSOM</a:t>
            </a:r>
            <a:endParaRPr lang="en-US" dirty="0"/>
          </a:p>
        </p:txBody>
      </p:sp>
    </p:spTree>
    <p:extLst>
      <p:ext uri="{BB962C8B-B14F-4D97-AF65-F5344CB8AC3E}">
        <p14:creationId xmlns:p14="http://schemas.microsoft.com/office/powerpoint/2010/main" val="3345817022"/>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Programming using CSOM </a:t>
            </a:r>
            <a:endParaRPr lang="en-US" dirty="0"/>
          </a:p>
        </p:txBody>
      </p:sp>
      <p:grpSp>
        <p:nvGrpSpPr>
          <p:cNvPr id="42" name="Group 41"/>
          <p:cNvGrpSpPr/>
          <p:nvPr/>
        </p:nvGrpSpPr>
        <p:grpSpPr>
          <a:xfrm>
            <a:off x="507415" y="1055523"/>
            <a:ext cx="11512177" cy="5008211"/>
            <a:chOff x="228600" y="1143000"/>
            <a:chExt cx="8763000" cy="5106319"/>
          </a:xfrm>
        </p:grpSpPr>
        <p:sp>
          <p:nvSpPr>
            <p:cNvPr id="8" name="Rectangle 7"/>
            <p:cNvSpPr/>
            <p:nvPr/>
          </p:nvSpPr>
          <p:spPr>
            <a:xfrm>
              <a:off x="228600" y="1143000"/>
              <a:ext cx="8763000" cy="5106319"/>
            </a:xfrm>
            <a:prstGeom prst="rect">
              <a:avLst/>
            </a:prstGeom>
            <a:solidFill>
              <a:srgbClr val="EDEB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42"/>
            </a:p>
          </p:txBody>
        </p:sp>
        <p:grpSp>
          <p:nvGrpSpPr>
            <p:cNvPr id="9" name="Group 8"/>
            <p:cNvGrpSpPr/>
            <p:nvPr/>
          </p:nvGrpSpPr>
          <p:grpSpPr>
            <a:xfrm>
              <a:off x="609601" y="1524000"/>
              <a:ext cx="8077199" cy="4526013"/>
              <a:chOff x="0" y="1066800"/>
              <a:chExt cx="8839200" cy="4953009"/>
            </a:xfrm>
          </p:grpSpPr>
          <p:sp>
            <p:nvSpPr>
              <p:cNvPr id="10" name="Rounded Rectangle 9"/>
              <p:cNvSpPr/>
              <p:nvPr/>
            </p:nvSpPr>
            <p:spPr bwMode="auto">
              <a:xfrm>
                <a:off x="5029200" y="1828803"/>
                <a:ext cx="1676400" cy="3429004"/>
              </a:xfrm>
              <a:prstGeom prst="roundRect">
                <a:avLst/>
              </a:prstGeom>
              <a:ln>
                <a:headEnd type="none" w="med" len="med"/>
                <a:tailEnd type="none" w="med" len="med"/>
              </a:ln>
              <a:effectLst>
                <a:glow rad="101600">
                  <a:schemeClr val="accent4">
                    <a:satMod val="175000"/>
                    <a:alpha val="40000"/>
                  </a:schemeClr>
                </a:glow>
                <a:outerShdw blurRad="50800" dist="38100" dir="5400000" rotWithShape="0">
                  <a:srgbClr val="000000">
                    <a:alpha val="35000"/>
                  </a:srgbClr>
                </a:outerShdw>
              </a:effectLst>
            </p:spPr>
            <p:style>
              <a:lnRef idx="1">
                <a:schemeClr val="accent4"/>
              </a:lnRef>
              <a:fillRef idx="2">
                <a:schemeClr val="accent4"/>
              </a:fillRef>
              <a:effectRef idx="1">
                <a:schemeClr val="accent4"/>
              </a:effectRef>
              <a:fontRef idx="minor">
                <a:schemeClr val="dk1"/>
              </a:fontRef>
            </p:style>
            <p:txBody>
              <a:bodyPr vert="horz" wrap="square" lIns="93256" tIns="46628" rIns="93256" bIns="46628" numCol="1" rtlCol="0" anchor="ctr" anchorCtr="0" compatLnSpc="1">
                <a:prstTxWarp prst="textNoShape">
                  <a:avLst/>
                </a:prstTxWarp>
              </a:bodyPr>
              <a:lstStyle/>
              <a:p>
                <a:pPr algn="ctr" defTabSz="1195009" fontAlgn="base">
                  <a:spcBef>
                    <a:spcPct val="0"/>
                  </a:spcBef>
                  <a:spcAft>
                    <a:spcPct val="0"/>
                  </a:spcAft>
                </a:pPr>
                <a:r>
                  <a:rPr lang="en-US" sz="2142" dirty="0">
                    <a:solidFill>
                      <a:sysClr val="windowText" lastClr="000000"/>
                    </a:solidFill>
                    <a:effectLst>
                      <a:outerShdw blurRad="38100" dist="38100" dir="2700000" algn="tl">
                        <a:srgbClr val="000000">
                          <a:alpha val="43137"/>
                        </a:srgbClr>
                      </a:outerShdw>
                    </a:effectLst>
                    <a:latin typeface="Segoe" pitchFamily="34" charset="0"/>
                  </a:rPr>
                  <a:t>Client.svc</a:t>
                </a:r>
              </a:p>
            </p:txBody>
          </p:sp>
          <p:sp>
            <p:nvSpPr>
              <p:cNvPr id="11" name="Rounded Rectangle 10"/>
              <p:cNvSpPr/>
              <p:nvPr/>
            </p:nvSpPr>
            <p:spPr bwMode="auto">
              <a:xfrm>
                <a:off x="7086601" y="1828803"/>
                <a:ext cx="1676400" cy="1371602"/>
              </a:xfrm>
              <a:prstGeom prst="roundRect">
                <a:avLst/>
              </a:prstGeom>
              <a:ln>
                <a:headEnd type="none" w="med" len="med"/>
                <a:tailEnd type="none" w="med" len="med"/>
              </a:ln>
              <a:effectLst>
                <a:glow rad="101600">
                  <a:schemeClr val="accent4">
                    <a:satMod val="175000"/>
                    <a:alpha val="40000"/>
                  </a:schemeClr>
                </a:glow>
                <a:outerShdw blurRad="50800" dist="38100" dir="5400000" rotWithShape="0">
                  <a:srgbClr val="000000">
                    <a:alpha val="35000"/>
                  </a:srgbClr>
                </a:outerShdw>
              </a:effectLst>
            </p:spPr>
            <p:style>
              <a:lnRef idx="1">
                <a:schemeClr val="accent4"/>
              </a:lnRef>
              <a:fillRef idx="2">
                <a:schemeClr val="accent4"/>
              </a:fillRef>
              <a:effectRef idx="1">
                <a:schemeClr val="accent4"/>
              </a:effectRef>
              <a:fontRef idx="minor">
                <a:schemeClr val="dk1"/>
              </a:fontRef>
            </p:style>
            <p:txBody>
              <a:bodyPr vert="horz" wrap="square" lIns="93256" tIns="46628" rIns="93256" bIns="46628" numCol="1" rtlCol="0" anchor="ctr" anchorCtr="0" compatLnSpc="1">
                <a:prstTxWarp prst="textNoShape">
                  <a:avLst/>
                </a:prstTxWarp>
              </a:bodyPr>
              <a:lstStyle/>
              <a:p>
                <a:pPr algn="ctr" defTabSz="1195009" fontAlgn="base">
                  <a:spcBef>
                    <a:spcPct val="0"/>
                  </a:spcBef>
                  <a:spcAft>
                    <a:spcPct val="0"/>
                  </a:spcAft>
                </a:pPr>
                <a:r>
                  <a:rPr lang="en-US" sz="2142" dirty="0">
                    <a:solidFill>
                      <a:sysClr val="windowText" lastClr="000000"/>
                    </a:solidFill>
                    <a:effectLst>
                      <a:outerShdw blurRad="38100" dist="38100" dir="2700000" algn="tl">
                        <a:srgbClr val="000000">
                          <a:alpha val="43137"/>
                        </a:srgbClr>
                      </a:outerShdw>
                    </a:effectLst>
                    <a:latin typeface="Segoe" pitchFamily="34" charset="0"/>
                  </a:rPr>
                  <a:t>Server OM</a:t>
                </a:r>
              </a:p>
            </p:txBody>
          </p:sp>
          <p:sp>
            <p:nvSpPr>
              <p:cNvPr id="12" name="Can 11"/>
              <p:cNvSpPr/>
              <p:nvPr/>
            </p:nvSpPr>
            <p:spPr bwMode="auto">
              <a:xfrm>
                <a:off x="7162800" y="3733806"/>
                <a:ext cx="1676400" cy="1600203"/>
              </a:xfrm>
              <a:prstGeom prst="can">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3256" tIns="46628" rIns="93256" bIns="46628" numCol="1" rtlCol="0" anchor="ctr" anchorCtr="0" compatLnSpc="1">
                <a:prstTxWarp prst="textNoShape">
                  <a:avLst/>
                </a:prstTxWarp>
              </a:bodyPr>
              <a:lstStyle/>
              <a:p>
                <a:pPr algn="ctr" defTabSz="1195009" fontAlgn="base">
                  <a:spcBef>
                    <a:spcPct val="0"/>
                  </a:spcBef>
                  <a:spcAft>
                    <a:spcPct val="0"/>
                  </a:spcAft>
                </a:pPr>
                <a:r>
                  <a:rPr lang="en-US" sz="2142" dirty="0">
                    <a:solidFill>
                      <a:sysClr val="windowText" lastClr="000000"/>
                    </a:solidFill>
                    <a:effectLst>
                      <a:outerShdw blurRad="38100" dist="38100" dir="2700000" algn="tl">
                        <a:srgbClr val="000000">
                          <a:alpha val="43137"/>
                        </a:srgbClr>
                      </a:outerShdw>
                    </a:effectLst>
                    <a:latin typeface="Segoe" pitchFamily="34" charset="0"/>
                  </a:rPr>
                  <a:t>Content</a:t>
                </a:r>
                <a:br>
                  <a:rPr lang="en-US" sz="2142" dirty="0">
                    <a:solidFill>
                      <a:sysClr val="windowText" lastClr="000000"/>
                    </a:solidFill>
                    <a:effectLst>
                      <a:outerShdw blurRad="38100" dist="38100" dir="2700000" algn="tl">
                        <a:srgbClr val="000000">
                          <a:alpha val="43137"/>
                        </a:srgbClr>
                      </a:outerShdw>
                    </a:effectLst>
                    <a:latin typeface="Segoe" pitchFamily="34" charset="0"/>
                  </a:rPr>
                </a:br>
                <a:r>
                  <a:rPr lang="en-US" sz="2142" dirty="0">
                    <a:solidFill>
                      <a:sysClr val="windowText" lastClr="000000"/>
                    </a:solidFill>
                    <a:effectLst>
                      <a:outerShdw blurRad="38100" dist="38100" dir="2700000" algn="tl">
                        <a:srgbClr val="000000">
                          <a:alpha val="43137"/>
                        </a:srgbClr>
                      </a:outerShdw>
                    </a:effectLst>
                    <a:latin typeface="Segoe" pitchFamily="34" charset="0"/>
                  </a:rPr>
                  <a:t>database</a:t>
                </a:r>
              </a:p>
            </p:txBody>
          </p:sp>
          <p:sp>
            <p:nvSpPr>
              <p:cNvPr id="13" name="Left-Right Arrow 12"/>
              <p:cNvSpPr/>
              <p:nvPr/>
            </p:nvSpPr>
            <p:spPr bwMode="auto">
              <a:xfrm>
                <a:off x="6629401" y="2209803"/>
                <a:ext cx="609600" cy="381000"/>
              </a:xfrm>
              <a:prstGeom prst="leftRightArrow">
                <a:avLst/>
              </a:prstGeom>
              <a:solidFill>
                <a:srgbClr val="C0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1195009" fontAlgn="base">
                  <a:spcBef>
                    <a:spcPct val="0"/>
                  </a:spcBef>
                  <a:spcAft>
                    <a:spcPct val="0"/>
                  </a:spcAft>
                </a:pPr>
                <a:endParaRPr lang="en-US" sz="2142" dirty="0">
                  <a:solidFill>
                    <a:srgbClr val="FFFFFF"/>
                  </a:solidFill>
                  <a:effectLst>
                    <a:outerShdw blurRad="38100" dist="38100" dir="2700000" algn="tl">
                      <a:srgbClr val="000000">
                        <a:alpha val="43137"/>
                      </a:srgbClr>
                    </a:outerShdw>
                  </a:effectLst>
                  <a:latin typeface="Segoe" pitchFamily="34" charset="0"/>
                </a:endParaRPr>
              </a:p>
            </p:txBody>
          </p:sp>
          <p:sp>
            <p:nvSpPr>
              <p:cNvPr id="14" name="Left-Right Arrow 13"/>
              <p:cNvSpPr/>
              <p:nvPr/>
            </p:nvSpPr>
            <p:spPr bwMode="auto">
              <a:xfrm rot="5400000">
                <a:off x="7658100" y="3314705"/>
                <a:ext cx="609601" cy="381000"/>
              </a:xfrm>
              <a:prstGeom prst="leftRightArrow">
                <a:avLst/>
              </a:prstGeom>
              <a:solidFill>
                <a:srgbClr val="C0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1195009" fontAlgn="base">
                  <a:spcBef>
                    <a:spcPct val="0"/>
                  </a:spcBef>
                  <a:spcAft>
                    <a:spcPct val="0"/>
                  </a:spcAft>
                </a:pPr>
                <a:endParaRPr lang="en-US" sz="2142" dirty="0">
                  <a:solidFill>
                    <a:srgbClr val="FFFFFF"/>
                  </a:solidFill>
                  <a:effectLst>
                    <a:outerShdw blurRad="38100" dist="38100" dir="2700000" algn="tl">
                      <a:srgbClr val="000000">
                        <a:alpha val="43137"/>
                      </a:srgbClr>
                    </a:outerShdw>
                  </a:effectLst>
                  <a:latin typeface="Segoe" pitchFamily="34" charset="0"/>
                </a:endParaRPr>
              </a:p>
            </p:txBody>
          </p:sp>
          <p:cxnSp>
            <p:nvCxnSpPr>
              <p:cNvPr id="15" name="Straight Connector 14"/>
              <p:cNvCxnSpPr/>
              <p:nvPr/>
            </p:nvCxnSpPr>
            <p:spPr>
              <a:xfrm rot="5400000">
                <a:off x="4266406" y="2590805"/>
                <a:ext cx="305595" cy="794"/>
              </a:xfrm>
              <a:prstGeom prst="line">
                <a:avLst/>
              </a:prstGeom>
            </p:spPr>
            <p:style>
              <a:lnRef idx="1">
                <a:schemeClr val="accent1"/>
              </a:lnRef>
              <a:fillRef idx="0">
                <a:schemeClr val="accent1"/>
              </a:fillRef>
              <a:effectRef idx="0">
                <a:schemeClr val="accent1"/>
              </a:effectRef>
              <a:fontRef idx="minor">
                <a:schemeClr val="tx1"/>
              </a:fontRef>
            </p:style>
          </p:cxnSp>
          <p:sp>
            <p:nvSpPr>
              <p:cNvPr id="16" name="Rounded Rectangle 15"/>
              <p:cNvSpPr/>
              <p:nvPr/>
            </p:nvSpPr>
            <p:spPr bwMode="auto">
              <a:xfrm>
                <a:off x="914400" y="2133603"/>
                <a:ext cx="2286000" cy="381000"/>
              </a:xfrm>
              <a:prstGeom prst="roundRect">
                <a:avLst/>
              </a:prstGeom>
              <a:ln>
                <a:headEnd type="none" w="med" len="med"/>
                <a:tailEnd type="none" w="med" len="med"/>
              </a:ln>
              <a:effectLst>
                <a:glow rad="101600">
                  <a:schemeClr val="accent4">
                    <a:satMod val="175000"/>
                    <a:alpha val="40000"/>
                  </a:schemeClr>
                </a:glow>
                <a:outerShdw blurRad="50800" dist="38100" dir="5400000" rotWithShape="0">
                  <a:srgbClr val="000000">
                    <a:alpha val="35000"/>
                  </a:srgbClr>
                </a:outerShdw>
              </a:effectLst>
            </p:spPr>
            <p:style>
              <a:lnRef idx="1">
                <a:schemeClr val="accent4"/>
              </a:lnRef>
              <a:fillRef idx="2">
                <a:schemeClr val="accent4"/>
              </a:fillRef>
              <a:effectRef idx="1">
                <a:schemeClr val="accent4"/>
              </a:effectRef>
              <a:fontRef idx="minor">
                <a:schemeClr val="dk1"/>
              </a:fontRef>
            </p:style>
            <p:txBody>
              <a:bodyPr vert="horz" wrap="square" lIns="93256" tIns="46628" rIns="93256" bIns="46628" numCol="1" rtlCol="0" anchor="ctr" anchorCtr="0" compatLnSpc="1">
                <a:prstTxWarp prst="textNoShape">
                  <a:avLst/>
                </a:prstTxWarp>
              </a:bodyPr>
              <a:lstStyle/>
              <a:p>
                <a:pPr algn="ctr" defTabSz="1195009"/>
                <a:r>
                  <a:rPr lang="en-US" sz="1836" dirty="0">
                    <a:solidFill>
                      <a:sysClr val="windowText" lastClr="000000"/>
                    </a:solidFill>
                    <a:effectLst>
                      <a:outerShdw blurRad="38100" dist="38100" dir="2700000" algn="tl">
                        <a:srgbClr val="000000">
                          <a:alpha val="43137"/>
                        </a:srgbClr>
                      </a:outerShdw>
                    </a:effectLst>
                    <a:latin typeface="Segoe" pitchFamily="34" charset="0"/>
                  </a:rPr>
                  <a:t>JavaScript OM</a:t>
                </a:r>
              </a:p>
            </p:txBody>
          </p:sp>
          <p:sp>
            <p:nvSpPr>
              <p:cNvPr id="17" name="Rounded Rectangle 16"/>
              <p:cNvSpPr/>
              <p:nvPr/>
            </p:nvSpPr>
            <p:spPr bwMode="auto">
              <a:xfrm>
                <a:off x="914400" y="3733806"/>
                <a:ext cx="2286000" cy="381000"/>
              </a:xfrm>
              <a:prstGeom prst="roundRect">
                <a:avLst/>
              </a:prstGeom>
              <a:ln>
                <a:headEnd type="none" w="med" len="med"/>
                <a:tailEnd type="none" w="med" len="med"/>
              </a:ln>
              <a:effectLst>
                <a:glow rad="101600">
                  <a:schemeClr val="accent4">
                    <a:satMod val="175000"/>
                    <a:alpha val="40000"/>
                  </a:schemeClr>
                </a:glow>
                <a:outerShdw blurRad="50800" dist="38100" dir="5400000" rotWithShape="0">
                  <a:srgbClr val="000000">
                    <a:alpha val="35000"/>
                  </a:srgbClr>
                </a:outerShdw>
              </a:effectLst>
            </p:spPr>
            <p:style>
              <a:lnRef idx="1">
                <a:schemeClr val="accent4"/>
              </a:lnRef>
              <a:fillRef idx="2">
                <a:schemeClr val="accent4"/>
              </a:fillRef>
              <a:effectRef idx="1">
                <a:schemeClr val="accent4"/>
              </a:effectRef>
              <a:fontRef idx="minor">
                <a:schemeClr val="dk1"/>
              </a:fontRef>
            </p:style>
            <p:txBody>
              <a:bodyPr vert="horz" wrap="square" lIns="93256" tIns="46628" rIns="93256" bIns="46628" numCol="1" rtlCol="0" anchor="ctr" anchorCtr="0" compatLnSpc="1">
                <a:prstTxWarp prst="textNoShape">
                  <a:avLst/>
                </a:prstTxWarp>
              </a:bodyPr>
              <a:lstStyle/>
              <a:p>
                <a:pPr algn="ctr" defTabSz="1195009" fontAlgn="base">
                  <a:spcBef>
                    <a:spcPct val="0"/>
                  </a:spcBef>
                  <a:spcAft>
                    <a:spcPct val="0"/>
                  </a:spcAft>
                </a:pPr>
                <a:r>
                  <a:rPr lang="en-US" sz="1836" dirty="0">
                    <a:solidFill>
                      <a:sysClr val="windowText" lastClr="000000"/>
                    </a:solidFill>
                    <a:effectLst>
                      <a:outerShdw blurRad="38100" dist="38100" dir="2700000" algn="tl">
                        <a:srgbClr val="000000">
                          <a:alpha val="43137"/>
                        </a:srgbClr>
                      </a:outerShdw>
                    </a:effectLst>
                    <a:latin typeface="Segoe" pitchFamily="34" charset="0"/>
                  </a:rPr>
                  <a:t>Proxy</a:t>
                </a:r>
              </a:p>
            </p:txBody>
          </p:sp>
          <p:sp>
            <p:nvSpPr>
              <p:cNvPr id="18" name="Rounded Rectangle 17"/>
              <p:cNvSpPr/>
              <p:nvPr/>
            </p:nvSpPr>
            <p:spPr bwMode="auto">
              <a:xfrm>
                <a:off x="914400" y="4495806"/>
                <a:ext cx="2286000" cy="381000"/>
              </a:xfrm>
              <a:prstGeom prst="roundRect">
                <a:avLst/>
              </a:prstGeom>
              <a:ln>
                <a:headEnd type="none" w="med" len="med"/>
                <a:tailEnd type="none" w="med" len="med"/>
              </a:ln>
              <a:effectLst>
                <a:glow rad="101600">
                  <a:schemeClr val="accent4">
                    <a:satMod val="175000"/>
                    <a:alpha val="40000"/>
                  </a:schemeClr>
                </a:glow>
                <a:outerShdw blurRad="50800" dist="38100" dir="5400000" rotWithShape="0">
                  <a:srgbClr val="000000">
                    <a:alpha val="35000"/>
                  </a:srgbClr>
                </a:outerShdw>
              </a:effectLst>
            </p:spPr>
            <p:style>
              <a:lnRef idx="1">
                <a:schemeClr val="accent4"/>
              </a:lnRef>
              <a:fillRef idx="2">
                <a:schemeClr val="accent4"/>
              </a:fillRef>
              <a:effectRef idx="1">
                <a:schemeClr val="accent4"/>
              </a:effectRef>
              <a:fontRef idx="minor">
                <a:schemeClr val="dk1"/>
              </a:fontRef>
            </p:style>
            <p:txBody>
              <a:bodyPr vert="horz" wrap="square" lIns="93256" tIns="46628" rIns="93256" bIns="46628" numCol="1" rtlCol="0" anchor="ctr" anchorCtr="0" compatLnSpc="1">
                <a:prstTxWarp prst="textNoShape">
                  <a:avLst/>
                </a:prstTxWarp>
              </a:bodyPr>
              <a:lstStyle/>
              <a:p>
                <a:pPr algn="ctr" defTabSz="1195009" fontAlgn="base">
                  <a:spcBef>
                    <a:spcPct val="0"/>
                  </a:spcBef>
                  <a:spcAft>
                    <a:spcPct val="0"/>
                  </a:spcAft>
                </a:pPr>
                <a:r>
                  <a:rPr lang="en-US" sz="1836" dirty="0">
                    <a:solidFill>
                      <a:sysClr val="windowText" lastClr="000000"/>
                    </a:solidFill>
                    <a:effectLst>
                      <a:outerShdw blurRad="38100" dist="38100" dir="2700000" algn="tl">
                        <a:srgbClr val="000000">
                          <a:alpha val="43137"/>
                        </a:srgbClr>
                      </a:outerShdw>
                    </a:effectLst>
                    <a:latin typeface="Segoe" pitchFamily="34" charset="0"/>
                  </a:rPr>
                  <a:t>Managed OM</a:t>
                </a:r>
              </a:p>
            </p:txBody>
          </p:sp>
          <p:sp>
            <p:nvSpPr>
              <p:cNvPr id="19" name="Rounded Rectangle 18"/>
              <p:cNvSpPr/>
              <p:nvPr/>
            </p:nvSpPr>
            <p:spPr bwMode="auto">
              <a:xfrm>
                <a:off x="914400" y="2819405"/>
                <a:ext cx="2286000" cy="381000"/>
              </a:xfrm>
              <a:prstGeom prst="roundRect">
                <a:avLst/>
              </a:prstGeom>
              <a:ln>
                <a:headEnd type="none" w="med" len="med"/>
                <a:tailEnd type="none" w="med" len="med"/>
              </a:ln>
              <a:effectLst>
                <a:glow rad="101600">
                  <a:schemeClr val="accent4">
                    <a:satMod val="175000"/>
                    <a:alpha val="40000"/>
                  </a:schemeClr>
                </a:glow>
                <a:outerShdw blurRad="50800" dist="38100" dir="5400000" rotWithShape="0">
                  <a:srgbClr val="000000">
                    <a:alpha val="35000"/>
                  </a:srgbClr>
                </a:outerShdw>
              </a:effectLst>
            </p:spPr>
            <p:style>
              <a:lnRef idx="1">
                <a:schemeClr val="accent4"/>
              </a:lnRef>
              <a:fillRef idx="2">
                <a:schemeClr val="accent4"/>
              </a:fillRef>
              <a:effectRef idx="1">
                <a:schemeClr val="accent4"/>
              </a:effectRef>
              <a:fontRef idx="minor">
                <a:schemeClr val="dk1"/>
              </a:fontRef>
            </p:style>
            <p:txBody>
              <a:bodyPr vert="horz" wrap="square" lIns="93256" tIns="46628" rIns="93256" bIns="46628" numCol="1" rtlCol="0" anchor="ctr" anchorCtr="0" compatLnSpc="1">
                <a:prstTxWarp prst="textNoShape">
                  <a:avLst/>
                </a:prstTxWarp>
              </a:bodyPr>
              <a:lstStyle/>
              <a:p>
                <a:pPr algn="ctr" defTabSz="1195009" fontAlgn="base">
                  <a:spcBef>
                    <a:spcPct val="0"/>
                  </a:spcBef>
                  <a:spcAft>
                    <a:spcPct val="0"/>
                  </a:spcAft>
                </a:pPr>
                <a:r>
                  <a:rPr lang="en-US" sz="1836" dirty="0">
                    <a:solidFill>
                      <a:sysClr val="windowText" lastClr="000000"/>
                    </a:solidFill>
                    <a:effectLst>
                      <a:outerShdw blurRad="38100" dist="38100" dir="2700000" algn="tl">
                        <a:srgbClr val="000000">
                          <a:alpha val="43137"/>
                        </a:srgbClr>
                      </a:outerShdw>
                    </a:effectLst>
                    <a:latin typeface="Segoe" pitchFamily="34" charset="0"/>
                  </a:rPr>
                  <a:t>Proxy</a:t>
                </a:r>
              </a:p>
            </p:txBody>
          </p:sp>
          <p:sp>
            <p:nvSpPr>
              <p:cNvPr id="20" name="Rounded Rectangle 19"/>
              <p:cNvSpPr/>
              <p:nvPr/>
            </p:nvSpPr>
            <p:spPr bwMode="auto">
              <a:xfrm>
                <a:off x="304800" y="5334008"/>
                <a:ext cx="3810001" cy="685801"/>
              </a:xfrm>
              <a:prstGeom prst="roundRect">
                <a:avLst/>
              </a:prstGeom>
              <a:solidFill>
                <a:schemeClr val="accent1"/>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1195009"/>
                <a:r>
                  <a:rPr lang="en-US" sz="1530" dirty="0">
                    <a:solidFill>
                      <a:schemeClr val="bg2"/>
                    </a:solidFill>
                    <a:latin typeface="Arial Black" pitchFamily="34" charset="0"/>
                  </a:rPr>
                  <a:t>Your C# and VB.NET Code</a:t>
                </a:r>
              </a:p>
            </p:txBody>
          </p:sp>
          <p:sp>
            <p:nvSpPr>
              <p:cNvPr id="21" name="Rounded Rectangle 20"/>
              <p:cNvSpPr/>
              <p:nvPr/>
            </p:nvSpPr>
            <p:spPr bwMode="auto">
              <a:xfrm>
                <a:off x="228600" y="1066800"/>
                <a:ext cx="3886201" cy="609601"/>
              </a:xfrm>
              <a:prstGeom prst="roundRect">
                <a:avLst/>
              </a:prstGeom>
              <a:solidFill>
                <a:schemeClr val="accent1"/>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1195009"/>
                <a:r>
                  <a:rPr lang="en-US" sz="1530" dirty="0">
                    <a:solidFill>
                      <a:schemeClr val="bg2"/>
                    </a:solidFill>
                    <a:latin typeface="Arial Black" pitchFamily="34" charset="0"/>
                  </a:rPr>
                  <a:t>Your JavaScript Code</a:t>
                </a:r>
              </a:p>
            </p:txBody>
          </p:sp>
          <p:cxnSp>
            <p:nvCxnSpPr>
              <p:cNvPr id="22" name="Straight Connector 21"/>
              <p:cNvCxnSpPr/>
              <p:nvPr/>
            </p:nvCxnSpPr>
            <p:spPr>
              <a:xfrm>
                <a:off x="228600" y="3429005"/>
                <a:ext cx="4191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3" name="Right Arrow 22"/>
              <p:cNvSpPr/>
              <p:nvPr/>
            </p:nvSpPr>
            <p:spPr bwMode="auto">
              <a:xfrm>
                <a:off x="3200400" y="3810005"/>
                <a:ext cx="1981200" cy="228600"/>
              </a:xfrm>
              <a:prstGeom prst="rightArrow">
                <a:avLst/>
              </a:prstGeom>
              <a:solidFill>
                <a:srgbClr val="C0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1195009" fontAlgn="base">
                  <a:spcBef>
                    <a:spcPct val="0"/>
                  </a:spcBef>
                  <a:spcAft>
                    <a:spcPct val="0"/>
                  </a:spcAft>
                </a:pPr>
                <a:endParaRPr lang="en-US" sz="2142" dirty="0">
                  <a:solidFill>
                    <a:srgbClr val="FFFFFF"/>
                  </a:solidFill>
                  <a:effectLst>
                    <a:outerShdw blurRad="38100" dist="38100" dir="2700000" algn="tl">
                      <a:srgbClr val="000000">
                        <a:alpha val="43137"/>
                      </a:srgbClr>
                    </a:outerShdw>
                  </a:effectLst>
                  <a:latin typeface="Segoe" pitchFamily="34" charset="0"/>
                </a:endParaRPr>
              </a:p>
            </p:txBody>
          </p:sp>
          <p:sp>
            <p:nvSpPr>
              <p:cNvPr id="24" name="Right Arrow 23"/>
              <p:cNvSpPr/>
              <p:nvPr/>
            </p:nvSpPr>
            <p:spPr bwMode="auto">
              <a:xfrm>
                <a:off x="3200400" y="2895604"/>
                <a:ext cx="1981200" cy="228600"/>
              </a:xfrm>
              <a:prstGeom prst="rightArrow">
                <a:avLst/>
              </a:prstGeom>
              <a:solidFill>
                <a:srgbClr val="C0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1195009" fontAlgn="base">
                  <a:spcBef>
                    <a:spcPct val="0"/>
                  </a:spcBef>
                  <a:spcAft>
                    <a:spcPct val="0"/>
                  </a:spcAft>
                </a:pPr>
                <a:endParaRPr lang="en-US" sz="2142" dirty="0">
                  <a:solidFill>
                    <a:srgbClr val="FFFFFF"/>
                  </a:solidFill>
                  <a:effectLst>
                    <a:outerShdw blurRad="38100" dist="38100" dir="2700000" algn="tl">
                      <a:srgbClr val="000000">
                        <a:alpha val="43137"/>
                      </a:srgbClr>
                    </a:outerShdw>
                  </a:effectLst>
                  <a:latin typeface="Segoe" pitchFamily="34" charset="0"/>
                </a:endParaRPr>
              </a:p>
            </p:txBody>
          </p:sp>
          <p:sp>
            <p:nvSpPr>
              <p:cNvPr id="25" name="Right Arrow 24"/>
              <p:cNvSpPr/>
              <p:nvPr/>
            </p:nvSpPr>
            <p:spPr bwMode="auto">
              <a:xfrm rot="10800000">
                <a:off x="3200400" y="4572005"/>
                <a:ext cx="1981200" cy="228600"/>
              </a:xfrm>
              <a:prstGeom prst="rightArrow">
                <a:avLst/>
              </a:prstGeom>
              <a:solidFill>
                <a:srgbClr val="C0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1195009" fontAlgn="base">
                  <a:spcBef>
                    <a:spcPct val="0"/>
                  </a:spcBef>
                  <a:spcAft>
                    <a:spcPct val="0"/>
                  </a:spcAft>
                </a:pPr>
                <a:endParaRPr lang="en-US" sz="2142" dirty="0">
                  <a:solidFill>
                    <a:srgbClr val="FFFFFF"/>
                  </a:solidFill>
                  <a:effectLst>
                    <a:outerShdw blurRad="38100" dist="38100" dir="2700000" algn="tl">
                      <a:srgbClr val="000000">
                        <a:alpha val="43137"/>
                      </a:srgbClr>
                    </a:outerShdw>
                  </a:effectLst>
                  <a:latin typeface="Segoe" pitchFamily="34" charset="0"/>
                </a:endParaRPr>
              </a:p>
            </p:txBody>
          </p:sp>
          <p:sp>
            <p:nvSpPr>
              <p:cNvPr id="26" name="Right Arrow 25"/>
              <p:cNvSpPr/>
              <p:nvPr/>
            </p:nvSpPr>
            <p:spPr bwMode="auto">
              <a:xfrm rot="10800000">
                <a:off x="3200400" y="2209802"/>
                <a:ext cx="1981200" cy="228600"/>
              </a:xfrm>
              <a:prstGeom prst="rightArrow">
                <a:avLst/>
              </a:prstGeom>
              <a:solidFill>
                <a:srgbClr val="C0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1195009" fontAlgn="base">
                  <a:spcBef>
                    <a:spcPct val="0"/>
                  </a:spcBef>
                  <a:spcAft>
                    <a:spcPct val="0"/>
                  </a:spcAft>
                </a:pPr>
                <a:endParaRPr lang="en-US" sz="2142" dirty="0">
                  <a:solidFill>
                    <a:srgbClr val="FFFFFF"/>
                  </a:solidFill>
                  <a:effectLst>
                    <a:outerShdw blurRad="38100" dist="38100" dir="2700000" algn="tl">
                      <a:srgbClr val="000000">
                        <a:alpha val="43137"/>
                      </a:srgbClr>
                    </a:outerShdw>
                  </a:effectLst>
                  <a:latin typeface="Segoe" pitchFamily="34" charset="0"/>
                </a:endParaRPr>
              </a:p>
            </p:txBody>
          </p:sp>
          <p:sp>
            <p:nvSpPr>
              <p:cNvPr id="27" name="Right Arrow 26"/>
              <p:cNvSpPr/>
              <p:nvPr/>
            </p:nvSpPr>
            <p:spPr bwMode="auto">
              <a:xfrm rot="16200000">
                <a:off x="1828800" y="4191005"/>
                <a:ext cx="419101" cy="266700"/>
              </a:xfrm>
              <a:prstGeom prst="rightArrow">
                <a:avLst/>
              </a:prstGeom>
              <a:solidFill>
                <a:srgbClr val="C0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1195009" fontAlgn="base">
                  <a:spcBef>
                    <a:spcPct val="0"/>
                  </a:spcBef>
                  <a:spcAft>
                    <a:spcPct val="0"/>
                  </a:spcAft>
                </a:pPr>
                <a:endParaRPr lang="en-US" sz="2142" dirty="0">
                  <a:solidFill>
                    <a:srgbClr val="FFFFFF"/>
                  </a:solidFill>
                  <a:effectLst>
                    <a:outerShdw blurRad="38100" dist="38100" dir="2700000" algn="tl">
                      <a:srgbClr val="000000">
                        <a:alpha val="43137"/>
                      </a:srgbClr>
                    </a:outerShdw>
                  </a:effectLst>
                  <a:latin typeface="Segoe" pitchFamily="34" charset="0"/>
                </a:endParaRPr>
              </a:p>
            </p:txBody>
          </p:sp>
          <p:sp>
            <p:nvSpPr>
              <p:cNvPr id="28" name="Right Arrow 27"/>
              <p:cNvSpPr/>
              <p:nvPr/>
            </p:nvSpPr>
            <p:spPr bwMode="auto">
              <a:xfrm rot="5400000">
                <a:off x="1828800" y="2590804"/>
                <a:ext cx="419101" cy="266700"/>
              </a:xfrm>
              <a:prstGeom prst="rightArrow">
                <a:avLst/>
              </a:prstGeom>
              <a:solidFill>
                <a:srgbClr val="C0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1195009" fontAlgn="base">
                  <a:spcBef>
                    <a:spcPct val="0"/>
                  </a:spcBef>
                  <a:spcAft>
                    <a:spcPct val="0"/>
                  </a:spcAft>
                </a:pPr>
                <a:endParaRPr lang="en-US" sz="2142" dirty="0">
                  <a:solidFill>
                    <a:srgbClr val="FFFFFF"/>
                  </a:solidFill>
                  <a:effectLst>
                    <a:outerShdw blurRad="38100" dist="38100" dir="2700000" algn="tl">
                      <a:srgbClr val="000000">
                        <a:alpha val="43137"/>
                      </a:srgbClr>
                    </a:outerShdw>
                  </a:effectLst>
                  <a:latin typeface="Segoe" pitchFamily="34" charset="0"/>
                </a:endParaRPr>
              </a:p>
            </p:txBody>
          </p:sp>
          <p:sp>
            <p:nvSpPr>
              <p:cNvPr id="29" name="Up-Down Arrow 28"/>
              <p:cNvSpPr/>
              <p:nvPr/>
            </p:nvSpPr>
            <p:spPr bwMode="auto">
              <a:xfrm>
                <a:off x="1828800" y="1600202"/>
                <a:ext cx="304800" cy="609601"/>
              </a:xfrm>
              <a:prstGeom prst="upDown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1195009" fontAlgn="base">
                  <a:spcBef>
                    <a:spcPct val="0"/>
                  </a:spcBef>
                  <a:spcAft>
                    <a:spcPct val="0"/>
                  </a:spcAft>
                </a:pPr>
                <a:endParaRPr lang="en-US" sz="2142" dirty="0">
                  <a:solidFill>
                    <a:srgbClr val="FFFFFF"/>
                  </a:solidFill>
                  <a:effectLst>
                    <a:outerShdw blurRad="38100" dist="38100" dir="2700000" algn="tl">
                      <a:srgbClr val="000000">
                        <a:alpha val="43137"/>
                      </a:srgbClr>
                    </a:outerShdw>
                  </a:effectLst>
                  <a:latin typeface="Segoe" pitchFamily="34" charset="0"/>
                </a:endParaRPr>
              </a:p>
            </p:txBody>
          </p:sp>
          <p:sp>
            <p:nvSpPr>
              <p:cNvPr id="30" name="Up-Down Arrow 29"/>
              <p:cNvSpPr/>
              <p:nvPr/>
            </p:nvSpPr>
            <p:spPr bwMode="auto">
              <a:xfrm>
                <a:off x="1905000" y="4800606"/>
                <a:ext cx="304800" cy="609601"/>
              </a:xfrm>
              <a:prstGeom prst="upDown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1195009" fontAlgn="base">
                  <a:spcBef>
                    <a:spcPct val="0"/>
                  </a:spcBef>
                  <a:spcAft>
                    <a:spcPct val="0"/>
                  </a:spcAft>
                </a:pPr>
                <a:endParaRPr lang="en-US" sz="2142" dirty="0">
                  <a:solidFill>
                    <a:srgbClr val="FFFFFF"/>
                  </a:solidFill>
                  <a:effectLst>
                    <a:outerShdw blurRad="38100" dist="38100" dir="2700000" algn="tl">
                      <a:srgbClr val="000000">
                        <a:alpha val="43137"/>
                      </a:srgbClr>
                    </a:outerShdw>
                  </a:effectLst>
                  <a:latin typeface="Segoe" pitchFamily="34" charset="0"/>
                </a:endParaRPr>
              </a:p>
            </p:txBody>
          </p:sp>
          <p:sp>
            <p:nvSpPr>
              <p:cNvPr id="31" name="TextBox 30"/>
              <p:cNvSpPr txBox="1"/>
              <p:nvPr/>
            </p:nvSpPr>
            <p:spPr>
              <a:xfrm>
                <a:off x="3276600" y="2636382"/>
                <a:ext cx="1733550" cy="357252"/>
              </a:xfrm>
              <a:prstGeom prst="rect">
                <a:avLst/>
              </a:prstGeom>
              <a:noFill/>
            </p:spPr>
            <p:txBody>
              <a:bodyPr wrap="square" rtlCol="0">
                <a:spAutoFit/>
              </a:bodyPr>
              <a:lstStyle/>
              <a:p>
                <a:pPr algn="ctr"/>
                <a:r>
                  <a:rPr lang="en-US" sz="1428" dirty="0"/>
                  <a:t>XML Request</a:t>
                </a:r>
              </a:p>
            </p:txBody>
          </p:sp>
          <p:sp>
            <p:nvSpPr>
              <p:cNvPr id="32" name="TextBox 31"/>
              <p:cNvSpPr txBox="1"/>
              <p:nvPr/>
            </p:nvSpPr>
            <p:spPr>
              <a:xfrm>
                <a:off x="3276600" y="3550783"/>
                <a:ext cx="1676946" cy="357252"/>
              </a:xfrm>
              <a:prstGeom prst="rect">
                <a:avLst/>
              </a:prstGeom>
              <a:noFill/>
            </p:spPr>
            <p:txBody>
              <a:bodyPr wrap="square" rtlCol="0">
                <a:spAutoFit/>
              </a:bodyPr>
              <a:lstStyle/>
              <a:p>
                <a:pPr algn="ctr"/>
                <a:r>
                  <a:rPr lang="en-US" sz="1428" dirty="0"/>
                  <a:t>XML Request</a:t>
                </a:r>
              </a:p>
            </p:txBody>
          </p:sp>
          <p:sp>
            <p:nvSpPr>
              <p:cNvPr id="33" name="TextBox 32"/>
              <p:cNvSpPr txBox="1"/>
              <p:nvPr/>
            </p:nvSpPr>
            <p:spPr>
              <a:xfrm>
                <a:off x="3276600" y="1950579"/>
                <a:ext cx="1733550" cy="357252"/>
              </a:xfrm>
              <a:prstGeom prst="rect">
                <a:avLst/>
              </a:prstGeom>
              <a:noFill/>
            </p:spPr>
            <p:txBody>
              <a:bodyPr wrap="square" rtlCol="0">
                <a:spAutoFit/>
              </a:bodyPr>
              <a:lstStyle/>
              <a:p>
                <a:pPr algn="ctr"/>
                <a:r>
                  <a:rPr lang="en-US" sz="1428" dirty="0"/>
                  <a:t>JSON Response</a:t>
                </a:r>
              </a:p>
            </p:txBody>
          </p:sp>
          <p:sp>
            <p:nvSpPr>
              <p:cNvPr id="34" name="TextBox 33"/>
              <p:cNvSpPr txBox="1"/>
              <p:nvPr/>
            </p:nvSpPr>
            <p:spPr>
              <a:xfrm>
                <a:off x="3200399" y="4312783"/>
                <a:ext cx="1905000" cy="357252"/>
              </a:xfrm>
              <a:prstGeom prst="rect">
                <a:avLst/>
              </a:prstGeom>
              <a:noFill/>
            </p:spPr>
            <p:txBody>
              <a:bodyPr wrap="square" rtlCol="0">
                <a:spAutoFit/>
              </a:bodyPr>
              <a:lstStyle/>
              <a:p>
                <a:pPr algn="ctr"/>
                <a:r>
                  <a:rPr lang="en-US" sz="1428" dirty="0"/>
                  <a:t>JSON Response</a:t>
                </a:r>
              </a:p>
            </p:txBody>
          </p:sp>
          <p:cxnSp>
            <p:nvCxnSpPr>
              <p:cNvPr id="35" name="Straight Connector 34"/>
              <p:cNvCxnSpPr/>
              <p:nvPr/>
            </p:nvCxnSpPr>
            <p:spPr>
              <a:xfrm rot="5400000">
                <a:off x="4039393" y="1600202"/>
                <a:ext cx="761207"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4191397" y="3352407"/>
                <a:ext cx="457200"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a:off x="4229497" y="4228709"/>
                <a:ext cx="381000"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a:off x="3657996" y="5189154"/>
                <a:ext cx="1524000" cy="794"/>
              </a:xfrm>
              <a:prstGeom prst="line">
                <a:avLst/>
              </a:prstGeom>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0" y="1752601"/>
                <a:ext cx="1066800" cy="373013"/>
              </a:xfrm>
              <a:prstGeom prst="rect">
                <a:avLst/>
              </a:prstGeom>
              <a:noFill/>
            </p:spPr>
            <p:txBody>
              <a:bodyPr wrap="square" rtlCol="0">
                <a:spAutoFit/>
              </a:bodyPr>
              <a:lstStyle/>
              <a:p>
                <a:r>
                  <a:rPr lang="en-US" sz="1530" dirty="0"/>
                  <a:t>Browser</a:t>
                </a:r>
              </a:p>
            </p:txBody>
          </p:sp>
          <p:sp>
            <p:nvSpPr>
              <p:cNvPr id="40" name="TextBox 39"/>
              <p:cNvSpPr txBox="1"/>
              <p:nvPr/>
            </p:nvSpPr>
            <p:spPr>
              <a:xfrm>
                <a:off x="0" y="4953005"/>
                <a:ext cx="1905000" cy="373013"/>
              </a:xfrm>
              <a:prstGeom prst="rect">
                <a:avLst/>
              </a:prstGeom>
              <a:noFill/>
            </p:spPr>
            <p:txBody>
              <a:bodyPr wrap="square" rtlCol="0">
                <a:spAutoFit/>
              </a:bodyPr>
              <a:lstStyle/>
              <a:p>
                <a:r>
                  <a:rPr lang="en-US" sz="1530" dirty="0"/>
                  <a:t>Managed Client</a:t>
                </a:r>
              </a:p>
            </p:txBody>
          </p:sp>
          <p:sp>
            <p:nvSpPr>
              <p:cNvPr id="41" name="TextBox 40"/>
              <p:cNvSpPr txBox="1"/>
              <p:nvPr/>
            </p:nvSpPr>
            <p:spPr>
              <a:xfrm>
                <a:off x="4942904" y="5422451"/>
                <a:ext cx="1986163" cy="378267"/>
              </a:xfrm>
              <a:prstGeom prst="rect">
                <a:avLst/>
              </a:prstGeom>
              <a:noFill/>
            </p:spPr>
            <p:txBody>
              <a:bodyPr wrap="square" rtlCol="0">
                <a:spAutoFit/>
              </a:bodyPr>
              <a:lstStyle/>
              <a:p>
                <a:r>
                  <a:rPr lang="en-US" sz="1530" dirty="0"/>
                  <a:t>SharePoint Web Server</a:t>
                </a:r>
              </a:p>
            </p:txBody>
          </p:sp>
        </p:grpSp>
      </p:grpSp>
    </p:spTree>
    <p:extLst>
      <p:ext uri="{BB962C8B-B14F-4D97-AF65-F5344CB8AC3E}">
        <p14:creationId xmlns:p14="http://schemas.microsoft.com/office/powerpoint/2010/main" val="1594748729"/>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ODATA Primer</a:t>
            </a:r>
            <a:endParaRPr lang="en-US" dirty="0"/>
          </a:p>
        </p:txBody>
      </p:sp>
      <p:sp>
        <p:nvSpPr>
          <p:cNvPr id="5" name="Content Placeholder 4"/>
          <p:cNvSpPr>
            <a:spLocks noGrp="1"/>
          </p:cNvSpPr>
          <p:nvPr>
            <p:ph type="body" sz="quarter" idx="10"/>
          </p:nvPr>
        </p:nvSpPr>
        <p:spPr/>
        <p:txBody>
          <a:bodyPr/>
          <a:lstStyle/>
          <a:p>
            <a:r>
              <a:rPr lang="en-US" sz="3672" dirty="0"/>
              <a:t>“THE” New Data Access API for HTTP-based Clients</a:t>
            </a:r>
          </a:p>
          <a:p>
            <a:pPr lvl="1"/>
            <a:r>
              <a:rPr lang="en-US" sz="2040" dirty="0"/>
              <a:t>Based on open specification growing in popularity</a:t>
            </a:r>
          </a:p>
          <a:p>
            <a:pPr lvl="1"/>
            <a:r>
              <a:rPr lang="en-US" sz="2040" dirty="0"/>
              <a:t>Standardizes Data Access APIs for CRUD operations</a:t>
            </a:r>
          </a:p>
          <a:p>
            <a:pPr lvl="1"/>
            <a:r>
              <a:rPr lang="en-US" sz="2040" dirty="0"/>
              <a:t>OData services are emerging on Internet (</a:t>
            </a:r>
            <a:r>
              <a:rPr lang="en-US" sz="2040" dirty="0" err="1"/>
              <a:t>NetFlix</a:t>
            </a:r>
            <a:r>
              <a:rPr lang="en-US" sz="2040" dirty="0"/>
              <a:t>, Dallas, Azure)</a:t>
            </a:r>
          </a:p>
          <a:p>
            <a:pPr lvl="1"/>
            <a:r>
              <a:rPr lang="en-US" sz="2040" dirty="0"/>
              <a:t>OData clients becoming more popular as well</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063" y="3399255"/>
            <a:ext cx="10048774" cy="1985372"/>
          </a:xfrm>
          <a:prstGeom prst="rect">
            <a:avLst/>
          </a:prstGeom>
          <a:ln>
            <a:solidFill>
              <a:schemeClr val="bg1">
                <a:lumMod val="75000"/>
              </a:schemeClr>
            </a:solidFill>
          </a:ln>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26611" y="4068734"/>
            <a:ext cx="5085196" cy="1994279"/>
          </a:xfrm>
          <a:prstGeom prst="rect">
            <a:avLst/>
          </a:prstGeom>
          <a:ln>
            <a:solidFill>
              <a:schemeClr val="bg1">
                <a:lumMod val="75000"/>
              </a:schemeClr>
            </a:solidFill>
          </a:ln>
        </p:spPr>
      </p:pic>
    </p:spTree>
    <p:extLst>
      <p:ext uri="{BB962C8B-B14F-4D97-AF65-F5344CB8AC3E}">
        <p14:creationId xmlns:p14="http://schemas.microsoft.com/office/powerpoint/2010/main" val="2074860311"/>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Using </a:t>
            </a:r>
            <a:r>
              <a:rPr lang="en-US" dirty="0" err="1" smtClean="0"/>
              <a:t>OData</a:t>
            </a:r>
            <a:r>
              <a:rPr lang="en-US" dirty="0" smtClean="0"/>
              <a:t> with </a:t>
            </a:r>
            <a:r>
              <a:rPr lang="en-US" dirty="0" err="1" smtClean="0"/>
              <a:t>OAuth</a:t>
            </a:r>
            <a:endParaRPr lang="en-US" dirty="0"/>
          </a:p>
        </p:txBody>
      </p:sp>
      <p:sp>
        <p:nvSpPr>
          <p:cNvPr id="5" name="Text Placeholder 4"/>
          <p:cNvSpPr>
            <a:spLocks noGrp="1"/>
          </p:cNvSpPr>
          <p:nvPr>
            <p:ph type="body" sz="quarter" idx="12"/>
          </p:nvPr>
        </p:nvSpPr>
        <p:spPr/>
        <p:txBody>
          <a:bodyPr/>
          <a:lstStyle/>
          <a:p>
            <a:r>
              <a:rPr lang="en-US" dirty="0" smtClean="0"/>
              <a:t>Radu Grama</a:t>
            </a:r>
            <a:endParaRPr lang="en-US" dirty="0"/>
          </a:p>
        </p:txBody>
      </p:sp>
    </p:spTree>
    <p:extLst>
      <p:ext uri="{BB962C8B-B14F-4D97-AF65-F5344CB8AC3E}">
        <p14:creationId xmlns:p14="http://schemas.microsoft.com/office/powerpoint/2010/main" val="423049121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a:t>
            </a:r>
            <a:endParaRPr lang="en-US" dirty="0"/>
          </a:p>
        </p:txBody>
      </p:sp>
      <p:sp>
        <p:nvSpPr>
          <p:cNvPr id="3" name="Text Placeholder 2"/>
          <p:cNvSpPr>
            <a:spLocks noGrp="1"/>
          </p:cNvSpPr>
          <p:nvPr>
            <p:ph type="body" sz="quarter" idx="10"/>
          </p:nvPr>
        </p:nvSpPr>
        <p:spPr>
          <a:xfrm>
            <a:off x="274638" y="1212850"/>
            <a:ext cx="11887200" cy="2523768"/>
          </a:xfrm>
        </p:spPr>
        <p:txBody>
          <a:bodyPr/>
          <a:lstStyle/>
          <a:p>
            <a:r>
              <a:rPr lang="en-US" dirty="0" smtClean="0"/>
              <a:t>Explore the process of developing and publishing apps for SharePoint 2013 in non-Microsoft environments.</a:t>
            </a:r>
          </a:p>
          <a:p>
            <a:endParaRPr lang="en-US" dirty="0"/>
          </a:p>
        </p:txBody>
      </p:sp>
    </p:spTree>
    <p:extLst>
      <p:ext uri="{BB962C8B-B14F-4D97-AF65-F5344CB8AC3E}">
        <p14:creationId xmlns:p14="http://schemas.microsoft.com/office/powerpoint/2010/main" val="4184179129"/>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Identity</a:t>
            </a:r>
            <a:endParaRPr lang="en-US" dirty="0"/>
          </a:p>
        </p:txBody>
      </p:sp>
    </p:spTree>
    <p:extLst>
      <p:ext uri="{BB962C8B-B14F-4D97-AF65-F5344CB8AC3E}">
        <p14:creationId xmlns:p14="http://schemas.microsoft.com/office/powerpoint/2010/main" val="3511363393"/>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3447098"/>
          </a:xfrm>
        </p:spPr>
        <p:txBody>
          <a:bodyPr/>
          <a:lstStyle/>
          <a:p>
            <a:r>
              <a:rPr lang="en-US" dirty="0" smtClean="0"/>
              <a:t>Existing solution uses Forms Based Authentication</a:t>
            </a:r>
          </a:p>
          <a:p>
            <a:r>
              <a:rPr lang="en-US" dirty="0" smtClean="0"/>
              <a:t>Not granting users access to SharePoint</a:t>
            </a:r>
          </a:p>
          <a:p>
            <a:r>
              <a:rPr lang="en-US" dirty="0" smtClean="0"/>
              <a:t>Not changing SharePoint’s authentication</a:t>
            </a:r>
          </a:p>
          <a:p>
            <a:r>
              <a:rPr lang="en-US" dirty="0" smtClean="0"/>
              <a:t>Tying users together…</a:t>
            </a:r>
          </a:p>
          <a:p>
            <a:endParaRPr lang="en-US" dirty="0"/>
          </a:p>
        </p:txBody>
      </p:sp>
      <p:sp>
        <p:nvSpPr>
          <p:cNvPr id="3" name="Title 2"/>
          <p:cNvSpPr>
            <a:spLocks noGrp="1"/>
          </p:cNvSpPr>
          <p:nvPr>
            <p:ph type="title"/>
          </p:nvPr>
        </p:nvSpPr>
        <p:spPr/>
        <p:txBody>
          <a:bodyPr/>
          <a:lstStyle/>
          <a:p>
            <a:r>
              <a:rPr lang="en-US" dirty="0" smtClean="0"/>
              <a:t>Integrating User Identity</a:t>
            </a:r>
            <a:endParaRPr lang="en-US" dirty="0"/>
          </a:p>
        </p:txBody>
      </p:sp>
    </p:spTree>
    <p:extLst>
      <p:ext uri="{BB962C8B-B14F-4D97-AF65-F5344CB8AC3E}">
        <p14:creationId xmlns:p14="http://schemas.microsoft.com/office/powerpoint/2010/main" val="3707605969"/>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Using </a:t>
            </a:r>
            <a:r>
              <a:rPr lang="en-US" dirty="0" err="1" smtClean="0"/>
              <a:t>OData</a:t>
            </a:r>
            <a:r>
              <a:rPr lang="en-US" dirty="0" smtClean="0"/>
              <a:t> with </a:t>
            </a:r>
            <a:r>
              <a:rPr lang="en-US" dirty="0" err="1" smtClean="0"/>
              <a:t>OAuth</a:t>
            </a:r>
            <a:endParaRPr lang="en-US" dirty="0"/>
          </a:p>
        </p:txBody>
      </p:sp>
      <p:sp>
        <p:nvSpPr>
          <p:cNvPr id="5" name="Text Placeholder 4"/>
          <p:cNvSpPr>
            <a:spLocks noGrp="1"/>
          </p:cNvSpPr>
          <p:nvPr>
            <p:ph type="body" sz="quarter" idx="12"/>
          </p:nvPr>
        </p:nvSpPr>
        <p:spPr/>
        <p:txBody>
          <a:bodyPr/>
          <a:lstStyle/>
          <a:p>
            <a:r>
              <a:rPr lang="en-US" dirty="0" smtClean="0"/>
              <a:t>Radu Grama</a:t>
            </a:r>
            <a:endParaRPr lang="en-US" dirty="0"/>
          </a:p>
        </p:txBody>
      </p:sp>
    </p:spTree>
    <p:extLst>
      <p:ext uri="{BB962C8B-B14F-4D97-AF65-F5344CB8AC3E}">
        <p14:creationId xmlns:p14="http://schemas.microsoft.com/office/powerpoint/2010/main" val="160672551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4" name="Text Placeholder 3"/>
          <p:cNvSpPr>
            <a:spLocks noGrp="1"/>
          </p:cNvSpPr>
          <p:nvPr>
            <p:ph type="body" sz="quarter" idx="10"/>
          </p:nvPr>
        </p:nvSpPr>
        <p:spPr>
          <a:xfrm>
            <a:off x="274638" y="1212850"/>
            <a:ext cx="11887200" cy="4801314"/>
          </a:xfrm>
        </p:spPr>
        <p:txBody>
          <a:bodyPr/>
          <a:lstStyle/>
          <a:p>
            <a:r>
              <a:rPr lang="en-US" dirty="0" smtClean="0"/>
              <a:t>Scenario Overview</a:t>
            </a:r>
          </a:p>
          <a:p>
            <a:r>
              <a:rPr lang="en-US" dirty="0" smtClean="0"/>
              <a:t>Gathering Requirements</a:t>
            </a:r>
          </a:p>
          <a:p>
            <a:r>
              <a:rPr lang="en-US" dirty="0" smtClean="0"/>
              <a:t>App Decisions</a:t>
            </a:r>
          </a:p>
          <a:p>
            <a:r>
              <a:rPr lang="en-US" dirty="0" err="1" smtClean="0"/>
              <a:t>OAuth</a:t>
            </a:r>
            <a:endParaRPr lang="en-US" dirty="0" smtClean="0"/>
          </a:p>
          <a:p>
            <a:r>
              <a:rPr lang="en-US" dirty="0" smtClean="0"/>
              <a:t>CSOM and REST</a:t>
            </a:r>
          </a:p>
          <a:p>
            <a:r>
              <a:rPr lang="en-US" dirty="0" smtClean="0"/>
              <a:t>Integrating FBA</a:t>
            </a:r>
          </a:p>
          <a:p>
            <a:r>
              <a:rPr lang="en-US" dirty="0" smtClean="0"/>
              <a:t>Packaging</a:t>
            </a:r>
            <a:endParaRPr lang="en-US" dirty="0"/>
          </a:p>
        </p:txBody>
      </p:sp>
    </p:spTree>
    <p:extLst>
      <p:ext uri="{BB962C8B-B14F-4D97-AF65-F5344CB8AC3E}">
        <p14:creationId xmlns:p14="http://schemas.microsoft.com/office/powerpoint/2010/main" val="830294180"/>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More Information</a:t>
            </a:r>
            <a:endParaRPr lang="en-US" dirty="0"/>
          </a:p>
        </p:txBody>
      </p:sp>
      <p:sp>
        <p:nvSpPr>
          <p:cNvPr id="3" name="Text Placeholder 2"/>
          <p:cNvSpPr>
            <a:spLocks noGrp="1"/>
          </p:cNvSpPr>
          <p:nvPr>
            <p:ph type="body" sz="quarter" idx="10"/>
          </p:nvPr>
        </p:nvSpPr>
        <p:spPr>
          <a:xfrm>
            <a:off x="274638" y="1212850"/>
            <a:ext cx="11887200" cy="3447098"/>
          </a:xfrm>
        </p:spPr>
        <p:txBody>
          <a:bodyPr/>
          <a:lstStyle/>
          <a:p>
            <a:r>
              <a:rPr lang="en-US" dirty="0" smtClean="0">
                <a:hlinkClick r:id="rId2"/>
              </a:rPr>
              <a:t>http://dev.office.com</a:t>
            </a:r>
            <a:endParaRPr lang="en-US" dirty="0" smtClean="0"/>
          </a:p>
          <a:p>
            <a:endParaRPr lang="en-US" dirty="0"/>
          </a:p>
          <a:p>
            <a:r>
              <a:rPr lang="en-US" dirty="0" smtClean="0"/>
              <a:t>@</a:t>
            </a:r>
            <a:r>
              <a:rPr lang="en-US" dirty="0" err="1" smtClean="0"/>
              <a:t>kaevans</a:t>
            </a:r>
            <a:endParaRPr lang="en-US" dirty="0" smtClean="0"/>
          </a:p>
          <a:p>
            <a:r>
              <a:rPr lang="en-US" dirty="0" smtClean="0"/>
              <a:t>@</a:t>
            </a:r>
            <a:r>
              <a:rPr lang="en-US" dirty="0" err="1" smtClean="0"/>
              <a:t>radugrama</a:t>
            </a:r>
            <a:endParaRPr lang="en-US" dirty="0" smtClean="0"/>
          </a:p>
          <a:p>
            <a:endParaRPr lang="en-US" dirty="0"/>
          </a:p>
        </p:txBody>
      </p:sp>
    </p:spTree>
    <p:extLst>
      <p:ext uri="{BB962C8B-B14F-4D97-AF65-F5344CB8AC3E}">
        <p14:creationId xmlns:p14="http://schemas.microsoft.com/office/powerpoint/2010/main" val="1575494447"/>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936982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4" name="Text Placeholder 3"/>
          <p:cNvSpPr>
            <a:spLocks noGrp="1"/>
          </p:cNvSpPr>
          <p:nvPr>
            <p:ph type="body" sz="quarter" idx="10"/>
          </p:nvPr>
        </p:nvSpPr>
        <p:spPr>
          <a:xfrm>
            <a:off x="274638" y="1212850"/>
            <a:ext cx="11887200" cy="4801314"/>
          </a:xfrm>
        </p:spPr>
        <p:txBody>
          <a:bodyPr/>
          <a:lstStyle/>
          <a:p>
            <a:r>
              <a:rPr lang="en-US" dirty="0" smtClean="0"/>
              <a:t>Scenario Overview</a:t>
            </a:r>
          </a:p>
          <a:p>
            <a:r>
              <a:rPr lang="en-US" dirty="0" smtClean="0"/>
              <a:t>Gathering Requirements</a:t>
            </a:r>
          </a:p>
          <a:p>
            <a:r>
              <a:rPr lang="en-US" dirty="0" smtClean="0"/>
              <a:t>App Decisions</a:t>
            </a:r>
          </a:p>
          <a:p>
            <a:r>
              <a:rPr lang="en-US" dirty="0" err="1" smtClean="0"/>
              <a:t>OAuth</a:t>
            </a:r>
            <a:endParaRPr lang="en-US" dirty="0" smtClean="0"/>
          </a:p>
          <a:p>
            <a:r>
              <a:rPr lang="en-US" dirty="0" smtClean="0"/>
              <a:t>CSOM and REST</a:t>
            </a:r>
          </a:p>
          <a:p>
            <a:r>
              <a:rPr lang="en-US" dirty="0" smtClean="0"/>
              <a:t>Integrating FBA</a:t>
            </a:r>
          </a:p>
          <a:p>
            <a:r>
              <a:rPr lang="en-US" dirty="0" smtClean="0"/>
              <a:t>Packaging</a:t>
            </a:r>
            <a:endParaRPr lang="en-US" dirty="0"/>
          </a:p>
        </p:txBody>
      </p:sp>
    </p:spTree>
    <p:extLst>
      <p:ext uri="{BB962C8B-B14F-4D97-AF65-F5344CB8AC3E}">
        <p14:creationId xmlns:p14="http://schemas.microsoft.com/office/powerpoint/2010/main" val="323790257"/>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Scenario Overview</a:t>
            </a:r>
            <a:endParaRPr lang="en-US" dirty="0"/>
          </a:p>
        </p:txBody>
      </p:sp>
    </p:spTree>
    <p:extLst>
      <p:ext uri="{BB962C8B-B14F-4D97-AF65-F5344CB8AC3E}">
        <p14:creationId xmlns:p14="http://schemas.microsoft.com/office/powerpoint/2010/main" val="1057774614"/>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quarter" idx="10"/>
          </p:nvPr>
        </p:nvSpPr>
        <p:spPr>
          <a:xfrm>
            <a:off x="274638" y="1212850"/>
            <a:ext cx="11887200" cy="1415772"/>
          </a:xfrm>
        </p:spPr>
        <p:txBody>
          <a:bodyPr/>
          <a:lstStyle/>
          <a:p>
            <a:r>
              <a:rPr lang="en-US" dirty="0" smtClean="0"/>
              <a:t>Forms based authentication</a:t>
            </a:r>
          </a:p>
          <a:p>
            <a:r>
              <a:rPr lang="en-US" dirty="0" smtClean="0"/>
              <a:t>No Microsoft technologies</a:t>
            </a:r>
            <a:endParaRPr lang="en-US" dirty="0"/>
          </a:p>
        </p:txBody>
      </p:sp>
      <p:sp>
        <p:nvSpPr>
          <p:cNvPr id="2" name="Title 1"/>
          <p:cNvSpPr>
            <a:spLocks noGrp="1"/>
          </p:cNvSpPr>
          <p:nvPr>
            <p:ph type="title"/>
          </p:nvPr>
        </p:nvSpPr>
        <p:spPr/>
        <p:txBody>
          <a:bodyPr/>
          <a:lstStyle/>
          <a:p>
            <a:r>
              <a:rPr lang="en-US" dirty="0" smtClean="0"/>
              <a:t>Existing Solution</a:t>
            </a:r>
            <a:endParaRPr lang="en-US" dirty="0"/>
          </a:p>
        </p:txBody>
      </p:sp>
      <p:sp>
        <p:nvSpPr>
          <p:cNvPr id="3" name="Rectangle 2"/>
          <p:cNvSpPr/>
          <p:nvPr/>
        </p:nvSpPr>
        <p:spPr bwMode="auto">
          <a:xfrm>
            <a:off x="579437" y="3802062"/>
            <a:ext cx="2743200" cy="2741854"/>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Linux server running </a:t>
            </a:r>
            <a:r>
              <a:rPr lang="en-US" smtClean="0">
                <a:gradFill>
                  <a:gsLst>
                    <a:gs pos="0">
                      <a:srgbClr val="FFFFFF"/>
                    </a:gs>
                    <a:gs pos="100000">
                      <a:srgbClr val="FFFFFF"/>
                    </a:gs>
                  </a:gsLst>
                  <a:lin ang="5400000" scaled="0"/>
                </a:gradFill>
                <a:ea typeface="Segoe UI" pitchFamily="34" charset="0"/>
                <a:cs typeface="Segoe UI" pitchFamily="34" charset="0"/>
              </a:rPr>
              <a:t>in AWS</a:t>
            </a: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p:nvSpPr>
        <p:spPr bwMode="auto">
          <a:xfrm>
            <a:off x="3322394" y="3802062"/>
            <a:ext cx="2743200" cy="2741854"/>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Apache</a:t>
            </a: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p:cNvSpPr/>
          <p:nvPr/>
        </p:nvSpPr>
        <p:spPr bwMode="auto">
          <a:xfrm>
            <a:off x="8808308" y="3802062"/>
            <a:ext cx="2743200" cy="274185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PHP</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6065351" y="3802062"/>
            <a:ext cx="2743200" cy="2741854"/>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MySQL</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97"/>
          <p:cNvSpPr>
            <a:spLocks noEditPoints="1"/>
          </p:cNvSpPr>
          <p:nvPr/>
        </p:nvSpPr>
        <p:spPr bwMode="black">
          <a:xfrm>
            <a:off x="7285142" y="5019598"/>
            <a:ext cx="303618" cy="306781"/>
          </a:xfrm>
          <a:custGeom>
            <a:avLst/>
            <a:gdLst>
              <a:gd name="T0" fmla="*/ 0 w 96"/>
              <a:gd name="T1" fmla="*/ 0 h 97"/>
              <a:gd name="T2" fmla="*/ 0 w 96"/>
              <a:gd name="T3" fmla="*/ 97 h 97"/>
              <a:gd name="T4" fmla="*/ 24 w 96"/>
              <a:gd name="T5" fmla="*/ 97 h 97"/>
              <a:gd name="T6" fmla="*/ 24 w 96"/>
              <a:gd name="T7" fmla="*/ 69 h 97"/>
              <a:gd name="T8" fmla="*/ 73 w 96"/>
              <a:gd name="T9" fmla="*/ 69 h 97"/>
              <a:gd name="T10" fmla="*/ 73 w 96"/>
              <a:gd name="T11" fmla="*/ 97 h 97"/>
              <a:gd name="T12" fmla="*/ 96 w 96"/>
              <a:gd name="T13" fmla="*/ 97 h 97"/>
              <a:gd name="T14" fmla="*/ 96 w 96"/>
              <a:gd name="T15" fmla="*/ 0 h 97"/>
              <a:gd name="T16" fmla="*/ 0 w 96"/>
              <a:gd name="T17" fmla="*/ 0 h 97"/>
              <a:gd name="T18" fmla="*/ 80 w 96"/>
              <a:gd name="T19" fmla="*/ 41 h 97"/>
              <a:gd name="T20" fmla="*/ 14 w 96"/>
              <a:gd name="T21" fmla="*/ 41 h 97"/>
              <a:gd name="T22" fmla="*/ 14 w 96"/>
              <a:gd name="T23" fmla="*/ 5 h 97"/>
              <a:gd name="T24" fmla="*/ 80 w 96"/>
              <a:gd name="T25" fmla="*/ 5 h 97"/>
              <a:gd name="T26" fmla="*/ 80 w 96"/>
              <a:gd name="T27" fmla="*/ 41 h 97"/>
              <a:gd name="T28" fmla="*/ 34 w 96"/>
              <a:gd name="T29" fmla="*/ 76 h 97"/>
              <a:gd name="T30" fmla="*/ 50 w 96"/>
              <a:gd name="T31" fmla="*/ 76 h 97"/>
              <a:gd name="T32" fmla="*/ 50 w 96"/>
              <a:gd name="T33" fmla="*/ 97 h 97"/>
              <a:gd name="T34" fmla="*/ 34 w 96"/>
              <a:gd name="T35" fmla="*/ 97 h 97"/>
              <a:gd name="T36" fmla="*/ 34 w 96"/>
              <a:gd name="T37" fmla="*/ 7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6" h="97">
                <a:moveTo>
                  <a:pt x="0" y="0"/>
                </a:moveTo>
                <a:lnTo>
                  <a:pt x="0" y="97"/>
                </a:lnTo>
                <a:lnTo>
                  <a:pt x="24" y="97"/>
                </a:lnTo>
                <a:lnTo>
                  <a:pt x="24" y="69"/>
                </a:lnTo>
                <a:lnTo>
                  <a:pt x="73" y="69"/>
                </a:lnTo>
                <a:lnTo>
                  <a:pt x="73" y="97"/>
                </a:lnTo>
                <a:lnTo>
                  <a:pt x="96" y="97"/>
                </a:lnTo>
                <a:lnTo>
                  <a:pt x="96" y="0"/>
                </a:lnTo>
                <a:lnTo>
                  <a:pt x="0" y="0"/>
                </a:lnTo>
                <a:close/>
                <a:moveTo>
                  <a:pt x="80" y="41"/>
                </a:moveTo>
                <a:lnTo>
                  <a:pt x="14" y="41"/>
                </a:lnTo>
                <a:lnTo>
                  <a:pt x="14" y="5"/>
                </a:lnTo>
                <a:lnTo>
                  <a:pt x="80" y="5"/>
                </a:lnTo>
                <a:lnTo>
                  <a:pt x="80" y="41"/>
                </a:lnTo>
                <a:close/>
                <a:moveTo>
                  <a:pt x="34" y="76"/>
                </a:moveTo>
                <a:lnTo>
                  <a:pt x="50" y="76"/>
                </a:lnTo>
                <a:lnTo>
                  <a:pt x="50" y="97"/>
                </a:lnTo>
                <a:lnTo>
                  <a:pt x="34" y="97"/>
                </a:lnTo>
                <a:lnTo>
                  <a:pt x="34" y="76"/>
                </a:ln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10" name="Freeform 104"/>
          <p:cNvSpPr>
            <a:spLocks noEditPoints="1"/>
          </p:cNvSpPr>
          <p:nvPr/>
        </p:nvSpPr>
        <p:spPr bwMode="black">
          <a:xfrm>
            <a:off x="4423649" y="5019598"/>
            <a:ext cx="319430" cy="319430"/>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11" name="Freeform 82"/>
          <p:cNvSpPr>
            <a:spLocks noEditPoints="1"/>
          </p:cNvSpPr>
          <p:nvPr/>
        </p:nvSpPr>
        <p:spPr bwMode="black">
          <a:xfrm>
            <a:off x="1446354" y="4908905"/>
            <a:ext cx="629377" cy="528166"/>
          </a:xfrm>
          <a:custGeom>
            <a:avLst/>
            <a:gdLst>
              <a:gd name="T0" fmla="*/ 52 w 120"/>
              <a:gd name="T1" fmla="*/ 6 h 101"/>
              <a:gd name="T2" fmla="*/ 23 w 120"/>
              <a:gd name="T3" fmla="*/ 48 h 101"/>
              <a:gd name="T4" fmla="*/ 0 w 120"/>
              <a:gd name="T5" fmla="*/ 29 h 101"/>
              <a:gd name="T6" fmla="*/ 7 w 120"/>
              <a:gd name="T7" fmla="*/ 21 h 101"/>
              <a:gd name="T8" fmla="*/ 21 w 120"/>
              <a:gd name="T9" fmla="*/ 33 h 101"/>
              <a:gd name="T10" fmla="*/ 43 w 120"/>
              <a:gd name="T11" fmla="*/ 0 h 101"/>
              <a:gd name="T12" fmla="*/ 52 w 120"/>
              <a:gd name="T13" fmla="*/ 6 h 101"/>
              <a:gd name="T14" fmla="*/ 118 w 120"/>
              <a:gd name="T15" fmla="*/ 44 h 101"/>
              <a:gd name="T16" fmla="*/ 117 w 120"/>
              <a:gd name="T17" fmla="*/ 44 h 101"/>
              <a:gd name="T18" fmla="*/ 108 w 120"/>
              <a:gd name="T19" fmla="*/ 44 h 101"/>
              <a:gd name="T20" fmla="*/ 107 w 120"/>
              <a:gd name="T21" fmla="*/ 44 h 101"/>
              <a:gd name="T22" fmla="*/ 105 w 120"/>
              <a:gd name="T23" fmla="*/ 44 h 101"/>
              <a:gd name="T24" fmla="*/ 103 w 120"/>
              <a:gd name="T25" fmla="*/ 52 h 101"/>
              <a:gd name="T26" fmla="*/ 56 w 120"/>
              <a:gd name="T27" fmla="*/ 52 h 101"/>
              <a:gd name="T28" fmla="*/ 53 w 120"/>
              <a:gd name="T29" fmla="*/ 52 h 101"/>
              <a:gd name="T30" fmla="*/ 50 w 120"/>
              <a:gd name="T31" fmla="*/ 52 h 101"/>
              <a:gd name="T32" fmla="*/ 51 w 120"/>
              <a:gd name="T33" fmla="*/ 55 h 101"/>
              <a:gd name="T34" fmla="*/ 51 w 120"/>
              <a:gd name="T35" fmla="*/ 55 h 101"/>
              <a:gd name="T36" fmla="*/ 56 w 120"/>
              <a:gd name="T37" fmla="*/ 80 h 101"/>
              <a:gd name="T38" fmla="*/ 57 w 120"/>
              <a:gd name="T39" fmla="*/ 81 h 101"/>
              <a:gd name="T40" fmla="*/ 57 w 120"/>
              <a:gd name="T41" fmla="*/ 82 h 101"/>
              <a:gd name="T42" fmla="*/ 59 w 120"/>
              <a:gd name="T43" fmla="*/ 82 h 101"/>
              <a:gd name="T44" fmla="*/ 59 w 120"/>
              <a:gd name="T45" fmla="*/ 82 h 101"/>
              <a:gd name="T46" fmla="*/ 96 w 120"/>
              <a:gd name="T47" fmla="*/ 82 h 101"/>
              <a:gd name="T48" fmla="*/ 95 w 120"/>
              <a:gd name="T49" fmla="*/ 87 h 101"/>
              <a:gd name="T50" fmla="*/ 56 w 120"/>
              <a:gd name="T51" fmla="*/ 87 h 101"/>
              <a:gd name="T52" fmla="*/ 55 w 120"/>
              <a:gd name="T53" fmla="*/ 87 h 101"/>
              <a:gd name="T54" fmla="*/ 53 w 120"/>
              <a:gd name="T55" fmla="*/ 87 h 101"/>
              <a:gd name="T56" fmla="*/ 53 w 120"/>
              <a:gd name="T57" fmla="*/ 92 h 101"/>
              <a:gd name="T58" fmla="*/ 55 w 120"/>
              <a:gd name="T59" fmla="*/ 92 h 101"/>
              <a:gd name="T60" fmla="*/ 55 w 120"/>
              <a:gd name="T61" fmla="*/ 92 h 101"/>
              <a:gd name="T62" fmla="*/ 59 w 120"/>
              <a:gd name="T63" fmla="*/ 92 h 101"/>
              <a:gd name="T64" fmla="*/ 58 w 120"/>
              <a:gd name="T65" fmla="*/ 95 h 101"/>
              <a:gd name="T66" fmla="*/ 64 w 120"/>
              <a:gd name="T67" fmla="*/ 101 h 101"/>
              <a:gd name="T68" fmla="*/ 69 w 120"/>
              <a:gd name="T69" fmla="*/ 95 h 101"/>
              <a:gd name="T70" fmla="*/ 68 w 120"/>
              <a:gd name="T71" fmla="*/ 92 h 101"/>
              <a:gd name="T72" fmla="*/ 91 w 120"/>
              <a:gd name="T73" fmla="*/ 92 h 101"/>
              <a:gd name="T74" fmla="*/ 89 w 120"/>
              <a:gd name="T75" fmla="*/ 95 h 101"/>
              <a:gd name="T76" fmla="*/ 95 w 120"/>
              <a:gd name="T77" fmla="*/ 101 h 101"/>
              <a:gd name="T78" fmla="*/ 100 w 120"/>
              <a:gd name="T79" fmla="*/ 95 h 101"/>
              <a:gd name="T80" fmla="*/ 99 w 120"/>
              <a:gd name="T81" fmla="*/ 91 h 101"/>
              <a:gd name="T82" fmla="*/ 99 w 120"/>
              <a:gd name="T83" fmla="*/ 90 h 101"/>
              <a:gd name="T84" fmla="*/ 101 w 120"/>
              <a:gd name="T85" fmla="*/ 80 h 101"/>
              <a:gd name="T86" fmla="*/ 109 w 120"/>
              <a:gd name="T87" fmla="*/ 48 h 101"/>
              <a:gd name="T88" fmla="*/ 117 w 120"/>
              <a:gd name="T89" fmla="*/ 48 h 101"/>
              <a:gd name="T90" fmla="*/ 118 w 120"/>
              <a:gd name="T91" fmla="*/ 48 h 101"/>
              <a:gd name="T92" fmla="*/ 120 w 120"/>
              <a:gd name="T93" fmla="*/ 48 h 101"/>
              <a:gd name="T94" fmla="*/ 120 w 120"/>
              <a:gd name="T95" fmla="*/ 44 h 101"/>
              <a:gd name="T96" fmla="*/ 118 w 120"/>
              <a:gd name="T97" fmla="*/ 4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 h="101">
                <a:moveTo>
                  <a:pt x="52" y="6"/>
                </a:moveTo>
                <a:cubicBezTo>
                  <a:pt x="23" y="48"/>
                  <a:pt x="23" y="48"/>
                  <a:pt x="23" y="48"/>
                </a:cubicBezTo>
                <a:cubicBezTo>
                  <a:pt x="0" y="29"/>
                  <a:pt x="0" y="29"/>
                  <a:pt x="0" y="29"/>
                </a:cubicBezTo>
                <a:cubicBezTo>
                  <a:pt x="7" y="21"/>
                  <a:pt x="7" y="21"/>
                  <a:pt x="7" y="21"/>
                </a:cubicBezTo>
                <a:cubicBezTo>
                  <a:pt x="21" y="33"/>
                  <a:pt x="21" y="33"/>
                  <a:pt x="21" y="33"/>
                </a:cubicBezTo>
                <a:cubicBezTo>
                  <a:pt x="43" y="0"/>
                  <a:pt x="43" y="0"/>
                  <a:pt x="43" y="0"/>
                </a:cubicBezTo>
                <a:lnTo>
                  <a:pt x="52" y="6"/>
                </a:lnTo>
                <a:close/>
                <a:moveTo>
                  <a:pt x="118" y="44"/>
                </a:moveTo>
                <a:cubicBezTo>
                  <a:pt x="117" y="44"/>
                  <a:pt x="117" y="44"/>
                  <a:pt x="117" y="44"/>
                </a:cubicBezTo>
                <a:cubicBezTo>
                  <a:pt x="108" y="44"/>
                  <a:pt x="108" y="44"/>
                  <a:pt x="108" y="44"/>
                </a:cubicBezTo>
                <a:cubicBezTo>
                  <a:pt x="107" y="44"/>
                  <a:pt x="107" y="44"/>
                  <a:pt x="107" y="44"/>
                </a:cubicBezTo>
                <a:cubicBezTo>
                  <a:pt x="105" y="44"/>
                  <a:pt x="105" y="44"/>
                  <a:pt x="105" y="44"/>
                </a:cubicBezTo>
                <a:cubicBezTo>
                  <a:pt x="103" y="52"/>
                  <a:pt x="103" y="52"/>
                  <a:pt x="103" y="52"/>
                </a:cubicBezTo>
                <a:cubicBezTo>
                  <a:pt x="56" y="52"/>
                  <a:pt x="56" y="52"/>
                  <a:pt x="56" y="52"/>
                </a:cubicBezTo>
                <a:cubicBezTo>
                  <a:pt x="53" y="52"/>
                  <a:pt x="53" y="52"/>
                  <a:pt x="53" y="52"/>
                </a:cubicBezTo>
                <a:cubicBezTo>
                  <a:pt x="50" y="52"/>
                  <a:pt x="50" y="52"/>
                  <a:pt x="50" y="52"/>
                </a:cubicBezTo>
                <a:cubicBezTo>
                  <a:pt x="51" y="55"/>
                  <a:pt x="51" y="55"/>
                  <a:pt x="51" y="55"/>
                </a:cubicBezTo>
                <a:cubicBezTo>
                  <a:pt x="51" y="55"/>
                  <a:pt x="51" y="55"/>
                  <a:pt x="51" y="55"/>
                </a:cubicBezTo>
                <a:cubicBezTo>
                  <a:pt x="56" y="80"/>
                  <a:pt x="56" y="80"/>
                  <a:pt x="56" y="80"/>
                </a:cubicBezTo>
                <a:cubicBezTo>
                  <a:pt x="56" y="81"/>
                  <a:pt x="57" y="81"/>
                  <a:pt x="57" y="81"/>
                </a:cubicBezTo>
                <a:cubicBezTo>
                  <a:pt x="57" y="82"/>
                  <a:pt x="57" y="82"/>
                  <a:pt x="57" y="82"/>
                </a:cubicBezTo>
                <a:cubicBezTo>
                  <a:pt x="59" y="82"/>
                  <a:pt x="59" y="82"/>
                  <a:pt x="59" y="82"/>
                </a:cubicBezTo>
                <a:cubicBezTo>
                  <a:pt x="59" y="82"/>
                  <a:pt x="59" y="82"/>
                  <a:pt x="59" y="82"/>
                </a:cubicBezTo>
                <a:cubicBezTo>
                  <a:pt x="96" y="82"/>
                  <a:pt x="96" y="82"/>
                  <a:pt x="96" y="82"/>
                </a:cubicBezTo>
                <a:cubicBezTo>
                  <a:pt x="95" y="87"/>
                  <a:pt x="95" y="87"/>
                  <a:pt x="95" y="87"/>
                </a:cubicBezTo>
                <a:cubicBezTo>
                  <a:pt x="56" y="87"/>
                  <a:pt x="56" y="87"/>
                  <a:pt x="56" y="87"/>
                </a:cubicBezTo>
                <a:cubicBezTo>
                  <a:pt x="55" y="87"/>
                  <a:pt x="55" y="87"/>
                  <a:pt x="55" y="87"/>
                </a:cubicBezTo>
                <a:cubicBezTo>
                  <a:pt x="53" y="87"/>
                  <a:pt x="53" y="87"/>
                  <a:pt x="53" y="87"/>
                </a:cubicBezTo>
                <a:cubicBezTo>
                  <a:pt x="53" y="92"/>
                  <a:pt x="53" y="92"/>
                  <a:pt x="53" y="92"/>
                </a:cubicBezTo>
                <a:cubicBezTo>
                  <a:pt x="55" y="92"/>
                  <a:pt x="55" y="92"/>
                  <a:pt x="55" y="92"/>
                </a:cubicBezTo>
                <a:cubicBezTo>
                  <a:pt x="55" y="92"/>
                  <a:pt x="55" y="92"/>
                  <a:pt x="55" y="92"/>
                </a:cubicBezTo>
                <a:cubicBezTo>
                  <a:pt x="59" y="92"/>
                  <a:pt x="59" y="92"/>
                  <a:pt x="59" y="92"/>
                </a:cubicBezTo>
                <a:cubicBezTo>
                  <a:pt x="59" y="93"/>
                  <a:pt x="58" y="94"/>
                  <a:pt x="58" y="95"/>
                </a:cubicBezTo>
                <a:cubicBezTo>
                  <a:pt x="58" y="98"/>
                  <a:pt x="61" y="101"/>
                  <a:pt x="64" y="101"/>
                </a:cubicBezTo>
                <a:cubicBezTo>
                  <a:pt x="67" y="101"/>
                  <a:pt x="69" y="98"/>
                  <a:pt x="69" y="95"/>
                </a:cubicBezTo>
                <a:cubicBezTo>
                  <a:pt x="69" y="94"/>
                  <a:pt x="69" y="93"/>
                  <a:pt x="68" y="92"/>
                </a:cubicBezTo>
                <a:cubicBezTo>
                  <a:pt x="91" y="92"/>
                  <a:pt x="91" y="92"/>
                  <a:pt x="91" y="92"/>
                </a:cubicBezTo>
                <a:cubicBezTo>
                  <a:pt x="90" y="93"/>
                  <a:pt x="89" y="94"/>
                  <a:pt x="89" y="95"/>
                </a:cubicBezTo>
                <a:cubicBezTo>
                  <a:pt x="89" y="98"/>
                  <a:pt x="92" y="101"/>
                  <a:pt x="95" y="101"/>
                </a:cubicBezTo>
                <a:cubicBezTo>
                  <a:pt x="98" y="101"/>
                  <a:pt x="100" y="98"/>
                  <a:pt x="100" y="95"/>
                </a:cubicBezTo>
                <a:cubicBezTo>
                  <a:pt x="100" y="94"/>
                  <a:pt x="100" y="92"/>
                  <a:pt x="99" y="91"/>
                </a:cubicBezTo>
                <a:cubicBezTo>
                  <a:pt x="99" y="91"/>
                  <a:pt x="99" y="90"/>
                  <a:pt x="99" y="90"/>
                </a:cubicBezTo>
                <a:cubicBezTo>
                  <a:pt x="101" y="80"/>
                  <a:pt x="101" y="80"/>
                  <a:pt x="101" y="80"/>
                </a:cubicBezTo>
                <a:cubicBezTo>
                  <a:pt x="109" y="48"/>
                  <a:pt x="109" y="48"/>
                  <a:pt x="109" y="48"/>
                </a:cubicBezTo>
                <a:cubicBezTo>
                  <a:pt x="117" y="48"/>
                  <a:pt x="117" y="48"/>
                  <a:pt x="117" y="48"/>
                </a:cubicBezTo>
                <a:cubicBezTo>
                  <a:pt x="118" y="48"/>
                  <a:pt x="118" y="48"/>
                  <a:pt x="118" y="48"/>
                </a:cubicBezTo>
                <a:cubicBezTo>
                  <a:pt x="120" y="48"/>
                  <a:pt x="120" y="48"/>
                  <a:pt x="120" y="48"/>
                </a:cubicBezTo>
                <a:cubicBezTo>
                  <a:pt x="120" y="44"/>
                  <a:pt x="120" y="44"/>
                  <a:pt x="120" y="44"/>
                </a:cubicBezTo>
                <a:lnTo>
                  <a:pt x="118" y="44"/>
                </a:ln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12" name="Freeform 135"/>
          <p:cNvSpPr>
            <a:spLocks noEditPoints="1"/>
          </p:cNvSpPr>
          <p:nvPr/>
        </p:nvSpPr>
        <p:spPr bwMode="black">
          <a:xfrm>
            <a:off x="10037560" y="4760255"/>
            <a:ext cx="420639" cy="578773"/>
          </a:xfrm>
          <a:custGeom>
            <a:avLst/>
            <a:gdLst>
              <a:gd name="T0" fmla="*/ 60 w 80"/>
              <a:gd name="T1" fmla="*/ 15 h 111"/>
              <a:gd name="T2" fmla="*/ 71 w 80"/>
              <a:gd name="T3" fmla="*/ 0 h 111"/>
              <a:gd name="T4" fmla="*/ 74 w 80"/>
              <a:gd name="T5" fmla="*/ 2 h 111"/>
              <a:gd name="T6" fmla="*/ 62 w 80"/>
              <a:gd name="T7" fmla="*/ 16 h 111"/>
              <a:gd name="T8" fmla="*/ 60 w 80"/>
              <a:gd name="T9" fmla="*/ 15 h 111"/>
              <a:gd name="T10" fmla="*/ 67 w 80"/>
              <a:gd name="T11" fmla="*/ 111 h 111"/>
              <a:gd name="T12" fmla="*/ 67 w 80"/>
              <a:gd name="T13" fmla="*/ 103 h 111"/>
              <a:gd name="T14" fmla="*/ 46 w 80"/>
              <a:gd name="T15" fmla="*/ 103 h 111"/>
              <a:gd name="T16" fmla="*/ 46 w 80"/>
              <a:gd name="T17" fmla="*/ 68 h 111"/>
              <a:gd name="T18" fmla="*/ 80 w 80"/>
              <a:gd name="T19" fmla="*/ 26 h 111"/>
              <a:gd name="T20" fmla="*/ 0 w 80"/>
              <a:gd name="T21" fmla="*/ 26 h 111"/>
              <a:gd name="T22" fmla="*/ 34 w 80"/>
              <a:gd name="T23" fmla="*/ 68 h 111"/>
              <a:gd name="T24" fmla="*/ 34 w 80"/>
              <a:gd name="T25" fmla="*/ 103 h 111"/>
              <a:gd name="T26" fmla="*/ 13 w 80"/>
              <a:gd name="T27" fmla="*/ 103 h 111"/>
              <a:gd name="T28" fmla="*/ 13 w 80"/>
              <a:gd name="T29" fmla="*/ 111 h 111"/>
              <a:gd name="T30" fmla="*/ 67 w 80"/>
              <a:gd name="T31" fmla="*/ 111 h 111"/>
              <a:gd name="T32" fmla="*/ 62 w 80"/>
              <a:gd name="T33" fmla="*/ 23 h 111"/>
              <a:gd name="T34" fmla="*/ 54 w 80"/>
              <a:gd name="T35" fmla="*/ 17 h 111"/>
              <a:gd name="T36" fmla="*/ 47 w 80"/>
              <a:gd name="T37" fmla="*/ 23 h 111"/>
              <a:gd name="T38" fmla="*/ 62 w 80"/>
              <a:gd name="T39" fmla="*/ 2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0" h="111">
                <a:moveTo>
                  <a:pt x="60" y="15"/>
                </a:moveTo>
                <a:cubicBezTo>
                  <a:pt x="71" y="0"/>
                  <a:pt x="71" y="0"/>
                  <a:pt x="71" y="0"/>
                </a:cubicBezTo>
                <a:cubicBezTo>
                  <a:pt x="74" y="2"/>
                  <a:pt x="74" y="2"/>
                  <a:pt x="74" y="2"/>
                </a:cubicBezTo>
                <a:cubicBezTo>
                  <a:pt x="62" y="16"/>
                  <a:pt x="62" y="16"/>
                  <a:pt x="62" y="16"/>
                </a:cubicBezTo>
                <a:cubicBezTo>
                  <a:pt x="61" y="16"/>
                  <a:pt x="61" y="15"/>
                  <a:pt x="60" y="15"/>
                </a:cubicBezTo>
                <a:close/>
                <a:moveTo>
                  <a:pt x="67" y="111"/>
                </a:moveTo>
                <a:cubicBezTo>
                  <a:pt x="67" y="103"/>
                  <a:pt x="67" y="103"/>
                  <a:pt x="67" y="103"/>
                </a:cubicBezTo>
                <a:cubicBezTo>
                  <a:pt x="46" y="103"/>
                  <a:pt x="46" y="103"/>
                  <a:pt x="46" y="103"/>
                </a:cubicBezTo>
                <a:cubicBezTo>
                  <a:pt x="46" y="68"/>
                  <a:pt x="46" y="68"/>
                  <a:pt x="46" y="68"/>
                </a:cubicBezTo>
                <a:cubicBezTo>
                  <a:pt x="80" y="26"/>
                  <a:pt x="80" y="26"/>
                  <a:pt x="80" y="26"/>
                </a:cubicBezTo>
                <a:cubicBezTo>
                  <a:pt x="0" y="26"/>
                  <a:pt x="0" y="26"/>
                  <a:pt x="0" y="26"/>
                </a:cubicBezTo>
                <a:cubicBezTo>
                  <a:pt x="34" y="68"/>
                  <a:pt x="34" y="68"/>
                  <a:pt x="34" y="68"/>
                </a:cubicBezTo>
                <a:cubicBezTo>
                  <a:pt x="34" y="103"/>
                  <a:pt x="34" y="103"/>
                  <a:pt x="34" y="103"/>
                </a:cubicBezTo>
                <a:cubicBezTo>
                  <a:pt x="13" y="103"/>
                  <a:pt x="13" y="103"/>
                  <a:pt x="13" y="103"/>
                </a:cubicBezTo>
                <a:cubicBezTo>
                  <a:pt x="13" y="111"/>
                  <a:pt x="13" y="111"/>
                  <a:pt x="13" y="111"/>
                </a:cubicBezTo>
                <a:lnTo>
                  <a:pt x="67" y="111"/>
                </a:lnTo>
                <a:close/>
                <a:moveTo>
                  <a:pt x="62" y="23"/>
                </a:moveTo>
                <a:cubicBezTo>
                  <a:pt x="61" y="19"/>
                  <a:pt x="58" y="17"/>
                  <a:pt x="54" y="17"/>
                </a:cubicBezTo>
                <a:cubicBezTo>
                  <a:pt x="51" y="17"/>
                  <a:pt x="48" y="19"/>
                  <a:pt x="47" y="23"/>
                </a:cubicBezTo>
                <a:lnTo>
                  <a:pt x="62" y="23"/>
                </a:ln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464296862"/>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Overview</a:t>
            </a:r>
            <a:endParaRPr lang="en-US" dirty="0"/>
          </a:p>
        </p:txBody>
      </p:sp>
      <p:sp>
        <p:nvSpPr>
          <p:cNvPr id="3" name="Text Placeholder 2"/>
          <p:cNvSpPr>
            <a:spLocks noGrp="1"/>
          </p:cNvSpPr>
          <p:nvPr>
            <p:ph type="body" sz="quarter" idx="12"/>
          </p:nvPr>
        </p:nvSpPr>
        <p:spPr/>
        <p:txBody>
          <a:bodyPr/>
          <a:lstStyle/>
          <a:p>
            <a:r>
              <a:rPr lang="en-US" dirty="0" smtClean="0"/>
              <a:t>Radu Grama</a:t>
            </a:r>
            <a:endParaRPr lang="en-US" dirty="0"/>
          </a:p>
        </p:txBody>
      </p:sp>
    </p:spTree>
    <p:extLst>
      <p:ext uri="{BB962C8B-B14F-4D97-AF65-F5344CB8AC3E}">
        <p14:creationId xmlns:p14="http://schemas.microsoft.com/office/powerpoint/2010/main" val="42941551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Gathering Requirements</a:t>
            </a:r>
            <a:endParaRPr lang="en-US" dirty="0"/>
          </a:p>
        </p:txBody>
      </p:sp>
    </p:spTree>
    <p:extLst>
      <p:ext uri="{BB962C8B-B14F-4D97-AF65-F5344CB8AC3E}">
        <p14:creationId xmlns:p14="http://schemas.microsoft.com/office/powerpoint/2010/main" val="2895868609"/>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5539978"/>
          </a:xfrm>
        </p:spPr>
        <p:txBody>
          <a:bodyPr/>
          <a:lstStyle/>
          <a:p>
            <a:r>
              <a:rPr lang="en-US" dirty="0" smtClean="0"/>
              <a:t>Customers send messages to agents from MLS application</a:t>
            </a:r>
          </a:p>
          <a:p>
            <a:r>
              <a:rPr lang="en-US" dirty="0" smtClean="0"/>
              <a:t>Agents use MLS application to review and manage listings</a:t>
            </a:r>
          </a:p>
          <a:p>
            <a:endParaRPr lang="en-US" dirty="0" smtClean="0"/>
          </a:p>
          <a:p>
            <a:endParaRPr lang="en-US" dirty="0"/>
          </a:p>
          <a:p>
            <a:r>
              <a:rPr lang="en-US" sz="5400" dirty="0" smtClean="0"/>
              <a:t>All agent operations should surface in SharePoint 2013</a:t>
            </a:r>
            <a:endParaRPr lang="en-US" sz="5400" dirty="0"/>
          </a:p>
        </p:txBody>
      </p:sp>
      <p:sp>
        <p:nvSpPr>
          <p:cNvPr id="3" name="Title 2"/>
          <p:cNvSpPr>
            <a:spLocks noGrp="1"/>
          </p:cNvSpPr>
          <p:nvPr>
            <p:ph type="title"/>
          </p:nvPr>
        </p:nvSpPr>
        <p:spPr/>
        <p:txBody>
          <a:bodyPr/>
          <a:lstStyle/>
          <a:p>
            <a:r>
              <a:rPr lang="en-US" dirty="0" smtClean="0"/>
              <a:t>Business Requirements</a:t>
            </a:r>
            <a:endParaRPr lang="en-US" dirty="0"/>
          </a:p>
        </p:txBody>
      </p:sp>
    </p:spTree>
    <p:extLst>
      <p:ext uri="{BB962C8B-B14F-4D97-AF65-F5344CB8AC3E}">
        <p14:creationId xmlns:p14="http://schemas.microsoft.com/office/powerpoint/2010/main" val="1007317417"/>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072_SPC2012_Developer_Template_16x9">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Developer_Template_16x9_Light">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 xsi:nil="true"/>
    <Session_x0020_Code xmlns="2295e2e7-0eeb-498e-8716-217bb2ee6ee3" xsi:nil="true"/>
    <ProductTaxHTField0 xmlns="2295e2e7-0eeb-498e-8716-217bb2ee6ee3">
      <Terms xmlns="http://schemas.microsoft.com/office/infopath/2007/PartnerControls"/>
    </ProductTaxHTField0>
    <Presentation_x0020_Date xmlns="2295e2e7-0eeb-498e-8716-217bb2ee6ee3" xsi:nil="tru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Kirk Evans, Radu Grama</Speaker>
    <AverageRating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18AFE6-CFBE-4F9E-9466-7AADF8F35B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90F116-B58F-4255-B05B-DA3808E0E5C6}">
  <ds:schemaRefs>
    <ds:schemaRef ds:uri="2295e2e7-0eeb-498e-8716-217bb2ee6ee3"/>
    <ds:schemaRef ds:uri="http://purl.org/dc/dcmitype/"/>
    <ds:schemaRef ds:uri="http://purl.org/dc/elements/1.1/"/>
    <ds:schemaRef ds:uri="http://schemas.microsoft.com/office/2006/metadata/properties"/>
    <ds:schemaRef ds:uri="http://schemas.microsoft.com/office/infopath/2007/PartnerControls"/>
    <ds:schemaRef ds:uri="http://schemas.microsoft.com/sharepoint/v3"/>
    <ds:schemaRef ds:uri="http://schemas.microsoft.com/office/2006/documentManagement/types"/>
    <ds:schemaRef ds:uri="http://schemas.openxmlformats.org/package/2006/metadata/core-properties"/>
    <ds:schemaRef ds:uri="230e9df3-be65-4c73-a93b-d1236ebd677e"/>
    <ds:schemaRef ds:uri="032d541b-1b4e-4d91-93c7-b10533c52f73"/>
    <ds:schemaRef ds:uri="http://www.w3.org/XML/1998/namespace"/>
    <ds:schemaRef ds:uri="http://purl.org/dc/terms/"/>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SPC2012_Developer_Template_16x9</Template>
  <TotalTime>1508</TotalTime>
  <Words>1115</Words>
  <Application>Microsoft Office PowerPoint</Application>
  <PresentationFormat>Custom</PresentationFormat>
  <Paragraphs>241</Paragraphs>
  <Slides>35</Slides>
  <Notes>12</Notes>
  <HiddenSlides>0</HiddenSlides>
  <MMClips>0</MMClips>
  <ScaleCrop>false</ScaleCrop>
  <HeadingPairs>
    <vt:vector size="4" baseType="variant">
      <vt:variant>
        <vt:lpstr>Theme</vt:lpstr>
      </vt:variant>
      <vt:variant>
        <vt:i4>2</vt:i4>
      </vt:variant>
      <vt:variant>
        <vt:lpstr>Slide Titles</vt:lpstr>
      </vt:variant>
      <vt:variant>
        <vt:i4>35</vt:i4>
      </vt:variant>
    </vt:vector>
  </HeadingPairs>
  <TitlesOfParts>
    <vt:vector size="37" baseType="lpstr">
      <vt:lpstr>5-30072_SPC2012_Developer_Template_16x9</vt:lpstr>
      <vt:lpstr>5-30072_SPC2012_Developer_Template_16x9_Light</vt:lpstr>
      <vt:lpstr>PowerPoint Presentation</vt:lpstr>
      <vt:lpstr>Deliver SharePoint Apps On Non-Microsoft Platforms</vt:lpstr>
      <vt:lpstr>Goal</vt:lpstr>
      <vt:lpstr>Agenda</vt:lpstr>
      <vt:lpstr>Scenario Overview</vt:lpstr>
      <vt:lpstr>Existing Solution</vt:lpstr>
      <vt:lpstr>Scenario Overview</vt:lpstr>
      <vt:lpstr>Gathering Requirements</vt:lpstr>
      <vt:lpstr>Business Requirements</vt:lpstr>
      <vt:lpstr>App Decisions</vt:lpstr>
      <vt:lpstr>Basic SharePoint App Architecture</vt:lpstr>
      <vt:lpstr>SharePoint App Model</vt:lpstr>
      <vt:lpstr>Hosting: Choice of Three Architecture Approaches</vt:lpstr>
      <vt:lpstr>SharePoint App Model</vt:lpstr>
      <vt:lpstr>Recommendations</vt:lpstr>
      <vt:lpstr>Packaging</vt:lpstr>
      <vt:lpstr>Open Packaging Convention</vt:lpstr>
      <vt:lpstr>Packaging</vt:lpstr>
      <vt:lpstr>Authentication</vt:lpstr>
      <vt:lpstr>Lifecycle: Building Provider Hosted Apps</vt:lpstr>
      <vt:lpstr>Registering a New App Principal</vt:lpstr>
      <vt:lpstr>Seller’s Dashboard</vt:lpstr>
      <vt:lpstr>OAuth Flow</vt:lpstr>
      <vt:lpstr>TokenHelper Class</vt:lpstr>
      <vt:lpstr>AuthN and AuthZ</vt:lpstr>
      <vt:lpstr>REST and CSOM</vt:lpstr>
      <vt:lpstr>Programming using CSOM </vt:lpstr>
      <vt:lpstr>ODATA Primer</vt:lpstr>
      <vt:lpstr>Using OData with OAuth</vt:lpstr>
      <vt:lpstr>Identity</vt:lpstr>
      <vt:lpstr>Integrating User Identity</vt:lpstr>
      <vt:lpstr>Using OData with OAuth</vt:lpstr>
      <vt:lpstr>Summary</vt:lpstr>
      <vt:lpstr>For More Information</vt:lpstr>
      <vt:lpstr>PowerPoint Presentation</vt:lpstr>
    </vt:vector>
  </TitlesOfParts>
  <Manager>Ron Sasaki</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SharePoint Conference 2012</dc:subject>
  <dc:creator>Radu Grama</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60</cp:revision>
  <dcterms:created xsi:type="dcterms:W3CDTF">2012-11-05T20:33:24Z</dcterms:created>
  <dcterms:modified xsi:type="dcterms:W3CDTF">2012-12-06T16:40:39Z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