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29" r:id="rId7"/>
  </p:sldMasterIdLst>
  <p:notesMasterIdLst>
    <p:notesMasterId r:id="rId60"/>
  </p:notesMasterIdLst>
  <p:handoutMasterIdLst>
    <p:handoutMasterId r:id="rId61"/>
  </p:handoutMasterIdLst>
  <p:sldIdLst>
    <p:sldId id="1055" r:id="rId8"/>
    <p:sldId id="1054" r:id="rId9"/>
    <p:sldId id="1090" r:id="rId10"/>
    <p:sldId id="1091" r:id="rId11"/>
    <p:sldId id="1093" r:id="rId12"/>
    <p:sldId id="1095" r:id="rId13"/>
    <p:sldId id="1096" r:id="rId14"/>
    <p:sldId id="1136" r:id="rId15"/>
    <p:sldId id="1098" r:id="rId16"/>
    <p:sldId id="1099" r:id="rId17"/>
    <p:sldId id="1100" r:id="rId18"/>
    <p:sldId id="1101" r:id="rId19"/>
    <p:sldId id="1137" r:id="rId20"/>
    <p:sldId id="1134" r:id="rId21"/>
    <p:sldId id="1133" r:id="rId22"/>
    <p:sldId id="1104" r:id="rId23"/>
    <p:sldId id="1135" r:id="rId24"/>
    <p:sldId id="1142" r:id="rId25"/>
    <p:sldId id="1092" r:id="rId26"/>
    <p:sldId id="1105" r:id="rId27"/>
    <p:sldId id="1106" r:id="rId28"/>
    <p:sldId id="1107" r:id="rId29"/>
    <p:sldId id="1109" r:id="rId30"/>
    <p:sldId id="1110" r:id="rId31"/>
    <p:sldId id="1111" r:id="rId32"/>
    <p:sldId id="1112" r:id="rId33"/>
    <p:sldId id="1116" r:id="rId34"/>
    <p:sldId id="1114" r:id="rId35"/>
    <p:sldId id="1113" r:id="rId36"/>
    <p:sldId id="1115" r:id="rId37"/>
    <p:sldId id="1138" r:id="rId38"/>
    <p:sldId id="1108" r:id="rId39"/>
    <p:sldId id="1129" r:id="rId40"/>
    <p:sldId id="1145" r:id="rId41"/>
    <p:sldId id="1146" r:id="rId42"/>
    <p:sldId id="1130" r:id="rId43"/>
    <p:sldId id="1147" r:id="rId44"/>
    <p:sldId id="1131" r:id="rId45"/>
    <p:sldId id="1132" r:id="rId46"/>
    <p:sldId id="1139" r:id="rId47"/>
    <p:sldId id="1118" r:id="rId48"/>
    <p:sldId id="1119" r:id="rId49"/>
    <p:sldId id="1120" r:id="rId50"/>
    <p:sldId id="1122" r:id="rId51"/>
    <p:sldId id="1123" r:id="rId52"/>
    <p:sldId id="1140" r:id="rId53"/>
    <p:sldId id="1125" r:id="rId54"/>
    <p:sldId id="1143" r:id="rId55"/>
    <p:sldId id="1144" r:id="rId56"/>
    <p:sldId id="1126" r:id="rId57"/>
    <p:sldId id="1148" r:id="rId58"/>
    <p:sldId id="1076" r:id="rId5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6DD5C800-9A2C-4823-B056-4AFFC9A97500}">
          <p14:sldIdLst>
            <p14:sldId id="1055"/>
            <p14:sldId id="1054"/>
            <p14:sldId id="1090"/>
            <p14:sldId id="1091"/>
          </p14:sldIdLst>
        </p14:section>
        <p14:section name="What is RM?" id="{EDE08E9B-B3C7-4A6B-A681-5CF3E28E9DA1}">
          <p14:sldIdLst>
            <p14:sldId id="1093"/>
            <p14:sldId id="1095"/>
            <p14:sldId id="1096"/>
          </p14:sldIdLst>
        </p14:section>
        <p14:section name="Usage Scenarios" id="{5E544D2C-0E15-48DD-A363-EBE60A95A31A}">
          <p14:sldIdLst>
            <p14:sldId id="1136"/>
            <p14:sldId id="1098"/>
            <p14:sldId id="1099"/>
            <p14:sldId id="1100"/>
            <p14:sldId id="1101"/>
          </p14:sldIdLst>
        </p14:section>
        <p14:section name="Architectural Overview" id="{0A20CB17-A8B6-4C65-BB5E-D4C810C774ED}">
          <p14:sldIdLst>
            <p14:sldId id="1137"/>
            <p14:sldId id="1134"/>
            <p14:sldId id="1133"/>
            <p14:sldId id="1104"/>
            <p14:sldId id="1135"/>
            <p14:sldId id="1142"/>
            <p14:sldId id="1092"/>
            <p14:sldId id="1105"/>
            <p14:sldId id="1106"/>
            <p14:sldId id="1107"/>
          </p14:sldIdLst>
        </p14:section>
        <p14:section name="Components, Rules and Evaluation" id="{1034F369-2E2A-4CFC-ACD5-B53E6B438C8C}">
          <p14:sldIdLst>
            <p14:sldId id="1109"/>
            <p14:sldId id="1110"/>
            <p14:sldId id="1111"/>
            <p14:sldId id="1112"/>
            <p14:sldId id="1116"/>
            <p14:sldId id="1114"/>
            <p14:sldId id="1113"/>
            <p14:sldId id="1115"/>
          </p14:sldIdLst>
        </p14:section>
        <p14:section name="Configuration" id="{1BF28528-AAB2-4ADB-B838-32A10655C4A9}">
          <p14:sldIdLst>
            <p14:sldId id="1138"/>
            <p14:sldId id="1108"/>
            <p14:sldId id="1129"/>
            <p14:sldId id="1145"/>
            <p14:sldId id="1146"/>
            <p14:sldId id="1130"/>
            <p14:sldId id="1147"/>
            <p14:sldId id="1131"/>
            <p14:sldId id="1132"/>
          </p14:sldIdLst>
        </p14:section>
        <p14:section name="Example Scenario" id="{4223203B-4101-4057-8DC4-580C71A4441A}">
          <p14:sldIdLst>
            <p14:sldId id="1139"/>
            <p14:sldId id="1118"/>
            <p14:sldId id="1119"/>
            <p14:sldId id="1120"/>
            <p14:sldId id="1122"/>
            <p14:sldId id="1123"/>
          </p14:sldIdLst>
        </p14:section>
        <p14:section name="Recommendations" id="{33C4717B-1D17-451D-9FAB-D1B6DB6525FB}">
          <p14:sldIdLst>
            <p14:sldId id="1140"/>
            <p14:sldId id="1125"/>
            <p14:sldId id="1143"/>
            <p14:sldId id="1144"/>
            <p14:sldId id="1126"/>
          </p14:sldIdLst>
        </p14:section>
        <p14:section name="SPC Template" id="{9A0A574F-9B94-45DB-9C86-F8F367A70F59}">
          <p14:sldIdLst>
            <p14:sldId id="1148"/>
            <p14:sldId id="1076"/>
          </p14:sldIdLst>
        </p14:section>
      </p14:sectionLst>
    </p:ext>
    <p:ext uri="{EFAFB233-063F-42B5-8137-9DF3F51BA10A}">
      <p15:sldGuideLst xmlns:p15="http://schemas.microsoft.com/office/powerpoint/2012/main" xmlns="">
        <p15:guide id="1" orient="horz" pos="187">
          <p15:clr>
            <a:srgbClr val="A4A3A4"/>
          </p15:clr>
        </p15:guide>
        <p15:guide id="2" orient="horz" pos="797" userDrawn="1">
          <p15:clr>
            <a:srgbClr val="A4A3A4"/>
          </p15:clr>
        </p15:guide>
        <p15:guide id="3" orient="horz" pos="1341" userDrawn="1">
          <p15:clr>
            <a:srgbClr val="A4A3A4"/>
          </p15:clr>
        </p15:guide>
        <p15:guide id="4" orient="horz" pos="2294" userDrawn="1">
          <p15:clr>
            <a:srgbClr val="A4A3A4"/>
          </p15:clr>
        </p15:guide>
        <p15:guide id="5" orient="horz" pos="4199" userDrawn="1">
          <p15:clr>
            <a:srgbClr val="A4A3A4"/>
          </p15:clr>
        </p15:guide>
        <p15:guide id="6" orient="horz" pos="3655" userDrawn="1">
          <p15:clr>
            <a:srgbClr val="A4A3A4"/>
          </p15:clr>
        </p15:guide>
        <p15:guide id="7" orient="horz" pos="3065" userDrawn="1">
          <p15:clr>
            <a:srgbClr val="A4A3A4"/>
          </p15:clr>
        </p15:guide>
        <p15:guide id="8" orient="horz" pos="1931" userDrawn="1">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92" userDrawn="1">
          <p15:clr>
            <a:srgbClr val="A4A3A4"/>
          </p15:clr>
        </p15:guide>
        <p15:guide id="14" pos="3645" userDrawn="1">
          <p15:clr>
            <a:srgbClr val="A4A3A4"/>
          </p15:clr>
        </p15:guide>
        <p15:guide id="15" pos="1876" userDrawn="1">
          <p15:clr>
            <a:srgbClr val="A4A3A4"/>
          </p15:clr>
        </p15:guide>
        <p15:guide id="16" pos="2466" userDrawn="1">
          <p15:clr>
            <a:srgbClr val="A4A3A4"/>
          </p15:clr>
        </p15:guide>
        <p15:guide id="17" pos="4205">
          <p15:clr>
            <a:srgbClr val="A4A3A4"/>
          </p15:clr>
        </p15:guide>
        <p15:guide id="18" pos="4781">
          <p15:clr>
            <a:srgbClr val="A4A3A4"/>
          </p15:clr>
        </p15:guide>
        <p15:guide id="19" pos="5357">
          <p15:clr>
            <a:srgbClr val="A4A3A4"/>
          </p15:clr>
        </p15:guide>
        <p15:guide id="20" pos="5958" userDrawn="1">
          <p15:clr>
            <a:srgbClr val="A4A3A4"/>
          </p15:clr>
        </p15:guide>
        <p15:guide id="21" pos="6502" userDrawn="1">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A9BB"/>
    <a:srgbClr val="74627D"/>
    <a:srgbClr val="D9ABC2"/>
    <a:srgbClr val="000000"/>
    <a:srgbClr val="002050"/>
    <a:srgbClr val="442359"/>
    <a:srgbClr val="333333"/>
    <a:srgbClr val="FFFFFF"/>
    <a:srgbClr val="50505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75" autoAdjust="0"/>
    <p:restoredTop sz="96799" autoAdjust="0"/>
  </p:normalViewPr>
  <p:slideViewPr>
    <p:cSldViewPr>
      <p:cViewPr>
        <p:scale>
          <a:sx n="112" d="100"/>
          <a:sy n="112" d="100"/>
        </p:scale>
        <p:origin x="-72" y="-72"/>
      </p:cViewPr>
      <p:guideLst>
        <p:guide orient="horz" pos="187"/>
        <p:guide orient="horz" pos="797"/>
        <p:guide orient="horz" pos="1341"/>
        <p:guide orient="horz" pos="2294"/>
        <p:guide orient="horz" pos="4199"/>
        <p:guide orient="horz" pos="3655"/>
        <p:guide orient="horz" pos="3065"/>
        <p:guide orient="horz" pos="1931"/>
        <p:guide pos="173"/>
        <p:guide pos="1325"/>
        <p:guide pos="7661"/>
        <p:guide pos="749"/>
        <p:guide pos="7092"/>
        <p:guide pos="3645"/>
        <p:guide pos="1876"/>
        <p:guide pos="2466"/>
        <p:guide pos="4205"/>
        <p:guide pos="4781"/>
        <p:guide pos="5357"/>
        <p:guide pos="5958"/>
        <p:guide pos="6502"/>
        <p:guide pos="305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9878"/>
    </p:cViewPr>
  </p:sorterViewPr>
  <p:notesViewPr>
    <p:cSldViewPr showGuides="1">
      <p:cViewPr varScale="1">
        <p:scale>
          <a:sx n="97" d="100"/>
          <a:sy n="97" d="100"/>
        </p:scale>
        <p:origin x="4008"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8:15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4282754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8129353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41684265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6403078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6169224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6851924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0389558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2994598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4153737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239674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569863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2237696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4293838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159710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6127741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973535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379538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1005894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9424579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743648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336463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73240914"/>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0724365"/>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7802479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3940559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9617624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6806948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4616879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32587597"/>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7783479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52613121"/>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96657805"/>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3337945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525073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7.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6.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5755694"/>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0436963"/>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1.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hyperlink" Target="http://www.fabrikam.com/" TargetMode="External"/><Relationship Id="rId2" Type="http://schemas.openxmlformats.org/officeDocument/2006/relationships/hyperlink" Target="http://www.contoso.com/" TargetMode="External"/><Relationship Id="rId1" Type="http://schemas.openxmlformats.org/officeDocument/2006/relationships/slideLayout" Target="../slideLayouts/slideLayout25.xml"/><Relationship Id="rId4" Type="http://schemas.openxmlformats.org/officeDocument/2006/relationships/hyperlink" Target="http://www.tailspin.com/"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5.xml"/><Relationship Id="rId6" Type="http://schemas.openxmlformats.org/officeDocument/2006/relationships/image" Target="../media/image17.png"/><Relationship Id="rId5" Type="http://schemas.openxmlformats.org/officeDocument/2006/relationships/image" Target="../media/image15.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5.xml"/><Relationship Id="rId6" Type="http://schemas.openxmlformats.org/officeDocument/2006/relationships/image" Target="../media/image16.png"/><Relationship Id="rId5" Type="http://schemas.openxmlformats.org/officeDocument/2006/relationships/image" Target="../media/image17.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5.xml"/><Relationship Id="rId6" Type="http://schemas.openxmlformats.org/officeDocument/2006/relationships/image" Target="../media/image12.jp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3" Type="http://schemas.openxmlformats.org/officeDocument/2006/relationships/hyperlink" Target="http://www.fabrikam.com/" TargetMode="External"/><Relationship Id="rId2" Type="http://schemas.openxmlformats.org/officeDocument/2006/relationships/hyperlink" Target="http://www.contoso.com/" TargetMode="External"/><Relationship Id="rId1" Type="http://schemas.openxmlformats.org/officeDocument/2006/relationships/slideLayout" Target="../slideLayouts/slideLayout25.xml"/><Relationship Id="rId4" Type="http://schemas.openxmlformats.org/officeDocument/2006/relationships/hyperlink" Target="http://www.adventureworks.com/"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3" Type="http://schemas.openxmlformats.org/officeDocument/2006/relationships/hyperlink" Target="http://bit.ly/TeMNz0" TargetMode="External"/><Relationship Id="rId2" Type="http://schemas.openxmlformats.org/officeDocument/2006/relationships/hyperlink" Target="http://bit.ly/PArRBC" TargetMode="External"/><Relationship Id="rId1" Type="http://schemas.openxmlformats.org/officeDocument/2006/relationships/slideLayout" Target="../slideLayouts/slideLayout24.xml"/><Relationship Id="rId6" Type="http://schemas.openxmlformats.org/officeDocument/2006/relationships/hyperlink" Target="http://bitly.com/RQEhIx" TargetMode="External"/><Relationship Id="rId5" Type="http://schemas.openxmlformats.org/officeDocument/2006/relationships/hyperlink" Target="http://bit.ly/PPa9cB" TargetMode="External"/><Relationship Id="rId4" Type="http://schemas.openxmlformats.org/officeDocument/2006/relationships/hyperlink" Target="http://bit.ly/VMQkbV"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Capacity Management</a:t>
            </a:r>
            <a:endParaRPr lang="en-GB" dirty="0"/>
          </a:p>
        </p:txBody>
      </p:sp>
      <p:sp>
        <p:nvSpPr>
          <p:cNvPr id="5" name="Rectangle 4"/>
          <p:cNvSpPr/>
          <p:nvPr/>
        </p:nvSpPr>
        <p:spPr bwMode="auto">
          <a:xfrm>
            <a:off x="274639" y="4546255"/>
            <a:ext cx="5486399"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Request Management can send multiple or single requests to web servers that are designated to handle them</a:t>
            </a:r>
          </a:p>
        </p:txBody>
      </p:sp>
      <p:sp>
        <p:nvSpPr>
          <p:cNvPr id="6" name="Rectangle 5"/>
          <p:cNvSpPr/>
          <p:nvPr/>
        </p:nvSpPr>
        <p:spPr bwMode="auto">
          <a:xfrm>
            <a:off x="279399" y="1697062"/>
            <a:ext cx="5755880"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All web servers must be able to handle requests because they could be sent to any web server</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403563" y="1697062"/>
            <a:ext cx="5760640"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Define “Server Groups” to handle certain types of traffic, e.g. Office Client Apps, Search Crawls</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403563" y="4531052"/>
            <a:ext cx="5976664"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Request Management can send requests to logical groups of servers based upon request characteristics</a:t>
            </a:r>
          </a:p>
        </p:txBody>
      </p:sp>
    </p:spTree>
    <p:extLst>
      <p:ext uri="{BB962C8B-B14F-4D97-AF65-F5344CB8AC3E}">
        <p14:creationId xmlns:p14="http://schemas.microsoft.com/office/powerpoint/2010/main" val="27698989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2" grpId="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Scalability</a:t>
            </a:r>
            <a:endParaRPr lang="en-GB" dirty="0"/>
          </a:p>
        </p:txBody>
      </p:sp>
      <p:sp>
        <p:nvSpPr>
          <p:cNvPr id="5" name="Rectangle 4"/>
          <p:cNvSpPr/>
          <p:nvPr/>
        </p:nvSpPr>
        <p:spPr bwMode="auto">
          <a:xfrm>
            <a:off x="274639" y="4546255"/>
            <a:ext cx="5486399"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Request Management can perform application routing so that a load balancer can concentrate on balancing load at the network level</a:t>
            </a:r>
          </a:p>
        </p:txBody>
      </p:sp>
      <p:sp>
        <p:nvSpPr>
          <p:cNvPr id="6" name="Rectangle 5"/>
          <p:cNvSpPr/>
          <p:nvPr/>
        </p:nvSpPr>
        <p:spPr bwMode="auto">
          <a:xfrm>
            <a:off x="279399" y="1697062"/>
            <a:ext cx="5755880"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Overwhelmed / Complex load balancer</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403563" y="1697062"/>
            <a:ext cx="5760640"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Host scaling limited by load balancer</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403563" y="4531052"/>
            <a:ext cx="5976664"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Request Management can route requests to independent content farms</a:t>
            </a:r>
          </a:p>
        </p:txBody>
      </p:sp>
    </p:spTree>
    <p:extLst>
      <p:ext uri="{BB962C8B-B14F-4D97-AF65-F5344CB8AC3E}">
        <p14:creationId xmlns:p14="http://schemas.microsoft.com/office/powerpoint/2010/main" val="32511712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2" grpId="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Operational Service Management</a:t>
            </a:r>
            <a:endParaRPr lang="en-GB" dirty="0"/>
          </a:p>
        </p:txBody>
      </p:sp>
      <p:sp>
        <p:nvSpPr>
          <p:cNvPr id="5" name="Rectangle 4"/>
          <p:cNvSpPr/>
          <p:nvPr/>
        </p:nvSpPr>
        <p:spPr bwMode="auto">
          <a:xfrm>
            <a:off x="274639" y="4546255"/>
            <a:ext cx="5486399"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Request Management can send all requests of a specific type (e.g. Search, User Profiles, Office Web Apps) to specific servers</a:t>
            </a:r>
          </a:p>
        </p:txBody>
      </p:sp>
      <p:sp>
        <p:nvSpPr>
          <p:cNvPr id="6" name="Rectangle 5"/>
          <p:cNvSpPr/>
          <p:nvPr/>
        </p:nvSpPr>
        <p:spPr bwMode="auto">
          <a:xfrm>
            <a:off x="279399" y="1697062"/>
            <a:ext cx="5755880" cy="27400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Server fails or responds slowly</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403563" y="1697062"/>
            <a:ext cx="5760640" cy="27400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Difficult to identify root cause of problems</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403563" y="4531052"/>
            <a:ext cx="5976664"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Request Management can help locate and isolate the problem, whilst troubleshooting</a:t>
            </a:r>
          </a:p>
        </p:txBody>
      </p:sp>
    </p:spTree>
    <p:extLst>
      <p:ext uri="{BB962C8B-B14F-4D97-AF65-F5344CB8AC3E}">
        <p14:creationId xmlns:p14="http://schemas.microsoft.com/office/powerpoint/2010/main" val="40838705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2" grpId="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Architectural Overview</a:t>
            </a:r>
            <a:endParaRPr lang="en-US" dirty="0">
              <a:solidFill>
                <a:schemeClr val="bg1"/>
              </a:solidFill>
            </a:endParaRPr>
          </a:p>
        </p:txBody>
      </p:sp>
    </p:spTree>
    <p:extLst>
      <p:ext uri="{BB962C8B-B14F-4D97-AF65-F5344CB8AC3E}">
        <p14:creationId xmlns:p14="http://schemas.microsoft.com/office/powerpoint/2010/main" val="3398662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Request Management Fundamentals</a:t>
            </a:r>
            <a:endParaRPr lang="en-GB" dirty="0"/>
          </a:p>
        </p:txBody>
      </p:sp>
      <p:sp>
        <p:nvSpPr>
          <p:cNvPr id="3" name="Rectangle 2"/>
          <p:cNvSpPr/>
          <p:nvPr/>
        </p:nvSpPr>
        <p:spPr bwMode="auto">
          <a:xfrm>
            <a:off x="27464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Available in all SKUs</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4" name="Rectangle 3"/>
          <p:cNvSpPr/>
          <p:nvPr/>
        </p:nvSpPr>
        <p:spPr bwMode="auto">
          <a:xfrm>
            <a:off x="279399" y="1697062"/>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SharePoint Foundation Feature</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434127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Zero footprint before configuration</a:t>
            </a:r>
          </a:p>
          <a:p>
            <a:pPr defTabSz="932472" fontAlgn="base">
              <a:lnSpc>
                <a:spcPct val="90000"/>
              </a:lnSpc>
              <a:spcBef>
                <a:spcPct val="0"/>
              </a:spcBef>
              <a:spcAft>
                <a:spcPct val="0"/>
              </a:spcAft>
            </a:pPr>
            <a:endParaRPr lang="en-US" sz="2800" dirty="0">
              <a:solidFill>
                <a:srgbClr val="505050"/>
              </a:solidFill>
              <a:latin typeface="Segoe UI Light"/>
              <a:ea typeface="Segoe UI" pitchFamily="34" charset="0"/>
              <a:cs typeface="Segoe UI" pitchFamily="34" charset="0"/>
            </a:endParaRPr>
          </a:p>
        </p:txBody>
      </p:sp>
      <p:sp>
        <p:nvSpPr>
          <p:cNvPr id="10" name="Rectangle 9"/>
          <p:cNvSpPr/>
          <p:nvPr/>
        </p:nvSpPr>
        <p:spPr bwMode="auto">
          <a:xfrm>
            <a:off x="4346029" y="1697062"/>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OFF by default</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378481" y="4551687"/>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Critical to IA and deployment planning</a:t>
            </a:r>
            <a:endParaRPr lang="en-US" sz="2800" dirty="0" smtClean="0">
              <a:solidFill>
                <a:srgbClr val="FF0000"/>
              </a:solidFill>
              <a:latin typeface="Segoe UI Light"/>
              <a:ea typeface="Segoe UI" pitchFamily="34" charset="0"/>
              <a:cs typeface="Segoe UI" pitchFamily="34" charset="0"/>
            </a:endParaRPr>
          </a:p>
        </p:txBody>
      </p:sp>
      <p:sp>
        <p:nvSpPr>
          <p:cNvPr id="12" name="Rectangle 11"/>
          <p:cNvSpPr/>
          <p:nvPr/>
        </p:nvSpPr>
        <p:spPr bwMode="auto">
          <a:xfrm>
            <a:off x="8383240" y="1702494"/>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Scoped at the Web Application</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677813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9" grpId="0"/>
      <p:bldP spid="10" grpId="0" animBg="1"/>
      <p:bldP spid="11" grpId="0"/>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Rectangle 118"/>
          <p:cNvSpPr/>
          <p:nvPr/>
        </p:nvSpPr>
        <p:spPr bwMode="auto">
          <a:xfrm>
            <a:off x="1969765" y="1265014"/>
            <a:ext cx="8568951" cy="5688632"/>
          </a:xfrm>
          <a:prstGeom prst="rect">
            <a:avLst/>
          </a:prstGeom>
          <a:solidFill>
            <a:srgbClr val="B5A9B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  SharePoint Web Server</a:t>
            </a:r>
            <a:endParaRPr lang="en-US" sz="1200" dirty="0">
              <a:solidFill>
                <a:schemeClr val="tx1"/>
              </a:solidFill>
              <a:ea typeface="Segoe UI" pitchFamily="34" charset="0"/>
              <a:cs typeface="Segoe UI" pitchFamily="34" charset="0"/>
            </a:endParaRPr>
          </a:p>
        </p:txBody>
      </p:sp>
      <p:sp>
        <p:nvSpPr>
          <p:cNvPr id="116" name="Rectangle 115"/>
          <p:cNvSpPr/>
          <p:nvPr/>
        </p:nvSpPr>
        <p:spPr bwMode="auto">
          <a:xfrm>
            <a:off x="2257797" y="1697062"/>
            <a:ext cx="7920880" cy="4392488"/>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         SharePoint Foundation Web Application Service</a:t>
            </a:r>
            <a:endParaRPr lang="en-US" sz="1200" dirty="0">
              <a:solidFill>
                <a:schemeClr val="tx1"/>
              </a:solidFill>
              <a:ea typeface="Segoe UI" pitchFamily="34" charset="0"/>
              <a:cs typeface="Segoe UI" pitchFamily="34" charset="0"/>
            </a:endParaRPr>
          </a:p>
        </p:txBody>
      </p:sp>
      <p:sp>
        <p:nvSpPr>
          <p:cNvPr id="3" name="Title 2"/>
          <p:cNvSpPr>
            <a:spLocks noGrp="1"/>
          </p:cNvSpPr>
          <p:nvPr>
            <p:ph type="title"/>
          </p:nvPr>
        </p:nvSpPr>
        <p:spPr/>
        <p:txBody>
          <a:bodyPr/>
          <a:lstStyle/>
          <a:p>
            <a:r>
              <a:rPr lang="en-GB" dirty="0" smtClean="0"/>
              <a:t>Architectural Overview</a:t>
            </a:r>
            <a:endParaRPr lang="en-GB" dirty="0">
              <a:solidFill>
                <a:schemeClr val="accent3"/>
              </a:solidFill>
            </a:endParaRPr>
          </a:p>
        </p:txBody>
      </p:sp>
      <p:sp>
        <p:nvSpPr>
          <p:cNvPr id="100" name="Rectangle 99"/>
          <p:cNvSpPr/>
          <p:nvPr/>
        </p:nvSpPr>
        <p:spPr bwMode="auto">
          <a:xfrm>
            <a:off x="2437817" y="2125663"/>
            <a:ext cx="7560840" cy="550996"/>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Request Manager (RM)</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1" name="Rectangle 100"/>
          <p:cNvSpPr/>
          <p:nvPr/>
        </p:nvSpPr>
        <p:spPr bwMode="auto">
          <a:xfrm>
            <a:off x="2437817" y="2682252"/>
            <a:ext cx="7560840" cy="3263281"/>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102" name="Rectangle 101"/>
          <p:cNvSpPr/>
          <p:nvPr/>
        </p:nvSpPr>
        <p:spPr bwMode="auto">
          <a:xfrm>
            <a:off x="2581833" y="2849190"/>
            <a:ext cx="7272808" cy="504056"/>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Request Throttling and Prioritization</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3" name="Rectangle 102"/>
          <p:cNvSpPr/>
          <p:nvPr/>
        </p:nvSpPr>
        <p:spPr bwMode="auto">
          <a:xfrm>
            <a:off x="2581833" y="3353247"/>
            <a:ext cx="7272808" cy="43204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solidFill>
                  <a:schemeClr val="tx1"/>
                </a:solidFill>
                <a:ea typeface="Segoe UI" pitchFamily="34" charset="0"/>
                <a:cs typeface="Segoe UI" pitchFamily="34" charset="0"/>
              </a:rPr>
              <a:t>Filter out requests which should be throttled or prioritized</a:t>
            </a:r>
            <a:endParaRPr lang="en-US" sz="1400" dirty="0">
              <a:solidFill>
                <a:schemeClr val="tx1"/>
              </a:solidFill>
              <a:ea typeface="Segoe UI" pitchFamily="34" charset="0"/>
              <a:cs typeface="Segoe UI" pitchFamily="34" charset="0"/>
            </a:endParaRPr>
          </a:p>
        </p:txBody>
      </p:sp>
      <p:sp>
        <p:nvSpPr>
          <p:cNvPr id="112" name="Rectangle 111"/>
          <p:cNvSpPr/>
          <p:nvPr/>
        </p:nvSpPr>
        <p:spPr bwMode="auto">
          <a:xfrm>
            <a:off x="2581833" y="3857302"/>
            <a:ext cx="7272808" cy="504056"/>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Request Routing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2581833" y="4361359"/>
            <a:ext cx="7272808" cy="43204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solidFill>
                  <a:schemeClr val="tx1"/>
                </a:solidFill>
                <a:ea typeface="Segoe UI" pitchFamily="34" charset="0"/>
                <a:cs typeface="Segoe UI" pitchFamily="34" charset="0"/>
              </a:rPr>
              <a:t>Select which web servers the request may be sent to</a:t>
            </a:r>
            <a:endParaRPr lang="en-US" sz="1400" dirty="0">
              <a:solidFill>
                <a:schemeClr val="tx1"/>
              </a:solidFill>
              <a:ea typeface="Segoe UI" pitchFamily="34" charset="0"/>
              <a:cs typeface="Segoe UI" pitchFamily="34" charset="0"/>
            </a:endParaRPr>
          </a:p>
        </p:txBody>
      </p:sp>
      <p:sp>
        <p:nvSpPr>
          <p:cNvPr id="114" name="Rectangle 113"/>
          <p:cNvSpPr/>
          <p:nvPr/>
        </p:nvSpPr>
        <p:spPr bwMode="auto">
          <a:xfrm>
            <a:off x="2581833" y="4868863"/>
            <a:ext cx="7272808" cy="504056"/>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Request Load Balancing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15" name="Rectangle 114"/>
          <p:cNvSpPr/>
          <p:nvPr/>
        </p:nvSpPr>
        <p:spPr bwMode="auto">
          <a:xfrm>
            <a:off x="2581833" y="5372920"/>
            <a:ext cx="7272808" cy="43204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solidFill>
                  <a:schemeClr val="tx1"/>
                </a:solidFill>
                <a:ea typeface="Segoe UI" pitchFamily="34" charset="0"/>
                <a:cs typeface="Segoe UI" pitchFamily="34" charset="0"/>
              </a:rPr>
              <a:t>Select a single web server to route to, based upon weighting schemes</a:t>
            </a:r>
            <a:endParaRPr lang="en-US" sz="1400" dirty="0">
              <a:solidFill>
                <a:schemeClr val="tx1"/>
              </a:solidFill>
              <a:ea typeface="Segoe UI" pitchFamily="34" charset="0"/>
              <a:cs typeface="Segoe UI" pitchFamily="34" charset="0"/>
            </a:endParaRPr>
          </a:p>
        </p:txBody>
      </p:sp>
      <p:sp>
        <p:nvSpPr>
          <p:cNvPr id="118" name="Rectangle 117"/>
          <p:cNvSpPr/>
          <p:nvPr/>
        </p:nvSpPr>
        <p:spPr bwMode="auto">
          <a:xfrm>
            <a:off x="2257797" y="6233317"/>
            <a:ext cx="7920880" cy="576313"/>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chemeClr val="bg1"/>
                </a:solidFill>
                <a:ea typeface="Segoe UI" pitchFamily="34" charset="0"/>
                <a:cs typeface="Segoe UI" pitchFamily="34" charset="0"/>
              </a:rPr>
              <a:t>       Request Management Service</a:t>
            </a:r>
            <a:endParaRPr lang="en-US" sz="2000" dirty="0">
              <a:solidFill>
                <a:schemeClr val="bg1"/>
              </a:solidFill>
              <a:ea typeface="Segoe UI" pitchFamily="34" charset="0"/>
              <a:cs typeface="Segoe UI" pitchFamily="34" charset="0"/>
            </a:endParaRPr>
          </a:p>
        </p:txBody>
      </p:sp>
      <p:grpSp>
        <p:nvGrpSpPr>
          <p:cNvPr id="123" name="Group 122"/>
          <p:cNvGrpSpPr/>
          <p:nvPr/>
        </p:nvGrpSpPr>
        <p:grpSpPr>
          <a:xfrm>
            <a:off x="1142849" y="970765"/>
            <a:ext cx="1330972" cy="1282006"/>
            <a:chOff x="114347" y="44279"/>
            <a:chExt cx="2088629" cy="2011789"/>
          </a:xfrm>
        </p:grpSpPr>
        <p:pic>
          <p:nvPicPr>
            <p:cNvPr id="124"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90662" y="44279"/>
              <a:ext cx="2012314" cy="2011789"/>
            </a:xfrm>
            <a:prstGeom prst="rect">
              <a:avLst/>
            </a:prstGeom>
            <a:noFill/>
          </p:spPr>
        </p:pic>
        <p:pic>
          <p:nvPicPr>
            <p:cNvPr id="125"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114347" y="687637"/>
              <a:ext cx="1057169" cy="832818"/>
            </a:xfrm>
            <a:prstGeom prst="rect">
              <a:avLst/>
            </a:prstGeom>
            <a:noFill/>
          </p:spPr>
        </p:pic>
        <p:sp>
          <p:nvSpPr>
            <p:cNvPr id="126" name="Rectangle 125"/>
            <p:cNvSpPr/>
            <p:nvPr/>
          </p:nvSpPr>
          <p:spPr bwMode="auto">
            <a:xfrm>
              <a:off x="192529" y="89897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27" name="Picture 4" descr="\\MAGNUM\Projects\Microsoft\Cloud Power FY12\Design\ICONS_PNG\Open_Web_Platform.png"/>
            <p:cNvPicPr>
              <a:picLocks noChangeAspect="1" noChangeArrowheads="1"/>
            </p:cNvPicPr>
            <p:nvPr/>
          </p:nvPicPr>
          <p:blipFill>
            <a:blip r:embed="rId4" cstate="print">
              <a:duotone>
                <a:prstClr val="black"/>
                <a:schemeClr val="accent4">
                  <a:tint val="45000"/>
                  <a:satMod val="400000"/>
                </a:schemeClr>
              </a:duotone>
            </a:blip>
            <a:srcRect/>
            <a:stretch>
              <a:fillRect/>
            </a:stretch>
          </p:blipFill>
          <p:spPr bwMode="auto">
            <a:xfrm>
              <a:off x="372292" y="889786"/>
              <a:ext cx="556611" cy="556611"/>
            </a:xfrm>
            <a:prstGeom prst="rect">
              <a:avLst/>
            </a:prstGeom>
            <a:noFill/>
          </p:spPr>
        </p:pic>
      </p:grpSp>
      <p:sp>
        <p:nvSpPr>
          <p:cNvPr id="128" name="TextBox 127"/>
          <p:cNvSpPr txBox="1"/>
          <p:nvPr/>
        </p:nvSpPr>
        <p:spPr>
          <a:xfrm>
            <a:off x="-31907" y="2253381"/>
            <a:ext cx="1728192" cy="307777"/>
          </a:xfrm>
          <a:prstGeom prst="rect">
            <a:avLst/>
          </a:prstGeom>
          <a:noFill/>
        </p:spPr>
        <p:txBody>
          <a:bodyPr wrap="square" rtlCol="0">
            <a:spAutoFit/>
          </a:bodyPr>
          <a:lstStyle/>
          <a:p>
            <a:pPr algn="r"/>
            <a:r>
              <a:rPr lang="en-GB" sz="1400" dirty="0" smtClean="0"/>
              <a:t>Incoming Requests</a:t>
            </a:r>
            <a:endParaRPr lang="en-GB" sz="1400" dirty="0"/>
          </a:p>
        </p:txBody>
      </p:sp>
      <p:cxnSp>
        <p:nvCxnSpPr>
          <p:cNvPr id="129" name="Straight Arrow Connector 128"/>
          <p:cNvCxnSpPr>
            <a:stCxn id="128" idx="3"/>
            <a:endCxn id="100" idx="1"/>
          </p:cNvCxnSpPr>
          <p:nvPr/>
        </p:nvCxnSpPr>
        <p:spPr>
          <a:xfrm flipV="1">
            <a:off x="1696285" y="2401161"/>
            <a:ext cx="741532" cy="6109"/>
          </a:xfrm>
          <a:prstGeom prst="straightConnector1">
            <a:avLst/>
          </a:prstGeom>
          <a:ln w="44450">
            <a:tailEnd type="triangle"/>
          </a:ln>
        </p:spPr>
        <p:style>
          <a:lnRef idx="2">
            <a:schemeClr val="dk1"/>
          </a:lnRef>
          <a:fillRef idx="0">
            <a:schemeClr val="dk1"/>
          </a:fillRef>
          <a:effectRef idx="1">
            <a:schemeClr val="dk1"/>
          </a:effectRef>
          <a:fontRef idx="minor">
            <a:schemeClr val="tx1"/>
          </a:fontRef>
        </p:style>
      </p:cxnSp>
      <p:sp>
        <p:nvSpPr>
          <p:cNvPr id="130" name="TextBox 129"/>
          <p:cNvSpPr txBox="1"/>
          <p:nvPr/>
        </p:nvSpPr>
        <p:spPr>
          <a:xfrm>
            <a:off x="-190475" y="6357837"/>
            <a:ext cx="1728192" cy="307777"/>
          </a:xfrm>
          <a:prstGeom prst="rect">
            <a:avLst/>
          </a:prstGeom>
          <a:noFill/>
        </p:spPr>
        <p:txBody>
          <a:bodyPr wrap="square" rtlCol="0">
            <a:spAutoFit/>
          </a:bodyPr>
          <a:lstStyle/>
          <a:p>
            <a:pPr algn="r"/>
            <a:r>
              <a:rPr lang="en-GB" sz="1400" dirty="0" smtClean="0"/>
              <a:t>Configuration</a:t>
            </a:r>
            <a:endParaRPr lang="en-GB" sz="1400" dirty="0"/>
          </a:p>
        </p:txBody>
      </p:sp>
      <p:cxnSp>
        <p:nvCxnSpPr>
          <p:cNvPr id="131" name="Straight Arrow Connector 130"/>
          <p:cNvCxnSpPr/>
          <p:nvPr/>
        </p:nvCxnSpPr>
        <p:spPr>
          <a:xfrm flipV="1">
            <a:off x="1516265" y="6515489"/>
            <a:ext cx="741532" cy="6109"/>
          </a:xfrm>
          <a:prstGeom prst="straightConnector1">
            <a:avLst/>
          </a:prstGeom>
          <a:ln w="44450">
            <a:tailEnd type="triangle"/>
          </a:ln>
        </p:spPr>
        <p:style>
          <a:lnRef idx="2">
            <a:schemeClr val="dk1"/>
          </a:lnRef>
          <a:fillRef idx="0">
            <a:schemeClr val="dk1"/>
          </a:fillRef>
          <a:effectRef idx="1">
            <a:schemeClr val="dk1"/>
          </a:effectRef>
          <a:fontRef idx="minor">
            <a:schemeClr val="tx1"/>
          </a:fontRef>
        </p:style>
      </p:cxnSp>
      <p:cxnSp>
        <p:nvCxnSpPr>
          <p:cNvPr id="132" name="Straight Arrow Connector 131"/>
          <p:cNvCxnSpPr/>
          <p:nvPr/>
        </p:nvCxnSpPr>
        <p:spPr>
          <a:xfrm>
            <a:off x="8450485" y="5945533"/>
            <a:ext cx="1" cy="556351"/>
          </a:xfrm>
          <a:prstGeom prst="straightConnector1">
            <a:avLst/>
          </a:prstGeom>
          <a:ln w="44450">
            <a:tailEnd type="triangle"/>
          </a:ln>
        </p:spPr>
        <p:style>
          <a:lnRef idx="2">
            <a:schemeClr val="dk1"/>
          </a:lnRef>
          <a:fillRef idx="0">
            <a:schemeClr val="dk1"/>
          </a:fillRef>
          <a:effectRef idx="1">
            <a:schemeClr val="dk1"/>
          </a:effectRef>
          <a:fontRef idx="minor">
            <a:schemeClr val="tx1"/>
          </a:fontRef>
        </p:style>
      </p:cxnSp>
      <p:pic>
        <p:nvPicPr>
          <p:cNvPr id="25" name="Picture 24" descr="\\MAGNUM\Projects\Microsoft\Cloud Power FY12\Design\ICONS_PNG\Application.png"/>
          <p:cNvPicPr>
            <a:picLocks noChangeAspect="1" noChangeArrowheads="1"/>
          </p:cNvPicPr>
          <p:nvPr/>
        </p:nvPicPr>
        <p:blipFill rotWithShape="1">
          <a:blip r:embed="rId5" cstate="print">
            <a:duotone>
              <a:schemeClr val="accent2">
                <a:shade val="45000"/>
                <a:satMod val="135000"/>
              </a:schemeClr>
              <a:prstClr val="white"/>
            </a:duotone>
          </a:blip>
          <a:srcRect l="30174" t="36465" r="28608" b="29915"/>
          <a:stretch/>
        </p:blipFill>
        <p:spPr bwMode="auto">
          <a:xfrm>
            <a:off x="2380881" y="6297197"/>
            <a:ext cx="501759" cy="409374"/>
          </a:xfrm>
          <a:prstGeom prst="rect">
            <a:avLst/>
          </a:prstGeom>
          <a:noFill/>
          <a:ln>
            <a:noFill/>
          </a:ln>
        </p:spPr>
      </p:pic>
      <p:pic>
        <p:nvPicPr>
          <p:cNvPr id="26" name="Picture 4" descr="\\MAGNUM\Projects\Microsoft\Cloud Power FY12\Design\ICONS_PNG\Open_Web_Platform.png"/>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auto">
          <a:xfrm>
            <a:off x="2393859" y="1717594"/>
            <a:ext cx="339508" cy="339508"/>
          </a:xfrm>
          <a:prstGeom prst="rect">
            <a:avLst/>
          </a:prstGeom>
          <a:noFill/>
        </p:spPr>
      </p:pic>
    </p:spTree>
    <p:extLst>
      <p:ext uri="{BB962C8B-B14F-4D97-AF65-F5344CB8AC3E}">
        <p14:creationId xmlns:p14="http://schemas.microsoft.com/office/powerpoint/2010/main" val="2515976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fade">
                                      <p:cBhvr>
                                        <p:cTn id="10" dur="500"/>
                                        <p:tgtEl>
                                          <p:spTgt spid="10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fade">
                                      <p:cBhvr>
                                        <p:cTn id="16" dur="500"/>
                                        <p:tgtEl>
                                          <p:spTgt spid="10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fade">
                                      <p:cBhvr>
                                        <p:cTn id="19" dur="500"/>
                                        <p:tgtEl>
                                          <p:spTgt spid="10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fade">
                                      <p:cBhvr>
                                        <p:cTn id="22" dur="500"/>
                                        <p:tgtEl>
                                          <p:spTgt spid="1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4"/>
                                        </p:tgtEl>
                                        <p:attrNameLst>
                                          <p:attrName>style.visibility</p:attrName>
                                        </p:attrNameLst>
                                      </p:cBhvr>
                                      <p:to>
                                        <p:strVal val="visible"/>
                                      </p:to>
                                    </p:set>
                                    <p:animEffect transition="in" filter="fade">
                                      <p:cBhvr>
                                        <p:cTn id="28" dur="500"/>
                                        <p:tgtEl>
                                          <p:spTgt spid="1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500"/>
                                        <p:tgtEl>
                                          <p:spTgt spid="115"/>
                                        </p:tgtEl>
                                      </p:cBhvr>
                                    </p:animEffect>
                                  </p:childTnLst>
                                </p:cTn>
                              </p:par>
                              <p:par>
                                <p:cTn id="32" presetID="10"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8"/>
                                        </p:tgtEl>
                                        <p:attrNameLst>
                                          <p:attrName>style.visibility</p:attrName>
                                        </p:attrNameLst>
                                      </p:cBhvr>
                                      <p:to>
                                        <p:strVal val="visible"/>
                                      </p:to>
                                    </p:set>
                                    <p:animEffect transition="in" filter="fade">
                                      <p:cBhvr>
                                        <p:cTn id="39" dur="500"/>
                                        <p:tgtEl>
                                          <p:spTgt spid="128"/>
                                        </p:tgtEl>
                                      </p:cBhvr>
                                    </p:animEffect>
                                  </p:childTnLst>
                                </p:cTn>
                              </p:par>
                              <p:par>
                                <p:cTn id="40" presetID="10" presetClass="entr" presetSubtype="0" fill="hold" nodeType="withEffect">
                                  <p:stCondLst>
                                    <p:cond delay="0"/>
                                  </p:stCondLst>
                                  <p:childTnLst>
                                    <p:set>
                                      <p:cBhvr>
                                        <p:cTn id="41" dur="1" fill="hold">
                                          <p:stCondLst>
                                            <p:cond delay="0"/>
                                          </p:stCondLst>
                                        </p:cTn>
                                        <p:tgtEl>
                                          <p:spTgt spid="129"/>
                                        </p:tgtEl>
                                        <p:attrNameLst>
                                          <p:attrName>style.visibility</p:attrName>
                                        </p:attrNameLst>
                                      </p:cBhvr>
                                      <p:to>
                                        <p:strVal val="visible"/>
                                      </p:to>
                                    </p:set>
                                    <p:animEffect transition="in" filter="fade">
                                      <p:cBhvr>
                                        <p:cTn id="42" dur="500"/>
                                        <p:tgtEl>
                                          <p:spTgt spid="12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32"/>
                                        </p:tgtEl>
                                        <p:attrNameLst>
                                          <p:attrName>style.visibility</p:attrName>
                                        </p:attrNameLst>
                                      </p:cBhvr>
                                      <p:to>
                                        <p:strVal val="visible"/>
                                      </p:to>
                                    </p:set>
                                    <p:animEffect transition="in" filter="fade">
                                      <p:cBhvr>
                                        <p:cTn id="47" dur="500"/>
                                        <p:tgtEl>
                                          <p:spTgt spid="13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18"/>
                                        </p:tgtEl>
                                        <p:attrNameLst>
                                          <p:attrName>style.visibility</p:attrName>
                                        </p:attrNameLst>
                                      </p:cBhvr>
                                      <p:to>
                                        <p:strVal val="visible"/>
                                      </p:to>
                                    </p:set>
                                    <p:animEffect transition="in" filter="fade">
                                      <p:cBhvr>
                                        <p:cTn id="50" dur="500"/>
                                        <p:tgtEl>
                                          <p:spTgt spid="118"/>
                                        </p:tgtEl>
                                      </p:cBhvr>
                                    </p:animEffect>
                                  </p:childTnLst>
                                </p:cTn>
                              </p:par>
                              <p:par>
                                <p:cTn id="51" presetID="1" presetClass="entr" presetSubtype="0"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0"/>
                                        </p:tgtEl>
                                        <p:attrNameLst>
                                          <p:attrName>style.visibility</p:attrName>
                                        </p:attrNameLst>
                                      </p:cBhvr>
                                      <p:to>
                                        <p:strVal val="visible"/>
                                      </p:to>
                                    </p:set>
                                    <p:animEffect transition="in" filter="fade">
                                      <p:cBhvr>
                                        <p:cTn id="57" dur="500"/>
                                        <p:tgtEl>
                                          <p:spTgt spid="130"/>
                                        </p:tgtEl>
                                      </p:cBhvr>
                                    </p:animEffect>
                                  </p:childTnLst>
                                </p:cTn>
                              </p:par>
                              <p:par>
                                <p:cTn id="58" presetID="10" presetClass="entr" presetSubtype="0" fill="hold" nodeType="withEffect">
                                  <p:stCondLst>
                                    <p:cond delay="0"/>
                                  </p:stCondLst>
                                  <p:childTnLst>
                                    <p:set>
                                      <p:cBhvr>
                                        <p:cTn id="59" dur="1" fill="hold">
                                          <p:stCondLst>
                                            <p:cond delay="0"/>
                                          </p:stCondLst>
                                        </p:cTn>
                                        <p:tgtEl>
                                          <p:spTgt spid="131"/>
                                        </p:tgtEl>
                                        <p:attrNameLst>
                                          <p:attrName>style.visibility</p:attrName>
                                        </p:attrNameLst>
                                      </p:cBhvr>
                                      <p:to>
                                        <p:strVal val="visible"/>
                                      </p:to>
                                    </p:set>
                                    <p:animEffect transition="in" filter="fade">
                                      <p:cBhvr>
                                        <p:cTn id="6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00" grpId="0" animBg="1"/>
      <p:bldP spid="101" grpId="0" animBg="1"/>
      <p:bldP spid="102" grpId="0" animBg="1"/>
      <p:bldP spid="103" grpId="0" animBg="1"/>
      <p:bldP spid="112" grpId="0" animBg="1"/>
      <p:bldP spid="113" grpId="0" animBg="1"/>
      <p:bldP spid="114" grpId="0" animBg="1"/>
      <p:bldP spid="115" grpId="0" animBg="1"/>
      <p:bldP spid="118" grpId="0" animBg="1"/>
      <p:bldP spid="128" grpId="0"/>
      <p:bldP spid="1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Architectural Overview</a:t>
            </a:r>
            <a:endParaRPr lang="en-GB" dirty="0"/>
          </a:p>
        </p:txBody>
      </p:sp>
      <p:sp>
        <p:nvSpPr>
          <p:cNvPr id="3" name="Rectangle 2"/>
          <p:cNvSpPr/>
          <p:nvPr/>
        </p:nvSpPr>
        <p:spPr bwMode="auto">
          <a:xfrm>
            <a:off x="27464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rgbClr val="505050"/>
                </a:solidFill>
                <a:latin typeface="Segoe UI Light"/>
                <a:ea typeface="Segoe UI" pitchFamily="34" charset="0"/>
                <a:cs typeface="Segoe UI" pitchFamily="34" charset="0"/>
              </a:rPr>
              <a:t>Request Manager is implemented in </a:t>
            </a:r>
            <a:r>
              <a:rPr lang="en-US" sz="2700" dirty="0" err="1">
                <a:solidFill>
                  <a:srgbClr val="505050"/>
                </a:solidFill>
                <a:latin typeface="Lucida Console" panose="020B0609040504020204" pitchFamily="49" charset="0"/>
                <a:ea typeface="Segoe UI" pitchFamily="34" charset="0"/>
                <a:cs typeface="Segoe UI" pitchFamily="34" charset="0"/>
              </a:rPr>
              <a:t>SPRequestModule</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4" name="Rectangle 3"/>
          <p:cNvSpPr/>
          <p:nvPr/>
        </p:nvSpPr>
        <p:spPr bwMode="auto">
          <a:xfrm>
            <a:off x="279399" y="1697062"/>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Request Manager is the first code that runs in response to HTTP requests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434127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SharePoint Foundation Web Application Service (a.k.a. WFE)</a:t>
            </a:r>
          </a:p>
          <a:p>
            <a:pPr defTabSz="932472" fontAlgn="base">
              <a:lnSpc>
                <a:spcPct val="90000"/>
              </a:lnSpc>
              <a:spcBef>
                <a:spcPct val="0"/>
              </a:spcBef>
              <a:spcAft>
                <a:spcPct val="0"/>
              </a:spcAft>
            </a:pPr>
            <a:endParaRPr lang="en-US" sz="2800" dirty="0">
              <a:solidFill>
                <a:srgbClr val="505050"/>
              </a:solidFill>
              <a:latin typeface="Segoe UI Light"/>
              <a:ea typeface="Segoe UI" pitchFamily="34" charset="0"/>
              <a:cs typeface="Segoe UI" pitchFamily="34" charset="0"/>
            </a:endParaRPr>
          </a:p>
        </p:txBody>
      </p:sp>
      <p:sp>
        <p:nvSpPr>
          <p:cNvPr id="10" name="Rectangle 9"/>
          <p:cNvSpPr/>
          <p:nvPr/>
        </p:nvSpPr>
        <p:spPr bwMode="auto">
          <a:xfrm>
            <a:off x="4346029" y="1697062"/>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Request Manager runs in process on the web server</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378481" y="4551687"/>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Starting the Request Management Service Instance elsewhere serves no purpose</a:t>
            </a:r>
            <a:endParaRPr lang="en-US" sz="2800" dirty="0" smtClean="0">
              <a:solidFill>
                <a:srgbClr val="FF0000"/>
              </a:solidFill>
              <a:latin typeface="Segoe UI Light"/>
              <a:ea typeface="Segoe UI" pitchFamily="34" charset="0"/>
              <a:cs typeface="Segoe UI" pitchFamily="34" charset="0"/>
            </a:endParaRPr>
          </a:p>
        </p:txBody>
      </p:sp>
      <p:sp>
        <p:nvSpPr>
          <p:cNvPr id="12" name="Rectangle 11"/>
          <p:cNvSpPr/>
          <p:nvPr/>
        </p:nvSpPr>
        <p:spPr bwMode="auto">
          <a:xfrm>
            <a:off x="8383240" y="1702494"/>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Request Management Service Instance should run on the web server</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003378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9" grpId="0"/>
      <p:bldP spid="10" grpId="0" animBg="1"/>
      <p:bldP spid="11" grpId="0"/>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Web Application Configuration</a:t>
            </a:r>
            <a:endParaRPr lang="en-GB" dirty="0">
              <a:solidFill>
                <a:schemeClr val="accent3"/>
              </a:solidFill>
            </a:endParaRPr>
          </a:p>
        </p:txBody>
      </p:sp>
      <p:sp>
        <p:nvSpPr>
          <p:cNvPr id="4" name="Rectangle 3"/>
          <p:cNvSpPr/>
          <p:nvPr/>
        </p:nvSpPr>
        <p:spPr bwMode="auto">
          <a:xfrm>
            <a:off x="27464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Impacts traditional deployments that use IIS host headers</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5" name="Rectangle 4"/>
          <p:cNvSpPr/>
          <p:nvPr/>
        </p:nvSpPr>
        <p:spPr bwMode="auto">
          <a:xfrm>
            <a:off x="279399" y="1697062"/>
            <a:ext cx="3778598"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IIS must be “listening” for Request Management to process requests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34127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Where Request Management is configured</a:t>
            </a:r>
          </a:p>
          <a:p>
            <a:pPr defTabSz="932472" fontAlgn="base">
              <a:lnSpc>
                <a:spcPct val="90000"/>
              </a:lnSpc>
              <a:spcBef>
                <a:spcPct val="0"/>
              </a:spcBef>
              <a:spcAft>
                <a:spcPct val="0"/>
              </a:spcAft>
            </a:pPr>
            <a:endParaRPr lang="en-US" sz="2800" dirty="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Processes all requests</a:t>
            </a:r>
          </a:p>
          <a:p>
            <a:pPr defTabSz="932472" fontAlgn="base">
              <a:lnSpc>
                <a:spcPct val="90000"/>
              </a:lnSpc>
              <a:spcBef>
                <a:spcPct val="0"/>
              </a:spcBef>
              <a:spcAft>
                <a:spcPct val="0"/>
              </a:spcAft>
            </a:pPr>
            <a:endParaRPr lang="en-US" sz="2800" dirty="0">
              <a:solidFill>
                <a:srgbClr val="505050"/>
              </a:solidFill>
              <a:latin typeface="Segoe UI Light"/>
              <a:ea typeface="Segoe UI" pitchFamily="34" charset="0"/>
              <a:cs typeface="Segoe UI" pitchFamily="34" charset="0"/>
            </a:endParaRPr>
          </a:p>
        </p:txBody>
      </p:sp>
      <p:sp>
        <p:nvSpPr>
          <p:cNvPr id="7" name="Rectangle 6"/>
          <p:cNvSpPr/>
          <p:nvPr/>
        </p:nvSpPr>
        <p:spPr bwMode="auto">
          <a:xfrm>
            <a:off x="4346029" y="1697062"/>
            <a:ext cx="3778598"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Intended deployment includes a Web Application with NO host headers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378480" y="4551687"/>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Request Management may route requests to another Web Application</a:t>
            </a:r>
            <a:endParaRPr lang="en-US" sz="2800" dirty="0" smtClean="0">
              <a:solidFill>
                <a:srgbClr val="FF0000"/>
              </a:solidFill>
              <a:latin typeface="Segoe UI Light"/>
              <a:ea typeface="Segoe UI" pitchFamily="34" charset="0"/>
              <a:cs typeface="Segoe UI" pitchFamily="34" charset="0"/>
            </a:endParaRPr>
          </a:p>
        </p:txBody>
      </p:sp>
      <p:sp>
        <p:nvSpPr>
          <p:cNvPr id="9" name="Rectangle 8"/>
          <p:cNvSpPr/>
          <p:nvPr/>
        </p:nvSpPr>
        <p:spPr bwMode="auto">
          <a:xfrm>
            <a:off x="8383240" y="1702494"/>
            <a:ext cx="3778598"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This Web Application may not host the content requested</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00555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Host Based Sites </a:t>
            </a:r>
            <a:r>
              <a:rPr lang="en-GB" sz="2800" dirty="0" smtClean="0"/>
              <a:t>(</a:t>
            </a:r>
            <a:r>
              <a:rPr lang="en-GB" sz="2800" dirty="0" err="1" smtClean="0"/>
              <a:t>a.k.a</a:t>
            </a:r>
            <a:r>
              <a:rPr lang="en-GB" sz="2800" dirty="0" smtClean="0"/>
              <a:t> Host Named Site Collections)</a:t>
            </a:r>
            <a:endParaRPr lang="en-GB" sz="6600" dirty="0"/>
          </a:p>
        </p:txBody>
      </p:sp>
      <p:sp>
        <p:nvSpPr>
          <p:cNvPr id="4" name="Rectangle 3"/>
          <p:cNvSpPr/>
          <p:nvPr/>
        </p:nvSpPr>
        <p:spPr bwMode="auto">
          <a:xfrm>
            <a:off x="27464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Change to traditional deployments that use IIS host headers</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5" name="Rectangle 4"/>
          <p:cNvSpPr/>
          <p:nvPr/>
        </p:nvSpPr>
        <p:spPr bwMode="auto">
          <a:xfrm>
            <a:off x="279399" y="1697062"/>
            <a:ext cx="3778598" cy="27400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Preferred logical architecture approach for SharePoint 2013</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34127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hlinkClick r:id="rId2"/>
              </a:rPr>
              <a:t>www.contoso.com</a:t>
            </a:r>
            <a:endParaRPr lang="en-US" sz="28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hlinkClick r:id="rId3"/>
              </a:rPr>
              <a:t>www.fabrikam.com</a:t>
            </a:r>
            <a:endParaRPr lang="en-US" sz="28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hlinkClick r:id="rId4"/>
              </a:rPr>
              <a:t>www.tailspin.com</a:t>
            </a:r>
            <a:endParaRPr lang="en-US" sz="28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endParaRPr lang="en-US" sz="2800" dirty="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endParaRPr lang="en-US" sz="2800" dirty="0">
              <a:solidFill>
                <a:srgbClr val="505050"/>
              </a:solidFill>
              <a:latin typeface="Segoe UI Light"/>
              <a:ea typeface="Segoe UI" pitchFamily="34" charset="0"/>
              <a:cs typeface="Segoe UI" pitchFamily="34" charset="0"/>
            </a:endParaRPr>
          </a:p>
        </p:txBody>
      </p:sp>
      <p:sp>
        <p:nvSpPr>
          <p:cNvPr id="7" name="Rectangle 6"/>
          <p:cNvSpPr/>
          <p:nvPr/>
        </p:nvSpPr>
        <p:spPr bwMode="auto">
          <a:xfrm>
            <a:off x="4346029" y="1697062"/>
            <a:ext cx="3778598" cy="27400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Multiple Site Collections with “top level” host names in a single Web Application</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378481" y="4551687"/>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For supportability</a:t>
            </a:r>
          </a:p>
          <a:p>
            <a:pPr defTabSz="932472" fontAlgn="base">
              <a:lnSpc>
                <a:spcPct val="90000"/>
              </a:lnSpc>
              <a:spcBef>
                <a:spcPct val="0"/>
              </a:spcBef>
              <a:spcAft>
                <a:spcPct val="0"/>
              </a:spcAft>
            </a:pPr>
            <a:endParaRPr lang="en-US" sz="28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Even if no end user accesses that entry point</a:t>
            </a:r>
            <a:endParaRPr lang="en-US" sz="2800" dirty="0" smtClean="0">
              <a:solidFill>
                <a:srgbClr val="FF0000"/>
              </a:solidFill>
              <a:latin typeface="Segoe UI Light"/>
              <a:ea typeface="Segoe UI" pitchFamily="34" charset="0"/>
              <a:cs typeface="Segoe UI" pitchFamily="34" charset="0"/>
            </a:endParaRPr>
          </a:p>
        </p:txBody>
      </p:sp>
      <p:sp>
        <p:nvSpPr>
          <p:cNvPr id="9" name="Rectangle 8"/>
          <p:cNvSpPr/>
          <p:nvPr/>
        </p:nvSpPr>
        <p:spPr bwMode="auto">
          <a:xfrm>
            <a:off x="8383240" y="1702494"/>
            <a:ext cx="3778598" cy="27400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A root Site Collection is required</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81872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Deployment Modes</a:t>
            </a:r>
            <a:endParaRPr lang="en-GB" dirty="0"/>
          </a:p>
        </p:txBody>
      </p:sp>
      <p:sp>
        <p:nvSpPr>
          <p:cNvPr id="4" name="Rectangle 3"/>
          <p:cNvSpPr/>
          <p:nvPr/>
        </p:nvSpPr>
        <p:spPr bwMode="auto">
          <a:xfrm>
            <a:off x="274639" y="4546255"/>
            <a:ext cx="5943598"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Request Management Service runs on the web servers in a farm</a:t>
            </a:r>
          </a:p>
          <a:p>
            <a:pPr defTabSz="932472" fontAlgn="base">
              <a:lnSpc>
                <a:spcPct val="90000"/>
              </a:lnSpc>
              <a:spcBef>
                <a:spcPct val="0"/>
              </a:spcBef>
              <a:spcAft>
                <a:spcPct val="0"/>
              </a:spcAft>
            </a:pPr>
            <a:endParaRPr lang="en-US" sz="3000" dirty="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Common On-Premises environments</a:t>
            </a:r>
          </a:p>
        </p:txBody>
      </p:sp>
      <p:sp>
        <p:nvSpPr>
          <p:cNvPr id="5" name="Rectangle 4"/>
          <p:cNvSpPr/>
          <p:nvPr/>
        </p:nvSpPr>
        <p:spPr bwMode="auto">
          <a:xfrm>
            <a:off x="279399" y="1697062"/>
            <a:ext cx="5755880"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Integrated Mode</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6403563" y="1697062"/>
            <a:ext cx="5760640"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Dedicated Mode</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403563" y="4531052"/>
            <a:ext cx="5976664"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A dedicated SharePoint farm which manages requests exclusively, and routes request to other farms</a:t>
            </a:r>
          </a:p>
          <a:p>
            <a:pPr defTabSz="932472" fontAlgn="base">
              <a:lnSpc>
                <a:spcPct val="90000"/>
              </a:lnSpc>
              <a:spcBef>
                <a:spcPct val="0"/>
              </a:spcBef>
              <a:spcAft>
                <a:spcPct val="0"/>
              </a:spcAft>
            </a:pPr>
            <a:endParaRPr lang="en-US" sz="3000" dirty="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Large scale hosting environments</a:t>
            </a:r>
          </a:p>
        </p:txBody>
      </p:sp>
    </p:spTree>
    <p:extLst>
      <p:ext uri="{BB962C8B-B14F-4D97-AF65-F5344CB8AC3E}">
        <p14:creationId xmlns:p14="http://schemas.microsoft.com/office/powerpoint/2010/main" val="15871029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Request Management in</a:t>
            </a:r>
            <a:br>
              <a:rPr lang="en-US" dirty="0" smtClean="0"/>
            </a:br>
            <a:r>
              <a:rPr lang="en-US" dirty="0" smtClean="0"/>
              <a:t>SharePoint 2013</a:t>
            </a:r>
            <a:endParaRPr lang="en-US" dirty="0"/>
          </a:p>
        </p:txBody>
      </p:sp>
      <p:sp>
        <p:nvSpPr>
          <p:cNvPr id="5" name="Text Placeholder 4"/>
          <p:cNvSpPr>
            <a:spLocks noGrp="1"/>
          </p:cNvSpPr>
          <p:nvPr>
            <p:ph type="body" sz="quarter" idx="12"/>
          </p:nvPr>
        </p:nvSpPr>
        <p:spPr>
          <a:xfrm>
            <a:off x="4846637" y="5441478"/>
            <a:ext cx="7315201" cy="1256715"/>
          </a:xfrm>
        </p:spPr>
        <p:txBody>
          <a:bodyPr/>
          <a:lstStyle/>
          <a:p>
            <a:r>
              <a:rPr lang="en-US" dirty="0" smtClean="0"/>
              <a:t>Spencer Harbar</a:t>
            </a:r>
          </a:p>
          <a:p>
            <a:r>
              <a:rPr lang="en-US" dirty="0" smtClean="0"/>
              <a:t>Architect</a:t>
            </a:r>
          </a:p>
        </p:txBody>
      </p:sp>
      <p:sp>
        <p:nvSpPr>
          <p:cNvPr id="2" name="Text Placeholder 1"/>
          <p:cNvSpPr>
            <a:spLocks noGrp="1"/>
          </p:cNvSpPr>
          <p:nvPr>
            <p:ph type="body" sz="quarter" idx="13"/>
          </p:nvPr>
        </p:nvSpPr>
        <p:spPr/>
        <p:txBody>
          <a:bodyPr/>
          <a:lstStyle/>
          <a:p>
            <a:r>
              <a:rPr lang="en-US" dirty="0" smtClean="0"/>
              <a:t>SPC271</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Integrated Mode Deployment</a:t>
            </a:r>
            <a:endParaRPr lang="en-GB" dirty="0"/>
          </a:p>
        </p:txBody>
      </p:sp>
      <p:grpSp>
        <p:nvGrpSpPr>
          <p:cNvPr id="30" name="Group 29"/>
          <p:cNvGrpSpPr/>
          <p:nvPr/>
        </p:nvGrpSpPr>
        <p:grpSpPr>
          <a:xfrm>
            <a:off x="3769965" y="1765188"/>
            <a:ext cx="4999661" cy="4972434"/>
            <a:chOff x="3769965" y="1765188"/>
            <a:chExt cx="4999661" cy="4972434"/>
          </a:xfrm>
        </p:grpSpPr>
        <p:sp>
          <p:nvSpPr>
            <p:cNvPr id="6" name="Rectangle 5"/>
            <p:cNvSpPr/>
            <p:nvPr/>
          </p:nvSpPr>
          <p:spPr>
            <a:xfrm>
              <a:off x="3769965" y="2560858"/>
              <a:ext cx="4258952" cy="4176764"/>
            </a:xfrm>
            <a:prstGeom prst="rect">
              <a:avLst/>
            </a:prstGeom>
            <a:solidFill>
              <a:schemeClr val="bg1">
                <a:lumMod val="95000"/>
                <a:alpha val="90000"/>
              </a:schemeClr>
            </a:solidFill>
            <a:ln w="19050">
              <a:solidFill>
                <a:schemeClr val="tx2"/>
              </a:solidFill>
            </a:ln>
          </p:spPr>
          <p:style>
            <a:lnRef idx="2">
              <a:schemeClr val="accent2"/>
            </a:lnRef>
            <a:fillRef idx="1">
              <a:schemeClr val="lt1"/>
            </a:fillRef>
            <a:effectRef idx="0">
              <a:schemeClr val="accent2"/>
            </a:effectRef>
            <a:fontRef idx="minor">
              <a:schemeClr val="dk1"/>
            </a:fontRef>
          </p:style>
          <p:txBody>
            <a:bodyPr rtlCol="0" anchor="t"/>
            <a:lstStyle/>
            <a:p>
              <a:pPr algn="r"/>
              <a:r>
                <a:rPr lang="en-US" dirty="0" smtClean="0">
                  <a:latin typeface="Segoe UI Light" panose="020B0502040204020203" pitchFamily="34" charset="0"/>
                  <a:ea typeface="Segoe UI" pitchFamily="34" charset="0"/>
                  <a:cs typeface="Segoe UI Light" panose="020B0502040204020203" pitchFamily="34" charset="0"/>
                </a:rPr>
                <a:t>SharePoint Farm</a:t>
              </a:r>
              <a:endParaRPr lang="en-US" dirty="0">
                <a:latin typeface="Segoe UI Light" panose="020B0502040204020203" pitchFamily="34" charset="0"/>
                <a:ea typeface="Segoe UI" pitchFamily="34" charset="0"/>
                <a:cs typeface="Segoe UI Light" panose="020B0502040204020203" pitchFamily="34" charset="0"/>
              </a:endParaRPr>
            </a:p>
          </p:txBody>
        </p:sp>
        <p:sp>
          <p:nvSpPr>
            <p:cNvPr id="108" name="Rectangle 107"/>
            <p:cNvSpPr/>
            <p:nvPr/>
          </p:nvSpPr>
          <p:spPr>
            <a:xfrm>
              <a:off x="3922365" y="2992906"/>
              <a:ext cx="3955504" cy="2175020"/>
            </a:xfrm>
            <a:prstGeom prst="rect">
              <a:avLst/>
            </a:prstGeom>
            <a:solidFill>
              <a:schemeClr val="bg1">
                <a:lumMod val="95000"/>
                <a:alpha val="90000"/>
              </a:schemeClr>
            </a:solidFill>
            <a:ln w="19050">
              <a:solidFill>
                <a:schemeClr val="tx2"/>
              </a:solidFill>
            </a:ln>
          </p:spPr>
          <p:style>
            <a:lnRef idx="2">
              <a:schemeClr val="accent2"/>
            </a:lnRef>
            <a:fillRef idx="1">
              <a:schemeClr val="lt1"/>
            </a:fillRef>
            <a:effectRef idx="0">
              <a:schemeClr val="accent2"/>
            </a:effectRef>
            <a:fontRef idx="minor">
              <a:schemeClr val="dk1"/>
            </a:fontRef>
          </p:style>
          <p:txBody>
            <a:bodyPr rtlCol="0" anchor="b"/>
            <a:lstStyle/>
            <a:p>
              <a:pPr algn="r"/>
              <a:r>
                <a:rPr lang="en-US" dirty="0" smtClean="0">
                  <a:latin typeface="Segoe UI Light" panose="020B0502040204020203" pitchFamily="34" charset="0"/>
                  <a:ea typeface="Segoe UI" pitchFamily="34" charset="0"/>
                  <a:cs typeface="Segoe UI Light" panose="020B0502040204020203" pitchFamily="34" charset="0"/>
                </a:rPr>
                <a:t>Web Servers</a:t>
              </a:r>
              <a:endParaRPr lang="en-US" dirty="0">
                <a:latin typeface="Segoe UI Light" panose="020B0502040204020203" pitchFamily="34" charset="0"/>
                <a:ea typeface="Segoe UI" pitchFamily="34" charset="0"/>
                <a:cs typeface="Segoe UI Light" panose="020B0502040204020203" pitchFamily="34" charset="0"/>
              </a:endParaRPr>
            </a:p>
          </p:txBody>
        </p:sp>
        <p:grpSp>
          <p:nvGrpSpPr>
            <p:cNvPr id="7" name="Group 6"/>
            <p:cNvGrpSpPr/>
            <p:nvPr/>
          </p:nvGrpSpPr>
          <p:grpSpPr>
            <a:xfrm>
              <a:off x="4561969" y="5377648"/>
              <a:ext cx="1313795" cy="1071642"/>
              <a:chOff x="1456896" y="2239810"/>
              <a:chExt cx="1939125" cy="1581714"/>
            </a:xfrm>
          </p:grpSpPr>
          <p:grpSp>
            <p:nvGrpSpPr>
              <p:cNvPr id="54" name="Group 53"/>
              <p:cNvGrpSpPr>
                <a:grpSpLocks noChangeAspect="1"/>
              </p:cNvGrpSpPr>
              <p:nvPr/>
            </p:nvGrpSpPr>
            <p:grpSpPr>
              <a:xfrm>
                <a:off x="1944842" y="2370724"/>
                <a:ext cx="1451179" cy="1450800"/>
                <a:chOff x="6849580" y="4206958"/>
                <a:chExt cx="2012314" cy="2011789"/>
              </a:xfrm>
            </p:grpSpPr>
            <p:grpSp>
              <p:nvGrpSpPr>
                <p:cNvPr id="68" name="Group 67"/>
                <p:cNvGrpSpPr/>
                <p:nvPr/>
              </p:nvGrpSpPr>
              <p:grpSpPr>
                <a:xfrm>
                  <a:off x="7487957" y="4470625"/>
                  <a:ext cx="666750" cy="1487475"/>
                  <a:chOff x="2081162" y="4640597"/>
                  <a:chExt cx="666750" cy="1487475"/>
                </a:xfrm>
                <a:solidFill>
                  <a:schemeClr val="bg1"/>
                </a:solidFill>
              </p:grpSpPr>
              <p:sp>
                <p:nvSpPr>
                  <p:cNvPr id="70" name="Snip Diagonal Corner Rectangle 69"/>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1" name="Isosceles Triangle 70"/>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2" name="Isosceles Triangle 71"/>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69"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6849580" y="4206958"/>
                  <a:ext cx="2012314" cy="2011789"/>
                </a:xfrm>
                <a:prstGeom prst="rect">
                  <a:avLst/>
                </a:prstGeom>
                <a:noFill/>
              </p:spPr>
            </p:pic>
          </p:grpSp>
          <p:grpSp>
            <p:nvGrpSpPr>
              <p:cNvPr id="55" name="Group 54"/>
              <p:cNvGrpSpPr>
                <a:grpSpLocks noChangeAspect="1"/>
              </p:cNvGrpSpPr>
              <p:nvPr/>
            </p:nvGrpSpPr>
            <p:grpSpPr>
              <a:xfrm>
                <a:off x="1456896" y="2239810"/>
                <a:ext cx="1506784" cy="1440000"/>
                <a:chOff x="1375311" y="2365141"/>
                <a:chExt cx="2105091" cy="2011789"/>
              </a:xfrm>
            </p:grpSpPr>
            <p:grpSp>
              <p:nvGrpSpPr>
                <p:cNvPr id="56" name="Group 55"/>
                <p:cNvGrpSpPr/>
                <p:nvPr/>
              </p:nvGrpSpPr>
              <p:grpSpPr>
                <a:xfrm>
                  <a:off x="2121558" y="2627297"/>
                  <a:ext cx="666750" cy="1487475"/>
                  <a:chOff x="2081162" y="4640597"/>
                  <a:chExt cx="666750" cy="1487475"/>
                </a:xfrm>
                <a:solidFill>
                  <a:schemeClr val="bg1"/>
                </a:solidFill>
              </p:grpSpPr>
              <p:sp>
                <p:nvSpPr>
                  <p:cNvPr id="65" name="Snip Diagonal Corner Rectangle 64"/>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6" name="Isosceles Triangle 65"/>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7" name="Isosceles Triangle 66"/>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57"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468088" y="2365141"/>
                  <a:ext cx="2012314" cy="2011789"/>
                </a:xfrm>
                <a:prstGeom prst="rect">
                  <a:avLst/>
                </a:prstGeom>
                <a:noFill/>
              </p:spPr>
            </p:pic>
            <p:grpSp>
              <p:nvGrpSpPr>
                <p:cNvPr id="58" name="Group 57"/>
                <p:cNvGrpSpPr/>
                <p:nvPr/>
              </p:nvGrpSpPr>
              <p:grpSpPr>
                <a:xfrm>
                  <a:off x="1375311" y="2985988"/>
                  <a:ext cx="1090092" cy="875577"/>
                  <a:chOff x="8218120" y="1093433"/>
                  <a:chExt cx="1090092" cy="875577"/>
                </a:xfrm>
              </p:grpSpPr>
              <p:grpSp>
                <p:nvGrpSpPr>
                  <p:cNvPr id="59" name="Group 58"/>
                  <p:cNvGrpSpPr/>
                  <p:nvPr/>
                </p:nvGrpSpPr>
                <p:grpSpPr>
                  <a:xfrm>
                    <a:off x="8218120" y="1093433"/>
                    <a:ext cx="1090092" cy="875577"/>
                    <a:chOff x="3599175" y="4220568"/>
                    <a:chExt cx="1090092" cy="875577"/>
                  </a:xfrm>
                </p:grpSpPr>
                <p:sp>
                  <p:nvSpPr>
                    <p:cNvPr id="61" name="Rounded Rectangle 60"/>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62" name="Group 61"/>
                    <p:cNvGrpSpPr/>
                    <p:nvPr/>
                  </p:nvGrpSpPr>
                  <p:grpSpPr>
                    <a:xfrm>
                      <a:off x="3614541" y="4243079"/>
                      <a:ext cx="1057169" cy="832818"/>
                      <a:chOff x="3705190" y="4561217"/>
                      <a:chExt cx="1057169" cy="832818"/>
                    </a:xfrm>
                  </p:grpSpPr>
                  <p:pic>
                    <p:nvPicPr>
                      <p:cNvPr id="63"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64" name="Rectangle 63"/>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60" name="Picture 59" descr="\\MAGNUM\Projects\Microsoft\Cloud Power FY12\Design\ICONS_PNG\Application.png"/>
                  <p:cNvPicPr>
                    <a:picLocks noChangeAspect="1" noChangeArrowheads="1"/>
                  </p:cNvPicPr>
                  <p:nvPr/>
                </p:nvPicPr>
                <p:blipFill rotWithShape="1">
                  <a:blip r:embed="rId4" cstate="print">
                    <a:duotone>
                      <a:prstClr val="black"/>
                      <a:schemeClr val="accent4">
                        <a:tint val="45000"/>
                        <a:satMod val="400000"/>
                      </a:schemeClr>
                    </a:duotone>
                  </a:blip>
                  <a:srcRect l="30174" t="36465" r="28608" b="29915"/>
                  <a:stretch/>
                </p:blipFill>
                <p:spPr bwMode="auto">
                  <a:xfrm>
                    <a:off x="8418228" y="1301882"/>
                    <a:ext cx="700995" cy="571926"/>
                  </a:xfrm>
                  <a:prstGeom prst="rect">
                    <a:avLst/>
                  </a:prstGeom>
                  <a:noFill/>
                  <a:ln>
                    <a:noFill/>
                  </a:ln>
                </p:spPr>
              </p:pic>
            </p:grpSp>
          </p:grpSp>
        </p:grpSp>
        <p:grpSp>
          <p:nvGrpSpPr>
            <p:cNvPr id="8" name="Group 7"/>
            <p:cNvGrpSpPr>
              <a:grpSpLocks noChangeAspect="1"/>
            </p:cNvGrpSpPr>
            <p:nvPr/>
          </p:nvGrpSpPr>
          <p:grpSpPr>
            <a:xfrm>
              <a:off x="6084463" y="5377649"/>
              <a:ext cx="1212360" cy="1036052"/>
              <a:chOff x="5713617" y="3267567"/>
              <a:chExt cx="2547425" cy="2176964"/>
            </a:xfrm>
          </p:grpSpPr>
          <p:grpSp>
            <p:nvGrpSpPr>
              <p:cNvPr id="35" name="Group 34"/>
              <p:cNvGrpSpPr/>
              <p:nvPr/>
            </p:nvGrpSpPr>
            <p:grpSpPr>
              <a:xfrm>
                <a:off x="6427495" y="3528051"/>
                <a:ext cx="666750" cy="1487475"/>
                <a:chOff x="2081162" y="4640597"/>
                <a:chExt cx="666750" cy="1487475"/>
              </a:xfrm>
              <a:solidFill>
                <a:schemeClr val="bg1"/>
              </a:solidFill>
            </p:grpSpPr>
            <p:sp>
              <p:nvSpPr>
                <p:cNvPr id="51" name="Snip Diagonal Corner Rectangle 50"/>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Isosceles Triangle 51"/>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Isosceles Triangle 52"/>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6" name="Group 35"/>
              <p:cNvGrpSpPr/>
              <p:nvPr/>
            </p:nvGrpSpPr>
            <p:grpSpPr>
              <a:xfrm>
                <a:off x="6905730" y="3701400"/>
                <a:ext cx="666750" cy="1487475"/>
                <a:chOff x="2081162" y="4640597"/>
                <a:chExt cx="666750" cy="1487475"/>
              </a:xfrm>
              <a:solidFill>
                <a:schemeClr val="bg1"/>
              </a:solidFill>
            </p:grpSpPr>
            <p:sp>
              <p:nvSpPr>
                <p:cNvPr id="48" name="Snip Diagonal Corner Rectangle 47"/>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Isosceles Triangle 48"/>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0" name="Isosceles Triangle 49"/>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7" name="Group 36"/>
              <p:cNvGrpSpPr/>
              <p:nvPr/>
            </p:nvGrpSpPr>
            <p:grpSpPr>
              <a:xfrm>
                <a:off x="5713617" y="3267567"/>
                <a:ext cx="2547425" cy="2176964"/>
                <a:chOff x="5916935" y="3735660"/>
                <a:chExt cx="2547425" cy="2176964"/>
              </a:xfrm>
            </p:grpSpPr>
            <p:pic>
              <p:nvPicPr>
                <p:cNvPr id="38"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6452046" y="3900835"/>
                  <a:ext cx="2012314" cy="2011789"/>
                </a:xfrm>
                <a:prstGeom prst="rect">
                  <a:avLst/>
                </a:prstGeom>
                <a:noFill/>
              </p:spPr>
            </p:pic>
            <p:grpSp>
              <p:nvGrpSpPr>
                <p:cNvPr id="39" name="Group 38"/>
                <p:cNvGrpSpPr/>
                <p:nvPr/>
              </p:nvGrpSpPr>
              <p:grpSpPr>
                <a:xfrm>
                  <a:off x="5916935" y="3735660"/>
                  <a:ext cx="2086555" cy="2011789"/>
                  <a:chOff x="5916935" y="3735660"/>
                  <a:chExt cx="2086555" cy="2011789"/>
                </a:xfrm>
              </p:grpSpPr>
              <p:pic>
                <p:nvPicPr>
                  <p:cNvPr id="40"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5991176" y="3735660"/>
                    <a:ext cx="2012314" cy="2011789"/>
                  </a:xfrm>
                  <a:prstGeom prst="rect">
                    <a:avLst/>
                  </a:prstGeom>
                  <a:noFill/>
                </p:spPr>
              </p:pic>
              <p:grpSp>
                <p:nvGrpSpPr>
                  <p:cNvPr id="41" name="Group 40"/>
                  <p:cNvGrpSpPr/>
                  <p:nvPr/>
                </p:nvGrpSpPr>
                <p:grpSpPr>
                  <a:xfrm>
                    <a:off x="5916935" y="4356508"/>
                    <a:ext cx="1090092" cy="875577"/>
                    <a:chOff x="10443966" y="1118814"/>
                    <a:chExt cx="1090092" cy="875577"/>
                  </a:xfrm>
                </p:grpSpPr>
                <p:grpSp>
                  <p:nvGrpSpPr>
                    <p:cNvPr id="42" name="Group 41"/>
                    <p:cNvGrpSpPr/>
                    <p:nvPr/>
                  </p:nvGrpSpPr>
                  <p:grpSpPr>
                    <a:xfrm>
                      <a:off x="10443966" y="1118814"/>
                      <a:ext cx="1090092" cy="875577"/>
                      <a:chOff x="3599175" y="4220568"/>
                      <a:chExt cx="1090092" cy="875577"/>
                    </a:xfrm>
                  </p:grpSpPr>
                  <p:sp>
                    <p:nvSpPr>
                      <p:cNvPr id="44" name="Rounded Rectangle 43"/>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5" name="Group 44"/>
                      <p:cNvGrpSpPr/>
                      <p:nvPr/>
                    </p:nvGrpSpPr>
                    <p:grpSpPr>
                      <a:xfrm>
                        <a:off x="3614541" y="4243079"/>
                        <a:ext cx="1057169" cy="832818"/>
                        <a:chOff x="3705190" y="4561217"/>
                        <a:chExt cx="1057169" cy="832818"/>
                      </a:xfrm>
                    </p:grpSpPr>
                    <p:pic>
                      <p:nvPicPr>
                        <p:cNvPr id="46"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47" name="Rectangle 46"/>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43" name="Flowchart: Magnetic Disk 42"/>
                    <p:cNvSpPr/>
                    <p:nvPr/>
                  </p:nvSpPr>
                  <p:spPr bwMode="auto">
                    <a:xfrm>
                      <a:off x="10764906" y="1444267"/>
                      <a:ext cx="459326" cy="360000"/>
                    </a:xfrm>
                    <a:prstGeom prst="flowChartMagneticDisk">
                      <a:avLst/>
                    </a:prstGeom>
                    <a:solidFill>
                      <a:schemeClr val="bg2"/>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grpSp>
        <p:grpSp>
          <p:nvGrpSpPr>
            <p:cNvPr id="12" name="Group 11"/>
            <p:cNvGrpSpPr>
              <a:grpSpLocks noChangeAspect="1"/>
            </p:cNvGrpSpPr>
            <p:nvPr/>
          </p:nvGrpSpPr>
          <p:grpSpPr>
            <a:xfrm>
              <a:off x="4094660" y="3364217"/>
              <a:ext cx="1519200" cy="1452622"/>
              <a:chOff x="1376407" y="550707"/>
              <a:chExt cx="2103995" cy="2011789"/>
            </a:xfrm>
          </p:grpSpPr>
          <p:grpSp>
            <p:nvGrpSpPr>
              <p:cNvPr id="13" name="Group 12"/>
              <p:cNvGrpSpPr/>
              <p:nvPr/>
            </p:nvGrpSpPr>
            <p:grpSpPr>
              <a:xfrm>
                <a:off x="2098180" y="799745"/>
                <a:ext cx="666750" cy="1487475"/>
                <a:chOff x="2081162" y="4640597"/>
                <a:chExt cx="666750" cy="1487475"/>
              </a:xfrm>
              <a:solidFill>
                <a:schemeClr val="bg1"/>
              </a:solidFill>
            </p:grpSpPr>
            <p:sp>
              <p:nvSpPr>
                <p:cNvPr id="22" name="Snip Diagonal Corner Rectangle 21"/>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Isosceles Triangle 22"/>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Isosceles Triangle 23"/>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4" name="Group 13"/>
              <p:cNvGrpSpPr/>
              <p:nvPr/>
            </p:nvGrpSpPr>
            <p:grpSpPr>
              <a:xfrm>
                <a:off x="1376407" y="550707"/>
                <a:ext cx="2103995" cy="2011789"/>
                <a:chOff x="1884407" y="1170827"/>
                <a:chExt cx="2103995" cy="2011789"/>
              </a:xfrm>
            </p:grpSpPr>
            <p:pic>
              <p:nvPicPr>
                <p:cNvPr id="15"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976088" y="1170827"/>
                  <a:ext cx="2012314" cy="2011789"/>
                </a:xfrm>
                <a:prstGeom prst="rect">
                  <a:avLst/>
                </a:prstGeom>
                <a:noFill/>
              </p:spPr>
            </p:pic>
            <p:grpSp>
              <p:nvGrpSpPr>
                <p:cNvPr id="16" name="Group 15"/>
                <p:cNvGrpSpPr/>
                <p:nvPr/>
              </p:nvGrpSpPr>
              <p:grpSpPr>
                <a:xfrm>
                  <a:off x="1884407" y="1791674"/>
                  <a:ext cx="1090092" cy="875577"/>
                  <a:chOff x="3599175" y="4220568"/>
                  <a:chExt cx="1090092" cy="875577"/>
                </a:xfrm>
              </p:grpSpPr>
              <p:sp>
                <p:nvSpPr>
                  <p:cNvPr id="18" name="Rounded Rectangle 17"/>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9" name="Group 18"/>
                  <p:cNvGrpSpPr/>
                  <p:nvPr/>
                </p:nvGrpSpPr>
                <p:grpSpPr>
                  <a:xfrm>
                    <a:off x="3614541" y="4243079"/>
                    <a:ext cx="1057169" cy="832818"/>
                    <a:chOff x="3705190" y="4561217"/>
                    <a:chExt cx="1057169" cy="832818"/>
                  </a:xfrm>
                </p:grpSpPr>
                <p:pic>
                  <p:nvPicPr>
                    <p:cNvPr id="20"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21" name="Rectangle 20"/>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17" name="Picture 4" descr="\\MAGNUM\Projects\Microsoft\Cloud Power FY12\Design\ICONS_PNG\Open_Web_Platform.png"/>
                <p:cNvPicPr>
                  <a:picLocks noChangeAspect="1" noChangeArrowheads="1"/>
                </p:cNvPicPr>
                <p:nvPr/>
              </p:nvPicPr>
              <p:blipFill>
                <a:blip r:embed="rId5" cstate="print">
                  <a:duotone>
                    <a:prstClr val="black"/>
                    <a:schemeClr val="accent4">
                      <a:tint val="45000"/>
                      <a:satMod val="400000"/>
                    </a:schemeClr>
                  </a:duotone>
                </a:blip>
                <a:srcRect/>
                <a:stretch>
                  <a:fillRect/>
                </a:stretch>
              </p:blipFill>
              <p:spPr bwMode="auto">
                <a:xfrm>
                  <a:off x="2157718" y="2016334"/>
                  <a:ext cx="556611" cy="556611"/>
                </a:xfrm>
                <a:prstGeom prst="rect">
                  <a:avLst/>
                </a:prstGeom>
                <a:noFill/>
              </p:spPr>
            </p:pic>
          </p:grpSp>
        </p:grpSp>
        <p:sp>
          <p:nvSpPr>
            <p:cNvPr id="77" name="TextBox 76"/>
            <p:cNvSpPr txBox="1"/>
            <p:nvPr/>
          </p:nvSpPr>
          <p:spPr>
            <a:xfrm>
              <a:off x="4521956" y="3123158"/>
              <a:ext cx="733655" cy="517065"/>
            </a:xfrm>
            <a:prstGeom prst="rect">
              <a:avLst/>
            </a:prstGeom>
            <a:noFill/>
          </p:spPr>
          <p:txBody>
            <a:bodyPr wrap="square" lIns="182880" tIns="146304" rIns="182880" bIns="146304" rtlCol="0">
              <a:spAutoFit/>
            </a:bodyPr>
            <a:lstStyle/>
            <a:p>
              <a:pPr>
                <a:lnSpc>
                  <a:spcPct val="90000"/>
                </a:lnSpc>
                <a:spcAft>
                  <a:spcPts val="600"/>
                </a:spcAft>
              </a:pPr>
              <a:r>
                <a:rPr lang="en-GB" sz="1600" dirty="0" smtClean="0">
                  <a:gradFill>
                    <a:gsLst>
                      <a:gs pos="2917">
                        <a:schemeClr val="tx1"/>
                      </a:gs>
                      <a:gs pos="30000">
                        <a:schemeClr val="tx1"/>
                      </a:gs>
                    </a:gsLst>
                    <a:lin ang="5400000" scaled="0"/>
                  </a:gradFill>
                </a:rPr>
                <a:t>RM</a:t>
              </a:r>
            </a:p>
          </p:txBody>
        </p:sp>
        <p:grpSp>
          <p:nvGrpSpPr>
            <p:cNvPr id="80" name="Group 79"/>
            <p:cNvGrpSpPr>
              <a:grpSpLocks noChangeAspect="1"/>
            </p:cNvGrpSpPr>
            <p:nvPr/>
          </p:nvGrpSpPr>
          <p:grpSpPr>
            <a:xfrm>
              <a:off x="5320443" y="3369117"/>
              <a:ext cx="1519200" cy="1452622"/>
              <a:chOff x="1376407" y="550707"/>
              <a:chExt cx="2103995" cy="2011789"/>
            </a:xfrm>
          </p:grpSpPr>
          <p:grpSp>
            <p:nvGrpSpPr>
              <p:cNvPr id="81" name="Group 80"/>
              <p:cNvGrpSpPr/>
              <p:nvPr/>
            </p:nvGrpSpPr>
            <p:grpSpPr>
              <a:xfrm>
                <a:off x="2098180" y="799745"/>
                <a:ext cx="666750" cy="1487475"/>
                <a:chOff x="2081162" y="4640597"/>
                <a:chExt cx="666750" cy="1487475"/>
              </a:xfrm>
              <a:solidFill>
                <a:schemeClr val="bg1"/>
              </a:solidFill>
            </p:grpSpPr>
            <p:sp>
              <p:nvSpPr>
                <p:cNvPr id="90" name="Snip Diagonal Corner Rectangle 89"/>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1" name="Isosceles Triangle 90"/>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2" name="Isosceles Triangle 91"/>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82" name="Group 81"/>
              <p:cNvGrpSpPr/>
              <p:nvPr/>
            </p:nvGrpSpPr>
            <p:grpSpPr>
              <a:xfrm>
                <a:off x="1376407" y="550707"/>
                <a:ext cx="2103995" cy="2011789"/>
                <a:chOff x="1884407" y="1170827"/>
                <a:chExt cx="2103995" cy="2011789"/>
              </a:xfrm>
            </p:grpSpPr>
            <p:pic>
              <p:nvPicPr>
                <p:cNvPr id="83"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976088" y="1170827"/>
                  <a:ext cx="2012314" cy="2011789"/>
                </a:xfrm>
                <a:prstGeom prst="rect">
                  <a:avLst/>
                </a:prstGeom>
                <a:noFill/>
              </p:spPr>
            </p:pic>
            <p:grpSp>
              <p:nvGrpSpPr>
                <p:cNvPr id="84" name="Group 83"/>
                <p:cNvGrpSpPr/>
                <p:nvPr/>
              </p:nvGrpSpPr>
              <p:grpSpPr>
                <a:xfrm>
                  <a:off x="1884407" y="1791674"/>
                  <a:ext cx="1090092" cy="875577"/>
                  <a:chOff x="3599175" y="4220568"/>
                  <a:chExt cx="1090092" cy="875577"/>
                </a:xfrm>
              </p:grpSpPr>
              <p:sp>
                <p:nvSpPr>
                  <p:cNvPr id="86" name="Rounded Rectangle 85"/>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87" name="Group 86"/>
                  <p:cNvGrpSpPr/>
                  <p:nvPr/>
                </p:nvGrpSpPr>
                <p:grpSpPr>
                  <a:xfrm>
                    <a:off x="3614541" y="4243079"/>
                    <a:ext cx="1057169" cy="832818"/>
                    <a:chOff x="3705190" y="4561217"/>
                    <a:chExt cx="1057169" cy="832818"/>
                  </a:xfrm>
                </p:grpSpPr>
                <p:pic>
                  <p:nvPicPr>
                    <p:cNvPr id="88"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89" name="Rectangle 88"/>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85" name="Picture 4" descr="\\MAGNUM\Projects\Microsoft\Cloud Power FY12\Design\ICONS_PNG\Open_Web_Platform.png"/>
                <p:cNvPicPr>
                  <a:picLocks noChangeAspect="1" noChangeArrowheads="1"/>
                </p:cNvPicPr>
                <p:nvPr/>
              </p:nvPicPr>
              <p:blipFill>
                <a:blip r:embed="rId5" cstate="print">
                  <a:duotone>
                    <a:prstClr val="black"/>
                    <a:schemeClr val="accent4">
                      <a:tint val="45000"/>
                      <a:satMod val="400000"/>
                    </a:schemeClr>
                  </a:duotone>
                </a:blip>
                <a:srcRect/>
                <a:stretch>
                  <a:fillRect/>
                </a:stretch>
              </p:blipFill>
              <p:spPr bwMode="auto">
                <a:xfrm>
                  <a:off x="2157718" y="2016334"/>
                  <a:ext cx="556611" cy="556611"/>
                </a:xfrm>
                <a:prstGeom prst="rect">
                  <a:avLst/>
                </a:prstGeom>
                <a:noFill/>
              </p:spPr>
            </p:pic>
          </p:grpSp>
        </p:grpSp>
        <p:sp>
          <p:nvSpPr>
            <p:cNvPr id="93" name="TextBox 92"/>
            <p:cNvSpPr txBox="1"/>
            <p:nvPr/>
          </p:nvSpPr>
          <p:spPr>
            <a:xfrm>
              <a:off x="5747739" y="2992906"/>
              <a:ext cx="733655" cy="517065"/>
            </a:xfrm>
            <a:prstGeom prst="rect">
              <a:avLst/>
            </a:prstGeom>
            <a:noFill/>
          </p:spPr>
          <p:txBody>
            <a:bodyPr wrap="square" lIns="182880" tIns="146304" rIns="182880" bIns="146304" rtlCol="0">
              <a:spAutoFit/>
            </a:bodyPr>
            <a:lstStyle/>
            <a:p>
              <a:pPr>
                <a:lnSpc>
                  <a:spcPct val="90000"/>
                </a:lnSpc>
                <a:spcAft>
                  <a:spcPts val="600"/>
                </a:spcAft>
              </a:pPr>
              <a:r>
                <a:rPr lang="en-GB" sz="1600" dirty="0" smtClean="0">
                  <a:gradFill>
                    <a:gsLst>
                      <a:gs pos="2917">
                        <a:schemeClr val="tx1"/>
                      </a:gs>
                      <a:gs pos="30000">
                        <a:schemeClr val="tx1"/>
                      </a:gs>
                    </a:gsLst>
                    <a:lin ang="5400000" scaled="0"/>
                  </a:gradFill>
                </a:rPr>
                <a:t>RM</a:t>
              </a:r>
            </a:p>
          </p:txBody>
        </p:sp>
        <p:grpSp>
          <p:nvGrpSpPr>
            <p:cNvPr id="94" name="Group 93"/>
            <p:cNvGrpSpPr>
              <a:grpSpLocks noChangeAspect="1"/>
            </p:cNvGrpSpPr>
            <p:nvPr/>
          </p:nvGrpSpPr>
          <p:grpSpPr>
            <a:xfrm>
              <a:off x="6509717" y="3365090"/>
              <a:ext cx="1519200" cy="1452622"/>
              <a:chOff x="1376407" y="550707"/>
              <a:chExt cx="2103995" cy="2011789"/>
            </a:xfrm>
          </p:grpSpPr>
          <p:grpSp>
            <p:nvGrpSpPr>
              <p:cNvPr id="95" name="Group 94"/>
              <p:cNvGrpSpPr/>
              <p:nvPr/>
            </p:nvGrpSpPr>
            <p:grpSpPr>
              <a:xfrm>
                <a:off x="2098180" y="799745"/>
                <a:ext cx="666750" cy="1487475"/>
                <a:chOff x="2081162" y="4640597"/>
                <a:chExt cx="666750" cy="1487475"/>
              </a:xfrm>
              <a:solidFill>
                <a:schemeClr val="bg1"/>
              </a:solidFill>
            </p:grpSpPr>
            <p:sp>
              <p:nvSpPr>
                <p:cNvPr id="104" name="Snip Diagonal Corner Rectangle 103"/>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5" name="Isosceles Triangle 104"/>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Isosceles Triangle 105"/>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96" name="Group 95"/>
              <p:cNvGrpSpPr/>
              <p:nvPr/>
            </p:nvGrpSpPr>
            <p:grpSpPr>
              <a:xfrm>
                <a:off x="1376407" y="550707"/>
                <a:ext cx="2103995" cy="2011789"/>
                <a:chOff x="1884407" y="1170827"/>
                <a:chExt cx="2103995" cy="2011789"/>
              </a:xfrm>
            </p:grpSpPr>
            <p:pic>
              <p:nvPicPr>
                <p:cNvPr id="97"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976088" y="1170827"/>
                  <a:ext cx="2012314" cy="2011789"/>
                </a:xfrm>
                <a:prstGeom prst="rect">
                  <a:avLst/>
                </a:prstGeom>
                <a:noFill/>
              </p:spPr>
            </p:pic>
            <p:grpSp>
              <p:nvGrpSpPr>
                <p:cNvPr id="98" name="Group 97"/>
                <p:cNvGrpSpPr/>
                <p:nvPr/>
              </p:nvGrpSpPr>
              <p:grpSpPr>
                <a:xfrm>
                  <a:off x="1884407" y="1791674"/>
                  <a:ext cx="1090092" cy="875577"/>
                  <a:chOff x="3599175" y="4220568"/>
                  <a:chExt cx="1090092" cy="875577"/>
                </a:xfrm>
              </p:grpSpPr>
              <p:sp>
                <p:nvSpPr>
                  <p:cNvPr id="100" name="Rounded Rectangle 99"/>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1" name="Group 100"/>
                  <p:cNvGrpSpPr/>
                  <p:nvPr/>
                </p:nvGrpSpPr>
                <p:grpSpPr>
                  <a:xfrm>
                    <a:off x="3614541" y="4243079"/>
                    <a:ext cx="1057169" cy="832818"/>
                    <a:chOff x="3705190" y="4561217"/>
                    <a:chExt cx="1057169" cy="832818"/>
                  </a:xfrm>
                </p:grpSpPr>
                <p:pic>
                  <p:nvPicPr>
                    <p:cNvPr id="102"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103" name="Rectangle 102"/>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99" name="Picture 4" descr="\\MAGNUM\Projects\Microsoft\Cloud Power FY12\Design\ICONS_PNG\Open_Web_Platform.png"/>
                <p:cNvPicPr>
                  <a:picLocks noChangeAspect="1" noChangeArrowheads="1"/>
                </p:cNvPicPr>
                <p:nvPr/>
              </p:nvPicPr>
              <p:blipFill>
                <a:blip r:embed="rId5" cstate="print">
                  <a:duotone>
                    <a:prstClr val="black"/>
                    <a:schemeClr val="accent4">
                      <a:tint val="45000"/>
                      <a:satMod val="400000"/>
                    </a:schemeClr>
                  </a:duotone>
                </a:blip>
                <a:srcRect/>
                <a:stretch>
                  <a:fillRect/>
                </a:stretch>
              </p:blipFill>
              <p:spPr bwMode="auto">
                <a:xfrm>
                  <a:off x="2157718" y="2016334"/>
                  <a:ext cx="556611" cy="556611"/>
                </a:xfrm>
                <a:prstGeom prst="rect">
                  <a:avLst/>
                </a:prstGeom>
                <a:noFill/>
              </p:spPr>
            </p:pic>
          </p:grpSp>
        </p:grpSp>
        <p:sp>
          <p:nvSpPr>
            <p:cNvPr id="107" name="TextBox 106"/>
            <p:cNvSpPr txBox="1"/>
            <p:nvPr/>
          </p:nvSpPr>
          <p:spPr>
            <a:xfrm>
              <a:off x="6937013" y="3124031"/>
              <a:ext cx="733655" cy="517065"/>
            </a:xfrm>
            <a:prstGeom prst="rect">
              <a:avLst/>
            </a:prstGeom>
            <a:noFill/>
          </p:spPr>
          <p:txBody>
            <a:bodyPr wrap="square" lIns="182880" tIns="146304" rIns="182880" bIns="146304" rtlCol="0">
              <a:spAutoFit/>
            </a:bodyPr>
            <a:lstStyle/>
            <a:p>
              <a:pPr>
                <a:lnSpc>
                  <a:spcPct val="90000"/>
                </a:lnSpc>
                <a:spcAft>
                  <a:spcPts val="600"/>
                </a:spcAft>
              </a:pPr>
              <a:r>
                <a:rPr lang="en-GB" sz="1600" dirty="0" smtClean="0">
                  <a:gradFill>
                    <a:gsLst>
                      <a:gs pos="2917">
                        <a:schemeClr val="tx1"/>
                      </a:gs>
                      <a:gs pos="30000">
                        <a:schemeClr val="tx1"/>
                      </a:gs>
                    </a:gsLst>
                    <a:lin ang="5400000" scaled="0"/>
                  </a:gradFill>
                </a:rPr>
                <a:t>RM</a:t>
              </a:r>
            </a:p>
          </p:txBody>
        </p:sp>
        <p:cxnSp>
          <p:nvCxnSpPr>
            <p:cNvPr id="110" name="Straight Arrow Connector 109"/>
            <p:cNvCxnSpPr/>
            <p:nvPr/>
          </p:nvCxnSpPr>
          <p:spPr>
            <a:xfrm flipV="1">
              <a:off x="5167375" y="3477800"/>
              <a:ext cx="1852811" cy="5715"/>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a:endCxn id="93" idx="1"/>
            </p:cNvCxnSpPr>
            <p:nvPr/>
          </p:nvCxnSpPr>
          <p:spPr>
            <a:xfrm flipV="1">
              <a:off x="5082101" y="3251439"/>
              <a:ext cx="665638" cy="8144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6323033" y="3241710"/>
              <a:ext cx="707844" cy="6126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18" name="Picture 117"/>
            <p:cNvPicPr>
              <a:picLocks noChangeAspect="1"/>
            </p:cNvPicPr>
            <p:nvPr/>
          </p:nvPicPr>
          <p:blipFill>
            <a:blip r:embed="rId6"/>
            <a:stretch>
              <a:fillRect/>
            </a:stretch>
          </p:blipFill>
          <p:spPr>
            <a:xfrm>
              <a:off x="4706069" y="1825705"/>
              <a:ext cx="2425435" cy="414712"/>
            </a:xfrm>
            <a:prstGeom prst="rect">
              <a:avLst/>
            </a:prstGeom>
          </p:spPr>
        </p:pic>
        <p:cxnSp>
          <p:nvCxnSpPr>
            <p:cNvPr id="109" name="Straight Arrow Connector 108"/>
            <p:cNvCxnSpPr/>
            <p:nvPr/>
          </p:nvCxnSpPr>
          <p:spPr>
            <a:xfrm flipV="1">
              <a:off x="4888783" y="2158738"/>
              <a:ext cx="629006" cy="783049"/>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flipV="1">
              <a:off x="6002213" y="2158738"/>
              <a:ext cx="0" cy="733898"/>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flipH="1" flipV="1">
              <a:off x="6431803" y="2158738"/>
              <a:ext cx="699702" cy="783051"/>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042399" y="1765188"/>
              <a:ext cx="1727227" cy="544765"/>
            </a:xfrm>
            <a:prstGeom prst="rect">
              <a:avLst/>
            </a:prstGeom>
            <a:noFill/>
          </p:spPr>
          <p:txBody>
            <a:bodyPr wrap="square" lIns="182880" tIns="146304" rIns="182880" bIns="146304" rtlCol="0">
              <a:spAutoFit/>
            </a:bodyPr>
            <a:lstStyle/>
            <a:p>
              <a:pPr>
                <a:lnSpc>
                  <a:spcPct val="90000"/>
                </a:lnSpc>
                <a:spcAft>
                  <a:spcPts val="600"/>
                </a:spcAft>
              </a:pPr>
              <a:r>
                <a:rPr lang="en-GB" dirty="0" smtClean="0">
                  <a:gradFill>
                    <a:gsLst>
                      <a:gs pos="2917">
                        <a:schemeClr val="tx1"/>
                      </a:gs>
                      <a:gs pos="30000">
                        <a:schemeClr val="tx1"/>
                      </a:gs>
                    </a:gsLst>
                    <a:lin ang="5400000" scaled="0"/>
                  </a:gradFill>
                  <a:latin typeface="+mj-lt"/>
                </a:rPr>
                <a:t>Load Balancer</a:t>
              </a:r>
            </a:p>
          </p:txBody>
        </p:sp>
      </p:grpSp>
    </p:spTree>
    <p:extLst>
      <p:ext uri="{BB962C8B-B14F-4D97-AF65-F5344CB8AC3E}">
        <p14:creationId xmlns:p14="http://schemas.microsoft.com/office/powerpoint/2010/main" val="157700596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Dedicated Mode Deployment</a:t>
            </a:r>
            <a:endParaRPr lang="en-GB" dirty="0"/>
          </a:p>
        </p:txBody>
      </p:sp>
      <p:sp>
        <p:nvSpPr>
          <p:cNvPr id="78" name="Rectangle 77"/>
          <p:cNvSpPr/>
          <p:nvPr/>
        </p:nvSpPr>
        <p:spPr>
          <a:xfrm>
            <a:off x="951173" y="2492313"/>
            <a:ext cx="4258952" cy="4176764"/>
          </a:xfrm>
          <a:prstGeom prst="rect">
            <a:avLst/>
          </a:prstGeom>
          <a:solidFill>
            <a:schemeClr val="bg1">
              <a:lumMod val="95000"/>
              <a:alpha val="90000"/>
            </a:schemeClr>
          </a:solidFill>
          <a:ln w="19050">
            <a:solidFill>
              <a:schemeClr val="tx2"/>
            </a:solidFill>
          </a:ln>
        </p:spPr>
        <p:style>
          <a:lnRef idx="2">
            <a:schemeClr val="accent2"/>
          </a:lnRef>
          <a:fillRef idx="1">
            <a:schemeClr val="lt1"/>
          </a:fillRef>
          <a:effectRef idx="0">
            <a:schemeClr val="accent2"/>
          </a:effectRef>
          <a:fontRef idx="minor">
            <a:schemeClr val="dk1"/>
          </a:fontRef>
        </p:style>
        <p:txBody>
          <a:bodyPr rtlCol="0" anchor="t"/>
          <a:lstStyle/>
          <a:p>
            <a:pPr algn="r"/>
            <a:r>
              <a:rPr lang="en-US" dirty="0" smtClean="0">
                <a:latin typeface="Segoe UI Light" panose="020B0502040204020203" pitchFamily="34" charset="0"/>
                <a:ea typeface="Segoe UI" pitchFamily="34" charset="0"/>
                <a:cs typeface="Segoe UI Light" panose="020B0502040204020203" pitchFamily="34" charset="0"/>
              </a:rPr>
              <a:t>Request Management Farm</a:t>
            </a:r>
            <a:endParaRPr lang="en-US" dirty="0">
              <a:latin typeface="Segoe UI Light" panose="020B0502040204020203" pitchFamily="34" charset="0"/>
              <a:ea typeface="Segoe UI" pitchFamily="34" charset="0"/>
              <a:cs typeface="Segoe UI Light" panose="020B0502040204020203" pitchFamily="34" charset="0"/>
            </a:endParaRPr>
          </a:p>
        </p:txBody>
      </p:sp>
      <p:sp>
        <p:nvSpPr>
          <p:cNvPr id="79" name="Rectangle 78"/>
          <p:cNvSpPr/>
          <p:nvPr/>
        </p:nvSpPr>
        <p:spPr>
          <a:xfrm>
            <a:off x="1103573" y="2924361"/>
            <a:ext cx="3955504" cy="2175020"/>
          </a:xfrm>
          <a:prstGeom prst="rect">
            <a:avLst/>
          </a:prstGeom>
          <a:solidFill>
            <a:schemeClr val="bg1">
              <a:lumMod val="95000"/>
              <a:alpha val="90000"/>
            </a:schemeClr>
          </a:solidFill>
          <a:ln w="19050">
            <a:solidFill>
              <a:schemeClr val="tx2"/>
            </a:solidFill>
          </a:ln>
        </p:spPr>
        <p:style>
          <a:lnRef idx="2">
            <a:schemeClr val="accent2"/>
          </a:lnRef>
          <a:fillRef idx="1">
            <a:schemeClr val="lt1"/>
          </a:fillRef>
          <a:effectRef idx="0">
            <a:schemeClr val="accent2"/>
          </a:effectRef>
          <a:fontRef idx="minor">
            <a:schemeClr val="dk1"/>
          </a:fontRef>
        </p:style>
        <p:txBody>
          <a:bodyPr rtlCol="0" anchor="b"/>
          <a:lstStyle/>
          <a:p>
            <a:pPr algn="r"/>
            <a:r>
              <a:rPr lang="en-US" dirty="0" smtClean="0">
                <a:latin typeface="Segoe UI Light" panose="020B0502040204020203" pitchFamily="34" charset="0"/>
                <a:ea typeface="Segoe UI" pitchFamily="34" charset="0"/>
                <a:cs typeface="Segoe UI Light" panose="020B0502040204020203" pitchFamily="34" charset="0"/>
              </a:rPr>
              <a:t>Web Servers</a:t>
            </a:r>
            <a:endParaRPr lang="en-US" dirty="0">
              <a:latin typeface="Segoe UI Light" panose="020B0502040204020203" pitchFamily="34" charset="0"/>
              <a:ea typeface="Segoe UI" pitchFamily="34" charset="0"/>
              <a:cs typeface="Segoe UI Light" panose="020B0502040204020203" pitchFamily="34" charset="0"/>
            </a:endParaRPr>
          </a:p>
        </p:txBody>
      </p:sp>
      <p:grpSp>
        <p:nvGrpSpPr>
          <p:cNvPr id="81" name="Group 80"/>
          <p:cNvGrpSpPr>
            <a:grpSpLocks noChangeAspect="1"/>
          </p:cNvGrpSpPr>
          <p:nvPr/>
        </p:nvGrpSpPr>
        <p:grpSpPr>
          <a:xfrm>
            <a:off x="3265671" y="5309104"/>
            <a:ext cx="1212360" cy="1036052"/>
            <a:chOff x="5713617" y="3267567"/>
            <a:chExt cx="2547425" cy="2176964"/>
          </a:xfrm>
        </p:grpSpPr>
        <p:grpSp>
          <p:nvGrpSpPr>
            <p:cNvPr id="132" name="Group 131"/>
            <p:cNvGrpSpPr/>
            <p:nvPr/>
          </p:nvGrpSpPr>
          <p:grpSpPr>
            <a:xfrm>
              <a:off x="6427495" y="3528051"/>
              <a:ext cx="666750" cy="1487475"/>
              <a:chOff x="2081162" y="4640597"/>
              <a:chExt cx="666750" cy="1487475"/>
            </a:xfrm>
            <a:solidFill>
              <a:schemeClr val="bg1"/>
            </a:solidFill>
          </p:grpSpPr>
          <p:sp>
            <p:nvSpPr>
              <p:cNvPr id="148" name="Snip Diagonal Corner Rectangle 147"/>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9" name="Isosceles Triangle 148"/>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50" name="Isosceles Triangle 149"/>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33" name="Group 132"/>
            <p:cNvGrpSpPr/>
            <p:nvPr/>
          </p:nvGrpSpPr>
          <p:grpSpPr>
            <a:xfrm>
              <a:off x="6905730" y="3701400"/>
              <a:ext cx="666750" cy="1487475"/>
              <a:chOff x="2081162" y="4640597"/>
              <a:chExt cx="666750" cy="1487475"/>
            </a:xfrm>
            <a:solidFill>
              <a:schemeClr val="bg1"/>
            </a:solidFill>
          </p:grpSpPr>
          <p:sp>
            <p:nvSpPr>
              <p:cNvPr id="145" name="Snip Diagonal Corner Rectangle 144"/>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6" name="Isosceles Triangle 145"/>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7" name="Isosceles Triangle 146"/>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34" name="Group 133"/>
            <p:cNvGrpSpPr/>
            <p:nvPr/>
          </p:nvGrpSpPr>
          <p:grpSpPr>
            <a:xfrm>
              <a:off x="5713617" y="3267567"/>
              <a:ext cx="2547425" cy="2176964"/>
              <a:chOff x="5916935" y="3735660"/>
              <a:chExt cx="2547425" cy="2176964"/>
            </a:xfrm>
          </p:grpSpPr>
          <p:pic>
            <p:nvPicPr>
              <p:cNvPr id="135"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6452046" y="3900835"/>
                <a:ext cx="2012314" cy="2011789"/>
              </a:xfrm>
              <a:prstGeom prst="rect">
                <a:avLst/>
              </a:prstGeom>
              <a:noFill/>
            </p:spPr>
          </p:pic>
          <p:grpSp>
            <p:nvGrpSpPr>
              <p:cNvPr id="136" name="Group 135"/>
              <p:cNvGrpSpPr/>
              <p:nvPr/>
            </p:nvGrpSpPr>
            <p:grpSpPr>
              <a:xfrm>
                <a:off x="5916935" y="3735660"/>
                <a:ext cx="2086555" cy="2011789"/>
                <a:chOff x="5916935" y="3735660"/>
                <a:chExt cx="2086555" cy="2011789"/>
              </a:xfrm>
            </p:grpSpPr>
            <p:pic>
              <p:nvPicPr>
                <p:cNvPr id="137"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5991176" y="3735660"/>
                  <a:ext cx="2012314" cy="2011789"/>
                </a:xfrm>
                <a:prstGeom prst="rect">
                  <a:avLst/>
                </a:prstGeom>
                <a:noFill/>
              </p:spPr>
            </p:pic>
            <p:grpSp>
              <p:nvGrpSpPr>
                <p:cNvPr id="138" name="Group 137"/>
                <p:cNvGrpSpPr/>
                <p:nvPr/>
              </p:nvGrpSpPr>
              <p:grpSpPr>
                <a:xfrm>
                  <a:off x="5916935" y="4356508"/>
                  <a:ext cx="1090092" cy="875577"/>
                  <a:chOff x="10443966" y="1118814"/>
                  <a:chExt cx="1090092" cy="875577"/>
                </a:xfrm>
              </p:grpSpPr>
              <p:grpSp>
                <p:nvGrpSpPr>
                  <p:cNvPr id="139" name="Group 138"/>
                  <p:cNvGrpSpPr/>
                  <p:nvPr/>
                </p:nvGrpSpPr>
                <p:grpSpPr>
                  <a:xfrm>
                    <a:off x="10443966" y="1118814"/>
                    <a:ext cx="1090092" cy="875577"/>
                    <a:chOff x="3599175" y="4220568"/>
                    <a:chExt cx="1090092" cy="875577"/>
                  </a:xfrm>
                </p:grpSpPr>
                <p:sp>
                  <p:nvSpPr>
                    <p:cNvPr id="141" name="Rounded Rectangle 140"/>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42" name="Group 141"/>
                    <p:cNvGrpSpPr/>
                    <p:nvPr/>
                  </p:nvGrpSpPr>
                  <p:grpSpPr>
                    <a:xfrm>
                      <a:off x="3614541" y="4243079"/>
                      <a:ext cx="1057169" cy="832818"/>
                      <a:chOff x="3705190" y="4561217"/>
                      <a:chExt cx="1057169" cy="832818"/>
                    </a:xfrm>
                  </p:grpSpPr>
                  <p:pic>
                    <p:nvPicPr>
                      <p:cNvPr id="143"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144" name="Rectangle 143"/>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40" name="Flowchart: Magnetic Disk 139"/>
                  <p:cNvSpPr/>
                  <p:nvPr/>
                </p:nvSpPr>
                <p:spPr bwMode="auto">
                  <a:xfrm>
                    <a:off x="10764906" y="1444267"/>
                    <a:ext cx="459326" cy="360000"/>
                  </a:xfrm>
                  <a:prstGeom prst="flowChartMagneticDisk">
                    <a:avLst/>
                  </a:prstGeom>
                  <a:solidFill>
                    <a:schemeClr val="bg2"/>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grpSp>
      <p:grpSp>
        <p:nvGrpSpPr>
          <p:cNvPr id="82" name="Group 81"/>
          <p:cNvGrpSpPr>
            <a:grpSpLocks noChangeAspect="1"/>
          </p:cNvGrpSpPr>
          <p:nvPr/>
        </p:nvGrpSpPr>
        <p:grpSpPr>
          <a:xfrm>
            <a:off x="1275868" y="3295672"/>
            <a:ext cx="1519200" cy="1452622"/>
            <a:chOff x="1376407" y="550707"/>
            <a:chExt cx="2103995" cy="2011789"/>
          </a:xfrm>
        </p:grpSpPr>
        <p:grpSp>
          <p:nvGrpSpPr>
            <p:cNvPr id="120" name="Group 119"/>
            <p:cNvGrpSpPr/>
            <p:nvPr/>
          </p:nvGrpSpPr>
          <p:grpSpPr>
            <a:xfrm>
              <a:off x="2098180" y="799745"/>
              <a:ext cx="666750" cy="1487475"/>
              <a:chOff x="2081162" y="4640597"/>
              <a:chExt cx="666750" cy="1487475"/>
            </a:xfrm>
            <a:solidFill>
              <a:schemeClr val="bg1"/>
            </a:solidFill>
          </p:grpSpPr>
          <p:sp>
            <p:nvSpPr>
              <p:cNvPr id="129" name="Snip Diagonal Corner Rectangle 128"/>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0" name="Isosceles Triangle 129"/>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1" name="Isosceles Triangle 130"/>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1" name="Group 120"/>
            <p:cNvGrpSpPr/>
            <p:nvPr/>
          </p:nvGrpSpPr>
          <p:grpSpPr>
            <a:xfrm>
              <a:off x="1376407" y="550707"/>
              <a:ext cx="2103995" cy="2011789"/>
              <a:chOff x="1884407" y="1170827"/>
              <a:chExt cx="2103995" cy="2011789"/>
            </a:xfrm>
          </p:grpSpPr>
          <p:pic>
            <p:nvPicPr>
              <p:cNvPr id="122"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976088" y="1170827"/>
                <a:ext cx="2012314" cy="2011789"/>
              </a:xfrm>
              <a:prstGeom prst="rect">
                <a:avLst/>
              </a:prstGeom>
              <a:noFill/>
            </p:spPr>
          </p:pic>
          <p:grpSp>
            <p:nvGrpSpPr>
              <p:cNvPr id="123" name="Group 122"/>
              <p:cNvGrpSpPr/>
              <p:nvPr/>
            </p:nvGrpSpPr>
            <p:grpSpPr>
              <a:xfrm>
                <a:off x="1884407" y="1791674"/>
                <a:ext cx="1090092" cy="875577"/>
                <a:chOff x="3599175" y="4220568"/>
                <a:chExt cx="1090092" cy="875577"/>
              </a:xfrm>
            </p:grpSpPr>
            <p:sp>
              <p:nvSpPr>
                <p:cNvPr id="125" name="Rounded Rectangle 124"/>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26" name="Group 125"/>
                <p:cNvGrpSpPr/>
                <p:nvPr/>
              </p:nvGrpSpPr>
              <p:grpSpPr>
                <a:xfrm>
                  <a:off x="3614541" y="4243079"/>
                  <a:ext cx="1057169" cy="832818"/>
                  <a:chOff x="3705190" y="4561217"/>
                  <a:chExt cx="1057169" cy="832818"/>
                </a:xfrm>
              </p:grpSpPr>
              <p:pic>
                <p:nvPicPr>
                  <p:cNvPr id="127"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128" name="Rectangle 127"/>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124" name="Picture 4" descr="\\MAGNUM\Projects\Microsoft\Cloud Power FY12\Design\ICONS_PNG\Open_Web_Platform.png"/>
              <p:cNvPicPr>
                <a:picLocks noChangeAspect="1" noChangeArrowheads="1"/>
              </p:cNvPicPr>
              <p:nvPr/>
            </p:nvPicPr>
            <p:blipFill>
              <a:blip r:embed="rId4" cstate="print">
                <a:duotone>
                  <a:prstClr val="black"/>
                  <a:schemeClr val="accent4">
                    <a:tint val="45000"/>
                    <a:satMod val="400000"/>
                  </a:schemeClr>
                </a:duotone>
              </a:blip>
              <a:srcRect/>
              <a:stretch>
                <a:fillRect/>
              </a:stretch>
            </p:blipFill>
            <p:spPr bwMode="auto">
              <a:xfrm>
                <a:off x="2157718" y="2016334"/>
                <a:ext cx="556611" cy="556611"/>
              </a:xfrm>
              <a:prstGeom prst="rect">
                <a:avLst/>
              </a:prstGeom>
              <a:noFill/>
            </p:spPr>
          </p:pic>
        </p:grpSp>
      </p:grpSp>
      <p:sp>
        <p:nvSpPr>
          <p:cNvPr id="83" name="TextBox 82"/>
          <p:cNvSpPr txBox="1"/>
          <p:nvPr/>
        </p:nvSpPr>
        <p:spPr>
          <a:xfrm>
            <a:off x="1703164" y="3054613"/>
            <a:ext cx="733655" cy="517065"/>
          </a:xfrm>
          <a:prstGeom prst="rect">
            <a:avLst/>
          </a:prstGeom>
          <a:noFill/>
        </p:spPr>
        <p:txBody>
          <a:bodyPr wrap="square" lIns="182880" tIns="146304" rIns="182880" bIns="146304" rtlCol="0">
            <a:spAutoFit/>
          </a:bodyPr>
          <a:lstStyle/>
          <a:p>
            <a:pPr>
              <a:lnSpc>
                <a:spcPct val="90000"/>
              </a:lnSpc>
              <a:spcAft>
                <a:spcPts val="600"/>
              </a:spcAft>
            </a:pPr>
            <a:r>
              <a:rPr lang="en-GB" sz="1600" dirty="0" smtClean="0">
                <a:gradFill>
                  <a:gsLst>
                    <a:gs pos="2917">
                      <a:schemeClr val="tx1"/>
                    </a:gs>
                    <a:gs pos="30000">
                      <a:schemeClr val="tx1"/>
                    </a:gs>
                  </a:gsLst>
                  <a:lin ang="5400000" scaled="0"/>
                </a:gradFill>
              </a:rPr>
              <a:t>RM</a:t>
            </a:r>
          </a:p>
        </p:txBody>
      </p:sp>
      <p:grpSp>
        <p:nvGrpSpPr>
          <p:cNvPr id="84" name="Group 83"/>
          <p:cNvGrpSpPr>
            <a:grpSpLocks noChangeAspect="1"/>
          </p:cNvGrpSpPr>
          <p:nvPr/>
        </p:nvGrpSpPr>
        <p:grpSpPr>
          <a:xfrm>
            <a:off x="2501651" y="3300572"/>
            <a:ext cx="1519200" cy="1452622"/>
            <a:chOff x="1376407" y="550707"/>
            <a:chExt cx="2103995" cy="2011789"/>
          </a:xfrm>
        </p:grpSpPr>
        <p:grpSp>
          <p:nvGrpSpPr>
            <p:cNvPr id="108" name="Group 107"/>
            <p:cNvGrpSpPr/>
            <p:nvPr/>
          </p:nvGrpSpPr>
          <p:grpSpPr>
            <a:xfrm>
              <a:off x="2098180" y="799745"/>
              <a:ext cx="666750" cy="1487475"/>
              <a:chOff x="2081162" y="4640597"/>
              <a:chExt cx="666750" cy="1487475"/>
            </a:xfrm>
            <a:solidFill>
              <a:schemeClr val="bg1"/>
            </a:solidFill>
          </p:grpSpPr>
          <p:sp>
            <p:nvSpPr>
              <p:cNvPr id="117" name="Snip Diagonal Corner Rectangle 116"/>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8" name="Isosceles Triangle 117"/>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9" name="Isosceles Triangle 118"/>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09" name="Group 108"/>
            <p:cNvGrpSpPr/>
            <p:nvPr/>
          </p:nvGrpSpPr>
          <p:grpSpPr>
            <a:xfrm>
              <a:off x="1376407" y="550707"/>
              <a:ext cx="2103995" cy="2011789"/>
              <a:chOff x="1884407" y="1170827"/>
              <a:chExt cx="2103995" cy="2011789"/>
            </a:xfrm>
          </p:grpSpPr>
          <p:pic>
            <p:nvPicPr>
              <p:cNvPr id="110"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976088" y="1170827"/>
                <a:ext cx="2012314" cy="2011789"/>
              </a:xfrm>
              <a:prstGeom prst="rect">
                <a:avLst/>
              </a:prstGeom>
              <a:noFill/>
            </p:spPr>
          </p:pic>
          <p:grpSp>
            <p:nvGrpSpPr>
              <p:cNvPr id="111" name="Group 110"/>
              <p:cNvGrpSpPr/>
              <p:nvPr/>
            </p:nvGrpSpPr>
            <p:grpSpPr>
              <a:xfrm>
                <a:off x="1884407" y="1791674"/>
                <a:ext cx="1090092" cy="875577"/>
                <a:chOff x="3599175" y="4220568"/>
                <a:chExt cx="1090092" cy="875577"/>
              </a:xfrm>
            </p:grpSpPr>
            <p:sp>
              <p:nvSpPr>
                <p:cNvPr id="113" name="Rounded Rectangle 112"/>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14" name="Group 113"/>
                <p:cNvGrpSpPr/>
                <p:nvPr/>
              </p:nvGrpSpPr>
              <p:grpSpPr>
                <a:xfrm>
                  <a:off x="3614541" y="4243079"/>
                  <a:ext cx="1057169" cy="832818"/>
                  <a:chOff x="3705190" y="4561217"/>
                  <a:chExt cx="1057169" cy="832818"/>
                </a:xfrm>
              </p:grpSpPr>
              <p:pic>
                <p:nvPicPr>
                  <p:cNvPr id="115"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116" name="Rectangle 115"/>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112" name="Picture 4" descr="\\MAGNUM\Projects\Microsoft\Cloud Power FY12\Design\ICONS_PNG\Open_Web_Platform.png"/>
              <p:cNvPicPr>
                <a:picLocks noChangeAspect="1" noChangeArrowheads="1"/>
              </p:cNvPicPr>
              <p:nvPr/>
            </p:nvPicPr>
            <p:blipFill>
              <a:blip r:embed="rId4" cstate="print">
                <a:duotone>
                  <a:prstClr val="black"/>
                  <a:schemeClr val="accent4">
                    <a:tint val="45000"/>
                    <a:satMod val="400000"/>
                  </a:schemeClr>
                </a:duotone>
              </a:blip>
              <a:srcRect/>
              <a:stretch>
                <a:fillRect/>
              </a:stretch>
            </p:blipFill>
            <p:spPr bwMode="auto">
              <a:xfrm>
                <a:off x="2157718" y="2016334"/>
                <a:ext cx="556611" cy="556611"/>
              </a:xfrm>
              <a:prstGeom prst="rect">
                <a:avLst/>
              </a:prstGeom>
              <a:noFill/>
            </p:spPr>
          </p:pic>
        </p:grpSp>
      </p:grpSp>
      <p:sp>
        <p:nvSpPr>
          <p:cNvPr id="85" name="TextBox 84"/>
          <p:cNvSpPr txBox="1"/>
          <p:nvPr/>
        </p:nvSpPr>
        <p:spPr>
          <a:xfrm>
            <a:off x="2928947" y="3065214"/>
            <a:ext cx="733655" cy="517065"/>
          </a:xfrm>
          <a:prstGeom prst="rect">
            <a:avLst/>
          </a:prstGeom>
          <a:noFill/>
        </p:spPr>
        <p:txBody>
          <a:bodyPr wrap="square" lIns="182880" tIns="146304" rIns="182880" bIns="146304" rtlCol="0">
            <a:spAutoFit/>
          </a:bodyPr>
          <a:lstStyle/>
          <a:p>
            <a:pPr>
              <a:lnSpc>
                <a:spcPct val="90000"/>
              </a:lnSpc>
              <a:spcAft>
                <a:spcPts val="600"/>
              </a:spcAft>
            </a:pPr>
            <a:r>
              <a:rPr lang="en-GB" sz="1600" dirty="0" smtClean="0">
                <a:gradFill>
                  <a:gsLst>
                    <a:gs pos="2917">
                      <a:schemeClr val="tx1"/>
                    </a:gs>
                    <a:gs pos="30000">
                      <a:schemeClr val="tx1"/>
                    </a:gs>
                  </a:gsLst>
                  <a:lin ang="5400000" scaled="0"/>
                </a:gradFill>
              </a:rPr>
              <a:t>RM</a:t>
            </a:r>
          </a:p>
        </p:txBody>
      </p:sp>
      <p:grpSp>
        <p:nvGrpSpPr>
          <p:cNvPr id="86" name="Group 85"/>
          <p:cNvGrpSpPr>
            <a:grpSpLocks noChangeAspect="1"/>
          </p:cNvGrpSpPr>
          <p:nvPr/>
        </p:nvGrpSpPr>
        <p:grpSpPr>
          <a:xfrm>
            <a:off x="3690925" y="3296545"/>
            <a:ext cx="1519200" cy="1452622"/>
            <a:chOff x="1376407" y="550707"/>
            <a:chExt cx="2103995" cy="2011789"/>
          </a:xfrm>
        </p:grpSpPr>
        <p:grpSp>
          <p:nvGrpSpPr>
            <p:cNvPr id="96" name="Group 95"/>
            <p:cNvGrpSpPr/>
            <p:nvPr/>
          </p:nvGrpSpPr>
          <p:grpSpPr>
            <a:xfrm>
              <a:off x="2098180" y="799745"/>
              <a:ext cx="666750" cy="1487475"/>
              <a:chOff x="2081162" y="4640597"/>
              <a:chExt cx="666750" cy="1487475"/>
            </a:xfrm>
            <a:solidFill>
              <a:schemeClr val="bg1"/>
            </a:solidFill>
          </p:grpSpPr>
          <p:sp>
            <p:nvSpPr>
              <p:cNvPr id="105" name="Snip Diagonal Corner Rectangle 104"/>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Isosceles Triangle 105"/>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7" name="Isosceles Triangle 106"/>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97" name="Group 96"/>
            <p:cNvGrpSpPr/>
            <p:nvPr/>
          </p:nvGrpSpPr>
          <p:grpSpPr>
            <a:xfrm>
              <a:off x="1376407" y="550707"/>
              <a:ext cx="2103995" cy="2011789"/>
              <a:chOff x="1884407" y="1170827"/>
              <a:chExt cx="2103995" cy="2011789"/>
            </a:xfrm>
          </p:grpSpPr>
          <p:pic>
            <p:nvPicPr>
              <p:cNvPr id="98"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976088" y="1170827"/>
                <a:ext cx="2012314" cy="2011789"/>
              </a:xfrm>
              <a:prstGeom prst="rect">
                <a:avLst/>
              </a:prstGeom>
              <a:noFill/>
            </p:spPr>
          </p:pic>
          <p:grpSp>
            <p:nvGrpSpPr>
              <p:cNvPr id="99" name="Group 98"/>
              <p:cNvGrpSpPr/>
              <p:nvPr/>
            </p:nvGrpSpPr>
            <p:grpSpPr>
              <a:xfrm>
                <a:off x="1884407" y="1791674"/>
                <a:ext cx="1090092" cy="875577"/>
                <a:chOff x="3599175" y="4220568"/>
                <a:chExt cx="1090092" cy="875577"/>
              </a:xfrm>
            </p:grpSpPr>
            <p:sp>
              <p:nvSpPr>
                <p:cNvPr id="101" name="Rounded Rectangle 100"/>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2" name="Group 101"/>
                <p:cNvGrpSpPr/>
                <p:nvPr/>
              </p:nvGrpSpPr>
              <p:grpSpPr>
                <a:xfrm>
                  <a:off x="3614541" y="4243079"/>
                  <a:ext cx="1057169" cy="832818"/>
                  <a:chOff x="3705190" y="4561217"/>
                  <a:chExt cx="1057169" cy="832818"/>
                </a:xfrm>
              </p:grpSpPr>
              <p:pic>
                <p:nvPicPr>
                  <p:cNvPr id="103"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104" name="Rectangle 103"/>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100" name="Picture 4" descr="\\MAGNUM\Projects\Microsoft\Cloud Power FY12\Design\ICONS_PNG\Open_Web_Platform.png"/>
              <p:cNvPicPr>
                <a:picLocks noChangeAspect="1" noChangeArrowheads="1"/>
              </p:cNvPicPr>
              <p:nvPr/>
            </p:nvPicPr>
            <p:blipFill>
              <a:blip r:embed="rId4" cstate="print">
                <a:duotone>
                  <a:prstClr val="black"/>
                  <a:schemeClr val="accent4">
                    <a:tint val="45000"/>
                    <a:satMod val="400000"/>
                  </a:schemeClr>
                </a:duotone>
              </a:blip>
              <a:srcRect/>
              <a:stretch>
                <a:fillRect/>
              </a:stretch>
            </p:blipFill>
            <p:spPr bwMode="auto">
              <a:xfrm>
                <a:off x="2157718" y="2016334"/>
                <a:ext cx="556611" cy="556611"/>
              </a:xfrm>
              <a:prstGeom prst="rect">
                <a:avLst/>
              </a:prstGeom>
              <a:noFill/>
            </p:spPr>
          </p:pic>
        </p:grpSp>
      </p:grpSp>
      <p:sp>
        <p:nvSpPr>
          <p:cNvPr id="87" name="TextBox 86"/>
          <p:cNvSpPr txBox="1"/>
          <p:nvPr/>
        </p:nvSpPr>
        <p:spPr>
          <a:xfrm>
            <a:off x="4118221" y="3055486"/>
            <a:ext cx="733655" cy="517065"/>
          </a:xfrm>
          <a:prstGeom prst="rect">
            <a:avLst/>
          </a:prstGeom>
          <a:noFill/>
        </p:spPr>
        <p:txBody>
          <a:bodyPr wrap="square" lIns="182880" tIns="146304" rIns="182880" bIns="146304" rtlCol="0">
            <a:spAutoFit/>
          </a:bodyPr>
          <a:lstStyle/>
          <a:p>
            <a:pPr>
              <a:lnSpc>
                <a:spcPct val="90000"/>
              </a:lnSpc>
              <a:spcAft>
                <a:spcPts val="600"/>
              </a:spcAft>
            </a:pPr>
            <a:r>
              <a:rPr lang="en-GB" sz="1600" dirty="0" smtClean="0">
                <a:gradFill>
                  <a:gsLst>
                    <a:gs pos="2917">
                      <a:schemeClr val="tx1"/>
                    </a:gs>
                    <a:gs pos="30000">
                      <a:schemeClr val="tx1"/>
                    </a:gs>
                  </a:gsLst>
                  <a:lin ang="5400000" scaled="0"/>
                </a:gradFill>
              </a:rPr>
              <a:t>RM</a:t>
            </a:r>
          </a:p>
        </p:txBody>
      </p:sp>
      <p:pic>
        <p:nvPicPr>
          <p:cNvPr id="91" name="Picture 90"/>
          <p:cNvPicPr>
            <a:picLocks noChangeAspect="1"/>
          </p:cNvPicPr>
          <p:nvPr/>
        </p:nvPicPr>
        <p:blipFill>
          <a:blip r:embed="rId5"/>
          <a:stretch>
            <a:fillRect/>
          </a:stretch>
        </p:blipFill>
        <p:spPr>
          <a:xfrm>
            <a:off x="1887277" y="1757160"/>
            <a:ext cx="2425435" cy="414712"/>
          </a:xfrm>
          <a:prstGeom prst="rect">
            <a:avLst/>
          </a:prstGeom>
        </p:spPr>
      </p:pic>
      <p:cxnSp>
        <p:nvCxnSpPr>
          <p:cNvPr id="92" name="Straight Arrow Connector 91"/>
          <p:cNvCxnSpPr/>
          <p:nvPr/>
        </p:nvCxnSpPr>
        <p:spPr>
          <a:xfrm flipV="1">
            <a:off x="2069991" y="2090193"/>
            <a:ext cx="629006" cy="783049"/>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flipV="1">
            <a:off x="3183421" y="2090193"/>
            <a:ext cx="0" cy="733898"/>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flipH="1" flipV="1">
            <a:off x="3613011" y="2090193"/>
            <a:ext cx="699702" cy="783051"/>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9705670" y="1643364"/>
            <a:ext cx="1895180" cy="544765"/>
          </a:xfrm>
          <a:prstGeom prst="rect">
            <a:avLst/>
          </a:prstGeom>
          <a:noFill/>
        </p:spPr>
        <p:txBody>
          <a:bodyPr wrap="square" lIns="182880" tIns="146304" rIns="182880" bIns="146304" rtlCol="0">
            <a:spAutoFit/>
          </a:bodyPr>
          <a:lstStyle/>
          <a:p>
            <a:pPr>
              <a:lnSpc>
                <a:spcPct val="90000"/>
              </a:lnSpc>
              <a:spcAft>
                <a:spcPts val="600"/>
              </a:spcAft>
            </a:pPr>
            <a:r>
              <a:rPr lang="en-GB" dirty="0" smtClean="0">
                <a:gradFill>
                  <a:gsLst>
                    <a:gs pos="2917">
                      <a:schemeClr val="tx1"/>
                    </a:gs>
                    <a:gs pos="30000">
                      <a:schemeClr val="tx1"/>
                    </a:gs>
                  </a:gsLst>
                  <a:lin ang="5400000" scaled="0"/>
                </a:gradFill>
                <a:latin typeface="+mj-lt"/>
              </a:rPr>
              <a:t>Load Balancers</a:t>
            </a:r>
          </a:p>
        </p:txBody>
      </p:sp>
      <p:pic>
        <p:nvPicPr>
          <p:cNvPr id="170" name="Picture 169"/>
          <p:cNvPicPr>
            <a:picLocks noChangeAspect="1"/>
          </p:cNvPicPr>
          <p:nvPr/>
        </p:nvPicPr>
        <p:blipFill>
          <a:blip r:embed="rId5"/>
          <a:stretch>
            <a:fillRect/>
          </a:stretch>
        </p:blipFill>
        <p:spPr>
          <a:xfrm>
            <a:off x="4587004" y="1757160"/>
            <a:ext cx="2425435" cy="414712"/>
          </a:xfrm>
          <a:prstGeom prst="rect">
            <a:avLst/>
          </a:prstGeom>
        </p:spPr>
      </p:pic>
      <p:pic>
        <p:nvPicPr>
          <p:cNvPr id="171" name="Picture 170"/>
          <p:cNvPicPr>
            <a:picLocks noChangeAspect="1"/>
          </p:cNvPicPr>
          <p:nvPr/>
        </p:nvPicPr>
        <p:blipFill>
          <a:blip r:embed="rId5"/>
          <a:stretch>
            <a:fillRect/>
          </a:stretch>
        </p:blipFill>
        <p:spPr>
          <a:xfrm>
            <a:off x="7280235" y="1757160"/>
            <a:ext cx="2425435" cy="414712"/>
          </a:xfrm>
          <a:prstGeom prst="rect">
            <a:avLst/>
          </a:prstGeom>
        </p:spPr>
      </p:pic>
      <p:grpSp>
        <p:nvGrpSpPr>
          <p:cNvPr id="172" name="Group 171"/>
          <p:cNvGrpSpPr/>
          <p:nvPr/>
        </p:nvGrpSpPr>
        <p:grpSpPr>
          <a:xfrm>
            <a:off x="7329085" y="2480470"/>
            <a:ext cx="2569784" cy="2182415"/>
            <a:chOff x="759379" y="532114"/>
            <a:chExt cx="3800824" cy="3227888"/>
          </a:xfrm>
        </p:grpSpPr>
        <p:sp>
          <p:nvSpPr>
            <p:cNvPr id="173" name="Rectangle 172"/>
            <p:cNvSpPr/>
            <p:nvPr/>
          </p:nvSpPr>
          <p:spPr>
            <a:xfrm>
              <a:off x="927110" y="532114"/>
              <a:ext cx="3136392" cy="2835076"/>
            </a:xfrm>
            <a:prstGeom prst="rect">
              <a:avLst/>
            </a:prstGeom>
            <a:solidFill>
              <a:schemeClr val="bg1">
                <a:lumMod val="95000"/>
                <a:alpha val="90000"/>
              </a:schemeClr>
            </a:solidFill>
            <a:ln>
              <a:solidFill>
                <a:schemeClr val="bg2"/>
              </a:solidFill>
            </a:ln>
          </p:spPr>
          <p:style>
            <a:lnRef idx="2">
              <a:schemeClr val="accent2"/>
            </a:lnRef>
            <a:fillRef idx="1">
              <a:schemeClr val="lt1"/>
            </a:fillRef>
            <a:effectRef idx="0">
              <a:schemeClr val="accent2"/>
            </a:effectRef>
            <a:fontRef idx="minor">
              <a:schemeClr val="dk1"/>
            </a:fontRef>
          </p:style>
          <p:txBody>
            <a:bodyPr rtlCol="0" anchor="t"/>
            <a:lstStyle/>
            <a:p>
              <a:pPr algn="r"/>
              <a:r>
                <a:rPr lang="en-US" dirty="0" smtClean="0">
                  <a:latin typeface="Segoe UI Light" panose="020B0502040204020203" pitchFamily="34" charset="0"/>
                  <a:ea typeface="Segoe UI" pitchFamily="34" charset="0"/>
                  <a:cs typeface="Segoe UI Light" panose="020B0502040204020203" pitchFamily="34" charset="0"/>
                </a:rPr>
                <a:t>SharePoint Farm</a:t>
              </a:r>
              <a:endParaRPr lang="en-US" dirty="0">
                <a:latin typeface="Segoe UI Light" panose="020B0502040204020203" pitchFamily="34" charset="0"/>
                <a:ea typeface="Segoe UI" pitchFamily="34" charset="0"/>
                <a:cs typeface="Segoe UI Light" panose="020B0502040204020203" pitchFamily="34" charset="0"/>
              </a:endParaRPr>
            </a:p>
          </p:txBody>
        </p:sp>
        <p:grpSp>
          <p:nvGrpSpPr>
            <p:cNvPr id="174" name="Group 173"/>
            <p:cNvGrpSpPr/>
            <p:nvPr/>
          </p:nvGrpSpPr>
          <p:grpSpPr>
            <a:xfrm>
              <a:off x="1525824" y="2178288"/>
              <a:ext cx="1939125" cy="1581714"/>
              <a:chOff x="1456896" y="2239810"/>
              <a:chExt cx="1939125" cy="1581714"/>
            </a:xfrm>
          </p:grpSpPr>
          <p:grpSp>
            <p:nvGrpSpPr>
              <p:cNvPr id="221" name="Group 220"/>
              <p:cNvGrpSpPr>
                <a:grpSpLocks noChangeAspect="1"/>
              </p:cNvGrpSpPr>
              <p:nvPr/>
            </p:nvGrpSpPr>
            <p:grpSpPr>
              <a:xfrm>
                <a:off x="1944842" y="2370724"/>
                <a:ext cx="1451179" cy="1450800"/>
                <a:chOff x="6849580" y="4206958"/>
                <a:chExt cx="2012314" cy="2011789"/>
              </a:xfrm>
            </p:grpSpPr>
            <p:grpSp>
              <p:nvGrpSpPr>
                <p:cNvPr id="235" name="Group 234"/>
                <p:cNvGrpSpPr/>
                <p:nvPr/>
              </p:nvGrpSpPr>
              <p:grpSpPr>
                <a:xfrm>
                  <a:off x="7487957" y="4470625"/>
                  <a:ext cx="666750" cy="1487475"/>
                  <a:chOff x="2081162" y="4640597"/>
                  <a:chExt cx="666750" cy="1487475"/>
                </a:xfrm>
                <a:solidFill>
                  <a:schemeClr val="bg1"/>
                </a:solidFill>
              </p:grpSpPr>
              <p:sp>
                <p:nvSpPr>
                  <p:cNvPr id="237" name="Snip Diagonal Corner Rectangle 236"/>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8" name="Isosceles Triangle 237"/>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9" name="Isosceles Triangle 238"/>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236"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6849580" y="4206958"/>
                  <a:ext cx="2012314" cy="2011789"/>
                </a:xfrm>
                <a:prstGeom prst="rect">
                  <a:avLst/>
                </a:prstGeom>
                <a:noFill/>
              </p:spPr>
            </p:pic>
          </p:grpSp>
          <p:grpSp>
            <p:nvGrpSpPr>
              <p:cNvPr id="222" name="Group 221"/>
              <p:cNvGrpSpPr>
                <a:grpSpLocks noChangeAspect="1"/>
              </p:cNvGrpSpPr>
              <p:nvPr/>
            </p:nvGrpSpPr>
            <p:grpSpPr>
              <a:xfrm>
                <a:off x="1456896" y="2239810"/>
                <a:ext cx="1506784" cy="1440000"/>
                <a:chOff x="1375311" y="2365141"/>
                <a:chExt cx="2105091" cy="2011789"/>
              </a:xfrm>
            </p:grpSpPr>
            <p:grpSp>
              <p:nvGrpSpPr>
                <p:cNvPr id="223" name="Group 222"/>
                <p:cNvGrpSpPr/>
                <p:nvPr/>
              </p:nvGrpSpPr>
              <p:grpSpPr>
                <a:xfrm>
                  <a:off x="2121558" y="2627297"/>
                  <a:ext cx="666750" cy="1487475"/>
                  <a:chOff x="2081162" y="4640597"/>
                  <a:chExt cx="666750" cy="1487475"/>
                </a:xfrm>
                <a:solidFill>
                  <a:schemeClr val="bg1"/>
                </a:solidFill>
              </p:grpSpPr>
              <p:sp>
                <p:nvSpPr>
                  <p:cNvPr id="232" name="Snip Diagonal Corner Rectangle 231"/>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3" name="Isosceles Triangle 232"/>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4" name="Isosceles Triangle 233"/>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224"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468088" y="2365141"/>
                  <a:ext cx="2012314" cy="2011789"/>
                </a:xfrm>
                <a:prstGeom prst="rect">
                  <a:avLst/>
                </a:prstGeom>
                <a:noFill/>
              </p:spPr>
            </p:pic>
            <p:grpSp>
              <p:nvGrpSpPr>
                <p:cNvPr id="225" name="Group 224"/>
                <p:cNvGrpSpPr/>
                <p:nvPr/>
              </p:nvGrpSpPr>
              <p:grpSpPr>
                <a:xfrm>
                  <a:off x="1375311" y="2985988"/>
                  <a:ext cx="1090092" cy="875577"/>
                  <a:chOff x="8218120" y="1093433"/>
                  <a:chExt cx="1090092" cy="875577"/>
                </a:xfrm>
              </p:grpSpPr>
              <p:grpSp>
                <p:nvGrpSpPr>
                  <p:cNvPr id="226" name="Group 225"/>
                  <p:cNvGrpSpPr/>
                  <p:nvPr/>
                </p:nvGrpSpPr>
                <p:grpSpPr>
                  <a:xfrm>
                    <a:off x="8218120" y="1093433"/>
                    <a:ext cx="1090092" cy="875577"/>
                    <a:chOff x="3599175" y="4220568"/>
                    <a:chExt cx="1090092" cy="875577"/>
                  </a:xfrm>
                </p:grpSpPr>
                <p:sp>
                  <p:nvSpPr>
                    <p:cNvPr id="228" name="Rounded Rectangle 227"/>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29" name="Group 228"/>
                    <p:cNvGrpSpPr/>
                    <p:nvPr/>
                  </p:nvGrpSpPr>
                  <p:grpSpPr>
                    <a:xfrm>
                      <a:off x="3614541" y="4243079"/>
                      <a:ext cx="1057169" cy="832818"/>
                      <a:chOff x="3705190" y="4561217"/>
                      <a:chExt cx="1057169" cy="832818"/>
                    </a:xfrm>
                  </p:grpSpPr>
                  <p:pic>
                    <p:nvPicPr>
                      <p:cNvPr id="230"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231" name="Rectangle 230"/>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227" name="Picture 226" descr="\\MAGNUM\Projects\Microsoft\Cloud Power FY12\Design\ICONS_PNG\Application.png"/>
                  <p:cNvPicPr>
                    <a:picLocks noChangeAspect="1" noChangeArrowheads="1"/>
                  </p:cNvPicPr>
                  <p:nvPr/>
                </p:nvPicPr>
                <p:blipFill rotWithShape="1">
                  <a:blip r:embed="rId6" cstate="print">
                    <a:duotone>
                      <a:prstClr val="black"/>
                      <a:schemeClr val="accent4">
                        <a:tint val="45000"/>
                        <a:satMod val="400000"/>
                      </a:schemeClr>
                    </a:duotone>
                  </a:blip>
                  <a:srcRect l="30174" t="36465" r="28608" b="29915"/>
                  <a:stretch/>
                </p:blipFill>
                <p:spPr bwMode="auto">
                  <a:xfrm>
                    <a:off x="8418228" y="1301882"/>
                    <a:ext cx="700995" cy="571926"/>
                  </a:xfrm>
                  <a:prstGeom prst="rect">
                    <a:avLst/>
                  </a:prstGeom>
                  <a:noFill/>
                  <a:ln>
                    <a:noFill/>
                  </a:ln>
                </p:spPr>
              </p:pic>
            </p:grpSp>
          </p:grpSp>
        </p:grpSp>
        <p:grpSp>
          <p:nvGrpSpPr>
            <p:cNvPr id="175" name="Group 174"/>
            <p:cNvGrpSpPr>
              <a:grpSpLocks noChangeAspect="1"/>
            </p:cNvGrpSpPr>
            <p:nvPr/>
          </p:nvGrpSpPr>
          <p:grpSpPr>
            <a:xfrm>
              <a:off x="2790900" y="1260521"/>
              <a:ext cx="1769303" cy="1512000"/>
              <a:chOff x="5713617" y="3267568"/>
              <a:chExt cx="2547425" cy="2176963"/>
            </a:xfrm>
          </p:grpSpPr>
          <p:grpSp>
            <p:nvGrpSpPr>
              <p:cNvPr id="202" name="Group 201"/>
              <p:cNvGrpSpPr/>
              <p:nvPr/>
            </p:nvGrpSpPr>
            <p:grpSpPr>
              <a:xfrm>
                <a:off x="6427495" y="3528051"/>
                <a:ext cx="666750" cy="1487475"/>
                <a:chOff x="2081162" y="4640597"/>
                <a:chExt cx="666750" cy="1487475"/>
              </a:xfrm>
              <a:solidFill>
                <a:schemeClr val="bg1"/>
              </a:solidFill>
            </p:grpSpPr>
            <p:sp>
              <p:nvSpPr>
                <p:cNvPr id="218" name="Snip Diagonal Corner Rectangle 217"/>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9" name="Isosceles Triangle 218"/>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0" name="Isosceles Triangle 219"/>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3" name="Group 202"/>
              <p:cNvGrpSpPr/>
              <p:nvPr/>
            </p:nvGrpSpPr>
            <p:grpSpPr>
              <a:xfrm>
                <a:off x="6905730" y="3701400"/>
                <a:ext cx="666750" cy="1487475"/>
                <a:chOff x="2081162" y="4640597"/>
                <a:chExt cx="666750" cy="1487475"/>
              </a:xfrm>
              <a:solidFill>
                <a:schemeClr val="bg1"/>
              </a:solidFill>
            </p:grpSpPr>
            <p:sp>
              <p:nvSpPr>
                <p:cNvPr id="215" name="Snip Diagonal Corner Rectangle 214"/>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6" name="Isosceles Triangle 215"/>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7" name="Isosceles Triangle 216"/>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4" name="Group 203"/>
              <p:cNvGrpSpPr/>
              <p:nvPr/>
            </p:nvGrpSpPr>
            <p:grpSpPr>
              <a:xfrm>
                <a:off x="5713617" y="3267568"/>
                <a:ext cx="2547425" cy="2176963"/>
                <a:chOff x="5916935" y="3735661"/>
                <a:chExt cx="2547425" cy="2176963"/>
              </a:xfrm>
            </p:grpSpPr>
            <p:pic>
              <p:nvPicPr>
                <p:cNvPr id="205"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6452046" y="3900835"/>
                  <a:ext cx="2012314" cy="2011789"/>
                </a:xfrm>
                <a:prstGeom prst="rect">
                  <a:avLst/>
                </a:prstGeom>
                <a:noFill/>
              </p:spPr>
            </p:pic>
            <p:grpSp>
              <p:nvGrpSpPr>
                <p:cNvPr id="206" name="Group 205"/>
                <p:cNvGrpSpPr/>
                <p:nvPr/>
              </p:nvGrpSpPr>
              <p:grpSpPr>
                <a:xfrm>
                  <a:off x="5916935" y="3735661"/>
                  <a:ext cx="2086555" cy="2011789"/>
                  <a:chOff x="5916935" y="3735661"/>
                  <a:chExt cx="2086555" cy="2011789"/>
                </a:xfrm>
              </p:grpSpPr>
              <p:pic>
                <p:nvPicPr>
                  <p:cNvPr id="207"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5991176" y="3735661"/>
                    <a:ext cx="2012314" cy="2011789"/>
                  </a:xfrm>
                  <a:prstGeom prst="rect">
                    <a:avLst/>
                  </a:prstGeom>
                  <a:noFill/>
                </p:spPr>
              </p:pic>
              <p:grpSp>
                <p:nvGrpSpPr>
                  <p:cNvPr id="208" name="Group 207"/>
                  <p:cNvGrpSpPr/>
                  <p:nvPr/>
                </p:nvGrpSpPr>
                <p:grpSpPr>
                  <a:xfrm>
                    <a:off x="5916935" y="4356508"/>
                    <a:ext cx="1090092" cy="875577"/>
                    <a:chOff x="10443966" y="1118814"/>
                    <a:chExt cx="1090092" cy="875577"/>
                  </a:xfrm>
                </p:grpSpPr>
                <p:grpSp>
                  <p:nvGrpSpPr>
                    <p:cNvPr id="209" name="Group 208"/>
                    <p:cNvGrpSpPr/>
                    <p:nvPr/>
                  </p:nvGrpSpPr>
                  <p:grpSpPr>
                    <a:xfrm>
                      <a:off x="10443966" y="1118814"/>
                      <a:ext cx="1090092" cy="875577"/>
                      <a:chOff x="3599175" y="4220568"/>
                      <a:chExt cx="1090092" cy="875577"/>
                    </a:xfrm>
                  </p:grpSpPr>
                  <p:sp>
                    <p:nvSpPr>
                      <p:cNvPr id="211" name="Rounded Rectangle 210"/>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12" name="Group 211"/>
                      <p:cNvGrpSpPr/>
                      <p:nvPr/>
                    </p:nvGrpSpPr>
                    <p:grpSpPr>
                      <a:xfrm>
                        <a:off x="3614541" y="4243079"/>
                        <a:ext cx="1057169" cy="832818"/>
                        <a:chOff x="3705190" y="4561217"/>
                        <a:chExt cx="1057169" cy="832818"/>
                      </a:xfrm>
                    </p:grpSpPr>
                    <p:pic>
                      <p:nvPicPr>
                        <p:cNvPr id="213"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214" name="Rectangle 213"/>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10" name="Flowchart: Magnetic Disk 209"/>
                    <p:cNvSpPr/>
                    <p:nvPr/>
                  </p:nvSpPr>
                  <p:spPr bwMode="auto">
                    <a:xfrm>
                      <a:off x="10764906" y="1444267"/>
                      <a:ext cx="459326" cy="360000"/>
                    </a:xfrm>
                    <a:prstGeom prst="flowChartMagneticDisk">
                      <a:avLst/>
                    </a:prstGeom>
                    <a:solidFill>
                      <a:schemeClr val="bg2"/>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grpSp>
        <p:grpSp>
          <p:nvGrpSpPr>
            <p:cNvPr id="176" name="Group 175"/>
            <p:cNvGrpSpPr/>
            <p:nvPr/>
          </p:nvGrpSpPr>
          <p:grpSpPr>
            <a:xfrm>
              <a:off x="759379" y="818126"/>
              <a:ext cx="2410336" cy="1729736"/>
              <a:chOff x="1247150" y="3861130"/>
              <a:chExt cx="2410336" cy="1729736"/>
            </a:xfrm>
          </p:grpSpPr>
          <p:grpSp>
            <p:nvGrpSpPr>
              <p:cNvPr id="177" name="Group 176"/>
              <p:cNvGrpSpPr>
                <a:grpSpLocks noChangeAspect="1"/>
              </p:cNvGrpSpPr>
              <p:nvPr/>
            </p:nvGrpSpPr>
            <p:grpSpPr>
              <a:xfrm>
                <a:off x="2206307" y="4065234"/>
                <a:ext cx="1451179" cy="1450800"/>
                <a:chOff x="6849580" y="4206958"/>
                <a:chExt cx="2012314" cy="2011789"/>
              </a:xfrm>
            </p:grpSpPr>
            <p:grpSp>
              <p:nvGrpSpPr>
                <p:cNvPr id="197" name="Group 196"/>
                <p:cNvGrpSpPr/>
                <p:nvPr/>
              </p:nvGrpSpPr>
              <p:grpSpPr>
                <a:xfrm>
                  <a:off x="7487957" y="4470625"/>
                  <a:ext cx="666750" cy="1487475"/>
                  <a:chOff x="2081162" y="4640597"/>
                  <a:chExt cx="666750" cy="1487475"/>
                </a:xfrm>
                <a:solidFill>
                  <a:schemeClr val="bg1"/>
                </a:solidFill>
              </p:grpSpPr>
              <p:sp>
                <p:nvSpPr>
                  <p:cNvPr id="199" name="Snip Diagonal Corner Rectangle 198"/>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0" name="Isosceles Triangle 199"/>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1" name="Isosceles Triangle 200"/>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198"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6849580" y="4206958"/>
                  <a:ext cx="2012314" cy="2011789"/>
                </a:xfrm>
                <a:prstGeom prst="rect">
                  <a:avLst/>
                </a:prstGeom>
                <a:noFill/>
              </p:spPr>
            </p:pic>
          </p:grpSp>
          <p:grpSp>
            <p:nvGrpSpPr>
              <p:cNvPr id="178" name="Group 177"/>
              <p:cNvGrpSpPr>
                <a:grpSpLocks noChangeAspect="1"/>
              </p:cNvGrpSpPr>
              <p:nvPr/>
            </p:nvGrpSpPr>
            <p:grpSpPr>
              <a:xfrm>
                <a:off x="1777246" y="3861130"/>
                <a:ext cx="1451179" cy="1450800"/>
                <a:chOff x="6849580" y="4206958"/>
                <a:chExt cx="2012314" cy="2011789"/>
              </a:xfrm>
            </p:grpSpPr>
            <p:grpSp>
              <p:nvGrpSpPr>
                <p:cNvPr id="192" name="Group 191"/>
                <p:cNvGrpSpPr/>
                <p:nvPr/>
              </p:nvGrpSpPr>
              <p:grpSpPr>
                <a:xfrm>
                  <a:off x="7487957" y="4470625"/>
                  <a:ext cx="666750" cy="1487475"/>
                  <a:chOff x="2081162" y="4640597"/>
                  <a:chExt cx="666750" cy="1487475"/>
                </a:xfrm>
                <a:solidFill>
                  <a:schemeClr val="bg1"/>
                </a:solidFill>
              </p:grpSpPr>
              <p:sp>
                <p:nvSpPr>
                  <p:cNvPr id="194" name="Snip Diagonal Corner Rectangle 193"/>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95" name="Isosceles Triangle 194"/>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96" name="Isosceles Triangle 195"/>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193"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6849580" y="4206958"/>
                  <a:ext cx="2012314" cy="2011789"/>
                </a:xfrm>
                <a:prstGeom prst="rect">
                  <a:avLst/>
                </a:prstGeom>
                <a:noFill/>
              </p:spPr>
            </p:pic>
          </p:grpSp>
          <p:grpSp>
            <p:nvGrpSpPr>
              <p:cNvPr id="179" name="Group 178"/>
              <p:cNvGrpSpPr>
                <a:grpSpLocks noChangeAspect="1"/>
              </p:cNvGrpSpPr>
              <p:nvPr/>
            </p:nvGrpSpPr>
            <p:grpSpPr>
              <a:xfrm>
                <a:off x="1247150" y="4138244"/>
                <a:ext cx="1519200" cy="1452622"/>
                <a:chOff x="1376407" y="550707"/>
                <a:chExt cx="2103995" cy="2011789"/>
              </a:xfrm>
            </p:grpSpPr>
            <p:grpSp>
              <p:nvGrpSpPr>
                <p:cNvPr id="180" name="Group 179"/>
                <p:cNvGrpSpPr/>
                <p:nvPr/>
              </p:nvGrpSpPr>
              <p:grpSpPr>
                <a:xfrm>
                  <a:off x="2098180" y="799745"/>
                  <a:ext cx="666750" cy="1487475"/>
                  <a:chOff x="2081162" y="4640597"/>
                  <a:chExt cx="666750" cy="1487475"/>
                </a:xfrm>
                <a:solidFill>
                  <a:schemeClr val="bg1"/>
                </a:solidFill>
              </p:grpSpPr>
              <p:sp>
                <p:nvSpPr>
                  <p:cNvPr id="189" name="Snip Diagonal Corner Rectangle 188"/>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90" name="Isosceles Triangle 189"/>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91" name="Isosceles Triangle 190"/>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81" name="Group 180"/>
                <p:cNvGrpSpPr/>
                <p:nvPr/>
              </p:nvGrpSpPr>
              <p:grpSpPr>
                <a:xfrm>
                  <a:off x="1376407" y="550707"/>
                  <a:ext cx="2103995" cy="2011789"/>
                  <a:chOff x="1884407" y="1170827"/>
                  <a:chExt cx="2103995" cy="2011789"/>
                </a:xfrm>
              </p:grpSpPr>
              <p:pic>
                <p:nvPicPr>
                  <p:cNvPr id="182"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976088" y="1170827"/>
                    <a:ext cx="2012314" cy="2011789"/>
                  </a:xfrm>
                  <a:prstGeom prst="rect">
                    <a:avLst/>
                  </a:prstGeom>
                  <a:noFill/>
                </p:spPr>
              </p:pic>
              <p:grpSp>
                <p:nvGrpSpPr>
                  <p:cNvPr id="183" name="Group 182"/>
                  <p:cNvGrpSpPr/>
                  <p:nvPr/>
                </p:nvGrpSpPr>
                <p:grpSpPr>
                  <a:xfrm>
                    <a:off x="1884407" y="1791674"/>
                    <a:ext cx="1090092" cy="875577"/>
                    <a:chOff x="3599175" y="4220568"/>
                    <a:chExt cx="1090092" cy="875577"/>
                  </a:xfrm>
                </p:grpSpPr>
                <p:sp>
                  <p:nvSpPr>
                    <p:cNvPr id="185" name="Rounded Rectangle 184"/>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86" name="Group 185"/>
                    <p:cNvGrpSpPr/>
                    <p:nvPr/>
                  </p:nvGrpSpPr>
                  <p:grpSpPr>
                    <a:xfrm>
                      <a:off x="3614541" y="4243079"/>
                      <a:ext cx="1057169" cy="832818"/>
                      <a:chOff x="3705190" y="4561217"/>
                      <a:chExt cx="1057169" cy="832818"/>
                    </a:xfrm>
                  </p:grpSpPr>
                  <p:pic>
                    <p:nvPicPr>
                      <p:cNvPr id="187"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188" name="Rectangle 187"/>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184" name="Picture 4" descr="\\MAGNUM\Projects\Microsoft\Cloud Power FY12\Design\ICONS_PNG\Open_Web_Platform.png"/>
                  <p:cNvPicPr>
                    <a:picLocks noChangeAspect="1" noChangeArrowheads="1"/>
                  </p:cNvPicPr>
                  <p:nvPr/>
                </p:nvPicPr>
                <p:blipFill>
                  <a:blip r:embed="rId4" cstate="print">
                    <a:duotone>
                      <a:prstClr val="black"/>
                      <a:schemeClr val="accent4">
                        <a:tint val="45000"/>
                        <a:satMod val="400000"/>
                      </a:schemeClr>
                    </a:duotone>
                  </a:blip>
                  <a:srcRect/>
                  <a:stretch>
                    <a:fillRect/>
                  </a:stretch>
                </p:blipFill>
                <p:spPr bwMode="auto">
                  <a:xfrm>
                    <a:off x="2157718" y="2016334"/>
                    <a:ext cx="556611" cy="556611"/>
                  </a:xfrm>
                  <a:prstGeom prst="rect">
                    <a:avLst/>
                  </a:prstGeom>
                  <a:noFill/>
                </p:spPr>
              </p:pic>
            </p:grpSp>
          </p:grpSp>
        </p:grpSp>
      </p:grpSp>
      <p:grpSp>
        <p:nvGrpSpPr>
          <p:cNvPr id="240" name="Group 239"/>
          <p:cNvGrpSpPr/>
          <p:nvPr/>
        </p:nvGrpSpPr>
        <p:grpSpPr>
          <a:xfrm>
            <a:off x="7298939" y="4759970"/>
            <a:ext cx="2569784" cy="2182415"/>
            <a:chOff x="759379" y="532114"/>
            <a:chExt cx="3800824" cy="3227888"/>
          </a:xfrm>
        </p:grpSpPr>
        <p:sp>
          <p:nvSpPr>
            <p:cNvPr id="241" name="Rectangle 240"/>
            <p:cNvSpPr/>
            <p:nvPr/>
          </p:nvSpPr>
          <p:spPr>
            <a:xfrm>
              <a:off x="927110" y="532114"/>
              <a:ext cx="3136392" cy="2835076"/>
            </a:xfrm>
            <a:prstGeom prst="rect">
              <a:avLst/>
            </a:prstGeom>
            <a:solidFill>
              <a:schemeClr val="bg1">
                <a:lumMod val="95000"/>
                <a:alpha val="90000"/>
              </a:schemeClr>
            </a:solidFill>
            <a:ln>
              <a:solidFill>
                <a:schemeClr val="bg2"/>
              </a:solidFill>
            </a:ln>
          </p:spPr>
          <p:style>
            <a:lnRef idx="2">
              <a:schemeClr val="accent2"/>
            </a:lnRef>
            <a:fillRef idx="1">
              <a:schemeClr val="lt1"/>
            </a:fillRef>
            <a:effectRef idx="0">
              <a:schemeClr val="accent2"/>
            </a:effectRef>
            <a:fontRef idx="minor">
              <a:schemeClr val="dk1"/>
            </a:fontRef>
          </p:style>
          <p:txBody>
            <a:bodyPr rtlCol="0" anchor="t"/>
            <a:lstStyle/>
            <a:p>
              <a:pPr algn="r"/>
              <a:r>
                <a:rPr lang="en-US" dirty="0" smtClean="0">
                  <a:latin typeface="Segoe UI Light" panose="020B0502040204020203" pitchFamily="34" charset="0"/>
                  <a:ea typeface="Segoe UI" pitchFamily="34" charset="0"/>
                  <a:cs typeface="Segoe UI Light" panose="020B0502040204020203" pitchFamily="34" charset="0"/>
                </a:rPr>
                <a:t>SharePoint Farm</a:t>
              </a:r>
              <a:endParaRPr lang="en-US" dirty="0">
                <a:latin typeface="Segoe UI Light" panose="020B0502040204020203" pitchFamily="34" charset="0"/>
                <a:ea typeface="Segoe UI" pitchFamily="34" charset="0"/>
                <a:cs typeface="Segoe UI Light" panose="020B0502040204020203" pitchFamily="34" charset="0"/>
              </a:endParaRPr>
            </a:p>
          </p:txBody>
        </p:sp>
        <p:grpSp>
          <p:nvGrpSpPr>
            <p:cNvPr id="242" name="Group 241"/>
            <p:cNvGrpSpPr/>
            <p:nvPr/>
          </p:nvGrpSpPr>
          <p:grpSpPr>
            <a:xfrm>
              <a:off x="1525824" y="2178288"/>
              <a:ext cx="1939125" cy="1581714"/>
              <a:chOff x="1456896" y="2239810"/>
              <a:chExt cx="1939125" cy="1581714"/>
            </a:xfrm>
          </p:grpSpPr>
          <p:grpSp>
            <p:nvGrpSpPr>
              <p:cNvPr id="289" name="Group 288"/>
              <p:cNvGrpSpPr>
                <a:grpSpLocks noChangeAspect="1"/>
              </p:cNvGrpSpPr>
              <p:nvPr/>
            </p:nvGrpSpPr>
            <p:grpSpPr>
              <a:xfrm>
                <a:off x="1944842" y="2370724"/>
                <a:ext cx="1451179" cy="1450800"/>
                <a:chOff x="6849580" y="4206958"/>
                <a:chExt cx="2012314" cy="2011789"/>
              </a:xfrm>
            </p:grpSpPr>
            <p:grpSp>
              <p:nvGrpSpPr>
                <p:cNvPr id="303" name="Group 302"/>
                <p:cNvGrpSpPr/>
                <p:nvPr/>
              </p:nvGrpSpPr>
              <p:grpSpPr>
                <a:xfrm>
                  <a:off x="7487957" y="4470625"/>
                  <a:ext cx="666750" cy="1487475"/>
                  <a:chOff x="2081162" y="4640597"/>
                  <a:chExt cx="666750" cy="1487475"/>
                </a:xfrm>
                <a:solidFill>
                  <a:schemeClr val="bg1"/>
                </a:solidFill>
              </p:grpSpPr>
              <p:sp>
                <p:nvSpPr>
                  <p:cNvPr id="305" name="Snip Diagonal Corner Rectangle 304"/>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6" name="Isosceles Triangle 305"/>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7" name="Isosceles Triangle 306"/>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304"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6849580" y="4206958"/>
                  <a:ext cx="2012314" cy="2011789"/>
                </a:xfrm>
                <a:prstGeom prst="rect">
                  <a:avLst/>
                </a:prstGeom>
                <a:noFill/>
              </p:spPr>
            </p:pic>
          </p:grpSp>
          <p:grpSp>
            <p:nvGrpSpPr>
              <p:cNvPr id="290" name="Group 289"/>
              <p:cNvGrpSpPr>
                <a:grpSpLocks noChangeAspect="1"/>
              </p:cNvGrpSpPr>
              <p:nvPr/>
            </p:nvGrpSpPr>
            <p:grpSpPr>
              <a:xfrm>
                <a:off x="1456896" y="2239810"/>
                <a:ext cx="1506784" cy="1440000"/>
                <a:chOff x="1375311" y="2365141"/>
                <a:chExt cx="2105091" cy="2011789"/>
              </a:xfrm>
            </p:grpSpPr>
            <p:grpSp>
              <p:nvGrpSpPr>
                <p:cNvPr id="291" name="Group 290"/>
                <p:cNvGrpSpPr/>
                <p:nvPr/>
              </p:nvGrpSpPr>
              <p:grpSpPr>
                <a:xfrm>
                  <a:off x="2121558" y="2627297"/>
                  <a:ext cx="666750" cy="1487475"/>
                  <a:chOff x="2081162" y="4640597"/>
                  <a:chExt cx="666750" cy="1487475"/>
                </a:xfrm>
                <a:solidFill>
                  <a:schemeClr val="bg1"/>
                </a:solidFill>
              </p:grpSpPr>
              <p:sp>
                <p:nvSpPr>
                  <p:cNvPr id="300" name="Snip Diagonal Corner Rectangle 299"/>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1" name="Isosceles Triangle 300"/>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2" name="Isosceles Triangle 301"/>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292"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468088" y="2365141"/>
                  <a:ext cx="2012314" cy="2011789"/>
                </a:xfrm>
                <a:prstGeom prst="rect">
                  <a:avLst/>
                </a:prstGeom>
                <a:noFill/>
              </p:spPr>
            </p:pic>
            <p:grpSp>
              <p:nvGrpSpPr>
                <p:cNvPr id="293" name="Group 292"/>
                <p:cNvGrpSpPr/>
                <p:nvPr/>
              </p:nvGrpSpPr>
              <p:grpSpPr>
                <a:xfrm>
                  <a:off x="1375311" y="2985988"/>
                  <a:ext cx="1090092" cy="875577"/>
                  <a:chOff x="8218120" y="1093433"/>
                  <a:chExt cx="1090092" cy="875577"/>
                </a:xfrm>
              </p:grpSpPr>
              <p:grpSp>
                <p:nvGrpSpPr>
                  <p:cNvPr id="294" name="Group 293"/>
                  <p:cNvGrpSpPr/>
                  <p:nvPr/>
                </p:nvGrpSpPr>
                <p:grpSpPr>
                  <a:xfrm>
                    <a:off x="8218120" y="1093433"/>
                    <a:ext cx="1090092" cy="875577"/>
                    <a:chOff x="3599175" y="4220568"/>
                    <a:chExt cx="1090092" cy="875577"/>
                  </a:xfrm>
                </p:grpSpPr>
                <p:sp>
                  <p:nvSpPr>
                    <p:cNvPr id="296" name="Rounded Rectangle 295"/>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97" name="Group 296"/>
                    <p:cNvGrpSpPr/>
                    <p:nvPr/>
                  </p:nvGrpSpPr>
                  <p:grpSpPr>
                    <a:xfrm>
                      <a:off x="3614541" y="4243079"/>
                      <a:ext cx="1057169" cy="832818"/>
                      <a:chOff x="3705190" y="4561217"/>
                      <a:chExt cx="1057169" cy="832818"/>
                    </a:xfrm>
                  </p:grpSpPr>
                  <p:pic>
                    <p:nvPicPr>
                      <p:cNvPr id="298"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299" name="Rectangle 298"/>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295" name="Picture 294" descr="\\MAGNUM\Projects\Microsoft\Cloud Power FY12\Design\ICONS_PNG\Application.png"/>
                  <p:cNvPicPr>
                    <a:picLocks noChangeAspect="1" noChangeArrowheads="1"/>
                  </p:cNvPicPr>
                  <p:nvPr/>
                </p:nvPicPr>
                <p:blipFill rotWithShape="1">
                  <a:blip r:embed="rId6" cstate="print">
                    <a:duotone>
                      <a:prstClr val="black"/>
                      <a:schemeClr val="accent4">
                        <a:tint val="45000"/>
                        <a:satMod val="400000"/>
                      </a:schemeClr>
                    </a:duotone>
                  </a:blip>
                  <a:srcRect l="30174" t="36465" r="28608" b="29915"/>
                  <a:stretch/>
                </p:blipFill>
                <p:spPr bwMode="auto">
                  <a:xfrm>
                    <a:off x="8418228" y="1301882"/>
                    <a:ext cx="700995" cy="571926"/>
                  </a:xfrm>
                  <a:prstGeom prst="rect">
                    <a:avLst/>
                  </a:prstGeom>
                  <a:noFill/>
                  <a:ln>
                    <a:noFill/>
                  </a:ln>
                </p:spPr>
              </p:pic>
            </p:grpSp>
          </p:grpSp>
        </p:grpSp>
        <p:grpSp>
          <p:nvGrpSpPr>
            <p:cNvPr id="243" name="Group 242"/>
            <p:cNvGrpSpPr>
              <a:grpSpLocks noChangeAspect="1"/>
            </p:cNvGrpSpPr>
            <p:nvPr/>
          </p:nvGrpSpPr>
          <p:grpSpPr>
            <a:xfrm>
              <a:off x="2790900" y="1260521"/>
              <a:ext cx="1769303" cy="1512000"/>
              <a:chOff x="5713617" y="3267568"/>
              <a:chExt cx="2547425" cy="2176963"/>
            </a:xfrm>
          </p:grpSpPr>
          <p:grpSp>
            <p:nvGrpSpPr>
              <p:cNvPr id="270" name="Group 269"/>
              <p:cNvGrpSpPr/>
              <p:nvPr/>
            </p:nvGrpSpPr>
            <p:grpSpPr>
              <a:xfrm>
                <a:off x="6427495" y="3528051"/>
                <a:ext cx="666750" cy="1487475"/>
                <a:chOff x="2081162" y="4640597"/>
                <a:chExt cx="666750" cy="1487475"/>
              </a:xfrm>
              <a:solidFill>
                <a:schemeClr val="bg1"/>
              </a:solidFill>
            </p:grpSpPr>
            <p:sp>
              <p:nvSpPr>
                <p:cNvPr id="286" name="Snip Diagonal Corner Rectangle 285"/>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87" name="Isosceles Triangle 286"/>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88" name="Isosceles Triangle 287"/>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71" name="Group 270"/>
              <p:cNvGrpSpPr/>
              <p:nvPr/>
            </p:nvGrpSpPr>
            <p:grpSpPr>
              <a:xfrm>
                <a:off x="6905730" y="3701400"/>
                <a:ext cx="666750" cy="1487475"/>
                <a:chOff x="2081162" y="4640597"/>
                <a:chExt cx="666750" cy="1487475"/>
              </a:xfrm>
              <a:solidFill>
                <a:schemeClr val="bg1"/>
              </a:solidFill>
            </p:grpSpPr>
            <p:sp>
              <p:nvSpPr>
                <p:cNvPr id="283" name="Snip Diagonal Corner Rectangle 282"/>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84" name="Isosceles Triangle 283"/>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85" name="Isosceles Triangle 284"/>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72" name="Group 271"/>
              <p:cNvGrpSpPr/>
              <p:nvPr/>
            </p:nvGrpSpPr>
            <p:grpSpPr>
              <a:xfrm>
                <a:off x="5713617" y="3267568"/>
                <a:ext cx="2547425" cy="2176963"/>
                <a:chOff x="5916935" y="3735661"/>
                <a:chExt cx="2547425" cy="2176963"/>
              </a:xfrm>
            </p:grpSpPr>
            <p:pic>
              <p:nvPicPr>
                <p:cNvPr id="273"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6452046" y="3900835"/>
                  <a:ext cx="2012314" cy="2011789"/>
                </a:xfrm>
                <a:prstGeom prst="rect">
                  <a:avLst/>
                </a:prstGeom>
                <a:noFill/>
              </p:spPr>
            </p:pic>
            <p:grpSp>
              <p:nvGrpSpPr>
                <p:cNvPr id="274" name="Group 273"/>
                <p:cNvGrpSpPr/>
                <p:nvPr/>
              </p:nvGrpSpPr>
              <p:grpSpPr>
                <a:xfrm>
                  <a:off x="5916935" y="3735661"/>
                  <a:ext cx="2086555" cy="2011789"/>
                  <a:chOff x="5916935" y="3735661"/>
                  <a:chExt cx="2086555" cy="2011789"/>
                </a:xfrm>
              </p:grpSpPr>
              <p:pic>
                <p:nvPicPr>
                  <p:cNvPr id="275"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5991176" y="3735661"/>
                    <a:ext cx="2012314" cy="2011789"/>
                  </a:xfrm>
                  <a:prstGeom prst="rect">
                    <a:avLst/>
                  </a:prstGeom>
                  <a:noFill/>
                </p:spPr>
              </p:pic>
              <p:grpSp>
                <p:nvGrpSpPr>
                  <p:cNvPr id="276" name="Group 275"/>
                  <p:cNvGrpSpPr/>
                  <p:nvPr/>
                </p:nvGrpSpPr>
                <p:grpSpPr>
                  <a:xfrm>
                    <a:off x="5916935" y="4356508"/>
                    <a:ext cx="1090092" cy="875577"/>
                    <a:chOff x="10443966" y="1118814"/>
                    <a:chExt cx="1090092" cy="875577"/>
                  </a:xfrm>
                </p:grpSpPr>
                <p:grpSp>
                  <p:nvGrpSpPr>
                    <p:cNvPr id="277" name="Group 276"/>
                    <p:cNvGrpSpPr/>
                    <p:nvPr/>
                  </p:nvGrpSpPr>
                  <p:grpSpPr>
                    <a:xfrm>
                      <a:off x="10443966" y="1118814"/>
                      <a:ext cx="1090092" cy="875577"/>
                      <a:chOff x="3599175" y="4220568"/>
                      <a:chExt cx="1090092" cy="875577"/>
                    </a:xfrm>
                  </p:grpSpPr>
                  <p:sp>
                    <p:nvSpPr>
                      <p:cNvPr id="279" name="Rounded Rectangle 278"/>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80" name="Group 279"/>
                      <p:cNvGrpSpPr/>
                      <p:nvPr/>
                    </p:nvGrpSpPr>
                    <p:grpSpPr>
                      <a:xfrm>
                        <a:off x="3614541" y="4243079"/>
                        <a:ext cx="1057169" cy="832818"/>
                        <a:chOff x="3705190" y="4561217"/>
                        <a:chExt cx="1057169" cy="832818"/>
                      </a:xfrm>
                    </p:grpSpPr>
                    <p:pic>
                      <p:nvPicPr>
                        <p:cNvPr id="281"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282" name="Rectangle 281"/>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78" name="Flowchart: Magnetic Disk 277"/>
                    <p:cNvSpPr/>
                    <p:nvPr/>
                  </p:nvSpPr>
                  <p:spPr bwMode="auto">
                    <a:xfrm>
                      <a:off x="10764906" y="1444267"/>
                      <a:ext cx="459326" cy="360000"/>
                    </a:xfrm>
                    <a:prstGeom prst="flowChartMagneticDisk">
                      <a:avLst/>
                    </a:prstGeom>
                    <a:solidFill>
                      <a:schemeClr val="bg2"/>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grpSp>
        <p:grpSp>
          <p:nvGrpSpPr>
            <p:cNvPr id="244" name="Group 243"/>
            <p:cNvGrpSpPr/>
            <p:nvPr/>
          </p:nvGrpSpPr>
          <p:grpSpPr>
            <a:xfrm>
              <a:off x="759379" y="818126"/>
              <a:ext cx="2410336" cy="1729736"/>
              <a:chOff x="1247150" y="3861130"/>
              <a:chExt cx="2410336" cy="1729736"/>
            </a:xfrm>
          </p:grpSpPr>
          <p:grpSp>
            <p:nvGrpSpPr>
              <p:cNvPr id="245" name="Group 244"/>
              <p:cNvGrpSpPr>
                <a:grpSpLocks noChangeAspect="1"/>
              </p:cNvGrpSpPr>
              <p:nvPr/>
            </p:nvGrpSpPr>
            <p:grpSpPr>
              <a:xfrm>
                <a:off x="2206307" y="4065234"/>
                <a:ext cx="1451179" cy="1450800"/>
                <a:chOff x="6849580" y="4206958"/>
                <a:chExt cx="2012314" cy="2011789"/>
              </a:xfrm>
            </p:grpSpPr>
            <p:grpSp>
              <p:nvGrpSpPr>
                <p:cNvPr id="265" name="Group 264"/>
                <p:cNvGrpSpPr/>
                <p:nvPr/>
              </p:nvGrpSpPr>
              <p:grpSpPr>
                <a:xfrm>
                  <a:off x="7487957" y="4470625"/>
                  <a:ext cx="666750" cy="1487475"/>
                  <a:chOff x="2081162" y="4640597"/>
                  <a:chExt cx="666750" cy="1487475"/>
                </a:xfrm>
                <a:solidFill>
                  <a:schemeClr val="bg1"/>
                </a:solidFill>
              </p:grpSpPr>
              <p:sp>
                <p:nvSpPr>
                  <p:cNvPr id="267" name="Snip Diagonal Corner Rectangle 266"/>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68" name="Isosceles Triangle 267"/>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69" name="Isosceles Triangle 268"/>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266"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6849580" y="4206958"/>
                  <a:ext cx="2012314" cy="2011789"/>
                </a:xfrm>
                <a:prstGeom prst="rect">
                  <a:avLst/>
                </a:prstGeom>
                <a:noFill/>
              </p:spPr>
            </p:pic>
          </p:grpSp>
          <p:grpSp>
            <p:nvGrpSpPr>
              <p:cNvPr id="246" name="Group 245"/>
              <p:cNvGrpSpPr>
                <a:grpSpLocks noChangeAspect="1"/>
              </p:cNvGrpSpPr>
              <p:nvPr/>
            </p:nvGrpSpPr>
            <p:grpSpPr>
              <a:xfrm>
                <a:off x="1777246" y="3861130"/>
                <a:ext cx="1451179" cy="1450800"/>
                <a:chOff x="6849580" y="4206958"/>
                <a:chExt cx="2012314" cy="2011789"/>
              </a:xfrm>
            </p:grpSpPr>
            <p:grpSp>
              <p:nvGrpSpPr>
                <p:cNvPr id="260" name="Group 259"/>
                <p:cNvGrpSpPr/>
                <p:nvPr/>
              </p:nvGrpSpPr>
              <p:grpSpPr>
                <a:xfrm>
                  <a:off x="7487957" y="4470625"/>
                  <a:ext cx="666750" cy="1487475"/>
                  <a:chOff x="2081162" y="4640597"/>
                  <a:chExt cx="666750" cy="1487475"/>
                </a:xfrm>
                <a:solidFill>
                  <a:schemeClr val="bg1"/>
                </a:solidFill>
              </p:grpSpPr>
              <p:sp>
                <p:nvSpPr>
                  <p:cNvPr id="262" name="Snip Diagonal Corner Rectangle 261"/>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63" name="Isosceles Triangle 262"/>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64" name="Isosceles Triangle 263"/>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261"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6849580" y="4206958"/>
                  <a:ext cx="2012314" cy="2011789"/>
                </a:xfrm>
                <a:prstGeom prst="rect">
                  <a:avLst/>
                </a:prstGeom>
                <a:noFill/>
              </p:spPr>
            </p:pic>
          </p:grpSp>
          <p:grpSp>
            <p:nvGrpSpPr>
              <p:cNvPr id="247" name="Group 246"/>
              <p:cNvGrpSpPr>
                <a:grpSpLocks noChangeAspect="1"/>
              </p:cNvGrpSpPr>
              <p:nvPr/>
            </p:nvGrpSpPr>
            <p:grpSpPr>
              <a:xfrm>
                <a:off x="1247150" y="4138244"/>
                <a:ext cx="1519200" cy="1452622"/>
                <a:chOff x="1376407" y="550707"/>
                <a:chExt cx="2103995" cy="2011789"/>
              </a:xfrm>
            </p:grpSpPr>
            <p:grpSp>
              <p:nvGrpSpPr>
                <p:cNvPr id="248" name="Group 247"/>
                <p:cNvGrpSpPr/>
                <p:nvPr/>
              </p:nvGrpSpPr>
              <p:grpSpPr>
                <a:xfrm>
                  <a:off x="2098180" y="799745"/>
                  <a:ext cx="666750" cy="1487475"/>
                  <a:chOff x="2081162" y="4640597"/>
                  <a:chExt cx="666750" cy="1487475"/>
                </a:xfrm>
                <a:solidFill>
                  <a:schemeClr val="bg1"/>
                </a:solidFill>
              </p:grpSpPr>
              <p:sp>
                <p:nvSpPr>
                  <p:cNvPr id="257" name="Snip Diagonal Corner Rectangle 256"/>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58" name="Isosceles Triangle 257"/>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59" name="Isosceles Triangle 258"/>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49" name="Group 248"/>
                <p:cNvGrpSpPr/>
                <p:nvPr/>
              </p:nvGrpSpPr>
              <p:grpSpPr>
                <a:xfrm>
                  <a:off x="1376407" y="550707"/>
                  <a:ext cx="2103995" cy="2011789"/>
                  <a:chOff x="1884407" y="1170827"/>
                  <a:chExt cx="2103995" cy="2011789"/>
                </a:xfrm>
              </p:grpSpPr>
              <p:pic>
                <p:nvPicPr>
                  <p:cNvPr id="250"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blip>
                  <a:srcRect/>
                  <a:stretch>
                    <a:fillRect/>
                  </a:stretch>
                </p:blipFill>
                <p:spPr bwMode="auto">
                  <a:xfrm>
                    <a:off x="1976088" y="1170827"/>
                    <a:ext cx="2012314" cy="2011789"/>
                  </a:xfrm>
                  <a:prstGeom prst="rect">
                    <a:avLst/>
                  </a:prstGeom>
                  <a:noFill/>
                </p:spPr>
              </p:pic>
              <p:grpSp>
                <p:nvGrpSpPr>
                  <p:cNvPr id="251" name="Group 250"/>
                  <p:cNvGrpSpPr/>
                  <p:nvPr/>
                </p:nvGrpSpPr>
                <p:grpSpPr>
                  <a:xfrm>
                    <a:off x="1884407" y="1791674"/>
                    <a:ext cx="1090092" cy="875577"/>
                    <a:chOff x="3599175" y="4220568"/>
                    <a:chExt cx="1090092" cy="875577"/>
                  </a:xfrm>
                </p:grpSpPr>
                <p:sp>
                  <p:nvSpPr>
                    <p:cNvPr id="253" name="Rounded Rectangle 252"/>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54" name="Group 253"/>
                    <p:cNvGrpSpPr/>
                    <p:nvPr/>
                  </p:nvGrpSpPr>
                  <p:grpSpPr>
                    <a:xfrm>
                      <a:off x="3614541" y="4243079"/>
                      <a:ext cx="1057169" cy="832818"/>
                      <a:chOff x="3705190" y="4561217"/>
                      <a:chExt cx="1057169" cy="832818"/>
                    </a:xfrm>
                  </p:grpSpPr>
                  <p:pic>
                    <p:nvPicPr>
                      <p:cNvPr id="255"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256" name="Rectangle 255"/>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252" name="Picture 4" descr="\\MAGNUM\Projects\Microsoft\Cloud Power FY12\Design\ICONS_PNG\Open_Web_Platform.png"/>
                  <p:cNvPicPr>
                    <a:picLocks noChangeAspect="1" noChangeArrowheads="1"/>
                  </p:cNvPicPr>
                  <p:nvPr/>
                </p:nvPicPr>
                <p:blipFill>
                  <a:blip r:embed="rId4" cstate="print">
                    <a:duotone>
                      <a:prstClr val="black"/>
                      <a:schemeClr val="accent4">
                        <a:tint val="45000"/>
                        <a:satMod val="400000"/>
                      </a:schemeClr>
                    </a:duotone>
                  </a:blip>
                  <a:srcRect/>
                  <a:stretch>
                    <a:fillRect/>
                  </a:stretch>
                </p:blipFill>
                <p:spPr bwMode="auto">
                  <a:xfrm>
                    <a:off x="2157718" y="2016334"/>
                    <a:ext cx="556611" cy="556611"/>
                  </a:xfrm>
                  <a:prstGeom prst="rect">
                    <a:avLst/>
                  </a:prstGeom>
                  <a:noFill/>
                </p:spPr>
              </p:pic>
            </p:grpSp>
          </p:grpSp>
        </p:grpSp>
      </p:grpSp>
      <p:cxnSp>
        <p:nvCxnSpPr>
          <p:cNvPr id="309" name="Straight Arrow Connector 308"/>
          <p:cNvCxnSpPr/>
          <p:nvPr/>
        </p:nvCxnSpPr>
        <p:spPr>
          <a:xfrm flipV="1">
            <a:off x="5059077" y="3562322"/>
            <a:ext cx="2117330" cy="23682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11" name="Straight Arrow Connector 310"/>
          <p:cNvCxnSpPr/>
          <p:nvPr/>
        </p:nvCxnSpPr>
        <p:spPr>
          <a:xfrm>
            <a:off x="5065118" y="4376173"/>
            <a:ext cx="2078293" cy="109539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12" name="Straight Arrow Connector 311"/>
          <p:cNvCxnSpPr/>
          <p:nvPr/>
        </p:nvCxnSpPr>
        <p:spPr>
          <a:xfrm flipV="1">
            <a:off x="5049312" y="2919167"/>
            <a:ext cx="2589953" cy="5979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14" name="Straight Arrow Connector 313"/>
          <p:cNvCxnSpPr/>
          <p:nvPr/>
        </p:nvCxnSpPr>
        <p:spPr>
          <a:xfrm flipV="1">
            <a:off x="5036828" y="3163204"/>
            <a:ext cx="3129354" cy="48446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16" name="Straight Arrow Connector 315"/>
          <p:cNvCxnSpPr/>
          <p:nvPr/>
        </p:nvCxnSpPr>
        <p:spPr>
          <a:xfrm>
            <a:off x="5036828" y="4156735"/>
            <a:ext cx="3126831" cy="102448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19" name="Straight Arrow Connector 318"/>
          <p:cNvCxnSpPr/>
          <p:nvPr/>
        </p:nvCxnSpPr>
        <p:spPr>
          <a:xfrm>
            <a:off x="5048890" y="4253077"/>
            <a:ext cx="2722405" cy="99230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139952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Comparing Deployment Modes</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3429589842"/>
              </p:ext>
            </p:extLst>
          </p:nvPr>
        </p:nvGraphicFramePr>
        <p:xfrm>
          <a:off x="1182115" y="2057102"/>
          <a:ext cx="10072244" cy="4053840"/>
        </p:xfrm>
        <a:graphic>
          <a:graphicData uri="http://schemas.openxmlformats.org/drawingml/2006/table">
            <a:tbl>
              <a:tblPr firstRow="1" bandRow="1">
                <a:tableStyleId>{00A15C55-8517-42AA-B614-E9B94910E393}</a:tableStyleId>
              </a:tblPr>
              <a:tblGrid>
                <a:gridCol w="6208205"/>
                <a:gridCol w="1943037"/>
                <a:gridCol w="1921002"/>
              </a:tblGrid>
              <a:tr h="370840">
                <a:tc>
                  <a:txBody>
                    <a:bodyPr/>
                    <a:lstStyle/>
                    <a:p>
                      <a:r>
                        <a:rPr lang="en-GB" sz="2800" b="0" dirty="0" smtClean="0"/>
                        <a:t>Characteristic</a:t>
                      </a:r>
                      <a:endParaRPr lang="en-GB" sz="2800" b="0" dirty="0"/>
                    </a:p>
                  </a:txBody>
                  <a:tcPr/>
                </a:tc>
                <a:tc>
                  <a:txBody>
                    <a:bodyPr/>
                    <a:lstStyle/>
                    <a:p>
                      <a:r>
                        <a:rPr lang="en-GB" sz="2800" b="0" dirty="0" smtClean="0"/>
                        <a:t>Integrated Mode</a:t>
                      </a:r>
                      <a:endParaRPr lang="en-GB" sz="2800" b="0" dirty="0"/>
                    </a:p>
                  </a:txBody>
                  <a:tcPr/>
                </a:tc>
                <a:tc>
                  <a:txBody>
                    <a:bodyPr/>
                    <a:lstStyle/>
                    <a:p>
                      <a:r>
                        <a:rPr lang="en-GB" sz="2800" b="0" dirty="0" smtClean="0"/>
                        <a:t>Dedicated Mode</a:t>
                      </a:r>
                      <a:endParaRPr lang="en-GB" sz="2800" b="0" dirty="0"/>
                    </a:p>
                  </a:txBody>
                  <a:tcPr/>
                </a:tc>
              </a:tr>
              <a:tr h="370840">
                <a:tc>
                  <a:txBody>
                    <a:bodyPr/>
                    <a:lstStyle/>
                    <a:p>
                      <a:r>
                        <a:rPr lang="en-GB" sz="2800" dirty="0" smtClean="0"/>
                        <a:t>Independent</a:t>
                      </a:r>
                      <a:r>
                        <a:rPr lang="en-GB" sz="2800" baseline="0" dirty="0" smtClean="0"/>
                        <a:t> scaling</a:t>
                      </a:r>
                      <a:endParaRPr lang="en-GB" sz="2800" dirty="0"/>
                    </a:p>
                  </a:txBody>
                  <a:tcPr/>
                </a:tc>
                <a:tc>
                  <a:txBody>
                    <a:bodyPr/>
                    <a:lstStyle/>
                    <a:p>
                      <a:pPr algn="ctr"/>
                      <a:r>
                        <a:rPr lang="en-GB" sz="2800" dirty="0" smtClean="0">
                          <a:solidFill>
                            <a:srgbClr val="FF0000"/>
                          </a:solidFill>
                        </a:rPr>
                        <a:t>No</a:t>
                      </a:r>
                      <a:endParaRPr lang="en-GB" sz="2800" dirty="0">
                        <a:solidFill>
                          <a:srgbClr val="FF0000"/>
                        </a:solidFill>
                      </a:endParaRPr>
                    </a:p>
                  </a:txBody>
                  <a:tcPr/>
                </a:tc>
                <a:tc>
                  <a:txBody>
                    <a:bodyPr/>
                    <a:lstStyle/>
                    <a:p>
                      <a:pPr algn="ctr"/>
                      <a:r>
                        <a:rPr lang="en-GB" sz="2800" dirty="0" smtClean="0">
                          <a:solidFill>
                            <a:schemeClr val="accent2"/>
                          </a:solidFill>
                        </a:rPr>
                        <a:t>Yes</a:t>
                      </a:r>
                      <a:endParaRPr lang="en-GB" sz="2800" dirty="0">
                        <a:solidFill>
                          <a:schemeClr val="accent2"/>
                        </a:solidFill>
                      </a:endParaRPr>
                    </a:p>
                  </a:txBody>
                  <a:tcPr/>
                </a:tc>
              </a:tr>
              <a:tr h="37084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2800" dirty="0" smtClean="0"/>
                        <a:t>Independent resource usage</a:t>
                      </a:r>
                    </a:p>
                  </a:txBody>
                  <a:tcPr/>
                </a:tc>
                <a:tc>
                  <a:txBody>
                    <a:bodyPr/>
                    <a:lstStyle/>
                    <a:p>
                      <a:pPr algn="ctr"/>
                      <a:r>
                        <a:rPr lang="en-GB" sz="2800" dirty="0" smtClean="0">
                          <a:solidFill>
                            <a:srgbClr val="FF0000"/>
                          </a:solidFill>
                        </a:rPr>
                        <a:t>No</a:t>
                      </a:r>
                      <a:endParaRPr lang="en-GB" sz="2800" dirty="0">
                        <a:solidFill>
                          <a:srgbClr val="FF0000"/>
                        </a:solidFill>
                      </a:endParaRPr>
                    </a:p>
                  </a:txBody>
                  <a:tcPr/>
                </a:tc>
                <a:tc>
                  <a:txBody>
                    <a:bodyPr/>
                    <a:lstStyle/>
                    <a:p>
                      <a:pPr algn="ctr"/>
                      <a:r>
                        <a:rPr lang="en-GB" sz="2800" dirty="0" smtClean="0">
                          <a:solidFill>
                            <a:schemeClr val="accent2"/>
                          </a:solidFill>
                        </a:rPr>
                        <a:t>Yes</a:t>
                      </a:r>
                      <a:endParaRPr lang="en-GB" sz="2800" dirty="0">
                        <a:solidFill>
                          <a:schemeClr val="accent2"/>
                        </a:solidFill>
                      </a:endParaRPr>
                    </a:p>
                  </a:txBody>
                  <a:tcPr/>
                </a:tc>
              </a:tr>
              <a:tr h="37084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2800" dirty="0" smtClean="0"/>
                        <a:t>Large scale</a:t>
                      </a:r>
                      <a:r>
                        <a:rPr lang="en-GB" sz="2800" baseline="0" dirty="0" smtClean="0"/>
                        <a:t> hosting scenarios</a:t>
                      </a:r>
                      <a:endParaRPr lang="en-GB" sz="2800" dirty="0" smtClean="0"/>
                    </a:p>
                  </a:txBody>
                  <a:tcPr/>
                </a:tc>
                <a:tc>
                  <a:txBody>
                    <a:bodyPr/>
                    <a:lstStyle/>
                    <a:p>
                      <a:pPr algn="ctr"/>
                      <a:r>
                        <a:rPr lang="en-GB" sz="2800" dirty="0" smtClean="0">
                          <a:solidFill>
                            <a:srgbClr val="FF0000"/>
                          </a:solidFill>
                        </a:rPr>
                        <a:t>No</a:t>
                      </a:r>
                      <a:endParaRPr lang="en-GB" sz="2800" dirty="0">
                        <a:solidFill>
                          <a:srgbClr val="FF0000"/>
                        </a:solidFill>
                      </a:endParaRPr>
                    </a:p>
                  </a:txBody>
                  <a:tcPr/>
                </a:tc>
                <a:tc>
                  <a:txBody>
                    <a:bodyPr/>
                    <a:lstStyle/>
                    <a:p>
                      <a:pPr algn="ctr"/>
                      <a:r>
                        <a:rPr lang="en-GB" sz="2800" dirty="0" smtClean="0">
                          <a:solidFill>
                            <a:schemeClr val="accent2"/>
                          </a:solidFill>
                        </a:rPr>
                        <a:t>Yes</a:t>
                      </a:r>
                      <a:endParaRPr lang="en-GB" sz="2800" dirty="0">
                        <a:solidFill>
                          <a:schemeClr val="accent2"/>
                        </a:solidFill>
                      </a:endParaRPr>
                    </a:p>
                  </a:txBody>
                  <a:tcPr/>
                </a:tc>
              </a:tr>
              <a:tr h="37084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2800" dirty="0" smtClean="0"/>
                        <a:t>Common on premises</a:t>
                      </a:r>
                      <a:r>
                        <a:rPr lang="en-GB" sz="2800" baseline="0" dirty="0" smtClean="0"/>
                        <a:t> deployment</a:t>
                      </a:r>
                      <a:endParaRPr lang="en-GB" sz="2800" dirty="0" smtClean="0"/>
                    </a:p>
                  </a:txBody>
                  <a:tcPr/>
                </a:tc>
                <a:tc>
                  <a:txBody>
                    <a:bodyPr/>
                    <a:lstStyle/>
                    <a:p>
                      <a:pPr algn="ctr"/>
                      <a:r>
                        <a:rPr lang="en-GB" sz="2800" dirty="0" smtClean="0">
                          <a:solidFill>
                            <a:schemeClr val="accent2"/>
                          </a:solidFill>
                        </a:rPr>
                        <a:t>Yes</a:t>
                      </a:r>
                      <a:endParaRPr lang="en-GB" sz="2800" dirty="0">
                        <a:solidFill>
                          <a:schemeClr val="accent2"/>
                        </a:solidFill>
                      </a:endParaRPr>
                    </a:p>
                  </a:txBody>
                  <a:tcPr/>
                </a:tc>
                <a:tc>
                  <a:txBody>
                    <a:bodyPr/>
                    <a:lstStyle/>
                    <a:p>
                      <a:pPr algn="ctr"/>
                      <a:r>
                        <a:rPr lang="en-GB" sz="2800" dirty="0" smtClean="0">
                          <a:solidFill>
                            <a:srgbClr val="FF0000"/>
                          </a:solidFill>
                        </a:rPr>
                        <a:t>No</a:t>
                      </a:r>
                      <a:endParaRPr lang="en-GB" sz="2800" dirty="0">
                        <a:solidFill>
                          <a:srgbClr val="FF0000"/>
                        </a:solidFill>
                      </a:endParaRPr>
                    </a:p>
                  </a:txBody>
                  <a:tcPr/>
                </a:tc>
              </a:tr>
              <a:tr h="37084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2800" dirty="0" smtClean="0"/>
                        <a:t>Edition independence</a:t>
                      </a:r>
                    </a:p>
                  </a:txBody>
                  <a:tcPr/>
                </a:tc>
                <a:tc>
                  <a:txBody>
                    <a:bodyPr/>
                    <a:lstStyle/>
                    <a:p>
                      <a:pPr algn="ctr"/>
                      <a:r>
                        <a:rPr lang="en-GB" sz="2800" dirty="0" smtClean="0">
                          <a:solidFill>
                            <a:srgbClr val="FF0000"/>
                          </a:solidFill>
                        </a:rPr>
                        <a:t>No</a:t>
                      </a:r>
                      <a:endParaRPr lang="en-GB" sz="2800" dirty="0">
                        <a:solidFill>
                          <a:srgbClr val="FF0000"/>
                        </a:solidFill>
                      </a:endParaRPr>
                    </a:p>
                  </a:txBody>
                  <a:tcPr/>
                </a:tc>
                <a:tc>
                  <a:txBody>
                    <a:bodyPr/>
                    <a:lstStyle/>
                    <a:p>
                      <a:pPr algn="ctr"/>
                      <a:r>
                        <a:rPr lang="en-GB" sz="2800" dirty="0" smtClean="0">
                          <a:solidFill>
                            <a:schemeClr val="accent2"/>
                          </a:solidFill>
                        </a:rPr>
                        <a:t>Yes</a:t>
                      </a:r>
                      <a:endParaRPr lang="en-GB" sz="2800" dirty="0">
                        <a:solidFill>
                          <a:schemeClr val="accent2"/>
                        </a:solidFill>
                      </a:endParaRPr>
                    </a:p>
                  </a:txBody>
                  <a:tcPr/>
                </a:tc>
              </a:tr>
              <a:tr h="370840">
                <a:tc>
                  <a:txBody>
                    <a:bodyPr/>
                    <a:lstStyle/>
                    <a:p>
                      <a:r>
                        <a:rPr lang="en-GB" sz="2800" dirty="0" smtClean="0"/>
                        <a:t>Content Farm IIS Binding dependence</a:t>
                      </a:r>
                      <a:endParaRPr lang="en-GB" sz="2800" dirty="0"/>
                    </a:p>
                  </a:txBody>
                  <a:tcPr/>
                </a:tc>
                <a:tc>
                  <a:txBody>
                    <a:bodyPr/>
                    <a:lstStyle/>
                    <a:p>
                      <a:pPr algn="ctr"/>
                      <a:r>
                        <a:rPr lang="en-GB" sz="2800" dirty="0" smtClean="0">
                          <a:solidFill>
                            <a:schemeClr val="accent2"/>
                          </a:solidFill>
                        </a:rPr>
                        <a:t>Yes</a:t>
                      </a:r>
                      <a:endParaRPr lang="en-GB" sz="2800" dirty="0">
                        <a:solidFill>
                          <a:schemeClr val="accent2"/>
                        </a:solidFill>
                      </a:endParaRPr>
                    </a:p>
                  </a:txBody>
                  <a:tcPr/>
                </a:tc>
                <a:tc>
                  <a:txBody>
                    <a:bodyPr/>
                    <a:lstStyle/>
                    <a:p>
                      <a:pPr algn="ctr"/>
                      <a:r>
                        <a:rPr lang="en-GB" sz="2800" dirty="0" smtClean="0">
                          <a:solidFill>
                            <a:srgbClr val="FF0000"/>
                          </a:solidFill>
                        </a:rPr>
                        <a:t>No</a:t>
                      </a:r>
                      <a:endParaRPr lang="en-GB" sz="2800" dirty="0">
                        <a:solidFill>
                          <a:srgbClr val="FF0000"/>
                        </a:solidFill>
                      </a:endParaRPr>
                    </a:p>
                  </a:txBody>
                  <a:tcPr/>
                </a:tc>
              </a:tr>
            </a:tbl>
          </a:graphicData>
        </a:graphic>
      </p:graphicFrame>
    </p:spTree>
    <p:extLst>
      <p:ext uri="{BB962C8B-B14F-4D97-AF65-F5344CB8AC3E}">
        <p14:creationId xmlns:p14="http://schemas.microsoft.com/office/powerpoint/2010/main" val="231734564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Components,</a:t>
            </a:r>
            <a:br>
              <a:rPr lang="en-US" dirty="0" smtClean="0">
                <a:solidFill>
                  <a:schemeClr val="bg1"/>
                </a:solidFill>
              </a:rPr>
            </a:br>
            <a:r>
              <a:rPr lang="en-US" dirty="0" smtClean="0">
                <a:solidFill>
                  <a:schemeClr val="bg1"/>
                </a:solidFill>
              </a:rPr>
              <a:t>Rules and Evaluation</a:t>
            </a:r>
            <a:endParaRPr lang="en-US" dirty="0">
              <a:solidFill>
                <a:schemeClr val="bg1"/>
              </a:solidFill>
            </a:endParaRPr>
          </a:p>
        </p:txBody>
      </p:sp>
    </p:spTree>
    <p:extLst>
      <p:ext uri="{BB962C8B-B14F-4D97-AF65-F5344CB8AC3E}">
        <p14:creationId xmlns:p14="http://schemas.microsoft.com/office/powerpoint/2010/main" val="123308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Request Management Components</a:t>
            </a:r>
            <a:endParaRPr lang="en-GB" dirty="0"/>
          </a:p>
        </p:txBody>
      </p:sp>
      <p:sp>
        <p:nvSpPr>
          <p:cNvPr id="5" name="Rectangle 4"/>
          <p:cNvSpPr/>
          <p:nvPr/>
        </p:nvSpPr>
        <p:spPr bwMode="auto">
          <a:xfrm>
            <a:off x="274639" y="4546255"/>
            <a:ext cx="5486399"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Static Weighting – configurable</a:t>
            </a:r>
          </a:p>
          <a:p>
            <a:pPr defTabSz="932472" fontAlgn="base">
              <a:lnSpc>
                <a:spcPct val="90000"/>
              </a:lnSpc>
              <a:spcBef>
                <a:spcPct val="0"/>
              </a:spcBef>
              <a:spcAft>
                <a:spcPct val="0"/>
              </a:spcAft>
            </a:pPr>
            <a:endParaRPr lang="en-US" sz="3000" dirty="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Health Weighting – the SharePoint health score</a:t>
            </a:r>
          </a:p>
        </p:txBody>
      </p:sp>
      <p:sp>
        <p:nvSpPr>
          <p:cNvPr id="6" name="Rectangle 5"/>
          <p:cNvSpPr/>
          <p:nvPr/>
        </p:nvSpPr>
        <p:spPr bwMode="auto">
          <a:xfrm>
            <a:off x="279399" y="1697062"/>
            <a:ext cx="5755880"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Routing Targets</a:t>
            </a:r>
          </a:p>
          <a:p>
            <a:pPr defTabSz="932472" fontAlgn="base">
              <a:lnSpc>
                <a:spcPct val="90000"/>
              </a:lnSpc>
              <a:spcBef>
                <a:spcPct val="0"/>
              </a:spcBef>
              <a:spcAft>
                <a:spcPct val="0"/>
              </a:spcAft>
            </a:pPr>
            <a:r>
              <a:rPr lang="en-US" sz="3000" dirty="0" smtClean="0">
                <a:gradFill>
                  <a:gsLst>
                    <a:gs pos="0">
                      <a:srgbClr val="FFFFFF"/>
                    </a:gs>
                    <a:gs pos="100000">
                      <a:srgbClr val="FFFFFF"/>
                    </a:gs>
                  </a:gsLst>
                  <a:lin ang="5400000" scaled="0"/>
                </a:gradFill>
                <a:ea typeface="Segoe UI" pitchFamily="34" charset="0"/>
                <a:cs typeface="Segoe UI" pitchFamily="34" charset="0"/>
              </a:rPr>
              <a:t>a.k.a. Machine Targets</a:t>
            </a:r>
            <a:endParaRPr lang="en-US" sz="30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403563" y="1697062"/>
            <a:ext cx="5760640"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Machine Pools</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403563" y="4531052"/>
            <a:ext cx="5976664"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A collection of Routing Targets</a:t>
            </a:r>
          </a:p>
          <a:p>
            <a:pPr defTabSz="932472" fontAlgn="base">
              <a:lnSpc>
                <a:spcPct val="90000"/>
              </a:lnSpc>
              <a:spcBef>
                <a:spcPct val="0"/>
              </a:spcBef>
              <a:spcAft>
                <a:spcPct val="0"/>
              </a:spcAft>
            </a:pPr>
            <a:endParaRPr lang="en-US" sz="30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The target of Routing Rules</a:t>
            </a:r>
          </a:p>
        </p:txBody>
      </p:sp>
    </p:spTree>
    <p:extLst>
      <p:ext uri="{BB962C8B-B14F-4D97-AF65-F5344CB8AC3E}">
        <p14:creationId xmlns:p14="http://schemas.microsoft.com/office/powerpoint/2010/main" val="1036283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2" grpId="0" animBg="1"/>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Request Management Rules</a:t>
            </a:r>
            <a:endParaRPr lang="en-GB" dirty="0"/>
          </a:p>
        </p:txBody>
      </p:sp>
      <p:sp>
        <p:nvSpPr>
          <p:cNvPr id="5" name="Rectangle 4"/>
          <p:cNvSpPr/>
          <p:nvPr/>
        </p:nvSpPr>
        <p:spPr bwMode="auto">
          <a:xfrm>
            <a:off x="274639" y="4546255"/>
            <a:ext cx="5486399"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Definition of criteria to evaluate before </a:t>
            </a:r>
            <a:r>
              <a:rPr lang="en-US" sz="3000" b="1" dirty="0" smtClean="0">
                <a:solidFill>
                  <a:srgbClr val="505050"/>
                </a:solidFill>
                <a:latin typeface="Segoe UI Light"/>
                <a:ea typeface="Segoe UI" pitchFamily="34" charset="0"/>
                <a:cs typeface="Segoe UI" pitchFamily="34" charset="0"/>
              </a:rPr>
              <a:t>routing</a:t>
            </a:r>
            <a:r>
              <a:rPr lang="en-US" sz="3000" dirty="0" smtClean="0">
                <a:solidFill>
                  <a:srgbClr val="505050"/>
                </a:solidFill>
                <a:latin typeface="Segoe UI Light"/>
                <a:ea typeface="Segoe UI" pitchFamily="34" charset="0"/>
                <a:cs typeface="Segoe UI" pitchFamily="34" charset="0"/>
              </a:rPr>
              <a:t> requests</a:t>
            </a:r>
          </a:p>
          <a:p>
            <a:pPr defTabSz="932472" fontAlgn="base">
              <a:lnSpc>
                <a:spcPct val="90000"/>
              </a:lnSpc>
              <a:spcBef>
                <a:spcPct val="0"/>
              </a:spcBef>
              <a:spcAft>
                <a:spcPct val="0"/>
              </a:spcAft>
            </a:pPr>
            <a:endParaRPr lang="en-US" sz="3000" dirty="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Associated with a Machine Pool</a:t>
            </a:r>
          </a:p>
        </p:txBody>
      </p:sp>
      <p:sp>
        <p:nvSpPr>
          <p:cNvPr id="6" name="Rectangle 5"/>
          <p:cNvSpPr/>
          <p:nvPr/>
        </p:nvSpPr>
        <p:spPr bwMode="auto">
          <a:xfrm>
            <a:off x="279399" y="1697062"/>
            <a:ext cx="5755880"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Routing Rules</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403563" y="1697062"/>
            <a:ext cx="5760640" cy="27400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Throttling Rules</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403563" y="4531052"/>
            <a:ext cx="6295394"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Definition of criteria to evaluate before </a:t>
            </a:r>
            <a:r>
              <a:rPr lang="en-US" sz="3000" b="1" dirty="0" smtClean="0">
                <a:solidFill>
                  <a:srgbClr val="505050"/>
                </a:solidFill>
                <a:latin typeface="Segoe UI Light"/>
                <a:ea typeface="Segoe UI" pitchFamily="34" charset="0"/>
                <a:cs typeface="Segoe UI" pitchFamily="34" charset="0"/>
              </a:rPr>
              <a:t>refusing</a:t>
            </a:r>
            <a:r>
              <a:rPr lang="en-US" sz="3000" dirty="0" smtClean="0">
                <a:solidFill>
                  <a:srgbClr val="505050"/>
                </a:solidFill>
                <a:latin typeface="Segoe UI Light"/>
                <a:ea typeface="Segoe UI" pitchFamily="34" charset="0"/>
                <a:cs typeface="Segoe UI" pitchFamily="34" charset="0"/>
              </a:rPr>
              <a:t> requests</a:t>
            </a:r>
          </a:p>
          <a:p>
            <a:pPr defTabSz="932472" fontAlgn="base">
              <a:lnSpc>
                <a:spcPct val="90000"/>
              </a:lnSpc>
              <a:spcBef>
                <a:spcPct val="0"/>
              </a:spcBef>
              <a:spcAft>
                <a:spcPct val="0"/>
              </a:spcAft>
            </a:pPr>
            <a:endParaRPr lang="en-US" sz="30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b="1" dirty="0" smtClean="0">
                <a:solidFill>
                  <a:srgbClr val="505050"/>
                </a:solidFill>
                <a:latin typeface="Segoe UI Light"/>
                <a:ea typeface="Segoe UI" pitchFamily="34" charset="0"/>
                <a:cs typeface="Segoe UI" pitchFamily="34" charset="0"/>
              </a:rPr>
              <a:t>NOT</a:t>
            </a:r>
            <a:r>
              <a:rPr lang="en-US" sz="3000" dirty="0" smtClean="0">
                <a:solidFill>
                  <a:srgbClr val="505050"/>
                </a:solidFill>
                <a:latin typeface="Segoe UI Light"/>
                <a:ea typeface="Segoe UI" pitchFamily="34" charset="0"/>
                <a:cs typeface="Segoe UI" pitchFamily="34" charset="0"/>
              </a:rPr>
              <a:t> associated with a Machine Pool</a:t>
            </a:r>
          </a:p>
        </p:txBody>
      </p:sp>
      <p:sp>
        <p:nvSpPr>
          <p:cNvPr id="9" name="Freeform 89"/>
          <p:cNvSpPr>
            <a:spLocks/>
          </p:cNvSpPr>
          <p:nvPr/>
        </p:nvSpPr>
        <p:spPr bwMode="black">
          <a:xfrm>
            <a:off x="6578277" y="3929310"/>
            <a:ext cx="335249" cy="332082"/>
          </a:xfrm>
          <a:custGeom>
            <a:avLst/>
            <a:gdLst>
              <a:gd name="T0" fmla="*/ 106 w 106"/>
              <a:gd name="T1" fmla="*/ 91 h 105"/>
              <a:gd name="T2" fmla="*/ 15 w 106"/>
              <a:gd name="T3" fmla="*/ 0 h 105"/>
              <a:gd name="T4" fmla="*/ 0 w 106"/>
              <a:gd name="T5" fmla="*/ 14 h 105"/>
              <a:gd name="T6" fmla="*/ 91 w 106"/>
              <a:gd name="T7" fmla="*/ 105 h 105"/>
              <a:gd name="T8" fmla="*/ 106 w 106"/>
              <a:gd name="T9" fmla="*/ 91 h 105"/>
            </a:gdLst>
            <a:ahLst/>
            <a:cxnLst>
              <a:cxn ang="0">
                <a:pos x="T0" y="T1"/>
              </a:cxn>
              <a:cxn ang="0">
                <a:pos x="T2" y="T3"/>
              </a:cxn>
              <a:cxn ang="0">
                <a:pos x="T4" y="T5"/>
              </a:cxn>
              <a:cxn ang="0">
                <a:pos x="T6" y="T7"/>
              </a:cxn>
              <a:cxn ang="0">
                <a:pos x="T8" y="T9"/>
              </a:cxn>
            </a:cxnLst>
            <a:rect l="0" t="0" r="r" b="b"/>
            <a:pathLst>
              <a:path w="106" h="105">
                <a:moveTo>
                  <a:pt x="106" y="91"/>
                </a:moveTo>
                <a:lnTo>
                  <a:pt x="15" y="0"/>
                </a:lnTo>
                <a:lnTo>
                  <a:pt x="0" y="14"/>
                </a:lnTo>
                <a:lnTo>
                  <a:pt x="91" y="105"/>
                </a:lnTo>
                <a:lnTo>
                  <a:pt x="106" y="91"/>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0" name="Freeform 88"/>
          <p:cNvSpPr>
            <a:spLocks/>
          </p:cNvSpPr>
          <p:nvPr/>
        </p:nvSpPr>
        <p:spPr bwMode="black">
          <a:xfrm>
            <a:off x="6584603" y="3929310"/>
            <a:ext cx="322595" cy="332082"/>
          </a:xfrm>
          <a:custGeom>
            <a:avLst/>
            <a:gdLst>
              <a:gd name="T0" fmla="*/ 13 w 102"/>
              <a:gd name="T1" fmla="*/ 105 h 105"/>
              <a:gd name="T2" fmla="*/ 102 w 102"/>
              <a:gd name="T3" fmla="*/ 15 h 105"/>
              <a:gd name="T4" fmla="*/ 89 w 102"/>
              <a:gd name="T5" fmla="*/ 0 h 105"/>
              <a:gd name="T6" fmla="*/ 0 w 102"/>
              <a:gd name="T7" fmla="*/ 91 h 105"/>
              <a:gd name="T8" fmla="*/ 13 w 102"/>
              <a:gd name="T9" fmla="*/ 105 h 105"/>
            </a:gdLst>
            <a:ahLst/>
            <a:cxnLst>
              <a:cxn ang="0">
                <a:pos x="T0" y="T1"/>
              </a:cxn>
              <a:cxn ang="0">
                <a:pos x="T2" y="T3"/>
              </a:cxn>
              <a:cxn ang="0">
                <a:pos x="T4" y="T5"/>
              </a:cxn>
              <a:cxn ang="0">
                <a:pos x="T6" y="T7"/>
              </a:cxn>
              <a:cxn ang="0">
                <a:pos x="T8" y="T9"/>
              </a:cxn>
            </a:cxnLst>
            <a:rect l="0" t="0" r="r" b="b"/>
            <a:pathLst>
              <a:path w="102" h="105">
                <a:moveTo>
                  <a:pt x="13" y="105"/>
                </a:moveTo>
                <a:lnTo>
                  <a:pt x="102" y="15"/>
                </a:lnTo>
                <a:lnTo>
                  <a:pt x="89" y="0"/>
                </a:lnTo>
                <a:lnTo>
                  <a:pt x="0" y="91"/>
                </a:lnTo>
                <a:lnTo>
                  <a:pt x="13" y="105"/>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1" name="Freeform 121"/>
          <p:cNvSpPr>
            <a:spLocks/>
          </p:cNvSpPr>
          <p:nvPr/>
        </p:nvSpPr>
        <p:spPr bwMode="black">
          <a:xfrm>
            <a:off x="457597" y="3827426"/>
            <a:ext cx="322594" cy="433287"/>
          </a:xfrm>
          <a:custGeom>
            <a:avLst/>
            <a:gdLst>
              <a:gd name="T0" fmla="*/ 30 w 62"/>
              <a:gd name="T1" fmla="*/ 81 h 83"/>
              <a:gd name="T2" fmla="*/ 9 w 62"/>
              <a:gd name="T3" fmla="*/ 56 h 83"/>
              <a:gd name="T4" fmla="*/ 35 w 62"/>
              <a:gd name="T5" fmla="*/ 31 h 83"/>
              <a:gd name="T6" fmla="*/ 35 w 62"/>
              <a:gd name="T7" fmla="*/ 47 h 83"/>
              <a:gd name="T8" fmla="*/ 62 w 62"/>
              <a:gd name="T9" fmla="*/ 23 h 83"/>
              <a:gd name="T10" fmla="*/ 35 w 62"/>
              <a:gd name="T11" fmla="*/ 0 h 83"/>
              <a:gd name="T12" fmla="*/ 35 w 62"/>
              <a:gd name="T13" fmla="*/ 15 h 83"/>
              <a:gd name="T14" fmla="*/ 34 w 62"/>
              <a:gd name="T15" fmla="*/ 15 h 83"/>
              <a:gd name="T16" fmla="*/ 0 w 62"/>
              <a:gd name="T17" fmla="*/ 50 h 83"/>
              <a:gd name="T18" fmla="*/ 30 w 62"/>
              <a:gd name="T19" fmla="*/ 83 h 83"/>
              <a:gd name="T20" fmla="*/ 30 w 62"/>
              <a:gd name="T21" fmla="*/ 8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83">
                <a:moveTo>
                  <a:pt x="30" y="81"/>
                </a:moveTo>
                <a:cubicBezTo>
                  <a:pt x="18" y="78"/>
                  <a:pt x="9" y="68"/>
                  <a:pt x="9" y="56"/>
                </a:cubicBezTo>
                <a:cubicBezTo>
                  <a:pt x="9" y="42"/>
                  <a:pt x="20" y="32"/>
                  <a:pt x="35" y="31"/>
                </a:cubicBezTo>
                <a:cubicBezTo>
                  <a:pt x="35" y="47"/>
                  <a:pt x="35" y="47"/>
                  <a:pt x="35" y="47"/>
                </a:cubicBezTo>
                <a:cubicBezTo>
                  <a:pt x="62" y="23"/>
                  <a:pt x="62" y="23"/>
                  <a:pt x="62" y="23"/>
                </a:cubicBezTo>
                <a:cubicBezTo>
                  <a:pt x="35" y="0"/>
                  <a:pt x="35" y="0"/>
                  <a:pt x="35" y="0"/>
                </a:cubicBezTo>
                <a:cubicBezTo>
                  <a:pt x="35" y="15"/>
                  <a:pt x="35" y="15"/>
                  <a:pt x="35" y="15"/>
                </a:cubicBezTo>
                <a:cubicBezTo>
                  <a:pt x="35" y="15"/>
                  <a:pt x="35" y="15"/>
                  <a:pt x="34" y="15"/>
                </a:cubicBezTo>
                <a:cubicBezTo>
                  <a:pt x="16" y="15"/>
                  <a:pt x="0" y="31"/>
                  <a:pt x="0" y="50"/>
                </a:cubicBezTo>
                <a:cubicBezTo>
                  <a:pt x="0" y="67"/>
                  <a:pt x="13" y="81"/>
                  <a:pt x="30" y="83"/>
                </a:cubicBezTo>
                <a:lnTo>
                  <a:pt x="30" y="81"/>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9352303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2" grpId="0" animBg="1"/>
      <p:bldP spid="13" grpId="0"/>
      <p:bldP spid="9"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Request Management Components</a:t>
            </a:r>
            <a:endParaRPr lang="en-GB" dirty="0"/>
          </a:p>
        </p:txBody>
      </p:sp>
      <p:sp>
        <p:nvSpPr>
          <p:cNvPr id="5" name="Rectangle 4"/>
          <p:cNvSpPr/>
          <p:nvPr/>
        </p:nvSpPr>
        <p:spPr bwMode="auto">
          <a:xfrm>
            <a:off x="274639" y="4546255"/>
            <a:ext cx="576064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A collection of Routing Rules</a:t>
            </a:r>
          </a:p>
          <a:p>
            <a:pPr defTabSz="932472" fontAlgn="base">
              <a:lnSpc>
                <a:spcPct val="90000"/>
              </a:lnSpc>
              <a:spcBef>
                <a:spcPct val="0"/>
              </a:spcBef>
              <a:spcAft>
                <a:spcPct val="0"/>
              </a:spcAft>
            </a:pPr>
            <a:endParaRPr lang="en-US" sz="3000" dirty="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Allows for evaluation precedence</a:t>
            </a:r>
          </a:p>
          <a:p>
            <a:pPr defTabSz="932472" fontAlgn="base">
              <a:lnSpc>
                <a:spcPct val="90000"/>
              </a:lnSpc>
              <a:spcBef>
                <a:spcPct val="0"/>
              </a:spcBef>
              <a:spcAft>
                <a:spcPct val="0"/>
              </a:spcAft>
            </a:pPr>
            <a:endParaRPr lang="en-US" sz="3000" dirty="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Three Execution Groups (0,1,2)</a:t>
            </a:r>
          </a:p>
        </p:txBody>
      </p:sp>
      <p:sp>
        <p:nvSpPr>
          <p:cNvPr id="6" name="Rectangle 5"/>
          <p:cNvSpPr/>
          <p:nvPr/>
        </p:nvSpPr>
        <p:spPr bwMode="auto">
          <a:xfrm>
            <a:off x="274638" y="1695450"/>
            <a:ext cx="5755880"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Execution Groups</a:t>
            </a:r>
          </a:p>
        </p:txBody>
      </p:sp>
      <p:sp>
        <p:nvSpPr>
          <p:cNvPr id="12" name="Rectangle 11"/>
          <p:cNvSpPr/>
          <p:nvPr/>
        </p:nvSpPr>
        <p:spPr bwMode="auto">
          <a:xfrm>
            <a:off x="6403563" y="1697062"/>
            <a:ext cx="5760640"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Rule Criteria</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403563" y="4531052"/>
            <a:ext cx="5976664"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Criteria to evaluate</a:t>
            </a:r>
          </a:p>
          <a:p>
            <a:pPr defTabSz="932472" fontAlgn="base">
              <a:lnSpc>
                <a:spcPct val="90000"/>
              </a:lnSpc>
              <a:spcBef>
                <a:spcPct val="0"/>
              </a:spcBef>
              <a:spcAft>
                <a:spcPct val="0"/>
              </a:spcAft>
            </a:pPr>
            <a:endParaRPr lang="en-US" sz="30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Based upon HTTP properties</a:t>
            </a:r>
          </a:p>
        </p:txBody>
      </p:sp>
      <p:sp>
        <p:nvSpPr>
          <p:cNvPr id="7" name="Freeform 128"/>
          <p:cNvSpPr>
            <a:spLocks noEditPoints="1"/>
          </p:cNvSpPr>
          <p:nvPr/>
        </p:nvSpPr>
        <p:spPr bwMode="black">
          <a:xfrm>
            <a:off x="457597" y="3929310"/>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8" name="Freeform 125"/>
          <p:cNvSpPr>
            <a:spLocks noEditPoints="1"/>
          </p:cNvSpPr>
          <p:nvPr/>
        </p:nvSpPr>
        <p:spPr bwMode="black">
          <a:xfrm>
            <a:off x="6541023" y="3889774"/>
            <a:ext cx="268829" cy="404825"/>
          </a:xfrm>
          <a:custGeom>
            <a:avLst/>
            <a:gdLst>
              <a:gd name="T0" fmla="*/ 2 w 51"/>
              <a:gd name="T1" fmla="*/ 16 h 77"/>
              <a:gd name="T2" fmla="*/ 7 w 51"/>
              <a:gd name="T3" fmla="*/ 8 h 77"/>
              <a:gd name="T4" fmla="*/ 15 w 51"/>
              <a:gd name="T5" fmla="*/ 2 h 77"/>
              <a:gd name="T6" fmla="*/ 25 w 51"/>
              <a:gd name="T7" fmla="*/ 0 h 77"/>
              <a:gd name="T8" fmla="*/ 37 w 51"/>
              <a:gd name="T9" fmla="*/ 2 h 77"/>
              <a:gd name="T10" fmla="*/ 45 w 51"/>
              <a:gd name="T11" fmla="*/ 7 h 77"/>
              <a:gd name="T12" fmla="*/ 50 w 51"/>
              <a:gd name="T13" fmla="*/ 14 h 77"/>
              <a:gd name="T14" fmla="*/ 51 w 51"/>
              <a:gd name="T15" fmla="*/ 20 h 77"/>
              <a:gd name="T16" fmla="*/ 50 w 51"/>
              <a:gd name="T17" fmla="*/ 29 h 77"/>
              <a:gd name="T18" fmla="*/ 46 w 51"/>
              <a:gd name="T19" fmla="*/ 34 h 77"/>
              <a:gd name="T20" fmla="*/ 42 w 51"/>
              <a:gd name="T21" fmla="*/ 38 h 77"/>
              <a:gd name="T22" fmla="*/ 38 w 51"/>
              <a:gd name="T23" fmla="*/ 41 h 77"/>
              <a:gd name="T24" fmla="*/ 34 w 51"/>
              <a:gd name="T25" fmla="*/ 45 h 77"/>
              <a:gd name="T26" fmla="*/ 32 w 51"/>
              <a:gd name="T27" fmla="*/ 50 h 77"/>
              <a:gd name="T28" fmla="*/ 32 w 51"/>
              <a:gd name="T29" fmla="*/ 54 h 77"/>
              <a:gd name="T30" fmla="*/ 18 w 51"/>
              <a:gd name="T31" fmla="*/ 54 h 77"/>
              <a:gd name="T32" fmla="*/ 18 w 51"/>
              <a:gd name="T33" fmla="*/ 49 h 77"/>
              <a:gd name="T34" fmla="*/ 20 w 51"/>
              <a:gd name="T35" fmla="*/ 42 h 77"/>
              <a:gd name="T36" fmla="*/ 23 w 51"/>
              <a:gd name="T37" fmla="*/ 37 h 77"/>
              <a:gd name="T38" fmla="*/ 27 w 51"/>
              <a:gd name="T39" fmla="*/ 33 h 77"/>
              <a:gd name="T40" fmla="*/ 31 w 51"/>
              <a:gd name="T41" fmla="*/ 30 h 77"/>
              <a:gd name="T42" fmla="*/ 34 w 51"/>
              <a:gd name="T43" fmla="*/ 27 h 77"/>
              <a:gd name="T44" fmla="*/ 35 w 51"/>
              <a:gd name="T45" fmla="*/ 22 h 77"/>
              <a:gd name="T46" fmla="*/ 32 w 51"/>
              <a:gd name="T47" fmla="*/ 15 h 77"/>
              <a:gd name="T48" fmla="*/ 26 w 51"/>
              <a:gd name="T49" fmla="*/ 13 h 77"/>
              <a:gd name="T50" fmla="*/ 21 w 51"/>
              <a:gd name="T51" fmla="*/ 14 h 77"/>
              <a:gd name="T52" fmla="*/ 18 w 51"/>
              <a:gd name="T53" fmla="*/ 17 h 77"/>
              <a:gd name="T54" fmla="*/ 16 w 51"/>
              <a:gd name="T55" fmla="*/ 21 h 77"/>
              <a:gd name="T56" fmla="*/ 15 w 51"/>
              <a:gd name="T57" fmla="*/ 26 h 77"/>
              <a:gd name="T58" fmla="*/ 0 w 51"/>
              <a:gd name="T59" fmla="*/ 26 h 77"/>
              <a:gd name="T60" fmla="*/ 2 w 51"/>
              <a:gd name="T61" fmla="*/ 16 h 77"/>
              <a:gd name="T62" fmla="*/ 33 w 51"/>
              <a:gd name="T63" fmla="*/ 68 h 77"/>
              <a:gd name="T64" fmla="*/ 25 w 51"/>
              <a:gd name="T65" fmla="*/ 60 h 77"/>
              <a:gd name="T66" fmla="*/ 17 w 51"/>
              <a:gd name="T67" fmla="*/ 68 h 77"/>
              <a:gd name="T68" fmla="*/ 25 w 51"/>
              <a:gd name="T69" fmla="*/ 77 h 77"/>
              <a:gd name="T70" fmla="*/ 33 w 51"/>
              <a:gd name="T71"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 h="77">
                <a:moveTo>
                  <a:pt x="2" y="16"/>
                </a:moveTo>
                <a:cubicBezTo>
                  <a:pt x="3" y="13"/>
                  <a:pt x="5" y="10"/>
                  <a:pt x="7" y="8"/>
                </a:cubicBezTo>
                <a:cubicBezTo>
                  <a:pt x="9" y="5"/>
                  <a:pt x="12" y="4"/>
                  <a:pt x="15" y="2"/>
                </a:cubicBezTo>
                <a:cubicBezTo>
                  <a:pt x="18" y="1"/>
                  <a:pt x="21" y="0"/>
                  <a:pt x="25" y="0"/>
                </a:cubicBezTo>
                <a:cubicBezTo>
                  <a:pt x="30" y="0"/>
                  <a:pt x="34" y="1"/>
                  <a:pt x="37" y="2"/>
                </a:cubicBezTo>
                <a:cubicBezTo>
                  <a:pt x="41" y="4"/>
                  <a:pt x="43" y="5"/>
                  <a:pt x="45" y="7"/>
                </a:cubicBezTo>
                <a:cubicBezTo>
                  <a:pt x="47" y="9"/>
                  <a:pt x="49" y="12"/>
                  <a:pt x="50" y="14"/>
                </a:cubicBezTo>
                <a:cubicBezTo>
                  <a:pt x="50" y="16"/>
                  <a:pt x="51" y="18"/>
                  <a:pt x="51" y="20"/>
                </a:cubicBezTo>
                <a:cubicBezTo>
                  <a:pt x="51" y="24"/>
                  <a:pt x="50" y="26"/>
                  <a:pt x="50" y="29"/>
                </a:cubicBezTo>
                <a:cubicBezTo>
                  <a:pt x="49" y="31"/>
                  <a:pt x="48" y="33"/>
                  <a:pt x="46" y="34"/>
                </a:cubicBezTo>
                <a:cubicBezTo>
                  <a:pt x="45" y="36"/>
                  <a:pt x="44" y="37"/>
                  <a:pt x="42" y="38"/>
                </a:cubicBezTo>
                <a:cubicBezTo>
                  <a:pt x="41" y="39"/>
                  <a:pt x="39" y="40"/>
                  <a:pt x="38" y="41"/>
                </a:cubicBezTo>
                <a:cubicBezTo>
                  <a:pt x="36" y="42"/>
                  <a:pt x="35" y="44"/>
                  <a:pt x="34" y="45"/>
                </a:cubicBezTo>
                <a:cubicBezTo>
                  <a:pt x="33" y="46"/>
                  <a:pt x="32" y="48"/>
                  <a:pt x="32" y="50"/>
                </a:cubicBezTo>
                <a:cubicBezTo>
                  <a:pt x="32" y="54"/>
                  <a:pt x="32" y="54"/>
                  <a:pt x="32" y="54"/>
                </a:cubicBezTo>
                <a:cubicBezTo>
                  <a:pt x="18" y="54"/>
                  <a:pt x="18" y="54"/>
                  <a:pt x="18" y="54"/>
                </a:cubicBezTo>
                <a:cubicBezTo>
                  <a:pt x="18" y="49"/>
                  <a:pt x="18" y="49"/>
                  <a:pt x="18" y="49"/>
                </a:cubicBezTo>
                <a:cubicBezTo>
                  <a:pt x="18" y="46"/>
                  <a:pt x="19" y="44"/>
                  <a:pt x="20" y="42"/>
                </a:cubicBezTo>
                <a:cubicBezTo>
                  <a:pt x="21" y="40"/>
                  <a:pt x="22" y="38"/>
                  <a:pt x="23" y="37"/>
                </a:cubicBezTo>
                <a:cubicBezTo>
                  <a:pt x="24" y="35"/>
                  <a:pt x="25" y="34"/>
                  <a:pt x="27" y="33"/>
                </a:cubicBezTo>
                <a:cubicBezTo>
                  <a:pt x="28" y="32"/>
                  <a:pt x="30" y="31"/>
                  <a:pt x="31" y="30"/>
                </a:cubicBezTo>
                <a:cubicBezTo>
                  <a:pt x="32" y="29"/>
                  <a:pt x="33" y="28"/>
                  <a:pt x="34" y="27"/>
                </a:cubicBezTo>
                <a:cubicBezTo>
                  <a:pt x="34" y="25"/>
                  <a:pt x="35" y="24"/>
                  <a:pt x="35" y="22"/>
                </a:cubicBezTo>
                <a:cubicBezTo>
                  <a:pt x="35" y="19"/>
                  <a:pt x="34" y="16"/>
                  <a:pt x="32" y="15"/>
                </a:cubicBezTo>
                <a:cubicBezTo>
                  <a:pt x="31" y="13"/>
                  <a:pt x="29" y="13"/>
                  <a:pt x="26" y="13"/>
                </a:cubicBezTo>
                <a:cubicBezTo>
                  <a:pt x="24" y="13"/>
                  <a:pt x="22" y="13"/>
                  <a:pt x="21" y="14"/>
                </a:cubicBezTo>
                <a:cubicBezTo>
                  <a:pt x="20" y="14"/>
                  <a:pt x="18" y="15"/>
                  <a:pt x="18" y="17"/>
                </a:cubicBezTo>
                <a:cubicBezTo>
                  <a:pt x="17" y="18"/>
                  <a:pt x="16" y="19"/>
                  <a:pt x="16" y="21"/>
                </a:cubicBezTo>
                <a:cubicBezTo>
                  <a:pt x="15" y="22"/>
                  <a:pt x="15" y="24"/>
                  <a:pt x="15" y="26"/>
                </a:cubicBezTo>
                <a:cubicBezTo>
                  <a:pt x="0" y="26"/>
                  <a:pt x="0" y="26"/>
                  <a:pt x="0" y="26"/>
                </a:cubicBezTo>
                <a:cubicBezTo>
                  <a:pt x="0" y="22"/>
                  <a:pt x="0" y="19"/>
                  <a:pt x="2" y="16"/>
                </a:cubicBezTo>
                <a:moveTo>
                  <a:pt x="33" y="68"/>
                </a:moveTo>
                <a:cubicBezTo>
                  <a:pt x="33" y="64"/>
                  <a:pt x="29" y="60"/>
                  <a:pt x="25" y="60"/>
                </a:cubicBezTo>
                <a:cubicBezTo>
                  <a:pt x="20" y="60"/>
                  <a:pt x="17" y="64"/>
                  <a:pt x="17" y="68"/>
                </a:cubicBezTo>
                <a:cubicBezTo>
                  <a:pt x="17" y="73"/>
                  <a:pt x="20" y="77"/>
                  <a:pt x="25" y="77"/>
                </a:cubicBezTo>
                <a:cubicBezTo>
                  <a:pt x="29" y="77"/>
                  <a:pt x="33" y="73"/>
                  <a:pt x="33" y="6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2422775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2" grpId="0" animBg="1"/>
      <p:bldP spid="13" grpId="0"/>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Rule Criteria</a:t>
            </a:r>
            <a:endParaRPr lang="en-GB" dirty="0"/>
          </a:p>
        </p:txBody>
      </p:sp>
      <p:sp>
        <p:nvSpPr>
          <p:cNvPr id="4" name="Rectangle 3"/>
          <p:cNvSpPr/>
          <p:nvPr/>
        </p:nvSpPr>
        <p:spPr bwMode="auto">
          <a:xfrm>
            <a:off x="274639" y="4546255"/>
            <a:ext cx="2743199"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err="1" smtClean="0">
                <a:solidFill>
                  <a:srgbClr val="505050"/>
                </a:solidFill>
                <a:latin typeface="Segoe UI Light"/>
                <a:ea typeface="Segoe UI" pitchFamily="34" charset="0"/>
                <a:cs typeface="Segoe UI" pitchFamily="34" charset="0"/>
              </a:rPr>
              <a:t>Url</a:t>
            </a:r>
            <a:endParaRPr lang="en-US" sz="30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err="1" smtClean="0">
                <a:solidFill>
                  <a:srgbClr val="505050"/>
                </a:solidFill>
                <a:latin typeface="Segoe UI Light"/>
                <a:ea typeface="Segoe UI" pitchFamily="34" charset="0"/>
                <a:cs typeface="Segoe UI" pitchFamily="34" charset="0"/>
              </a:rPr>
              <a:t>UrlReferrer</a:t>
            </a:r>
            <a:endParaRPr lang="en-US" sz="30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err="1" smtClean="0">
                <a:solidFill>
                  <a:srgbClr val="505050"/>
                </a:solidFill>
                <a:latin typeface="Segoe UI Light"/>
                <a:ea typeface="Segoe UI" pitchFamily="34" charset="0"/>
                <a:cs typeface="Segoe UI" pitchFamily="34" charset="0"/>
              </a:rPr>
              <a:t>UserAgent</a:t>
            </a:r>
            <a:endParaRPr lang="en-US" sz="30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Host</a:t>
            </a:r>
          </a:p>
        </p:txBody>
      </p:sp>
      <p:sp>
        <p:nvSpPr>
          <p:cNvPr id="5" name="Rectangle 4"/>
          <p:cNvSpPr/>
          <p:nvPr/>
        </p:nvSpPr>
        <p:spPr bwMode="auto">
          <a:xfrm>
            <a:off x="279399" y="1697062"/>
            <a:ext cx="5755880"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Properties</a:t>
            </a:r>
          </a:p>
        </p:txBody>
      </p:sp>
      <p:sp>
        <p:nvSpPr>
          <p:cNvPr id="6" name="Rectangle 5"/>
          <p:cNvSpPr/>
          <p:nvPr/>
        </p:nvSpPr>
        <p:spPr bwMode="auto">
          <a:xfrm>
            <a:off x="6403563" y="1697062"/>
            <a:ext cx="5760640"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Match Methods</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403563" y="4531052"/>
            <a:ext cx="5976664"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err="1" smtClean="0">
                <a:solidFill>
                  <a:srgbClr val="505050"/>
                </a:solidFill>
                <a:latin typeface="Segoe UI Light"/>
                <a:ea typeface="Segoe UI" pitchFamily="34" charset="0"/>
                <a:cs typeface="Segoe UI" pitchFamily="34" charset="0"/>
              </a:rPr>
              <a:t>StartsWith</a:t>
            </a:r>
            <a:endParaRPr lang="en-US" sz="30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err="1" smtClean="0">
                <a:solidFill>
                  <a:srgbClr val="505050"/>
                </a:solidFill>
                <a:latin typeface="Segoe UI Light"/>
                <a:ea typeface="Segoe UI" pitchFamily="34" charset="0"/>
                <a:cs typeface="Segoe UI" pitchFamily="34" charset="0"/>
              </a:rPr>
              <a:t>EndsWith</a:t>
            </a:r>
            <a:endParaRPr lang="en-US" sz="30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Equals</a:t>
            </a:r>
          </a:p>
          <a:p>
            <a:pPr defTabSz="932472" fontAlgn="base">
              <a:lnSpc>
                <a:spcPct val="90000"/>
              </a:lnSpc>
              <a:spcBef>
                <a:spcPct val="0"/>
              </a:spcBef>
              <a:spcAft>
                <a:spcPct val="0"/>
              </a:spcAft>
            </a:pPr>
            <a:r>
              <a:rPr lang="en-US" sz="3000" dirty="0" err="1" smtClean="0">
                <a:solidFill>
                  <a:srgbClr val="505050"/>
                </a:solidFill>
                <a:latin typeface="Segoe UI Light"/>
                <a:ea typeface="Segoe UI" pitchFamily="34" charset="0"/>
                <a:cs typeface="Segoe UI" pitchFamily="34" charset="0"/>
              </a:rPr>
              <a:t>RegEx</a:t>
            </a:r>
            <a:r>
              <a:rPr lang="en-US" sz="3000" dirty="0" smtClean="0">
                <a:solidFill>
                  <a:srgbClr val="505050"/>
                </a:solidFill>
                <a:latin typeface="Segoe UI Light"/>
                <a:ea typeface="Segoe UI" pitchFamily="34" charset="0"/>
                <a:cs typeface="Segoe UI" pitchFamily="34" charset="0"/>
              </a:rPr>
              <a:t> (use with caution!)</a:t>
            </a:r>
          </a:p>
        </p:txBody>
      </p:sp>
      <p:sp>
        <p:nvSpPr>
          <p:cNvPr id="8" name="Rectangle 7"/>
          <p:cNvSpPr/>
          <p:nvPr/>
        </p:nvSpPr>
        <p:spPr bwMode="auto">
          <a:xfrm>
            <a:off x="3121893" y="4546255"/>
            <a:ext cx="2913386"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IP</a:t>
            </a:r>
          </a:p>
          <a:p>
            <a:pPr defTabSz="932472" fontAlgn="base">
              <a:lnSpc>
                <a:spcPct val="90000"/>
              </a:lnSpc>
              <a:spcBef>
                <a:spcPct val="0"/>
              </a:spcBef>
              <a:spcAft>
                <a:spcPct val="0"/>
              </a:spcAft>
            </a:pPr>
            <a:r>
              <a:rPr lang="en-US" sz="3000" dirty="0" err="1" smtClean="0">
                <a:solidFill>
                  <a:srgbClr val="505050"/>
                </a:solidFill>
                <a:latin typeface="Segoe UI Light"/>
                <a:ea typeface="Segoe UI" pitchFamily="34" charset="0"/>
                <a:cs typeface="Segoe UI" pitchFamily="34" charset="0"/>
              </a:rPr>
              <a:t>HttpMethod</a:t>
            </a:r>
            <a:endParaRPr lang="en-US" sz="30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err="1" smtClean="0">
                <a:solidFill>
                  <a:srgbClr val="505050"/>
                </a:solidFill>
                <a:latin typeface="Segoe UI Light"/>
                <a:ea typeface="Segoe UI" pitchFamily="34" charset="0"/>
                <a:cs typeface="Segoe UI" pitchFamily="34" charset="0"/>
              </a:rPr>
              <a:t>SoapAction</a:t>
            </a:r>
            <a:endParaRPr lang="en-US" sz="30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3000" dirty="0" err="1" smtClean="0">
                <a:solidFill>
                  <a:srgbClr val="505050"/>
                </a:solidFill>
                <a:latin typeface="Segoe UI Light"/>
                <a:ea typeface="Segoe UI" pitchFamily="34" charset="0"/>
                <a:cs typeface="Segoe UI" pitchFamily="34" charset="0"/>
              </a:rPr>
              <a:t>CustomHeader</a:t>
            </a:r>
            <a:endParaRPr lang="en-US" sz="3000" dirty="0" smtClean="0">
              <a:solidFill>
                <a:srgbClr val="505050"/>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5822378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Rule Evaluation</a:t>
            </a:r>
            <a:endParaRPr lang="en-GB" dirty="0"/>
          </a:p>
        </p:txBody>
      </p:sp>
      <p:sp>
        <p:nvSpPr>
          <p:cNvPr id="11" name="Rectangle 10"/>
          <p:cNvSpPr/>
          <p:nvPr/>
        </p:nvSpPr>
        <p:spPr bwMode="auto">
          <a:xfrm>
            <a:off x="274639" y="1985094"/>
            <a:ext cx="10264077" cy="7200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solidFill>
                  <a:srgbClr val="505050"/>
                </a:solidFill>
                <a:latin typeface="Segoe UI Light"/>
                <a:ea typeface="Segoe UI" pitchFamily="34" charset="0"/>
                <a:cs typeface="Segoe UI" pitchFamily="34" charset="0"/>
              </a:rPr>
              <a:t>If matched, the request is </a:t>
            </a:r>
            <a:r>
              <a:rPr lang="en-US" b="1" dirty="0" smtClean="0">
                <a:solidFill>
                  <a:srgbClr val="505050"/>
                </a:solidFill>
                <a:latin typeface="Segoe UI Light"/>
                <a:ea typeface="Segoe UI" pitchFamily="34" charset="0"/>
                <a:cs typeface="Segoe UI" pitchFamily="34" charset="0"/>
              </a:rPr>
              <a:t>refused</a:t>
            </a:r>
          </a:p>
          <a:p>
            <a:pPr defTabSz="932472" fontAlgn="base">
              <a:lnSpc>
                <a:spcPct val="90000"/>
              </a:lnSpc>
              <a:spcBef>
                <a:spcPct val="0"/>
              </a:spcBef>
              <a:spcAft>
                <a:spcPct val="0"/>
              </a:spcAft>
            </a:pPr>
            <a:r>
              <a:rPr lang="en-US" dirty="0" smtClean="0">
                <a:solidFill>
                  <a:srgbClr val="505050"/>
                </a:solidFill>
                <a:latin typeface="Segoe UI Light"/>
                <a:ea typeface="Segoe UI" pitchFamily="34" charset="0"/>
                <a:cs typeface="Segoe UI" pitchFamily="34" charset="0"/>
              </a:rPr>
              <a:t>If </a:t>
            </a:r>
            <a:r>
              <a:rPr lang="en-US" b="1" dirty="0" smtClean="0">
                <a:solidFill>
                  <a:srgbClr val="505050"/>
                </a:solidFill>
                <a:latin typeface="Segoe UI Light"/>
                <a:ea typeface="Segoe UI" pitchFamily="34" charset="0"/>
                <a:cs typeface="Segoe UI" pitchFamily="34" charset="0"/>
              </a:rPr>
              <a:t>NOT</a:t>
            </a:r>
            <a:r>
              <a:rPr lang="en-US" dirty="0" smtClean="0">
                <a:solidFill>
                  <a:srgbClr val="505050"/>
                </a:solidFill>
                <a:latin typeface="Segoe UI Light"/>
                <a:ea typeface="Segoe UI" pitchFamily="34" charset="0"/>
                <a:cs typeface="Segoe UI" pitchFamily="34" charset="0"/>
              </a:rPr>
              <a:t> matched, Routing Rules in </a:t>
            </a:r>
            <a:r>
              <a:rPr lang="en-US" b="1" dirty="0" smtClean="0">
                <a:solidFill>
                  <a:srgbClr val="505050"/>
                </a:solidFill>
                <a:latin typeface="Segoe UI Light"/>
                <a:ea typeface="Segoe UI" pitchFamily="34" charset="0"/>
                <a:cs typeface="Segoe UI" pitchFamily="34" charset="0"/>
              </a:rPr>
              <a:t>Execution Group 0 </a:t>
            </a:r>
            <a:r>
              <a:rPr lang="en-US" dirty="0" smtClean="0">
                <a:solidFill>
                  <a:srgbClr val="505050"/>
                </a:solidFill>
                <a:latin typeface="Segoe UI Light"/>
                <a:ea typeface="Segoe UI" pitchFamily="34" charset="0"/>
                <a:cs typeface="Segoe UI" pitchFamily="34" charset="0"/>
              </a:rPr>
              <a:t>are evaluated</a:t>
            </a:r>
            <a:endParaRPr lang="en-US" dirty="0">
              <a:solidFill>
                <a:srgbClr val="505050"/>
              </a:solidFill>
              <a:latin typeface="Lucida Console" panose="020B0609040504020204" pitchFamily="49" charset="0"/>
              <a:ea typeface="Segoe UI" pitchFamily="34" charset="0"/>
              <a:cs typeface="Segoe UI" pitchFamily="34" charset="0"/>
            </a:endParaRPr>
          </a:p>
        </p:txBody>
      </p:sp>
      <p:sp>
        <p:nvSpPr>
          <p:cNvPr id="12" name="Rectangle 11"/>
          <p:cNvSpPr/>
          <p:nvPr/>
        </p:nvSpPr>
        <p:spPr bwMode="auto">
          <a:xfrm>
            <a:off x="279399" y="1481039"/>
            <a:ext cx="10259318" cy="576064"/>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Throttling Rules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274638" y="3333403"/>
            <a:ext cx="10264077" cy="7200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solidFill>
                  <a:srgbClr val="505050"/>
                </a:solidFill>
                <a:latin typeface="Segoe UI Light"/>
                <a:ea typeface="Segoe UI" pitchFamily="34" charset="0"/>
                <a:cs typeface="Segoe UI" pitchFamily="34" charset="0"/>
              </a:rPr>
              <a:t>If matched, the request is </a:t>
            </a:r>
            <a:r>
              <a:rPr lang="en-US" b="1" dirty="0" smtClean="0">
                <a:solidFill>
                  <a:srgbClr val="505050"/>
                </a:solidFill>
                <a:latin typeface="Segoe UI Light"/>
                <a:ea typeface="Segoe UI" pitchFamily="34" charset="0"/>
                <a:cs typeface="Segoe UI" pitchFamily="34" charset="0"/>
              </a:rPr>
              <a:t>routed</a:t>
            </a:r>
            <a:r>
              <a:rPr lang="en-US" dirty="0" smtClean="0">
                <a:solidFill>
                  <a:srgbClr val="505050"/>
                </a:solidFill>
                <a:latin typeface="Segoe UI Light"/>
                <a:ea typeface="Segoe UI" pitchFamily="34" charset="0"/>
                <a:cs typeface="Segoe UI" pitchFamily="34" charset="0"/>
              </a:rPr>
              <a:t> to the correct Routing Target</a:t>
            </a:r>
            <a:endParaRPr lang="en-US" b="1"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dirty="0" smtClean="0">
                <a:solidFill>
                  <a:srgbClr val="505050"/>
                </a:solidFill>
                <a:latin typeface="Segoe UI Light"/>
                <a:ea typeface="Segoe UI" pitchFamily="34" charset="0"/>
                <a:cs typeface="Segoe UI" pitchFamily="34" charset="0"/>
              </a:rPr>
              <a:t>If </a:t>
            </a:r>
            <a:r>
              <a:rPr lang="en-US" b="1" dirty="0" smtClean="0">
                <a:solidFill>
                  <a:srgbClr val="505050"/>
                </a:solidFill>
                <a:latin typeface="Segoe UI Light"/>
                <a:ea typeface="Segoe UI" pitchFamily="34" charset="0"/>
                <a:cs typeface="Segoe UI" pitchFamily="34" charset="0"/>
              </a:rPr>
              <a:t>NOT</a:t>
            </a:r>
            <a:r>
              <a:rPr lang="en-US" dirty="0" smtClean="0">
                <a:solidFill>
                  <a:srgbClr val="505050"/>
                </a:solidFill>
                <a:latin typeface="Segoe UI Light"/>
                <a:ea typeface="Segoe UI" pitchFamily="34" charset="0"/>
                <a:cs typeface="Segoe UI" pitchFamily="34" charset="0"/>
              </a:rPr>
              <a:t> matched, Routing Rules in </a:t>
            </a:r>
            <a:r>
              <a:rPr lang="en-US" b="1" dirty="0" smtClean="0">
                <a:solidFill>
                  <a:srgbClr val="505050"/>
                </a:solidFill>
                <a:latin typeface="Segoe UI Light"/>
                <a:ea typeface="Segoe UI" pitchFamily="34" charset="0"/>
                <a:cs typeface="Segoe UI" pitchFamily="34" charset="0"/>
              </a:rPr>
              <a:t>Execution Group 1 </a:t>
            </a:r>
            <a:r>
              <a:rPr lang="en-US" dirty="0" smtClean="0">
                <a:solidFill>
                  <a:srgbClr val="505050"/>
                </a:solidFill>
                <a:latin typeface="Segoe UI Light"/>
                <a:ea typeface="Segoe UI" pitchFamily="34" charset="0"/>
                <a:cs typeface="Segoe UI" pitchFamily="34" charset="0"/>
              </a:rPr>
              <a:t>are evaluated</a:t>
            </a:r>
            <a:endParaRPr lang="en-US" dirty="0">
              <a:solidFill>
                <a:srgbClr val="505050"/>
              </a:solidFill>
              <a:latin typeface="Lucida Console" panose="020B0609040504020204" pitchFamily="49" charset="0"/>
              <a:ea typeface="Segoe UI" pitchFamily="34" charset="0"/>
              <a:cs typeface="Segoe UI" pitchFamily="34" charset="0"/>
            </a:endParaRPr>
          </a:p>
        </p:txBody>
      </p:sp>
      <p:sp>
        <p:nvSpPr>
          <p:cNvPr id="29" name="Rectangle 28"/>
          <p:cNvSpPr/>
          <p:nvPr/>
        </p:nvSpPr>
        <p:spPr bwMode="auto">
          <a:xfrm>
            <a:off x="279398" y="2829348"/>
            <a:ext cx="10259318" cy="576064"/>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Routing Rules in Execution Group 0</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267721" y="4681712"/>
            <a:ext cx="10264077" cy="7200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solidFill>
                  <a:srgbClr val="505050"/>
                </a:solidFill>
                <a:latin typeface="Segoe UI Light"/>
                <a:ea typeface="Segoe UI" pitchFamily="34" charset="0"/>
                <a:cs typeface="Segoe UI" pitchFamily="34" charset="0"/>
              </a:rPr>
              <a:t>If matched, the request is </a:t>
            </a:r>
            <a:r>
              <a:rPr lang="en-US" b="1" dirty="0" smtClean="0">
                <a:solidFill>
                  <a:srgbClr val="505050"/>
                </a:solidFill>
                <a:latin typeface="Segoe UI Light"/>
                <a:ea typeface="Segoe UI" pitchFamily="34" charset="0"/>
                <a:cs typeface="Segoe UI" pitchFamily="34" charset="0"/>
              </a:rPr>
              <a:t>routed </a:t>
            </a:r>
            <a:r>
              <a:rPr lang="en-US" dirty="0" smtClean="0">
                <a:solidFill>
                  <a:srgbClr val="505050"/>
                </a:solidFill>
                <a:latin typeface="Segoe UI Light"/>
                <a:ea typeface="Segoe UI" pitchFamily="34" charset="0"/>
                <a:cs typeface="Segoe UI" pitchFamily="34" charset="0"/>
              </a:rPr>
              <a:t>to the correct Routing Target</a:t>
            </a:r>
          </a:p>
          <a:p>
            <a:pPr defTabSz="932472" fontAlgn="base">
              <a:lnSpc>
                <a:spcPct val="90000"/>
              </a:lnSpc>
              <a:spcBef>
                <a:spcPct val="0"/>
              </a:spcBef>
              <a:spcAft>
                <a:spcPct val="0"/>
              </a:spcAft>
            </a:pPr>
            <a:r>
              <a:rPr lang="en-US" dirty="0" smtClean="0">
                <a:solidFill>
                  <a:srgbClr val="505050"/>
                </a:solidFill>
                <a:latin typeface="Segoe UI Light"/>
                <a:ea typeface="Segoe UI" pitchFamily="34" charset="0"/>
                <a:cs typeface="Segoe UI" pitchFamily="34" charset="0"/>
              </a:rPr>
              <a:t>If </a:t>
            </a:r>
            <a:r>
              <a:rPr lang="en-US" b="1" dirty="0" smtClean="0">
                <a:solidFill>
                  <a:srgbClr val="505050"/>
                </a:solidFill>
                <a:latin typeface="Segoe UI Light"/>
                <a:ea typeface="Segoe UI" pitchFamily="34" charset="0"/>
                <a:cs typeface="Segoe UI" pitchFamily="34" charset="0"/>
              </a:rPr>
              <a:t>NOT</a:t>
            </a:r>
            <a:r>
              <a:rPr lang="en-US" dirty="0" smtClean="0">
                <a:solidFill>
                  <a:srgbClr val="505050"/>
                </a:solidFill>
                <a:latin typeface="Segoe UI Light"/>
                <a:ea typeface="Segoe UI" pitchFamily="34" charset="0"/>
                <a:cs typeface="Segoe UI" pitchFamily="34" charset="0"/>
              </a:rPr>
              <a:t> matched, Routing Rules in </a:t>
            </a:r>
            <a:r>
              <a:rPr lang="en-US" b="1" dirty="0" smtClean="0">
                <a:solidFill>
                  <a:srgbClr val="505050"/>
                </a:solidFill>
                <a:latin typeface="Segoe UI Light"/>
                <a:ea typeface="Segoe UI" pitchFamily="34" charset="0"/>
                <a:cs typeface="Segoe UI" pitchFamily="34" charset="0"/>
              </a:rPr>
              <a:t>Execution Group 2 </a:t>
            </a:r>
            <a:r>
              <a:rPr lang="en-US" dirty="0" smtClean="0">
                <a:solidFill>
                  <a:srgbClr val="505050"/>
                </a:solidFill>
                <a:latin typeface="Segoe UI Light"/>
                <a:ea typeface="Segoe UI" pitchFamily="34" charset="0"/>
                <a:cs typeface="Segoe UI" pitchFamily="34" charset="0"/>
              </a:rPr>
              <a:t>are evaluated</a:t>
            </a:r>
            <a:endParaRPr lang="en-US" dirty="0">
              <a:solidFill>
                <a:srgbClr val="505050"/>
              </a:solidFill>
              <a:latin typeface="Lucida Console" panose="020B0609040504020204" pitchFamily="49" charset="0"/>
              <a:ea typeface="Segoe UI" pitchFamily="34" charset="0"/>
              <a:cs typeface="Segoe UI" pitchFamily="34" charset="0"/>
            </a:endParaRPr>
          </a:p>
        </p:txBody>
      </p:sp>
      <p:sp>
        <p:nvSpPr>
          <p:cNvPr id="31" name="Rectangle 30"/>
          <p:cNvSpPr/>
          <p:nvPr/>
        </p:nvSpPr>
        <p:spPr bwMode="auto">
          <a:xfrm>
            <a:off x="272481" y="4177657"/>
            <a:ext cx="10259318" cy="576064"/>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Routing Rules in Execution Group 1</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274637" y="6030021"/>
            <a:ext cx="10264077" cy="7200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solidFill>
                  <a:srgbClr val="505050"/>
                </a:solidFill>
                <a:latin typeface="Segoe UI Light"/>
                <a:ea typeface="Segoe UI" pitchFamily="34" charset="0"/>
                <a:cs typeface="Segoe UI" pitchFamily="34" charset="0"/>
              </a:rPr>
              <a:t>If matched, the request is </a:t>
            </a:r>
            <a:r>
              <a:rPr lang="en-US" b="1" dirty="0" smtClean="0">
                <a:solidFill>
                  <a:srgbClr val="505050"/>
                </a:solidFill>
                <a:latin typeface="Segoe UI Light"/>
                <a:ea typeface="Segoe UI" pitchFamily="34" charset="0"/>
                <a:cs typeface="Segoe UI" pitchFamily="34" charset="0"/>
              </a:rPr>
              <a:t>routed </a:t>
            </a:r>
            <a:r>
              <a:rPr lang="en-US" dirty="0" smtClean="0">
                <a:solidFill>
                  <a:srgbClr val="505050"/>
                </a:solidFill>
                <a:latin typeface="Segoe UI Light"/>
                <a:ea typeface="Segoe UI" pitchFamily="34" charset="0"/>
                <a:cs typeface="Segoe UI" pitchFamily="34" charset="0"/>
              </a:rPr>
              <a:t>to the correct Routing Target</a:t>
            </a:r>
            <a:endParaRPr lang="en-US" b="1"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dirty="0" smtClean="0">
                <a:solidFill>
                  <a:srgbClr val="505050"/>
                </a:solidFill>
                <a:latin typeface="Segoe UI Light"/>
                <a:ea typeface="Segoe UI" pitchFamily="34" charset="0"/>
                <a:cs typeface="Segoe UI" pitchFamily="34" charset="0"/>
              </a:rPr>
              <a:t>If </a:t>
            </a:r>
            <a:r>
              <a:rPr lang="en-US" b="1" dirty="0" smtClean="0">
                <a:solidFill>
                  <a:srgbClr val="505050"/>
                </a:solidFill>
                <a:latin typeface="Segoe UI Light"/>
                <a:ea typeface="Segoe UI" pitchFamily="34" charset="0"/>
                <a:cs typeface="Segoe UI" pitchFamily="34" charset="0"/>
              </a:rPr>
              <a:t>NOT</a:t>
            </a:r>
            <a:r>
              <a:rPr lang="en-US" dirty="0" smtClean="0">
                <a:solidFill>
                  <a:srgbClr val="505050"/>
                </a:solidFill>
                <a:latin typeface="Segoe UI Light"/>
                <a:ea typeface="Segoe UI" pitchFamily="34" charset="0"/>
                <a:cs typeface="Segoe UI" pitchFamily="34" charset="0"/>
              </a:rPr>
              <a:t> matched, the request is </a:t>
            </a:r>
            <a:r>
              <a:rPr lang="en-US" b="1" dirty="0" smtClean="0">
                <a:solidFill>
                  <a:srgbClr val="505050"/>
                </a:solidFill>
                <a:latin typeface="Segoe UI Light"/>
                <a:ea typeface="Segoe UI" pitchFamily="34" charset="0"/>
                <a:cs typeface="Segoe UI" pitchFamily="34" charset="0"/>
              </a:rPr>
              <a:t>routed</a:t>
            </a:r>
            <a:r>
              <a:rPr lang="en-US" dirty="0" smtClean="0">
                <a:solidFill>
                  <a:srgbClr val="505050"/>
                </a:solidFill>
                <a:latin typeface="Segoe UI Light"/>
                <a:ea typeface="Segoe UI" pitchFamily="34" charset="0"/>
                <a:cs typeface="Segoe UI" pitchFamily="34" charset="0"/>
              </a:rPr>
              <a:t> to </a:t>
            </a:r>
            <a:r>
              <a:rPr lang="en-US" b="1" dirty="0" smtClean="0">
                <a:solidFill>
                  <a:srgbClr val="505050"/>
                </a:solidFill>
                <a:latin typeface="Segoe UI Light"/>
                <a:ea typeface="Segoe UI" pitchFamily="34" charset="0"/>
                <a:cs typeface="Segoe UI" pitchFamily="34" charset="0"/>
              </a:rPr>
              <a:t>ANY available Routing Target</a:t>
            </a:r>
            <a:endParaRPr lang="en-US" b="1" dirty="0">
              <a:solidFill>
                <a:srgbClr val="505050"/>
              </a:solidFill>
              <a:latin typeface="Lucida Console" panose="020B0609040504020204" pitchFamily="49" charset="0"/>
              <a:ea typeface="Segoe UI" pitchFamily="34" charset="0"/>
              <a:cs typeface="Segoe UI" pitchFamily="34" charset="0"/>
            </a:endParaRPr>
          </a:p>
        </p:txBody>
      </p:sp>
      <p:sp>
        <p:nvSpPr>
          <p:cNvPr id="33" name="Rectangle 32"/>
          <p:cNvSpPr/>
          <p:nvPr/>
        </p:nvSpPr>
        <p:spPr bwMode="auto">
          <a:xfrm>
            <a:off x="279397" y="5525966"/>
            <a:ext cx="10259318" cy="576064"/>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Routing Rules in Execution Group 2</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7226349" y="1961990"/>
            <a:ext cx="601324" cy="968575"/>
            <a:chOff x="5961747" y="0"/>
            <a:chExt cx="601324" cy="601324"/>
          </a:xfrm>
          <a:solidFill>
            <a:schemeClr val="tx2"/>
          </a:solidFill>
        </p:grpSpPr>
        <p:sp>
          <p:nvSpPr>
            <p:cNvPr id="9" name="Down Arrow 8"/>
            <p:cNvSpPr/>
            <p:nvPr/>
          </p:nvSpPr>
          <p:spPr>
            <a:xfrm>
              <a:off x="5961747" y="0"/>
              <a:ext cx="601324" cy="601324"/>
            </a:xfrm>
            <a:prstGeom prst="downArrow">
              <a:avLst>
                <a:gd name="adj1" fmla="val 55000"/>
                <a:gd name="adj2" fmla="val 45000"/>
              </a:avLst>
            </a:prstGeom>
            <a:grpFill/>
          </p:spPr>
          <p:style>
            <a:lnRef idx="2">
              <a:schemeClr val="accent3">
                <a:alpha val="90000"/>
                <a:tint val="40000"/>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sp>
        <p:sp>
          <p:nvSpPr>
            <p:cNvPr id="10" name="Down Arrow 4"/>
            <p:cNvSpPr/>
            <p:nvPr/>
          </p:nvSpPr>
          <p:spPr>
            <a:xfrm>
              <a:off x="6097045" y="0"/>
              <a:ext cx="330728" cy="452496"/>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n-GB" sz="2500" kern="1200"/>
            </a:p>
          </p:txBody>
        </p:sp>
      </p:grpSp>
      <p:grpSp>
        <p:nvGrpSpPr>
          <p:cNvPr id="34" name="Group 33"/>
          <p:cNvGrpSpPr/>
          <p:nvPr/>
        </p:nvGrpSpPr>
        <p:grpSpPr>
          <a:xfrm>
            <a:off x="8090445" y="3277038"/>
            <a:ext cx="601324" cy="968575"/>
            <a:chOff x="5961747" y="0"/>
            <a:chExt cx="601324" cy="601324"/>
          </a:xfrm>
          <a:solidFill>
            <a:schemeClr val="tx2"/>
          </a:solidFill>
        </p:grpSpPr>
        <p:sp>
          <p:nvSpPr>
            <p:cNvPr id="35" name="Down Arrow 34"/>
            <p:cNvSpPr/>
            <p:nvPr/>
          </p:nvSpPr>
          <p:spPr>
            <a:xfrm>
              <a:off x="5961747" y="0"/>
              <a:ext cx="601324" cy="601324"/>
            </a:xfrm>
            <a:prstGeom prst="downArrow">
              <a:avLst>
                <a:gd name="adj1" fmla="val 55000"/>
                <a:gd name="adj2" fmla="val 45000"/>
              </a:avLst>
            </a:prstGeom>
            <a:grpFill/>
          </p:spPr>
          <p:style>
            <a:lnRef idx="2">
              <a:schemeClr val="accent3">
                <a:alpha val="90000"/>
                <a:tint val="40000"/>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sp>
        <p:sp>
          <p:nvSpPr>
            <p:cNvPr id="36" name="Down Arrow 4"/>
            <p:cNvSpPr/>
            <p:nvPr/>
          </p:nvSpPr>
          <p:spPr>
            <a:xfrm>
              <a:off x="6097045" y="0"/>
              <a:ext cx="330728" cy="452496"/>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n-GB" sz="2500" kern="1200"/>
            </a:p>
          </p:txBody>
        </p:sp>
      </p:grpSp>
      <p:grpSp>
        <p:nvGrpSpPr>
          <p:cNvPr id="37" name="Group 36"/>
          <p:cNvGrpSpPr/>
          <p:nvPr/>
        </p:nvGrpSpPr>
        <p:grpSpPr>
          <a:xfrm>
            <a:off x="9026549" y="4655556"/>
            <a:ext cx="601324" cy="968575"/>
            <a:chOff x="5961747" y="0"/>
            <a:chExt cx="601324" cy="601324"/>
          </a:xfrm>
          <a:solidFill>
            <a:schemeClr val="tx2"/>
          </a:solidFill>
        </p:grpSpPr>
        <p:sp>
          <p:nvSpPr>
            <p:cNvPr id="38" name="Down Arrow 37"/>
            <p:cNvSpPr/>
            <p:nvPr/>
          </p:nvSpPr>
          <p:spPr>
            <a:xfrm>
              <a:off x="5961747" y="0"/>
              <a:ext cx="601324" cy="601324"/>
            </a:xfrm>
            <a:prstGeom prst="downArrow">
              <a:avLst>
                <a:gd name="adj1" fmla="val 55000"/>
                <a:gd name="adj2" fmla="val 45000"/>
              </a:avLst>
            </a:prstGeom>
            <a:grpFill/>
          </p:spPr>
          <p:style>
            <a:lnRef idx="2">
              <a:schemeClr val="accent3">
                <a:alpha val="90000"/>
                <a:tint val="40000"/>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sp>
        <p:sp>
          <p:nvSpPr>
            <p:cNvPr id="39" name="Down Arrow 4"/>
            <p:cNvSpPr/>
            <p:nvPr/>
          </p:nvSpPr>
          <p:spPr>
            <a:xfrm>
              <a:off x="6097045" y="0"/>
              <a:ext cx="330728" cy="452496"/>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n-GB" sz="2500" kern="1200"/>
            </a:p>
          </p:txBody>
        </p:sp>
      </p:grpSp>
    </p:spTree>
    <p:extLst>
      <p:ext uri="{BB962C8B-B14F-4D97-AF65-F5344CB8AC3E}">
        <p14:creationId xmlns:p14="http://schemas.microsoft.com/office/powerpoint/2010/main" val="3262236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10"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p:bldP spid="31" grpId="0" animBg="1"/>
      <p:bldP spid="32" grpId="0"/>
      <p:bldP spid="3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6374" y="1345617"/>
            <a:ext cx="8603726" cy="5464013"/>
          </a:xfrm>
          <a:prstGeom prst="rect">
            <a:avLst/>
          </a:prstGeom>
        </p:spPr>
      </p:pic>
      <p:sp>
        <p:nvSpPr>
          <p:cNvPr id="3" name="Title 2"/>
          <p:cNvSpPr>
            <a:spLocks noGrp="1"/>
          </p:cNvSpPr>
          <p:nvPr>
            <p:ph type="title"/>
          </p:nvPr>
        </p:nvSpPr>
        <p:spPr/>
        <p:txBody>
          <a:bodyPr/>
          <a:lstStyle/>
          <a:p>
            <a:r>
              <a:rPr lang="en-GB" dirty="0" smtClean="0"/>
              <a:t>Rule Evaluation</a:t>
            </a:r>
            <a:endParaRPr lang="en-GB" dirty="0"/>
          </a:p>
        </p:txBody>
      </p:sp>
      <p:sp>
        <p:nvSpPr>
          <p:cNvPr id="8" name="Explosion 1 7"/>
          <p:cNvSpPr/>
          <p:nvPr/>
        </p:nvSpPr>
        <p:spPr bwMode="auto">
          <a:xfrm>
            <a:off x="5545012" y="2201118"/>
            <a:ext cx="673225" cy="720329"/>
          </a:xfrm>
          <a:prstGeom prst="irregularSeal1">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9" name="&quot;No&quot; Symbol 8"/>
          <p:cNvSpPr/>
          <p:nvPr/>
        </p:nvSpPr>
        <p:spPr bwMode="auto">
          <a:xfrm>
            <a:off x="4846638" y="3749414"/>
            <a:ext cx="1155575" cy="1224136"/>
          </a:xfrm>
          <a:prstGeom prst="noSmoking">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0" name="&quot;No&quot; Symbol 9"/>
          <p:cNvSpPr/>
          <p:nvPr/>
        </p:nvSpPr>
        <p:spPr bwMode="auto">
          <a:xfrm>
            <a:off x="4846638" y="5190245"/>
            <a:ext cx="1155575" cy="1224136"/>
          </a:xfrm>
          <a:prstGeom prst="noSmoking">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483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About Spencer Harbar</a:t>
            </a:r>
            <a:endParaRPr lang="en-GB" dirty="0"/>
          </a:p>
        </p:txBody>
      </p:sp>
      <p:sp>
        <p:nvSpPr>
          <p:cNvPr id="3" name="Text Placeholder 2"/>
          <p:cNvSpPr>
            <a:spLocks noGrp="1"/>
          </p:cNvSpPr>
          <p:nvPr>
            <p:ph type="body" sz="quarter" idx="10"/>
          </p:nvPr>
        </p:nvSpPr>
        <p:spPr>
          <a:xfrm>
            <a:off x="1969765" y="3485004"/>
            <a:ext cx="8862864" cy="3468642"/>
          </a:xfrm>
        </p:spPr>
        <p:txBody>
          <a:bodyPr/>
          <a:lstStyle/>
          <a:p>
            <a:r>
              <a:rPr lang="en-GB" sz="2200" dirty="0" smtClean="0"/>
              <a:t>Microsoft </a:t>
            </a:r>
            <a:r>
              <a:rPr lang="en-GB" sz="2200" dirty="0"/>
              <a:t>Certified Solutions Master | SharePoint</a:t>
            </a:r>
          </a:p>
          <a:p>
            <a:r>
              <a:rPr lang="en-GB" sz="2200" dirty="0"/>
              <a:t>Microsoft Certified Architect | SharePoint 2010 </a:t>
            </a:r>
          </a:p>
          <a:p>
            <a:r>
              <a:rPr lang="en-GB" sz="2200" dirty="0"/>
              <a:t>Microsoft Certified Master | SharePoint 2010</a:t>
            </a:r>
          </a:p>
          <a:p>
            <a:r>
              <a:rPr lang="en-GB" sz="2200" dirty="0"/>
              <a:t>Microsoft Certified Master | SharePoint 2007</a:t>
            </a:r>
          </a:p>
          <a:p>
            <a:r>
              <a:rPr lang="en-GB" sz="2200" dirty="0"/>
              <a:t>Microsoft Certified Master | SharePoint Instructor &amp; Author </a:t>
            </a:r>
          </a:p>
          <a:p>
            <a:r>
              <a:rPr lang="en-GB" sz="2200" dirty="0"/>
              <a:t>Most Valuable Professional | SharePoint Server</a:t>
            </a:r>
          </a:p>
          <a:p>
            <a:r>
              <a:rPr lang="en-GB" sz="2200" dirty="0"/>
              <a:t>SharePoint Patterns &amp; Practices Advisory Board Member</a:t>
            </a:r>
          </a:p>
          <a:p>
            <a:r>
              <a:rPr lang="en-GB" sz="2200" dirty="0"/>
              <a:t>Works with SharePoint Product Group on Readiness</a:t>
            </a:r>
          </a:p>
          <a:p>
            <a:r>
              <a:rPr lang="en-GB" sz="2200" dirty="0"/>
              <a:t>Author for MSDN &amp; </a:t>
            </a:r>
            <a:r>
              <a:rPr lang="en-GB" sz="2200" dirty="0" smtClean="0"/>
              <a:t>TechNet</a:t>
            </a:r>
            <a:endParaRPr lang="en-GB" sz="22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74721" y="4510146"/>
            <a:ext cx="1062244" cy="497469"/>
          </a:xfrm>
          <a:prstGeom prst="rect">
            <a:avLst/>
          </a:prstGeom>
        </p:spPr>
      </p:pic>
      <p:pic>
        <p:nvPicPr>
          <p:cNvPr id="5" name="Picture 4" descr="mvp.png"/>
          <p:cNvPicPr>
            <a:picLocks noChangeAspect="1"/>
          </p:cNvPicPr>
          <p:nvPr/>
        </p:nvPicPr>
        <p:blipFill>
          <a:blip r:embed="rId3" cstate="print"/>
          <a:stretch>
            <a:fillRect/>
          </a:stretch>
        </p:blipFill>
        <p:spPr>
          <a:xfrm>
            <a:off x="10610725" y="6225258"/>
            <a:ext cx="1080120" cy="44035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10725" y="5358232"/>
            <a:ext cx="1148679" cy="55525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74721" y="3665235"/>
            <a:ext cx="1152128" cy="556920"/>
          </a:xfrm>
          <a:prstGeom prst="rect">
            <a:avLst/>
          </a:prstGeom>
        </p:spPr>
      </p:pic>
      <p:sp>
        <p:nvSpPr>
          <p:cNvPr id="8" name="Rectangle 7"/>
          <p:cNvSpPr>
            <a:spLocks/>
          </p:cNvSpPr>
          <p:nvPr/>
        </p:nvSpPr>
        <p:spPr bwMode="auto">
          <a:xfrm>
            <a:off x="1955852" y="1483972"/>
            <a:ext cx="10205986" cy="194128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GB" sz="3000" dirty="0" smtClean="0">
                <a:gradFill>
                  <a:gsLst>
                    <a:gs pos="0">
                      <a:srgbClr val="FFFFFF"/>
                    </a:gs>
                    <a:gs pos="100000">
                      <a:srgbClr val="FFFFFF"/>
                    </a:gs>
                  </a:gsLst>
                  <a:lin ang="5400000" scaled="0"/>
                </a:gradFill>
                <a:ea typeface="Segoe UI" pitchFamily="34" charset="0"/>
                <a:cs typeface="Segoe UI" pitchFamily="34" charset="0"/>
              </a:rPr>
              <a:t>SharePoint Architect</a:t>
            </a:r>
            <a:endParaRPr lang="en-GB" sz="3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GB" sz="3000" dirty="0">
                <a:gradFill>
                  <a:gsLst>
                    <a:gs pos="0">
                      <a:srgbClr val="FFFFFF"/>
                    </a:gs>
                    <a:gs pos="100000">
                      <a:srgbClr val="FFFFFF"/>
                    </a:gs>
                  </a:gsLst>
                  <a:lin ang="5400000" scaled="0"/>
                </a:gradFill>
                <a:ea typeface="Segoe UI" pitchFamily="34" charset="0"/>
                <a:cs typeface="Segoe UI" pitchFamily="34" charset="0"/>
              </a:rPr>
              <a:t>Edinburgh, United </a:t>
            </a:r>
            <a:r>
              <a:rPr lang="en-GB" sz="3000" dirty="0" smtClean="0">
                <a:gradFill>
                  <a:gsLst>
                    <a:gs pos="0">
                      <a:srgbClr val="FFFFFF"/>
                    </a:gs>
                    <a:gs pos="100000">
                      <a:srgbClr val="FFFFFF"/>
                    </a:gs>
                  </a:gsLst>
                  <a:lin ang="5400000" scaled="0"/>
                </a:gradFill>
                <a:ea typeface="Segoe UI" pitchFamily="34" charset="0"/>
                <a:cs typeface="Segoe UI" pitchFamily="34" charset="0"/>
              </a:rPr>
              <a:t>Kingdom</a:t>
            </a:r>
          </a:p>
          <a:p>
            <a:pPr defTabSz="932472" fontAlgn="base">
              <a:lnSpc>
                <a:spcPct val="90000"/>
              </a:lnSpc>
              <a:spcBef>
                <a:spcPct val="0"/>
              </a:spcBef>
              <a:spcAft>
                <a:spcPct val="0"/>
              </a:spcAft>
            </a:pPr>
            <a:endParaRPr lang="en-GB"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GB" sz="2400" dirty="0">
                <a:gradFill>
                  <a:gsLst>
                    <a:gs pos="0">
                      <a:srgbClr val="FFFFFF"/>
                    </a:gs>
                    <a:gs pos="100000">
                      <a:srgbClr val="FFFFFF"/>
                    </a:gs>
                  </a:gsLst>
                  <a:lin ang="5400000" scaled="0"/>
                </a:gradFill>
                <a:ea typeface="Segoe UI" pitchFamily="34" charset="0"/>
                <a:cs typeface="Segoe UI" pitchFamily="34" charset="0"/>
              </a:rPr>
              <a:t>www.harbar.net </a:t>
            </a:r>
            <a:r>
              <a:rPr lang="en-GB" sz="2400" dirty="0" smtClean="0">
                <a:gradFill>
                  <a:gsLst>
                    <a:gs pos="0">
                      <a:srgbClr val="FFFFFF"/>
                    </a:gs>
                    <a:gs pos="100000">
                      <a:srgbClr val="FFFFFF"/>
                    </a:gs>
                  </a:gsLst>
                  <a:lin ang="5400000" scaled="0"/>
                </a:gradFill>
                <a:ea typeface="Segoe UI" pitchFamily="34" charset="0"/>
                <a:cs typeface="Segoe UI" pitchFamily="34" charset="0"/>
              </a:rPr>
              <a:t>| spence@harbar.net </a:t>
            </a:r>
            <a:r>
              <a:rPr lang="en-GB" sz="2400" dirty="0">
                <a:gradFill>
                  <a:gsLst>
                    <a:gs pos="0">
                      <a:srgbClr val="FFFFFF"/>
                    </a:gs>
                    <a:gs pos="100000">
                      <a:srgbClr val="FFFFFF"/>
                    </a:gs>
                  </a:gsLst>
                  <a:lin ang="5400000" scaled="0"/>
                </a:gradFill>
                <a:ea typeface="Segoe UI" pitchFamily="34" charset="0"/>
                <a:cs typeface="Segoe UI" pitchFamily="34" charset="0"/>
              </a:rPr>
              <a:t>| @</a:t>
            </a:r>
            <a:r>
              <a:rPr lang="en-GB" sz="2400" dirty="0" err="1">
                <a:gradFill>
                  <a:gsLst>
                    <a:gs pos="0">
                      <a:srgbClr val="FFFFFF"/>
                    </a:gs>
                    <a:gs pos="100000">
                      <a:srgbClr val="FFFFFF"/>
                    </a:gs>
                  </a:gsLst>
                  <a:lin ang="5400000" scaled="0"/>
                </a:gradFill>
                <a:ea typeface="Segoe UI" pitchFamily="34" charset="0"/>
                <a:cs typeface="Segoe UI" pitchFamily="34" charset="0"/>
              </a:rPr>
              <a:t>harbars</a:t>
            </a:r>
            <a:endParaRPr lang="en-GB"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GB"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2272" y="1481038"/>
            <a:ext cx="1683579" cy="1944216"/>
          </a:xfrm>
          <a:prstGeom prst="rect">
            <a:avLst/>
          </a:prstGeom>
        </p:spPr>
      </p:pic>
    </p:spTree>
    <p:extLst>
      <p:ext uri="{BB962C8B-B14F-4D97-AF65-F5344CB8AC3E}">
        <p14:creationId xmlns:p14="http://schemas.microsoft.com/office/powerpoint/2010/main" val="30521139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fade">
                                      <p:cBhvr>
                                        <p:cTn id="38" dur="500"/>
                                        <p:tgtEl>
                                          <p:spTgt spid="3">
                                            <p:txEl>
                                              <p:pRg st="8" end="8"/>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10"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par>
                                <p:cTn id="48" presetID="10" presetClass="entr" presetSubtype="0" fill="hold"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Rule Evaluation Gotchas</a:t>
            </a:r>
            <a:endParaRPr lang="en-GB" dirty="0"/>
          </a:p>
        </p:txBody>
      </p:sp>
      <p:sp>
        <p:nvSpPr>
          <p:cNvPr id="4" name="Rectangle 3"/>
          <p:cNvSpPr/>
          <p:nvPr/>
        </p:nvSpPr>
        <p:spPr bwMode="auto">
          <a:xfrm>
            <a:off x="274639" y="4546255"/>
            <a:ext cx="576064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Create the most important rules in Execution Group 0</a:t>
            </a:r>
          </a:p>
        </p:txBody>
      </p:sp>
      <p:sp>
        <p:nvSpPr>
          <p:cNvPr id="5" name="Rectangle 4"/>
          <p:cNvSpPr/>
          <p:nvPr/>
        </p:nvSpPr>
        <p:spPr bwMode="auto">
          <a:xfrm>
            <a:off x="279399" y="1697062"/>
            <a:ext cx="5755880" cy="27400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As soon as a match is found, no more Execution Groups are evaluated</a:t>
            </a:r>
          </a:p>
        </p:txBody>
      </p:sp>
      <p:sp>
        <p:nvSpPr>
          <p:cNvPr id="6" name="Rectangle 5"/>
          <p:cNvSpPr/>
          <p:nvPr/>
        </p:nvSpPr>
        <p:spPr bwMode="auto">
          <a:xfrm>
            <a:off x="6403563" y="1697062"/>
            <a:ext cx="5760640"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If no rules are matched, the request is routed to ANY available Routing Target</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403563" y="4531052"/>
            <a:ext cx="5976664"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If you wish to route everything to a subset of machines, create a rule with no criteria and associate with the subset of machines </a:t>
            </a:r>
          </a:p>
        </p:txBody>
      </p:sp>
    </p:spTree>
    <p:extLst>
      <p:ext uri="{BB962C8B-B14F-4D97-AF65-F5344CB8AC3E}">
        <p14:creationId xmlns:p14="http://schemas.microsoft.com/office/powerpoint/2010/main" val="36134648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Configuration and Management</a:t>
            </a:r>
            <a:endParaRPr lang="en-US" dirty="0">
              <a:solidFill>
                <a:schemeClr val="bg1"/>
              </a:solidFill>
            </a:endParaRPr>
          </a:p>
        </p:txBody>
      </p:sp>
    </p:spTree>
    <p:extLst>
      <p:ext uri="{BB962C8B-B14F-4D97-AF65-F5344CB8AC3E}">
        <p14:creationId xmlns:p14="http://schemas.microsoft.com/office/powerpoint/2010/main" val="3334828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Configuration and Management</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215" y="1769070"/>
            <a:ext cx="5721998" cy="4148745"/>
          </a:xfrm>
          <a:prstGeom prst="rect">
            <a:avLst/>
          </a:prstGeom>
        </p:spPr>
      </p:pic>
      <p:sp>
        <p:nvSpPr>
          <p:cNvPr id="5" name="Rectangle 4"/>
          <p:cNvSpPr/>
          <p:nvPr/>
        </p:nvSpPr>
        <p:spPr bwMode="auto">
          <a:xfrm>
            <a:off x="6146229" y="1769069"/>
            <a:ext cx="6015608" cy="414874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No Central Administration</a:t>
            </a:r>
            <a:br>
              <a:rPr lang="en-US" sz="4400" dirty="0" smtClean="0">
                <a:gradFill>
                  <a:gsLst>
                    <a:gs pos="0">
                      <a:srgbClr val="FFFFFF"/>
                    </a:gs>
                    <a:gs pos="100000">
                      <a:srgbClr val="FFFFFF"/>
                    </a:gs>
                  </a:gsLst>
                  <a:lin ang="5400000" scaled="0"/>
                </a:gradFill>
                <a:ea typeface="Segoe UI" pitchFamily="34" charset="0"/>
                <a:cs typeface="Segoe UI" pitchFamily="34" charset="0"/>
              </a:rPr>
            </a:br>
            <a:endParaRPr lang="en-US" sz="4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100% Windows PowerShell</a:t>
            </a:r>
          </a:p>
          <a:p>
            <a:pPr defTabSz="932472" fontAlgn="base">
              <a:lnSpc>
                <a:spcPct val="90000"/>
              </a:lnSpc>
              <a:spcBef>
                <a:spcPct val="0"/>
              </a:spcBef>
              <a:spcAft>
                <a:spcPct val="0"/>
              </a:spcAft>
            </a:pPr>
            <a:endParaRPr lang="en-US" sz="4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526158" y="2214101"/>
            <a:ext cx="5332039" cy="3770263"/>
          </a:xfrm>
          <a:prstGeom prst="rect">
            <a:avLst/>
          </a:prstGeom>
          <a:noFill/>
          <a:ln>
            <a:noFill/>
          </a:ln>
          <a:effectLst>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txBody>
          <a:bodyPr wrap="square" rtlCol="0">
            <a:spAutoFit/>
          </a:bodyPr>
          <a:lstStyle/>
          <a:p>
            <a:r>
              <a:rPr lang="en-GB" sz="23900" dirty="0" smtClean="0">
                <a:solidFill>
                  <a:schemeClr val="accent3"/>
                </a:solidFill>
              </a:rPr>
              <a:t>No!</a:t>
            </a:r>
            <a:endParaRPr lang="en-GB" sz="23900" dirty="0">
              <a:solidFill>
                <a:schemeClr val="accent3"/>
              </a:solidFill>
            </a:endParaRPr>
          </a:p>
        </p:txBody>
      </p:sp>
    </p:spTree>
    <p:extLst>
      <p:ext uri="{BB962C8B-B14F-4D97-AF65-F5344CB8AC3E}">
        <p14:creationId xmlns:p14="http://schemas.microsoft.com/office/powerpoint/2010/main" val="15568733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Key Windows PowerShell </a:t>
            </a:r>
            <a:r>
              <a:rPr lang="en-GB" dirty="0" err="1" smtClean="0"/>
              <a:t>cmdlets</a:t>
            </a:r>
            <a:endParaRPr lang="en-GB" dirty="0"/>
          </a:p>
        </p:txBody>
      </p:sp>
      <p:sp>
        <p:nvSpPr>
          <p:cNvPr id="4" name="Rectangle 3"/>
          <p:cNvSpPr/>
          <p:nvPr/>
        </p:nvSpPr>
        <p:spPr bwMode="auto">
          <a:xfrm>
            <a:off x="274639" y="2561157"/>
            <a:ext cx="10264077" cy="11521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Core configuration parent, scoped to the </a:t>
            </a:r>
            <a:br>
              <a:rPr lang="en-US" sz="2800" dirty="0" smtClean="0">
                <a:solidFill>
                  <a:srgbClr val="505050"/>
                </a:solidFill>
                <a:latin typeface="Segoe UI Light"/>
                <a:ea typeface="Segoe UI" pitchFamily="34" charset="0"/>
                <a:cs typeface="Segoe UI" pitchFamily="34" charset="0"/>
              </a:rPr>
            </a:br>
            <a:r>
              <a:rPr lang="en-US" sz="2800" dirty="0" smtClean="0">
                <a:solidFill>
                  <a:srgbClr val="505050"/>
                </a:solidFill>
                <a:latin typeface="Segoe UI Light"/>
                <a:ea typeface="Segoe UI" pitchFamily="34" charset="0"/>
                <a:cs typeface="Segoe UI" pitchFamily="34" charset="0"/>
              </a:rPr>
              <a:t>web application. </a:t>
            </a:r>
          </a:p>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Piped into other </a:t>
            </a:r>
            <a:r>
              <a:rPr lang="en-US" sz="2800" dirty="0" err="1" smtClean="0">
                <a:solidFill>
                  <a:srgbClr val="505050"/>
                </a:solidFill>
                <a:latin typeface="Segoe UI Light"/>
                <a:ea typeface="Segoe UI" pitchFamily="34" charset="0"/>
                <a:cs typeface="Segoe UI" pitchFamily="34" charset="0"/>
              </a:rPr>
              <a:t>cmdlets</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5" name="Rectangle 4"/>
          <p:cNvSpPr/>
          <p:nvPr/>
        </p:nvSpPr>
        <p:spPr bwMode="auto">
          <a:xfrm>
            <a:off x="279399" y="1337022"/>
            <a:ext cx="10259318" cy="1224136"/>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t>
            </a:r>
            <a:r>
              <a:rPr lang="en-US" sz="3600" dirty="0" err="1" smtClean="0">
                <a:gradFill>
                  <a:gsLst>
                    <a:gs pos="0">
                      <a:srgbClr val="FFFFFF"/>
                    </a:gs>
                    <a:gs pos="100000">
                      <a:srgbClr val="FFFFFF"/>
                    </a:gs>
                  </a:gsLst>
                  <a:lin ang="5400000" scaled="0"/>
                </a:gradFill>
                <a:ea typeface="Segoe UI" pitchFamily="34" charset="0"/>
                <a:cs typeface="Segoe UI" pitchFamily="34" charset="0"/>
              </a:rPr>
              <a:t>SPRequestManagementSettings</a:t>
            </a:r>
            <a:r>
              <a:rPr lang="en-US" sz="3600" dirty="0" smtClean="0">
                <a:gradFill>
                  <a:gsLst>
                    <a:gs pos="0">
                      <a:srgbClr val="FFFFFF"/>
                    </a:gs>
                    <a:gs pos="100000">
                      <a:srgbClr val="FFFFFF"/>
                    </a:gs>
                  </a:gsLst>
                  <a:lin ang="5400000" scaled="0"/>
                </a:gradFill>
                <a:ea typeface="Segoe UI" pitchFamily="34" charset="0"/>
                <a:cs typeface="Segoe UI" pitchFamily="34" charset="0"/>
              </a:rPr>
              <a:t> </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2"/>
          <a:stretch>
            <a:fillRect/>
          </a:stretch>
        </p:blipFill>
        <p:spPr>
          <a:xfrm>
            <a:off x="-28232" y="4581118"/>
            <a:ext cx="9748057" cy="1292408"/>
          </a:xfrm>
          <a:prstGeom prst="rect">
            <a:avLst/>
          </a:prstGeom>
        </p:spPr>
      </p:pic>
      <p:pic>
        <p:nvPicPr>
          <p:cNvPr id="7" name="Picture 6"/>
          <p:cNvPicPr>
            <a:picLocks noChangeAspect="1"/>
          </p:cNvPicPr>
          <p:nvPr/>
        </p:nvPicPr>
        <p:blipFill>
          <a:blip r:embed="rId3"/>
          <a:stretch>
            <a:fillRect/>
          </a:stretch>
        </p:blipFill>
        <p:spPr>
          <a:xfrm>
            <a:off x="7154341" y="2643128"/>
            <a:ext cx="5425910" cy="4351397"/>
          </a:xfrm>
          <a:prstGeom prst="rect">
            <a:avLst/>
          </a:prstGeom>
        </p:spPr>
      </p:pic>
    </p:spTree>
    <p:extLst>
      <p:ext uri="{BB962C8B-B14F-4D97-AF65-F5344CB8AC3E}">
        <p14:creationId xmlns:p14="http://schemas.microsoft.com/office/powerpoint/2010/main" val="14632272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Key Windows PowerShell </a:t>
            </a:r>
            <a:r>
              <a:rPr lang="en-GB" dirty="0" err="1" smtClean="0"/>
              <a:t>cmdlets</a:t>
            </a:r>
            <a:endParaRPr lang="en-GB" dirty="0"/>
          </a:p>
        </p:txBody>
      </p:sp>
      <p:sp>
        <p:nvSpPr>
          <p:cNvPr id="10" name="Rectangle 9"/>
          <p:cNvSpPr/>
          <p:nvPr/>
        </p:nvSpPr>
        <p:spPr bwMode="auto">
          <a:xfrm>
            <a:off x="274638" y="2561157"/>
            <a:ext cx="10264077" cy="11521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Configure Machine Pools and their Routing Targets</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11" name="Rectangle 10"/>
          <p:cNvSpPr/>
          <p:nvPr/>
        </p:nvSpPr>
        <p:spPr bwMode="auto">
          <a:xfrm>
            <a:off x="279398" y="1337022"/>
            <a:ext cx="10259318" cy="1224136"/>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t>
            </a:r>
            <a:r>
              <a:rPr lang="en-US" sz="3600" dirty="0" err="1" smtClean="0">
                <a:gradFill>
                  <a:gsLst>
                    <a:gs pos="0">
                      <a:srgbClr val="FFFFFF"/>
                    </a:gs>
                    <a:gs pos="100000">
                      <a:srgbClr val="FFFFFF"/>
                    </a:gs>
                  </a:gsLst>
                  <a:lin ang="5400000" scaled="0"/>
                </a:gradFill>
                <a:ea typeface="Segoe UI" pitchFamily="34" charset="0"/>
                <a:cs typeface="Segoe UI" pitchFamily="34" charset="0"/>
              </a:rPr>
              <a:t>SPRoutingMachinePool</a:t>
            </a:r>
            <a:r>
              <a:rPr lang="en-US" sz="3600" dirty="0" smtClean="0">
                <a:gradFill>
                  <a:gsLst>
                    <a:gs pos="0">
                      <a:srgbClr val="FFFFFF"/>
                    </a:gs>
                    <a:gs pos="100000">
                      <a:srgbClr val="FFFFFF"/>
                    </a:gs>
                  </a:gsLst>
                  <a:lin ang="5400000" scaled="0"/>
                </a:gradFill>
                <a:ea typeface="Segoe UI" pitchFamily="34" charset="0"/>
                <a:cs typeface="Segoe UI" pitchFamily="34" charset="0"/>
              </a:rPr>
              <a:t> </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2"/>
          <a:stretch>
            <a:fillRect/>
          </a:stretch>
        </p:blipFill>
        <p:spPr>
          <a:xfrm>
            <a:off x="169565" y="3909466"/>
            <a:ext cx="11401755" cy="1419240"/>
          </a:xfrm>
          <a:prstGeom prst="rect">
            <a:avLst/>
          </a:prstGeom>
        </p:spPr>
      </p:pic>
    </p:spTree>
    <p:extLst>
      <p:ext uri="{BB962C8B-B14F-4D97-AF65-F5344CB8AC3E}">
        <p14:creationId xmlns:p14="http://schemas.microsoft.com/office/powerpoint/2010/main" val="39216872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Key Windows PowerShell </a:t>
            </a:r>
            <a:r>
              <a:rPr lang="en-GB" dirty="0" err="1" smtClean="0"/>
              <a:t>cmdlets</a:t>
            </a:r>
            <a:endParaRPr lang="en-GB" dirty="0"/>
          </a:p>
        </p:txBody>
      </p:sp>
      <p:sp>
        <p:nvSpPr>
          <p:cNvPr id="4" name="Rectangle 3"/>
          <p:cNvSpPr/>
          <p:nvPr/>
        </p:nvSpPr>
        <p:spPr bwMode="auto">
          <a:xfrm>
            <a:off x="274639" y="2921198"/>
            <a:ext cx="10264077" cy="11521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Configure Routing Targets</a:t>
            </a:r>
          </a:p>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Also necessary when configuring Dedicated Mode</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5" name="Rectangle 4"/>
          <p:cNvSpPr/>
          <p:nvPr/>
        </p:nvSpPr>
        <p:spPr bwMode="auto">
          <a:xfrm>
            <a:off x="279399" y="1697063"/>
            <a:ext cx="10259318" cy="122413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t>
            </a:r>
            <a:r>
              <a:rPr lang="en-US" sz="3600" dirty="0" err="1" smtClean="0">
                <a:gradFill>
                  <a:gsLst>
                    <a:gs pos="0">
                      <a:srgbClr val="FFFFFF"/>
                    </a:gs>
                    <a:gs pos="100000">
                      <a:srgbClr val="FFFFFF"/>
                    </a:gs>
                  </a:gsLst>
                  <a:lin ang="5400000" scaled="0"/>
                </a:gradFill>
                <a:ea typeface="Segoe UI" pitchFamily="34" charset="0"/>
                <a:cs typeface="Segoe UI" pitchFamily="34" charset="0"/>
              </a:rPr>
              <a:t>SPRoutingMachineInfo</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2"/>
          <a:stretch>
            <a:fillRect/>
          </a:stretch>
        </p:blipFill>
        <p:spPr>
          <a:xfrm>
            <a:off x="28988" y="4217342"/>
            <a:ext cx="12309929" cy="720080"/>
          </a:xfrm>
          <a:prstGeom prst="rect">
            <a:avLst/>
          </a:prstGeom>
        </p:spPr>
      </p:pic>
    </p:spTree>
    <p:extLst>
      <p:ext uri="{BB962C8B-B14F-4D97-AF65-F5344CB8AC3E}">
        <p14:creationId xmlns:p14="http://schemas.microsoft.com/office/powerpoint/2010/main" val="41483106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Key Windows PowerShell </a:t>
            </a:r>
            <a:r>
              <a:rPr lang="en-GB" dirty="0" err="1" smtClean="0"/>
              <a:t>cmdlets</a:t>
            </a:r>
            <a:endParaRPr lang="en-GB" dirty="0"/>
          </a:p>
        </p:txBody>
      </p:sp>
      <p:sp>
        <p:nvSpPr>
          <p:cNvPr id="10" name="Rectangle 9"/>
          <p:cNvSpPr/>
          <p:nvPr/>
        </p:nvSpPr>
        <p:spPr bwMode="auto">
          <a:xfrm>
            <a:off x="274638" y="2921198"/>
            <a:ext cx="10264077" cy="11521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Define criteria for Throttling or Routing Rules</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11" name="Rectangle 10"/>
          <p:cNvSpPr/>
          <p:nvPr/>
        </p:nvSpPr>
        <p:spPr bwMode="auto">
          <a:xfrm>
            <a:off x="279398" y="1697063"/>
            <a:ext cx="10259318" cy="122413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New-</a:t>
            </a:r>
            <a:r>
              <a:rPr lang="en-US" sz="3600" dirty="0" err="1" smtClean="0">
                <a:gradFill>
                  <a:gsLst>
                    <a:gs pos="0">
                      <a:srgbClr val="FFFFFF"/>
                    </a:gs>
                    <a:gs pos="100000">
                      <a:srgbClr val="FFFFFF"/>
                    </a:gs>
                  </a:gsLst>
                  <a:lin ang="5400000" scaled="0"/>
                </a:gradFill>
                <a:ea typeface="Segoe UI" pitchFamily="34" charset="0"/>
                <a:cs typeface="Segoe UI" pitchFamily="34" charset="0"/>
              </a:rPr>
              <a:t>SPRequestManagementRuleCriteria</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2"/>
          <a:stretch>
            <a:fillRect/>
          </a:stretch>
        </p:blipFill>
        <p:spPr>
          <a:xfrm>
            <a:off x="-195084" y="4145334"/>
            <a:ext cx="11458178" cy="556222"/>
          </a:xfrm>
          <a:prstGeom prst="rect">
            <a:avLst/>
          </a:prstGeom>
        </p:spPr>
      </p:pic>
    </p:spTree>
    <p:extLst>
      <p:ext uri="{BB962C8B-B14F-4D97-AF65-F5344CB8AC3E}">
        <p14:creationId xmlns:p14="http://schemas.microsoft.com/office/powerpoint/2010/main" val="33671432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Key Windows PowerShell </a:t>
            </a:r>
            <a:r>
              <a:rPr lang="en-GB" dirty="0" err="1" smtClean="0"/>
              <a:t>cmdlets</a:t>
            </a:r>
            <a:endParaRPr lang="en-GB" dirty="0"/>
          </a:p>
        </p:txBody>
      </p:sp>
      <p:sp>
        <p:nvSpPr>
          <p:cNvPr id="4" name="Rectangle 3"/>
          <p:cNvSpPr/>
          <p:nvPr/>
        </p:nvSpPr>
        <p:spPr bwMode="auto">
          <a:xfrm>
            <a:off x="274639" y="2921198"/>
            <a:ext cx="10264077" cy="11521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Configure Throttling Rules</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5" name="Rectangle 4"/>
          <p:cNvSpPr/>
          <p:nvPr/>
        </p:nvSpPr>
        <p:spPr bwMode="auto">
          <a:xfrm>
            <a:off x="279399" y="1697063"/>
            <a:ext cx="10259318" cy="122413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t>
            </a:r>
            <a:r>
              <a:rPr lang="en-US" sz="3600" dirty="0" err="1" smtClean="0">
                <a:gradFill>
                  <a:gsLst>
                    <a:gs pos="0">
                      <a:srgbClr val="FFFFFF"/>
                    </a:gs>
                    <a:gs pos="100000">
                      <a:srgbClr val="FFFFFF"/>
                    </a:gs>
                  </a:gsLst>
                  <a:lin ang="5400000" scaled="0"/>
                </a:gradFill>
                <a:ea typeface="Segoe UI" pitchFamily="34" charset="0"/>
                <a:cs typeface="Segoe UI" pitchFamily="34" charset="0"/>
              </a:rPr>
              <a:t>SPThrottlingRule</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2"/>
          <a:stretch>
            <a:fillRect/>
          </a:stretch>
        </p:blipFill>
        <p:spPr>
          <a:xfrm>
            <a:off x="169565" y="3857302"/>
            <a:ext cx="10683137" cy="1656184"/>
          </a:xfrm>
          <a:prstGeom prst="rect">
            <a:avLst/>
          </a:prstGeom>
        </p:spPr>
      </p:pic>
      <p:pic>
        <p:nvPicPr>
          <p:cNvPr id="6" name="Picture 5"/>
          <p:cNvPicPr>
            <a:picLocks noChangeAspect="1"/>
          </p:cNvPicPr>
          <p:nvPr/>
        </p:nvPicPr>
        <p:blipFill>
          <a:blip r:embed="rId3"/>
          <a:stretch>
            <a:fillRect/>
          </a:stretch>
        </p:blipFill>
        <p:spPr>
          <a:xfrm>
            <a:off x="148469" y="5800987"/>
            <a:ext cx="10968051" cy="564419"/>
          </a:xfrm>
          <a:prstGeom prst="rect">
            <a:avLst/>
          </a:prstGeom>
        </p:spPr>
      </p:pic>
    </p:spTree>
    <p:extLst>
      <p:ext uri="{BB962C8B-B14F-4D97-AF65-F5344CB8AC3E}">
        <p14:creationId xmlns:p14="http://schemas.microsoft.com/office/powerpoint/2010/main" val="41318056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Key Windows PowerShell </a:t>
            </a:r>
            <a:r>
              <a:rPr lang="en-GB" dirty="0" err="1" smtClean="0"/>
              <a:t>cmdlets</a:t>
            </a:r>
            <a:endParaRPr lang="en-GB" dirty="0"/>
          </a:p>
        </p:txBody>
      </p:sp>
      <p:sp>
        <p:nvSpPr>
          <p:cNvPr id="10" name="Rectangle 9"/>
          <p:cNvSpPr/>
          <p:nvPr/>
        </p:nvSpPr>
        <p:spPr bwMode="auto">
          <a:xfrm>
            <a:off x="274638" y="2849189"/>
            <a:ext cx="10264077" cy="11521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Configure Routing Rules and their Execution Group</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11" name="Rectangle 10"/>
          <p:cNvSpPr/>
          <p:nvPr/>
        </p:nvSpPr>
        <p:spPr bwMode="auto">
          <a:xfrm>
            <a:off x="279398" y="1625054"/>
            <a:ext cx="10259318" cy="122413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t>
            </a:r>
            <a:r>
              <a:rPr lang="en-US" sz="3600" dirty="0" err="1" smtClean="0">
                <a:gradFill>
                  <a:gsLst>
                    <a:gs pos="0">
                      <a:srgbClr val="FFFFFF"/>
                    </a:gs>
                    <a:gs pos="100000">
                      <a:srgbClr val="FFFFFF"/>
                    </a:gs>
                  </a:gsLst>
                  <a:lin ang="5400000" scaled="0"/>
                </a:gradFill>
                <a:ea typeface="Segoe UI" pitchFamily="34" charset="0"/>
                <a:cs typeface="Segoe UI" pitchFamily="34" charset="0"/>
              </a:rPr>
              <a:t>SPRoutingRule</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2"/>
          <a:stretch>
            <a:fillRect/>
          </a:stretch>
        </p:blipFill>
        <p:spPr>
          <a:xfrm>
            <a:off x="169565" y="3627726"/>
            <a:ext cx="8856984" cy="3109896"/>
          </a:xfrm>
          <a:prstGeom prst="rect">
            <a:avLst/>
          </a:prstGeom>
        </p:spPr>
      </p:pic>
    </p:spTree>
    <p:extLst>
      <p:ext uri="{BB962C8B-B14F-4D97-AF65-F5344CB8AC3E}">
        <p14:creationId xmlns:p14="http://schemas.microsoft.com/office/powerpoint/2010/main" val="42552086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Monitoring</a:t>
            </a:r>
            <a:endParaRPr lang="en-GB" dirty="0"/>
          </a:p>
        </p:txBody>
      </p:sp>
      <p:sp>
        <p:nvSpPr>
          <p:cNvPr id="4" name="Rectangle 3"/>
          <p:cNvSpPr/>
          <p:nvPr/>
        </p:nvSpPr>
        <p:spPr bwMode="auto">
          <a:xfrm>
            <a:off x="27464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chemeClr val="tx1"/>
                </a:solidFill>
                <a:latin typeface="Segoe UI Light"/>
                <a:ea typeface="Segoe UI" pitchFamily="34" charset="0"/>
                <a:cs typeface="Segoe UI" pitchFamily="34" charset="0"/>
              </a:rPr>
              <a:t>Category: Request Management</a:t>
            </a:r>
            <a:endParaRPr lang="en-US" sz="2700" dirty="0">
              <a:solidFill>
                <a:schemeClr val="tx1"/>
              </a:solidFill>
              <a:latin typeface="Lucida Console" panose="020B0609040504020204" pitchFamily="49" charset="0"/>
              <a:ea typeface="Segoe UI" pitchFamily="34" charset="0"/>
              <a:cs typeface="Segoe UI" pitchFamily="34" charset="0"/>
            </a:endParaRPr>
          </a:p>
        </p:txBody>
      </p:sp>
      <p:sp>
        <p:nvSpPr>
          <p:cNvPr id="5" name="Rectangle 4"/>
          <p:cNvSpPr/>
          <p:nvPr/>
        </p:nvSpPr>
        <p:spPr bwMode="auto">
          <a:xfrm>
            <a:off x="279399" y="1697062"/>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ULS Logs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34127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chemeClr val="tx1"/>
                </a:solidFill>
                <a:latin typeface="Segoe UI Light"/>
                <a:ea typeface="Segoe UI" pitchFamily="34" charset="0"/>
                <a:cs typeface="Segoe UI" pitchFamily="34" charset="0"/>
              </a:rPr>
              <a:t>Regular HTTP logs</a:t>
            </a:r>
          </a:p>
          <a:p>
            <a:pPr defTabSz="932472" fontAlgn="base">
              <a:lnSpc>
                <a:spcPct val="90000"/>
              </a:lnSpc>
              <a:spcBef>
                <a:spcPct val="0"/>
              </a:spcBef>
              <a:spcAft>
                <a:spcPct val="0"/>
              </a:spcAft>
            </a:pPr>
            <a:r>
              <a:rPr lang="en-US" sz="2800" dirty="0" smtClean="0">
                <a:solidFill>
                  <a:schemeClr val="tx1"/>
                </a:solidFill>
                <a:latin typeface="Segoe UI Light"/>
                <a:ea typeface="Segoe UI" pitchFamily="34" charset="0"/>
                <a:cs typeface="Segoe UI" pitchFamily="34" charset="0"/>
              </a:rPr>
              <a:t>SPPING Mechanism</a:t>
            </a:r>
            <a:endParaRPr lang="en-US" sz="2700" dirty="0">
              <a:solidFill>
                <a:schemeClr val="tx1"/>
              </a:solidFill>
              <a:latin typeface="Lucida Console" panose="020B0609040504020204" pitchFamily="49" charset="0"/>
              <a:ea typeface="Segoe UI" pitchFamily="34" charset="0"/>
              <a:cs typeface="Segoe UI" pitchFamily="34" charset="0"/>
            </a:endParaRPr>
          </a:p>
          <a:p>
            <a:pPr defTabSz="932472" fontAlgn="base">
              <a:lnSpc>
                <a:spcPct val="90000"/>
              </a:lnSpc>
              <a:spcBef>
                <a:spcPct val="0"/>
              </a:spcBef>
              <a:spcAft>
                <a:spcPct val="0"/>
              </a:spcAft>
            </a:pPr>
            <a:endParaRPr lang="en-US" sz="2800" dirty="0">
              <a:solidFill>
                <a:srgbClr val="505050"/>
              </a:solidFill>
              <a:latin typeface="Segoe UI Light"/>
              <a:ea typeface="Segoe UI" pitchFamily="34" charset="0"/>
              <a:cs typeface="Segoe UI" pitchFamily="34" charset="0"/>
            </a:endParaRPr>
          </a:p>
        </p:txBody>
      </p:sp>
      <p:sp>
        <p:nvSpPr>
          <p:cNvPr id="7" name="Rectangle 6"/>
          <p:cNvSpPr/>
          <p:nvPr/>
        </p:nvSpPr>
        <p:spPr bwMode="auto">
          <a:xfrm>
            <a:off x="4346029" y="1697062"/>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IIS Logs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378480" y="4551687"/>
            <a:ext cx="3888429"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chemeClr val="tx1"/>
                </a:solidFill>
                <a:latin typeface="Segoe UI Light"/>
                <a:ea typeface="Segoe UI" pitchFamily="34" charset="0"/>
                <a:cs typeface="Segoe UI" pitchFamily="34" charset="0"/>
              </a:rPr>
              <a:t>SharePoint Foundation: Request Management</a:t>
            </a:r>
            <a:endParaRPr lang="en-US" sz="2700" dirty="0">
              <a:solidFill>
                <a:schemeClr val="tx1"/>
              </a:solidFill>
              <a:latin typeface="Lucida Console" panose="020B0609040504020204" pitchFamily="49" charset="0"/>
              <a:ea typeface="Segoe UI" pitchFamily="34" charset="0"/>
              <a:cs typeface="Segoe UI" pitchFamily="34" charset="0"/>
            </a:endParaRPr>
          </a:p>
        </p:txBody>
      </p:sp>
      <p:sp>
        <p:nvSpPr>
          <p:cNvPr id="9" name="Rectangle 8"/>
          <p:cNvSpPr/>
          <p:nvPr/>
        </p:nvSpPr>
        <p:spPr bwMode="auto">
          <a:xfrm>
            <a:off x="8383240" y="1702494"/>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Performance Counters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626064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Agenda</a:t>
            </a:r>
            <a:endParaRPr lang="en-GB" dirty="0"/>
          </a:p>
        </p:txBody>
      </p:sp>
      <p:sp>
        <p:nvSpPr>
          <p:cNvPr id="4" name="Rectangle 3"/>
          <p:cNvSpPr/>
          <p:nvPr/>
        </p:nvSpPr>
        <p:spPr bwMode="auto">
          <a:xfrm>
            <a:off x="293902" y="1481318"/>
            <a:ext cx="2736000" cy="25200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What is Request Management?</a:t>
            </a:r>
            <a:endParaRPr lang="en-US" sz="2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3252907" y="1481318"/>
            <a:ext cx="2736000" cy="2520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Usage Scenarios</a:t>
            </a:r>
          </a:p>
          <a:p>
            <a:pPr defTabSz="932472"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9170869" y="1481318"/>
            <a:ext cx="2736000" cy="252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200" dirty="0">
                <a:gradFill>
                  <a:gsLst>
                    <a:gs pos="0">
                      <a:srgbClr val="FFFFFF"/>
                    </a:gs>
                    <a:gs pos="100000">
                      <a:srgbClr val="FFFFFF"/>
                    </a:gs>
                  </a:gsLst>
                  <a:lin ang="5400000" scaled="0"/>
                </a:gradFill>
                <a:ea typeface="Segoe UI" pitchFamily="34" charset="0"/>
                <a:cs typeface="Segoe UI" pitchFamily="34" charset="0"/>
              </a:rPr>
              <a:t>Components, </a:t>
            </a:r>
            <a:r>
              <a:rPr lang="en-US" sz="2200" dirty="0" smtClean="0">
                <a:gradFill>
                  <a:gsLst>
                    <a:gs pos="0">
                      <a:srgbClr val="FFFFFF"/>
                    </a:gs>
                    <a:gs pos="100000">
                      <a:srgbClr val="FFFFFF"/>
                    </a:gs>
                  </a:gsLst>
                  <a:lin ang="5400000" scaled="0"/>
                </a:gradFill>
                <a:ea typeface="Segoe UI" pitchFamily="34" charset="0"/>
                <a:cs typeface="Segoe UI" pitchFamily="34" charset="0"/>
              </a:rPr>
              <a:t>Rules </a:t>
            </a:r>
            <a:r>
              <a:rPr lang="en-US" sz="2200" dirty="0">
                <a:gradFill>
                  <a:gsLst>
                    <a:gs pos="0">
                      <a:srgbClr val="FFFFFF"/>
                    </a:gs>
                    <a:gs pos="100000">
                      <a:srgbClr val="FFFFFF"/>
                    </a:gs>
                  </a:gsLst>
                  <a:lin ang="5400000" scaled="0"/>
                </a:gradFill>
                <a:ea typeface="Segoe UI" pitchFamily="34" charset="0"/>
                <a:cs typeface="Segoe UI" pitchFamily="34" charset="0"/>
              </a:rPr>
              <a:t>and Evaluation</a:t>
            </a:r>
          </a:p>
        </p:txBody>
      </p:sp>
      <p:sp>
        <p:nvSpPr>
          <p:cNvPr id="7" name="Rectangle 6"/>
          <p:cNvSpPr/>
          <p:nvPr/>
        </p:nvSpPr>
        <p:spPr bwMode="auto">
          <a:xfrm>
            <a:off x="6211888" y="1481318"/>
            <a:ext cx="2736000" cy="2520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Architectural Overview</a:t>
            </a: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252908" y="4217622"/>
            <a:ext cx="5694980" cy="2520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Example Scenario and Demonstration</a:t>
            </a:r>
            <a:endParaRPr lang="en-US" sz="2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9170565" y="4217622"/>
            <a:ext cx="2736000" cy="2520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Wrap Up and Recommendations</a:t>
            </a:r>
          </a:p>
          <a:p>
            <a:pPr defTabSz="932472"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7589838" y="421036"/>
            <a:ext cx="4389039" cy="79181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r" defTabSz="932472" fontAlgn="base">
              <a:spcBef>
                <a:spcPct val="0"/>
              </a:spcBef>
              <a:spcAft>
                <a:spcPct val="0"/>
              </a:spcAft>
            </a:pPr>
            <a:r>
              <a:rPr lang="en-US" sz="1600" dirty="0">
                <a:solidFill>
                  <a:schemeClr val="tx1"/>
                </a:solidFill>
                <a:ea typeface="Segoe UI" pitchFamily="34" charset="0"/>
                <a:cs typeface="Segoe UI" pitchFamily="34" charset="0"/>
              </a:rPr>
              <a:t>#</a:t>
            </a:r>
            <a:r>
              <a:rPr lang="en-US" sz="1600" dirty="0" smtClean="0">
                <a:solidFill>
                  <a:schemeClr val="tx1"/>
                </a:solidFill>
                <a:ea typeface="Segoe UI" pitchFamily="34" charset="0"/>
                <a:cs typeface="Segoe UI" pitchFamily="34" charset="0"/>
              </a:rPr>
              <a:t>SPC271  IT-Pro, Level 300</a:t>
            </a:r>
          </a:p>
          <a:p>
            <a:pPr algn="r" defTabSz="932472" fontAlgn="base">
              <a:spcBef>
                <a:spcPct val="0"/>
              </a:spcBef>
              <a:spcAft>
                <a:spcPct val="0"/>
              </a:spcAft>
            </a:pPr>
            <a:r>
              <a:rPr lang="en-US" sz="1600" dirty="0" smtClean="0">
                <a:solidFill>
                  <a:schemeClr val="tx1"/>
                </a:solidFill>
                <a:ea typeface="Segoe UI" pitchFamily="34" charset="0"/>
                <a:cs typeface="Segoe UI" pitchFamily="34" charset="0"/>
              </a:rPr>
              <a:t>Demo Heavy Session (Hopefully!</a:t>
            </a:r>
            <a:r>
              <a:rPr lang="en-US" sz="1600" dirty="0" smtClean="0">
                <a:solidFill>
                  <a:schemeClr val="tx1"/>
                </a:solidFill>
                <a:ea typeface="Segoe UI" pitchFamily="34" charset="0"/>
                <a:cs typeface="Segoe UI" pitchFamily="34" charset="0"/>
                <a:sym typeface="Wingdings" panose="05000000000000000000" pitchFamily="2" charset="2"/>
              </a:rPr>
              <a:t>)</a:t>
            </a:r>
            <a:endParaRPr lang="en-US" sz="1600" dirty="0" smtClean="0">
              <a:solidFill>
                <a:schemeClr val="tx1"/>
              </a:solidFill>
              <a:ea typeface="Segoe UI" pitchFamily="34" charset="0"/>
              <a:cs typeface="Segoe UI" pitchFamily="34" charset="0"/>
            </a:endParaRPr>
          </a:p>
          <a:p>
            <a:pPr defTabSz="932472" fontAlgn="base">
              <a:spcBef>
                <a:spcPct val="0"/>
              </a:spcBef>
              <a:spcAft>
                <a:spcPct val="0"/>
              </a:spcAft>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276849" y="4217622"/>
            <a:ext cx="2736000" cy="2520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Configuration and Management</a:t>
            </a:r>
            <a:endParaRPr lang="en-US" sz="2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285816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Example Scenario</a:t>
            </a:r>
            <a:endParaRPr lang="en-US" dirty="0">
              <a:solidFill>
                <a:schemeClr val="bg1"/>
              </a:solidFill>
            </a:endParaRPr>
          </a:p>
        </p:txBody>
      </p:sp>
    </p:spTree>
    <p:extLst>
      <p:ext uri="{BB962C8B-B14F-4D97-AF65-F5344CB8AC3E}">
        <p14:creationId xmlns:p14="http://schemas.microsoft.com/office/powerpoint/2010/main" val="31934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Example Scenario</a:t>
            </a:r>
            <a:endParaRPr lang="en-GB" dirty="0"/>
          </a:p>
        </p:txBody>
      </p:sp>
      <p:sp>
        <p:nvSpPr>
          <p:cNvPr id="5" name="Rectangle 4"/>
          <p:cNvSpPr/>
          <p:nvPr/>
        </p:nvSpPr>
        <p:spPr bwMode="auto">
          <a:xfrm>
            <a:off x="27464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Request Management in Integrated Mode</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6" name="Rectangle 5"/>
          <p:cNvSpPr/>
          <p:nvPr/>
        </p:nvSpPr>
        <p:spPr bwMode="auto">
          <a:xfrm>
            <a:off x="279399" y="1697062"/>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Single SharePoint Farm</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434127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SP1, SP2, SP3</a:t>
            </a:r>
          </a:p>
          <a:p>
            <a:pPr defTabSz="932472" fontAlgn="base">
              <a:lnSpc>
                <a:spcPct val="90000"/>
              </a:lnSpc>
              <a:spcBef>
                <a:spcPct val="0"/>
              </a:spcBef>
              <a:spcAft>
                <a:spcPct val="0"/>
              </a:spcAft>
            </a:pPr>
            <a:r>
              <a:rPr lang="en-US" sz="2800" dirty="0">
                <a:solidFill>
                  <a:srgbClr val="505050"/>
                </a:solidFill>
                <a:latin typeface="Segoe UI Light"/>
                <a:ea typeface="Segoe UI" pitchFamily="34" charset="0"/>
                <a:cs typeface="Segoe UI" pitchFamily="34" charset="0"/>
              </a:rPr>
              <a:t>l</a:t>
            </a:r>
            <a:r>
              <a:rPr lang="en-US" sz="2800" dirty="0" smtClean="0">
                <a:solidFill>
                  <a:srgbClr val="505050"/>
                </a:solidFill>
                <a:latin typeface="Segoe UI Light"/>
                <a:ea typeface="Segoe UI" pitchFamily="34" charset="0"/>
                <a:cs typeface="Segoe UI" pitchFamily="34" charset="0"/>
              </a:rPr>
              <a:t>oad balanced using BIG-IP Local Traffic Manager</a:t>
            </a:r>
            <a:endParaRPr lang="en-US" sz="2800" dirty="0">
              <a:solidFill>
                <a:srgbClr val="505050"/>
              </a:solidFill>
              <a:latin typeface="Segoe UI Light"/>
              <a:ea typeface="Segoe UI" pitchFamily="34" charset="0"/>
              <a:cs typeface="Segoe UI" pitchFamily="34" charset="0"/>
            </a:endParaRPr>
          </a:p>
        </p:txBody>
      </p:sp>
      <p:sp>
        <p:nvSpPr>
          <p:cNvPr id="8" name="Rectangle 7"/>
          <p:cNvSpPr/>
          <p:nvPr/>
        </p:nvSpPr>
        <p:spPr bwMode="auto">
          <a:xfrm>
            <a:off x="4346029" y="1697062"/>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Three SharePoint Web Servers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8243093" y="4551687"/>
            <a:ext cx="4311848"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hlinkClick r:id="rId2"/>
              </a:rPr>
              <a:t>www.contoso.com</a:t>
            </a:r>
            <a:endParaRPr lang="en-US" sz="28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hlinkClick r:id="rId3"/>
              </a:rPr>
              <a:t>www.fabrikam.com</a:t>
            </a:r>
            <a:endParaRPr lang="en-US" sz="28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hlinkClick r:id="rId4"/>
              </a:rPr>
              <a:t>www.adventureworks.com</a:t>
            </a:r>
            <a:r>
              <a:rPr lang="en-US" sz="2800" dirty="0" smtClean="0">
                <a:solidFill>
                  <a:srgbClr val="505050"/>
                </a:solidFill>
                <a:latin typeface="Segoe UI Light"/>
                <a:ea typeface="Segoe UI" pitchFamily="34" charset="0"/>
                <a:cs typeface="Segoe UI" pitchFamily="34" charset="0"/>
              </a:rPr>
              <a:t> </a:t>
            </a:r>
            <a:endParaRPr lang="en-US" sz="2800" dirty="0" smtClean="0">
              <a:solidFill>
                <a:srgbClr val="FF0000"/>
              </a:solidFill>
              <a:latin typeface="Segoe UI Light"/>
              <a:ea typeface="Segoe UI" pitchFamily="34" charset="0"/>
              <a:cs typeface="Segoe UI" pitchFamily="34" charset="0"/>
            </a:endParaRPr>
          </a:p>
        </p:txBody>
      </p:sp>
      <p:sp>
        <p:nvSpPr>
          <p:cNvPr id="10" name="Rectangle 9"/>
          <p:cNvSpPr/>
          <p:nvPr/>
        </p:nvSpPr>
        <p:spPr bwMode="auto">
          <a:xfrm>
            <a:off x="8383240" y="1702494"/>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Three Host Named Site Collections (HNSC)</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075468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Requirements</a:t>
            </a:r>
            <a:endParaRPr lang="en-GB" dirty="0"/>
          </a:p>
        </p:txBody>
      </p:sp>
      <p:sp>
        <p:nvSpPr>
          <p:cNvPr id="7" name="Rectangle 6"/>
          <p:cNvSpPr/>
          <p:nvPr/>
        </p:nvSpPr>
        <p:spPr bwMode="auto">
          <a:xfrm>
            <a:off x="279399" y="1553326"/>
            <a:ext cx="3240000" cy="2520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900" dirty="0" smtClean="0">
                <a:gradFill>
                  <a:gsLst>
                    <a:gs pos="0">
                      <a:srgbClr val="FFFFFF"/>
                    </a:gs>
                    <a:gs pos="100000">
                      <a:srgbClr val="FFFFFF"/>
                    </a:gs>
                  </a:gsLst>
                  <a:lin ang="5400000" scaled="0"/>
                </a:gradFill>
                <a:ea typeface="Segoe UI" pitchFamily="34" charset="0"/>
                <a:cs typeface="Segoe UI" pitchFamily="34" charset="0"/>
              </a:rPr>
              <a:t>Requests from OneNote client should be refused</a:t>
            </a:r>
            <a:endParaRPr lang="en-US" sz="29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3697957" y="1553326"/>
            <a:ext cx="3240000" cy="252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900" dirty="0" smtClean="0">
                <a:gradFill>
                  <a:gsLst>
                    <a:gs pos="0">
                      <a:srgbClr val="FFFFFF"/>
                    </a:gs>
                    <a:gs pos="100000">
                      <a:srgbClr val="FFFFFF"/>
                    </a:gs>
                  </a:gsLst>
                  <a:lin ang="5400000" scaled="0"/>
                </a:gradFill>
                <a:ea typeface="Segoe UI" pitchFamily="34" charset="0"/>
                <a:cs typeface="Segoe UI" pitchFamily="34" charset="0"/>
              </a:rPr>
              <a:t>Requests for PDFs should be served by </a:t>
            </a:r>
            <a:br>
              <a:rPr lang="en-US" sz="2900" dirty="0" smtClean="0">
                <a:gradFill>
                  <a:gsLst>
                    <a:gs pos="0">
                      <a:srgbClr val="FFFFFF"/>
                    </a:gs>
                    <a:gs pos="100000">
                      <a:srgbClr val="FFFFFF"/>
                    </a:gs>
                  </a:gsLst>
                  <a:lin ang="5400000" scaled="0"/>
                </a:gradFill>
                <a:ea typeface="Segoe UI" pitchFamily="34" charset="0"/>
                <a:cs typeface="Segoe UI" pitchFamily="34" charset="0"/>
              </a:rPr>
            </a:br>
            <a:r>
              <a:rPr lang="en-US" sz="2900" dirty="0" smtClean="0">
                <a:gradFill>
                  <a:gsLst>
                    <a:gs pos="0">
                      <a:srgbClr val="FFFFFF"/>
                    </a:gs>
                    <a:gs pos="100000">
                      <a:srgbClr val="FFFFFF"/>
                    </a:gs>
                  </a:gsLst>
                  <a:lin ang="5400000" scaled="0"/>
                </a:gradFill>
                <a:ea typeface="Segoe UI" pitchFamily="34" charset="0"/>
                <a:cs typeface="Segoe UI" pitchFamily="34" charset="0"/>
              </a:rPr>
              <a:t>SP1 or SP2</a:t>
            </a:r>
            <a:endParaRPr lang="en-US" sz="29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115967" y="4217325"/>
            <a:ext cx="3240000" cy="2520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900" dirty="0" smtClean="0">
                <a:gradFill>
                  <a:gsLst>
                    <a:gs pos="0">
                      <a:srgbClr val="FFFFFF"/>
                    </a:gs>
                    <a:gs pos="100000">
                      <a:srgbClr val="FFFFFF"/>
                    </a:gs>
                  </a:gsLst>
                  <a:lin ang="5400000" scaled="0"/>
                </a:gradFill>
                <a:ea typeface="Segoe UI" pitchFamily="34" charset="0"/>
                <a:cs typeface="Segoe UI" pitchFamily="34" charset="0"/>
              </a:rPr>
              <a:t>Requests for the </a:t>
            </a:r>
            <a:r>
              <a:rPr lang="en-US" sz="2900" dirty="0" err="1" smtClean="0">
                <a:gradFill>
                  <a:gsLst>
                    <a:gs pos="0">
                      <a:srgbClr val="FFFFFF"/>
                    </a:gs>
                    <a:gs pos="100000">
                      <a:srgbClr val="FFFFFF"/>
                    </a:gs>
                  </a:gsLst>
                  <a:lin ang="5400000" scaled="0"/>
                </a:gradFill>
                <a:ea typeface="Segoe UI" pitchFamily="34" charset="0"/>
                <a:cs typeface="Segoe UI" pitchFamily="34" charset="0"/>
              </a:rPr>
              <a:t>Fabrikam</a:t>
            </a:r>
            <a:r>
              <a:rPr lang="en-US" sz="2900" dirty="0" smtClean="0">
                <a:gradFill>
                  <a:gsLst>
                    <a:gs pos="0">
                      <a:srgbClr val="FFFFFF"/>
                    </a:gs>
                    <a:gs pos="100000">
                      <a:srgbClr val="FFFFFF"/>
                    </a:gs>
                  </a:gsLst>
                  <a:lin ang="5400000" scaled="0"/>
                </a:gradFill>
                <a:ea typeface="Segoe UI" pitchFamily="34" charset="0"/>
                <a:cs typeface="Segoe UI" pitchFamily="34" charset="0"/>
              </a:rPr>
              <a:t> </a:t>
            </a:r>
            <a:br>
              <a:rPr lang="en-US" sz="2900" dirty="0" smtClean="0">
                <a:gradFill>
                  <a:gsLst>
                    <a:gs pos="0">
                      <a:srgbClr val="FFFFFF"/>
                    </a:gs>
                    <a:gs pos="100000">
                      <a:srgbClr val="FFFFFF"/>
                    </a:gs>
                  </a:gsLst>
                  <a:lin ang="5400000" scaled="0"/>
                </a:gradFill>
                <a:ea typeface="Segoe UI" pitchFamily="34" charset="0"/>
                <a:cs typeface="Segoe UI" pitchFamily="34" charset="0"/>
              </a:rPr>
            </a:br>
            <a:r>
              <a:rPr lang="en-US" sz="2900" dirty="0" smtClean="0">
                <a:gradFill>
                  <a:gsLst>
                    <a:gs pos="0">
                      <a:srgbClr val="FFFFFF"/>
                    </a:gs>
                    <a:gs pos="100000">
                      <a:srgbClr val="FFFFFF"/>
                    </a:gs>
                  </a:gsLst>
                  <a:lin ang="5400000" scaled="0"/>
                </a:gradFill>
                <a:ea typeface="Segoe UI" pitchFamily="34" charset="0"/>
                <a:cs typeface="Segoe UI" pitchFamily="34" charset="0"/>
              </a:rPr>
              <a:t>site collection should be served by SP1 or SP2</a:t>
            </a:r>
            <a:endParaRPr lang="en-US" sz="29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279947" y="4217622"/>
            <a:ext cx="3240000" cy="2520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900" dirty="0" smtClean="0">
                <a:gradFill>
                  <a:gsLst>
                    <a:gs pos="0">
                      <a:srgbClr val="FFFFFF"/>
                    </a:gs>
                    <a:gs pos="100000">
                      <a:srgbClr val="FFFFFF"/>
                    </a:gs>
                  </a:gsLst>
                  <a:lin ang="5400000" scaled="0"/>
                </a:gradFill>
                <a:ea typeface="Segoe UI" pitchFamily="34" charset="0"/>
                <a:cs typeface="Segoe UI" pitchFamily="34" charset="0"/>
              </a:rPr>
              <a:t>Requests for the Adventure Works site collection should be served by SP1 or SP2</a:t>
            </a:r>
            <a:endParaRPr lang="en-US" sz="29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3697957" y="4217622"/>
            <a:ext cx="3240000" cy="2520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900" dirty="0" smtClean="0">
                <a:gradFill>
                  <a:gsLst>
                    <a:gs pos="0">
                      <a:srgbClr val="FFFFFF"/>
                    </a:gs>
                    <a:gs pos="100000">
                      <a:srgbClr val="FFFFFF"/>
                    </a:gs>
                  </a:gsLst>
                  <a:lin ang="5400000" scaled="0"/>
                </a:gradFill>
                <a:ea typeface="Segoe UI" pitchFamily="34" charset="0"/>
                <a:cs typeface="Segoe UI" pitchFamily="34" charset="0"/>
              </a:rPr>
              <a:t>Requests for the Contoso </a:t>
            </a:r>
            <a:br>
              <a:rPr lang="en-US" sz="2900" dirty="0" smtClean="0">
                <a:gradFill>
                  <a:gsLst>
                    <a:gs pos="0">
                      <a:srgbClr val="FFFFFF"/>
                    </a:gs>
                    <a:gs pos="100000">
                      <a:srgbClr val="FFFFFF"/>
                    </a:gs>
                  </a:gsLst>
                  <a:lin ang="5400000" scaled="0"/>
                </a:gradFill>
                <a:ea typeface="Segoe UI" pitchFamily="34" charset="0"/>
                <a:cs typeface="Segoe UI" pitchFamily="34" charset="0"/>
              </a:rPr>
            </a:br>
            <a:r>
              <a:rPr lang="en-US" sz="2900" dirty="0" smtClean="0">
                <a:gradFill>
                  <a:gsLst>
                    <a:gs pos="0">
                      <a:srgbClr val="FFFFFF"/>
                    </a:gs>
                    <a:gs pos="100000">
                      <a:srgbClr val="FFFFFF"/>
                    </a:gs>
                  </a:gsLst>
                  <a:lin ang="5400000" scaled="0"/>
                </a:gradFill>
                <a:ea typeface="Segoe UI" pitchFamily="34" charset="0"/>
                <a:cs typeface="Segoe UI" pitchFamily="34" charset="0"/>
              </a:rPr>
              <a:t>site collection should be served by SP3</a:t>
            </a:r>
            <a:endParaRPr lang="en-US" sz="29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249660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Logical Architecture</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4366" y="1195160"/>
            <a:ext cx="9167743" cy="5612326"/>
          </a:xfrm>
          <a:prstGeom prst="rect">
            <a:avLst/>
          </a:prstGeom>
        </p:spPr>
      </p:pic>
    </p:spTree>
    <p:extLst>
      <p:ext uri="{BB962C8B-B14F-4D97-AF65-F5344CB8AC3E}">
        <p14:creationId xmlns:p14="http://schemas.microsoft.com/office/powerpoint/2010/main" val="85340691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Integrated Mode Request Management </a:t>
            </a:r>
            <a:endParaRPr lang="en-US" dirty="0"/>
          </a:p>
        </p:txBody>
      </p:sp>
    </p:spTree>
    <p:extLst>
      <p:ext uri="{BB962C8B-B14F-4D97-AF65-F5344CB8AC3E}">
        <p14:creationId xmlns:p14="http://schemas.microsoft.com/office/powerpoint/2010/main" val="77637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Demonstration Recap</a:t>
            </a:r>
            <a:endParaRPr lang="en-GB" dirty="0"/>
          </a:p>
        </p:txBody>
      </p:sp>
      <p:sp>
        <p:nvSpPr>
          <p:cNvPr id="6" name="Rectangle 5"/>
          <p:cNvSpPr/>
          <p:nvPr/>
        </p:nvSpPr>
        <p:spPr bwMode="auto">
          <a:xfrm>
            <a:off x="274638" y="1553046"/>
            <a:ext cx="3240000" cy="25200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Starting the Request Management Service</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3692157" y="1553046"/>
            <a:ext cx="3240000" cy="25200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Creating Machine Pools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7121276" y="1553046"/>
            <a:ext cx="3240000" cy="25200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Configuring Routing Targets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274638" y="4212190"/>
            <a:ext cx="3240000" cy="25200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Creating Throttling Rules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3697957" y="4212190"/>
            <a:ext cx="3240000" cy="25200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Creating Routing Rules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121276" y="4212190"/>
            <a:ext cx="3240000" cy="25200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Validation and Testing</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70788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Wrap Up and Recommendations</a:t>
            </a:r>
            <a:endParaRPr lang="en-US" dirty="0">
              <a:solidFill>
                <a:schemeClr val="bg1"/>
              </a:solidFill>
            </a:endParaRPr>
          </a:p>
        </p:txBody>
      </p:sp>
    </p:spTree>
    <p:extLst>
      <p:ext uri="{BB962C8B-B14F-4D97-AF65-F5344CB8AC3E}">
        <p14:creationId xmlns:p14="http://schemas.microsoft.com/office/powerpoint/2010/main" val="429453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Summary</a:t>
            </a:r>
            <a:endParaRPr lang="en-GB" dirty="0"/>
          </a:p>
        </p:txBody>
      </p:sp>
      <p:sp>
        <p:nvSpPr>
          <p:cNvPr id="4" name="Text Placeholder 3"/>
          <p:cNvSpPr>
            <a:spLocks noGrp="1"/>
          </p:cNvSpPr>
          <p:nvPr>
            <p:ph type="body" sz="quarter" idx="10"/>
          </p:nvPr>
        </p:nvSpPr>
        <p:spPr/>
        <p:txBody>
          <a:bodyPr/>
          <a:lstStyle/>
          <a:p>
            <a:endParaRPr lang="en-GB"/>
          </a:p>
        </p:txBody>
      </p:sp>
      <p:sp>
        <p:nvSpPr>
          <p:cNvPr id="5" name="Rectangle 4"/>
          <p:cNvSpPr/>
          <p:nvPr/>
        </p:nvSpPr>
        <p:spPr bwMode="auto">
          <a:xfrm>
            <a:off x="27464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Reliability, Performance, Capacity and Scalability</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6" name="Rectangle 5"/>
          <p:cNvSpPr/>
          <p:nvPr/>
        </p:nvSpPr>
        <p:spPr bwMode="auto">
          <a:xfrm>
            <a:off x="279399" y="1697062"/>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Powerful capability to improve operational service</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434127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Application aware throttling and routing</a:t>
            </a:r>
          </a:p>
          <a:p>
            <a:pPr defTabSz="932472" fontAlgn="base">
              <a:lnSpc>
                <a:spcPct val="90000"/>
              </a:lnSpc>
              <a:spcBef>
                <a:spcPct val="0"/>
              </a:spcBef>
              <a:spcAft>
                <a:spcPct val="0"/>
              </a:spcAft>
            </a:pPr>
            <a:endParaRPr lang="en-US" sz="2800" dirty="0">
              <a:solidFill>
                <a:srgbClr val="505050"/>
              </a:solidFill>
              <a:latin typeface="Segoe UI Light"/>
              <a:ea typeface="Segoe UI" pitchFamily="34" charset="0"/>
              <a:cs typeface="Segoe UI" pitchFamily="34" charset="0"/>
            </a:endParaRPr>
          </a:p>
        </p:txBody>
      </p:sp>
      <p:sp>
        <p:nvSpPr>
          <p:cNvPr id="8" name="Rectangle 7"/>
          <p:cNvSpPr/>
          <p:nvPr/>
        </p:nvSpPr>
        <p:spPr bwMode="auto">
          <a:xfrm>
            <a:off x="4346029" y="1697062"/>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Does NOT replace your load balancer</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8378481" y="4551687"/>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Just because you can, doesn’t mean you should!</a:t>
            </a:r>
            <a:endParaRPr lang="en-US" sz="2800" dirty="0" smtClean="0">
              <a:solidFill>
                <a:srgbClr val="FF0000"/>
              </a:solidFill>
              <a:latin typeface="Segoe UI Light"/>
              <a:ea typeface="Segoe UI" pitchFamily="34" charset="0"/>
              <a:cs typeface="Segoe UI" pitchFamily="34" charset="0"/>
            </a:endParaRPr>
          </a:p>
        </p:txBody>
      </p:sp>
      <p:sp>
        <p:nvSpPr>
          <p:cNvPr id="10" name="Rectangle 9"/>
          <p:cNvSpPr/>
          <p:nvPr/>
        </p:nvSpPr>
        <p:spPr bwMode="auto">
          <a:xfrm>
            <a:off x="8383240" y="1702494"/>
            <a:ext cx="3778598"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Entirely optional</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997109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Recommendations</a:t>
            </a:r>
            <a:endParaRPr lang="en-GB" dirty="0"/>
          </a:p>
        </p:txBody>
      </p:sp>
      <p:sp>
        <p:nvSpPr>
          <p:cNvPr id="4" name="Text Placeholder 3"/>
          <p:cNvSpPr>
            <a:spLocks noGrp="1"/>
          </p:cNvSpPr>
          <p:nvPr>
            <p:ph type="body" sz="quarter" idx="10"/>
          </p:nvPr>
        </p:nvSpPr>
        <p:spPr/>
        <p:txBody>
          <a:bodyPr/>
          <a:lstStyle/>
          <a:p>
            <a:endParaRPr lang="en-GB"/>
          </a:p>
        </p:txBody>
      </p:sp>
      <p:sp>
        <p:nvSpPr>
          <p:cNvPr id="5" name="Rectangle 4"/>
          <p:cNvSpPr/>
          <p:nvPr/>
        </p:nvSpPr>
        <p:spPr bwMode="auto">
          <a:xfrm>
            <a:off x="27464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A single bad rule could hose the entire farm</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6" name="Rectangle 5"/>
          <p:cNvSpPr/>
          <p:nvPr/>
        </p:nvSpPr>
        <p:spPr bwMode="auto">
          <a:xfrm>
            <a:off x="279399" y="1697062"/>
            <a:ext cx="3778598"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Rules planning is paramount</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434127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Significant performance penalty</a:t>
            </a:r>
          </a:p>
          <a:p>
            <a:pPr defTabSz="932472" fontAlgn="base">
              <a:lnSpc>
                <a:spcPct val="90000"/>
              </a:lnSpc>
              <a:spcBef>
                <a:spcPct val="0"/>
              </a:spcBef>
              <a:spcAft>
                <a:spcPct val="0"/>
              </a:spcAft>
            </a:pPr>
            <a:endParaRPr lang="en-US" sz="2800" dirty="0">
              <a:solidFill>
                <a:srgbClr val="505050"/>
              </a:solidFill>
              <a:latin typeface="Segoe UI Light"/>
              <a:ea typeface="Segoe UI" pitchFamily="34" charset="0"/>
              <a:cs typeface="Segoe UI" pitchFamily="34" charset="0"/>
            </a:endParaRPr>
          </a:p>
        </p:txBody>
      </p:sp>
      <p:sp>
        <p:nvSpPr>
          <p:cNvPr id="8" name="Rectangle 7"/>
          <p:cNvSpPr/>
          <p:nvPr/>
        </p:nvSpPr>
        <p:spPr bwMode="auto">
          <a:xfrm>
            <a:off x="4346029" y="1697062"/>
            <a:ext cx="3778598"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Avoid badly authored Regular Expressions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8378481" y="4551687"/>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Web Application with NO host headers</a:t>
            </a:r>
            <a:r>
              <a:rPr lang="en-US" sz="2800" dirty="0" smtClean="0">
                <a:solidFill>
                  <a:schemeClr val="tx1"/>
                </a:solidFill>
                <a:latin typeface="Segoe UI Light"/>
                <a:ea typeface="Segoe UI" pitchFamily="34" charset="0"/>
                <a:cs typeface="Segoe UI" pitchFamily="34" charset="0"/>
              </a:rPr>
              <a:t>, Host Named Site Collections</a:t>
            </a:r>
            <a:endParaRPr lang="en-US" sz="2800" dirty="0">
              <a:solidFill>
                <a:schemeClr val="tx1"/>
              </a:solidFill>
              <a:latin typeface="Segoe UI Light"/>
              <a:ea typeface="Segoe UI" pitchFamily="34" charset="0"/>
              <a:cs typeface="Segoe UI" pitchFamily="34" charset="0"/>
            </a:endParaRPr>
          </a:p>
        </p:txBody>
      </p:sp>
      <p:sp>
        <p:nvSpPr>
          <p:cNvPr id="10" name="Rectangle 9"/>
          <p:cNvSpPr/>
          <p:nvPr/>
        </p:nvSpPr>
        <p:spPr bwMode="auto">
          <a:xfrm>
            <a:off x="8383240" y="1702494"/>
            <a:ext cx="3778598"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Implement Host Based Sites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051730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Recommendations</a:t>
            </a:r>
            <a:endParaRPr lang="en-GB" dirty="0"/>
          </a:p>
        </p:txBody>
      </p:sp>
      <p:sp>
        <p:nvSpPr>
          <p:cNvPr id="4" name="Text Placeholder 3"/>
          <p:cNvSpPr>
            <a:spLocks noGrp="1"/>
          </p:cNvSpPr>
          <p:nvPr>
            <p:ph type="body" sz="quarter" idx="10"/>
          </p:nvPr>
        </p:nvSpPr>
        <p:spPr/>
        <p:txBody>
          <a:bodyPr/>
          <a:lstStyle/>
          <a:p>
            <a:endParaRPr lang="en-GB"/>
          </a:p>
        </p:txBody>
      </p:sp>
      <p:sp>
        <p:nvSpPr>
          <p:cNvPr id="5" name="Rectangle 4"/>
          <p:cNvSpPr/>
          <p:nvPr/>
        </p:nvSpPr>
        <p:spPr bwMode="auto">
          <a:xfrm>
            <a:off x="27464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You need to be able to easily manage the RM configuration</a:t>
            </a: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6" name="Rectangle 5"/>
          <p:cNvSpPr/>
          <p:nvPr/>
        </p:nvSpPr>
        <p:spPr bwMode="auto">
          <a:xfrm>
            <a:off x="279399" y="1697062"/>
            <a:ext cx="3778598"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Windows PowerShell </a:t>
            </a:r>
            <a:r>
              <a:rPr lang="en-US" sz="3200" dirty="0" err="1" smtClean="0">
                <a:gradFill>
                  <a:gsLst>
                    <a:gs pos="0">
                      <a:srgbClr val="FFFFFF"/>
                    </a:gs>
                    <a:gs pos="100000">
                      <a:srgbClr val="FFFFFF"/>
                    </a:gs>
                  </a:gsLst>
                  <a:lin ang="5400000" scaled="0"/>
                </a:gradFill>
                <a:ea typeface="Segoe UI" pitchFamily="34" charset="0"/>
                <a:cs typeface="Segoe UI" pitchFamily="34" charset="0"/>
              </a:rPr>
              <a:t>composability</a:t>
            </a:r>
            <a:r>
              <a:rPr lang="en-US" sz="3200" dirty="0" smtClean="0">
                <a:gradFill>
                  <a:gsLst>
                    <a:gs pos="0">
                      <a:srgbClr val="FFFFFF"/>
                    </a:gs>
                    <a:gs pos="100000">
                      <a:srgbClr val="FFFFFF"/>
                    </a:gs>
                  </a:gsLst>
                  <a:lin ang="5400000" scaled="0"/>
                </a:gradFill>
                <a:ea typeface="Segoe UI" pitchFamily="34" charset="0"/>
                <a:cs typeface="Segoe UI" pitchFamily="34" charset="0"/>
              </a:rPr>
              <a:t> is key</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434127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Interaction and operational service decisions</a:t>
            </a:r>
          </a:p>
          <a:p>
            <a:pPr defTabSz="932472" fontAlgn="base">
              <a:lnSpc>
                <a:spcPct val="90000"/>
              </a:lnSpc>
              <a:spcBef>
                <a:spcPct val="0"/>
              </a:spcBef>
              <a:spcAft>
                <a:spcPct val="0"/>
              </a:spcAft>
            </a:pPr>
            <a:endParaRPr lang="en-US" sz="2800" dirty="0">
              <a:solidFill>
                <a:srgbClr val="505050"/>
              </a:solidFill>
              <a:latin typeface="Segoe UI Light"/>
              <a:ea typeface="Segoe UI" pitchFamily="34" charset="0"/>
              <a:cs typeface="Segoe UI" pitchFamily="34" charset="0"/>
            </a:endParaRPr>
          </a:p>
        </p:txBody>
      </p:sp>
      <p:sp>
        <p:nvSpPr>
          <p:cNvPr id="8" name="Rectangle 7"/>
          <p:cNvSpPr/>
          <p:nvPr/>
        </p:nvSpPr>
        <p:spPr bwMode="auto">
          <a:xfrm>
            <a:off x="4346029" y="1697062"/>
            <a:ext cx="3778598"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Plan co-existence with load balancer</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906750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What is Request Management?</a:t>
            </a:r>
            <a:endParaRPr lang="en-US" dirty="0">
              <a:solidFill>
                <a:schemeClr val="bg1"/>
              </a:solidFill>
            </a:endParaRPr>
          </a:p>
        </p:txBody>
      </p:sp>
    </p:spTree>
    <p:extLst>
      <p:ext uri="{BB962C8B-B14F-4D97-AF65-F5344CB8AC3E}">
        <p14:creationId xmlns:p14="http://schemas.microsoft.com/office/powerpoint/2010/main" val="854404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Additional Resources</a:t>
            </a:r>
            <a:endParaRPr lang="en-GB" dirty="0"/>
          </a:p>
        </p:txBody>
      </p:sp>
      <p:sp>
        <p:nvSpPr>
          <p:cNvPr id="4" name="Rectangle 3"/>
          <p:cNvSpPr/>
          <p:nvPr/>
        </p:nvSpPr>
        <p:spPr bwMode="auto">
          <a:xfrm>
            <a:off x="27464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505050"/>
                </a:solidFill>
                <a:latin typeface="Segoe UI Light"/>
                <a:ea typeface="Segoe UI" pitchFamily="34" charset="0"/>
                <a:cs typeface="Segoe UI" pitchFamily="34" charset="0"/>
              </a:rPr>
              <a:t>Three part series:</a:t>
            </a:r>
            <a:br>
              <a:rPr lang="en-US" sz="2800" dirty="0" smtClean="0">
                <a:solidFill>
                  <a:srgbClr val="505050"/>
                </a:solidFill>
                <a:latin typeface="Segoe UI Light"/>
                <a:ea typeface="Segoe UI" pitchFamily="34" charset="0"/>
                <a:cs typeface="Segoe UI" pitchFamily="34" charset="0"/>
              </a:rPr>
            </a:br>
            <a:endParaRPr lang="en-US" sz="2800" dirty="0" smtClean="0">
              <a:solidFill>
                <a:srgbClr val="505050"/>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800" dirty="0">
                <a:solidFill>
                  <a:srgbClr val="505050"/>
                </a:solidFill>
                <a:latin typeface="Segoe UI Light"/>
                <a:ea typeface="Segoe UI" pitchFamily="34" charset="0"/>
                <a:cs typeface="Segoe UI" pitchFamily="34" charset="0"/>
                <a:hlinkClick r:id="rId2"/>
              </a:rPr>
              <a:t>http://bit.ly/PArRBC</a:t>
            </a:r>
            <a:r>
              <a:rPr lang="en-US" sz="2800" dirty="0">
                <a:solidFill>
                  <a:srgbClr val="505050"/>
                </a:solidFill>
                <a:latin typeface="Segoe UI Light"/>
                <a:ea typeface="Segoe UI" pitchFamily="34" charset="0"/>
                <a:cs typeface="Segoe UI" pitchFamily="34" charset="0"/>
              </a:rPr>
              <a:t> </a:t>
            </a:r>
          </a:p>
          <a:p>
            <a:pPr defTabSz="932472" fontAlgn="base">
              <a:lnSpc>
                <a:spcPct val="90000"/>
              </a:lnSpc>
              <a:spcBef>
                <a:spcPct val="0"/>
              </a:spcBef>
              <a:spcAft>
                <a:spcPct val="0"/>
              </a:spcAft>
            </a:pPr>
            <a:r>
              <a:rPr lang="en-US" sz="2800" dirty="0">
                <a:solidFill>
                  <a:srgbClr val="505050"/>
                </a:solidFill>
                <a:latin typeface="Segoe UI Light"/>
                <a:ea typeface="Segoe UI" pitchFamily="34" charset="0"/>
                <a:cs typeface="Segoe UI" pitchFamily="34" charset="0"/>
                <a:hlinkClick r:id="rId3"/>
              </a:rPr>
              <a:t>http://bit.ly/TeMNz0</a:t>
            </a:r>
            <a:r>
              <a:rPr lang="en-US" sz="2800" dirty="0">
                <a:solidFill>
                  <a:srgbClr val="505050"/>
                </a:solidFill>
                <a:latin typeface="Segoe UI Light"/>
                <a:ea typeface="Segoe UI" pitchFamily="34" charset="0"/>
                <a:cs typeface="Segoe UI" pitchFamily="34" charset="0"/>
              </a:rPr>
              <a:t> </a:t>
            </a:r>
          </a:p>
          <a:p>
            <a:pPr defTabSz="932472" fontAlgn="base">
              <a:lnSpc>
                <a:spcPct val="90000"/>
              </a:lnSpc>
              <a:spcBef>
                <a:spcPct val="0"/>
              </a:spcBef>
              <a:spcAft>
                <a:spcPct val="0"/>
              </a:spcAft>
            </a:pPr>
            <a:r>
              <a:rPr lang="en-US" sz="2800" dirty="0">
                <a:solidFill>
                  <a:srgbClr val="505050"/>
                </a:solidFill>
                <a:latin typeface="Segoe UI Light"/>
                <a:ea typeface="Segoe UI" pitchFamily="34" charset="0"/>
                <a:cs typeface="Segoe UI" pitchFamily="34" charset="0"/>
                <a:hlinkClick r:id="rId4"/>
              </a:rPr>
              <a:t>http://bit.ly/VMQkbV</a:t>
            </a:r>
            <a:r>
              <a:rPr lang="en-US" sz="2800" dirty="0">
                <a:solidFill>
                  <a:srgbClr val="505050"/>
                </a:solidFill>
                <a:latin typeface="Segoe UI Light"/>
                <a:ea typeface="Segoe UI" pitchFamily="34" charset="0"/>
                <a:cs typeface="Segoe UI" pitchFamily="34" charset="0"/>
              </a:rPr>
              <a:t>  </a:t>
            </a:r>
          </a:p>
          <a:p>
            <a:pPr defTabSz="932472" fontAlgn="base">
              <a:lnSpc>
                <a:spcPct val="90000"/>
              </a:lnSpc>
              <a:spcBef>
                <a:spcPct val="0"/>
              </a:spcBef>
              <a:spcAft>
                <a:spcPct val="0"/>
              </a:spcAft>
            </a:pPr>
            <a:endParaRPr lang="en-US" sz="2700" dirty="0">
              <a:solidFill>
                <a:srgbClr val="505050"/>
              </a:solidFill>
              <a:latin typeface="Lucida Console" panose="020B0609040504020204" pitchFamily="49" charset="0"/>
              <a:ea typeface="Segoe UI" pitchFamily="34" charset="0"/>
              <a:cs typeface="Segoe UI" pitchFamily="34" charset="0"/>
            </a:endParaRPr>
          </a:p>
        </p:txBody>
      </p:sp>
      <p:sp>
        <p:nvSpPr>
          <p:cNvPr id="5" name="Rectangle 4"/>
          <p:cNvSpPr/>
          <p:nvPr/>
        </p:nvSpPr>
        <p:spPr bwMode="auto">
          <a:xfrm>
            <a:off x="279399" y="1697062"/>
            <a:ext cx="3778598"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Comprehensive coverage and all the scripts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341270" y="4546255"/>
            <a:ext cx="3601690"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rgbClr val="505050"/>
                </a:solidFill>
                <a:latin typeface="Segoe UI Light"/>
                <a:ea typeface="Segoe UI" pitchFamily="34" charset="0"/>
                <a:cs typeface="Segoe UI" pitchFamily="34" charset="0"/>
                <a:hlinkClick r:id="rId5"/>
              </a:rPr>
              <a:t>http://</a:t>
            </a:r>
            <a:r>
              <a:rPr lang="en-US" sz="2800" dirty="0" smtClean="0">
                <a:solidFill>
                  <a:srgbClr val="505050"/>
                </a:solidFill>
                <a:latin typeface="Segoe UI Light"/>
                <a:ea typeface="Segoe UI" pitchFamily="34" charset="0"/>
                <a:cs typeface="Segoe UI" pitchFamily="34" charset="0"/>
                <a:hlinkClick r:id="rId5"/>
              </a:rPr>
              <a:t>bit.ly/PPa9cB</a:t>
            </a:r>
            <a:r>
              <a:rPr lang="en-US" sz="2800" dirty="0" smtClean="0">
                <a:solidFill>
                  <a:srgbClr val="505050"/>
                </a:solidFill>
                <a:latin typeface="Segoe UI Light"/>
                <a:ea typeface="Segoe UI" pitchFamily="34" charset="0"/>
                <a:cs typeface="Segoe UI" pitchFamily="34" charset="0"/>
              </a:rPr>
              <a:t> </a:t>
            </a:r>
            <a:endParaRPr lang="en-US" sz="2800" dirty="0">
              <a:solidFill>
                <a:srgbClr val="505050"/>
              </a:solidFill>
              <a:latin typeface="Segoe UI Light"/>
              <a:ea typeface="Segoe UI" pitchFamily="34" charset="0"/>
              <a:cs typeface="Segoe UI" pitchFamily="34" charset="0"/>
            </a:endParaRPr>
          </a:p>
        </p:txBody>
      </p:sp>
      <p:sp>
        <p:nvSpPr>
          <p:cNvPr id="7" name="Rectangle 6"/>
          <p:cNvSpPr/>
          <p:nvPr/>
        </p:nvSpPr>
        <p:spPr bwMode="auto">
          <a:xfrm>
            <a:off x="4346029" y="1697062"/>
            <a:ext cx="3778598"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TechNet Configuration Guidance</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378481" y="4551687"/>
            <a:ext cx="3960436"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rgbClr val="505050"/>
                </a:solidFill>
                <a:latin typeface="Segoe UI Light"/>
                <a:ea typeface="Segoe UI" pitchFamily="34" charset="0"/>
                <a:cs typeface="Segoe UI" pitchFamily="34" charset="0"/>
                <a:hlinkClick r:id="rId6"/>
              </a:rPr>
              <a:t>http://</a:t>
            </a:r>
            <a:r>
              <a:rPr lang="en-US" sz="2800" dirty="0" smtClean="0">
                <a:solidFill>
                  <a:srgbClr val="505050"/>
                </a:solidFill>
                <a:latin typeface="Segoe UI Light"/>
                <a:ea typeface="Segoe UI" pitchFamily="34" charset="0"/>
                <a:cs typeface="Segoe UI" pitchFamily="34" charset="0"/>
                <a:hlinkClick r:id="rId6"/>
              </a:rPr>
              <a:t>bitly.com/RQEhIx</a:t>
            </a:r>
            <a:r>
              <a:rPr lang="en-US" sz="2800" dirty="0" smtClean="0">
                <a:solidFill>
                  <a:srgbClr val="505050"/>
                </a:solidFill>
                <a:latin typeface="Segoe UI Light"/>
                <a:ea typeface="Segoe UI" pitchFamily="34" charset="0"/>
                <a:cs typeface="Segoe UI" pitchFamily="34" charset="0"/>
              </a:rPr>
              <a:t> </a:t>
            </a:r>
            <a:endParaRPr lang="en-US" sz="2800" dirty="0" smtClean="0">
              <a:solidFill>
                <a:srgbClr val="FF0000"/>
              </a:solidFill>
              <a:latin typeface="Segoe UI Light"/>
              <a:ea typeface="Segoe UI" pitchFamily="34" charset="0"/>
              <a:cs typeface="Segoe UI" pitchFamily="34" charset="0"/>
            </a:endParaRPr>
          </a:p>
        </p:txBody>
      </p:sp>
      <p:sp>
        <p:nvSpPr>
          <p:cNvPr id="9" name="Rectangle 8"/>
          <p:cNvSpPr/>
          <p:nvPr/>
        </p:nvSpPr>
        <p:spPr bwMode="auto">
          <a:xfrm>
            <a:off x="8383240" y="1702494"/>
            <a:ext cx="3778598"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Additional scripts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027245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794493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GB" dirty="0"/>
          </a:p>
        </p:txBody>
      </p:sp>
      <p:sp>
        <p:nvSpPr>
          <p:cNvPr id="3" name="Title 2"/>
          <p:cNvSpPr>
            <a:spLocks noGrp="1"/>
          </p:cNvSpPr>
          <p:nvPr>
            <p:ph type="title"/>
          </p:nvPr>
        </p:nvSpPr>
        <p:spPr/>
        <p:txBody>
          <a:bodyPr/>
          <a:lstStyle/>
          <a:p>
            <a:r>
              <a:rPr lang="en-GB" dirty="0" smtClean="0"/>
              <a:t>What is Request Management?</a:t>
            </a:r>
            <a:endParaRPr lang="en-GB" dirty="0"/>
          </a:p>
        </p:txBody>
      </p:sp>
      <p:sp>
        <p:nvSpPr>
          <p:cNvPr id="5" name="Rectangle 4"/>
          <p:cNvSpPr/>
          <p:nvPr/>
        </p:nvSpPr>
        <p:spPr bwMode="auto">
          <a:xfrm>
            <a:off x="272272" y="1625054"/>
            <a:ext cx="5801949" cy="46119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r>
              <a:rPr lang="en-US" sz="4000" dirty="0"/>
              <a:t>Allows SharePoint to understand more about, and control the handling of, incoming </a:t>
            </a:r>
            <a:r>
              <a:rPr lang="en-US" sz="4000" dirty="0" smtClean="0"/>
              <a:t>HTTP requests</a:t>
            </a:r>
            <a:endParaRPr lang="en-GB" sz="4000" dirty="0"/>
          </a:p>
          <a:p>
            <a:pPr defTabSz="932472" fontAlgn="base">
              <a:lnSpc>
                <a:spcPct val="90000"/>
              </a:lnSpc>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6362255" y="1630385"/>
            <a:ext cx="5799583" cy="456667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r>
              <a:rPr lang="en-US" sz="4000" dirty="0"/>
              <a:t>Having knowledge of the nature of incoming requests allows SharePoint to </a:t>
            </a:r>
            <a:r>
              <a:rPr lang="en-US" sz="4000" dirty="0" smtClean="0"/>
              <a:t>customize </a:t>
            </a:r>
            <a:r>
              <a:rPr lang="en-US" sz="4000" dirty="0"/>
              <a:t>the response to each request</a:t>
            </a:r>
            <a:endParaRPr lang="en-GB" sz="4000" dirty="0"/>
          </a:p>
          <a:p>
            <a:pPr defTabSz="932472" fontAlgn="base">
              <a:spcBef>
                <a:spcPct val="0"/>
              </a:spcBef>
              <a:spcAft>
                <a:spcPct val="0"/>
              </a:spcAft>
            </a:pPr>
            <a:endParaRPr lang="en-US" sz="40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20052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What is Request Management?</a:t>
            </a:r>
            <a:endParaRPr lang="en-GB" dirty="0"/>
          </a:p>
        </p:txBody>
      </p:sp>
      <p:sp>
        <p:nvSpPr>
          <p:cNvPr id="5" name="Rectangle 4"/>
          <p:cNvSpPr/>
          <p:nvPr/>
        </p:nvSpPr>
        <p:spPr bwMode="auto">
          <a:xfrm>
            <a:off x="274639" y="4546255"/>
            <a:ext cx="5486399"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chemeClr val="tx1"/>
                </a:solidFill>
                <a:latin typeface="+mj-lt"/>
                <a:ea typeface="Segoe UI" pitchFamily="34" charset="0"/>
                <a:cs typeface="Segoe UI" pitchFamily="34" charset="0"/>
              </a:rPr>
              <a:t>Decide if a farm should accept a request</a:t>
            </a:r>
            <a:br>
              <a:rPr lang="en-US" sz="3000" dirty="0" smtClean="0">
                <a:solidFill>
                  <a:schemeClr val="tx1"/>
                </a:solidFill>
                <a:latin typeface="+mj-lt"/>
                <a:ea typeface="Segoe UI" pitchFamily="34" charset="0"/>
                <a:cs typeface="Segoe UI" pitchFamily="34" charset="0"/>
              </a:rPr>
            </a:br>
            <a:endParaRPr lang="en-US" sz="3000" dirty="0" smtClean="0">
              <a:solidFill>
                <a:schemeClr val="tx1"/>
              </a:solidFill>
              <a:latin typeface="+mj-l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chemeClr val="tx1"/>
                </a:solidFill>
                <a:latin typeface="+mj-lt"/>
                <a:ea typeface="Segoe UI" pitchFamily="34" charset="0"/>
                <a:cs typeface="Segoe UI" pitchFamily="34" charset="0"/>
              </a:rPr>
              <a:t>And if so, which web server should handle the request</a:t>
            </a:r>
          </a:p>
        </p:txBody>
      </p:sp>
      <p:sp>
        <p:nvSpPr>
          <p:cNvPr id="6" name="Rectangle 5"/>
          <p:cNvSpPr/>
          <p:nvPr/>
        </p:nvSpPr>
        <p:spPr bwMode="auto">
          <a:xfrm>
            <a:off x="279399" y="1697062"/>
            <a:ext cx="5755880"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Manages and routes incoming requests</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403563" y="1697062"/>
            <a:ext cx="5760640"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Rules Based System</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403563" y="4531052"/>
            <a:ext cx="5976664"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chemeClr val="tx1"/>
                </a:solidFill>
                <a:latin typeface="+mj-lt"/>
                <a:ea typeface="Segoe UI" pitchFamily="34" charset="0"/>
                <a:cs typeface="Segoe UI" pitchFamily="34" charset="0"/>
              </a:rPr>
              <a:t>Deny potentially harmful requests</a:t>
            </a:r>
          </a:p>
          <a:p>
            <a:pPr defTabSz="932472" fontAlgn="base">
              <a:lnSpc>
                <a:spcPct val="90000"/>
              </a:lnSpc>
              <a:spcBef>
                <a:spcPct val="0"/>
              </a:spcBef>
              <a:spcAft>
                <a:spcPct val="0"/>
              </a:spcAft>
            </a:pPr>
            <a:endParaRPr lang="en-US" sz="3000" dirty="0">
              <a:solidFill>
                <a:schemeClr val="tx1"/>
              </a:solidFill>
              <a:latin typeface="+mj-l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chemeClr val="tx1"/>
                </a:solidFill>
                <a:latin typeface="+mj-lt"/>
                <a:ea typeface="Segoe UI" pitchFamily="34" charset="0"/>
                <a:cs typeface="Segoe UI" pitchFamily="34" charset="0"/>
              </a:rPr>
              <a:t>Route good requests</a:t>
            </a:r>
            <a:br>
              <a:rPr lang="en-US" sz="3000" dirty="0" smtClean="0">
                <a:solidFill>
                  <a:schemeClr val="tx1"/>
                </a:solidFill>
                <a:latin typeface="+mj-lt"/>
                <a:ea typeface="Segoe UI" pitchFamily="34" charset="0"/>
                <a:cs typeface="Segoe UI" pitchFamily="34" charset="0"/>
              </a:rPr>
            </a:br>
            <a:endParaRPr lang="en-US" sz="3000" dirty="0" smtClean="0">
              <a:solidFill>
                <a:schemeClr val="tx1"/>
              </a:solidFill>
              <a:latin typeface="+mj-lt"/>
              <a:ea typeface="Segoe UI" pitchFamily="34" charset="0"/>
              <a:cs typeface="Segoe UI" pitchFamily="34" charset="0"/>
            </a:endParaRPr>
          </a:p>
          <a:p>
            <a:pPr defTabSz="932472" fontAlgn="base">
              <a:lnSpc>
                <a:spcPct val="90000"/>
              </a:lnSpc>
              <a:spcBef>
                <a:spcPct val="0"/>
              </a:spcBef>
              <a:spcAft>
                <a:spcPct val="0"/>
              </a:spcAft>
            </a:pPr>
            <a:r>
              <a:rPr lang="en-US" sz="3000" dirty="0" smtClean="0">
                <a:solidFill>
                  <a:schemeClr val="tx1"/>
                </a:solidFill>
                <a:latin typeface="+mj-lt"/>
                <a:ea typeface="Segoe UI" pitchFamily="34" charset="0"/>
                <a:cs typeface="Segoe UI" pitchFamily="34" charset="0"/>
              </a:rPr>
              <a:t>Optimize Performance</a:t>
            </a:r>
          </a:p>
        </p:txBody>
      </p:sp>
      <p:sp>
        <p:nvSpPr>
          <p:cNvPr id="15" name="Freeform 104"/>
          <p:cNvSpPr>
            <a:spLocks noEditPoints="1"/>
          </p:cNvSpPr>
          <p:nvPr/>
        </p:nvSpPr>
        <p:spPr bwMode="black">
          <a:xfrm>
            <a:off x="6681790" y="3929310"/>
            <a:ext cx="319430" cy="319430"/>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Freeform 121"/>
          <p:cNvSpPr>
            <a:spLocks/>
          </p:cNvSpPr>
          <p:nvPr/>
        </p:nvSpPr>
        <p:spPr bwMode="black">
          <a:xfrm>
            <a:off x="529605" y="3872381"/>
            <a:ext cx="322594" cy="433287"/>
          </a:xfrm>
          <a:custGeom>
            <a:avLst/>
            <a:gdLst>
              <a:gd name="T0" fmla="*/ 30 w 62"/>
              <a:gd name="T1" fmla="*/ 81 h 83"/>
              <a:gd name="T2" fmla="*/ 9 w 62"/>
              <a:gd name="T3" fmla="*/ 56 h 83"/>
              <a:gd name="T4" fmla="*/ 35 w 62"/>
              <a:gd name="T5" fmla="*/ 31 h 83"/>
              <a:gd name="T6" fmla="*/ 35 w 62"/>
              <a:gd name="T7" fmla="*/ 47 h 83"/>
              <a:gd name="T8" fmla="*/ 62 w 62"/>
              <a:gd name="T9" fmla="*/ 23 h 83"/>
              <a:gd name="T10" fmla="*/ 35 w 62"/>
              <a:gd name="T11" fmla="*/ 0 h 83"/>
              <a:gd name="T12" fmla="*/ 35 w 62"/>
              <a:gd name="T13" fmla="*/ 15 h 83"/>
              <a:gd name="T14" fmla="*/ 34 w 62"/>
              <a:gd name="T15" fmla="*/ 15 h 83"/>
              <a:gd name="T16" fmla="*/ 0 w 62"/>
              <a:gd name="T17" fmla="*/ 50 h 83"/>
              <a:gd name="T18" fmla="*/ 30 w 62"/>
              <a:gd name="T19" fmla="*/ 83 h 83"/>
              <a:gd name="T20" fmla="*/ 30 w 62"/>
              <a:gd name="T21" fmla="*/ 8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83">
                <a:moveTo>
                  <a:pt x="30" y="81"/>
                </a:moveTo>
                <a:cubicBezTo>
                  <a:pt x="18" y="78"/>
                  <a:pt x="9" y="68"/>
                  <a:pt x="9" y="56"/>
                </a:cubicBezTo>
                <a:cubicBezTo>
                  <a:pt x="9" y="42"/>
                  <a:pt x="20" y="32"/>
                  <a:pt x="35" y="31"/>
                </a:cubicBezTo>
                <a:cubicBezTo>
                  <a:pt x="35" y="47"/>
                  <a:pt x="35" y="47"/>
                  <a:pt x="35" y="47"/>
                </a:cubicBezTo>
                <a:cubicBezTo>
                  <a:pt x="62" y="23"/>
                  <a:pt x="62" y="23"/>
                  <a:pt x="62" y="23"/>
                </a:cubicBezTo>
                <a:cubicBezTo>
                  <a:pt x="35" y="0"/>
                  <a:pt x="35" y="0"/>
                  <a:pt x="35" y="0"/>
                </a:cubicBezTo>
                <a:cubicBezTo>
                  <a:pt x="35" y="15"/>
                  <a:pt x="35" y="15"/>
                  <a:pt x="35" y="15"/>
                </a:cubicBezTo>
                <a:cubicBezTo>
                  <a:pt x="35" y="15"/>
                  <a:pt x="35" y="15"/>
                  <a:pt x="34" y="15"/>
                </a:cubicBezTo>
                <a:cubicBezTo>
                  <a:pt x="16" y="15"/>
                  <a:pt x="0" y="31"/>
                  <a:pt x="0" y="50"/>
                </a:cubicBezTo>
                <a:cubicBezTo>
                  <a:pt x="0" y="67"/>
                  <a:pt x="13" y="81"/>
                  <a:pt x="30" y="83"/>
                </a:cubicBezTo>
                <a:lnTo>
                  <a:pt x="30" y="81"/>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0009838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2" grpId="0" animBg="1"/>
      <p:bldP spid="13" grpId="0"/>
      <p:bldP spid="15"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Usage Scenarios</a:t>
            </a:r>
            <a:endParaRPr lang="en-US" dirty="0">
              <a:solidFill>
                <a:schemeClr val="bg1"/>
              </a:solidFill>
            </a:endParaRPr>
          </a:p>
        </p:txBody>
      </p:sp>
    </p:spTree>
    <p:extLst>
      <p:ext uri="{BB962C8B-B14F-4D97-AF65-F5344CB8AC3E}">
        <p14:creationId xmlns:p14="http://schemas.microsoft.com/office/powerpoint/2010/main" val="3837499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Reliability and Performance</a:t>
            </a:r>
            <a:endParaRPr lang="en-GB" dirty="0"/>
          </a:p>
        </p:txBody>
      </p:sp>
      <p:sp>
        <p:nvSpPr>
          <p:cNvPr id="5" name="Rectangle 4"/>
          <p:cNvSpPr/>
          <p:nvPr/>
        </p:nvSpPr>
        <p:spPr bwMode="auto">
          <a:xfrm>
            <a:off x="274639" y="4546255"/>
            <a:ext cx="5486399"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Request Management can route to web servers that have better performance, keeping low performance web servers available</a:t>
            </a:r>
          </a:p>
        </p:txBody>
      </p:sp>
      <p:sp>
        <p:nvSpPr>
          <p:cNvPr id="6" name="Rectangle 5"/>
          <p:cNvSpPr/>
          <p:nvPr/>
        </p:nvSpPr>
        <p:spPr bwMode="auto">
          <a:xfrm>
            <a:off x="279399" y="1697062"/>
            <a:ext cx="5755880"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Routing new requests to a web server with low performance can increase latency and cause timeouts</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403563" y="1697062"/>
            <a:ext cx="5760640" cy="274002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Requests from users and bots (e.g. search crawlers) have equal priority</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403563" y="4531052"/>
            <a:ext cx="5976664"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000" dirty="0" smtClean="0">
                <a:solidFill>
                  <a:srgbClr val="505050"/>
                </a:solidFill>
                <a:latin typeface="Segoe UI Light"/>
                <a:ea typeface="Segoe UI" pitchFamily="34" charset="0"/>
                <a:cs typeface="Segoe UI" pitchFamily="34" charset="0"/>
              </a:rPr>
              <a:t>Prioritize requests by throttling requests from bots to instead serve requests from end users</a:t>
            </a:r>
          </a:p>
        </p:txBody>
      </p:sp>
    </p:spTree>
    <p:extLst>
      <p:ext uri="{BB962C8B-B14F-4D97-AF65-F5344CB8AC3E}">
        <p14:creationId xmlns:p14="http://schemas.microsoft.com/office/powerpoint/2010/main" val="1290214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2" grpId="0" animBg="1"/>
      <p:bldP spid="13" grpId="0"/>
    </p:bld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Spencer Harbar </External_x0020_Speaker>
    <Session_x0020_Code xmlns="2295e2e7-0eeb-498e-8716-217bb2ee6ee3">SPC271</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Spencer Harbar</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08831DA3-C6E3-4272-91E9-4E8FC3416D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office/infopath/2007/PartnerControls"/>
    <ds:schemaRef ds:uri="2295e2e7-0eeb-498e-8716-217bb2ee6ee3"/>
    <ds:schemaRef ds:uri="230e9df3-be65-4c73-a93b-d1236ebd677e"/>
    <ds:schemaRef ds:uri="http://purl.org/dc/elements/1.1/"/>
    <ds:schemaRef ds:uri="http://www.w3.org/XML/1998/namespace"/>
    <ds:schemaRef ds:uri="http://purl.org/dc/terms/"/>
    <ds:schemaRef ds:uri="http://schemas.microsoft.com/office/2006/documentManagement/types"/>
    <ds:schemaRef ds:uri="http://schemas.openxmlformats.org/package/2006/metadata/core-properties"/>
    <ds:schemaRef ds:uri="http://purl.org/dc/dcmitype/"/>
    <ds:schemaRef ds:uri="http://schemas.microsoft.com/office/2006/metadata/properties"/>
    <ds:schemaRef ds:uri="032d541b-1b4e-4d91-93c7-b10533c52f7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696</TotalTime>
  <Words>1915</Words>
  <Application>Microsoft Office PowerPoint</Application>
  <PresentationFormat>Custom</PresentationFormat>
  <Paragraphs>330</Paragraphs>
  <Slides>52</Slides>
  <Notes>3</Notes>
  <HiddenSlides>0</HiddenSlides>
  <MMClips>0</MMClips>
  <ScaleCrop>false</ScaleCrop>
  <HeadingPairs>
    <vt:vector size="4" baseType="variant">
      <vt:variant>
        <vt:lpstr>Theme</vt:lpstr>
      </vt:variant>
      <vt:variant>
        <vt:i4>4</vt:i4>
      </vt:variant>
      <vt:variant>
        <vt:lpstr>Slide Titles</vt:lpstr>
      </vt:variant>
      <vt:variant>
        <vt:i4>52</vt:i4>
      </vt:variant>
    </vt:vector>
  </HeadingPairs>
  <TitlesOfParts>
    <vt:vector size="56" baseType="lpstr">
      <vt:lpstr>5-30072_SPC2012_IT-Pro_Template_16x9</vt:lpstr>
      <vt:lpstr>5-30072_SPC2012_IT-Pro_Template_16x9_Light</vt:lpstr>
      <vt:lpstr>SPC2012_IT-Pro_Template_16x9</vt:lpstr>
      <vt:lpstr>5-30072_SPC2012_Business_Template_16x9_Light</vt:lpstr>
      <vt:lpstr>PowerPoint Presentation</vt:lpstr>
      <vt:lpstr>Request Management in SharePoint 2013</vt:lpstr>
      <vt:lpstr>About Spencer Harbar</vt:lpstr>
      <vt:lpstr>Agenda</vt:lpstr>
      <vt:lpstr>What is Request Management?</vt:lpstr>
      <vt:lpstr>What is Request Management?</vt:lpstr>
      <vt:lpstr>What is Request Management?</vt:lpstr>
      <vt:lpstr>Usage Scenarios</vt:lpstr>
      <vt:lpstr>Reliability and Performance</vt:lpstr>
      <vt:lpstr>Capacity Management</vt:lpstr>
      <vt:lpstr>Scalability</vt:lpstr>
      <vt:lpstr>Operational Service Management</vt:lpstr>
      <vt:lpstr>Architectural Overview</vt:lpstr>
      <vt:lpstr>Request Management Fundamentals</vt:lpstr>
      <vt:lpstr>Architectural Overview</vt:lpstr>
      <vt:lpstr>Architectural Overview</vt:lpstr>
      <vt:lpstr>Web Application Configuration</vt:lpstr>
      <vt:lpstr>Host Based Sites (a.k.a Host Named Site Collections)</vt:lpstr>
      <vt:lpstr>Deployment Modes</vt:lpstr>
      <vt:lpstr>Integrated Mode Deployment</vt:lpstr>
      <vt:lpstr>Dedicated Mode Deployment</vt:lpstr>
      <vt:lpstr>Comparing Deployment Modes</vt:lpstr>
      <vt:lpstr>Components, Rules and Evaluation</vt:lpstr>
      <vt:lpstr>Request Management Components</vt:lpstr>
      <vt:lpstr>Request Management Rules</vt:lpstr>
      <vt:lpstr>Request Management Components</vt:lpstr>
      <vt:lpstr>Rule Criteria</vt:lpstr>
      <vt:lpstr>Rule Evaluation</vt:lpstr>
      <vt:lpstr>Rule Evaluation</vt:lpstr>
      <vt:lpstr>Rule Evaluation Gotchas</vt:lpstr>
      <vt:lpstr>Configuration and Management</vt:lpstr>
      <vt:lpstr>Configuration and Management</vt:lpstr>
      <vt:lpstr>Key Windows PowerShell cmdlets</vt:lpstr>
      <vt:lpstr>Key Windows PowerShell cmdlets</vt:lpstr>
      <vt:lpstr>Key Windows PowerShell cmdlets</vt:lpstr>
      <vt:lpstr>Key Windows PowerShell cmdlets</vt:lpstr>
      <vt:lpstr>Key Windows PowerShell cmdlets</vt:lpstr>
      <vt:lpstr>Key Windows PowerShell cmdlets</vt:lpstr>
      <vt:lpstr>Monitoring</vt:lpstr>
      <vt:lpstr>Example Scenario</vt:lpstr>
      <vt:lpstr>Example Scenario</vt:lpstr>
      <vt:lpstr>Requirements</vt:lpstr>
      <vt:lpstr>Logical Architecture</vt:lpstr>
      <vt:lpstr>Demo</vt:lpstr>
      <vt:lpstr>Demonstration Recap</vt:lpstr>
      <vt:lpstr>Wrap Up and Recommendations</vt:lpstr>
      <vt:lpstr>Summary</vt:lpstr>
      <vt:lpstr>Recommendations</vt:lpstr>
      <vt:lpstr>Recommendations</vt:lpstr>
      <vt:lpstr>Additional Resources</vt:lpstr>
      <vt:lpstr>PowerPoint Presentation</vt:lpstr>
      <vt:lpstr>PowerPoint Presentation</vt:lpstr>
    </vt:vector>
  </TitlesOfParts>
  <Manager>Ron Sasaki</Manager>
  <Company>Triumph Media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Request Management in SharePoint 2013</dc:title>
  <dc:subject>SharePoint Conference 2012</dc:subject>
  <dc:creator>Spencer Harbar</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80</cp:revision>
  <dcterms:created xsi:type="dcterms:W3CDTF">2012-11-04T17:23:49Z</dcterms:created>
  <dcterms:modified xsi:type="dcterms:W3CDTF">2012-12-06T16:16:27Z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