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Default Extension="wmv" ContentType="video/x-ms-wmv"/>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9" r:id="rId6"/>
  </p:sldMasterIdLst>
  <p:notesMasterIdLst>
    <p:notesMasterId r:id="rId37"/>
  </p:notesMasterIdLst>
  <p:handoutMasterIdLst>
    <p:handoutMasterId r:id="rId38"/>
  </p:handoutMasterIdLst>
  <p:sldIdLst>
    <p:sldId id="1055" r:id="rId7"/>
    <p:sldId id="1054" r:id="rId8"/>
    <p:sldId id="1108" r:id="rId9"/>
    <p:sldId id="1107" r:id="rId10"/>
    <p:sldId id="1103" r:id="rId11"/>
    <p:sldId id="1109" r:id="rId12"/>
    <p:sldId id="1104" r:id="rId13"/>
    <p:sldId id="1090" r:id="rId14"/>
    <p:sldId id="1091" r:id="rId15"/>
    <p:sldId id="1092" r:id="rId16"/>
    <p:sldId id="1113" r:id="rId17"/>
    <p:sldId id="1118" r:id="rId18"/>
    <p:sldId id="1097" r:id="rId19"/>
    <p:sldId id="1096" r:id="rId20"/>
    <p:sldId id="1115" r:id="rId21"/>
    <p:sldId id="1094" r:id="rId22"/>
    <p:sldId id="1095" r:id="rId23"/>
    <p:sldId id="1105" r:id="rId24"/>
    <p:sldId id="1100" r:id="rId25"/>
    <p:sldId id="1098" r:id="rId26"/>
    <p:sldId id="1116" r:id="rId27"/>
    <p:sldId id="1099" r:id="rId28"/>
    <p:sldId id="1112" r:id="rId29"/>
    <p:sldId id="1111" r:id="rId30"/>
    <p:sldId id="1101" r:id="rId31"/>
    <p:sldId id="1117" r:id="rId32"/>
    <p:sldId id="1119" r:id="rId33"/>
    <p:sldId id="1110" r:id="rId34"/>
    <p:sldId id="1076" r:id="rId35"/>
    <p:sldId id="1120" r:id="rId36"/>
  </p:sldIdLst>
  <p:sldSz cx="12436475" cy="6994525"/>
  <p:notesSz cx="6858000" cy="9144000"/>
  <p:defaultText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Steve Kraynak" initials="SK" lastIdx="1" clrIdx="2">
    <p:extLst>
      <p:ext uri="{19B8F6BF-5375-455C-9EA6-DF929625EA0E}">
        <p15:presenceInfo xmlns:p15="http://schemas.microsoft.com/office/powerpoint/2012/main" xmlns="" userId="S-1-5-21-2127521184-1604012920-1887927527-7461659" providerId="AD"/>
      </p:ext>
    </p:extLst>
  </p:cmAuthor>
  <p:cmAuthor id="3" name="Ari Schorr" initials="AS" lastIdx="4" clrIdx="3">
    <p:extLst>
      <p:ext uri="{19B8F6BF-5375-455C-9EA6-DF929625EA0E}">
        <p15:presenceInfo xmlns:p15="http://schemas.microsoft.com/office/powerpoint/2012/main" xmlns="" userId="S-1-5-21-2127521184-1604012920-1887927527-952036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188" autoAdjust="0"/>
    <p:restoredTop sz="92598" autoAdjust="0"/>
  </p:normalViewPr>
  <p:slideViewPr>
    <p:cSldViewPr>
      <p:cViewPr varScale="1">
        <p:scale>
          <a:sx n="63" d="100"/>
          <a:sy n="63" d="100"/>
        </p:scale>
        <p:origin x="-1164" y="-114"/>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50" d="100"/>
        <a:sy n="50"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 Business</a:t>
            </a:r>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Business</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651"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40" indent="-107945"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32" indent="-117391"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02" indent="-149774"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35" indent="-117391"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627" algn="l" defTabSz="932651" rtl="0" eaLnBrk="1" latinLnBrk="0" hangingPunct="1">
      <a:defRPr sz="1200" kern="1200">
        <a:solidFill>
          <a:schemeClr val="tx1"/>
        </a:solidFill>
        <a:latin typeface="+mn-lt"/>
        <a:ea typeface="+mn-ea"/>
        <a:cs typeface="+mn-cs"/>
      </a:defRPr>
    </a:lvl6pPr>
    <a:lvl7pPr marL="2797952" algn="l" defTabSz="932651" rtl="0" eaLnBrk="1" latinLnBrk="0" hangingPunct="1">
      <a:defRPr sz="1200" kern="1200">
        <a:solidFill>
          <a:schemeClr val="tx1"/>
        </a:solidFill>
        <a:latin typeface="+mn-lt"/>
        <a:ea typeface="+mn-ea"/>
        <a:cs typeface="+mn-cs"/>
      </a:defRPr>
    </a:lvl7pPr>
    <a:lvl8pPr marL="3264277" algn="l" defTabSz="932651" rtl="0" eaLnBrk="1" latinLnBrk="0" hangingPunct="1">
      <a:defRPr sz="1200" kern="1200">
        <a:solidFill>
          <a:schemeClr val="tx1"/>
        </a:solidFill>
        <a:latin typeface="+mn-lt"/>
        <a:ea typeface="+mn-ea"/>
        <a:cs typeface="+mn-cs"/>
      </a:defRPr>
    </a:lvl8pPr>
    <a:lvl9pPr marL="3730604" algn="l" defTabSz="932651"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28</a:t>
            </a:fld>
            <a:endParaRPr lang="en-US" dirty="0"/>
          </a:p>
        </p:txBody>
      </p:sp>
    </p:spTree>
    <p:extLst>
      <p:ext uri="{BB962C8B-B14F-4D97-AF65-F5344CB8AC3E}">
        <p14:creationId xmlns:p14="http://schemas.microsoft.com/office/powerpoint/2010/main" val="14311563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3:42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29</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40415499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49413" y="479425"/>
            <a:ext cx="3724275" cy="2095500"/>
          </a:xfrm>
        </p:spPr>
      </p:sp>
      <p:sp>
        <p:nvSpPr>
          <p:cNvPr id="3" name="Notes Placeholder 2"/>
          <p:cNvSpPr>
            <a:spLocks noGrp="1"/>
          </p:cNvSpPr>
          <p:nvPr>
            <p:ph type="body" idx="1"/>
          </p:nvPr>
        </p:nvSpPr>
        <p:spPr>
          <a:xfrm>
            <a:off x="511763" y="3217781"/>
            <a:ext cx="5977801" cy="4189095"/>
          </a:xfrm>
        </p:spPr>
        <p:txBody>
          <a:bodyPr/>
          <a:lstStyle/>
          <a:p>
            <a:pPr marL="0" lvl="1" indent="0">
              <a:buNone/>
              <a:tabLst/>
            </a:pPr>
            <a:endParaRPr lang="en-US" dirty="0"/>
          </a:p>
        </p:txBody>
      </p:sp>
      <p:sp>
        <p:nvSpPr>
          <p:cNvPr id="4" name="Slide Number Placeholder 3"/>
          <p:cNvSpPr>
            <a:spLocks noGrp="1"/>
          </p:cNvSpPr>
          <p:nvPr>
            <p:ph type="sldNum" sz="quarter" idx="10"/>
          </p:nvPr>
        </p:nvSpPr>
        <p:spPr/>
        <p:txBody>
          <a:bodyPr/>
          <a:lstStyle/>
          <a:p>
            <a:fld id="{14979F40-820F-4F3D-8332-FDAADAF68E99}" type="slidenum">
              <a:rPr lang="en-US" smtClean="0"/>
              <a:t>3</a:t>
            </a:fld>
            <a:endParaRPr lang="en-US"/>
          </a:p>
        </p:txBody>
      </p:sp>
    </p:spTree>
    <p:extLst>
      <p:ext uri="{BB962C8B-B14F-4D97-AF65-F5344CB8AC3E}">
        <p14:creationId xmlns:p14="http://schemas.microsoft.com/office/powerpoint/2010/main" val="17070399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4F00158F-14A2-4562-8F02-29C5976AC9B0}" type="slidenum">
              <a:rPr lang="en-US" smtClean="0"/>
              <a:pPr>
                <a:defRPr/>
              </a:pPr>
              <a:t>6</a:t>
            </a:fld>
            <a:endParaRPr lang="en-US" dirty="0"/>
          </a:p>
        </p:txBody>
      </p:sp>
    </p:spTree>
    <p:extLst>
      <p:ext uri="{BB962C8B-B14F-4D97-AF65-F5344CB8AC3E}">
        <p14:creationId xmlns:p14="http://schemas.microsoft.com/office/powerpoint/2010/main" val="5489368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Char char="•"/>
            </a:pPr>
            <a:endParaRPr lang="en-US" baseline="0" dirty="0" smtClean="0"/>
          </a:p>
        </p:txBody>
      </p:sp>
      <p:sp>
        <p:nvSpPr>
          <p:cNvPr id="4" name="Slide Number Placeholder 3"/>
          <p:cNvSpPr>
            <a:spLocks noGrp="1"/>
          </p:cNvSpPr>
          <p:nvPr>
            <p:ph type="sldNum" sz="quarter" idx="10"/>
          </p:nvPr>
        </p:nvSpPr>
        <p:spPr/>
        <p:txBody>
          <a:bodyPr/>
          <a:lstStyle/>
          <a:p>
            <a:fld id="{B4C6ABC2-FD60-4681-A1E8-0CC5FA83F105}" type="slidenum">
              <a:rPr lang="en-US" smtClean="0"/>
              <a:pPr/>
              <a:t>20</a:t>
            </a:fld>
            <a:endParaRPr lang="en-US" dirty="0"/>
          </a:p>
        </p:txBody>
      </p:sp>
    </p:spTree>
    <p:extLst>
      <p:ext uri="{BB962C8B-B14F-4D97-AF65-F5344CB8AC3E}">
        <p14:creationId xmlns:p14="http://schemas.microsoft.com/office/powerpoint/2010/main" val="6494425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5AA38B30-C479-48C8-91B6-4EDF12D2BC6A}" type="datetime1">
              <a:rPr lang="en-US" smtClean="0"/>
              <a:t>12/5/2012</a:t>
            </a:fld>
            <a:endParaRPr lang="en-US"/>
          </a:p>
        </p:txBody>
      </p:sp>
      <p:sp>
        <p:nvSpPr>
          <p:cNvPr id="5" name="Slide Number Placeholder 4"/>
          <p:cNvSpPr>
            <a:spLocks noGrp="1"/>
          </p:cNvSpPr>
          <p:nvPr>
            <p:ph type="sldNum" sz="quarter" idx="11"/>
          </p:nvPr>
        </p:nvSpPr>
        <p:spPr/>
        <p:txBody>
          <a:bodyPr/>
          <a:lstStyle/>
          <a:p>
            <a:fld id="{B4008EB6-D09E-4580-8CD6-DDB14511944F}" type="slidenum">
              <a:rPr lang="en-US" smtClean="0"/>
              <a:t>21</a:t>
            </a:fld>
            <a:endParaRPr lang="en-US" dirty="0"/>
          </a:p>
        </p:txBody>
      </p:sp>
      <p:sp>
        <p:nvSpPr>
          <p:cNvPr id="6" name="Header Placeholder 5"/>
          <p:cNvSpPr>
            <a:spLocks noGrp="1"/>
          </p:cNvSpPr>
          <p:nvPr>
            <p:ph type="hdr" sz="quarter" idx="12"/>
          </p:nvPr>
        </p:nvSpPr>
        <p:spPr/>
        <p:txBody>
          <a:bodyPr/>
          <a:lstStyle/>
          <a:p>
            <a:r>
              <a:rPr lang="en-US" smtClean="0"/>
              <a:t>Microsoft Office</a:t>
            </a:r>
            <a:endParaRPr lang="en-US" dirty="0"/>
          </a:p>
        </p:txBody>
      </p:sp>
      <p:sp>
        <p:nvSpPr>
          <p:cNvPr id="7" name="Footer Placeholder 6"/>
          <p:cNvSpPr>
            <a:spLocks noGrp="1"/>
          </p:cNvSpPr>
          <p:nvPr>
            <p:ph type="ftr" sz="quarter" idx="13"/>
          </p:nvPr>
        </p:nvSpPr>
        <p:spPr/>
        <p:txBody>
          <a:bodyPr/>
          <a:lstStyle/>
          <a:p>
            <a:pPr marL="236179" defTabSz="931467"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179" defTabSz="931467"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383174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noTextEdit="1"/>
          </p:cNvSpPr>
          <p:nvPr>
            <p:ph type="sldImg"/>
          </p:nvPr>
        </p:nvSpPr>
        <p:spPr>
          <a:ln/>
        </p:spPr>
      </p:sp>
      <p:sp>
        <p:nvSpPr>
          <p:cNvPr id="46082" name="Notes Placeholder 2"/>
          <p:cNvSpPr>
            <a:spLocks noGrp="1"/>
          </p:cNvSpPr>
          <p:nvPr>
            <p:ph type="body" idx="1"/>
          </p:nvPr>
        </p:nvSpPr>
        <p:spPr>
          <a:noFill/>
          <a:ln/>
        </p:spPr>
        <p:txBody>
          <a:bodyPr/>
          <a:lstStyle/>
          <a:p>
            <a:pPr>
              <a:buFont typeface="Arial" pitchFamily="34" charset="0"/>
              <a:buNone/>
            </a:pPr>
            <a:endParaRPr lang="en-US" dirty="0" smtClean="0"/>
          </a:p>
        </p:txBody>
      </p:sp>
      <p:sp>
        <p:nvSpPr>
          <p:cNvPr id="46083" name="Slide Number Placeholder 3"/>
          <p:cNvSpPr>
            <a:spLocks noGrp="1"/>
          </p:cNvSpPr>
          <p:nvPr>
            <p:ph type="sldNum" sz="quarter" idx="5"/>
          </p:nvPr>
        </p:nvSpPr>
        <p:spPr>
          <a:noFill/>
        </p:spPr>
        <p:txBody>
          <a:bodyPr/>
          <a:lstStyle/>
          <a:p>
            <a:pPr defTabSz="904751"/>
            <a:fld id="{93C63BEE-9506-4FC1-BAA2-BDE280593C02}" type="slidenum">
              <a:rPr lang="en-US" smtClean="0"/>
              <a:pPr defTabSz="904751"/>
              <a:t>22</a:t>
            </a:fld>
            <a:endParaRPr lang="en-US" dirty="0" smtClean="0"/>
          </a:p>
        </p:txBody>
      </p:sp>
    </p:spTree>
    <p:extLst>
      <p:ext uri="{BB962C8B-B14F-4D97-AF65-F5344CB8AC3E}">
        <p14:creationId xmlns:p14="http://schemas.microsoft.com/office/powerpoint/2010/main" val="39228795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4C6ABC2-FD60-4681-A1E8-0CC5FA83F105}" type="slidenum">
              <a:rPr lang="en-US" smtClean="0"/>
              <a:pPr/>
              <a:t>25</a:t>
            </a:fld>
            <a:endParaRPr lang="en-US"/>
          </a:p>
        </p:txBody>
      </p:sp>
    </p:spTree>
    <p:extLst>
      <p:ext uri="{BB962C8B-B14F-4D97-AF65-F5344CB8AC3E}">
        <p14:creationId xmlns:p14="http://schemas.microsoft.com/office/powerpoint/2010/main" val="25313895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5AA38B30-C479-48C8-91B6-4EDF12D2BC6A}" type="datetime1">
              <a:rPr lang="en-US" smtClean="0"/>
              <a:t>12/5/2012</a:t>
            </a:fld>
            <a:endParaRPr lang="en-US"/>
          </a:p>
        </p:txBody>
      </p:sp>
      <p:sp>
        <p:nvSpPr>
          <p:cNvPr id="5" name="Slide Number Placeholder 4"/>
          <p:cNvSpPr>
            <a:spLocks noGrp="1"/>
          </p:cNvSpPr>
          <p:nvPr>
            <p:ph type="sldNum" sz="quarter" idx="11"/>
          </p:nvPr>
        </p:nvSpPr>
        <p:spPr/>
        <p:txBody>
          <a:bodyPr/>
          <a:lstStyle/>
          <a:p>
            <a:fld id="{B4008EB6-D09E-4580-8CD6-DDB14511944F}" type="slidenum">
              <a:rPr lang="en-US" smtClean="0"/>
              <a:t>26</a:t>
            </a:fld>
            <a:endParaRPr lang="en-US" dirty="0"/>
          </a:p>
        </p:txBody>
      </p:sp>
      <p:sp>
        <p:nvSpPr>
          <p:cNvPr id="6" name="Header Placeholder 5"/>
          <p:cNvSpPr>
            <a:spLocks noGrp="1"/>
          </p:cNvSpPr>
          <p:nvPr>
            <p:ph type="hdr" sz="quarter" idx="12"/>
          </p:nvPr>
        </p:nvSpPr>
        <p:spPr/>
        <p:txBody>
          <a:bodyPr/>
          <a:lstStyle/>
          <a:p>
            <a:r>
              <a:rPr lang="en-US" smtClean="0"/>
              <a:t>Microsoft Office</a:t>
            </a:r>
            <a:endParaRPr lang="en-US" dirty="0"/>
          </a:p>
        </p:txBody>
      </p:sp>
      <p:sp>
        <p:nvSpPr>
          <p:cNvPr id="7" name="Footer Placeholder 6"/>
          <p:cNvSpPr>
            <a:spLocks noGrp="1"/>
          </p:cNvSpPr>
          <p:nvPr>
            <p:ph type="ftr" sz="quarter" idx="13"/>
          </p:nvPr>
        </p:nvSpPr>
        <p:spPr/>
        <p:txBody>
          <a:bodyPr/>
          <a:lstStyle/>
          <a:p>
            <a:pPr marL="236179" defTabSz="931467"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179" defTabSz="931467"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36605725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39" y="3954464"/>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9" y="3954463"/>
            <a:ext cx="7315200" cy="1371579"/>
          </a:xfrm>
          <a:noFill/>
        </p:spPr>
        <p:txBody>
          <a:bodyPr lIns="146289" tIns="91431" rIns="146289" bIns="91431"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289" tIns="109717" rIns="146289" bIns="10971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8"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Placeholder 11"/>
          <p:cNvSpPr>
            <a:spLocks noGrp="1"/>
          </p:cNvSpPr>
          <p:nvPr>
            <p:ph type="body" sz="quarter" idx="13" hasCustomPrompt="1"/>
          </p:nvPr>
        </p:nvSpPr>
        <p:spPr>
          <a:xfrm>
            <a:off x="10058402" y="1028410"/>
            <a:ext cx="2103437" cy="467125"/>
          </a:xfrm>
        </p:spPr>
        <p:txBody>
          <a:bodyPr/>
          <a:lstStyle>
            <a:lvl1pPr marL="0" indent="0" algn="r" defTabSz="932651"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8" y="6183604"/>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381" eaLnBrk="1" fontAlgn="base" latinLnBrk="0" hangingPunct="1">
                <a:lnSpc>
                  <a:spcPct val="90000"/>
                </a:lnSpc>
                <a:spcBef>
                  <a:spcPct val="0"/>
                </a:spcBef>
                <a:spcAft>
                  <a:spcPct val="0"/>
                </a:spcAft>
                <a:buClrTx/>
                <a:buSzTx/>
                <a:buFontTx/>
                <a:buNone/>
                <a:tabLst/>
                <a:defRPr/>
              </a:pPr>
              <a:endParaRPr kumimoji="0" lang="en-US" sz="30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marL="0" marR="0" lvl="0" indent="0" defTabSz="914311"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pSp>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1"/>
            <a:ext cx="11887200" cy="2443746"/>
          </a:xfrm>
          <a:prstGeom prst="rect">
            <a:avLst/>
          </a:prstGeom>
        </p:spPr>
        <p:txBody>
          <a:bodyPr/>
          <a:lstStyle>
            <a:lvl1pPr marL="290485" indent="-290485">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44" indent="-280960">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928" indent="-290485">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506" indent="-228578">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084" indent="-228578">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42" tIns="77721" rIns="155442" bIns="77721"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Sub-Page-White">
    <p:spTree>
      <p:nvGrpSpPr>
        <p:cNvPr id="1" name=""/>
        <p:cNvGrpSpPr/>
        <p:nvPr/>
      </p:nvGrpSpPr>
      <p:grpSpPr>
        <a:xfrm>
          <a:off x="0" y="0"/>
          <a:ext cx="0" cy="0"/>
          <a:chOff x="0" y="0"/>
          <a:chExt cx="0" cy="0"/>
        </a:xfrm>
      </p:grpSpPr>
      <p:pic>
        <p:nvPicPr>
          <p:cNvPr id="4" name="Picture 6" descr="globe-b-w-white.jpg"/>
          <p:cNvPicPr>
            <a:picLocks noChangeAspect="1"/>
          </p:cNvPicPr>
          <p:nvPr userDrawn="1"/>
        </p:nvPicPr>
        <p:blipFill>
          <a:blip r:embed="rId2"/>
          <a:srcRect/>
          <a:stretch>
            <a:fillRect/>
          </a:stretch>
        </p:blipFill>
        <p:spPr bwMode="auto">
          <a:xfrm>
            <a:off x="1" y="0"/>
            <a:ext cx="12436475" cy="6994525"/>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US"/>
          </a:p>
        </p:txBody>
      </p:sp>
      <p:sp>
        <p:nvSpPr>
          <p:cNvPr id="6" name="Text Placeholder 2"/>
          <p:cNvSpPr>
            <a:spLocks noGrp="1"/>
          </p:cNvSpPr>
          <p:nvPr>
            <p:ph idx="1"/>
          </p:nvPr>
        </p:nvSpPr>
        <p:spPr>
          <a:xfrm>
            <a:off x="781761" y="951529"/>
            <a:ext cx="10851030" cy="4981525"/>
          </a:xfrm>
          <a:prstGeom prst="rect">
            <a:avLst/>
          </a:prstGeom>
        </p:spPr>
        <p:txBody>
          <a:bodyPr rtlCol="0">
            <a:normAutofit/>
          </a:bodyPr>
          <a:lstStyle>
            <a:lvl1pPr>
              <a:buFont typeface="Arial"/>
              <a:buChar char="•"/>
              <a:defRPr/>
            </a:lvl1pPr>
            <a:lvl2pPr>
              <a:buFont typeface="Calibri" pitchFamily="34" charset="0"/>
              <a:buChar char="–"/>
              <a:defRPr/>
            </a:lvl2pPr>
            <a:lvl3pPr>
              <a:buFont typeface="Arial"/>
              <a:buChar char="•"/>
              <a:defRPr/>
            </a:lvl3pPr>
            <a:lvl4pPr>
              <a:buFont typeface="Calibri" pitchFamily="34" charset="0"/>
              <a:buChar char="–"/>
              <a:defRPr/>
            </a:lvl4pPr>
            <a:lvl5pPr>
              <a:buFont typeface="Calibri" pitchFamily="34" charset="0"/>
              <a:buChar cha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0153473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Demo, Video etc. &quot;special&quot; slides">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bwMode="white">
          <a:xfrm>
            <a:off x="992911" y="4429866"/>
            <a:ext cx="10445795" cy="470856"/>
          </a:xfrm>
        </p:spPr>
        <p:txBody>
          <a:bodyPr>
            <a:noAutofit/>
          </a:bodyPr>
          <a:lstStyle>
            <a:lvl1pPr marL="0" indent="0" algn="l">
              <a:lnSpc>
                <a:spcPct val="90000"/>
              </a:lnSpc>
              <a:spcBef>
                <a:spcPts val="0"/>
              </a:spcBef>
              <a:buNone/>
              <a:defRPr lang="en-US" sz="3700" kern="1200" spc="-71" baseline="0" dirty="0">
                <a:gradFill>
                  <a:gsLst>
                    <a:gs pos="2083">
                      <a:schemeClr val="tx1"/>
                    </a:gs>
                    <a:gs pos="99000">
                      <a:schemeClr val="tx1"/>
                    </a:gs>
                  </a:gsLst>
                  <a:lin ang="5400000" scaled="0"/>
                </a:gradFill>
                <a:latin typeface="+mj-lt"/>
                <a:ea typeface="+mn-ea"/>
                <a:cs typeface="+mn-cs"/>
              </a:defRPr>
            </a:lvl1pPr>
            <a:lvl2pPr marL="466235" indent="0" algn="ctr">
              <a:buNone/>
              <a:defRPr>
                <a:solidFill>
                  <a:schemeClr val="tx1">
                    <a:tint val="75000"/>
                  </a:schemeClr>
                </a:solidFill>
              </a:defRPr>
            </a:lvl2pPr>
            <a:lvl3pPr marL="932467" indent="0" algn="ctr">
              <a:buNone/>
              <a:defRPr>
                <a:solidFill>
                  <a:schemeClr val="tx1">
                    <a:tint val="75000"/>
                  </a:schemeClr>
                </a:solidFill>
              </a:defRPr>
            </a:lvl3pPr>
            <a:lvl4pPr marL="1398702" indent="0" algn="ctr">
              <a:buNone/>
              <a:defRPr>
                <a:solidFill>
                  <a:schemeClr val="tx1">
                    <a:tint val="75000"/>
                  </a:schemeClr>
                </a:solidFill>
              </a:defRPr>
            </a:lvl4pPr>
            <a:lvl5pPr marL="1864937" indent="0" algn="ctr">
              <a:buNone/>
              <a:defRPr>
                <a:solidFill>
                  <a:schemeClr val="tx1">
                    <a:tint val="75000"/>
                  </a:schemeClr>
                </a:solidFill>
              </a:defRPr>
            </a:lvl5pPr>
            <a:lvl6pPr marL="2331170" indent="0" algn="ctr">
              <a:buNone/>
              <a:defRPr>
                <a:solidFill>
                  <a:schemeClr val="tx1">
                    <a:tint val="75000"/>
                  </a:schemeClr>
                </a:solidFill>
              </a:defRPr>
            </a:lvl6pPr>
            <a:lvl7pPr marL="2797403" indent="0" algn="ctr">
              <a:buNone/>
              <a:defRPr>
                <a:solidFill>
                  <a:schemeClr val="tx1">
                    <a:tint val="75000"/>
                  </a:schemeClr>
                </a:solidFill>
              </a:defRPr>
            </a:lvl7pPr>
            <a:lvl8pPr marL="3263638" indent="0" algn="ctr">
              <a:buNone/>
              <a:defRPr>
                <a:solidFill>
                  <a:schemeClr val="tx1">
                    <a:tint val="75000"/>
                  </a:schemeClr>
                </a:solidFill>
              </a:defRPr>
            </a:lvl8pPr>
            <a:lvl9pPr marL="3729871" indent="0" algn="ctr">
              <a:buNone/>
              <a:defRPr>
                <a:solidFill>
                  <a:schemeClr val="tx1">
                    <a:tint val="75000"/>
                  </a:schemeClr>
                </a:solidFill>
              </a:defRPr>
            </a:lvl9pPr>
          </a:lstStyle>
          <a:p>
            <a:pPr marL="0" marR="0" lvl="0" indent="0" algn="l" defTabSz="932467"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996150" y="1094985"/>
            <a:ext cx="10450656" cy="1406089"/>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800" b="0" kern="1200" cap="none" spc="-408" baseline="0" dirty="0" smtClean="0">
                <a:ln w="3175">
                  <a:noFill/>
                </a:ln>
                <a:gradFill>
                  <a:gsLst>
                    <a:gs pos="100000">
                      <a:srgbClr val="FFFFFF"/>
                    </a:gs>
                    <a:gs pos="0">
                      <a:srgbClr val="FFFFFF"/>
                    </a:gs>
                  </a:gsLst>
                  <a:lin ang="5400000" scaled="0"/>
                </a:gra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bwMode="white">
          <a:xfrm>
            <a:off x="992102" y="3262795"/>
            <a:ext cx="10445796" cy="932293"/>
          </a:xfrm>
        </p:spPr>
        <p:txBody>
          <a:bodyPr wrap="square" anchor="ctr">
            <a:noAutofit/>
          </a:bodyPr>
          <a:lstStyle>
            <a:lvl1pPr marL="0" indent="0">
              <a:buNone/>
              <a:defRPr sz="6700" spc="-153"/>
            </a:lvl1pPr>
          </a:lstStyle>
          <a:p>
            <a:pPr lvl="0"/>
            <a:r>
              <a:rPr lang="en-US" smtClean="0"/>
              <a:t>Click to edit Master text styles</a:t>
            </a:r>
          </a:p>
        </p:txBody>
      </p:sp>
      <p:sp>
        <p:nvSpPr>
          <p:cNvPr id="8" name="TextBox 7"/>
          <p:cNvSpPr txBox="1"/>
          <p:nvPr userDrawn="1"/>
        </p:nvSpPr>
        <p:spPr>
          <a:xfrm>
            <a:off x="4449365" y="6730906"/>
            <a:ext cx="3537743" cy="156952"/>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00" b="0" spc="153"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426353949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obj">
  <p:cSld name="Microsoft Dynamics 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20347" y="233151"/>
            <a:ext cx="11397942" cy="762786"/>
          </a:xfrm>
        </p:spPr>
        <p:txBody>
          <a:bodyPr/>
          <a:lstStyle>
            <a:lvl1pPr algn="l" rtl="0" fontAlgn="base">
              <a:lnSpc>
                <a:spcPct val="90000"/>
              </a:lnSpc>
              <a:spcBef>
                <a:spcPct val="0"/>
              </a:spcBef>
              <a:spcAft>
                <a:spcPct val="0"/>
              </a:spcAft>
              <a:defRPr lang="en-US" sz="5500" spc="-306" dirty="0">
                <a:ln w="3175">
                  <a:noFill/>
                </a:ln>
                <a:solidFill>
                  <a:srgbClr val="FFA615"/>
                </a:solidFill>
                <a:effectLst>
                  <a:outerShdw blurRad="88900" dist="12700" dir="2700000" algn="tl" rotWithShape="0">
                    <a:prstClr val="black"/>
                  </a:outerShdw>
                </a:effectLst>
                <a:latin typeface="Segoe" pitchFamily="34" charset="0"/>
                <a:ea typeface="+mn-ea"/>
                <a:cs typeface="Arial" charset="0"/>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buFont typeface="Arial" pitchFamily="34" charset="0"/>
              <a:buChar char="•"/>
              <a:defRPr/>
            </a:lvl1pPr>
            <a:lvl2pPr>
              <a:buFont typeface="Segoe" pitchFamily="34" charset="0"/>
              <a:buChar char="–"/>
              <a:defRPr/>
            </a:lvl2pPr>
            <a:lvl3pPr>
              <a:buFont typeface="Arial" pitchFamily="34" charset="0"/>
              <a:buChar char="•"/>
              <a:defRPr/>
            </a:lvl3pPr>
            <a:lvl4pPr>
              <a:buFont typeface="Segoe" pitchFamily="34" charset="0"/>
              <a:buChar char="–"/>
              <a:defRPr/>
            </a:lvl4pPr>
            <a:lvl5pPr>
              <a:buFont typeface="Segoe" pitchFamily="34" charset="0"/>
              <a:buChar cha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3"/>
          <p:cNvSpPr>
            <a:spLocks noGrp="1"/>
          </p:cNvSpPr>
          <p:nvPr>
            <p:ph type="sldNum" sz="quarter" idx="4"/>
          </p:nvPr>
        </p:nvSpPr>
        <p:spPr>
          <a:xfrm>
            <a:off x="1" y="6508794"/>
            <a:ext cx="1433649" cy="485731"/>
          </a:xfrm>
          <a:prstGeom prst="rect">
            <a:avLst/>
          </a:prstGeom>
        </p:spPr>
        <p:txBody>
          <a:bodyPr lIns="91431" tIns="45716" rIns="91431" bIns="45716"/>
          <a:lstStyle>
            <a:lvl1pPr algn="ctr">
              <a:defRPr sz="1600">
                <a:solidFill>
                  <a:schemeClr val="tx1"/>
                </a:solidFill>
                <a:latin typeface="Segoe" pitchFamily="34" charset="0"/>
              </a:defRPr>
            </a:lvl1pPr>
          </a:lstStyle>
          <a:p>
            <a:fld id="{523B0374-0553-4FD9-9121-BB8986C9BF06}" type="slidenum">
              <a:rPr lang="en-US" kern="0" smtClean="0"/>
              <a:pPr/>
              <a:t>‹#›</a:t>
            </a:fld>
            <a:endParaRPr lang="en-US" sz="1800" kern="0" dirty="0" smtClean="0"/>
          </a:p>
        </p:txBody>
      </p:sp>
    </p:spTree>
    <p:extLst>
      <p:ext uri="{BB962C8B-B14F-4D97-AF65-F5344CB8AC3E}">
        <p14:creationId xmlns:p14="http://schemas.microsoft.com/office/powerpoint/2010/main" val="2143098894"/>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3"/>
            <a:ext cx="8228300"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62" tIns="146289" rIns="182862" bIns="146289">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57805258"/>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69003789"/>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16214368"/>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0" y="3954463"/>
            <a:ext cx="8229599"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16403875"/>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63988097"/>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3145777"/>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7024743"/>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3709780"/>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71355959"/>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3952112"/>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image" Target="../media/image8.png"/><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2.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image" Target="../media/image8.png"/><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theme" Target="../theme/theme3.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0" y="295275"/>
            <a:ext cx="11889564" cy="917575"/>
          </a:xfrm>
          <a:prstGeom prst="rect">
            <a:avLst/>
          </a:prstGeom>
        </p:spPr>
        <p:txBody>
          <a:bodyPr vert="horz" wrap="square" lIns="146289" tIns="91431" rIns="146289" bIns="91431"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89" tIns="91431" rIns="146289" bIns="91431"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206" r:id="rId23"/>
    <p:sldLayoutId id="2147484207" r:id="rId24"/>
    <p:sldLayoutId id="2147484208" r:id="rId25"/>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7" marR="0" indent="-342867" algn="l" defTabSz="93265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3">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0" y="295275"/>
            <a:ext cx="11889564" cy="917575"/>
          </a:xfrm>
          <a:prstGeom prst="rect">
            <a:avLst/>
          </a:prstGeom>
        </p:spPr>
        <p:txBody>
          <a:bodyPr vert="horz" wrap="square" lIns="146289" tIns="91431" rIns="146289" bIns="91431"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89" tIns="91431" rIns="146289" bIns="91431"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7" marR="0" indent="-342867" algn="l" defTabSz="93265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01912076"/>
      </p:ext>
    </p:extLst>
  </p:cSld>
  <p:clrMap bg1="lt1" tx1="dk1" bg2="lt2" tx2="dk2" accent1="accent1" accent2="accent2" accent3="accent3" accent4="accent4" accent5="accent5" accent6="accent6" hlink="hlink" folHlink="folHlink"/>
  <p:sldLayoutIdLst>
    <p:sldLayoutId id="2147484210" r:id="rId1"/>
    <p:sldLayoutId id="2147484211" r:id="rId2"/>
    <p:sldLayoutId id="2147484212" r:id="rId3"/>
    <p:sldLayoutId id="2147484213" r:id="rId4"/>
    <p:sldLayoutId id="2147484214" r:id="rId5"/>
    <p:sldLayoutId id="2147484215" r:id="rId6"/>
    <p:sldLayoutId id="2147484216" r:id="rId7"/>
    <p:sldLayoutId id="2147484217" r:id="rId8"/>
    <p:sldLayoutId id="2147484218" r:id="rId9"/>
    <p:sldLayoutId id="2147484219"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9.pn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9.png"/><Relationship Id="rId1" Type="http://schemas.openxmlformats.org/officeDocument/2006/relationships/slideLayout" Target="../slideLayouts/slideLayout8.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9.png"/><Relationship Id="rId1" Type="http://schemas.openxmlformats.org/officeDocument/2006/relationships/slideLayout" Target="../slideLayouts/slideLayout10.xml"/><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9.png"/><Relationship Id="rId1" Type="http://schemas.openxmlformats.org/officeDocument/2006/relationships/slideLayout" Target="../slideLayouts/slideLayout10.xml"/><Relationship Id="rId5" Type="http://schemas.openxmlformats.org/officeDocument/2006/relationships/image" Target="../media/image23.png"/><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9.pn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6.xml"/><Relationship Id="rId5" Type="http://schemas.openxmlformats.org/officeDocument/2006/relationships/image" Target="../media/image27.pn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31.jpg"/><Relationship Id="rId2" Type="http://schemas.openxmlformats.org/officeDocument/2006/relationships/notesSlide" Target="../notesSlides/notesSlide7.xml"/><Relationship Id="rId1" Type="http://schemas.openxmlformats.org/officeDocument/2006/relationships/slideLayout" Target="../slideLayouts/slideLayout16.xml"/><Relationship Id="rId6" Type="http://schemas.openxmlformats.org/officeDocument/2006/relationships/image" Target="../media/image30.jpg"/><Relationship Id="rId5" Type="http://schemas.openxmlformats.org/officeDocument/2006/relationships/image" Target="../media/image29.png"/><Relationship Id="rId4" Type="http://schemas.openxmlformats.org/officeDocument/2006/relationships/image" Target="../media/image28.png"/></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8" Type="http://schemas.openxmlformats.org/officeDocument/2006/relationships/video" Target="../media/media4.wmv"/><Relationship Id="rId13" Type="http://schemas.microsoft.com/office/2007/relationships/media" Target="../media/media7.wmv"/><Relationship Id="rId18" Type="http://schemas.openxmlformats.org/officeDocument/2006/relationships/image" Target="../media/image9.png"/><Relationship Id="rId26" Type="http://schemas.openxmlformats.org/officeDocument/2006/relationships/image" Target="../media/image39.png"/><Relationship Id="rId3" Type="http://schemas.microsoft.com/office/2007/relationships/media" Target="../media/media2.wmv"/><Relationship Id="rId21" Type="http://schemas.openxmlformats.org/officeDocument/2006/relationships/image" Target="../media/image34.png"/><Relationship Id="rId7" Type="http://schemas.microsoft.com/office/2007/relationships/media" Target="../media/media4.wmv"/><Relationship Id="rId12" Type="http://schemas.openxmlformats.org/officeDocument/2006/relationships/video" Target="../media/media6.wmv"/><Relationship Id="rId17" Type="http://schemas.openxmlformats.org/officeDocument/2006/relationships/slideLayout" Target="../slideLayouts/slideLayout16.xml"/><Relationship Id="rId25" Type="http://schemas.openxmlformats.org/officeDocument/2006/relationships/image" Target="../media/image38.png"/><Relationship Id="rId2" Type="http://schemas.openxmlformats.org/officeDocument/2006/relationships/video" Target="../media/media1.wmv"/><Relationship Id="rId16" Type="http://schemas.openxmlformats.org/officeDocument/2006/relationships/video" Target="../media/media8.wmv"/><Relationship Id="rId20" Type="http://schemas.openxmlformats.org/officeDocument/2006/relationships/image" Target="../media/image33.png"/><Relationship Id="rId1" Type="http://schemas.microsoft.com/office/2007/relationships/media" Target="../media/media1.wmv"/><Relationship Id="rId6" Type="http://schemas.openxmlformats.org/officeDocument/2006/relationships/video" Target="../media/media3.wmv"/><Relationship Id="rId11" Type="http://schemas.microsoft.com/office/2007/relationships/media" Target="../media/media6.wmv"/><Relationship Id="rId24" Type="http://schemas.openxmlformats.org/officeDocument/2006/relationships/image" Target="../media/image37.png"/><Relationship Id="rId5" Type="http://schemas.microsoft.com/office/2007/relationships/media" Target="../media/media3.wmv"/><Relationship Id="rId15" Type="http://schemas.microsoft.com/office/2007/relationships/media" Target="../media/media8.wmv"/><Relationship Id="rId23" Type="http://schemas.openxmlformats.org/officeDocument/2006/relationships/image" Target="../media/image36.png"/><Relationship Id="rId10" Type="http://schemas.openxmlformats.org/officeDocument/2006/relationships/video" Target="../media/media5.wmv"/><Relationship Id="rId19" Type="http://schemas.openxmlformats.org/officeDocument/2006/relationships/image" Target="../media/image32.png"/><Relationship Id="rId4" Type="http://schemas.openxmlformats.org/officeDocument/2006/relationships/video" Target="../media/media2.wmv"/><Relationship Id="rId9" Type="http://schemas.microsoft.com/office/2007/relationships/media" Target="../media/media5.wmv"/><Relationship Id="rId14" Type="http://schemas.openxmlformats.org/officeDocument/2006/relationships/video" Target="../media/media7.wmv"/><Relationship Id="rId22" Type="http://schemas.openxmlformats.org/officeDocument/2006/relationships/image" Target="../media/image35.png"/></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42.png"/><Relationship Id="rId2" Type="http://schemas.openxmlformats.org/officeDocument/2006/relationships/notesSlide" Target="../notesSlides/notesSlide8.xml"/><Relationship Id="rId1" Type="http://schemas.openxmlformats.org/officeDocument/2006/relationships/slideLayout" Target="../slideLayouts/slideLayout10.xml"/><Relationship Id="rId6" Type="http://schemas.openxmlformats.org/officeDocument/2006/relationships/image" Target="../media/image25.png"/><Relationship Id="rId5" Type="http://schemas.openxmlformats.org/officeDocument/2006/relationships/image" Target="../media/image41.PNG"/><Relationship Id="rId4" Type="http://schemas.openxmlformats.org/officeDocument/2006/relationships/image" Target="../media/image40.png"/></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6.xml"/><Relationship Id="rId6" Type="http://schemas.openxmlformats.org/officeDocument/2006/relationships/hyperlink" Target="http://technet.microsoft.com/en-us/library/jj631654(v=office.15).aspx" TargetMode="External"/><Relationship Id="rId5" Type="http://schemas.openxmlformats.org/officeDocument/2006/relationships/hyperlink" Target="http://blogs.office.com/b/microsoft-excel/archive/2012/09/13/introducing-spreadsheet-controls-in-office-2013.aspx" TargetMode="External"/><Relationship Id="rId4" Type="http://schemas.openxmlformats.org/officeDocument/2006/relationships/hyperlink" Target="http://office.microsoft.com/en-us/access-help/overview-of-discovery-and-risk-assessment-HA102834119.aspx?CTT=1"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16.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3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hyperlink" Target="http://myspc.sharepointconference.com/" TargetMode="External"/><Relationship Id="rId1" Type="http://schemas.openxmlformats.org/officeDocument/2006/relationships/slideLayout" Target="../slideLayouts/slideLayout46.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9.pn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9.pn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41459" y="95953"/>
            <a:ext cx="8137117" cy="762786"/>
          </a:xfrm>
        </p:spPr>
        <p:txBody>
          <a:bodyPr/>
          <a:lstStyle/>
          <a:p>
            <a:r>
              <a:rPr lang="en-US" dirty="0" smtClean="0"/>
              <a:t>CFO’s Questions</a:t>
            </a:r>
            <a:endParaRPr lang="en-US" dirty="0"/>
          </a:p>
        </p:txBody>
      </p:sp>
      <p:sp>
        <p:nvSpPr>
          <p:cNvPr id="3" name="Content Placeholder 2"/>
          <p:cNvSpPr>
            <a:spLocks noGrp="1"/>
          </p:cNvSpPr>
          <p:nvPr>
            <p:ph idx="4294967295"/>
          </p:nvPr>
        </p:nvSpPr>
        <p:spPr>
          <a:xfrm>
            <a:off x="488234" y="1046307"/>
            <a:ext cx="11574611" cy="4981525"/>
          </a:xfrm>
          <a:prstGeom prst="rect">
            <a:avLst/>
          </a:prstGeom>
        </p:spPr>
        <p:txBody>
          <a:bodyPr>
            <a:normAutofit lnSpcReduction="10000"/>
          </a:bodyPr>
          <a:lstStyle/>
          <a:p>
            <a:pPr marL="0" indent="0">
              <a:buNone/>
            </a:pPr>
            <a:r>
              <a:rPr lang="en-US" sz="4100" dirty="0">
                <a:solidFill>
                  <a:schemeClr val="tx2"/>
                </a:solidFill>
              </a:rPr>
              <a:t>Who is responsible?</a:t>
            </a:r>
          </a:p>
          <a:p>
            <a:pPr marL="0" indent="0">
              <a:buNone/>
            </a:pPr>
            <a:r>
              <a:rPr lang="en-US" sz="4100" dirty="0">
                <a:solidFill>
                  <a:schemeClr val="tx2"/>
                </a:solidFill>
              </a:rPr>
              <a:t>How many of these spreadsheets do we have, where are they, who has access to them?</a:t>
            </a:r>
          </a:p>
          <a:p>
            <a:pPr marL="0" indent="0">
              <a:buNone/>
            </a:pPr>
            <a:r>
              <a:rPr lang="en-US" sz="4100" dirty="0">
                <a:solidFill>
                  <a:schemeClr val="tx2"/>
                </a:solidFill>
              </a:rPr>
              <a:t>Which ones contain error or fraud?</a:t>
            </a:r>
          </a:p>
          <a:p>
            <a:pPr marL="0" indent="0">
              <a:buNone/>
            </a:pPr>
            <a:r>
              <a:rPr lang="en-US" sz="4100" dirty="0">
                <a:solidFill>
                  <a:schemeClr val="tx2"/>
                </a:solidFill>
              </a:rPr>
              <a:t>How do we prevent this from happening again?</a:t>
            </a:r>
          </a:p>
          <a:p>
            <a:pPr marL="0" indent="0">
              <a:buNone/>
            </a:pPr>
            <a:endParaRPr lang="en-US" sz="3300" b="1" dirty="0">
              <a:solidFill>
                <a:srgbClr val="FFC000"/>
              </a:solidFill>
              <a:effectLst>
                <a:outerShdw blurRad="38100" dist="38100" dir="2700000" algn="tl">
                  <a:srgbClr val="000000">
                    <a:alpha val="43137"/>
                  </a:srgbClr>
                </a:outerShdw>
              </a:effectLst>
            </a:endParaRPr>
          </a:p>
          <a:p>
            <a:pPr marL="0" indent="0">
              <a:buNone/>
            </a:pPr>
            <a:r>
              <a:rPr lang="en-US" sz="4400" dirty="0">
                <a:solidFill>
                  <a:schemeClr val="tx1"/>
                </a:solidFill>
              </a:rPr>
              <a:t>Addressing these questions is what the new features in Office 2013 are about…</a:t>
            </a:r>
          </a:p>
        </p:txBody>
      </p:sp>
    </p:spTree>
    <p:extLst>
      <p:ext uri="{BB962C8B-B14F-4D97-AF65-F5344CB8AC3E}">
        <p14:creationId xmlns:p14="http://schemas.microsoft.com/office/powerpoint/2010/main" val="13850421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latin typeface="Segoe UI Light" panose="020B0502040204020203" pitchFamily="34" charset="0"/>
                <a:cs typeface="Segoe UI Light" panose="020B0502040204020203" pitchFamily="34" charset="0"/>
              </a:rPr>
              <a:t>Spreadsheet Control Tools In Office 2013</a:t>
            </a:r>
            <a:endParaRPr lang="en-US" dirty="0"/>
          </a:p>
        </p:txBody>
      </p:sp>
      <p:sp>
        <p:nvSpPr>
          <p:cNvPr id="6" name="Rectangle 5"/>
          <p:cNvSpPr/>
          <p:nvPr/>
        </p:nvSpPr>
        <p:spPr bwMode="auto">
          <a:xfrm>
            <a:off x="503237" y="1516062"/>
            <a:ext cx="5638800" cy="2514600"/>
          </a:xfrm>
          <a:prstGeom prst="rect">
            <a:avLst/>
          </a:prstGeom>
          <a:solidFill>
            <a:schemeClr val="bg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r>
              <a:rPr lang="en-US" sz="4400" dirty="0">
                <a:solidFill>
                  <a:schemeClr val="tx1"/>
                </a:solidFill>
                <a:cs typeface="Segoe UI" panose="020B0502040204020203" pitchFamily="34" charset="0"/>
              </a:rPr>
              <a:t>Discovery and Risk Assessment</a:t>
            </a:r>
            <a:r>
              <a:rPr lang="en-US" sz="3200" dirty="0">
                <a:solidFill>
                  <a:schemeClr val="tx1"/>
                </a:solidFill>
                <a:latin typeface="Segoe UI" panose="020B0502040204020203" pitchFamily="34" charset="0"/>
                <a:cs typeface="Segoe UI" panose="020B0502040204020203" pitchFamily="34" charset="0"/>
              </a:rPr>
              <a:t/>
            </a:r>
            <a:br>
              <a:rPr lang="en-US" sz="3200" dirty="0">
                <a:solidFill>
                  <a:schemeClr val="tx1"/>
                </a:solidFill>
                <a:latin typeface="Segoe UI" panose="020B0502040204020203" pitchFamily="34" charset="0"/>
                <a:cs typeface="Segoe UI" panose="020B0502040204020203" pitchFamily="34" charset="0"/>
              </a:rPr>
            </a:br>
            <a:r>
              <a:rPr lang="en-US" sz="2400" dirty="0">
                <a:solidFill>
                  <a:schemeClr val="tx1"/>
                </a:solidFill>
                <a:latin typeface="Segoe UI" panose="020B0502040204020203" pitchFamily="34" charset="0"/>
                <a:cs typeface="Segoe UI" panose="020B0502040204020203" pitchFamily="34" charset="0"/>
              </a:rPr>
              <a:t>Assess and categorize spreadsheets and databases based on relevance, materiality and business impact </a:t>
            </a:r>
          </a:p>
          <a:p>
            <a:pPr algn="ctr" defTabSz="932381" fontAlgn="base">
              <a:lnSpc>
                <a:spcPct val="90000"/>
              </a:lnSpc>
              <a:spcBef>
                <a:spcPct val="0"/>
              </a:spcBef>
              <a:spcAft>
                <a:spcPct val="0"/>
              </a:spcAft>
            </a:pPr>
            <a:endParaRPr lang="en-US" sz="2400" dirty="0" err="1">
              <a:solidFill>
                <a:schemeClr val="tx1"/>
              </a:solidFill>
              <a:ea typeface="Segoe UI" pitchFamily="34" charset="0"/>
              <a:cs typeface="Segoe UI" pitchFamily="34" charset="0"/>
            </a:endParaRPr>
          </a:p>
        </p:txBody>
      </p:sp>
      <p:sp>
        <p:nvSpPr>
          <p:cNvPr id="7" name="Rectangle 6"/>
          <p:cNvSpPr/>
          <p:nvPr/>
        </p:nvSpPr>
        <p:spPr bwMode="auto">
          <a:xfrm>
            <a:off x="6223548" y="1515744"/>
            <a:ext cx="5638800" cy="2514600"/>
          </a:xfrm>
          <a:prstGeom prst="rect">
            <a:avLst/>
          </a:prstGeom>
          <a:solidFill>
            <a:schemeClr val="bg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r>
              <a:rPr lang="en-US" sz="4400" dirty="0">
                <a:solidFill>
                  <a:schemeClr val="tx1"/>
                </a:solidFill>
                <a:cs typeface="Segoe UI" panose="020B0502040204020203" pitchFamily="34" charset="0"/>
              </a:rPr>
              <a:t>Audit and Control Management Server </a:t>
            </a:r>
            <a:br>
              <a:rPr lang="en-US" sz="4400" dirty="0">
                <a:solidFill>
                  <a:schemeClr val="tx1"/>
                </a:solidFill>
                <a:cs typeface="Segoe UI" panose="020B0502040204020203" pitchFamily="34" charset="0"/>
              </a:rPr>
            </a:br>
            <a:r>
              <a:rPr lang="en-US" sz="2400" dirty="0">
                <a:solidFill>
                  <a:schemeClr val="tx1"/>
                </a:solidFill>
                <a:latin typeface="Segoe UI" panose="020B0502040204020203" pitchFamily="34" charset="0"/>
                <a:cs typeface="Segoe UI" panose="020B0502040204020203" pitchFamily="34" charset="0"/>
              </a:rPr>
              <a:t>Non-intrusive auditing of changes made to Excel spreadsheets and Access databases</a:t>
            </a:r>
          </a:p>
          <a:p>
            <a:pPr algn="ctr" defTabSz="932381" fontAlgn="base">
              <a:lnSpc>
                <a:spcPct val="90000"/>
              </a:lnSpc>
              <a:spcBef>
                <a:spcPct val="0"/>
              </a:spcBef>
              <a:spcAft>
                <a:spcPct val="0"/>
              </a:spcAft>
            </a:pPr>
            <a:endParaRPr lang="en-US" sz="2400" dirty="0" err="1">
              <a:solidFill>
                <a:schemeClr val="tx1"/>
              </a:solidFill>
              <a:ea typeface="Segoe UI" pitchFamily="34" charset="0"/>
              <a:cs typeface="Segoe UI" pitchFamily="34" charset="0"/>
            </a:endParaRPr>
          </a:p>
        </p:txBody>
      </p:sp>
      <p:sp>
        <p:nvSpPr>
          <p:cNvPr id="8" name="Rectangle 7"/>
          <p:cNvSpPr/>
          <p:nvPr/>
        </p:nvSpPr>
        <p:spPr bwMode="auto">
          <a:xfrm>
            <a:off x="503237" y="4106863"/>
            <a:ext cx="3733800" cy="2590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r>
              <a:rPr lang="en-US" sz="4400" dirty="0">
                <a:solidFill>
                  <a:schemeClr val="tx1"/>
                </a:solidFill>
                <a:cs typeface="Segoe UI" panose="020B0502040204020203" pitchFamily="34" charset="0"/>
              </a:rPr>
              <a:t>Spreadsheet Compare </a:t>
            </a:r>
            <a:br>
              <a:rPr lang="en-US" sz="4400" dirty="0">
                <a:solidFill>
                  <a:schemeClr val="tx1"/>
                </a:solidFill>
                <a:cs typeface="Segoe UI" panose="020B0502040204020203" pitchFamily="34" charset="0"/>
              </a:rPr>
            </a:br>
            <a:r>
              <a:rPr lang="en-US" sz="2400" dirty="0">
                <a:solidFill>
                  <a:schemeClr val="tx1"/>
                </a:solidFill>
                <a:latin typeface="Segoe UI" panose="020B0502040204020203" pitchFamily="34" charset="0"/>
                <a:cs typeface="Segoe UI" panose="020B0502040204020203" pitchFamily="34" charset="0"/>
              </a:rPr>
              <a:t>Side-by-side comparison</a:t>
            </a:r>
            <a:endParaRPr lang="en-US" sz="2400" dirty="0">
              <a:solidFill>
                <a:schemeClr val="tx1"/>
              </a:solidFill>
              <a:ea typeface="Segoe UI" pitchFamily="34" charset="0"/>
              <a:cs typeface="Segoe UI" pitchFamily="34" charset="0"/>
            </a:endParaRPr>
          </a:p>
          <a:p>
            <a:pPr algn="ctr" defTabSz="932381" fontAlgn="base">
              <a:lnSpc>
                <a:spcPct val="90000"/>
              </a:lnSpc>
              <a:spcBef>
                <a:spcPct val="0"/>
              </a:spcBef>
              <a:spcAft>
                <a:spcPct val="0"/>
              </a:spcAft>
            </a:pPr>
            <a:r>
              <a:rPr lang="en-US" sz="2400" dirty="0">
                <a:solidFill>
                  <a:schemeClr val="tx1"/>
                </a:solidFill>
                <a:latin typeface="Segoe UI" panose="020B0502040204020203" pitchFamily="34" charset="0"/>
                <a:cs typeface="Segoe UI" panose="020B0502040204020203" pitchFamily="34" charset="0"/>
              </a:rPr>
              <a:t>to find and categorize  spreadsheet differences</a:t>
            </a:r>
          </a:p>
        </p:txBody>
      </p:sp>
      <p:sp>
        <p:nvSpPr>
          <p:cNvPr id="9" name="Rectangle 8"/>
          <p:cNvSpPr/>
          <p:nvPr/>
        </p:nvSpPr>
        <p:spPr bwMode="auto">
          <a:xfrm>
            <a:off x="4336573" y="4106863"/>
            <a:ext cx="3634264" cy="2590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r>
              <a:rPr lang="en-US" sz="4400" dirty="0">
                <a:solidFill>
                  <a:schemeClr val="tx1"/>
                </a:solidFill>
                <a:cs typeface="Segoe UI" panose="020B0502040204020203" pitchFamily="34" charset="0"/>
              </a:rPr>
              <a:t>Database Compare</a:t>
            </a:r>
            <a:r>
              <a:rPr lang="en-US" sz="3200" dirty="0">
                <a:solidFill>
                  <a:schemeClr val="tx1"/>
                </a:solidFill>
                <a:latin typeface="Segoe UI" panose="020B0502040204020203" pitchFamily="34" charset="0"/>
                <a:cs typeface="Segoe UI" panose="020B0502040204020203" pitchFamily="34" charset="0"/>
              </a:rPr>
              <a:t/>
            </a:r>
            <a:br>
              <a:rPr lang="en-US" sz="3200" dirty="0">
                <a:solidFill>
                  <a:schemeClr val="tx1"/>
                </a:solidFill>
                <a:latin typeface="Segoe UI" panose="020B0502040204020203" pitchFamily="34" charset="0"/>
                <a:cs typeface="Segoe UI" panose="020B0502040204020203" pitchFamily="34" charset="0"/>
              </a:rPr>
            </a:br>
            <a:r>
              <a:rPr lang="en-US" sz="2400" dirty="0" err="1">
                <a:solidFill>
                  <a:schemeClr val="tx1"/>
                </a:solidFill>
                <a:latin typeface="Segoe UI" panose="020B0502040204020203" pitchFamily="34" charset="0"/>
                <a:cs typeface="Segoe UI" panose="020B0502040204020203" pitchFamily="34" charset="0"/>
              </a:rPr>
              <a:t>Compare</a:t>
            </a:r>
            <a:r>
              <a:rPr lang="en-US" sz="2400" dirty="0">
                <a:solidFill>
                  <a:schemeClr val="tx1"/>
                </a:solidFill>
                <a:latin typeface="Segoe UI" panose="020B0502040204020203" pitchFamily="34" charset="0"/>
                <a:cs typeface="Segoe UI" panose="020B0502040204020203" pitchFamily="34" charset="0"/>
              </a:rPr>
              <a:t> Access databases side-by-side</a:t>
            </a:r>
          </a:p>
          <a:p>
            <a:pPr algn="ctr" defTabSz="932381" fontAlgn="base">
              <a:lnSpc>
                <a:spcPct val="90000"/>
              </a:lnSpc>
              <a:spcBef>
                <a:spcPct val="0"/>
              </a:spcBef>
              <a:spcAft>
                <a:spcPct val="0"/>
              </a:spcAft>
            </a:pPr>
            <a:endParaRPr lang="en-US" sz="2400" dirty="0" err="1">
              <a:solidFill>
                <a:schemeClr val="tx1"/>
              </a:solidFill>
              <a:ea typeface="Segoe UI" pitchFamily="34" charset="0"/>
              <a:cs typeface="Segoe UI" pitchFamily="34" charset="0"/>
            </a:endParaRPr>
          </a:p>
        </p:txBody>
      </p:sp>
      <p:sp>
        <p:nvSpPr>
          <p:cNvPr id="10" name="Rectangle 9"/>
          <p:cNvSpPr/>
          <p:nvPr/>
        </p:nvSpPr>
        <p:spPr bwMode="auto">
          <a:xfrm>
            <a:off x="8070374" y="4106863"/>
            <a:ext cx="3791975" cy="2590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r>
              <a:rPr lang="en-US" sz="4400" dirty="0">
                <a:solidFill>
                  <a:schemeClr val="tx1"/>
                </a:solidFill>
                <a:cs typeface="Segoe UI" panose="020B0502040204020203" pitchFamily="34" charset="0"/>
              </a:rPr>
              <a:t>Spreadsheet Inquire </a:t>
            </a:r>
            <a:r>
              <a:rPr lang="en-US" sz="2400" dirty="0">
                <a:solidFill>
                  <a:schemeClr val="tx1"/>
                </a:solidFill>
                <a:cs typeface="Segoe UI" panose="020B0502040204020203" pitchFamily="34" charset="0"/>
              </a:rPr>
              <a:t/>
            </a:r>
            <a:br>
              <a:rPr lang="en-US" sz="2400" dirty="0">
                <a:solidFill>
                  <a:schemeClr val="tx1"/>
                </a:solidFill>
                <a:cs typeface="Segoe UI" panose="020B0502040204020203" pitchFamily="34" charset="0"/>
              </a:rPr>
            </a:br>
            <a:r>
              <a:rPr lang="en-US" sz="2400" dirty="0">
                <a:solidFill>
                  <a:schemeClr val="tx1"/>
                </a:solidFill>
                <a:latin typeface="Segoe UI" panose="020B0502040204020203" pitchFamily="34" charset="0"/>
                <a:cs typeface="Segoe UI" panose="020B0502040204020203" pitchFamily="34" charset="0"/>
              </a:rPr>
              <a:t>Analyze, document, understand and diagnose spreadsheet</a:t>
            </a:r>
          </a:p>
          <a:p>
            <a:pPr algn="ctr" defTabSz="932381" fontAlgn="base">
              <a:lnSpc>
                <a:spcPct val="90000"/>
              </a:lnSpc>
              <a:spcBef>
                <a:spcPct val="0"/>
              </a:spcBef>
              <a:spcAft>
                <a:spcPct val="0"/>
              </a:spcAft>
            </a:pPr>
            <a:endParaRPr lang="en-US" sz="2400" dirty="0" err="1">
              <a:solidFill>
                <a:schemeClr val="tx1"/>
              </a:solidFill>
              <a:ea typeface="Segoe UI" pitchFamily="34" charset="0"/>
              <a:cs typeface="Segoe UI" pitchFamily="34" charset="0"/>
            </a:endParaRPr>
          </a:p>
        </p:txBody>
      </p:sp>
    </p:spTree>
    <p:extLst>
      <p:ext uri="{BB962C8B-B14F-4D97-AF65-F5344CB8AC3E}">
        <p14:creationId xmlns:p14="http://schemas.microsoft.com/office/powerpoint/2010/main" val="30153628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314" name="Title 1"/>
          <p:cNvSpPr>
            <a:spLocks noGrp="1"/>
          </p:cNvSpPr>
          <p:nvPr>
            <p:ph type="title"/>
          </p:nvPr>
        </p:nvSpPr>
        <p:spPr>
          <a:xfrm>
            <a:off x="655638" y="393880"/>
            <a:ext cx="9473827" cy="893582"/>
          </a:xfrm>
        </p:spPr>
        <p:txBody>
          <a:bodyPr/>
          <a:lstStyle/>
          <a:p>
            <a:r>
              <a:rPr lang="en-US" sz="5400" dirty="0">
                <a:solidFill>
                  <a:schemeClr val="tx1"/>
                </a:solidFill>
                <a:latin typeface="+mj-lt"/>
              </a:rPr>
              <a:t>Auditor Guidance on EUC Controls</a:t>
            </a:r>
          </a:p>
        </p:txBody>
      </p:sp>
      <p:graphicFrame>
        <p:nvGraphicFramePr>
          <p:cNvPr id="9243" name="Group 27"/>
          <p:cNvGraphicFramePr>
            <a:graphicFrameLocks noGrp="1"/>
          </p:cNvGraphicFramePr>
          <p:nvPr>
            <p:ph idx="1"/>
            <p:extLst>
              <p:ext uri="{D42A27DB-BD31-4B8C-83A1-F6EECF244321}">
                <p14:modId xmlns:p14="http://schemas.microsoft.com/office/powerpoint/2010/main" val="3247133034"/>
              </p:ext>
            </p:extLst>
          </p:nvPr>
        </p:nvGraphicFramePr>
        <p:xfrm>
          <a:off x="808037" y="1516063"/>
          <a:ext cx="9982200" cy="4669897"/>
        </p:xfrm>
        <a:graphic>
          <a:graphicData uri="http://schemas.openxmlformats.org/drawingml/2006/table">
            <a:tbl>
              <a:tblPr>
                <a:tableStyleId>{2D5ABB26-0587-4C30-8999-92F81FD0307C}</a:tableStyleId>
              </a:tblPr>
              <a:tblGrid>
                <a:gridCol w="4343400"/>
                <a:gridCol w="5638800"/>
              </a:tblGrid>
              <a:tr h="5199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u="none" strike="noStrike" cap="none" normalizeH="0" baseline="0" dirty="0" smtClean="0">
                          <a:ln>
                            <a:noFill/>
                          </a:ln>
                          <a:effectLst/>
                          <a:latin typeface="+mj-lt"/>
                        </a:rPr>
                        <a:t>Control</a:t>
                      </a:r>
                      <a:endParaRPr kumimoji="0" lang="en-US" sz="2800" b="1" i="0" u="none" strike="noStrike" cap="none" normalizeH="0" baseline="0" dirty="0" smtClean="0">
                        <a:ln>
                          <a:noFill/>
                        </a:ln>
                        <a:solidFill>
                          <a:schemeClr val="bg2"/>
                        </a:solidFill>
                        <a:effectLst/>
                        <a:latin typeface="+mj-lt"/>
                      </a:endParaRPr>
                    </a:p>
                  </a:txBody>
                  <a:tcPr marL="93262" marR="93262" marT="46635" marB="46635" horzOverflow="overflow">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u="none" strike="noStrike" cap="none" normalizeH="0" baseline="0" dirty="0" smtClean="0">
                          <a:ln>
                            <a:noFill/>
                          </a:ln>
                          <a:effectLst/>
                          <a:latin typeface="+mj-lt"/>
                        </a:rPr>
                        <a:t>Solution</a:t>
                      </a:r>
                      <a:endParaRPr kumimoji="0" lang="en-US" sz="2800" b="1" i="0" u="none" strike="noStrike" cap="none" normalizeH="0" baseline="0" dirty="0" smtClean="0">
                        <a:ln>
                          <a:noFill/>
                        </a:ln>
                        <a:solidFill>
                          <a:schemeClr val="bg2"/>
                        </a:solidFill>
                        <a:effectLst/>
                        <a:latin typeface="+mj-lt"/>
                      </a:endParaRPr>
                    </a:p>
                  </a:txBody>
                  <a:tcPr marL="93262" marR="93262" marT="46635" marB="46635" horzOverflow="overflow">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30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dirty="0" smtClean="0">
                          <a:ln>
                            <a:noFill/>
                          </a:ln>
                          <a:effectLst/>
                          <a:latin typeface="+mj-lt"/>
                        </a:rPr>
                        <a:t>Access Control</a:t>
                      </a:r>
                      <a:endParaRPr kumimoji="0" lang="en-US" sz="1800" b="0" i="0" u="none" strike="noStrike" cap="none" normalizeH="0" baseline="0" dirty="0" smtClean="0">
                        <a:ln>
                          <a:noFill/>
                        </a:ln>
                        <a:solidFill>
                          <a:schemeClr val="bg2"/>
                        </a:solidFill>
                        <a:effectLst/>
                        <a:latin typeface="+mj-lt"/>
                      </a:endParaRPr>
                    </a:p>
                  </a:txBody>
                  <a:tcPr marL="93262" marR="93262" marT="46635" marB="46635" horzOverflow="overflow">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dirty="0" smtClean="0">
                          <a:ln>
                            <a:noFill/>
                          </a:ln>
                          <a:effectLst/>
                          <a:latin typeface="+mj-lt"/>
                        </a:rPr>
                        <a:t>SharePoint</a:t>
                      </a:r>
                      <a:endParaRPr kumimoji="0" lang="en-US" sz="1800" b="0" i="0" u="none" strike="noStrike" cap="none" normalizeH="0" baseline="0" dirty="0" smtClean="0">
                        <a:ln>
                          <a:noFill/>
                        </a:ln>
                        <a:solidFill>
                          <a:schemeClr val="bg2"/>
                        </a:solidFill>
                        <a:effectLst/>
                        <a:latin typeface="+mj-lt"/>
                      </a:endParaRPr>
                    </a:p>
                  </a:txBody>
                  <a:tcPr marL="93262" marR="93262" marT="46635" marB="46635" horzOverflow="overflow">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30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dirty="0" smtClean="0">
                          <a:ln>
                            <a:noFill/>
                          </a:ln>
                          <a:effectLst/>
                          <a:latin typeface="+mj-lt"/>
                        </a:rPr>
                        <a:t>Change Control</a:t>
                      </a:r>
                      <a:endParaRPr kumimoji="0" lang="en-US" sz="1800" b="0" i="0" u="none" strike="noStrike" cap="none" normalizeH="0" baseline="0" dirty="0" smtClean="0">
                        <a:ln>
                          <a:noFill/>
                        </a:ln>
                        <a:solidFill>
                          <a:schemeClr val="bg2"/>
                        </a:solidFill>
                        <a:effectLst/>
                        <a:latin typeface="+mj-lt"/>
                      </a:endParaRPr>
                    </a:p>
                  </a:txBody>
                  <a:tcPr marL="93262" marR="93262" marT="46635" marB="46635" horzOverflow="overflow">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dirty="0" smtClean="0">
                          <a:ln>
                            <a:noFill/>
                          </a:ln>
                          <a:effectLst/>
                          <a:latin typeface="+mj-lt"/>
                        </a:rPr>
                        <a:t>ACM Server / Spreadsheet Compare</a:t>
                      </a:r>
                      <a:endParaRPr kumimoji="0" lang="en-US" sz="1800" b="0" i="0" u="none" strike="noStrike" cap="none" normalizeH="0" baseline="0" dirty="0" smtClean="0">
                        <a:ln>
                          <a:noFill/>
                        </a:ln>
                        <a:solidFill>
                          <a:schemeClr val="bg2"/>
                        </a:solidFill>
                        <a:effectLst/>
                        <a:latin typeface="+mj-lt"/>
                      </a:endParaRPr>
                    </a:p>
                  </a:txBody>
                  <a:tcPr marL="93262" marR="93262" marT="46635" marB="46635" horzOverflow="overflow">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30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dirty="0" smtClean="0">
                          <a:ln>
                            <a:noFill/>
                          </a:ln>
                          <a:effectLst/>
                          <a:latin typeface="+mj-lt"/>
                        </a:rPr>
                        <a:t>Version Control</a:t>
                      </a:r>
                      <a:endParaRPr kumimoji="0" lang="en-US" sz="1800" b="0" i="0" u="none" strike="noStrike" cap="none" normalizeH="0" baseline="0" dirty="0" smtClean="0">
                        <a:ln>
                          <a:noFill/>
                        </a:ln>
                        <a:solidFill>
                          <a:schemeClr val="bg2"/>
                        </a:solidFill>
                        <a:effectLst/>
                        <a:latin typeface="+mj-lt"/>
                      </a:endParaRPr>
                    </a:p>
                  </a:txBody>
                  <a:tcPr marL="93262" marR="93262" marT="46635" marB="46635" horzOverflow="overflow">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dirty="0" smtClean="0">
                          <a:ln>
                            <a:noFill/>
                          </a:ln>
                          <a:effectLst/>
                          <a:latin typeface="+mj-lt"/>
                        </a:rPr>
                        <a:t>SharePoint</a:t>
                      </a:r>
                      <a:endParaRPr kumimoji="0" lang="en-US" sz="1800" b="0" i="0" u="none" strike="noStrike" cap="none" normalizeH="0" baseline="0" dirty="0" smtClean="0">
                        <a:ln>
                          <a:noFill/>
                        </a:ln>
                        <a:solidFill>
                          <a:schemeClr val="bg2"/>
                        </a:solidFill>
                        <a:effectLst/>
                        <a:latin typeface="+mj-lt"/>
                      </a:endParaRPr>
                    </a:p>
                  </a:txBody>
                  <a:tcPr marL="93262" marR="93262" marT="46635" marB="46635" horzOverflow="overflow">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30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dirty="0" smtClean="0">
                          <a:ln>
                            <a:noFill/>
                          </a:ln>
                          <a:effectLst/>
                          <a:latin typeface="+mj-lt"/>
                        </a:rPr>
                        <a:t>Documentation</a:t>
                      </a:r>
                      <a:endParaRPr kumimoji="0" lang="en-US" sz="1800" b="0" i="0" u="none" strike="noStrike" cap="none" normalizeH="0" baseline="0" dirty="0" smtClean="0">
                        <a:ln>
                          <a:noFill/>
                        </a:ln>
                        <a:solidFill>
                          <a:schemeClr val="bg2"/>
                        </a:solidFill>
                        <a:effectLst/>
                        <a:latin typeface="+mj-lt"/>
                      </a:endParaRPr>
                    </a:p>
                  </a:txBody>
                  <a:tcPr marL="93262" marR="93262" marT="46635" marB="46635" horzOverflow="overflow">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dirty="0" smtClean="0">
                          <a:ln>
                            <a:noFill/>
                          </a:ln>
                          <a:effectLst/>
                          <a:latin typeface="+mj-lt"/>
                        </a:rPr>
                        <a:t>Spreadsheet Inquire</a:t>
                      </a:r>
                      <a:endParaRPr kumimoji="0" lang="en-US" sz="1800" b="0" i="0" u="none" strike="noStrike" cap="none" normalizeH="0" baseline="0" dirty="0" smtClean="0">
                        <a:ln>
                          <a:noFill/>
                        </a:ln>
                        <a:solidFill>
                          <a:schemeClr val="bg2"/>
                        </a:solidFill>
                        <a:effectLst/>
                        <a:latin typeface="+mj-lt"/>
                      </a:endParaRPr>
                    </a:p>
                  </a:txBody>
                  <a:tcPr marL="93262" marR="93262" marT="46635" marB="46635" horzOverflow="overflow">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30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dirty="0" smtClean="0">
                          <a:ln>
                            <a:noFill/>
                          </a:ln>
                          <a:effectLst/>
                          <a:latin typeface="+mj-lt"/>
                        </a:rPr>
                        <a:t>Input Control</a:t>
                      </a:r>
                      <a:endParaRPr kumimoji="0" lang="en-US" sz="1800" b="0" i="0" u="none" strike="noStrike" cap="none" normalizeH="0" baseline="0" dirty="0" smtClean="0">
                        <a:ln>
                          <a:noFill/>
                        </a:ln>
                        <a:solidFill>
                          <a:schemeClr val="bg2"/>
                        </a:solidFill>
                        <a:effectLst/>
                        <a:latin typeface="+mj-lt"/>
                      </a:endParaRPr>
                    </a:p>
                  </a:txBody>
                  <a:tcPr marL="93262" marR="93262" marT="46635" marB="46635" horzOverflow="overflow">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mj-lt"/>
                        </a:rPr>
                        <a:t>ACM Server</a:t>
                      </a:r>
                    </a:p>
                  </a:txBody>
                  <a:tcPr marL="93262" marR="93262" marT="46635" marB="46635" horzOverflow="overflow">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30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dirty="0" smtClean="0">
                          <a:ln>
                            <a:noFill/>
                          </a:ln>
                          <a:effectLst/>
                          <a:latin typeface="+mj-lt"/>
                        </a:rPr>
                        <a:t>Security &amp; Integrity of Data</a:t>
                      </a:r>
                      <a:endParaRPr kumimoji="0" lang="en-US" sz="1800" b="0" i="0" u="none" strike="noStrike" cap="none" normalizeH="0" baseline="0" dirty="0" smtClean="0">
                        <a:ln>
                          <a:noFill/>
                        </a:ln>
                        <a:solidFill>
                          <a:schemeClr val="bg2"/>
                        </a:solidFill>
                        <a:effectLst/>
                        <a:latin typeface="+mj-lt"/>
                      </a:endParaRPr>
                    </a:p>
                  </a:txBody>
                  <a:tcPr marL="93262" marR="93262" marT="46635" marB="46635" horzOverflow="overflow">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mj-lt"/>
                        </a:rPr>
                        <a:t>ACM Server</a:t>
                      </a:r>
                    </a:p>
                  </a:txBody>
                  <a:tcPr marL="93262" marR="93262" marT="46635" marB="46635" horzOverflow="overflow">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8824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dirty="0" smtClean="0">
                          <a:ln>
                            <a:noFill/>
                          </a:ln>
                          <a:effectLst/>
                          <a:latin typeface="+mj-lt"/>
                        </a:rPr>
                        <a:t>Software Development Lifecycle</a:t>
                      </a:r>
                      <a:endParaRPr kumimoji="0" lang="en-US" sz="1800" b="0" i="0" u="none" strike="noStrike" cap="none" normalizeH="0" baseline="0" dirty="0" smtClean="0">
                        <a:ln>
                          <a:noFill/>
                        </a:ln>
                        <a:solidFill>
                          <a:schemeClr val="bg2"/>
                        </a:solidFill>
                        <a:effectLst/>
                        <a:latin typeface="+mj-lt"/>
                      </a:endParaRPr>
                    </a:p>
                  </a:txBody>
                  <a:tcPr marL="93262" marR="93262" marT="46635" marB="46635" horzOverflow="overflow">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mj-lt"/>
                        </a:rPr>
                        <a:t>SharePoint and ACM Server</a:t>
                      </a:r>
                    </a:p>
                  </a:txBody>
                  <a:tcPr marL="93262" marR="93262" marT="46635" marB="46635" horzOverflow="overflow">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30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dirty="0" smtClean="0">
                          <a:ln>
                            <a:noFill/>
                          </a:ln>
                          <a:effectLst/>
                          <a:latin typeface="+mj-lt"/>
                        </a:rPr>
                        <a:t>Backup &amp; Archival</a:t>
                      </a:r>
                      <a:endParaRPr kumimoji="0" lang="en-US" sz="1800" b="0" i="0" u="none" strike="noStrike" cap="none" normalizeH="0" baseline="0" dirty="0" smtClean="0">
                        <a:ln>
                          <a:noFill/>
                        </a:ln>
                        <a:solidFill>
                          <a:schemeClr val="bg2"/>
                        </a:solidFill>
                        <a:effectLst/>
                        <a:latin typeface="+mj-lt"/>
                      </a:endParaRPr>
                    </a:p>
                  </a:txBody>
                  <a:tcPr marL="93262" marR="93262" marT="46635" marB="46635" horzOverflow="overflow">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mj-lt"/>
                        </a:rPr>
                        <a:t>SharePoint</a:t>
                      </a:r>
                    </a:p>
                  </a:txBody>
                  <a:tcPr marL="93262" marR="93262" marT="46635" marB="46635" horzOverflow="overflow">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437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dirty="0" smtClean="0">
                          <a:ln>
                            <a:noFill/>
                          </a:ln>
                          <a:effectLst/>
                          <a:latin typeface="+mj-lt"/>
                        </a:rPr>
                        <a:t>Logic Inspection</a:t>
                      </a:r>
                      <a:endParaRPr kumimoji="0" lang="en-US" sz="1800" b="0" i="0" u="none" strike="noStrike" cap="none" normalizeH="0" baseline="0" dirty="0" smtClean="0">
                        <a:ln>
                          <a:noFill/>
                        </a:ln>
                        <a:solidFill>
                          <a:schemeClr val="bg2"/>
                        </a:solidFill>
                        <a:effectLst/>
                        <a:latin typeface="+mj-lt"/>
                      </a:endParaRPr>
                    </a:p>
                  </a:txBody>
                  <a:tcPr marL="93262" marR="93262" marT="46635" marB="46635" horzOverflow="overflow">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mj-lt"/>
                        </a:rPr>
                        <a:t>Spreadsheet Inquire</a:t>
                      </a:r>
                    </a:p>
                  </a:txBody>
                  <a:tcPr marL="93262" marR="93262" marT="46635" marB="46635" horzOverflow="overflow">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803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dirty="0" smtClean="0">
                          <a:ln>
                            <a:noFill/>
                          </a:ln>
                          <a:effectLst/>
                          <a:latin typeface="+mj-lt"/>
                        </a:rPr>
                        <a:t>Segregation of Duties, Roles &amp; Procedures</a:t>
                      </a:r>
                      <a:endParaRPr kumimoji="0" lang="en-US" sz="1800" b="0" i="0" u="none" strike="noStrike" cap="none" normalizeH="0" baseline="0" dirty="0" smtClean="0">
                        <a:ln>
                          <a:noFill/>
                        </a:ln>
                        <a:solidFill>
                          <a:schemeClr val="bg2"/>
                        </a:solidFill>
                        <a:effectLst/>
                        <a:latin typeface="+mj-lt"/>
                      </a:endParaRPr>
                    </a:p>
                  </a:txBody>
                  <a:tcPr marL="93262" marR="93262" marT="46635" marB="46635" horzOverflow="overflow">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mj-lt"/>
                        </a:rPr>
                        <a:t>SharePoint / ACM Server</a:t>
                      </a:r>
                    </a:p>
                  </a:txBody>
                  <a:tcPr marL="93262" marR="93262" marT="46635" marB="46635" horzOverflow="overflow">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9554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dirty="0" smtClean="0">
                          <a:ln>
                            <a:noFill/>
                          </a:ln>
                          <a:effectLst/>
                          <a:latin typeface="+mj-lt"/>
                        </a:rPr>
                        <a:t>Overall Analytics</a:t>
                      </a:r>
                      <a:endParaRPr kumimoji="0" lang="en-US" sz="1800" b="0" i="0" u="none" strike="noStrike" cap="none" normalizeH="0" baseline="0" dirty="0" smtClean="0">
                        <a:ln>
                          <a:noFill/>
                        </a:ln>
                        <a:solidFill>
                          <a:schemeClr val="bg2"/>
                        </a:solidFill>
                        <a:effectLst/>
                        <a:latin typeface="+mj-lt"/>
                      </a:endParaRPr>
                    </a:p>
                  </a:txBody>
                  <a:tcPr marL="93262" marR="93262" marT="46635" marB="46635" horzOverflow="overflow">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mj-lt"/>
                        </a:rPr>
                        <a:t>Discovery and Risk Assessment / Spreadsheet Inquire</a:t>
                      </a:r>
                    </a:p>
                  </a:txBody>
                  <a:tcPr marL="93262" marR="93262" marT="46635" marB="46635" horzOverflow="overflow">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1653921738"/>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1" name="Title 40"/>
          <p:cNvSpPr>
            <a:spLocks noGrp="1"/>
          </p:cNvSpPr>
          <p:nvPr>
            <p:ph type="title"/>
          </p:nvPr>
        </p:nvSpPr>
        <p:spPr>
          <a:xfrm>
            <a:off x="274639" y="166535"/>
            <a:ext cx="11628271" cy="762786"/>
          </a:xfrm>
        </p:spPr>
        <p:txBody>
          <a:bodyPr/>
          <a:lstStyle/>
          <a:p>
            <a:r>
              <a:rPr lang="en-US" dirty="0"/>
              <a:t>Discovery </a:t>
            </a:r>
            <a:r>
              <a:rPr lang="en-US" dirty="0" smtClean="0"/>
              <a:t>And </a:t>
            </a:r>
            <a:r>
              <a:rPr lang="en-US" dirty="0"/>
              <a:t>Risk </a:t>
            </a:r>
            <a:r>
              <a:rPr lang="en-US" dirty="0" smtClean="0"/>
              <a:t>Assessment (server)</a:t>
            </a:r>
            <a:endParaRPr lang="en-US" dirty="0"/>
          </a:p>
        </p:txBody>
      </p:sp>
      <p:sp>
        <p:nvSpPr>
          <p:cNvPr id="13" name="Text Placeholder 41"/>
          <p:cNvSpPr>
            <a:spLocks noGrp="1"/>
          </p:cNvSpPr>
          <p:nvPr>
            <p:ph type="body" sz="quarter" idx="10"/>
          </p:nvPr>
        </p:nvSpPr>
        <p:spPr>
          <a:xfrm>
            <a:off x="274638" y="1010317"/>
            <a:ext cx="11628272" cy="586296"/>
          </a:xfrm>
        </p:spPr>
        <p:txBody>
          <a:bodyPr/>
          <a:lstStyle/>
          <a:p>
            <a:pPr marL="0" indent="0" defTabSz="932506">
              <a:spcBef>
                <a:spcPts val="0"/>
              </a:spcBef>
              <a:buNone/>
              <a:defRPr/>
            </a:pPr>
            <a:r>
              <a:rPr lang="en-US" sz="2900" dirty="0">
                <a:solidFill>
                  <a:schemeClr val="tx2"/>
                </a:solidFill>
              </a:rPr>
              <a:t>Discover and assess business critical EUC’s (Excel and Access) </a:t>
            </a:r>
          </a:p>
        </p:txBody>
      </p:sp>
      <p:pic>
        <p:nvPicPr>
          <p:cNvPr id="2" name="Picture 1"/>
          <p:cNvPicPr>
            <a:picLocks noChangeAspect="1"/>
          </p:cNvPicPr>
          <p:nvPr/>
        </p:nvPicPr>
        <p:blipFill>
          <a:blip r:embed="rId3"/>
          <a:stretch>
            <a:fillRect/>
          </a:stretch>
        </p:blipFill>
        <p:spPr>
          <a:xfrm>
            <a:off x="1830190" y="1904770"/>
            <a:ext cx="8774476" cy="4716693"/>
          </a:xfrm>
          <a:prstGeom prst="rect">
            <a:avLst/>
          </a:prstGeom>
        </p:spPr>
      </p:pic>
    </p:spTree>
    <p:extLst>
      <p:ext uri="{BB962C8B-B14F-4D97-AF65-F5344CB8AC3E}">
        <p14:creationId xmlns:p14="http://schemas.microsoft.com/office/powerpoint/2010/main" val="3062657268"/>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Text Placeholder 41"/>
          <p:cNvSpPr>
            <a:spLocks noGrp="1"/>
          </p:cNvSpPr>
          <p:nvPr>
            <p:ph type="body" sz="quarter" idx="10"/>
          </p:nvPr>
        </p:nvSpPr>
        <p:spPr>
          <a:xfrm>
            <a:off x="274638" y="1162683"/>
            <a:ext cx="11370961" cy="707068"/>
          </a:xfrm>
        </p:spPr>
        <p:txBody>
          <a:bodyPr/>
          <a:lstStyle/>
          <a:p>
            <a:pPr defTabSz="932506">
              <a:spcBef>
                <a:spcPts val="0"/>
              </a:spcBef>
              <a:defRPr/>
            </a:pPr>
            <a:r>
              <a:rPr lang="en-US" sz="3700" dirty="0"/>
              <a:t>Track changes in spreadsheets and Access databases</a:t>
            </a:r>
          </a:p>
        </p:txBody>
      </p:sp>
      <p:sp>
        <p:nvSpPr>
          <p:cNvPr id="41" name="Title 40"/>
          <p:cNvSpPr>
            <a:spLocks noGrp="1"/>
          </p:cNvSpPr>
          <p:nvPr>
            <p:ph type="title"/>
          </p:nvPr>
        </p:nvSpPr>
        <p:spPr>
          <a:xfrm>
            <a:off x="274638" y="296864"/>
            <a:ext cx="12039599" cy="1066800"/>
          </a:xfrm>
        </p:spPr>
        <p:txBody>
          <a:bodyPr/>
          <a:lstStyle/>
          <a:p>
            <a:r>
              <a:rPr lang="en-US" sz="4800" dirty="0"/>
              <a:t>Audit And Control Management Server (ACM)</a:t>
            </a:r>
          </a:p>
        </p:txBody>
      </p:sp>
      <p:pic>
        <p:nvPicPr>
          <p:cNvPr id="15" name="Picture 14"/>
          <p:cNvPicPr/>
          <p:nvPr/>
        </p:nvPicPr>
        <p:blipFill>
          <a:blip r:embed="rId3"/>
          <a:stretch>
            <a:fillRect/>
          </a:stretch>
        </p:blipFill>
        <p:spPr>
          <a:xfrm>
            <a:off x="884237" y="2049462"/>
            <a:ext cx="6061922" cy="3336647"/>
          </a:xfrm>
          <a:prstGeom prst="rect">
            <a:avLst/>
          </a:prstGeom>
        </p:spPr>
      </p:pic>
      <p:pic>
        <p:nvPicPr>
          <p:cNvPr id="12" name="Picture 11" descr="image001"/>
          <p:cNvPicPr/>
          <p:nvPr/>
        </p:nvPicPr>
        <p:blipFill>
          <a:blip r:embed="rId4">
            <a:extLst>
              <a:ext uri="{28A0092B-C50C-407E-A947-70E740481C1C}">
                <a14:useLocalDpi xmlns:a14="http://schemas.microsoft.com/office/drawing/2010/main" val="0"/>
              </a:ext>
            </a:extLst>
          </a:blip>
          <a:srcRect/>
          <a:stretch>
            <a:fillRect/>
          </a:stretch>
        </p:blipFill>
        <p:spPr bwMode="auto">
          <a:xfrm>
            <a:off x="5227638" y="2735569"/>
            <a:ext cx="5514621" cy="3951007"/>
          </a:xfrm>
          <a:prstGeom prst="rect">
            <a:avLst/>
          </a:prstGeom>
          <a:noFill/>
          <a:ln>
            <a:noFill/>
          </a:ln>
          <a:extLst/>
        </p:spPr>
      </p:pic>
    </p:spTree>
    <p:extLst>
      <p:ext uri="{BB962C8B-B14F-4D97-AF65-F5344CB8AC3E}">
        <p14:creationId xmlns:p14="http://schemas.microsoft.com/office/powerpoint/2010/main" val="4074202294"/>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Text Placeholder 41"/>
          <p:cNvSpPr>
            <a:spLocks noGrp="1"/>
          </p:cNvSpPr>
          <p:nvPr>
            <p:ph type="body" sz="quarter" idx="10"/>
          </p:nvPr>
        </p:nvSpPr>
        <p:spPr>
          <a:xfrm>
            <a:off x="274638" y="1162683"/>
            <a:ext cx="11370961" cy="707068"/>
          </a:xfrm>
        </p:spPr>
        <p:txBody>
          <a:bodyPr/>
          <a:lstStyle/>
          <a:p>
            <a:pPr defTabSz="932506">
              <a:spcBef>
                <a:spcPts val="0"/>
              </a:spcBef>
              <a:defRPr/>
            </a:pPr>
            <a:r>
              <a:rPr lang="en-US" sz="3700" dirty="0"/>
              <a:t>Track changes in spreadsheets and Access databases</a:t>
            </a:r>
          </a:p>
        </p:txBody>
      </p:sp>
      <p:sp>
        <p:nvSpPr>
          <p:cNvPr id="41" name="Title 40"/>
          <p:cNvSpPr>
            <a:spLocks noGrp="1"/>
          </p:cNvSpPr>
          <p:nvPr>
            <p:ph type="title"/>
          </p:nvPr>
        </p:nvSpPr>
        <p:spPr>
          <a:xfrm>
            <a:off x="274638" y="296864"/>
            <a:ext cx="12039599" cy="1066800"/>
          </a:xfrm>
        </p:spPr>
        <p:txBody>
          <a:bodyPr/>
          <a:lstStyle/>
          <a:p>
            <a:r>
              <a:rPr lang="en-US" sz="4800" dirty="0"/>
              <a:t>Audit and Control Management Server (ACM)</a:t>
            </a:r>
          </a:p>
        </p:txBody>
      </p:sp>
      <p:sp>
        <p:nvSpPr>
          <p:cNvPr id="2" name="Rectangle 1"/>
          <p:cNvSpPr/>
          <p:nvPr/>
        </p:nvSpPr>
        <p:spPr bwMode="auto">
          <a:xfrm>
            <a:off x="731837" y="2211874"/>
            <a:ext cx="5486400" cy="3962093"/>
          </a:xfrm>
          <a:prstGeom prst="rect">
            <a:avLst/>
          </a:prstGeom>
          <a:solidFill>
            <a:schemeClr val="accent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ctr" anchorCtr="0" forceAA="0" compatLnSpc="1">
            <a:prstTxWarp prst="textNoShape">
              <a:avLst/>
            </a:prstTxWarp>
            <a:noAutofit/>
          </a:bodyPr>
          <a:lstStyle/>
          <a:p>
            <a:pPr defTabSz="932381" fontAlgn="base">
              <a:lnSpc>
                <a:spcPct val="90000"/>
              </a:lnSpc>
              <a:spcBef>
                <a:spcPct val="0"/>
              </a:spcBef>
              <a:spcAft>
                <a:spcPct val="0"/>
              </a:spcAft>
            </a:pPr>
            <a:r>
              <a:rPr lang="en-US" sz="4000" dirty="0">
                <a:gradFill>
                  <a:gsLst>
                    <a:gs pos="0">
                      <a:srgbClr val="FFFFFF"/>
                    </a:gs>
                    <a:gs pos="100000">
                      <a:srgbClr val="FFFFFF"/>
                    </a:gs>
                  </a:gsLst>
                  <a:lin ang="5400000" scaled="0"/>
                </a:gradFill>
                <a:ea typeface="Segoe UI" pitchFamily="34" charset="0"/>
                <a:cs typeface="Segoe UI" pitchFamily="34" charset="0"/>
              </a:rPr>
              <a:t>Excel</a:t>
            </a:r>
          </a:p>
          <a:p>
            <a:pPr defTabSz="932381"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Formulas</a:t>
            </a:r>
          </a:p>
          <a:p>
            <a:pPr defTabSz="932381"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Inserted/Deleted rows and columns</a:t>
            </a:r>
          </a:p>
          <a:p>
            <a:pPr defTabSz="932381"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Code (VBA)</a:t>
            </a:r>
          </a:p>
          <a:p>
            <a:pPr defTabSz="932381"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Named ranges</a:t>
            </a:r>
          </a:p>
          <a:p>
            <a:pPr defTabSz="932381"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Entered values</a:t>
            </a:r>
          </a:p>
          <a:p>
            <a:pPr defTabSz="932381"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Workbook Protection</a:t>
            </a:r>
          </a:p>
          <a:p>
            <a:pPr defTabSz="932381"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Sheet Protection</a:t>
            </a:r>
          </a:p>
          <a:p>
            <a:pPr defTabSz="932381"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Cell Formatting</a:t>
            </a:r>
          </a:p>
          <a:p>
            <a:pPr defTabSz="932381"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Calculated values</a:t>
            </a:r>
            <a:endParaRPr lang="en-US" sz="2400" dirty="0">
              <a:gradFill>
                <a:gsLst>
                  <a:gs pos="0">
                    <a:srgbClr val="FFFFFF"/>
                  </a:gs>
                  <a:gs pos="100000">
                    <a:srgbClr val="FFFFFF"/>
                  </a:gs>
                </a:gsLst>
                <a:lin ang="5400000" scaled="0"/>
              </a:gradFill>
              <a:ea typeface="Segoe UI" pitchFamily="34" charset="0"/>
              <a:cs typeface="Segoe UI" pitchFamily="34" charset="0"/>
            </a:endParaRPr>
          </a:p>
          <a:p>
            <a:pP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6370637" y="2211875"/>
            <a:ext cx="5486400" cy="3962093"/>
          </a:xfrm>
          <a:prstGeom prst="rect">
            <a:avLst/>
          </a:pr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ctr" anchorCtr="0" forceAA="0" compatLnSpc="1">
            <a:prstTxWarp prst="textNoShape">
              <a:avLst/>
            </a:prstTxWarp>
            <a:noAutofit/>
          </a:bodyPr>
          <a:lstStyle/>
          <a:p>
            <a:pPr defTabSz="932381" fontAlgn="base">
              <a:lnSpc>
                <a:spcPct val="90000"/>
              </a:lnSpc>
              <a:spcBef>
                <a:spcPct val="0"/>
              </a:spcBef>
              <a:spcAft>
                <a:spcPct val="0"/>
              </a:spcAft>
            </a:pPr>
            <a:r>
              <a:rPr lang="en-US" sz="4000" dirty="0">
                <a:gradFill>
                  <a:gsLst>
                    <a:gs pos="0">
                      <a:srgbClr val="FFFFFF"/>
                    </a:gs>
                    <a:gs pos="100000">
                      <a:srgbClr val="FFFFFF"/>
                    </a:gs>
                  </a:gsLst>
                  <a:lin ang="5400000" scaled="0"/>
                </a:gradFill>
                <a:ea typeface="Segoe UI" pitchFamily="34" charset="0"/>
                <a:cs typeface="Segoe UI" pitchFamily="34" charset="0"/>
              </a:rPr>
              <a:t>Access</a:t>
            </a:r>
          </a:p>
          <a:p>
            <a:pPr defTabSz="932381"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Tables</a:t>
            </a:r>
          </a:p>
          <a:p>
            <a:pPr defTabSz="932381"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Queries</a:t>
            </a:r>
          </a:p>
          <a:p>
            <a:pPr defTabSz="932381"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Forms</a:t>
            </a:r>
          </a:p>
          <a:p>
            <a:pPr defTabSz="932381"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Reports</a:t>
            </a:r>
          </a:p>
          <a:p>
            <a:pPr defTabSz="932381"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Macros</a:t>
            </a:r>
          </a:p>
          <a:p>
            <a:pPr defTabSz="932381"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Pages</a:t>
            </a:r>
          </a:p>
          <a:p>
            <a:pPr defTabSz="932381"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Code (VBA)</a:t>
            </a:r>
          </a:p>
          <a:p>
            <a:pPr defTabSz="932381"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a:p>
            <a:pPr defTabSz="932381"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a:p>
            <a:pPr defTabSz="932381"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10039374"/>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6217427" y="2667978"/>
            <a:ext cx="5656111" cy="3745807"/>
          </a:xfrm>
          <a:prstGeom prst="rect">
            <a:avLst/>
          </a:prstGeom>
        </p:spPr>
      </p:pic>
      <p:sp>
        <p:nvSpPr>
          <p:cNvPr id="41" name="Title 40"/>
          <p:cNvSpPr>
            <a:spLocks noGrp="1"/>
          </p:cNvSpPr>
          <p:nvPr>
            <p:ph type="title"/>
          </p:nvPr>
        </p:nvSpPr>
        <p:spPr>
          <a:xfrm>
            <a:off x="274640" y="141288"/>
            <a:ext cx="11889564" cy="917575"/>
          </a:xfrm>
        </p:spPr>
        <p:txBody>
          <a:bodyPr/>
          <a:lstStyle/>
          <a:p>
            <a:r>
              <a:rPr lang="en-US" dirty="0" smtClean="0"/>
              <a:t>Spreadsheet Compare</a:t>
            </a:r>
            <a:endParaRPr lang="en-US" dirty="0"/>
          </a:p>
        </p:txBody>
      </p:sp>
      <p:sp>
        <p:nvSpPr>
          <p:cNvPr id="13" name="Text Placeholder 41"/>
          <p:cNvSpPr>
            <a:spLocks noGrp="1"/>
          </p:cNvSpPr>
          <p:nvPr>
            <p:ph type="body" sz="quarter" idx="10"/>
          </p:nvPr>
        </p:nvSpPr>
        <p:spPr>
          <a:xfrm>
            <a:off x="274640" y="982663"/>
            <a:ext cx="11628270" cy="1225793"/>
          </a:xfrm>
        </p:spPr>
        <p:txBody>
          <a:bodyPr/>
          <a:lstStyle/>
          <a:p>
            <a:pPr marL="0" indent="0" defTabSz="932506">
              <a:spcBef>
                <a:spcPts val="0"/>
              </a:spcBef>
              <a:buNone/>
              <a:defRPr/>
            </a:pPr>
            <a:r>
              <a:rPr lang="en-US" sz="3700" dirty="0">
                <a:solidFill>
                  <a:schemeClr val="tx2"/>
                </a:solidFill>
              </a:rPr>
              <a:t>Compare spreadsheets side-by-side to identify and categorize their differences</a:t>
            </a:r>
          </a:p>
        </p:txBody>
      </p:sp>
      <p:pic>
        <p:nvPicPr>
          <p:cNvPr id="12" name="Picture 11"/>
          <p:cNvPicPr/>
          <p:nvPr/>
        </p:nvPicPr>
        <p:blipFill>
          <a:blip r:embed="rId4"/>
          <a:stretch>
            <a:fillRect/>
          </a:stretch>
        </p:blipFill>
        <p:spPr>
          <a:xfrm>
            <a:off x="679562" y="2187002"/>
            <a:ext cx="6669195" cy="4707756"/>
          </a:xfrm>
          <a:prstGeom prst="rect">
            <a:avLst/>
          </a:prstGeom>
        </p:spPr>
      </p:pic>
    </p:spTree>
    <p:extLst>
      <p:ext uri="{BB962C8B-B14F-4D97-AF65-F5344CB8AC3E}">
        <p14:creationId xmlns:p14="http://schemas.microsoft.com/office/powerpoint/2010/main" val="1588195556"/>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9" name="Picture 8"/>
          <p:cNvPicPr/>
          <p:nvPr/>
        </p:nvPicPr>
        <p:blipFill>
          <a:blip r:embed="rId3">
            <a:extLst>
              <a:ext uri="{28A0092B-C50C-407E-A947-70E740481C1C}">
                <a14:useLocalDpi xmlns:a14="http://schemas.microsoft.com/office/drawing/2010/main" val="0"/>
              </a:ext>
            </a:extLst>
          </a:blip>
          <a:srcRect/>
          <a:stretch>
            <a:fillRect/>
          </a:stretch>
        </p:blipFill>
        <p:spPr bwMode="auto">
          <a:xfrm>
            <a:off x="900778" y="2344872"/>
            <a:ext cx="4552428" cy="3195455"/>
          </a:xfrm>
          <a:prstGeom prst="rect">
            <a:avLst/>
          </a:prstGeom>
          <a:noFill/>
          <a:ln>
            <a:noFill/>
          </a:ln>
        </p:spPr>
      </p:pic>
      <p:sp>
        <p:nvSpPr>
          <p:cNvPr id="41" name="Title 40"/>
          <p:cNvSpPr>
            <a:spLocks noGrp="1"/>
          </p:cNvSpPr>
          <p:nvPr>
            <p:ph type="title"/>
          </p:nvPr>
        </p:nvSpPr>
        <p:spPr>
          <a:xfrm>
            <a:off x="274639" y="233151"/>
            <a:ext cx="11628271" cy="762786"/>
          </a:xfrm>
        </p:spPr>
        <p:txBody>
          <a:bodyPr/>
          <a:lstStyle/>
          <a:p>
            <a:r>
              <a:rPr lang="en-US" dirty="0"/>
              <a:t>Spreadsheet Inquire </a:t>
            </a:r>
            <a:r>
              <a:rPr lang="en-US" dirty="0" smtClean="0"/>
              <a:t>(Excel add-in</a:t>
            </a:r>
            <a:r>
              <a:rPr lang="en-US" dirty="0"/>
              <a:t>)</a:t>
            </a:r>
          </a:p>
        </p:txBody>
      </p:sp>
      <p:sp>
        <p:nvSpPr>
          <p:cNvPr id="13" name="Text Placeholder 41"/>
          <p:cNvSpPr>
            <a:spLocks noGrp="1"/>
          </p:cNvSpPr>
          <p:nvPr>
            <p:ph type="body" sz="quarter" idx="10"/>
          </p:nvPr>
        </p:nvSpPr>
        <p:spPr>
          <a:xfrm>
            <a:off x="274638" y="1217074"/>
            <a:ext cx="11963400" cy="1721992"/>
          </a:xfrm>
        </p:spPr>
        <p:txBody>
          <a:bodyPr/>
          <a:lstStyle/>
          <a:p>
            <a:pPr marL="0" indent="0" defTabSz="932506">
              <a:spcBef>
                <a:spcPts val="0"/>
              </a:spcBef>
              <a:buNone/>
              <a:defRPr/>
            </a:pPr>
            <a:r>
              <a:rPr lang="en-US" sz="3700" dirty="0">
                <a:solidFill>
                  <a:schemeClr val="tx2"/>
                </a:solidFill>
              </a:rPr>
              <a:t>Analyze, document, understand and diagnose spreadsheets</a:t>
            </a:r>
          </a:p>
          <a:p>
            <a:pPr marL="0" indent="0" defTabSz="932506">
              <a:spcBef>
                <a:spcPts val="0"/>
              </a:spcBef>
              <a:buNone/>
              <a:defRPr/>
            </a:pPr>
            <a:endParaRPr lang="en-US" sz="3700" dirty="0"/>
          </a:p>
        </p:txBody>
      </p:sp>
      <p:pic>
        <p:nvPicPr>
          <p:cNvPr id="2" name="Picture 1"/>
          <p:cNvPicPr>
            <a:picLocks noChangeAspect="1"/>
          </p:cNvPicPr>
          <p:nvPr/>
        </p:nvPicPr>
        <p:blipFill>
          <a:blip r:embed="rId4"/>
          <a:stretch>
            <a:fillRect/>
          </a:stretch>
        </p:blipFill>
        <p:spPr>
          <a:xfrm>
            <a:off x="2914587" y="3574316"/>
            <a:ext cx="6605680" cy="3199547"/>
          </a:xfrm>
          <a:prstGeom prst="rect">
            <a:avLst/>
          </a:prstGeom>
        </p:spPr>
      </p:pic>
      <p:pic>
        <p:nvPicPr>
          <p:cNvPr id="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32198" y="2462090"/>
            <a:ext cx="3951907" cy="2961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96569786"/>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752531" y="125883"/>
            <a:ext cx="8931414" cy="6742760"/>
          </a:xfrm>
          <a:prstGeom prst="rect">
            <a:avLst/>
          </a:prstGeom>
        </p:spPr>
      </p:pic>
    </p:spTree>
    <p:extLst>
      <p:ext uri="{BB962C8B-B14F-4D97-AF65-F5344CB8AC3E}">
        <p14:creationId xmlns:p14="http://schemas.microsoft.com/office/powerpoint/2010/main" val="3214835968"/>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1949" y="233152"/>
            <a:ext cx="11370961" cy="678031"/>
          </a:xfrm>
        </p:spPr>
        <p:txBody>
          <a:bodyPr/>
          <a:lstStyle/>
          <a:p>
            <a:r>
              <a:rPr lang="en-US" sz="4900" dirty="0"/>
              <a:t>Spreadsheet Inquire- Logic Inspection</a:t>
            </a:r>
          </a:p>
        </p:txBody>
      </p:sp>
      <p:pic>
        <p:nvPicPr>
          <p:cNvPr id="4" name="Picture 4"/>
          <p:cNvPicPr>
            <a:picLocks noChangeAspect="1" noChangeArrowheads="1"/>
          </p:cNvPicPr>
          <p:nvPr/>
        </p:nvPicPr>
        <p:blipFill>
          <a:blip r:embed="rId3" cstate="print">
            <a:lum contrast="-20000"/>
          </a:blip>
          <a:srcRect/>
          <a:stretch>
            <a:fillRect/>
          </a:stretch>
        </p:blipFill>
        <p:spPr bwMode="auto">
          <a:xfrm>
            <a:off x="2559989" y="3837401"/>
            <a:ext cx="1973264" cy="1325667"/>
          </a:xfrm>
          <a:prstGeom prst="rect">
            <a:avLst/>
          </a:prstGeom>
          <a:noFill/>
          <a:ln w="19050">
            <a:solidFill>
              <a:srgbClr val="2D63A9"/>
            </a:solidFill>
            <a:miter lim="800000"/>
            <a:headEnd/>
            <a:tailEnd/>
          </a:ln>
          <a:effectLst>
            <a:outerShdw dist="139700" dir="2700000" algn="tl" rotWithShape="0">
              <a:srgbClr val="333333">
                <a:alpha val="64999"/>
              </a:srgbClr>
            </a:outerShdw>
          </a:effectLst>
        </p:spPr>
      </p:pic>
      <p:pic>
        <p:nvPicPr>
          <p:cNvPr id="6" name="Picture 4"/>
          <p:cNvPicPr>
            <a:picLocks noChangeAspect="1" noChangeArrowheads="1"/>
          </p:cNvPicPr>
          <p:nvPr/>
        </p:nvPicPr>
        <p:blipFill>
          <a:blip r:embed="rId3" cstate="print">
            <a:lum contrast="-20000"/>
          </a:blip>
          <a:srcRect/>
          <a:stretch>
            <a:fillRect/>
          </a:stretch>
        </p:blipFill>
        <p:spPr bwMode="auto">
          <a:xfrm>
            <a:off x="7923468" y="3849512"/>
            <a:ext cx="1973264" cy="1325667"/>
          </a:xfrm>
          <a:prstGeom prst="rect">
            <a:avLst/>
          </a:prstGeom>
          <a:noFill/>
          <a:ln w="19050">
            <a:solidFill>
              <a:srgbClr val="2D63A9"/>
            </a:solidFill>
            <a:miter lim="800000"/>
            <a:headEnd/>
            <a:tailEnd/>
          </a:ln>
          <a:effectLst>
            <a:outerShdw dist="139700" dir="2700000" algn="tl" rotWithShape="0">
              <a:srgbClr val="333333">
                <a:alpha val="64999"/>
              </a:srgbClr>
            </a:outerShdw>
          </a:effectLst>
        </p:spPr>
      </p:pic>
      <p:sp>
        <p:nvSpPr>
          <p:cNvPr id="7" name="TextBox 6"/>
          <p:cNvSpPr txBox="1"/>
          <p:nvPr/>
        </p:nvSpPr>
        <p:spPr>
          <a:xfrm>
            <a:off x="4994953" y="2717526"/>
            <a:ext cx="2750516" cy="2399270"/>
          </a:xfrm>
          <a:prstGeom prst="rect">
            <a:avLst/>
          </a:prstGeom>
          <a:noFill/>
        </p:spPr>
        <p:txBody>
          <a:bodyPr wrap="none" lIns="91431" tIns="45716" rIns="91431" bIns="45716" rtlCol="0">
            <a:spAutoFit/>
          </a:bodyPr>
          <a:lstStyle/>
          <a:p>
            <a:pPr marL="291408" indent="-291408">
              <a:buFont typeface="Arial" pitchFamily="34" charset="0"/>
              <a:buChar char="•"/>
            </a:pPr>
            <a:r>
              <a:rPr lang="en-US" dirty="0"/>
              <a:t>Errors</a:t>
            </a:r>
          </a:p>
          <a:p>
            <a:pPr marL="291408" indent="-291408">
              <a:buFont typeface="Arial" pitchFamily="34" charset="0"/>
              <a:buChar char="•"/>
            </a:pPr>
            <a:r>
              <a:rPr lang="en-US" dirty="0"/>
              <a:t>Plugged formulas</a:t>
            </a:r>
          </a:p>
          <a:p>
            <a:pPr marL="291408" indent="-291408">
              <a:buFont typeface="Arial" pitchFamily="34" charset="0"/>
              <a:buChar char="•"/>
            </a:pPr>
            <a:r>
              <a:rPr lang="en-US" dirty="0"/>
              <a:t>Inconsistent formulas</a:t>
            </a:r>
          </a:p>
          <a:p>
            <a:pPr marL="291408" indent="-291408">
              <a:buFont typeface="Arial" pitchFamily="34" charset="0"/>
              <a:buChar char="•"/>
            </a:pPr>
            <a:r>
              <a:rPr lang="en-US" dirty="0"/>
              <a:t>Broken links</a:t>
            </a:r>
          </a:p>
          <a:p>
            <a:pPr marL="291408" indent="-291408">
              <a:buFont typeface="Arial" pitchFamily="34" charset="0"/>
              <a:buChar char="•"/>
            </a:pPr>
            <a:r>
              <a:rPr lang="en-US" dirty="0"/>
              <a:t>Invisible Cells</a:t>
            </a:r>
          </a:p>
          <a:p>
            <a:pPr marL="291408" indent="-291408">
              <a:buFont typeface="Arial" pitchFamily="34" charset="0"/>
              <a:buChar char="•"/>
            </a:pPr>
            <a:r>
              <a:rPr lang="en-US" dirty="0"/>
              <a:t>…. </a:t>
            </a:r>
          </a:p>
          <a:p>
            <a:pPr marL="291408" indent="-291408">
              <a:buFont typeface="Arial" pitchFamily="34" charset="0"/>
              <a:buChar char="•"/>
            </a:pPr>
            <a:endParaRPr lang="en-US" dirty="0"/>
          </a:p>
          <a:p>
            <a:pPr marL="291408" indent="-291408">
              <a:buFont typeface="Arial" pitchFamily="34" charset="0"/>
              <a:buChar char="•"/>
            </a:pPr>
            <a:endParaRPr lang="en-US" dirty="0"/>
          </a:p>
        </p:txBody>
      </p:sp>
      <p:sp>
        <p:nvSpPr>
          <p:cNvPr id="9" name="Curved Down Arrow 8"/>
          <p:cNvSpPr/>
          <p:nvPr/>
        </p:nvSpPr>
        <p:spPr>
          <a:xfrm>
            <a:off x="4050239" y="1487734"/>
            <a:ext cx="4738746" cy="2204336"/>
          </a:xfrm>
          <a:prstGeom prst="curvedDownArrow">
            <a:avLst/>
          </a:prstGeom>
        </p:spPr>
        <p:style>
          <a:lnRef idx="1">
            <a:schemeClr val="accent6"/>
          </a:lnRef>
          <a:fillRef idx="3">
            <a:schemeClr val="accent6"/>
          </a:fillRef>
          <a:effectRef idx="2">
            <a:schemeClr val="accent6"/>
          </a:effectRef>
          <a:fontRef idx="minor">
            <a:schemeClr val="lt1"/>
          </a:fontRef>
        </p:style>
        <p:txBody>
          <a:bodyPr lIns="91431" tIns="45716" rIns="91431" bIns="45716" rtlCol="0" anchor="ctr"/>
          <a:lstStyle/>
          <a:p>
            <a:pPr algn="ctr"/>
            <a:endParaRPr lang="en-US">
              <a:solidFill>
                <a:schemeClr val="tx1"/>
              </a:solidFill>
            </a:endParaRPr>
          </a:p>
        </p:txBody>
      </p:sp>
      <p:pic>
        <p:nvPicPr>
          <p:cNvPr id="3074" name="Picture 2" descr="C:\Users\ss\AppData\Local\Microsoft\Windows\Temporary Internet Files\Content.IE5\QNFICU4C\MC900441310[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88984" y="2431931"/>
            <a:ext cx="1398905" cy="1398905"/>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Users\ss\AppData\Local\Microsoft\Windows\Temporary Internet Files\Content.IE5\MHJM75FB\MC900431512[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9991" y="2475497"/>
            <a:ext cx="1311775" cy="13117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0809982"/>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600" dirty="0"/>
              <a:t>What's New in Spreadsheet Management for Office and SharePoint</a:t>
            </a:r>
          </a:p>
        </p:txBody>
      </p:sp>
      <p:sp>
        <p:nvSpPr>
          <p:cNvPr id="5" name="Text Placeholder 4"/>
          <p:cNvSpPr>
            <a:spLocks noGrp="1"/>
          </p:cNvSpPr>
          <p:nvPr>
            <p:ph type="body" sz="quarter" idx="12"/>
          </p:nvPr>
        </p:nvSpPr>
        <p:spPr/>
        <p:txBody>
          <a:bodyPr/>
          <a:lstStyle/>
          <a:p>
            <a:r>
              <a:rPr lang="en-US" dirty="0" smtClean="0"/>
              <a:t>Steve Kraynak</a:t>
            </a:r>
          </a:p>
          <a:p>
            <a:r>
              <a:rPr lang="en-US" dirty="0" smtClean="0"/>
              <a:t>Program Manager</a:t>
            </a:r>
          </a:p>
        </p:txBody>
      </p:sp>
      <p:sp>
        <p:nvSpPr>
          <p:cNvPr id="2" name="Text Placeholder 1"/>
          <p:cNvSpPr>
            <a:spLocks noGrp="1"/>
          </p:cNvSpPr>
          <p:nvPr>
            <p:ph type="body" sz="quarter" idx="13"/>
          </p:nvPr>
        </p:nvSpPr>
        <p:spPr/>
        <p:txBody>
          <a:bodyPr/>
          <a:lstStyle/>
          <a:p>
            <a:r>
              <a:rPr lang="en-US" dirty="0" smtClean="0"/>
              <a:t>SPC260</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900" dirty="0"/>
              <a:t>Steps To Mitigate Spreadsheet &amp; EUC Risk</a:t>
            </a:r>
          </a:p>
        </p:txBody>
      </p:sp>
      <p:sp>
        <p:nvSpPr>
          <p:cNvPr id="14" name="TextBox 13"/>
          <p:cNvSpPr txBox="1"/>
          <p:nvPr/>
        </p:nvSpPr>
        <p:spPr>
          <a:xfrm>
            <a:off x="1139094" y="5701010"/>
            <a:ext cx="10156669" cy="990628"/>
          </a:xfrm>
          <a:prstGeom prst="rect">
            <a:avLst/>
          </a:prstGeom>
          <a:noFill/>
        </p:spPr>
        <p:txBody>
          <a:bodyPr wrap="square" lIns="91431" tIns="45716" rIns="91431" bIns="45716" rtlCol="0">
            <a:spAutoFit/>
          </a:bodyPr>
          <a:lstStyle/>
          <a:p>
            <a:pPr algn="ctr"/>
            <a:r>
              <a:rPr lang="en-US" sz="2900" dirty="0"/>
              <a:t>Office 2013 Spreadsheet Control tools help Mitigate Risk, </a:t>
            </a:r>
            <a:br>
              <a:rPr lang="en-US" sz="2900" dirty="0"/>
            </a:br>
            <a:r>
              <a:rPr lang="en-US" sz="2900" dirty="0"/>
              <a:t>Improve Compliance, and Drive Productivity Gains</a:t>
            </a:r>
          </a:p>
        </p:txBody>
      </p:sp>
      <p:grpSp>
        <p:nvGrpSpPr>
          <p:cNvPr id="25" name="Group 24"/>
          <p:cNvGrpSpPr/>
          <p:nvPr/>
        </p:nvGrpSpPr>
        <p:grpSpPr>
          <a:xfrm>
            <a:off x="1806544" y="912805"/>
            <a:ext cx="7786778" cy="5076615"/>
            <a:chOff x="2343261" y="630759"/>
            <a:chExt cx="7634789" cy="4977525"/>
          </a:xfrm>
        </p:grpSpPr>
        <p:sp>
          <p:nvSpPr>
            <p:cNvPr id="6" name="Right Arrow 5"/>
            <p:cNvSpPr/>
            <p:nvPr/>
          </p:nvSpPr>
          <p:spPr>
            <a:xfrm>
              <a:off x="3885602" y="3004461"/>
              <a:ext cx="4442112" cy="771892"/>
            </a:xfrm>
            <a:prstGeom prst="rightArrow">
              <a:avLst/>
            </a:prstGeom>
            <a:gradFill flip="none" rotWithShape="1">
              <a:gsLst>
                <a:gs pos="0">
                  <a:srgbClr val="C00000"/>
                </a:gs>
                <a:gs pos="50000">
                  <a:schemeClr val="bg1">
                    <a:lumMod val="95000"/>
                    <a:shade val="67500"/>
                    <a:satMod val="115000"/>
                  </a:schemeClr>
                </a:gs>
                <a:gs pos="100000">
                  <a:srgbClr val="008000"/>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Oval 4"/>
            <p:cNvSpPr/>
            <p:nvPr/>
          </p:nvSpPr>
          <p:spPr>
            <a:xfrm>
              <a:off x="2343261" y="2566187"/>
              <a:ext cx="1649185" cy="1547751"/>
            </a:xfrm>
            <a:prstGeom prst="ellipse">
              <a:avLst/>
            </a:prstGeom>
            <a:solidFill>
              <a:schemeClr val="accent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b="1" dirty="0"/>
            </a:p>
          </p:txBody>
        </p:sp>
        <p:sp>
          <p:nvSpPr>
            <p:cNvPr id="4" name="Oval 3"/>
            <p:cNvSpPr/>
            <p:nvPr/>
          </p:nvSpPr>
          <p:spPr>
            <a:xfrm>
              <a:off x="8327715" y="2589937"/>
              <a:ext cx="1649185" cy="1547751"/>
            </a:xfrm>
            <a:prstGeom prst="ellipse">
              <a:avLst/>
            </a:prstGeom>
            <a:solidFill>
              <a:schemeClr val="accent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b="1" dirty="0"/>
            </a:p>
          </p:txBody>
        </p:sp>
        <p:grpSp>
          <p:nvGrpSpPr>
            <p:cNvPr id="9" name="Group 8"/>
            <p:cNvGrpSpPr/>
            <p:nvPr/>
          </p:nvGrpSpPr>
          <p:grpSpPr>
            <a:xfrm>
              <a:off x="4827554" y="1994041"/>
              <a:ext cx="3406844" cy="3614243"/>
              <a:chOff x="3305142" y="1994040"/>
              <a:chExt cx="3406844" cy="3614243"/>
            </a:xfrm>
          </p:grpSpPr>
          <p:sp>
            <p:nvSpPr>
              <p:cNvPr id="10" name="Freeform 9"/>
              <p:cNvSpPr/>
              <p:nvPr/>
            </p:nvSpPr>
            <p:spPr>
              <a:xfrm>
                <a:off x="4573954" y="3586553"/>
                <a:ext cx="1785507" cy="1785507"/>
              </a:xfrm>
              <a:custGeom>
                <a:avLst/>
                <a:gdLst>
                  <a:gd name="connsiteX0" fmla="*/ 1267361 w 1785507"/>
                  <a:gd name="connsiteY0" fmla="*/ 284678 h 1785507"/>
                  <a:gd name="connsiteX1" fmla="*/ 1406245 w 1785507"/>
                  <a:gd name="connsiteY1" fmla="*/ 168135 h 1785507"/>
                  <a:gd name="connsiteX2" fmla="*/ 1517197 w 1785507"/>
                  <a:gd name="connsiteY2" fmla="*/ 261235 h 1785507"/>
                  <a:gd name="connsiteX3" fmla="*/ 1426541 w 1785507"/>
                  <a:gd name="connsiteY3" fmla="*/ 418246 h 1785507"/>
                  <a:gd name="connsiteX4" fmla="*/ 1570583 w 1785507"/>
                  <a:gd name="connsiteY4" fmla="*/ 667733 h 1785507"/>
                  <a:gd name="connsiteX5" fmla="*/ 1751887 w 1785507"/>
                  <a:gd name="connsiteY5" fmla="*/ 667729 h 1785507"/>
                  <a:gd name="connsiteX6" fmla="*/ 1777037 w 1785507"/>
                  <a:gd name="connsiteY6" fmla="*/ 810367 h 1785507"/>
                  <a:gd name="connsiteX7" fmla="*/ 1606665 w 1785507"/>
                  <a:gd name="connsiteY7" fmla="*/ 872372 h 1785507"/>
                  <a:gd name="connsiteX8" fmla="*/ 1556640 w 1785507"/>
                  <a:gd name="connsiteY8" fmla="*/ 1156079 h 1785507"/>
                  <a:gd name="connsiteX9" fmla="*/ 1695531 w 1785507"/>
                  <a:gd name="connsiteY9" fmla="*/ 1272615 h 1785507"/>
                  <a:gd name="connsiteX10" fmla="*/ 1623112 w 1785507"/>
                  <a:gd name="connsiteY10" fmla="*/ 1398048 h 1785507"/>
                  <a:gd name="connsiteX11" fmla="*/ 1452743 w 1785507"/>
                  <a:gd name="connsiteY11" fmla="*/ 1336034 h 1785507"/>
                  <a:gd name="connsiteX12" fmla="*/ 1232059 w 1785507"/>
                  <a:gd name="connsiteY12" fmla="*/ 1521210 h 1785507"/>
                  <a:gd name="connsiteX13" fmla="*/ 1263546 w 1785507"/>
                  <a:gd name="connsiteY13" fmla="*/ 1699759 h 1785507"/>
                  <a:gd name="connsiteX14" fmla="*/ 1127443 w 1785507"/>
                  <a:gd name="connsiteY14" fmla="*/ 1749297 h 1785507"/>
                  <a:gd name="connsiteX15" fmla="*/ 1036795 w 1785507"/>
                  <a:gd name="connsiteY15" fmla="*/ 1592280 h 1785507"/>
                  <a:gd name="connsiteX16" fmla="*/ 748712 w 1785507"/>
                  <a:gd name="connsiteY16" fmla="*/ 1592280 h 1785507"/>
                  <a:gd name="connsiteX17" fmla="*/ 658064 w 1785507"/>
                  <a:gd name="connsiteY17" fmla="*/ 1749297 h 1785507"/>
                  <a:gd name="connsiteX18" fmla="*/ 521961 w 1785507"/>
                  <a:gd name="connsiteY18" fmla="*/ 1699759 h 1785507"/>
                  <a:gd name="connsiteX19" fmla="*/ 553449 w 1785507"/>
                  <a:gd name="connsiteY19" fmla="*/ 1521210 h 1785507"/>
                  <a:gd name="connsiteX20" fmla="*/ 332764 w 1785507"/>
                  <a:gd name="connsiteY20" fmla="*/ 1336034 h 1785507"/>
                  <a:gd name="connsiteX21" fmla="*/ 162395 w 1785507"/>
                  <a:gd name="connsiteY21" fmla="*/ 1398048 h 1785507"/>
                  <a:gd name="connsiteX22" fmla="*/ 89976 w 1785507"/>
                  <a:gd name="connsiteY22" fmla="*/ 1272615 h 1785507"/>
                  <a:gd name="connsiteX23" fmla="*/ 228867 w 1785507"/>
                  <a:gd name="connsiteY23" fmla="*/ 1156078 h 1785507"/>
                  <a:gd name="connsiteX24" fmla="*/ 178842 w 1785507"/>
                  <a:gd name="connsiteY24" fmla="*/ 872372 h 1785507"/>
                  <a:gd name="connsiteX25" fmla="*/ 8470 w 1785507"/>
                  <a:gd name="connsiteY25" fmla="*/ 810367 h 1785507"/>
                  <a:gd name="connsiteX26" fmla="*/ 33620 w 1785507"/>
                  <a:gd name="connsiteY26" fmla="*/ 667729 h 1785507"/>
                  <a:gd name="connsiteX27" fmla="*/ 214925 w 1785507"/>
                  <a:gd name="connsiteY27" fmla="*/ 667734 h 1785507"/>
                  <a:gd name="connsiteX28" fmla="*/ 358967 w 1785507"/>
                  <a:gd name="connsiteY28" fmla="*/ 418247 h 1785507"/>
                  <a:gd name="connsiteX29" fmla="*/ 268310 w 1785507"/>
                  <a:gd name="connsiteY29" fmla="*/ 261235 h 1785507"/>
                  <a:gd name="connsiteX30" fmla="*/ 379262 w 1785507"/>
                  <a:gd name="connsiteY30" fmla="*/ 168135 h 1785507"/>
                  <a:gd name="connsiteX31" fmla="*/ 518146 w 1785507"/>
                  <a:gd name="connsiteY31" fmla="*/ 284678 h 1785507"/>
                  <a:gd name="connsiteX32" fmla="*/ 788856 w 1785507"/>
                  <a:gd name="connsiteY32" fmla="*/ 186148 h 1785507"/>
                  <a:gd name="connsiteX33" fmla="*/ 820335 w 1785507"/>
                  <a:gd name="connsiteY33" fmla="*/ 7598 h 1785507"/>
                  <a:gd name="connsiteX34" fmla="*/ 965172 w 1785507"/>
                  <a:gd name="connsiteY34" fmla="*/ 7598 h 1785507"/>
                  <a:gd name="connsiteX35" fmla="*/ 996651 w 1785507"/>
                  <a:gd name="connsiteY35" fmla="*/ 186148 h 1785507"/>
                  <a:gd name="connsiteX36" fmla="*/ 1267361 w 1785507"/>
                  <a:gd name="connsiteY36" fmla="*/ 284678 h 1785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785507" h="1785507">
                    <a:moveTo>
                      <a:pt x="1267361" y="284678"/>
                    </a:moveTo>
                    <a:lnTo>
                      <a:pt x="1406245" y="168135"/>
                    </a:lnTo>
                    <a:lnTo>
                      <a:pt x="1517197" y="261235"/>
                    </a:lnTo>
                    <a:lnTo>
                      <a:pt x="1426541" y="418246"/>
                    </a:lnTo>
                    <a:cubicBezTo>
                      <a:pt x="1491003" y="490761"/>
                      <a:pt x="1540014" y="575650"/>
                      <a:pt x="1570583" y="667733"/>
                    </a:cubicBezTo>
                    <a:lnTo>
                      <a:pt x="1751887" y="667729"/>
                    </a:lnTo>
                    <a:lnTo>
                      <a:pt x="1777037" y="810367"/>
                    </a:lnTo>
                    <a:lnTo>
                      <a:pt x="1606665" y="872372"/>
                    </a:lnTo>
                    <a:cubicBezTo>
                      <a:pt x="1609434" y="969357"/>
                      <a:pt x="1592413" y="1065889"/>
                      <a:pt x="1556640" y="1156079"/>
                    </a:cubicBezTo>
                    <a:lnTo>
                      <a:pt x="1695531" y="1272615"/>
                    </a:lnTo>
                    <a:lnTo>
                      <a:pt x="1623112" y="1398048"/>
                    </a:lnTo>
                    <a:lnTo>
                      <a:pt x="1452743" y="1336034"/>
                    </a:lnTo>
                    <a:cubicBezTo>
                      <a:pt x="1392523" y="1412109"/>
                      <a:pt x="1317434" y="1475116"/>
                      <a:pt x="1232059" y="1521210"/>
                    </a:cubicBezTo>
                    <a:lnTo>
                      <a:pt x="1263546" y="1699759"/>
                    </a:lnTo>
                    <a:lnTo>
                      <a:pt x="1127443" y="1749297"/>
                    </a:lnTo>
                    <a:lnTo>
                      <a:pt x="1036795" y="1592280"/>
                    </a:lnTo>
                    <a:cubicBezTo>
                      <a:pt x="941764" y="1611848"/>
                      <a:pt x="843743" y="1611848"/>
                      <a:pt x="748712" y="1592280"/>
                    </a:cubicBezTo>
                    <a:lnTo>
                      <a:pt x="658064" y="1749297"/>
                    </a:lnTo>
                    <a:lnTo>
                      <a:pt x="521961" y="1699759"/>
                    </a:lnTo>
                    <a:lnTo>
                      <a:pt x="553449" y="1521210"/>
                    </a:lnTo>
                    <a:cubicBezTo>
                      <a:pt x="468073" y="1475115"/>
                      <a:pt x="392984" y="1412108"/>
                      <a:pt x="332764" y="1336034"/>
                    </a:cubicBezTo>
                    <a:lnTo>
                      <a:pt x="162395" y="1398048"/>
                    </a:lnTo>
                    <a:lnTo>
                      <a:pt x="89976" y="1272615"/>
                    </a:lnTo>
                    <a:lnTo>
                      <a:pt x="228867" y="1156078"/>
                    </a:lnTo>
                    <a:cubicBezTo>
                      <a:pt x="193094" y="1065889"/>
                      <a:pt x="176073" y="969357"/>
                      <a:pt x="178842" y="872372"/>
                    </a:cubicBezTo>
                    <a:lnTo>
                      <a:pt x="8470" y="810367"/>
                    </a:lnTo>
                    <a:lnTo>
                      <a:pt x="33620" y="667729"/>
                    </a:lnTo>
                    <a:lnTo>
                      <a:pt x="214925" y="667734"/>
                    </a:lnTo>
                    <a:cubicBezTo>
                      <a:pt x="245494" y="575651"/>
                      <a:pt x="294505" y="490762"/>
                      <a:pt x="358967" y="418247"/>
                    </a:cubicBezTo>
                    <a:lnTo>
                      <a:pt x="268310" y="261235"/>
                    </a:lnTo>
                    <a:lnTo>
                      <a:pt x="379262" y="168135"/>
                    </a:lnTo>
                    <a:lnTo>
                      <a:pt x="518146" y="284678"/>
                    </a:lnTo>
                    <a:cubicBezTo>
                      <a:pt x="600753" y="233788"/>
                      <a:pt x="692863" y="200262"/>
                      <a:pt x="788856" y="186148"/>
                    </a:cubicBezTo>
                    <a:lnTo>
                      <a:pt x="820335" y="7598"/>
                    </a:lnTo>
                    <a:lnTo>
                      <a:pt x="965172" y="7598"/>
                    </a:lnTo>
                    <a:lnTo>
                      <a:pt x="996651" y="186148"/>
                    </a:lnTo>
                    <a:cubicBezTo>
                      <a:pt x="1092643" y="200262"/>
                      <a:pt x="1184753" y="233788"/>
                      <a:pt x="1267361" y="284678"/>
                    </a:cubicBezTo>
                    <a:close/>
                  </a:path>
                </a:pathLst>
              </a:custGeom>
              <a:solidFill>
                <a:schemeClr val="accent3"/>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rgbClr r="0" g="0" b="0"/>
              </a:lnRef>
              <a:fillRef idx="1">
                <a:schemeClr val="accent1">
                  <a:hueOff val="0"/>
                  <a:satOff val="0"/>
                  <a:lumOff val="0"/>
                  <a:alphaOff val="0"/>
                </a:schemeClr>
              </a:fillRef>
              <a:effectRef idx="0">
                <a:scrgbClr r="0" g="0" b="0"/>
              </a:effectRef>
              <a:fontRef idx="minor">
                <a:schemeClr val="lt1"/>
              </a:fontRef>
            </p:style>
            <p:txBody>
              <a:bodyPr spcFirstLastPara="0" vert="horz" wrap="square" lIns="385541" tIns="446001" rIns="385541" bIns="477850" numCol="1" spcCol="1270" anchor="ctr" anchorCtr="0">
                <a:noAutofit/>
              </a:bodyPr>
              <a:lstStyle/>
              <a:p>
                <a:pPr algn="ctr" defTabSz="679952">
                  <a:lnSpc>
                    <a:spcPct val="90000"/>
                  </a:lnSpc>
                  <a:spcBef>
                    <a:spcPct val="0"/>
                  </a:spcBef>
                  <a:spcAft>
                    <a:spcPct val="35000"/>
                  </a:spcAft>
                </a:pPr>
                <a:r>
                  <a:rPr lang="en-US" sz="1400" b="1" dirty="0">
                    <a:latin typeface="+mj-lt"/>
                  </a:rPr>
                  <a:t>Logic Inspection</a:t>
                </a:r>
              </a:p>
            </p:txBody>
          </p:sp>
          <p:sp>
            <p:nvSpPr>
              <p:cNvPr id="12" name="Freeform 11"/>
              <p:cNvSpPr/>
              <p:nvPr/>
            </p:nvSpPr>
            <p:spPr>
              <a:xfrm>
                <a:off x="3516825" y="3164523"/>
                <a:ext cx="1316839" cy="1298551"/>
              </a:xfrm>
              <a:custGeom>
                <a:avLst/>
                <a:gdLst>
                  <a:gd name="connsiteX0" fmla="*/ 971637 w 1298551"/>
                  <a:gd name="connsiteY0" fmla="*/ 328890 h 1298551"/>
                  <a:gd name="connsiteX1" fmla="*/ 1163217 w 1298551"/>
                  <a:gd name="connsiteY1" fmla="*/ 271151 h 1298551"/>
                  <a:gd name="connsiteX2" fmla="*/ 1233711 w 1298551"/>
                  <a:gd name="connsiteY2" fmla="*/ 393251 h 1298551"/>
                  <a:gd name="connsiteX3" fmla="*/ 1087918 w 1298551"/>
                  <a:gd name="connsiteY3" fmla="*/ 530295 h 1298551"/>
                  <a:gd name="connsiteX4" fmla="*/ 1087918 w 1298551"/>
                  <a:gd name="connsiteY4" fmla="*/ 768256 h 1298551"/>
                  <a:gd name="connsiteX5" fmla="*/ 1233711 w 1298551"/>
                  <a:gd name="connsiteY5" fmla="*/ 905300 h 1298551"/>
                  <a:gd name="connsiteX6" fmla="*/ 1163217 w 1298551"/>
                  <a:gd name="connsiteY6" fmla="*/ 1027400 h 1298551"/>
                  <a:gd name="connsiteX7" fmla="*/ 971637 w 1298551"/>
                  <a:gd name="connsiteY7" fmla="*/ 969661 h 1298551"/>
                  <a:gd name="connsiteX8" fmla="*/ 765557 w 1298551"/>
                  <a:gd name="connsiteY8" fmla="*/ 1088641 h 1298551"/>
                  <a:gd name="connsiteX9" fmla="*/ 719770 w 1298551"/>
                  <a:gd name="connsiteY9" fmla="*/ 1283424 h 1298551"/>
                  <a:gd name="connsiteX10" fmla="*/ 578781 w 1298551"/>
                  <a:gd name="connsiteY10" fmla="*/ 1283424 h 1298551"/>
                  <a:gd name="connsiteX11" fmla="*/ 532994 w 1298551"/>
                  <a:gd name="connsiteY11" fmla="*/ 1088641 h 1298551"/>
                  <a:gd name="connsiteX12" fmla="*/ 326914 w 1298551"/>
                  <a:gd name="connsiteY12" fmla="*/ 969661 h 1298551"/>
                  <a:gd name="connsiteX13" fmla="*/ 135334 w 1298551"/>
                  <a:gd name="connsiteY13" fmla="*/ 1027400 h 1298551"/>
                  <a:gd name="connsiteX14" fmla="*/ 64840 w 1298551"/>
                  <a:gd name="connsiteY14" fmla="*/ 905300 h 1298551"/>
                  <a:gd name="connsiteX15" fmla="*/ 210633 w 1298551"/>
                  <a:gd name="connsiteY15" fmla="*/ 768256 h 1298551"/>
                  <a:gd name="connsiteX16" fmla="*/ 210633 w 1298551"/>
                  <a:gd name="connsiteY16" fmla="*/ 530295 h 1298551"/>
                  <a:gd name="connsiteX17" fmla="*/ 64840 w 1298551"/>
                  <a:gd name="connsiteY17" fmla="*/ 393251 h 1298551"/>
                  <a:gd name="connsiteX18" fmla="*/ 135334 w 1298551"/>
                  <a:gd name="connsiteY18" fmla="*/ 271151 h 1298551"/>
                  <a:gd name="connsiteX19" fmla="*/ 326914 w 1298551"/>
                  <a:gd name="connsiteY19" fmla="*/ 328890 h 1298551"/>
                  <a:gd name="connsiteX20" fmla="*/ 532994 w 1298551"/>
                  <a:gd name="connsiteY20" fmla="*/ 209910 h 1298551"/>
                  <a:gd name="connsiteX21" fmla="*/ 578781 w 1298551"/>
                  <a:gd name="connsiteY21" fmla="*/ 15127 h 1298551"/>
                  <a:gd name="connsiteX22" fmla="*/ 719770 w 1298551"/>
                  <a:gd name="connsiteY22" fmla="*/ 15127 h 1298551"/>
                  <a:gd name="connsiteX23" fmla="*/ 765557 w 1298551"/>
                  <a:gd name="connsiteY23" fmla="*/ 209910 h 1298551"/>
                  <a:gd name="connsiteX24" fmla="*/ 971637 w 1298551"/>
                  <a:gd name="connsiteY24" fmla="*/ 328890 h 1298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98551" h="1298551">
                    <a:moveTo>
                      <a:pt x="971637" y="328890"/>
                    </a:moveTo>
                    <a:lnTo>
                      <a:pt x="1163217" y="271151"/>
                    </a:lnTo>
                    <a:lnTo>
                      <a:pt x="1233711" y="393251"/>
                    </a:lnTo>
                    <a:lnTo>
                      <a:pt x="1087918" y="530295"/>
                    </a:lnTo>
                    <a:cubicBezTo>
                      <a:pt x="1109052" y="608208"/>
                      <a:pt x="1109052" y="690343"/>
                      <a:pt x="1087918" y="768256"/>
                    </a:cubicBezTo>
                    <a:lnTo>
                      <a:pt x="1233711" y="905300"/>
                    </a:lnTo>
                    <a:lnTo>
                      <a:pt x="1163217" y="1027400"/>
                    </a:lnTo>
                    <a:lnTo>
                      <a:pt x="971637" y="969661"/>
                    </a:lnTo>
                    <a:cubicBezTo>
                      <a:pt x="914729" y="1026919"/>
                      <a:pt x="843598" y="1067987"/>
                      <a:pt x="765557" y="1088641"/>
                    </a:cubicBezTo>
                    <a:lnTo>
                      <a:pt x="719770" y="1283424"/>
                    </a:lnTo>
                    <a:lnTo>
                      <a:pt x="578781" y="1283424"/>
                    </a:lnTo>
                    <a:lnTo>
                      <a:pt x="532994" y="1088641"/>
                    </a:lnTo>
                    <a:cubicBezTo>
                      <a:pt x="454953" y="1067987"/>
                      <a:pt x="383821" y="1026919"/>
                      <a:pt x="326914" y="969661"/>
                    </a:cubicBezTo>
                    <a:lnTo>
                      <a:pt x="135334" y="1027400"/>
                    </a:lnTo>
                    <a:lnTo>
                      <a:pt x="64840" y="905300"/>
                    </a:lnTo>
                    <a:lnTo>
                      <a:pt x="210633" y="768256"/>
                    </a:lnTo>
                    <a:cubicBezTo>
                      <a:pt x="189499" y="690343"/>
                      <a:pt x="189499" y="608208"/>
                      <a:pt x="210633" y="530295"/>
                    </a:cubicBezTo>
                    <a:lnTo>
                      <a:pt x="64840" y="393251"/>
                    </a:lnTo>
                    <a:lnTo>
                      <a:pt x="135334" y="271151"/>
                    </a:lnTo>
                    <a:lnTo>
                      <a:pt x="326914" y="328890"/>
                    </a:lnTo>
                    <a:cubicBezTo>
                      <a:pt x="383822" y="271632"/>
                      <a:pt x="454953" y="230564"/>
                      <a:pt x="532994" y="209910"/>
                    </a:cubicBezTo>
                    <a:lnTo>
                      <a:pt x="578781" y="15127"/>
                    </a:lnTo>
                    <a:lnTo>
                      <a:pt x="719770" y="15127"/>
                    </a:lnTo>
                    <a:lnTo>
                      <a:pt x="765557" y="209910"/>
                    </a:lnTo>
                    <a:cubicBezTo>
                      <a:pt x="843598" y="230564"/>
                      <a:pt x="914730" y="271632"/>
                      <a:pt x="971637" y="328890"/>
                    </a:cubicBezTo>
                    <a:close/>
                  </a:path>
                </a:pathLst>
              </a:custGeom>
              <a:solidFill>
                <a:schemeClr val="accent3"/>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rgbClr r="0" g="0" b="0"/>
              </a:lnRef>
              <a:fillRef idx="1">
                <a:schemeClr val="accent1">
                  <a:hueOff val="0"/>
                  <a:satOff val="0"/>
                  <a:lumOff val="0"/>
                  <a:alphaOff val="0"/>
                </a:schemeClr>
              </a:fillRef>
              <a:effectRef idx="0">
                <a:scrgbClr r="0" g="0" b="0"/>
              </a:effectRef>
              <a:fontRef idx="minor">
                <a:schemeClr val="lt1"/>
              </a:fontRef>
            </p:style>
            <p:txBody>
              <a:bodyPr spcFirstLastPara="0" vert="horz" wrap="square" lIns="352851" tIns="354867" rIns="352851" bIns="354867" numCol="1" spcCol="1270" anchor="ctr" anchorCtr="0">
                <a:noAutofit/>
              </a:bodyPr>
              <a:lstStyle/>
              <a:p>
                <a:pPr algn="ctr" defTabSz="679952">
                  <a:lnSpc>
                    <a:spcPct val="90000"/>
                  </a:lnSpc>
                  <a:spcBef>
                    <a:spcPct val="0"/>
                  </a:spcBef>
                  <a:spcAft>
                    <a:spcPct val="35000"/>
                  </a:spcAft>
                </a:pPr>
                <a:r>
                  <a:rPr lang="en-US" sz="1400" b="1" dirty="0">
                    <a:latin typeface="+mj-lt"/>
                  </a:rPr>
                  <a:t>Version Control</a:t>
                </a:r>
              </a:p>
            </p:txBody>
          </p:sp>
          <p:sp>
            <p:nvSpPr>
              <p:cNvPr id="19" name="Freeform 18"/>
              <p:cNvSpPr/>
              <p:nvPr/>
            </p:nvSpPr>
            <p:spPr>
              <a:xfrm>
                <a:off x="4119460" y="2125682"/>
                <a:ext cx="1558263" cy="1558263"/>
              </a:xfrm>
              <a:custGeom>
                <a:avLst/>
                <a:gdLst>
                  <a:gd name="connsiteX0" fmla="*/ 952006 w 1272315"/>
                  <a:gd name="connsiteY0" fmla="*/ 322245 h 1272315"/>
                  <a:gd name="connsiteX1" fmla="*/ 1139715 w 1272315"/>
                  <a:gd name="connsiteY1" fmla="*/ 265673 h 1272315"/>
                  <a:gd name="connsiteX2" fmla="*/ 1208785 w 1272315"/>
                  <a:gd name="connsiteY2" fmla="*/ 385306 h 1272315"/>
                  <a:gd name="connsiteX3" fmla="*/ 1065938 w 1272315"/>
                  <a:gd name="connsiteY3" fmla="*/ 519581 h 1272315"/>
                  <a:gd name="connsiteX4" fmla="*/ 1065938 w 1272315"/>
                  <a:gd name="connsiteY4" fmla="*/ 752734 h 1272315"/>
                  <a:gd name="connsiteX5" fmla="*/ 1208785 w 1272315"/>
                  <a:gd name="connsiteY5" fmla="*/ 887009 h 1272315"/>
                  <a:gd name="connsiteX6" fmla="*/ 1139715 w 1272315"/>
                  <a:gd name="connsiteY6" fmla="*/ 1006642 h 1272315"/>
                  <a:gd name="connsiteX7" fmla="*/ 952006 w 1272315"/>
                  <a:gd name="connsiteY7" fmla="*/ 950070 h 1272315"/>
                  <a:gd name="connsiteX8" fmla="*/ 750090 w 1272315"/>
                  <a:gd name="connsiteY8" fmla="*/ 1066646 h 1272315"/>
                  <a:gd name="connsiteX9" fmla="*/ 705228 w 1272315"/>
                  <a:gd name="connsiteY9" fmla="*/ 1257494 h 1272315"/>
                  <a:gd name="connsiteX10" fmla="*/ 567087 w 1272315"/>
                  <a:gd name="connsiteY10" fmla="*/ 1257494 h 1272315"/>
                  <a:gd name="connsiteX11" fmla="*/ 522226 w 1272315"/>
                  <a:gd name="connsiteY11" fmla="*/ 1066646 h 1272315"/>
                  <a:gd name="connsiteX12" fmla="*/ 320310 w 1272315"/>
                  <a:gd name="connsiteY12" fmla="*/ 950070 h 1272315"/>
                  <a:gd name="connsiteX13" fmla="*/ 132600 w 1272315"/>
                  <a:gd name="connsiteY13" fmla="*/ 1006642 h 1272315"/>
                  <a:gd name="connsiteX14" fmla="*/ 63530 w 1272315"/>
                  <a:gd name="connsiteY14" fmla="*/ 887009 h 1272315"/>
                  <a:gd name="connsiteX15" fmla="*/ 206377 w 1272315"/>
                  <a:gd name="connsiteY15" fmla="*/ 752734 h 1272315"/>
                  <a:gd name="connsiteX16" fmla="*/ 206377 w 1272315"/>
                  <a:gd name="connsiteY16" fmla="*/ 519581 h 1272315"/>
                  <a:gd name="connsiteX17" fmla="*/ 63530 w 1272315"/>
                  <a:gd name="connsiteY17" fmla="*/ 385306 h 1272315"/>
                  <a:gd name="connsiteX18" fmla="*/ 132600 w 1272315"/>
                  <a:gd name="connsiteY18" fmla="*/ 265673 h 1272315"/>
                  <a:gd name="connsiteX19" fmla="*/ 320309 w 1272315"/>
                  <a:gd name="connsiteY19" fmla="*/ 322245 h 1272315"/>
                  <a:gd name="connsiteX20" fmla="*/ 522225 w 1272315"/>
                  <a:gd name="connsiteY20" fmla="*/ 205669 h 1272315"/>
                  <a:gd name="connsiteX21" fmla="*/ 567087 w 1272315"/>
                  <a:gd name="connsiteY21" fmla="*/ 14821 h 1272315"/>
                  <a:gd name="connsiteX22" fmla="*/ 705228 w 1272315"/>
                  <a:gd name="connsiteY22" fmla="*/ 14821 h 1272315"/>
                  <a:gd name="connsiteX23" fmla="*/ 750089 w 1272315"/>
                  <a:gd name="connsiteY23" fmla="*/ 205669 h 1272315"/>
                  <a:gd name="connsiteX24" fmla="*/ 952005 w 1272315"/>
                  <a:gd name="connsiteY24" fmla="*/ 322245 h 1272315"/>
                  <a:gd name="connsiteX25" fmla="*/ 952006 w 1272315"/>
                  <a:gd name="connsiteY25" fmla="*/ 322245 h 1272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72315" h="1272315">
                    <a:moveTo>
                      <a:pt x="818922" y="321836"/>
                    </a:moveTo>
                    <a:lnTo>
                      <a:pt x="955008" y="237552"/>
                    </a:lnTo>
                    <a:lnTo>
                      <a:pt x="1034763" y="317307"/>
                    </a:lnTo>
                    <a:lnTo>
                      <a:pt x="950479" y="453393"/>
                    </a:lnTo>
                    <a:cubicBezTo>
                      <a:pt x="982942" y="509223"/>
                      <a:pt x="999949" y="572693"/>
                      <a:pt x="999750" y="637275"/>
                    </a:cubicBezTo>
                    <a:lnTo>
                      <a:pt x="1140785" y="712987"/>
                    </a:lnTo>
                    <a:lnTo>
                      <a:pt x="1111593" y="821935"/>
                    </a:lnTo>
                    <a:lnTo>
                      <a:pt x="951597" y="816986"/>
                    </a:lnTo>
                    <a:cubicBezTo>
                      <a:pt x="919477" y="873015"/>
                      <a:pt x="873015" y="919478"/>
                      <a:pt x="816986" y="951596"/>
                    </a:cubicBezTo>
                    <a:lnTo>
                      <a:pt x="821935" y="1111593"/>
                    </a:lnTo>
                    <a:lnTo>
                      <a:pt x="712987" y="1140786"/>
                    </a:lnTo>
                    <a:lnTo>
                      <a:pt x="637275" y="999749"/>
                    </a:lnTo>
                    <a:cubicBezTo>
                      <a:pt x="572694" y="999948"/>
                      <a:pt x="509224" y="982941"/>
                      <a:pt x="453394" y="950479"/>
                    </a:cubicBezTo>
                    <a:lnTo>
                      <a:pt x="317307" y="1034763"/>
                    </a:lnTo>
                    <a:lnTo>
                      <a:pt x="237552" y="955008"/>
                    </a:lnTo>
                    <a:lnTo>
                      <a:pt x="321836" y="818922"/>
                    </a:lnTo>
                    <a:cubicBezTo>
                      <a:pt x="289373" y="763092"/>
                      <a:pt x="272366" y="699622"/>
                      <a:pt x="272565" y="635040"/>
                    </a:cubicBezTo>
                    <a:lnTo>
                      <a:pt x="131530" y="559328"/>
                    </a:lnTo>
                    <a:lnTo>
                      <a:pt x="160722" y="450380"/>
                    </a:lnTo>
                    <a:lnTo>
                      <a:pt x="320718" y="455329"/>
                    </a:lnTo>
                    <a:cubicBezTo>
                      <a:pt x="352838" y="399300"/>
                      <a:pt x="399300" y="352837"/>
                      <a:pt x="455329" y="320719"/>
                    </a:cubicBezTo>
                    <a:lnTo>
                      <a:pt x="450380" y="160722"/>
                    </a:lnTo>
                    <a:lnTo>
                      <a:pt x="559328" y="131529"/>
                    </a:lnTo>
                    <a:lnTo>
                      <a:pt x="635040" y="272566"/>
                    </a:lnTo>
                    <a:cubicBezTo>
                      <a:pt x="699621" y="272367"/>
                      <a:pt x="763091" y="289374"/>
                      <a:pt x="818921" y="321836"/>
                    </a:cubicBezTo>
                    <a:lnTo>
                      <a:pt x="818922" y="321836"/>
                    </a:lnTo>
                    <a:close/>
                  </a:path>
                </a:pathLst>
              </a:custGeom>
              <a:solidFill>
                <a:schemeClr val="accent3"/>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rgbClr r="0" g="0" b="0"/>
              </a:lnRef>
              <a:fillRef idx="1">
                <a:schemeClr val="accent1">
                  <a:hueOff val="0"/>
                  <a:satOff val="0"/>
                  <a:lumOff val="0"/>
                  <a:alphaOff val="0"/>
                </a:schemeClr>
              </a:fillRef>
              <a:effectRef idx="0">
                <a:scrgbClr r="0" g="0" b="0"/>
              </a:effectRef>
              <a:fontRef idx="minor">
                <a:schemeClr val="lt1"/>
              </a:fontRef>
            </p:style>
            <p:txBody>
              <a:bodyPr spcFirstLastPara="0" vert="horz" wrap="square" lIns="449861" tIns="449861" rIns="449861" bIns="449861" numCol="1" spcCol="1270" anchor="ctr" anchorCtr="0">
                <a:noAutofit/>
              </a:bodyPr>
              <a:lstStyle/>
              <a:p>
                <a:pPr algn="ctr" defTabSz="679952">
                  <a:lnSpc>
                    <a:spcPct val="90000"/>
                  </a:lnSpc>
                  <a:spcBef>
                    <a:spcPct val="0"/>
                  </a:spcBef>
                  <a:spcAft>
                    <a:spcPct val="35000"/>
                  </a:spcAft>
                </a:pPr>
                <a:r>
                  <a:rPr lang="en-US" sz="1400" b="1" dirty="0">
                    <a:latin typeface="+mj-lt"/>
                  </a:rPr>
                  <a:t>Access Control</a:t>
                </a:r>
              </a:p>
            </p:txBody>
          </p:sp>
          <p:sp>
            <p:nvSpPr>
              <p:cNvPr id="22" name="Circular Arrow 21"/>
              <p:cNvSpPr/>
              <p:nvPr/>
            </p:nvSpPr>
            <p:spPr>
              <a:xfrm>
                <a:off x="4426536" y="3322833"/>
                <a:ext cx="2285450" cy="2285450"/>
              </a:xfrm>
              <a:prstGeom prst="circularArrow">
                <a:avLst>
                  <a:gd name="adj1" fmla="val 4687"/>
                  <a:gd name="adj2" fmla="val 299029"/>
                  <a:gd name="adj3" fmla="val 2488375"/>
                  <a:gd name="adj4" fmla="val 15922497"/>
                  <a:gd name="adj5" fmla="val 5469"/>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23" name="Shape 22"/>
              <p:cNvSpPr/>
              <p:nvPr/>
            </p:nvSpPr>
            <p:spPr>
              <a:xfrm>
                <a:off x="3305142" y="2881271"/>
                <a:ext cx="1660522" cy="1660522"/>
              </a:xfrm>
              <a:prstGeom prst="leftCircularArrow">
                <a:avLst>
                  <a:gd name="adj1" fmla="val 6452"/>
                  <a:gd name="adj2" fmla="val 429999"/>
                  <a:gd name="adj3" fmla="val 10489124"/>
                  <a:gd name="adj4" fmla="val 14837806"/>
                  <a:gd name="adj5" fmla="val 7527"/>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24" name="Circular Arrow 23"/>
              <p:cNvSpPr/>
              <p:nvPr/>
            </p:nvSpPr>
            <p:spPr>
              <a:xfrm>
                <a:off x="3968135" y="1994040"/>
                <a:ext cx="1790377" cy="1790377"/>
              </a:xfrm>
              <a:prstGeom prst="circularArrow">
                <a:avLst>
                  <a:gd name="adj1" fmla="val 5984"/>
                  <a:gd name="adj2" fmla="val 394124"/>
                  <a:gd name="adj3" fmla="val 13313824"/>
                  <a:gd name="adj4" fmla="val 10508221"/>
                  <a:gd name="adj5" fmla="val 6981"/>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grpSp>
        <p:grpSp>
          <p:nvGrpSpPr>
            <p:cNvPr id="3" name="Group 11"/>
            <p:cNvGrpSpPr/>
            <p:nvPr/>
          </p:nvGrpSpPr>
          <p:grpSpPr>
            <a:xfrm>
              <a:off x="6478903" y="1227256"/>
              <a:ext cx="1243419" cy="1243417"/>
              <a:chOff x="1655215" y="178981"/>
              <a:chExt cx="1592756" cy="1592756"/>
            </a:xfrm>
            <a:scene3d>
              <a:camera prst="orthographicFront">
                <a:rot lat="0" lon="0" rev="0"/>
              </a:camera>
              <a:lightRig rig="balanced" dir="t">
                <a:rot lat="0" lon="0" rev="8700000"/>
              </a:lightRig>
            </a:scene3d>
          </p:grpSpPr>
          <p:sp>
            <p:nvSpPr>
              <p:cNvPr id="16" name=" 3"/>
              <p:cNvSpPr/>
              <p:nvPr/>
            </p:nvSpPr>
            <p:spPr>
              <a:xfrm rot="20700000">
                <a:off x="1655215" y="178981"/>
                <a:ext cx="1592756" cy="1592756"/>
              </a:xfrm>
              <a:prstGeom prst="gear6">
                <a:avLst/>
              </a:prstGeom>
              <a:solidFill>
                <a:schemeClr val="accent3"/>
              </a:solidFill>
              <a:ln>
                <a:noFill/>
              </a:ln>
              <a:effectLst>
                <a:outerShdw blurRad="44450" dist="27940" dir="5400000" algn="ctr">
                  <a:srgbClr val="000000">
                    <a:alpha val="32000"/>
                  </a:srgbClr>
                </a:outerShdw>
              </a:effectLst>
              <a:sp3d>
                <a:bevelT w="190500" h="38100"/>
              </a:sp3d>
            </p:spPr>
            <p:style>
              <a:lnRef idx="2">
                <a:scrgbClr r="0" g="0" b="0"/>
              </a:lnRef>
              <a:fillRef idx="1">
                <a:schemeClr val="accent1">
                  <a:hueOff val="0"/>
                  <a:satOff val="0"/>
                  <a:lumOff val="0"/>
                  <a:alphaOff val="0"/>
                </a:schemeClr>
              </a:fillRef>
              <a:effectRef idx="0">
                <a:scrgbClr r="0" g="0" b="0"/>
              </a:effectRef>
              <a:fontRef idx="minor">
                <a:schemeClr val="lt1"/>
              </a:fontRef>
            </p:style>
          </p:sp>
          <p:sp>
            <p:nvSpPr>
              <p:cNvPr id="17" name=" 4"/>
              <p:cNvSpPr/>
              <p:nvPr/>
            </p:nvSpPr>
            <p:spPr>
              <a:xfrm>
                <a:off x="2004554" y="528320"/>
                <a:ext cx="894080" cy="894080"/>
              </a:xfrm>
              <a:prstGeom prst="rect">
                <a:avLst/>
              </a:prstGeom>
              <a:noFill/>
              <a:sp3d/>
            </p:spPr>
            <p:style>
              <a:lnRef idx="0">
                <a:scrgbClr r="0" g="0" b="0"/>
              </a:lnRef>
              <a:fillRef idx="0">
                <a:scrgbClr r="0" g="0" b="0"/>
              </a:fillRef>
              <a:effectRef idx="0">
                <a:scrgbClr r="0" g="0" b="0"/>
              </a:effectRef>
              <a:fontRef idx="minor">
                <a:schemeClr val="lt1"/>
              </a:fontRef>
            </p:style>
            <p:txBody>
              <a:bodyPr spcFirstLastPara="0" vert="horz" wrap="square" lIns="24610" tIns="24610" rIns="24610" bIns="24610" numCol="1" spcCol="1270" anchor="ctr" anchorCtr="0">
                <a:noAutofit/>
              </a:bodyPr>
              <a:lstStyle/>
              <a:p>
                <a:pPr algn="ctr" defTabSz="861272">
                  <a:lnSpc>
                    <a:spcPct val="90000"/>
                  </a:lnSpc>
                  <a:spcBef>
                    <a:spcPct val="0"/>
                  </a:spcBef>
                  <a:spcAft>
                    <a:spcPct val="35000"/>
                  </a:spcAft>
                </a:pPr>
                <a:r>
                  <a:rPr lang="en-US" sz="1400" b="1" dirty="0">
                    <a:latin typeface="+mj-lt"/>
                  </a:rPr>
                  <a:t>Change Control</a:t>
                </a:r>
              </a:p>
            </p:txBody>
          </p:sp>
        </p:grpSp>
        <p:sp>
          <p:nvSpPr>
            <p:cNvPr id="18" name="Circular Arrow 17"/>
            <p:cNvSpPr/>
            <p:nvPr/>
          </p:nvSpPr>
          <p:spPr>
            <a:xfrm rot="5128327" flipH="1">
              <a:off x="6003293" y="630759"/>
              <a:ext cx="2241296" cy="2241296"/>
            </a:xfrm>
            <a:prstGeom prst="circularArrow">
              <a:avLst>
                <a:gd name="adj1" fmla="val 5984"/>
                <a:gd name="adj2" fmla="val 394124"/>
                <a:gd name="adj3" fmla="val 13313824"/>
                <a:gd name="adj4" fmla="val 10508221"/>
                <a:gd name="adj5" fmla="val 6981"/>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3" name="TextBox 12"/>
            <p:cNvSpPr txBox="1"/>
            <p:nvPr/>
          </p:nvSpPr>
          <p:spPr>
            <a:xfrm>
              <a:off x="2343261" y="3043452"/>
              <a:ext cx="1649185" cy="657359"/>
            </a:xfrm>
            <a:prstGeom prst="rect">
              <a:avLst/>
            </a:prstGeom>
            <a:noFill/>
          </p:spPr>
          <p:txBody>
            <a:bodyPr wrap="square" rtlCol="0">
              <a:spAutoFit/>
            </a:bodyPr>
            <a:lstStyle/>
            <a:p>
              <a:pPr algn="ctr"/>
              <a:r>
                <a:rPr lang="en-US" b="1" dirty="0"/>
                <a:t>Uncontrolled EUCs</a:t>
              </a:r>
            </a:p>
          </p:txBody>
        </p:sp>
        <p:sp>
          <p:nvSpPr>
            <p:cNvPr id="15" name="TextBox 14"/>
            <p:cNvSpPr txBox="1"/>
            <p:nvPr/>
          </p:nvSpPr>
          <p:spPr>
            <a:xfrm>
              <a:off x="8328865" y="3043452"/>
              <a:ext cx="1649185" cy="657359"/>
            </a:xfrm>
            <a:prstGeom prst="rect">
              <a:avLst/>
            </a:prstGeom>
            <a:noFill/>
          </p:spPr>
          <p:txBody>
            <a:bodyPr wrap="square" rtlCol="0">
              <a:spAutoFit/>
            </a:bodyPr>
            <a:lstStyle/>
            <a:p>
              <a:pPr algn="ctr"/>
              <a:r>
                <a:rPr lang="en-US" b="1" dirty="0"/>
                <a:t>Controlled EUCs</a:t>
              </a:r>
            </a:p>
          </p:txBody>
        </p:sp>
        <p:grpSp>
          <p:nvGrpSpPr>
            <p:cNvPr id="8" name="Group 18"/>
            <p:cNvGrpSpPr/>
            <p:nvPr/>
          </p:nvGrpSpPr>
          <p:grpSpPr>
            <a:xfrm>
              <a:off x="5668065" y="852109"/>
              <a:ext cx="958061" cy="996857"/>
              <a:chOff x="1655215" y="178981"/>
              <a:chExt cx="1592756" cy="1592756"/>
            </a:xfrm>
            <a:scene3d>
              <a:camera prst="orthographicFront">
                <a:rot lat="0" lon="0" rev="0"/>
              </a:camera>
              <a:lightRig rig="balanced" dir="t">
                <a:rot lat="0" lon="0" rev="8700000"/>
              </a:lightRig>
            </a:scene3d>
          </p:grpSpPr>
          <p:sp>
            <p:nvSpPr>
              <p:cNvPr id="20" name=" 3"/>
              <p:cNvSpPr/>
              <p:nvPr/>
            </p:nvSpPr>
            <p:spPr>
              <a:xfrm rot="20700000">
                <a:off x="1655215" y="178981"/>
                <a:ext cx="1592756" cy="1592756"/>
              </a:xfrm>
              <a:prstGeom prst="gear6">
                <a:avLst/>
              </a:prstGeom>
              <a:solidFill>
                <a:schemeClr val="accent3"/>
              </a:solidFill>
              <a:ln>
                <a:noFill/>
              </a:ln>
              <a:effectLst>
                <a:outerShdw blurRad="44450" dist="27940" dir="5400000" algn="ctr">
                  <a:srgbClr val="000000">
                    <a:alpha val="32000"/>
                  </a:srgbClr>
                </a:outerShdw>
              </a:effectLst>
              <a:sp3d>
                <a:bevelT w="190500" h="38100"/>
              </a:sp3d>
            </p:spPr>
            <p:style>
              <a:lnRef idx="2">
                <a:scrgbClr r="0" g="0" b="0"/>
              </a:lnRef>
              <a:fillRef idx="1">
                <a:schemeClr val="accent1">
                  <a:hueOff val="0"/>
                  <a:satOff val="0"/>
                  <a:lumOff val="0"/>
                  <a:alphaOff val="0"/>
                </a:schemeClr>
              </a:fillRef>
              <a:effectRef idx="0">
                <a:scrgbClr r="0" g="0" b="0"/>
              </a:effectRef>
              <a:fontRef idx="minor">
                <a:schemeClr val="lt1"/>
              </a:fontRef>
            </p:style>
          </p:sp>
          <p:sp>
            <p:nvSpPr>
              <p:cNvPr id="21" name=" 4"/>
              <p:cNvSpPr/>
              <p:nvPr/>
            </p:nvSpPr>
            <p:spPr>
              <a:xfrm>
                <a:off x="2004554" y="528320"/>
                <a:ext cx="894080" cy="894080"/>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4610" tIns="24610" rIns="24610" bIns="24610" numCol="1" spcCol="1270" anchor="ctr" anchorCtr="0">
                <a:noAutofit/>
              </a:bodyPr>
              <a:lstStyle/>
              <a:p>
                <a:pPr algn="ctr" defTabSz="861272">
                  <a:lnSpc>
                    <a:spcPct val="90000"/>
                  </a:lnSpc>
                  <a:spcBef>
                    <a:spcPct val="0"/>
                  </a:spcBef>
                  <a:spcAft>
                    <a:spcPct val="35000"/>
                  </a:spcAft>
                </a:pPr>
                <a:r>
                  <a:rPr lang="en-US" sz="2000" b="1" dirty="0"/>
                  <a:t>…</a:t>
                </a:r>
              </a:p>
            </p:txBody>
          </p:sp>
        </p:grpSp>
      </p:grpSp>
    </p:spTree>
    <p:extLst>
      <p:ext uri="{BB962C8B-B14F-4D97-AF65-F5344CB8AC3E}">
        <p14:creationId xmlns:p14="http://schemas.microsoft.com/office/powerpoint/2010/main" val="4210706823"/>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1949" y="233154"/>
            <a:ext cx="11594396" cy="762786"/>
          </a:xfrm>
        </p:spPr>
        <p:txBody>
          <a:bodyPr/>
          <a:lstStyle/>
          <a:p>
            <a:r>
              <a:rPr lang="en-US" sz="4400" dirty="0"/>
              <a:t>Audit and Control Management Server 2013*</a:t>
            </a:r>
          </a:p>
        </p:txBody>
      </p:sp>
      <p:sp>
        <p:nvSpPr>
          <p:cNvPr id="3" name="Content Placeholder 2"/>
          <p:cNvSpPr>
            <a:spLocks noGrp="1"/>
          </p:cNvSpPr>
          <p:nvPr>
            <p:ph idx="4294967295"/>
          </p:nvPr>
        </p:nvSpPr>
        <p:spPr>
          <a:xfrm>
            <a:off x="433182" y="1222432"/>
            <a:ext cx="11625160" cy="5406737"/>
          </a:xfrm>
          <a:prstGeom prst="rect">
            <a:avLst/>
          </a:prstGeom>
        </p:spPr>
        <p:txBody>
          <a:bodyPr/>
          <a:lstStyle/>
          <a:p>
            <a:pPr marL="0" indent="0">
              <a:buNone/>
            </a:pPr>
            <a:r>
              <a:rPr lang="en-US" sz="3200" dirty="0">
                <a:solidFill>
                  <a:schemeClr val="tx1"/>
                </a:solidFill>
                <a:latin typeface="+mn-lt"/>
              </a:rPr>
              <a:t>Server features (licensed through SharePoint Enterprise CAL)</a:t>
            </a:r>
          </a:p>
          <a:p>
            <a:pPr marL="346451" lvl="1" indent="0">
              <a:buNone/>
            </a:pPr>
            <a:r>
              <a:rPr lang="en-US" sz="1800" dirty="0">
                <a:solidFill>
                  <a:schemeClr val="tx1"/>
                </a:solidFill>
              </a:rPr>
              <a:t>Discovery &amp; Risk Assessment: Automate Discovery and Risk Assessment for business critical Excel spreadsheets and Access Databases</a:t>
            </a:r>
          </a:p>
          <a:p>
            <a:pPr marL="346451" lvl="1" indent="0">
              <a:buNone/>
            </a:pPr>
            <a:r>
              <a:rPr lang="en-US" sz="1800" dirty="0">
                <a:solidFill>
                  <a:schemeClr val="tx1"/>
                </a:solidFill>
                <a:ea typeface="Calibri"/>
              </a:rPr>
              <a:t>Audit &amp; Control Manager: Automate Auditing and Permission Control of business critical Excel Spreadsheets and Access Databases </a:t>
            </a:r>
          </a:p>
          <a:p>
            <a:pPr marL="346451" lvl="1" indent="0">
              <a:buNone/>
            </a:pPr>
            <a:endParaRPr lang="en-US" sz="1800" dirty="0">
              <a:solidFill>
                <a:schemeClr val="tx1"/>
              </a:solidFill>
              <a:ea typeface="Calibri"/>
            </a:endParaRPr>
          </a:p>
          <a:p>
            <a:pPr marL="0" indent="0">
              <a:buNone/>
            </a:pPr>
            <a:r>
              <a:rPr lang="en-US" sz="3200" dirty="0">
                <a:solidFill>
                  <a:schemeClr val="tx1"/>
                </a:solidFill>
                <a:latin typeface="+mn-lt"/>
              </a:rPr>
              <a:t>In order to use above features, customers will need to license: </a:t>
            </a:r>
          </a:p>
          <a:p>
            <a:pPr marL="342867" lvl="1" indent="0">
              <a:buNone/>
            </a:pPr>
            <a:r>
              <a:rPr lang="en-US" sz="1800" dirty="0">
                <a:solidFill>
                  <a:schemeClr val="tx1"/>
                </a:solidFill>
              </a:rPr>
              <a:t>Microsoft Office Audit and Control Management Server 2013 and </a:t>
            </a:r>
          </a:p>
          <a:p>
            <a:pPr marL="342867" lvl="1" indent="0">
              <a:buNone/>
            </a:pPr>
            <a:r>
              <a:rPr lang="en-US" sz="1800" dirty="0">
                <a:solidFill>
                  <a:schemeClr val="tx1"/>
                </a:solidFill>
              </a:rPr>
              <a:t>SharePoint Enterprise CAL</a:t>
            </a:r>
          </a:p>
          <a:p>
            <a:pPr marL="342867" lvl="1" indent="0">
              <a:buNone/>
            </a:pPr>
            <a:endParaRPr lang="en-US" sz="1800" dirty="0">
              <a:solidFill>
                <a:schemeClr val="tx1"/>
              </a:solidFill>
            </a:endParaRPr>
          </a:p>
          <a:p>
            <a:pPr marL="342867" lvl="1" indent="0">
              <a:buNone/>
            </a:pPr>
            <a:endParaRPr lang="en-US" sz="1800" dirty="0">
              <a:solidFill>
                <a:schemeClr val="tx1"/>
              </a:solidFill>
            </a:endParaRPr>
          </a:p>
          <a:p>
            <a:pPr marL="342867" lvl="1" indent="0">
              <a:buNone/>
            </a:pPr>
            <a:endParaRPr lang="en-US" sz="1800" dirty="0">
              <a:solidFill>
                <a:schemeClr val="tx1"/>
              </a:solidFill>
            </a:endParaRPr>
          </a:p>
          <a:p>
            <a:pPr marL="0" indent="0">
              <a:buNone/>
            </a:pPr>
            <a:endParaRPr lang="en-US" sz="1800" dirty="0">
              <a:solidFill>
                <a:schemeClr val="tx2">
                  <a:lumMod val="20000"/>
                  <a:lumOff val="80000"/>
                </a:schemeClr>
              </a:solidFill>
              <a:latin typeface="+mn-lt"/>
            </a:endParaRPr>
          </a:p>
          <a:p>
            <a:pPr marL="346451" lvl="1" indent="0">
              <a:buNone/>
            </a:pPr>
            <a:endParaRPr lang="en-US" sz="1800" dirty="0">
              <a:solidFill>
                <a:schemeClr val="tx2">
                  <a:lumMod val="20000"/>
                  <a:lumOff val="80000"/>
                </a:schemeClr>
              </a:solidFill>
              <a:ea typeface="Calibri"/>
            </a:endParaRPr>
          </a:p>
          <a:p>
            <a:pPr marL="346451" lvl="1" indent="0">
              <a:buNone/>
            </a:pPr>
            <a:endParaRPr lang="en-US" sz="1800" dirty="0">
              <a:solidFill>
                <a:schemeClr val="tx2">
                  <a:lumMod val="20000"/>
                  <a:lumOff val="80000"/>
                </a:schemeClr>
              </a:solidFill>
            </a:endParaRPr>
          </a:p>
          <a:p>
            <a:pPr marL="0" indent="0">
              <a:buNone/>
            </a:pPr>
            <a:r>
              <a:rPr lang="en-US" sz="1800" dirty="0">
                <a:solidFill>
                  <a:schemeClr val="tx2">
                    <a:lumMod val="20000"/>
                    <a:lumOff val="80000"/>
                  </a:schemeClr>
                </a:solidFill>
                <a:latin typeface="+mn-lt"/>
              </a:rPr>
              <a:t>* Targeted for release in 1</a:t>
            </a:r>
            <a:r>
              <a:rPr lang="en-US" sz="1800" baseline="30000" dirty="0">
                <a:solidFill>
                  <a:schemeClr val="tx2">
                    <a:lumMod val="20000"/>
                    <a:lumOff val="80000"/>
                  </a:schemeClr>
                </a:solidFill>
                <a:latin typeface="+mn-lt"/>
              </a:rPr>
              <a:t>st</a:t>
            </a:r>
            <a:r>
              <a:rPr lang="en-US" sz="1800" dirty="0">
                <a:solidFill>
                  <a:schemeClr val="tx2">
                    <a:lumMod val="20000"/>
                    <a:lumOff val="80000"/>
                  </a:schemeClr>
                </a:solidFill>
                <a:latin typeface="+mn-lt"/>
              </a:rPr>
              <a:t> half of 2013</a:t>
            </a:r>
          </a:p>
        </p:txBody>
      </p:sp>
    </p:spTree>
    <p:extLst>
      <p:ext uri="{BB962C8B-B14F-4D97-AF65-F5344CB8AC3E}">
        <p14:creationId xmlns:p14="http://schemas.microsoft.com/office/powerpoint/2010/main" val="2577911470"/>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1" name="Right Arrow 20"/>
          <p:cNvSpPr/>
          <p:nvPr/>
        </p:nvSpPr>
        <p:spPr>
          <a:xfrm>
            <a:off x="1820884" y="1251493"/>
            <a:ext cx="9176257" cy="566913"/>
          </a:xfrm>
          <a:prstGeom prst="rightArrow">
            <a:avLst>
              <a:gd name="adj1" fmla="val 64018"/>
              <a:gd name="adj2" fmla="val 50000"/>
            </a:avLst>
          </a:prstGeom>
          <a:solidFill>
            <a:schemeClr val="accent2">
              <a:lumMod val="50000"/>
            </a:schemeClr>
          </a:solidFill>
          <a:ln w="19050">
            <a:solidFill>
              <a:srgbClr val="639729"/>
            </a:solidFill>
          </a:ln>
        </p:spPr>
        <p:style>
          <a:lnRef idx="1">
            <a:schemeClr val="accent1"/>
          </a:lnRef>
          <a:fillRef idx="3">
            <a:schemeClr val="accent1"/>
          </a:fillRef>
          <a:effectRef idx="2">
            <a:schemeClr val="accent1"/>
          </a:effectRef>
          <a:fontRef idx="minor">
            <a:schemeClr val="lt1"/>
          </a:fontRef>
        </p:style>
        <p:txBody>
          <a:bodyPr lIns="91431" tIns="45716" rIns="91431" bIns="45716" rtlCol="0" anchor="ctr"/>
          <a:lstStyle/>
          <a:p>
            <a:pPr algn="ctr"/>
            <a:endParaRPr lang="en-US" dirty="0"/>
          </a:p>
        </p:txBody>
      </p:sp>
      <p:sp>
        <p:nvSpPr>
          <p:cNvPr id="15366" name="Title 3"/>
          <p:cNvSpPr>
            <a:spLocks noGrp="1"/>
          </p:cNvSpPr>
          <p:nvPr>
            <p:ph type="title"/>
          </p:nvPr>
        </p:nvSpPr>
        <p:spPr/>
        <p:txBody>
          <a:bodyPr>
            <a:normAutofit fontScale="90000"/>
          </a:bodyPr>
          <a:lstStyle/>
          <a:p>
            <a:pPr>
              <a:defRPr/>
            </a:pPr>
            <a:r>
              <a:rPr lang="en-US" dirty="0" smtClean="0">
                <a:latin typeface="+mn-lt"/>
              </a:rPr>
              <a:t>Microsoft System</a:t>
            </a:r>
          </a:p>
        </p:txBody>
      </p:sp>
      <p:sp>
        <p:nvSpPr>
          <p:cNvPr id="22" name="TextBox 21"/>
          <p:cNvSpPr txBox="1"/>
          <p:nvPr/>
        </p:nvSpPr>
        <p:spPr>
          <a:xfrm>
            <a:off x="1820884" y="1394629"/>
            <a:ext cx="9176257" cy="343430"/>
          </a:xfrm>
          <a:prstGeom prst="rect">
            <a:avLst/>
          </a:prstGeom>
          <a:noFill/>
          <a:ln>
            <a:noFill/>
          </a:ln>
        </p:spPr>
        <p:txBody>
          <a:bodyPr wrap="square" lIns="91431" tIns="45716" rIns="91431" bIns="45716" rtlCol="0">
            <a:spAutoFit/>
          </a:bodyPr>
          <a:lstStyle/>
          <a:p>
            <a:pPr algn="ctr"/>
            <a:r>
              <a:rPr lang="en-US" sz="1600" dirty="0"/>
              <a:t>Inventory            Risk Assessment        Control         Optimization          Reporting</a:t>
            </a:r>
          </a:p>
        </p:txBody>
      </p:sp>
      <p:sp>
        <p:nvSpPr>
          <p:cNvPr id="20" name="Rectangle 19"/>
          <p:cNvSpPr/>
          <p:nvPr/>
        </p:nvSpPr>
        <p:spPr bwMode="auto">
          <a:xfrm>
            <a:off x="1820884" y="2000840"/>
            <a:ext cx="9176257" cy="353422"/>
          </a:xfrm>
          <a:prstGeom prst="rect">
            <a:avLst/>
          </a:prstGeom>
          <a:solidFill>
            <a:schemeClr val="accent2">
              <a:lumMod val="50000"/>
            </a:schemeClr>
          </a:solidFill>
          <a:ln w="12700">
            <a:noFill/>
            <a:headEnd type="none" w="med" len="med"/>
            <a:tailEnd type="none" w="med" len="med"/>
          </a:ln>
          <a:effectLst/>
        </p:spPr>
        <p:style>
          <a:lnRef idx="2">
            <a:schemeClr val="accent1"/>
          </a:lnRef>
          <a:fillRef idx="1">
            <a:schemeClr val="lt1"/>
          </a:fillRef>
          <a:effectRef idx="0">
            <a:schemeClr val="accent1"/>
          </a:effectRef>
          <a:fontRef idx="minor">
            <a:schemeClr val="dk1"/>
          </a:fontRef>
        </p:style>
        <p:txBody>
          <a:bodyPr vert="horz" lIns="0" tIns="0" rIns="0" bIns="0" anchor="ctr"/>
          <a:lstStyle/>
          <a:p>
            <a:pPr algn="ctr">
              <a:lnSpc>
                <a:spcPct val="90000"/>
              </a:lnSpc>
              <a:buFont typeface="Wingdings" pitchFamily="2" charset="2"/>
              <a:buNone/>
              <a:defRPr/>
            </a:pPr>
            <a:endParaRPr lang="en-US" dirty="0">
              <a:solidFill>
                <a:schemeClr val="tx1"/>
              </a:solidFill>
            </a:endParaRPr>
          </a:p>
          <a:p>
            <a:pPr algn="ctr">
              <a:lnSpc>
                <a:spcPct val="90000"/>
              </a:lnSpc>
              <a:buFont typeface="Wingdings" pitchFamily="2" charset="2"/>
              <a:buNone/>
              <a:defRPr/>
            </a:pPr>
            <a:r>
              <a:rPr lang="en-US" dirty="0">
                <a:solidFill>
                  <a:schemeClr val="tx1"/>
                </a:solidFill>
              </a:rPr>
              <a:t>Reporting Services / BI Tools</a:t>
            </a:r>
          </a:p>
          <a:p>
            <a:pPr algn="ctr">
              <a:lnSpc>
                <a:spcPct val="90000"/>
              </a:lnSpc>
              <a:buFont typeface="Wingdings" pitchFamily="2" charset="2"/>
              <a:buNone/>
              <a:defRPr/>
            </a:pPr>
            <a:endParaRPr lang="en-US" sz="1600" dirty="0">
              <a:solidFill>
                <a:schemeClr val="tx1"/>
              </a:solidFill>
            </a:endParaRPr>
          </a:p>
        </p:txBody>
      </p:sp>
      <p:sp>
        <p:nvSpPr>
          <p:cNvPr id="33" name="Rectangle 32"/>
          <p:cNvSpPr/>
          <p:nvPr/>
        </p:nvSpPr>
        <p:spPr bwMode="auto">
          <a:xfrm>
            <a:off x="1570037" y="2536021"/>
            <a:ext cx="9622444" cy="2028042"/>
          </a:xfrm>
          <a:prstGeom prst="rect">
            <a:avLst/>
          </a:prstGeom>
          <a:solidFill>
            <a:schemeClr val="bg2">
              <a:lumMod val="10000"/>
              <a:lumOff val="90000"/>
              <a:alpha val="84000"/>
            </a:schemeClr>
          </a:solidFill>
          <a:ln>
            <a:noFill/>
            <a:headEnd type="none" w="med" len="med"/>
            <a:tailEnd type="none" w="med" len="med"/>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lIns="0" tIns="0" rIns="0" bIns="0" anchor="ctr"/>
          <a:lstStyle/>
          <a:p>
            <a:pPr algn="ctr">
              <a:lnSpc>
                <a:spcPct val="90000"/>
              </a:lnSpc>
              <a:buFont typeface="Wingdings" pitchFamily="2" charset="2"/>
              <a:buNone/>
              <a:defRPr/>
            </a:pPr>
            <a:endParaRPr lang="en-US" sz="1600" dirty="0">
              <a:solidFill>
                <a:srgbClr val="FFFFFF"/>
              </a:solidFill>
              <a:latin typeface="Calibri" pitchFamily="34" charset="0"/>
            </a:endParaRPr>
          </a:p>
          <a:p>
            <a:pPr algn="ctr">
              <a:lnSpc>
                <a:spcPct val="90000"/>
              </a:lnSpc>
              <a:buFont typeface="Wingdings" pitchFamily="2" charset="2"/>
              <a:buNone/>
              <a:defRPr/>
            </a:pPr>
            <a:endParaRPr lang="en-US" sz="1400" dirty="0">
              <a:solidFill>
                <a:srgbClr val="FFFFFF"/>
              </a:solidFill>
              <a:latin typeface="Calibri" pitchFamily="34" charset="0"/>
            </a:endParaRPr>
          </a:p>
        </p:txBody>
      </p:sp>
      <p:sp>
        <p:nvSpPr>
          <p:cNvPr id="59" name="Rectangle 58"/>
          <p:cNvSpPr/>
          <p:nvPr/>
        </p:nvSpPr>
        <p:spPr bwMode="auto">
          <a:xfrm>
            <a:off x="1820885" y="2627374"/>
            <a:ext cx="2160057" cy="1479541"/>
          </a:xfrm>
          <a:prstGeom prst="rect">
            <a:avLst/>
          </a:prstGeom>
          <a:solidFill>
            <a:schemeClr val="accent1"/>
          </a:solidFill>
          <a:ln>
            <a:noFill/>
            <a:headEnd type="none" w="med" len="med"/>
            <a:tailEnd type="none" w="med" len="med"/>
          </a:ln>
          <a:effectLst>
            <a:outerShdw blurRad="44450" dist="27940" dir="5400000" algn="ctr">
              <a:srgbClr val="000000">
                <a:alpha val="32000"/>
              </a:srgbClr>
            </a:outerShdw>
          </a:effectLst>
        </p:spPr>
        <p:style>
          <a:lnRef idx="2">
            <a:schemeClr val="accent1"/>
          </a:lnRef>
          <a:fillRef idx="1">
            <a:schemeClr val="lt1"/>
          </a:fillRef>
          <a:effectRef idx="0">
            <a:schemeClr val="accent1"/>
          </a:effectRef>
          <a:fontRef idx="minor">
            <a:schemeClr val="dk1"/>
          </a:fontRef>
        </p:style>
        <p:txBody>
          <a:bodyPr vert="horz" lIns="0" tIns="0" rIns="0" bIns="0" anchor="ctr"/>
          <a:lstStyle/>
          <a:p>
            <a:pPr algn="ctr">
              <a:lnSpc>
                <a:spcPct val="90000"/>
              </a:lnSpc>
              <a:buFont typeface="Wingdings" pitchFamily="2" charset="2"/>
              <a:buNone/>
              <a:defRPr/>
            </a:pPr>
            <a:endParaRPr lang="en-US" sz="2000" dirty="0">
              <a:solidFill>
                <a:schemeClr val="tx1"/>
              </a:solidFill>
            </a:endParaRPr>
          </a:p>
          <a:p>
            <a:pPr algn="ctr">
              <a:lnSpc>
                <a:spcPct val="90000"/>
              </a:lnSpc>
              <a:buFont typeface="Wingdings" pitchFamily="2" charset="2"/>
              <a:buNone/>
              <a:defRPr/>
            </a:pPr>
            <a:r>
              <a:rPr lang="en-US" sz="2000" dirty="0">
                <a:solidFill>
                  <a:schemeClr val="tx1"/>
                </a:solidFill>
              </a:rPr>
              <a:t>Discovery and Risk Assessment</a:t>
            </a:r>
          </a:p>
          <a:p>
            <a:pPr algn="ctr">
              <a:lnSpc>
                <a:spcPct val="90000"/>
              </a:lnSpc>
              <a:buFont typeface="Wingdings" pitchFamily="2" charset="2"/>
              <a:buNone/>
              <a:defRPr/>
            </a:pPr>
            <a:endParaRPr lang="en-US" sz="2000" dirty="0">
              <a:solidFill>
                <a:schemeClr val="tx1"/>
              </a:solidFill>
            </a:endParaRPr>
          </a:p>
        </p:txBody>
      </p:sp>
      <p:sp>
        <p:nvSpPr>
          <p:cNvPr id="19" name="Rectangle 18"/>
          <p:cNvSpPr/>
          <p:nvPr/>
        </p:nvSpPr>
        <p:spPr bwMode="auto">
          <a:xfrm>
            <a:off x="4409236" y="2625229"/>
            <a:ext cx="2136496" cy="1479541"/>
          </a:xfrm>
          <a:prstGeom prst="rect">
            <a:avLst/>
          </a:prstGeom>
          <a:solidFill>
            <a:schemeClr val="accent1"/>
          </a:solidFill>
          <a:ln>
            <a:noFill/>
            <a:headEnd type="none" w="med" len="med"/>
            <a:tailEnd type="none" w="med" len="med"/>
          </a:ln>
          <a:effectLst>
            <a:outerShdw blurRad="44450" dist="27940" dir="5400000" algn="ctr">
              <a:srgbClr val="000000">
                <a:alpha val="32000"/>
              </a:srgbClr>
            </a:outerShdw>
          </a:effectLst>
        </p:spPr>
        <p:style>
          <a:lnRef idx="2">
            <a:schemeClr val="accent1"/>
          </a:lnRef>
          <a:fillRef idx="1">
            <a:schemeClr val="lt1"/>
          </a:fillRef>
          <a:effectRef idx="0">
            <a:schemeClr val="accent1"/>
          </a:effectRef>
          <a:fontRef idx="minor">
            <a:schemeClr val="dk1"/>
          </a:fontRef>
        </p:style>
        <p:txBody>
          <a:bodyPr vert="horz" lIns="0" tIns="0" rIns="0" bIns="0" anchor="ctr"/>
          <a:lstStyle/>
          <a:p>
            <a:pPr algn="ctr">
              <a:lnSpc>
                <a:spcPct val="90000"/>
              </a:lnSpc>
              <a:buFont typeface="Wingdings" pitchFamily="2" charset="2"/>
              <a:buNone/>
              <a:defRPr/>
            </a:pPr>
            <a:endParaRPr lang="en-US" sz="2000" dirty="0">
              <a:solidFill>
                <a:schemeClr val="tx1"/>
              </a:solidFill>
            </a:endParaRPr>
          </a:p>
          <a:p>
            <a:pPr algn="ctr">
              <a:lnSpc>
                <a:spcPct val="90000"/>
              </a:lnSpc>
              <a:buFont typeface="Wingdings" pitchFamily="2" charset="2"/>
              <a:buNone/>
              <a:defRPr/>
            </a:pPr>
            <a:r>
              <a:rPr lang="en-US" sz="2000" dirty="0">
                <a:solidFill>
                  <a:schemeClr val="tx1"/>
                </a:solidFill>
              </a:rPr>
              <a:t>Audit and Control Management</a:t>
            </a:r>
          </a:p>
          <a:p>
            <a:pPr algn="ctr">
              <a:lnSpc>
                <a:spcPct val="90000"/>
              </a:lnSpc>
              <a:buFont typeface="Wingdings" pitchFamily="2" charset="2"/>
              <a:buNone/>
              <a:defRPr/>
            </a:pPr>
            <a:r>
              <a:rPr lang="en-US" sz="2000" dirty="0">
                <a:solidFill>
                  <a:schemeClr val="tx1"/>
                </a:solidFill>
              </a:rPr>
              <a:t>Server</a:t>
            </a:r>
          </a:p>
          <a:p>
            <a:pPr algn="ctr">
              <a:lnSpc>
                <a:spcPct val="90000"/>
              </a:lnSpc>
              <a:buFont typeface="Wingdings" pitchFamily="2" charset="2"/>
              <a:buNone/>
              <a:defRPr/>
            </a:pPr>
            <a:endParaRPr lang="en-US" sz="2000" dirty="0">
              <a:solidFill>
                <a:schemeClr val="tx1"/>
              </a:solidFill>
            </a:endParaRPr>
          </a:p>
        </p:txBody>
      </p:sp>
      <p:sp>
        <p:nvSpPr>
          <p:cNvPr id="31" name="Rectangle 30"/>
          <p:cNvSpPr/>
          <p:nvPr/>
        </p:nvSpPr>
        <p:spPr bwMode="auto">
          <a:xfrm>
            <a:off x="6974028" y="2607246"/>
            <a:ext cx="1865238" cy="1479541"/>
          </a:xfrm>
          <a:prstGeom prst="rect">
            <a:avLst/>
          </a:prstGeom>
          <a:solidFill>
            <a:schemeClr val="accent1"/>
          </a:solidFill>
          <a:ln>
            <a:noFill/>
            <a:headEnd type="none" w="med" len="med"/>
            <a:tailEnd type="none" w="med" len="med"/>
          </a:ln>
          <a:effectLst>
            <a:outerShdw blurRad="44450" dist="27940" dir="5400000" algn="ctr">
              <a:srgbClr val="000000">
                <a:alpha val="32000"/>
              </a:srgbClr>
            </a:outerShdw>
          </a:effectLst>
        </p:spPr>
        <p:style>
          <a:lnRef idx="2">
            <a:schemeClr val="accent1"/>
          </a:lnRef>
          <a:fillRef idx="1">
            <a:schemeClr val="lt1"/>
          </a:fillRef>
          <a:effectRef idx="0">
            <a:schemeClr val="accent1"/>
          </a:effectRef>
          <a:fontRef idx="minor">
            <a:schemeClr val="dk1"/>
          </a:fontRef>
        </p:style>
        <p:txBody>
          <a:bodyPr vert="horz" lIns="0" tIns="0" rIns="0" bIns="0" anchor="ctr"/>
          <a:lstStyle/>
          <a:p>
            <a:pPr algn="ctr">
              <a:lnSpc>
                <a:spcPct val="90000"/>
              </a:lnSpc>
              <a:buFont typeface="Wingdings" pitchFamily="2" charset="2"/>
              <a:buNone/>
              <a:defRPr/>
            </a:pPr>
            <a:endParaRPr lang="en-US" sz="2000" dirty="0">
              <a:solidFill>
                <a:schemeClr val="tx1"/>
              </a:solidFill>
            </a:endParaRPr>
          </a:p>
          <a:p>
            <a:pPr algn="ctr">
              <a:lnSpc>
                <a:spcPct val="90000"/>
              </a:lnSpc>
              <a:buFont typeface="Wingdings" pitchFamily="2" charset="2"/>
              <a:buNone/>
              <a:defRPr/>
            </a:pPr>
            <a:r>
              <a:rPr lang="en-US" sz="2000" dirty="0">
                <a:solidFill>
                  <a:schemeClr val="tx1"/>
                </a:solidFill>
              </a:rPr>
              <a:t>Spreadsheet  Compare /  Database Compare</a:t>
            </a:r>
          </a:p>
          <a:p>
            <a:pPr algn="ctr">
              <a:lnSpc>
                <a:spcPct val="90000"/>
              </a:lnSpc>
              <a:buFont typeface="Wingdings" pitchFamily="2" charset="2"/>
              <a:buNone/>
              <a:defRPr/>
            </a:pPr>
            <a:endParaRPr lang="en-US" sz="2000" dirty="0">
              <a:solidFill>
                <a:schemeClr val="tx1"/>
              </a:solidFill>
            </a:endParaRPr>
          </a:p>
        </p:txBody>
      </p:sp>
      <p:sp>
        <p:nvSpPr>
          <p:cNvPr id="32" name="Rectangle 31"/>
          <p:cNvSpPr/>
          <p:nvPr/>
        </p:nvSpPr>
        <p:spPr bwMode="auto">
          <a:xfrm>
            <a:off x="9267560" y="2615046"/>
            <a:ext cx="1729583" cy="1479541"/>
          </a:xfrm>
          <a:prstGeom prst="rect">
            <a:avLst/>
          </a:prstGeom>
          <a:solidFill>
            <a:schemeClr val="accent1"/>
          </a:solidFill>
          <a:ln>
            <a:noFill/>
            <a:headEnd type="none" w="med" len="med"/>
            <a:tailEnd type="none" w="med" len="med"/>
          </a:ln>
          <a:effectLst>
            <a:outerShdw blurRad="44450" dist="27940" dir="5400000" algn="ctr">
              <a:srgbClr val="000000">
                <a:alpha val="32000"/>
              </a:srgbClr>
            </a:outerShdw>
          </a:effectLst>
        </p:spPr>
        <p:style>
          <a:lnRef idx="2">
            <a:schemeClr val="accent1"/>
          </a:lnRef>
          <a:fillRef idx="1">
            <a:schemeClr val="lt1"/>
          </a:fillRef>
          <a:effectRef idx="0">
            <a:schemeClr val="accent1"/>
          </a:effectRef>
          <a:fontRef idx="minor">
            <a:schemeClr val="dk1"/>
          </a:fontRef>
        </p:style>
        <p:txBody>
          <a:bodyPr vert="horz" lIns="0" tIns="0" rIns="0" bIns="0" anchor="ctr"/>
          <a:lstStyle/>
          <a:p>
            <a:pPr algn="ctr">
              <a:lnSpc>
                <a:spcPct val="90000"/>
              </a:lnSpc>
              <a:buFont typeface="Wingdings" pitchFamily="2" charset="2"/>
              <a:buNone/>
              <a:defRPr/>
            </a:pPr>
            <a:endParaRPr lang="en-US" sz="2000" dirty="0">
              <a:solidFill>
                <a:schemeClr val="tx1"/>
              </a:solidFill>
            </a:endParaRPr>
          </a:p>
          <a:p>
            <a:pPr algn="ctr">
              <a:lnSpc>
                <a:spcPct val="90000"/>
              </a:lnSpc>
              <a:buFont typeface="Wingdings" pitchFamily="2" charset="2"/>
              <a:buNone/>
              <a:defRPr/>
            </a:pPr>
            <a:r>
              <a:rPr lang="en-US" sz="2000" dirty="0">
                <a:solidFill>
                  <a:schemeClr val="tx1"/>
                </a:solidFill>
              </a:rPr>
              <a:t>Spreadsheet Inquire</a:t>
            </a:r>
          </a:p>
          <a:p>
            <a:pPr algn="ctr">
              <a:lnSpc>
                <a:spcPct val="90000"/>
              </a:lnSpc>
              <a:buFont typeface="Wingdings" pitchFamily="2" charset="2"/>
              <a:buNone/>
              <a:defRPr/>
            </a:pPr>
            <a:endParaRPr lang="en-US" sz="2000" dirty="0">
              <a:solidFill>
                <a:schemeClr val="tx1"/>
              </a:solidFill>
            </a:endParaRPr>
          </a:p>
        </p:txBody>
      </p:sp>
      <p:sp>
        <p:nvSpPr>
          <p:cNvPr id="61" name="Rectangle 60"/>
          <p:cNvSpPr/>
          <p:nvPr/>
        </p:nvSpPr>
        <p:spPr bwMode="auto">
          <a:xfrm>
            <a:off x="1820884" y="4199893"/>
            <a:ext cx="9176257" cy="281947"/>
          </a:xfrm>
          <a:prstGeom prst="rect">
            <a:avLst/>
          </a:prstGeom>
          <a:solidFill>
            <a:schemeClr val="bg2"/>
          </a:solidFill>
          <a:ln>
            <a:solidFill>
              <a:schemeClr val="bg1">
                <a:lumMod val="85000"/>
              </a:schemeClr>
            </a:solidFill>
            <a:headEnd type="none" w="med" len="med"/>
            <a:tailEnd type="none" w="med" len="med"/>
          </a:ln>
          <a:effectLst/>
        </p:spPr>
        <p:style>
          <a:lnRef idx="2">
            <a:schemeClr val="accent1"/>
          </a:lnRef>
          <a:fillRef idx="1">
            <a:schemeClr val="lt1"/>
          </a:fillRef>
          <a:effectRef idx="0">
            <a:schemeClr val="accent1"/>
          </a:effectRef>
          <a:fontRef idx="minor">
            <a:schemeClr val="dk1"/>
          </a:fontRef>
        </p:style>
        <p:txBody>
          <a:bodyPr vert="horz" lIns="0" tIns="0" rIns="0" bIns="0" anchor="ctr"/>
          <a:lstStyle/>
          <a:p>
            <a:pPr algn="ctr">
              <a:lnSpc>
                <a:spcPct val="90000"/>
              </a:lnSpc>
              <a:buFont typeface="Wingdings" pitchFamily="2" charset="2"/>
              <a:buNone/>
              <a:defRPr/>
            </a:pPr>
            <a:endParaRPr lang="en-US" sz="2000" dirty="0">
              <a:solidFill>
                <a:schemeClr val="tx1"/>
              </a:solidFill>
            </a:endParaRPr>
          </a:p>
          <a:p>
            <a:pPr algn="ctr">
              <a:lnSpc>
                <a:spcPct val="90000"/>
              </a:lnSpc>
              <a:buFont typeface="Wingdings" pitchFamily="2" charset="2"/>
              <a:buNone/>
              <a:defRPr/>
            </a:pPr>
            <a:r>
              <a:rPr lang="en-US" dirty="0">
                <a:solidFill>
                  <a:schemeClr val="tx1"/>
                </a:solidFill>
              </a:rPr>
              <a:t>Best Practices, Domain Expertise, World Class Support</a:t>
            </a:r>
          </a:p>
          <a:p>
            <a:pPr algn="ctr">
              <a:lnSpc>
                <a:spcPct val="90000"/>
              </a:lnSpc>
              <a:buFont typeface="Wingdings" pitchFamily="2" charset="2"/>
              <a:buNone/>
              <a:defRPr/>
            </a:pPr>
            <a:endParaRPr lang="en-US" dirty="0">
              <a:solidFill>
                <a:schemeClr val="tx1"/>
              </a:solidFill>
            </a:endParaRPr>
          </a:p>
        </p:txBody>
      </p:sp>
      <p:grpSp>
        <p:nvGrpSpPr>
          <p:cNvPr id="7" name="Group 6"/>
          <p:cNvGrpSpPr/>
          <p:nvPr/>
        </p:nvGrpSpPr>
        <p:grpSpPr>
          <a:xfrm>
            <a:off x="1570037" y="4688177"/>
            <a:ext cx="9622444" cy="2042151"/>
            <a:chOff x="2459550" y="4426911"/>
            <a:chExt cx="7468156" cy="1584951"/>
          </a:xfrm>
        </p:grpSpPr>
        <p:sp>
          <p:nvSpPr>
            <p:cNvPr id="67" name="Rectangle 66"/>
            <p:cNvSpPr/>
            <p:nvPr/>
          </p:nvSpPr>
          <p:spPr bwMode="auto">
            <a:xfrm>
              <a:off x="2459550" y="4426911"/>
              <a:ext cx="7468156" cy="1584951"/>
            </a:xfrm>
            <a:prstGeom prst="rect">
              <a:avLst/>
            </a:prstGeom>
            <a:gradFill flip="none" rotWithShape="1">
              <a:gsLst>
                <a:gs pos="0">
                  <a:schemeClr val="tx1">
                    <a:lumMod val="75000"/>
                    <a:lumOff val="25000"/>
                    <a:tint val="66000"/>
                    <a:satMod val="160000"/>
                  </a:schemeClr>
                </a:gs>
                <a:gs pos="50000">
                  <a:schemeClr val="tx1">
                    <a:lumMod val="75000"/>
                    <a:lumOff val="25000"/>
                    <a:tint val="44500"/>
                    <a:satMod val="160000"/>
                  </a:schemeClr>
                </a:gs>
                <a:gs pos="100000">
                  <a:schemeClr val="tx1">
                    <a:lumMod val="75000"/>
                    <a:lumOff val="25000"/>
                    <a:tint val="23500"/>
                    <a:satMod val="160000"/>
                  </a:schemeClr>
                </a:gs>
              </a:gsLst>
              <a:lin ang="5400000" scaled="1"/>
              <a:tileRect/>
            </a:gradFill>
            <a:ln w="25400" cap="rnd" cmpd="sng" algn="ctr">
              <a:solidFill>
                <a:schemeClr val="bg1">
                  <a:lumMod val="50000"/>
                </a:schemeClr>
              </a:solidFill>
              <a:prstDash val="solid"/>
              <a:bevel/>
              <a:headEnd type="none" w="med" len="med"/>
              <a:tailEnd type="none" w="med" len="med"/>
            </a:ln>
            <a:effectLst>
              <a:outerShdw blurRad="342900" dist="38100" dir="2700000" sx="102000" sy="102000" algn="tl" rotWithShape="0">
                <a:schemeClr val="bg1">
                  <a:lumMod val="75000"/>
                  <a:alpha val="39000"/>
                </a:schemeClr>
              </a:outerShdw>
            </a:effectLst>
          </p:spPr>
          <p:txBody>
            <a:bodyPr vert="horz" wrap="square" lIns="0" tIns="0" rIns="0" bIns="0" numCol="1" rtlCol="0" anchor="t" anchorCtr="0" compatLnSpc="1">
              <a:prstTxWarp prst="textNoShape">
                <a:avLst/>
              </a:prstTxWarp>
            </a:bodyPr>
            <a:lstStyle/>
            <a:p>
              <a:pPr algn="ctr" defTabSz="932506" fontAlgn="base">
                <a:lnSpc>
                  <a:spcPct val="90000"/>
                </a:lnSpc>
                <a:spcBef>
                  <a:spcPct val="0"/>
                </a:spcBef>
                <a:spcAft>
                  <a:spcPct val="0"/>
                </a:spcAft>
              </a:pPr>
              <a:endParaRPr lang="en-US" sz="2200" b="1" dirty="0">
                <a:latin typeface="Arial" charset="0"/>
              </a:endParaRPr>
            </a:p>
          </p:txBody>
        </p:sp>
        <p:pic>
          <p:nvPicPr>
            <p:cNvPr id="1034" name="Picture 10" descr="http://blogs.technet.com/blogfiles/jeffa36/WindowsLiveWriter/ScreencastSMBProtocolComparisons_E9F1/Windows%20Server%202008%20logo%20v_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41777" y="5204505"/>
              <a:ext cx="1902128" cy="637214"/>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5"/>
            <a:stretch>
              <a:fillRect/>
            </a:stretch>
          </p:blipFill>
          <p:spPr>
            <a:xfrm>
              <a:off x="6297121" y="4626089"/>
              <a:ext cx="1904065" cy="660594"/>
            </a:xfrm>
            <a:prstGeom prst="rect">
              <a:avLst/>
            </a:prstGeom>
          </p:spPr>
        </p:pic>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05147" y="5294350"/>
              <a:ext cx="2751588" cy="564075"/>
            </a:xfrm>
            <a:prstGeom prst="rect">
              <a:avLst/>
            </a:prstGeom>
          </p:spPr>
        </p:pic>
        <p:pic>
          <p:nvPicPr>
            <p:cNvPr id="6" name="Picture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856867" y="4611386"/>
              <a:ext cx="2221228" cy="689999"/>
            </a:xfrm>
            <a:prstGeom prst="rect">
              <a:avLst/>
            </a:prstGeom>
          </p:spPr>
        </p:pic>
      </p:grpSp>
      <p:sp>
        <p:nvSpPr>
          <p:cNvPr id="27" name="Freeform 101"/>
          <p:cNvSpPr>
            <a:spLocks/>
          </p:cNvSpPr>
          <p:nvPr/>
        </p:nvSpPr>
        <p:spPr bwMode="black">
          <a:xfrm flipH="1">
            <a:off x="8759187" y="1380699"/>
            <a:ext cx="208738" cy="313103"/>
          </a:xfrm>
          <a:custGeom>
            <a:avLst/>
            <a:gdLst>
              <a:gd name="T0" fmla="*/ 0 w 66"/>
              <a:gd name="T1" fmla="*/ 49 h 99"/>
              <a:gd name="T2" fmla="*/ 66 w 66"/>
              <a:gd name="T3" fmla="*/ 0 h 99"/>
              <a:gd name="T4" fmla="*/ 66 w 66"/>
              <a:gd name="T5" fmla="*/ 99 h 99"/>
              <a:gd name="T6" fmla="*/ 0 w 66"/>
              <a:gd name="T7" fmla="*/ 49 h 99"/>
            </a:gdLst>
            <a:ahLst/>
            <a:cxnLst>
              <a:cxn ang="0">
                <a:pos x="T0" y="T1"/>
              </a:cxn>
              <a:cxn ang="0">
                <a:pos x="T2" y="T3"/>
              </a:cxn>
              <a:cxn ang="0">
                <a:pos x="T4" y="T5"/>
              </a:cxn>
              <a:cxn ang="0">
                <a:pos x="T6" y="T7"/>
              </a:cxn>
            </a:cxnLst>
            <a:rect l="0" t="0" r="r" b="b"/>
            <a:pathLst>
              <a:path w="66" h="99">
                <a:moveTo>
                  <a:pt x="0" y="49"/>
                </a:moveTo>
                <a:lnTo>
                  <a:pt x="66" y="0"/>
                </a:lnTo>
                <a:lnTo>
                  <a:pt x="66" y="99"/>
                </a:lnTo>
                <a:lnTo>
                  <a:pt x="0" y="49"/>
                </a:lnTo>
                <a:close/>
              </a:path>
            </a:pathLst>
          </a:custGeom>
          <a:solidFill>
            <a:srgbClr val="FFFFFF"/>
          </a:solidFill>
          <a:ln>
            <a:noFill/>
          </a:ln>
          <a:extLst/>
        </p:spPr>
        <p:txBody>
          <a:bodyPr vert="horz" wrap="square" lIns="93269" tIns="46635" rIns="93269" bIns="46635" numCol="1" anchor="t" anchorCtr="0" compatLnSpc="1">
            <a:prstTxWarp prst="textNoShape">
              <a:avLst/>
            </a:prstTxWarp>
          </a:bodyPr>
          <a:lstStyle/>
          <a:p>
            <a:endParaRPr lang="en-US" dirty="0">
              <a:solidFill>
                <a:srgbClr val="000000"/>
              </a:solidFill>
            </a:endParaRPr>
          </a:p>
        </p:txBody>
      </p:sp>
      <p:sp>
        <p:nvSpPr>
          <p:cNvPr id="28" name="Freeform 101"/>
          <p:cNvSpPr>
            <a:spLocks/>
          </p:cNvSpPr>
          <p:nvPr/>
        </p:nvSpPr>
        <p:spPr bwMode="black">
          <a:xfrm flipH="1">
            <a:off x="7056438" y="1377387"/>
            <a:ext cx="208738" cy="313103"/>
          </a:xfrm>
          <a:custGeom>
            <a:avLst/>
            <a:gdLst>
              <a:gd name="T0" fmla="*/ 0 w 66"/>
              <a:gd name="T1" fmla="*/ 49 h 99"/>
              <a:gd name="T2" fmla="*/ 66 w 66"/>
              <a:gd name="T3" fmla="*/ 0 h 99"/>
              <a:gd name="T4" fmla="*/ 66 w 66"/>
              <a:gd name="T5" fmla="*/ 99 h 99"/>
              <a:gd name="T6" fmla="*/ 0 w 66"/>
              <a:gd name="T7" fmla="*/ 49 h 99"/>
            </a:gdLst>
            <a:ahLst/>
            <a:cxnLst>
              <a:cxn ang="0">
                <a:pos x="T0" y="T1"/>
              </a:cxn>
              <a:cxn ang="0">
                <a:pos x="T2" y="T3"/>
              </a:cxn>
              <a:cxn ang="0">
                <a:pos x="T4" y="T5"/>
              </a:cxn>
              <a:cxn ang="0">
                <a:pos x="T6" y="T7"/>
              </a:cxn>
            </a:cxnLst>
            <a:rect l="0" t="0" r="r" b="b"/>
            <a:pathLst>
              <a:path w="66" h="99">
                <a:moveTo>
                  <a:pt x="0" y="49"/>
                </a:moveTo>
                <a:lnTo>
                  <a:pt x="66" y="0"/>
                </a:lnTo>
                <a:lnTo>
                  <a:pt x="66" y="99"/>
                </a:lnTo>
                <a:lnTo>
                  <a:pt x="0" y="49"/>
                </a:lnTo>
                <a:close/>
              </a:path>
            </a:pathLst>
          </a:custGeom>
          <a:solidFill>
            <a:srgbClr val="FFFFFF"/>
          </a:solidFill>
          <a:ln>
            <a:noFill/>
          </a:ln>
          <a:extLst/>
        </p:spPr>
        <p:txBody>
          <a:bodyPr vert="horz" wrap="square" lIns="93269" tIns="46635" rIns="93269" bIns="46635" numCol="1" anchor="t" anchorCtr="0" compatLnSpc="1">
            <a:prstTxWarp prst="textNoShape">
              <a:avLst/>
            </a:prstTxWarp>
          </a:bodyPr>
          <a:lstStyle/>
          <a:p>
            <a:endParaRPr lang="en-US" dirty="0">
              <a:solidFill>
                <a:srgbClr val="000000"/>
              </a:solidFill>
            </a:endParaRPr>
          </a:p>
        </p:txBody>
      </p:sp>
      <p:sp>
        <p:nvSpPr>
          <p:cNvPr id="29" name="Freeform 101"/>
          <p:cNvSpPr>
            <a:spLocks/>
          </p:cNvSpPr>
          <p:nvPr/>
        </p:nvSpPr>
        <p:spPr bwMode="black">
          <a:xfrm flipH="1">
            <a:off x="5958091" y="1377388"/>
            <a:ext cx="208738" cy="313103"/>
          </a:xfrm>
          <a:custGeom>
            <a:avLst/>
            <a:gdLst>
              <a:gd name="T0" fmla="*/ 0 w 66"/>
              <a:gd name="T1" fmla="*/ 49 h 99"/>
              <a:gd name="T2" fmla="*/ 66 w 66"/>
              <a:gd name="T3" fmla="*/ 0 h 99"/>
              <a:gd name="T4" fmla="*/ 66 w 66"/>
              <a:gd name="T5" fmla="*/ 99 h 99"/>
              <a:gd name="T6" fmla="*/ 0 w 66"/>
              <a:gd name="T7" fmla="*/ 49 h 99"/>
            </a:gdLst>
            <a:ahLst/>
            <a:cxnLst>
              <a:cxn ang="0">
                <a:pos x="T0" y="T1"/>
              </a:cxn>
              <a:cxn ang="0">
                <a:pos x="T2" y="T3"/>
              </a:cxn>
              <a:cxn ang="0">
                <a:pos x="T4" y="T5"/>
              </a:cxn>
              <a:cxn ang="0">
                <a:pos x="T6" y="T7"/>
              </a:cxn>
            </a:cxnLst>
            <a:rect l="0" t="0" r="r" b="b"/>
            <a:pathLst>
              <a:path w="66" h="99">
                <a:moveTo>
                  <a:pt x="0" y="49"/>
                </a:moveTo>
                <a:lnTo>
                  <a:pt x="66" y="0"/>
                </a:lnTo>
                <a:lnTo>
                  <a:pt x="66" y="99"/>
                </a:lnTo>
                <a:lnTo>
                  <a:pt x="0" y="49"/>
                </a:lnTo>
                <a:close/>
              </a:path>
            </a:pathLst>
          </a:custGeom>
          <a:solidFill>
            <a:srgbClr val="FFFFFF"/>
          </a:solidFill>
          <a:ln>
            <a:noFill/>
          </a:ln>
          <a:extLst/>
        </p:spPr>
        <p:txBody>
          <a:bodyPr vert="horz" wrap="square" lIns="93269" tIns="46635" rIns="93269" bIns="46635" numCol="1" anchor="t" anchorCtr="0" compatLnSpc="1">
            <a:prstTxWarp prst="textNoShape">
              <a:avLst/>
            </a:prstTxWarp>
          </a:bodyPr>
          <a:lstStyle/>
          <a:p>
            <a:endParaRPr lang="en-US" dirty="0">
              <a:solidFill>
                <a:srgbClr val="000000"/>
              </a:solidFill>
            </a:endParaRPr>
          </a:p>
        </p:txBody>
      </p:sp>
      <p:sp>
        <p:nvSpPr>
          <p:cNvPr id="30" name="Freeform 101"/>
          <p:cNvSpPr>
            <a:spLocks/>
          </p:cNvSpPr>
          <p:nvPr/>
        </p:nvSpPr>
        <p:spPr bwMode="black">
          <a:xfrm flipH="1">
            <a:off x="3889487" y="1377389"/>
            <a:ext cx="208738" cy="313103"/>
          </a:xfrm>
          <a:custGeom>
            <a:avLst/>
            <a:gdLst>
              <a:gd name="T0" fmla="*/ 0 w 66"/>
              <a:gd name="T1" fmla="*/ 49 h 99"/>
              <a:gd name="T2" fmla="*/ 66 w 66"/>
              <a:gd name="T3" fmla="*/ 0 h 99"/>
              <a:gd name="T4" fmla="*/ 66 w 66"/>
              <a:gd name="T5" fmla="*/ 99 h 99"/>
              <a:gd name="T6" fmla="*/ 0 w 66"/>
              <a:gd name="T7" fmla="*/ 49 h 99"/>
            </a:gdLst>
            <a:ahLst/>
            <a:cxnLst>
              <a:cxn ang="0">
                <a:pos x="T0" y="T1"/>
              </a:cxn>
              <a:cxn ang="0">
                <a:pos x="T2" y="T3"/>
              </a:cxn>
              <a:cxn ang="0">
                <a:pos x="T4" y="T5"/>
              </a:cxn>
              <a:cxn ang="0">
                <a:pos x="T6" y="T7"/>
              </a:cxn>
            </a:cxnLst>
            <a:rect l="0" t="0" r="r" b="b"/>
            <a:pathLst>
              <a:path w="66" h="99">
                <a:moveTo>
                  <a:pt x="0" y="49"/>
                </a:moveTo>
                <a:lnTo>
                  <a:pt x="66" y="0"/>
                </a:lnTo>
                <a:lnTo>
                  <a:pt x="66" y="99"/>
                </a:lnTo>
                <a:lnTo>
                  <a:pt x="0" y="49"/>
                </a:lnTo>
                <a:close/>
              </a:path>
            </a:pathLst>
          </a:custGeom>
          <a:solidFill>
            <a:srgbClr val="FFFFFF"/>
          </a:solidFill>
          <a:ln>
            <a:noFill/>
          </a:ln>
          <a:extLst/>
        </p:spPr>
        <p:txBody>
          <a:bodyPr vert="horz" wrap="square" lIns="93269" tIns="46635" rIns="93269" bIns="46635"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4210388384"/>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endParaRPr lang="en-US" dirty="0"/>
          </a:p>
        </p:txBody>
      </p:sp>
    </p:spTree>
    <p:extLst>
      <p:ext uri="{BB962C8B-B14F-4D97-AF65-F5344CB8AC3E}">
        <p14:creationId xmlns:p14="http://schemas.microsoft.com/office/powerpoint/2010/main" val="2511712144"/>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8">
            <a:lum/>
          </a:blip>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Demo videos</a:t>
            </a:r>
            <a:endParaRPr lang="en-US" dirty="0"/>
          </a:p>
        </p:txBody>
      </p:sp>
      <p:sp>
        <p:nvSpPr>
          <p:cNvPr id="7" name="TextBox 6"/>
          <p:cNvSpPr txBox="1"/>
          <p:nvPr/>
        </p:nvSpPr>
        <p:spPr>
          <a:xfrm>
            <a:off x="561551" y="3867518"/>
            <a:ext cx="1314912" cy="138499"/>
          </a:xfrm>
          <a:prstGeom prst="rect">
            <a:avLst/>
          </a:prstGeom>
          <a:noFill/>
        </p:spPr>
        <p:txBody>
          <a:bodyPr wrap="none" lIns="0" tIns="0" rIns="0" bIns="0" rtlCol="0">
            <a:spAutoFit/>
          </a:bodyPr>
          <a:lstStyle/>
          <a:p>
            <a:r>
              <a:rPr lang="en-US" sz="900" spc="-71" dirty="0">
                <a:gradFill>
                  <a:gsLst>
                    <a:gs pos="2917">
                      <a:schemeClr val="tx1"/>
                    </a:gs>
                    <a:gs pos="30000">
                      <a:schemeClr val="tx1"/>
                    </a:gs>
                  </a:gsLst>
                  <a:lin ang="5400000" scaled="0"/>
                </a:gradFill>
              </a:rPr>
              <a:t>Discovery and Risk Assessment</a:t>
            </a:r>
          </a:p>
        </p:txBody>
      </p:sp>
      <p:sp>
        <p:nvSpPr>
          <p:cNvPr id="8" name="TextBox 7"/>
          <p:cNvSpPr txBox="1"/>
          <p:nvPr/>
        </p:nvSpPr>
        <p:spPr>
          <a:xfrm>
            <a:off x="3012584" y="3867517"/>
            <a:ext cx="867353" cy="141257"/>
          </a:xfrm>
          <a:prstGeom prst="rect">
            <a:avLst/>
          </a:prstGeom>
          <a:noFill/>
        </p:spPr>
        <p:txBody>
          <a:bodyPr wrap="none" lIns="0" tIns="0" rIns="0" bIns="0" rtlCol="0">
            <a:spAutoFit/>
          </a:bodyPr>
          <a:lstStyle/>
          <a:p>
            <a:pPr algn="ctr"/>
            <a:r>
              <a:rPr lang="en-US" sz="900" spc="-71" dirty="0">
                <a:gradFill>
                  <a:gsLst>
                    <a:gs pos="2917">
                      <a:schemeClr val="tx1"/>
                    </a:gs>
                    <a:gs pos="30000">
                      <a:schemeClr val="tx1"/>
                    </a:gs>
                  </a:gsLst>
                  <a:lin ang="5400000" scaled="0"/>
                </a:gradFill>
              </a:rPr>
              <a:t>Spreadsheet Inquire</a:t>
            </a:r>
          </a:p>
        </p:txBody>
      </p:sp>
      <p:sp>
        <p:nvSpPr>
          <p:cNvPr id="10" name="TextBox 9"/>
          <p:cNvSpPr txBox="1"/>
          <p:nvPr/>
        </p:nvSpPr>
        <p:spPr>
          <a:xfrm>
            <a:off x="8180425" y="5494398"/>
            <a:ext cx="1390252" cy="138499"/>
          </a:xfrm>
          <a:prstGeom prst="rect">
            <a:avLst/>
          </a:prstGeom>
          <a:noFill/>
        </p:spPr>
        <p:txBody>
          <a:bodyPr wrap="none" lIns="0" tIns="0" rIns="0" bIns="0" rtlCol="0">
            <a:spAutoFit/>
          </a:bodyPr>
          <a:lstStyle/>
          <a:p>
            <a:r>
              <a:rPr lang="en-US" sz="900" spc="-71" dirty="0">
                <a:gradFill>
                  <a:gsLst>
                    <a:gs pos="2917">
                      <a:schemeClr val="tx1"/>
                    </a:gs>
                    <a:gs pos="30000">
                      <a:schemeClr val="tx1"/>
                    </a:gs>
                  </a:gsLst>
                  <a:lin ang="5400000" scaled="0"/>
                </a:gradFill>
              </a:rPr>
              <a:t>Workbook Relationship Diagram</a:t>
            </a:r>
          </a:p>
        </p:txBody>
      </p:sp>
      <p:sp>
        <p:nvSpPr>
          <p:cNvPr id="12" name="TextBox 11"/>
          <p:cNvSpPr txBox="1"/>
          <p:nvPr/>
        </p:nvSpPr>
        <p:spPr>
          <a:xfrm>
            <a:off x="10418382" y="5494397"/>
            <a:ext cx="1397177" cy="138499"/>
          </a:xfrm>
          <a:prstGeom prst="rect">
            <a:avLst/>
          </a:prstGeom>
          <a:noFill/>
        </p:spPr>
        <p:txBody>
          <a:bodyPr wrap="none" lIns="0" tIns="0" rIns="0" bIns="0" rtlCol="0">
            <a:spAutoFit/>
          </a:bodyPr>
          <a:lstStyle/>
          <a:p>
            <a:r>
              <a:rPr lang="en-US" sz="900" spc="-71" dirty="0">
                <a:gradFill>
                  <a:gsLst>
                    <a:gs pos="2917">
                      <a:schemeClr val="tx1"/>
                    </a:gs>
                    <a:gs pos="30000">
                      <a:schemeClr val="tx1"/>
                    </a:gs>
                  </a:gsLst>
                  <a:lin ang="5400000" scaled="0"/>
                </a:gradFill>
              </a:rPr>
              <a:t>Worksheet Relationship Diagram</a:t>
            </a:r>
          </a:p>
        </p:txBody>
      </p:sp>
      <p:sp>
        <p:nvSpPr>
          <p:cNvPr id="14" name="TextBox 13"/>
          <p:cNvSpPr txBox="1"/>
          <p:nvPr/>
        </p:nvSpPr>
        <p:spPr>
          <a:xfrm>
            <a:off x="5083577" y="3862252"/>
            <a:ext cx="957121" cy="138499"/>
          </a:xfrm>
          <a:prstGeom prst="rect">
            <a:avLst/>
          </a:prstGeom>
          <a:noFill/>
        </p:spPr>
        <p:txBody>
          <a:bodyPr wrap="none" lIns="0" tIns="0" rIns="0" bIns="0" rtlCol="0">
            <a:spAutoFit/>
          </a:bodyPr>
          <a:lstStyle/>
          <a:p>
            <a:r>
              <a:rPr lang="en-US" sz="900" spc="-71" dirty="0">
                <a:gradFill>
                  <a:gsLst>
                    <a:gs pos="2917">
                      <a:schemeClr val="tx1"/>
                    </a:gs>
                    <a:gs pos="30000">
                      <a:schemeClr val="tx1"/>
                    </a:gs>
                  </a:gsLst>
                  <a:lin ang="5400000" scaled="0"/>
                </a:gradFill>
              </a:rPr>
              <a:t>Spreadsheet Compare</a:t>
            </a:r>
          </a:p>
        </p:txBody>
      </p:sp>
      <p:sp>
        <p:nvSpPr>
          <p:cNvPr id="16" name="TextBox 15"/>
          <p:cNvSpPr txBox="1"/>
          <p:nvPr/>
        </p:nvSpPr>
        <p:spPr>
          <a:xfrm>
            <a:off x="893928" y="5516804"/>
            <a:ext cx="664926" cy="138499"/>
          </a:xfrm>
          <a:prstGeom prst="rect">
            <a:avLst/>
          </a:prstGeom>
          <a:noFill/>
        </p:spPr>
        <p:txBody>
          <a:bodyPr wrap="none" lIns="0" tIns="0" rIns="0" bIns="0" rtlCol="0">
            <a:spAutoFit/>
          </a:bodyPr>
          <a:lstStyle/>
          <a:p>
            <a:r>
              <a:rPr lang="en-US" sz="900" spc="-71" dirty="0">
                <a:gradFill>
                  <a:gsLst>
                    <a:gs pos="2917">
                      <a:schemeClr val="tx1"/>
                    </a:gs>
                    <a:gs pos="30000">
                      <a:schemeClr val="tx1"/>
                    </a:gs>
                  </a:gsLst>
                  <a:lin ang="5400000" scaled="0"/>
                </a:gradFill>
              </a:rPr>
              <a:t>ACM Audit Trail</a:t>
            </a:r>
          </a:p>
        </p:txBody>
      </p:sp>
      <p:sp>
        <p:nvSpPr>
          <p:cNvPr id="18" name="TextBox 17"/>
          <p:cNvSpPr txBox="1"/>
          <p:nvPr/>
        </p:nvSpPr>
        <p:spPr>
          <a:xfrm>
            <a:off x="2989035" y="5516804"/>
            <a:ext cx="884986" cy="138499"/>
          </a:xfrm>
          <a:prstGeom prst="rect">
            <a:avLst/>
          </a:prstGeom>
          <a:noFill/>
        </p:spPr>
        <p:txBody>
          <a:bodyPr wrap="none" lIns="0" tIns="0" rIns="0" bIns="0" rtlCol="0">
            <a:spAutoFit/>
          </a:bodyPr>
          <a:lstStyle/>
          <a:p>
            <a:r>
              <a:rPr lang="en-US" sz="900" spc="-71" dirty="0">
                <a:gradFill>
                  <a:gsLst>
                    <a:gs pos="2917">
                      <a:schemeClr val="tx1"/>
                    </a:gs>
                    <a:gs pos="30000">
                      <a:schemeClr val="tx1"/>
                    </a:gs>
                  </a:gsLst>
                  <a:lin ang="5400000" scaled="0"/>
                </a:gradFill>
              </a:rPr>
              <a:t>ACM Version History</a:t>
            </a:r>
          </a:p>
        </p:txBody>
      </p:sp>
      <p:sp>
        <p:nvSpPr>
          <p:cNvPr id="24" name="TextBox 23"/>
          <p:cNvSpPr txBox="1"/>
          <p:nvPr/>
        </p:nvSpPr>
        <p:spPr>
          <a:xfrm>
            <a:off x="5151279" y="5516803"/>
            <a:ext cx="827342" cy="138499"/>
          </a:xfrm>
          <a:prstGeom prst="rect">
            <a:avLst/>
          </a:prstGeom>
          <a:noFill/>
        </p:spPr>
        <p:txBody>
          <a:bodyPr wrap="none" lIns="0" tIns="0" rIns="0" bIns="0" rtlCol="0">
            <a:spAutoFit/>
          </a:bodyPr>
          <a:lstStyle/>
          <a:p>
            <a:r>
              <a:rPr lang="en-US" sz="900" spc="-71" dirty="0">
                <a:gradFill>
                  <a:gsLst>
                    <a:gs pos="2917">
                      <a:schemeClr val="tx1"/>
                    </a:gs>
                    <a:gs pos="30000">
                      <a:schemeClr val="tx1"/>
                    </a:gs>
                  </a:gsLst>
                  <a:lin ang="5400000" scaled="0"/>
                </a:gradFill>
              </a:rPr>
              <a:t>Database Compare</a:t>
            </a:r>
          </a:p>
        </p:txBody>
      </p:sp>
      <p:pic>
        <p:nvPicPr>
          <p:cNvPr id="25" name="mm_TechReadyWorkbookRel.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19"/>
          <a:stretch>
            <a:fillRect/>
          </a:stretch>
        </p:blipFill>
        <p:spPr>
          <a:xfrm>
            <a:off x="8159224" y="4481813"/>
            <a:ext cx="1536776" cy="864462"/>
          </a:xfrm>
          <a:prstGeom prst="rect">
            <a:avLst/>
          </a:prstGeom>
        </p:spPr>
      </p:pic>
      <p:pic>
        <p:nvPicPr>
          <p:cNvPr id="26" name="mm_TechReadyWorksheetRel.wmv">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20"/>
          <a:stretch>
            <a:fillRect/>
          </a:stretch>
        </p:blipFill>
        <p:spPr>
          <a:xfrm>
            <a:off x="10333038" y="4481813"/>
            <a:ext cx="1514261" cy="851796"/>
          </a:xfrm>
          <a:prstGeom prst="rect">
            <a:avLst/>
          </a:prstGeom>
        </p:spPr>
      </p:pic>
      <p:pic>
        <p:nvPicPr>
          <p:cNvPr id="6" name="SPC2012-Discovery">
            <a:hlinkClick r:id="" action="ppaction://media"/>
          </p:cNvPr>
          <p:cNvPicPr>
            <a:picLocks noChangeAspect="1"/>
          </p:cNvPicPr>
          <p:nvPr>
            <a:videoFile r:link="rId6"/>
            <p:extLst>
              <p:ext uri="{DAA4B4D4-6D71-4841-9C94-3DE7FCFB9230}">
                <p14:media xmlns:p14="http://schemas.microsoft.com/office/powerpoint/2010/main" r:embed="rId5"/>
              </p:ext>
            </p:extLst>
          </p:nvPr>
        </p:nvPicPr>
        <p:blipFill>
          <a:blip r:embed="rId21"/>
          <a:stretch>
            <a:fillRect/>
          </a:stretch>
        </p:blipFill>
        <p:spPr>
          <a:xfrm>
            <a:off x="488650" y="2854931"/>
            <a:ext cx="1543756" cy="868363"/>
          </a:xfrm>
          <a:prstGeom prst="rect">
            <a:avLst/>
          </a:prstGeom>
        </p:spPr>
      </p:pic>
      <p:pic>
        <p:nvPicPr>
          <p:cNvPr id="9" name="SPC2012-Inquire">
            <a:hlinkClick r:id="" action="ppaction://media"/>
          </p:cNvPr>
          <p:cNvPicPr>
            <a:picLocks noChangeAspect="1"/>
          </p:cNvPicPr>
          <p:nvPr>
            <a:videoFile r:link="rId8"/>
            <p:extLst>
              <p:ext uri="{DAA4B4D4-6D71-4841-9C94-3DE7FCFB9230}">
                <p14:media xmlns:p14="http://schemas.microsoft.com/office/powerpoint/2010/main" r:embed="rId7"/>
              </p:ext>
            </p:extLst>
          </p:nvPr>
        </p:nvPicPr>
        <p:blipFill>
          <a:blip r:embed="rId22"/>
          <a:stretch>
            <a:fillRect/>
          </a:stretch>
        </p:blipFill>
        <p:spPr>
          <a:xfrm>
            <a:off x="2669444" y="2854931"/>
            <a:ext cx="1515573" cy="852510"/>
          </a:xfrm>
          <a:prstGeom prst="rect">
            <a:avLst/>
          </a:prstGeom>
        </p:spPr>
      </p:pic>
      <p:pic>
        <p:nvPicPr>
          <p:cNvPr id="11" name="SPC2012-SpCompare">
            <a:hlinkClick r:id="" action="ppaction://media"/>
          </p:cNvPr>
          <p:cNvPicPr>
            <a:picLocks noChangeAspect="1"/>
          </p:cNvPicPr>
          <p:nvPr>
            <a:videoFile r:link="rId10"/>
            <p:extLst>
              <p:ext uri="{DAA4B4D4-6D71-4841-9C94-3DE7FCFB9230}">
                <p14:media xmlns:p14="http://schemas.microsoft.com/office/powerpoint/2010/main" r:embed="rId9"/>
              </p:ext>
            </p:extLst>
          </p:nvPr>
        </p:nvPicPr>
        <p:blipFill>
          <a:blip r:embed="rId23"/>
          <a:stretch>
            <a:fillRect/>
          </a:stretch>
        </p:blipFill>
        <p:spPr>
          <a:xfrm>
            <a:off x="4822054" y="2854931"/>
            <a:ext cx="1515573" cy="852510"/>
          </a:xfrm>
          <a:prstGeom prst="rect">
            <a:avLst/>
          </a:prstGeom>
        </p:spPr>
      </p:pic>
      <p:pic>
        <p:nvPicPr>
          <p:cNvPr id="13" name="SPC2012-Audit">
            <a:hlinkClick r:id="" action="ppaction://media"/>
          </p:cNvPr>
          <p:cNvPicPr>
            <a:picLocks noChangeAspect="1"/>
          </p:cNvPicPr>
          <p:nvPr>
            <a:videoFile r:link="rId12"/>
            <p:extLst>
              <p:ext uri="{DAA4B4D4-6D71-4841-9C94-3DE7FCFB9230}">
                <p14:media xmlns:p14="http://schemas.microsoft.com/office/powerpoint/2010/main" r:embed="rId11"/>
              </p:ext>
            </p:extLst>
          </p:nvPr>
        </p:nvPicPr>
        <p:blipFill>
          <a:blip r:embed="rId24"/>
          <a:stretch>
            <a:fillRect/>
          </a:stretch>
        </p:blipFill>
        <p:spPr>
          <a:xfrm>
            <a:off x="531388" y="4490717"/>
            <a:ext cx="1501605" cy="844653"/>
          </a:xfrm>
          <a:prstGeom prst="rect">
            <a:avLst/>
          </a:prstGeom>
        </p:spPr>
      </p:pic>
      <p:pic>
        <p:nvPicPr>
          <p:cNvPr id="15" name="SPC2012-VersionsNetworkShare">
            <a:hlinkClick r:id="" action="ppaction://media"/>
          </p:cNvPr>
          <p:cNvPicPr>
            <a:picLocks noChangeAspect="1"/>
          </p:cNvPicPr>
          <p:nvPr>
            <a:videoFile r:link="rId14"/>
            <p:extLst>
              <p:ext uri="{DAA4B4D4-6D71-4841-9C94-3DE7FCFB9230}">
                <p14:media xmlns:p14="http://schemas.microsoft.com/office/powerpoint/2010/main" r:embed="rId13"/>
              </p:ext>
            </p:extLst>
          </p:nvPr>
        </p:nvPicPr>
        <p:blipFill>
          <a:blip r:embed="rId25"/>
          <a:stretch>
            <a:fillRect/>
          </a:stretch>
        </p:blipFill>
        <p:spPr>
          <a:xfrm>
            <a:off x="2668168" y="4482142"/>
            <a:ext cx="1516849" cy="853228"/>
          </a:xfrm>
          <a:prstGeom prst="rect">
            <a:avLst/>
          </a:prstGeom>
        </p:spPr>
      </p:pic>
      <p:pic>
        <p:nvPicPr>
          <p:cNvPr id="17" name="SPC2012-DBCompare">
            <a:hlinkClick r:id="" action="ppaction://media"/>
          </p:cNvPr>
          <p:cNvPicPr>
            <a:picLocks noChangeAspect="1"/>
          </p:cNvPicPr>
          <p:nvPr>
            <a:videoFile r:link="rId16"/>
            <p:extLst>
              <p:ext uri="{DAA4B4D4-6D71-4841-9C94-3DE7FCFB9230}">
                <p14:media xmlns:p14="http://schemas.microsoft.com/office/powerpoint/2010/main" r:embed="rId15"/>
              </p:ext>
            </p:extLst>
          </p:nvPr>
        </p:nvPicPr>
        <p:blipFill>
          <a:blip r:embed="rId26"/>
          <a:stretch>
            <a:fillRect/>
          </a:stretch>
        </p:blipFill>
        <p:spPr>
          <a:xfrm>
            <a:off x="4820191" y="4481814"/>
            <a:ext cx="1517435" cy="853557"/>
          </a:xfrm>
          <a:prstGeom prst="rect">
            <a:avLst/>
          </a:prstGeom>
        </p:spPr>
      </p:pic>
    </p:spTree>
    <p:extLst>
      <p:ext uri="{BB962C8B-B14F-4D97-AF65-F5344CB8AC3E}">
        <p14:creationId xmlns:p14="http://schemas.microsoft.com/office/powerpoint/2010/main" val="1297458480"/>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2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5"/>
                                        </p:tgtEl>
                                      </p:cBhvr>
                                    </p:cmd>
                                  </p:childTnLst>
                                </p:cTn>
                              </p:par>
                            </p:childTnLst>
                          </p:cTn>
                        </p:par>
                      </p:childTnLst>
                    </p:cTn>
                  </p:par>
                </p:childTnLst>
              </p:cTn>
              <p:nextCondLst>
                <p:cond evt="onClick" delay="0">
                  <p:tgtEl>
                    <p:spTgt spid="25"/>
                  </p:tgtEl>
                </p:cond>
              </p:nextCondLst>
            </p:seq>
            <p:video fullScrn="1">
              <p:cMediaNode vol="80000">
                <p:cTn id="7" fill="hold" display="0">
                  <p:stCondLst>
                    <p:cond delay="indefinite"/>
                  </p:stCondLst>
                </p:cTn>
                <p:tgtEl>
                  <p:spTgt spid="25"/>
                </p:tgtEl>
              </p:cMediaNode>
            </p:video>
            <p:seq concurrent="1" nextAc="seek">
              <p:cTn id="8" restart="whenNotActive" fill="hold" evtFilter="cancelBubble" nodeType="interactiveSeq">
                <p:stCondLst>
                  <p:cond evt="onClick" delay="0">
                    <p:tgtEl>
                      <p:spTgt spid="2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6"/>
                                        </p:tgtEl>
                                      </p:cBhvr>
                                    </p:cmd>
                                  </p:childTnLst>
                                </p:cTn>
                              </p:par>
                            </p:childTnLst>
                          </p:cTn>
                        </p:par>
                      </p:childTnLst>
                    </p:cTn>
                  </p:par>
                </p:childTnLst>
              </p:cTn>
              <p:nextCondLst>
                <p:cond evt="onClick" delay="0">
                  <p:tgtEl>
                    <p:spTgt spid="26"/>
                  </p:tgtEl>
                </p:cond>
              </p:nextCondLst>
            </p:seq>
            <p:video fullScrn="1">
              <p:cMediaNode vol="80000">
                <p:cTn id="13" fill="hold" display="0">
                  <p:stCondLst>
                    <p:cond delay="indefinite"/>
                  </p:stCondLst>
                </p:cTn>
                <p:tgtEl>
                  <p:spTgt spid="26"/>
                </p:tgtEl>
              </p:cMediaNode>
            </p:video>
            <p:seq concurrent="1" nextAc="seek">
              <p:cTn id="14" restart="whenNotActive" fill="hold" evtFilter="cancelBubble" nodeType="interactiveSeq">
                <p:stCondLst>
                  <p:cond evt="onClick" delay="0">
                    <p:tgtEl>
                      <p:spTgt spid="6"/>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6"/>
                                        </p:tgtEl>
                                      </p:cBhvr>
                                    </p:cmd>
                                  </p:childTnLst>
                                </p:cTn>
                              </p:par>
                            </p:childTnLst>
                          </p:cTn>
                        </p:par>
                      </p:childTnLst>
                    </p:cTn>
                  </p:par>
                </p:childTnLst>
              </p:cTn>
              <p:nextCondLst>
                <p:cond evt="onClick" delay="0">
                  <p:tgtEl>
                    <p:spTgt spid="6"/>
                  </p:tgtEl>
                </p:cond>
              </p:nextCondLst>
            </p:seq>
            <p:video fullScrn="1">
              <p:cMediaNode vol="80000">
                <p:cTn id="19" fill="hold" display="0">
                  <p:stCondLst>
                    <p:cond delay="indefinite"/>
                  </p:stCondLst>
                </p:cTn>
                <p:tgtEl>
                  <p:spTgt spid="6"/>
                </p:tgtEl>
              </p:cMediaNode>
            </p:video>
            <p:seq concurrent="1" nextAc="seek">
              <p:cTn id="20" restart="whenNotActive" fill="hold" evtFilter="cancelBubble" nodeType="interactiveSeq">
                <p:stCondLst>
                  <p:cond evt="onClick" delay="0">
                    <p:tgtEl>
                      <p:spTgt spid="9"/>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9"/>
                                        </p:tgtEl>
                                      </p:cBhvr>
                                    </p:cmd>
                                  </p:childTnLst>
                                </p:cTn>
                              </p:par>
                            </p:childTnLst>
                          </p:cTn>
                        </p:par>
                      </p:childTnLst>
                    </p:cTn>
                  </p:par>
                </p:childTnLst>
              </p:cTn>
              <p:nextCondLst>
                <p:cond evt="onClick" delay="0">
                  <p:tgtEl>
                    <p:spTgt spid="9"/>
                  </p:tgtEl>
                </p:cond>
              </p:nextCondLst>
            </p:seq>
            <p:video fullScrn="1">
              <p:cMediaNode vol="80000">
                <p:cTn id="25" fill="hold" display="0">
                  <p:stCondLst>
                    <p:cond delay="indefinite"/>
                  </p:stCondLst>
                </p:cTn>
                <p:tgtEl>
                  <p:spTgt spid="9"/>
                </p:tgtEl>
              </p:cMediaNode>
            </p:video>
            <p:seq concurrent="1" nextAc="seek">
              <p:cTn id="26" restart="whenNotActive" fill="hold" evtFilter="cancelBubble" nodeType="interactiveSeq">
                <p:stCondLst>
                  <p:cond evt="onClick" delay="0">
                    <p:tgtEl>
                      <p:spTgt spid="11"/>
                    </p:tgtEl>
                  </p:cond>
                </p:stCondLst>
                <p:endSync evt="end" delay="0">
                  <p:rtn val="all"/>
                </p:endSync>
                <p:childTnLst>
                  <p:par>
                    <p:cTn id="27" fill="hold">
                      <p:stCondLst>
                        <p:cond delay="0"/>
                      </p:stCondLst>
                      <p:childTnLst>
                        <p:par>
                          <p:cTn id="28" fill="hold">
                            <p:stCondLst>
                              <p:cond delay="0"/>
                            </p:stCondLst>
                            <p:childTnLst>
                              <p:par>
                                <p:cTn id="29" presetID="2" presetClass="mediacall" presetSubtype="0" fill="hold" nodeType="clickEffect">
                                  <p:stCondLst>
                                    <p:cond delay="0"/>
                                  </p:stCondLst>
                                  <p:childTnLst>
                                    <p:cmd type="call" cmd="togglePause">
                                      <p:cBhvr>
                                        <p:cTn id="30" dur="1" fill="hold"/>
                                        <p:tgtEl>
                                          <p:spTgt spid="11"/>
                                        </p:tgtEl>
                                      </p:cBhvr>
                                    </p:cmd>
                                  </p:childTnLst>
                                </p:cTn>
                              </p:par>
                            </p:childTnLst>
                          </p:cTn>
                        </p:par>
                      </p:childTnLst>
                    </p:cTn>
                  </p:par>
                </p:childTnLst>
              </p:cTn>
              <p:nextCondLst>
                <p:cond evt="onClick" delay="0">
                  <p:tgtEl>
                    <p:spTgt spid="11"/>
                  </p:tgtEl>
                </p:cond>
              </p:nextCondLst>
            </p:seq>
            <p:video fullScrn="1">
              <p:cMediaNode vol="80000">
                <p:cTn id="31" fill="hold" display="0">
                  <p:stCondLst>
                    <p:cond delay="indefinite"/>
                  </p:stCondLst>
                </p:cTn>
                <p:tgtEl>
                  <p:spTgt spid="11"/>
                </p:tgtEl>
              </p:cMediaNode>
            </p:video>
            <p:seq concurrent="1" nextAc="seek">
              <p:cTn id="32" restart="whenNotActive" fill="hold" evtFilter="cancelBubble" nodeType="interactiveSeq">
                <p:stCondLst>
                  <p:cond evt="onClick" delay="0">
                    <p:tgtEl>
                      <p:spTgt spid="13"/>
                    </p:tgtEl>
                  </p:cond>
                </p:stCondLst>
                <p:endSync evt="end" delay="0">
                  <p:rtn val="all"/>
                </p:endSync>
                <p:childTnLst>
                  <p:par>
                    <p:cTn id="33" fill="hold">
                      <p:stCondLst>
                        <p:cond delay="0"/>
                      </p:stCondLst>
                      <p:childTnLst>
                        <p:par>
                          <p:cTn id="34" fill="hold">
                            <p:stCondLst>
                              <p:cond delay="0"/>
                            </p:stCondLst>
                            <p:childTnLst>
                              <p:par>
                                <p:cTn id="35" presetID="2" presetClass="mediacall" presetSubtype="0" fill="hold" nodeType="clickEffect">
                                  <p:stCondLst>
                                    <p:cond delay="0"/>
                                  </p:stCondLst>
                                  <p:childTnLst>
                                    <p:cmd type="call" cmd="togglePause">
                                      <p:cBhvr>
                                        <p:cTn id="36" dur="1" fill="hold"/>
                                        <p:tgtEl>
                                          <p:spTgt spid="13"/>
                                        </p:tgtEl>
                                      </p:cBhvr>
                                    </p:cmd>
                                  </p:childTnLst>
                                </p:cTn>
                              </p:par>
                            </p:childTnLst>
                          </p:cTn>
                        </p:par>
                      </p:childTnLst>
                    </p:cTn>
                  </p:par>
                </p:childTnLst>
              </p:cTn>
              <p:nextCondLst>
                <p:cond evt="onClick" delay="0">
                  <p:tgtEl>
                    <p:spTgt spid="13"/>
                  </p:tgtEl>
                </p:cond>
              </p:nextCondLst>
            </p:seq>
            <p:video fullScrn="1">
              <p:cMediaNode vol="80000">
                <p:cTn id="37" fill="hold" display="0">
                  <p:stCondLst>
                    <p:cond delay="indefinite"/>
                  </p:stCondLst>
                </p:cTn>
                <p:tgtEl>
                  <p:spTgt spid="13"/>
                </p:tgtEl>
              </p:cMediaNode>
            </p:video>
            <p:seq concurrent="1" nextAc="seek">
              <p:cTn id="38" restart="whenNotActive" fill="hold" evtFilter="cancelBubble" nodeType="interactiveSeq">
                <p:stCondLst>
                  <p:cond evt="onClick" delay="0">
                    <p:tgtEl>
                      <p:spTgt spid="15"/>
                    </p:tgtEl>
                  </p:cond>
                </p:stCondLst>
                <p:endSync evt="end" delay="0">
                  <p:rtn val="all"/>
                </p:endSync>
                <p:childTnLst>
                  <p:par>
                    <p:cTn id="39" fill="hold">
                      <p:stCondLst>
                        <p:cond delay="0"/>
                      </p:stCondLst>
                      <p:childTnLst>
                        <p:par>
                          <p:cTn id="40" fill="hold">
                            <p:stCondLst>
                              <p:cond delay="0"/>
                            </p:stCondLst>
                            <p:childTnLst>
                              <p:par>
                                <p:cTn id="41" presetID="2" presetClass="mediacall" presetSubtype="0" fill="hold" nodeType="clickEffect">
                                  <p:stCondLst>
                                    <p:cond delay="0"/>
                                  </p:stCondLst>
                                  <p:childTnLst>
                                    <p:cmd type="call" cmd="togglePause">
                                      <p:cBhvr>
                                        <p:cTn id="42" dur="1" fill="hold"/>
                                        <p:tgtEl>
                                          <p:spTgt spid="15"/>
                                        </p:tgtEl>
                                      </p:cBhvr>
                                    </p:cmd>
                                  </p:childTnLst>
                                </p:cTn>
                              </p:par>
                            </p:childTnLst>
                          </p:cTn>
                        </p:par>
                      </p:childTnLst>
                    </p:cTn>
                  </p:par>
                </p:childTnLst>
              </p:cTn>
              <p:nextCondLst>
                <p:cond evt="onClick" delay="0">
                  <p:tgtEl>
                    <p:spTgt spid="15"/>
                  </p:tgtEl>
                </p:cond>
              </p:nextCondLst>
            </p:seq>
            <p:video fullScrn="1">
              <p:cMediaNode vol="80000">
                <p:cTn id="43" fill="hold" display="0">
                  <p:stCondLst>
                    <p:cond delay="indefinite"/>
                  </p:stCondLst>
                </p:cTn>
                <p:tgtEl>
                  <p:spTgt spid="15"/>
                </p:tgtEl>
              </p:cMediaNode>
            </p:video>
            <p:seq concurrent="1" nextAc="seek">
              <p:cTn id="44" restart="whenNotActive" fill="hold" evtFilter="cancelBubble" nodeType="interactiveSeq">
                <p:stCondLst>
                  <p:cond evt="onClick" delay="0">
                    <p:tgtEl>
                      <p:spTgt spid="17"/>
                    </p:tgtEl>
                  </p:cond>
                </p:stCondLst>
                <p:endSync evt="end" delay="0">
                  <p:rtn val="all"/>
                </p:endSync>
                <p:childTnLst>
                  <p:par>
                    <p:cTn id="45" fill="hold">
                      <p:stCondLst>
                        <p:cond delay="0"/>
                      </p:stCondLst>
                      <p:childTnLst>
                        <p:par>
                          <p:cTn id="46" fill="hold">
                            <p:stCondLst>
                              <p:cond delay="0"/>
                            </p:stCondLst>
                            <p:childTnLst>
                              <p:par>
                                <p:cTn id="47" presetID="2" presetClass="mediacall" presetSubtype="0" fill="hold" nodeType="clickEffect">
                                  <p:stCondLst>
                                    <p:cond delay="0"/>
                                  </p:stCondLst>
                                  <p:childTnLst>
                                    <p:cmd type="call" cmd="togglePause">
                                      <p:cBhvr>
                                        <p:cTn id="48" dur="1" fill="hold"/>
                                        <p:tgtEl>
                                          <p:spTgt spid="17"/>
                                        </p:tgtEl>
                                      </p:cBhvr>
                                    </p:cmd>
                                  </p:childTnLst>
                                </p:cTn>
                              </p:par>
                            </p:childTnLst>
                          </p:cTn>
                        </p:par>
                      </p:childTnLst>
                    </p:cTn>
                  </p:par>
                </p:childTnLst>
              </p:cTn>
              <p:nextCondLst>
                <p:cond evt="onClick" delay="0">
                  <p:tgtEl>
                    <p:spTgt spid="17"/>
                  </p:tgtEl>
                </p:cond>
              </p:nextCondLst>
            </p:seq>
            <p:video fullScrn="1">
              <p:cMediaNode vol="80000">
                <p:cTn id="49" fill="hold" display="0">
                  <p:stCondLst>
                    <p:cond delay="indefinite"/>
                  </p:stCondLst>
                </p:cTn>
                <p:tgtEl>
                  <p:spTgt spid="17"/>
                </p:tgtEl>
              </p:cMediaNode>
            </p:vide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640" y="144463"/>
            <a:ext cx="11889564" cy="917575"/>
          </a:xfrm>
        </p:spPr>
        <p:txBody>
          <a:bodyPr/>
          <a:lstStyle/>
          <a:p>
            <a:r>
              <a:rPr lang="en-US" dirty="0" smtClean="0">
                <a:cs typeface="Calibri" pitchFamily="34" charset="0"/>
              </a:rPr>
              <a:t>ACM Server Architecture</a:t>
            </a:r>
          </a:p>
        </p:txBody>
      </p:sp>
      <p:sp>
        <p:nvSpPr>
          <p:cNvPr id="3" name="Right Arrow 2"/>
          <p:cNvSpPr/>
          <p:nvPr/>
        </p:nvSpPr>
        <p:spPr bwMode="auto">
          <a:xfrm rot="5400000">
            <a:off x="8705327" y="3862026"/>
            <a:ext cx="616879" cy="367536"/>
          </a:xfrm>
          <a:prstGeom prst="rightArrow">
            <a:avLst/>
          </a:prstGeom>
          <a:gradFill flip="none" rotWithShape="1">
            <a:gsLst>
              <a:gs pos="0">
                <a:srgbClr val="CC6600">
                  <a:shade val="30000"/>
                  <a:satMod val="115000"/>
                </a:srgbClr>
              </a:gs>
              <a:gs pos="50000">
                <a:srgbClr val="CC6600">
                  <a:shade val="67500"/>
                  <a:satMod val="115000"/>
                </a:srgbClr>
              </a:gs>
              <a:gs pos="100000">
                <a:srgbClr val="CC6600">
                  <a:shade val="100000"/>
                  <a:satMod val="115000"/>
                </a:srgbClr>
              </a:gs>
            </a:gsLst>
            <a:lin ang="10800000" scaled="1"/>
            <a:tileRect/>
          </a:gradFill>
          <a:ln>
            <a:noFill/>
            <a:headEnd type="none" w="med" len="med"/>
            <a:tailEnd type="none" w="med" len="me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2"/>
          </a:lnRef>
          <a:fillRef idx="1">
            <a:schemeClr val="lt1"/>
          </a:fillRef>
          <a:effectRef idx="0">
            <a:schemeClr val="accent2"/>
          </a:effectRef>
          <a:fontRef idx="minor">
            <a:schemeClr val="dk1"/>
          </a:fontRef>
        </p:style>
        <p:txBody>
          <a:bodyPr lIns="0" tIns="0" rIns="0" bIns="0"/>
          <a:lstStyle/>
          <a:p>
            <a:pPr algn="ctr">
              <a:lnSpc>
                <a:spcPct val="90000"/>
              </a:lnSpc>
              <a:buFont typeface="Wingdings" pitchFamily="2" charset="2"/>
              <a:buNone/>
              <a:defRPr/>
            </a:pPr>
            <a:endParaRPr lang="en-US" dirty="0">
              <a:solidFill>
                <a:schemeClr val="tx1"/>
              </a:solidFill>
            </a:endParaRPr>
          </a:p>
        </p:txBody>
      </p:sp>
      <p:grpSp>
        <p:nvGrpSpPr>
          <p:cNvPr id="52" name="Group 51"/>
          <p:cNvGrpSpPr/>
          <p:nvPr/>
        </p:nvGrpSpPr>
        <p:grpSpPr>
          <a:xfrm>
            <a:off x="3586908" y="1195519"/>
            <a:ext cx="2054227" cy="1664031"/>
            <a:chOff x="2115163" y="1608519"/>
            <a:chExt cx="1792644" cy="1367031"/>
          </a:xfrm>
        </p:grpSpPr>
        <p:sp>
          <p:nvSpPr>
            <p:cNvPr id="4" name="Can 3"/>
            <p:cNvSpPr/>
            <p:nvPr/>
          </p:nvSpPr>
          <p:spPr bwMode="auto">
            <a:xfrm>
              <a:off x="2115163" y="1986721"/>
              <a:ext cx="768626" cy="649357"/>
            </a:xfrm>
            <a:prstGeom prst="can">
              <a:avLst/>
            </a:prstGeom>
            <a:ln>
              <a:solidFill>
                <a:schemeClr val="bg1">
                  <a:lumMod val="50000"/>
                </a:schemeClr>
              </a:solidFill>
              <a:headEnd type="none" w="med" len="med"/>
              <a:tailEnd type="none" w="med" len="med"/>
            </a:ln>
            <a:effectLst>
              <a:outerShdw blurRad="50800" dist="38100" dir="2700000" algn="tl" rotWithShape="0">
                <a:prstClr val="black">
                  <a:alpha val="40000"/>
                </a:prstClr>
              </a:outerShdw>
            </a:effectLst>
          </p:spPr>
          <p:style>
            <a:lnRef idx="0">
              <a:schemeClr val="accent3"/>
            </a:lnRef>
            <a:fillRef idx="3">
              <a:schemeClr val="accent3"/>
            </a:fillRef>
            <a:effectRef idx="3">
              <a:schemeClr val="accent3"/>
            </a:effectRef>
            <a:fontRef idx="minor">
              <a:schemeClr val="lt1"/>
            </a:fontRef>
          </p:style>
          <p:txBody>
            <a:bodyPr lIns="0" tIns="0" rIns="0" bIns="0" anchor="ctr"/>
            <a:lstStyle/>
            <a:p>
              <a:pPr algn="ctr">
                <a:lnSpc>
                  <a:spcPct val="90000"/>
                </a:lnSpc>
                <a:buFont typeface="Wingdings" pitchFamily="2" charset="2"/>
                <a:buNone/>
                <a:defRPr/>
              </a:pPr>
              <a:r>
                <a:rPr lang="en-US" sz="1600" dirty="0">
                  <a:solidFill>
                    <a:schemeClr val="tx1"/>
                  </a:solidFill>
                  <a:effectLst>
                    <a:outerShdw blurRad="38100" dist="38100" dir="2700000" algn="tl">
                      <a:srgbClr val="000000">
                        <a:alpha val="43137"/>
                      </a:srgbClr>
                    </a:outerShdw>
                  </a:effectLst>
                </a:rPr>
                <a:t>File Shares</a:t>
              </a:r>
            </a:p>
          </p:txBody>
        </p:sp>
        <p:sp>
          <p:nvSpPr>
            <p:cNvPr id="6" name="Can 5"/>
            <p:cNvSpPr/>
            <p:nvPr/>
          </p:nvSpPr>
          <p:spPr bwMode="auto">
            <a:xfrm>
              <a:off x="2720138" y="1608519"/>
              <a:ext cx="768626" cy="649357"/>
            </a:xfrm>
            <a:prstGeom prst="can">
              <a:avLst/>
            </a:prstGeom>
            <a:ln>
              <a:solidFill>
                <a:schemeClr val="bg1">
                  <a:lumMod val="50000"/>
                </a:schemeClr>
              </a:solidFill>
              <a:headEnd type="none" w="med" len="med"/>
              <a:tailEnd type="none" w="med" len="med"/>
            </a:ln>
            <a:effectLst>
              <a:outerShdw blurRad="50800" dist="38100" dir="2700000" algn="tl" rotWithShape="0">
                <a:prstClr val="black">
                  <a:alpha val="40000"/>
                </a:prstClr>
              </a:outerShdw>
            </a:effectLst>
          </p:spPr>
          <p:style>
            <a:lnRef idx="0">
              <a:schemeClr val="accent3"/>
            </a:lnRef>
            <a:fillRef idx="3">
              <a:schemeClr val="accent3"/>
            </a:fillRef>
            <a:effectRef idx="3">
              <a:schemeClr val="accent3"/>
            </a:effectRef>
            <a:fontRef idx="minor">
              <a:schemeClr val="lt1"/>
            </a:fontRef>
          </p:style>
          <p:txBody>
            <a:bodyPr lIns="0" tIns="0" rIns="0" bIns="0" anchor="ctr"/>
            <a:lstStyle/>
            <a:p>
              <a:pPr algn="ctr">
                <a:lnSpc>
                  <a:spcPct val="90000"/>
                </a:lnSpc>
                <a:buFont typeface="Wingdings" pitchFamily="2" charset="2"/>
                <a:buNone/>
                <a:defRPr/>
              </a:pPr>
              <a:r>
                <a:rPr lang="en-US" sz="1600" dirty="0">
                  <a:solidFill>
                    <a:schemeClr val="tx1"/>
                  </a:solidFill>
                  <a:effectLst>
                    <a:outerShdw blurRad="38100" dist="38100" dir="2700000" algn="tl">
                      <a:srgbClr val="000000">
                        <a:alpha val="43137"/>
                      </a:srgbClr>
                    </a:outerShdw>
                  </a:effectLst>
                </a:rPr>
                <a:t>File Shares</a:t>
              </a:r>
            </a:p>
          </p:txBody>
        </p:sp>
        <p:sp>
          <p:nvSpPr>
            <p:cNvPr id="5" name="Can 4"/>
            <p:cNvSpPr/>
            <p:nvPr/>
          </p:nvSpPr>
          <p:spPr bwMode="auto">
            <a:xfrm>
              <a:off x="2701860" y="2067777"/>
              <a:ext cx="1205947" cy="907773"/>
            </a:xfrm>
            <a:prstGeom prst="can">
              <a:avLst/>
            </a:prstGeom>
            <a:solidFill>
              <a:srgbClr val="CC6600"/>
            </a:solidFill>
            <a:ln>
              <a:solidFill>
                <a:schemeClr val="accent5">
                  <a:lumMod val="20000"/>
                  <a:lumOff val="80000"/>
                </a:schemeClr>
              </a:solidFill>
              <a:headEnd type="none" w="med" len="med"/>
              <a:tailEnd type="none" w="med" len="med"/>
            </a:ln>
            <a:effectLst>
              <a:outerShdw blurRad="50800" dist="38100" dir="2700000" algn="tl" rotWithShape="0">
                <a:prstClr val="black">
                  <a:alpha val="40000"/>
                </a:prstClr>
              </a:outerShdw>
            </a:effectLst>
          </p:spPr>
          <p:style>
            <a:lnRef idx="0">
              <a:schemeClr val="accent3"/>
            </a:lnRef>
            <a:fillRef idx="3">
              <a:schemeClr val="accent3"/>
            </a:fillRef>
            <a:effectRef idx="3">
              <a:schemeClr val="accent3"/>
            </a:effectRef>
            <a:fontRef idx="minor">
              <a:schemeClr val="lt1"/>
            </a:fontRef>
          </p:style>
          <p:txBody>
            <a:bodyPr lIns="0" tIns="0" rIns="0" bIns="0" anchor="ctr"/>
            <a:lstStyle/>
            <a:p>
              <a:pPr algn="ctr">
                <a:lnSpc>
                  <a:spcPct val="90000"/>
                </a:lnSpc>
                <a:buFont typeface="Wingdings" pitchFamily="2" charset="2"/>
                <a:buNone/>
                <a:defRPr/>
              </a:pPr>
              <a:r>
                <a:rPr lang="en-US" sz="1600" dirty="0">
                  <a:solidFill>
                    <a:schemeClr val="tx1"/>
                  </a:solidFill>
                  <a:effectLst>
                    <a:outerShdw blurRad="38100" dist="38100" dir="2700000" algn="tl">
                      <a:srgbClr val="000000">
                        <a:alpha val="43137"/>
                      </a:srgbClr>
                    </a:outerShdw>
                  </a:effectLst>
                </a:rPr>
                <a:t>SharePoint</a:t>
              </a:r>
            </a:p>
          </p:txBody>
        </p:sp>
      </p:grpSp>
      <p:grpSp>
        <p:nvGrpSpPr>
          <p:cNvPr id="56" name="Group 55"/>
          <p:cNvGrpSpPr/>
          <p:nvPr/>
        </p:nvGrpSpPr>
        <p:grpSpPr>
          <a:xfrm>
            <a:off x="6318282" y="2099708"/>
            <a:ext cx="1101069" cy="737019"/>
            <a:chOff x="4286657" y="2192338"/>
            <a:chExt cx="665940" cy="722632"/>
          </a:xfrm>
        </p:grpSpPr>
        <p:sp>
          <p:nvSpPr>
            <p:cNvPr id="10" name="Right Arrow 9"/>
            <p:cNvSpPr/>
            <p:nvPr/>
          </p:nvSpPr>
          <p:spPr bwMode="auto">
            <a:xfrm>
              <a:off x="4338637" y="2192338"/>
              <a:ext cx="604838" cy="360362"/>
            </a:xfrm>
            <a:prstGeom prst="rightArrow">
              <a:avLst/>
            </a:prstGeom>
            <a:gradFill flip="none" rotWithShape="1">
              <a:gsLst>
                <a:gs pos="0">
                  <a:srgbClr val="CC6600">
                    <a:shade val="30000"/>
                    <a:satMod val="115000"/>
                  </a:srgbClr>
                </a:gs>
                <a:gs pos="50000">
                  <a:srgbClr val="CC6600">
                    <a:shade val="67500"/>
                    <a:satMod val="115000"/>
                  </a:srgbClr>
                </a:gs>
                <a:gs pos="100000">
                  <a:srgbClr val="CC6600">
                    <a:shade val="100000"/>
                    <a:satMod val="115000"/>
                  </a:srgbClr>
                </a:gs>
              </a:gsLst>
              <a:lin ang="10800000" scaled="1"/>
              <a:tileRect/>
            </a:gradFill>
            <a:ln>
              <a:noFill/>
              <a:headEnd type="none" w="med" len="med"/>
              <a:tailEnd type="none" w="med" len="me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2"/>
            </a:lnRef>
            <a:fillRef idx="1">
              <a:schemeClr val="lt1"/>
            </a:fillRef>
            <a:effectRef idx="0">
              <a:schemeClr val="accent2"/>
            </a:effectRef>
            <a:fontRef idx="minor">
              <a:schemeClr val="dk1"/>
            </a:fontRef>
          </p:style>
          <p:txBody>
            <a:bodyPr lIns="0" tIns="0" rIns="0" bIns="0"/>
            <a:lstStyle/>
            <a:p>
              <a:pPr algn="ctr">
                <a:lnSpc>
                  <a:spcPct val="90000"/>
                </a:lnSpc>
                <a:buFont typeface="Wingdings" pitchFamily="2" charset="2"/>
                <a:buNone/>
                <a:defRPr/>
              </a:pPr>
              <a:endParaRPr lang="en-US" dirty="0">
                <a:solidFill>
                  <a:schemeClr val="tx1"/>
                </a:solidFill>
              </a:endParaRPr>
            </a:p>
          </p:txBody>
        </p:sp>
        <p:sp>
          <p:nvSpPr>
            <p:cNvPr id="12" name="TextBox 17"/>
            <p:cNvSpPr txBox="1">
              <a:spLocks noChangeArrowheads="1"/>
            </p:cNvSpPr>
            <p:nvPr/>
          </p:nvSpPr>
          <p:spPr bwMode="auto">
            <a:xfrm>
              <a:off x="4286657" y="2573338"/>
              <a:ext cx="665940" cy="341632"/>
            </a:xfrm>
            <a:prstGeom prst="rect">
              <a:avLst/>
            </a:prstGeom>
            <a:noFill/>
            <a:ln w="9525">
              <a:noFill/>
              <a:miter lim="800000"/>
              <a:headEnd/>
              <a:tailEnd/>
            </a:ln>
          </p:spPr>
          <p:txBody>
            <a:bodyPr wrap="none">
              <a:spAutoFit/>
            </a:bodyPr>
            <a:lstStyle/>
            <a:p>
              <a:pPr algn="ctr">
                <a:lnSpc>
                  <a:spcPct val="90000"/>
                </a:lnSpc>
                <a:buFont typeface="Wingdings" charset="2"/>
                <a:buNone/>
                <a:defRPr/>
              </a:pPr>
              <a:r>
                <a:rPr lang="en-US" dirty="0" smtClean="0"/>
                <a:t>Check-in</a:t>
              </a:r>
              <a:endParaRPr lang="en-US" dirty="0"/>
            </a:p>
          </p:txBody>
        </p:sp>
      </p:grpSp>
      <p:grpSp>
        <p:nvGrpSpPr>
          <p:cNvPr id="55" name="Group 54"/>
          <p:cNvGrpSpPr/>
          <p:nvPr/>
        </p:nvGrpSpPr>
        <p:grpSpPr>
          <a:xfrm>
            <a:off x="8159691" y="1045668"/>
            <a:ext cx="1792347" cy="2531877"/>
            <a:chOff x="5038725" y="1265238"/>
            <a:chExt cx="1757362" cy="2482457"/>
          </a:xfrm>
        </p:grpSpPr>
        <p:pic>
          <p:nvPicPr>
            <p:cNvPr id="8" name="Picture 7"/>
            <p:cNvPicPr>
              <a:picLocks noChangeAspect="1" noChangeArrowheads="1"/>
            </p:cNvPicPr>
            <p:nvPr/>
          </p:nvPicPr>
          <p:blipFill>
            <a:blip r:embed="rId4" cstate="print"/>
            <a:srcRect/>
            <a:stretch>
              <a:fillRect/>
            </a:stretch>
          </p:blipFill>
          <p:spPr bwMode="auto">
            <a:xfrm>
              <a:off x="5284788" y="1530350"/>
              <a:ext cx="1222375" cy="712788"/>
            </a:xfrm>
            <a:prstGeom prst="rect">
              <a:avLst/>
            </a:prstGeom>
            <a:noFill/>
            <a:ln w="12700">
              <a:noFill/>
              <a:miter lim="800000"/>
              <a:headEnd/>
              <a:tailEnd/>
            </a:ln>
            <a:effectLst>
              <a:outerShdw sy="23000" kx="-1199993" algn="bl" rotWithShape="0">
                <a:srgbClr val="000000">
                  <a:alpha val="20000"/>
                </a:srgbClr>
              </a:outerShdw>
            </a:effectLst>
          </p:spPr>
        </p:pic>
        <p:pic>
          <p:nvPicPr>
            <p:cNvPr id="9" name="Picture 4"/>
            <p:cNvPicPr>
              <a:picLocks noChangeAspect="1" noChangeArrowheads="1"/>
            </p:cNvPicPr>
            <p:nvPr/>
          </p:nvPicPr>
          <p:blipFill>
            <a:blip r:embed="rId4" cstate="print"/>
            <a:srcRect/>
            <a:stretch>
              <a:fillRect/>
            </a:stretch>
          </p:blipFill>
          <p:spPr bwMode="auto">
            <a:xfrm>
              <a:off x="5284788" y="2743200"/>
              <a:ext cx="1222375" cy="712788"/>
            </a:xfrm>
            <a:prstGeom prst="rect">
              <a:avLst/>
            </a:prstGeom>
            <a:noFill/>
            <a:ln w="12700">
              <a:noFill/>
              <a:miter lim="800000"/>
              <a:headEnd/>
              <a:tailEnd/>
            </a:ln>
            <a:effectLst>
              <a:outerShdw sy="23000" kx="-1199993" algn="bl" rotWithShape="0">
                <a:srgbClr val="000000">
                  <a:alpha val="20000"/>
                </a:srgbClr>
              </a:outerShdw>
            </a:effectLst>
          </p:spPr>
        </p:pic>
        <p:sp>
          <p:nvSpPr>
            <p:cNvPr id="13" name="Left-Right Arrow Callout 24"/>
            <p:cNvSpPr>
              <a:spLocks noChangeArrowheads="1"/>
            </p:cNvSpPr>
            <p:nvPr/>
          </p:nvSpPr>
          <p:spPr bwMode="auto">
            <a:xfrm rot="-5400000">
              <a:off x="5468938" y="2124076"/>
              <a:ext cx="835025" cy="762000"/>
            </a:xfrm>
            <a:prstGeom prst="leftRightArrowCallout">
              <a:avLst>
                <a:gd name="adj1" fmla="val 25000"/>
                <a:gd name="adj2" fmla="val 25000"/>
                <a:gd name="adj3" fmla="val 25006"/>
                <a:gd name="adj4" fmla="val 32250"/>
              </a:avLst>
            </a:prstGeom>
            <a:solidFill>
              <a:srgbClr val="CC6600"/>
            </a:solidFill>
            <a:ln w="12700" algn="ctr">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lIns="0" tIns="0" rIns="0" bIns="0"/>
            <a:lstStyle/>
            <a:p>
              <a:pPr algn="ctr">
                <a:lnSpc>
                  <a:spcPct val="90000"/>
                </a:lnSpc>
                <a:buFont typeface="Wingdings" pitchFamily="2" charset="2"/>
                <a:buNone/>
                <a:defRPr/>
              </a:pPr>
              <a:endParaRPr lang="en-US" sz="2000" dirty="0"/>
            </a:p>
          </p:txBody>
        </p:sp>
        <p:sp>
          <p:nvSpPr>
            <p:cNvPr id="14" name="TextBox 17"/>
            <p:cNvSpPr txBox="1">
              <a:spLocks noChangeArrowheads="1"/>
            </p:cNvSpPr>
            <p:nvPr/>
          </p:nvSpPr>
          <p:spPr bwMode="auto">
            <a:xfrm>
              <a:off x="5423711" y="2381744"/>
              <a:ext cx="904843" cy="286232"/>
            </a:xfrm>
            <a:prstGeom prst="rect">
              <a:avLst/>
            </a:prstGeom>
            <a:noFill/>
            <a:ln w="9525">
              <a:noFill/>
              <a:miter lim="800000"/>
              <a:headEnd/>
              <a:tailEnd/>
            </a:ln>
          </p:spPr>
          <p:txBody>
            <a:bodyPr wrap="none">
              <a:spAutoFit/>
            </a:bodyPr>
            <a:lstStyle/>
            <a:p>
              <a:pPr algn="ctr">
                <a:lnSpc>
                  <a:spcPct val="90000"/>
                </a:lnSpc>
                <a:buFont typeface="Wingdings" charset="2"/>
                <a:buNone/>
                <a:defRPr/>
              </a:pPr>
              <a:r>
                <a:rPr lang="en-US" sz="1400" dirty="0"/>
                <a:t>Compare</a:t>
              </a:r>
            </a:p>
          </p:txBody>
        </p:sp>
        <p:sp>
          <p:nvSpPr>
            <p:cNvPr id="15" name="TextBox 19"/>
            <p:cNvSpPr txBox="1">
              <a:spLocks noChangeArrowheads="1"/>
            </p:cNvSpPr>
            <p:nvPr/>
          </p:nvSpPr>
          <p:spPr bwMode="auto">
            <a:xfrm>
              <a:off x="5143501" y="1265238"/>
              <a:ext cx="1533525" cy="313932"/>
            </a:xfrm>
            <a:prstGeom prst="rect">
              <a:avLst/>
            </a:prstGeom>
            <a:noFill/>
            <a:ln w="9525">
              <a:noFill/>
              <a:miter lim="800000"/>
              <a:headEnd/>
              <a:tailEnd/>
            </a:ln>
          </p:spPr>
          <p:txBody>
            <a:bodyPr>
              <a:spAutoFit/>
            </a:bodyPr>
            <a:lstStyle/>
            <a:p>
              <a:pPr algn="ctr">
                <a:lnSpc>
                  <a:spcPct val="90000"/>
                </a:lnSpc>
                <a:buFont typeface="Wingdings" charset="2"/>
                <a:buNone/>
                <a:defRPr/>
              </a:pPr>
              <a:r>
                <a:rPr lang="en-US" sz="1600" dirty="0"/>
                <a:t>New Version</a:t>
              </a:r>
            </a:p>
          </p:txBody>
        </p:sp>
        <p:sp>
          <p:nvSpPr>
            <p:cNvPr id="16" name="TextBox 21"/>
            <p:cNvSpPr txBox="1">
              <a:spLocks noChangeArrowheads="1"/>
            </p:cNvSpPr>
            <p:nvPr/>
          </p:nvSpPr>
          <p:spPr bwMode="auto">
            <a:xfrm>
              <a:off x="5038725" y="3433763"/>
              <a:ext cx="1757362" cy="313932"/>
            </a:xfrm>
            <a:prstGeom prst="rect">
              <a:avLst/>
            </a:prstGeom>
            <a:noFill/>
            <a:ln w="9525">
              <a:noFill/>
              <a:miter lim="800000"/>
              <a:headEnd/>
              <a:tailEnd/>
            </a:ln>
          </p:spPr>
          <p:txBody>
            <a:bodyPr>
              <a:spAutoFit/>
            </a:bodyPr>
            <a:lstStyle/>
            <a:p>
              <a:pPr algn="ctr">
                <a:lnSpc>
                  <a:spcPct val="90000"/>
                </a:lnSpc>
                <a:buFont typeface="Wingdings" charset="2"/>
                <a:buNone/>
                <a:defRPr/>
              </a:pPr>
              <a:r>
                <a:rPr lang="en-US" sz="1600" dirty="0"/>
                <a:t>Previous Version</a:t>
              </a:r>
            </a:p>
          </p:txBody>
        </p:sp>
      </p:grpSp>
      <p:sp>
        <p:nvSpPr>
          <p:cNvPr id="20" name="Right Arrow 19"/>
          <p:cNvSpPr/>
          <p:nvPr/>
        </p:nvSpPr>
        <p:spPr bwMode="auto">
          <a:xfrm rot="19665611" flipV="1">
            <a:off x="2925194" y="2683344"/>
            <a:ext cx="822504" cy="315673"/>
          </a:xfrm>
          <a:prstGeom prst="rightArrow">
            <a:avLst/>
          </a:prstGeom>
          <a:gradFill flip="none" rotWithShape="1">
            <a:gsLst>
              <a:gs pos="0">
                <a:srgbClr val="CC6600">
                  <a:shade val="30000"/>
                  <a:satMod val="115000"/>
                </a:srgbClr>
              </a:gs>
              <a:gs pos="50000">
                <a:srgbClr val="CC6600">
                  <a:shade val="67500"/>
                  <a:satMod val="115000"/>
                </a:srgbClr>
              </a:gs>
              <a:gs pos="100000">
                <a:srgbClr val="CC6600">
                  <a:shade val="100000"/>
                  <a:satMod val="115000"/>
                </a:srgbClr>
              </a:gs>
            </a:gsLst>
            <a:lin ang="10800000" scaled="1"/>
            <a:tileRect/>
          </a:gradFill>
          <a:ln>
            <a:noFill/>
            <a:headEnd type="none" w="med" len="med"/>
            <a:tailEnd type="none" w="med" len="me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2"/>
          </a:lnRef>
          <a:fillRef idx="1">
            <a:schemeClr val="lt1"/>
          </a:fillRef>
          <a:effectRef idx="0">
            <a:schemeClr val="accent2"/>
          </a:effectRef>
          <a:fontRef idx="minor">
            <a:schemeClr val="dk1"/>
          </a:fontRef>
        </p:style>
        <p:txBody>
          <a:bodyPr lIns="0" tIns="0" rIns="0" bIns="0"/>
          <a:lstStyle/>
          <a:p>
            <a:pPr algn="ctr">
              <a:lnSpc>
                <a:spcPct val="90000"/>
              </a:lnSpc>
              <a:buFont typeface="Wingdings" pitchFamily="2" charset="2"/>
              <a:buNone/>
              <a:defRPr/>
            </a:pPr>
            <a:endParaRPr lang="en-US" dirty="0">
              <a:solidFill>
                <a:schemeClr val="tx1"/>
              </a:solidFill>
            </a:endParaRPr>
          </a:p>
        </p:txBody>
      </p:sp>
      <p:sp>
        <p:nvSpPr>
          <p:cNvPr id="17" name="Right Arrow 16"/>
          <p:cNvSpPr/>
          <p:nvPr/>
        </p:nvSpPr>
        <p:spPr bwMode="auto">
          <a:xfrm rot="10800000">
            <a:off x="5160943" y="5184748"/>
            <a:ext cx="904894" cy="367536"/>
          </a:xfrm>
          <a:prstGeom prst="rightArrow">
            <a:avLst/>
          </a:prstGeom>
          <a:gradFill flip="none" rotWithShape="1">
            <a:gsLst>
              <a:gs pos="0">
                <a:srgbClr val="CC6600">
                  <a:shade val="30000"/>
                  <a:satMod val="115000"/>
                </a:srgbClr>
              </a:gs>
              <a:gs pos="50000">
                <a:srgbClr val="CC6600">
                  <a:shade val="67500"/>
                  <a:satMod val="115000"/>
                </a:srgbClr>
              </a:gs>
              <a:gs pos="100000">
                <a:srgbClr val="CC6600">
                  <a:shade val="100000"/>
                  <a:satMod val="115000"/>
                </a:srgbClr>
              </a:gs>
            </a:gsLst>
            <a:lin ang="10800000" scaled="1"/>
            <a:tileRect/>
          </a:gradFill>
          <a:ln>
            <a:noFill/>
            <a:headEnd type="none" w="med" len="med"/>
            <a:tailEnd type="none" w="med" len="me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2"/>
          </a:lnRef>
          <a:fillRef idx="1">
            <a:schemeClr val="lt1"/>
          </a:fillRef>
          <a:effectRef idx="0">
            <a:schemeClr val="accent2"/>
          </a:effectRef>
          <a:fontRef idx="minor">
            <a:schemeClr val="dk1"/>
          </a:fontRef>
        </p:style>
        <p:txBody>
          <a:bodyPr lIns="0" tIns="0" rIns="0" bIns="0"/>
          <a:lstStyle/>
          <a:p>
            <a:pPr algn="ctr">
              <a:lnSpc>
                <a:spcPct val="90000"/>
              </a:lnSpc>
              <a:buFont typeface="Wingdings" pitchFamily="2" charset="2"/>
              <a:buNone/>
              <a:defRPr/>
            </a:pPr>
            <a:endParaRPr lang="en-US" dirty="0">
              <a:solidFill>
                <a:schemeClr val="tx1"/>
              </a:solidFill>
            </a:endParaRPr>
          </a:p>
        </p:txBody>
      </p:sp>
      <p:sp>
        <p:nvSpPr>
          <p:cNvPr id="28" name="TextBox 23"/>
          <p:cNvSpPr txBox="1">
            <a:spLocks noChangeArrowheads="1"/>
          </p:cNvSpPr>
          <p:nvPr/>
        </p:nvSpPr>
        <p:spPr bwMode="auto">
          <a:xfrm>
            <a:off x="6861719" y="5859463"/>
            <a:ext cx="1773351" cy="544329"/>
          </a:xfrm>
          <a:prstGeom prst="rect">
            <a:avLst/>
          </a:prstGeom>
          <a:noFill/>
          <a:ln w="9525">
            <a:noFill/>
            <a:miter lim="800000"/>
            <a:headEnd/>
            <a:tailEnd/>
          </a:ln>
        </p:spPr>
        <p:txBody>
          <a:bodyPr wrap="none" lIns="91431" tIns="45716" rIns="91431" bIns="45716">
            <a:spAutoFit/>
          </a:bodyPr>
          <a:lstStyle/>
          <a:p>
            <a:pPr algn="ctr">
              <a:lnSpc>
                <a:spcPct val="90000"/>
              </a:lnSpc>
              <a:buFont typeface="Wingdings" charset="2"/>
              <a:buNone/>
              <a:defRPr/>
            </a:pPr>
            <a:r>
              <a:rPr lang="en-US" sz="1600" dirty="0"/>
              <a:t>Archive Version</a:t>
            </a:r>
          </a:p>
          <a:p>
            <a:pPr algn="ctr">
              <a:lnSpc>
                <a:spcPct val="90000"/>
              </a:lnSpc>
              <a:buFont typeface="Wingdings" charset="2"/>
              <a:buNone/>
              <a:defRPr/>
            </a:pPr>
            <a:r>
              <a:rPr lang="en-US" sz="1600" dirty="0"/>
              <a:t>(File Shares Only)</a:t>
            </a:r>
          </a:p>
        </p:txBody>
      </p:sp>
      <p:sp>
        <p:nvSpPr>
          <p:cNvPr id="39" name="Can 38"/>
          <p:cNvSpPr/>
          <p:nvPr/>
        </p:nvSpPr>
        <p:spPr bwMode="auto">
          <a:xfrm>
            <a:off x="8244621" y="4753539"/>
            <a:ext cx="1538292" cy="1229957"/>
          </a:xfrm>
          <a:prstGeom prst="can">
            <a:avLst/>
          </a:prstGeom>
          <a:solidFill>
            <a:srgbClr val="2D63A9"/>
          </a:solidFill>
          <a:ln>
            <a:solidFill>
              <a:schemeClr val="bg1">
                <a:lumMod val="50000"/>
              </a:schemeClr>
            </a:solidFill>
            <a:headEnd type="none" w="med" len="med"/>
            <a:tailEnd type="none" w="med" len="med"/>
          </a:ln>
          <a:effectLst>
            <a:outerShdw blurRad="50800" dist="38100" dir="2700000" algn="tl" rotWithShape="0">
              <a:prstClr val="black">
                <a:alpha val="40000"/>
              </a:prstClr>
            </a:outerShdw>
          </a:effectLst>
        </p:spPr>
        <p:style>
          <a:lnRef idx="0">
            <a:schemeClr val="accent3"/>
          </a:lnRef>
          <a:fillRef idx="3">
            <a:schemeClr val="accent3"/>
          </a:fillRef>
          <a:effectRef idx="3">
            <a:schemeClr val="accent3"/>
          </a:effectRef>
          <a:fontRef idx="minor">
            <a:schemeClr val="lt1"/>
          </a:fontRef>
        </p:style>
        <p:txBody>
          <a:bodyPr lIns="0" tIns="0" rIns="0" bIns="0" anchor="ctr"/>
          <a:lstStyle/>
          <a:p>
            <a:pPr algn="ctr">
              <a:lnSpc>
                <a:spcPct val="90000"/>
              </a:lnSpc>
              <a:buFont typeface="Wingdings" pitchFamily="2" charset="2"/>
              <a:buNone/>
              <a:defRPr/>
            </a:pPr>
            <a:r>
              <a:rPr lang="en-US" sz="1600" dirty="0">
                <a:solidFill>
                  <a:schemeClr val="tx1"/>
                </a:solidFill>
              </a:rPr>
              <a:t>ACM Database</a:t>
            </a:r>
          </a:p>
        </p:txBody>
      </p:sp>
      <p:sp>
        <p:nvSpPr>
          <p:cNvPr id="41" name="TextBox 23"/>
          <p:cNvSpPr txBox="1">
            <a:spLocks noChangeArrowheads="1"/>
          </p:cNvSpPr>
          <p:nvPr/>
        </p:nvSpPr>
        <p:spPr bwMode="auto">
          <a:xfrm>
            <a:off x="4682317" y="4081078"/>
            <a:ext cx="1969686" cy="770339"/>
          </a:xfrm>
          <a:prstGeom prst="rect">
            <a:avLst/>
          </a:prstGeom>
          <a:noFill/>
          <a:ln w="9525">
            <a:noFill/>
            <a:miter lim="800000"/>
            <a:headEnd/>
            <a:tailEnd/>
          </a:ln>
        </p:spPr>
        <p:txBody>
          <a:bodyPr wrap="none" lIns="91431" tIns="45716" rIns="91431" bIns="45716">
            <a:spAutoFit/>
          </a:bodyPr>
          <a:lstStyle/>
          <a:p>
            <a:pPr algn="ctr">
              <a:lnSpc>
                <a:spcPct val="90000"/>
              </a:lnSpc>
              <a:buFont typeface="Wingdings" charset="2"/>
              <a:buNone/>
              <a:defRPr/>
            </a:pPr>
            <a:r>
              <a:rPr lang="en-US" sz="1600" dirty="0"/>
              <a:t>Continuous</a:t>
            </a:r>
            <a:br>
              <a:rPr lang="en-US" sz="1600" dirty="0"/>
            </a:br>
            <a:r>
              <a:rPr lang="en-US" sz="1600" dirty="0"/>
              <a:t>Discovery and Risk </a:t>
            </a:r>
          </a:p>
          <a:p>
            <a:pPr algn="ctr">
              <a:lnSpc>
                <a:spcPct val="90000"/>
              </a:lnSpc>
              <a:buFont typeface="Wingdings" charset="2"/>
              <a:buNone/>
              <a:defRPr/>
            </a:pPr>
            <a:r>
              <a:rPr lang="en-US" sz="1600" dirty="0"/>
              <a:t>Assessment</a:t>
            </a:r>
          </a:p>
        </p:txBody>
      </p:sp>
      <p:grpSp>
        <p:nvGrpSpPr>
          <p:cNvPr id="51" name="Group 50"/>
          <p:cNvGrpSpPr/>
          <p:nvPr/>
        </p:nvGrpSpPr>
        <p:grpSpPr>
          <a:xfrm>
            <a:off x="839662" y="2721269"/>
            <a:ext cx="2453573" cy="1955774"/>
            <a:chOff x="226311" y="4153827"/>
            <a:chExt cx="2949698" cy="2351240"/>
          </a:xfrm>
        </p:grpSpPr>
        <p:sp>
          <p:nvSpPr>
            <p:cNvPr id="11" name="TextBox 15"/>
            <p:cNvSpPr txBox="1">
              <a:spLocks noChangeArrowheads="1"/>
            </p:cNvSpPr>
            <p:nvPr/>
          </p:nvSpPr>
          <p:spPr bwMode="auto">
            <a:xfrm>
              <a:off x="1648041" y="5782275"/>
              <a:ext cx="1527968" cy="384924"/>
            </a:xfrm>
            <a:prstGeom prst="rect">
              <a:avLst/>
            </a:prstGeom>
            <a:noFill/>
            <a:ln w="9525">
              <a:noFill/>
              <a:miter lim="800000"/>
              <a:headEnd/>
              <a:tailEnd/>
            </a:ln>
          </p:spPr>
          <p:txBody>
            <a:bodyPr wrap="none">
              <a:spAutoFit/>
            </a:bodyPr>
            <a:lstStyle/>
            <a:p>
              <a:pPr algn="ctr">
                <a:lnSpc>
                  <a:spcPct val="90000"/>
                </a:lnSpc>
                <a:buFont typeface="Wingdings" charset="2"/>
                <a:buNone/>
                <a:defRPr/>
              </a:pPr>
              <a:r>
                <a:rPr lang="en-US" sz="1600" dirty="0"/>
                <a:t>Office users</a:t>
              </a:r>
            </a:p>
          </p:txBody>
        </p:sp>
        <p:grpSp>
          <p:nvGrpSpPr>
            <p:cNvPr id="47" name="Group 46"/>
            <p:cNvGrpSpPr/>
            <p:nvPr/>
          </p:nvGrpSpPr>
          <p:grpSpPr>
            <a:xfrm>
              <a:off x="226311" y="4849115"/>
              <a:ext cx="1655952" cy="1655952"/>
              <a:chOff x="9153641" y="3978466"/>
              <a:chExt cx="2743200" cy="2743200"/>
            </a:xfrm>
          </p:grpSpPr>
          <p:pic>
            <p:nvPicPr>
              <p:cNvPr id="46" name="Picture 4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53641" y="3978466"/>
                <a:ext cx="2743200" cy="2743200"/>
              </a:xfrm>
              <a:prstGeom prst="rect">
                <a:avLst/>
              </a:prstGeom>
            </p:spPr>
          </p:pic>
          <p:pic>
            <p:nvPicPr>
              <p:cNvPr id="37" name="Picture 4"/>
              <p:cNvPicPr>
                <a:picLocks noChangeAspect="1" noChangeArrowheads="1"/>
              </p:cNvPicPr>
              <p:nvPr/>
            </p:nvPicPr>
            <p:blipFill>
              <a:blip r:embed="rId6" cstate="print">
                <a:lum contrast="-20000"/>
              </a:blip>
              <a:srcRect/>
              <a:stretch>
                <a:fillRect/>
              </a:stretch>
            </p:blipFill>
            <p:spPr bwMode="auto">
              <a:xfrm rot="285752">
                <a:off x="9418746" y="4393848"/>
                <a:ext cx="2188721" cy="1470416"/>
              </a:xfrm>
              <a:prstGeom prst="rect">
                <a:avLst/>
              </a:prstGeom>
              <a:noFill/>
              <a:ln w="19050">
                <a:solidFill>
                  <a:srgbClr val="2D63A9"/>
                </a:solidFill>
                <a:miter lim="800000"/>
                <a:headEnd/>
                <a:tailEnd/>
              </a:ln>
              <a:effectLst/>
            </p:spPr>
          </p:pic>
        </p:grpSp>
        <p:grpSp>
          <p:nvGrpSpPr>
            <p:cNvPr id="48" name="Group 47"/>
            <p:cNvGrpSpPr/>
            <p:nvPr/>
          </p:nvGrpSpPr>
          <p:grpSpPr>
            <a:xfrm>
              <a:off x="881536" y="4153827"/>
              <a:ext cx="1655952" cy="1655952"/>
              <a:chOff x="9153641" y="3978466"/>
              <a:chExt cx="2743200" cy="2743200"/>
            </a:xfrm>
          </p:grpSpPr>
          <p:pic>
            <p:nvPicPr>
              <p:cNvPr id="49" name="Picture 4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53641" y="3978466"/>
                <a:ext cx="2743200" cy="2743200"/>
              </a:xfrm>
              <a:prstGeom prst="rect">
                <a:avLst/>
              </a:prstGeom>
            </p:spPr>
          </p:pic>
          <p:pic>
            <p:nvPicPr>
              <p:cNvPr id="50" name="Picture 4"/>
              <p:cNvPicPr>
                <a:picLocks noChangeAspect="1" noChangeArrowheads="1"/>
              </p:cNvPicPr>
              <p:nvPr/>
            </p:nvPicPr>
            <p:blipFill>
              <a:blip r:embed="rId6" cstate="print">
                <a:lum contrast="-20000"/>
              </a:blip>
              <a:srcRect/>
              <a:stretch>
                <a:fillRect/>
              </a:stretch>
            </p:blipFill>
            <p:spPr bwMode="auto">
              <a:xfrm rot="285752">
                <a:off x="9418746" y="4393848"/>
                <a:ext cx="2188721" cy="1470416"/>
              </a:xfrm>
              <a:prstGeom prst="rect">
                <a:avLst/>
              </a:prstGeom>
              <a:noFill/>
              <a:ln w="19050">
                <a:solidFill>
                  <a:srgbClr val="2D63A9"/>
                </a:solidFill>
                <a:miter lim="800000"/>
                <a:headEnd/>
                <a:tailEnd/>
              </a:ln>
              <a:effectLst/>
            </p:spPr>
          </p:pic>
        </p:grpSp>
      </p:grpSp>
      <p:grpSp>
        <p:nvGrpSpPr>
          <p:cNvPr id="25" name="Group 24"/>
          <p:cNvGrpSpPr/>
          <p:nvPr/>
        </p:nvGrpSpPr>
        <p:grpSpPr>
          <a:xfrm>
            <a:off x="1951038" y="4683520"/>
            <a:ext cx="2252779" cy="1984784"/>
            <a:chOff x="1951037" y="4683520"/>
            <a:chExt cx="2252779" cy="1984783"/>
          </a:xfrm>
        </p:grpSpPr>
        <p:sp>
          <p:nvSpPr>
            <p:cNvPr id="26" name="TextBox 23"/>
            <p:cNvSpPr txBox="1">
              <a:spLocks noChangeArrowheads="1"/>
            </p:cNvSpPr>
            <p:nvPr/>
          </p:nvSpPr>
          <p:spPr bwMode="auto">
            <a:xfrm>
              <a:off x="2282439" y="5896101"/>
              <a:ext cx="1589973" cy="772202"/>
            </a:xfrm>
            <a:prstGeom prst="rect">
              <a:avLst/>
            </a:prstGeom>
            <a:noFill/>
            <a:ln w="9525">
              <a:noFill/>
              <a:miter lim="800000"/>
              <a:headEnd/>
              <a:tailEnd/>
            </a:ln>
          </p:spPr>
          <p:txBody>
            <a:bodyPr wrap="none">
              <a:spAutoFit/>
            </a:bodyPr>
            <a:lstStyle/>
            <a:p>
              <a:pPr algn="ctr">
                <a:lnSpc>
                  <a:spcPct val="90000"/>
                </a:lnSpc>
                <a:buFont typeface="Wingdings" charset="2"/>
                <a:buNone/>
                <a:defRPr/>
              </a:pPr>
              <a:r>
                <a:rPr lang="en-US" sz="1600" dirty="0"/>
                <a:t>Audit Trail,</a:t>
              </a:r>
              <a:br>
                <a:rPr lang="en-US" sz="1600" dirty="0"/>
              </a:br>
              <a:r>
                <a:rPr lang="en-US" sz="1600" dirty="0"/>
                <a:t>Version History</a:t>
              </a:r>
              <a:br>
                <a:rPr lang="en-US" sz="1600" dirty="0"/>
              </a:br>
              <a:r>
                <a:rPr lang="en-US" sz="1600" dirty="0"/>
                <a:t>in a Browser</a:t>
              </a:r>
            </a:p>
          </p:txBody>
        </p:sp>
        <p:pic>
          <p:nvPicPr>
            <p:cNvPr id="24" name="Picture 23"/>
            <p:cNvPicPr>
              <a:picLocks noChangeAspect="1"/>
            </p:cNvPicPr>
            <p:nvPr/>
          </p:nvPicPr>
          <p:blipFill>
            <a:blip r:embed="rId7"/>
            <a:stretch>
              <a:fillRect/>
            </a:stretch>
          </p:blipFill>
          <p:spPr>
            <a:xfrm>
              <a:off x="1951037" y="4683520"/>
              <a:ext cx="2252779" cy="1175942"/>
            </a:xfrm>
            <a:prstGeom prst="rect">
              <a:avLst/>
            </a:prstGeom>
          </p:spPr>
        </p:pic>
      </p:grpSp>
      <p:sp>
        <p:nvSpPr>
          <p:cNvPr id="35" name="Freeform 138"/>
          <p:cNvSpPr>
            <a:spLocks noEditPoints="1"/>
          </p:cNvSpPr>
          <p:nvPr/>
        </p:nvSpPr>
        <p:spPr bwMode="black">
          <a:xfrm>
            <a:off x="5303837" y="3192463"/>
            <a:ext cx="718702" cy="894970"/>
          </a:xfrm>
          <a:custGeom>
            <a:avLst/>
            <a:gdLst>
              <a:gd name="T0" fmla="*/ 64 w 64"/>
              <a:gd name="T1" fmla="*/ 9 h 80"/>
              <a:gd name="T2" fmla="*/ 64 w 64"/>
              <a:gd name="T3" fmla="*/ 32 h 80"/>
              <a:gd name="T4" fmla="*/ 40 w 64"/>
              <a:gd name="T5" fmla="*/ 33 h 80"/>
              <a:gd name="T6" fmla="*/ 32 w 64"/>
              <a:gd name="T7" fmla="*/ 25 h 80"/>
              <a:gd name="T8" fmla="*/ 47 w 64"/>
              <a:gd name="T9" fmla="*/ 24 h 80"/>
              <a:gd name="T10" fmla="*/ 37 w 64"/>
              <a:gd name="T11" fmla="*/ 18 h 80"/>
              <a:gd name="T12" fmla="*/ 12 w 64"/>
              <a:gd name="T13" fmla="*/ 35 h 80"/>
              <a:gd name="T14" fmla="*/ 0 w 64"/>
              <a:gd name="T15" fmla="*/ 35 h 80"/>
              <a:gd name="T16" fmla="*/ 39 w 64"/>
              <a:gd name="T17" fmla="*/ 7 h 80"/>
              <a:gd name="T18" fmla="*/ 55 w 64"/>
              <a:gd name="T19" fmla="*/ 15 h 80"/>
              <a:gd name="T20" fmla="*/ 56 w 64"/>
              <a:gd name="T21" fmla="*/ 0 h 80"/>
              <a:gd name="T22" fmla="*/ 64 w 64"/>
              <a:gd name="T23" fmla="*/ 9 h 80"/>
              <a:gd name="T24" fmla="*/ 26 w 64"/>
              <a:gd name="T25" fmla="*/ 62 h 80"/>
              <a:gd name="T26" fmla="*/ 15 w 64"/>
              <a:gd name="T27" fmla="*/ 56 h 80"/>
              <a:gd name="T28" fmla="*/ 32 w 64"/>
              <a:gd name="T29" fmla="*/ 56 h 80"/>
              <a:gd name="T30" fmla="*/ 24 w 64"/>
              <a:gd name="T31" fmla="*/ 47 h 80"/>
              <a:gd name="T32" fmla="*/ 0 w 64"/>
              <a:gd name="T33" fmla="*/ 48 h 80"/>
              <a:gd name="T34" fmla="*/ 0 w 64"/>
              <a:gd name="T35" fmla="*/ 72 h 80"/>
              <a:gd name="T36" fmla="*/ 8 w 64"/>
              <a:gd name="T37" fmla="*/ 80 h 80"/>
              <a:gd name="T38" fmla="*/ 9 w 64"/>
              <a:gd name="T39" fmla="*/ 66 h 80"/>
              <a:gd name="T40" fmla="*/ 24 w 64"/>
              <a:gd name="T41" fmla="*/ 73 h 80"/>
              <a:gd name="T42" fmla="*/ 64 w 64"/>
              <a:gd name="T43" fmla="*/ 45 h 80"/>
              <a:gd name="T44" fmla="*/ 51 w 64"/>
              <a:gd name="T45" fmla="*/ 45 h 80"/>
              <a:gd name="T46" fmla="*/ 26 w 64"/>
              <a:gd name="T47" fmla="*/ 6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4" h="80">
                <a:moveTo>
                  <a:pt x="64" y="9"/>
                </a:moveTo>
                <a:cubicBezTo>
                  <a:pt x="64" y="32"/>
                  <a:pt x="64" y="32"/>
                  <a:pt x="64" y="32"/>
                </a:cubicBezTo>
                <a:cubicBezTo>
                  <a:pt x="40" y="33"/>
                  <a:pt x="40" y="33"/>
                  <a:pt x="40" y="33"/>
                </a:cubicBezTo>
                <a:cubicBezTo>
                  <a:pt x="32" y="25"/>
                  <a:pt x="32" y="25"/>
                  <a:pt x="32" y="25"/>
                </a:cubicBezTo>
                <a:cubicBezTo>
                  <a:pt x="47" y="24"/>
                  <a:pt x="47" y="24"/>
                  <a:pt x="47" y="24"/>
                </a:cubicBezTo>
                <a:cubicBezTo>
                  <a:pt x="45" y="21"/>
                  <a:pt x="41" y="19"/>
                  <a:pt x="37" y="18"/>
                </a:cubicBezTo>
                <a:cubicBezTo>
                  <a:pt x="26" y="16"/>
                  <a:pt x="14" y="24"/>
                  <a:pt x="12" y="35"/>
                </a:cubicBezTo>
                <a:cubicBezTo>
                  <a:pt x="0" y="35"/>
                  <a:pt x="0" y="35"/>
                  <a:pt x="0" y="35"/>
                </a:cubicBezTo>
                <a:cubicBezTo>
                  <a:pt x="4" y="14"/>
                  <a:pt x="22" y="4"/>
                  <a:pt x="39" y="7"/>
                </a:cubicBezTo>
                <a:cubicBezTo>
                  <a:pt x="45" y="8"/>
                  <a:pt x="51" y="11"/>
                  <a:pt x="55" y="15"/>
                </a:cubicBezTo>
                <a:cubicBezTo>
                  <a:pt x="56" y="0"/>
                  <a:pt x="56" y="0"/>
                  <a:pt x="56" y="0"/>
                </a:cubicBezTo>
                <a:lnTo>
                  <a:pt x="64" y="9"/>
                </a:lnTo>
                <a:close/>
                <a:moveTo>
                  <a:pt x="26" y="62"/>
                </a:moveTo>
                <a:cubicBezTo>
                  <a:pt x="22" y="61"/>
                  <a:pt x="18" y="59"/>
                  <a:pt x="15" y="56"/>
                </a:cubicBezTo>
                <a:cubicBezTo>
                  <a:pt x="32" y="56"/>
                  <a:pt x="32" y="56"/>
                  <a:pt x="32" y="56"/>
                </a:cubicBezTo>
                <a:cubicBezTo>
                  <a:pt x="24" y="47"/>
                  <a:pt x="24" y="47"/>
                  <a:pt x="24" y="47"/>
                </a:cubicBezTo>
                <a:cubicBezTo>
                  <a:pt x="0" y="48"/>
                  <a:pt x="0" y="48"/>
                  <a:pt x="0" y="48"/>
                </a:cubicBezTo>
                <a:cubicBezTo>
                  <a:pt x="0" y="72"/>
                  <a:pt x="0" y="72"/>
                  <a:pt x="0" y="72"/>
                </a:cubicBezTo>
                <a:cubicBezTo>
                  <a:pt x="8" y="80"/>
                  <a:pt x="8" y="80"/>
                  <a:pt x="8" y="80"/>
                </a:cubicBezTo>
                <a:cubicBezTo>
                  <a:pt x="9" y="66"/>
                  <a:pt x="9" y="66"/>
                  <a:pt x="9" y="66"/>
                </a:cubicBezTo>
                <a:cubicBezTo>
                  <a:pt x="13" y="70"/>
                  <a:pt x="18" y="72"/>
                  <a:pt x="24" y="73"/>
                </a:cubicBezTo>
                <a:cubicBezTo>
                  <a:pt x="42" y="77"/>
                  <a:pt x="60" y="66"/>
                  <a:pt x="64" y="45"/>
                </a:cubicBezTo>
                <a:cubicBezTo>
                  <a:pt x="51" y="45"/>
                  <a:pt x="51" y="45"/>
                  <a:pt x="51" y="45"/>
                </a:cubicBezTo>
                <a:cubicBezTo>
                  <a:pt x="49" y="57"/>
                  <a:pt x="38" y="64"/>
                  <a:pt x="26" y="62"/>
                </a:cubicBezTo>
                <a:close/>
              </a:path>
            </a:pathLst>
          </a:custGeom>
          <a:solidFill>
            <a:srgbClr val="FFFFFF"/>
          </a:solidFill>
          <a:ln>
            <a:noFill/>
          </a:ln>
          <a:extLst/>
        </p:spPr>
        <p:txBody>
          <a:bodyPr vert="horz" wrap="square" lIns="93269" tIns="46635" rIns="93269" bIns="46635"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2685897757"/>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1949" y="233154"/>
            <a:ext cx="11594396" cy="762786"/>
          </a:xfrm>
        </p:spPr>
        <p:txBody>
          <a:bodyPr/>
          <a:lstStyle/>
          <a:p>
            <a:r>
              <a:rPr lang="en-US" sz="4400" dirty="0"/>
              <a:t>Audit and Control Management Server 2013</a:t>
            </a:r>
          </a:p>
        </p:txBody>
      </p:sp>
      <p:sp>
        <p:nvSpPr>
          <p:cNvPr id="5" name="Rectangle 4"/>
          <p:cNvSpPr/>
          <p:nvPr/>
        </p:nvSpPr>
        <p:spPr bwMode="auto">
          <a:xfrm>
            <a:off x="531949" y="1135063"/>
            <a:ext cx="9296400" cy="510540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07" tIns="0" rIns="91407" bIns="0" anchor="t"/>
          <a:lstStyle/>
          <a:p>
            <a:pPr defTabSz="1218299">
              <a:lnSpc>
                <a:spcPct val="90000"/>
              </a:lnSpc>
              <a:spcAft>
                <a:spcPts val="800"/>
              </a:spcAft>
              <a:defRPr/>
            </a:pPr>
            <a:r>
              <a:rPr lang="en-US" sz="3600" spc="-100" dirty="0">
                <a:latin typeface="+mj-lt"/>
              </a:rPr>
              <a:t>Web &amp; Application Servers Software Requirements</a:t>
            </a:r>
          </a:p>
          <a:p>
            <a:pPr defTabSz="1218299">
              <a:lnSpc>
                <a:spcPct val="90000"/>
              </a:lnSpc>
              <a:spcAft>
                <a:spcPts val="800"/>
              </a:spcAft>
              <a:defRPr/>
            </a:pPr>
            <a:r>
              <a:rPr lang="en-US" sz="2400" dirty="0">
                <a:solidFill>
                  <a:srgbClr val="FFFFFF">
                    <a:alpha val="99000"/>
                  </a:srgbClr>
                </a:solidFill>
                <a:latin typeface="+mj-lt"/>
                <a:ea typeface="Segoe UI" pitchFamily="34" charset="0"/>
                <a:cs typeface="Segoe UI Light" pitchFamily="34" charset="0"/>
              </a:rPr>
              <a:t>Windows 8 Server </a:t>
            </a:r>
          </a:p>
          <a:p>
            <a:pPr defTabSz="1218299">
              <a:lnSpc>
                <a:spcPct val="90000"/>
              </a:lnSpc>
              <a:spcAft>
                <a:spcPts val="800"/>
              </a:spcAft>
              <a:defRPr/>
            </a:pPr>
            <a:r>
              <a:rPr lang="en-US" sz="2400" dirty="0">
                <a:solidFill>
                  <a:srgbClr val="FFFFFF">
                    <a:alpha val="99000"/>
                  </a:srgbClr>
                </a:solidFill>
                <a:latin typeface="+mj-lt"/>
                <a:ea typeface="Segoe UI" pitchFamily="34" charset="0"/>
                <a:cs typeface="Segoe UI Light" pitchFamily="34" charset="0"/>
              </a:rPr>
              <a:t>Windows 2008 R2 Service Pack 1</a:t>
            </a:r>
          </a:p>
          <a:p>
            <a:pPr defTabSz="1218299">
              <a:lnSpc>
                <a:spcPct val="90000"/>
              </a:lnSpc>
              <a:spcAft>
                <a:spcPts val="800"/>
              </a:spcAft>
              <a:defRPr/>
            </a:pPr>
            <a:r>
              <a:rPr lang="en-US" sz="2400" dirty="0">
                <a:solidFill>
                  <a:srgbClr val="FFFFFF">
                    <a:alpha val="99000"/>
                  </a:srgbClr>
                </a:solidFill>
                <a:latin typeface="+mj-lt"/>
                <a:ea typeface="Segoe UI" pitchFamily="34" charset="0"/>
                <a:cs typeface="Segoe UI Light" pitchFamily="34" charset="0"/>
              </a:rPr>
              <a:t>Requires SQL Server back-end database</a:t>
            </a:r>
          </a:p>
          <a:p>
            <a:pPr>
              <a:spcAft>
                <a:spcPts val="600"/>
              </a:spcAft>
            </a:pPr>
            <a:r>
              <a:rPr lang="en-US" sz="3600" spc="-70" dirty="0">
                <a:solidFill>
                  <a:srgbClr val="FFFFFF"/>
                </a:solidFill>
                <a:latin typeface="+mj-lt"/>
              </a:rPr>
              <a:t>Prerequisites of note</a:t>
            </a:r>
          </a:p>
          <a:p>
            <a:pPr marL="285636" lvl="1" indent="-285636">
              <a:spcAft>
                <a:spcPts val="300"/>
              </a:spcAft>
            </a:pPr>
            <a:r>
              <a:rPr lang="en-US" sz="2400" spc="-70" dirty="0">
                <a:solidFill>
                  <a:srgbClr val="FFFFFF"/>
                </a:solidFill>
                <a:latin typeface="+mj-lt"/>
              </a:rPr>
              <a:t>Application Server Role</a:t>
            </a:r>
          </a:p>
          <a:p>
            <a:pPr marL="285636" lvl="1" indent="-285636">
              <a:spcAft>
                <a:spcPts val="300"/>
              </a:spcAft>
            </a:pPr>
            <a:r>
              <a:rPr lang="en-US" sz="2400" spc="-70" dirty="0">
                <a:solidFill>
                  <a:srgbClr val="FFFFFF"/>
                </a:solidFill>
                <a:latin typeface="+mj-lt"/>
              </a:rPr>
              <a:t>Web Server (IIS) Role</a:t>
            </a:r>
          </a:p>
          <a:p>
            <a:pPr marL="285636" lvl="1" indent="-285636">
              <a:spcAft>
                <a:spcPts val="300"/>
              </a:spcAft>
            </a:pPr>
            <a:r>
              <a:rPr lang="en-US" sz="2400" spc="-70" dirty="0">
                <a:solidFill>
                  <a:srgbClr val="FFFFFF"/>
                </a:solidFill>
                <a:latin typeface="+mj-lt"/>
              </a:rPr>
              <a:t>Microsoft .NET Framework 4.0</a:t>
            </a:r>
          </a:p>
          <a:p>
            <a:pPr marL="285636" lvl="1" indent="-285636">
              <a:spcAft>
                <a:spcPts val="300"/>
              </a:spcAft>
            </a:pPr>
            <a:r>
              <a:rPr lang="en-US" sz="2400" spc="-70" dirty="0">
                <a:solidFill>
                  <a:srgbClr val="FFFFFF"/>
                </a:solidFill>
                <a:latin typeface="+mj-lt"/>
              </a:rPr>
              <a:t>Microsoft Excel 2013</a:t>
            </a:r>
          </a:p>
          <a:p>
            <a:pPr marL="285636" lvl="1" indent="-285636">
              <a:spcAft>
                <a:spcPts val="300"/>
              </a:spcAft>
            </a:pPr>
            <a:r>
              <a:rPr lang="en-US" sz="2400" spc="-70" dirty="0">
                <a:solidFill>
                  <a:srgbClr val="FFFFFF"/>
                </a:solidFill>
                <a:latin typeface="+mj-lt"/>
              </a:rPr>
              <a:t>Microsoft Access 2013</a:t>
            </a:r>
          </a:p>
          <a:p>
            <a:pPr defTabSz="1218299">
              <a:lnSpc>
                <a:spcPct val="90000"/>
              </a:lnSpc>
              <a:spcAft>
                <a:spcPts val="800"/>
              </a:spcAft>
              <a:defRPr/>
            </a:pPr>
            <a:endParaRPr lang="en-US" sz="2000" dirty="0">
              <a:solidFill>
                <a:srgbClr val="FFFFFF">
                  <a:alpha val="99000"/>
                </a:srgbClr>
              </a:solidFill>
              <a:latin typeface="+mj-lt"/>
              <a:ea typeface="Segoe UI" pitchFamily="34" charset="0"/>
              <a:cs typeface="Segoe UI Light" pitchFamily="34" charset="0"/>
            </a:endParaRPr>
          </a:p>
        </p:txBody>
      </p:sp>
    </p:spTree>
    <p:extLst>
      <p:ext uri="{BB962C8B-B14F-4D97-AF65-F5344CB8AC3E}">
        <p14:creationId xmlns:p14="http://schemas.microsoft.com/office/powerpoint/2010/main" val="625551594"/>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latin typeface="Segoe UI Light" panose="020B0502040204020203" pitchFamily="34" charset="0"/>
                <a:cs typeface="Segoe UI Light" panose="020B0502040204020203" pitchFamily="34" charset="0"/>
              </a:rPr>
              <a:t>Recap</a:t>
            </a:r>
            <a:endParaRPr lang="en-US" dirty="0"/>
          </a:p>
        </p:txBody>
      </p:sp>
      <p:sp>
        <p:nvSpPr>
          <p:cNvPr id="6" name="Rectangle 5"/>
          <p:cNvSpPr/>
          <p:nvPr/>
        </p:nvSpPr>
        <p:spPr bwMode="auto">
          <a:xfrm>
            <a:off x="503237" y="1516062"/>
            <a:ext cx="5638800" cy="2514600"/>
          </a:xfrm>
          <a:prstGeom prst="rect">
            <a:avLst/>
          </a:prstGeom>
          <a:solidFill>
            <a:schemeClr val="bg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r>
              <a:rPr lang="en-US" sz="4400" dirty="0">
                <a:solidFill>
                  <a:srgbClr val="FFFFFF"/>
                </a:solidFill>
                <a:cs typeface="Segoe UI" panose="020B0502040204020203" pitchFamily="34" charset="0"/>
              </a:rPr>
              <a:t>Discovery and Risk Assessment</a:t>
            </a:r>
            <a:r>
              <a:rPr lang="en-US" sz="3200" dirty="0">
                <a:solidFill>
                  <a:srgbClr val="FFFFFF"/>
                </a:solidFill>
                <a:cs typeface="Segoe UI" panose="020B0502040204020203" pitchFamily="34" charset="0"/>
              </a:rPr>
              <a:t/>
            </a:r>
            <a:br>
              <a:rPr lang="en-US" sz="3200" dirty="0">
                <a:solidFill>
                  <a:srgbClr val="FFFFFF"/>
                </a:solidFill>
                <a:cs typeface="Segoe UI" panose="020B0502040204020203" pitchFamily="34" charset="0"/>
              </a:rPr>
            </a:br>
            <a:r>
              <a:rPr lang="en-US" sz="2400" dirty="0">
                <a:solidFill>
                  <a:srgbClr val="FFFFFF"/>
                </a:solidFill>
                <a:cs typeface="Segoe UI" panose="020B0502040204020203" pitchFamily="34" charset="0"/>
              </a:rPr>
              <a:t>Assess and categorize spreadsheets and databases based on relevance, materiality and business impact </a:t>
            </a:r>
          </a:p>
          <a:p>
            <a:pPr algn="ctr" defTabSz="932381" fontAlgn="base">
              <a:lnSpc>
                <a:spcPct val="90000"/>
              </a:lnSpc>
              <a:spcBef>
                <a:spcPct val="0"/>
              </a:spcBef>
              <a:spcAft>
                <a:spcPct val="0"/>
              </a:spcAft>
            </a:pPr>
            <a:endParaRPr lang="en-US" sz="2400" dirty="0" err="1">
              <a:solidFill>
                <a:srgbClr val="FFFFFF"/>
              </a:solidFill>
              <a:ea typeface="Segoe UI" pitchFamily="34" charset="0"/>
              <a:cs typeface="Segoe UI" pitchFamily="34" charset="0"/>
            </a:endParaRPr>
          </a:p>
        </p:txBody>
      </p:sp>
      <p:sp>
        <p:nvSpPr>
          <p:cNvPr id="7" name="Rectangle 6"/>
          <p:cNvSpPr/>
          <p:nvPr/>
        </p:nvSpPr>
        <p:spPr bwMode="auto">
          <a:xfrm>
            <a:off x="6223548" y="1515744"/>
            <a:ext cx="5638800" cy="2514600"/>
          </a:xfrm>
          <a:prstGeom prst="rect">
            <a:avLst/>
          </a:prstGeom>
          <a:solidFill>
            <a:schemeClr val="bg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r>
              <a:rPr lang="en-US" sz="4400" dirty="0">
                <a:solidFill>
                  <a:srgbClr val="FFFFFF"/>
                </a:solidFill>
                <a:cs typeface="Segoe UI" panose="020B0502040204020203" pitchFamily="34" charset="0"/>
              </a:rPr>
              <a:t>Audit and Control Management Server </a:t>
            </a:r>
            <a:br>
              <a:rPr lang="en-US" sz="4400" dirty="0">
                <a:solidFill>
                  <a:srgbClr val="FFFFFF"/>
                </a:solidFill>
                <a:cs typeface="Segoe UI" panose="020B0502040204020203" pitchFamily="34" charset="0"/>
              </a:rPr>
            </a:br>
            <a:r>
              <a:rPr lang="en-US" sz="2400" dirty="0">
                <a:solidFill>
                  <a:srgbClr val="FFFFFF"/>
                </a:solidFill>
                <a:cs typeface="Segoe UI" panose="020B0502040204020203" pitchFamily="34" charset="0"/>
              </a:rPr>
              <a:t>Non-intrusive auditing of changes made to Excel spreadsheets and Access databases</a:t>
            </a:r>
          </a:p>
          <a:p>
            <a:pPr algn="ctr" defTabSz="932381" fontAlgn="base">
              <a:lnSpc>
                <a:spcPct val="90000"/>
              </a:lnSpc>
              <a:spcBef>
                <a:spcPct val="0"/>
              </a:spcBef>
              <a:spcAft>
                <a:spcPct val="0"/>
              </a:spcAft>
            </a:pPr>
            <a:endParaRPr lang="en-US" sz="2400" dirty="0" err="1">
              <a:solidFill>
                <a:srgbClr val="FFFFFF"/>
              </a:solidFill>
              <a:ea typeface="Segoe UI" pitchFamily="34" charset="0"/>
              <a:cs typeface="Segoe UI" pitchFamily="34" charset="0"/>
            </a:endParaRPr>
          </a:p>
        </p:txBody>
      </p:sp>
      <p:sp>
        <p:nvSpPr>
          <p:cNvPr id="8" name="Rectangle 7"/>
          <p:cNvSpPr/>
          <p:nvPr/>
        </p:nvSpPr>
        <p:spPr bwMode="auto">
          <a:xfrm>
            <a:off x="503237" y="4106863"/>
            <a:ext cx="3733800" cy="2590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r>
              <a:rPr lang="en-US" sz="4400" dirty="0">
                <a:solidFill>
                  <a:srgbClr val="FFFFFF"/>
                </a:solidFill>
                <a:cs typeface="Segoe UI" panose="020B0502040204020203" pitchFamily="34" charset="0"/>
              </a:rPr>
              <a:t>Spreadsheet Compare </a:t>
            </a:r>
            <a:br>
              <a:rPr lang="en-US" sz="4400" dirty="0">
                <a:solidFill>
                  <a:srgbClr val="FFFFFF"/>
                </a:solidFill>
                <a:cs typeface="Segoe UI" panose="020B0502040204020203" pitchFamily="34" charset="0"/>
              </a:rPr>
            </a:br>
            <a:r>
              <a:rPr lang="en-US" sz="2400" dirty="0">
                <a:solidFill>
                  <a:srgbClr val="FFFFFF"/>
                </a:solidFill>
                <a:cs typeface="Segoe UI" panose="020B0502040204020203" pitchFamily="34" charset="0"/>
              </a:rPr>
              <a:t>Side-by-side comparison</a:t>
            </a:r>
            <a:endParaRPr lang="en-US" sz="2400" dirty="0">
              <a:solidFill>
                <a:srgbClr val="FFFFFF"/>
              </a:solidFill>
              <a:ea typeface="Segoe UI" pitchFamily="34" charset="0"/>
              <a:cs typeface="Segoe UI" pitchFamily="34" charset="0"/>
            </a:endParaRPr>
          </a:p>
          <a:p>
            <a:pPr algn="ctr" defTabSz="932381" fontAlgn="base">
              <a:lnSpc>
                <a:spcPct val="90000"/>
              </a:lnSpc>
              <a:spcBef>
                <a:spcPct val="0"/>
              </a:spcBef>
              <a:spcAft>
                <a:spcPct val="0"/>
              </a:spcAft>
            </a:pPr>
            <a:r>
              <a:rPr lang="en-US" sz="2400" dirty="0">
                <a:solidFill>
                  <a:srgbClr val="FFFFFF"/>
                </a:solidFill>
                <a:cs typeface="Segoe UI" panose="020B0502040204020203" pitchFamily="34" charset="0"/>
              </a:rPr>
              <a:t>to find and categorize  spreadsheet differences</a:t>
            </a:r>
          </a:p>
        </p:txBody>
      </p:sp>
      <p:sp>
        <p:nvSpPr>
          <p:cNvPr id="9" name="Rectangle 8"/>
          <p:cNvSpPr/>
          <p:nvPr/>
        </p:nvSpPr>
        <p:spPr bwMode="auto">
          <a:xfrm>
            <a:off x="4336573" y="4106863"/>
            <a:ext cx="3634264" cy="2590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r>
              <a:rPr lang="en-US" sz="4400" dirty="0">
                <a:solidFill>
                  <a:srgbClr val="FFFFFF"/>
                </a:solidFill>
                <a:cs typeface="Segoe UI" panose="020B0502040204020203" pitchFamily="34" charset="0"/>
              </a:rPr>
              <a:t>Database Compare</a:t>
            </a:r>
            <a:r>
              <a:rPr lang="en-US" sz="3200" dirty="0">
                <a:solidFill>
                  <a:srgbClr val="FFFFFF"/>
                </a:solidFill>
                <a:cs typeface="Segoe UI" panose="020B0502040204020203" pitchFamily="34" charset="0"/>
              </a:rPr>
              <a:t/>
            </a:r>
            <a:br>
              <a:rPr lang="en-US" sz="3200" dirty="0">
                <a:solidFill>
                  <a:srgbClr val="FFFFFF"/>
                </a:solidFill>
                <a:cs typeface="Segoe UI" panose="020B0502040204020203" pitchFamily="34" charset="0"/>
              </a:rPr>
            </a:br>
            <a:r>
              <a:rPr lang="en-US" sz="2400" dirty="0" err="1">
                <a:solidFill>
                  <a:srgbClr val="FFFFFF"/>
                </a:solidFill>
                <a:cs typeface="Segoe UI" panose="020B0502040204020203" pitchFamily="34" charset="0"/>
              </a:rPr>
              <a:t>Compare</a:t>
            </a:r>
            <a:r>
              <a:rPr lang="en-US" sz="2400" dirty="0">
                <a:solidFill>
                  <a:srgbClr val="FFFFFF"/>
                </a:solidFill>
                <a:cs typeface="Segoe UI" panose="020B0502040204020203" pitchFamily="34" charset="0"/>
              </a:rPr>
              <a:t> Access databases side-by-side</a:t>
            </a:r>
          </a:p>
          <a:p>
            <a:pPr algn="ctr" defTabSz="932381" fontAlgn="base">
              <a:lnSpc>
                <a:spcPct val="90000"/>
              </a:lnSpc>
              <a:spcBef>
                <a:spcPct val="0"/>
              </a:spcBef>
              <a:spcAft>
                <a:spcPct val="0"/>
              </a:spcAft>
            </a:pPr>
            <a:endParaRPr lang="en-US" sz="2400" dirty="0" err="1">
              <a:solidFill>
                <a:srgbClr val="FFFFFF"/>
              </a:solidFill>
              <a:ea typeface="Segoe UI" pitchFamily="34" charset="0"/>
              <a:cs typeface="Segoe UI" pitchFamily="34" charset="0"/>
            </a:endParaRPr>
          </a:p>
        </p:txBody>
      </p:sp>
      <p:sp>
        <p:nvSpPr>
          <p:cNvPr id="10" name="Rectangle 9"/>
          <p:cNvSpPr/>
          <p:nvPr/>
        </p:nvSpPr>
        <p:spPr bwMode="auto">
          <a:xfrm>
            <a:off x="8070374" y="4106863"/>
            <a:ext cx="3791975" cy="2590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r>
              <a:rPr lang="en-US" sz="4400" dirty="0">
                <a:solidFill>
                  <a:srgbClr val="FFFFFF"/>
                </a:solidFill>
                <a:cs typeface="Segoe UI" panose="020B0502040204020203" pitchFamily="34" charset="0"/>
              </a:rPr>
              <a:t>Spreadsheet Inquire </a:t>
            </a:r>
            <a:r>
              <a:rPr lang="en-US" sz="2400" dirty="0">
                <a:solidFill>
                  <a:srgbClr val="FFFFFF"/>
                </a:solidFill>
                <a:cs typeface="Segoe UI" panose="020B0502040204020203" pitchFamily="34" charset="0"/>
              </a:rPr>
              <a:t/>
            </a:r>
            <a:br>
              <a:rPr lang="en-US" sz="2400" dirty="0">
                <a:solidFill>
                  <a:srgbClr val="FFFFFF"/>
                </a:solidFill>
                <a:cs typeface="Segoe UI" panose="020B0502040204020203" pitchFamily="34" charset="0"/>
              </a:rPr>
            </a:br>
            <a:r>
              <a:rPr lang="en-US" sz="2400" dirty="0">
                <a:solidFill>
                  <a:srgbClr val="FFFFFF"/>
                </a:solidFill>
                <a:cs typeface="Segoe UI" panose="020B0502040204020203" pitchFamily="34" charset="0"/>
              </a:rPr>
              <a:t>Analyze, document, understand and diagnose spreadsheet</a:t>
            </a:r>
          </a:p>
          <a:p>
            <a:pPr algn="ctr" defTabSz="932381" fontAlgn="base">
              <a:lnSpc>
                <a:spcPct val="90000"/>
              </a:lnSpc>
              <a:spcBef>
                <a:spcPct val="0"/>
              </a:spcBef>
              <a:spcAft>
                <a:spcPct val="0"/>
              </a:spcAft>
            </a:pPr>
            <a:endParaRPr lang="en-US" sz="2400" dirty="0" err="1">
              <a:solidFill>
                <a:srgbClr val="FFFFFF"/>
              </a:solidFill>
              <a:ea typeface="Segoe UI" pitchFamily="34" charset="0"/>
              <a:cs typeface="Segoe UI" pitchFamily="34" charset="0"/>
            </a:endParaRPr>
          </a:p>
        </p:txBody>
      </p:sp>
    </p:spTree>
    <p:extLst>
      <p:ext uri="{BB962C8B-B14F-4D97-AF65-F5344CB8AC3E}">
        <p14:creationId xmlns:p14="http://schemas.microsoft.com/office/powerpoint/2010/main" val="2767775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sp>
        <p:nvSpPr>
          <p:cNvPr id="5" name="TextBox 4"/>
          <p:cNvSpPr txBox="1"/>
          <p:nvPr/>
        </p:nvSpPr>
        <p:spPr>
          <a:xfrm>
            <a:off x="884237" y="1233487"/>
            <a:ext cx="2632222" cy="3139347"/>
          </a:xfrm>
          <a:prstGeom prst="rect">
            <a:avLst/>
          </a:prstGeom>
          <a:noFill/>
        </p:spPr>
        <p:txBody>
          <a:bodyPr wrap="none" lIns="182862" tIns="146289" rIns="182862" bIns="146289" rtlCol="0">
            <a:spAutoFit/>
          </a:bodyPr>
          <a:lstStyle/>
          <a:p>
            <a:pPr>
              <a:lnSpc>
                <a:spcPct val="90000"/>
              </a:lnSpc>
              <a:spcAft>
                <a:spcPts val="600"/>
              </a:spcAft>
            </a:pPr>
            <a:endParaRPr lang="en-US" sz="2400" dirty="0">
              <a:solidFill>
                <a:schemeClr val="tx2"/>
              </a:solidFill>
            </a:endParaRPr>
          </a:p>
          <a:p>
            <a:pPr>
              <a:lnSpc>
                <a:spcPct val="90000"/>
              </a:lnSpc>
              <a:spcAft>
                <a:spcPts val="600"/>
              </a:spcAft>
            </a:pPr>
            <a:r>
              <a:rPr lang="en-US" sz="2400" dirty="0">
                <a:solidFill>
                  <a:schemeClr val="tx2"/>
                </a:solidFill>
                <a:hlinkClick r:id="rId4"/>
              </a:rPr>
              <a:t>Office.com</a:t>
            </a:r>
            <a:endParaRPr lang="en-US" sz="2400" dirty="0">
              <a:solidFill>
                <a:schemeClr val="tx2"/>
              </a:solidFill>
            </a:endParaRPr>
          </a:p>
          <a:p>
            <a:pPr>
              <a:lnSpc>
                <a:spcPct val="90000"/>
              </a:lnSpc>
              <a:spcAft>
                <a:spcPts val="600"/>
              </a:spcAft>
            </a:pPr>
            <a:endParaRPr lang="en-US" sz="2400" dirty="0">
              <a:solidFill>
                <a:schemeClr val="tx2"/>
              </a:solidFill>
            </a:endParaRPr>
          </a:p>
          <a:p>
            <a:pPr>
              <a:lnSpc>
                <a:spcPct val="90000"/>
              </a:lnSpc>
              <a:spcAft>
                <a:spcPts val="600"/>
              </a:spcAft>
            </a:pPr>
            <a:r>
              <a:rPr lang="en-US" sz="2400" dirty="0">
                <a:solidFill>
                  <a:schemeClr val="tx2"/>
                </a:solidFill>
                <a:hlinkClick r:id="rId5"/>
              </a:rPr>
              <a:t>blogs.office.com</a:t>
            </a:r>
            <a:endParaRPr lang="en-US" sz="2400" dirty="0">
              <a:solidFill>
                <a:schemeClr val="tx2"/>
              </a:solidFill>
            </a:endParaRPr>
          </a:p>
          <a:p>
            <a:pPr>
              <a:lnSpc>
                <a:spcPct val="90000"/>
              </a:lnSpc>
              <a:spcAft>
                <a:spcPts val="600"/>
              </a:spcAft>
            </a:pPr>
            <a:endParaRPr lang="en-US" sz="2400" dirty="0">
              <a:solidFill>
                <a:schemeClr val="tx2"/>
              </a:solidFill>
              <a:hlinkClick r:id="rId6"/>
            </a:endParaRPr>
          </a:p>
          <a:p>
            <a:pPr>
              <a:lnSpc>
                <a:spcPct val="90000"/>
              </a:lnSpc>
              <a:spcAft>
                <a:spcPts val="600"/>
              </a:spcAft>
            </a:pPr>
            <a:r>
              <a:rPr lang="en-US" sz="2400" dirty="0">
                <a:solidFill>
                  <a:schemeClr val="tx2"/>
                </a:solidFill>
                <a:hlinkClick r:id="rId6"/>
              </a:rPr>
              <a:t>TechNet</a:t>
            </a:r>
            <a:endParaRPr lang="en-US" sz="2400" dirty="0">
              <a:solidFill>
                <a:schemeClr val="tx2"/>
              </a:solidFill>
            </a:endParaRPr>
          </a:p>
          <a:p>
            <a:pPr>
              <a:lnSpc>
                <a:spcPct val="90000"/>
              </a:lnSpc>
              <a:spcAft>
                <a:spcPts val="600"/>
              </a:spcAft>
            </a:pPr>
            <a:endParaRPr lang="en-US" sz="2400" dirty="0" err="1">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3677692274"/>
      </p:ext>
    </p:extLst>
  </p:cSld>
  <p:clrMapOvr>
    <a:masterClrMapping/>
  </p:clrMapOvr>
  <p:transition spd="slow">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2" y="6079033"/>
            <a:ext cx="10974388" cy="624979"/>
          </a:xfrm>
          <a:prstGeom prst="rect">
            <a:avLst/>
          </a:prstGeom>
          <a:noFill/>
          <a:ln w="12700">
            <a:noFill/>
            <a:miter lim="800000"/>
            <a:headEnd type="none" w="sm" len="sm"/>
            <a:tailEnd type="none" w="sm" len="sm"/>
          </a:ln>
          <a:effectLst/>
        </p:spPr>
        <p:txBody>
          <a:bodyPr vert="horz" wrap="square" lIns="182862" tIns="146289" rIns="182862" bIns="146289" numCol="1" anchor="t" anchorCtr="0" compatLnSpc="1">
            <a:prstTxWarp prst="textNoShape">
              <a:avLst/>
            </a:prstTxWarp>
            <a:spAutoFit/>
          </a:bodyPr>
          <a:lstStyle/>
          <a:p>
            <a:pPr defTabSz="932199"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199"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1"/>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8" name="Group 7"/>
          <p:cNvGrpSpPr/>
          <p:nvPr/>
        </p:nvGrpSpPr>
        <p:grpSpPr>
          <a:xfrm>
            <a:off x="1406687" y="1477989"/>
            <a:ext cx="2152787" cy="4539105"/>
            <a:chOff x="500232" y="1768744"/>
            <a:chExt cx="2110767" cy="4451667"/>
          </a:xfrm>
        </p:grpSpPr>
        <p:grpSp>
          <p:nvGrpSpPr>
            <p:cNvPr id="27" name="Group 26"/>
            <p:cNvGrpSpPr/>
            <p:nvPr/>
          </p:nvGrpSpPr>
          <p:grpSpPr>
            <a:xfrm>
              <a:off x="500233" y="5416205"/>
              <a:ext cx="2110766" cy="804206"/>
              <a:chOff x="489216" y="5223538"/>
              <a:chExt cx="2110766" cy="804206"/>
            </a:xfrm>
          </p:grpSpPr>
          <p:sp>
            <p:nvSpPr>
              <p:cNvPr id="29" name="Rectangle 28"/>
              <p:cNvSpPr/>
              <p:nvPr/>
            </p:nvSpPr>
            <p:spPr bwMode="gray">
              <a:xfrm>
                <a:off x="489216" y="5223538"/>
                <a:ext cx="2110766" cy="792190"/>
              </a:xfrm>
              <a:prstGeom prst="rect">
                <a:avLst/>
              </a:prstGeom>
              <a:solidFill>
                <a:schemeClr val="accent1"/>
              </a:solidFill>
              <a:ln w="38100" cap="flat" cmpd="sng" algn="ctr">
                <a:noFill/>
                <a:prstDash val="solid"/>
                <a:headEnd type="none" w="med" len="med"/>
                <a:tailEnd type="none" w="med" len="med"/>
              </a:ln>
              <a:effectLst/>
            </p:spPr>
            <p:txBody>
              <a:bodyPr vert="horz" wrap="square" lIns="77693" tIns="38846" rIns="77693" bIns="38846" numCol="1" rtlCol="0" anchor="ctr" anchorCtr="0" compatLnSpc="1">
                <a:prstTxWarp prst="textNoShape">
                  <a:avLst/>
                </a:prstTxWarp>
              </a:bodyPr>
              <a:lstStyle/>
              <a:p>
                <a:pPr algn="ctr" defTabSz="932094" fontAlgn="base">
                  <a:spcBef>
                    <a:spcPct val="0"/>
                  </a:spcBef>
                  <a:spcAft>
                    <a:spcPct val="0"/>
                  </a:spcAft>
                  <a:defRPr/>
                </a:pPr>
                <a:endParaRPr lang="en-US" sz="2200" kern="0" dirty="0">
                  <a:solidFill>
                    <a:srgbClr val="FFFFFF"/>
                  </a:solidFill>
                  <a:latin typeface="Segoe UI"/>
                </a:endParaRPr>
              </a:p>
            </p:txBody>
          </p:sp>
          <p:sp>
            <p:nvSpPr>
              <p:cNvPr id="30" name="Rectangle 29"/>
              <p:cNvSpPr/>
              <p:nvPr/>
            </p:nvSpPr>
            <p:spPr bwMode="auto">
              <a:xfrm>
                <a:off x="489216" y="5263226"/>
                <a:ext cx="1857378" cy="76451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393" tIns="38848" rIns="38848" bIns="77697" numCol="1" spcCol="0" rtlCol="0" fromWordArt="0" anchor="b" anchorCtr="0" forceAA="0" compatLnSpc="1">
                <a:prstTxWarp prst="textNoShape">
                  <a:avLst/>
                </a:prstTxWarp>
                <a:noAutofit/>
              </a:bodyPr>
              <a:lstStyle/>
              <a:p>
                <a:pPr defTabSz="931744" fontAlgn="base">
                  <a:spcBef>
                    <a:spcPct val="0"/>
                  </a:spcBef>
                  <a:spcAft>
                    <a:spcPct val="0"/>
                  </a:spcAft>
                </a:pPr>
                <a:r>
                  <a:rPr lang="en-US" sz="2000" spc="-52" dirty="0">
                    <a:gradFill>
                      <a:gsLst>
                        <a:gs pos="0">
                          <a:srgbClr val="FFFFFF"/>
                        </a:gs>
                        <a:gs pos="100000">
                          <a:srgbClr val="FFFFFF"/>
                        </a:gs>
                      </a:gsLst>
                      <a:lin ang="5400000" scaled="0"/>
                    </a:gradFill>
                    <a:ea typeface="Segoe UI" pitchFamily="34" charset="0"/>
                    <a:cs typeface="Segoe UI" pitchFamily="34" charset="0"/>
                  </a:rPr>
                  <a:t>User/Admin Experience</a:t>
                </a:r>
              </a:p>
            </p:txBody>
          </p:sp>
        </p:grpSp>
        <p:pic>
          <p:nvPicPr>
            <p:cNvPr id="1026" name="Picture 2" descr="C:\Users\v-junyo\Documents\Jun_Mesh\Microsoft Files\DesignTools\Brand Photos\Office Brand - No_exp\In the Office\girl computer sit office smile female male blur laptop background.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3264" r="28157"/>
            <a:stretch/>
          </p:blipFill>
          <p:spPr bwMode="auto">
            <a:xfrm>
              <a:off x="500232" y="1768744"/>
              <a:ext cx="2110767" cy="364746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9" name="Group 8"/>
          <p:cNvGrpSpPr/>
          <p:nvPr/>
        </p:nvGrpSpPr>
        <p:grpSpPr>
          <a:xfrm>
            <a:off x="3836428" y="1477989"/>
            <a:ext cx="2152786" cy="4539105"/>
            <a:chOff x="2824792" y="1768744"/>
            <a:chExt cx="2110766" cy="4451667"/>
          </a:xfrm>
        </p:grpSpPr>
        <p:grpSp>
          <p:nvGrpSpPr>
            <p:cNvPr id="31" name="Group 30"/>
            <p:cNvGrpSpPr/>
            <p:nvPr/>
          </p:nvGrpSpPr>
          <p:grpSpPr>
            <a:xfrm>
              <a:off x="2824792" y="5416205"/>
              <a:ext cx="2110766" cy="804206"/>
              <a:chOff x="489216" y="5223538"/>
              <a:chExt cx="2110766" cy="804206"/>
            </a:xfrm>
          </p:grpSpPr>
          <p:sp>
            <p:nvSpPr>
              <p:cNvPr id="32" name="Rectangle 31"/>
              <p:cNvSpPr/>
              <p:nvPr/>
            </p:nvSpPr>
            <p:spPr bwMode="gray">
              <a:xfrm>
                <a:off x="489216" y="5223538"/>
                <a:ext cx="2110766" cy="792190"/>
              </a:xfrm>
              <a:prstGeom prst="rect">
                <a:avLst/>
              </a:prstGeom>
              <a:solidFill>
                <a:schemeClr val="accent1"/>
              </a:solidFill>
              <a:ln w="38100" cap="flat" cmpd="sng" algn="ctr">
                <a:noFill/>
                <a:prstDash val="solid"/>
                <a:headEnd type="none" w="med" len="med"/>
                <a:tailEnd type="none" w="med" len="med"/>
              </a:ln>
              <a:effectLst/>
            </p:spPr>
            <p:txBody>
              <a:bodyPr vert="horz" wrap="square" lIns="77693" tIns="38846" rIns="77693" bIns="38846" numCol="1" rtlCol="0" anchor="ctr" anchorCtr="0" compatLnSpc="1">
                <a:prstTxWarp prst="textNoShape">
                  <a:avLst/>
                </a:prstTxWarp>
              </a:bodyPr>
              <a:lstStyle/>
              <a:p>
                <a:pPr algn="ctr" defTabSz="932094" fontAlgn="base">
                  <a:spcBef>
                    <a:spcPct val="0"/>
                  </a:spcBef>
                  <a:spcAft>
                    <a:spcPct val="0"/>
                  </a:spcAft>
                  <a:defRPr/>
                </a:pPr>
                <a:endParaRPr lang="en-US" sz="2200" kern="0" dirty="0">
                  <a:solidFill>
                    <a:srgbClr val="FFFFFF"/>
                  </a:solidFill>
                  <a:latin typeface="Segoe UI"/>
                </a:endParaRPr>
              </a:p>
            </p:txBody>
          </p:sp>
          <p:sp>
            <p:nvSpPr>
              <p:cNvPr id="33" name="Rectangle 32"/>
              <p:cNvSpPr/>
              <p:nvPr/>
            </p:nvSpPr>
            <p:spPr bwMode="auto">
              <a:xfrm>
                <a:off x="489216" y="5263226"/>
                <a:ext cx="1857378" cy="76451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393" tIns="38848" rIns="38848" bIns="77697" numCol="1" spcCol="0" rtlCol="0" fromWordArt="0" anchor="b" anchorCtr="0" forceAA="0" compatLnSpc="1">
                <a:prstTxWarp prst="textNoShape">
                  <a:avLst/>
                </a:prstTxWarp>
                <a:noAutofit/>
              </a:bodyPr>
              <a:lstStyle/>
              <a:p>
                <a:pPr defTabSz="931744" fontAlgn="base">
                  <a:spcBef>
                    <a:spcPct val="0"/>
                  </a:spcBef>
                  <a:spcAft>
                    <a:spcPct val="0"/>
                  </a:spcAft>
                </a:pPr>
                <a:r>
                  <a:rPr lang="en-US" sz="2000" spc="-52" dirty="0">
                    <a:gradFill>
                      <a:gsLst>
                        <a:gs pos="0">
                          <a:srgbClr val="FFFFFF"/>
                        </a:gs>
                        <a:gs pos="100000">
                          <a:srgbClr val="FFFFFF"/>
                        </a:gs>
                      </a:gsLst>
                      <a:lin ang="5400000" scaled="0"/>
                    </a:gradFill>
                    <a:ea typeface="Segoe UI" pitchFamily="34" charset="0"/>
                    <a:cs typeface="Segoe UI" pitchFamily="34" charset="0"/>
                  </a:rPr>
                  <a:t>Immutability</a:t>
                </a:r>
              </a:p>
            </p:txBody>
          </p:sp>
        </p:grpSp>
        <p:pic>
          <p:nvPicPr>
            <p:cNvPr id="1027" name="Picture 3" descr="C:\Users\v-junyo\Documents\Jun_Mesh\Microsoft Files\DesignTools\Brand Photos\FY10 Business Identity\Server IT - no exp\hospital clinic medical health male cell phone stand counter waiting.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4797" t="11533" r="32877" b="4650"/>
            <a:stretch/>
          </p:blipFill>
          <p:spPr bwMode="auto">
            <a:xfrm>
              <a:off x="2824792" y="1768744"/>
              <a:ext cx="2110766" cy="364746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0" name="Group 9"/>
          <p:cNvGrpSpPr/>
          <p:nvPr/>
        </p:nvGrpSpPr>
        <p:grpSpPr>
          <a:xfrm>
            <a:off x="6266170" y="1477989"/>
            <a:ext cx="2152786" cy="4539105"/>
            <a:chOff x="5267539" y="1768744"/>
            <a:chExt cx="2110766" cy="4451667"/>
          </a:xfrm>
        </p:grpSpPr>
        <p:grpSp>
          <p:nvGrpSpPr>
            <p:cNvPr id="34" name="Group 33"/>
            <p:cNvGrpSpPr/>
            <p:nvPr/>
          </p:nvGrpSpPr>
          <p:grpSpPr>
            <a:xfrm>
              <a:off x="5267539" y="5416205"/>
              <a:ext cx="2110766" cy="804206"/>
              <a:chOff x="489216" y="5223538"/>
              <a:chExt cx="2110766" cy="804206"/>
            </a:xfrm>
          </p:grpSpPr>
          <p:sp>
            <p:nvSpPr>
              <p:cNvPr id="35" name="Rectangle 34"/>
              <p:cNvSpPr/>
              <p:nvPr/>
            </p:nvSpPr>
            <p:spPr bwMode="gray">
              <a:xfrm>
                <a:off x="489216" y="5223538"/>
                <a:ext cx="2110766" cy="792190"/>
              </a:xfrm>
              <a:prstGeom prst="rect">
                <a:avLst/>
              </a:prstGeom>
              <a:solidFill>
                <a:schemeClr val="accent1"/>
              </a:solidFill>
              <a:ln w="38100" cap="flat" cmpd="sng" algn="ctr">
                <a:noFill/>
                <a:prstDash val="solid"/>
                <a:headEnd type="none" w="med" len="med"/>
                <a:tailEnd type="none" w="med" len="med"/>
              </a:ln>
              <a:effectLst/>
            </p:spPr>
            <p:txBody>
              <a:bodyPr vert="horz" wrap="square" lIns="77693" tIns="38846" rIns="77693" bIns="38846" numCol="1" rtlCol="0" anchor="ctr" anchorCtr="0" compatLnSpc="1">
                <a:prstTxWarp prst="textNoShape">
                  <a:avLst/>
                </a:prstTxWarp>
              </a:bodyPr>
              <a:lstStyle/>
              <a:p>
                <a:pPr algn="ctr" defTabSz="932094" fontAlgn="base">
                  <a:spcBef>
                    <a:spcPct val="0"/>
                  </a:spcBef>
                  <a:spcAft>
                    <a:spcPct val="0"/>
                  </a:spcAft>
                  <a:defRPr/>
                </a:pPr>
                <a:endParaRPr lang="en-US" sz="2200" kern="0" dirty="0">
                  <a:solidFill>
                    <a:srgbClr val="FFFFFF"/>
                  </a:solidFill>
                  <a:latin typeface="Segoe UI"/>
                </a:endParaRPr>
              </a:p>
            </p:txBody>
          </p:sp>
          <p:sp>
            <p:nvSpPr>
              <p:cNvPr id="38" name="Rectangle 37"/>
              <p:cNvSpPr/>
              <p:nvPr/>
            </p:nvSpPr>
            <p:spPr bwMode="auto">
              <a:xfrm>
                <a:off x="489216" y="5263226"/>
                <a:ext cx="1640038" cy="76451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393" tIns="38848" rIns="38848" bIns="77697" numCol="1" spcCol="0" rtlCol="0" fromWordArt="0" anchor="b" anchorCtr="0" forceAA="0" compatLnSpc="1">
                <a:prstTxWarp prst="textNoShape">
                  <a:avLst/>
                </a:prstTxWarp>
                <a:noAutofit/>
              </a:bodyPr>
              <a:lstStyle/>
              <a:p>
                <a:pPr defTabSz="931744" fontAlgn="base">
                  <a:spcBef>
                    <a:spcPct val="0"/>
                  </a:spcBef>
                  <a:spcAft>
                    <a:spcPct val="0"/>
                  </a:spcAft>
                </a:pPr>
                <a:r>
                  <a:rPr lang="en-US" sz="2000" spc="-52" dirty="0">
                    <a:gradFill>
                      <a:gsLst>
                        <a:gs pos="0">
                          <a:srgbClr val="FFFFFF"/>
                        </a:gs>
                        <a:gs pos="100000">
                          <a:srgbClr val="FFFFFF"/>
                        </a:gs>
                      </a:gsLst>
                      <a:lin ang="5400000" scaled="0"/>
                    </a:gradFill>
                    <a:ea typeface="Segoe UI" pitchFamily="34" charset="0"/>
                    <a:cs typeface="Segoe UI" pitchFamily="34" charset="0"/>
                  </a:rPr>
                  <a:t>Data Governance</a:t>
                </a:r>
              </a:p>
            </p:txBody>
          </p:sp>
        </p:grpSp>
        <p:pic>
          <p:nvPicPr>
            <p:cNvPr id="1028" name="Picture 4" descr="C:\Users\v-junyo\Documents\Jun_Mesh\Microsoft Files\DesignTools\Brand Photos\FY08 IT Pro Library - No Exp\blur person lady walking server IT machine.jpg"/>
            <p:cNvPicPr>
              <a:picLocks noChangeAspect="1" noChangeArrowheads="1"/>
            </p:cNvPicPr>
            <p:nvPr/>
          </p:nvPicPr>
          <p:blipFill rotWithShape="1">
            <a:blip r:embed="rId6">
              <a:extLst>
                <a:ext uri="{28A0092B-C50C-407E-A947-70E740481C1C}">
                  <a14:useLocalDpi xmlns:a14="http://schemas.microsoft.com/office/drawing/2010/main" val="0"/>
                </a:ext>
              </a:extLst>
            </a:blip>
            <a:srcRect l="47837" r="13584"/>
            <a:stretch/>
          </p:blipFill>
          <p:spPr bwMode="auto">
            <a:xfrm>
              <a:off x="5267539" y="1768744"/>
              <a:ext cx="2110766" cy="364746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 name="Group 3"/>
          <p:cNvGrpSpPr/>
          <p:nvPr/>
        </p:nvGrpSpPr>
        <p:grpSpPr>
          <a:xfrm>
            <a:off x="8695910" y="1477989"/>
            <a:ext cx="2152788" cy="4539105"/>
            <a:chOff x="7647180" y="1768744"/>
            <a:chExt cx="2110768" cy="4451667"/>
          </a:xfrm>
        </p:grpSpPr>
        <p:grpSp>
          <p:nvGrpSpPr>
            <p:cNvPr id="40" name="Group 39"/>
            <p:cNvGrpSpPr/>
            <p:nvPr/>
          </p:nvGrpSpPr>
          <p:grpSpPr>
            <a:xfrm>
              <a:off x="7647182" y="5416205"/>
              <a:ext cx="2110766" cy="804206"/>
              <a:chOff x="489216" y="5223538"/>
              <a:chExt cx="2110766" cy="804206"/>
            </a:xfrm>
          </p:grpSpPr>
          <p:sp>
            <p:nvSpPr>
              <p:cNvPr id="41" name="Rectangle 40"/>
              <p:cNvSpPr/>
              <p:nvPr/>
            </p:nvSpPr>
            <p:spPr bwMode="gray">
              <a:xfrm>
                <a:off x="489216" y="5223538"/>
                <a:ext cx="2110766" cy="792190"/>
              </a:xfrm>
              <a:prstGeom prst="rect">
                <a:avLst/>
              </a:prstGeom>
              <a:solidFill>
                <a:schemeClr val="accent1"/>
              </a:solidFill>
              <a:ln w="38100" cap="flat" cmpd="sng" algn="ctr">
                <a:noFill/>
                <a:prstDash val="solid"/>
                <a:headEnd type="none" w="med" len="med"/>
                <a:tailEnd type="none" w="med" len="med"/>
              </a:ln>
              <a:effectLst/>
            </p:spPr>
            <p:txBody>
              <a:bodyPr vert="horz" wrap="square" lIns="77693" tIns="38846" rIns="77693" bIns="38846" numCol="1" rtlCol="0" anchor="ctr" anchorCtr="0" compatLnSpc="1">
                <a:prstTxWarp prst="textNoShape">
                  <a:avLst/>
                </a:prstTxWarp>
              </a:bodyPr>
              <a:lstStyle/>
              <a:p>
                <a:pPr algn="ctr" defTabSz="932094" fontAlgn="base">
                  <a:spcBef>
                    <a:spcPct val="0"/>
                  </a:spcBef>
                  <a:spcAft>
                    <a:spcPct val="0"/>
                  </a:spcAft>
                  <a:defRPr/>
                </a:pPr>
                <a:endParaRPr lang="en-US" sz="2200" kern="0" dirty="0">
                  <a:solidFill>
                    <a:srgbClr val="FFFFFF"/>
                  </a:solidFill>
                  <a:latin typeface="Segoe UI"/>
                </a:endParaRPr>
              </a:p>
            </p:txBody>
          </p:sp>
          <p:sp>
            <p:nvSpPr>
              <p:cNvPr id="42" name="Rectangle 41"/>
              <p:cNvSpPr/>
              <p:nvPr/>
            </p:nvSpPr>
            <p:spPr bwMode="auto">
              <a:xfrm>
                <a:off x="489216" y="5263226"/>
                <a:ext cx="2110766" cy="76451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393" tIns="38848" rIns="38848" bIns="77697" numCol="1" spcCol="0" rtlCol="0" fromWordArt="0" anchor="b" anchorCtr="0" forceAA="0" compatLnSpc="1">
                <a:prstTxWarp prst="textNoShape">
                  <a:avLst/>
                </a:prstTxWarp>
                <a:noAutofit/>
              </a:bodyPr>
              <a:lstStyle/>
              <a:p>
                <a:pPr defTabSz="931744" fontAlgn="base">
                  <a:spcBef>
                    <a:spcPct val="0"/>
                  </a:spcBef>
                  <a:spcAft>
                    <a:spcPct val="0"/>
                  </a:spcAft>
                </a:pPr>
                <a:r>
                  <a:rPr lang="en-US" sz="2000" spc="-52" dirty="0">
                    <a:gradFill>
                      <a:gsLst>
                        <a:gs pos="0">
                          <a:srgbClr val="FFFFFF"/>
                        </a:gs>
                        <a:gs pos="100000">
                          <a:srgbClr val="FFFFFF"/>
                        </a:gs>
                      </a:gsLst>
                      <a:lin ang="5400000" scaled="0"/>
                    </a:gradFill>
                    <a:ea typeface="Segoe UI" pitchFamily="34" charset="0"/>
                    <a:cs typeface="Segoe UI" pitchFamily="34" charset="0"/>
                  </a:rPr>
                  <a:t>eDiscovery</a:t>
                </a:r>
              </a:p>
            </p:txBody>
          </p:sp>
        </p:grpSp>
        <p:pic>
          <p:nvPicPr>
            <p:cNvPr id="47" name="Picture 4" descr="http://1.bp.blogspot.com/_XsSofvFxr4Y/TVAeqa39CNI/AAAAAAAAC5g/JDgy4dxihso/s400/MagnifyingGlassData.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r="42439"/>
            <a:stretch/>
          </p:blipFill>
          <p:spPr bwMode="auto">
            <a:xfrm>
              <a:off x="7647180" y="1768744"/>
              <a:ext cx="2110767" cy="3647461"/>
            </a:xfrm>
            <a:prstGeom prst="rect">
              <a:avLst/>
            </a:prstGeom>
            <a:noFill/>
            <a:extLst>
              <a:ext uri="{909E8E84-426E-40DD-AFC4-6F175D3DCCD1}">
                <a14:hiddenFill xmlns:a14="http://schemas.microsoft.com/office/drawing/2010/main">
                  <a:solidFill>
                    <a:srgbClr val="FFFFFF"/>
                  </a:solidFill>
                </a14:hiddenFill>
              </a:ext>
            </a:extLst>
          </p:spPr>
        </p:pic>
      </p:grpSp>
      <p:sp>
        <p:nvSpPr>
          <p:cNvPr id="25" name="Title 1"/>
          <p:cNvSpPr>
            <a:spLocks noGrp="1"/>
          </p:cNvSpPr>
          <p:nvPr>
            <p:ph type="title"/>
          </p:nvPr>
        </p:nvSpPr>
        <p:spPr/>
        <p:txBody>
          <a:bodyPr/>
          <a:lstStyle/>
          <a:p>
            <a:r>
              <a:rPr lang="en-US" dirty="0" smtClean="0"/>
              <a:t>Spreadsheet Control innovation</a:t>
            </a:r>
            <a:endParaRPr lang="en-US" dirty="0"/>
          </a:p>
        </p:txBody>
      </p:sp>
    </p:spTree>
    <p:extLst>
      <p:ext uri="{BB962C8B-B14F-4D97-AF65-F5344CB8AC3E}">
        <p14:creationId xmlns:p14="http://schemas.microsoft.com/office/powerpoint/2010/main" val="27510122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1+#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750" fill="hold"/>
                                        <p:tgtEl>
                                          <p:spTgt spid="9"/>
                                        </p:tgtEl>
                                        <p:attrNameLst>
                                          <p:attrName>ppt_x</p:attrName>
                                        </p:attrNameLst>
                                      </p:cBhvr>
                                      <p:tavLst>
                                        <p:tav tm="0">
                                          <p:val>
                                            <p:strVal val="1+#ppt_w/2"/>
                                          </p:val>
                                        </p:tav>
                                        <p:tav tm="100000">
                                          <p:val>
                                            <p:strVal val="#ppt_x"/>
                                          </p:val>
                                        </p:tav>
                                      </p:tavLst>
                                    </p:anim>
                                    <p:anim calcmode="lin" valueType="num">
                                      <p:cBhvr additive="base">
                                        <p:cTn id="12" dur="75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750" fill="hold"/>
                                        <p:tgtEl>
                                          <p:spTgt spid="10"/>
                                        </p:tgtEl>
                                        <p:attrNameLst>
                                          <p:attrName>ppt_x</p:attrName>
                                        </p:attrNameLst>
                                      </p:cBhvr>
                                      <p:tavLst>
                                        <p:tav tm="0">
                                          <p:val>
                                            <p:strVal val="1+#ppt_w/2"/>
                                          </p:val>
                                        </p:tav>
                                        <p:tav tm="100000">
                                          <p:val>
                                            <p:strVal val="#ppt_x"/>
                                          </p:val>
                                        </p:tav>
                                      </p:tavLst>
                                    </p:anim>
                                    <p:anim calcmode="lin" valueType="num">
                                      <p:cBhvr additive="base">
                                        <p:cTn id="16" dur="75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750" fill="hold"/>
                                        <p:tgtEl>
                                          <p:spTgt spid="4"/>
                                        </p:tgtEl>
                                        <p:attrNameLst>
                                          <p:attrName>ppt_x</p:attrName>
                                        </p:attrNameLst>
                                      </p:cBhvr>
                                      <p:tavLst>
                                        <p:tav tm="0">
                                          <p:val>
                                            <p:strVal val="1+#ppt_w/2"/>
                                          </p:val>
                                        </p:tav>
                                        <p:tav tm="100000">
                                          <p:val>
                                            <p:strVal val="#ppt_x"/>
                                          </p:val>
                                        </p:tav>
                                      </p:tavLst>
                                    </p:anim>
                                    <p:anim calcmode="lin" valueType="num">
                                      <p:cBhvr additive="base">
                                        <p:cTn id="20" dur="75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par>
              <p:cTn id="21"/>
            </p:par>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1952144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738664"/>
          </a:xfrm>
        </p:spPr>
        <p:txBody>
          <a:bodyPr/>
          <a:lstStyle/>
          <a:p>
            <a:r>
              <a:rPr lang="en-US" dirty="0" smtClean="0"/>
              <a:t>A brand new benefit of version control in SharePoint</a:t>
            </a:r>
            <a:endParaRPr lang="en-US" dirty="0"/>
          </a:p>
        </p:txBody>
      </p:sp>
      <p:sp>
        <p:nvSpPr>
          <p:cNvPr id="3" name="Title 2"/>
          <p:cNvSpPr>
            <a:spLocks noGrp="1"/>
          </p:cNvSpPr>
          <p:nvPr>
            <p:ph type="title"/>
          </p:nvPr>
        </p:nvSpPr>
        <p:spPr/>
        <p:txBody>
          <a:bodyPr/>
          <a:lstStyle/>
          <a:p>
            <a:r>
              <a:rPr lang="en-US" dirty="0" smtClean="0"/>
              <a:t>Demo</a:t>
            </a:r>
            <a:endParaRPr lang="en-US" dirty="0"/>
          </a:p>
        </p:txBody>
      </p:sp>
    </p:spTree>
    <p:extLst>
      <p:ext uri="{BB962C8B-B14F-4D97-AF65-F5344CB8AC3E}">
        <p14:creationId xmlns:p14="http://schemas.microsoft.com/office/powerpoint/2010/main" val="2270323421"/>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28222" y="1408251"/>
            <a:ext cx="11582400" cy="4653030"/>
          </a:xfrm>
          <a:noFill/>
          <a:ln>
            <a:noFill/>
          </a:ln>
        </p:spPr>
        <p:txBody>
          <a:bodyPr anchor="ctr"/>
          <a:lstStyle/>
          <a:p>
            <a:pPr marL="0" indent="0">
              <a:buNone/>
            </a:pPr>
            <a:r>
              <a:rPr lang="en-US" dirty="0"/>
              <a:t>Why and when did spreadsheet controls become important?</a:t>
            </a:r>
          </a:p>
          <a:p>
            <a:pPr marL="0" indent="0">
              <a:buNone/>
            </a:pPr>
            <a:endParaRPr lang="en-US" dirty="0" smtClean="0"/>
          </a:p>
          <a:p>
            <a:pPr marL="0" indent="0">
              <a:buNone/>
            </a:pPr>
            <a:r>
              <a:rPr lang="en-US" dirty="0" smtClean="0"/>
              <a:t>2002 - Sarbanes-Oxley </a:t>
            </a:r>
            <a:r>
              <a:rPr lang="en-US" dirty="0"/>
              <a:t>Act </a:t>
            </a:r>
            <a:endParaRPr lang="en-US" dirty="0" smtClean="0"/>
          </a:p>
          <a:p>
            <a:pPr marL="0" indent="0">
              <a:buNone/>
            </a:pPr>
            <a:r>
              <a:rPr lang="en-US" dirty="0" smtClean="0"/>
              <a:t>2004 - Basel II</a:t>
            </a:r>
          </a:p>
          <a:p>
            <a:pPr marL="0" indent="0">
              <a:buNone/>
            </a:pPr>
            <a:r>
              <a:rPr lang="en-US" dirty="0" smtClean="0"/>
              <a:t>2005 - Solvency II (EU)</a:t>
            </a:r>
          </a:p>
          <a:p>
            <a:pPr marL="0" indent="0">
              <a:buNone/>
            </a:pPr>
            <a:r>
              <a:rPr lang="en-US" dirty="0" smtClean="0"/>
              <a:t>2010 - Institute </a:t>
            </a:r>
            <a:r>
              <a:rPr lang="en-US" dirty="0"/>
              <a:t>of Internal Auditors </a:t>
            </a:r>
            <a:r>
              <a:rPr lang="en-US" dirty="0" smtClean="0"/>
              <a:t>GTAG® </a:t>
            </a:r>
            <a:r>
              <a:rPr lang="en-US" dirty="0"/>
              <a:t>14</a:t>
            </a:r>
          </a:p>
        </p:txBody>
      </p:sp>
      <p:sp>
        <p:nvSpPr>
          <p:cNvPr id="3" name="Title 2"/>
          <p:cNvSpPr>
            <a:spLocks noGrp="1"/>
          </p:cNvSpPr>
          <p:nvPr>
            <p:ph type="title"/>
          </p:nvPr>
        </p:nvSpPr>
        <p:spPr/>
        <p:txBody>
          <a:bodyPr/>
          <a:lstStyle/>
          <a:p>
            <a:r>
              <a:rPr lang="en-US" dirty="0" smtClean="0"/>
              <a:t>History</a:t>
            </a:r>
            <a:endParaRPr lang="en-US" dirty="0"/>
          </a:p>
        </p:txBody>
      </p:sp>
    </p:spTree>
    <p:extLst>
      <p:ext uri="{BB962C8B-B14F-4D97-AF65-F5344CB8AC3E}">
        <p14:creationId xmlns:p14="http://schemas.microsoft.com/office/powerpoint/2010/main" val="2669511550"/>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bwMode="auto">
          <a:xfrm>
            <a:off x="427037" y="1135062"/>
            <a:ext cx="8915400" cy="57150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Title 5"/>
          <p:cNvSpPr>
            <a:spLocks noGrp="1"/>
          </p:cNvSpPr>
          <p:nvPr>
            <p:ph type="title"/>
          </p:nvPr>
        </p:nvSpPr>
        <p:spPr>
          <a:xfrm>
            <a:off x="276376" y="217488"/>
            <a:ext cx="11889564" cy="917575"/>
          </a:xfrm>
        </p:spPr>
        <p:txBody>
          <a:bodyPr/>
          <a:lstStyle/>
          <a:p>
            <a:r>
              <a:rPr lang="en-US" dirty="0" smtClean="0"/>
              <a:t>Spreadsheet Control – A Brief History</a:t>
            </a:r>
            <a:endParaRPr lang="en-US" dirty="0"/>
          </a:p>
        </p:txBody>
      </p:sp>
      <p:sp>
        <p:nvSpPr>
          <p:cNvPr id="8" name="Right Arrow 7"/>
          <p:cNvSpPr/>
          <p:nvPr/>
        </p:nvSpPr>
        <p:spPr>
          <a:xfrm>
            <a:off x="1055382" y="6071056"/>
            <a:ext cx="8115040" cy="501100"/>
          </a:xfrm>
          <a:prstGeom prst="rightArrow">
            <a:avLst/>
          </a:prstGeom>
          <a:solidFill>
            <a:schemeClr val="accent1"/>
          </a:solidFill>
        </p:spPr>
        <p:style>
          <a:lnRef idx="1">
            <a:schemeClr val="accent1"/>
          </a:lnRef>
          <a:fillRef idx="3">
            <a:schemeClr val="accent1"/>
          </a:fillRef>
          <a:effectRef idx="2">
            <a:schemeClr val="accent1"/>
          </a:effectRef>
          <a:fontRef idx="minor">
            <a:schemeClr val="lt1"/>
          </a:fontRef>
        </p:style>
        <p:txBody>
          <a:bodyPr lIns="91431" tIns="45716" rIns="91431" bIns="45716" rtlCol="0" anchor="ctr"/>
          <a:lstStyle/>
          <a:p>
            <a:pPr algn="ctr"/>
            <a:endParaRPr lang="en-US" dirty="0">
              <a:solidFill>
                <a:schemeClr val="tx1"/>
              </a:solidFill>
            </a:endParaRPr>
          </a:p>
        </p:txBody>
      </p:sp>
      <p:sp>
        <p:nvSpPr>
          <p:cNvPr id="9" name="TextBox 8"/>
          <p:cNvSpPr txBox="1"/>
          <p:nvPr/>
        </p:nvSpPr>
        <p:spPr>
          <a:xfrm>
            <a:off x="1338739" y="6167439"/>
            <a:ext cx="7424949" cy="606423"/>
          </a:xfrm>
          <a:prstGeom prst="rect">
            <a:avLst/>
          </a:prstGeom>
          <a:noFill/>
        </p:spPr>
        <p:txBody>
          <a:bodyPr wrap="square" lIns="91431" tIns="45716" rIns="91431" bIns="45716" rtlCol="0">
            <a:spAutoFit/>
          </a:bodyPr>
          <a:lstStyle/>
          <a:p>
            <a:r>
              <a:rPr lang="en-US" sz="1400" b="1" dirty="0">
                <a:effectLst>
                  <a:outerShdw blurRad="38100" dist="38100" dir="2700000" algn="tl">
                    <a:srgbClr val="000000">
                      <a:alpha val="43137"/>
                    </a:srgbClr>
                  </a:outerShdw>
                </a:effectLst>
              </a:rPr>
              <a:t>2004          2005        2006         2007        2008        2009      2010      2011     2012</a:t>
            </a:r>
          </a:p>
          <a:p>
            <a:endParaRPr lang="en-US" b="1" dirty="0">
              <a:solidFill>
                <a:schemeClr val="bg1"/>
              </a:solidFill>
              <a:effectLst>
                <a:outerShdw blurRad="38100" dist="38100" dir="2700000" algn="tl">
                  <a:srgbClr val="000000">
                    <a:alpha val="43137"/>
                  </a:srgbClr>
                </a:outerShdw>
              </a:effectLst>
            </a:endParaRPr>
          </a:p>
        </p:txBody>
      </p:sp>
      <p:sp>
        <p:nvSpPr>
          <p:cNvPr id="10" name="Rectangle 9"/>
          <p:cNvSpPr/>
          <p:nvPr/>
        </p:nvSpPr>
        <p:spPr>
          <a:xfrm>
            <a:off x="1055383" y="5906148"/>
            <a:ext cx="361905" cy="268541"/>
          </a:xfrm>
          <a:prstGeom prst="rect">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lIns="91431" tIns="45716" rIns="91431" bIns="45716" rtlCol="0" anchor="ctr"/>
          <a:lstStyle/>
          <a:p>
            <a:pPr algn="ctr"/>
            <a:endParaRPr lang="en-US" dirty="0"/>
          </a:p>
        </p:txBody>
      </p:sp>
      <p:sp>
        <p:nvSpPr>
          <p:cNvPr id="11" name="Rectangle 10"/>
          <p:cNvSpPr/>
          <p:nvPr/>
        </p:nvSpPr>
        <p:spPr>
          <a:xfrm>
            <a:off x="1473165" y="5792474"/>
            <a:ext cx="361905" cy="382214"/>
          </a:xfrm>
          <a:prstGeom prst="rect">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lIns="91431" tIns="45716" rIns="91431" bIns="45716" rtlCol="0" anchor="ctr"/>
          <a:lstStyle/>
          <a:p>
            <a:pPr algn="ctr"/>
            <a:endParaRPr lang="en-US" dirty="0"/>
          </a:p>
        </p:txBody>
      </p:sp>
      <p:sp>
        <p:nvSpPr>
          <p:cNvPr id="12" name="Rectangle 11"/>
          <p:cNvSpPr/>
          <p:nvPr/>
        </p:nvSpPr>
        <p:spPr>
          <a:xfrm>
            <a:off x="1890949" y="5692720"/>
            <a:ext cx="361905" cy="481968"/>
          </a:xfrm>
          <a:prstGeom prst="rect">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lIns="91431" tIns="45716" rIns="91431" bIns="45716" rtlCol="0" anchor="ctr"/>
          <a:lstStyle/>
          <a:p>
            <a:pPr algn="ctr"/>
            <a:endParaRPr lang="en-US" dirty="0"/>
          </a:p>
        </p:txBody>
      </p:sp>
      <p:sp>
        <p:nvSpPr>
          <p:cNvPr id="13" name="Rectangle 12"/>
          <p:cNvSpPr/>
          <p:nvPr/>
        </p:nvSpPr>
        <p:spPr>
          <a:xfrm>
            <a:off x="2308731" y="5495530"/>
            <a:ext cx="361905" cy="679158"/>
          </a:xfrm>
          <a:prstGeom prst="rect">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lIns="91431" tIns="45716" rIns="91431" bIns="45716" rtlCol="0" anchor="ctr"/>
          <a:lstStyle/>
          <a:p>
            <a:pPr algn="ctr"/>
            <a:endParaRPr lang="en-US" dirty="0"/>
          </a:p>
        </p:txBody>
      </p:sp>
      <p:sp>
        <p:nvSpPr>
          <p:cNvPr id="14" name="Rectangle 13"/>
          <p:cNvSpPr/>
          <p:nvPr/>
        </p:nvSpPr>
        <p:spPr>
          <a:xfrm>
            <a:off x="2726514" y="5400110"/>
            <a:ext cx="361905" cy="774579"/>
          </a:xfrm>
          <a:prstGeom prst="rect">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lIns="91431" tIns="45716" rIns="91431" bIns="45716" rtlCol="0" anchor="ctr"/>
          <a:lstStyle/>
          <a:p>
            <a:pPr algn="ctr"/>
            <a:endParaRPr lang="en-US" dirty="0"/>
          </a:p>
        </p:txBody>
      </p:sp>
      <p:sp>
        <p:nvSpPr>
          <p:cNvPr id="15" name="Rectangle 14"/>
          <p:cNvSpPr/>
          <p:nvPr/>
        </p:nvSpPr>
        <p:spPr>
          <a:xfrm>
            <a:off x="3144298" y="5240346"/>
            <a:ext cx="361905" cy="934343"/>
          </a:xfrm>
          <a:prstGeom prst="rect">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lIns="91431" tIns="45716" rIns="91431" bIns="45716" rtlCol="0" anchor="ctr"/>
          <a:lstStyle/>
          <a:p>
            <a:pPr algn="ctr"/>
            <a:endParaRPr lang="en-US" dirty="0"/>
          </a:p>
        </p:txBody>
      </p:sp>
      <p:sp>
        <p:nvSpPr>
          <p:cNvPr id="16" name="Rectangle 15"/>
          <p:cNvSpPr/>
          <p:nvPr/>
        </p:nvSpPr>
        <p:spPr>
          <a:xfrm>
            <a:off x="3562080" y="5069538"/>
            <a:ext cx="361905" cy="1105150"/>
          </a:xfrm>
          <a:prstGeom prst="rect">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lIns="91431" tIns="45716" rIns="91431" bIns="45716" rtlCol="0" anchor="ctr"/>
          <a:lstStyle/>
          <a:p>
            <a:pPr algn="ctr"/>
            <a:endParaRPr lang="en-US" dirty="0"/>
          </a:p>
        </p:txBody>
      </p:sp>
      <p:sp>
        <p:nvSpPr>
          <p:cNvPr id="17" name="Rectangle 16"/>
          <p:cNvSpPr/>
          <p:nvPr/>
        </p:nvSpPr>
        <p:spPr>
          <a:xfrm>
            <a:off x="3979864" y="4865388"/>
            <a:ext cx="361905" cy="1309300"/>
          </a:xfrm>
          <a:prstGeom prst="rect">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lIns="91431" tIns="45716" rIns="91431" bIns="45716" rtlCol="0" anchor="ctr"/>
          <a:lstStyle/>
          <a:p>
            <a:pPr algn="ctr"/>
            <a:endParaRPr lang="en-US" dirty="0"/>
          </a:p>
        </p:txBody>
      </p:sp>
      <p:sp>
        <p:nvSpPr>
          <p:cNvPr id="18" name="Rectangle 17"/>
          <p:cNvSpPr/>
          <p:nvPr/>
        </p:nvSpPr>
        <p:spPr>
          <a:xfrm>
            <a:off x="4397646" y="4683312"/>
            <a:ext cx="361905" cy="1491377"/>
          </a:xfrm>
          <a:prstGeom prst="rect">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lIns="91431" tIns="45716" rIns="91431" bIns="45716" rtlCol="0" anchor="ctr"/>
          <a:lstStyle/>
          <a:p>
            <a:pPr algn="ctr"/>
            <a:endParaRPr lang="en-US" dirty="0"/>
          </a:p>
        </p:txBody>
      </p:sp>
      <p:sp>
        <p:nvSpPr>
          <p:cNvPr id="19" name="Rectangle 18"/>
          <p:cNvSpPr/>
          <p:nvPr/>
        </p:nvSpPr>
        <p:spPr>
          <a:xfrm>
            <a:off x="4815429" y="4473302"/>
            <a:ext cx="361905" cy="1701386"/>
          </a:xfrm>
          <a:prstGeom prst="rect">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lIns="91431" tIns="45716" rIns="91431" bIns="45716" rtlCol="0" anchor="ctr"/>
          <a:lstStyle/>
          <a:p>
            <a:pPr algn="ctr"/>
            <a:endParaRPr lang="en-US" dirty="0"/>
          </a:p>
        </p:txBody>
      </p:sp>
      <p:sp>
        <p:nvSpPr>
          <p:cNvPr id="20" name="Rectangle 19"/>
          <p:cNvSpPr/>
          <p:nvPr/>
        </p:nvSpPr>
        <p:spPr>
          <a:xfrm>
            <a:off x="5233213" y="4234116"/>
            <a:ext cx="361905" cy="1940572"/>
          </a:xfrm>
          <a:prstGeom prst="rect">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lIns="91431" tIns="45716" rIns="91431" bIns="45716" rtlCol="0" anchor="ctr"/>
          <a:lstStyle/>
          <a:p>
            <a:pPr algn="ctr"/>
            <a:endParaRPr lang="en-US" dirty="0"/>
          </a:p>
        </p:txBody>
      </p:sp>
      <p:sp>
        <p:nvSpPr>
          <p:cNvPr id="22" name="Rectangle 21"/>
          <p:cNvSpPr/>
          <p:nvPr/>
        </p:nvSpPr>
        <p:spPr>
          <a:xfrm>
            <a:off x="5650995" y="3965082"/>
            <a:ext cx="361905" cy="2209607"/>
          </a:xfrm>
          <a:prstGeom prst="rect">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lIns="91431" tIns="45716" rIns="91431" bIns="45716" rtlCol="0" anchor="ctr"/>
          <a:lstStyle/>
          <a:p>
            <a:pPr algn="ctr"/>
            <a:endParaRPr lang="en-US" dirty="0"/>
          </a:p>
        </p:txBody>
      </p:sp>
      <p:sp>
        <p:nvSpPr>
          <p:cNvPr id="26" name="Rectangle 25"/>
          <p:cNvSpPr/>
          <p:nvPr/>
        </p:nvSpPr>
        <p:spPr>
          <a:xfrm>
            <a:off x="6068779" y="3415398"/>
            <a:ext cx="361905" cy="2759291"/>
          </a:xfrm>
          <a:prstGeom prst="rect">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lIns="91431" tIns="45716" rIns="91431" bIns="45716" rtlCol="0" anchor="ctr"/>
          <a:lstStyle/>
          <a:p>
            <a:pPr algn="ctr"/>
            <a:endParaRPr lang="en-US" dirty="0"/>
          </a:p>
        </p:txBody>
      </p:sp>
      <p:sp>
        <p:nvSpPr>
          <p:cNvPr id="27" name="Rectangle 26"/>
          <p:cNvSpPr/>
          <p:nvPr/>
        </p:nvSpPr>
        <p:spPr>
          <a:xfrm>
            <a:off x="6486561" y="2855655"/>
            <a:ext cx="361905" cy="3319033"/>
          </a:xfrm>
          <a:prstGeom prst="rect">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lIns="91431" tIns="45716" rIns="91431" bIns="45716" rtlCol="0" anchor="ctr"/>
          <a:lstStyle/>
          <a:p>
            <a:pPr algn="ctr"/>
            <a:endParaRPr lang="en-US" dirty="0"/>
          </a:p>
        </p:txBody>
      </p:sp>
      <p:sp>
        <p:nvSpPr>
          <p:cNvPr id="28" name="Rectangle 27"/>
          <p:cNvSpPr/>
          <p:nvPr/>
        </p:nvSpPr>
        <p:spPr>
          <a:xfrm>
            <a:off x="6904344" y="2340730"/>
            <a:ext cx="361905" cy="3833958"/>
          </a:xfrm>
          <a:prstGeom prst="rect">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lIns="91431" tIns="45716" rIns="91431" bIns="45716" rtlCol="0" anchor="ctr"/>
          <a:lstStyle/>
          <a:p>
            <a:pPr algn="ctr"/>
            <a:endParaRPr lang="en-US" dirty="0"/>
          </a:p>
        </p:txBody>
      </p:sp>
      <p:sp>
        <p:nvSpPr>
          <p:cNvPr id="29" name="Rectangle 28"/>
          <p:cNvSpPr/>
          <p:nvPr/>
        </p:nvSpPr>
        <p:spPr>
          <a:xfrm>
            <a:off x="7322128" y="1710588"/>
            <a:ext cx="361905" cy="4464100"/>
          </a:xfrm>
          <a:prstGeom prst="rect">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lIns="91431" tIns="45716" rIns="91431" bIns="45716" rtlCol="0" anchor="ctr"/>
          <a:lstStyle/>
          <a:p>
            <a:pPr algn="ctr"/>
            <a:endParaRPr lang="en-US" dirty="0"/>
          </a:p>
        </p:txBody>
      </p:sp>
      <p:sp>
        <p:nvSpPr>
          <p:cNvPr id="30" name="TextBox 29"/>
          <p:cNvSpPr txBox="1"/>
          <p:nvPr/>
        </p:nvSpPr>
        <p:spPr>
          <a:xfrm>
            <a:off x="1410331" y="6443044"/>
            <a:ext cx="7575368" cy="318286"/>
          </a:xfrm>
          <a:prstGeom prst="rect">
            <a:avLst/>
          </a:prstGeom>
          <a:noFill/>
        </p:spPr>
        <p:txBody>
          <a:bodyPr wrap="square" lIns="91431" tIns="45716" rIns="91431" bIns="45716" rtlCol="0">
            <a:spAutoFit/>
          </a:bodyPr>
          <a:lstStyle/>
          <a:p>
            <a:r>
              <a:rPr lang="en-US" sz="1400" dirty="0"/>
              <a:t>Innovators                                 Early Adopters                                                 Early Majority</a:t>
            </a:r>
          </a:p>
        </p:txBody>
      </p:sp>
      <p:sp>
        <p:nvSpPr>
          <p:cNvPr id="31" name="Rectangle 30"/>
          <p:cNvSpPr/>
          <p:nvPr/>
        </p:nvSpPr>
        <p:spPr>
          <a:xfrm>
            <a:off x="7739914" y="1231446"/>
            <a:ext cx="361905" cy="4943243"/>
          </a:xfrm>
          <a:prstGeom prst="rect">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lIns="91431" tIns="45716" rIns="91431" bIns="45716" rtlCol="0" anchor="ctr"/>
          <a:lstStyle/>
          <a:p>
            <a:pPr algn="ctr"/>
            <a:endParaRPr lang="en-US" dirty="0"/>
          </a:p>
        </p:txBody>
      </p:sp>
      <p:sp>
        <p:nvSpPr>
          <p:cNvPr id="32" name="Line Callout 2 (No Border) 31"/>
          <p:cNvSpPr/>
          <p:nvPr/>
        </p:nvSpPr>
        <p:spPr>
          <a:xfrm>
            <a:off x="655637" y="3491895"/>
            <a:ext cx="1301768" cy="1291346"/>
          </a:xfrm>
          <a:prstGeom prst="callout2">
            <a:avLst>
              <a:gd name="adj1" fmla="val 101930"/>
              <a:gd name="adj2" fmla="val 48927"/>
              <a:gd name="adj3" fmla="val 101930"/>
              <a:gd name="adj4" fmla="val 48401"/>
              <a:gd name="adj5" fmla="val 162012"/>
              <a:gd name="adj6" fmla="val 48766"/>
            </a:avLst>
          </a:prstGeom>
          <a:noFill/>
          <a:ln>
            <a:solidFill>
              <a:schemeClr val="tx1"/>
            </a:solidFill>
          </a:ln>
          <a:effectLst>
            <a:outerShdw sx="1000" sy="1000" rotWithShape="0">
              <a:srgbClr val="000000">
                <a:alpha val="0"/>
              </a:srgbClr>
            </a:outerShdw>
          </a:effectLst>
        </p:spPr>
        <p:style>
          <a:lnRef idx="1">
            <a:schemeClr val="accent1"/>
          </a:lnRef>
          <a:fillRef idx="3">
            <a:schemeClr val="accent1"/>
          </a:fillRef>
          <a:effectRef idx="2">
            <a:schemeClr val="accent1"/>
          </a:effectRef>
          <a:fontRef idx="minor">
            <a:schemeClr val="lt1"/>
          </a:fontRef>
        </p:style>
        <p:txBody>
          <a:bodyPr lIns="91431" tIns="45716" rIns="91431" bIns="45716" rtlCol="0" anchor="ctr"/>
          <a:lstStyle/>
          <a:p>
            <a:pPr algn="ctr"/>
            <a:r>
              <a:rPr lang="en-US" sz="1400" b="1" dirty="0">
                <a:solidFill>
                  <a:schemeClr val="tx1"/>
                </a:solidFill>
              </a:rPr>
              <a:t>PWC White Paper on Spreadsheet Controls &amp; SOX</a:t>
            </a:r>
          </a:p>
        </p:txBody>
      </p:sp>
      <p:sp>
        <p:nvSpPr>
          <p:cNvPr id="33" name="Line Callout 2 (No Border) 32"/>
          <p:cNvSpPr/>
          <p:nvPr/>
        </p:nvSpPr>
        <p:spPr>
          <a:xfrm>
            <a:off x="1338739" y="1394113"/>
            <a:ext cx="1292918" cy="1461543"/>
          </a:xfrm>
          <a:prstGeom prst="callout2">
            <a:avLst>
              <a:gd name="adj1" fmla="val 101930"/>
              <a:gd name="adj2" fmla="val 48927"/>
              <a:gd name="adj3" fmla="val 101930"/>
              <a:gd name="adj4" fmla="val 48401"/>
              <a:gd name="adj5" fmla="val 257156"/>
              <a:gd name="adj6" fmla="val 48766"/>
            </a:avLst>
          </a:prstGeom>
          <a:noFill/>
          <a:ln>
            <a:solidFill>
              <a:schemeClr val="tx1"/>
            </a:solidFill>
          </a:ln>
          <a:effectLst>
            <a:outerShdw sx="1000" sy="1000" rotWithShape="0">
              <a:srgbClr val="000000">
                <a:alpha val="0"/>
              </a:srgbClr>
            </a:outerShdw>
          </a:effectLst>
        </p:spPr>
        <p:style>
          <a:lnRef idx="1">
            <a:schemeClr val="accent1"/>
          </a:lnRef>
          <a:fillRef idx="3">
            <a:schemeClr val="accent1"/>
          </a:fillRef>
          <a:effectRef idx="2">
            <a:schemeClr val="accent1"/>
          </a:effectRef>
          <a:fontRef idx="minor">
            <a:schemeClr val="lt1"/>
          </a:fontRef>
        </p:style>
        <p:txBody>
          <a:bodyPr lIns="91431" tIns="45716" rIns="91431" bIns="45716" rtlCol="0" anchor="ctr"/>
          <a:lstStyle/>
          <a:p>
            <a:pPr algn="ctr"/>
            <a:r>
              <a:rPr lang="en-US" sz="1400" b="1" dirty="0">
                <a:solidFill>
                  <a:schemeClr val="tx1"/>
                </a:solidFill>
              </a:rPr>
              <a:t>Early Adopters Begin to Implement Manual Inventory, Controls </a:t>
            </a:r>
          </a:p>
        </p:txBody>
      </p:sp>
      <p:sp>
        <p:nvSpPr>
          <p:cNvPr id="35" name="Line Callout 2 (No Border) 34"/>
          <p:cNvSpPr/>
          <p:nvPr/>
        </p:nvSpPr>
        <p:spPr>
          <a:xfrm>
            <a:off x="2214289" y="2857976"/>
            <a:ext cx="1181656" cy="1579634"/>
          </a:xfrm>
          <a:prstGeom prst="callout2">
            <a:avLst>
              <a:gd name="adj1" fmla="val 101930"/>
              <a:gd name="adj2" fmla="val 48927"/>
              <a:gd name="adj3" fmla="val 101930"/>
              <a:gd name="adj4" fmla="val 48401"/>
              <a:gd name="adj5" fmla="val 148148"/>
              <a:gd name="adj6" fmla="val 48100"/>
            </a:avLst>
          </a:prstGeom>
          <a:noFill/>
          <a:ln>
            <a:solidFill>
              <a:schemeClr val="tx1"/>
            </a:solidFill>
          </a:ln>
          <a:effectLst>
            <a:outerShdw sx="1000" sy="1000" rotWithShape="0">
              <a:srgbClr val="000000">
                <a:alpha val="0"/>
              </a:srgbClr>
            </a:outerShdw>
          </a:effectLst>
        </p:spPr>
        <p:style>
          <a:lnRef idx="1">
            <a:schemeClr val="accent1"/>
          </a:lnRef>
          <a:fillRef idx="3">
            <a:schemeClr val="accent1"/>
          </a:fillRef>
          <a:effectRef idx="2">
            <a:schemeClr val="accent1"/>
          </a:effectRef>
          <a:fontRef idx="minor">
            <a:schemeClr val="lt1"/>
          </a:fontRef>
        </p:style>
        <p:txBody>
          <a:bodyPr lIns="91431" tIns="45716" rIns="91431" bIns="45716" rtlCol="0" anchor="ctr"/>
          <a:lstStyle/>
          <a:p>
            <a:pPr algn="ctr"/>
            <a:r>
              <a:rPr lang="en-US" sz="1400" b="1" dirty="0">
                <a:solidFill>
                  <a:schemeClr val="tx1"/>
                </a:solidFill>
              </a:rPr>
              <a:t>Technology Vendors Respond with Automated Solutions (v1.0)</a:t>
            </a:r>
          </a:p>
        </p:txBody>
      </p:sp>
      <p:sp>
        <p:nvSpPr>
          <p:cNvPr id="37" name="Line Callout 2 (No Border) 36"/>
          <p:cNvSpPr/>
          <p:nvPr/>
        </p:nvSpPr>
        <p:spPr>
          <a:xfrm>
            <a:off x="2793520" y="1616823"/>
            <a:ext cx="1751582" cy="1241152"/>
          </a:xfrm>
          <a:prstGeom prst="callout2">
            <a:avLst>
              <a:gd name="adj1" fmla="val 101930"/>
              <a:gd name="adj2" fmla="val 48927"/>
              <a:gd name="adj3" fmla="val 101930"/>
              <a:gd name="adj4" fmla="val 48401"/>
              <a:gd name="adj5" fmla="val 256221"/>
              <a:gd name="adj6" fmla="val 48766"/>
            </a:avLst>
          </a:prstGeom>
          <a:noFill/>
          <a:ln>
            <a:solidFill>
              <a:schemeClr val="tx1"/>
            </a:solidFill>
          </a:ln>
          <a:effectLst>
            <a:outerShdw sx="1000" sy="1000" rotWithShape="0">
              <a:srgbClr val="000000">
                <a:alpha val="0"/>
              </a:srgbClr>
            </a:outerShdw>
          </a:effectLst>
        </p:spPr>
        <p:style>
          <a:lnRef idx="1">
            <a:schemeClr val="accent1"/>
          </a:lnRef>
          <a:fillRef idx="3">
            <a:schemeClr val="accent1"/>
          </a:fillRef>
          <a:effectRef idx="2">
            <a:schemeClr val="accent1"/>
          </a:effectRef>
          <a:fontRef idx="minor">
            <a:schemeClr val="lt1"/>
          </a:fontRef>
        </p:style>
        <p:txBody>
          <a:bodyPr lIns="91431" tIns="45716" rIns="91431" bIns="45716" rtlCol="0" anchor="ctr"/>
          <a:lstStyle/>
          <a:p>
            <a:pPr algn="ctr"/>
            <a:r>
              <a:rPr lang="en-US" sz="1400" b="1" dirty="0">
                <a:solidFill>
                  <a:schemeClr val="tx1"/>
                </a:solidFill>
              </a:rPr>
              <a:t>Early Implementations of Automated Controls</a:t>
            </a:r>
          </a:p>
        </p:txBody>
      </p:sp>
      <p:sp>
        <p:nvSpPr>
          <p:cNvPr id="38" name="Line Callout 2 (No Border) 37"/>
          <p:cNvSpPr/>
          <p:nvPr/>
        </p:nvSpPr>
        <p:spPr>
          <a:xfrm>
            <a:off x="3746254" y="2899982"/>
            <a:ext cx="1181656" cy="1183827"/>
          </a:xfrm>
          <a:prstGeom prst="callout2">
            <a:avLst>
              <a:gd name="adj1" fmla="val 101930"/>
              <a:gd name="adj2" fmla="val 48927"/>
              <a:gd name="adj3" fmla="val 101930"/>
              <a:gd name="adj4" fmla="val 48401"/>
              <a:gd name="adj5" fmla="val 136390"/>
              <a:gd name="adj6" fmla="val 48100"/>
            </a:avLst>
          </a:prstGeom>
          <a:noFill/>
          <a:ln>
            <a:solidFill>
              <a:schemeClr val="tx1"/>
            </a:solidFill>
          </a:ln>
          <a:effectLst>
            <a:outerShdw sx="1000" sy="1000" rotWithShape="0">
              <a:srgbClr val="000000">
                <a:alpha val="0"/>
              </a:srgbClr>
            </a:outerShdw>
          </a:effectLst>
        </p:spPr>
        <p:style>
          <a:lnRef idx="1">
            <a:schemeClr val="accent1"/>
          </a:lnRef>
          <a:fillRef idx="3">
            <a:schemeClr val="accent1"/>
          </a:fillRef>
          <a:effectRef idx="2">
            <a:schemeClr val="accent1"/>
          </a:effectRef>
          <a:fontRef idx="minor">
            <a:schemeClr val="lt1"/>
          </a:fontRef>
        </p:style>
        <p:txBody>
          <a:bodyPr lIns="91431" tIns="45716" rIns="91431" bIns="45716" rtlCol="0" anchor="ctr"/>
          <a:lstStyle/>
          <a:p>
            <a:pPr algn="ctr"/>
            <a:r>
              <a:rPr lang="en-US" sz="1400" b="1" dirty="0">
                <a:solidFill>
                  <a:schemeClr val="tx1"/>
                </a:solidFill>
              </a:rPr>
              <a:t>Technology Vendors Up the Ante (v2.0)</a:t>
            </a:r>
          </a:p>
        </p:txBody>
      </p:sp>
      <p:sp>
        <p:nvSpPr>
          <p:cNvPr id="39" name="Line Callout 2 (No Border) 38"/>
          <p:cNvSpPr/>
          <p:nvPr/>
        </p:nvSpPr>
        <p:spPr>
          <a:xfrm>
            <a:off x="4895413" y="1655883"/>
            <a:ext cx="1463280" cy="1584388"/>
          </a:xfrm>
          <a:prstGeom prst="callout2">
            <a:avLst>
              <a:gd name="adj1" fmla="val 101930"/>
              <a:gd name="adj2" fmla="val 48927"/>
              <a:gd name="adj3" fmla="val 101930"/>
              <a:gd name="adj4" fmla="val 48401"/>
              <a:gd name="adj5" fmla="val 136390"/>
              <a:gd name="adj6" fmla="val 48100"/>
            </a:avLst>
          </a:prstGeom>
          <a:noFill/>
          <a:ln>
            <a:solidFill>
              <a:schemeClr val="tx1"/>
            </a:solidFill>
          </a:ln>
          <a:effectLst>
            <a:outerShdw sx="1000" sy="1000" rotWithShape="0">
              <a:srgbClr val="000000">
                <a:alpha val="0"/>
              </a:srgbClr>
            </a:outerShdw>
          </a:effectLst>
        </p:spPr>
        <p:style>
          <a:lnRef idx="1">
            <a:schemeClr val="accent1"/>
          </a:lnRef>
          <a:fillRef idx="3">
            <a:schemeClr val="accent1"/>
          </a:fillRef>
          <a:effectRef idx="2">
            <a:schemeClr val="accent1"/>
          </a:effectRef>
          <a:fontRef idx="minor">
            <a:schemeClr val="lt1"/>
          </a:fontRef>
        </p:style>
        <p:txBody>
          <a:bodyPr lIns="91431" tIns="45716" rIns="91431" bIns="45716" rtlCol="0" anchor="ctr"/>
          <a:lstStyle/>
          <a:p>
            <a:pPr algn="ctr"/>
            <a:r>
              <a:rPr lang="en-US" sz="1400" b="1" dirty="0">
                <a:solidFill>
                  <a:schemeClr val="tx1"/>
                </a:solidFill>
              </a:rPr>
              <a:t>Financial Markets Collapse, Driving Increased Scrutiny &amp;  Regulation</a:t>
            </a:r>
          </a:p>
        </p:txBody>
      </p:sp>
      <p:sp>
        <p:nvSpPr>
          <p:cNvPr id="41" name="Line Callout 2 (No Border) 40"/>
          <p:cNvSpPr/>
          <p:nvPr/>
        </p:nvSpPr>
        <p:spPr>
          <a:xfrm>
            <a:off x="6080305" y="1268835"/>
            <a:ext cx="1331827" cy="889487"/>
          </a:xfrm>
          <a:prstGeom prst="callout2">
            <a:avLst>
              <a:gd name="adj1" fmla="val 101930"/>
              <a:gd name="adj2" fmla="val 48927"/>
              <a:gd name="adj3" fmla="val 101930"/>
              <a:gd name="adj4" fmla="val 48401"/>
              <a:gd name="adj5" fmla="val 136390"/>
              <a:gd name="adj6" fmla="val 48100"/>
            </a:avLst>
          </a:prstGeom>
          <a:noFill/>
          <a:ln>
            <a:solidFill>
              <a:schemeClr val="tx1"/>
            </a:solidFill>
          </a:ln>
          <a:effectLst>
            <a:outerShdw sx="1000" sy="1000" rotWithShape="0">
              <a:srgbClr val="000000">
                <a:alpha val="0"/>
              </a:srgbClr>
            </a:outerShdw>
          </a:effectLst>
        </p:spPr>
        <p:style>
          <a:lnRef idx="1">
            <a:schemeClr val="accent1"/>
          </a:lnRef>
          <a:fillRef idx="3">
            <a:schemeClr val="accent1"/>
          </a:fillRef>
          <a:effectRef idx="2">
            <a:schemeClr val="accent1"/>
          </a:effectRef>
          <a:fontRef idx="minor">
            <a:schemeClr val="lt1"/>
          </a:fontRef>
        </p:style>
        <p:txBody>
          <a:bodyPr lIns="91431" tIns="45716" rIns="91431" bIns="45716" rtlCol="0" anchor="ctr"/>
          <a:lstStyle/>
          <a:p>
            <a:pPr algn="ctr"/>
            <a:r>
              <a:rPr lang="en-US" sz="1400" b="1" dirty="0">
                <a:solidFill>
                  <a:schemeClr val="tx1"/>
                </a:solidFill>
              </a:rPr>
              <a:t>Leaders &amp; Best Practices Emerge</a:t>
            </a:r>
          </a:p>
        </p:txBody>
      </p:sp>
      <p:sp>
        <p:nvSpPr>
          <p:cNvPr id="3" name="Rectangle 2"/>
          <p:cNvSpPr/>
          <p:nvPr/>
        </p:nvSpPr>
        <p:spPr bwMode="auto">
          <a:xfrm>
            <a:off x="9418638" y="1135062"/>
            <a:ext cx="2819400" cy="5715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ctr" anchorCtr="0" forceAA="0" compatLnSpc="1">
            <a:prstTxWarp prst="textNoShape">
              <a:avLst/>
            </a:prstTxWarp>
            <a:noAutofit/>
          </a:bodyPr>
          <a:lstStyle/>
          <a:p>
            <a:pPr algn="ctr" defTabSz="932381" fontAlgn="base">
              <a:lnSpc>
                <a:spcPct val="90000"/>
              </a:lnSpc>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2011 – Microsoft acquires the Prodiance Corporation</a:t>
            </a:r>
          </a:p>
        </p:txBody>
      </p:sp>
    </p:spTree>
    <p:extLst>
      <p:ext uri="{BB962C8B-B14F-4D97-AF65-F5344CB8AC3E}">
        <p14:creationId xmlns:p14="http://schemas.microsoft.com/office/powerpoint/2010/main" val="21373916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ipe(down)">
                                      <p:cBhvr>
                                        <p:cTn id="12" dur="500"/>
                                        <p:tgtEl>
                                          <p:spTgt spid="3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wipe(down)">
                                      <p:cBhvr>
                                        <p:cTn id="17" dur="500"/>
                                        <p:tgtEl>
                                          <p:spTgt spid="3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wipe(down)">
                                      <p:cBhvr>
                                        <p:cTn id="22" dur="500"/>
                                        <p:tgtEl>
                                          <p:spTgt spid="3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wipe(down)">
                                      <p:cBhvr>
                                        <p:cTn id="27" dur="500"/>
                                        <p:tgtEl>
                                          <p:spTgt spid="3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wipe(down)">
                                      <p:cBhvr>
                                        <p:cTn id="32" dur="500"/>
                                        <p:tgtEl>
                                          <p:spTgt spid="3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wipe(down)">
                                      <p:cBhvr>
                                        <p:cTn id="37" dur="500"/>
                                        <p:tgtEl>
                                          <p:spTgt spid="4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ipe(down)">
                                      <p:cBhvr>
                                        <p:cTn id="4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5" grpId="0" animBg="1"/>
      <p:bldP spid="37" grpId="0" animBg="1"/>
      <p:bldP spid="38" grpId="0" animBg="1"/>
      <p:bldP spid="39" grpId="0" animBg="1"/>
      <p:bldP spid="41" grpId="0" animBg="1"/>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What’s an EUC?</a:t>
            </a:r>
            <a:endParaRPr lang="en-US" dirty="0"/>
          </a:p>
        </p:txBody>
      </p:sp>
      <p:sp>
        <p:nvSpPr>
          <p:cNvPr id="4" name="Rectangle 3"/>
          <p:cNvSpPr/>
          <p:nvPr/>
        </p:nvSpPr>
        <p:spPr bwMode="auto">
          <a:xfrm>
            <a:off x="1265237" y="1360488"/>
            <a:ext cx="9677400" cy="1676400"/>
          </a:xfrm>
          <a:prstGeom prst="rect">
            <a:avLst/>
          </a:prstGeom>
          <a:solidFill>
            <a:schemeClr val="accent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ctr" anchorCtr="0" forceAA="0" compatLnSpc="1">
            <a:prstTxWarp prst="textNoShape">
              <a:avLst/>
            </a:prstTxWarp>
            <a:noAutofit/>
          </a:bodyPr>
          <a:lstStyle/>
          <a:p>
            <a:pPr defTabSz="932381" fontAlgn="base">
              <a:lnSpc>
                <a:spcPct val="90000"/>
              </a:lnSpc>
              <a:spcBef>
                <a:spcPct val="0"/>
              </a:spcBef>
              <a:spcAft>
                <a:spcPct val="0"/>
              </a:spcAft>
            </a:pPr>
            <a:r>
              <a:rPr lang="en-US" sz="4400" b="1" dirty="0">
                <a:latin typeface="+mj-lt"/>
              </a:rPr>
              <a:t>E</a:t>
            </a:r>
            <a:r>
              <a:rPr lang="en-US" sz="4400" dirty="0">
                <a:latin typeface="+mj-lt"/>
              </a:rPr>
              <a:t>nd-</a:t>
            </a:r>
            <a:r>
              <a:rPr lang="en-US" sz="4400" b="1" dirty="0">
                <a:latin typeface="+mj-lt"/>
              </a:rPr>
              <a:t>U</a:t>
            </a:r>
            <a:r>
              <a:rPr lang="en-US" sz="4400" dirty="0">
                <a:latin typeface="+mj-lt"/>
              </a:rPr>
              <a:t>ser </a:t>
            </a:r>
            <a:r>
              <a:rPr lang="en-US" sz="4400" b="1" dirty="0">
                <a:latin typeface="+mj-lt"/>
              </a:rPr>
              <a:t>C</a:t>
            </a:r>
            <a:r>
              <a:rPr lang="en-US" sz="4400" dirty="0">
                <a:latin typeface="+mj-lt"/>
              </a:rPr>
              <a:t>omputing application</a:t>
            </a:r>
          </a:p>
        </p:txBody>
      </p:sp>
      <p:sp>
        <p:nvSpPr>
          <p:cNvPr id="5" name="Rectangle 4"/>
          <p:cNvSpPr/>
          <p:nvPr/>
        </p:nvSpPr>
        <p:spPr bwMode="auto">
          <a:xfrm>
            <a:off x="1265237" y="3116263"/>
            <a:ext cx="9677400" cy="1676400"/>
          </a:xfrm>
          <a:prstGeom prst="rect">
            <a:avLst/>
          </a:prstGeom>
          <a:solidFill>
            <a:schemeClr val="accent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ctr" anchorCtr="0" forceAA="0" compatLnSpc="1">
            <a:prstTxWarp prst="textNoShape">
              <a:avLst/>
            </a:prstTxWarp>
            <a:noAutofit/>
          </a:bodyPr>
          <a:lstStyle/>
          <a:p>
            <a:r>
              <a:rPr lang="en-US" sz="4000" dirty="0">
                <a:latin typeface="+mj-lt"/>
              </a:rPr>
              <a:t>Critical spreadsheets and databases created by end users without the involvement of IT </a:t>
            </a:r>
          </a:p>
        </p:txBody>
      </p:sp>
      <p:sp>
        <p:nvSpPr>
          <p:cNvPr id="6" name="Rectangle 5"/>
          <p:cNvSpPr/>
          <p:nvPr/>
        </p:nvSpPr>
        <p:spPr bwMode="auto">
          <a:xfrm>
            <a:off x="1265237" y="4875822"/>
            <a:ext cx="9677400" cy="1676400"/>
          </a:xfrm>
          <a:prstGeom prst="rect">
            <a:avLst/>
          </a:prstGeom>
          <a:solidFill>
            <a:schemeClr val="accent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ctr" anchorCtr="0" forceAA="0" compatLnSpc="1">
            <a:prstTxWarp prst="textNoShape">
              <a:avLst/>
            </a:prstTxWarp>
            <a:noAutofit/>
          </a:bodyPr>
          <a:lstStyle/>
          <a:p>
            <a:r>
              <a:rPr lang="en-US" sz="4000" dirty="0">
                <a:latin typeface="+mj-lt"/>
              </a:rPr>
              <a:t>Developed without following a good application development practices.</a:t>
            </a:r>
          </a:p>
        </p:txBody>
      </p:sp>
    </p:spTree>
    <p:extLst>
      <p:ext uri="{BB962C8B-B14F-4D97-AF65-F5344CB8AC3E}">
        <p14:creationId xmlns:p14="http://schemas.microsoft.com/office/powerpoint/2010/main" val="2921432058"/>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Issue</a:t>
            </a:r>
            <a:endParaRPr lang="en-US" dirty="0"/>
          </a:p>
        </p:txBody>
      </p:sp>
      <p:sp>
        <p:nvSpPr>
          <p:cNvPr id="3" name="Content Placeholder 2"/>
          <p:cNvSpPr>
            <a:spLocks noGrp="1"/>
          </p:cNvSpPr>
          <p:nvPr>
            <p:ph type="body" sz="quarter" idx="10"/>
          </p:nvPr>
        </p:nvSpPr>
        <p:spPr>
          <a:xfrm>
            <a:off x="198438" y="1517649"/>
            <a:ext cx="6175555" cy="3118829"/>
          </a:xfrm>
          <a:solidFill>
            <a:srgbClr val="C00000"/>
          </a:solidFill>
        </p:spPr>
        <p:txBody>
          <a:bodyPr>
            <a:noAutofit/>
          </a:bodyPr>
          <a:lstStyle/>
          <a:p>
            <a:pPr marL="0" indent="0">
              <a:buNone/>
            </a:pPr>
            <a:r>
              <a:rPr lang="en-US" sz="3200" dirty="0">
                <a:solidFill>
                  <a:schemeClr val="tx1"/>
                </a:solidFill>
              </a:rPr>
              <a:t>Nothing within the technology environment has a greater chance of directly causing financial statements to be materially misstated than spreadsheets.  </a:t>
            </a:r>
          </a:p>
        </p:txBody>
      </p:sp>
      <p:sp>
        <p:nvSpPr>
          <p:cNvPr id="4" name="Content Placeholder 2"/>
          <p:cNvSpPr txBox="1">
            <a:spLocks/>
          </p:cNvSpPr>
          <p:nvPr/>
        </p:nvSpPr>
        <p:spPr>
          <a:xfrm>
            <a:off x="198437" y="4640262"/>
            <a:ext cx="6175556" cy="1371600"/>
          </a:xfrm>
          <a:prstGeom prst="rect">
            <a:avLst/>
          </a:prstGeom>
          <a:solidFill>
            <a:srgbClr val="C00000"/>
          </a:solidFill>
        </p:spPr>
        <p:txBody>
          <a:bodyPr vert="horz" wrap="square" lIns="146289" tIns="91431" rIns="146289" bIns="91431" rtlCol="0">
            <a:no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200" dirty="0">
                <a:solidFill>
                  <a:schemeClr val="tx1"/>
                </a:solidFill>
              </a:rPr>
              <a:t>Furthermore, no technology is less-controlled than spreadsheets.</a:t>
            </a:r>
          </a:p>
          <a:p>
            <a:pPr marL="0" indent="0">
              <a:buNone/>
            </a:pPr>
            <a:endParaRPr lang="en-US" sz="2400" dirty="0">
              <a:solidFill>
                <a:schemeClr val="tx1"/>
              </a:solidFill>
              <a:latin typeface="+mn-lt"/>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73993" y="1521434"/>
            <a:ext cx="5621434" cy="4490429"/>
          </a:xfrm>
          <a:prstGeom prst="rect">
            <a:avLst/>
          </a:prstGeom>
        </p:spPr>
      </p:pic>
    </p:spTree>
    <p:extLst>
      <p:ext uri="{BB962C8B-B14F-4D97-AF65-F5344CB8AC3E}">
        <p14:creationId xmlns:p14="http://schemas.microsoft.com/office/powerpoint/2010/main" val="1039140500"/>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951037" y="1004727"/>
            <a:ext cx="8666302" cy="5860819"/>
          </a:xfrm>
          <a:prstGeom prst="rect">
            <a:avLst/>
          </a:prstGeom>
        </p:spPr>
      </p:pic>
      <p:sp>
        <p:nvSpPr>
          <p:cNvPr id="2" name="Title 1"/>
          <p:cNvSpPr>
            <a:spLocks noGrp="1"/>
          </p:cNvSpPr>
          <p:nvPr>
            <p:ph type="title"/>
          </p:nvPr>
        </p:nvSpPr>
        <p:spPr>
          <a:xfrm>
            <a:off x="531949" y="233151"/>
            <a:ext cx="11370961" cy="762786"/>
          </a:xfrm>
        </p:spPr>
        <p:txBody>
          <a:bodyPr/>
          <a:lstStyle/>
          <a:p>
            <a:r>
              <a:rPr lang="en-US" dirty="0" smtClean="0"/>
              <a:t>Do You </a:t>
            </a:r>
            <a:r>
              <a:rPr lang="en-US" dirty="0"/>
              <a:t>T</a:t>
            </a:r>
            <a:r>
              <a:rPr lang="en-US" dirty="0" smtClean="0"/>
              <a:t>rust This </a:t>
            </a:r>
            <a:r>
              <a:rPr lang="en-US" dirty="0"/>
              <a:t>S</a:t>
            </a:r>
            <a:r>
              <a:rPr lang="en-US" dirty="0" smtClean="0"/>
              <a:t>preadsheet?</a:t>
            </a:r>
            <a:endParaRPr lang="en-US" dirty="0"/>
          </a:p>
        </p:txBody>
      </p:sp>
      <p:sp>
        <p:nvSpPr>
          <p:cNvPr id="5" name="Rounded Rectangular Callout 4"/>
          <p:cNvSpPr/>
          <p:nvPr/>
        </p:nvSpPr>
        <p:spPr>
          <a:xfrm>
            <a:off x="8627462" y="3885847"/>
            <a:ext cx="1632056" cy="1010320"/>
          </a:xfrm>
          <a:prstGeom prst="wedgeRoundRectCallout">
            <a:avLst>
              <a:gd name="adj1" fmla="val -84288"/>
              <a:gd name="adj2" fmla="val 6824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r>
              <a:rPr lang="en-US" dirty="0"/>
              <a:t>Invisible Cells</a:t>
            </a:r>
          </a:p>
        </p:txBody>
      </p:sp>
      <p:sp>
        <p:nvSpPr>
          <p:cNvPr id="9" name="Rounded Rectangular Callout 8"/>
          <p:cNvSpPr/>
          <p:nvPr/>
        </p:nvSpPr>
        <p:spPr>
          <a:xfrm>
            <a:off x="8860247" y="5683383"/>
            <a:ext cx="1632056" cy="1010320"/>
          </a:xfrm>
          <a:prstGeom prst="wedgeRoundRectCallout">
            <a:avLst>
              <a:gd name="adj1" fmla="val -79797"/>
              <a:gd name="adj2" fmla="val -2088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r>
              <a:rPr lang="en-US" dirty="0"/>
              <a:t>Negative Formulas</a:t>
            </a:r>
          </a:p>
        </p:txBody>
      </p:sp>
      <p:sp>
        <p:nvSpPr>
          <p:cNvPr id="10" name="Rounded Rectangular Callout 9"/>
          <p:cNvSpPr/>
          <p:nvPr/>
        </p:nvSpPr>
        <p:spPr>
          <a:xfrm>
            <a:off x="2809811" y="2192707"/>
            <a:ext cx="1632056" cy="1010320"/>
          </a:xfrm>
          <a:prstGeom prst="wedgeRoundRectCallout">
            <a:avLst>
              <a:gd name="adj1" fmla="val 59661"/>
              <a:gd name="adj2" fmla="val 7880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r>
              <a:rPr lang="en-US" dirty="0"/>
              <a:t>Broken Link</a:t>
            </a:r>
          </a:p>
        </p:txBody>
      </p:sp>
      <p:sp>
        <p:nvSpPr>
          <p:cNvPr id="11" name="Rounded Rectangular Callout 10"/>
          <p:cNvSpPr/>
          <p:nvPr/>
        </p:nvSpPr>
        <p:spPr>
          <a:xfrm>
            <a:off x="2657555" y="4391008"/>
            <a:ext cx="1632056" cy="1010320"/>
          </a:xfrm>
          <a:prstGeom prst="wedgeRoundRectCallout">
            <a:avLst>
              <a:gd name="adj1" fmla="val 92283"/>
              <a:gd name="adj2" fmla="val 15100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r>
              <a:rPr lang="en-US" dirty="0"/>
              <a:t>Very Hidden Sheet</a:t>
            </a:r>
          </a:p>
        </p:txBody>
      </p:sp>
      <p:sp>
        <p:nvSpPr>
          <p:cNvPr id="13" name="Rounded Rectangular Callout 12"/>
          <p:cNvSpPr/>
          <p:nvPr/>
        </p:nvSpPr>
        <p:spPr>
          <a:xfrm>
            <a:off x="8563310" y="2635183"/>
            <a:ext cx="1632056" cy="1010320"/>
          </a:xfrm>
          <a:prstGeom prst="wedgeRoundRectCallout">
            <a:avLst>
              <a:gd name="adj1" fmla="val -80946"/>
              <a:gd name="adj2" fmla="val 10158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r>
              <a:rPr lang="en-US" dirty="0"/>
              <a:t>Plugged Formula</a:t>
            </a:r>
          </a:p>
        </p:txBody>
      </p:sp>
      <p:grpSp>
        <p:nvGrpSpPr>
          <p:cNvPr id="14" name="Group 13"/>
          <p:cNvGrpSpPr/>
          <p:nvPr/>
        </p:nvGrpSpPr>
        <p:grpSpPr>
          <a:xfrm>
            <a:off x="4594122" y="2440891"/>
            <a:ext cx="3944886" cy="3907620"/>
            <a:chOff x="4196449" y="6054737"/>
            <a:chExt cx="335249" cy="332082"/>
          </a:xfrm>
          <a:solidFill>
            <a:srgbClr val="C00000"/>
          </a:solidFill>
        </p:grpSpPr>
        <p:sp>
          <p:nvSpPr>
            <p:cNvPr id="15" name="Freeform 88"/>
            <p:cNvSpPr>
              <a:spLocks/>
            </p:cNvSpPr>
            <p:nvPr/>
          </p:nvSpPr>
          <p:spPr bwMode="black">
            <a:xfrm>
              <a:off x="4202775" y="6054737"/>
              <a:ext cx="322595" cy="332082"/>
            </a:xfrm>
            <a:custGeom>
              <a:avLst/>
              <a:gdLst>
                <a:gd name="T0" fmla="*/ 13 w 102"/>
                <a:gd name="T1" fmla="*/ 105 h 105"/>
                <a:gd name="T2" fmla="*/ 102 w 102"/>
                <a:gd name="T3" fmla="*/ 15 h 105"/>
                <a:gd name="T4" fmla="*/ 89 w 102"/>
                <a:gd name="T5" fmla="*/ 0 h 105"/>
                <a:gd name="T6" fmla="*/ 0 w 102"/>
                <a:gd name="T7" fmla="*/ 91 h 105"/>
                <a:gd name="T8" fmla="*/ 13 w 102"/>
                <a:gd name="T9" fmla="*/ 105 h 105"/>
              </a:gdLst>
              <a:ahLst/>
              <a:cxnLst>
                <a:cxn ang="0">
                  <a:pos x="T0" y="T1"/>
                </a:cxn>
                <a:cxn ang="0">
                  <a:pos x="T2" y="T3"/>
                </a:cxn>
                <a:cxn ang="0">
                  <a:pos x="T4" y="T5"/>
                </a:cxn>
                <a:cxn ang="0">
                  <a:pos x="T6" y="T7"/>
                </a:cxn>
                <a:cxn ang="0">
                  <a:pos x="T8" y="T9"/>
                </a:cxn>
              </a:cxnLst>
              <a:rect l="0" t="0" r="r" b="b"/>
              <a:pathLst>
                <a:path w="102" h="105">
                  <a:moveTo>
                    <a:pt x="13" y="105"/>
                  </a:moveTo>
                  <a:lnTo>
                    <a:pt x="102" y="15"/>
                  </a:lnTo>
                  <a:lnTo>
                    <a:pt x="89" y="0"/>
                  </a:lnTo>
                  <a:lnTo>
                    <a:pt x="0" y="91"/>
                  </a:lnTo>
                  <a:lnTo>
                    <a:pt x="13" y="105"/>
                  </a:lnTo>
                  <a:close/>
                </a:path>
              </a:pathLst>
            </a:custGeom>
            <a:grpFill/>
            <a:ln>
              <a:noFill/>
            </a:ln>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16" name="Freeform 89"/>
            <p:cNvSpPr>
              <a:spLocks/>
            </p:cNvSpPr>
            <p:nvPr/>
          </p:nvSpPr>
          <p:spPr bwMode="black">
            <a:xfrm>
              <a:off x="4196449" y="6054737"/>
              <a:ext cx="335249" cy="332082"/>
            </a:xfrm>
            <a:custGeom>
              <a:avLst/>
              <a:gdLst>
                <a:gd name="T0" fmla="*/ 106 w 106"/>
                <a:gd name="T1" fmla="*/ 91 h 105"/>
                <a:gd name="T2" fmla="*/ 15 w 106"/>
                <a:gd name="T3" fmla="*/ 0 h 105"/>
                <a:gd name="T4" fmla="*/ 0 w 106"/>
                <a:gd name="T5" fmla="*/ 14 h 105"/>
                <a:gd name="T6" fmla="*/ 91 w 106"/>
                <a:gd name="T7" fmla="*/ 105 h 105"/>
                <a:gd name="T8" fmla="*/ 106 w 106"/>
                <a:gd name="T9" fmla="*/ 91 h 105"/>
              </a:gdLst>
              <a:ahLst/>
              <a:cxnLst>
                <a:cxn ang="0">
                  <a:pos x="T0" y="T1"/>
                </a:cxn>
                <a:cxn ang="0">
                  <a:pos x="T2" y="T3"/>
                </a:cxn>
                <a:cxn ang="0">
                  <a:pos x="T4" y="T5"/>
                </a:cxn>
                <a:cxn ang="0">
                  <a:pos x="T6" y="T7"/>
                </a:cxn>
                <a:cxn ang="0">
                  <a:pos x="T8" y="T9"/>
                </a:cxn>
              </a:cxnLst>
              <a:rect l="0" t="0" r="r" b="b"/>
              <a:pathLst>
                <a:path w="106" h="105">
                  <a:moveTo>
                    <a:pt x="106" y="91"/>
                  </a:moveTo>
                  <a:lnTo>
                    <a:pt x="15" y="0"/>
                  </a:lnTo>
                  <a:lnTo>
                    <a:pt x="0" y="14"/>
                  </a:lnTo>
                  <a:lnTo>
                    <a:pt x="91" y="105"/>
                  </a:lnTo>
                  <a:lnTo>
                    <a:pt x="106" y="91"/>
                  </a:lnTo>
                  <a:close/>
                </a:path>
              </a:pathLst>
            </a:custGeom>
            <a:grpFill/>
            <a:ln>
              <a:noFill/>
            </a:ln>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grpSp>
    </p:spTree>
    <p:extLst>
      <p:ext uri="{BB962C8B-B14F-4D97-AF65-F5344CB8AC3E}">
        <p14:creationId xmlns:p14="http://schemas.microsoft.com/office/powerpoint/2010/main" val="27851844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0" grpId="0" animBg="1"/>
      <p:bldP spid="11" grpId="0" animBg="1"/>
      <p:bldP spid="13" grpId="0" animBg="1"/>
    </p:bldLst>
  </p:timing>
</p:sld>
</file>

<file path=ppt/theme/theme1.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1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Steve Kraynak</External_x0020_Speaker>
    <Session_x0020_Code xmlns="2295e2e7-0eeb-498e-8716-217bb2ee6ee3">SPC260</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Steve Kraynak </Speaker>
    <AverageRating xmlns="http://schemas.microsoft.com/sharepoint/v3" xsi:nil="true"/>
  </documentManagement>
</p:properties>
</file>

<file path=customXml/itemProps1.xml><?xml version="1.0" encoding="utf-8"?>
<ds:datastoreItem xmlns:ds="http://schemas.openxmlformats.org/officeDocument/2006/customXml" ds:itemID="{55270F6C-0B20-4494-B331-75810EF4EC2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2295e2e7-0eeb-498e-8716-217bb2ee6ee3"/>
    <ds:schemaRef ds:uri="http://schemas.microsoft.com/sharepoint/v3"/>
    <ds:schemaRef ds:uri="http://schemas.microsoft.com/office/infopath/2007/PartnerControls"/>
    <ds:schemaRef ds:uri="http://www.w3.org/XML/1998/namespace"/>
    <ds:schemaRef ds:uri="032d541b-1b4e-4d91-93c7-b10533c52f73"/>
    <ds:schemaRef ds:uri="http://schemas.openxmlformats.org/package/2006/metadata/core-properties"/>
    <ds:schemaRef ds:uri="http://purl.org/dc/elements/1.1/"/>
    <ds:schemaRef ds:uri="230e9df3-be65-4c73-a93b-d1236ebd677e"/>
    <ds:schemaRef ds:uri="http://schemas.microsoft.com/office/2006/documentManagement/types"/>
    <ds:schemaRef ds:uri="http://schemas.microsoft.com/office/2006/metadata/properties"/>
    <ds:schemaRef ds:uri="http://purl.org/dc/dcmitype/"/>
    <ds:schemaRef ds:uri="http://purl.org/dc/terms/"/>
  </ds:schemaRefs>
</ds:datastoreItem>
</file>

<file path=docProps/app.xml><?xml version="1.0" encoding="utf-8"?>
<Properties xmlns="http://schemas.openxmlformats.org/officeDocument/2006/extended-properties" xmlns:vt="http://schemas.openxmlformats.org/officeDocument/2006/docPropsVTypes">
  <Template>SPC2012_SPC260_stevekra</Template>
  <TotalTime>5146</TotalTime>
  <Words>1486</Words>
  <Application>Microsoft Office PowerPoint</Application>
  <PresentationFormat>Custom</PresentationFormat>
  <Paragraphs>240</Paragraphs>
  <Slides>30</Slides>
  <Notes>11</Notes>
  <HiddenSlides>0</HiddenSlides>
  <MMClips>8</MMClips>
  <ScaleCrop>false</ScaleCrop>
  <HeadingPairs>
    <vt:vector size="4" baseType="variant">
      <vt:variant>
        <vt:lpstr>Theme</vt:lpstr>
      </vt:variant>
      <vt:variant>
        <vt:i4>3</vt:i4>
      </vt:variant>
      <vt:variant>
        <vt:lpstr>Slide Titles</vt:lpstr>
      </vt:variant>
      <vt:variant>
        <vt:i4>30</vt:i4>
      </vt:variant>
    </vt:vector>
  </HeadingPairs>
  <TitlesOfParts>
    <vt:vector size="33" baseType="lpstr">
      <vt:lpstr>5-30072_SPC2012_Business_Template_16x9</vt:lpstr>
      <vt:lpstr>5-30072_SPC2012_Business_Template_16x9_Light</vt:lpstr>
      <vt:lpstr>1_5-30072_SPC2012_Business_Template_16x9_Light</vt:lpstr>
      <vt:lpstr>PowerPoint Presentation</vt:lpstr>
      <vt:lpstr>What's New in Spreadsheet Management for Office and SharePoint</vt:lpstr>
      <vt:lpstr>Spreadsheet Control innovation</vt:lpstr>
      <vt:lpstr>Demo</vt:lpstr>
      <vt:lpstr>History</vt:lpstr>
      <vt:lpstr>Spreadsheet Control – A Brief History</vt:lpstr>
      <vt:lpstr>What’s an EUC?</vt:lpstr>
      <vt:lpstr>The Issue</vt:lpstr>
      <vt:lpstr>Do You Trust This Spreadsheet?</vt:lpstr>
      <vt:lpstr>CFO’s Questions</vt:lpstr>
      <vt:lpstr>Spreadsheet Control Tools In Office 2013</vt:lpstr>
      <vt:lpstr>Auditor Guidance on EUC Controls</vt:lpstr>
      <vt:lpstr>Discovery And Risk Assessment (server)</vt:lpstr>
      <vt:lpstr>Audit And Control Management Server (ACM)</vt:lpstr>
      <vt:lpstr>Audit and Control Management Server (ACM)</vt:lpstr>
      <vt:lpstr>Spreadsheet Compare</vt:lpstr>
      <vt:lpstr>Spreadsheet Inquire (Excel add-in)</vt:lpstr>
      <vt:lpstr>PowerPoint Presentation</vt:lpstr>
      <vt:lpstr>Spreadsheet Inquire- Logic Inspection</vt:lpstr>
      <vt:lpstr>Steps To Mitigate Spreadsheet &amp; EUC Risk</vt:lpstr>
      <vt:lpstr>Audit and Control Management Server 2013*</vt:lpstr>
      <vt:lpstr>Microsoft System</vt:lpstr>
      <vt:lpstr>Demo</vt:lpstr>
      <vt:lpstr>Demo videos</vt:lpstr>
      <vt:lpstr>ACM Server Architecture</vt:lpstr>
      <vt:lpstr>Audit and Control Management Server 2013</vt:lpstr>
      <vt:lpstr>Recap</vt:lpstr>
      <vt:lpstr>Resources</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What's New in Spreadsheet Management for Office and SharePoint</dc:title>
  <dc:subject>SharePoint Conference 2012</dc:subject>
  <dc:creator>Steve Kraynak</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64</cp:revision>
  <dcterms:created xsi:type="dcterms:W3CDTF">2012-10-23T15:14:55Z</dcterms:created>
  <dcterms:modified xsi:type="dcterms:W3CDTF">2012-12-05T23:43:32Z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