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21"/>
  </p:notesMasterIdLst>
  <p:handoutMasterIdLst>
    <p:handoutMasterId r:id="rId22"/>
  </p:handoutMasterIdLst>
  <p:sldIdLst>
    <p:sldId id="1071" r:id="rId7"/>
    <p:sldId id="1072" r:id="rId8"/>
    <p:sldId id="1073" r:id="rId9"/>
    <p:sldId id="1074" r:id="rId10"/>
    <p:sldId id="1075" r:id="rId11"/>
    <p:sldId id="1076" r:id="rId12"/>
    <p:sldId id="1077" r:id="rId13"/>
    <p:sldId id="1078" r:id="rId14"/>
    <p:sldId id="1079" r:id="rId15"/>
    <p:sldId id="1080" r:id="rId16"/>
    <p:sldId id="1081" r:id="rId17"/>
    <p:sldId id="1082" r:id="rId18"/>
    <p:sldId id="1085" r:id="rId19"/>
    <p:sldId id="1084" r:id="rId2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062" autoAdjust="0"/>
    <p:restoredTop sz="96934"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5:48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0733686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3</a:t>
            </a:fld>
            <a:endParaRPr lang="en-US"/>
          </a:p>
        </p:txBody>
      </p:sp>
    </p:spTree>
    <p:extLst>
      <p:ext uri="{BB962C8B-B14F-4D97-AF65-F5344CB8AC3E}">
        <p14:creationId xmlns:p14="http://schemas.microsoft.com/office/powerpoint/2010/main" val="22047546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4</a:t>
            </a:fld>
            <a:endParaRPr lang="en-US"/>
          </a:p>
        </p:txBody>
      </p:sp>
    </p:spTree>
    <p:extLst>
      <p:ext uri="{BB962C8B-B14F-4D97-AF65-F5344CB8AC3E}">
        <p14:creationId xmlns:p14="http://schemas.microsoft.com/office/powerpoint/2010/main" val="3410103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5</a:t>
            </a:fld>
            <a:endParaRPr lang="en-US"/>
          </a:p>
        </p:txBody>
      </p:sp>
    </p:spTree>
    <p:extLst>
      <p:ext uri="{BB962C8B-B14F-4D97-AF65-F5344CB8AC3E}">
        <p14:creationId xmlns:p14="http://schemas.microsoft.com/office/powerpoint/2010/main" val="2859825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6</a:t>
            </a:fld>
            <a:endParaRPr lang="en-US"/>
          </a:p>
        </p:txBody>
      </p:sp>
    </p:spTree>
    <p:extLst>
      <p:ext uri="{BB962C8B-B14F-4D97-AF65-F5344CB8AC3E}">
        <p14:creationId xmlns:p14="http://schemas.microsoft.com/office/powerpoint/2010/main" val="20723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8</a:t>
            </a:fld>
            <a:endParaRPr lang="en-US"/>
          </a:p>
        </p:txBody>
      </p:sp>
    </p:spTree>
    <p:extLst>
      <p:ext uri="{BB962C8B-B14F-4D97-AF65-F5344CB8AC3E}">
        <p14:creationId xmlns:p14="http://schemas.microsoft.com/office/powerpoint/2010/main" val="2990875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spcBef>
                <a:spcPts val="600"/>
              </a:spcBef>
            </a:pPr>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9</a:t>
            </a:fld>
            <a:endParaRPr lang="en-US"/>
          </a:p>
        </p:txBody>
      </p:sp>
    </p:spTree>
    <p:extLst>
      <p:ext uri="{BB962C8B-B14F-4D97-AF65-F5344CB8AC3E}">
        <p14:creationId xmlns:p14="http://schemas.microsoft.com/office/powerpoint/2010/main" val="619443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9D2D8C-F862-304B-958A-0ADDA1740083}" type="slidenum">
              <a:rPr lang="en-US" smtClean="0"/>
              <a:t>11</a:t>
            </a:fld>
            <a:endParaRPr lang="en-US"/>
          </a:p>
        </p:txBody>
      </p:sp>
    </p:spTree>
    <p:extLst>
      <p:ext uri="{BB962C8B-B14F-4D97-AF65-F5344CB8AC3E}">
        <p14:creationId xmlns:p14="http://schemas.microsoft.com/office/powerpoint/2010/main" val="19109781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4" y="1566773"/>
            <a:ext cx="4974590" cy="2768450"/>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010963" y="1566773"/>
            <a:ext cx="4974590" cy="2768450"/>
          </a:xfrm>
        </p:spPr>
        <p:txBody>
          <a:bodyPr/>
          <a:lstStyle>
            <a:lvl1pPr>
              <a:defRPr sz="3400"/>
            </a:lvl1pPr>
            <a:lvl2pPr>
              <a:defRPr sz="29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lide Number Placeholder 5"/>
          <p:cNvSpPr txBox="1">
            <a:spLocks/>
          </p:cNvSpPr>
          <p:nvPr userDrawn="1"/>
        </p:nvSpPr>
        <p:spPr>
          <a:xfrm>
            <a:off x="10939099" y="6617840"/>
            <a:ext cx="746189" cy="296690"/>
          </a:xfrm>
          <a:prstGeom prst="bracketPair">
            <a:avLst>
              <a:gd name="adj" fmla="val 17949"/>
            </a:avLst>
          </a:prstGeom>
        </p:spPr>
        <p:txBody>
          <a:bodyPr lIns="111026" tIns="55513" rIns="111026" bIns="55513"/>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771EBC0-89D2-1B40-A4CE-5CBF65DC874B}" type="slidenum">
              <a:rPr lang="en-US" sz="1500" smtClean="0"/>
              <a:pPr algn="r"/>
              <a:t>‹#›</a:t>
            </a:fld>
            <a:endParaRPr lang="en-US" sz="1500" dirty="0"/>
          </a:p>
        </p:txBody>
      </p:sp>
    </p:spTree>
    <p:extLst>
      <p:ext uri="{BB962C8B-B14F-4D97-AF65-F5344CB8AC3E}">
        <p14:creationId xmlns:p14="http://schemas.microsoft.com/office/powerpoint/2010/main" val="41656976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703496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2660673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934151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410727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27558242"/>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890089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3838292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566889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749830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3370893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410345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989444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0233411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0446454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910370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854906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700495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05586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912134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073338"/>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604700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5931309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slideLayout" Target="../slideLayouts/slideLayout55.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slideLayout" Target="../slideLayouts/slideLayout54.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24" Type="http://schemas.openxmlformats.org/officeDocument/2006/relationships/image" Target="../media/image7.png"/><Relationship Id="rId5" Type="http://schemas.openxmlformats.org/officeDocument/2006/relationships/slideLayout" Target="../slideLayouts/slideLayout39.xml"/><Relationship Id="rId15" Type="http://schemas.openxmlformats.org/officeDocument/2006/relationships/slideLayout" Target="../slideLayouts/slideLayout49.xml"/><Relationship Id="rId23" Type="http://schemas.openxmlformats.org/officeDocument/2006/relationships/theme" Target="../theme/theme3.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64361442"/>
      </p:ext>
    </p:extLst>
  </p:cSld>
  <p:clrMap bg1="dk1" tx1="lt1" bg2="dk2" tx2="lt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 id="2147484217" r:id="rId11"/>
    <p:sldLayoutId id="2147484218" r:id="rId12"/>
    <p:sldLayoutId id="2147484219" r:id="rId13"/>
    <p:sldLayoutId id="2147484220" r:id="rId14"/>
    <p:sldLayoutId id="2147484221" r:id="rId15"/>
    <p:sldLayoutId id="2147484222" r:id="rId16"/>
    <p:sldLayoutId id="2147484223" r:id="rId17"/>
    <p:sldLayoutId id="2147484224" r:id="rId18"/>
    <p:sldLayoutId id="2147484225" r:id="rId19"/>
    <p:sldLayoutId id="2147484226" r:id="rId20"/>
    <p:sldLayoutId id="2147484227" r:id="rId21"/>
    <p:sldLayoutId id="2147484228"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1.xm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1.xml"/><Relationship Id="rId5" Type="http://schemas.microsoft.com/office/2007/relationships/hdphoto" Target="../media/hdphoto1.wdp"/><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51.xml"/><Relationship Id="rId5" Type="http://schemas.openxmlformats.org/officeDocument/2006/relationships/image" Target="../media/image15.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1.xml"/><Relationship Id="rId6" Type="http://schemas.openxmlformats.org/officeDocument/2006/relationships/image" Target="../media/image20.jpeg"/><Relationship Id="rId5" Type="http://schemas.openxmlformats.org/officeDocument/2006/relationships/image" Target="../media/image19.JP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07819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12081"/>
          <a:stretch/>
        </p:blipFill>
        <p:spPr>
          <a:xfrm>
            <a:off x="1" y="1"/>
            <a:ext cx="12452626" cy="6994525"/>
          </a:xfrm>
          <a:prstGeom prst="rect">
            <a:avLst/>
          </a:prstGeom>
        </p:spPr>
      </p:pic>
      <p:sp>
        <p:nvSpPr>
          <p:cNvPr id="3" name="TextBox 2"/>
          <p:cNvSpPr txBox="1"/>
          <p:nvPr/>
        </p:nvSpPr>
        <p:spPr>
          <a:xfrm>
            <a:off x="538296" y="584617"/>
            <a:ext cx="5954513"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Common Use Cases</a:t>
            </a:r>
          </a:p>
        </p:txBody>
      </p:sp>
      <p:sp>
        <p:nvSpPr>
          <p:cNvPr id="6" name="TextBox 5"/>
          <p:cNvSpPr txBox="1"/>
          <p:nvPr/>
        </p:nvSpPr>
        <p:spPr>
          <a:xfrm>
            <a:off x="731837" y="1491344"/>
            <a:ext cx="6153633" cy="3682318"/>
          </a:xfrm>
          <a:prstGeom prst="rect">
            <a:avLst/>
          </a:prstGeom>
          <a:solidFill>
            <a:schemeClr val="tx1">
              <a:lumMod val="50000"/>
              <a:alpha val="0"/>
            </a:schemeClr>
          </a:solidFill>
        </p:spPr>
        <p:txBody>
          <a:bodyPr wrap="square" lIns="111026" tIns="55513" rIns="111026" bIns="55513" rtlCol="0">
            <a:spAutoFit/>
          </a:bodyPr>
          <a:lstStyle/>
          <a:p>
            <a:pPr marL="416349" indent="-416349">
              <a:buFont typeface="Arial" panose="020B0604020202020204" pitchFamily="34" charset="0"/>
              <a:buChar char="•"/>
            </a:pPr>
            <a:r>
              <a:rPr lang="en-US" sz="2900" dirty="0"/>
              <a:t>Sales performance </a:t>
            </a:r>
          </a:p>
          <a:p>
            <a:pPr marL="416349" indent="-416349">
              <a:buFont typeface="Arial" panose="020B0604020202020204" pitchFamily="34" charset="0"/>
              <a:buChar char="•"/>
            </a:pPr>
            <a:r>
              <a:rPr lang="en-US" sz="2900" dirty="0"/>
              <a:t>Distribution of crime data</a:t>
            </a:r>
          </a:p>
          <a:p>
            <a:pPr marL="416349" indent="-416349">
              <a:buFont typeface="Arial" panose="020B0604020202020204" pitchFamily="34" charset="0"/>
              <a:buChar char="•"/>
            </a:pPr>
            <a:r>
              <a:rPr lang="en-US" sz="2900" dirty="0"/>
              <a:t>Disease control</a:t>
            </a:r>
          </a:p>
          <a:p>
            <a:pPr marL="416349" indent="-416349">
              <a:buFont typeface="Arial" panose="020B0604020202020204" pitchFamily="34" charset="0"/>
              <a:buChar char="•"/>
            </a:pPr>
            <a:r>
              <a:rPr lang="en-US" sz="2900" dirty="0"/>
              <a:t>Weather patterns</a:t>
            </a:r>
          </a:p>
          <a:p>
            <a:pPr marL="416349" indent="-416349">
              <a:buFont typeface="Arial" panose="020B0604020202020204" pitchFamily="34" charset="0"/>
              <a:buChar char="•"/>
            </a:pPr>
            <a:r>
              <a:rPr lang="en-US" sz="2900" dirty="0"/>
              <a:t>Seasonality analysis</a:t>
            </a:r>
          </a:p>
          <a:p>
            <a:pPr marL="416349" indent="-416349">
              <a:buFont typeface="Arial" panose="020B0604020202020204" pitchFamily="34" charset="0"/>
              <a:buChar char="•"/>
            </a:pPr>
            <a:r>
              <a:rPr lang="en-US" sz="2900" dirty="0"/>
              <a:t>Voting trends</a:t>
            </a:r>
          </a:p>
          <a:p>
            <a:pPr marL="416349" indent="-416349">
              <a:buFont typeface="Arial" panose="020B0604020202020204" pitchFamily="34" charset="0"/>
              <a:buChar char="•"/>
            </a:pPr>
            <a:r>
              <a:rPr lang="en-US" sz="2900" dirty="0"/>
              <a:t>Real estate assessment</a:t>
            </a:r>
          </a:p>
          <a:p>
            <a:pPr marL="416349" indent="-416349">
              <a:buFont typeface="Arial" panose="020B0604020202020204" pitchFamily="34" charset="0"/>
              <a:buChar char="•"/>
            </a:pPr>
            <a:endParaRPr lang="en-US" sz="2900" dirty="0"/>
          </a:p>
        </p:txBody>
      </p:sp>
    </p:spTree>
    <p:extLst>
      <p:ext uri="{BB962C8B-B14F-4D97-AF65-F5344CB8AC3E}">
        <p14:creationId xmlns:p14="http://schemas.microsoft.com/office/powerpoint/2010/main" val="3409333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1" y="-1"/>
            <a:ext cx="13712426" cy="7005690"/>
          </a:xfrm>
          <a:prstGeom prst="rect">
            <a:avLst/>
          </a:prstGeom>
        </p:spPr>
      </p:pic>
      <p:sp>
        <p:nvSpPr>
          <p:cNvPr id="5" name="TextBox 4"/>
          <p:cNvSpPr txBox="1"/>
          <p:nvPr/>
        </p:nvSpPr>
        <p:spPr>
          <a:xfrm>
            <a:off x="538296" y="584617"/>
            <a:ext cx="5954513"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Release Plans</a:t>
            </a:r>
          </a:p>
        </p:txBody>
      </p:sp>
      <p:sp>
        <p:nvSpPr>
          <p:cNvPr id="7" name="TextBox 6"/>
          <p:cNvSpPr txBox="1"/>
          <p:nvPr/>
        </p:nvSpPr>
        <p:spPr>
          <a:xfrm>
            <a:off x="856022" y="1669947"/>
            <a:ext cx="6864290" cy="4574870"/>
          </a:xfrm>
          <a:prstGeom prst="rect">
            <a:avLst/>
          </a:prstGeom>
          <a:solidFill>
            <a:schemeClr val="tx1">
              <a:lumMod val="50000"/>
              <a:alpha val="0"/>
            </a:schemeClr>
          </a:solidFill>
        </p:spPr>
        <p:txBody>
          <a:bodyPr wrap="square" lIns="111026" tIns="55513" rIns="111026" bIns="55513" rtlCol="0">
            <a:spAutoFit/>
          </a:bodyPr>
          <a:lstStyle>
            <a:defPPr>
              <a:defRPr lang="en-US"/>
            </a:defPPr>
            <a:lvl1pPr marL="416349" indent="-416349">
              <a:buFont typeface="Arial" panose="020B0604020202020204" pitchFamily="34" charset="0"/>
              <a:buChar char="•"/>
              <a:defRPr sz="2900"/>
            </a:lvl1pPr>
          </a:lstStyle>
          <a:p>
            <a:r>
              <a:rPr lang="en-US" dirty="0"/>
              <a:t>Excel </a:t>
            </a:r>
            <a:r>
              <a:rPr lang="en-US" dirty="0" err="1"/>
              <a:t>Addin</a:t>
            </a:r>
            <a:endParaRPr lang="en-US" dirty="0"/>
          </a:p>
          <a:p>
            <a:r>
              <a:rPr lang="en-US" dirty="0"/>
              <a:t>Web Download</a:t>
            </a:r>
          </a:p>
          <a:p>
            <a:r>
              <a:rPr lang="en-US" dirty="0"/>
              <a:t>Requires Office 2013 Pro+ </a:t>
            </a:r>
            <a:r>
              <a:rPr lang="en-US" dirty="0" err="1"/>
              <a:t>Sku</a:t>
            </a:r>
            <a:endParaRPr lang="en-US" dirty="0"/>
          </a:p>
          <a:p>
            <a:endParaRPr lang="en-US" dirty="0"/>
          </a:p>
          <a:p>
            <a:endParaRPr lang="en-US" dirty="0"/>
          </a:p>
          <a:p>
            <a:r>
              <a:rPr lang="en-US" dirty="0"/>
              <a:t>Free with Pro+ or O365 subscription</a:t>
            </a:r>
          </a:p>
          <a:p>
            <a:r>
              <a:rPr lang="en-US" dirty="0"/>
              <a:t>RTM Available Spring 2013</a:t>
            </a:r>
          </a:p>
          <a:p>
            <a:r>
              <a:rPr lang="en-US" dirty="0" smtClean="0"/>
              <a:t>Private Beta </a:t>
            </a:r>
            <a:r>
              <a:rPr lang="en-US" dirty="0"/>
              <a:t>Nov.  19th </a:t>
            </a:r>
            <a:r>
              <a:rPr lang="en-US" dirty="0" smtClean="0"/>
              <a:t>2012</a:t>
            </a:r>
          </a:p>
          <a:p>
            <a:pPr lvl="1"/>
            <a:r>
              <a:rPr lang="en-US" dirty="0" smtClean="0"/>
              <a:t>Send mail to: </a:t>
            </a:r>
            <a:r>
              <a:rPr lang="en-US" dirty="0"/>
              <a:t>GeoFlowBetaRequest@microsoft.com</a:t>
            </a:r>
          </a:p>
          <a:p>
            <a:endParaRPr lang="en-US" dirty="0"/>
          </a:p>
        </p:txBody>
      </p:sp>
    </p:spTree>
    <p:extLst>
      <p:ext uri="{BB962C8B-B14F-4D97-AF65-F5344CB8AC3E}">
        <p14:creationId xmlns:p14="http://schemas.microsoft.com/office/powerpoint/2010/main" val="2965409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14401"/>
          <a:stretch/>
        </p:blipFill>
        <p:spPr>
          <a:xfrm>
            <a:off x="0" y="0"/>
            <a:ext cx="12436475" cy="6994525"/>
          </a:xfrm>
          <a:prstGeom prst="rect">
            <a:avLst/>
          </a:prstGeom>
        </p:spPr>
      </p:pic>
      <p:sp>
        <p:nvSpPr>
          <p:cNvPr id="6" name="Subtitle 4"/>
          <p:cNvSpPr>
            <a:spLocks noGrp="1"/>
          </p:cNvSpPr>
          <p:nvPr/>
        </p:nvSpPr>
        <p:spPr>
          <a:xfrm>
            <a:off x="1347414" y="3388412"/>
            <a:ext cx="9741647" cy="1088037"/>
          </a:xfrm>
          <a:prstGeom prst="rect">
            <a:avLst/>
          </a:prstGeom>
          <a:solidFill>
            <a:schemeClr val="tx1">
              <a:lumMod val="50000"/>
              <a:alpha val="68000"/>
            </a:schemeClr>
          </a:solidFill>
        </p:spPr>
        <p:txBody>
          <a:bodyPr vert="horz" lIns="111026" tIns="55513" rIns="111026" bIns="55513" rtlCol="0" anchor="t">
            <a:normAutofit lnSpcReduction="10000"/>
          </a:bodyPr>
          <a:lstStyle>
            <a:lvl1pPr marL="0" indent="0" algn="ctr" defTabSz="914400" rtl="0"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1pPr>
            <a:lvl2pPr marL="457200" indent="0" algn="ctr" defTabSz="914400" rtl="0" eaLnBrk="1" latinLnBrk="0" hangingPunct="1">
              <a:spcBef>
                <a:spcPct val="20000"/>
              </a:spcBef>
              <a:buClr>
                <a:schemeClr val="accent2"/>
              </a:buClr>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8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2"/>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3"/>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9pPr>
          </a:lstStyle>
          <a:p>
            <a:r>
              <a:rPr lang="en-US" sz="3400" i="1" dirty="0">
                <a:solidFill>
                  <a:schemeClr val="tx1"/>
                </a:solidFill>
              </a:rPr>
              <a:t>To transform data into fluid 3D stories, unlocking new insights for everyone</a:t>
            </a:r>
          </a:p>
          <a:p>
            <a:endParaRPr lang="en-US" sz="3400" dirty="0">
              <a:solidFill>
                <a:schemeClr val="tx1"/>
              </a:solidFill>
            </a:endParaRPr>
          </a:p>
        </p:txBody>
      </p:sp>
      <p:sp>
        <p:nvSpPr>
          <p:cNvPr id="7" name="Content Placeholder 2"/>
          <p:cNvSpPr txBox="1">
            <a:spLocks/>
          </p:cNvSpPr>
          <p:nvPr/>
        </p:nvSpPr>
        <p:spPr>
          <a:xfrm>
            <a:off x="1347415" y="2518076"/>
            <a:ext cx="9741647" cy="563350"/>
          </a:xfrm>
          <a:prstGeom prst="rect">
            <a:avLst/>
          </a:prstGeom>
          <a:solidFill>
            <a:schemeClr val="tx1">
              <a:lumMod val="50000"/>
              <a:alpha val="68000"/>
            </a:schemeClr>
          </a:solidFill>
        </p:spPr>
        <p:txBody>
          <a:bodyPr vert="horz" lIns="111026" tIns="55513" rIns="111026" bIns="55513" rtlCol="0" anchor="t">
            <a:normAutofit fontScale="92500" lnSpcReduction="10000"/>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38783" algn="ctr"/>
            <a:r>
              <a:rPr lang="en-US" sz="3400" b="1" dirty="0"/>
              <a:t>Mission</a:t>
            </a:r>
          </a:p>
        </p:txBody>
      </p:sp>
    </p:spTree>
    <p:extLst>
      <p:ext uri="{BB962C8B-B14F-4D97-AF65-F5344CB8AC3E}">
        <p14:creationId xmlns:p14="http://schemas.microsoft.com/office/powerpoint/2010/main" val="3950799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BI Sessions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74034494"/>
              </p:ext>
            </p:extLst>
          </p:nvPr>
        </p:nvGraphicFramePr>
        <p:xfrm>
          <a:off x="122237" y="1260696"/>
          <a:ext cx="12314238" cy="5052245"/>
        </p:xfrm>
        <a:graphic>
          <a:graphicData uri="http://schemas.openxmlformats.org/drawingml/2006/table">
            <a:tbl>
              <a:tblPr>
                <a:tableStyleId>{9D7B26C5-4107-4FEC-AEDC-1716B250A1EF}</a:tableStyleId>
              </a:tblPr>
              <a:tblGrid>
                <a:gridCol w="7329712"/>
                <a:gridCol w="1005421"/>
                <a:gridCol w="1792783"/>
                <a:gridCol w="2186322"/>
              </a:tblGrid>
              <a:tr h="148296">
                <a:tc>
                  <a:txBody>
                    <a:bodyPr/>
                    <a:lstStyle/>
                    <a:p>
                      <a:pPr marL="0" algn="l" defTabSz="932742" rtl="0" eaLnBrk="1" fontAlgn="b" latinLnBrk="0" hangingPunct="1"/>
                      <a:r>
                        <a:rPr lang="en-US" sz="1400" u="none" strike="noStrike" kern="1200" dirty="0">
                          <a:solidFill>
                            <a:schemeClr val="tx1"/>
                          </a:solidFill>
                          <a:effectLst/>
                          <a:latin typeface="+mn-lt"/>
                          <a:ea typeface="+mn-ea"/>
                          <a:cs typeface="+mn-cs"/>
                        </a:rPr>
                        <a:t>Title</a:t>
                      </a:r>
                    </a:p>
                  </a:txBody>
                  <a:tcPr marL="9888" marR="9888" marT="7415" marB="0" anchor="b">
                    <a:solidFill>
                      <a:schemeClr val="tx1">
                        <a:lumMod val="50000"/>
                      </a:schemeClr>
                    </a:solidFill>
                  </a:tcPr>
                </a:tc>
                <a:tc>
                  <a:txBody>
                    <a:bodyPr/>
                    <a:lstStyle/>
                    <a:p>
                      <a:pPr marL="0" algn="l" defTabSz="932742" rtl="0" eaLnBrk="1" fontAlgn="b" latinLnBrk="0" hangingPunct="1"/>
                      <a:r>
                        <a:rPr lang="en-US" sz="1400" u="none" strike="noStrike" kern="1200" dirty="0">
                          <a:solidFill>
                            <a:schemeClr val="tx1"/>
                          </a:solidFill>
                          <a:effectLst/>
                          <a:latin typeface="+mn-lt"/>
                          <a:ea typeface="+mn-ea"/>
                          <a:cs typeface="+mn-cs"/>
                        </a:rPr>
                        <a:t>Code</a:t>
                      </a:r>
                    </a:p>
                  </a:txBody>
                  <a:tcPr marL="9888" marR="9888" marT="7415" marB="0" anchor="b">
                    <a:solidFill>
                      <a:schemeClr val="tx1">
                        <a:lumMod val="50000"/>
                      </a:schemeClr>
                    </a:solidFill>
                  </a:tcPr>
                </a:tc>
                <a:tc>
                  <a:txBody>
                    <a:bodyPr/>
                    <a:lstStyle/>
                    <a:p>
                      <a:pPr marL="0" algn="l" defTabSz="932742" rtl="0" eaLnBrk="1" fontAlgn="b" latinLnBrk="0" hangingPunct="1"/>
                      <a:r>
                        <a:rPr lang="en-US" sz="1400" u="none" strike="noStrike" kern="1200" dirty="0">
                          <a:solidFill>
                            <a:schemeClr val="tx1"/>
                          </a:solidFill>
                          <a:effectLst/>
                          <a:latin typeface="+mn-lt"/>
                          <a:ea typeface="+mn-ea"/>
                          <a:cs typeface="+mn-cs"/>
                        </a:rPr>
                        <a:t>Room</a:t>
                      </a:r>
                    </a:p>
                  </a:txBody>
                  <a:tcPr marL="9888" marR="9888" marT="7415" marB="0" anchor="b">
                    <a:solidFill>
                      <a:schemeClr val="tx1">
                        <a:lumMod val="50000"/>
                      </a:schemeClr>
                    </a:solidFill>
                  </a:tcPr>
                </a:tc>
                <a:tc>
                  <a:txBody>
                    <a:bodyPr/>
                    <a:lstStyle/>
                    <a:p>
                      <a:pPr marL="0" algn="l" defTabSz="932742" rtl="0" eaLnBrk="1" fontAlgn="b" latinLnBrk="0" hangingPunct="1"/>
                      <a:r>
                        <a:rPr lang="en-US" sz="1400" u="none" strike="noStrike" kern="1200" dirty="0">
                          <a:solidFill>
                            <a:schemeClr val="tx1"/>
                          </a:solidFill>
                          <a:effectLst/>
                          <a:latin typeface="+mn-lt"/>
                          <a:ea typeface="+mn-ea"/>
                          <a:cs typeface="+mn-cs"/>
                        </a:rPr>
                        <a:t>Time Slot</a:t>
                      </a:r>
                    </a:p>
                  </a:txBody>
                  <a:tcPr marL="9888" marR="9888" marT="7415" marB="0" anchor="b">
                    <a:solidFill>
                      <a:schemeClr val="tx1">
                        <a:lumMod val="50000"/>
                      </a:schemeClr>
                    </a:solidFill>
                  </a:tcPr>
                </a:tc>
              </a:tr>
              <a:tr h="268415">
                <a:tc>
                  <a:txBody>
                    <a:bodyPr/>
                    <a:lstStyle/>
                    <a:p>
                      <a:pPr algn="l" fontAlgn="b"/>
                      <a:r>
                        <a:rPr lang="en-US" sz="1100" b="0" i="0" u="none" strike="noStrike" dirty="0">
                          <a:solidFill>
                            <a:schemeClr val="tx1"/>
                          </a:solidFill>
                          <a:effectLst/>
                          <a:latin typeface="Calibri" panose="020F0502020204030204" pitchFamily="34" charset="0"/>
                        </a:rPr>
                        <a:t>Overview of Microsoft Business Intelligence</a:t>
                      </a:r>
                    </a:p>
                  </a:txBody>
                  <a:tcPr marL="9525" marR="9525" marT="9525" marB="0" anchor="b"/>
                </a:tc>
                <a:tc>
                  <a:txBody>
                    <a:bodyPr/>
                    <a:lstStyle/>
                    <a:p>
                      <a:pPr algn="l" fontAlgn="b"/>
                      <a:r>
                        <a:rPr lang="en-US" sz="1100" b="0" i="0" u="none" strike="noStrike" dirty="0">
                          <a:solidFill>
                            <a:schemeClr val="tx1"/>
                          </a:solidFill>
                          <a:effectLst/>
                          <a:latin typeface="Calibri" panose="020F0502020204030204" pitchFamily="34" charset="0"/>
                        </a:rPr>
                        <a:t>SPC170</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GIJK</a:t>
                      </a:r>
                    </a:p>
                  </a:txBody>
                  <a:tcPr marL="9525" marR="9525" marT="9525" marB="0" anchor="b"/>
                </a:tc>
                <a:tc>
                  <a:txBody>
                    <a:bodyPr/>
                    <a:lstStyle/>
                    <a:p>
                      <a:pPr algn="l" fontAlgn="b"/>
                      <a:r>
                        <a:rPr lang="fr-FR" sz="1100" b="0" i="0" u="none" strike="noStrike">
                          <a:solidFill>
                            <a:schemeClr val="tx1"/>
                          </a:solidFill>
                          <a:effectLst/>
                          <a:latin typeface="Calibri" panose="020F0502020204030204" pitchFamily="34" charset="0"/>
                        </a:rPr>
                        <a:t>Breakout Session 02: Mon 2:00pm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Attractive Business Intelligence: Dashboards, Pivots, Scorecards, KPIs, and Reports Using Office, SharePoint and SQL Server</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SPC012</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GIJK</a:t>
                      </a:r>
                    </a:p>
                  </a:txBody>
                  <a:tcPr marL="9525" marR="9525" marT="9525" marB="0" anchor="b"/>
                </a:tc>
                <a:tc>
                  <a:txBody>
                    <a:bodyPr/>
                    <a:lstStyle/>
                    <a:p>
                      <a:pPr algn="l" fontAlgn="b"/>
                      <a:r>
                        <a:rPr lang="fr-FR" sz="1100" b="0" i="0" u="none" strike="noStrike">
                          <a:solidFill>
                            <a:schemeClr val="tx1"/>
                          </a:solidFill>
                          <a:effectLst/>
                          <a:latin typeface="Calibri" panose="020F0502020204030204" pitchFamily="34" charset="0"/>
                        </a:rPr>
                        <a:t>Breakout Session 03: Mon 3:45pm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Configuring your SharePoint farm for Business Intelligence</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SPC165</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H</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05: Tues 10:30am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Data Modeling and Reporting for the Business User with Excel and SharePoint</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SPC066</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Breakers</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06: Tues 1:45pm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What's New in Excel, Excel Services 2013 and Excel Web Apps</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SPC257</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Lagoon ABGH</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07: Tues 3:15pm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Mobile Business Intelligence with SharePoint </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SPC155</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Lagoon ABGH</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08: Tues 5:00pm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Self-Service Business Intelligence Governance</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SPC206</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L</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09: Wed 9:00am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Advanced Dashboard Creation using Excel, Excel Services, PerformancePoint and Apps for Office</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SPC009</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IJK</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10: Wed 10:30am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Developing and Managing a BI Semantic Model in Microsoft SQL Server Analysis Services</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SPC087</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South Seas Ballroom HG</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10: Wed 10:30am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Industrial-Strength Results Meet Spreadsheet Agility:  The Dramatic Reality of PowerPivot</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SPC130</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IJK</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11: Wed 1:45pm</a:t>
                      </a:r>
                    </a:p>
                  </a:txBody>
                  <a:tcPr marL="9525" marR="9525" marT="9525" marB="0" anchor="b"/>
                </a:tc>
              </a:tr>
              <a:tr h="268415">
                <a:tc>
                  <a:txBody>
                    <a:bodyPr/>
                    <a:lstStyle/>
                    <a:p>
                      <a:pPr algn="l" fontAlgn="b"/>
                      <a:r>
                        <a:rPr lang="en-US" sz="1100" b="0" i="0" u="none" strike="noStrike" dirty="0">
                          <a:solidFill>
                            <a:schemeClr val="tx1"/>
                          </a:solidFill>
                          <a:effectLst/>
                          <a:latin typeface="Calibri" panose="020F0502020204030204" pitchFamily="34" charset="0"/>
                        </a:rPr>
                        <a:t>Compelling Data Visualization with Power View in Office and SharePoint</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SPC042</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IJK</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12: Wed 3:15pm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What's New in GeoFlow for Excel - a new way of exploring data and sharing insights</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SPC258</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L</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13: Wed 5:00pm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Lighting up SharePoint 2013 Extranets with Business Intelligence</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SPC141</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L</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14: Thur 9:00am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Running Reporting Services in SharePoint Integrated Mode: How and Why</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SPC199</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Reef </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14: Thur 9:00am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Practical Deployment Aspects of Business Intelligence</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SPC196</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Reef </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15: Thur 10:30am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Deep Dive on Implementing Security for your BI Applications</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SPC074</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Mandalay Bay Ballroom L</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Breakout Session 15: Thur 10:30am</a:t>
                      </a:r>
                    </a:p>
                  </a:txBody>
                  <a:tcPr marL="9525" marR="9525" marT="9525" marB="0" anchor="b"/>
                </a:tc>
              </a:tr>
              <a:tr h="268415">
                <a:tc>
                  <a:txBody>
                    <a:bodyPr/>
                    <a:lstStyle/>
                    <a:p>
                      <a:pPr algn="l" fontAlgn="b"/>
                      <a:r>
                        <a:rPr lang="en-US" sz="1100" b="0" i="0" u="none" strike="noStrike">
                          <a:solidFill>
                            <a:schemeClr val="tx1"/>
                          </a:solidFill>
                          <a:effectLst/>
                          <a:latin typeface="Calibri" panose="020F0502020204030204" pitchFamily="34" charset="0"/>
                        </a:rPr>
                        <a:t>Deep Dive on PowerPivot in Office and SharePoint</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SPC075</a:t>
                      </a:r>
                    </a:p>
                  </a:txBody>
                  <a:tcPr marL="9525" marR="9525" marT="9525" marB="0" anchor="b"/>
                </a:tc>
                <a:tc>
                  <a:txBody>
                    <a:bodyPr/>
                    <a:lstStyle/>
                    <a:p>
                      <a:pPr algn="l" fontAlgn="b"/>
                      <a:r>
                        <a:rPr lang="en-US" sz="1100" b="0" i="0" u="none" strike="noStrike">
                          <a:solidFill>
                            <a:schemeClr val="tx1"/>
                          </a:solidFill>
                          <a:effectLst/>
                          <a:latin typeface="Calibri" panose="020F0502020204030204" pitchFamily="34" charset="0"/>
                        </a:rPr>
                        <a:t>Reef </a:t>
                      </a:r>
                    </a:p>
                  </a:txBody>
                  <a:tcPr marL="9525" marR="9525" marT="9525" marB="0" anchor="b"/>
                </a:tc>
                <a:tc>
                  <a:txBody>
                    <a:bodyPr/>
                    <a:lstStyle/>
                    <a:p>
                      <a:pPr algn="l" fontAlgn="b"/>
                      <a:r>
                        <a:rPr lang="en-US" sz="1100" b="0" i="0" u="none" strike="noStrike" dirty="0">
                          <a:solidFill>
                            <a:schemeClr val="tx1"/>
                          </a:solidFill>
                          <a:effectLst/>
                          <a:latin typeface="Calibri" panose="020F0502020204030204" pitchFamily="34" charset="0"/>
                        </a:rPr>
                        <a:t>Breakout Session 16: </a:t>
                      </a:r>
                      <a:r>
                        <a:rPr lang="en-US" sz="1100" b="0" i="0" u="none" strike="noStrike" dirty="0" err="1">
                          <a:solidFill>
                            <a:schemeClr val="tx1"/>
                          </a:solidFill>
                          <a:effectLst/>
                          <a:latin typeface="Calibri" panose="020F0502020204030204" pitchFamily="34" charset="0"/>
                        </a:rPr>
                        <a:t>Thur</a:t>
                      </a:r>
                      <a:r>
                        <a:rPr lang="en-US" sz="1100" b="0" i="0" u="none" strike="noStrike" dirty="0">
                          <a:solidFill>
                            <a:schemeClr val="tx1"/>
                          </a:solidFill>
                          <a:effectLst/>
                          <a:latin typeface="Calibri" panose="020F0502020204030204" pitchFamily="34" charset="0"/>
                        </a:rPr>
                        <a:t> 12:00pm</a:t>
                      </a:r>
                    </a:p>
                  </a:txBody>
                  <a:tcPr marL="9525" marR="9525" marT="9525" marB="0" anchor="b"/>
                </a:tc>
              </a:tr>
              <a:tr h="268415">
                <a:tc>
                  <a:txBody>
                    <a:bodyPr/>
                    <a:lstStyle/>
                    <a:p>
                      <a:pPr marL="0" algn="l" defTabSz="932742" rtl="0" eaLnBrk="1" fontAlgn="b" latinLnBrk="0" hangingPunct="1"/>
                      <a:endParaRPr lang="en-US" sz="1100" u="none" strike="noStrike" kern="1200">
                        <a:solidFill>
                          <a:schemeClr val="tx1"/>
                        </a:solidFill>
                        <a:effectLst/>
                        <a:latin typeface="+mn-lt"/>
                        <a:ea typeface="+mn-ea"/>
                        <a:cs typeface="+mn-cs"/>
                      </a:endParaRPr>
                    </a:p>
                  </a:txBody>
                  <a:tcPr marL="9888" marR="9888" marT="7415" marB="0" anchor="b"/>
                </a:tc>
                <a:tc>
                  <a:txBody>
                    <a:bodyPr/>
                    <a:lstStyle/>
                    <a:p>
                      <a:pPr marL="0" algn="l" defTabSz="932742" rtl="0" eaLnBrk="1" fontAlgn="b" latinLnBrk="0" hangingPunct="1"/>
                      <a:endParaRPr lang="en-US" sz="1100" u="none" strike="noStrike" kern="1200">
                        <a:solidFill>
                          <a:schemeClr val="tx1"/>
                        </a:solidFill>
                        <a:effectLst/>
                        <a:latin typeface="+mn-lt"/>
                        <a:ea typeface="+mn-ea"/>
                        <a:cs typeface="+mn-cs"/>
                      </a:endParaRPr>
                    </a:p>
                  </a:txBody>
                  <a:tcPr marL="9888" marR="9888" marT="7415" marB="0" anchor="b"/>
                </a:tc>
                <a:tc>
                  <a:txBody>
                    <a:bodyPr/>
                    <a:lstStyle/>
                    <a:p>
                      <a:pPr marL="0" algn="l" defTabSz="932742" rtl="0" eaLnBrk="1" fontAlgn="b" latinLnBrk="0" hangingPunct="1"/>
                      <a:endParaRPr lang="en-US" sz="1100" u="none" strike="noStrike" kern="1200">
                        <a:solidFill>
                          <a:schemeClr val="tx1"/>
                        </a:solidFill>
                        <a:effectLst/>
                        <a:latin typeface="+mn-lt"/>
                        <a:ea typeface="+mn-ea"/>
                        <a:cs typeface="+mn-cs"/>
                      </a:endParaRPr>
                    </a:p>
                  </a:txBody>
                  <a:tcPr marL="9888" marR="9888" marT="7415" marB="0" anchor="b"/>
                </a:tc>
                <a:tc>
                  <a:txBody>
                    <a:bodyPr/>
                    <a:lstStyle/>
                    <a:p>
                      <a:pPr marL="0" algn="l" defTabSz="932742" rtl="0" eaLnBrk="1" fontAlgn="b" latinLnBrk="0" hangingPunct="1"/>
                      <a:endParaRPr lang="en-US" sz="1100" u="none" strike="noStrike" kern="1200" dirty="0">
                        <a:solidFill>
                          <a:schemeClr val="tx1"/>
                        </a:solidFill>
                        <a:effectLst/>
                        <a:latin typeface="+mn-lt"/>
                        <a:ea typeface="+mn-ea"/>
                        <a:cs typeface="+mn-cs"/>
                      </a:endParaRPr>
                    </a:p>
                  </a:txBody>
                  <a:tcPr marL="9888" marR="9888" marT="7415" marB="0" anchor="b"/>
                </a:tc>
              </a:tr>
            </a:tbl>
          </a:graphicData>
        </a:graphic>
      </p:graphicFrame>
    </p:spTree>
    <p:extLst>
      <p:ext uri="{BB962C8B-B14F-4D97-AF65-F5344CB8AC3E}">
        <p14:creationId xmlns:p14="http://schemas.microsoft.com/office/powerpoint/2010/main" val="214353806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658856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GeoFlow for Microsoft </a:t>
            </a:r>
            <a:br>
              <a:rPr lang="en-US" sz="4800" dirty="0" smtClean="0"/>
            </a:br>
            <a:r>
              <a:rPr lang="en-US" sz="4800" dirty="0" smtClean="0"/>
              <a:t>Excel 2013</a:t>
            </a:r>
            <a:endParaRPr lang="en-US" sz="4800" dirty="0"/>
          </a:p>
        </p:txBody>
      </p:sp>
      <p:sp>
        <p:nvSpPr>
          <p:cNvPr id="5" name="Text Placeholder 4"/>
          <p:cNvSpPr>
            <a:spLocks noGrp="1"/>
          </p:cNvSpPr>
          <p:nvPr>
            <p:ph type="body" sz="quarter" idx="12"/>
          </p:nvPr>
        </p:nvSpPr>
        <p:spPr/>
        <p:txBody>
          <a:bodyPr/>
          <a:lstStyle/>
          <a:p>
            <a:r>
              <a:rPr lang="en-US" dirty="0" smtClean="0"/>
              <a:t>B. Scott Ruble</a:t>
            </a:r>
          </a:p>
          <a:p>
            <a:r>
              <a:rPr lang="en-US" dirty="0" smtClean="0"/>
              <a:t>Principle Lead Program Manager</a:t>
            </a:r>
          </a:p>
        </p:txBody>
      </p:sp>
      <p:sp>
        <p:nvSpPr>
          <p:cNvPr id="2" name="Text Placeholder 1"/>
          <p:cNvSpPr>
            <a:spLocks noGrp="1"/>
          </p:cNvSpPr>
          <p:nvPr>
            <p:ph type="body" sz="quarter" idx="13"/>
          </p:nvPr>
        </p:nvSpPr>
        <p:spPr/>
        <p:txBody>
          <a:bodyPr/>
          <a:lstStyle/>
          <a:p>
            <a:r>
              <a:rPr lang="en-US" dirty="0" smtClean="0"/>
              <a:t>SPC258</a:t>
            </a:r>
            <a:endParaRPr lang="en-US" dirty="0"/>
          </a:p>
        </p:txBody>
      </p:sp>
    </p:spTree>
    <p:extLst>
      <p:ext uri="{BB962C8B-B14F-4D97-AF65-F5344CB8AC3E}">
        <p14:creationId xmlns:p14="http://schemas.microsoft.com/office/powerpoint/2010/main" val="2928185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r="23977"/>
          <a:stretch/>
        </p:blipFill>
        <p:spPr>
          <a:xfrm>
            <a:off x="0" y="-65836"/>
            <a:ext cx="12417913" cy="7060361"/>
          </a:xfrm>
          <a:prstGeom prst="rect">
            <a:avLst/>
          </a:prstGeom>
        </p:spPr>
      </p:pic>
      <p:sp>
        <p:nvSpPr>
          <p:cNvPr id="7" name="Subtitle 4"/>
          <p:cNvSpPr>
            <a:spLocks noGrp="1"/>
          </p:cNvSpPr>
          <p:nvPr/>
        </p:nvSpPr>
        <p:spPr>
          <a:xfrm>
            <a:off x="872410" y="2781044"/>
            <a:ext cx="10328021" cy="1478218"/>
          </a:xfrm>
          <a:prstGeom prst="rect">
            <a:avLst/>
          </a:prstGeom>
          <a:solidFill>
            <a:schemeClr val="tx1">
              <a:alpha val="71000"/>
            </a:schemeClr>
          </a:solidFill>
        </p:spPr>
        <p:txBody>
          <a:bodyPr vert="horz" lIns="111026" tIns="55513" rIns="111026" bIns="55513" rtlCol="0" anchor="t">
            <a:noAutofit/>
          </a:bodyPr>
          <a:lstStyle>
            <a:lvl1pPr marL="0" indent="0" algn="ctr" defTabSz="914400" rtl="0"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1pPr>
            <a:lvl2pPr marL="457200" indent="0" algn="ctr" defTabSz="914400" rtl="0" eaLnBrk="1" latinLnBrk="0" hangingPunct="1">
              <a:spcBef>
                <a:spcPct val="20000"/>
              </a:spcBef>
              <a:buClr>
                <a:schemeClr val="accent2"/>
              </a:buClr>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8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2"/>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3"/>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9pPr>
          </a:lstStyle>
          <a:p>
            <a:r>
              <a:rPr lang="en-US" sz="2900" i="1" dirty="0">
                <a:solidFill>
                  <a:schemeClr val="bg1">
                    <a:lumMod val="50000"/>
                  </a:schemeClr>
                </a:solidFill>
              </a:rPr>
              <a:t>GeoFlow for Microsoft Excel enables information workers to discover and share new insights from geographic and temporal data through rich 3D storytelling.</a:t>
            </a:r>
            <a:endParaRPr lang="en-US" sz="2900" dirty="0">
              <a:solidFill>
                <a:schemeClr val="bg1">
                  <a:lumMod val="50000"/>
                </a:schemeClr>
              </a:solidFill>
            </a:endParaRPr>
          </a:p>
          <a:p>
            <a:endParaRPr lang="en-US" sz="2900" dirty="0">
              <a:solidFill>
                <a:schemeClr val="bg1">
                  <a:lumMod val="50000"/>
                </a:schemeClr>
              </a:solidFill>
            </a:endParaRPr>
          </a:p>
        </p:txBody>
      </p:sp>
      <p:sp>
        <p:nvSpPr>
          <p:cNvPr id="8" name="TextBox 7"/>
          <p:cNvSpPr txBox="1"/>
          <p:nvPr/>
        </p:nvSpPr>
        <p:spPr>
          <a:xfrm>
            <a:off x="538297" y="584617"/>
            <a:ext cx="5290142"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What is GeoFlow</a:t>
            </a:r>
          </a:p>
        </p:txBody>
      </p:sp>
    </p:spTree>
    <p:extLst>
      <p:ext uri="{BB962C8B-B14F-4D97-AF65-F5344CB8AC3E}">
        <p14:creationId xmlns:p14="http://schemas.microsoft.com/office/powerpoint/2010/main" val="487058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8208" r="11148"/>
          <a:stretch/>
        </p:blipFill>
        <p:spPr>
          <a:xfrm>
            <a:off x="-18563" y="0"/>
            <a:ext cx="12584971" cy="6994525"/>
          </a:xfrm>
          <a:prstGeom prst="rect">
            <a:avLst/>
          </a:prstGeom>
        </p:spPr>
      </p:pic>
      <p:sp>
        <p:nvSpPr>
          <p:cNvPr id="6" name="TextBox 5"/>
          <p:cNvSpPr txBox="1"/>
          <p:nvPr/>
        </p:nvSpPr>
        <p:spPr>
          <a:xfrm>
            <a:off x="538297" y="584617"/>
            <a:ext cx="5290142"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smtClean="0">
                <a:effectLst>
                  <a:outerShdw blurRad="38100" dist="38100" dir="2700000" algn="tl">
                    <a:srgbClr val="000000">
                      <a:alpha val="43137"/>
                    </a:srgbClr>
                  </a:outerShdw>
                </a:effectLst>
              </a:rPr>
              <a:t>Genesis</a:t>
            </a:r>
          </a:p>
        </p:txBody>
      </p:sp>
      <p:sp>
        <p:nvSpPr>
          <p:cNvPr id="9" name="Subtitle 4"/>
          <p:cNvSpPr>
            <a:spLocks noGrp="1"/>
          </p:cNvSpPr>
          <p:nvPr/>
        </p:nvSpPr>
        <p:spPr>
          <a:xfrm>
            <a:off x="3475037" y="677862"/>
            <a:ext cx="6781800" cy="5791200"/>
          </a:xfrm>
          <a:prstGeom prst="rect">
            <a:avLst/>
          </a:prstGeom>
          <a:solidFill>
            <a:schemeClr val="tx1">
              <a:alpha val="71000"/>
            </a:schemeClr>
          </a:solidFill>
        </p:spPr>
        <p:txBody>
          <a:bodyPr vert="horz" lIns="111026" tIns="55513" rIns="111026" bIns="55513" rtlCol="0" anchor="t">
            <a:noAutofit/>
          </a:bodyPr>
          <a:lstStyle>
            <a:lvl1pPr marL="0" indent="0" algn="ctr" defTabSz="914400" rtl="0"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1pPr>
            <a:lvl2pPr marL="457200" indent="0" algn="ctr" defTabSz="914400" rtl="0" eaLnBrk="1" latinLnBrk="0" hangingPunct="1">
              <a:spcBef>
                <a:spcPct val="20000"/>
              </a:spcBef>
              <a:buClr>
                <a:schemeClr val="accent2"/>
              </a:buClr>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3"/>
              </a:buClr>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4"/>
              </a:buClr>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5"/>
              </a:buClr>
              <a:buFont typeface="Arial" pitchFamily="34" charset="0"/>
              <a:buNone/>
              <a:defRPr sz="18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400" kern="1200" baseline="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2"/>
              </a:buClr>
              <a:buFont typeface="Arial" pitchFamily="34" charset="0"/>
              <a:buNone/>
              <a:defRPr sz="14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3"/>
              </a:buClr>
              <a:buFont typeface="Arial" pitchFamily="34" charset="0"/>
              <a:buNone/>
              <a:defRPr sz="14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4"/>
              </a:buClr>
              <a:buFont typeface="Arial" pitchFamily="34" charset="0"/>
              <a:buNone/>
              <a:defRPr sz="1400" kern="1200">
                <a:solidFill>
                  <a:schemeClr val="tx1">
                    <a:tint val="75000"/>
                  </a:schemeClr>
                </a:solidFill>
                <a:latin typeface="+mn-lt"/>
                <a:ea typeface="+mn-ea"/>
                <a:cs typeface="+mn-cs"/>
              </a:defRPr>
            </a:lvl9pPr>
          </a:lstStyle>
          <a:p>
            <a:endParaRPr lang="en-US" sz="2900" dirty="0">
              <a:solidFill>
                <a:schemeClr val="bg1">
                  <a:lumMod val="50000"/>
                </a:schemeClr>
              </a:solidFill>
            </a:endParaRPr>
          </a:p>
        </p:txBody>
      </p:sp>
      <p:grpSp>
        <p:nvGrpSpPr>
          <p:cNvPr id="4" name="Group 3"/>
          <p:cNvGrpSpPr/>
          <p:nvPr/>
        </p:nvGrpSpPr>
        <p:grpSpPr>
          <a:xfrm>
            <a:off x="3733799" y="878283"/>
            <a:ext cx="6218238" cy="5362179"/>
            <a:chOff x="3733799" y="1030683"/>
            <a:chExt cx="6218238" cy="5362179"/>
          </a:xfrm>
        </p:grpSpPr>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r="50000"/>
            <a:stretch/>
          </p:blipFill>
          <p:spPr>
            <a:xfrm>
              <a:off x="3733799" y="1030683"/>
              <a:ext cx="6218237" cy="2673463"/>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50000"/>
            <a:stretch/>
          </p:blipFill>
          <p:spPr>
            <a:xfrm>
              <a:off x="3733799" y="3719399"/>
              <a:ext cx="6218238" cy="2673463"/>
            </a:xfrm>
            <a:prstGeom prst="rect">
              <a:avLst/>
            </a:prstGeom>
            <a:ln>
              <a:noFill/>
            </a:ln>
            <a:effectLst>
              <a:outerShdw blurRad="292100" dist="139700" dir="2700000" algn="tl" rotWithShape="0">
                <a:srgbClr val="333333">
                  <a:alpha val="65000"/>
                </a:srgbClr>
              </a:outerShdw>
            </a:effectLst>
          </p:spPr>
        </p:pic>
      </p:grpSp>
      <p:sp>
        <p:nvSpPr>
          <p:cNvPr id="11" name="TextBox 10"/>
          <p:cNvSpPr txBox="1"/>
          <p:nvPr/>
        </p:nvSpPr>
        <p:spPr>
          <a:xfrm>
            <a:off x="538297" y="1450780"/>
            <a:ext cx="4114800" cy="419887"/>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2000" b="1" dirty="0" smtClean="0">
                <a:effectLst>
                  <a:outerShdw blurRad="38100" dist="38100" dir="2700000" algn="tl">
                    <a:srgbClr val="000000">
                      <a:alpha val="43137"/>
                    </a:srgbClr>
                  </a:outerShdw>
                </a:effectLst>
              </a:rPr>
              <a:t>World Wide Telescope</a:t>
            </a:r>
          </a:p>
        </p:txBody>
      </p:sp>
    </p:spTree>
    <p:extLst>
      <p:ext uri="{BB962C8B-B14F-4D97-AF65-F5344CB8AC3E}">
        <p14:creationId xmlns:p14="http://schemas.microsoft.com/office/powerpoint/2010/main" val="3119281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 r="21137"/>
          <a:stretch/>
        </p:blipFill>
        <p:spPr>
          <a:xfrm>
            <a:off x="0" y="0"/>
            <a:ext cx="12872560" cy="6994525"/>
          </a:xfrm>
          <a:prstGeom prst="rect">
            <a:avLst/>
          </a:prstGeom>
        </p:spPr>
      </p:pic>
      <p:sp>
        <p:nvSpPr>
          <p:cNvPr id="3" name="TextBox 2"/>
          <p:cNvSpPr txBox="1"/>
          <p:nvPr/>
        </p:nvSpPr>
        <p:spPr>
          <a:xfrm>
            <a:off x="538297" y="584617"/>
            <a:ext cx="4993152"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Why GeoFlow</a:t>
            </a:r>
          </a:p>
        </p:txBody>
      </p:sp>
      <p:pic>
        <p:nvPicPr>
          <p:cNvPr id="7" name="Picture 6" descr="C:\Users\sruble\AppData\Local\Microsoft\Windows\Temporary Internet Files\Content.IE5\RT7O3YO0\MP900430642[1].jpg"/>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047" b="100000" l="4453" r="99922">
                        <a14:backgroundMark x1="33906" y1="95540" x2="34453" y2="99296"/>
                      </a14:backgroundRemoval>
                    </a14:imgEffect>
                  </a14:imgLayer>
                </a14:imgProps>
              </a:ext>
              <a:ext uri="{28A0092B-C50C-407E-A947-70E740481C1C}">
                <a14:useLocalDpi xmlns:a14="http://schemas.microsoft.com/office/drawing/2010/main" val="0"/>
              </a:ext>
            </a:extLst>
          </a:blip>
          <a:srcRect/>
          <a:stretch>
            <a:fillRect/>
          </a:stretch>
        </p:blipFill>
        <p:spPr bwMode="auto">
          <a:xfrm>
            <a:off x="2408237" y="942087"/>
            <a:ext cx="9144000" cy="608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183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r="17998"/>
          <a:stretch/>
        </p:blipFill>
        <p:spPr>
          <a:xfrm>
            <a:off x="-18562" y="1"/>
            <a:ext cx="12455037" cy="7147510"/>
          </a:xfrm>
          <a:prstGeom prst="rect">
            <a:avLst/>
          </a:prstGeom>
        </p:spPr>
      </p:pic>
      <p:sp>
        <p:nvSpPr>
          <p:cNvPr id="3" name="TextBox 2"/>
          <p:cNvSpPr txBox="1"/>
          <p:nvPr/>
        </p:nvSpPr>
        <p:spPr>
          <a:xfrm>
            <a:off x="538296" y="584617"/>
            <a:ext cx="6143989"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Target Audiences</a:t>
            </a:r>
          </a:p>
        </p:txBody>
      </p:sp>
      <p:sp>
        <p:nvSpPr>
          <p:cNvPr id="64" name="Rectangle 63"/>
          <p:cNvSpPr/>
          <p:nvPr/>
        </p:nvSpPr>
        <p:spPr>
          <a:xfrm>
            <a:off x="2017346" y="1851044"/>
            <a:ext cx="8383219" cy="4067361"/>
          </a:xfrm>
          <a:prstGeom prst="rect">
            <a:avLst/>
          </a:prstGeom>
          <a:solidFill>
            <a:schemeClr val="tx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5" name="Group 64"/>
          <p:cNvGrpSpPr/>
          <p:nvPr/>
        </p:nvGrpSpPr>
        <p:grpSpPr>
          <a:xfrm>
            <a:off x="2291066" y="2353736"/>
            <a:ext cx="7821228" cy="2855229"/>
            <a:chOff x="807730" y="2536208"/>
            <a:chExt cx="7821228" cy="2855229"/>
          </a:xfrm>
        </p:grpSpPr>
        <p:sp>
          <p:nvSpPr>
            <p:cNvPr id="66" name="Circular Arrow 65"/>
            <p:cNvSpPr/>
            <p:nvPr/>
          </p:nvSpPr>
          <p:spPr>
            <a:xfrm>
              <a:off x="1403830" y="2536208"/>
              <a:ext cx="3560648" cy="2697035"/>
            </a:xfrm>
            <a:prstGeom prst="circularArrow">
              <a:avLst>
                <a:gd name="adj1" fmla="val 12500"/>
                <a:gd name="adj2" fmla="val 1142319"/>
                <a:gd name="adj3" fmla="val 20457681"/>
                <a:gd name="adj4" fmla="val 1011774"/>
                <a:gd name="adj5" fmla="val 12500"/>
              </a:avLst>
            </a:prstGeom>
            <a:solidFill>
              <a:srgbClr val="00B05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7" name="Circular Arrow 66"/>
            <p:cNvSpPr/>
            <p:nvPr/>
          </p:nvSpPr>
          <p:spPr>
            <a:xfrm>
              <a:off x="4048487" y="2536208"/>
              <a:ext cx="3560648" cy="2697035"/>
            </a:xfrm>
            <a:prstGeom prst="circularArrow">
              <a:avLst>
                <a:gd name="adj1" fmla="val 12500"/>
                <a:gd name="adj2" fmla="val 1142319"/>
                <a:gd name="adj3" fmla="val 20457681"/>
                <a:gd name="adj4" fmla="val 1011774"/>
                <a:gd name="adj5" fmla="val 12500"/>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68" name="Group 67"/>
            <p:cNvGrpSpPr/>
            <p:nvPr/>
          </p:nvGrpSpPr>
          <p:grpSpPr>
            <a:xfrm>
              <a:off x="1649045" y="4769136"/>
              <a:ext cx="6003185" cy="622301"/>
              <a:chOff x="173143" y="1428750"/>
              <a:chExt cx="5712337" cy="466726"/>
            </a:xfrm>
          </p:grpSpPr>
          <p:sp>
            <p:nvSpPr>
              <p:cNvPr id="89" name="Rectangle 88"/>
              <p:cNvSpPr/>
              <p:nvPr/>
            </p:nvSpPr>
            <p:spPr>
              <a:xfrm>
                <a:off x="173143" y="1428750"/>
                <a:ext cx="936795" cy="466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lumMod val="50000"/>
                      </a:schemeClr>
                    </a:solidFill>
                    <a:latin typeface="Segoe UI Light" pitchFamily="34" charset="0"/>
                  </a:rPr>
                  <a:t>Get Data</a:t>
                </a:r>
              </a:p>
            </p:txBody>
          </p:sp>
          <p:sp>
            <p:nvSpPr>
              <p:cNvPr id="90" name="Rectangle 89"/>
              <p:cNvSpPr/>
              <p:nvPr/>
            </p:nvSpPr>
            <p:spPr>
              <a:xfrm>
                <a:off x="1114815" y="1428750"/>
                <a:ext cx="936795" cy="466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lumMod val="50000"/>
                      </a:schemeClr>
                    </a:solidFill>
                    <a:latin typeface="Segoe UI Light" pitchFamily="34" charset="0"/>
                  </a:rPr>
                  <a:t>Explore</a:t>
                </a:r>
              </a:p>
            </p:txBody>
          </p:sp>
          <p:sp>
            <p:nvSpPr>
              <p:cNvPr id="91" name="Rectangle 90"/>
              <p:cNvSpPr/>
              <p:nvPr/>
            </p:nvSpPr>
            <p:spPr>
              <a:xfrm>
                <a:off x="2132718" y="1428750"/>
                <a:ext cx="788990" cy="466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lumMod val="50000"/>
                      </a:schemeClr>
                    </a:solidFill>
                    <a:latin typeface="Segoe UI Light" pitchFamily="34" charset="0"/>
                  </a:rPr>
                  <a:t>Analyze</a:t>
                </a:r>
              </a:p>
            </p:txBody>
          </p:sp>
          <p:sp>
            <p:nvSpPr>
              <p:cNvPr id="92" name="Rectangle 91"/>
              <p:cNvSpPr/>
              <p:nvPr/>
            </p:nvSpPr>
            <p:spPr>
              <a:xfrm>
                <a:off x="2817994" y="1428750"/>
                <a:ext cx="1272909" cy="466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lumMod val="50000"/>
                      </a:schemeClr>
                    </a:solidFill>
                    <a:latin typeface="Segoe UI Light" pitchFamily="34" charset="0"/>
                  </a:rPr>
                  <a:t>Insights</a:t>
                </a:r>
              </a:p>
            </p:txBody>
          </p:sp>
          <p:sp>
            <p:nvSpPr>
              <p:cNvPr id="93" name="Rectangle 92"/>
              <p:cNvSpPr/>
              <p:nvPr/>
            </p:nvSpPr>
            <p:spPr>
              <a:xfrm>
                <a:off x="3853017" y="1428750"/>
                <a:ext cx="1071729" cy="466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lumMod val="50000"/>
                      </a:schemeClr>
                    </a:solidFill>
                    <a:latin typeface="Segoe UI Light" pitchFamily="34" charset="0"/>
                  </a:rPr>
                  <a:t>Personalize</a:t>
                </a:r>
              </a:p>
            </p:txBody>
          </p:sp>
          <p:sp>
            <p:nvSpPr>
              <p:cNvPr id="94" name="Rectangle 93"/>
              <p:cNvSpPr/>
              <p:nvPr/>
            </p:nvSpPr>
            <p:spPr>
              <a:xfrm>
                <a:off x="4770725" y="1428750"/>
                <a:ext cx="1114755" cy="4667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bg1">
                        <a:lumMod val="50000"/>
                      </a:schemeClr>
                    </a:solidFill>
                    <a:latin typeface="Segoe UI Light" pitchFamily="34" charset="0"/>
                  </a:rPr>
                  <a:t>Tell a Story</a:t>
                </a:r>
              </a:p>
            </p:txBody>
          </p:sp>
        </p:grpSp>
        <p:cxnSp>
          <p:nvCxnSpPr>
            <p:cNvPr id="69" name="Straight Connector 68"/>
            <p:cNvCxnSpPr/>
            <p:nvPr/>
          </p:nvCxnSpPr>
          <p:spPr>
            <a:xfrm flipH="1">
              <a:off x="1639520" y="2741655"/>
              <a:ext cx="13654"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H="1">
              <a:off x="2633538" y="2741655"/>
              <a:ext cx="12"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613927" y="2741655"/>
              <a:ext cx="0"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594304" y="2741655"/>
              <a:ext cx="0"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5574681" y="2741655"/>
              <a:ext cx="0"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6555058" y="2741655"/>
              <a:ext cx="0"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7535433" y="2741655"/>
              <a:ext cx="0" cy="2649782"/>
            </a:xfrm>
            <a:prstGeom prst="line">
              <a:avLst/>
            </a:prstGeom>
            <a:ln w="3175">
              <a:solidFill>
                <a:schemeClr val="bg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1639519" y="2947435"/>
              <a:ext cx="4915539" cy="6880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TextBox 76"/>
            <p:cNvSpPr txBox="1"/>
            <p:nvPr/>
          </p:nvSpPr>
          <p:spPr>
            <a:xfrm>
              <a:off x="1632429" y="3025110"/>
              <a:ext cx="2157961" cy="369332"/>
            </a:xfrm>
            <a:prstGeom prst="rect">
              <a:avLst/>
            </a:prstGeom>
            <a:noFill/>
          </p:spPr>
          <p:txBody>
            <a:bodyPr wrap="square" rtlCol="0">
              <a:spAutoFit/>
            </a:bodyPr>
            <a:lstStyle/>
            <a:p>
              <a:r>
                <a:rPr lang="en-US" dirty="0" smtClean="0">
                  <a:latin typeface="Segoe UI Light" pitchFamily="34" charset="0"/>
                </a:rPr>
                <a:t>Information Worker</a:t>
              </a:r>
              <a:endParaRPr lang="en-US" dirty="0">
                <a:latin typeface="Segoe UI Light" pitchFamily="34" charset="0"/>
              </a:endParaRPr>
            </a:p>
          </p:txBody>
        </p:sp>
        <p:sp>
          <p:nvSpPr>
            <p:cNvPr id="78" name="Rectangle 77"/>
            <p:cNvSpPr/>
            <p:nvPr/>
          </p:nvSpPr>
          <p:spPr>
            <a:xfrm>
              <a:off x="5010820" y="3702335"/>
              <a:ext cx="2531472" cy="7336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p:cNvSpPr txBox="1"/>
            <p:nvPr/>
          </p:nvSpPr>
          <p:spPr>
            <a:xfrm>
              <a:off x="5003731" y="3713175"/>
              <a:ext cx="1928560" cy="369332"/>
            </a:xfrm>
            <a:prstGeom prst="rect">
              <a:avLst/>
            </a:prstGeom>
            <a:noFill/>
          </p:spPr>
          <p:txBody>
            <a:bodyPr wrap="square" rtlCol="0">
              <a:spAutoFit/>
            </a:bodyPr>
            <a:lstStyle/>
            <a:p>
              <a:r>
                <a:rPr lang="en-US" dirty="0" smtClean="0">
                  <a:latin typeface="Segoe UI Light" pitchFamily="34" charset="0"/>
                </a:rPr>
                <a:t>Decision Maker</a:t>
              </a:r>
              <a:endParaRPr lang="en-US" dirty="0">
                <a:latin typeface="Segoe UI Light" pitchFamily="34" charset="0"/>
              </a:endParaRPr>
            </a:p>
          </p:txBody>
        </p:sp>
        <p:sp>
          <p:nvSpPr>
            <p:cNvPr id="80" name="Rectangle 79"/>
            <p:cNvSpPr/>
            <p:nvPr/>
          </p:nvSpPr>
          <p:spPr>
            <a:xfrm>
              <a:off x="1639519" y="3303682"/>
              <a:ext cx="3040911" cy="246221"/>
            </a:xfrm>
            <a:prstGeom prst="rect">
              <a:avLst/>
            </a:prstGeom>
          </p:spPr>
          <p:txBody>
            <a:bodyPr wrap="square">
              <a:spAutoFit/>
            </a:bodyPr>
            <a:lstStyle/>
            <a:p>
              <a:r>
                <a:rPr lang="en-US" sz="1000" dirty="0" smtClean="0">
                  <a:latin typeface="Segoe UI Light" pitchFamily="34" charset="0"/>
                </a:rPr>
                <a:t>Authors the visual data environment</a:t>
              </a:r>
              <a:endParaRPr lang="en-US" sz="1000" dirty="0">
                <a:latin typeface="Segoe UI Light" pitchFamily="34" charset="0"/>
              </a:endParaRPr>
            </a:p>
          </p:txBody>
        </p:sp>
        <p:sp>
          <p:nvSpPr>
            <p:cNvPr id="81" name="Rectangle 80"/>
            <p:cNvSpPr/>
            <p:nvPr/>
          </p:nvSpPr>
          <p:spPr>
            <a:xfrm>
              <a:off x="5014696" y="3987656"/>
              <a:ext cx="2736111" cy="400110"/>
            </a:xfrm>
            <a:prstGeom prst="rect">
              <a:avLst/>
            </a:prstGeom>
          </p:spPr>
          <p:txBody>
            <a:bodyPr wrap="square">
              <a:spAutoFit/>
            </a:bodyPr>
            <a:lstStyle/>
            <a:p>
              <a:r>
                <a:rPr lang="en-US" sz="1000" dirty="0" smtClean="0">
                  <a:latin typeface="Segoe UI Light" pitchFamily="34" charset="0"/>
                </a:rPr>
                <a:t>Consumes the data visually to create her own insight &amp; tell her story</a:t>
              </a:r>
              <a:endParaRPr lang="en-US" sz="1000" dirty="0">
                <a:latin typeface="Segoe UI Light" pitchFamily="34" charset="0"/>
              </a:endParaRPr>
            </a:p>
          </p:txBody>
        </p:sp>
        <p:sp>
          <p:nvSpPr>
            <p:cNvPr id="82" name="Right Arrow 81"/>
            <p:cNvSpPr/>
            <p:nvPr/>
          </p:nvSpPr>
          <p:spPr>
            <a:xfrm>
              <a:off x="2576206" y="5014449"/>
              <a:ext cx="131674" cy="131673"/>
            </a:xfrm>
            <a:prstGeom prst="rightArrow">
              <a:avLst/>
            </a:prstGeom>
            <a:solidFill>
              <a:schemeClr val="tx1"/>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3" name="Right Arrow 82"/>
            <p:cNvSpPr/>
            <p:nvPr/>
          </p:nvSpPr>
          <p:spPr>
            <a:xfrm>
              <a:off x="3554774" y="5014449"/>
              <a:ext cx="131674" cy="131673"/>
            </a:xfrm>
            <a:prstGeom prst="rightArrow">
              <a:avLst/>
            </a:prstGeom>
            <a:solidFill>
              <a:schemeClr val="tx1"/>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4" name="Right Arrow 83"/>
            <p:cNvSpPr/>
            <p:nvPr/>
          </p:nvSpPr>
          <p:spPr>
            <a:xfrm>
              <a:off x="4541067" y="5014448"/>
              <a:ext cx="131674" cy="131673"/>
            </a:xfrm>
            <a:prstGeom prst="rightArrow">
              <a:avLst/>
            </a:prstGeom>
            <a:solidFill>
              <a:schemeClr val="tx1"/>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5" name="Right Arrow 84"/>
            <p:cNvSpPr/>
            <p:nvPr/>
          </p:nvSpPr>
          <p:spPr>
            <a:xfrm>
              <a:off x="5496768" y="5008558"/>
              <a:ext cx="131674" cy="131673"/>
            </a:xfrm>
            <a:prstGeom prst="rightArrow">
              <a:avLst/>
            </a:prstGeom>
            <a:solidFill>
              <a:schemeClr val="tx1"/>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6" name="Right Arrow 85"/>
            <p:cNvSpPr/>
            <p:nvPr/>
          </p:nvSpPr>
          <p:spPr>
            <a:xfrm>
              <a:off x="6523290" y="5008557"/>
              <a:ext cx="131674" cy="131673"/>
            </a:xfrm>
            <a:prstGeom prst="rightArrow">
              <a:avLst/>
            </a:prstGeom>
            <a:solidFill>
              <a:schemeClr val="tx1"/>
            </a:solidFill>
            <a:ln>
              <a:solidFill>
                <a:schemeClr val="bg1">
                  <a:lumMod val="50000"/>
                </a:schemeClr>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87" name="Picture 8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2292" y="3704465"/>
              <a:ext cx="1086666" cy="724161"/>
            </a:xfrm>
            <a:prstGeom prst="rect">
              <a:avLst/>
            </a:prstGeom>
          </p:spPr>
        </p:pic>
        <p:pic>
          <p:nvPicPr>
            <p:cNvPr id="88" name="Picture 87"/>
            <p:cNvPicPr>
              <a:picLocks noChangeAspect="1"/>
            </p:cNvPicPr>
            <p:nvPr/>
          </p:nvPicPr>
          <p:blipFill>
            <a:blip r:embed="rId5"/>
            <a:stretch>
              <a:fillRect/>
            </a:stretch>
          </p:blipFill>
          <p:spPr>
            <a:xfrm>
              <a:off x="807730" y="2947436"/>
              <a:ext cx="849549" cy="688064"/>
            </a:xfrm>
            <a:prstGeom prst="rect">
              <a:avLst/>
            </a:prstGeom>
          </p:spPr>
        </p:pic>
      </p:grpSp>
    </p:spTree>
    <p:extLst>
      <p:ext uri="{BB962C8B-B14F-4D97-AF65-F5344CB8AC3E}">
        <p14:creationId xmlns:p14="http://schemas.microsoft.com/office/powerpoint/2010/main" val="1839142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nodeType="withEffect">
                                  <p:stCondLst>
                                    <p:cond delay="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pPr marL="138783"/>
            <a:r>
              <a:rPr lang="en-US" sz="3200" i="1" dirty="0"/>
              <a:t>“We are data rich but analysis poor.”</a:t>
            </a:r>
          </a:p>
          <a:p>
            <a:pPr marL="138783"/>
            <a:r>
              <a:rPr lang="en-US" sz="1400" i="1" dirty="0"/>
              <a:t>-Seattle Art Museum</a:t>
            </a:r>
          </a:p>
        </p:txBody>
      </p:sp>
      <p:pic>
        <p:nvPicPr>
          <p:cNvPr id="6" name="Picture 5"/>
          <p:cNvPicPr>
            <a:picLocks noChangeAspect="1"/>
          </p:cNvPicPr>
          <p:nvPr/>
        </p:nvPicPr>
        <p:blipFill>
          <a:blip r:embed="rId2"/>
          <a:stretch>
            <a:fillRect/>
          </a:stretch>
        </p:blipFill>
        <p:spPr>
          <a:xfrm>
            <a:off x="5303837" y="108064"/>
            <a:ext cx="6740623" cy="364570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5871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rotWithShape="1">
          <a:blip r:embed="rId3"/>
          <a:srcRect r="12695"/>
          <a:stretch/>
        </p:blipFill>
        <p:spPr>
          <a:xfrm>
            <a:off x="1" y="0"/>
            <a:ext cx="12468778" cy="6994525"/>
          </a:xfrm>
          <a:prstGeom prst="rect">
            <a:avLst/>
          </a:prstGeom>
        </p:spPr>
      </p:pic>
      <p:sp>
        <p:nvSpPr>
          <p:cNvPr id="18" name="TextBox 17"/>
          <p:cNvSpPr txBox="1"/>
          <p:nvPr/>
        </p:nvSpPr>
        <p:spPr>
          <a:xfrm>
            <a:off x="538297" y="584617"/>
            <a:ext cx="4993152"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GeoFlow Pillars</a:t>
            </a:r>
          </a:p>
        </p:txBody>
      </p:sp>
      <p:grpSp>
        <p:nvGrpSpPr>
          <p:cNvPr id="13" name="Group 12"/>
          <p:cNvGrpSpPr/>
          <p:nvPr/>
        </p:nvGrpSpPr>
        <p:grpSpPr>
          <a:xfrm>
            <a:off x="2560637" y="1578593"/>
            <a:ext cx="2637794" cy="4505857"/>
            <a:chOff x="431015" y="1336803"/>
            <a:chExt cx="2637794" cy="4505857"/>
          </a:xfrm>
        </p:grpSpPr>
        <p:sp>
          <p:nvSpPr>
            <p:cNvPr id="14" name="Content Placeholder 4"/>
            <p:cNvSpPr txBox="1">
              <a:spLocks/>
            </p:cNvSpPr>
            <p:nvPr/>
          </p:nvSpPr>
          <p:spPr>
            <a:xfrm>
              <a:off x="431015" y="1336803"/>
              <a:ext cx="2637794" cy="552374"/>
            </a:xfrm>
            <a:prstGeom prst="rect">
              <a:avLst/>
            </a:prstGeom>
            <a:solidFill>
              <a:schemeClr val="bg1">
                <a:lumMod val="75000"/>
              </a:schemeClr>
            </a:solidFill>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8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800" kern="1200">
                  <a:solidFill>
                    <a:schemeClr val="tx1"/>
                  </a:solidFill>
                  <a:latin typeface="+mn-lt"/>
                  <a:ea typeface="+mn-ea"/>
                  <a:cs typeface="+mn-cs"/>
                </a:defRPr>
              </a:lvl9pPr>
            </a:lstStyle>
            <a:p>
              <a:pPr marL="114300" indent="0" algn="ctr">
                <a:buNone/>
              </a:pPr>
              <a:r>
                <a:rPr lang="en-US" sz="2000" b="1" dirty="0" smtClean="0"/>
                <a:t>MAP DATA</a:t>
              </a:r>
              <a:endParaRPr lang="en-US" sz="2000" b="1" dirty="0"/>
            </a:p>
          </p:txBody>
        </p:sp>
        <p:pic>
          <p:nvPicPr>
            <p:cNvPr id="15" name="Picture 14"/>
            <p:cNvPicPr>
              <a:picLocks noChangeAspect="1"/>
            </p:cNvPicPr>
            <p:nvPr/>
          </p:nvPicPr>
          <p:blipFill rotWithShape="1">
            <a:blip r:embed="rId4"/>
            <a:srcRect l="14173" t="-288" r="5623" b="4342"/>
            <a:stretch/>
          </p:blipFill>
          <p:spPr>
            <a:xfrm>
              <a:off x="431015" y="1889177"/>
              <a:ext cx="2620943" cy="3953483"/>
            </a:xfrm>
            <a:prstGeom prst="rect">
              <a:avLst/>
            </a:prstGeom>
            <a:ln>
              <a:noFill/>
            </a:ln>
            <a:effectLst>
              <a:outerShdw blurRad="292100" dist="139700" dir="2700000" algn="tl" rotWithShape="0">
                <a:srgbClr val="333333">
                  <a:alpha val="65000"/>
                </a:srgbClr>
              </a:outerShdw>
            </a:effectLst>
          </p:spPr>
        </p:pic>
      </p:grpSp>
      <p:grpSp>
        <p:nvGrpSpPr>
          <p:cNvPr id="23" name="Group 22"/>
          <p:cNvGrpSpPr/>
          <p:nvPr/>
        </p:nvGrpSpPr>
        <p:grpSpPr>
          <a:xfrm>
            <a:off x="5412475" y="1578593"/>
            <a:ext cx="2642616" cy="4511629"/>
            <a:chOff x="3282853" y="1336803"/>
            <a:chExt cx="2642616" cy="4511629"/>
          </a:xfrm>
        </p:grpSpPr>
        <p:sp>
          <p:nvSpPr>
            <p:cNvPr id="24" name="Content Placeholder 5"/>
            <p:cNvSpPr txBox="1">
              <a:spLocks/>
            </p:cNvSpPr>
            <p:nvPr/>
          </p:nvSpPr>
          <p:spPr>
            <a:xfrm>
              <a:off x="3282853" y="1336803"/>
              <a:ext cx="2637794" cy="552374"/>
            </a:xfrm>
            <a:prstGeom prst="rect">
              <a:avLst/>
            </a:prstGeom>
            <a:solidFill>
              <a:schemeClr val="bg1">
                <a:lumMod val="75000"/>
              </a:schemeClr>
            </a:solidFill>
          </p:spPr>
          <p:txBody>
            <a:bodyPr vert="horz" lIns="91440" tIns="45720" rIns="91440" bIns="45720" rtlCol="0">
              <a:noAutofit/>
            </a:bodyPr>
            <a:lstStyle>
              <a:defPPr>
                <a:defRPr lang="en-US"/>
              </a:defPPr>
              <a:lvl1pPr marL="114300" indent="0" algn="ctr" defTabSz="914400">
                <a:spcBef>
                  <a:spcPct val="20000"/>
                </a:spcBef>
                <a:buClr>
                  <a:schemeClr val="accent1"/>
                </a:buClr>
                <a:buFont typeface="Arial" pitchFamily="34" charset="0"/>
                <a:buNone/>
                <a:defRPr sz="2000" b="1">
                  <a:solidFill>
                    <a:schemeClr val="bg1"/>
                  </a:solidFill>
                </a:defRPr>
              </a:lvl1pPr>
              <a:lvl2pPr marL="640080" indent="-228600" defTabSz="914400">
                <a:spcBef>
                  <a:spcPct val="20000"/>
                </a:spcBef>
                <a:buClr>
                  <a:schemeClr val="accent2"/>
                </a:buClr>
                <a:buFont typeface="Arial" pitchFamily="34" charset="0"/>
                <a:buChar char="•"/>
                <a:defRPr sz="2400"/>
              </a:lvl2pPr>
              <a:lvl3pPr marL="1005840" indent="-228600" defTabSz="914400">
                <a:spcBef>
                  <a:spcPct val="20000"/>
                </a:spcBef>
                <a:buClr>
                  <a:schemeClr val="accent3"/>
                </a:buClr>
                <a:buFont typeface="Arial" pitchFamily="34" charset="0"/>
                <a:buChar char="•"/>
                <a:defRPr sz="2000"/>
              </a:lvl3pPr>
              <a:lvl4pPr marL="1280160" indent="-228600" defTabSz="914400">
                <a:spcBef>
                  <a:spcPct val="20000"/>
                </a:spcBef>
                <a:buClr>
                  <a:schemeClr val="accent4"/>
                </a:buClr>
                <a:buFont typeface="Arial" pitchFamily="34" charset="0"/>
                <a:buChar char="•"/>
              </a:lvl4pPr>
              <a:lvl5pPr marL="1554480" indent="-228600" defTabSz="914400">
                <a:spcBef>
                  <a:spcPct val="20000"/>
                </a:spcBef>
                <a:buClr>
                  <a:schemeClr val="accent5"/>
                </a:buClr>
                <a:buFont typeface="Arial" pitchFamily="34" charset="0"/>
                <a:buChar char="•"/>
                <a:defRPr baseline="0"/>
              </a:lvl5pPr>
              <a:lvl6pPr marL="1737360" indent="-182880" defTabSz="914400">
                <a:spcBef>
                  <a:spcPct val="20000"/>
                </a:spcBef>
                <a:buClr>
                  <a:schemeClr val="accent1"/>
                </a:buClr>
                <a:buFont typeface="Arial" pitchFamily="34" charset="0"/>
                <a:buChar char="•"/>
                <a:defRPr baseline="0"/>
              </a:lvl6pPr>
              <a:lvl7pPr marL="1920240" indent="-182880" defTabSz="914400">
                <a:spcBef>
                  <a:spcPct val="20000"/>
                </a:spcBef>
                <a:buClr>
                  <a:schemeClr val="accent2"/>
                </a:buClr>
                <a:buFont typeface="Arial" pitchFamily="34" charset="0"/>
                <a:buChar char="•"/>
              </a:lvl7pPr>
              <a:lvl8pPr marL="2103120" indent="-182880" defTabSz="914400">
                <a:spcBef>
                  <a:spcPct val="20000"/>
                </a:spcBef>
                <a:buClr>
                  <a:schemeClr val="accent3"/>
                </a:buClr>
                <a:buFont typeface="Arial" pitchFamily="34" charset="0"/>
                <a:buChar char="•"/>
              </a:lvl8pPr>
              <a:lvl9pPr marL="2286000" indent="-182880" defTabSz="914400">
                <a:spcBef>
                  <a:spcPct val="20000"/>
                </a:spcBef>
                <a:buClr>
                  <a:schemeClr val="accent4"/>
                </a:buClr>
                <a:buFont typeface="Arial" pitchFamily="34" charset="0"/>
                <a:buChar char="•"/>
              </a:lvl9pPr>
            </a:lstStyle>
            <a:p>
              <a:r>
                <a:rPr lang="en-US" sz="1800" dirty="0">
                  <a:solidFill>
                    <a:schemeClr val="tx1"/>
                  </a:solidFill>
                </a:rPr>
                <a:t>DISCOVER INSIGHTS</a:t>
              </a:r>
            </a:p>
          </p:txBody>
        </p:sp>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2853" y="1889177"/>
              <a:ext cx="2642616" cy="3959255"/>
            </a:xfrm>
            <a:prstGeom prst="rect">
              <a:avLst/>
            </a:prstGeom>
            <a:ln>
              <a:noFill/>
            </a:ln>
            <a:effectLst>
              <a:outerShdw blurRad="292100" dist="139700" dir="2700000" algn="tl" rotWithShape="0">
                <a:srgbClr val="333333">
                  <a:alpha val="65000"/>
                </a:srgbClr>
              </a:outerShdw>
            </a:effectLst>
          </p:spPr>
        </p:pic>
      </p:grpSp>
      <p:grpSp>
        <p:nvGrpSpPr>
          <p:cNvPr id="26" name="Group 25"/>
          <p:cNvGrpSpPr/>
          <p:nvPr/>
        </p:nvGrpSpPr>
        <p:grpSpPr>
          <a:xfrm>
            <a:off x="8264313" y="1578593"/>
            <a:ext cx="2655227" cy="4560341"/>
            <a:chOff x="6134691" y="1336803"/>
            <a:chExt cx="2655227" cy="4560341"/>
          </a:xfrm>
        </p:grpSpPr>
        <p:sp>
          <p:nvSpPr>
            <p:cNvPr id="27" name="Content Placeholder 5"/>
            <p:cNvSpPr txBox="1">
              <a:spLocks/>
            </p:cNvSpPr>
            <p:nvPr/>
          </p:nvSpPr>
          <p:spPr>
            <a:xfrm>
              <a:off x="6134691" y="1336803"/>
              <a:ext cx="2637794" cy="552374"/>
            </a:xfrm>
            <a:prstGeom prst="rect">
              <a:avLst/>
            </a:prstGeom>
            <a:solidFill>
              <a:schemeClr val="bg1">
                <a:lumMod val="75000"/>
              </a:schemeClr>
            </a:solidFill>
          </p:spPr>
          <p:txBody>
            <a:bodyPr vert="horz" lIns="91440" tIns="45720" rIns="91440" bIns="45720" rtlCol="0">
              <a:normAutofit/>
            </a:bodyPr>
            <a:lstStyle>
              <a:defPPr>
                <a:defRPr lang="en-US"/>
              </a:defPPr>
              <a:lvl1pPr marL="114300" indent="0" algn="ctr" defTabSz="914400">
                <a:spcBef>
                  <a:spcPct val="20000"/>
                </a:spcBef>
                <a:buClr>
                  <a:schemeClr val="accent1"/>
                </a:buClr>
                <a:buFont typeface="Arial" pitchFamily="34" charset="0"/>
                <a:buNone/>
                <a:defRPr sz="2000" b="1">
                  <a:solidFill>
                    <a:schemeClr val="bg1"/>
                  </a:solidFill>
                </a:defRPr>
              </a:lvl1pPr>
              <a:lvl2pPr marL="640080" indent="-228600" defTabSz="914400">
                <a:spcBef>
                  <a:spcPct val="20000"/>
                </a:spcBef>
                <a:buClr>
                  <a:schemeClr val="accent2"/>
                </a:buClr>
                <a:buFont typeface="Arial" pitchFamily="34" charset="0"/>
                <a:buChar char="•"/>
                <a:defRPr sz="2400"/>
              </a:lvl2pPr>
              <a:lvl3pPr marL="1005840" indent="-228600" defTabSz="914400">
                <a:spcBef>
                  <a:spcPct val="20000"/>
                </a:spcBef>
                <a:buClr>
                  <a:schemeClr val="accent3"/>
                </a:buClr>
                <a:buFont typeface="Arial" pitchFamily="34" charset="0"/>
                <a:buChar char="•"/>
                <a:defRPr sz="2000"/>
              </a:lvl3pPr>
              <a:lvl4pPr marL="1280160" indent="-228600" defTabSz="914400">
                <a:spcBef>
                  <a:spcPct val="20000"/>
                </a:spcBef>
                <a:buClr>
                  <a:schemeClr val="accent4"/>
                </a:buClr>
                <a:buFont typeface="Arial" pitchFamily="34" charset="0"/>
                <a:buChar char="•"/>
              </a:lvl4pPr>
              <a:lvl5pPr marL="1554480" indent="-228600" defTabSz="914400">
                <a:spcBef>
                  <a:spcPct val="20000"/>
                </a:spcBef>
                <a:buClr>
                  <a:schemeClr val="accent5"/>
                </a:buClr>
                <a:buFont typeface="Arial" pitchFamily="34" charset="0"/>
                <a:buChar char="•"/>
                <a:defRPr baseline="0"/>
              </a:lvl5pPr>
              <a:lvl6pPr marL="1737360" indent="-182880" defTabSz="914400">
                <a:spcBef>
                  <a:spcPct val="20000"/>
                </a:spcBef>
                <a:buClr>
                  <a:schemeClr val="accent1"/>
                </a:buClr>
                <a:buFont typeface="Arial" pitchFamily="34" charset="0"/>
                <a:buChar char="•"/>
                <a:defRPr baseline="0"/>
              </a:lvl6pPr>
              <a:lvl7pPr marL="1920240" indent="-182880" defTabSz="914400">
                <a:spcBef>
                  <a:spcPct val="20000"/>
                </a:spcBef>
                <a:buClr>
                  <a:schemeClr val="accent2"/>
                </a:buClr>
                <a:buFont typeface="Arial" pitchFamily="34" charset="0"/>
                <a:buChar char="•"/>
              </a:lvl7pPr>
              <a:lvl8pPr marL="2103120" indent="-182880" defTabSz="914400">
                <a:spcBef>
                  <a:spcPct val="20000"/>
                </a:spcBef>
                <a:buClr>
                  <a:schemeClr val="accent3"/>
                </a:buClr>
                <a:buFont typeface="Arial" pitchFamily="34" charset="0"/>
                <a:buChar char="•"/>
              </a:lvl8pPr>
              <a:lvl9pPr marL="2286000" indent="-182880" defTabSz="914400">
                <a:spcBef>
                  <a:spcPct val="20000"/>
                </a:spcBef>
                <a:buClr>
                  <a:schemeClr val="accent4"/>
                </a:buClr>
                <a:buFont typeface="Arial" pitchFamily="34" charset="0"/>
                <a:buChar char="•"/>
              </a:lvl9pPr>
            </a:lstStyle>
            <a:p>
              <a:r>
                <a:rPr lang="en-US" dirty="0">
                  <a:solidFill>
                    <a:schemeClr val="tx1"/>
                  </a:solidFill>
                </a:rPr>
                <a:t>SHARE STORIES</a:t>
              </a:r>
            </a:p>
          </p:txBody>
        </p:sp>
        <p:pic>
          <p:nvPicPr>
            <p:cNvPr id="28" name="Picture 27" descr="C:\Users\sruble\AppData\Local\Microsoft\Windows\Temporary Internet Files\Content.IE5\FDW8JUIU\MP900431826[1].jpg"/>
            <p:cNvPicPr>
              <a:picLocks noChangeAspect="1" noChangeArrowheads="1"/>
            </p:cNvPicPr>
            <p:nvPr/>
          </p:nvPicPr>
          <p:blipFill rotWithShape="1">
            <a:blip r:embed="rId6">
              <a:extLst>
                <a:ext uri="{28A0092B-C50C-407E-A947-70E740481C1C}">
                  <a14:useLocalDpi xmlns:a14="http://schemas.microsoft.com/office/drawing/2010/main" val="0"/>
                </a:ext>
              </a:extLst>
            </a:blip>
            <a:srcRect l="16384" r="17682"/>
            <a:stretch/>
          </p:blipFill>
          <p:spPr bwMode="auto">
            <a:xfrm>
              <a:off x="6147302" y="1889177"/>
              <a:ext cx="2642616" cy="40079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7022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r="10464"/>
          <a:stretch/>
        </p:blipFill>
        <p:spPr>
          <a:xfrm>
            <a:off x="1" y="0"/>
            <a:ext cx="12517232" cy="6994525"/>
          </a:xfrm>
          <a:prstGeom prst="rect">
            <a:avLst/>
          </a:prstGeom>
        </p:spPr>
      </p:pic>
      <p:sp>
        <p:nvSpPr>
          <p:cNvPr id="5" name="TextBox 4"/>
          <p:cNvSpPr txBox="1"/>
          <p:nvPr/>
        </p:nvSpPr>
        <p:spPr>
          <a:xfrm>
            <a:off x="538296" y="584617"/>
            <a:ext cx="5954513" cy="866163"/>
          </a:xfrm>
          <a:prstGeom prst="rect">
            <a:avLst/>
          </a:prstGeom>
          <a:noFill/>
          <a:effectLst>
            <a:outerShdw blurRad="50800" dist="38100" dir="2700000" algn="tl" rotWithShape="0">
              <a:prstClr val="black">
                <a:alpha val="40000"/>
              </a:prstClr>
            </a:outerShdw>
          </a:effectLst>
        </p:spPr>
        <p:txBody>
          <a:bodyPr wrap="square" lIns="111026" tIns="55513" rIns="111026" bIns="55513" rtlCol="0">
            <a:spAutoFit/>
          </a:bodyPr>
          <a:lstStyle/>
          <a:p>
            <a:r>
              <a:rPr lang="en-US" sz="4900" b="1" dirty="0">
                <a:effectLst>
                  <a:outerShdw blurRad="38100" dist="38100" dir="2700000" algn="tl">
                    <a:srgbClr val="000000">
                      <a:alpha val="43137"/>
                    </a:srgbClr>
                  </a:outerShdw>
                </a:effectLst>
              </a:rPr>
              <a:t>Unique Strengths</a:t>
            </a:r>
          </a:p>
        </p:txBody>
      </p:sp>
      <p:grpSp>
        <p:nvGrpSpPr>
          <p:cNvPr id="16" name="Group 15"/>
          <p:cNvGrpSpPr/>
          <p:nvPr/>
        </p:nvGrpSpPr>
        <p:grpSpPr>
          <a:xfrm>
            <a:off x="4465637" y="1450780"/>
            <a:ext cx="4581036" cy="5170097"/>
            <a:chOff x="4337333" y="1096426"/>
            <a:chExt cx="4581036" cy="5170097"/>
          </a:xfrm>
        </p:grpSpPr>
        <p:pic>
          <p:nvPicPr>
            <p:cNvPr id="17" name="Picture 3" descr="C:\Users\sruble\AppData\Local\Microsoft\Windows\Temporary Internet Files\Content.IE5\00X1AEID\MP900438475[1].jpg"/>
            <p:cNvPicPr>
              <a:picLocks noChangeAspect="1" noChangeArrowheads="1"/>
            </p:cNvPicPr>
            <p:nvPr/>
          </p:nvPicPr>
          <p:blipFill rotWithShape="1">
            <a:blip r:embed="rId4">
              <a:extLst>
                <a:ext uri="{28A0092B-C50C-407E-A947-70E740481C1C}">
                  <a14:useLocalDpi xmlns:a14="http://schemas.microsoft.com/office/drawing/2010/main" val="0"/>
                </a:ext>
              </a:extLst>
            </a:blip>
            <a:srcRect b="3061"/>
            <a:stretch/>
          </p:blipFill>
          <p:spPr bwMode="auto">
            <a:xfrm>
              <a:off x="4337334" y="1474288"/>
              <a:ext cx="4581035" cy="47922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4337333" y="1096426"/>
              <a:ext cx="4581036" cy="369332"/>
            </a:xfrm>
            <a:prstGeom prst="rect">
              <a:avLst/>
            </a:prstGeom>
            <a:solidFill>
              <a:schemeClr val="bg1">
                <a:lumMod val="75000"/>
              </a:schemeClr>
            </a:solidFill>
          </p:spPr>
          <p:txBody>
            <a:bodyPr wrap="square" rtlCol="0">
              <a:spAutoFit/>
            </a:bodyPr>
            <a:lstStyle/>
            <a:p>
              <a:pPr algn="ctr"/>
              <a:r>
                <a:rPr lang="en-US" b="1" dirty="0" smtClean="0"/>
                <a:t>3D Geospatial</a:t>
              </a:r>
              <a:endParaRPr lang="en-US" b="1" dirty="0"/>
            </a:p>
          </p:txBody>
        </p:sp>
      </p:grpSp>
      <p:grpSp>
        <p:nvGrpSpPr>
          <p:cNvPr id="19" name="Group 18"/>
          <p:cNvGrpSpPr/>
          <p:nvPr/>
        </p:nvGrpSpPr>
        <p:grpSpPr>
          <a:xfrm>
            <a:off x="4465638" y="1450780"/>
            <a:ext cx="4581144" cy="5297244"/>
            <a:chOff x="2686663" y="1408833"/>
            <a:chExt cx="4581036" cy="5193848"/>
          </a:xfrm>
        </p:grpSpPr>
        <p:sp>
          <p:nvSpPr>
            <p:cNvPr id="20" name="TextBox 19"/>
            <p:cNvSpPr txBox="1"/>
            <p:nvPr/>
          </p:nvSpPr>
          <p:spPr>
            <a:xfrm>
              <a:off x="2686663" y="1408833"/>
              <a:ext cx="4581036" cy="369332"/>
            </a:xfrm>
            <a:prstGeom prst="rect">
              <a:avLst/>
            </a:prstGeom>
            <a:solidFill>
              <a:schemeClr val="bg1">
                <a:lumMod val="75000"/>
              </a:schemeClr>
            </a:solidFill>
          </p:spPr>
          <p:txBody>
            <a:bodyPr wrap="square" rtlCol="0">
              <a:spAutoFit/>
            </a:bodyPr>
            <a:lstStyle>
              <a:defPPr>
                <a:defRPr lang="en-US"/>
              </a:defPPr>
              <a:lvl1pPr algn="ctr">
                <a:defRPr b="1"/>
              </a:lvl1pPr>
            </a:lstStyle>
            <a:p>
              <a:r>
                <a:rPr lang="en-US" dirty="0"/>
                <a:t>Temporal</a:t>
              </a:r>
            </a:p>
          </p:txBody>
        </p:sp>
        <p:pic>
          <p:nvPicPr>
            <p:cNvPr id="21" name="Picture 20" descr="C:\Users\sruble\AppData\Local\Microsoft\Windows\Temporary Internet Files\Content.IE5\UXEO38M3\MP900438570[1].jpg"/>
            <p:cNvPicPr>
              <a:picLocks noChangeAspect="1" noChangeArrowheads="1"/>
            </p:cNvPicPr>
            <p:nvPr/>
          </p:nvPicPr>
          <p:blipFill rotWithShape="1">
            <a:blip r:embed="rId5">
              <a:extLst>
                <a:ext uri="{28A0092B-C50C-407E-A947-70E740481C1C}">
                  <a14:useLocalDpi xmlns:a14="http://schemas.microsoft.com/office/drawing/2010/main" val="0"/>
                </a:ext>
              </a:extLst>
            </a:blip>
            <a:srcRect b="29489"/>
            <a:stretch/>
          </p:blipFill>
          <p:spPr bwMode="auto">
            <a:xfrm>
              <a:off x="2686663" y="1778165"/>
              <a:ext cx="4581036" cy="4824516"/>
            </a:xfrm>
            <a:prstGeom prst="rect">
              <a:avLst/>
            </a:prstGeom>
            <a:solidFill>
              <a:schemeClr val="bg1">
                <a:lumMod val="75000"/>
              </a:schemeClr>
            </a:solidFill>
            <a:extLst/>
          </p:spPr>
        </p:pic>
      </p:grpSp>
      <p:grpSp>
        <p:nvGrpSpPr>
          <p:cNvPr id="22" name="Group 21"/>
          <p:cNvGrpSpPr/>
          <p:nvPr/>
        </p:nvGrpSpPr>
        <p:grpSpPr>
          <a:xfrm>
            <a:off x="4465529" y="1450780"/>
            <a:ext cx="4581144" cy="5314889"/>
            <a:chOff x="2686663" y="1408833"/>
            <a:chExt cx="4581036" cy="5211149"/>
          </a:xfrm>
        </p:grpSpPr>
        <p:sp>
          <p:nvSpPr>
            <p:cNvPr id="23" name="TextBox 22"/>
            <p:cNvSpPr txBox="1"/>
            <p:nvPr/>
          </p:nvSpPr>
          <p:spPr>
            <a:xfrm>
              <a:off x="2686663" y="1408833"/>
              <a:ext cx="4581036" cy="369332"/>
            </a:xfrm>
            <a:prstGeom prst="rect">
              <a:avLst/>
            </a:prstGeom>
            <a:solidFill>
              <a:schemeClr val="bg1">
                <a:lumMod val="75000"/>
              </a:schemeClr>
            </a:solidFill>
          </p:spPr>
          <p:txBody>
            <a:bodyPr wrap="square" rtlCol="0">
              <a:spAutoFit/>
            </a:bodyPr>
            <a:lstStyle>
              <a:defPPr>
                <a:defRPr lang="en-US"/>
              </a:defPPr>
              <a:lvl1pPr algn="ctr">
                <a:defRPr b="1"/>
              </a:lvl1pPr>
            </a:lstStyle>
            <a:p>
              <a:r>
                <a:rPr lang="en-US" dirty="0"/>
                <a:t>Guided Tours</a:t>
              </a:r>
            </a:p>
          </p:txBody>
        </p:sp>
        <p:pic>
          <p:nvPicPr>
            <p:cNvPr id="24" name="Picture 23" descr="C:\Users\sruble\AppData\Local\Microsoft\Windows\Temporary Internet Files\Content.IE5\KEQ5E5WZ\MP900422961[1].jpg"/>
            <p:cNvPicPr>
              <a:picLocks noChangeAspect="1" noChangeArrowheads="1"/>
            </p:cNvPicPr>
            <p:nvPr/>
          </p:nvPicPr>
          <p:blipFill rotWithShape="1">
            <a:blip r:embed="rId6">
              <a:extLst>
                <a:ext uri="{28A0092B-C50C-407E-A947-70E740481C1C}">
                  <a14:useLocalDpi xmlns:a14="http://schemas.microsoft.com/office/drawing/2010/main" val="0"/>
                </a:ext>
              </a:extLst>
            </a:blip>
            <a:srcRect r="31140"/>
            <a:stretch/>
          </p:blipFill>
          <p:spPr bwMode="auto">
            <a:xfrm>
              <a:off x="2686663" y="1778165"/>
              <a:ext cx="4569161" cy="4841817"/>
            </a:xfrm>
            <a:prstGeom prst="rect">
              <a:avLst/>
            </a:prstGeom>
            <a:solidFill>
              <a:schemeClr val="bg1">
                <a:lumMod val="75000"/>
              </a:schemeClr>
            </a:solidFill>
            <a:extLst/>
          </p:spPr>
        </p:pic>
      </p:grpSp>
    </p:spTree>
    <p:extLst>
      <p:ext uri="{BB962C8B-B14F-4D97-AF65-F5344CB8AC3E}">
        <p14:creationId xmlns:p14="http://schemas.microsoft.com/office/powerpoint/2010/main" val="79535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in8 Conference Template">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Scott Ruble </External_x0020_Speaker>
    <Session_x0020_Code xmlns="2295e2e7-0eeb-498e-8716-217bb2ee6ee3">SPC258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Scott Ruble </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2295e2e7-0eeb-498e-8716-217bb2ee6ee3"/>
    <ds:schemaRef ds:uri="http://www.w3.org/XML/1998/namespace"/>
    <ds:schemaRef ds:uri="http://schemas.microsoft.com/office/infopath/2007/PartnerControls"/>
    <ds:schemaRef ds:uri="http://purl.org/dc/elements/1.1/"/>
    <ds:schemaRef ds:uri="http://schemas.openxmlformats.org/package/2006/metadata/core-properties"/>
    <ds:schemaRef ds:uri="http://schemas.microsoft.com/office/2006/documentManagement/types"/>
    <ds:schemaRef ds:uri="032d541b-1b4e-4d91-93c7-b10533c52f73"/>
    <ds:schemaRef ds:uri="230e9df3-be65-4c73-a93b-d1236ebd677e"/>
    <ds:schemaRef ds:uri="http://schemas.microsoft.com/sharepoint/v3"/>
    <ds:schemaRef ds:uri="http://schemas.microsoft.com/office/2006/metadata/properties"/>
    <ds:schemaRef ds:uri="http://purl.org/dc/dcmitype/"/>
    <ds:schemaRef ds:uri="http://purl.org/dc/terms/"/>
  </ds:schemaRefs>
</ds:datastoreItem>
</file>

<file path=customXml/itemProps3.xml><?xml version="1.0" encoding="utf-8"?>
<ds:datastoreItem xmlns:ds="http://schemas.openxmlformats.org/officeDocument/2006/customXml" ds:itemID="{47872F4E-9BF9-47AA-8E50-E2ABF6B05B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Win8 Conference Template</Template>
  <TotalTime>186</TotalTime>
  <Words>997</Words>
  <Application>Microsoft Office PowerPoint</Application>
  <PresentationFormat>Custom</PresentationFormat>
  <Paragraphs>147</Paragraphs>
  <Slides>14</Slides>
  <Notes>10</Notes>
  <HiddenSlides>0</HiddenSlides>
  <MMClips>0</MMClip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Win8 Conference Template</vt:lpstr>
      <vt:lpstr>5-30072_SPC2012_IT-Pro_Template_16x9_Light</vt:lpstr>
      <vt:lpstr>SPC2012_IT-Pro_Template_16x9</vt:lpstr>
      <vt:lpstr>PowerPoint Presentation</vt:lpstr>
      <vt:lpstr>GeoFlow for Microsoft  Excel 2013</vt:lpstr>
      <vt:lpstr>PowerPoint Presentation</vt:lpstr>
      <vt:lpstr>PowerPoint Presentation</vt:lpstr>
      <vt:lpstr>PowerPoint Presentation</vt:lpstr>
      <vt:lpstr>PowerPoint Presentation</vt:lpstr>
      <vt:lpstr>Demo</vt:lpstr>
      <vt:lpstr>PowerPoint Presentation</vt:lpstr>
      <vt:lpstr>PowerPoint Presentation</vt:lpstr>
      <vt:lpstr>PowerPoint Presentation</vt:lpstr>
      <vt:lpstr>PowerPoint Presentation</vt:lpstr>
      <vt:lpstr>PowerPoint Presentation</vt:lpstr>
      <vt:lpstr>Other BI Sessions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GeoFlow for Excel 2013 - a new way of exploring geospatial data and sharing insights</dc:title>
  <dc:subject>SharePoint Conference 2012</dc:subject>
  <dc:creator>Scott Ruble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17</cp:revision>
  <dcterms:created xsi:type="dcterms:W3CDTF">2012-10-22T21:46:42Z</dcterms:created>
  <dcterms:modified xsi:type="dcterms:W3CDTF">2012-12-06T01:49:32Z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