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24"/>
  </p:notesMasterIdLst>
  <p:handoutMasterIdLst>
    <p:handoutMasterId r:id="rId25"/>
  </p:handoutMasterIdLst>
  <p:sldIdLst>
    <p:sldId id="1110" r:id="rId7"/>
    <p:sldId id="1054" r:id="rId8"/>
    <p:sldId id="1090" r:id="rId9"/>
    <p:sldId id="1103" r:id="rId10"/>
    <p:sldId id="1091" r:id="rId11"/>
    <p:sldId id="1092" r:id="rId12"/>
    <p:sldId id="1094" r:id="rId13"/>
    <p:sldId id="1098" r:id="rId14"/>
    <p:sldId id="1102" r:id="rId15"/>
    <p:sldId id="1099" r:id="rId16"/>
    <p:sldId id="1108" r:id="rId17"/>
    <p:sldId id="1101" r:id="rId18"/>
    <p:sldId id="1104" r:id="rId19"/>
    <p:sldId id="1109" r:id="rId20"/>
    <p:sldId id="1105" r:id="rId21"/>
    <p:sldId id="1112" r:id="rId22"/>
    <p:sldId id="1111" r:id="rId23"/>
  </p:sldIdLst>
  <p:sldSz cx="12436475" cy="6994525"/>
  <p:notesSz cx="6858000" cy="9144000"/>
  <p:defaultText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76" autoAdjust="0"/>
    <p:restoredTop sz="9610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outlineViewPr>
    <p:cViewPr>
      <p:scale>
        <a:sx n="33" d="100"/>
        <a:sy n="33" d="100"/>
      </p:scale>
      <p:origin x="0" y="-8346"/>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560"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19" indent="-107935"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99"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53" indent="-149759"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74" indent="-117380" algn="l" defTabSz="932560"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399" algn="l" defTabSz="932560" rtl="0" eaLnBrk="1" latinLnBrk="0" hangingPunct="1">
      <a:defRPr sz="1200" kern="1200">
        <a:solidFill>
          <a:schemeClr val="tx1"/>
        </a:solidFill>
        <a:latin typeface="+mn-lt"/>
        <a:ea typeface="+mn-ea"/>
        <a:cs typeface="+mn-cs"/>
      </a:defRPr>
    </a:lvl6pPr>
    <a:lvl7pPr marL="2797678" algn="l" defTabSz="932560" rtl="0" eaLnBrk="1" latinLnBrk="0" hangingPunct="1">
      <a:defRPr sz="1200" kern="1200">
        <a:solidFill>
          <a:schemeClr val="tx1"/>
        </a:solidFill>
        <a:latin typeface="+mn-lt"/>
        <a:ea typeface="+mn-ea"/>
        <a:cs typeface="+mn-cs"/>
      </a:defRPr>
    </a:lvl7pPr>
    <a:lvl8pPr marL="3263957" algn="l" defTabSz="932560" rtl="0" eaLnBrk="1" latinLnBrk="0" hangingPunct="1">
      <a:defRPr sz="1200" kern="1200">
        <a:solidFill>
          <a:schemeClr val="tx1"/>
        </a:solidFill>
        <a:latin typeface="+mn-lt"/>
        <a:ea typeface="+mn-ea"/>
        <a:cs typeface="+mn-cs"/>
      </a:defRPr>
    </a:lvl8pPr>
    <a:lvl9pPr marL="3730238" algn="l" defTabSz="9325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CCBC48-75ED-47AE-9CFF-F811EE4D808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092612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CCBC48-75ED-47AE-9CFF-F811EE4D808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14356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BF47C8-04F6-43E3-AD32-CB26142264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288710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BF47C8-04F6-43E3-AD32-CB26142264A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564469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DCCBC48-75ED-47AE-9CFF-F811EE4D808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2567058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5:26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17</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11"/>
          <p:cNvSpPr>
            <a:spLocks noGrp="1"/>
          </p:cNvSpPr>
          <p:nvPr>
            <p:ph type="body" sz="quarter" idx="13" hasCustomPrompt="1"/>
          </p:nvPr>
        </p:nvSpPr>
        <p:spPr>
          <a:xfrm>
            <a:off x="10058403" y="1028411"/>
            <a:ext cx="2103437" cy="467125"/>
          </a:xfrm>
        </p:spPr>
        <p:txBody>
          <a:bodyPr/>
          <a:lstStyle>
            <a:lvl1pPr marL="0" indent="0" algn="r" defTabSz="932560"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290"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22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3" y="1028411"/>
            <a:ext cx="2103437" cy="467125"/>
          </a:xfrm>
        </p:spPr>
        <p:txBody>
          <a:bodyPr/>
          <a:lstStyle>
            <a:lvl1pPr marL="0" indent="0" algn="r" defTabSz="932560"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02105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222">
                <a:defRPr/>
              </a:pPr>
              <a:endParaRPr lang="en-US" kern="0" smtClean="0">
                <a:solidFill>
                  <a:sysClr val="windowText" lastClr="000000"/>
                </a:solidFill>
              </a:endParaRPr>
            </a:p>
          </p:txBody>
        </p:sp>
      </p:grpSp>
    </p:spTree>
    <p:extLst>
      <p:ext uri="{BB962C8B-B14F-4D97-AF65-F5344CB8AC3E}">
        <p14:creationId xmlns:p14="http://schemas.microsoft.com/office/powerpoint/2010/main" val="23407497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6613766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931688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78012092"/>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5931629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lvl="0"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7132074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529220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8261953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42973848"/>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8313668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7568805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3275631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211434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66610836"/>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948612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3219825"/>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90330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616319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560720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8843448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74763678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7.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0737467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9162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295276"/>
            <a:ext cx="9235724"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Videos: Easy to find, intuitive discovery</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2"/>
          <p:cNvSpPr txBox="1">
            <a:spLocks/>
          </p:cNvSpPr>
          <p:nvPr/>
        </p:nvSpPr>
        <p:spPr>
          <a:xfrm>
            <a:off x="274639" y="1577045"/>
            <a:ext cx="7893952" cy="4202578"/>
          </a:xfrm>
          <a:prstGeom prst="rect">
            <a:avLst/>
          </a:prstGeom>
        </p:spPr>
        <p:txBody>
          <a:bodyPr vert="horz" wrap="square" lIns="146274" tIns="91422" rIns="146274" bIns="91422"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gradFill>
                  <a:gsLst>
                    <a:gs pos="1250">
                      <a:schemeClr val="tx2"/>
                    </a:gs>
                    <a:gs pos="99000">
                      <a:schemeClr val="tx2"/>
                    </a:gs>
                  </a:gsLst>
                  <a:lin ang="5400000" scaled="0"/>
                </a:gradFill>
              </a:rPr>
              <a:t>Key Video Search Concepts</a:t>
            </a:r>
          </a:p>
          <a:p>
            <a:endParaRPr lang="en-US" dirty="0">
              <a:gradFill>
                <a:gsLst>
                  <a:gs pos="1250">
                    <a:schemeClr val="tx2"/>
                  </a:gs>
                  <a:gs pos="99000">
                    <a:schemeClr val="tx2"/>
                  </a:gs>
                </a:gsLst>
                <a:lin ang="5400000" scaled="0"/>
              </a:gradFill>
            </a:endParaRPr>
          </a:p>
          <a:p>
            <a:r>
              <a:rPr lang="en-US" dirty="0">
                <a:gradFill>
                  <a:gsLst>
                    <a:gs pos="1250">
                      <a:schemeClr val="tx2"/>
                    </a:gs>
                    <a:gs pos="99000">
                      <a:schemeClr val="tx2"/>
                    </a:gs>
                  </a:gsLst>
                  <a:lin ang="5400000" scaled="0"/>
                </a:gradFill>
              </a:rPr>
              <a:t>Results formatted for videos</a:t>
            </a:r>
          </a:p>
          <a:p>
            <a:r>
              <a:rPr lang="en-US" dirty="0">
                <a:gradFill>
                  <a:gsLst>
                    <a:gs pos="1250">
                      <a:schemeClr val="tx2"/>
                    </a:gs>
                    <a:gs pos="99000">
                      <a:schemeClr val="tx2"/>
                    </a:gs>
                  </a:gsLst>
                  <a:lin ang="5400000" scaled="0"/>
                </a:gradFill>
              </a:rPr>
              <a:t>Information cards</a:t>
            </a:r>
          </a:p>
          <a:p>
            <a:r>
              <a:rPr lang="en-US" dirty="0">
                <a:gradFill>
                  <a:gsLst>
                    <a:gs pos="1250">
                      <a:schemeClr val="tx2"/>
                    </a:gs>
                    <a:gs pos="99000">
                      <a:schemeClr val="tx2"/>
                    </a:gs>
                  </a:gsLst>
                  <a:lin ang="5400000" scaled="0"/>
                </a:gradFill>
              </a:rPr>
              <a:t>Refine results</a:t>
            </a:r>
          </a:p>
          <a:p>
            <a:r>
              <a:rPr lang="en-US" dirty="0">
                <a:gradFill>
                  <a:gsLst>
                    <a:gs pos="1250">
                      <a:schemeClr val="tx2"/>
                    </a:gs>
                    <a:gs pos="99000">
                      <a:schemeClr val="tx2"/>
                    </a:gs>
                  </a:gsLst>
                  <a:lin ang="5400000" scaled="0"/>
                </a:gradFill>
              </a:rPr>
              <a:t>Result Blocks</a:t>
            </a:r>
          </a:p>
        </p:txBody>
      </p:sp>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274638" y="1212850"/>
            <a:ext cx="11887200" cy="738664"/>
          </a:xfrm>
        </p:spPr>
        <p:txBody>
          <a:bodyPr/>
          <a:lstStyle/>
          <a:p>
            <a:endParaRPr lang="en-US" dirty="0"/>
          </a:p>
        </p:txBody>
      </p:sp>
    </p:spTree>
    <p:extLst>
      <p:ext uri="{BB962C8B-B14F-4D97-AF65-F5344CB8AC3E}">
        <p14:creationId xmlns:p14="http://schemas.microsoft.com/office/powerpoint/2010/main" val="86411100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 y="295276"/>
            <a:ext cx="8321333"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Part 3: Do more with Videos</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endParaRPr lang="en-US"/>
          </a:p>
        </p:txBody>
      </p:sp>
      <p:sp>
        <p:nvSpPr>
          <p:cNvPr id="5" name="Text Placeholder 2"/>
          <p:cNvSpPr>
            <a:spLocks noGrp="1"/>
          </p:cNvSpPr>
          <p:nvPr>
            <p:ph type="body" sz="quarter" idx="10"/>
          </p:nvPr>
        </p:nvSpPr>
        <p:spPr>
          <a:xfrm>
            <a:off x="274639" y="1851360"/>
            <a:ext cx="11887200" cy="4102129"/>
          </a:xfrm>
        </p:spPr>
        <p:txBody>
          <a:bodyPr/>
          <a:lstStyle/>
          <a:p>
            <a:r>
              <a:rPr lang="en-US" b="1" dirty="0" smtClean="0"/>
              <a:t>What about managing external videos?</a:t>
            </a:r>
          </a:p>
          <a:p>
            <a:endParaRPr lang="en-US" b="1" dirty="0" smtClean="0"/>
          </a:p>
          <a:p>
            <a:r>
              <a:rPr lang="en-US" b="1" dirty="0" smtClean="0"/>
              <a:t>Can I watch Sharepoint videos on my iPad?</a:t>
            </a:r>
          </a:p>
          <a:p>
            <a:endParaRPr lang="en-US" b="1" dirty="0"/>
          </a:p>
          <a:p>
            <a:r>
              <a:rPr lang="en-US" b="1" dirty="0" smtClean="0"/>
              <a:t>How else does Sharepoint make videos great?</a:t>
            </a:r>
          </a:p>
          <a:p>
            <a:pPr marL="571388" indent="-571388">
              <a:buFont typeface="Wingdings" panose="05000000000000000000" pitchFamily="2" charset="2"/>
              <a:buChar char="q"/>
            </a:pPr>
            <a:endParaRPr lang="en-US" dirty="0" smtClean="0"/>
          </a:p>
        </p:txBody>
      </p:sp>
    </p:spTree>
    <p:extLst>
      <p:ext uri="{BB962C8B-B14F-4D97-AF65-F5344CB8AC3E}">
        <p14:creationId xmlns:p14="http://schemas.microsoft.com/office/powerpoint/2010/main" val="398488642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 y="295276"/>
            <a:ext cx="8321333"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Part 3: Do more with Videos</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274639" y="1668484"/>
            <a:ext cx="11887200" cy="3684085"/>
          </a:xfrm>
        </p:spPr>
        <p:txBody>
          <a:bodyPr/>
          <a:lstStyle/>
          <a:p>
            <a:r>
              <a:rPr lang="en-US" b="1" dirty="0" smtClean="0"/>
              <a:t>Key Concepts</a:t>
            </a:r>
          </a:p>
          <a:p>
            <a:endParaRPr lang="en-US" sz="1400" b="1" dirty="0"/>
          </a:p>
          <a:p>
            <a:r>
              <a:rPr lang="en-US" dirty="0" smtClean="0"/>
              <a:t>Embedding from external sources</a:t>
            </a:r>
          </a:p>
          <a:p>
            <a:r>
              <a:rPr lang="en-US" dirty="0" smtClean="0"/>
              <a:t>Plays across devices</a:t>
            </a:r>
          </a:p>
          <a:p>
            <a:r>
              <a:rPr lang="en-US" dirty="0" smtClean="0"/>
              <a:t>Future HTML5 coolness</a:t>
            </a:r>
          </a:p>
          <a:p>
            <a:pPr marL="571388" indent="-571388">
              <a:buFont typeface="Wingdings" panose="05000000000000000000" pitchFamily="2" charset="2"/>
              <a:buChar char="q"/>
            </a:pPr>
            <a:endParaRPr lang="en-US" dirty="0" smtClean="0"/>
          </a:p>
        </p:txBody>
      </p:sp>
    </p:spTree>
    <p:extLst>
      <p:ext uri="{BB962C8B-B14F-4D97-AF65-F5344CB8AC3E}">
        <p14:creationId xmlns:p14="http://schemas.microsoft.com/office/powerpoint/2010/main" val="361331584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274638" y="1212851"/>
            <a:ext cx="11887200" cy="4775452"/>
          </a:xfrm>
        </p:spPr>
        <p:txBody>
          <a:bodyPr/>
          <a:lstStyle/>
          <a:p>
            <a:endParaRPr lang="en-US" dirty="0"/>
          </a:p>
          <a:p>
            <a:pPr marL="742805" indent="-742805">
              <a:buFont typeface="Wingdings" panose="05000000000000000000" pitchFamily="2" charset="2"/>
              <a:buChar char="ü"/>
            </a:pPr>
            <a:r>
              <a:rPr lang="en-US" dirty="0" smtClean="0"/>
              <a:t>Sharepoint </a:t>
            </a:r>
            <a:r>
              <a:rPr lang="en-US" u="sng" dirty="0" smtClean="0"/>
              <a:t>understands</a:t>
            </a:r>
            <a:r>
              <a:rPr lang="en-US" dirty="0" smtClean="0"/>
              <a:t> videos as a content type</a:t>
            </a:r>
          </a:p>
          <a:p>
            <a:pPr marL="742805" indent="-742805">
              <a:buFont typeface="Wingdings" panose="05000000000000000000" pitchFamily="2" charset="2"/>
              <a:buChar char="ü"/>
            </a:pPr>
            <a:r>
              <a:rPr lang="en-US" u="sng" dirty="0" smtClean="0"/>
              <a:t>Sharing</a:t>
            </a:r>
            <a:r>
              <a:rPr lang="en-US" dirty="0" smtClean="0"/>
              <a:t> videos is easier and better than ever</a:t>
            </a:r>
          </a:p>
          <a:p>
            <a:pPr marL="742805" indent="-742805">
              <a:buFont typeface="Wingdings" panose="05000000000000000000" pitchFamily="2" charset="2"/>
              <a:buChar char="ü"/>
            </a:pPr>
            <a:r>
              <a:rPr lang="en-US" u="sng" dirty="0" smtClean="0"/>
              <a:t>Finding</a:t>
            </a:r>
            <a:r>
              <a:rPr lang="en-US" dirty="0" smtClean="0"/>
              <a:t> your company’s is videos faster</a:t>
            </a:r>
          </a:p>
          <a:p>
            <a:pPr marL="742805" indent="-742805">
              <a:buFont typeface="Wingdings" panose="05000000000000000000" pitchFamily="2" charset="2"/>
              <a:buChar char="ü"/>
            </a:pPr>
            <a:r>
              <a:rPr lang="en-US" u="sng" dirty="0" smtClean="0"/>
              <a:t>Discovering</a:t>
            </a:r>
            <a:r>
              <a:rPr lang="en-US" dirty="0" smtClean="0"/>
              <a:t> videos is more natural</a:t>
            </a:r>
          </a:p>
          <a:p>
            <a:pPr marL="742805" indent="-742805">
              <a:buFont typeface="Wingdings" panose="05000000000000000000" pitchFamily="2" charset="2"/>
              <a:buChar char="ü"/>
            </a:pPr>
            <a:r>
              <a:rPr lang="en-US" dirty="0" smtClean="0"/>
              <a:t>You can </a:t>
            </a:r>
            <a:r>
              <a:rPr lang="en-US" u="sng" dirty="0" smtClean="0"/>
              <a:t>watch</a:t>
            </a:r>
            <a:r>
              <a:rPr lang="en-US" dirty="0" smtClean="0"/>
              <a:t> videos across more devices</a:t>
            </a:r>
          </a:p>
          <a:p>
            <a:pPr marL="742805" indent="-742805">
              <a:buFont typeface="Wingdings" panose="05000000000000000000" pitchFamily="2" charset="2"/>
              <a:buChar char="ü"/>
            </a:pPr>
            <a:r>
              <a:rPr lang="en-US" dirty="0" smtClean="0"/>
              <a:t>And all of this is </a:t>
            </a:r>
            <a:r>
              <a:rPr lang="en-US" u="sng" dirty="0" smtClean="0"/>
              <a:t>right out of the box</a:t>
            </a:r>
            <a:endParaRPr lang="en-US" u="sng" dirty="0"/>
          </a:p>
        </p:txBody>
      </p:sp>
      <p:sp>
        <p:nvSpPr>
          <p:cNvPr id="4" name="Rectangle 3"/>
          <p:cNvSpPr/>
          <p:nvPr/>
        </p:nvSpPr>
        <p:spPr bwMode="auto">
          <a:xfrm>
            <a:off x="-1" y="333088"/>
            <a:ext cx="10058676"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t>What you have learned, and I hope, loved.</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6669519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 y="333088"/>
            <a:ext cx="10058676"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t>Other sessions I recommend.</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endParaRPr lang="en-US"/>
          </a:p>
        </p:txBody>
      </p:sp>
      <p:sp>
        <p:nvSpPr>
          <p:cNvPr id="5" name="Text Placeholder 2"/>
          <p:cNvSpPr>
            <a:spLocks noGrp="1"/>
          </p:cNvSpPr>
          <p:nvPr>
            <p:ph type="body" sz="quarter" idx="10"/>
          </p:nvPr>
        </p:nvSpPr>
        <p:spPr>
          <a:xfrm>
            <a:off x="277003" y="1304697"/>
            <a:ext cx="11887200" cy="5663052"/>
          </a:xfrm>
        </p:spPr>
        <p:txBody>
          <a:bodyPr/>
          <a:lstStyle/>
          <a:p>
            <a:r>
              <a:rPr lang="en-US" b="1" dirty="0" smtClean="0"/>
              <a:t>SPC262</a:t>
            </a:r>
            <a:r>
              <a:rPr lang="en-US" dirty="0" smtClean="0"/>
              <a:t>: What’s new in Enterprise Content Management in Sharepoint 2013</a:t>
            </a:r>
          </a:p>
          <a:p>
            <a:endParaRPr lang="en-US" dirty="0" smtClean="0"/>
          </a:p>
          <a:p>
            <a:r>
              <a:rPr lang="en-US" b="1" dirty="0" smtClean="0"/>
              <a:t>SPC222</a:t>
            </a:r>
            <a:r>
              <a:rPr lang="en-US" dirty="0" smtClean="0"/>
              <a:t>: How to Build Great Knowledge Management Portals to get the most out of the content you manage</a:t>
            </a:r>
          </a:p>
          <a:p>
            <a:endParaRPr lang="en-US" dirty="0" smtClean="0"/>
          </a:p>
          <a:p>
            <a:r>
              <a:rPr lang="en-US" b="1" dirty="0" smtClean="0"/>
              <a:t>SPC143</a:t>
            </a:r>
            <a:r>
              <a:rPr lang="en-US" dirty="0" smtClean="0"/>
              <a:t>: Making Great Search Based Applications with Query Rules in Sharepoint 2013</a:t>
            </a:r>
            <a:endParaRPr lang="en-US" b="1" dirty="0"/>
          </a:p>
        </p:txBody>
      </p:sp>
    </p:spTree>
    <p:extLst>
      <p:ext uri="{BB962C8B-B14F-4D97-AF65-F5344CB8AC3E}">
        <p14:creationId xmlns:p14="http://schemas.microsoft.com/office/powerpoint/2010/main" val="176140152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4" name="Text Placeholder 3"/>
          <p:cNvSpPr>
            <a:spLocks noGrp="1"/>
          </p:cNvSpPr>
          <p:nvPr>
            <p:ph type="body" sz="quarter" idx="10"/>
          </p:nvPr>
        </p:nvSpPr>
        <p:spPr>
          <a:xfrm>
            <a:off x="274638" y="1212851"/>
            <a:ext cx="11887200" cy="735512"/>
          </a:xfrm>
        </p:spPr>
        <p:txBody>
          <a:bodyPr/>
          <a:lstStyle/>
          <a:p>
            <a:endParaRPr lang="en-US"/>
          </a:p>
        </p:txBody>
      </p:sp>
    </p:spTree>
    <p:extLst>
      <p:ext uri="{BB962C8B-B14F-4D97-AF65-F5344CB8AC3E}">
        <p14:creationId xmlns:p14="http://schemas.microsoft.com/office/powerpoint/2010/main" val="193210635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2922776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3" y="6079034"/>
            <a:ext cx="10974388" cy="624979"/>
          </a:xfrm>
          <a:prstGeom prst="rect">
            <a:avLst/>
          </a:prstGeom>
          <a:noFill/>
          <a:ln w="12700">
            <a:noFill/>
            <a:miter lim="800000"/>
            <a:headEnd type="none" w="sm" len="sm"/>
            <a:tailEnd type="none" w="sm" len="sm"/>
          </a:ln>
          <a:effectLst/>
        </p:spPr>
        <p:txBody>
          <a:bodyPr vert="horz" wrap="square" lIns="182844" tIns="146274" rIns="182844" bIns="146274" numCol="1" anchor="t" anchorCtr="0" compatLnSpc="1">
            <a:prstTxWarp prst="textNoShape">
              <a:avLst/>
            </a:prstTxWarp>
            <a:spAutoFit/>
          </a:bodyPr>
          <a:lstStyle/>
          <a:p>
            <a:pPr defTabSz="932107"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07"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2"/>
            <a:ext cx="3288506" cy="704445"/>
          </a:xfrm>
          <a:prstGeom prst="rect">
            <a:avLst/>
          </a:prstGeom>
        </p:spPr>
      </p:pic>
    </p:spTree>
    <p:extLst>
      <p:ext uri="{BB962C8B-B14F-4D97-AF65-F5344CB8AC3E}">
        <p14:creationId xmlns:p14="http://schemas.microsoft.com/office/powerpoint/2010/main" val="17079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Videos in Sharepoint 2013</a:t>
            </a:r>
            <a:endParaRPr lang="en-US" dirty="0"/>
          </a:p>
        </p:txBody>
      </p:sp>
      <p:sp>
        <p:nvSpPr>
          <p:cNvPr id="5" name="Text Placeholder 4"/>
          <p:cNvSpPr>
            <a:spLocks noGrp="1"/>
          </p:cNvSpPr>
          <p:nvPr>
            <p:ph type="body" sz="quarter" idx="12"/>
          </p:nvPr>
        </p:nvSpPr>
        <p:spPr/>
        <p:txBody>
          <a:bodyPr/>
          <a:lstStyle/>
          <a:p>
            <a:r>
              <a:rPr lang="en-US" dirty="0" smtClean="0"/>
              <a:t>David Cohen</a:t>
            </a:r>
          </a:p>
          <a:p>
            <a:r>
              <a:rPr lang="en-US" dirty="0" smtClean="0"/>
              <a:t>Program Manager</a:t>
            </a:r>
          </a:p>
        </p:txBody>
      </p:sp>
      <p:sp>
        <p:nvSpPr>
          <p:cNvPr id="2" name="Text Placeholder 1"/>
          <p:cNvSpPr>
            <a:spLocks noGrp="1"/>
          </p:cNvSpPr>
          <p:nvPr>
            <p:ph type="body" sz="quarter" idx="13"/>
          </p:nvPr>
        </p:nvSpPr>
        <p:spPr/>
        <p:txBody>
          <a:bodyPr/>
          <a:lstStyle/>
          <a:p>
            <a:r>
              <a:rPr lang="en-US" dirty="0" smtClean="0"/>
              <a:t>SPC250</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274638" y="1212851"/>
            <a:ext cx="11887200" cy="4775452"/>
          </a:xfrm>
        </p:spPr>
        <p:txBody>
          <a:bodyPr/>
          <a:lstStyle/>
          <a:p>
            <a:endParaRPr lang="en-US" dirty="0"/>
          </a:p>
          <a:p>
            <a:pPr marL="742805" indent="-742805">
              <a:buFont typeface="Wingdings" panose="05000000000000000000" pitchFamily="2" charset="2"/>
              <a:buChar char="q"/>
            </a:pPr>
            <a:r>
              <a:rPr lang="en-US" dirty="0" smtClean="0"/>
              <a:t>Sharepoint </a:t>
            </a:r>
            <a:r>
              <a:rPr lang="en-US" u="sng" dirty="0" smtClean="0"/>
              <a:t>understands</a:t>
            </a:r>
            <a:r>
              <a:rPr lang="en-US" dirty="0" smtClean="0"/>
              <a:t> videos as a content type</a:t>
            </a:r>
          </a:p>
          <a:p>
            <a:pPr marL="742805" indent="-742805">
              <a:buFont typeface="Wingdings" panose="05000000000000000000" pitchFamily="2" charset="2"/>
              <a:buChar char="q"/>
            </a:pPr>
            <a:r>
              <a:rPr lang="en-US" u="sng" dirty="0" smtClean="0"/>
              <a:t>Sharing</a:t>
            </a:r>
            <a:r>
              <a:rPr lang="en-US" dirty="0" smtClean="0"/>
              <a:t> videos is easier and better than ever</a:t>
            </a:r>
          </a:p>
          <a:p>
            <a:pPr marL="742805" indent="-742805">
              <a:buFont typeface="Wingdings" panose="05000000000000000000" pitchFamily="2" charset="2"/>
              <a:buChar char="q"/>
            </a:pPr>
            <a:r>
              <a:rPr lang="en-US" u="sng" dirty="0" smtClean="0"/>
              <a:t>Finding</a:t>
            </a:r>
            <a:r>
              <a:rPr lang="en-US" dirty="0" smtClean="0"/>
              <a:t> your company’s is videos faster</a:t>
            </a:r>
          </a:p>
          <a:p>
            <a:pPr marL="742805" indent="-742805">
              <a:buFont typeface="Wingdings" panose="05000000000000000000" pitchFamily="2" charset="2"/>
              <a:buChar char="q"/>
            </a:pPr>
            <a:r>
              <a:rPr lang="en-US" u="sng" dirty="0" smtClean="0"/>
              <a:t>Discovering</a:t>
            </a:r>
            <a:r>
              <a:rPr lang="en-US" dirty="0" smtClean="0"/>
              <a:t> videos is more natural</a:t>
            </a:r>
          </a:p>
          <a:p>
            <a:pPr marL="742805" indent="-742805">
              <a:buFont typeface="Wingdings" panose="05000000000000000000" pitchFamily="2" charset="2"/>
              <a:buChar char="q"/>
            </a:pPr>
            <a:r>
              <a:rPr lang="en-US" dirty="0" smtClean="0"/>
              <a:t>You can </a:t>
            </a:r>
            <a:r>
              <a:rPr lang="en-US" u="sng" dirty="0" smtClean="0"/>
              <a:t>watch</a:t>
            </a:r>
            <a:r>
              <a:rPr lang="en-US" dirty="0" smtClean="0"/>
              <a:t> videos across more devices</a:t>
            </a:r>
          </a:p>
          <a:p>
            <a:pPr marL="742805" indent="-742805">
              <a:buFont typeface="Wingdings" panose="05000000000000000000" pitchFamily="2" charset="2"/>
              <a:buChar char="q"/>
            </a:pPr>
            <a:r>
              <a:rPr lang="en-US" dirty="0" smtClean="0"/>
              <a:t>And all of this is </a:t>
            </a:r>
            <a:r>
              <a:rPr lang="en-US" u="sng" dirty="0" smtClean="0"/>
              <a:t>right out of the box</a:t>
            </a:r>
            <a:endParaRPr lang="en-US" u="sng" dirty="0"/>
          </a:p>
        </p:txBody>
      </p:sp>
      <p:sp>
        <p:nvSpPr>
          <p:cNvPr id="4" name="Rectangle 3"/>
          <p:cNvSpPr/>
          <p:nvPr/>
        </p:nvSpPr>
        <p:spPr bwMode="auto">
          <a:xfrm>
            <a:off x="1" y="333088"/>
            <a:ext cx="7681261"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t>What you will learn, and love.</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9701914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 y="333088"/>
            <a:ext cx="7681261"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t>The Lifecycle of a Video</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p:nvSpPr>
        <p:spPr bwMode="auto">
          <a:xfrm>
            <a:off x="2012044" y="5885144"/>
            <a:ext cx="5669217" cy="73151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Creation</a:t>
            </a:r>
          </a:p>
        </p:txBody>
      </p:sp>
      <p:sp>
        <p:nvSpPr>
          <p:cNvPr id="5" name="Rectangle 4"/>
          <p:cNvSpPr/>
          <p:nvPr/>
        </p:nvSpPr>
        <p:spPr bwMode="auto">
          <a:xfrm>
            <a:off x="2012044" y="5043420"/>
            <a:ext cx="5669217" cy="73151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Upload</a:t>
            </a:r>
          </a:p>
        </p:txBody>
      </p:sp>
      <p:sp>
        <p:nvSpPr>
          <p:cNvPr id="6" name="Rectangle 5"/>
          <p:cNvSpPr/>
          <p:nvPr/>
        </p:nvSpPr>
        <p:spPr bwMode="auto">
          <a:xfrm>
            <a:off x="2012044" y="4201696"/>
            <a:ext cx="1806661" cy="73151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Share</a:t>
            </a:r>
          </a:p>
        </p:txBody>
      </p:sp>
      <p:sp>
        <p:nvSpPr>
          <p:cNvPr id="7" name="Rectangle 6"/>
          <p:cNvSpPr/>
          <p:nvPr/>
        </p:nvSpPr>
        <p:spPr bwMode="auto">
          <a:xfrm>
            <a:off x="3871445" y="3407540"/>
            <a:ext cx="1432692" cy="73151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Find</a:t>
            </a:r>
          </a:p>
        </p:txBody>
      </p:sp>
      <p:sp>
        <p:nvSpPr>
          <p:cNvPr id="8" name="Rectangle 7"/>
          <p:cNvSpPr/>
          <p:nvPr/>
        </p:nvSpPr>
        <p:spPr bwMode="auto">
          <a:xfrm>
            <a:off x="5304137" y="2512243"/>
            <a:ext cx="2377125" cy="73151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Discover</a:t>
            </a:r>
          </a:p>
        </p:txBody>
      </p:sp>
      <p:sp>
        <p:nvSpPr>
          <p:cNvPr id="9" name="Rectangle 8"/>
          <p:cNvSpPr/>
          <p:nvPr/>
        </p:nvSpPr>
        <p:spPr bwMode="auto">
          <a:xfrm>
            <a:off x="2012044" y="1670519"/>
            <a:ext cx="5669217" cy="73151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Contribute</a:t>
            </a:r>
          </a:p>
        </p:txBody>
      </p:sp>
      <p:sp>
        <p:nvSpPr>
          <p:cNvPr id="14" name="Up Arrow 13"/>
          <p:cNvSpPr/>
          <p:nvPr/>
        </p:nvSpPr>
        <p:spPr bwMode="auto">
          <a:xfrm>
            <a:off x="884296" y="5774934"/>
            <a:ext cx="1005828" cy="841724"/>
          </a:xfrm>
          <a:prstGeom prst="up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Up Arrow 14"/>
          <p:cNvSpPr/>
          <p:nvPr/>
        </p:nvSpPr>
        <p:spPr bwMode="auto">
          <a:xfrm>
            <a:off x="914401" y="5043420"/>
            <a:ext cx="1005828" cy="1579268"/>
          </a:xfrm>
          <a:prstGeom prst="up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Up Arrow 15"/>
          <p:cNvSpPr/>
          <p:nvPr/>
        </p:nvSpPr>
        <p:spPr bwMode="auto">
          <a:xfrm>
            <a:off x="914401" y="4201698"/>
            <a:ext cx="1005828" cy="2420992"/>
          </a:xfrm>
          <a:prstGeom prst="up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Up Arrow 16"/>
          <p:cNvSpPr/>
          <p:nvPr/>
        </p:nvSpPr>
        <p:spPr bwMode="auto">
          <a:xfrm>
            <a:off x="914401" y="3412076"/>
            <a:ext cx="1005828" cy="3210612"/>
          </a:xfrm>
          <a:prstGeom prst="up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Up Arrow 17"/>
          <p:cNvSpPr/>
          <p:nvPr/>
        </p:nvSpPr>
        <p:spPr bwMode="auto">
          <a:xfrm>
            <a:off x="914401" y="2512243"/>
            <a:ext cx="1005828" cy="4136483"/>
          </a:xfrm>
          <a:prstGeom prst="up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9" name="Up Arrow 18"/>
          <p:cNvSpPr/>
          <p:nvPr/>
        </p:nvSpPr>
        <p:spPr bwMode="auto">
          <a:xfrm>
            <a:off x="914775" y="1670521"/>
            <a:ext cx="1005454" cy="4978207"/>
          </a:xfrm>
          <a:prstGeom prst="up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0" name="TextBox 19"/>
          <p:cNvSpPr txBox="1"/>
          <p:nvPr/>
        </p:nvSpPr>
        <p:spPr>
          <a:xfrm>
            <a:off x="46659" y="2506025"/>
            <a:ext cx="867857" cy="3241185"/>
          </a:xfrm>
          <a:prstGeom prst="rect">
            <a:avLst/>
          </a:prstGeom>
          <a:noFill/>
        </p:spPr>
        <p:txBody>
          <a:bodyPr vert="vert270" wrap="square" lIns="182844" tIns="146274" rIns="182844" bIns="146274" rtlCol="0">
            <a:spAutoFit/>
          </a:bodyPr>
          <a:lstStyle/>
          <a:p>
            <a:pPr>
              <a:lnSpc>
                <a:spcPct val="90000"/>
              </a:lnSpc>
              <a:spcAft>
                <a:spcPts val="600"/>
              </a:spcAft>
            </a:pPr>
            <a:r>
              <a:rPr lang="en-US" sz="3600" dirty="0">
                <a:gradFill>
                  <a:gsLst>
                    <a:gs pos="2917">
                      <a:schemeClr val="tx1"/>
                    </a:gs>
                    <a:gs pos="30000">
                      <a:schemeClr val="tx1"/>
                    </a:gs>
                  </a:gsLst>
                  <a:lin ang="5400000" scaled="0"/>
                </a:gradFill>
              </a:rPr>
              <a:t>Business Value</a:t>
            </a:r>
          </a:p>
        </p:txBody>
      </p:sp>
    </p:spTree>
    <p:extLst>
      <p:ext uri="{BB962C8B-B14F-4D97-AF65-F5344CB8AC3E}">
        <p14:creationId xmlns:p14="http://schemas.microsoft.com/office/powerpoint/2010/main" val="10052205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xit" presetSubtype="0" fill="hold" grpId="1"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xit" presetSubtype="0" fill="hold" grpId="1" nodeType="withEffect">
                                  <p:stCondLst>
                                    <p:cond delay="0"/>
                                  </p:stCondLst>
                                  <p:childTnLst>
                                    <p:animEffect transition="out" filter="fade">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 presetClass="entr" presetSubtype="2"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fill="hold"/>
                                        <p:tgtEl>
                                          <p:spTgt spid="7"/>
                                        </p:tgtEl>
                                        <p:attrNameLst>
                                          <p:attrName>ppt_x</p:attrName>
                                        </p:attrNameLst>
                                      </p:cBhvr>
                                      <p:tavLst>
                                        <p:tav tm="0">
                                          <p:val>
                                            <p:strVal val="1+#ppt_w/2"/>
                                          </p:val>
                                        </p:tav>
                                        <p:tav tm="100000">
                                          <p:val>
                                            <p:strVal val="#ppt_x"/>
                                          </p:val>
                                        </p:tav>
                                      </p:tavLst>
                                    </p:anim>
                                    <p:anim calcmode="lin" valueType="num">
                                      <p:cBhvr additive="base">
                                        <p:cTn id="41" dur="500" fill="hold"/>
                                        <p:tgtEl>
                                          <p:spTgt spid="7"/>
                                        </p:tgtEl>
                                        <p:attrNameLst>
                                          <p:attrName>ppt_y</p:attrName>
                                        </p:attrNameLst>
                                      </p:cBhvr>
                                      <p:tavLst>
                                        <p:tav tm="0">
                                          <p:val>
                                            <p:strVal val="#ppt_y"/>
                                          </p:val>
                                        </p:tav>
                                        <p:tav tm="100000">
                                          <p:val>
                                            <p:strVal val="#ppt_y"/>
                                          </p:val>
                                        </p:tav>
                                      </p:tavLst>
                                    </p:anim>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xit" presetSubtype="0" fill="hold" grpId="1" nodeType="withEffect">
                                  <p:stCondLst>
                                    <p:cond delay="0"/>
                                  </p:stCondLst>
                                  <p:childTnLst>
                                    <p:animEffect transition="out" filter="fad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500" fill="hold"/>
                                        <p:tgtEl>
                                          <p:spTgt spid="8"/>
                                        </p:tgtEl>
                                        <p:attrNameLst>
                                          <p:attrName>ppt_x</p:attrName>
                                        </p:attrNameLst>
                                      </p:cBhvr>
                                      <p:tavLst>
                                        <p:tav tm="0">
                                          <p:val>
                                            <p:strVal val="1+#ppt_w/2"/>
                                          </p:val>
                                        </p:tav>
                                        <p:tav tm="100000">
                                          <p:val>
                                            <p:strVal val="#ppt_x"/>
                                          </p:val>
                                        </p:tav>
                                      </p:tavLst>
                                    </p:anim>
                                    <p:anim calcmode="lin" valueType="num">
                                      <p:cBhvr additive="base">
                                        <p:cTn id="53" dur="500" fill="hold"/>
                                        <p:tgtEl>
                                          <p:spTgt spid="8"/>
                                        </p:tgtEl>
                                        <p:attrNameLst>
                                          <p:attrName>ppt_y</p:attrName>
                                        </p:attrNameLst>
                                      </p:cBhvr>
                                      <p:tavLst>
                                        <p:tav tm="0">
                                          <p:val>
                                            <p:strVal val="#ppt_y"/>
                                          </p:val>
                                        </p:tav>
                                        <p:tav tm="100000">
                                          <p:val>
                                            <p:strVal val="#ppt_y"/>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xit" presetSubtype="0" fill="hold" grpId="1" nodeType="withEffect">
                                  <p:stCondLst>
                                    <p:cond delay="0"/>
                                  </p:stCondLst>
                                  <p:childTnLst>
                                    <p:animEffect transition="out" filter="fade">
                                      <p:cBhvr>
                                        <p:cTn id="58" dur="500"/>
                                        <p:tgtEl>
                                          <p:spTgt spid="17"/>
                                        </p:tgtEl>
                                      </p:cBhvr>
                                    </p:animEffect>
                                    <p:set>
                                      <p:cBhvr>
                                        <p:cTn id="59" dur="1" fill="hold">
                                          <p:stCondLst>
                                            <p:cond delay="499"/>
                                          </p:stCondLst>
                                        </p:cTn>
                                        <p:tgtEl>
                                          <p:spTgt spid="17"/>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grpId="0" nodeType="click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1+#ppt_w/2"/>
                                          </p:val>
                                        </p:tav>
                                        <p:tav tm="100000">
                                          <p:val>
                                            <p:strVal val="#ppt_x"/>
                                          </p:val>
                                        </p:tav>
                                      </p:tavLst>
                                    </p:anim>
                                    <p:anim calcmode="lin" valueType="num">
                                      <p:cBhvr additive="base">
                                        <p:cTn id="65" dur="500" fill="hold"/>
                                        <p:tgtEl>
                                          <p:spTgt spid="9"/>
                                        </p:tgtEl>
                                        <p:attrNameLst>
                                          <p:attrName>ppt_y</p:attrName>
                                        </p:attrNameLst>
                                      </p:cBhvr>
                                      <p:tavLst>
                                        <p:tav tm="0">
                                          <p:val>
                                            <p:strVal val="#ppt_y"/>
                                          </p:val>
                                        </p:tav>
                                        <p:tav tm="100000">
                                          <p:val>
                                            <p:strVal val="#ppt_y"/>
                                          </p:val>
                                        </p:tav>
                                      </p:tavLst>
                                    </p:anim>
                                  </p:childTnLst>
                                </p:cTn>
                              </p:par>
                              <p:par>
                                <p:cTn id="66" presetID="10"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xit" presetSubtype="0" fill="hold" grpId="1" nodeType="withEffect">
                                  <p:stCondLst>
                                    <p:cond delay="0"/>
                                  </p:stCondLst>
                                  <p:childTnLst>
                                    <p:animEffect transition="out" filter="fade">
                                      <p:cBhvr>
                                        <p:cTn id="70" dur="500"/>
                                        <p:tgtEl>
                                          <p:spTgt spid="18"/>
                                        </p:tgtEl>
                                      </p:cBhvr>
                                    </p:animEffect>
                                    <p:set>
                                      <p:cBhvr>
                                        <p:cTn id="71"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836" y="303589"/>
            <a:ext cx="11889564" cy="917575"/>
          </a:xfrm>
        </p:spPr>
        <p:txBody>
          <a:bodyPr/>
          <a:lstStyle/>
          <a:p>
            <a:endParaRPr lang="en-US"/>
          </a:p>
        </p:txBody>
      </p:sp>
      <p:sp>
        <p:nvSpPr>
          <p:cNvPr id="3" name="Text Placeholder 2"/>
          <p:cNvSpPr>
            <a:spLocks noGrp="1"/>
          </p:cNvSpPr>
          <p:nvPr>
            <p:ph type="body" sz="quarter" idx="10"/>
          </p:nvPr>
        </p:nvSpPr>
        <p:spPr>
          <a:xfrm>
            <a:off x="3706696" y="1728062"/>
            <a:ext cx="8409702" cy="2633060"/>
          </a:xfrm>
        </p:spPr>
        <p:txBody>
          <a:bodyPr/>
          <a:lstStyle/>
          <a:p>
            <a:r>
              <a:rPr lang="en-US" dirty="0" smtClean="0"/>
              <a:t>Katie works at Contoso Research Inc.</a:t>
            </a:r>
          </a:p>
          <a:p>
            <a:endParaRPr lang="en-US" dirty="0"/>
          </a:p>
          <a:p>
            <a:r>
              <a:rPr lang="en-US" dirty="0" smtClean="0"/>
              <a:t>She works on a small team designing products, and she’s just made a video.</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580" y="1728062"/>
            <a:ext cx="3019916" cy="3019916"/>
          </a:xfrm>
          <a:prstGeom prst="rect">
            <a:avLst/>
          </a:prstGeom>
        </p:spPr>
      </p:pic>
      <p:sp>
        <p:nvSpPr>
          <p:cNvPr id="5" name="Rectangle 4"/>
          <p:cNvSpPr/>
          <p:nvPr/>
        </p:nvSpPr>
        <p:spPr bwMode="auto">
          <a:xfrm>
            <a:off x="1" y="333088"/>
            <a:ext cx="7681261"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t>Meet Katie.</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8083902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3" y="295276"/>
            <a:ext cx="5578164"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Part 1: Upload Video</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274638" y="1212850"/>
            <a:ext cx="11887200" cy="3684085"/>
          </a:xfrm>
        </p:spPr>
        <p:txBody>
          <a:bodyPr/>
          <a:lstStyle/>
          <a:p>
            <a:r>
              <a:rPr lang="en-US" b="1" dirty="0" smtClean="0"/>
              <a:t>Key Concepts</a:t>
            </a:r>
          </a:p>
          <a:p>
            <a:endParaRPr lang="en-US" sz="1400" b="1" dirty="0"/>
          </a:p>
          <a:p>
            <a:r>
              <a:rPr lang="en-US" dirty="0" smtClean="0"/>
              <a:t>Drag and drop uploading</a:t>
            </a:r>
          </a:p>
          <a:p>
            <a:r>
              <a:rPr lang="en-US" dirty="0" smtClean="0"/>
              <a:t>Video player pages</a:t>
            </a:r>
          </a:p>
          <a:p>
            <a:r>
              <a:rPr lang="en-US" dirty="0" smtClean="0"/>
              <a:t>Related documents</a:t>
            </a:r>
          </a:p>
          <a:p>
            <a:r>
              <a:rPr lang="en-US" dirty="0" smtClean="0"/>
              <a:t>Easy thumbnail creation</a:t>
            </a:r>
          </a:p>
        </p:txBody>
      </p:sp>
    </p:spTree>
    <p:extLst>
      <p:ext uri="{BB962C8B-B14F-4D97-AF65-F5344CB8AC3E}">
        <p14:creationId xmlns:p14="http://schemas.microsoft.com/office/powerpoint/2010/main" val="211038609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277003" y="1577044"/>
            <a:ext cx="11887200" cy="3979706"/>
          </a:xfrm>
        </p:spPr>
        <p:txBody>
          <a:bodyPr/>
          <a:lstStyle/>
          <a:p>
            <a:r>
              <a:rPr lang="en-US" dirty="0" smtClean="0"/>
              <a:t>So, how do you learn about videos to watch?</a:t>
            </a:r>
          </a:p>
          <a:p>
            <a:endParaRPr lang="en-US" dirty="0"/>
          </a:p>
          <a:p>
            <a:r>
              <a:rPr lang="en-US" dirty="0" smtClean="0"/>
              <a:t>Someone </a:t>
            </a:r>
            <a:r>
              <a:rPr lang="en-US" u="sng" dirty="0" smtClean="0"/>
              <a:t>shares</a:t>
            </a:r>
            <a:r>
              <a:rPr lang="en-US" dirty="0" smtClean="0"/>
              <a:t> a video, you </a:t>
            </a:r>
            <a:r>
              <a:rPr lang="en-US" u="sng" dirty="0" smtClean="0"/>
              <a:t>search</a:t>
            </a:r>
            <a:r>
              <a:rPr lang="en-US" dirty="0" smtClean="0"/>
              <a:t> for a video, or you </a:t>
            </a:r>
            <a:r>
              <a:rPr lang="en-US" u="sng" dirty="0" smtClean="0"/>
              <a:t>discover</a:t>
            </a:r>
            <a:r>
              <a:rPr lang="en-US" dirty="0" smtClean="0"/>
              <a:t> a video.</a:t>
            </a:r>
          </a:p>
          <a:p>
            <a:endParaRPr lang="en-US" dirty="0"/>
          </a:p>
          <a:p>
            <a:r>
              <a:rPr lang="en-US" dirty="0" smtClean="0"/>
              <a:t>Sharepoint makes all of this seamless.</a:t>
            </a:r>
          </a:p>
        </p:txBody>
      </p:sp>
      <p:sp>
        <p:nvSpPr>
          <p:cNvPr id="5" name="Rectangle 4"/>
          <p:cNvSpPr/>
          <p:nvPr/>
        </p:nvSpPr>
        <p:spPr bwMode="auto">
          <a:xfrm>
            <a:off x="1" y="295276"/>
            <a:ext cx="6949748"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Part 2: Share, Find, Discover</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8577466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1" y="295276"/>
            <a:ext cx="6949748"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gradFill>
                  <a:gsLst>
                    <a:gs pos="0">
                      <a:srgbClr val="FFFFFF"/>
                    </a:gs>
                    <a:gs pos="100000">
                      <a:srgbClr val="FFFFFF"/>
                    </a:gs>
                  </a:gsLst>
                  <a:lin ang="5400000" scaled="0"/>
                </a:gradFill>
                <a:ea typeface="Segoe UI" pitchFamily="34" charset="0"/>
                <a:cs typeface="Segoe UI" pitchFamily="34" charset="0"/>
              </a:rPr>
              <a:t>Videos: Sharing is caring</a:t>
            </a:r>
            <a:endParaRPr lang="en-US" sz="4400" dirty="0">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2"/>
          <p:cNvSpPr txBox="1">
            <a:spLocks/>
          </p:cNvSpPr>
          <p:nvPr/>
        </p:nvSpPr>
        <p:spPr>
          <a:xfrm>
            <a:off x="274639" y="1577043"/>
            <a:ext cx="7893952" cy="3511990"/>
          </a:xfrm>
          <a:prstGeom prst="rect">
            <a:avLst/>
          </a:prstGeom>
        </p:spPr>
        <p:txBody>
          <a:bodyPr vert="horz" wrap="square" lIns="146274" tIns="91422" rIns="146274" bIns="91422"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gradFill>
                  <a:gsLst>
                    <a:gs pos="1250">
                      <a:schemeClr val="tx2"/>
                    </a:gs>
                    <a:gs pos="99000">
                      <a:schemeClr val="tx2"/>
                    </a:gs>
                  </a:gsLst>
                  <a:lin ang="5400000" scaled="0"/>
                </a:gradFill>
              </a:rPr>
              <a:t>Key Newsfeed Concepts</a:t>
            </a:r>
          </a:p>
          <a:p>
            <a:endParaRPr lang="en-US" dirty="0">
              <a:gradFill>
                <a:gsLst>
                  <a:gs pos="1250">
                    <a:schemeClr val="tx2"/>
                  </a:gs>
                  <a:gs pos="99000">
                    <a:schemeClr val="tx2"/>
                  </a:gs>
                </a:gsLst>
                <a:lin ang="5400000" scaled="0"/>
              </a:gradFill>
            </a:endParaRPr>
          </a:p>
          <a:p>
            <a:r>
              <a:rPr lang="en-US" dirty="0">
                <a:gradFill>
                  <a:gsLst>
                    <a:gs pos="1250">
                      <a:schemeClr val="tx2"/>
                    </a:gs>
                    <a:gs pos="99000">
                      <a:schemeClr val="tx2"/>
                    </a:gs>
                  </a:gsLst>
                  <a:lin ang="5400000" scaled="0"/>
                </a:gradFill>
              </a:rPr>
              <a:t>Copy/Paste URL</a:t>
            </a:r>
          </a:p>
          <a:p>
            <a:r>
              <a:rPr lang="en-US" dirty="0">
                <a:gradFill>
                  <a:gsLst>
                    <a:gs pos="1250">
                      <a:schemeClr val="tx2"/>
                    </a:gs>
                    <a:gs pos="99000">
                      <a:schemeClr val="tx2"/>
                    </a:gs>
                  </a:gsLst>
                  <a:lin ang="5400000" scaled="0"/>
                </a:gradFill>
              </a:rPr>
              <a:t>Inline Player</a:t>
            </a:r>
          </a:p>
          <a:p>
            <a:r>
              <a:rPr lang="en-US" dirty="0">
                <a:gradFill>
                  <a:gsLst>
                    <a:gs pos="1250">
                      <a:schemeClr val="tx2"/>
                    </a:gs>
                    <a:gs pos="99000">
                      <a:schemeClr val="tx2"/>
                    </a:gs>
                  </a:gsLst>
                  <a:lin ang="5400000" scaled="0"/>
                </a:gradFill>
              </a:rPr>
              <a:t>Easy navigation to video</a:t>
            </a:r>
          </a:p>
        </p:txBody>
      </p:sp>
    </p:spTree>
    <p:extLst>
      <p:ext uri="{BB962C8B-B14F-4D97-AF65-F5344CB8AC3E}">
        <p14:creationId xmlns:p14="http://schemas.microsoft.com/office/powerpoint/2010/main" val="144761768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Meet Garth.</a:t>
            </a:r>
            <a:endParaRPr lang="en-US" dirty="0"/>
          </a:p>
        </p:txBody>
      </p:sp>
      <p:sp>
        <p:nvSpPr>
          <p:cNvPr id="3" name="Text Placeholder 2"/>
          <p:cNvSpPr>
            <a:spLocks noGrp="1"/>
          </p:cNvSpPr>
          <p:nvPr>
            <p:ph type="body" sz="quarter" idx="10"/>
          </p:nvPr>
        </p:nvSpPr>
        <p:spPr>
          <a:xfrm>
            <a:off x="4037862" y="1668483"/>
            <a:ext cx="8126343" cy="3734861"/>
          </a:xfrm>
        </p:spPr>
        <p:txBody>
          <a:bodyPr/>
          <a:lstStyle/>
          <a:p>
            <a:r>
              <a:rPr lang="en-US" dirty="0" smtClean="0"/>
              <a:t>Garth also works at Contoso Inc., but in a different team and role.</a:t>
            </a:r>
          </a:p>
          <a:p>
            <a:endParaRPr lang="en-US" dirty="0"/>
          </a:p>
          <a:p>
            <a:r>
              <a:rPr lang="en-US" dirty="0" smtClean="0"/>
              <a:t>He’s a marketing manager, and is looking for information on their new Interactive Displays.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019" y="1851362"/>
            <a:ext cx="3211836" cy="3200365"/>
          </a:xfrm>
          <a:prstGeom prst="rect">
            <a:avLst/>
          </a:prstGeom>
        </p:spPr>
      </p:pic>
      <p:sp>
        <p:nvSpPr>
          <p:cNvPr id="6" name="Rectangle 5"/>
          <p:cNvSpPr/>
          <p:nvPr/>
        </p:nvSpPr>
        <p:spPr bwMode="auto">
          <a:xfrm>
            <a:off x="1" y="333088"/>
            <a:ext cx="7681261" cy="9175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defTabSz="932290" fontAlgn="base">
              <a:lnSpc>
                <a:spcPct val="90000"/>
              </a:lnSpc>
              <a:spcBef>
                <a:spcPct val="0"/>
              </a:spcBef>
              <a:spcAft>
                <a:spcPct val="0"/>
              </a:spcAft>
            </a:pPr>
            <a:r>
              <a:rPr lang="en-US" sz="4000" dirty="0"/>
              <a:t>Meet Garth</a:t>
            </a:r>
            <a:r>
              <a:rPr lang="en-US" sz="4400" dirty="0">
                <a:gradFill>
                  <a:gsLst>
                    <a:gs pos="0">
                      <a:srgbClr val="FFFFFF"/>
                    </a:gs>
                    <a:gs pos="100000">
                      <a:srgbClr val="FFFFFF"/>
                    </a:gs>
                  </a:gsLst>
                  <a:lin ang="5400000" scaled="0"/>
                </a:gradFill>
                <a:cs typeface="Segoe UI" pitchFamily="34" charset="0"/>
              </a:rPr>
              <a:t>.</a:t>
            </a:r>
            <a:endParaRPr lang="en-US" sz="4000" dirty="0"/>
          </a:p>
        </p:txBody>
      </p:sp>
    </p:spTree>
    <p:extLst>
      <p:ext uri="{BB962C8B-B14F-4D97-AF65-F5344CB8AC3E}">
        <p14:creationId xmlns:p14="http://schemas.microsoft.com/office/powerpoint/2010/main" val="353749008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David Cohen</External_x0020_Speaker>
    <Session_x0020_Code xmlns="2295e2e7-0eeb-498e-8716-217bb2ee6ee3">SPC250</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David Cohen </Speaker>
    <AverageRating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sharepoint/v3"/>
    <ds:schemaRef ds:uri="http://schemas.microsoft.com/office/2006/documentManagement/types"/>
    <ds:schemaRef ds:uri="http://schemas.openxmlformats.org/package/2006/metadata/core-properties"/>
    <ds:schemaRef ds:uri="http://schemas.microsoft.com/office/infopath/2007/PartnerControls"/>
    <ds:schemaRef ds:uri="http://purl.org/dc/dcmitype/"/>
    <ds:schemaRef ds:uri="http://purl.org/dc/elements/1.1/"/>
    <ds:schemaRef ds:uri="230e9df3-be65-4c73-a93b-d1236ebd677e"/>
    <ds:schemaRef ds:uri="032d541b-1b4e-4d91-93c7-b10533c52f73"/>
    <ds:schemaRef ds:uri="2295e2e7-0eeb-498e-8716-217bb2ee6ee3"/>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A3DD005D-A9F4-4E81-9985-2D8F1B6567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22168</TotalTime>
  <Words>1472</Words>
  <Application>Microsoft Office PowerPoint</Application>
  <PresentationFormat>Custom</PresentationFormat>
  <Paragraphs>125</Paragraphs>
  <Slides>17</Slides>
  <Notes>8</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5-30072_SPC2012_Business_Template_16x9</vt:lpstr>
      <vt:lpstr>5-30072_SPC2012_Business_Template_16x9_Light</vt:lpstr>
      <vt:lpstr>1_5-30072_SPC2012_Business_Template_16x9</vt:lpstr>
      <vt:lpstr>PowerPoint Presentation</vt:lpstr>
      <vt:lpstr>Videos in Sharepoint 2013</vt:lpstr>
      <vt:lpstr>PowerPoint Presentation</vt:lpstr>
      <vt:lpstr>PowerPoint Presentation</vt:lpstr>
      <vt:lpstr>PowerPoint Presentation</vt:lpstr>
      <vt:lpstr>PowerPoint Presentation</vt:lpstr>
      <vt:lpstr>PowerPoint Presentation</vt:lpstr>
      <vt:lpstr>PowerPoint Presentation</vt:lpstr>
      <vt:lpstr>Meet Garth.</vt:lpstr>
      <vt:lpstr>PowerPoint Presentation</vt:lpstr>
      <vt:lpstr>PowerPoint Presentation</vt:lpstr>
      <vt:lpstr>PowerPoint Presentation</vt:lpstr>
      <vt:lpstr>PowerPoint Presentation</vt:lpstr>
      <vt:lpstr>PowerPoint Presentation</vt:lpstr>
      <vt:lpstr>Thank You!</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Videos in Sharepoint 2013</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965</cp:revision>
  <dcterms:created xsi:type="dcterms:W3CDTF">2012-05-22T07:38:31Z</dcterms:created>
  <dcterms:modified xsi:type="dcterms:W3CDTF">2012-12-06T01:27:48Z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