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 id="2147484240" r:id="rId8"/>
  </p:sldMasterIdLst>
  <p:notesMasterIdLst>
    <p:notesMasterId r:id="rId30"/>
  </p:notesMasterIdLst>
  <p:handoutMasterIdLst>
    <p:handoutMasterId r:id="rId31"/>
  </p:handoutMasterIdLst>
  <p:sldIdLst>
    <p:sldId id="1055" r:id="rId9"/>
    <p:sldId id="1057" r:id="rId10"/>
    <p:sldId id="1058" r:id="rId11"/>
    <p:sldId id="1059" r:id="rId12"/>
    <p:sldId id="1060" r:id="rId13"/>
    <p:sldId id="1061" r:id="rId14"/>
    <p:sldId id="1062" r:id="rId15"/>
    <p:sldId id="1063" r:id="rId16"/>
    <p:sldId id="1064" r:id="rId17"/>
    <p:sldId id="1065" r:id="rId18"/>
    <p:sldId id="1066" r:id="rId19"/>
    <p:sldId id="1067" r:id="rId20"/>
    <p:sldId id="1068" r:id="rId21"/>
    <p:sldId id="1069" r:id="rId22"/>
    <p:sldId id="1070" r:id="rId23"/>
    <p:sldId id="1071" r:id="rId24"/>
    <p:sldId id="1072" r:id="rId25"/>
    <p:sldId id="1073" r:id="rId26"/>
    <p:sldId id="1074" r:id="rId27"/>
    <p:sldId id="1120" r:id="rId28"/>
    <p:sldId id="1121" r:id="rId2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5238" autoAdjust="0"/>
  </p:normalViewPr>
  <p:slideViewPr>
    <p:cSldViewPr>
      <p:cViewPr varScale="1">
        <p:scale>
          <a:sx n="69" d="100"/>
          <a:sy n="69" d="100"/>
        </p:scale>
        <p:origin x="-1188"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5" d="100"/>
        <a:sy n="25"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notesMaster" Target="notesMasters/notesMaster1.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CBCBDD-1B02-4FDB-8F0A-952001A7E341}" type="doc">
      <dgm:prSet loTypeId="urn:microsoft.com/office/officeart/2005/8/layout/hChevron3" loCatId="process" qsTypeId="urn:microsoft.com/office/officeart/2005/8/quickstyle/simple1" qsCatId="simple" csTypeId="urn:microsoft.com/office/officeart/2005/8/colors/accent1_2" csCatId="accent1" phldr="1"/>
      <dgm:spPr/>
    </dgm:pt>
    <dgm:pt modelId="{54D122E1-DCDA-4AD5-A4A6-032D9176D71A}">
      <dgm:prSet phldrT="[Text]"/>
      <dgm:spPr>
        <a:solidFill>
          <a:schemeClr val="accent4"/>
        </a:solidFill>
      </dgm:spPr>
      <dgm:t>
        <a:bodyPr/>
        <a:lstStyle/>
        <a:p>
          <a:r>
            <a:rPr lang="en-US" dirty="0" smtClean="0"/>
            <a:t>Business Request</a:t>
          </a:r>
          <a:endParaRPr lang="en-US" dirty="0"/>
        </a:p>
      </dgm:t>
    </dgm:pt>
    <dgm:pt modelId="{189C6492-BBB8-4107-A01A-D4691EC0416F}" type="parTrans" cxnId="{0763D249-CB27-4DC3-B329-1109171CDA63}">
      <dgm:prSet/>
      <dgm:spPr/>
      <dgm:t>
        <a:bodyPr/>
        <a:lstStyle/>
        <a:p>
          <a:endParaRPr lang="en-US"/>
        </a:p>
      </dgm:t>
    </dgm:pt>
    <dgm:pt modelId="{467AD953-D4C2-4244-B272-6B29BE6F3DE6}" type="sibTrans" cxnId="{0763D249-CB27-4DC3-B329-1109171CDA63}">
      <dgm:prSet/>
      <dgm:spPr/>
      <dgm:t>
        <a:bodyPr/>
        <a:lstStyle/>
        <a:p>
          <a:endParaRPr lang="en-US"/>
        </a:p>
      </dgm:t>
    </dgm:pt>
    <dgm:pt modelId="{E8F3DC4B-30A8-4A0D-8AD5-C1D0641DE082}">
      <dgm:prSet phldrT="[Text]"/>
      <dgm:spPr>
        <a:solidFill>
          <a:schemeClr val="accent4"/>
        </a:solidFill>
      </dgm:spPr>
      <dgm:t>
        <a:bodyPr/>
        <a:lstStyle/>
        <a:p>
          <a:r>
            <a:rPr lang="en-US" dirty="0" smtClean="0"/>
            <a:t>Review</a:t>
          </a:r>
          <a:endParaRPr lang="en-US" dirty="0"/>
        </a:p>
      </dgm:t>
    </dgm:pt>
    <dgm:pt modelId="{C195FDB7-D7E9-435D-A169-D792F19BC429}" type="parTrans" cxnId="{B64DB6BE-F58B-48CE-A3ED-0E72E5FF7C7E}">
      <dgm:prSet/>
      <dgm:spPr/>
      <dgm:t>
        <a:bodyPr/>
        <a:lstStyle/>
        <a:p>
          <a:endParaRPr lang="en-US"/>
        </a:p>
      </dgm:t>
    </dgm:pt>
    <dgm:pt modelId="{DD5C6B8E-7798-4C9C-995A-68A68FC492EA}" type="sibTrans" cxnId="{B64DB6BE-F58B-48CE-A3ED-0E72E5FF7C7E}">
      <dgm:prSet/>
      <dgm:spPr/>
      <dgm:t>
        <a:bodyPr/>
        <a:lstStyle/>
        <a:p>
          <a:endParaRPr lang="en-US"/>
        </a:p>
      </dgm:t>
    </dgm:pt>
    <dgm:pt modelId="{611F8B9C-E435-40FD-B145-E7BCD2A1E8C6}">
      <dgm:prSet phldrT="[Text]"/>
      <dgm:spPr>
        <a:solidFill>
          <a:schemeClr val="accent4"/>
        </a:solidFill>
      </dgm:spPr>
      <dgm:t>
        <a:bodyPr/>
        <a:lstStyle/>
        <a:p>
          <a:r>
            <a:rPr lang="en-US" dirty="0" smtClean="0"/>
            <a:t>Select</a:t>
          </a:r>
          <a:endParaRPr lang="en-US" dirty="0"/>
        </a:p>
      </dgm:t>
    </dgm:pt>
    <dgm:pt modelId="{53C29BAF-F413-4237-B1E0-08BBE876F745}" type="parTrans" cxnId="{5543AD53-56BB-4482-915F-B01750F3DDE2}">
      <dgm:prSet/>
      <dgm:spPr/>
      <dgm:t>
        <a:bodyPr/>
        <a:lstStyle/>
        <a:p>
          <a:endParaRPr lang="en-US"/>
        </a:p>
      </dgm:t>
    </dgm:pt>
    <dgm:pt modelId="{A214B2C5-E56B-4740-A340-8A75BF5A2964}" type="sibTrans" cxnId="{5543AD53-56BB-4482-915F-B01750F3DDE2}">
      <dgm:prSet/>
      <dgm:spPr/>
      <dgm:t>
        <a:bodyPr/>
        <a:lstStyle/>
        <a:p>
          <a:endParaRPr lang="en-US"/>
        </a:p>
      </dgm:t>
    </dgm:pt>
    <dgm:pt modelId="{7A7A6E83-46AE-4057-9410-87E5C32ABDFA}">
      <dgm:prSet phldrT="[Text]"/>
      <dgm:spPr>
        <a:solidFill>
          <a:schemeClr val="accent4"/>
        </a:solidFill>
      </dgm:spPr>
      <dgm:t>
        <a:bodyPr/>
        <a:lstStyle/>
        <a:p>
          <a:r>
            <a:rPr lang="en-US" dirty="0" smtClean="0"/>
            <a:t>Plan</a:t>
          </a:r>
          <a:endParaRPr lang="en-US" dirty="0"/>
        </a:p>
      </dgm:t>
    </dgm:pt>
    <dgm:pt modelId="{2B8BD8C8-BAEC-4552-8B8C-BBD42E0F160D}" type="parTrans" cxnId="{AA538F23-5F0B-4011-B9E0-2C09BF35B479}">
      <dgm:prSet/>
      <dgm:spPr/>
      <dgm:t>
        <a:bodyPr/>
        <a:lstStyle/>
        <a:p>
          <a:endParaRPr lang="en-US"/>
        </a:p>
      </dgm:t>
    </dgm:pt>
    <dgm:pt modelId="{3A70275E-2AAA-4261-B4FE-950E684B0608}" type="sibTrans" cxnId="{AA538F23-5F0B-4011-B9E0-2C09BF35B479}">
      <dgm:prSet/>
      <dgm:spPr/>
      <dgm:t>
        <a:bodyPr/>
        <a:lstStyle/>
        <a:p>
          <a:endParaRPr lang="en-US"/>
        </a:p>
      </dgm:t>
    </dgm:pt>
    <dgm:pt modelId="{343ECBCE-3302-40FE-9CE4-9B9798632BAF}">
      <dgm:prSet phldrT="[Text]"/>
      <dgm:spPr>
        <a:solidFill>
          <a:schemeClr val="accent4"/>
        </a:solidFill>
      </dgm:spPr>
      <dgm:t>
        <a:bodyPr/>
        <a:lstStyle/>
        <a:p>
          <a:r>
            <a:rPr lang="en-US" dirty="0" smtClean="0"/>
            <a:t>Manage</a:t>
          </a:r>
          <a:endParaRPr lang="en-US" dirty="0"/>
        </a:p>
      </dgm:t>
    </dgm:pt>
    <dgm:pt modelId="{4FC92AC7-BDB9-4376-AA9B-A3F39B0F1E74}" type="parTrans" cxnId="{79891B41-0CEC-45A3-9D60-CB6CACA660AC}">
      <dgm:prSet/>
      <dgm:spPr/>
      <dgm:t>
        <a:bodyPr/>
        <a:lstStyle/>
        <a:p>
          <a:endParaRPr lang="en-US"/>
        </a:p>
      </dgm:t>
    </dgm:pt>
    <dgm:pt modelId="{638E5B86-DD09-47FA-80F9-9E739859C3A4}" type="sibTrans" cxnId="{79891B41-0CEC-45A3-9D60-CB6CACA660AC}">
      <dgm:prSet/>
      <dgm:spPr/>
      <dgm:t>
        <a:bodyPr/>
        <a:lstStyle/>
        <a:p>
          <a:endParaRPr lang="en-US"/>
        </a:p>
      </dgm:t>
    </dgm:pt>
    <dgm:pt modelId="{120C3398-839C-423C-860B-59779B0414B4}">
      <dgm:prSet phldrT="[Text]"/>
      <dgm:spPr>
        <a:solidFill>
          <a:schemeClr val="accent4"/>
        </a:solidFill>
      </dgm:spPr>
      <dgm:t>
        <a:bodyPr/>
        <a:lstStyle/>
        <a:p>
          <a:r>
            <a:rPr lang="en-US" dirty="0" smtClean="0"/>
            <a:t>Deploy</a:t>
          </a:r>
          <a:endParaRPr lang="en-US" dirty="0"/>
        </a:p>
      </dgm:t>
    </dgm:pt>
    <dgm:pt modelId="{BEBF40C8-C366-4833-AF6E-877230BC47F6}" type="parTrans" cxnId="{563D30F5-E2EA-43EB-9F51-4FA510FAA42A}">
      <dgm:prSet/>
      <dgm:spPr/>
      <dgm:t>
        <a:bodyPr/>
        <a:lstStyle/>
        <a:p>
          <a:endParaRPr lang="en-US"/>
        </a:p>
      </dgm:t>
    </dgm:pt>
    <dgm:pt modelId="{18D2BD57-2D37-48E0-953B-779E32C8EFDB}" type="sibTrans" cxnId="{563D30F5-E2EA-43EB-9F51-4FA510FAA42A}">
      <dgm:prSet/>
      <dgm:spPr/>
      <dgm:t>
        <a:bodyPr/>
        <a:lstStyle/>
        <a:p>
          <a:endParaRPr lang="en-US"/>
        </a:p>
      </dgm:t>
    </dgm:pt>
    <dgm:pt modelId="{A8782FEE-EB64-42FE-8D87-2CA940CB093F}" type="pres">
      <dgm:prSet presAssocID="{73CBCBDD-1B02-4FDB-8F0A-952001A7E341}" presName="Name0" presStyleCnt="0">
        <dgm:presLayoutVars>
          <dgm:dir/>
          <dgm:resizeHandles val="exact"/>
        </dgm:presLayoutVars>
      </dgm:prSet>
      <dgm:spPr/>
    </dgm:pt>
    <dgm:pt modelId="{D2CE7C39-4E1A-46CA-88F9-D3CFBD458FFD}" type="pres">
      <dgm:prSet presAssocID="{54D122E1-DCDA-4AD5-A4A6-032D9176D71A}" presName="parTxOnly" presStyleLbl="node1" presStyleIdx="0" presStyleCnt="6">
        <dgm:presLayoutVars>
          <dgm:bulletEnabled val="1"/>
        </dgm:presLayoutVars>
      </dgm:prSet>
      <dgm:spPr/>
      <dgm:t>
        <a:bodyPr/>
        <a:lstStyle/>
        <a:p>
          <a:endParaRPr lang="en-US"/>
        </a:p>
      </dgm:t>
    </dgm:pt>
    <dgm:pt modelId="{91705837-40B5-4DB3-A8DF-8C25D5F688B3}" type="pres">
      <dgm:prSet presAssocID="{467AD953-D4C2-4244-B272-6B29BE6F3DE6}" presName="parSpace" presStyleCnt="0"/>
      <dgm:spPr/>
    </dgm:pt>
    <dgm:pt modelId="{3FD6F64D-54D4-4C29-BD30-2B386E0B50BC}" type="pres">
      <dgm:prSet presAssocID="{E8F3DC4B-30A8-4A0D-8AD5-C1D0641DE082}" presName="parTxOnly" presStyleLbl="node1" presStyleIdx="1" presStyleCnt="6">
        <dgm:presLayoutVars>
          <dgm:bulletEnabled val="1"/>
        </dgm:presLayoutVars>
      </dgm:prSet>
      <dgm:spPr/>
      <dgm:t>
        <a:bodyPr/>
        <a:lstStyle/>
        <a:p>
          <a:endParaRPr lang="en-US"/>
        </a:p>
      </dgm:t>
    </dgm:pt>
    <dgm:pt modelId="{9E8FCEED-75AB-40BE-B025-22F39F229DCB}" type="pres">
      <dgm:prSet presAssocID="{DD5C6B8E-7798-4C9C-995A-68A68FC492EA}" presName="parSpace" presStyleCnt="0"/>
      <dgm:spPr/>
    </dgm:pt>
    <dgm:pt modelId="{93193CF4-E6CE-4CBF-96C0-2CF743472C2F}" type="pres">
      <dgm:prSet presAssocID="{611F8B9C-E435-40FD-B145-E7BCD2A1E8C6}" presName="parTxOnly" presStyleLbl="node1" presStyleIdx="2" presStyleCnt="6">
        <dgm:presLayoutVars>
          <dgm:bulletEnabled val="1"/>
        </dgm:presLayoutVars>
      </dgm:prSet>
      <dgm:spPr/>
      <dgm:t>
        <a:bodyPr/>
        <a:lstStyle/>
        <a:p>
          <a:endParaRPr lang="en-US"/>
        </a:p>
      </dgm:t>
    </dgm:pt>
    <dgm:pt modelId="{6854D565-B56E-4E5F-B079-15B0301E5357}" type="pres">
      <dgm:prSet presAssocID="{A214B2C5-E56B-4740-A340-8A75BF5A2964}" presName="parSpace" presStyleCnt="0"/>
      <dgm:spPr/>
    </dgm:pt>
    <dgm:pt modelId="{D080603E-5992-458A-A85D-BAA4F270057E}" type="pres">
      <dgm:prSet presAssocID="{7A7A6E83-46AE-4057-9410-87E5C32ABDFA}" presName="parTxOnly" presStyleLbl="node1" presStyleIdx="3" presStyleCnt="6">
        <dgm:presLayoutVars>
          <dgm:bulletEnabled val="1"/>
        </dgm:presLayoutVars>
      </dgm:prSet>
      <dgm:spPr/>
      <dgm:t>
        <a:bodyPr/>
        <a:lstStyle/>
        <a:p>
          <a:endParaRPr lang="en-US"/>
        </a:p>
      </dgm:t>
    </dgm:pt>
    <dgm:pt modelId="{64074AEA-A1DF-4597-A6BD-1CAEF6E32FCA}" type="pres">
      <dgm:prSet presAssocID="{3A70275E-2AAA-4261-B4FE-950E684B0608}" presName="parSpace" presStyleCnt="0"/>
      <dgm:spPr/>
    </dgm:pt>
    <dgm:pt modelId="{7F11C686-0110-4900-89B4-261F7AB1BA1F}" type="pres">
      <dgm:prSet presAssocID="{343ECBCE-3302-40FE-9CE4-9B9798632BAF}" presName="parTxOnly" presStyleLbl="node1" presStyleIdx="4" presStyleCnt="6">
        <dgm:presLayoutVars>
          <dgm:bulletEnabled val="1"/>
        </dgm:presLayoutVars>
      </dgm:prSet>
      <dgm:spPr/>
      <dgm:t>
        <a:bodyPr/>
        <a:lstStyle/>
        <a:p>
          <a:endParaRPr lang="en-US"/>
        </a:p>
      </dgm:t>
    </dgm:pt>
    <dgm:pt modelId="{D0005D0A-B45D-4EDD-BF66-25D007316435}" type="pres">
      <dgm:prSet presAssocID="{638E5B86-DD09-47FA-80F9-9E739859C3A4}" presName="parSpace" presStyleCnt="0"/>
      <dgm:spPr/>
    </dgm:pt>
    <dgm:pt modelId="{BA35EA13-EC17-47EF-B116-3DE1304E1054}" type="pres">
      <dgm:prSet presAssocID="{120C3398-839C-423C-860B-59779B0414B4}" presName="parTxOnly" presStyleLbl="node1" presStyleIdx="5" presStyleCnt="6">
        <dgm:presLayoutVars>
          <dgm:bulletEnabled val="1"/>
        </dgm:presLayoutVars>
      </dgm:prSet>
      <dgm:spPr/>
      <dgm:t>
        <a:bodyPr/>
        <a:lstStyle/>
        <a:p>
          <a:endParaRPr lang="en-US"/>
        </a:p>
      </dgm:t>
    </dgm:pt>
  </dgm:ptLst>
  <dgm:cxnLst>
    <dgm:cxn modelId="{563D30F5-E2EA-43EB-9F51-4FA510FAA42A}" srcId="{73CBCBDD-1B02-4FDB-8F0A-952001A7E341}" destId="{120C3398-839C-423C-860B-59779B0414B4}" srcOrd="5" destOrd="0" parTransId="{BEBF40C8-C366-4833-AF6E-877230BC47F6}" sibTransId="{18D2BD57-2D37-48E0-953B-779E32C8EFDB}"/>
    <dgm:cxn modelId="{B64DB6BE-F58B-48CE-A3ED-0E72E5FF7C7E}" srcId="{73CBCBDD-1B02-4FDB-8F0A-952001A7E341}" destId="{E8F3DC4B-30A8-4A0D-8AD5-C1D0641DE082}" srcOrd="1" destOrd="0" parTransId="{C195FDB7-D7E9-435D-A169-D792F19BC429}" sibTransId="{DD5C6B8E-7798-4C9C-995A-68A68FC492EA}"/>
    <dgm:cxn modelId="{AA538F23-5F0B-4011-B9E0-2C09BF35B479}" srcId="{73CBCBDD-1B02-4FDB-8F0A-952001A7E341}" destId="{7A7A6E83-46AE-4057-9410-87E5C32ABDFA}" srcOrd="3" destOrd="0" parTransId="{2B8BD8C8-BAEC-4552-8B8C-BBD42E0F160D}" sibTransId="{3A70275E-2AAA-4261-B4FE-950E684B0608}"/>
    <dgm:cxn modelId="{5543AD53-56BB-4482-915F-B01750F3DDE2}" srcId="{73CBCBDD-1B02-4FDB-8F0A-952001A7E341}" destId="{611F8B9C-E435-40FD-B145-E7BCD2A1E8C6}" srcOrd="2" destOrd="0" parTransId="{53C29BAF-F413-4237-B1E0-08BBE876F745}" sibTransId="{A214B2C5-E56B-4740-A340-8A75BF5A2964}"/>
    <dgm:cxn modelId="{79891B41-0CEC-45A3-9D60-CB6CACA660AC}" srcId="{73CBCBDD-1B02-4FDB-8F0A-952001A7E341}" destId="{343ECBCE-3302-40FE-9CE4-9B9798632BAF}" srcOrd="4" destOrd="0" parTransId="{4FC92AC7-BDB9-4376-AA9B-A3F39B0F1E74}" sibTransId="{638E5B86-DD09-47FA-80F9-9E739859C3A4}"/>
    <dgm:cxn modelId="{54589A08-5FB2-45B5-8EDE-9DA90EDC30C2}" type="presOf" srcId="{120C3398-839C-423C-860B-59779B0414B4}" destId="{BA35EA13-EC17-47EF-B116-3DE1304E1054}" srcOrd="0" destOrd="0" presId="urn:microsoft.com/office/officeart/2005/8/layout/hChevron3"/>
    <dgm:cxn modelId="{6D90BBE1-1FAB-4E68-B2A8-F2C2962A4DC5}" type="presOf" srcId="{54D122E1-DCDA-4AD5-A4A6-032D9176D71A}" destId="{D2CE7C39-4E1A-46CA-88F9-D3CFBD458FFD}" srcOrd="0" destOrd="0" presId="urn:microsoft.com/office/officeart/2005/8/layout/hChevron3"/>
    <dgm:cxn modelId="{53097377-6A2B-4B14-9CA7-BE131B8613C3}" type="presOf" srcId="{E8F3DC4B-30A8-4A0D-8AD5-C1D0641DE082}" destId="{3FD6F64D-54D4-4C29-BD30-2B386E0B50BC}" srcOrd="0" destOrd="0" presId="urn:microsoft.com/office/officeart/2005/8/layout/hChevron3"/>
    <dgm:cxn modelId="{256BD8CE-A2C3-43F4-9B3B-DE3B9B361465}" type="presOf" srcId="{343ECBCE-3302-40FE-9CE4-9B9798632BAF}" destId="{7F11C686-0110-4900-89B4-261F7AB1BA1F}" srcOrd="0" destOrd="0" presId="urn:microsoft.com/office/officeart/2005/8/layout/hChevron3"/>
    <dgm:cxn modelId="{81E447FF-3D80-4535-A05A-7D1DB2453B0B}" type="presOf" srcId="{7A7A6E83-46AE-4057-9410-87E5C32ABDFA}" destId="{D080603E-5992-458A-A85D-BAA4F270057E}" srcOrd="0" destOrd="0" presId="urn:microsoft.com/office/officeart/2005/8/layout/hChevron3"/>
    <dgm:cxn modelId="{0763D249-CB27-4DC3-B329-1109171CDA63}" srcId="{73CBCBDD-1B02-4FDB-8F0A-952001A7E341}" destId="{54D122E1-DCDA-4AD5-A4A6-032D9176D71A}" srcOrd="0" destOrd="0" parTransId="{189C6492-BBB8-4107-A01A-D4691EC0416F}" sibTransId="{467AD953-D4C2-4244-B272-6B29BE6F3DE6}"/>
    <dgm:cxn modelId="{39FE3DC9-426D-4842-8AE5-890D2EF863AB}" type="presOf" srcId="{611F8B9C-E435-40FD-B145-E7BCD2A1E8C6}" destId="{93193CF4-E6CE-4CBF-96C0-2CF743472C2F}" srcOrd="0" destOrd="0" presId="urn:microsoft.com/office/officeart/2005/8/layout/hChevron3"/>
    <dgm:cxn modelId="{93C4A9FF-3504-4114-A735-CA8F94FADAE8}" type="presOf" srcId="{73CBCBDD-1B02-4FDB-8F0A-952001A7E341}" destId="{A8782FEE-EB64-42FE-8D87-2CA940CB093F}" srcOrd="0" destOrd="0" presId="urn:microsoft.com/office/officeart/2005/8/layout/hChevron3"/>
    <dgm:cxn modelId="{5CB4C612-0F32-4F11-A08D-67DB3DA692FC}" type="presParOf" srcId="{A8782FEE-EB64-42FE-8D87-2CA940CB093F}" destId="{D2CE7C39-4E1A-46CA-88F9-D3CFBD458FFD}" srcOrd="0" destOrd="0" presId="urn:microsoft.com/office/officeart/2005/8/layout/hChevron3"/>
    <dgm:cxn modelId="{4D79A7AD-8B22-4553-8035-E3C4B29FD968}" type="presParOf" srcId="{A8782FEE-EB64-42FE-8D87-2CA940CB093F}" destId="{91705837-40B5-4DB3-A8DF-8C25D5F688B3}" srcOrd="1" destOrd="0" presId="urn:microsoft.com/office/officeart/2005/8/layout/hChevron3"/>
    <dgm:cxn modelId="{A27713A9-B9FC-4801-B61C-69108FB06BF8}" type="presParOf" srcId="{A8782FEE-EB64-42FE-8D87-2CA940CB093F}" destId="{3FD6F64D-54D4-4C29-BD30-2B386E0B50BC}" srcOrd="2" destOrd="0" presId="urn:microsoft.com/office/officeart/2005/8/layout/hChevron3"/>
    <dgm:cxn modelId="{31AEB655-6173-4882-B3DF-102BC7251B9E}" type="presParOf" srcId="{A8782FEE-EB64-42FE-8D87-2CA940CB093F}" destId="{9E8FCEED-75AB-40BE-B025-22F39F229DCB}" srcOrd="3" destOrd="0" presId="urn:microsoft.com/office/officeart/2005/8/layout/hChevron3"/>
    <dgm:cxn modelId="{1DDBF118-37B3-4639-91D4-2ED2215BAD89}" type="presParOf" srcId="{A8782FEE-EB64-42FE-8D87-2CA940CB093F}" destId="{93193CF4-E6CE-4CBF-96C0-2CF743472C2F}" srcOrd="4" destOrd="0" presId="urn:microsoft.com/office/officeart/2005/8/layout/hChevron3"/>
    <dgm:cxn modelId="{6D6AB261-F4AE-40C3-A5F4-B55C2B6BED4F}" type="presParOf" srcId="{A8782FEE-EB64-42FE-8D87-2CA940CB093F}" destId="{6854D565-B56E-4E5F-B079-15B0301E5357}" srcOrd="5" destOrd="0" presId="urn:microsoft.com/office/officeart/2005/8/layout/hChevron3"/>
    <dgm:cxn modelId="{2D07DC9C-F9BB-4B07-BB66-0EC05AC6A04F}" type="presParOf" srcId="{A8782FEE-EB64-42FE-8D87-2CA940CB093F}" destId="{D080603E-5992-458A-A85D-BAA4F270057E}" srcOrd="6" destOrd="0" presId="urn:microsoft.com/office/officeart/2005/8/layout/hChevron3"/>
    <dgm:cxn modelId="{60677522-3A8F-4F89-B30E-8EC1DF576346}" type="presParOf" srcId="{A8782FEE-EB64-42FE-8D87-2CA940CB093F}" destId="{64074AEA-A1DF-4597-A6BD-1CAEF6E32FCA}" srcOrd="7" destOrd="0" presId="urn:microsoft.com/office/officeart/2005/8/layout/hChevron3"/>
    <dgm:cxn modelId="{AB641CAA-CE56-4B00-8BFC-DF35FD6A0EF3}" type="presParOf" srcId="{A8782FEE-EB64-42FE-8D87-2CA940CB093F}" destId="{7F11C686-0110-4900-89B4-261F7AB1BA1F}" srcOrd="8" destOrd="0" presId="urn:microsoft.com/office/officeart/2005/8/layout/hChevron3"/>
    <dgm:cxn modelId="{8D93BA0C-07FA-4B1B-BCA8-FD3771E1986F}" type="presParOf" srcId="{A8782FEE-EB64-42FE-8D87-2CA940CB093F}" destId="{D0005D0A-B45D-4EDD-BF66-25D007316435}" srcOrd="9" destOrd="0" presId="urn:microsoft.com/office/officeart/2005/8/layout/hChevron3"/>
    <dgm:cxn modelId="{9F9AF486-C556-4135-A664-095EF46C2236}" type="presParOf" srcId="{A8782FEE-EB64-42FE-8D87-2CA940CB093F}" destId="{BA35EA13-EC17-47EF-B116-3DE1304E1054}" srcOrd="10" destOrd="0" presId="urn:microsoft.com/office/officeart/2005/8/layout/hChevron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3CBCBDD-1B02-4FDB-8F0A-952001A7E341}" type="doc">
      <dgm:prSet loTypeId="urn:microsoft.com/office/officeart/2005/8/layout/hChevron3" loCatId="process" qsTypeId="urn:microsoft.com/office/officeart/2005/8/quickstyle/simple1" qsCatId="simple" csTypeId="urn:microsoft.com/office/officeart/2005/8/colors/accent1_2" csCatId="accent1" phldr="1"/>
      <dgm:spPr/>
    </dgm:pt>
    <dgm:pt modelId="{54D122E1-DCDA-4AD5-A4A6-032D9176D71A}">
      <dgm:prSet phldrT="[Text]"/>
      <dgm:spPr>
        <a:solidFill>
          <a:schemeClr val="accent4"/>
        </a:solidFill>
      </dgm:spPr>
      <dgm:t>
        <a:bodyPr/>
        <a:lstStyle/>
        <a:p>
          <a:r>
            <a:rPr lang="en-US" dirty="0" smtClean="0"/>
            <a:t>Business Request</a:t>
          </a:r>
          <a:endParaRPr lang="en-US" dirty="0"/>
        </a:p>
      </dgm:t>
    </dgm:pt>
    <dgm:pt modelId="{189C6492-BBB8-4107-A01A-D4691EC0416F}" type="parTrans" cxnId="{0763D249-CB27-4DC3-B329-1109171CDA63}">
      <dgm:prSet/>
      <dgm:spPr/>
      <dgm:t>
        <a:bodyPr/>
        <a:lstStyle/>
        <a:p>
          <a:endParaRPr lang="en-US"/>
        </a:p>
      </dgm:t>
    </dgm:pt>
    <dgm:pt modelId="{467AD953-D4C2-4244-B272-6B29BE6F3DE6}" type="sibTrans" cxnId="{0763D249-CB27-4DC3-B329-1109171CDA63}">
      <dgm:prSet/>
      <dgm:spPr/>
      <dgm:t>
        <a:bodyPr/>
        <a:lstStyle/>
        <a:p>
          <a:endParaRPr lang="en-US"/>
        </a:p>
      </dgm:t>
    </dgm:pt>
    <dgm:pt modelId="{E8F3DC4B-30A8-4A0D-8AD5-C1D0641DE082}">
      <dgm:prSet phldrT="[Text]"/>
      <dgm:spPr>
        <a:solidFill>
          <a:schemeClr val="accent4"/>
        </a:solidFill>
      </dgm:spPr>
      <dgm:t>
        <a:bodyPr/>
        <a:lstStyle/>
        <a:p>
          <a:r>
            <a:rPr lang="en-US" dirty="0" smtClean="0"/>
            <a:t>Review</a:t>
          </a:r>
          <a:endParaRPr lang="en-US" dirty="0"/>
        </a:p>
      </dgm:t>
    </dgm:pt>
    <dgm:pt modelId="{C195FDB7-D7E9-435D-A169-D792F19BC429}" type="parTrans" cxnId="{B64DB6BE-F58B-48CE-A3ED-0E72E5FF7C7E}">
      <dgm:prSet/>
      <dgm:spPr/>
      <dgm:t>
        <a:bodyPr/>
        <a:lstStyle/>
        <a:p>
          <a:endParaRPr lang="en-US"/>
        </a:p>
      </dgm:t>
    </dgm:pt>
    <dgm:pt modelId="{DD5C6B8E-7798-4C9C-995A-68A68FC492EA}" type="sibTrans" cxnId="{B64DB6BE-F58B-48CE-A3ED-0E72E5FF7C7E}">
      <dgm:prSet/>
      <dgm:spPr/>
      <dgm:t>
        <a:bodyPr/>
        <a:lstStyle/>
        <a:p>
          <a:endParaRPr lang="en-US"/>
        </a:p>
      </dgm:t>
    </dgm:pt>
    <dgm:pt modelId="{611F8B9C-E435-40FD-B145-E7BCD2A1E8C6}">
      <dgm:prSet phldrT="[Text]"/>
      <dgm:spPr>
        <a:solidFill>
          <a:schemeClr val="accent4"/>
        </a:solidFill>
      </dgm:spPr>
      <dgm:t>
        <a:bodyPr/>
        <a:lstStyle/>
        <a:p>
          <a:r>
            <a:rPr lang="en-US" dirty="0" smtClean="0"/>
            <a:t>Select</a:t>
          </a:r>
          <a:endParaRPr lang="en-US" dirty="0"/>
        </a:p>
      </dgm:t>
    </dgm:pt>
    <dgm:pt modelId="{53C29BAF-F413-4237-B1E0-08BBE876F745}" type="parTrans" cxnId="{5543AD53-56BB-4482-915F-B01750F3DDE2}">
      <dgm:prSet/>
      <dgm:spPr/>
      <dgm:t>
        <a:bodyPr/>
        <a:lstStyle/>
        <a:p>
          <a:endParaRPr lang="en-US"/>
        </a:p>
      </dgm:t>
    </dgm:pt>
    <dgm:pt modelId="{A214B2C5-E56B-4740-A340-8A75BF5A2964}" type="sibTrans" cxnId="{5543AD53-56BB-4482-915F-B01750F3DDE2}">
      <dgm:prSet/>
      <dgm:spPr/>
      <dgm:t>
        <a:bodyPr/>
        <a:lstStyle/>
        <a:p>
          <a:endParaRPr lang="en-US"/>
        </a:p>
      </dgm:t>
    </dgm:pt>
    <dgm:pt modelId="{7A7A6E83-46AE-4057-9410-87E5C32ABDFA}">
      <dgm:prSet phldrT="[Text]"/>
      <dgm:spPr>
        <a:solidFill>
          <a:schemeClr val="accent4"/>
        </a:solidFill>
      </dgm:spPr>
      <dgm:t>
        <a:bodyPr/>
        <a:lstStyle/>
        <a:p>
          <a:r>
            <a:rPr lang="en-US" dirty="0" smtClean="0"/>
            <a:t>Plan</a:t>
          </a:r>
          <a:endParaRPr lang="en-US" dirty="0"/>
        </a:p>
      </dgm:t>
    </dgm:pt>
    <dgm:pt modelId="{2B8BD8C8-BAEC-4552-8B8C-BBD42E0F160D}" type="parTrans" cxnId="{AA538F23-5F0B-4011-B9E0-2C09BF35B479}">
      <dgm:prSet/>
      <dgm:spPr/>
      <dgm:t>
        <a:bodyPr/>
        <a:lstStyle/>
        <a:p>
          <a:endParaRPr lang="en-US"/>
        </a:p>
      </dgm:t>
    </dgm:pt>
    <dgm:pt modelId="{3A70275E-2AAA-4261-B4FE-950E684B0608}" type="sibTrans" cxnId="{AA538F23-5F0B-4011-B9E0-2C09BF35B479}">
      <dgm:prSet/>
      <dgm:spPr/>
      <dgm:t>
        <a:bodyPr/>
        <a:lstStyle/>
        <a:p>
          <a:endParaRPr lang="en-US"/>
        </a:p>
      </dgm:t>
    </dgm:pt>
    <dgm:pt modelId="{343ECBCE-3302-40FE-9CE4-9B9798632BAF}">
      <dgm:prSet phldrT="[Text]"/>
      <dgm:spPr>
        <a:solidFill>
          <a:schemeClr val="accent4"/>
        </a:solidFill>
      </dgm:spPr>
      <dgm:t>
        <a:bodyPr/>
        <a:lstStyle/>
        <a:p>
          <a:r>
            <a:rPr lang="en-US" dirty="0" smtClean="0"/>
            <a:t>Manage</a:t>
          </a:r>
          <a:endParaRPr lang="en-US" dirty="0"/>
        </a:p>
      </dgm:t>
    </dgm:pt>
    <dgm:pt modelId="{4FC92AC7-BDB9-4376-AA9B-A3F39B0F1E74}" type="parTrans" cxnId="{79891B41-0CEC-45A3-9D60-CB6CACA660AC}">
      <dgm:prSet/>
      <dgm:spPr/>
      <dgm:t>
        <a:bodyPr/>
        <a:lstStyle/>
        <a:p>
          <a:endParaRPr lang="en-US"/>
        </a:p>
      </dgm:t>
    </dgm:pt>
    <dgm:pt modelId="{638E5B86-DD09-47FA-80F9-9E739859C3A4}" type="sibTrans" cxnId="{79891B41-0CEC-45A3-9D60-CB6CACA660AC}">
      <dgm:prSet/>
      <dgm:spPr/>
      <dgm:t>
        <a:bodyPr/>
        <a:lstStyle/>
        <a:p>
          <a:endParaRPr lang="en-US"/>
        </a:p>
      </dgm:t>
    </dgm:pt>
    <dgm:pt modelId="{120C3398-839C-423C-860B-59779B0414B4}">
      <dgm:prSet phldrT="[Text]"/>
      <dgm:spPr>
        <a:solidFill>
          <a:schemeClr val="accent4"/>
        </a:solidFill>
      </dgm:spPr>
      <dgm:t>
        <a:bodyPr/>
        <a:lstStyle/>
        <a:p>
          <a:r>
            <a:rPr lang="en-US" dirty="0" smtClean="0"/>
            <a:t>Deploy</a:t>
          </a:r>
          <a:endParaRPr lang="en-US" dirty="0"/>
        </a:p>
      </dgm:t>
    </dgm:pt>
    <dgm:pt modelId="{BEBF40C8-C366-4833-AF6E-877230BC47F6}" type="parTrans" cxnId="{563D30F5-E2EA-43EB-9F51-4FA510FAA42A}">
      <dgm:prSet/>
      <dgm:spPr/>
      <dgm:t>
        <a:bodyPr/>
        <a:lstStyle/>
        <a:p>
          <a:endParaRPr lang="en-US"/>
        </a:p>
      </dgm:t>
    </dgm:pt>
    <dgm:pt modelId="{18D2BD57-2D37-48E0-953B-779E32C8EFDB}" type="sibTrans" cxnId="{563D30F5-E2EA-43EB-9F51-4FA510FAA42A}">
      <dgm:prSet/>
      <dgm:spPr/>
      <dgm:t>
        <a:bodyPr/>
        <a:lstStyle/>
        <a:p>
          <a:endParaRPr lang="en-US"/>
        </a:p>
      </dgm:t>
    </dgm:pt>
    <dgm:pt modelId="{A8782FEE-EB64-42FE-8D87-2CA940CB093F}" type="pres">
      <dgm:prSet presAssocID="{73CBCBDD-1B02-4FDB-8F0A-952001A7E341}" presName="Name0" presStyleCnt="0">
        <dgm:presLayoutVars>
          <dgm:dir/>
          <dgm:resizeHandles val="exact"/>
        </dgm:presLayoutVars>
      </dgm:prSet>
      <dgm:spPr/>
    </dgm:pt>
    <dgm:pt modelId="{D2CE7C39-4E1A-46CA-88F9-D3CFBD458FFD}" type="pres">
      <dgm:prSet presAssocID="{54D122E1-DCDA-4AD5-A4A6-032D9176D71A}" presName="parTxOnly" presStyleLbl="node1" presStyleIdx="0" presStyleCnt="6">
        <dgm:presLayoutVars>
          <dgm:bulletEnabled val="1"/>
        </dgm:presLayoutVars>
      </dgm:prSet>
      <dgm:spPr/>
      <dgm:t>
        <a:bodyPr/>
        <a:lstStyle/>
        <a:p>
          <a:endParaRPr lang="en-US"/>
        </a:p>
      </dgm:t>
    </dgm:pt>
    <dgm:pt modelId="{91705837-40B5-4DB3-A8DF-8C25D5F688B3}" type="pres">
      <dgm:prSet presAssocID="{467AD953-D4C2-4244-B272-6B29BE6F3DE6}" presName="parSpace" presStyleCnt="0"/>
      <dgm:spPr/>
    </dgm:pt>
    <dgm:pt modelId="{3FD6F64D-54D4-4C29-BD30-2B386E0B50BC}" type="pres">
      <dgm:prSet presAssocID="{E8F3DC4B-30A8-4A0D-8AD5-C1D0641DE082}" presName="parTxOnly" presStyleLbl="node1" presStyleIdx="1" presStyleCnt="6">
        <dgm:presLayoutVars>
          <dgm:bulletEnabled val="1"/>
        </dgm:presLayoutVars>
      </dgm:prSet>
      <dgm:spPr/>
      <dgm:t>
        <a:bodyPr/>
        <a:lstStyle/>
        <a:p>
          <a:endParaRPr lang="en-US"/>
        </a:p>
      </dgm:t>
    </dgm:pt>
    <dgm:pt modelId="{9E8FCEED-75AB-40BE-B025-22F39F229DCB}" type="pres">
      <dgm:prSet presAssocID="{DD5C6B8E-7798-4C9C-995A-68A68FC492EA}" presName="parSpace" presStyleCnt="0"/>
      <dgm:spPr/>
    </dgm:pt>
    <dgm:pt modelId="{93193CF4-E6CE-4CBF-96C0-2CF743472C2F}" type="pres">
      <dgm:prSet presAssocID="{611F8B9C-E435-40FD-B145-E7BCD2A1E8C6}" presName="parTxOnly" presStyleLbl="node1" presStyleIdx="2" presStyleCnt="6">
        <dgm:presLayoutVars>
          <dgm:bulletEnabled val="1"/>
        </dgm:presLayoutVars>
      </dgm:prSet>
      <dgm:spPr/>
      <dgm:t>
        <a:bodyPr/>
        <a:lstStyle/>
        <a:p>
          <a:endParaRPr lang="en-US"/>
        </a:p>
      </dgm:t>
    </dgm:pt>
    <dgm:pt modelId="{6854D565-B56E-4E5F-B079-15B0301E5357}" type="pres">
      <dgm:prSet presAssocID="{A214B2C5-E56B-4740-A340-8A75BF5A2964}" presName="parSpace" presStyleCnt="0"/>
      <dgm:spPr/>
    </dgm:pt>
    <dgm:pt modelId="{D080603E-5992-458A-A85D-BAA4F270057E}" type="pres">
      <dgm:prSet presAssocID="{7A7A6E83-46AE-4057-9410-87E5C32ABDFA}" presName="parTxOnly" presStyleLbl="node1" presStyleIdx="3" presStyleCnt="6">
        <dgm:presLayoutVars>
          <dgm:bulletEnabled val="1"/>
        </dgm:presLayoutVars>
      </dgm:prSet>
      <dgm:spPr/>
      <dgm:t>
        <a:bodyPr/>
        <a:lstStyle/>
        <a:p>
          <a:endParaRPr lang="en-US"/>
        </a:p>
      </dgm:t>
    </dgm:pt>
    <dgm:pt modelId="{64074AEA-A1DF-4597-A6BD-1CAEF6E32FCA}" type="pres">
      <dgm:prSet presAssocID="{3A70275E-2AAA-4261-B4FE-950E684B0608}" presName="parSpace" presStyleCnt="0"/>
      <dgm:spPr/>
    </dgm:pt>
    <dgm:pt modelId="{7F11C686-0110-4900-89B4-261F7AB1BA1F}" type="pres">
      <dgm:prSet presAssocID="{343ECBCE-3302-40FE-9CE4-9B9798632BAF}" presName="parTxOnly" presStyleLbl="node1" presStyleIdx="4" presStyleCnt="6">
        <dgm:presLayoutVars>
          <dgm:bulletEnabled val="1"/>
        </dgm:presLayoutVars>
      </dgm:prSet>
      <dgm:spPr/>
      <dgm:t>
        <a:bodyPr/>
        <a:lstStyle/>
        <a:p>
          <a:endParaRPr lang="en-US"/>
        </a:p>
      </dgm:t>
    </dgm:pt>
    <dgm:pt modelId="{D0005D0A-B45D-4EDD-BF66-25D007316435}" type="pres">
      <dgm:prSet presAssocID="{638E5B86-DD09-47FA-80F9-9E739859C3A4}" presName="parSpace" presStyleCnt="0"/>
      <dgm:spPr/>
    </dgm:pt>
    <dgm:pt modelId="{BA35EA13-EC17-47EF-B116-3DE1304E1054}" type="pres">
      <dgm:prSet presAssocID="{120C3398-839C-423C-860B-59779B0414B4}" presName="parTxOnly" presStyleLbl="node1" presStyleIdx="5" presStyleCnt="6">
        <dgm:presLayoutVars>
          <dgm:bulletEnabled val="1"/>
        </dgm:presLayoutVars>
      </dgm:prSet>
      <dgm:spPr/>
      <dgm:t>
        <a:bodyPr/>
        <a:lstStyle/>
        <a:p>
          <a:endParaRPr lang="en-US"/>
        </a:p>
      </dgm:t>
    </dgm:pt>
  </dgm:ptLst>
  <dgm:cxnLst>
    <dgm:cxn modelId="{A6A14836-58FB-4AAE-B6C4-B3DE22524E5E}" type="presOf" srcId="{54D122E1-DCDA-4AD5-A4A6-032D9176D71A}" destId="{D2CE7C39-4E1A-46CA-88F9-D3CFBD458FFD}" srcOrd="0" destOrd="0" presId="urn:microsoft.com/office/officeart/2005/8/layout/hChevron3"/>
    <dgm:cxn modelId="{04B5DF0E-3592-4FFE-A537-B154E98FAA4C}" type="presOf" srcId="{7A7A6E83-46AE-4057-9410-87E5C32ABDFA}" destId="{D080603E-5992-458A-A85D-BAA4F270057E}" srcOrd="0" destOrd="0" presId="urn:microsoft.com/office/officeart/2005/8/layout/hChevron3"/>
    <dgm:cxn modelId="{563D30F5-E2EA-43EB-9F51-4FA510FAA42A}" srcId="{73CBCBDD-1B02-4FDB-8F0A-952001A7E341}" destId="{120C3398-839C-423C-860B-59779B0414B4}" srcOrd="5" destOrd="0" parTransId="{BEBF40C8-C366-4833-AF6E-877230BC47F6}" sibTransId="{18D2BD57-2D37-48E0-953B-779E32C8EFDB}"/>
    <dgm:cxn modelId="{B64DB6BE-F58B-48CE-A3ED-0E72E5FF7C7E}" srcId="{73CBCBDD-1B02-4FDB-8F0A-952001A7E341}" destId="{E8F3DC4B-30A8-4A0D-8AD5-C1D0641DE082}" srcOrd="1" destOrd="0" parTransId="{C195FDB7-D7E9-435D-A169-D792F19BC429}" sibTransId="{DD5C6B8E-7798-4C9C-995A-68A68FC492EA}"/>
    <dgm:cxn modelId="{B9684A94-D399-4FD9-86FD-755F1E469740}" type="presOf" srcId="{343ECBCE-3302-40FE-9CE4-9B9798632BAF}" destId="{7F11C686-0110-4900-89B4-261F7AB1BA1F}" srcOrd="0" destOrd="0" presId="urn:microsoft.com/office/officeart/2005/8/layout/hChevron3"/>
    <dgm:cxn modelId="{AA538F23-5F0B-4011-B9E0-2C09BF35B479}" srcId="{73CBCBDD-1B02-4FDB-8F0A-952001A7E341}" destId="{7A7A6E83-46AE-4057-9410-87E5C32ABDFA}" srcOrd="3" destOrd="0" parTransId="{2B8BD8C8-BAEC-4552-8B8C-BBD42E0F160D}" sibTransId="{3A70275E-2AAA-4261-B4FE-950E684B0608}"/>
    <dgm:cxn modelId="{7C2AB651-2A83-4F81-B10D-93DB9634BE58}" type="presOf" srcId="{611F8B9C-E435-40FD-B145-E7BCD2A1E8C6}" destId="{93193CF4-E6CE-4CBF-96C0-2CF743472C2F}" srcOrd="0" destOrd="0" presId="urn:microsoft.com/office/officeart/2005/8/layout/hChevron3"/>
    <dgm:cxn modelId="{5543AD53-56BB-4482-915F-B01750F3DDE2}" srcId="{73CBCBDD-1B02-4FDB-8F0A-952001A7E341}" destId="{611F8B9C-E435-40FD-B145-E7BCD2A1E8C6}" srcOrd="2" destOrd="0" parTransId="{53C29BAF-F413-4237-B1E0-08BBE876F745}" sibTransId="{A214B2C5-E56B-4740-A340-8A75BF5A2964}"/>
    <dgm:cxn modelId="{D53756FE-FE65-44E3-8FF1-1EFFCF6D179F}" type="presOf" srcId="{73CBCBDD-1B02-4FDB-8F0A-952001A7E341}" destId="{A8782FEE-EB64-42FE-8D87-2CA940CB093F}" srcOrd="0" destOrd="0" presId="urn:microsoft.com/office/officeart/2005/8/layout/hChevron3"/>
    <dgm:cxn modelId="{79891B41-0CEC-45A3-9D60-CB6CACA660AC}" srcId="{73CBCBDD-1B02-4FDB-8F0A-952001A7E341}" destId="{343ECBCE-3302-40FE-9CE4-9B9798632BAF}" srcOrd="4" destOrd="0" parTransId="{4FC92AC7-BDB9-4376-AA9B-A3F39B0F1E74}" sibTransId="{638E5B86-DD09-47FA-80F9-9E739859C3A4}"/>
    <dgm:cxn modelId="{0763D249-CB27-4DC3-B329-1109171CDA63}" srcId="{73CBCBDD-1B02-4FDB-8F0A-952001A7E341}" destId="{54D122E1-DCDA-4AD5-A4A6-032D9176D71A}" srcOrd="0" destOrd="0" parTransId="{189C6492-BBB8-4107-A01A-D4691EC0416F}" sibTransId="{467AD953-D4C2-4244-B272-6B29BE6F3DE6}"/>
    <dgm:cxn modelId="{6DE5B3E0-780B-48D0-B941-3F85E4B36E25}" type="presOf" srcId="{E8F3DC4B-30A8-4A0D-8AD5-C1D0641DE082}" destId="{3FD6F64D-54D4-4C29-BD30-2B386E0B50BC}" srcOrd="0" destOrd="0" presId="urn:microsoft.com/office/officeart/2005/8/layout/hChevron3"/>
    <dgm:cxn modelId="{121F6A91-9B42-499F-A6F5-43904A876F8A}" type="presOf" srcId="{120C3398-839C-423C-860B-59779B0414B4}" destId="{BA35EA13-EC17-47EF-B116-3DE1304E1054}" srcOrd="0" destOrd="0" presId="urn:microsoft.com/office/officeart/2005/8/layout/hChevron3"/>
    <dgm:cxn modelId="{DEB8D738-4B3D-4AD2-949B-14421F879256}" type="presParOf" srcId="{A8782FEE-EB64-42FE-8D87-2CA940CB093F}" destId="{D2CE7C39-4E1A-46CA-88F9-D3CFBD458FFD}" srcOrd="0" destOrd="0" presId="urn:microsoft.com/office/officeart/2005/8/layout/hChevron3"/>
    <dgm:cxn modelId="{0BD2C7FC-5907-4010-BD86-5282E31C7C32}" type="presParOf" srcId="{A8782FEE-EB64-42FE-8D87-2CA940CB093F}" destId="{91705837-40B5-4DB3-A8DF-8C25D5F688B3}" srcOrd="1" destOrd="0" presId="urn:microsoft.com/office/officeart/2005/8/layout/hChevron3"/>
    <dgm:cxn modelId="{433FE31B-3749-4E9B-AA18-4C991DF37B07}" type="presParOf" srcId="{A8782FEE-EB64-42FE-8D87-2CA940CB093F}" destId="{3FD6F64D-54D4-4C29-BD30-2B386E0B50BC}" srcOrd="2" destOrd="0" presId="urn:microsoft.com/office/officeart/2005/8/layout/hChevron3"/>
    <dgm:cxn modelId="{F383F869-30D3-4D87-AADF-2D0D5E27C34A}" type="presParOf" srcId="{A8782FEE-EB64-42FE-8D87-2CA940CB093F}" destId="{9E8FCEED-75AB-40BE-B025-22F39F229DCB}" srcOrd="3" destOrd="0" presId="urn:microsoft.com/office/officeart/2005/8/layout/hChevron3"/>
    <dgm:cxn modelId="{ABCB94DC-8FC0-4AC6-B347-84AD37557E31}" type="presParOf" srcId="{A8782FEE-EB64-42FE-8D87-2CA940CB093F}" destId="{93193CF4-E6CE-4CBF-96C0-2CF743472C2F}" srcOrd="4" destOrd="0" presId="urn:microsoft.com/office/officeart/2005/8/layout/hChevron3"/>
    <dgm:cxn modelId="{5C6C3F96-7680-4C30-9B54-AF6AE92C896A}" type="presParOf" srcId="{A8782FEE-EB64-42FE-8D87-2CA940CB093F}" destId="{6854D565-B56E-4E5F-B079-15B0301E5357}" srcOrd="5" destOrd="0" presId="urn:microsoft.com/office/officeart/2005/8/layout/hChevron3"/>
    <dgm:cxn modelId="{42DFCA2F-CDFC-4B7D-8F85-03632F842BEA}" type="presParOf" srcId="{A8782FEE-EB64-42FE-8D87-2CA940CB093F}" destId="{D080603E-5992-458A-A85D-BAA4F270057E}" srcOrd="6" destOrd="0" presId="urn:microsoft.com/office/officeart/2005/8/layout/hChevron3"/>
    <dgm:cxn modelId="{2575F0DF-722C-403D-8A45-BDDAD1765DBC}" type="presParOf" srcId="{A8782FEE-EB64-42FE-8D87-2CA940CB093F}" destId="{64074AEA-A1DF-4597-A6BD-1CAEF6E32FCA}" srcOrd="7" destOrd="0" presId="urn:microsoft.com/office/officeart/2005/8/layout/hChevron3"/>
    <dgm:cxn modelId="{F4D5F34C-2D99-40B8-A724-91954CFCF0CB}" type="presParOf" srcId="{A8782FEE-EB64-42FE-8D87-2CA940CB093F}" destId="{7F11C686-0110-4900-89B4-261F7AB1BA1F}" srcOrd="8" destOrd="0" presId="urn:microsoft.com/office/officeart/2005/8/layout/hChevron3"/>
    <dgm:cxn modelId="{0B4E090C-45AB-4D33-A2CB-0671FAFFA884}" type="presParOf" srcId="{A8782FEE-EB64-42FE-8D87-2CA940CB093F}" destId="{D0005D0A-B45D-4EDD-BF66-25D007316435}" srcOrd="9" destOrd="0" presId="urn:microsoft.com/office/officeart/2005/8/layout/hChevron3"/>
    <dgm:cxn modelId="{B748FB1B-3F3D-4AEC-9C13-99E786A8C1EF}" type="presParOf" srcId="{A8782FEE-EB64-42FE-8D87-2CA940CB093F}" destId="{BA35EA13-EC17-47EF-B116-3DE1304E1054}" srcOrd="1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CE7C39-4E1A-46CA-88F9-D3CFBD458FFD}">
      <dsp:nvSpPr>
        <dsp:cNvPr id="0" name=""/>
        <dsp:cNvSpPr/>
      </dsp:nvSpPr>
      <dsp:spPr>
        <a:xfrm>
          <a:off x="1283" y="225614"/>
          <a:ext cx="2102606" cy="841042"/>
        </a:xfrm>
        <a:prstGeom prst="homePlate">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2682" tIns="61341" rIns="30671" bIns="61341" numCol="1" spcCol="1270" anchor="ctr" anchorCtr="0">
          <a:noAutofit/>
        </a:bodyPr>
        <a:lstStyle/>
        <a:p>
          <a:pPr lvl="0" algn="ctr" defTabSz="1022350">
            <a:lnSpc>
              <a:spcPct val="90000"/>
            </a:lnSpc>
            <a:spcBef>
              <a:spcPct val="0"/>
            </a:spcBef>
            <a:spcAft>
              <a:spcPct val="35000"/>
            </a:spcAft>
          </a:pPr>
          <a:r>
            <a:rPr lang="en-US" sz="2300" kern="1200" dirty="0" smtClean="0"/>
            <a:t>Business Request</a:t>
          </a:r>
          <a:endParaRPr lang="en-US" sz="2300" kern="1200" dirty="0"/>
        </a:p>
      </dsp:txBody>
      <dsp:txXfrm>
        <a:off x="1283" y="225614"/>
        <a:ext cx="1892346" cy="841042"/>
      </dsp:txXfrm>
    </dsp:sp>
    <dsp:sp modelId="{3FD6F64D-54D4-4C29-BD30-2B386E0B50BC}">
      <dsp:nvSpPr>
        <dsp:cNvPr id="0" name=""/>
        <dsp:cNvSpPr/>
      </dsp:nvSpPr>
      <dsp:spPr>
        <a:xfrm>
          <a:off x="1683368" y="225614"/>
          <a:ext cx="2102606" cy="841042"/>
        </a:xfrm>
        <a:prstGeom prst="chevron">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61341" rIns="30671" bIns="61341" numCol="1" spcCol="1270" anchor="ctr" anchorCtr="0">
          <a:noAutofit/>
        </a:bodyPr>
        <a:lstStyle/>
        <a:p>
          <a:pPr lvl="0" algn="ctr" defTabSz="1022350">
            <a:lnSpc>
              <a:spcPct val="90000"/>
            </a:lnSpc>
            <a:spcBef>
              <a:spcPct val="0"/>
            </a:spcBef>
            <a:spcAft>
              <a:spcPct val="35000"/>
            </a:spcAft>
          </a:pPr>
          <a:r>
            <a:rPr lang="en-US" sz="2300" kern="1200" dirty="0" smtClean="0"/>
            <a:t>Review</a:t>
          </a:r>
          <a:endParaRPr lang="en-US" sz="2300" kern="1200" dirty="0"/>
        </a:p>
      </dsp:txBody>
      <dsp:txXfrm>
        <a:off x="2103889" y="225614"/>
        <a:ext cx="1261564" cy="841042"/>
      </dsp:txXfrm>
    </dsp:sp>
    <dsp:sp modelId="{93193CF4-E6CE-4CBF-96C0-2CF743472C2F}">
      <dsp:nvSpPr>
        <dsp:cNvPr id="0" name=""/>
        <dsp:cNvSpPr/>
      </dsp:nvSpPr>
      <dsp:spPr>
        <a:xfrm>
          <a:off x="3365453" y="225614"/>
          <a:ext cx="2102606" cy="841042"/>
        </a:xfrm>
        <a:prstGeom prst="chevron">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61341" rIns="30671" bIns="61341" numCol="1" spcCol="1270" anchor="ctr" anchorCtr="0">
          <a:noAutofit/>
        </a:bodyPr>
        <a:lstStyle/>
        <a:p>
          <a:pPr lvl="0" algn="ctr" defTabSz="1022350">
            <a:lnSpc>
              <a:spcPct val="90000"/>
            </a:lnSpc>
            <a:spcBef>
              <a:spcPct val="0"/>
            </a:spcBef>
            <a:spcAft>
              <a:spcPct val="35000"/>
            </a:spcAft>
          </a:pPr>
          <a:r>
            <a:rPr lang="en-US" sz="2300" kern="1200" dirty="0" smtClean="0"/>
            <a:t>Select</a:t>
          </a:r>
          <a:endParaRPr lang="en-US" sz="2300" kern="1200" dirty="0"/>
        </a:p>
      </dsp:txBody>
      <dsp:txXfrm>
        <a:off x="3785974" y="225614"/>
        <a:ext cx="1261564" cy="841042"/>
      </dsp:txXfrm>
    </dsp:sp>
    <dsp:sp modelId="{D080603E-5992-458A-A85D-BAA4F270057E}">
      <dsp:nvSpPr>
        <dsp:cNvPr id="0" name=""/>
        <dsp:cNvSpPr/>
      </dsp:nvSpPr>
      <dsp:spPr>
        <a:xfrm>
          <a:off x="5047538" y="225614"/>
          <a:ext cx="2102606" cy="841042"/>
        </a:xfrm>
        <a:prstGeom prst="chevron">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61341" rIns="30671" bIns="61341" numCol="1" spcCol="1270" anchor="ctr" anchorCtr="0">
          <a:noAutofit/>
        </a:bodyPr>
        <a:lstStyle/>
        <a:p>
          <a:pPr lvl="0" algn="ctr" defTabSz="1022350">
            <a:lnSpc>
              <a:spcPct val="90000"/>
            </a:lnSpc>
            <a:spcBef>
              <a:spcPct val="0"/>
            </a:spcBef>
            <a:spcAft>
              <a:spcPct val="35000"/>
            </a:spcAft>
          </a:pPr>
          <a:r>
            <a:rPr lang="en-US" sz="2300" kern="1200" dirty="0" smtClean="0"/>
            <a:t>Plan</a:t>
          </a:r>
          <a:endParaRPr lang="en-US" sz="2300" kern="1200" dirty="0"/>
        </a:p>
      </dsp:txBody>
      <dsp:txXfrm>
        <a:off x="5468059" y="225614"/>
        <a:ext cx="1261564" cy="841042"/>
      </dsp:txXfrm>
    </dsp:sp>
    <dsp:sp modelId="{7F11C686-0110-4900-89B4-261F7AB1BA1F}">
      <dsp:nvSpPr>
        <dsp:cNvPr id="0" name=""/>
        <dsp:cNvSpPr/>
      </dsp:nvSpPr>
      <dsp:spPr>
        <a:xfrm>
          <a:off x="6729623" y="225614"/>
          <a:ext cx="2102606" cy="841042"/>
        </a:xfrm>
        <a:prstGeom prst="chevron">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61341" rIns="30671" bIns="61341" numCol="1" spcCol="1270" anchor="ctr" anchorCtr="0">
          <a:noAutofit/>
        </a:bodyPr>
        <a:lstStyle/>
        <a:p>
          <a:pPr lvl="0" algn="ctr" defTabSz="1022350">
            <a:lnSpc>
              <a:spcPct val="90000"/>
            </a:lnSpc>
            <a:spcBef>
              <a:spcPct val="0"/>
            </a:spcBef>
            <a:spcAft>
              <a:spcPct val="35000"/>
            </a:spcAft>
          </a:pPr>
          <a:r>
            <a:rPr lang="en-US" sz="2300" kern="1200" dirty="0" smtClean="0"/>
            <a:t>Manage</a:t>
          </a:r>
          <a:endParaRPr lang="en-US" sz="2300" kern="1200" dirty="0"/>
        </a:p>
      </dsp:txBody>
      <dsp:txXfrm>
        <a:off x="7150144" y="225614"/>
        <a:ext cx="1261564" cy="841042"/>
      </dsp:txXfrm>
    </dsp:sp>
    <dsp:sp modelId="{BA35EA13-EC17-47EF-B116-3DE1304E1054}">
      <dsp:nvSpPr>
        <dsp:cNvPr id="0" name=""/>
        <dsp:cNvSpPr/>
      </dsp:nvSpPr>
      <dsp:spPr>
        <a:xfrm>
          <a:off x="8411709" y="225614"/>
          <a:ext cx="2102606" cy="841042"/>
        </a:xfrm>
        <a:prstGeom prst="chevron">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61341" rIns="30671" bIns="61341" numCol="1" spcCol="1270" anchor="ctr" anchorCtr="0">
          <a:noAutofit/>
        </a:bodyPr>
        <a:lstStyle/>
        <a:p>
          <a:pPr lvl="0" algn="ctr" defTabSz="1022350">
            <a:lnSpc>
              <a:spcPct val="90000"/>
            </a:lnSpc>
            <a:spcBef>
              <a:spcPct val="0"/>
            </a:spcBef>
            <a:spcAft>
              <a:spcPct val="35000"/>
            </a:spcAft>
          </a:pPr>
          <a:r>
            <a:rPr lang="en-US" sz="2300" kern="1200" dirty="0" smtClean="0"/>
            <a:t>Deploy</a:t>
          </a:r>
          <a:endParaRPr lang="en-US" sz="2300" kern="1200" dirty="0"/>
        </a:p>
      </dsp:txBody>
      <dsp:txXfrm>
        <a:off x="8832230" y="225614"/>
        <a:ext cx="1261564" cy="8410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CE7C39-4E1A-46CA-88F9-D3CFBD458FFD}">
      <dsp:nvSpPr>
        <dsp:cNvPr id="0" name=""/>
        <dsp:cNvSpPr/>
      </dsp:nvSpPr>
      <dsp:spPr>
        <a:xfrm>
          <a:off x="1283" y="341478"/>
          <a:ext cx="2102606" cy="841042"/>
        </a:xfrm>
        <a:prstGeom prst="homePlate">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2682" tIns="61341" rIns="30671" bIns="61341" numCol="1" spcCol="1270" anchor="ctr" anchorCtr="0">
          <a:noAutofit/>
        </a:bodyPr>
        <a:lstStyle/>
        <a:p>
          <a:pPr lvl="0" algn="ctr" defTabSz="1022350">
            <a:lnSpc>
              <a:spcPct val="90000"/>
            </a:lnSpc>
            <a:spcBef>
              <a:spcPct val="0"/>
            </a:spcBef>
            <a:spcAft>
              <a:spcPct val="35000"/>
            </a:spcAft>
          </a:pPr>
          <a:r>
            <a:rPr lang="en-US" sz="2300" kern="1200" dirty="0" smtClean="0"/>
            <a:t>Business Request</a:t>
          </a:r>
          <a:endParaRPr lang="en-US" sz="2300" kern="1200" dirty="0"/>
        </a:p>
      </dsp:txBody>
      <dsp:txXfrm>
        <a:off x="1283" y="341478"/>
        <a:ext cx="1892346" cy="841042"/>
      </dsp:txXfrm>
    </dsp:sp>
    <dsp:sp modelId="{3FD6F64D-54D4-4C29-BD30-2B386E0B50BC}">
      <dsp:nvSpPr>
        <dsp:cNvPr id="0" name=""/>
        <dsp:cNvSpPr/>
      </dsp:nvSpPr>
      <dsp:spPr>
        <a:xfrm>
          <a:off x="1683368" y="341478"/>
          <a:ext cx="2102606" cy="841042"/>
        </a:xfrm>
        <a:prstGeom prst="chevron">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61341" rIns="30671" bIns="61341" numCol="1" spcCol="1270" anchor="ctr" anchorCtr="0">
          <a:noAutofit/>
        </a:bodyPr>
        <a:lstStyle/>
        <a:p>
          <a:pPr lvl="0" algn="ctr" defTabSz="1022350">
            <a:lnSpc>
              <a:spcPct val="90000"/>
            </a:lnSpc>
            <a:spcBef>
              <a:spcPct val="0"/>
            </a:spcBef>
            <a:spcAft>
              <a:spcPct val="35000"/>
            </a:spcAft>
          </a:pPr>
          <a:r>
            <a:rPr lang="en-US" sz="2300" kern="1200" dirty="0" smtClean="0"/>
            <a:t>Review</a:t>
          </a:r>
          <a:endParaRPr lang="en-US" sz="2300" kern="1200" dirty="0"/>
        </a:p>
      </dsp:txBody>
      <dsp:txXfrm>
        <a:off x="2103889" y="341478"/>
        <a:ext cx="1261564" cy="841042"/>
      </dsp:txXfrm>
    </dsp:sp>
    <dsp:sp modelId="{93193CF4-E6CE-4CBF-96C0-2CF743472C2F}">
      <dsp:nvSpPr>
        <dsp:cNvPr id="0" name=""/>
        <dsp:cNvSpPr/>
      </dsp:nvSpPr>
      <dsp:spPr>
        <a:xfrm>
          <a:off x="3365453" y="341478"/>
          <a:ext cx="2102606" cy="841042"/>
        </a:xfrm>
        <a:prstGeom prst="chevron">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61341" rIns="30671" bIns="61341" numCol="1" spcCol="1270" anchor="ctr" anchorCtr="0">
          <a:noAutofit/>
        </a:bodyPr>
        <a:lstStyle/>
        <a:p>
          <a:pPr lvl="0" algn="ctr" defTabSz="1022350">
            <a:lnSpc>
              <a:spcPct val="90000"/>
            </a:lnSpc>
            <a:spcBef>
              <a:spcPct val="0"/>
            </a:spcBef>
            <a:spcAft>
              <a:spcPct val="35000"/>
            </a:spcAft>
          </a:pPr>
          <a:r>
            <a:rPr lang="en-US" sz="2300" kern="1200" dirty="0" smtClean="0"/>
            <a:t>Select</a:t>
          </a:r>
          <a:endParaRPr lang="en-US" sz="2300" kern="1200" dirty="0"/>
        </a:p>
      </dsp:txBody>
      <dsp:txXfrm>
        <a:off x="3785974" y="341478"/>
        <a:ext cx="1261564" cy="841042"/>
      </dsp:txXfrm>
    </dsp:sp>
    <dsp:sp modelId="{D080603E-5992-458A-A85D-BAA4F270057E}">
      <dsp:nvSpPr>
        <dsp:cNvPr id="0" name=""/>
        <dsp:cNvSpPr/>
      </dsp:nvSpPr>
      <dsp:spPr>
        <a:xfrm>
          <a:off x="5047538" y="341478"/>
          <a:ext cx="2102606" cy="841042"/>
        </a:xfrm>
        <a:prstGeom prst="chevron">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61341" rIns="30671" bIns="61341" numCol="1" spcCol="1270" anchor="ctr" anchorCtr="0">
          <a:noAutofit/>
        </a:bodyPr>
        <a:lstStyle/>
        <a:p>
          <a:pPr lvl="0" algn="ctr" defTabSz="1022350">
            <a:lnSpc>
              <a:spcPct val="90000"/>
            </a:lnSpc>
            <a:spcBef>
              <a:spcPct val="0"/>
            </a:spcBef>
            <a:spcAft>
              <a:spcPct val="35000"/>
            </a:spcAft>
          </a:pPr>
          <a:r>
            <a:rPr lang="en-US" sz="2300" kern="1200" dirty="0" smtClean="0"/>
            <a:t>Plan</a:t>
          </a:r>
          <a:endParaRPr lang="en-US" sz="2300" kern="1200" dirty="0"/>
        </a:p>
      </dsp:txBody>
      <dsp:txXfrm>
        <a:off x="5468059" y="341478"/>
        <a:ext cx="1261564" cy="841042"/>
      </dsp:txXfrm>
    </dsp:sp>
    <dsp:sp modelId="{7F11C686-0110-4900-89B4-261F7AB1BA1F}">
      <dsp:nvSpPr>
        <dsp:cNvPr id="0" name=""/>
        <dsp:cNvSpPr/>
      </dsp:nvSpPr>
      <dsp:spPr>
        <a:xfrm>
          <a:off x="6729623" y="341478"/>
          <a:ext cx="2102606" cy="841042"/>
        </a:xfrm>
        <a:prstGeom prst="chevron">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61341" rIns="30671" bIns="61341" numCol="1" spcCol="1270" anchor="ctr" anchorCtr="0">
          <a:noAutofit/>
        </a:bodyPr>
        <a:lstStyle/>
        <a:p>
          <a:pPr lvl="0" algn="ctr" defTabSz="1022350">
            <a:lnSpc>
              <a:spcPct val="90000"/>
            </a:lnSpc>
            <a:spcBef>
              <a:spcPct val="0"/>
            </a:spcBef>
            <a:spcAft>
              <a:spcPct val="35000"/>
            </a:spcAft>
          </a:pPr>
          <a:r>
            <a:rPr lang="en-US" sz="2300" kern="1200" dirty="0" smtClean="0"/>
            <a:t>Manage</a:t>
          </a:r>
          <a:endParaRPr lang="en-US" sz="2300" kern="1200" dirty="0"/>
        </a:p>
      </dsp:txBody>
      <dsp:txXfrm>
        <a:off x="7150144" y="341478"/>
        <a:ext cx="1261564" cy="841042"/>
      </dsp:txXfrm>
    </dsp:sp>
    <dsp:sp modelId="{BA35EA13-EC17-47EF-B116-3DE1304E1054}">
      <dsp:nvSpPr>
        <dsp:cNvPr id="0" name=""/>
        <dsp:cNvSpPr/>
      </dsp:nvSpPr>
      <dsp:spPr>
        <a:xfrm>
          <a:off x="8411709" y="341478"/>
          <a:ext cx="2102606" cy="841042"/>
        </a:xfrm>
        <a:prstGeom prst="chevron">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61341" rIns="30671" bIns="61341" numCol="1" spcCol="1270" anchor="ctr" anchorCtr="0">
          <a:noAutofit/>
        </a:bodyPr>
        <a:lstStyle/>
        <a:p>
          <a:pPr lvl="0" algn="ctr" defTabSz="1022350">
            <a:lnSpc>
              <a:spcPct val="90000"/>
            </a:lnSpc>
            <a:spcBef>
              <a:spcPct val="0"/>
            </a:spcBef>
            <a:spcAft>
              <a:spcPct val="35000"/>
            </a:spcAft>
          </a:pPr>
          <a:r>
            <a:rPr lang="en-US" sz="2300" kern="1200" dirty="0" smtClean="0"/>
            <a:t>Deploy</a:t>
          </a:r>
          <a:endParaRPr lang="en-US" sz="2300" kern="1200" dirty="0"/>
        </a:p>
      </dsp:txBody>
      <dsp:txXfrm>
        <a:off x="8832230" y="341478"/>
        <a:ext cx="1261564" cy="841042"/>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738537-78F0-487A-AE6C-43B69AA4223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5990415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738537-78F0-487A-AE6C-43B69AA4223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7387269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5F863E-4EEF-4530-88E7-BD63B4E05F8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076000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513FB31-291B-419E-8538-59F1022DAD1F}"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502587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8:20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A090D2-5062-4CFB-8B5D-B68E98B764F2}"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694652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24023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40E81034-F825-4F90-A6E2-5E7506729C56}" type="datetime1">
              <a:rPr lang="en-US" smtClean="0">
                <a:solidFill>
                  <a:prstClr val="black"/>
                </a:solidFill>
              </a:rPr>
              <a:pPr/>
              <a:t>12/6/2012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Office365</a:t>
            </a:r>
            <a:endParaRPr lang="en-US" dirty="0">
              <a:solidFill>
                <a:prstClr val="black"/>
              </a:solidFill>
            </a:endParaRPr>
          </a:p>
        </p:txBody>
      </p:sp>
      <p:sp>
        <p:nvSpPr>
          <p:cNvPr id="7" name="Footer Placeholder 6"/>
          <p:cNvSpPr>
            <a:spLocks noGrp="1"/>
          </p:cNvSpPr>
          <p:nvPr>
            <p:ph type="ftr" sz="quarter" idx="13"/>
          </p:nvPr>
        </p:nvSpPr>
        <p:spPr/>
        <p:txBody>
          <a:bodyPr/>
          <a:lstStyle/>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885442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082FE96-3567-49BF-BB0D-BB688701E9F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6015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06BC1AC-C935-4364-80B7-8B017C4B96E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244578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388DAF-523F-4686-A883-1287E5363F7D}"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832010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738537-78F0-487A-AE6C-43B69AA4223E}"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42237762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5.xml"/><Relationship Id="rId4" Type="http://schemas.openxmlformats.org/officeDocument/2006/relationships/image" Target="../media/image3.emf"/></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55737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8679772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464872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4454594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8483130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7722397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5220849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860750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170234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2006520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8861093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0507121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4817638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44425880"/>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71752033"/>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2069734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047828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7787314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5326903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9905938"/>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07583474"/>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50860295"/>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30859632"/>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46094077"/>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8434857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924812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23586410"/>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17838486"/>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36073434"/>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72913301"/>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51029325"/>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96000660"/>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197062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15854710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8167475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0634875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82697632"/>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12671711"/>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48998514"/>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32913210"/>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13221704"/>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0940001"/>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94934465"/>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1612953"/>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29929029"/>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5065284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4837207"/>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9414300"/>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4402991"/>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5842189"/>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3246154"/>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9288617"/>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42643301"/>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703428229"/>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image" Target="../media/image7.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4.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18" Type="http://schemas.openxmlformats.org/officeDocument/2006/relationships/slideLayout" Target="../slideLayouts/slideLayout83.xml"/><Relationship Id="rId3" Type="http://schemas.openxmlformats.org/officeDocument/2006/relationships/slideLayout" Target="../slideLayouts/slideLayout68.xml"/><Relationship Id="rId21" Type="http://schemas.openxmlformats.org/officeDocument/2006/relationships/slideLayout" Target="../slideLayouts/slideLayout86.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17" Type="http://schemas.openxmlformats.org/officeDocument/2006/relationships/slideLayout" Target="../slideLayouts/slideLayout82.xml"/><Relationship Id="rId2" Type="http://schemas.openxmlformats.org/officeDocument/2006/relationships/slideLayout" Target="../slideLayouts/slideLayout67.xml"/><Relationship Id="rId16" Type="http://schemas.openxmlformats.org/officeDocument/2006/relationships/slideLayout" Target="../slideLayouts/slideLayout81.xml"/><Relationship Id="rId20" Type="http://schemas.openxmlformats.org/officeDocument/2006/relationships/slideLayout" Target="../slideLayouts/slideLayout85.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24" Type="http://schemas.openxmlformats.org/officeDocument/2006/relationships/image" Target="../media/image1.png"/><Relationship Id="rId5" Type="http://schemas.openxmlformats.org/officeDocument/2006/relationships/slideLayout" Target="../slideLayouts/slideLayout70.xml"/><Relationship Id="rId15" Type="http://schemas.openxmlformats.org/officeDocument/2006/relationships/slideLayout" Target="../slideLayouts/slideLayout80.xml"/><Relationship Id="rId23" Type="http://schemas.openxmlformats.org/officeDocument/2006/relationships/theme" Target="../theme/theme5.xml"/><Relationship Id="rId10" Type="http://schemas.openxmlformats.org/officeDocument/2006/relationships/slideLayout" Target="../slideLayouts/slideLayout75.xml"/><Relationship Id="rId19" Type="http://schemas.openxmlformats.org/officeDocument/2006/relationships/slideLayout" Target="../slideLayouts/slideLayout84.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slideLayout" Target="../slideLayouts/slideLayout79.xml"/><Relationship Id="rId22"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33378098"/>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38356212"/>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26324604"/>
      </p:ext>
    </p:extLst>
  </p:cSld>
  <p:clrMap bg1="dk1" tx1="lt1" bg2="dk2" tx2="lt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 id="2147484251" r:id="rId11"/>
    <p:sldLayoutId id="2147484252" r:id="rId12"/>
    <p:sldLayoutId id="2147484253" r:id="rId13"/>
    <p:sldLayoutId id="2147484254" r:id="rId14"/>
    <p:sldLayoutId id="2147484255" r:id="rId15"/>
    <p:sldLayoutId id="2147484256" r:id="rId16"/>
    <p:sldLayoutId id="2147484257" r:id="rId17"/>
    <p:sldLayoutId id="2147484258" r:id="rId18"/>
    <p:sldLayoutId id="2147484259" r:id="rId19"/>
    <p:sldLayoutId id="2147484260" r:id="rId20"/>
    <p:sldLayoutId id="2147484261" r:id="rId21"/>
    <p:sldLayoutId id="2147484262"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8" Type="http://schemas.openxmlformats.org/officeDocument/2006/relationships/hyperlink" Target="http://blogs.office.com/b/project/archive/2012/11/05/demand-management-and-ideation-in-microsoft-project-online.aspx" TargetMode="External"/><Relationship Id="rId3" Type="http://schemas.openxmlformats.org/officeDocument/2006/relationships/image" Target="../media/image30.png"/><Relationship Id="rId7" Type="http://schemas.openxmlformats.org/officeDocument/2006/relationships/hyperlink" Target="http://blogs.office.com/b/project/archive/2012/09/18/demand-management-sharepoint-designer-project-server.aspx" TargetMode="External"/><Relationship Id="rId2" Type="http://schemas.openxmlformats.org/officeDocument/2006/relationships/notesSlide" Target="../notesSlides/notesSlide12.xml"/><Relationship Id="rId1" Type="http://schemas.openxmlformats.org/officeDocument/2006/relationships/slideLayout" Target="../slideLayouts/slideLayout3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hyperlink" Target="http://msdn.microsoft.com/en-us/library/ee767694(v=office.15).aspx"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hyperlink" Target="http://www.microsoft.com/project/en-us/preview/project-resources.aspx" TargetMode="External"/><Relationship Id="rId7" Type="http://schemas.openxmlformats.org/officeDocument/2006/relationships/hyperlink" Target="http://social.technet.microsoft.com/Forums/en-US/category/project" TargetMode="External"/><Relationship Id="rId2" Type="http://schemas.openxmlformats.org/officeDocument/2006/relationships/notesSlide" Target="../notesSlides/notesSlide13.xml"/><Relationship Id="rId1" Type="http://schemas.openxmlformats.org/officeDocument/2006/relationships/slideLayout" Target="../slideLayouts/slideLayout32.xml"/><Relationship Id="rId6" Type="http://schemas.openxmlformats.org/officeDocument/2006/relationships/hyperlink" Target="http://msdn.microsoft.com/en-us/office/aa905469" TargetMode="External"/><Relationship Id="rId5" Type="http://schemas.openxmlformats.org/officeDocument/2006/relationships/hyperlink" Target="http://technet.microsoft.com/en-us/projectserver/fp123546" TargetMode="External"/><Relationship Id="rId4" Type="http://schemas.openxmlformats.org/officeDocument/2006/relationships/hyperlink" Target="http://blogs.office.com/b/project/"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8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2.xml"/><Relationship Id="rId6" Type="http://schemas.openxmlformats.org/officeDocument/2006/relationships/image" Target="../media/image17.jpeg"/><Relationship Id="rId5" Type="http://schemas.openxmlformats.org/officeDocument/2006/relationships/image" Target="../media/image16.png"/><Relationship Id="rId10" Type="http://schemas.openxmlformats.org/officeDocument/2006/relationships/image" Target="../media/image21.jpeg"/><Relationship Id="rId4" Type="http://schemas.openxmlformats.org/officeDocument/2006/relationships/image" Target="../media/image15.pn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22.tif"/><Relationship Id="rId7" Type="http://schemas.openxmlformats.org/officeDocument/2006/relationships/diagramLayout" Target="../diagrams/layout1.xml"/><Relationship Id="rId2" Type="http://schemas.openxmlformats.org/officeDocument/2006/relationships/notesSlide" Target="../notesSlides/notesSlide6.xml"/><Relationship Id="rId1" Type="http://schemas.openxmlformats.org/officeDocument/2006/relationships/slideLayout" Target="../slideLayouts/slideLayout32.xml"/><Relationship Id="rId6" Type="http://schemas.openxmlformats.org/officeDocument/2006/relationships/diagramData" Target="../diagrams/data1.xml"/><Relationship Id="rId5" Type="http://schemas.openxmlformats.org/officeDocument/2006/relationships/image" Target="../media/image24.jpg"/><Relationship Id="rId10" Type="http://schemas.microsoft.com/office/2007/relationships/diagramDrawing" Target="../diagrams/drawing1.xml"/><Relationship Id="rId4" Type="http://schemas.openxmlformats.org/officeDocument/2006/relationships/image" Target="../media/image23.jpg"/><Relationship Id="rId9" Type="http://schemas.openxmlformats.org/officeDocument/2006/relationships/diagramColors" Target="../diagrams/colors1.xml"/></Relationships>
</file>

<file path=ppt/slides/_rels/slide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5.png"/><Relationship Id="rId7" Type="http://schemas.openxmlformats.org/officeDocument/2006/relationships/diagramColors" Target="../diagrams/colors2.xml"/><Relationship Id="rId2" Type="http://schemas.openxmlformats.org/officeDocument/2006/relationships/notesSlide" Target="../notesSlides/notesSlide7.xml"/><Relationship Id="rId1" Type="http://schemas.openxmlformats.org/officeDocument/2006/relationships/slideLayout" Target="../slideLayouts/slideLayout3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2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0" y="1135062"/>
            <a:ext cx="4038600" cy="2590800"/>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3200" dirty="0">
                <a:gradFill>
                  <a:gsLst>
                    <a:gs pos="0">
                      <a:srgbClr val="FFFFFF"/>
                    </a:gs>
                    <a:gs pos="100000">
                      <a:srgbClr val="FFFFFF"/>
                    </a:gs>
                  </a:gsLst>
                  <a:lin ang="5400000" scaled="0"/>
                </a:gradFill>
                <a:latin typeface="Segoe UI Light"/>
                <a:ea typeface="Segoe UI" pitchFamily="34" charset="0"/>
                <a:cs typeface="Segoe UI" pitchFamily="34" charset="0"/>
              </a:rPr>
              <a:t>New in 2013:</a:t>
            </a:r>
          </a:p>
          <a:p>
            <a:pPr defTabSz="932472" fontAlgn="base">
              <a:lnSpc>
                <a:spcPct val="90000"/>
              </a:lnSpc>
              <a:spcBef>
                <a:spcPct val="0"/>
              </a:spcBef>
              <a:spcAft>
                <a:spcPts val="1200"/>
              </a:spcAft>
            </a:pPr>
            <a:r>
              <a:rPr lang="en-US" sz="3200" dirty="0">
                <a:gradFill>
                  <a:gsLst>
                    <a:gs pos="0">
                      <a:srgbClr val="FFFFFF"/>
                    </a:gs>
                    <a:gs pos="100000">
                      <a:srgbClr val="FFFFFF"/>
                    </a:gs>
                  </a:gsLst>
                  <a:lin ang="5400000" scaled="0"/>
                </a:gradFill>
                <a:latin typeface="Segoe UI Light"/>
                <a:ea typeface="Segoe UI" pitchFamily="34" charset="0"/>
                <a:cs typeface="Segoe UI" pitchFamily="34" charset="0"/>
              </a:rPr>
              <a:t>Project workflow </a:t>
            </a:r>
            <a:r>
              <a:rPr lang="en-US" sz="3200" dirty="0" smtClean="0">
                <a:gradFill>
                  <a:gsLst>
                    <a:gs pos="0">
                      <a:srgbClr val="FFFFFF"/>
                    </a:gs>
                    <a:gs pos="100000">
                      <a:srgbClr val="FFFFFF"/>
                    </a:gs>
                  </a:gsLst>
                  <a:lin ang="5400000" scaled="0"/>
                </a:gradFill>
                <a:latin typeface="Segoe UI Light"/>
                <a:ea typeface="Segoe UI" pitchFamily="34" charset="0"/>
                <a:cs typeface="Segoe UI" pitchFamily="34" charset="0"/>
              </a:rPr>
              <a:t>data and stages</a:t>
            </a:r>
            <a:endParaRPr lang="en-US" sz="32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4" name="Picture 3"/>
          <p:cNvPicPr>
            <a:picLocks noChangeAspect="1"/>
          </p:cNvPicPr>
          <p:nvPr/>
        </p:nvPicPr>
        <p:blipFill rotWithShape="1">
          <a:blip r:embed="rId2"/>
          <a:srcRect l="8621" r="32794" b="23480"/>
          <a:stretch/>
        </p:blipFill>
        <p:spPr>
          <a:xfrm>
            <a:off x="4541837" y="1135062"/>
            <a:ext cx="6858000" cy="4689971"/>
          </a:xfrm>
          <a:prstGeom prst="rect">
            <a:avLst/>
          </a:prstGeom>
          <a:ln w="19050">
            <a:solidFill>
              <a:schemeClr val="accent1"/>
            </a:solidFill>
          </a:ln>
        </p:spPr>
      </p:pic>
    </p:spTree>
    <p:extLst>
      <p:ext uri="{BB962C8B-B14F-4D97-AF65-F5344CB8AC3E}">
        <p14:creationId xmlns:p14="http://schemas.microsoft.com/office/powerpoint/2010/main" val="412801845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0" y="1135062"/>
            <a:ext cx="4038600" cy="2590800"/>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3200" dirty="0">
                <a:gradFill>
                  <a:gsLst>
                    <a:gs pos="0">
                      <a:srgbClr val="FFFFFF"/>
                    </a:gs>
                    <a:gs pos="100000">
                      <a:srgbClr val="FFFFFF"/>
                    </a:gs>
                  </a:gsLst>
                  <a:lin ang="5400000" scaled="0"/>
                </a:gradFill>
                <a:latin typeface="Segoe UI Light"/>
                <a:ea typeface="Segoe UI" pitchFamily="34" charset="0"/>
                <a:cs typeface="Segoe UI" pitchFamily="34" charset="0"/>
              </a:rPr>
              <a:t>New in 2013:</a:t>
            </a:r>
          </a:p>
          <a:p>
            <a:pPr defTabSz="932472" fontAlgn="base">
              <a:lnSpc>
                <a:spcPct val="90000"/>
              </a:lnSpc>
              <a:spcBef>
                <a:spcPct val="0"/>
              </a:spcBef>
              <a:spcAft>
                <a:spcPts val="1200"/>
              </a:spcAft>
            </a:pPr>
            <a:r>
              <a:rPr lang="en-US" sz="3200" dirty="0">
                <a:gradFill>
                  <a:gsLst>
                    <a:gs pos="0">
                      <a:srgbClr val="FFFFFF"/>
                    </a:gs>
                    <a:gs pos="100000">
                      <a:srgbClr val="FFFFFF"/>
                    </a:gs>
                  </a:gsLst>
                  <a:lin ang="5400000" scaled="0"/>
                </a:gradFill>
                <a:latin typeface="Segoe UI Light"/>
                <a:ea typeface="Segoe UI" pitchFamily="34" charset="0"/>
                <a:cs typeface="Segoe UI" pitchFamily="34" charset="0"/>
              </a:rPr>
              <a:t>Converting ideas into projects in PWA</a:t>
            </a:r>
          </a:p>
        </p:txBody>
      </p:sp>
      <p:pic>
        <p:nvPicPr>
          <p:cNvPr id="5" name="Picture 4"/>
          <p:cNvPicPr>
            <a:picLocks noChangeAspect="1"/>
          </p:cNvPicPr>
          <p:nvPr/>
        </p:nvPicPr>
        <p:blipFill rotWithShape="1">
          <a:blip r:embed="rId2"/>
          <a:srcRect l="13525" t="11100" r="5239"/>
          <a:stretch/>
        </p:blipFill>
        <p:spPr>
          <a:xfrm>
            <a:off x="4694237" y="1135062"/>
            <a:ext cx="7322964" cy="4260655"/>
          </a:xfrm>
          <a:prstGeom prst="rect">
            <a:avLst/>
          </a:prstGeom>
          <a:ln w="19050">
            <a:solidFill>
              <a:schemeClr val="accent1"/>
            </a:solidFill>
          </a:ln>
        </p:spPr>
      </p:pic>
    </p:spTree>
    <p:extLst>
      <p:ext uri="{BB962C8B-B14F-4D97-AF65-F5344CB8AC3E}">
        <p14:creationId xmlns:p14="http://schemas.microsoft.com/office/powerpoint/2010/main" val="122887677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4335462"/>
            <a:ext cx="8228300" cy="1905000"/>
          </a:xfrm>
        </p:spPr>
        <p:txBody>
          <a:bodyPr/>
          <a:lstStyle/>
          <a:p>
            <a:r>
              <a:rPr lang="en-US" dirty="0" smtClean="0"/>
              <a:t>Demo I: Managing work requests</a:t>
            </a:r>
            <a:endParaRPr lang="en-US" dirty="0"/>
          </a:p>
        </p:txBody>
      </p:sp>
    </p:spTree>
    <p:extLst>
      <p:ext uri="{BB962C8B-B14F-4D97-AF65-F5344CB8AC3E}">
        <p14:creationId xmlns:p14="http://schemas.microsoft.com/office/powerpoint/2010/main" val="36714622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4398349" y="1360645"/>
            <a:ext cx="3121893" cy="1048547"/>
            <a:chOff x="4389957" y="1055674"/>
            <a:chExt cx="3121893" cy="1048547"/>
          </a:xfrm>
        </p:grpSpPr>
        <p:sp>
          <p:nvSpPr>
            <p:cNvPr id="24" name="Diamond 23"/>
            <p:cNvSpPr/>
            <p:nvPr/>
          </p:nvSpPr>
          <p:spPr bwMode="auto">
            <a:xfrm>
              <a:off x="4921050" y="1055674"/>
              <a:ext cx="2590800" cy="1048547"/>
            </a:xfrm>
            <a:prstGeom prst="diamond">
              <a:avLst/>
            </a:prstGeom>
            <a:solidFill>
              <a:schemeClr val="accent1"/>
            </a:solid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Department = Product ?</a:t>
              </a:r>
              <a:endParaRPr lang="en-US" sz="1600" dirty="0">
                <a:gradFill>
                  <a:gsLst>
                    <a:gs pos="0">
                      <a:srgbClr val="FFFFFF"/>
                    </a:gs>
                    <a:gs pos="100000">
                      <a:srgbClr val="FFFFFF"/>
                    </a:gs>
                  </a:gsLst>
                  <a:lin ang="5400000" scaled="0"/>
                </a:gradFill>
              </a:endParaRPr>
            </a:p>
          </p:txBody>
        </p:sp>
        <p:cxnSp>
          <p:nvCxnSpPr>
            <p:cNvPr id="28" name="Straight Arrow Connector 27"/>
            <p:cNvCxnSpPr>
              <a:stCxn id="23" idx="3"/>
              <a:endCxn id="24" idx="1"/>
            </p:cNvCxnSpPr>
            <p:nvPr/>
          </p:nvCxnSpPr>
          <p:spPr>
            <a:xfrm flipV="1">
              <a:off x="4389957" y="1579948"/>
              <a:ext cx="531093" cy="2"/>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grpSp>
        <p:nvGrpSpPr>
          <p:cNvPr id="42" name="Group 41"/>
          <p:cNvGrpSpPr/>
          <p:nvPr/>
        </p:nvGrpSpPr>
        <p:grpSpPr>
          <a:xfrm>
            <a:off x="10199455" y="1897062"/>
            <a:ext cx="1148900" cy="1017068"/>
            <a:chOff x="10191063" y="1592091"/>
            <a:chExt cx="1148900" cy="1017068"/>
          </a:xfrm>
        </p:grpSpPr>
        <p:cxnSp>
          <p:nvCxnSpPr>
            <p:cNvPr id="35" name="Straight Arrow Connector 34"/>
            <p:cNvCxnSpPr/>
            <p:nvPr/>
          </p:nvCxnSpPr>
          <p:spPr>
            <a:xfrm>
              <a:off x="11332549" y="1592091"/>
              <a:ext cx="7414" cy="1017068"/>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10191063" y="1611424"/>
              <a:ext cx="1140507" cy="2"/>
            </a:xfrm>
            <a:prstGeom prst="line">
              <a:avLst/>
            </a:prstGeom>
            <a:ln w="254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1" name="Group 40"/>
          <p:cNvGrpSpPr/>
          <p:nvPr/>
        </p:nvGrpSpPr>
        <p:grpSpPr>
          <a:xfrm>
            <a:off x="2196770" y="4779326"/>
            <a:ext cx="2920771" cy="696366"/>
            <a:chOff x="4845265" y="4542621"/>
            <a:chExt cx="2920771" cy="696366"/>
          </a:xfrm>
        </p:grpSpPr>
        <p:sp>
          <p:nvSpPr>
            <p:cNvPr id="31" name="Rectangle 30"/>
            <p:cNvSpPr/>
            <p:nvPr/>
          </p:nvSpPr>
          <p:spPr bwMode="auto">
            <a:xfrm>
              <a:off x="4845265" y="4542621"/>
              <a:ext cx="1865747" cy="696366"/>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Completed</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40" name="Straight Arrow Connector 39"/>
            <p:cNvCxnSpPr/>
            <p:nvPr/>
          </p:nvCxnSpPr>
          <p:spPr>
            <a:xfrm flipH="1">
              <a:off x="6711012" y="4887089"/>
              <a:ext cx="1055024" cy="3715"/>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sp>
        <p:nvSpPr>
          <p:cNvPr id="22" name="Rectangle 21"/>
          <p:cNvSpPr/>
          <p:nvPr/>
        </p:nvSpPr>
        <p:spPr bwMode="auto">
          <a:xfrm>
            <a:off x="0" y="1363662"/>
            <a:ext cx="1604815" cy="1048545"/>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SharePoint List</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p:nvGrpSpPr>
        <p:grpSpPr>
          <a:xfrm>
            <a:off x="1613207" y="1360648"/>
            <a:ext cx="2785142" cy="1048545"/>
            <a:chOff x="1604815" y="1055677"/>
            <a:chExt cx="2785142" cy="1048545"/>
          </a:xfrm>
        </p:grpSpPr>
        <p:sp>
          <p:nvSpPr>
            <p:cNvPr id="23" name="Rectangle 22"/>
            <p:cNvSpPr/>
            <p:nvPr/>
          </p:nvSpPr>
          <p:spPr bwMode="auto">
            <a:xfrm>
              <a:off x="2025450" y="1055677"/>
              <a:ext cx="2364507" cy="1048545"/>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Initial Proposal</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25" name="Straight Arrow Connector 24"/>
            <p:cNvCxnSpPr/>
            <p:nvPr/>
          </p:nvCxnSpPr>
          <p:spPr>
            <a:xfrm flipV="1">
              <a:off x="1604815" y="1592091"/>
              <a:ext cx="429027" cy="3014"/>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7520242" y="1360645"/>
            <a:ext cx="3458559" cy="1048545"/>
            <a:chOff x="7511850" y="1055674"/>
            <a:chExt cx="3458559" cy="1048545"/>
          </a:xfrm>
        </p:grpSpPr>
        <p:sp>
          <p:nvSpPr>
            <p:cNvPr id="26" name="Rectangle 25"/>
            <p:cNvSpPr/>
            <p:nvPr/>
          </p:nvSpPr>
          <p:spPr bwMode="auto">
            <a:xfrm>
              <a:off x="8895663" y="1055674"/>
              <a:ext cx="2074746" cy="1048545"/>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Proposal Details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32" name="Straight Arrow Connector 31"/>
            <p:cNvCxnSpPr>
              <a:stCxn id="24" idx="3"/>
              <a:endCxn id="26" idx="1"/>
            </p:cNvCxnSpPr>
            <p:nvPr/>
          </p:nvCxnSpPr>
          <p:spPr>
            <a:xfrm flipV="1">
              <a:off x="7511850" y="1579947"/>
              <a:ext cx="1383813" cy="1"/>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728031" y="1178543"/>
              <a:ext cx="823086" cy="544765"/>
            </a:xfrm>
            <a:prstGeom prst="rect">
              <a:avLst/>
            </a:prstGeom>
            <a:noFill/>
            <a:ln>
              <a:noFill/>
            </a:ln>
          </p:spPr>
          <p:txBody>
            <a:bodyPr wrap="square" lIns="182880" tIns="146304" rIns="182880" bIns="146304" rtlCol="0">
              <a:spAutoFit/>
            </a:bodyPr>
            <a:lstStyle/>
            <a:p>
              <a:pPr>
                <a:lnSpc>
                  <a:spcPct val="90000"/>
                </a:lnSpc>
                <a:spcAft>
                  <a:spcPts val="600"/>
                </a:spcAft>
              </a:pPr>
              <a:r>
                <a:rPr lang="en-US" dirty="0" smtClean="0">
                  <a:solidFill>
                    <a:srgbClr val="00A651"/>
                  </a:solidFill>
                </a:rPr>
                <a:t>No</a:t>
              </a:r>
            </a:p>
          </p:txBody>
        </p:sp>
      </p:grpSp>
      <p:grpSp>
        <p:nvGrpSpPr>
          <p:cNvPr id="19" name="Group 18"/>
          <p:cNvGrpSpPr/>
          <p:nvPr/>
        </p:nvGrpSpPr>
        <p:grpSpPr>
          <a:xfrm>
            <a:off x="6074229" y="2430462"/>
            <a:ext cx="6246613" cy="1368586"/>
            <a:chOff x="6065837" y="2125491"/>
            <a:chExt cx="6246613" cy="1368586"/>
          </a:xfrm>
        </p:grpSpPr>
        <p:sp>
          <p:nvSpPr>
            <p:cNvPr id="27" name="Rectangle 26"/>
            <p:cNvSpPr/>
            <p:nvPr/>
          </p:nvSpPr>
          <p:spPr bwMode="auto">
            <a:xfrm>
              <a:off x="10350691" y="2628492"/>
              <a:ext cx="1961759" cy="865585"/>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Initial Review</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33" name="Straight Arrow Connector 32"/>
            <p:cNvCxnSpPr>
              <a:endCxn id="27" idx="1"/>
            </p:cNvCxnSpPr>
            <p:nvPr/>
          </p:nvCxnSpPr>
          <p:spPr>
            <a:xfrm flipV="1">
              <a:off x="6216449" y="3061285"/>
              <a:ext cx="4134242" cy="17226"/>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224842" y="2125491"/>
              <a:ext cx="0" cy="957063"/>
            </a:xfrm>
            <a:prstGeom prst="line">
              <a:avLst/>
            </a:prstGeom>
            <a:ln w="254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065837" y="2319538"/>
              <a:ext cx="823086" cy="544765"/>
            </a:xfrm>
            <a:prstGeom prst="rect">
              <a:avLst/>
            </a:prstGeom>
            <a:noFill/>
            <a:ln>
              <a:noFill/>
            </a:ln>
          </p:spPr>
          <p:txBody>
            <a:bodyPr wrap="square" lIns="182880" tIns="146304" rIns="182880" bIns="146304" rtlCol="0">
              <a:spAutoFit/>
            </a:bodyPr>
            <a:lstStyle/>
            <a:p>
              <a:pPr>
                <a:lnSpc>
                  <a:spcPct val="90000"/>
                </a:lnSpc>
                <a:spcAft>
                  <a:spcPts val="600"/>
                </a:spcAft>
              </a:pPr>
              <a:r>
                <a:rPr lang="en-US" dirty="0" smtClean="0">
                  <a:solidFill>
                    <a:srgbClr val="00A651"/>
                  </a:solidFill>
                </a:rPr>
                <a:t>Yes</a:t>
              </a:r>
            </a:p>
          </p:txBody>
        </p:sp>
      </p:grpSp>
      <p:grpSp>
        <p:nvGrpSpPr>
          <p:cNvPr id="61" name="Group 60"/>
          <p:cNvGrpSpPr/>
          <p:nvPr/>
        </p:nvGrpSpPr>
        <p:grpSpPr>
          <a:xfrm>
            <a:off x="8388001" y="3802062"/>
            <a:ext cx="2960354" cy="1825621"/>
            <a:chOff x="8379609" y="3497091"/>
            <a:chExt cx="2960354" cy="1825621"/>
          </a:xfrm>
        </p:grpSpPr>
        <p:sp>
          <p:nvSpPr>
            <p:cNvPr id="46" name="Diamond 45"/>
            <p:cNvSpPr/>
            <p:nvPr/>
          </p:nvSpPr>
          <p:spPr bwMode="auto">
            <a:xfrm>
              <a:off x="8379609" y="4274165"/>
              <a:ext cx="2590800" cy="1048547"/>
            </a:xfrm>
            <a:prstGeom prst="diamond">
              <a:avLst/>
            </a:prstGeom>
            <a:solidFill>
              <a:schemeClr val="accent1"/>
            </a:solid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Approved ?</a:t>
              </a:r>
              <a:endParaRPr lang="en-US" sz="1600" dirty="0">
                <a:gradFill>
                  <a:gsLst>
                    <a:gs pos="0">
                      <a:srgbClr val="FFFFFF"/>
                    </a:gs>
                    <a:gs pos="100000">
                      <a:srgbClr val="FFFFFF"/>
                    </a:gs>
                  </a:gsLst>
                  <a:lin ang="5400000" scaled="0"/>
                </a:gradFill>
              </a:endParaRPr>
            </a:p>
          </p:txBody>
        </p:sp>
        <p:grpSp>
          <p:nvGrpSpPr>
            <p:cNvPr id="55" name="Group 54"/>
            <p:cNvGrpSpPr/>
            <p:nvPr/>
          </p:nvGrpSpPr>
          <p:grpSpPr>
            <a:xfrm>
              <a:off x="10970409" y="3497091"/>
              <a:ext cx="369554" cy="1304361"/>
              <a:chOff x="10970409" y="3497091"/>
              <a:chExt cx="369554" cy="1304361"/>
            </a:xfrm>
          </p:grpSpPr>
          <p:cxnSp>
            <p:nvCxnSpPr>
              <p:cNvPr id="44" name="Straight Arrow Connector 43"/>
              <p:cNvCxnSpPr/>
              <p:nvPr/>
            </p:nvCxnSpPr>
            <p:spPr>
              <a:xfrm flipH="1">
                <a:off x="11339962" y="3497091"/>
                <a:ext cx="1" cy="1304361"/>
              </a:xfrm>
              <a:prstGeom prst="straightConnector1">
                <a:avLst/>
              </a:prstGeom>
              <a:ln w="2540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endCxn id="46" idx="3"/>
              </p:cNvCxnSpPr>
              <p:nvPr/>
            </p:nvCxnSpPr>
            <p:spPr>
              <a:xfrm flipH="1">
                <a:off x="10970409" y="4798438"/>
                <a:ext cx="353748" cy="1"/>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grpSp>
      <p:grpSp>
        <p:nvGrpSpPr>
          <p:cNvPr id="63" name="Group 62"/>
          <p:cNvGrpSpPr/>
          <p:nvPr/>
        </p:nvGrpSpPr>
        <p:grpSpPr>
          <a:xfrm>
            <a:off x="7064829" y="5538563"/>
            <a:ext cx="2618572" cy="1282954"/>
            <a:chOff x="7056437" y="5233592"/>
            <a:chExt cx="2618572" cy="1282954"/>
          </a:xfrm>
        </p:grpSpPr>
        <p:sp>
          <p:nvSpPr>
            <p:cNvPr id="54" name="Rectangle 53"/>
            <p:cNvSpPr/>
            <p:nvPr/>
          </p:nvSpPr>
          <p:spPr bwMode="auto">
            <a:xfrm>
              <a:off x="7056437" y="5596462"/>
              <a:ext cx="1618246" cy="920084"/>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Automatic Rejection</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pSp>
          <p:nvGrpSpPr>
            <p:cNvPr id="62" name="Group 61"/>
            <p:cNvGrpSpPr/>
            <p:nvPr/>
          </p:nvGrpSpPr>
          <p:grpSpPr>
            <a:xfrm>
              <a:off x="8674683" y="5233592"/>
              <a:ext cx="1000326" cy="1141590"/>
              <a:chOff x="8674683" y="5233592"/>
              <a:chExt cx="1000326" cy="1141590"/>
            </a:xfrm>
          </p:grpSpPr>
          <p:grpSp>
            <p:nvGrpSpPr>
              <p:cNvPr id="56" name="Group 55"/>
              <p:cNvGrpSpPr/>
              <p:nvPr/>
            </p:nvGrpSpPr>
            <p:grpSpPr>
              <a:xfrm>
                <a:off x="8674683" y="5233592"/>
                <a:ext cx="1000326" cy="702070"/>
                <a:chOff x="10970409" y="3494077"/>
                <a:chExt cx="361162" cy="1304362"/>
              </a:xfrm>
            </p:grpSpPr>
            <p:cxnSp>
              <p:nvCxnSpPr>
                <p:cNvPr id="57" name="Straight Arrow Connector 56"/>
                <p:cNvCxnSpPr/>
                <p:nvPr/>
              </p:nvCxnSpPr>
              <p:spPr>
                <a:xfrm flipH="1">
                  <a:off x="11331570" y="3494077"/>
                  <a:ext cx="1" cy="1304361"/>
                </a:xfrm>
                <a:prstGeom prst="straightConnector1">
                  <a:avLst/>
                </a:prstGeom>
                <a:ln w="2540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a:off x="10970409" y="4798438"/>
                  <a:ext cx="353748" cy="1"/>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sp>
            <p:nvSpPr>
              <p:cNvPr id="59" name="TextBox 58"/>
              <p:cNvSpPr txBox="1"/>
              <p:nvPr/>
            </p:nvSpPr>
            <p:spPr>
              <a:xfrm>
                <a:off x="8851920" y="5830417"/>
                <a:ext cx="823086" cy="544765"/>
              </a:xfrm>
              <a:prstGeom prst="rect">
                <a:avLst/>
              </a:prstGeom>
              <a:noFill/>
              <a:ln>
                <a:noFill/>
              </a:ln>
            </p:spPr>
            <p:txBody>
              <a:bodyPr wrap="square" lIns="182880" tIns="146304" rIns="182880" bIns="146304" rtlCol="0">
                <a:spAutoFit/>
              </a:bodyPr>
              <a:lstStyle/>
              <a:p>
                <a:pPr>
                  <a:lnSpc>
                    <a:spcPct val="90000"/>
                  </a:lnSpc>
                  <a:spcAft>
                    <a:spcPts val="600"/>
                  </a:spcAft>
                </a:pPr>
                <a:r>
                  <a:rPr lang="en-US" dirty="0" smtClean="0">
                    <a:solidFill>
                      <a:srgbClr val="00A651"/>
                    </a:solidFill>
                  </a:rPr>
                  <a:t>No</a:t>
                </a:r>
              </a:p>
            </p:txBody>
          </p:sp>
        </p:grpSp>
      </p:grpSp>
      <p:grpSp>
        <p:nvGrpSpPr>
          <p:cNvPr id="64" name="Group 63"/>
          <p:cNvGrpSpPr/>
          <p:nvPr/>
        </p:nvGrpSpPr>
        <p:grpSpPr>
          <a:xfrm>
            <a:off x="5111555" y="4721459"/>
            <a:ext cx="3571520" cy="817104"/>
            <a:chOff x="5103163" y="4416488"/>
            <a:chExt cx="3571520" cy="817104"/>
          </a:xfrm>
        </p:grpSpPr>
        <p:grpSp>
          <p:nvGrpSpPr>
            <p:cNvPr id="21" name="Group 20"/>
            <p:cNvGrpSpPr/>
            <p:nvPr/>
          </p:nvGrpSpPr>
          <p:grpSpPr>
            <a:xfrm>
              <a:off x="5103163" y="4419596"/>
              <a:ext cx="3571520" cy="813996"/>
              <a:chOff x="7760050" y="4487862"/>
              <a:chExt cx="3571520" cy="813996"/>
            </a:xfrm>
          </p:grpSpPr>
          <p:sp>
            <p:nvSpPr>
              <p:cNvPr id="30" name="Rectangle 29"/>
              <p:cNvSpPr/>
              <p:nvPr/>
            </p:nvSpPr>
            <p:spPr bwMode="auto">
              <a:xfrm>
                <a:off x="7760050" y="4487862"/>
                <a:ext cx="1589609" cy="813996"/>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Execution</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39" name="Straight Arrow Connector 38"/>
              <p:cNvCxnSpPr/>
              <p:nvPr/>
            </p:nvCxnSpPr>
            <p:spPr>
              <a:xfrm flipH="1">
                <a:off x="9309279" y="4866705"/>
                <a:ext cx="2022291" cy="7430"/>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sp>
          <p:nvSpPr>
            <p:cNvPr id="60" name="TextBox 59"/>
            <p:cNvSpPr txBox="1"/>
            <p:nvPr/>
          </p:nvSpPr>
          <p:spPr>
            <a:xfrm>
              <a:off x="7157764" y="4416488"/>
              <a:ext cx="823086" cy="544765"/>
            </a:xfrm>
            <a:prstGeom prst="rect">
              <a:avLst/>
            </a:prstGeom>
            <a:noFill/>
            <a:ln>
              <a:noFill/>
            </a:ln>
          </p:spPr>
          <p:txBody>
            <a:bodyPr wrap="square" lIns="182880" tIns="146304" rIns="182880" bIns="146304" rtlCol="0">
              <a:spAutoFit/>
            </a:bodyPr>
            <a:lstStyle/>
            <a:p>
              <a:pPr>
                <a:lnSpc>
                  <a:spcPct val="90000"/>
                </a:lnSpc>
                <a:spcAft>
                  <a:spcPts val="600"/>
                </a:spcAft>
              </a:pPr>
              <a:r>
                <a:rPr lang="en-US" dirty="0" smtClean="0">
                  <a:solidFill>
                    <a:srgbClr val="00A651"/>
                  </a:solidFill>
                </a:rPr>
                <a:t>Yes</a:t>
              </a:r>
            </a:p>
          </p:txBody>
        </p:sp>
      </p:grpSp>
      <p:sp>
        <p:nvSpPr>
          <p:cNvPr id="65" name="Rectangle 64"/>
          <p:cNvSpPr/>
          <p:nvPr/>
        </p:nvSpPr>
        <p:spPr bwMode="auto">
          <a:xfrm>
            <a:off x="0" y="54774"/>
            <a:ext cx="4618038" cy="1033601"/>
          </a:xfrm>
          <a:prstGeom prst="rect">
            <a:avLst/>
          </a:prstGeom>
          <a:solidFill>
            <a:schemeClr val="tx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3200" dirty="0" smtClean="0">
                <a:gradFill>
                  <a:gsLst>
                    <a:gs pos="0">
                      <a:srgbClr val="FFFFFF"/>
                    </a:gs>
                    <a:gs pos="100000">
                      <a:srgbClr val="FFFFFF"/>
                    </a:gs>
                  </a:gsLst>
                  <a:lin ang="5400000" scaled="0"/>
                </a:gradFill>
                <a:latin typeface="Segoe UI Light"/>
                <a:ea typeface="Segoe UI" pitchFamily="34" charset="0"/>
                <a:cs typeface="Segoe UI" pitchFamily="34" charset="0"/>
              </a:rPr>
              <a:t>Demo I: managing work requests</a:t>
            </a:r>
            <a:endParaRPr lang="en-US" sz="32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0190050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fade">
                                      <p:cBhvr>
                                        <p:cTn id="35" dur="500"/>
                                        <p:tgtEl>
                                          <p:spTgt spid="6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fade">
                                      <p:cBhvr>
                                        <p:cTn id="40" dur="500"/>
                                        <p:tgtEl>
                                          <p:spTgt spid="63"/>
                                        </p:tgtEl>
                                      </p:cBhvr>
                                    </p:animEffect>
                                  </p:childTnLst>
                                </p:cTn>
                              </p:par>
                              <p:par>
                                <p:cTn id="41" presetID="10" presetClass="entr" presetSubtype="0"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500"/>
                                        <p:tgtEl>
                                          <p:spTgt spid="6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4398349" y="1360645"/>
            <a:ext cx="3121893" cy="1048547"/>
            <a:chOff x="4389957" y="1055674"/>
            <a:chExt cx="3121893" cy="1048547"/>
          </a:xfrm>
        </p:grpSpPr>
        <p:sp>
          <p:nvSpPr>
            <p:cNvPr id="24" name="Diamond 23"/>
            <p:cNvSpPr/>
            <p:nvPr/>
          </p:nvSpPr>
          <p:spPr bwMode="auto">
            <a:xfrm>
              <a:off x="4921050" y="1055674"/>
              <a:ext cx="2590800" cy="1048547"/>
            </a:xfrm>
            <a:prstGeom prst="diamond">
              <a:avLst/>
            </a:prstGeom>
            <a:solidFill>
              <a:schemeClr val="accent1"/>
            </a:solid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Department = Product ?</a:t>
              </a:r>
              <a:endParaRPr lang="en-US" sz="1600" dirty="0">
                <a:gradFill>
                  <a:gsLst>
                    <a:gs pos="0">
                      <a:srgbClr val="FFFFFF"/>
                    </a:gs>
                    <a:gs pos="100000">
                      <a:srgbClr val="FFFFFF"/>
                    </a:gs>
                  </a:gsLst>
                  <a:lin ang="5400000" scaled="0"/>
                </a:gradFill>
              </a:endParaRPr>
            </a:p>
          </p:txBody>
        </p:sp>
        <p:cxnSp>
          <p:nvCxnSpPr>
            <p:cNvPr id="28" name="Straight Arrow Connector 27"/>
            <p:cNvCxnSpPr>
              <a:stCxn id="23" idx="3"/>
              <a:endCxn id="24" idx="1"/>
            </p:cNvCxnSpPr>
            <p:nvPr/>
          </p:nvCxnSpPr>
          <p:spPr>
            <a:xfrm flipV="1">
              <a:off x="4389957" y="1579948"/>
              <a:ext cx="531093" cy="2"/>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grpSp>
        <p:nvGrpSpPr>
          <p:cNvPr id="42" name="Group 41"/>
          <p:cNvGrpSpPr/>
          <p:nvPr/>
        </p:nvGrpSpPr>
        <p:grpSpPr>
          <a:xfrm>
            <a:off x="10199455" y="1897062"/>
            <a:ext cx="1148900" cy="1017068"/>
            <a:chOff x="10191063" y="1592091"/>
            <a:chExt cx="1148900" cy="1017068"/>
          </a:xfrm>
        </p:grpSpPr>
        <p:cxnSp>
          <p:nvCxnSpPr>
            <p:cNvPr id="35" name="Straight Arrow Connector 34"/>
            <p:cNvCxnSpPr/>
            <p:nvPr/>
          </p:nvCxnSpPr>
          <p:spPr>
            <a:xfrm>
              <a:off x="11332549" y="1592091"/>
              <a:ext cx="7414" cy="1017068"/>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10191063" y="1611424"/>
              <a:ext cx="1140507" cy="2"/>
            </a:xfrm>
            <a:prstGeom prst="line">
              <a:avLst/>
            </a:prstGeom>
            <a:ln w="254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1" name="Group 40"/>
          <p:cNvGrpSpPr/>
          <p:nvPr/>
        </p:nvGrpSpPr>
        <p:grpSpPr>
          <a:xfrm>
            <a:off x="2196770" y="4779326"/>
            <a:ext cx="2920771" cy="696366"/>
            <a:chOff x="4845265" y="4542621"/>
            <a:chExt cx="2920771" cy="696366"/>
          </a:xfrm>
        </p:grpSpPr>
        <p:sp>
          <p:nvSpPr>
            <p:cNvPr id="31" name="Rectangle 30"/>
            <p:cNvSpPr/>
            <p:nvPr/>
          </p:nvSpPr>
          <p:spPr bwMode="auto">
            <a:xfrm>
              <a:off x="4845265" y="4542621"/>
              <a:ext cx="1865747" cy="696366"/>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Completed</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40" name="Straight Arrow Connector 39"/>
            <p:cNvCxnSpPr/>
            <p:nvPr/>
          </p:nvCxnSpPr>
          <p:spPr>
            <a:xfrm flipH="1">
              <a:off x="6711012" y="4887089"/>
              <a:ext cx="1055024" cy="3715"/>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sp>
        <p:nvSpPr>
          <p:cNvPr id="22" name="Rectangle 21"/>
          <p:cNvSpPr/>
          <p:nvPr/>
        </p:nvSpPr>
        <p:spPr bwMode="auto">
          <a:xfrm>
            <a:off x="0" y="1363662"/>
            <a:ext cx="1604815" cy="1048545"/>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SharePoint List</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p:nvGrpSpPr>
        <p:grpSpPr>
          <a:xfrm>
            <a:off x="1613207" y="1360648"/>
            <a:ext cx="2785142" cy="1048545"/>
            <a:chOff x="1604815" y="1055677"/>
            <a:chExt cx="2785142" cy="1048545"/>
          </a:xfrm>
        </p:grpSpPr>
        <p:sp>
          <p:nvSpPr>
            <p:cNvPr id="23" name="Rectangle 22"/>
            <p:cNvSpPr/>
            <p:nvPr/>
          </p:nvSpPr>
          <p:spPr bwMode="auto">
            <a:xfrm>
              <a:off x="2025450" y="1055677"/>
              <a:ext cx="2364507" cy="1048545"/>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Initial Proposal</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25" name="Straight Arrow Connector 24"/>
            <p:cNvCxnSpPr/>
            <p:nvPr/>
          </p:nvCxnSpPr>
          <p:spPr>
            <a:xfrm flipV="1">
              <a:off x="1604815" y="1592091"/>
              <a:ext cx="429027" cy="3014"/>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7520242" y="1360645"/>
            <a:ext cx="3458559" cy="1048545"/>
            <a:chOff x="7511850" y="1055674"/>
            <a:chExt cx="3458559" cy="1048545"/>
          </a:xfrm>
        </p:grpSpPr>
        <p:sp>
          <p:nvSpPr>
            <p:cNvPr id="26" name="Rectangle 25"/>
            <p:cNvSpPr/>
            <p:nvPr/>
          </p:nvSpPr>
          <p:spPr bwMode="auto">
            <a:xfrm>
              <a:off x="8895663" y="1055674"/>
              <a:ext cx="2074746" cy="1048545"/>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Proposal Details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32" name="Straight Arrow Connector 31"/>
            <p:cNvCxnSpPr>
              <a:stCxn id="24" idx="3"/>
              <a:endCxn id="26" idx="1"/>
            </p:cNvCxnSpPr>
            <p:nvPr/>
          </p:nvCxnSpPr>
          <p:spPr>
            <a:xfrm flipV="1">
              <a:off x="7511850" y="1579947"/>
              <a:ext cx="1383813" cy="1"/>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728031" y="1178543"/>
              <a:ext cx="823086" cy="544765"/>
            </a:xfrm>
            <a:prstGeom prst="rect">
              <a:avLst/>
            </a:prstGeom>
            <a:noFill/>
            <a:ln>
              <a:noFill/>
            </a:ln>
          </p:spPr>
          <p:txBody>
            <a:bodyPr wrap="square" lIns="182880" tIns="146304" rIns="182880" bIns="146304" rtlCol="0">
              <a:spAutoFit/>
            </a:bodyPr>
            <a:lstStyle/>
            <a:p>
              <a:pPr>
                <a:lnSpc>
                  <a:spcPct val="90000"/>
                </a:lnSpc>
                <a:spcAft>
                  <a:spcPts val="600"/>
                </a:spcAft>
              </a:pPr>
              <a:r>
                <a:rPr lang="en-US" dirty="0" smtClean="0">
                  <a:solidFill>
                    <a:srgbClr val="00A651"/>
                  </a:solidFill>
                </a:rPr>
                <a:t>No</a:t>
              </a:r>
            </a:p>
          </p:txBody>
        </p:sp>
      </p:grpSp>
      <p:grpSp>
        <p:nvGrpSpPr>
          <p:cNvPr id="19" name="Group 18"/>
          <p:cNvGrpSpPr/>
          <p:nvPr/>
        </p:nvGrpSpPr>
        <p:grpSpPr>
          <a:xfrm>
            <a:off x="6074229" y="2430462"/>
            <a:ext cx="6246613" cy="1368586"/>
            <a:chOff x="6065837" y="2125491"/>
            <a:chExt cx="6246613" cy="1368586"/>
          </a:xfrm>
        </p:grpSpPr>
        <p:sp>
          <p:nvSpPr>
            <p:cNvPr id="27" name="Rectangle 26"/>
            <p:cNvSpPr/>
            <p:nvPr/>
          </p:nvSpPr>
          <p:spPr bwMode="auto">
            <a:xfrm>
              <a:off x="10350691" y="2628492"/>
              <a:ext cx="1961759" cy="865585"/>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Initial Review</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33" name="Straight Arrow Connector 32"/>
            <p:cNvCxnSpPr>
              <a:endCxn id="27" idx="1"/>
            </p:cNvCxnSpPr>
            <p:nvPr/>
          </p:nvCxnSpPr>
          <p:spPr>
            <a:xfrm flipV="1">
              <a:off x="6216449" y="3061285"/>
              <a:ext cx="4134242" cy="17226"/>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224842" y="2125491"/>
              <a:ext cx="0" cy="957063"/>
            </a:xfrm>
            <a:prstGeom prst="line">
              <a:avLst/>
            </a:prstGeom>
            <a:ln w="254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065837" y="2319538"/>
              <a:ext cx="823086" cy="544765"/>
            </a:xfrm>
            <a:prstGeom prst="rect">
              <a:avLst/>
            </a:prstGeom>
            <a:noFill/>
            <a:ln>
              <a:noFill/>
            </a:ln>
          </p:spPr>
          <p:txBody>
            <a:bodyPr wrap="square" lIns="182880" tIns="146304" rIns="182880" bIns="146304" rtlCol="0">
              <a:spAutoFit/>
            </a:bodyPr>
            <a:lstStyle/>
            <a:p>
              <a:pPr>
                <a:lnSpc>
                  <a:spcPct val="90000"/>
                </a:lnSpc>
                <a:spcAft>
                  <a:spcPts val="600"/>
                </a:spcAft>
              </a:pPr>
              <a:r>
                <a:rPr lang="en-US" dirty="0" smtClean="0">
                  <a:solidFill>
                    <a:srgbClr val="00A651"/>
                  </a:solidFill>
                </a:rPr>
                <a:t>Yes</a:t>
              </a:r>
            </a:p>
          </p:txBody>
        </p:sp>
      </p:grpSp>
      <p:grpSp>
        <p:nvGrpSpPr>
          <p:cNvPr id="61" name="Group 60"/>
          <p:cNvGrpSpPr/>
          <p:nvPr/>
        </p:nvGrpSpPr>
        <p:grpSpPr>
          <a:xfrm>
            <a:off x="8388001" y="3802062"/>
            <a:ext cx="2960354" cy="1825621"/>
            <a:chOff x="8379609" y="3497091"/>
            <a:chExt cx="2960354" cy="1825621"/>
          </a:xfrm>
        </p:grpSpPr>
        <p:sp>
          <p:nvSpPr>
            <p:cNvPr id="46" name="Diamond 45"/>
            <p:cNvSpPr/>
            <p:nvPr/>
          </p:nvSpPr>
          <p:spPr bwMode="auto">
            <a:xfrm>
              <a:off x="8379609" y="4274165"/>
              <a:ext cx="2590800" cy="1048547"/>
            </a:xfrm>
            <a:prstGeom prst="diamond">
              <a:avLst/>
            </a:prstGeom>
            <a:solidFill>
              <a:schemeClr val="accent1"/>
            </a:solid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Approved ?</a:t>
              </a:r>
              <a:endParaRPr lang="en-US" sz="1600" dirty="0">
                <a:gradFill>
                  <a:gsLst>
                    <a:gs pos="0">
                      <a:srgbClr val="FFFFFF"/>
                    </a:gs>
                    <a:gs pos="100000">
                      <a:srgbClr val="FFFFFF"/>
                    </a:gs>
                  </a:gsLst>
                  <a:lin ang="5400000" scaled="0"/>
                </a:gradFill>
              </a:endParaRPr>
            </a:p>
          </p:txBody>
        </p:sp>
        <p:grpSp>
          <p:nvGrpSpPr>
            <p:cNvPr id="55" name="Group 54"/>
            <p:cNvGrpSpPr/>
            <p:nvPr/>
          </p:nvGrpSpPr>
          <p:grpSpPr>
            <a:xfrm>
              <a:off x="10970409" y="3497091"/>
              <a:ext cx="369554" cy="1304361"/>
              <a:chOff x="10970409" y="3497091"/>
              <a:chExt cx="369554" cy="1304361"/>
            </a:xfrm>
          </p:grpSpPr>
          <p:cxnSp>
            <p:nvCxnSpPr>
              <p:cNvPr id="44" name="Straight Arrow Connector 43"/>
              <p:cNvCxnSpPr/>
              <p:nvPr/>
            </p:nvCxnSpPr>
            <p:spPr>
              <a:xfrm flipH="1">
                <a:off x="11339962" y="3497091"/>
                <a:ext cx="1" cy="1304361"/>
              </a:xfrm>
              <a:prstGeom prst="straightConnector1">
                <a:avLst/>
              </a:prstGeom>
              <a:ln w="2540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endCxn id="46" idx="3"/>
              </p:cNvCxnSpPr>
              <p:nvPr/>
            </p:nvCxnSpPr>
            <p:spPr>
              <a:xfrm flipH="1">
                <a:off x="10970409" y="4798438"/>
                <a:ext cx="353748" cy="1"/>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grpSp>
      <p:grpSp>
        <p:nvGrpSpPr>
          <p:cNvPr id="63" name="Group 62"/>
          <p:cNvGrpSpPr/>
          <p:nvPr/>
        </p:nvGrpSpPr>
        <p:grpSpPr>
          <a:xfrm>
            <a:off x="7064829" y="5538563"/>
            <a:ext cx="2618572" cy="1282954"/>
            <a:chOff x="7056437" y="5233592"/>
            <a:chExt cx="2618572" cy="1282954"/>
          </a:xfrm>
        </p:grpSpPr>
        <p:sp>
          <p:nvSpPr>
            <p:cNvPr id="54" name="Rectangle 53"/>
            <p:cNvSpPr/>
            <p:nvPr/>
          </p:nvSpPr>
          <p:spPr bwMode="auto">
            <a:xfrm>
              <a:off x="7056437" y="5596462"/>
              <a:ext cx="1618246" cy="920084"/>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Automatic Rejection</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pSp>
          <p:nvGrpSpPr>
            <p:cNvPr id="62" name="Group 61"/>
            <p:cNvGrpSpPr/>
            <p:nvPr/>
          </p:nvGrpSpPr>
          <p:grpSpPr>
            <a:xfrm>
              <a:off x="8674683" y="5233592"/>
              <a:ext cx="1000326" cy="1141590"/>
              <a:chOff x="8674683" y="5233592"/>
              <a:chExt cx="1000326" cy="1141590"/>
            </a:xfrm>
          </p:grpSpPr>
          <p:grpSp>
            <p:nvGrpSpPr>
              <p:cNvPr id="56" name="Group 55"/>
              <p:cNvGrpSpPr/>
              <p:nvPr/>
            </p:nvGrpSpPr>
            <p:grpSpPr>
              <a:xfrm>
                <a:off x="8674683" y="5233592"/>
                <a:ext cx="1000326" cy="702070"/>
                <a:chOff x="10970409" y="3494077"/>
                <a:chExt cx="361162" cy="1304362"/>
              </a:xfrm>
            </p:grpSpPr>
            <p:cxnSp>
              <p:nvCxnSpPr>
                <p:cNvPr id="57" name="Straight Arrow Connector 56"/>
                <p:cNvCxnSpPr/>
                <p:nvPr/>
              </p:nvCxnSpPr>
              <p:spPr>
                <a:xfrm flipH="1">
                  <a:off x="11331570" y="3494077"/>
                  <a:ext cx="1" cy="1304361"/>
                </a:xfrm>
                <a:prstGeom prst="straightConnector1">
                  <a:avLst/>
                </a:prstGeom>
                <a:ln w="2540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a:off x="10970409" y="4798438"/>
                  <a:ext cx="353748" cy="1"/>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sp>
            <p:nvSpPr>
              <p:cNvPr id="59" name="TextBox 58"/>
              <p:cNvSpPr txBox="1"/>
              <p:nvPr/>
            </p:nvSpPr>
            <p:spPr>
              <a:xfrm>
                <a:off x="8851920" y="5830417"/>
                <a:ext cx="823086" cy="544765"/>
              </a:xfrm>
              <a:prstGeom prst="rect">
                <a:avLst/>
              </a:prstGeom>
              <a:noFill/>
              <a:ln>
                <a:noFill/>
              </a:ln>
            </p:spPr>
            <p:txBody>
              <a:bodyPr wrap="square" lIns="182880" tIns="146304" rIns="182880" bIns="146304" rtlCol="0">
                <a:spAutoFit/>
              </a:bodyPr>
              <a:lstStyle/>
              <a:p>
                <a:pPr>
                  <a:lnSpc>
                    <a:spcPct val="90000"/>
                  </a:lnSpc>
                  <a:spcAft>
                    <a:spcPts val="600"/>
                  </a:spcAft>
                </a:pPr>
                <a:r>
                  <a:rPr lang="en-US" dirty="0" smtClean="0">
                    <a:solidFill>
                      <a:srgbClr val="00A651"/>
                    </a:solidFill>
                  </a:rPr>
                  <a:t>No</a:t>
                </a:r>
              </a:p>
            </p:txBody>
          </p:sp>
        </p:grpSp>
      </p:grpSp>
      <p:grpSp>
        <p:nvGrpSpPr>
          <p:cNvPr id="64" name="Group 63"/>
          <p:cNvGrpSpPr/>
          <p:nvPr/>
        </p:nvGrpSpPr>
        <p:grpSpPr>
          <a:xfrm>
            <a:off x="5111555" y="4721459"/>
            <a:ext cx="3571520" cy="817104"/>
            <a:chOff x="5103163" y="4416488"/>
            <a:chExt cx="3571520" cy="817104"/>
          </a:xfrm>
        </p:grpSpPr>
        <p:grpSp>
          <p:nvGrpSpPr>
            <p:cNvPr id="21" name="Group 20"/>
            <p:cNvGrpSpPr/>
            <p:nvPr/>
          </p:nvGrpSpPr>
          <p:grpSpPr>
            <a:xfrm>
              <a:off x="5103163" y="4419596"/>
              <a:ext cx="3571520" cy="813996"/>
              <a:chOff x="7760050" y="4487862"/>
              <a:chExt cx="3571520" cy="813996"/>
            </a:xfrm>
          </p:grpSpPr>
          <p:sp>
            <p:nvSpPr>
              <p:cNvPr id="30" name="Rectangle 29"/>
              <p:cNvSpPr/>
              <p:nvPr/>
            </p:nvSpPr>
            <p:spPr bwMode="auto">
              <a:xfrm>
                <a:off x="7760050" y="4487862"/>
                <a:ext cx="1589609" cy="813996"/>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Execution</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39" name="Straight Arrow Connector 38"/>
              <p:cNvCxnSpPr/>
              <p:nvPr/>
            </p:nvCxnSpPr>
            <p:spPr>
              <a:xfrm flipH="1">
                <a:off x="9309279" y="4866705"/>
                <a:ext cx="2022291" cy="7430"/>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sp>
          <p:nvSpPr>
            <p:cNvPr id="60" name="TextBox 59"/>
            <p:cNvSpPr txBox="1"/>
            <p:nvPr/>
          </p:nvSpPr>
          <p:spPr>
            <a:xfrm>
              <a:off x="7157764" y="4416488"/>
              <a:ext cx="823086" cy="544765"/>
            </a:xfrm>
            <a:prstGeom prst="rect">
              <a:avLst/>
            </a:prstGeom>
            <a:noFill/>
            <a:ln>
              <a:noFill/>
            </a:ln>
          </p:spPr>
          <p:txBody>
            <a:bodyPr wrap="square" lIns="182880" tIns="146304" rIns="182880" bIns="146304" rtlCol="0">
              <a:spAutoFit/>
            </a:bodyPr>
            <a:lstStyle/>
            <a:p>
              <a:pPr>
                <a:lnSpc>
                  <a:spcPct val="90000"/>
                </a:lnSpc>
                <a:spcAft>
                  <a:spcPts val="600"/>
                </a:spcAft>
              </a:pPr>
              <a:r>
                <a:rPr lang="en-US" dirty="0" smtClean="0">
                  <a:solidFill>
                    <a:srgbClr val="00A651"/>
                  </a:solidFill>
                </a:rPr>
                <a:t>Yes</a:t>
              </a:r>
            </a:p>
          </p:txBody>
        </p:sp>
      </p:grpSp>
      <p:sp>
        <p:nvSpPr>
          <p:cNvPr id="65" name="Rectangle 64"/>
          <p:cNvSpPr/>
          <p:nvPr/>
        </p:nvSpPr>
        <p:spPr bwMode="auto">
          <a:xfrm>
            <a:off x="0" y="54774"/>
            <a:ext cx="4618038" cy="1033601"/>
          </a:xfrm>
          <a:prstGeom prst="rect">
            <a:avLst/>
          </a:prstGeom>
          <a:solidFill>
            <a:schemeClr val="tx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3200" dirty="0" smtClean="0">
                <a:gradFill>
                  <a:gsLst>
                    <a:gs pos="0">
                      <a:srgbClr val="FFFFFF"/>
                    </a:gs>
                    <a:gs pos="100000">
                      <a:srgbClr val="FFFFFF"/>
                    </a:gs>
                  </a:gsLst>
                  <a:lin ang="5400000" scaled="0"/>
                </a:gradFill>
                <a:latin typeface="Segoe UI Light"/>
                <a:ea typeface="Segoe UI" pitchFamily="34" charset="0"/>
                <a:cs typeface="Segoe UI" pitchFamily="34" charset="0"/>
              </a:rPr>
              <a:t>Demo I: managing work requests</a:t>
            </a:r>
            <a:endParaRPr lang="en-US" sz="32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350978136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7" y="4792662"/>
            <a:ext cx="8228300" cy="1371579"/>
          </a:xfrm>
        </p:spPr>
        <p:txBody>
          <a:bodyPr/>
          <a:lstStyle/>
          <a:p>
            <a:r>
              <a:rPr lang="en-US" dirty="0" smtClean="0"/>
              <a:t>Demo II: SharePoint Designer</a:t>
            </a:r>
            <a:endParaRPr lang="en-US" dirty="0"/>
          </a:p>
        </p:txBody>
      </p:sp>
    </p:spTree>
    <p:extLst>
      <p:ext uri="{BB962C8B-B14F-4D97-AF65-F5344CB8AC3E}">
        <p14:creationId xmlns:p14="http://schemas.microsoft.com/office/powerpoint/2010/main" val="34233027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4398349" y="1360645"/>
            <a:ext cx="3121893" cy="1048547"/>
            <a:chOff x="4389957" y="1055674"/>
            <a:chExt cx="3121893" cy="1048547"/>
          </a:xfrm>
        </p:grpSpPr>
        <p:sp>
          <p:nvSpPr>
            <p:cNvPr id="24" name="Diamond 23"/>
            <p:cNvSpPr/>
            <p:nvPr/>
          </p:nvSpPr>
          <p:spPr bwMode="auto">
            <a:xfrm>
              <a:off x="4921050" y="1055674"/>
              <a:ext cx="2590800" cy="1048547"/>
            </a:xfrm>
            <a:prstGeom prst="diamond">
              <a:avLst/>
            </a:prstGeom>
            <a:solidFill>
              <a:schemeClr val="accent1"/>
            </a:solid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Department = Product ?</a:t>
              </a:r>
              <a:endParaRPr lang="en-US" sz="1600" dirty="0">
                <a:gradFill>
                  <a:gsLst>
                    <a:gs pos="0">
                      <a:srgbClr val="FFFFFF"/>
                    </a:gs>
                    <a:gs pos="100000">
                      <a:srgbClr val="FFFFFF"/>
                    </a:gs>
                  </a:gsLst>
                  <a:lin ang="5400000" scaled="0"/>
                </a:gradFill>
              </a:endParaRPr>
            </a:p>
          </p:txBody>
        </p:sp>
        <p:cxnSp>
          <p:nvCxnSpPr>
            <p:cNvPr id="28" name="Straight Arrow Connector 27"/>
            <p:cNvCxnSpPr>
              <a:stCxn id="23" idx="3"/>
              <a:endCxn id="24" idx="1"/>
            </p:cNvCxnSpPr>
            <p:nvPr/>
          </p:nvCxnSpPr>
          <p:spPr>
            <a:xfrm flipV="1">
              <a:off x="4389957" y="1579948"/>
              <a:ext cx="531093" cy="2"/>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grpSp>
        <p:nvGrpSpPr>
          <p:cNvPr id="42" name="Group 41"/>
          <p:cNvGrpSpPr/>
          <p:nvPr/>
        </p:nvGrpSpPr>
        <p:grpSpPr>
          <a:xfrm>
            <a:off x="10199455" y="1897062"/>
            <a:ext cx="1148900" cy="1017068"/>
            <a:chOff x="10191063" y="1592091"/>
            <a:chExt cx="1148900" cy="1017068"/>
          </a:xfrm>
        </p:grpSpPr>
        <p:cxnSp>
          <p:nvCxnSpPr>
            <p:cNvPr id="35" name="Straight Arrow Connector 34"/>
            <p:cNvCxnSpPr/>
            <p:nvPr/>
          </p:nvCxnSpPr>
          <p:spPr>
            <a:xfrm>
              <a:off x="11332549" y="1592091"/>
              <a:ext cx="7414" cy="1017068"/>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10191063" y="1611424"/>
              <a:ext cx="1140507" cy="2"/>
            </a:xfrm>
            <a:prstGeom prst="line">
              <a:avLst/>
            </a:prstGeom>
            <a:ln w="254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1" name="Group 40"/>
          <p:cNvGrpSpPr/>
          <p:nvPr/>
        </p:nvGrpSpPr>
        <p:grpSpPr>
          <a:xfrm>
            <a:off x="2196770" y="4779326"/>
            <a:ext cx="2920771" cy="696366"/>
            <a:chOff x="4845265" y="4542621"/>
            <a:chExt cx="2920771" cy="696366"/>
          </a:xfrm>
        </p:grpSpPr>
        <p:sp>
          <p:nvSpPr>
            <p:cNvPr id="31" name="Rectangle 30"/>
            <p:cNvSpPr/>
            <p:nvPr/>
          </p:nvSpPr>
          <p:spPr bwMode="auto">
            <a:xfrm>
              <a:off x="4845265" y="4542621"/>
              <a:ext cx="1865747" cy="696366"/>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Completed</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40" name="Straight Arrow Connector 39"/>
            <p:cNvCxnSpPr/>
            <p:nvPr/>
          </p:nvCxnSpPr>
          <p:spPr>
            <a:xfrm flipH="1">
              <a:off x="6711012" y="4887089"/>
              <a:ext cx="1055024" cy="3715"/>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sp>
        <p:nvSpPr>
          <p:cNvPr id="22" name="Rectangle 21"/>
          <p:cNvSpPr/>
          <p:nvPr/>
        </p:nvSpPr>
        <p:spPr bwMode="auto">
          <a:xfrm>
            <a:off x="0" y="1363662"/>
            <a:ext cx="1604815" cy="1048545"/>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SharePoint List</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p:nvGrpSpPr>
        <p:grpSpPr>
          <a:xfrm>
            <a:off x="1613207" y="1360648"/>
            <a:ext cx="2785142" cy="1048545"/>
            <a:chOff x="1604815" y="1055677"/>
            <a:chExt cx="2785142" cy="1048545"/>
          </a:xfrm>
        </p:grpSpPr>
        <p:sp>
          <p:nvSpPr>
            <p:cNvPr id="23" name="Rectangle 22"/>
            <p:cNvSpPr/>
            <p:nvPr/>
          </p:nvSpPr>
          <p:spPr bwMode="auto">
            <a:xfrm>
              <a:off x="2025450" y="1055677"/>
              <a:ext cx="2364507" cy="1048545"/>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Initial Proposal</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25" name="Straight Arrow Connector 24"/>
            <p:cNvCxnSpPr/>
            <p:nvPr/>
          </p:nvCxnSpPr>
          <p:spPr>
            <a:xfrm flipV="1">
              <a:off x="1604815" y="1592091"/>
              <a:ext cx="429027" cy="3014"/>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7520242" y="1360645"/>
            <a:ext cx="3458559" cy="1048545"/>
            <a:chOff x="7511850" y="1055674"/>
            <a:chExt cx="3458559" cy="1048545"/>
          </a:xfrm>
        </p:grpSpPr>
        <p:sp>
          <p:nvSpPr>
            <p:cNvPr id="26" name="Rectangle 25"/>
            <p:cNvSpPr/>
            <p:nvPr/>
          </p:nvSpPr>
          <p:spPr bwMode="auto">
            <a:xfrm>
              <a:off x="8895663" y="1055674"/>
              <a:ext cx="2074746" cy="1048545"/>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Proposal Details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32" name="Straight Arrow Connector 31"/>
            <p:cNvCxnSpPr>
              <a:stCxn id="24" idx="3"/>
              <a:endCxn id="26" idx="1"/>
            </p:cNvCxnSpPr>
            <p:nvPr/>
          </p:nvCxnSpPr>
          <p:spPr>
            <a:xfrm flipV="1">
              <a:off x="7511850" y="1579947"/>
              <a:ext cx="1383813" cy="1"/>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728031" y="1178543"/>
              <a:ext cx="823086" cy="544765"/>
            </a:xfrm>
            <a:prstGeom prst="rect">
              <a:avLst/>
            </a:prstGeom>
            <a:noFill/>
            <a:ln>
              <a:noFill/>
            </a:ln>
          </p:spPr>
          <p:txBody>
            <a:bodyPr wrap="square" lIns="182880" tIns="146304" rIns="182880" bIns="146304" rtlCol="0">
              <a:spAutoFit/>
            </a:bodyPr>
            <a:lstStyle/>
            <a:p>
              <a:pPr>
                <a:lnSpc>
                  <a:spcPct val="90000"/>
                </a:lnSpc>
                <a:spcAft>
                  <a:spcPts val="600"/>
                </a:spcAft>
              </a:pPr>
              <a:r>
                <a:rPr lang="en-US" dirty="0" smtClean="0">
                  <a:solidFill>
                    <a:srgbClr val="00A651"/>
                  </a:solidFill>
                </a:rPr>
                <a:t>No</a:t>
              </a:r>
            </a:p>
          </p:txBody>
        </p:sp>
      </p:grpSp>
      <p:grpSp>
        <p:nvGrpSpPr>
          <p:cNvPr id="19" name="Group 18"/>
          <p:cNvGrpSpPr/>
          <p:nvPr/>
        </p:nvGrpSpPr>
        <p:grpSpPr>
          <a:xfrm>
            <a:off x="6074229" y="2430462"/>
            <a:ext cx="6246613" cy="1368586"/>
            <a:chOff x="6065837" y="2125491"/>
            <a:chExt cx="6246613" cy="1368586"/>
          </a:xfrm>
        </p:grpSpPr>
        <p:sp>
          <p:nvSpPr>
            <p:cNvPr id="27" name="Rectangle 26"/>
            <p:cNvSpPr/>
            <p:nvPr/>
          </p:nvSpPr>
          <p:spPr bwMode="auto">
            <a:xfrm>
              <a:off x="10350691" y="2628492"/>
              <a:ext cx="1961759" cy="865585"/>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Initial Review</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33" name="Straight Arrow Connector 32"/>
            <p:cNvCxnSpPr>
              <a:endCxn id="27" idx="1"/>
            </p:cNvCxnSpPr>
            <p:nvPr/>
          </p:nvCxnSpPr>
          <p:spPr>
            <a:xfrm flipV="1">
              <a:off x="6216449" y="3061285"/>
              <a:ext cx="4134242" cy="17226"/>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6224842" y="2125491"/>
              <a:ext cx="0" cy="957063"/>
            </a:xfrm>
            <a:prstGeom prst="line">
              <a:avLst/>
            </a:prstGeom>
            <a:ln w="254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065837" y="2319538"/>
              <a:ext cx="823086" cy="544765"/>
            </a:xfrm>
            <a:prstGeom prst="rect">
              <a:avLst/>
            </a:prstGeom>
            <a:noFill/>
            <a:ln>
              <a:noFill/>
            </a:ln>
          </p:spPr>
          <p:txBody>
            <a:bodyPr wrap="square" lIns="182880" tIns="146304" rIns="182880" bIns="146304" rtlCol="0">
              <a:spAutoFit/>
            </a:bodyPr>
            <a:lstStyle/>
            <a:p>
              <a:pPr>
                <a:lnSpc>
                  <a:spcPct val="90000"/>
                </a:lnSpc>
                <a:spcAft>
                  <a:spcPts val="600"/>
                </a:spcAft>
              </a:pPr>
              <a:r>
                <a:rPr lang="en-US" dirty="0" smtClean="0">
                  <a:solidFill>
                    <a:srgbClr val="00A651"/>
                  </a:solidFill>
                </a:rPr>
                <a:t>Yes</a:t>
              </a:r>
            </a:p>
          </p:txBody>
        </p:sp>
      </p:grpSp>
      <p:grpSp>
        <p:nvGrpSpPr>
          <p:cNvPr id="61" name="Group 60"/>
          <p:cNvGrpSpPr/>
          <p:nvPr/>
        </p:nvGrpSpPr>
        <p:grpSpPr>
          <a:xfrm>
            <a:off x="8388001" y="3802062"/>
            <a:ext cx="2960354" cy="1825621"/>
            <a:chOff x="8379609" y="3497091"/>
            <a:chExt cx="2960354" cy="1825621"/>
          </a:xfrm>
        </p:grpSpPr>
        <p:sp>
          <p:nvSpPr>
            <p:cNvPr id="46" name="Diamond 45"/>
            <p:cNvSpPr/>
            <p:nvPr/>
          </p:nvSpPr>
          <p:spPr bwMode="auto">
            <a:xfrm>
              <a:off x="8379609" y="4274165"/>
              <a:ext cx="2590800" cy="1048547"/>
            </a:xfrm>
            <a:prstGeom prst="diamond">
              <a:avLst/>
            </a:prstGeom>
            <a:solidFill>
              <a:schemeClr val="accent1"/>
            </a:solid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600" dirty="0" smtClean="0">
                  <a:gradFill>
                    <a:gsLst>
                      <a:gs pos="0">
                        <a:srgbClr val="FFFFFF"/>
                      </a:gs>
                      <a:gs pos="100000">
                        <a:srgbClr val="FFFFFF"/>
                      </a:gs>
                    </a:gsLst>
                    <a:lin ang="5400000" scaled="0"/>
                  </a:gradFill>
                </a:rPr>
                <a:t>Approved ?</a:t>
              </a:r>
              <a:endParaRPr lang="en-US" sz="1600" dirty="0">
                <a:gradFill>
                  <a:gsLst>
                    <a:gs pos="0">
                      <a:srgbClr val="FFFFFF"/>
                    </a:gs>
                    <a:gs pos="100000">
                      <a:srgbClr val="FFFFFF"/>
                    </a:gs>
                  </a:gsLst>
                  <a:lin ang="5400000" scaled="0"/>
                </a:gradFill>
              </a:endParaRPr>
            </a:p>
          </p:txBody>
        </p:sp>
        <p:grpSp>
          <p:nvGrpSpPr>
            <p:cNvPr id="55" name="Group 54"/>
            <p:cNvGrpSpPr/>
            <p:nvPr/>
          </p:nvGrpSpPr>
          <p:grpSpPr>
            <a:xfrm>
              <a:off x="10970409" y="3497091"/>
              <a:ext cx="369554" cy="1304361"/>
              <a:chOff x="10970409" y="3497091"/>
              <a:chExt cx="369554" cy="1304361"/>
            </a:xfrm>
          </p:grpSpPr>
          <p:cxnSp>
            <p:nvCxnSpPr>
              <p:cNvPr id="44" name="Straight Arrow Connector 43"/>
              <p:cNvCxnSpPr/>
              <p:nvPr/>
            </p:nvCxnSpPr>
            <p:spPr>
              <a:xfrm flipH="1">
                <a:off x="11339962" y="3497091"/>
                <a:ext cx="1" cy="1304361"/>
              </a:xfrm>
              <a:prstGeom prst="straightConnector1">
                <a:avLst/>
              </a:prstGeom>
              <a:ln w="2540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endCxn id="46" idx="3"/>
              </p:cNvCxnSpPr>
              <p:nvPr/>
            </p:nvCxnSpPr>
            <p:spPr>
              <a:xfrm flipH="1">
                <a:off x="10970409" y="4798438"/>
                <a:ext cx="353748" cy="1"/>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grpSp>
      <p:grpSp>
        <p:nvGrpSpPr>
          <p:cNvPr id="63" name="Group 62"/>
          <p:cNvGrpSpPr/>
          <p:nvPr/>
        </p:nvGrpSpPr>
        <p:grpSpPr>
          <a:xfrm>
            <a:off x="7064829" y="5538563"/>
            <a:ext cx="2618572" cy="1282954"/>
            <a:chOff x="7056437" y="5233592"/>
            <a:chExt cx="2618572" cy="1282954"/>
          </a:xfrm>
        </p:grpSpPr>
        <p:sp>
          <p:nvSpPr>
            <p:cNvPr id="54" name="Rectangle 53"/>
            <p:cNvSpPr/>
            <p:nvPr/>
          </p:nvSpPr>
          <p:spPr bwMode="auto">
            <a:xfrm>
              <a:off x="7056437" y="5596462"/>
              <a:ext cx="1618246" cy="920084"/>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Automatic Rejection</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grpSp>
          <p:nvGrpSpPr>
            <p:cNvPr id="62" name="Group 61"/>
            <p:cNvGrpSpPr/>
            <p:nvPr/>
          </p:nvGrpSpPr>
          <p:grpSpPr>
            <a:xfrm>
              <a:off x="8674683" y="5233592"/>
              <a:ext cx="1000326" cy="1141590"/>
              <a:chOff x="8674683" y="5233592"/>
              <a:chExt cx="1000326" cy="1141590"/>
            </a:xfrm>
          </p:grpSpPr>
          <p:grpSp>
            <p:nvGrpSpPr>
              <p:cNvPr id="56" name="Group 55"/>
              <p:cNvGrpSpPr/>
              <p:nvPr/>
            </p:nvGrpSpPr>
            <p:grpSpPr>
              <a:xfrm>
                <a:off x="8674683" y="5233592"/>
                <a:ext cx="1000326" cy="702070"/>
                <a:chOff x="10970409" y="3494077"/>
                <a:chExt cx="361162" cy="1304362"/>
              </a:xfrm>
            </p:grpSpPr>
            <p:cxnSp>
              <p:nvCxnSpPr>
                <p:cNvPr id="57" name="Straight Arrow Connector 56"/>
                <p:cNvCxnSpPr/>
                <p:nvPr/>
              </p:nvCxnSpPr>
              <p:spPr>
                <a:xfrm flipH="1">
                  <a:off x="11331570" y="3494077"/>
                  <a:ext cx="1" cy="1304361"/>
                </a:xfrm>
                <a:prstGeom prst="straightConnector1">
                  <a:avLst/>
                </a:prstGeom>
                <a:ln w="25400">
                  <a:solidFill>
                    <a:schemeClr val="accent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a:off x="10970409" y="4798438"/>
                  <a:ext cx="353748" cy="1"/>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sp>
            <p:nvSpPr>
              <p:cNvPr id="59" name="TextBox 58"/>
              <p:cNvSpPr txBox="1"/>
              <p:nvPr/>
            </p:nvSpPr>
            <p:spPr>
              <a:xfrm>
                <a:off x="8851920" y="5830417"/>
                <a:ext cx="823086" cy="544765"/>
              </a:xfrm>
              <a:prstGeom prst="rect">
                <a:avLst/>
              </a:prstGeom>
              <a:noFill/>
              <a:ln>
                <a:noFill/>
              </a:ln>
            </p:spPr>
            <p:txBody>
              <a:bodyPr wrap="square" lIns="182880" tIns="146304" rIns="182880" bIns="146304" rtlCol="0">
                <a:spAutoFit/>
              </a:bodyPr>
              <a:lstStyle/>
              <a:p>
                <a:pPr>
                  <a:lnSpc>
                    <a:spcPct val="90000"/>
                  </a:lnSpc>
                  <a:spcAft>
                    <a:spcPts val="600"/>
                  </a:spcAft>
                </a:pPr>
                <a:r>
                  <a:rPr lang="en-US" dirty="0" smtClean="0">
                    <a:solidFill>
                      <a:srgbClr val="00A651"/>
                    </a:solidFill>
                  </a:rPr>
                  <a:t>No</a:t>
                </a:r>
              </a:p>
            </p:txBody>
          </p:sp>
        </p:grpSp>
      </p:grpSp>
      <p:grpSp>
        <p:nvGrpSpPr>
          <p:cNvPr id="64" name="Group 63"/>
          <p:cNvGrpSpPr/>
          <p:nvPr/>
        </p:nvGrpSpPr>
        <p:grpSpPr>
          <a:xfrm>
            <a:off x="5111555" y="4721459"/>
            <a:ext cx="3571520" cy="817104"/>
            <a:chOff x="5103163" y="4416488"/>
            <a:chExt cx="3571520" cy="817104"/>
          </a:xfrm>
        </p:grpSpPr>
        <p:grpSp>
          <p:nvGrpSpPr>
            <p:cNvPr id="21" name="Group 20"/>
            <p:cNvGrpSpPr/>
            <p:nvPr/>
          </p:nvGrpSpPr>
          <p:grpSpPr>
            <a:xfrm>
              <a:off x="5103163" y="4419596"/>
              <a:ext cx="3571520" cy="813996"/>
              <a:chOff x="7760050" y="4487862"/>
              <a:chExt cx="3571520" cy="813996"/>
            </a:xfrm>
          </p:grpSpPr>
          <p:sp>
            <p:nvSpPr>
              <p:cNvPr id="30" name="Rectangle 29"/>
              <p:cNvSpPr/>
              <p:nvPr/>
            </p:nvSpPr>
            <p:spPr bwMode="auto">
              <a:xfrm>
                <a:off x="7760050" y="4487862"/>
                <a:ext cx="1589609" cy="813996"/>
              </a:xfrm>
              <a:prstGeom prst="rect">
                <a:avLst/>
              </a:prstGeom>
              <a:solidFill>
                <a:schemeClr val="accent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Execution</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39" name="Straight Arrow Connector 38"/>
              <p:cNvCxnSpPr/>
              <p:nvPr/>
            </p:nvCxnSpPr>
            <p:spPr>
              <a:xfrm flipH="1">
                <a:off x="9309279" y="4866705"/>
                <a:ext cx="2022291" cy="7430"/>
              </a:xfrm>
              <a:prstGeom prst="straightConnector1">
                <a:avLst/>
              </a:prstGeom>
              <a:ln w="25400">
                <a:solidFill>
                  <a:schemeClr val="accent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sp>
          <p:nvSpPr>
            <p:cNvPr id="60" name="TextBox 59"/>
            <p:cNvSpPr txBox="1"/>
            <p:nvPr/>
          </p:nvSpPr>
          <p:spPr>
            <a:xfrm>
              <a:off x="7157764" y="4416488"/>
              <a:ext cx="823086" cy="544765"/>
            </a:xfrm>
            <a:prstGeom prst="rect">
              <a:avLst/>
            </a:prstGeom>
            <a:noFill/>
            <a:ln>
              <a:noFill/>
            </a:ln>
          </p:spPr>
          <p:txBody>
            <a:bodyPr wrap="square" lIns="182880" tIns="146304" rIns="182880" bIns="146304" rtlCol="0">
              <a:spAutoFit/>
            </a:bodyPr>
            <a:lstStyle/>
            <a:p>
              <a:pPr>
                <a:lnSpc>
                  <a:spcPct val="90000"/>
                </a:lnSpc>
                <a:spcAft>
                  <a:spcPts val="600"/>
                </a:spcAft>
              </a:pPr>
              <a:r>
                <a:rPr lang="en-US" dirty="0" smtClean="0">
                  <a:solidFill>
                    <a:srgbClr val="00A651"/>
                  </a:solidFill>
                </a:rPr>
                <a:t>Yes</a:t>
              </a:r>
            </a:p>
          </p:txBody>
        </p:sp>
      </p:grpSp>
      <p:sp>
        <p:nvSpPr>
          <p:cNvPr id="65" name="Rectangle 64"/>
          <p:cNvSpPr/>
          <p:nvPr/>
        </p:nvSpPr>
        <p:spPr bwMode="auto">
          <a:xfrm>
            <a:off x="-1" y="54774"/>
            <a:ext cx="5608637" cy="1033601"/>
          </a:xfrm>
          <a:prstGeom prst="rect">
            <a:avLst/>
          </a:prstGeom>
          <a:solidFill>
            <a:schemeClr val="tx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3200" dirty="0" smtClean="0">
                <a:gradFill>
                  <a:gsLst>
                    <a:gs pos="0">
                      <a:srgbClr val="FFFFFF"/>
                    </a:gs>
                    <a:gs pos="100000">
                      <a:srgbClr val="FFFFFF"/>
                    </a:gs>
                  </a:gsLst>
                  <a:lin ang="5400000" scaled="0"/>
                </a:gradFill>
                <a:latin typeface="Segoe UI Light"/>
                <a:ea typeface="Segoe UI" pitchFamily="34" charset="0"/>
                <a:cs typeface="Segoe UI" pitchFamily="34" charset="0"/>
              </a:rPr>
              <a:t>Demo II: SharePoint Designer</a:t>
            </a:r>
            <a:endParaRPr lang="en-US" sz="32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14290133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030458" y="1135062"/>
            <a:ext cx="3558967" cy="3358423"/>
            <a:chOff x="8030458" y="1135062"/>
            <a:chExt cx="3558967" cy="3358423"/>
          </a:xfrm>
        </p:grpSpPr>
        <p:sp>
          <p:nvSpPr>
            <p:cNvPr id="53" name="Rectangle 52"/>
            <p:cNvSpPr/>
            <p:nvPr/>
          </p:nvSpPr>
          <p:spPr bwMode="auto">
            <a:xfrm>
              <a:off x="8030458" y="1141851"/>
              <a:ext cx="3558967" cy="3351634"/>
            </a:xfrm>
            <a:prstGeom prst="rect">
              <a:avLst/>
            </a:prstGeom>
            <a:noFill/>
            <a:ln w="190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51" name="Group 50"/>
            <p:cNvGrpSpPr/>
            <p:nvPr/>
          </p:nvGrpSpPr>
          <p:grpSpPr>
            <a:xfrm>
              <a:off x="8291807" y="2582862"/>
              <a:ext cx="3277270" cy="1651969"/>
              <a:chOff x="1780773" y="2089606"/>
              <a:chExt cx="3277270" cy="1651969"/>
            </a:xfrm>
          </p:grpSpPr>
          <p:pic>
            <p:nvPicPr>
              <p:cNvPr id="36" name="Picture 35"/>
              <p:cNvPicPr>
                <a:picLocks noChangeAspect="1"/>
              </p:cNvPicPr>
              <p:nvPr/>
            </p:nvPicPr>
            <p:blipFill>
              <a:blip r:embed="rId3"/>
              <a:stretch>
                <a:fillRect/>
              </a:stretch>
            </p:blipFill>
            <p:spPr>
              <a:xfrm>
                <a:off x="1780773" y="2089606"/>
                <a:ext cx="1744172" cy="895901"/>
              </a:xfrm>
              <a:prstGeom prst="rect">
                <a:avLst/>
              </a:prstGeom>
              <a:ln w="12700">
                <a:solidFill>
                  <a:schemeClr val="accent1"/>
                </a:solidFill>
              </a:ln>
            </p:spPr>
          </p:pic>
          <p:pic>
            <p:nvPicPr>
              <p:cNvPr id="34" name="Picture 33"/>
              <p:cNvPicPr>
                <a:picLocks noChangeAspect="1"/>
              </p:cNvPicPr>
              <p:nvPr/>
            </p:nvPicPr>
            <p:blipFill>
              <a:blip r:embed="rId4"/>
              <a:stretch>
                <a:fillRect/>
              </a:stretch>
            </p:blipFill>
            <p:spPr>
              <a:xfrm>
                <a:off x="2739328" y="2674775"/>
                <a:ext cx="2318715" cy="1066800"/>
              </a:xfrm>
              <a:prstGeom prst="rect">
                <a:avLst/>
              </a:prstGeom>
              <a:ln w="12700">
                <a:solidFill>
                  <a:schemeClr val="accent1"/>
                </a:solidFill>
              </a:ln>
            </p:spPr>
          </p:pic>
          <p:cxnSp>
            <p:nvCxnSpPr>
              <p:cNvPr id="45" name="Straight Arrow Connector 44"/>
              <p:cNvCxnSpPr>
                <a:endCxn id="34" idx="0"/>
              </p:cNvCxnSpPr>
              <p:nvPr/>
            </p:nvCxnSpPr>
            <p:spPr>
              <a:xfrm>
                <a:off x="3898686" y="2409621"/>
                <a:ext cx="0" cy="265154"/>
              </a:xfrm>
              <a:prstGeom prst="straightConnector1">
                <a:avLst/>
              </a:prstGeom>
              <a:ln w="15875">
                <a:solidFill>
                  <a:schemeClr val="accent1"/>
                </a:solidFill>
                <a:headEnd type="none"/>
                <a:tailEnd type="triangle" w="med" len="sm"/>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V="1">
                <a:off x="3535215" y="2419923"/>
                <a:ext cx="363471" cy="2"/>
              </a:xfrm>
              <a:prstGeom prst="line">
                <a:avLst/>
              </a:prstGeom>
              <a:ln w="15875">
                <a:solidFill>
                  <a:schemeClr val="accent1"/>
                </a:solidFill>
                <a:headEnd type="none"/>
                <a:tailEnd type="none" w="med" len="sm"/>
              </a:ln>
            </p:spPr>
            <p:style>
              <a:lnRef idx="1">
                <a:schemeClr val="accent1"/>
              </a:lnRef>
              <a:fillRef idx="0">
                <a:schemeClr val="accent1"/>
              </a:fillRef>
              <a:effectRef idx="0">
                <a:schemeClr val="accent1"/>
              </a:effectRef>
              <a:fontRef idx="minor">
                <a:schemeClr val="tx1"/>
              </a:fontRef>
            </p:style>
          </p:cxnSp>
        </p:grpSp>
        <p:sp>
          <p:nvSpPr>
            <p:cNvPr id="20" name="Rectangle 19"/>
            <p:cNvSpPr/>
            <p:nvPr/>
          </p:nvSpPr>
          <p:spPr bwMode="auto">
            <a:xfrm>
              <a:off x="8030460" y="1135062"/>
              <a:ext cx="3558965" cy="1143001"/>
            </a:xfrm>
            <a:prstGeom prst="rect">
              <a:avLst/>
            </a:prstGeom>
            <a:solidFill>
              <a:schemeClr val="accent1"/>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Converting ideas into projects in PWA</a:t>
              </a:r>
            </a:p>
          </p:txBody>
        </p:sp>
      </p:grpSp>
      <p:grpSp>
        <p:nvGrpSpPr>
          <p:cNvPr id="3" name="Group 2"/>
          <p:cNvGrpSpPr/>
          <p:nvPr/>
        </p:nvGrpSpPr>
        <p:grpSpPr>
          <a:xfrm>
            <a:off x="4100806" y="1135063"/>
            <a:ext cx="3558966" cy="3352799"/>
            <a:chOff x="4100806" y="1135063"/>
            <a:chExt cx="3558966" cy="3352799"/>
          </a:xfrm>
        </p:grpSpPr>
        <p:sp>
          <p:nvSpPr>
            <p:cNvPr id="19" name="Rectangle 18"/>
            <p:cNvSpPr/>
            <p:nvPr/>
          </p:nvSpPr>
          <p:spPr bwMode="auto">
            <a:xfrm>
              <a:off x="4100807" y="1135063"/>
              <a:ext cx="3558965" cy="1143000"/>
            </a:xfrm>
            <a:prstGeom prst="rect">
              <a:avLst/>
            </a:prstGeom>
            <a:solidFill>
              <a:schemeClr val="accent1"/>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800" dirty="0">
                  <a:solidFill>
                    <a:srgbClr val="FFFFFF"/>
                  </a:solidFill>
                  <a:latin typeface="Segoe UI Light"/>
                </a:rPr>
                <a:t>Project workflows in SharePoint Designer</a:t>
              </a:r>
              <a:endParaRPr lang="en-US" sz="28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21" name="Picture 20"/>
            <p:cNvPicPr>
              <a:picLocks noChangeAspect="1"/>
            </p:cNvPicPr>
            <p:nvPr/>
          </p:nvPicPr>
          <p:blipFill rotWithShape="1">
            <a:blip r:embed="rId5"/>
            <a:srcRect r="24151" b="7804"/>
            <a:stretch/>
          </p:blipFill>
          <p:spPr>
            <a:xfrm>
              <a:off x="4106643" y="2286627"/>
              <a:ext cx="3543222" cy="2201235"/>
            </a:xfrm>
            <a:prstGeom prst="rect">
              <a:avLst/>
            </a:prstGeom>
            <a:ln w="12700">
              <a:noFill/>
            </a:ln>
          </p:spPr>
        </p:pic>
        <p:sp>
          <p:nvSpPr>
            <p:cNvPr id="52" name="Rectangle 51"/>
            <p:cNvSpPr/>
            <p:nvPr/>
          </p:nvSpPr>
          <p:spPr bwMode="auto">
            <a:xfrm>
              <a:off x="4100806" y="1146576"/>
              <a:ext cx="3558965" cy="3331955"/>
            </a:xfrm>
            <a:prstGeom prst="rect">
              <a:avLst/>
            </a:prstGeom>
            <a:noFill/>
            <a:ln w="190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2" name="Group 1"/>
          <p:cNvGrpSpPr/>
          <p:nvPr/>
        </p:nvGrpSpPr>
        <p:grpSpPr>
          <a:xfrm>
            <a:off x="198437" y="1135062"/>
            <a:ext cx="3560997" cy="3332586"/>
            <a:chOff x="198437" y="1135062"/>
            <a:chExt cx="3560997" cy="3332586"/>
          </a:xfrm>
        </p:grpSpPr>
        <p:sp>
          <p:nvSpPr>
            <p:cNvPr id="28" name="Rectangle 27"/>
            <p:cNvSpPr/>
            <p:nvPr/>
          </p:nvSpPr>
          <p:spPr bwMode="auto">
            <a:xfrm>
              <a:off x="200469" y="1135064"/>
              <a:ext cx="3558965" cy="1143000"/>
            </a:xfrm>
            <a:prstGeom prst="rect">
              <a:avLst/>
            </a:prstGeom>
            <a:solidFill>
              <a:schemeClr val="accent1"/>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800" dirty="0" smtClean="0">
                  <a:solidFill>
                    <a:srgbClr val="FFFFFF"/>
                  </a:solidFill>
                  <a:latin typeface="Segoe UI Light"/>
                </a:rPr>
                <a:t>Managing requests using workflow</a:t>
              </a:r>
              <a:endParaRPr lang="en-US" sz="2800" dirty="0" smtClean="0">
                <a:gradFill>
                  <a:gsLst>
                    <a:gs pos="0">
                      <a:srgbClr val="FFFFFF"/>
                    </a:gs>
                    <a:gs pos="100000">
                      <a:srgbClr val="FFFFFF"/>
                    </a:gs>
                  </a:gsLst>
                  <a:lin ang="5400000" scaled="0"/>
                </a:gradFill>
                <a:latin typeface="Segoe UI Light"/>
                <a:ea typeface="Segoe UI" pitchFamily="34" charset="0"/>
                <a:cs typeface="Segoe UI" pitchFamily="34" charset="0"/>
              </a:endParaRPr>
            </a:p>
          </p:txBody>
        </p:sp>
        <p:pic>
          <p:nvPicPr>
            <p:cNvPr id="5" name="Picture 4"/>
            <p:cNvPicPr>
              <a:picLocks noChangeAspect="1"/>
            </p:cNvPicPr>
            <p:nvPr/>
          </p:nvPicPr>
          <p:blipFill rotWithShape="1">
            <a:blip r:embed="rId6"/>
            <a:srcRect l="28455" r="4769" b="12981"/>
            <a:stretch/>
          </p:blipFill>
          <p:spPr>
            <a:xfrm>
              <a:off x="214606" y="2342612"/>
              <a:ext cx="3542796" cy="2125036"/>
            </a:xfrm>
            <a:prstGeom prst="rect">
              <a:avLst/>
            </a:prstGeom>
          </p:spPr>
        </p:pic>
        <p:sp>
          <p:nvSpPr>
            <p:cNvPr id="24" name="Rectangle 23"/>
            <p:cNvSpPr/>
            <p:nvPr/>
          </p:nvSpPr>
          <p:spPr bwMode="auto">
            <a:xfrm>
              <a:off x="198437" y="1135062"/>
              <a:ext cx="3558965" cy="3331955"/>
            </a:xfrm>
            <a:prstGeom prst="rect">
              <a:avLst/>
            </a:prstGeom>
            <a:noFill/>
            <a:ln w="190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26" name="Rectangle 25"/>
          <p:cNvSpPr/>
          <p:nvPr/>
        </p:nvSpPr>
        <p:spPr>
          <a:xfrm>
            <a:off x="503237" y="5249862"/>
            <a:ext cx="7788570" cy="1348061"/>
          </a:xfrm>
          <a:prstGeom prst="rect">
            <a:avLst/>
          </a:prstGeom>
          <a:ln>
            <a:noFill/>
          </a:ln>
        </p:spPr>
        <p:txBody>
          <a:bodyPr wrap="square">
            <a:spAutoFit/>
          </a:bodyPr>
          <a:lstStyle/>
          <a:p>
            <a:pPr marL="291436" indent="-291436">
              <a:buFont typeface="Arial" panose="020B0604020202020204" pitchFamily="34" charset="0"/>
              <a:buChar char="•"/>
            </a:pPr>
            <a:r>
              <a:rPr lang="en-US" sz="2040" spc="-71" dirty="0">
                <a:gradFill>
                  <a:gsLst>
                    <a:gs pos="5417">
                      <a:srgbClr val="505050"/>
                    </a:gs>
                    <a:gs pos="28000">
                      <a:srgbClr val="505050"/>
                    </a:gs>
                  </a:gsLst>
                  <a:lin ang="5400000" scaled="0"/>
                </a:gradFill>
              </a:rPr>
              <a:t>Blog:</a:t>
            </a:r>
          </a:p>
          <a:p>
            <a:pPr marL="757807" lvl="1" indent="-291436">
              <a:buFont typeface="Arial" panose="020B0604020202020204" pitchFamily="34" charset="0"/>
              <a:buChar char="•"/>
            </a:pPr>
            <a:r>
              <a:rPr lang="en-US" sz="2040" spc="-71" dirty="0" smtClean="0">
                <a:gradFill>
                  <a:gsLst>
                    <a:gs pos="5417">
                      <a:srgbClr val="505050"/>
                    </a:gs>
                    <a:gs pos="28000">
                      <a:srgbClr val="505050"/>
                    </a:gs>
                  </a:gsLst>
                  <a:lin ang="5400000" scaled="0"/>
                </a:gradFill>
                <a:hlinkClick r:id="rId7"/>
              </a:rPr>
              <a:t>Demand Management, now with SharePoint Designer</a:t>
            </a:r>
            <a:endParaRPr lang="en-US" sz="2040" spc="-71" dirty="0" smtClean="0">
              <a:gradFill>
                <a:gsLst>
                  <a:gs pos="5417">
                    <a:srgbClr val="505050"/>
                  </a:gs>
                  <a:gs pos="28000">
                    <a:srgbClr val="505050"/>
                  </a:gs>
                </a:gsLst>
                <a:lin ang="5400000" scaled="0"/>
              </a:gradFill>
            </a:endParaRPr>
          </a:p>
          <a:p>
            <a:pPr marL="757807" lvl="1" indent="-291436">
              <a:buFont typeface="Arial" panose="020B0604020202020204" pitchFamily="34" charset="0"/>
              <a:buChar char="•"/>
            </a:pPr>
            <a:r>
              <a:rPr lang="en-US" sz="2040" spc="-71" dirty="0">
                <a:gradFill>
                  <a:gsLst>
                    <a:gs pos="5417">
                      <a:srgbClr val="505050"/>
                    </a:gs>
                    <a:gs pos="28000">
                      <a:srgbClr val="505050"/>
                    </a:gs>
                  </a:gsLst>
                  <a:lin ang="5400000" scaled="0"/>
                </a:gradFill>
                <a:hlinkClick r:id="rId8"/>
              </a:rPr>
              <a:t>Demand Management and Ideation in Microsoft Project </a:t>
            </a:r>
            <a:r>
              <a:rPr lang="en-US" sz="2040" spc="-71" dirty="0" smtClean="0">
                <a:gradFill>
                  <a:gsLst>
                    <a:gs pos="5417">
                      <a:srgbClr val="505050"/>
                    </a:gs>
                    <a:gs pos="28000">
                      <a:srgbClr val="505050"/>
                    </a:gs>
                  </a:gsLst>
                  <a:lin ang="5400000" scaled="0"/>
                </a:gradFill>
                <a:hlinkClick r:id="rId8"/>
              </a:rPr>
              <a:t>Online</a:t>
            </a:r>
            <a:endParaRPr lang="en-US" sz="2040" spc="-71" dirty="0" smtClean="0">
              <a:gradFill>
                <a:gsLst>
                  <a:gs pos="5417">
                    <a:srgbClr val="505050"/>
                  </a:gs>
                  <a:gs pos="28000">
                    <a:srgbClr val="505050"/>
                  </a:gs>
                </a:gsLst>
                <a:lin ang="5400000" scaled="0"/>
              </a:gradFill>
            </a:endParaRPr>
          </a:p>
          <a:p>
            <a:pPr marL="291436" indent="-291436">
              <a:buFont typeface="Arial" panose="020B0604020202020204" pitchFamily="34" charset="0"/>
              <a:buChar char="•"/>
            </a:pPr>
            <a:r>
              <a:rPr lang="en-US" sz="2040" spc="-71" dirty="0" smtClean="0">
                <a:gradFill>
                  <a:gsLst>
                    <a:gs pos="5417">
                      <a:srgbClr val="505050"/>
                    </a:gs>
                    <a:gs pos="28000">
                      <a:srgbClr val="505050"/>
                    </a:gs>
                  </a:gsLst>
                  <a:lin ang="5400000" scaled="0"/>
                </a:gradFill>
              </a:rPr>
              <a:t>MSDN: </a:t>
            </a:r>
            <a:r>
              <a:rPr lang="en-US" sz="2040" spc="-71" dirty="0" smtClean="0">
                <a:gradFill>
                  <a:gsLst>
                    <a:gs pos="5417">
                      <a:srgbClr val="505050"/>
                    </a:gs>
                    <a:gs pos="28000">
                      <a:srgbClr val="505050"/>
                    </a:gs>
                  </a:gsLst>
                  <a:lin ang="5400000" scaled="0"/>
                </a:gradFill>
                <a:hlinkClick r:id="rId9"/>
              </a:rPr>
              <a:t>Getting </a:t>
            </a:r>
            <a:r>
              <a:rPr lang="en-US" sz="2040" spc="-71" dirty="0">
                <a:gradFill>
                  <a:gsLst>
                    <a:gs pos="5417">
                      <a:srgbClr val="505050"/>
                    </a:gs>
                    <a:gs pos="28000">
                      <a:srgbClr val="505050"/>
                    </a:gs>
                  </a:gsLst>
                  <a:lin ang="5400000" scaled="0"/>
                </a:gradFill>
                <a:hlinkClick r:id="rId9"/>
              </a:rPr>
              <a:t>started developing Project Server 2013 </a:t>
            </a:r>
            <a:r>
              <a:rPr lang="en-US" sz="2040" spc="-71" dirty="0" smtClean="0">
                <a:gradFill>
                  <a:gsLst>
                    <a:gs pos="5417">
                      <a:srgbClr val="505050"/>
                    </a:gs>
                    <a:gs pos="28000">
                      <a:srgbClr val="505050"/>
                    </a:gs>
                  </a:gsLst>
                  <a:lin ang="5400000" scaled="0"/>
                </a:gradFill>
                <a:hlinkClick r:id="rId9"/>
              </a:rPr>
              <a:t>workflows</a:t>
            </a:r>
            <a:endParaRPr lang="en-US" sz="2040" spc="-71" dirty="0" smtClean="0">
              <a:gradFill>
                <a:gsLst>
                  <a:gs pos="5417">
                    <a:srgbClr val="505050"/>
                  </a:gs>
                  <a:gs pos="28000">
                    <a:srgbClr val="505050"/>
                  </a:gs>
                </a:gsLst>
                <a:lin ang="5400000" scaled="0"/>
              </a:gradFill>
            </a:endParaRPr>
          </a:p>
        </p:txBody>
      </p:sp>
    </p:spTree>
    <p:extLst>
      <p:ext uri="{BB962C8B-B14F-4D97-AF65-F5344CB8AC3E}">
        <p14:creationId xmlns:p14="http://schemas.microsoft.com/office/powerpoint/2010/main" val="16032149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0" y="1212850"/>
            <a:ext cx="11887200" cy="5065713"/>
          </a:xfrm>
        </p:spPr>
        <p:txBody>
          <a:bodyPr/>
          <a:lstStyle/>
          <a:p>
            <a:pPr marL="0" lvl="1" indent="0">
              <a:buNone/>
            </a:pPr>
            <a:r>
              <a:rPr lang="en-US" sz="2000" spc="-70" dirty="0" smtClean="0">
                <a:gradFill>
                  <a:gsLst>
                    <a:gs pos="100000">
                      <a:schemeClr val="tx2"/>
                    </a:gs>
                    <a:gs pos="0">
                      <a:schemeClr val="tx2"/>
                    </a:gs>
                  </a:gsLst>
                  <a:lin ang="5400000" scaled="0"/>
                </a:gradFill>
              </a:rPr>
              <a:t>SPC079 </a:t>
            </a:r>
            <a:r>
              <a:rPr lang="en-US" sz="2000" spc="-70" dirty="0">
                <a:gradFill>
                  <a:gsLst>
                    <a:gs pos="100000">
                      <a:schemeClr val="tx2"/>
                    </a:gs>
                    <a:gs pos="0">
                      <a:schemeClr val="tx2"/>
                    </a:gs>
                  </a:gsLst>
                  <a:lin ang="5400000" scaled="0"/>
                </a:gradFill>
              </a:rPr>
              <a:t>| </a:t>
            </a:r>
            <a:r>
              <a:rPr lang="en-US" sz="2000" spc="-70" dirty="0">
                <a:solidFill>
                  <a:schemeClr val="accent2"/>
                </a:solidFill>
              </a:rPr>
              <a:t>Delivering Winning Projects in SharePoint With Microsoft Project</a:t>
            </a:r>
            <a:r>
              <a:rPr lang="en-US" sz="2000" spc="-70" dirty="0">
                <a:gradFill>
                  <a:gsLst>
                    <a:gs pos="100000">
                      <a:schemeClr val="tx2"/>
                    </a:gs>
                    <a:gs pos="0">
                      <a:schemeClr val="tx2"/>
                    </a:gs>
                  </a:gsLst>
                  <a:lin ang="5400000" scaled="0"/>
                </a:gradFill>
              </a:rPr>
              <a:t> | </a:t>
            </a:r>
            <a:r>
              <a:rPr lang="en-US" sz="2000" spc="-70" dirty="0">
                <a:solidFill>
                  <a:schemeClr val="accent1"/>
                </a:solidFill>
              </a:rPr>
              <a:t>Mon @11:00am</a:t>
            </a:r>
          </a:p>
          <a:p>
            <a:pPr marL="0" lvl="1" indent="0">
              <a:buNone/>
            </a:pPr>
            <a:r>
              <a:rPr lang="en-US" sz="2000" spc="-70" dirty="0">
                <a:gradFill>
                  <a:gsLst>
                    <a:gs pos="100000">
                      <a:schemeClr val="tx2"/>
                    </a:gs>
                    <a:gs pos="0">
                      <a:schemeClr val="tx2"/>
                    </a:gs>
                  </a:gsLst>
                  <a:lin ang="5400000" scaled="0"/>
                </a:gradFill>
              </a:rPr>
              <a:t>SPC131 | </a:t>
            </a:r>
            <a:r>
              <a:rPr lang="en-US" sz="2000" spc="-70" dirty="0">
                <a:solidFill>
                  <a:schemeClr val="accent2"/>
                </a:solidFill>
              </a:rPr>
              <a:t>Introducing Project Online, a New Office 365 Service </a:t>
            </a:r>
            <a:r>
              <a:rPr lang="en-US" sz="2000" spc="-70" dirty="0">
                <a:gradFill>
                  <a:gsLst>
                    <a:gs pos="100000">
                      <a:schemeClr val="tx2"/>
                    </a:gs>
                    <a:gs pos="0">
                      <a:schemeClr val="tx2"/>
                    </a:gs>
                  </a:gsLst>
                  <a:lin ang="5400000" scaled="0"/>
                </a:gradFill>
              </a:rPr>
              <a:t>| </a:t>
            </a:r>
            <a:r>
              <a:rPr lang="en-US" sz="2000" spc="-70" dirty="0">
                <a:solidFill>
                  <a:schemeClr val="accent1"/>
                </a:solidFill>
              </a:rPr>
              <a:t>Mon @2:00pm</a:t>
            </a:r>
          </a:p>
          <a:p>
            <a:pPr marL="0" lvl="1" indent="0">
              <a:buNone/>
            </a:pPr>
            <a:r>
              <a:rPr lang="en-US" sz="2000" spc="-70" dirty="0">
                <a:gradFill>
                  <a:gsLst>
                    <a:gs pos="100000">
                      <a:schemeClr val="tx2"/>
                    </a:gs>
                    <a:gs pos="0">
                      <a:schemeClr val="tx2"/>
                    </a:gs>
                  </a:gsLst>
                  <a:lin ang="5400000" scaled="0"/>
                </a:gradFill>
              </a:rPr>
              <a:t>SPC179 | </a:t>
            </a:r>
            <a:r>
              <a:rPr lang="en-US" sz="2000" spc="-70" dirty="0">
                <a:solidFill>
                  <a:schemeClr val="accent2"/>
                </a:solidFill>
              </a:rPr>
              <a:t>Overview of Project Portfolio Management Using Project </a:t>
            </a:r>
            <a:r>
              <a:rPr lang="en-US" sz="2000" spc="-70" dirty="0" smtClean="0">
                <a:solidFill>
                  <a:schemeClr val="accent2"/>
                </a:solidFill>
              </a:rPr>
              <a:t>Online &amp; Project </a:t>
            </a:r>
            <a:r>
              <a:rPr lang="en-US" sz="2000" spc="-70" dirty="0">
                <a:solidFill>
                  <a:schemeClr val="accent2"/>
                </a:solidFill>
              </a:rPr>
              <a:t>Server </a:t>
            </a:r>
            <a:r>
              <a:rPr lang="en-US" sz="2000" spc="-70" dirty="0" smtClean="0">
                <a:gradFill>
                  <a:gsLst>
                    <a:gs pos="100000">
                      <a:schemeClr val="tx2"/>
                    </a:gs>
                    <a:gs pos="0">
                      <a:schemeClr val="tx2"/>
                    </a:gs>
                  </a:gsLst>
                  <a:lin ang="5400000" scaled="0"/>
                </a:gradFill>
              </a:rPr>
              <a:t>| </a:t>
            </a:r>
            <a:r>
              <a:rPr lang="en-US" sz="2000" spc="-70" dirty="0">
                <a:solidFill>
                  <a:schemeClr val="accent1"/>
                </a:solidFill>
              </a:rPr>
              <a:t>Mon @3:45pm</a:t>
            </a:r>
          </a:p>
          <a:p>
            <a:pPr marL="0" lvl="1" indent="0">
              <a:buNone/>
            </a:pPr>
            <a:r>
              <a:rPr lang="en-US" sz="2000" spc="-70" dirty="0">
                <a:gradFill>
                  <a:gsLst>
                    <a:gs pos="100000">
                      <a:schemeClr val="tx2"/>
                    </a:gs>
                    <a:gs pos="0">
                      <a:schemeClr val="tx2"/>
                    </a:gs>
                  </a:gsLst>
                  <a:lin ang="5400000" scaled="0"/>
                </a:gradFill>
              </a:rPr>
              <a:t>SPC254 | </a:t>
            </a:r>
            <a:r>
              <a:rPr lang="en-US" sz="2000" spc="-70" dirty="0">
                <a:solidFill>
                  <a:schemeClr val="accent2"/>
                </a:solidFill>
              </a:rPr>
              <a:t>What's New for Developers in Project 2013 </a:t>
            </a:r>
            <a:r>
              <a:rPr lang="en-US" sz="2000" spc="-70" dirty="0">
                <a:gradFill>
                  <a:gsLst>
                    <a:gs pos="100000">
                      <a:schemeClr val="tx2"/>
                    </a:gs>
                    <a:gs pos="0">
                      <a:schemeClr val="tx2"/>
                    </a:gs>
                  </a:gsLst>
                  <a:lin ang="5400000" scaled="0"/>
                </a:gradFill>
              </a:rPr>
              <a:t>| </a:t>
            </a:r>
            <a:r>
              <a:rPr lang="en-US" sz="2000" spc="-70" dirty="0">
                <a:solidFill>
                  <a:schemeClr val="accent1"/>
                </a:solidFill>
              </a:rPr>
              <a:t>Tues @9:00am</a:t>
            </a:r>
          </a:p>
          <a:p>
            <a:pPr marL="0" lvl="1" indent="0">
              <a:buNone/>
            </a:pPr>
            <a:r>
              <a:rPr lang="en-US" sz="2000" spc="-70" dirty="0">
                <a:gradFill>
                  <a:gsLst>
                    <a:gs pos="100000">
                      <a:schemeClr val="tx2"/>
                    </a:gs>
                    <a:gs pos="0">
                      <a:schemeClr val="tx2"/>
                    </a:gs>
                  </a:gsLst>
                  <a:lin ang="5400000" scaled="0"/>
                </a:gradFill>
              </a:rPr>
              <a:t>SPC249 | </a:t>
            </a:r>
            <a:r>
              <a:rPr lang="en-US" sz="2000" spc="-70" dirty="0">
                <a:solidFill>
                  <a:schemeClr val="accent2"/>
                </a:solidFill>
              </a:rPr>
              <a:t>What's New for IT Professionals in Project Server 2013 </a:t>
            </a:r>
            <a:r>
              <a:rPr lang="en-US" sz="2000" spc="-70" dirty="0">
                <a:gradFill>
                  <a:gsLst>
                    <a:gs pos="100000">
                      <a:schemeClr val="tx2"/>
                    </a:gs>
                    <a:gs pos="0">
                      <a:schemeClr val="tx2"/>
                    </a:gs>
                  </a:gsLst>
                  <a:lin ang="5400000" scaled="0"/>
                </a:gradFill>
              </a:rPr>
              <a:t>| </a:t>
            </a:r>
            <a:r>
              <a:rPr lang="en-US" sz="2000" spc="-70" dirty="0">
                <a:solidFill>
                  <a:schemeClr val="accent1"/>
                </a:solidFill>
              </a:rPr>
              <a:t>Tues @10:30am</a:t>
            </a:r>
          </a:p>
          <a:p>
            <a:pPr marL="0" lvl="1" indent="0">
              <a:buNone/>
            </a:pPr>
            <a:r>
              <a:rPr lang="en-US" sz="2000" spc="-70" dirty="0">
                <a:gradFill>
                  <a:gsLst>
                    <a:gs pos="100000">
                      <a:schemeClr val="tx2"/>
                    </a:gs>
                    <a:gs pos="0">
                      <a:schemeClr val="tx2"/>
                    </a:gs>
                  </a:gsLst>
                  <a:lin ang="5400000" scaled="0"/>
                </a:gradFill>
              </a:rPr>
              <a:t>SPC098 | </a:t>
            </a:r>
            <a:r>
              <a:rPr lang="en-US" sz="2000" spc="-70" dirty="0">
                <a:solidFill>
                  <a:schemeClr val="accent2"/>
                </a:solidFill>
              </a:rPr>
              <a:t>Fast Track Your Project Management Office (PMO) with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Tues @3:15pm</a:t>
            </a:r>
          </a:p>
          <a:p>
            <a:pPr marL="0" lvl="1" indent="0">
              <a:buNone/>
            </a:pPr>
            <a:r>
              <a:rPr lang="en-US" sz="2000" spc="-70" dirty="0">
                <a:gradFill>
                  <a:gsLst>
                    <a:gs pos="100000">
                      <a:schemeClr val="tx2"/>
                    </a:gs>
                    <a:gs pos="0">
                      <a:schemeClr val="tx2"/>
                    </a:gs>
                  </a:gsLst>
                  <a:lin ang="5400000" scaled="0"/>
                </a:gradFill>
              </a:rPr>
              <a:t>SPC038 | </a:t>
            </a:r>
            <a:r>
              <a:rPr lang="en-US" sz="2000" spc="-70" dirty="0">
                <a:solidFill>
                  <a:schemeClr val="accent2"/>
                </a:solidFill>
              </a:rPr>
              <a:t>Choosing the Right Project Management Solution for Today and the Future </a:t>
            </a:r>
            <a:r>
              <a:rPr lang="en-US" sz="2000" spc="-70" dirty="0">
                <a:gradFill>
                  <a:gsLst>
                    <a:gs pos="100000">
                      <a:schemeClr val="tx2"/>
                    </a:gs>
                    <a:gs pos="0">
                      <a:schemeClr val="tx2"/>
                    </a:gs>
                  </a:gsLst>
                  <a:lin ang="5400000" scaled="0"/>
                </a:gradFill>
              </a:rPr>
              <a:t>| </a:t>
            </a:r>
            <a:r>
              <a:rPr lang="en-US" sz="2000" spc="-70" dirty="0">
                <a:solidFill>
                  <a:schemeClr val="accent1"/>
                </a:solidFill>
              </a:rPr>
              <a:t>Wed @9:00am</a:t>
            </a:r>
          </a:p>
          <a:p>
            <a:pPr marL="0" lvl="1" indent="0">
              <a:buNone/>
            </a:pPr>
            <a:r>
              <a:rPr lang="en-US" sz="2000" spc="-70" dirty="0">
                <a:gradFill>
                  <a:gsLst>
                    <a:gs pos="100000">
                      <a:schemeClr val="tx2"/>
                    </a:gs>
                    <a:gs pos="0">
                      <a:schemeClr val="tx2"/>
                    </a:gs>
                  </a:gsLst>
                  <a:lin ang="5400000" scaled="0"/>
                </a:gradFill>
              </a:rPr>
              <a:t>SPC168 | </a:t>
            </a:r>
            <a:r>
              <a:rPr lang="en-US" sz="2000" spc="-70" dirty="0">
                <a:solidFill>
                  <a:schemeClr val="accent2"/>
                </a:solidFill>
              </a:rPr>
              <a:t>Overview of Building Apps for Project &amp;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Wed @10:30am</a:t>
            </a:r>
          </a:p>
          <a:p>
            <a:pPr marL="0" lvl="1" indent="0">
              <a:buNone/>
            </a:pPr>
            <a:r>
              <a:rPr lang="en-US" sz="2000" spc="-70" dirty="0">
                <a:gradFill>
                  <a:gsLst>
                    <a:gs pos="100000">
                      <a:schemeClr val="tx2"/>
                    </a:gs>
                    <a:gs pos="0">
                      <a:schemeClr val="tx2"/>
                    </a:gs>
                  </a:gsLst>
                  <a:lin ang="5400000" scaled="0"/>
                </a:gradFill>
              </a:rPr>
              <a:t>SPC171 | </a:t>
            </a:r>
            <a:r>
              <a:rPr lang="en-US" sz="2000" spc="-70" dirty="0">
                <a:solidFill>
                  <a:schemeClr val="accent2"/>
                </a:solidFill>
              </a:rPr>
              <a:t>Overview of Business Intelligence and Reporting using Project </a:t>
            </a:r>
            <a:r>
              <a:rPr lang="en-US" sz="2000" spc="-70" dirty="0" smtClean="0">
                <a:solidFill>
                  <a:schemeClr val="accent2"/>
                </a:solidFill>
              </a:rPr>
              <a:t>Online/Project </a:t>
            </a:r>
            <a:r>
              <a:rPr lang="en-US" sz="2000" spc="-70" dirty="0">
                <a:solidFill>
                  <a:schemeClr val="accent2"/>
                </a:solidFill>
              </a:rPr>
              <a:t>Server </a:t>
            </a:r>
            <a:r>
              <a:rPr lang="en-US" sz="2000" spc="-70" dirty="0" smtClean="0">
                <a:gradFill>
                  <a:gsLst>
                    <a:gs pos="100000">
                      <a:schemeClr val="tx2"/>
                    </a:gs>
                    <a:gs pos="0">
                      <a:schemeClr val="tx2"/>
                    </a:gs>
                  </a:gsLst>
                  <a:lin ang="5400000" scaled="0"/>
                </a:gradFill>
              </a:rPr>
              <a:t>| </a:t>
            </a:r>
            <a:r>
              <a:rPr lang="en-US" sz="2000" spc="-70" dirty="0">
                <a:solidFill>
                  <a:schemeClr val="accent1"/>
                </a:solidFill>
              </a:rPr>
              <a:t>Wed @10:30am</a:t>
            </a:r>
          </a:p>
          <a:p>
            <a:pPr marL="0" lvl="1" indent="0">
              <a:buNone/>
            </a:pPr>
            <a:r>
              <a:rPr lang="en-US" sz="2000" spc="-70" dirty="0">
                <a:gradFill>
                  <a:gsLst>
                    <a:gs pos="100000">
                      <a:schemeClr val="tx2"/>
                    </a:gs>
                    <a:gs pos="0">
                      <a:schemeClr val="tx2"/>
                    </a:gs>
                  </a:gsLst>
                  <a:lin ang="5400000" scaled="0"/>
                </a:gradFill>
              </a:rPr>
              <a:t>SPC052 | </a:t>
            </a:r>
            <a:r>
              <a:rPr lang="en-US" sz="2000" spc="-70" dirty="0">
                <a:solidFill>
                  <a:schemeClr val="accent2"/>
                </a:solidFill>
              </a:rPr>
              <a:t>Customer Showcase: Upgrading Revlon to SharePoint and Project Server </a:t>
            </a:r>
            <a:r>
              <a:rPr lang="en-US" sz="2000" spc="-70" dirty="0" smtClean="0">
                <a:gradFill>
                  <a:gsLst>
                    <a:gs pos="100000">
                      <a:schemeClr val="tx2"/>
                    </a:gs>
                    <a:gs pos="0">
                      <a:schemeClr val="tx2"/>
                    </a:gs>
                  </a:gsLst>
                  <a:lin ang="5400000" scaled="0"/>
                </a:gradFill>
              </a:rPr>
              <a:t>| </a:t>
            </a:r>
            <a:r>
              <a:rPr lang="en-US" sz="2000" spc="-70" dirty="0">
                <a:solidFill>
                  <a:schemeClr val="accent1"/>
                </a:solidFill>
              </a:rPr>
              <a:t>Wed @1:45pm</a:t>
            </a:r>
          </a:p>
          <a:p>
            <a:pPr marL="0" lvl="1" indent="0">
              <a:buNone/>
            </a:pPr>
            <a:r>
              <a:rPr lang="en-US" sz="2000" spc="-70" dirty="0">
                <a:gradFill>
                  <a:gsLst>
                    <a:gs pos="100000">
                      <a:schemeClr val="tx2"/>
                    </a:gs>
                    <a:gs pos="0">
                      <a:schemeClr val="tx2"/>
                    </a:gs>
                  </a:gsLst>
                  <a:lin ang="5400000" scaled="0"/>
                </a:gradFill>
              </a:rPr>
              <a:t>SPC248 | </a:t>
            </a:r>
            <a:r>
              <a:rPr lang="en-US" sz="2000" spc="-70" dirty="0">
                <a:solidFill>
                  <a:schemeClr val="accent2"/>
                </a:solidFill>
              </a:rPr>
              <a:t>What's New in Designing Workflows and Managing </a:t>
            </a:r>
            <a:r>
              <a:rPr lang="en-US" sz="2000" spc="-70" dirty="0" smtClean="0">
                <a:solidFill>
                  <a:schemeClr val="accent2"/>
                </a:solidFill>
              </a:rPr>
              <a:t>Requests </a:t>
            </a:r>
            <a:r>
              <a:rPr lang="en-US" sz="2000" spc="-70" dirty="0">
                <a:solidFill>
                  <a:schemeClr val="accent2"/>
                </a:solidFill>
              </a:rPr>
              <a:t>With Project </a:t>
            </a:r>
            <a:r>
              <a:rPr lang="en-US" sz="2000" spc="-70" dirty="0" smtClean="0">
                <a:solidFill>
                  <a:schemeClr val="accent2"/>
                </a:solidFill>
              </a:rPr>
              <a:t>Online </a:t>
            </a:r>
            <a:r>
              <a:rPr lang="en-US" sz="2000" spc="-70" dirty="0" smtClean="0">
                <a:gradFill>
                  <a:gsLst>
                    <a:gs pos="100000">
                      <a:schemeClr val="tx2"/>
                    </a:gs>
                    <a:gs pos="0">
                      <a:schemeClr val="tx2"/>
                    </a:gs>
                  </a:gsLst>
                  <a:lin ang="5400000" scaled="0"/>
                </a:gradFill>
              </a:rPr>
              <a:t>| </a:t>
            </a:r>
            <a:r>
              <a:rPr lang="en-US" sz="2000" spc="-70" dirty="0">
                <a:solidFill>
                  <a:schemeClr val="accent1"/>
                </a:solidFill>
              </a:rPr>
              <a:t>Wed @5:00pm</a:t>
            </a:r>
          </a:p>
          <a:p>
            <a:pPr marL="0" lvl="1" indent="0">
              <a:buNone/>
            </a:pPr>
            <a:r>
              <a:rPr lang="en-US" sz="2000" spc="-70" dirty="0">
                <a:gradFill>
                  <a:gsLst>
                    <a:gs pos="100000">
                      <a:schemeClr val="tx2"/>
                    </a:gs>
                    <a:gs pos="0">
                      <a:schemeClr val="tx2"/>
                    </a:gs>
                  </a:gsLst>
                  <a:lin ang="5400000" scaled="0"/>
                </a:gradFill>
              </a:rPr>
              <a:t>SPC021 | </a:t>
            </a:r>
            <a:r>
              <a:rPr lang="en-US" sz="2000" spc="-70" dirty="0">
                <a:solidFill>
                  <a:schemeClr val="accent2"/>
                </a:solidFill>
              </a:rPr>
              <a:t>Best Practices for How to Leverage Project Online Based on Customer Feedback</a:t>
            </a:r>
            <a:r>
              <a:rPr lang="en-US" sz="2000" spc="-70" dirty="0">
                <a:gradFill>
                  <a:gsLst>
                    <a:gs pos="100000">
                      <a:schemeClr val="tx2"/>
                    </a:gs>
                    <a:gs pos="0">
                      <a:schemeClr val="tx2"/>
                    </a:gs>
                  </a:gsLst>
                  <a:lin ang="5400000" scaled="0"/>
                </a:gradFill>
              </a:rPr>
              <a:t> | </a:t>
            </a:r>
            <a:r>
              <a:rPr lang="en-US" sz="2000" spc="-70" dirty="0" err="1">
                <a:solidFill>
                  <a:schemeClr val="accent1"/>
                </a:solidFill>
              </a:rPr>
              <a:t>Thur</a:t>
            </a:r>
            <a:r>
              <a:rPr lang="en-US" sz="2000" spc="-70" dirty="0">
                <a:solidFill>
                  <a:schemeClr val="accent1"/>
                </a:solidFill>
              </a:rPr>
              <a:t> @</a:t>
            </a:r>
            <a:r>
              <a:rPr lang="en-US" sz="2000" spc="-70" dirty="0" smtClean="0">
                <a:solidFill>
                  <a:schemeClr val="accent1"/>
                </a:solidFill>
              </a:rPr>
              <a:t>12:00pm</a:t>
            </a:r>
          </a:p>
          <a:p>
            <a:pPr marL="0" lvl="1" indent="0">
              <a:buNone/>
            </a:pPr>
            <a:endParaRPr lang="en-US" sz="2000" spc="-70" dirty="0">
              <a:solidFill>
                <a:schemeClr val="accent1"/>
              </a:solidFill>
            </a:endParaRPr>
          </a:p>
          <a:p>
            <a:pPr marL="0" lvl="1" indent="0">
              <a:buNone/>
            </a:pPr>
            <a:r>
              <a:rPr lang="en-US" sz="3200" spc="-70" dirty="0" smtClean="0">
                <a:solidFill>
                  <a:schemeClr val="tx1"/>
                </a:solidFill>
              </a:rPr>
              <a:t>See you at &gt; </a:t>
            </a:r>
            <a:r>
              <a:rPr lang="en-US" sz="3200" spc="-70" dirty="0" smtClean="0">
                <a:solidFill>
                  <a:schemeClr val="accent2"/>
                </a:solidFill>
              </a:rPr>
              <a:t>Project Booth </a:t>
            </a:r>
            <a:r>
              <a:rPr lang="en-US" sz="3200" spc="-70" dirty="0" smtClean="0">
                <a:solidFill>
                  <a:schemeClr val="tx1"/>
                </a:solidFill>
              </a:rPr>
              <a:t>and </a:t>
            </a:r>
            <a:r>
              <a:rPr lang="en-US" sz="3200" spc="-70" dirty="0" smtClean="0">
                <a:solidFill>
                  <a:schemeClr val="accent1"/>
                </a:solidFill>
              </a:rPr>
              <a:t>Ask The Experts</a:t>
            </a:r>
            <a:endParaRPr lang="en-US" sz="3200" spc="-70" dirty="0">
              <a:solidFill>
                <a:schemeClr val="accent1"/>
              </a:solidFill>
            </a:endParaRPr>
          </a:p>
        </p:txBody>
      </p:sp>
      <p:sp>
        <p:nvSpPr>
          <p:cNvPr id="2" name="Title 1"/>
          <p:cNvSpPr>
            <a:spLocks noGrp="1"/>
          </p:cNvSpPr>
          <p:nvPr>
            <p:ph type="title" idx="4294967295"/>
          </p:nvPr>
        </p:nvSpPr>
        <p:spPr>
          <a:xfrm>
            <a:off x="547688" y="295275"/>
            <a:ext cx="11888787" cy="917575"/>
          </a:xfrm>
        </p:spPr>
        <p:txBody>
          <a:bodyPr/>
          <a:lstStyle/>
          <a:p>
            <a:r>
              <a:rPr lang="en-US" dirty="0" smtClean="0"/>
              <a:t>Microsoft Project Presence At #SPC12</a:t>
            </a:r>
            <a:endParaRPr lang="en-US" dirty="0"/>
          </a:p>
        </p:txBody>
      </p:sp>
    </p:spTree>
    <p:extLst>
      <p:ext uri="{BB962C8B-B14F-4D97-AF65-F5344CB8AC3E}">
        <p14:creationId xmlns:p14="http://schemas.microsoft.com/office/powerpoint/2010/main" val="285882812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33363"/>
            <a:ext cx="11371263" cy="762000"/>
          </a:xfrm>
        </p:spPr>
        <p:txBody>
          <a:bodyPr/>
          <a:lstStyle/>
          <a:p>
            <a:r>
              <a:rPr lang="en-US" sz="5507" dirty="0"/>
              <a:t>Next steps</a:t>
            </a:r>
          </a:p>
        </p:txBody>
      </p:sp>
      <p:grpSp>
        <p:nvGrpSpPr>
          <p:cNvPr id="8" name="Group 7"/>
          <p:cNvGrpSpPr/>
          <p:nvPr/>
        </p:nvGrpSpPr>
        <p:grpSpPr>
          <a:xfrm>
            <a:off x="4374858" y="1463669"/>
            <a:ext cx="3697146" cy="4126582"/>
            <a:chOff x="4242752" y="1348273"/>
            <a:chExt cx="3624982" cy="4046036"/>
          </a:xfrm>
        </p:grpSpPr>
        <p:sp>
          <p:nvSpPr>
            <p:cNvPr id="6" name="Rectangle 5"/>
            <p:cNvSpPr/>
            <p:nvPr/>
          </p:nvSpPr>
          <p:spPr bwMode="auto">
            <a:xfrm>
              <a:off x="4242752" y="1348273"/>
              <a:ext cx="3474720" cy="3474720"/>
            </a:xfrm>
            <a:prstGeom prst="rect">
              <a:avLst/>
            </a:prstGeom>
            <a:solidFill>
              <a:schemeClr val="accent2"/>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71" dirty="0" smtClean="0">
                  <a:solidFill>
                    <a:srgbClr val="FFFFFF"/>
                  </a:solidFill>
                  <a:latin typeface="Segoe UI Light"/>
                </a:rPr>
                <a:t>Ready Yourselves</a:t>
              </a:r>
              <a:endParaRPr lang="en-US" sz="3060" spc="-71" dirty="0">
                <a:solidFill>
                  <a:srgbClr val="FFFFFF"/>
                </a:solidFill>
                <a:latin typeface="Segoe UI Light"/>
              </a:endParaRPr>
            </a:p>
          </p:txBody>
        </p:sp>
        <p:sp>
          <p:nvSpPr>
            <p:cNvPr id="10" name="TextBox 9"/>
            <p:cNvSpPr txBox="1"/>
            <p:nvPr/>
          </p:nvSpPr>
          <p:spPr>
            <a:xfrm>
              <a:off x="6628099" y="2788980"/>
              <a:ext cx="1239635" cy="2605329"/>
            </a:xfrm>
            <a:prstGeom prst="rect">
              <a:avLst/>
            </a:prstGeom>
            <a:noFill/>
          </p:spPr>
          <p:txBody>
            <a:bodyPr wrap="none" lIns="0" tIns="0" rIns="0" bIns="0" rtlCol="0">
              <a:spAutoFit/>
            </a:bodyPr>
            <a:lstStyle/>
            <a:p>
              <a:r>
                <a:rPr lang="en-US" sz="16930" b="1" spc="-71" dirty="0">
                  <a:solidFill>
                    <a:srgbClr val="FFFFFF"/>
                  </a:solidFill>
                </a:rPr>
                <a:t>2</a:t>
              </a:r>
            </a:p>
          </p:txBody>
        </p:sp>
      </p:grpSp>
      <p:grpSp>
        <p:nvGrpSpPr>
          <p:cNvPr id="9" name="Group 8"/>
          <p:cNvGrpSpPr/>
          <p:nvPr/>
        </p:nvGrpSpPr>
        <p:grpSpPr>
          <a:xfrm>
            <a:off x="8231663" y="1463669"/>
            <a:ext cx="3684305" cy="4111334"/>
            <a:chOff x="7953692" y="1348274"/>
            <a:chExt cx="3612392" cy="4031086"/>
          </a:xfrm>
        </p:grpSpPr>
        <p:sp>
          <p:nvSpPr>
            <p:cNvPr id="7" name="Rectangle 6"/>
            <p:cNvSpPr/>
            <p:nvPr/>
          </p:nvSpPr>
          <p:spPr bwMode="auto">
            <a:xfrm>
              <a:off x="7953692" y="1348274"/>
              <a:ext cx="3474720" cy="3474720"/>
            </a:xfrm>
            <a:prstGeom prst="rect">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71" dirty="0" smtClean="0">
                  <a:solidFill>
                    <a:srgbClr val="FFFFFF"/>
                  </a:solidFill>
                  <a:latin typeface="Segoe UI Light"/>
                </a:rPr>
                <a:t>Spread The Love</a:t>
              </a:r>
              <a:endParaRPr lang="en-US" sz="3060" spc="-71" dirty="0">
                <a:solidFill>
                  <a:srgbClr val="FFFFFF"/>
                </a:solidFill>
                <a:latin typeface="Segoe UI Light"/>
              </a:endParaRPr>
            </a:p>
          </p:txBody>
        </p:sp>
        <p:sp>
          <p:nvSpPr>
            <p:cNvPr id="11" name="TextBox 10"/>
            <p:cNvSpPr txBox="1"/>
            <p:nvPr/>
          </p:nvSpPr>
          <p:spPr>
            <a:xfrm>
              <a:off x="10326449" y="2774031"/>
              <a:ext cx="1239635" cy="2605329"/>
            </a:xfrm>
            <a:prstGeom prst="rect">
              <a:avLst/>
            </a:prstGeom>
            <a:noFill/>
          </p:spPr>
          <p:txBody>
            <a:bodyPr wrap="none" lIns="0" tIns="0" rIns="0" bIns="0" rtlCol="0">
              <a:spAutoFit/>
            </a:bodyPr>
            <a:lstStyle/>
            <a:p>
              <a:r>
                <a:rPr lang="en-US" sz="16930" b="1" spc="-71" dirty="0">
                  <a:solidFill>
                    <a:srgbClr val="FFFFFF"/>
                  </a:solidFill>
                </a:rPr>
                <a:t>3</a:t>
              </a:r>
            </a:p>
          </p:txBody>
        </p:sp>
      </p:grpSp>
      <p:grpSp>
        <p:nvGrpSpPr>
          <p:cNvPr id="3" name="Group 2"/>
          <p:cNvGrpSpPr/>
          <p:nvPr/>
        </p:nvGrpSpPr>
        <p:grpSpPr>
          <a:xfrm>
            <a:off x="544900" y="1463669"/>
            <a:ext cx="3670300" cy="4128696"/>
            <a:chOff x="531812" y="1346200"/>
            <a:chExt cx="3598660" cy="4048109"/>
          </a:xfrm>
        </p:grpSpPr>
        <p:sp>
          <p:nvSpPr>
            <p:cNvPr id="5" name="Rectangle 4"/>
            <p:cNvSpPr/>
            <p:nvPr/>
          </p:nvSpPr>
          <p:spPr bwMode="auto">
            <a:xfrm>
              <a:off x="531812" y="1346200"/>
              <a:ext cx="3474720" cy="3474720"/>
            </a:xfrm>
            <a:prstGeom prst="rect">
              <a:avLst/>
            </a:prstGeom>
            <a:solidFill>
              <a:schemeClr val="accent1"/>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2290" fontAlgn="base">
                <a:lnSpc>
                  <a:spcPct val="90000"/>
                </a:lnSpc>
                <a:spcBef>
                  <a:spcPts val="612"/>
                </a:spcBef>
              </a:pPr>
              <a:r>
                <a:rPr lang="en-US" sz="3060" spc="-102" dirty="0" smtClean="0">
                  <a:solidFill>
                    <a:srgbClr val="FFFFFF"/>
                  </a:solidFill>
                  <a:latin typeface="Segoe UI Light"/>
                </a:rPr>
                <a:t>Try </a:t>
              </a:r>
              <a:r>
                <a:rPr lang="en-US" sz="3060" spc="-102" dirty="0">
                  <a:solidFill>
                    <a:srgbClr val="FFFFFF"/>
                  </a:solidFill>
                  <a:latin typeface="Segoe UI Light"/>
                </a:rPr>
                <a:t>T</a:t>
              </a:r>
              <a:r>
                <a:rPr lang="en-US" sz="3060" spc="-102" dirty="0" smtClean="0">
                  <a:solidFill>
                    <a:srgbClr val="FFFFFF"/>
                  </a:solidFill>
                  <a:latin typeface="Segoe UI Light"/>
                </a:rPr>
                <a:t>he New Project</a:t>
              </a:r>
              <a:endParaRPr lang="en-US" sz="3060" spc="-102" dirty="0">
                <a:solidFill>
                  <a:srgbClr val="FFFFFF"/>
                </a:solidFill>
                <a:latin typeface="Segoe UI Light"/>
              </a:endParaRPr>
            </a:p>
          </p:txBody>
        </p:sp>
        <p:sp>
          <p:nvSpPr>
            <p:cNvPr id="4" name="TextBox 3"/>
            <p:cNvSpPr txBox="1"/>
            <p:nvPr/>
          </p:nvSpPr>
          <p:spPr>
            <a:xfrm>
              <a:off x="2890837" y="2788980"/>
              <a:ext cx="1239635" cy="2605329"/>
            </a:xfrm>
            <a:prstGeom prst="rect">
              <a:avLst/>
            </a:prstGeom>
            <a:noFill/>
          </p:spPr>
          <p:txBody>
            <a:bodyPr wrap="none" lIns="0" tIns="0" rIns="0" bIns="0" rtlCol="0">
              <a:spAutoFit/>
            </a:bodyPr>
            <a:lstStyle/>
            <a:p>
              <a:r>
                <a:rPr lang="en-US" sz="16930" b="1" spc="-71" dirty="0">
                  <a:solidFill>
                    <a:srgbClr val="FFFFFF"/>
                  </a:solidFill>
                </a:rPr>
                <a:t>1</a:t>
              </a:r>
            </a:p>
          </p:txBody>
        </p:sp>
      </p:grpSp>
      <p:sp>
        <p:nvSpPr>
          <p:cNvPr id="12" name="Rectangle 11"/>
          <p:cNvSpPr/>
          <p:nvPr/>
        </p:nvSpPr>
        <p:spPr>
          <a:xfrm>
            <a:off x="531950" y="5267436"/>
            <a:ext cx="10583351" cy="1661993"/>
          </a:xfrm>
          <a:prstGeom prst="rect">
            <a:avLst/>
          </a:prstGeom>
          <a:ln>
            <a:solidFill>
              <a:schemeClr val="accent1"/>
            </a:solidFill>
          </a:ln>
        </p:spPr>
        <p:txBody>
          <a:bodyPr wrap="square">
            <a:spAutoFit/>
          </a:bodyPr>
          <a:lstStyle/>
          <a:p>
            <a:pPr marL="291436" indent="-291436">
              <a:buFont typeface="Arial" panose="020B0604020202020204" pitchFamily="34" charset="0"/>
              <a:buChar char="•"/>
            </a:pPr>
            <a:r>
              <a:rPr lang="en-US" sz="2040" spc="-71" dirty="0" smtClean="0">
                <a:gradFill>
                  <a:gsLst>
                    <a:gs pos="5417">
                      <a:srgbClr val="505050"/>
                    </a:gs>
                    <a:gs pos="28000">
                      <a:srgbClr val="505050"/>
                    </a:gs>
                  </a:gsLst>
                  <a:lin ang="5400000" scaled="0"/>
                </a:gradFill>
              </a:rPr>
              <a:t>Product </a:t>
            </a:r>
            <a:r>
              <a:rPr lang="en-US" sz="2040" spc="-71" dirty="0">
                <a:gradFill>
                  <a:gsLst>
                    <a:gs pos="5417">
                      <a:srgbClr val="505050"/>
                    </a:gs>
                    <a:gs pos="28000">
                      <a:srgbClr val="505050"/>
                    </a:gs>
                  </a:gsLst>
                  <a:lin ang="5400000" scaled="0"/>
                </a:gradFill>
              </a:rPr>
              <a:t>	</a:t>
            </a:r>
            <a:r>
              <a:rPr lang="en-US" sz="2040" spc="-71" dirty="0">
                <a:gradFill>
                  <a:gsLst>
                    <a:gs pos="5417">
                      <a:srgbClr val="505050"/>
                    </a:gs>
                    <a:gs pos="28000">
                      <a:srgbClr val="505050"/>
                    </a:gs>
                  </a:gsLst>
                  <a:lin ang="5400000" scaled="0"/>
                </a:gradFill>
                <a:hlinkClick r:id="rId3"/>
              </a:rPr>
              <a:t>http://</a:t>
            </a:r>
            <a:r>
              <a:rPr lang="en-US" sz="2040" spc="-71" dirty="0" smtClean="0">
                <a:gradFill>
                  <a:gsLst>
                    <a:gs pos="5417">
                      <a:srgbClr val="505050"/>
                    </a:gs>
                    <a:gs pos="28000">
                      <a:srgbClr val="505050"/>
                    </a:gs>
                  </a:gsLst>
                  <a:lin ang="5400000" scaled="0"/>
                </a:gradFill>
                <a:hlinkClick r:id="rId3"/>
              </a:rPr>
              <a:t>www.microsoft.com/project/en-us/preview/project-resources.aspx</a:t>
            </a:r>
            <a:endParaRPr lang="en-US" sz="2040" spc="-71" dirty="0" smtClean="0">
              <a:gradFill>
                <a:gsLst>
                  <a:gs pos="5417">
                    <a:srgbClr val="505050"/>
                  </a:gs>
                  <a:gs pos="28000">
                    <a:srgbClr val="505050"/>
                  </a:gs>
                </a:gsLst>
                <a:lin ang="5400000" scaled="0"/>
              </a:gradFill>
            </a:endParaRPr>
          </a:p>
          <a:p>
            <a:pPr marL="291436" indent="-291436">
              <a:buFont typeface="Arial" panose="020B0604020202020204" pitchFamily="34" charset="0"/>
              <a:buChar char="•"/>
            </a:pPr>
            <a:r>
              <a:rPr lang="en-US" sz="2040" spc="-71" dirty="0">
                <a:gradFill>
                  <a:gsLst>
                    <a:gs pos="5417">
                      <a:srgbClr val="505050"/>
                    </a:gs>
                    <a:gs pos="28000">
                      <a:srgbClr val="505050"/>
                    </a:gs>
                  </a:gsLst>
                  <a:lin ang="5400000" scaled="0"/>
                </a:gradFill>
              </a:rPr>
              <a:t>Blog 		</a:t>
            </a:r>
            <a:r>
              <a:rPr lang="en-US" sz="2040" spc="-71" dirty="0">
                <a:gradFill>
                  <a:gsLst>
                    <a:gs pos="5417">
                      <a:srgbClr val="505050"/>
                    </a:gs>
                    <a:gs pos="28000">
                      <a:srgbClr val="505050"/>
                    </a:gs>
                  </a:gsLst>
                  <a:lin ang="5400000" scaled="0"/>
                </a:gradFill>
                <a:hlinkClick r:id="rId4"/>
              </a:rPr>
              <a:t>http://blogs.office.com/b/project</a:t>
            </a:r>
            <a:r>
              <a:rPr lang="en-US" sz="2040" spc="-71" dirty="0" smtClean="0">
                <a:gradFill>
                  <a:gsLst>
                    <a:gs pos="5417">
                      <a:srgbClr val="505050"/>
                    </a:gs>
                    <a:gs pos="28000">
                      <a:srgbClr val="505050"/>
                    </a:gs>
                  </a:gsLst>
                  <a:lin ang="5400000" scaled="0"/>
                </a:gradFill>
                <a:hlinkClick r:id="rId4"/>
              </a:rPr>
              <a:t>/</a:t>
            </a:r>
            <a:r>
              <a:rPr lang="en-US" sz="2040" spc="-71" dirty="0" smtClean="0">
                <a:gradFill>
                  <a:gsLst>
                    <a:gs pos="5417">
                      <a:srgbClr val="505050"/>
                    </a:gs>
                    <a:gs pos="28000">
                      <a:srgbClr val="505050"/>
                    </a:gs>
                  </a:gsLst>
                  <a:lin ang="5400000" scaled="0"/>
                </a:gradFill>
              </a:rPr>
              <a:t>  </a:t>
            </a:r>
            <a:endParaRPr lang="en-US" sz="2040" spc="-71" dirty="0">
              <a:gradFill>
                <a:gsLst>
                  <a:gs pos="5417">
                    <a:srgbClr val="505050"/>
                  </a:gs>
                  <a:gs pos="28000">
                    <a:srgbClr val="505050"/>
                  </a:gs>
                </a:gsLst>
                <a:lin ang="5400000" scaled="0"/>
              </a:gradFill>
            </a:endParaRPr>
          </a:p>
          <a:p>
            <a:pPr marL="291436" indent="-291436">
              <a:buFont typeface="Arial" panose="020B0604020202020204" pitchFamily="34" charset="0"/>
              <a:buChar char="•"/>
            </a:pPr>
            <a:r>
              <a:rPr lang="en-US" sz="2040" spc="-71" dirty="0">
                <a:gradFill>
                  <a:gsLst>
                    <a:gs pos="5417">
                      <a:srgbClr val="505050"/>
                    </a:gs>
                    <a:gs pos="28000">
                      <a:srgbClr val="505050"/>
                    </a:gs>
                  </a:gsLst>
                  <a:lin ang="5400000" scaled="0"/>
                </a:gradFill>
              </a:rPr>
              <a:t>TechNet	</a:t>
            </a:r>
            <a:r>
              <a:rPr lang="en-US" sz="2040" spc="-71" dirty="0">
                <a:gradFill>
                  <a:gsLst>
                    <a:gs pos="5417">
                      <a:srgbClr val="505050"/>
                    </a:gs>
                    <a:gs pos="28000">
                      <a:srgbClr val="505050"/>
                    </a:gs>
                  </a:gsLst>
                  <a:lin ang="5400000" scaled="0"/>
                </a:gradFill>
                <a:hlinkClick r:id="rId5"/>
              </a:rPr>
              <a:t>http://technet.microsoft.com/en-us/projectserver/fp123546</a:t>
            </a:r>
            <a:r>
              <a:rPr lang="en-US" sz="2040" spc="-71" dirty="0">
                <a:gradFill>
                  <a:gsLst>
                    <a:gs pos="5417">
                      <a:srgbClr val="505050"/>
                    </a:gs>
                    <a:gs pos="28000">
                      <a:srgbClr val="505050"/>
                    </a:gs>
                  </a:gsLst>
                  <a:lin ang="5400000" scaled="0"/>
                </a:gradFill>
              </a:rPr>
              <a:t> </a:t>
            </a:r>
          </a:p>
          <a:p>
            <a:pPr marL="291436" indent="-291436">
              <a:buFont typeface="Arial" panose="020B0604020202020204" pitchFamily="34" charset="0"/>
              <a:buChar char="•"/>
            </a:pPr>
            <a:r>
              <a:rPr lang="en-US" sz="2040" spc="-71" dirty="0">
                <a:gradFill>
                  <a:gsLst>
                    <a:gs pos="5417">
                      <a:srgbClr val="505050"/>
                    </a:gs>
                    <a:gs pos="28000">
                      <a:srgbClr val="505050"/>
                    </a:gs>
                  </a:gsLst>
                  <a:lin ang="5400000" scaled="0"/>
                </a:gradFill>
              </a:rPr>
              <a:t>MSDN 	</a:t>
            </a:r>
            <a:r>
              <a:rPr lang="en-US" sz="2040" spc="-71" dirty="0">
                <a:gradFill>
                  <a:gsLst>
                    <a:gs pos="5417">
                      <a:srgbClr val="505050"/>
                    </a:gs>
                    <a:gs pos="28000">
                      <a:srgbClr val="505050"/>
                    </a:gs>
                  </a:gsLst>
                  <a:lin ang="5400000" scaled="0"/>
                </a:gradFill>
                <a:hlinkClick r:id="rId6"/>
              </a:rPr>
              <a:t>http://msdn.microsoft.com/en-us/office/aa905469</a:t>
            </a:r>
            <a:endParaRPr lang="en-US" sz="2040" spc="-71" dirty="0">
              <a:gradFill>
                <a:gsLst>
                  <a:gs pos="5417">
                    <a:srgbClr val="505050"/>
                  </a:gs>
                  <a:gs pos="28000">
                    <a:srgbClr val="505050"/>
                  </a:gs>
                </a:gsLst>
                <a:lin ang="5400000" scaled="0"/>
              </a:gradFill>
            </a:endParaRPr>
          </a:p>
          <a:p>
            <a:pPr marL="291436" indent="-291436">
              <a:buFont typeface="Arial" panose="020B0604020202020204" pitchFamily="34" charset="0"/>
              <a:buChar char="•"/>
            </a:pPr>
            <a:r>
              <a:rPr lang="en-US" sz="2040" spc="-71" dirty="0">
                <a:gradFill>
                  <a:gsLst>
                    <a:gs pos="5417">
                      <a:srgbClr val="505050"/>
                    </a:gs>
                    <a:gs pos="28000">
                      <a:srgbClr val="505050"/>
                    </a:gs>
                  </a:gsLst>
                  <a:lin ang="5400000" scaled="0"/>
                </a:gradFill>
              </a:rPr>
              <a:t>Forums	</a:t>
            </a:r>
            <a:r>
              <a:rPr lang="en-US" sz="2040" spc="-71" dirty="0">
                <a:gradFill>
                  <a:gsLst>
                    <a:gs pos="5417">
                      <a:srgbClr val="505050"/>
                    </a:gs>
                    <a:gs pos="28000">
                      <a:srgbClr val="505050"/>
                    </a:gs>
                  </a:gsLst>
                  <a:lin ang="5400000" scaled="0"/>
                </a:gradFill>
                <a:hlinkClick r:id="rId7"/>
              </a:rPr>
              <a:t>http://social.technet.microsoft.com/Forums/en-US/category/project</a:t>
            </a:r>
            <a:r>
              <a:rPr lang="en-US" sz="2040" spc="-71" dirty="0">
                <a:gradFill>
                  <a:gsLst>
                    <a:gs pos="5417">
                      <a:srgbClr val="505050"/>
                    </a:gs>
                    <a:gs pos="28000">
                      <a:srgbClr val="505050"/>
                    </a:gs>
                  </a:gsLst>
                  <a:lin ang="5400000" scaled="0"/>
                </a:gradFill>
              </a:rPr>
              <a:t>  </a:t>
            </a:r>
          </a:p>
        </p:txBody>
      </p:sp>
      <p:sp>
        <p:nvSpPr>
          <p:cNvPr id="13" name="Freeform 74"/>
          <p:cNvSpPr>
            <a:spLocks noEditPoints="1"/>
          </p:cNvSpPr>
          <p:nvPr/>
        </p:nvSpPr>
        <p:spPr bwMode="black">
          <a:xfrm>
            <a:off x="1191412" y="2279070"/>
            <a:ext cx="2071855" cy="1651302"/>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chemeClr val="bg1"/>
          </a:solidFill>
          <a:ln>
            <a:noFill/>
          </a:ln>
        </p:spPr>
        <p:txBody>
          <a:bodyPr vert="horz" wrap="square" lIns="83922" tIns="41961" rIns="83922" bIns="41961" numCol="1" anchor="t" anchorCtr="0" compatLnSpc="1">
            <a:prstTxWarp prst="textNoShape">
              <a:avLst/>
            </a:prstTxWarp>
          </a:bodyPr>
          <a:lstStyle/>
          <a:p>
            <a:endParaRPr lang="en-US" sz="1632">
              <a:solidFill>
                <a:srgbClr val="000000"/>
              </a:solidFill>
            </a:endParaRPr>
          </a:p>
        </p:txBody>
      </p:sp>
      <p:sp>
        <p:nvSpPr>
          <p:cNvPr id="14" name="Freeform 15"/>
          <p:cNvSpPr>
            <a:spLocks noEditPoints="1"/>
          </p:cNvSpPr>
          <p:nvPr/>
        </p:nvSpPr>
        <p:spPr bwMode="black">
          <a:xfrm>
            <a:off x="5164626" y="2220186"/>
            <a:ext cx="1667083" cy="1708072"/>
          </a:xfrm>
          <a:custGeom>
            <a:avLst/>
            <a:gdLst>
              <a:gd name="T0" fmla="*/ 436 w 2416"/>
              <a:gd name="T1" fmla="*/ 708 h 2209"/>
              <a:gd name="T2" fmla="*/ 524 w 2416"/>
              <a:gd name="T3" fmla="*/ 768 h 2209"/>
              <a:gd name="T4" fmla="*/ 883 w 2416"/>
              <a:gd name="T5" fmla="*/ 698 h 2209"/>
              <a:gd name="T6" fmla="*/ 1293 w 2416"/>
              <a:gd name="T7" fmla="*/ 707 h 2209"/>
              <a:gd name="T8" fmla="*/ 1449 w 2416"/>
              <a:gd name="T9" fmla="*/ 702 h 2209"/>
              <a:gd name="T10" fmla="*/ 1429 w 2416"/>
              <a:gd name="T11" fmla="*/ 399 h 2209"/>
              <a:gd name="T12" fmla="*/ 1317 w 2416"/>
              <a:gd name="T13" fmla="*/ 124 h 2209"/>
              <a:gd name="T14" fmla="*/ 1101 w 2416"/>
              <a:gd name="T15" fmla="*/ 21 h 2209"/>
              <a:gd name="T16" fmla="*/ 536 w 2416"/>
              <a:gd name="T17" fmla="*/ 250 h 2209"/>
              <a:gd name="T18" fmla="*/ 353 w 2416"/>
              <a:gd name="T19" fmla="*/ 433 h 2209"/>
              <a:gd name="T20" fmla="*/ 387 w 2416"/>
              <a:gd name="T21" fmla="*/ 530 h 2209"/>
              <a:gd name="T22" fmla="*/ 450 w 2416"/>
              <a:gd name="T23" fmla="*/ 1207 h 2209"/>
              <a:gd name="T24" fmla="*/ 617 w 2416"/>
              <a:gd name="T25" fmla="*/ 1272 h 2209"/>
              <a:gd name="T26" fmla="*/ 689 w 2416"/>
              <a:gd name="T27" fmla="*/ 1270 h 2209"/>
              <a:gd name="T28" fmla="*/ 653 w 2416"/>
              <a:gd name="T29" fmla="*/ 1190 h 2209"/>
              <a:gd name="T30" fmla="*/ 626 w 2416"/>
              <a:gd name="T31" fmla="*/ 1126 h 2209"/>
              <a:gd name="T32" fmla="*/ 553 w 2416"/>
              <a:gd name="T33" fmla="*/ 1010 h 2209"/>
              <a:gd name="T34" fmla="*/ 386 w 2416"/>
              <a:gd name="T35" fmla="*/ 755 h 2209"/>
              <a:gd name="T36" fmla="*/ 209 w 2416"/>
              <a:gd name="T37" fmla="*/ 573 h 2209"/>
              <a:gd name="T38" fmla="*/ 48 w 2416"/>
              <a:gd name="T39" fmla="*/ 787 h 2209"/>
              <a:gd name="T40" fmla="*/ 121 w 2416"/>
              <a:gd name="T41" fmla="*/ 1190 h 2209"/>
              <a:gd name="T42" fmla="*/ 355 w 2416"/>
              <a:gd name="T43" fmla="*/ 1178 h 2209"/>
              <a:gd name="T44" fmla="*/ 2011 w 2416"/>
              <a:gd name="T45" fmla="*/ 189 h 2209"/>
              <a:gd name="T46" fmla="*/ 1470 w 2416"/>
              <a:gd name="T47" fmla="*/ 25 h 2209"/>
              <a:gd name="T48" fmla="*/ 1383 w 2416"/>
              <a:gd name="T49" fmla="*/ 196 h 2209"/>
              <a:gd name="T50" fmla="*/ 1533 w 2416"/>
              <a:gd name="T51" fmla="*/ 610 h 2209"/>
              <a:gd name="T52" fmla="*/ 1588 w 2416"/>
              <a:gd name="T53" fmla="*/ 803 h 2209"/>
              <a:gd name="T54" fmla="*/ 1722 w 2416"/>
              <a:gd name="T55" fmla="*/ 938 h 2209"/>
              <a:gd name="T56" fmla="*/ 1907 w 2416"/>
              <a:gd name="T57" fmla="*/ 1240 h 2209"/>
              <a:gd name="T58" fmla="*/ 2277 w 2416"/>
              <a:gd name="T59" fmla="*/ 1135 h 2209"/>
              <a:gd name="T60" fmla="*/ 2323 w 2416"/>
              <a:gd name="T61" fmla="*/ 506 h 2209"/>
              <a:gd name="T62" fmla="*/ 1781 w 2416"/>
              <a:gd name="T63" fmla="*/ 1200 h 2209"/>
              <a:gd name="T64" fmla="*/ 1773 w 2416"/>
              <a:gd name="T65" fmla="*/ 1172 h 2209"/>
              <a:gd name="T66" fmla="*/ 1585 w 2416"/>
              <a:gd name="T67" fmla="*/ 862 h 2209"/>
              <a:gd name="T68" fmla="*/ 1317 w 2416"/>
              <a:gd name="T69" fmla="*/ 747 h 2209"/>
              <a:gd name="T70" fmla="*/ 907 w 2416"/>
              <a:gd name="T71" fmla="*/ 739 h 2209"/>
              <a:gd name="T72" fmla="*/ 489 w 2416"/>
              <a:gd name="T73" fmla="*/ 831 h 2209"/>
              <a:gd name="T74" fmla="*/ 627 w 2416"/>
              <a:gd name="T75" fmla="*/ 1004 h 2209"/>
              <a:gd name="T76" fmla="*/ 704 w 2416"/>
              <a:gd name="T77" fmla="*/ 1182 h 2209"/>
              <a:gd name="T78" fmla="*/ 704 w 2416"/>
              <a:gd name="T79" fmla="*/ 1183 h 2209"/>
              <a:gd name="T80" fmla="*/ 871 w 2416"/>
              <a:gd name="T81" fmla="*/ 1334 h 2209"/>
              <a:gd name="T82" fmla="*/ 1184 w 2416"/>
              <a:gd name="T83" fmla="*/ 1421 h 2209"/>
              <a:gd name="T84" fmla="*/ 1422 w 2416"/>
              <a:gd name="T85" fmla="*/ 1539 h 2209"/>
              <a:gd name="T86" fmla="*/ 1716 w 2416"/>
              <a:gd name="T87" fmla="*/ 1526 h 2209"/>
              <a:gd name="T88" fmla="*/ 1811 w 2416"/>
              <a:gd name="T89" fmla="*/ 1387 h 2209"/>
              <a:gd name="T90" fmla="*/ 1809 w 2416"/>
              <a:gd name="T91" fmla="*/ 1295 h 2209"/>
              <a:gd name="T92" fmla="*/ 1173 w 2416"/>
              <a:gd name="T93" fmla="*/ 1486 h 2209"/>
              <a:gd name="T94" fmla="*/ 1044 w 2416"/>
              <a:gd name="T95" fmla="*/ 1466 h 2209"/>
              <a:gd name="T96" fmla="*/ 984 w 2416"/>
              <a:gd name="T97" fmla="*/ 1573 h 2209"/>
              <a:gd name="T98" fmla="*/ 809 w 2416"/>
              <a:gd name="T99" fmla="*/ 1794 h 2209"/>
              <a:gd name="T100" fmla="*/ 752 w 2416"/>
              <a:gd name="T101" fmla="*/ 2011 h 2209"/>
              <a:gd name="T102" fmla="*/ 778 w 2416"/>
              <a:gd name="T103" fmla="*/ 2150 h 2209"/>
              <a:gd name="T104" fmla="*/ 880 w 2416"/>
              <a:gd name="T105" fmla="*/ 2177 h 2209"/>
              <a:gd name="T106" fmla="*/ 1012 w 2416"/>
              <a:gd name="T107" fmla="*/ 2005 h 2209"/>
              <a:gd name="T108" fmla="*/ 1226 w 2416"/>
              <a:gd name="T109" fmla="*/ 1733 h 2209"/>
              <a:gd name="T110" fmla="*/ 1245 w 2416"/>
              <a:gd name="T111" fmla="*/ 1541 h 2209"/>
              <a:gd name="T112" fmla="*/ 797 w 2416"/>
              <a:gd name="T113" fmla="*/ 1718 h 2209"/>
              <a:gd name="T114" fmla="*/ 977 w 2416"/>
              <a:gd name="T115" fmla="*/ 1520 h 2209"/>
              <a:gd name="T116" fmla="*/ 831 w 2416"/>
              <a:gd name="T117" fmla="*/ 1386 h 2209"/>
              <a:gd name="T118" fmla="*/ 584 w 2416"/>
              <a:gd name="T119" fmla="*/ 1299 h 2209"/>
              <a:gd name="T120" fmla="*/ 222 w 2416"/>
              <a:gd name="T121" fmla="*/ 1510 h 2209"/>
              <a:gd name="T122" fmla="*/ 569 w 2416"/>
              <a:gd name="T123" fmla="*/ 1809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16" h="2209">
                <a:moveTo>
                  <a:pt x="387" y="530"/>
                </a:moveTo>
                <a:cubicBezTo>
                  <a:pt x="412" y="587"/>
                  <a:pt x="412" y="651"/>
                  <a:pt x="436" y="708"/>
                </a:cubicBezTo>
                <a:cubicBezTo>
                  <a:pt x="445" y="729"/>
                  <a:pt x="445" y="729"/>
                  <a:pt x="445" y="729"/>
                </a:cubicBezTo>
                <a:cubicBezTo>
                  <a:pt x="454" y="752"/>
                  <a:pt x="490" y="770"/>
                  <a:pt x="524" y="768"/>
                </a:cubicBezTo>
                <a:cubicBezTo>
                  <a:pt x="524" y="768"/>
                  <a:pt x="524" y="768"/>
                  <a:pt x="553" y="767"/>
                </a:cubicBezTo>
                <a:cubicBezTo>
                  <a:pt x="666" y="760"/>
                  <a:pt x="772" y="718"/>
                  <a:pt x="883" y="698"/>
                </a:cubicBezTo>
                <a:cubicBezTo>
                  <a:pt x="954" y="685"/>
                  <a:pt x="1003" y="722"/>
                  <a:pt x="1070" y="733"/>
                </a:cubicBezTo>
                <a:cubicBezTo>
                  <a:pt x="1146" y="746"/>
                  <a:pt x="1215" y="702"/>
                  <a:pt x="1293" y="707"/>
                </a:cubicBezTo>
                <a:cubicBezTo>
                  <a:pt x="1348" y="710"/>
                  <a:pt x="1362" y="715"/>
                  <a:pt x="1362" y="715"/>
                </a:cubicBezTo>
                <a:cubicBezTo>
                  <a:pt x="1391" y="726"/>
                  <a:pt x="1424" y="722"/>
                  <a:pt x="1449" y="702"/>
                </a:cubicBezTo>
                <a:cubicBezTo>
                  <a:pt x="1478" y="678"/>
                  <a:pt x="1478" y="646"/>
                  <a:pt x="1477" y="611"/>
                </a:cubicBezTo>
                <a:cubicBezTo>
                  <a:pt x="1474" y="540"/>
                  <a:pt x="1468" y="462"/>
                  <a:pt x="1429" y="399"/>
                </a:cubicBezTo>
                <a:cubicBezTo>
                  <a:pt x="1401" y="353"/>
                  <a:pt x="1374" y="306"/>
                  <a:pt x="1351" y="256"/>
                </a:cubicBezTo>
                <a:cubicBezTo>
                  <a:pt x="1332" y="215"/>
                  <a:pt x="1322" y="170"/>
                  <a:pt x="1317" y="124"/>
                </a:cubicBezTo>
                <a:cubicBezTo>
                  <a:pt x="1312" y="92"/>
                  <a:pt x="1317" y="40"/>
                  <a:pt x="1281" y="23"/>
                </a:cubicBezTo>
                <a:cubicBezTo>
                  <a:pt x="1229" y="0"/>
                  <a:pt x="1155" y="13"/>
                  <a:pt x="1101" y="21"/>
                </a:cubicBezTo>
                <a:cubicBezTo>
                  <a:pt x="972" y="38"/>
                  <a:pt x="844" y="76"/>
                  <a:pt x="727" y="134"/>
                </a:cubicBezTo>
                <a:cubicBezTo>
                  <a:pt x="660" y="167"/>
                  <a:pt x="596" y="206"/>
                  <a:pt x="536" y="250"/>
                </a:cubicBezTo>
                <a:cubicBezTo>
                  <a:pt x="488" y="285"/>
                  <a:pt x="440" y="319"/>
                  <a:pt x="399" y="362"/>
                </a:cubicBezTo>
                <a:cubicBezTo>
                  <a:pt x="380" y="382"/>
                  <a:pt x="359" y="405"/>
                  <a:pt x="353" y="433"/>
                </a:cubicBezTo>
                <a:cubicBezTo>
                  <a:pt x="346" y="467"/>
                  <a:pt x="367" y="492"/>
                  <a:pt x="381" y="520"/>
                </a:cubicBezTo>
                <a:cubicBezTo>
                  <a:pt x="383" y="523"/>
                  <a:pt x="385" y="527"/>
                  <a:pt x="387" y="530"/>
                </a:cubicBezTo>
                <a:close/>
                <a:moveTo>
                  <a:pt x="355" y="1178"/>
                </a:moveTo>
                <a:cubicBezTo>
                  <a:pt x="385" y="1181"/>
                  <a:pt x="417" y="1193"/>
                  <a:pt x="450" y="1207"/>
                </a:cubicBezTo>
                <a:cubicBezTo>
                  <a:pt x="487" y="1223"/>
                  <a:pt x="524" y="1242"/>
                  <a:pt x="558" y="1255"/>
                </a:cubicBezTo>
                <a:cubicBezTo>
                  <a:pt x="577" y="1263"/>
                  <a:pt x="598" y="1267"/>
                  <a:pt x="617" y="1272"/>
                </a:cubicBezTo>
                <a:cubicBezTo>
                  <a:pt x="635" y="1276"/>
                  <a:pt x="647" y="1281"/>
                  <a:pt x="665" y="1278"/>
                </a:cubicBezTo>
                <a:cubicBezTo>
                  <a:pt x="673" y="1276"/>
                  <a:pt x="684" y="1277"/>
                  <a:pt x="689" y="1270"/>
                </a:cubicBezTo>
                <a:cubicBezTo>
                  <a:pt x="701" y="1256"/>
                  <a:pt x="690" y="1228"/>
                  <a:pt x="680" y="1218"/>
                </a:cubicBezTo>
                <a:cubicBezTo>
                  <a:pt x="670" y="1209"/>
                  <a:pt x="661" y="1200"/>
                  <a:pt x="653" y="1190"/>
                </a:cubicBezTo>
                <a:cubicBezTo>
                  <a:pt x="648" y="1184"/>
                  <a:pt x="643" y="1177"/>
                  <a:pt x="640" y="1169"/>
                </a:cubicBezTo>
                <a:cubicBezTo>
                  <a:pt x="634" y="1156"/>
                  <a:pt x="627" y="1141"/>
                  <a:pt x="626" y="1126"/>
                </a:cubicBezTo>
                <a:cubicBezTo>
                  <a:pt x="625" y="1110"/>
                  <a:pt x="624" y="1097"/>
                  <a:pt x="619" y="1082"/>
                </a:cubicBezTo>
                <a:cubicBezTo>
                  <a:pt x="607" y="1051"/>
                  <a:pt x="583" y="1023"/>
                  <a:pt x="553" y="1010"/>
                </a:cubicBezTo>
                <a:cubicBezTo>
                  <a:pt x="553" y="1010"/>
                  <a:pt x="521" y="997"/>
                  <a:pt x="479" y="944"/>
                </a:cubicBezTo>
                <a:cubicBezTo>
                  <a:pt x="450" y="907"/>
                  <a:pt x="395" y="775"/>
                  <a:pt x="386" y="755"/>
                </a:cubicBezTo>
                <a:cubicBezTo>
                  <a:pt x="364" y="704"/>
                  <a:pt x="374" y="643"/>
                  <a:pt x="356" y="592"/>
                </a:cubicBezTo>
                <a:cubicBezTo>
                  <a:pt x="333" y="526"/>
                  <a:pt x="256" y="534"/>
                  <a:pt x="209" y="573"/>
                </a:cubicBezTo>
                <a:cubicBezTo>
                  <a:pt x="209" y="573"/>
                  <a:pt x="194" y="586"/>
                  <a:pt x="138" y="637"/>
                </a:cubicBezTo>
                <a:cubicBezTo>
                  <a:pt x="94" y="677"/>
                  <a:pt x="73" y="735"/>
                  <a:pt x="48" y="787"/>
                </a:cubicBezTo>
                <a:cubicBezTo>
                  <a:pt x="6" y="879"/>
                  <a:pt x="0" y="959"/>
                  <a:pt x="1" y="1058"/>
                </a:cubicBezTo>
                <a:cubicBezTo>
                  <a:pt x="2" y="1136"/>
                  <a:pt x="54" y="1160"/>
                  <a:pt x="121" y="1190"/>
                </a:cubicBezTo>
                <a:cubicBezTo>
                  <a:pt x="121" y="1190"/>
                  <a:pt x="132" y="1194"/>
                  <a:pt x="176" y="1197"/>
                </a:cubicBezTo>
                <a:cubicBezTo>
                  <a:pt x="235" y="1201"/>
                  <a:pt x="297" y="1172"/>
                  <a:pt x="355" y="1178"/>
                </a:cubicBezTo>
                <a:close/>
                <a:moveTo>
                  <a:pt x="2323" y="506"/>
                </a:moveTo>
                <a:cubicBezTo>
                  <a:pt x="2249" y="371"/>
                  <a:pt x="2134" y="255"/>
                  <a:pt x="2011" y="189"/>
                </a:cubicBezTo>
                <a:cubicBezTo>
                  <a:pt x="1900" y="130"/>
                  <a:pt x="1747" y="56"/>
                  <a:pt x="1622" y="40"/>
                </a:cubicBezTo>
                <a:cubicBezTo>
                  <a:pt x="1540" y="30"/>
                  <a:pt x="1470" y="25"/>
                  <a:pt x="1470" y="25"/>
                </a:cubicBezTo>
                <a:cubicBezTo>
                  <a:pt x="1417" y="21"/>
                  <a:pt x="1369" y="61"/>
                  <a:pt x="1364" y="114"/>
                </a:cubicBezTo>
                <a:cubicBezTo>
                  <a:pt x="1364" y="114"/>
                  <a:pt x="1362" y="137"/>
                  <a:pt x="1383" y="196"/>
                </a:cubicBezTo>
                <a:cubicBezTo>
                  <a:pt x="1409" y="267"/>
                  <a:pt x="1445" y="333"/>
                  <a:pt x="1485" y="398"/>
                </a:cubicBezTo>
                <a:cubicBezTo>
                  <a:pt x="1524" y="460"/>
                  <a:pt x="1530" y="538"/>
                  <a:pt x="1533" y="610"/>
                </a:cubicBezTo>
                <a:cubicBezTo>
                  <a:pt x="1535" y="657"/>
                  <a:pt x="1535" y="657"/>
                  <a:pt x="1535" y="657"/>
                </a:cubicBezTo>
                <a:cubicBezTo>
                  <a:pt x="1520" y="707"/>
                  <a:pt x="1544" y="773"/>
                  <a:pt x="1588" y="803"/>
                </a:cubicBezTo>
                <a:cubicBezTo>
                  <a:pt x="1588" y="803"/>
                  <a:pt x="1613" y="820"/>
                  <a:pt x="1644" y="848"/>
                </a:cubicBezTo>
                <a:cubicBezTo>
                  <a:pt x="1669" y="872"/>
                  <a:pt x="1698" y="902"/>
                  <a:pt x="1722" y="938"/>
                </a:cubicBezTo>
                <a:cubicBezTo>
                  <a:pt x="1755" y="989"/>
                  <a:pt x="1775" y="1050"/>
                  <a:pt x="1797" y="1107"/>
                </a:cubicBezTo>
                <a:cubicBezTo>
                  <a:pt x="1822" y="1173"/>
                  <a:pt x="1827" y="1230"/>
                  <a:pt x="1907" y="1240"/>
                </a:cubicBezTo>
                <a:cubicBezTo>
                  <a:pt x="1980" y="1250"/>
                  <a:pt x="2041" y="1287"/>
                  <a:pt x="2115" y="1256"/>
                </a:cubicBezTo>
                <a:cubicBezTo>
                  <a:pt x="2175" y="1230"/>
                  <a:pt x="2231" y="1180"/>
                  <a:pt x="2277" y="1135"/>
                </a:cubicBezTo>
                <a:cubicBezTo>
                  <a:pt x="2362" y="1050"/>
                  <a:pt x="2402" y="950"/>
                  <a:pt x="2409" y="847"/>
                </a:cubicBezTo>
                <a:cubicBezTo>
                  <a:pt x="2416" y="732"/>
                  <a:pt x="2383" y="613"/>
                  <a:pt x="2323" y="506"/>
                </a:cubicBezTo>
                <a:close/>
                <a:moveTo>
                  <a:pt x="1809" y="1295"/>
                </a:moveTo>
                <a:cubicBezTo>
                  <a:pt x="1803" y="1263"/>
                  <a:pt x="1789" y="1231"/>
                  <a:pt x="1781" y="1200"/>
                </a:cubicBezTo>
                <a:cubicBezTo>
                  <a:pt x="1781" y="1200"/>
                  <a:pt x="1781" y="1200"/>
                  <a:pt x="1774" y="1177"/>
                </a:cubicBezTo>
                <a:cubicBezTo>
                  <a:pt x="1774" y="1176"/>
                  <a:pt x="1773" y="1174"/>
                  <a:pt x="1773" y="1172"/>
                </a:cubicBezTo>
                <a:cubicBezTo>
                  <a:pt x="1752" y="1100"/>
                  <a:pt x="1731" y="1044"/>
                  <a:pt x="1689" y="980"/>
                </a:cubicBezTo>
                <a:cubicBezTo>
                  <a:pt x="1661" y="936"/>
                  <a:pt x="1625" y="896"/>
                  <a:pt x="1585" y="862"/>
                </a:cubicBezTo>
                <a:cubicBezTo>
                  <a:pt x="1552" y="833"/>
                  <a:pt x="1515" y="809"/>
                  <a:pt x="1476" y="790"/>
                </a:cubicBezTo>
                <a:cubicBezTo>
                  <a:pt x="1426" y="766"/>
                  <a:pt x="1372" y="751"/>
                  <a:pt x="1317" y="747"/>
                </a:cubicBezTo>
                <a:cubicBezTo>
                  <a:pt x="1239" y="743"/>
                  <a:pt x="1170" y="787"/>
                  <a:pt x="1094" y="774"/>
                </a:cubicBezTo>
                <a:cubicBezTo>
                  <a:pt x="1027" y="762"/>
                  <a:pt x="978" y="726"/>
                  <a:pt x="907" y="739"/>
                </a:cubicBezTo>
                <a:cubicBezTo>
                  <a:pt x="796" y="758"/>
                  <a:pt x="690" y="801"/>
                  <a:pt x="577" y="807"/>
                </a:cubicBezTo>
                <a:cubicBezTo>
                  <a:pt x="548" y="809"/>
                  <a:pt x="488" y="788"/>
                  <a:pt x="489" y="831"/>
                </a:cubicBezTo>
                <a:cubicBezTo>
                  <a:pt x="489" y="859"/>
                  <a:pt x="535" y="915"/>
                  <a:pt x="553" y="938"/>
                </a:cubicBezTo>
                <a:cubicBezTo>
                  <a:pt x="595" y="991"/>
                  <a:pt x="627" y="1004"/>
                  <a:pt x="627" y="1004"/>
                </a:cubicBezTo>
                <a:cubicBezTo>
                  <a:pt x="676" y="1025"/>
                  <a:pt x="709" y="1085"/>
                  <a:pt x="700" y="1137"/>
                </a:cubicBezTo>
                <a:cubicBezTo>
                  <a:pt x="700" y="1137"/>
                  <a:pt x="699" y="1143"/>
                  <a:pt x="704" y="1182"/>
                </a:cubicBezTo>
                <a:cubicBezTo>
                  <a:pt x="704" y="1182"/>
                  <a:pt x="704" y="1183"/>
                  <a:pt x="704" y="1183"/>
                </a:cubicBezTo>
                <a:cubicBezTo>
                  <a:pt x="704" y="1183"/>
                  <a:pt x="704" y="1183"/>
                  <a:pt x="704" y="1183"/>
                </a:cubicBezTo>
                <a:cubicBezTo>
                  <a:pt x="707" y="1209"/>
                  <a:pt x="734" y="1224"/>
                  <a:pt x="753" y="1238"/>
                </a:cubicBezTo>
                <a:cubicBezTo>
                  <a:pt x="796" y="1269"/>
                  <a:pt x="821" y="1312"/>
                  <a:pt x="871" y="1334"/>
                </a:cubicBezTo>
                <a:cubicBezTo>
                  <a:pt x="921" y="1356"/>
                  <a:pt x="975" y="1374"/>
                  <a:pt x="1030" y="1384"/>
                </a:cubicBezTo>
                <a:cubicBezTo>
                  <a:pt x="1079" y="1393"/>
                  <a:pt x="1143" y="1388"/>
                  <a:pt x="1184" y="1421"/>
                </a:cubicBezTo>
                <a:cubicBezTo>
                  <a:pt x="1223" y="1453"/>
                  <a:pt x="1247" y="1484"/>
                  <a:pt x="1295" y="1503"/>
                </a:cubicBezTo>
                <a:cubicBezTo>
                  <a:pt x="1335" y="1518"/>
                  <a:pt x="1380" y="1527"/>
                  <a:pt x="1422" y="1539"/>
                </a:cubicBezTo>
                <a:cubicBezTo>
                  <a:pt x="1463" y="1552"/>
                  <a:pt x="1502" y="1574"/>
                  <a:pt x="1545" y="1579"/>
                </a:cubicBezTo>
                <a:cubicBezTo>
                  <a:pt x="1608" y="1586"/>
                  <a:pt x="1668" y="1566"/>
                  <a:pt x="1716" y="1526"/>
                </a:cubicBezTo>
                <a:cubicBezTo>
                  <a:pt x="1739" y="1506"/>
                  <a:pt x="1759" y="1483"/>
                  <a:pt x="1775" y="1458"/>
                </a:cubicBezTo>
                <a:cubicBezTo>
                  <a:pt x="1790" y="1436"/>
                  <a:pt x="1806" y="1413"/>
                  <a:pt x="1811" y="1387"/>
                </a:cubicBezTo>
                <a:cubicBezTo>
                  <a:pt x="1816" y="1367"/>
                  <a:pt x="1814" y="1341"/>
                  <a:pt x="1812" y="1320"/>
                </a:cubicBezTo>
                <a:cubicBezTo>
                  <a:pt x="1812" y="1312"/>
                  <a:pt x="1810" y="1304"/>
                  <a:pt x="1809" y="1295"/>
                </a:cubicBezTo>
                <a:close/>
                <a:moveTo>
                  <a:pt x="1174" y="1487"/>
                </a:moveTo>
                <a:cubicBezTo>
                  <a:pt x="1173" y="1486"/>
                  <a:pt x="1173" y="1486"/>
                  <a:pt x="1173" y="1486"/>
                </a:cubicBezTo>
                <a:cubicBezTo>
                  <a:pt x="1149" y="1474"/>
                  <a:pt x="1132" y="1463"/>
                  <a:pt x="1105" y="1460"/>
                </a:cubicBezTo>
                <a:cubicBezTo>
                  <a:pt x="1086" y="1457"/>
                  <a:pt x="1058" y="1447"/>
                  <a:pt x="1044" y="1466"/>
                </a:cubicBezTo>
                <a:cubicBezTo>
                  <a:pt x="1035" y="1479"/>
                  <a:pt x="1028" y="1493"/>
                  <a:pt x="1021" y="1506"/>
                </a:cubicBezTo>
                <a:cubicBezTo>
                  <a:pt x="1009" y="1528"/>
                  <a:pt x="998" y="1552"/>
                  <a:pt x="984" y="1573"/>
                </a:cubicBezTo>
                <a:cubicBezTo>
                  <a:pt x="956" y="1616"/>
                  <a:pt x="925" y="1656"/>
                  <a:pt x="892" y="1695"/>
                </a:cubicBezTo>
                <a:cubicBezTo>
                  <a:pt x="866" y="1726"/>
                  <a:pt x="825" y="1756"/>
                  <a:pt x="809" y="1794"/>
                </a:cubicBezTo>
                <a:cubicBezTo>
                  <a:pt x="793" y="1830"/>
                  <a:pt x="802" y="1871"/>
                  <a:pt x="789" y="1907"/>
                </a:cubicBezTo>
                <a:cubicBezTo>
                  <a:pt x="776" y="1941"/>
                  <a:pt x="762" y="1975"/>
                  <a:pt x="752" y="2011"/>
                </a:cubicBezTo>
                <a:cubicBezTo>
                  <a:pt x="743" y="2043"/>
                  <a:pt x="720" y="2102"/>
                  <a:pt x="735" y="2135"/>
                </a:cubicBezTo>
                <a:cubicBezTo>
                  <a:pt x="746" y="2160"/>
                  <a:pt x="754" y="2153"/>
                  <a:pt x="778" y="2150"/>
                </a:cubicBezTo>
                <a:cubicBezTo>
                  <a:pt x="811" y="2145"/>
                  <a:pt x="847" y="2145"/>
                  <a:pt x="872" y="2170"/>
                </a:cubicBezTo>
                <a:cubicBezTo>
                  <a:pt x="880" y="2177"/>
                  <a:pt x="880" y="2177"/>
                  <a:pt x="880" y="2177"/>
                </a:cubicBezTo>
                <a:cubicBezTo>
                  <a:pt x="895" y="2209"/>
                  <a:pt x="926" y="2196"/>
                  <a:pt x="948" y="2148"/>
                </a:cubicBezTo>
                <a:cubicBezTo>
                  <a:pt x="948" y="2148"/>
                  <a:pt x="979" y="2082"/>
                  <a:pt x="1012" y="2005"/>
                </a:cubicBezTo>
                <a:cubicBezTo>
                  <a:pt x="1044" y="1930"/>
                  <a:pt x="1099" y="1861"/>
                  <a:pt x="1154" y="1801"/>
                </a:cubicBezTo>
                <a:cubicBezTo>
                  <a:pt x="1177" y="1776"/>
                  <a:pt x="1206" y="1761"/>
                  <a:pt x="1226" y="1733"/>
                </a:cubicBezTo>
                <a:cubicBezTo>
                  <a:pt x="1248" y="1702"/>
                  <a:pt x="1265" y="1664"/>
                  <a:pt x="1267" y="1625"/>
                </a:cubicBezTo>
                <a:cubicBezTo>
                  <a:pt x="1269" y="1596"/>
                  <a:pt x="1263" y="1564"/>
                  <a:pt x="1245" y="1541"/>
                </a:cubicBezTo>
                <a:cubicBezTo>
                  <a:pt x="1226" y="1515"/>
                  <a:pt x="1202" y="1501"/>
                  <a:pt x="1174" y="1487"/>
                </a:cubicBezTo>
                <a:close/>
                <a:moveTo>
                  <a:pt x="797" y="1718"/>
                </a:moveTo>
                <a:cubicBezTo>
                  <a:pt x="838" y="1673"/>
                  <a:pt x="878" y="1628"/>
                  <a:pt x="919" y="1583"/>
                </a:cubicBezTo>
                <a:cubicBezTo>
                  <a:pt x="935" y="1566"/>
                  <a:pt x="962" y="1543"/>
                  <a:pt x="977" y="1520"/>
                </a:cubicBezTo>
                <a:cubicBezTo>
                  <a:pt x="981" y="1515"/>
                  <a:pt x="984" y="1510"/>
                  <a:pt x="986" y="1504"/>
                </a:cubicBezTo>
                <a:cubicBezTo>
                  <a:pt x="1012" y="1431"/>
                  <a:pt x="881" y="1406"/>
                  <a:pt x="831" y="1386"/>
                </a:cubicBezTo>
                <a:cubicBezTo>
                  <a:pt x="782" y="1366"/>
                  <a:pt x="699" y="1338"/>
                  <a:pt x="649" y="1322"/>
                </a:cubicBezTo>
                <a:cubicBezTo>
                  <a:pt x="649" y="1322"/>
                  <a:pt x="623" y="1314"/>
                  <a:pt x="584" y="1299"/>
                </a:cubicBezTo>
                <a:cubicBezTo>
                  <a:pt x="473" y="1257"/>
                  <a:pt x="194" y="1132"/>
                  <a:pt x="183" y="1346"/>
                </a:cubicBezTo>
                <a:cubicBezTo>
                  <a:pt x="180" y="1402"/>
                  <a:pt x="206" y="1458"/>
                  <a:pt x="222" y="1510"/>
                </a:cubicBezTo>
                <a:cubicBezTo>
                  <a:pt x="253" y="1611"/>
                  <a:pt x="320" y="1720"/>
                  <a:pt x="409" y="1779"/>
                </a:cubicBezTo>
                <a:cubicBezTo>
                  <a:pt x="458" y="1811"/>
                  <a:pt x="512" y="1813"/>
                  <a:pt x="569" y="1809"/>
                </a:cubicBezTo>
                <a:cubicBezTo>
                  <a:pt x="666" y="1800"/>
                  <a:pt x="729" y="1795"/>
                  <a:pt x="797" y="1718"/>
                </a:cubicBezTo>
                <a:close/>
              </a:path>
            </a:pathLst>
          </a:custGeom>
          <a:solidFill>
            <a:srgbClr val="FFFFFF"/>
          </a:solidFill>
          <a:ln>
            <a:noFill/>
          </a:ln>
        </p:spPr>
        <p:txBody>
          <a:bodyPr vert="horz" wrap="square" lIns="83922" tIns="41961" rIns="83922" bIns="41961" numCol="1" anchor="t" anchorCtr="0" compatLnSpc="1">
            <a:prstTxWarp prst="textNoShape">
              <a:avLst/>
            </a:prstTxWarp>
          </a:bodyPr>
          <a:lstStyle/>
          <a:p>
            <a:endParaRPr lang="en-US" sz="1632">
              <a:solidFill>
                <a:srgbClr val="000000"/>
              </a:solidFill>
            </a:endParaRPr>
          </a:p>
        </p:txBody>
      </p:sp>
      <p:sp>
        <p:nvSpPr>
          <p:cNvPr id="15" name="Freeform 14"/>
          <p:cNvSpPr>
            <a:spLocks noEditPoints="1"/>
          </p:cNvSpPr>
          <p:nvPr/>
        </p:nvSpPr>
        <p:spPr bwMode="black">
          <a:xfrm>
            <a:off x="9055556" y="2279070"/>
            <a:ext cx="1608939" cy="1429020"/>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solidFill>
                <a:srgbClr val="FFFFFF"/>
              </a:solidFill>
            </a:endParaRPr>
          </a:p>
        </p:txBody>
      </p:sp>
    </p:spTree>
    <p:extLst>
      <p:ext uri="{BB962C8B-B14F-4D97-AF65-F5344CB8AC3E}">
        <p14:creationId xmlns:p14="http://schemas.microsoft.com/office/powerpoint/2010/main" val="123792030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Workflow Design and Managing Work Requests</a:t>
            </a:r>
          </a:p>
        </p:txBody>
      </p:sp>
      <p:sp>
        <p:nvSpPr>
          <p:cNvPr id="5" name="Text Placeholder 4"/>
          <p:cNvSpPr>
            <a:spLocks noGrp="1"/>
          </p:cNvSpPr>
          <p:nvPr>
            <p:ph type="body" sz="quarter" idx="12"/>
          </p:nvPr>
        </p:nvSpPr>
        <p:spPr/>
        <p:txBody>
          <a:bodyPr anchor="b"/>
          <a:lstStyle/>
          <a:p>
            <a:r>
              <a:rPr lang="en-US" dirty="0"/>
              <a:t>Sam Chung, Kia Amiri</a:t>
            </a:r>
          </a:p>
          <a:p>
            <a:r>
              <a:rPr lang="en-US" dirty="0"/>
              <a:t>Program Manager, Microsoft</a:t>
            </a:r>
          </a:p>
        </p:txBody>
      </p:sp>
      <p:sp>
        <p:nvSpPr>
          <p:cNvPr id="2" name="Text Placeholder 1"/>
          <p:cNvSpPr>
            <a:spLocks noGrp="1"/>
          </p:cNvSpPr>
          <p:nvPr>
            <p:ph type="body" sz="quarter" idx="13"/>
          </p:nvPr>
        </p:nvSpPr>
        <p:spPr/>
        <p:txBody>
          <a:bodyPr/>
          <a:lstStyle/>
          <a:p>
            <a:r>
              <a:rPr lang="en-US" dirty="0" smtClean="0"/>
              <a:t>SPC248</a:t>
            </a:r>
            <a:endParaRPr lang="en-US" dirty="0"/>
          </a:p>
        </p:txBody>
      </p:sp>
    </p:spTree>
    <p:extLst>
      <p:ext uri="{BB962C8B-B14F-4D97-AF65-F5344CB8AC3E}">
        <p14:creationId xmlns:p14="http://schemas.microsoft.com/office/powerpoint/2010/main" val="22500815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884473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700573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272330" y="2143917"/>
            <a:ext cx="2743200" cy="17830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Managing work requests using workflows</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8" y="3972717"/>
            <a:ext cx="2743200" cy="17830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000" dirty="0" smtClean="0">
                <a:solidFill>
                  <a:srgbClr val="FFFFFF"/>
                </a:solidFill>
              </a:rPr>
              <a:t>What’s NEW this release</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3934603" y="2143917"/>
            <a:ext cx="6398435" cy="365760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6600" dirty="0" smtClean="0">
                <a:gradFill>
                  <a:gsLst>
                    <a:gs pos="0">
                      <a:srgbClr val="FFFFFF"/>
                    </a:gs>
                    <a:gs pos="100000">
                      <a:srgbClr val="FFFFFF"/>
                    </a:gs>
                  </a:gsLst>
                  <a:lin ang="5400000" scaled="0"/>
                </a:gradFill>
                <a:latin typeface="Segoe UI Light"/>
                <a:ea typeface="Segoe UI" pitchFamily="34" charset="0"/>
                <a:cs typeface="Segoe UI" pitchFamily="34" charset="0"/>
              </a:rPr>
              <a:t>Demos</a:t>
            </a:r>
            <a:endParaRPr lang="en-US" sz="66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itle 2"/>
          <p:cNvSpPr>
            <a:spLocks noGrp="1"/>
          </p:cNvSpPr>
          <p:nvPr>
            <p:ph type="title" idx="4294967295"/>
          </p:nvPr>
        </p:nvSpPr>
        <p:spPr>
          <a:xfrm>
            <a:off x="547688" y="295275"/>
            <a:ext cx="11888787" cy="917575"/>
          </a:xfrm>
        </p:spPr>
        <p:txBody>
          <a:bodyPr/>
          <a:lstStyle/>
          <a:p>
            <a:r>
              <a:rPr lang="en-US" dirty="0" smtClean="0"/>
              <a:t>Today’s agenda</a:t>
            </a:r>
            <a:endParaRPr lang="en-US" dirty="0"/>
          </a:p>
        </p:txBody>
      </p:sp>
    </p:spTree>
    <p:extLst>
      <p:ext uri="{BB962C8B-B14F-4D97-AF65-F5344CB8AC3E}">
        <p14:creationId xmlns:p14="http://schemas.microsoft.com/office/powerpoint/2010/main" val="3042619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47688" y="295275"/>
            <a:ext cx="11888787" cy="917575"/>
          </a:xfrm>
        </p:spPr>
        <p:txBody>
          <a:bodyPr/>
          <a:lstStyle/>
          <a:p>
            <a:r>
              <a:rPr lang="en-US" sz="5507" dirty="0"/>
              <a:t>Business challenges </a:t>
            </a:r>
          </a:p>
        </p:txBody>
      </p:sp>
      <p:grpSp>
        <p:nvGrpSpPr>
          <p:cNvPr id="23" name="Group 22"/>
          <p:cNvGrpSpPr/>
          <p:nvPr/>
        </p:nvGrpSpPr>
        <p:grpSpPr>
          <a:xfrm>
            <a:off x="470435" y="1381920"/>
            <a:ext cx="11279315" cy="1119124"/>
            <a:chOff x="568960" y="1016726"/>
            <a:chExt cx="11059156" cy="1097280"/>
          </a:xfrm>
        </p:grpSpPr>
        <p:sp>
          <p:nvSpPr>
            <p:cNvPr id="17" name="Rectangle 16"/>
            <p:cNvSpPr/>
            <p:nvPr/>
          </p:nvSpPr>
          <p:spPr bwMode="auto">
            <a:xfrm>
              <a:off x="568960" y="1016726"/>
              <a:ext cx="1105915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290" fontAlgn="base">
                <a:spcBef>
                  <a:spcPct val="0"/>
                </a:spcBef>
                <a:spcAft>
                  <a:spcPct val="0"/>
                </a:spcAft>
                <a:tabLst>
                  <a:tab pos="2857697" algn="l"/>
                </a:tabLst>
              </a:pPr>
              <a:r>
                <a:rPr lang="en-US" sz="2856" dirty="0">
                  <a:solidFill>
                    <a:srgbClr val="FFFFFF"/>
                  </a:solidFill>
                  <a:ea typeface="Segoe UI" pitchFamily="34" charset="0"/>
                  <a:cs typeface="Segoe UI" pitchFamily="34" charset="0"/>
                </a:rPr>
                <a:t>                                                 Our employees want to work together from virtually anywhere. </a:t>
              </a:r>
            </a:p>
          </p:txBody>
        </p:sp>
        <p:pic>
          <p:nvPicPr>
            <p:cNvPr id="22" name="Picture 6"/>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02416" y="1162519"/>
              <a:ext cx="1396503" cy="780582"/>
            </a:xfrm>
            <a:prstGeom prst="rect">
              <a:avLst/>
            </a:prstGeom>
            <a:noFill/>
            <a:extLst/>
          </p:spPr>
        </p:pic>
      </p:grpSp>
      <p:grpSp>
        <p:nvGrpSpPr>
          <p:cNvPr id="27" name="Group 26"/>
          <p:cNvGrpSpPr/>
          <p:nvPr/>
        </p:nvGrpSpPr>
        <p:grpSpPr>
          <a:xfrm>
            <a:off x="470435" y="2370873"/>
            <a:ext cx="11310402" cy="1637041"/>
            <a:chOff x="568960" y="1986376"/>
            <a:chExt cx="11089636" cy="1605088"/>
          </a:xfrm>
        </p:grpSpPr>
        <p:sp>
          <p:nvSpPr>
            <p:cNvPr id="18" name="Rectangle 17"/>
            <p:cNvSpPr/>
            <p:nvPr/>
          </p:nvSpPr>
          <p:spPr bwMode="auto">
            <a:xfrm>
              <a:off x="568960" y="2240280"/>
              <a:ext cx="1108963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290" fontAlgn="base">
                <a:spcBef>
                  <a:spcPct val="0"/>
                </a:spcBef>
                <a:spcAft>
                  <a:spcPct val="0"/>
                </a:spcAft>
                <a:tabLst>
                  <a:tab pos="2857697" algn="l"/>
                </a:tabLst>
              </a:pPr>
              <a:r>
                <a:rPr lang="en-US" sz="2856" dirty="0">
                  <a:solidFill>
                    <a:srgbClr val="FFFFFF"/>
                  </a:solidFill>
                  <a:ea typeface="Segoe UI" pitchFamily="34" charset="0"/>
                  <a:cs typeface="Segoe UI" pitchFamily="34" charset="0"/>
                </a:rPr>
                <a:t>                                                 I need the flexibility to manage without up-front infrastructure costs. </a:t>
              </a:r>
            </a:p>
          </p:txBody>
        </p:sp>
        <p:pic>
          <p:nvPicPr>
            <p:cNvPr id="24" name="Picture 2" descr="W:\Open Engagements\Productivity\MS-Unified Communications\#1601 BizProd MOD Team Core Content Work\New Iconography\Words\Draft\061312_Word_Icons\Money_061312_white-0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6216" y="1986376"/>
              <a:ext cx="1605088" cy="16050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27"/>
          <p:cNvGrpSpPr/>
          <p:nvPr/>
        </p:nvGrpSpPr>
        <p:grpSpPr>
          <a:xfrm>
            <a:off x="460072" y="3888846"/>
            <a:ext cx="11300040" cy="1119124"/>
            <a:chOff x="558800" y="3474720"/>
            <a:chExt cx="11079476" cy="1097280"/>
          </a:xfrm>
        </p:grpSpPr>
        <p:sp>
          <p:nvSpPr>
            <p:cNvPr id="19" name="Rectangle 18"/>
            <p:cNvSpPr/>
            <p:nvPr/>
          </p:nvSpPr>
          <p:spPr bwMode="auto">
            <a:xfrm>
              <a:off x="558800" y="3474720"/>
              <a:ext cx="1107947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290" fontAlgn="base">
                <a:spcBef>
                  <a:spcPct val="0"/>
                </a:spcBef>
                <a:spcAft>
                  <a:spcPct val="0"/>
                </a:spcAft>
                <a:tabLst>
                  <a:tab pos="2857697" algn="l"/>
                </a:tabLst>
              </a:pPr>
              <a:r>
                <a:rPr lang="en-US" sz="2856" spc="-153" dirty="0">
                  <a:solidFill>
                    <a:srgbClr val="FFFFFF"/>
                  </a:solidFill>
                  <a:ea typeface="Segoe UI" pitchFamily="34" charset="0"/>
                  <a:cs typeface="Segoe UI" pitchFamily="34" charset="0"/>
                </a:rPr>
                <a:t>                                            </a:t>
              </a:r>
              <a:r>
                <a:rPr lang="en-US" sz="2856" dirty="0">
                  <a:solidFill>
                    <a:srgbClr val="FFFFFF"/>
                  </a:solidFill>
                  <a:ea typeface="Segoe UI" pitchFamily="34" charset="0"/>
                  <a:cs typeface="Segoe UI" pitchFamily="34" charset="0"/>
                </a:rPr>
                <a:t>Our company can compete only if we align investment with business priorities.</a:t>
              </a:r>
            </a:p>
          </p:txBody>
        </p:sp>
        <p:pic>
          <p:nvPicPr>
            <p:cNvPr id="25" name="Picture 3" descr="W:\Open Engagements\Productivity\MS-Unified Communications\#1601 BizProd MOD Team Core Content Work\New Iconography\Words\Build_06051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74316" y="3499948"/>
              <a:ext cx="1046824" cy="10468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28"/>
          <p:cNvGrpSpPr/>
          <p:nvPr/>
        </p:nvGrpSpPr>
        <p:grpSpPr>
          <a:xfrm>
            <a:off x="470434" y="5105096"/>
            <a:ext cx="11300040" cy="1211566"/>
            <a:chOff x="568960" y="4667230"/>
            <a:chExt cx="11079476" cy="1187918"/>
          </a:xfrm>
        </p:grpSpPr>
        <p:sp>
          <p:nvSpPr>
            <p:cNvPr id="20" name="Rectangle 19"/>
            <p:cNvSpPr/>
            <p:nvPr/>
          </p:nvSpPr>
          <p:spPr bwMode="auto">
            <a:xfrm>
              <a:off x="568960" y="4709160"/>
              <a:ext cx="1107947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2290" fontAlgn="base">
                <a:spcBef>
                  <a:spcPct val="0"/>
                </a:spcBef>
                <a:spcAft>
                  <a:spcPct val="0"/>
                </a:spcAft>
                <a:tabLst>
                  <a:tab pos="2857697" algn="l"/>
                </a:tabLst>
              </a:pPr>
              <a:r>
                <a:rPr lang="en-US" sz="2856" dirty="0">
                  <a:solidFill>
                    <a:srgbClr val="FFFFFF"/>
                  </a:solidFill>
                  <a:ea typeface="Segoe UI" pitchFamily="34" charset="0"/>
                  <a:cs typeface="Segoe UI" pitchFamily="34" charset="0"/>
                </a:rPr>
                <a:t>                                        We want more visibility and control over what people are working on. </a:t>
              </a:r>
            </a:p>
          </p:txBody>
        </p:sp>
        <p:pic>
          <p:nvPicPr>
            <p:cNvPr id="26" name="Picture 16" descr="W:\Open Engagements\Productivity\MS-Unified Communications\#1601 BizProd MOD Team Core Content Work\New Iconography\Words\Yes_06051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34801" y="4667230"/>
              <a:ext cx="1187918" cy="118791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78216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idx="4294967295"/>
          </p:nvPr>
        </p:nvSpPr>
        <p:spPr>
          <a:xfrm>
            <a:off x="547688" y="295275"/>
            <a:ext cx="11888787" cy="917575"/>
          </a:xfrm>
        </p:spPr>
        <p:txBody>
          <a:bodyPr/>
          <a:lstStyle/>
          <a:p>
            <a:r>
              <a:rPr lang="en-US" sz="5507" dirty="0"/>
              <a:t>Introducing | </a:t>
            </a:r>
            <a:r>
              <a:rPr lang="en-US" sz="5507" dirty="0">
                <a:solidFill>
                  <a:srgbClr val="009E49"/>
                </a:solidFill>
              </a:rPr>
              <a:t>The New Project</a:t>
            </a:r>
          </a:p>
        </p:txBody>
      </p:sp>
      <p:grpSp>
        <p:nvGrpSpPr>
          <p:cNvPr id="2" name="Group 1"/>
          <p:cNvGrpSpPr/>
          <p:nvPr/>
        </p:nvGrpSpPr>
        <p:grpSpPr>
          <a:xfrm>
            <a:off x="9270689" y="1327608"/>
            <a:ext cx="2800606" cy="5751053"/>
            <a:chOff x="9087283" y="1066800"/>
            <a:chExt cx="2745941" cy="5638799"/>
          </a:xfrm>
        </p:grpSpPr>
        <p:pic>
          <p:nvPicPr>
            <p:cNvPr id="1026" name="Picture 2" descr="image007"/>
            <p:cNvPicPr>
              <a:picLocks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9090024" y="1066800"/>
              <a:ext cx="2743200" cy="278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ectangle 37"/>
            <p:cNvSpPr/>
            <p:nvPr/>
          </p:nvSpPr>
          <p:spPr bwMode="auto">
            <a:xfrm>
              <a:off x="9116085"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186521" rIns="93256" bIns="93260" numCol="1" rtlCol="0" anchor="t" anchorCtr="0" compatLnSpc="1">
              <a:prstTxWarp prst="textNoShape">
                <a:avLst/>
              </a:prstTxWarp>
            </a:bodyPr>
            <a:lstStyle/>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Improve IT management</a:t>
              </a:r>
            </a:p>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Quickly innovate</a:t>
              </a:r>
            </a:p>
          </p:txBody>
        </p:sp>
        <p:sp>
          <p:nvSpPr>
            <p:cNvPr id="65" name="Rectangle 64"/>
            <p:cNvSpPr/>
            <p:nvPr/>
          </p:nvSpPr>
          <p:spPr bwMode="auto">
            <a:xfrm>
              <a:off x="9087283"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Agility               &amp; control</a:t>
              </a:r>
            </a:p>
          </p:txBody>
        </p:sp>
        <p:pic>
          <p:nvPicPr>
            <p:cNvPr id="25" name="Picture 24" descr="W:\Open Engagements\Productivity\MS-Unified Communications\#1601 BizProd MOD Team Core Content Work\New Iconography\Words\Draft\061312_Word_Icons\Tools_061312_white-04.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058751" y="3949700"/>
              <a:ext cx="687161" cy="6858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p:cNvGrpSpPr/>
          <p:nvPr/>
        </p:nvGrpSpPr>
        <p:grpSpPr>
          <a:xfrm>
            <a:off x="448985" y="1327608"/>
            <a:ext cx="2800606" cy="5751053"/>
            <a:chOff x="437769" y="1066800"/>
            <a:chExt cx="2745941" cy="5638799"/>
          </a:xfrm>
        </p:grpSpPr>
        <p:sp>
          <p:nvSpPr>
            <p:cNvPr id="30" name="Rectangle 29"/>
            <p:cNvSpPr/>
            <p:nvPr/>
          </p:nvSpPr>
          <p:spPr bwMode="auto">
            <a:xfrm>
              <a:off x="466571"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Get started quickly</a:t>
              </a:r>
            </a:p>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Access virtually anywhere</a:t>
              </a:r>
            </a:p>
          </p:txBody>
        </p:sp>
        <p:grpSp>
          <p:nvGrpSpPr>
            <p:cNvPr id="10" name="Group 9"/>
            <p:cNvGrpSpPr/>
            <p:nvPr/>
          </p:nvGrpSpPr>
          <p:grpSpPr>
            <a:xfrm>
              <a:off x="437769" y="1066800"/>
              <a:ext cx="2745941" cy="3703320"/>
              <a:chOff x="454279" y="1066800"/>
              <a:chExt cx="2745941" cy="3703320"/>
            </a:xfrm>
          </p:grpSpPr>
          <p:grpSp>
            <p:nvGrpSpPr>
              <p:cNvPr id="5" name="Group 4"/>
              <p:cNvGrpSpPr/>
              <p:nvPr/>
            </p:nvGrpSpPr>
            <p:grpSpPr>
              <a:xfrm>
                <a:off x="454279" y="3810000"/>
                <a:ext cx="2745941" cy="960120"/>
                <a:chOff x="454279" y="3810000"/>
                <a:chExt cx="2745941" cy="960120"/>
              </a:xfrm>
            </p:grpSpPr>
            <p:sp>
              <p:nvSpPr>
                <p:cNvPr id="37" name="Rectangle 36"/>
                <p:cNvSpPr/>
                <p:nvPr/>
              </p:nvSpPr>
              <p:spPr bwMode="auto">
                <a:xfrm>
                  <a:off x="454279"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endParaRPr lang="en-US" sz="2856"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Take action</a:t>
                  </a:r>
                </a:p>
              </p:txBody>
            </p:sp>
            <p:pic>
              <p:nvPicPr>
                <p:cNvPr id="17" name="Picture 16" descr="W:\Open Engagements\Productivity\MS-Unified Communications\#1601 BizProd MOD Team Core Content Work\New Iconography\Words\Draft\060712_words\Hand_060712.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509132" y="3886200"/>
                  <a:ext cx="638880" cy="806512"/>
                </a:xfrm>
                <a:prstGeom prst="rect">
                  <a:avLst/>
                </a:prstGeom>
                <a:noFill/>
                <a:extLst>
                  <a:ext uri="{909E8E84-426E-40DD-AFC4-6F175D3DCCD1}">
                    <a14:hiddenFill xmlns:a14="http://schemas.microsoft.com/office/drawing/2010/main">
                      <a:solidFill>
                        <a:srgbClr val="FFFFFF"/>
                      </a:solidFill>
                    </a14:hiddenFill>
                  </a:ext>
                </a:extLst>
              </p:spPr>
            </p:pic>
          </p:grpSp>
          <p:pic>
            <p:nvPicPr>
              <p:cNvPr id="1034" name="Picture 10" descr="C:\Users\hilaryc\Desktop\jen2 med.jpg"/>
              <p:cNvPicPr>
                <a:picLocks noChangeArrowheads="1"/>
              </p:cNvPicPr>
              <p:nvPr/>
            </p:nvPicPr>
            <p:blipFill rotWithShape="1">
              <a:blip r:embed="rId6" cstate="screen">
                <a:extLst>
                  <a:ext uri="{28A0092B-C50C-407E-A947-70E740481C1C}">
                    <a14:useLocalDpi xmlns:a14="http://schemas.microsoft.com/office/drawing/2010/main" val="0"/>
                  </a:ext>
                </a:extLst>
              </a:blip>
              <a:srcRect/>
              <a:stretch/>
            </p:blipFill>
            <p:spPr bwMode="auto">
              <a:xfrm>
                <a:off x="455649" y="1066800"/>
                <a:ext cx="2743200" cy="274320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 name="Group 2"/>
          <p:cNvGrpSpPr/>
          <p:nvPr/>
        </p:nvGrpSpPr>
        <p:grpSpPr>
          <a:xfrm>
            <a:off x="6290211" y="1327608"/>
            <a:ext cx="2872427" cy="5751054"/>
            <a:chOff x="6164980" y="1066800"/>
            <a:chExt cx="2816361" cy="5638800"/>
          </a:xfrm>
        </p:grpSpPr>
        <p:sp>
          <p:nvSpPr>
            <p:cNvPr id="33" name="Rectangle 32"/>
            <p:cNvSpPr/>
            <p:nvPr/>
          </p:nvSpPr>
          <p:spPr bwMode="auto">
            <a:xfrm>
              <a:off x="6228992" y="4803648"/>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Improve communication</a:t>
              </a:r>
            </a:p>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Discover &amp; share information</a:t>
              </a:r>
            </a:p>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Make data-driven   decisions</a:t>
              </a:r>
            </a:p>
          </p:txBody>
        </p:sp>
        <p:sp>
          <p:nvSpPr>
            <p:cNvPr id="59" name="Rectangle 58"/>
            <p:cNvSpPr/>
            <p:nvPr/>
          </p:nvSpPr>
          <p:spPr bwMode="auto">
            <a:xfrm>
              <a:off x="6164980"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r>
                <a:rPr lang="en-US" sz="2856" spc="-71" dirty="0">
                  <a:gradFill>
                    <a:gsLst>
                      <a:gs pos="0">
                        <a:srgbClr val="FFFFFF"/>
                      </a:gs>
                      <a:gs pos="100000">
                        <a:srgbClr val="FFFFFF"/>
                      </a:gs>
                    </a:gsLst>
                    <a:lin ang="5400000" scaled="0"/>
                  </a:gradFill>
                  <a:latin typeface="Segoe UI Light"/>
                  <a:ea typeface="Segoe UI" pitchFamily="34" charset="0"/>
                  <a:cs typeface="Segoe UI" pitchFamily="34" charset="0"/>
                </a:rPr>
                <a:t>Collaboration</a:t>
              </a:r>
            </a:p>
          </p:txBody>
        </p:sp>
        <p:pic>
          <p:nvPicPr>
            <p:cNvPr id="19" name="Picture 18"/>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8084941" y="3932944"/>
              <a:ext cx="896400" cy="715256"/>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hilaryc\Desktop\collaboration med.jpg"/>
            <p:cNvPicPr>
              <a:picLocks noChangeArrowheads="1"/>
            </p:cNvPicPr>
            <p:nvPr/>
          </p:nvPicPr>
          <p:blipFill rotWithShape="1">
            <a:blip r:embed="rId8" cstate="screen">
              <a:extLst>
                <a:ext uri="{28A0092B-C50C-407E-A947-70E740481C1C}">
                  <a14:useLocalDpi xmlns:a14="http://schemas.microsoft.com/office/drawing/2010/main" val="0"/>
                </a:ext>
              </a:extLst>
            </a:blip>
            <a:srcRect/>
            <a:stretch/>
          </p:blipFill>
          <p:spPr bwMode="auto">
            <a:xfrm>
              <a:off x="6166350" y="1066800"/>
              <a:ext cx="2743200" cy="27432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 14"/>
          <p:cNvGrpSpPr/>
          <p:nvPr/>
        </p:nvGrpSpPr>
        <p:grpSpPr>
          <a:xfrm>
            <a:off x="3357642" y="1327608"/>
            <a:ext cx="2824517" cy="5751053"/>
            <a:chOff x="3306003" y="1066800"/>
            <a:chExt cx="2769386" cy="5638799"/>
          </a:xfrm>
        </p:grpSpPr>
        <p:sp>
          <p:nvSpPr>
            <p:cNvPr id="31" name="Rectangle 30"/>
            <p:cNvSpPr/>
            <p:nvPr/>
          </p:nvSpPr>
          <p:spPr bwMode="auto">
            <a:xfrm>
              <a:off x="3346528" y="4803647"/>
              <a:ext cx="2688336" cy="190195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186521" rIns="93256" bIns="93260" numCol="1" rtlCol="0" anchor="t" anchorCtr="0" compatLnSpc="1">
              <a:prstTxWarp prst="textNoShape">
                <a:avLst/>
              </a:prstTxWarp>
            </a:bodyPr>
            <a:lstStyle/>
            <a:p>
              <a:pPr defTabSz="932290" fontAlgn="base">
                <a:lnSpc>
                  <a:spcPct val="90000"/>
                </a:lnSpc>
                <a:spcAft>
                  <a:spcPts val="1224"/>
                </a:spcAft>
              </a:pPr>
              <a:r>
                <a:rPr lang="en-US" sz="1836" spc="-71" dirty="0">
                  <a:gradFill>
                    <a:gsLst>
                      <a:gs pos="100000">
                        <a:srgbClr val="797A7D"/>
                      </a:gs>
                      <a:gs pos="0">
                        <a:srgbClr val="797A7D"/>
                      </a:gs>
                    </a:gsLst>
                    <a:lin ang="5400000" scaled="0"/>
                  </a:gradFill>
                  <a:ea typeface="Segoe UI" pitchFamily="34" charset="0"/>
                  <a:cs typeface="Segoe UI" pitchFamily="34" charset="0"/>
                </a:rPr>
                <a:t>Effectively manage resources</a:t>
              </a:r>
            </a:p>
            <a:p>
              <a:pPr defTabSz="932290" fontAlgn="base">
                <a:lnSpc>
                  <a:spcPct val="90000"/>
                </a:lnSpc>
                <a:spcAft>
                  <a:spcPts val="1224"/>
                </a:spcAft>
              </a:pPr>
              <a:r>
                <a:rPr lang="en-US" b="1" spc="-71" dirty="0">
                  <a:solidFill>
                    <a:srgbClr val="00A651"/>
                  </a:solidFill>
                  <a:ea typeface="Segoe UI" pitchFamily="34" charset="0"/>
                  <a:cs typeface="Segoe UI" pitchFamily="34" charset="0"/>
                </a:rPr>
                <a:t>Improve governance         &amp; control</a:t>
              </a:r>
            </a:p>
          </p:txBody>
        </p:sp>
        <p:grpSp>
          <p:nvGrpSpPr>
            <p:cNvPr id="11" name="Group 10"/>
            <p:cNvGrpSpPr/>
            <p:nvPr/>
          </p:nvGrpSpPr>
          <p:grpSpPr>
            <a:xfrm>
              <a:off x="3306003" y="1066800"/>
              <a:ext cx="2769386" cy="3703320"/>
              <a:chOff x="3338318" y="1066800"/>
              <a:chExt cx="2769386" cy="3703320"/>
            </a:xfrm>
          </p:grpSpPr>
          <p:grpSp>
            <p:nvGrpSpPr>
              <p:cNvPr id="6" name="Group 5"/>
              <p:cNvGrpSpPr/>
              <p:nvPr/>
            </p:nvGrpSpPr>
            <p:grpSpPr>
              <a:xfrm>
                <a:off x="3338318" y="3810000"/>
                <a:ext cx="2769386" cy="960120"/>
                <a:chOff x="3338318" y="3810000"/>
                <a:chExt cx="2769386" cy="960120"/>
              </a:xfrm>
            </p:grpSpPr>
            <p:sp>
              <p:nvSpPr>
                <p:cNvPr id="53" name="Rectangle 52"/>
                <p:cNvSpPr/>
                <p:nvPr/>
              </p:nvSpPr>
              <p:spPr bwMode="auto">
                <a:xfrm>
                  <a:off x="3338318" y="3810000"/>
                  <a:ext cx="2745941" cy="960120"/>
                </a:xfrm>
                <a:prstGeom prst="rect">
                  <a:avLst/>
                </a:prstGeom>
                <a:solidFill>
                  <a:srgbClr val="009E4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b" anchorCtr="0" compatLnSpc="1">
                  <a:prstTxWarp prst="textNoShape">
                    <a:avLst/>
                  </a:prstTxWarp>
                </a:bodyPr>
                <a:lstStyle/>
                <a:p>
                  <a:pPr defTabSz="932290" fontAlgn="base">
                    <a:lnSpc>
                      <a:spcPct val="90000"/>
                    </a:lnSpc>
                    <a:spcBef>
                      <a:spcPct val="0"/>
                    </a:spcBef>
                    <a:spcAft>
                      <a:spcPct val="0"/>
                    </a:spcAft>
                  </a:pPr>
                  <a:r>
                    <a:rPr lang="en-US" sz="2856" dirty="0">
                      <a:gradFill>
                        <a:gsLst>
                          <a:gs pos="0">
                            <a:srgbClr val="FFFFFF"/>
                          </a:gs>
                          <a:gs pos="100000">
                            <a:srgbClr val="FFFFFF"/>
                          </a:gs>
                        </a:gsLst>
                        <a:lin ang="5400000" scaled="0"/>
                      </a:gradFill>
                      <a:latin typeface="Segoe UI Light"/>
                      <a:ea typeface="Segoe UI" pitchFamily="34" charset="0"/>
                      <a:cs typeface="Segoe UI" pitchFamily="34" charset="0"/>
                    </a:rPr>
                    <a:t>Flexible         PPM</a:t>
                  </a:r>
                </a:p>
              </p:txBody>
            </p:sp>
            <p:pic>
              <p:nvPicPr>
                <p:cNvPr id="35" name="Picture 34"/>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4709649" y="3982025"/>
                  <a:ext cx="1398055" cy="734408"/>
                </a:xfrm>
                <a:prstGeom prst="rect">
                  <a:avLst/>
                </a:prstGeom>
                <a:noFill/>
                <a:extLst>
                  <a:ext uri="{909E8E84-426E-40DD-AFC4-6F175D3DCCD1}">
                    <a14:hiddenFill xmlns:a14="http://schemas.microsoft.com/office/drawing/2010/main">
                      <a:solidFill>
                        <a:srgbClr val="FFFFFF"/>
                      </a:solidFill>
                    </a14:hiddenFill>
                  </a:ext>
                </a:extLst>
              </p:spPr>
            </p:pic>
          </p:grpSp>
          <p:pic>
            <p:nvPicPr>
              <p:cNvPr id="1036" name="Picture 12" descr="C:\Users\hilaryc\Desktop\bins med.jpg"/>
              <p:cNvPicPr>
                <a:picLocks noChangeArrowheads="1"/>
              </p:cNvPicPr>
              <p:nvPr/>
            </p:nvPicPr>
            <p:blipFill rotWithShape="1">
              <a:blip r:embed="rId10" cstate="screen">
                <a:extLst>
                  <a:ext uri="{28A0092B-C50C-407E-A947-70E740481C1C}">
                    <a14:useLocalDpi xmlns:a14="http://schemas.microsoft.com/office/drawing/2010/main" val="0"/>
                  </a:ext>
                </a:extLst>
              </a:blip>
              <a:srcRect/>
              <a:stretch/>
            </p:blipFill>
            <p:spPr bwMode="auto">
              <a:xfrm>
                <a:off x="3339688" y="1066800"/>
                <a:ext cx="2743200" cy="2740402"/>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162626039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274320" y="1225296"/>
            <a:ext cx="3657600" cy="86868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000" dirty="0">
                <a:solidFill>
                  <a:srgbClr val="FFFFFF"/>
                </a:solidFill>
              </a:rPr>
              <a:t>Deploy </a:t>
            </a:r>
            <a:r>
              <a:rPr lang="en-US" sz="2000" dirty="0" smtClean="0">
                <a:solidFill>
                  <a:srgbClr val="FFFFFF"/>
                </a:solidFill>
              </a:rPr>
              <a:t>custom solution</a:t>
            </a:r>
            <a:endParaRPr lang="en-US" sz="2000" dirty="0">
              <a:solidFill>
                <a:srgbClr val="FFFFFF"/>
              </a:solidFill>
            </a:endParaRPr>
          </a:p>
        </p:txBody>
      </p:sp>
      <p:sp>
        <p:nvSpPr>
          <p:cNvPr id="27" name="Rectangle 26"/>
          <p:cNvSpPr/>
          <p:nvPr/>
        </p:nvSpPr>
        <p:spPr bwMode="auto">
          <a:xfrm>
            <a:off x="274320" y="2139696"/>
            <a:ext cx="365760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000" dirty="0" smtClean="0">
                <a:solidFill>
                  <a:srgbClr val="FFFFFF"/>
                </a:solidFill>
              </a:rPr>
              <a:t>Feature activation</a:t>
            </a:r>
            <a:endParaRPr lang="en-US" sz="2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274320" y="3054096"/>
            <a:ext cx="3657600" cy="86868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Major version upgrade</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274320" y="3968496"/>
            <a:ext cx="365760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000" dirty="0" smtClean="0">
                <a:solidFill>
                  <a:srgbClr val="FFFFFF"/>
                </a:solidFill>
              </a:rPr>
              <a:t>New executive reporting dashboard</a:t>
            </a:r>
            <a:endParaRPr lang="en-US" sz="2000" dirty="0">
              <a:solidFill>
                <a:srgbClr val="FFFFFF"/>
              </a:solidFill>
            </a:endParaRPr>
          </a:p>
        </p:txBody>
      </p:sp>
      <p:sp>
        <p:nvSpPr>
          <p:cNvPr id="3" name="Title 2"/>
          <p:cNvSpPr>
            <a:spLocks noGrp="1"/>
          </p:cNvSpPr>
          <p:nvPr>
            <p:ph type="title" idx="4294967295"/>
          </p:nvPr>
        </p:nvSpPr>
        <p:spPr>
          <a:xfrm>
            <a:off x="547688" y="295275"/>
            <a:ext cx="11888787" cy="917575"/>
          </a:xfrm>
        </p:spPr>
        <p:txBody>
          <a:bodyPr/>
          <a:lstStyle/>
          <a:p>
            <a:r>
              <a:rPr lang="en-US" dirty="0" smtClean="0"/>
              <a:t>Work requests</a:t>
            </a:r>
            <a:endParaRPr lang="en-US" dirty="0"/>
          </a:p>
        </p:txBody>
      </p:sp>
      <p:sp>
        <p:nvSpPr>
          <p:cNvPr id="8" name="Rectangle 7"/>
          <p:cNvSpPr/>
          <p:nvPr/>
        </p:nvSpPr>
        <p:spPr bwMode="auto">
          <a:xfrm>
            <a:off x="274320" y="4882896"/>
            <a:ext cx="3657600" cy="86868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000" dirty="0" smtClean="0">
                <a:solidFill>
                  <a:srgbClr val="FFFFFF"/>
                </a:solidFill>
              </a:rPr>
              <a:t>Competing R&amp;D project investments</a:t>
            </a:r>
            <a:endParaRPr lang="en-US" sz="2000" dirty="0">
              <a:solidFill>
                <a:srgbClr val="FFFFFF"/>
              </a:solidFill>
            </a:endParaRPr>
          </a:p>
        </p:txBody>
      </p:sp>
      <p:grpSp>
        <p:nvGrpSpPr>
          <p:cNvPr id="7" name="Group 6"/>
          <p:cNvGrpSpPr/>
          <p:nvPr/>
        </p:nvGrpSpPr>
        <p:grpSpPr>
          <a:xfrm>
            <a:off x="4869105" y="1212850"/>
            <a:ext cx="3450488" cy="4546829"/>
            <a:chOff x="4869105" y="1212850"/>
            <a:chExt cx="3450488" cy="4546829"/>
          </a:xfrm>
        </p:grpSpPr>
        <p:grpSp>
          <p:nvGrpSpPr>
            <p:cNvPr id="2" name="Group 1"/>
            <p:cNvGrpSpPr>
              <a:grpSpLocks noChangeAspect="1"/>
            </p:cNvGrpSpPr>
            <p:nvPr/>
          </p:nvGrpSpPr>
          <p:grpSpPr>
            <a:xfrm>
              <a:off x="4876467" y="4324071"/>
              <a:ext cx="3425276" cy="1435608"/>
              <a:chOff x="5748977" y="403416"/>
              <a:chExt cx="4587572" cy="1922752"/>
            </a:xfrm>
          </p:grpSpPr>
          <p:pic>
            <p:nvPicPr>
              <p:cNvPr id="23" name="Picture 22"/>
              <p:cNvPicPr>
                <a:picLocks noChangeAspect="1"/>
              </p:cNvPicPr>
              <p:nvPr/>
            </p:nvPicPr>
            <p:blipFill rotWithShape="1">
              <a:blip r:embed="rId3">
                <a:extLst>
                  <a:ext uri="{28A0092B-C50C-407E-A947-70E740481C1C}">
                    <a14:useLocalDpi xmlns:a14="http://schemas.microsoft.com/office/drawing/2010/main" val="0"/>
                  </a:ext>
                </a:extLst>
              </a:blip>
              <a:srcRect l="20969" t="35276" r="698" b="15725"/>
              <a:stretch/>
            </p:blipFill>
            <p:spPr>
              <a:xfrm>
                <a:off x="5768226" y="421168"/>
                <a:ext cx="4568323" cy="1905000"/>
              </a:xfrm>
              <a:prstGeom prst="rect">
                <a:avLst/>
              </a:prstGeom>
            </p:spPr>
          </p:pic>
          <p:sp>
            <p:nvSpPr>
              <p:cNvPr id="24" name="Rectangle 23"/>
              <p:cNvSpPr>
                <a:spLocks noChangeAspect="1"/>
              </p:cNvSpPr>
              <p:nvPr/>
            </p:nvSpPr>
            <p:spPr bwMode="auto">
              <a:xfrm>
                <a:off x="5748977" y="403416"/>
                <a:ext cx="4579678" cy="1905000"/>
              </a:xfrm>
              <a:prstGeom prst="rect">
                <a:avLst/>
              </a:prstGeom>
              <a:gradFill>
                <a:gsLst>
                  <a:gs pos="9000">
                    <a:srgbClr val="000000">
                      <a:alpha val="49000"/>
                    </a:srgbClr>
                  </a:gs>
                  <a:gs pos="94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Resources</a:t>
                </a:r>
              </a:p>
            </p:txBody>
          </p:sp>
        </p:grpSp>
        <p:grpSp>
          <p:nvGrpSpPr>
            <p:cNvPr id="4" name="Group 3"/>
            <p:cNvGrpSpPr>
              <a:grpSpLocks noChangeAspect="1"/>
            </p:cNvGrpSpPr>
            <p:nvPr/>
          </p:nvGrpSpPr>
          <p:grpSpPr>
            <a:xfrm>
              <a:off x="4869105" y="1212850"/>
              <a:ext cx="3450488" cy="1568017"/>
              <a:chOff x="4860630" y="3799095"/>
              <a:chExt cx="4442753" cy="1949514"/>
            </a:xfrm>
          </p:grpSpPr>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l="-361" t="18436" r="2468" b="20809"/>
              <a:stretch/>
            </p:blipFill>
            <p:spPr>
              <a:xfrm>
                <a:off x="4860630" y="3799095"/>
                <a:ext cx="4442753" cy="1949514"/>
              </a:xfrm>
              <a:prstGeom prst="rect">
                <a:avLst/>
              </a:prstGeom>
            </p:spPr>
          </p:pic>
          <p:sp>
            <p:nvSpPr>
              <p:cNvPr id="30" name="Rectangle 29"/>
              <p:cNvSpPr>
                <a:spLocks noChangeAspect="1"/>
              </p:cNvSpPr>
              <p:nvPr/>
            </p:nvSpPr>
            <p:spPr bwMode="auto">
              <a:xfrm>
                <a:off x="4866566" y="3799095"/>
                <a:ext cx="4422825" cy="1898578"/>
              </a:xfrm>
              <a:prstGeom prst="rect">
                <a:avLst/>
              </a:prstGeom>
              <a:gradFill>
                <a:gsLst>
                  <a:gs pos="9000">
                    <a:srgbClr val="000000">
                      <a:alpha val="49000"/>
                    </a:srgbClr>
                  </a:gs>
                  <a:gs pos="94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Business Priorities</a:t>
                </a:r>
              </a:p>
            </p:txBody>
          </p:sp>
        </p:grpSp>
        <p:grpSp>
          <p:nvGrpSpPr>
            <p:cNvPr id="6" name="Group 5"/>
            <p:cNvGrpSpPr/>
            <p:nvPr/>
          </p:nvGrpSpPr>
          <p:grpSpPr>
            <a:xfrm>
              <a:off x="4879198" y="2852953"/>
              <a:ext cx="3440395" cy="1417320"/>
              <a:chOff x="5112611" y="4509543"/>
              <a:chExt cx="4441477" cy="1893222"/>
            </a:xfrm>
          </p:grpSpPr>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l="35306" t="26114" b="33342"/>
              <a:stretch/>
            </p:blipFill>
            <p:spPr>
              <a:xfrm>
                <a:off x="5112611" y="4509543"/>
                <a:ext cx="4441477" cy="1893222"/>
              </a:xfrm>
              <a:prstGeom prst="rect">
                <a:avLst/>
              </a:prstGeom>
            </p:spPr>
          </p:pic>
          <p:sp>
            <p:nvSpPr>
              <p:cNvPr id="20" name="Rectangle 19"/>
              <p:cNvSpPr>
                <a:spLocks noChangeAspect="1"/>
              </p:cNvSpPr>
              <p:nvPr/>
            </p:nvSpPr>
            <p:spPr bwMode="auto">
              <a:xfrm>
                <a:off x="5112611" y="4509543"/>
                <a:ext cx="4441477" cy="1893222"/>
              </a:xfrm>
              <a:prstGeom prst="rect">
                <a:avLst/>
              </a:prstGeom>
              <a:gradFill>
                <a:gsLst>
                  <a:gs pos="9000">
                    <a:srgbClr val="000000">
                      <a:alpha val="49000"/>
                    </a:srgbClr>
                  </a:gs>
                  <a:gs pos="9400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3600" dirty="0" smtClean="0">
                    <a:gradFill>
                      <a:gsLst>
                        <a:gs pos="0">
                          <a:srgbClr val="FFFFFF"/>
                        </a:gs>
                        <a:gs pos="100000">
                          <a:srgbClr val="FFFFFF"/>
                        </a:gs>
                      </a:gsLst>
                      <a:lin ang="5400000" scaled="0"/>
                    </a:gradFill>
                    <a:latin typeface="Segoe UI Light"/>
                    <a:ea typeface="Segoe UI" pitchFamily="34" charset="0"/>
                    <a:cs typeface="Segoe UI" pitchFamily="34" charset="0"/>
                  </a:rPr>
                  <a:t>$$$</a:t>
                </a:r>
              </a:p>
            </p:txBody>
          </p:sp>
        </p:grpSp>
      </p:grpSp>
      <p:graphicFrame>
        <p:nvGraphicFramePr>
          <p:cNvPr id="21" name="Diagram 20"/>
          <p:cNvGraphicFramePr/>
          <p:nvPr>
            <p:extLst>
              <p:ext uri="{D42A27DB-BD31-4B8C-83A1-F6EECF244321}">
                <p14:modId xmlns:p14="http://schemas.microsoft.com/office/powerpoint/2010/main" val="1784488303"/>
              </p:ext>
            </p:extLst>
          </p:nvPr>
        </p:nvGraphicFramePr>
        <p:xfrm>
          <a:off x="614073" y="5702254"/>
          <a:ext cx="10515599" cy="129227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5" name="Freeform 125"/>
          <p:cNvSpPr>
            <a:spLocks noEditPoints="1"/>
          </p:cNvSpPr>
          <p:nvPr/>
        </p:nvSpPr>
        <p:spPr bwMode="black">
          <a:xfrm>
            <a:off x="10485437" y="3450641"/>
            <a:ext cx="268829" cy="404825"/>
          </a:xfrm>
          <a:custGeom>
            <a:avLst/>
            <a:gdLst>
              <a:gd name="T0" fmla="*/ 2 w 51"/>
              <a:gd name="T1" fmla="*/ 16 h 77"/>
              <a:gd name="T2" fmla="*/ 7 w 51"/>
              <a:gd name="T3" fmla="*/ 8 h 77"/>
              <a:gd name="T4" fmla="*/ 15 w 51"/>
              <a:gd name="T5" fmla="*/ 2 h 77"/>
              <a:gd name="T6" fmla="*/ 25 w 51"/>
              <a:gd name="T7" fmla="*/ 0 h 77"/>
              <a:gd name="T8" fmla="*/ 37 w 51"/>
              <a:gd name="T9" fmla="*/ 2 h 77"/>
              <a:gd name="T10" fmla="*/ 45 w 51"/>
              <a:gd name="T11" fmla="*/ 7 h 77"/>
              <a:gd name="T12" fmla="*/ 50 w 51"/>
              <a:gd name="T13" fmla="*/ 14 h 77"/>
              <a:gd name="T14" fmla="*/ 51 w 51"/>
              <a:gd name="T15" fmla="*/ 20 h 77"/>
              <a:gd name="T16" fmla="*/ 50 w 51"/>
              <a:gd name="T17" fmla="*/ 29 h 77"/>
              <a:gd name="T18" fmla="*/ 46 w 51"/>
              <a:gd name="T19" fmla="*/ 34 h 77"/>
              <a:gd name="T20" fmla="*/ 42 w 51"/>
              <a:gd name="T21" fmla="*/ 38 h 77"/>
              <a:gd name="T22" fmla="*/ 38 w 51"/>
              <a:gd name="T23" fmla="*/ 41 h 77"/>
              <a:gd name="T24" fmla="*/ 34 w 51"/>
              <a:gd name="T25" fmla="*/ 45 h 77"/>
              <a:gd name="T26" fmla="*/ 32 w 51"/>
              <a:gd name="T27" fmla="*/ 50 h 77"/>
              <a:gd name="T28" fmla="*/ 32 w 51"/>
              <a:gd name="T29" fmla="*/ 54 h 77"/>
              <a:gd name="T30" fmla="*/ 18 w 51"/>
              <a:gd name="T31" fmla="*/ 54 h 77"/>
              <a:gd name="T32" fmla="*/ 18 w 51"/>
              <a:gd name="T33" fmla="*/ 49 h 77"/>
              <a:gd name="T34" fmla="*/ 20 w 51"/>
              <a:gd name="T35" fmla="*/ 42 h 77"/>
              <a:gd name="T36" fmla="*/ 23 w 51"/>
              <a:gd name="T37" fmla="*/ 37 h 77"/>
              <a:gd name="T38" fmla="*/ 27 w 51"/>
              <a:gd name="T39" fmla="*/ 33 h 77"/>
              <a:gd name="T40" fmla="*/ 31 w 51"/>
              <a:gd name="T41" fmla="*/ 30 h 77"/>
              <a:gd name="T42" fmla="*/ 34 w 51"/>
              <a:gd name="T43" fmla="*/ 27 h 77"/>
              <a:gd name="T44" fmla="*/ 35 w 51"/>
              <a:gd name="T45" fmla="*/ 22 h 77"/>
              <a:gd name="T46" fmla="*/ 32 w 51"/>
              <a:gd name="T47" fmla="*/ 15 h 77"/>
              <a:gd name="T48" fmla="*/ 26 w 51"/>
              <a:gd name="T49" fmla="*/ 13 h 77"/>
              <a:gd name="T50" fmla="*/ 21 w 51"/>
              <a:gd name="T51" fmla="*/ 14 h 77"/>
              <a:gd name="T52" fmla="*/ 18 w 51"/>
              <a:gd name="T53" fmla="*/ 17 h 77"/>
              <a:gd name="T54" fmla="*/ 16 w 51"/>
              <a:gd name="T55" fmla="*/ 21 h 77"/>
              <a:gd name="T56" fmla="*/ 15 w 51"/>
              <a:gd name="T57" fmla="*/ 26 h 77"/>
              <a:gd name="T58" fmla="*/ 0 w 51"/>
              <a:gd name="T59" fmla="*/ 26 h 77"/>
              <a:gd name="T60" fmla="*/ 2 w 51"/>
              <a:gd name="T61" fmla="*/ 16 h 77"/>
              <a:gd name="T62" fmla="*/ 33 w 51"/>
              <a:gd name="T63" fmla="*/ 68 h 77"/>
              <a:gd name="T64" fmla="*/ 25 w 51"/>
              <a:gd name="T65" fmla="*/ 60 h 77"/>
              <a:gd name="T66" fmla="*/ 17 w 51"/>
              <a:gd name="T67" fmla="*/ 68 h 77"/>
              <a:gd name="T68" fmla="*/ 25 w 51"/>
              <a:gd name="T69" fmla="*/ 77 h 77"/>
              <a:gd name="T70" fmla="*/ 33 w 51"/>
              <a:gd name="T71" fmla="*/ 6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 h="77">
                <a:moveTo>
                  <a:pt x="2" y="16"/>
                </a:moveTo>
                <a:cubicBezTo>
                  <a:pt x="3" y="13"/>
                  <a:pt x="5" y="10"/>
                  <a:pt x="7" y="8"/>
                </a:cubicBezTo>
                <a:cubicBezTo>
                  <a:pt x="9" y="5"/>
                  <a:pt x="12" y="4"/>
                  <a:pt x="15" y="2"/>
                </a:cubicBezTo>
                <a:cubicBezTo>
                  <a:pt x="18" y="1"/>
                  <a:pt x="21" y="0"/>
                  <a:pt x="25" y="0"/>
                </a:cubicBezTo>
                <a:cubicBezTo>
                  <a:pt x="30" y="0"/>
                  <a:pt x="34" y="1"/>
                  <a:pt x="37" y="2"/>
                </a:cubicBezTo>
                <a:cubicBezTo>
                  <a:pt x="41" y="4"/>
                  <a:pt x="43" y="5"/>
                  <a:pt x="45" y="7"/>
                </a:cubicBezTo>
                <a:cubicBezTo>
                  <a:pt x="47" y="9"/>
                  <a:pt x="49" y="12"/>
                  <a:pt x="50" y="14"/>
                </a:cubicBezTo>
                <a:cubicBezTo>
                  <a:pt x="50" y="16"/>
                  <a:pt x="51" y="18"/>
                  <a:pt x="51" y="20"/>
                </a:cubicBezTo>
                <a:cubicBezTo>
                  <a:pt x="51" y="24"/>
                  <a:pt x="50" y="26"/>
                  <a:pt x="50" y="29"/>
                </a:cubicBezTo>
                <a:cubicBezTo>
                  <a:pt x="49" y="31"/>
                  <a:pt x="48" y="33"/>
                  <a:pt x="46" y="34"/>
                </a:cubicBezTo>
                <a:cubicBezTo>
                  <a:pt x="45" y="36"/>
                  <a:pt x="44" y="37"/>
                  <a:pt x="42" y="38"/>
                </a:cubicBezTo>
                <a:cubicBezTo>
                  <a:pt x="41" y="39"/>
                  <a:pt x="39" y="40"/>
                  <a:pt x="38" y="41"/>
                </a:cubicBezTo>
                <a:cubicBezTo>
                  <a:pt x="36" y="42"/>
                  <a:pt x="35" y="44"/>
                  <a:pt x="34" y="45"/>
                </a:cubicBezTo>
                <a:cubicBezTo>
                  <a:pt x="33" y="46"/>
                  <a:pt x="32" y="48"/>
                  <a:pt x="32" y="50"/>
                </a:cubicBezTo>
                <a:cubicBezTo>
                  <a:pt x="32" y="54"/>
                  <a:pt x="32" y="54"/>
                  <a:pt x="32" y="54"/>
                </a:cubicBezTo>
                <a:cubicBezTo>
                  <a:pt x="18" y="54"/>
                  <a:pt x="18" y="54"/>
                  <a:pt x="18" y="54"/>
                </a:cubicBezTo>
                <a:cubicBezTo>
                  <a:pt x="18" y="49"/>
                  <a:pt x="18" y="49"/>
                  <a:pt x="18" y="49"/>
                </a:cubicBezTo>
                <a:cubicBezTo>
                  <a:pt x="18" y="46"/>
                  <a:pt x="19" y="44"/>
                  <a:pt x="20" y="42"/>
                </a:cubicBezTo>
                <a:cubicBezTo>
                  <a:pt x="21" y="40"/>
                  <a:pt x="22" y="38"/>
                  <a:pt x="23" y="37"/>
                </a:cubicBezTo>
                <a:cubicBezTo>
                  <a:pt x="24" y="35"/>
                  <a:pt x="25" y="34"/>
                  <a:pt x="27" y="33"/>
                </a:cubicBezTo>
                <a:cubicBezTo>
                  <a:pt x="28" y="32"/>
                  <a:pt x="30" y="31"/>
                  <a:pt x="31" y="30"/>
                </a:cubicBezTo>
                <a:cubicBezTo>
                  <a:pt x="32" y="29"/>
                  <a:pt x="33" y="28"/>
                  <a:pt x="34" y="27"/>
                </a:cubicBezTo>
                <a:cubicBezTo>
                  <a:pt x="34" y="25"/>
                  <a:pt x="35" y="24"/>
                  <a:pt x="35" y="22"/>
                </a:cubicBezTo>
                <a:cubicBezTo>
                  <a:pt x="35" y="19"/>
                  <a:pt x="34" y="16"/>
                  <a:pt x="32" y="15"/>
                </a:cubicBezTo>
                <a:cubicBezTo>
                  <a:pt x="31" y="13"/>
                  <a:pt x="29" y="13"/>
                  <a:pt x="26" y="13"/>
                </a:cubicBezTo>
                <a:cubicBezTo>
                  <a:pt x="24" y="13"/>
                  <a:pt x="22" y="13"/>
                  <a:pt x="21" y="14"/>
                </a:cubicBezTo>
                <a:cubicBezTo>
                  <a:pt x="20" y="14"/>
                  <a:pt x="18" y="15"/>
                  <a:pt x="18" y="17"/>
                </a:cubicBezTo>
                <a:cubicBezTo>
                  <a:pt x="17" y="18"/>
                  <a:pt x="16" y="19"/>
                  <a:pt x="16" y="21"/>
                </a:cubicBezTo>
                <a:cubicBezTo>
                  <a:pt x="15" y="22"/>
                  <a:pt x="15" y="24"/>
                  <a:pt x="15" y="26"/>
                </a:cubicBezTo>
                <a:cubicBezTo>
                  <a:pt x="0" y="26"/>
                  <a:pt x="0" y="26"/>
                  <a:pt x="0" y="26"/>
                </a:cubicBezTo>
                <a:cubicBezTo>
                  <a:pt x="0" y="22"/>
                  <a:pt x="0" y="19"/>
                  <a:pt x="2" y="16"/>
                </a:cubicBezTo>
                <a:moveTo>
                  <a:pt x="33" y="68"/>
                </a:moveTo>
                <a:cubicBezTo>
                  <a:pt x="33" y="64"/>
                  <a:pt x="29" y="60"/>
                  <a:pt x="25" y="60"/>
                </a:cubicBezTo>
                <a:cubicBezTo>
                  <a:pt x="20" y="60"/>
                  <a:pt x="17" y="64"/>
                  <a:pt x="17" y="68"/>
                </a:cubicBezTo>
                <a:cubicBezTo>
                  <a:pt x="17" y="73"/>
                  <a:pt x="20" y="77"/>
                  <a:pt x="25" y="77"/>
                </a:cubicBezTo>
                <a:cubicBezTo>
                  <a:pt x="29" y="77"/>
                  <a:pt x="33" y="73"/>
                  <a:pt x="33" y="68"/>
                </a:cubicBezTo>
              </a:path>
            </a:pathLst>
          </a:custGeom>
          <a:solidFill>
            <a:schemeClr val="accent1"/>
          </a:solidFill>
          <a:ln>
            <a:noFill/>
          </a:ln>
          <a:extLst/>
        </p:spPr>
        <p:txBody>
          <a:bodyPr vert="horz" wrap="square" lIns="93278" tIns="46639" rIns="93278" bIns="46639" numCol="1" anchor="t" anchorCtr="0" compatLnSpc="1">
            <a:prstTxWarp prst="textNoShape">
              <a:avLst/>
            </a:prstTxWarp>
          </a:bodyPr>
          <a:lstStyle/>
          <a:p>
            <a:pPr defTabSz="914400">
              <a:defRPr/>
            </a:pPr>
            <a:endParaRPr lang="en-US" kern="0" dirty="0" smtClean="0">
              <a:solidFill>
                <a:srgbClr val="000000"/>
              </a:solidFill>
            </a:endParaRPr>
          </a:p>
        </p:txBody>
      </p:sp>
    </p:spTree>
    <p:extLst>
      <p:ext uri="{BB962C8B-B14F-4D97-AF65-F5344CB8AC3E}">
        <p14:creationId xmlns:p14="http://schemas.microsoft.com/office/powerpoint/2010/main" val="4220279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up)">
                                      <p:cBhvr>
                                        <p:cTn id="8" dur="500"/>
                                        <p:tgtEl>
                                          <p:spTgt spid="2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p:tgtEl>
                                          <p:spTgt spid="27"/>
                                        </p:tgtEl>
                                        <p:attrNameLst>
                                          <p:attrName>ppt_y</p:attrName>
                                        </p:attrNameLst>
                                      </p:cBhvr>
                                      <p:tavLst>
                                        <p:tav tm="0">
                                          <p:val>
                                            <p:strVal val="#ppt_y+#ppt_h*1.125000"/>
                                          </p:val>
                                        </p:tav>
                                        <p:tav tm="100000">
                                          <p:val>
                                            <p:strVal val="#ppt_y"/>
                                          </p:val>
                                        </p:tav>
                                      </p:tavLst>
                                    </p:anim>
                                    <p:animEffect transition="in" filter="wipe(up)">
                                      <p:cBhvr>
                                        <p:cTn id="12" dur="500"/>
                                        <p:tgtEl>
                                          <p:spTgt spid="2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p:tgtEl>
                                          <p:spTgt spid="31"/>
                                        </p:tgtEl>
                                        <p:attrNameLst>
                                          <p:attrName>ppt_y</p:attrName>
                                        </p:attrNameLst>
                                      </p:cBhvr>
                                      <p:tavLst>
                                        <p:tav tm="0">
                                          <p:val>
                                            <p:strVal val="#ppt_y+#ppt_h*1.125000"/>
                                          </p:val>
                                        </p:tav>
                                        <p:tav tm="100000">
                                          <p:val>
                                            <p:strVal val="#ppt_y"/>
                                          </p:val>
                                        </p:tav>
                                      </p:tavLst>
                                    </p:anim>
                                    <p:animEffect transition="in" filter="wipe(up)">
                                      <p:cBhvr>
                                        <p:cTn id="20" dur="500"/>
                                        <p:tgtEl>
                                          <p:spTgt spid="31"/>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up)">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9" grpId="0" animBg="1"/>
      <p:bldP spid="31" grpId="0" animBg="1"/>
      <p:bldP spid="8" grpId="0" animBg="1"/>
      <p:bldGraphic spid="21" grpId="0">
        <p:bldAsOne/>
      </p:bldGraphic>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798637" y="2506662"/>
            <a:ext cx="7696200" cy="3369124"/>
          </a:xfrm>
          <a:prstGeom prst="rect">
            <a:avLst/>
          </a:prstGeom>
          <a:ln w="38100" cap="sq">
            <a:solidFill>
              <a:srgbClr val="000000"/>
            </a:solidFill>
            <a:prstDash val="solid"/>
            <a:miter lim="800000"/>
          </a:ln>
          <a:effectLst/>
        </p:spPr>
      </p:pic>
      <p:sp>
        <p:nvSpPr>
          <p:cNvPr id="3" name="Title 2"/>
          <p:cNvSpPr>
            <a:spLocks noGrp="1"/>
          </p:cNvSpPr>
          <p:nvPr>
            <p:ph type="title" idx="4294967295"/>
          </p:nvPr>
        </p:nvSpPr>
        <p:spPr>
          <a:xfrm>
            <a:off x="547688" y="295275"/>
            <a:ext cx="11888787" cy="917575"/>
          </a:xfrm>
        </p:spPr>
        <p:txBody>
          <a:bodyPr/>
          <a:lstStyle/>
          <a:p>
            <a:r>
              <a:rPr lang="en-US" dirty="0" smtClean="0"/>
              <a:t>Project workflows</a:t>
            </a:r>
            <a:endParaRPr lang="en-US" dirty="0"/>
          </a:p>
        </p:txBody>
      </p:sp>
      <p:graphicFrame>
        <p:nvGraphicFramePr>
          <p:cNvPr id="21" name="Diagram 20"/>
          <p:cNvGraphicFramePr/>
          <p:nvPr>
            <p:extLst/>
          </p:nvPr>
        </p:nvGraphicFramePr>
        <p:xfrm>
          <a:off x="808037" y="1062036"/>
          <a:ext cx="10515599" cy="152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1" name="Picture 10"/>
          <p:cNvPicPr>
            <a:picLocks noChangeAspect="1"/>
          </p:cNvPicPr>
          <p:nvPr/>
        </p:nvPicPr>
        <p:blipFill>
          <a:blip r:embed="rId9"/>
          <a:stretch>
            <a:fillRect/>
          </a:stretch>
        </p:blipFill>
        <p:spPr>
          <a:xfrm>
            <a:off x="3856037" y="3573462"/>
            <a:ext cx="6477000" cy="3041712"/>
          </a:xfrm>
          <a:prstGeom prst="rect">
            <a:avLst/>
          </a:prstGeom>
          <a:ln w="38100" cap="sq">
            <a:solidFill>
              <a:srgbClr val="000000"/>
            </a:solidFill>
            <a:prstDash val="solid"/>
            <a:miter lim="800000"/>
          </a:ln>
          <a:effectLst/>
        </p:spPr>
      </p:pic>
    </p:spTree>
    <p:extLst>
      <p:ext uri="{BB962C8B-B14F-4D97-AF65-F5344CB8AC3E}">
        <p14:creationId xmlns:p14="http://schemas.microsoft.com/office/powerpoint/2010/main" val="94821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0" y="2125663"/>
            <a:ext cx="11887200" cy="1831975"/>
          </a:xfrm>
        </p:spPr>
        <p:txBody>
          <a:bodyPr/>
          <a:lstStyle/>
          <a:p>
            <a:r>
              <a:rPr lang="en-US" sz="6000" dirty="0" smtClean="0">
                <a:solidFill>
                  <a:schemeClr val="tx1"/>
                </a:solidFill>
              </a:rPr>
              <a:t>Project workflows </a:t>
            </a:r>
            <a:br>
              <a:rPr lang="en-US" sz="6000" dirty="0" smtClean="0">
                <a:solidFill>
                  <a:schemeClr val="tx1"/>
                </a:solidFill>
              </a:rPr>
            </a:br>
            <a:r>
              <a:rPr lang="en-US" sz="6000" dirty="0">
                <a:solidFill>
                  <a:schemeClr val="tx1"/>
                </a:solidFill>
              </a:rPr>
              <a:t/>
            </a:r>
            <a:br>
              <a:rPr lang="en-US" sz="6000" dirty="0">
                <a:solidFill>
                  <a:schemeClr val="tx1"/>
                </a:solidFill>
              </a:rPr>
            </a:br>
            <a:r>
              <a:rPr lang="en-US" sz="6000" dirty="0" smtClean="0">
                <a:solidFill>
                  <a:schemeClr val="tx1"/>
                </a:solidFill>
              </a:rPr>
              <a:t/>
            </a:r>
            <a:br>
              <a:rPr lang="en-US" sz="6000" dirty="0" smtClean="0">
                <a:solidFill>
                  <a:schemeClr val="tx1"/>
                </a:solidFill>
              </a:rPr>
            </a:br>
            <a:r>
              <a:rPr lang="en-US" sz="6000" dirty="0">
                <a:solidFill>
                  <a:schemeClr val="tx1"/>
                </a:solidFill>
              </a:rPr>
              <a:t/>
            </a:r>
            <a:br>
              <a:rPr lang="en-US" sz="6000" dirty="0">
                <a:solidFill>
                  <a:schemeClr val="tx1"/>
                </a:solidFill>
              </a:rPr>
            </a:br>
            <a:r>
              <a:rPr lang="en-US" sz="6000" dirty="0" smtClean="0">
                <a:solidFill>
                  <a:schemeClr val="tx1"/>
                </a:solidFill>
              </a:rPr>
              <a:t>in 2013 …</a:t>
            </a:r>
            <a:endParaRPr lang="en-US" sz="6000" dirty="0">
              <a:solidFill>
                <a:schemeClr val="tx1"/>
              </a:solidFill>
            </a:endParaRPr>
          </a:p>
        </p:txBody>
      </p:sp>
    </p:spTree>
    <p:extLst>
      <p:ext uri="{BB962C8B-B14F-4D97-AF65-F5344CB8AC3E}">
        <p14:creationId xmlns:p14="http://schemas.microsoft.com/office/powerpoint/2010/main" val="2826262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l="3637" r="35247" b="21621"/>
          <a:stretch/>
        </p:blipFill>
        <p:spPr>
          <a:xfrm>
            <a:off x="4694237" y="1135062"/>
            <a:ext cx="6400800" cy="4419600"/>
          </a:xfrm>
          <a:prstGeom prst="rect">
            <a:avLst/>
          </a:prstGeom>
          <a:ln w="19050">
            <a:solidFill>
              <a:schemeClr val="accent1"/>
            </a:solidFill>
          </a:ln>
        </p:spPr>
      </p:pic>
      <p:sp>
        <p:nvSpPr>
          <p:cNvPr id="8" name="Rectangle 7"/>
          <p:cNvSpPr/>
          <p:nvPr/>
        </p:nvSpPr>
        <p:spPr bwMode="auto">
          <a:xfrm>
            <a:off x="0" y="1135062"/>
            <a:ext cx="4038600" cy="2590800"/>
          </a:xfrm>
          <a:prstGeom prst="rect">
            <a:avLst/>
          </a:prstGeom>
          <a:solidFill>
            <a:schemeClr val="accent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US" sz="3200" dirty="0" smtClean="0">
                <a:gradFill>
                  <a:gsLst>
                    <a:gs pos="0">
                      <a:srgbClr val="FFFFFF"/>
                    </a:gs>
                    <a:gs pos="100000">
                      <a:srgbClr val="FFFFFF"/>
                    </a:gs>
                  </a:gsLst>
                  <a:lin ang="5400000" scaled="0"/>
                </a:gradFill>
                <a:latin typeface="Segoe UI Light"/>
                <a:ea typeface="Segoe UI" pitchFamily="34" charset="0"/>
                <a:cs typeface="Segoe UI" pitchFamily="34" charset="0"/>
              </a:rPr>
              <a:t>New </a:t>
            </a:r>
            <a:r>
              <a:rPr lang="en-US" sz="3200" dirty="0">
                <a:gradFill>
                  <a:gsLst>
                    <a:gs pos="0">
                      <a:srgbClr val="FFFFFF"/>
                    </a:gs>
                    <a:gs pos="100000">
                      <a:srgbClr val="FFFFFF"/>
                    </a:gs>
                  </a:gsLst>
                  <a:lin ang="5400000" scaled="0"/>
                </a:gradFill>
                <a:latin typeface="Segoe UI Light"/>
                <a:ea typeface="Segoe UI" pitchFamily="34" charset="0"/>
                <a:cs typeface="Segoe UI" pitchFamily="34" charset="0"/>
              </a:rPr>
              <a:t>in </a:t>
            </a:r>
            <a:r>
              <a:rPr lang="en-US" sz="3200" dirty="0" smtClean="0">
                <a:gradFill>
                  <a:gsLst>
                    <a:gs pos="0">
                      <a:srgbClr val="FFFFFF"/>
                    </a:gs>
                    <a:gs pos="100000">
                      <a:srgbClr val="FFFFFF"/>
                    </a:gs>
                  </a:gsLst>
                  <a:lin ang="5400000" scaled="0"/>
                </a:gradFill>
                <a:latin typeface="Segoe UI Light"/>
                <a:ea typeface="Segoe UI" pitchFamily="34" charset="0"/>
                <a:cs typeface="Segoe UI" pitchFamily="34" charset="0"/>
              </a:rPr>
              <a:t>2013:</a:t>
            </a:r>
          </a:p>
          <a:p>
            <a:pPr defTabSz="932472" fontAlgn="base">
              <a:lnSpc>
                <a:spcPct val="90000"/>
              </a:lnSpc>
              <a:spcBef>
                <a:spcPct val="0"/>
              </a:spcBef>
              <a:spcAft>
                <a:spcPts val="1200"/>
              </a:spcAft>
            </a:pPr>
            <a:r>
              <a:rPr lang="en-US" sz="3200" dirty="0" smtClean="0">
                <a:gradFill>
                  <a:gsLst>
                    <a:gs pos="0">
                      <a:srgbClr val="FFFFFF"/>
                    </a:gs>
                    <a:gs pos="100000">
                      <a:srgbClr val="FFFFFF"/>
                    </a:gs>
                  </a:gsLst>
                  <a:lin ang="5400000" scaled="0"/>
                </a:gradFill>
                <a:latin typeface="Segoe UI Light"/>
                <a:ea typeface="Segoe UI" pitchFamily="34" charset="0"/>
                <a:cs typeface="Segoe UI" pitchFamily="34" charset="0"/>
              </a:rPr>
              <a:t>Creating Project Workflows in SharePoint Designer</a:t>
            </a:r>
            <a:endParaRPr lang="en-US" sz="32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239108754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Kia Amiri; Sam Chung</External_x0020_Speaker>
    <Session_x0020_Code xmlns="2295e2e7-0eeb-498e-8716-217bb2ee6ee3">SPC248</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Kia Amiri, Sam Chung </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office/2006/documentManagement/types"/>
    <ds:schemaRef ds:uri="032d541b-1b4e-4d91-93c7-b10533c52f73"/>
    <ds:schemaRef ds:uri="http://www.w3.org/XML/1998/namespace"/>
    <ds:schemaRef ds:uri="http://schemas.openxmlformats.org/package/2006/metadata/core-properties"/>
    <ds:schemaRef ds:uri="http://schemas.microsoft.com/office/2006/metadata/properties"/>
    <ds:schemaRef ds:uri="http://purl.org/dc/dcmitype/"/>
    <ds:schemaRef ds:uri="http://purl.org/dc/elements/1.1/"/>
    <ds:schemaRef ds:uri="http://schemas.microsoft.com/sharepoint/v3"/>
    <ds:schemaRef ds:uri="http://schemas.microsoft.com/office/infopath/2007/PartnerControls"/>
    <ds:schemaRef ds:uri="http://purl.org/dc/terms/"/>
    <ds:schemaRef ds:uri="230e9df3-be65-4c73-a93b-d1236ebd677e"/>
    <ds:schemaRef ds:uri="2295e2e7-0eeb-498e-8716-217bb2ee6ee3"/>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4618A410-4FB7-431C-8438-B54D3E2629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17042</TotalTime>
  <Words>2238</Words>
  <Application>Microsoft Office PowerPoint</Application>
  <PresentationFormat>Custom</PresentationFormat>
  <Paragraphs>204</Paragraphs>
  <Slides>21</Slides>
  <Notes>14</Notes>
  <HiddenSlides>0</HiddenSlides>
  <MMClips>0</MMClips>
  <ScaleCrop>false</ScaleCrop>
  <HeadingPairs>
    <vt:vector size="4" baseType="variant">
      <vt:variant>
        <vt:lpstr>Theme</vt:lpstr>
      </vt:variant>
      <vt:variant>
        <vt:i4>5</vt:i4>
      </vt:variant>
      <vt:variant>
        <vt:lpstr>Slide Titles</vt:lpstr>
      </vt:variant>
      <vt:variant>
        <vt:i4>21</vt:i4>
      </vt:variant>
    </vt:vector>
  </HeadingPairs>
  <TitlesOfParts>
    <vt:vector size="26" baseType="lpstr">
      <vt:lpstr>5-30072_SPC2012_Developer_Template_16x9</vt:lpstr>
      <vt:lpstr>5-30072_SPC2012_Developer_Template_16x9_Light</vt:lpstr>
      <vt:lpstr>1_5-30072_SPC2012_Developer_Template_16x9</vt:lpstr>
      <vt:lpstr>5-30072_SPC2012_Business_Template_16x9_Light</vt:lpstr>
      <vt:lpstr>5-30072_SPC2012_Business_Template_16x9</vt:lpstr>
      <vt:lpstr>PowerPoint Presentation</vt:lpstr>
      <vt:lpstr>Workflow Design and Managing Work Requests</vt:lpstr>
      <vt:lpstr>Today’s agenda</vt:lpstr>
      <vt:lpstr>Business challenges </vt:lpstr>
      <vt:lpstr>Introducing | The New Project</vt:lpstr>
      <vt:lpstr>Work requests</vt:lpstr>
      <vt:lpstr>Project workflows</vt:lpstr>
      <vt:lpstr>Project workflows     in 2013 …</vt:lpstr>
      <vt:lpstr>PowerPoint Presentation</vt:lpstr>
      <vt:lpstr>PowerPoint Presentation</vt:lpstr>
      <vt:lpstr>PowerPoint Presentation</vt:lpstr>
      <vt:lpstr>Demo I: Managing work requests</vt:lpstr>
      <vt:lpstr>PowerPoint Presentation</vt:lpstr>
      <vt:lpstr>PowerPoint Presentation</vt:lpstr>
      <vt:lpstr>Demo II: SharePoint Designer</vt:lpstr>
      <vt:lpstr>PowerPoint Presentation</vt:lpstr>
      <vt:lpstr>PowerPoint Presentation</vt:lpstr>
      <vt:lpstr>Microsoft Project Presence At #SPC12</vt:lpstr>
      <vt:lpstr>Next steps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What's New in Designing Workflows and Managing Work Requests With Project Online &amp; Project Server 2013</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928</cp:revision>
  <dcterms:created xsi:type="dcterms:W3CDTF">2012-05-22T07:38:31Z</dcterms:created>
  <dcterms:modified xsi:type="dcterms:W3CDTF">2012-12-06T16:21:38Z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