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Lst>
  <p:notesMasterIdLst>
    <p:notesMasterId r:id="rId36"/>
  </p:notesMasterIdLst>
  <p:handoutMasterIdLst>
    <p:handoutMasterId r:id="rId37"/>
  </p:handoutMasterIdLst>
  <p:sldIdLst>
    <p:sldId id="1055" r:id="rId9"/>
    <p:sldId id="1057" r:id="rId10"/>
    <p:sldId id="1058" r:id="rId11"/>
    <p:sldId id="1059" r:id="rId12"/>
    <p:sldId id="1060" r:id="rId13"/>
    <p:sldId id="1063" r:id="rId14"/>
    <p:sldId id="1064" r:id="rId15"/>
    <p:sldId id="1065" r:id="rId16"/>
    <p:sldId id="1066" r:id="rId17"/>
    <p:sldId id="1067" r:id="rId18"/>
    <p:sldId id="1068" r:id="rId19"/>
    <p:sldId id="1069" r:id="rId20"/>
    <p:sldId id="1070" r:id="rId21"/>
    <p:sldId id="1071" r:id="rId22"/>
    <p:sldId id="1072" r:id="rId23"/>
    <p:sldId id="1073" r:id="rId24"/>
    <p:sldId id="1074" r:id="rId25"/>
    <p:sldId id="1075" r:id="rId26"/>
    <p:sldId id="1076" r:id="rId27"/>
    <p:sldId id="1077" r:id="rId28"/>
    <p:sldId id="1078" r:id="rId29"/>
    <p:sldId id="1079" r:id="rId30"/>
    <p:sldId id="1080" r:id="rId31"/>
    <p:sldId id="1081" r:id="rId32"/>
    <p:sldId id="1082" r:id="rId33"/>
    <p:sldId id="1085" r:id="rId34"/>
    <p:sldId id="1084"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97" autoAdjust="0"/>
    <p:restoredTop sz="89844" autoAdjust="0"/>
  </p:normalViewPr>
  <p:slideViewPr>
    <p:cSldViewPr>
      <p:cViewPr>
        <p:scale>
          <a:sx n="117" d="100"/>
          <a:sy n="117" d="100"/>
        </p:scale>
        <p:origin x="-72" y="61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42" y="999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316994-BD92-49B4-81F7-83D7A679D75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4204034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8E8999-D57F-487B-8569-7883B87B1B5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506697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FAD986-A498-4FC8-8094-2CD2286F1A2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252208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1761D55-AFAF-4999-8D86-BD459B5F432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89921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A60552F-AD0A-4067-9663-9188503EF24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1971641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C63F0B-D8A9-43D2-8CEB-33A8A03C4CC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539704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AA42F7-9F73-4A47-8B24-221E2AA62B8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870345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D38D8F8-F39D-4772-A95F-7AF4CA87A4F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8449569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4:33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918372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6E8D97-2FA9-49F7-BFD6-01F88B2B53F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299606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A59280B-E206-446A-ACFF-142A0DDBCB6E}"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6017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FD94C08-D3DD-4CFB-AC18-39B0BCBEE44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310113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CBCBC4-89E7-447C-8383-5574DF0FA08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858059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62F256-CF27-4821-9691-BF045D781658}"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817599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361690A-EBD0-4FF0-BE2D-3B31358A91E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215977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62F256-CF27-4821-9691-BF045D78165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3500078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98002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42264510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1612295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8988695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0970016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3416918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3843130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078236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132936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741606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779216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0429960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033902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923379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143808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985217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64919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2592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151479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888802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812528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3966933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742820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961093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289299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154625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63988007"/>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311930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639942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277189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69213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34867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6414189"/>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66977558"/>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9984450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674389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61704430"/>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545943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2884597"/>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340520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951035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2311136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047673"/>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843269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6558692"/>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2962540"/>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3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hyperlink" Target="http://myspc.mssharepointconference.com/Admin/Sessions/Details/678"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Sliding Details</a:t>
            </a:r>
            <a:endParaRPr lang="en-US" dirty="0"/>
          </a:p>
        </p:txBody>
      </p:sp>
      <p:sp>
        <p:nvSpPr>
          <p:cNvPr id="4" name="Text Placeholder 3"/>
          <p:cNvSpPr>
            <a:spLocks noGrp="1"/>
          </p:cNvSpPr>
          <p:nvPr>
            <p:ph type="body" sz="quarter" idx="12"/>
          </p:nvPr>
        </p:nvSpPr>
        <p:spPr/>
        <p:txBody>
          <a:bodyPr/>
          <a:lstStyle/>
          <a:p>
            <a:r>
              <a:rPr lang="en-US" dirty="0" smtClean="0"/>
              <a:t>Jeremy Kelley</a:t>
            </a:r>
            <a:endParaRPr lang="en-US" dirty="0"/>
          </a:p>
        </p:txBody>
      </p:sp>
    </p:spTree>
    <p:extLst>
      <p:ext uri="{BB962C8B-B14F-4D97-AF65-F5344CB8AC3E}">
        <p14:creationId xmlns:p14="http://schemas.microsoft.com/office/powerpoint/2010/main" val="1869129249"/>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274639" y="4475848"/>
            <a:ext cx="11211510" cy="644892"/>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ounded Rectangle 8"/>
          <p:cNvSpPr/>
          <p:nvPr/>
        </p:nvSpPr>
        <p:spPr bwMode="auto">
          <a:xfrm>
            <a:off x="274639" y="1952646"/>
            <a:ext cx="7659789" cy="1011115"/>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Sliding Details - Recap</a:t>
            </a:r>
            <a:endParaRPr lang="en-US" dirty="0"/>
          </a:p>
        </p:txBody>
      </p:sp>
      <p:sp>
        <p:nvSpPr>
          <p:cNvPr id="3" name="Content Placeholder 2"/>
          <p:cNvSpPr>
            <a:spLocks noGrp="1"/>
          </p:cNvSpPr>
          <p:nvPr>
            <p:ph idx="4294967295"/>
          </p:nvPr>
        </p:nvSpPr>
        <p:spPr>
          <a:xfrm>
            <a:off x="274639" y="3299679"/>
            <a:ext cx="11583987" cy="3138487"/>
          </a:xfrm>
          <a:prstGeom prst="rect">
            <a:avLst/>
          </a:prstGeom>
        </p:spPr>
        <p:txBody>
          <a:bodyPr/>
          <a:lstStyle/>
          <a:p>
            <a:pPr marL="0" indent="0">
              <a:buNone/>
            </a:pPr>
            <a:r>
              <a:rPr lang="en-US" dirty="0" err="1" smtClean="0">
                <a:solidFill>
                  <a:schemeClr val="tx2"/>
                </a:solidFill>
              </a:rPr>
              <a:t>GetPictureMarkup</a:t>
            </a:r>
            <a:r>
              <a:rPr lang="en-US" dirty="0" smtClean="0">
                <a:solidFill>
                  <a:schemeClr val="tx2"/>
                </a:solidFill>
              </a:rPr>
              <a:t> returns an image rendition based on dimensions</a:t>
            </a:r>
            <a:endParaRPr lang="en-US" dirty="0">
              <a:solidFill>
                <a:schemeClr val="tx2"/>
              </a:solidFill>
            </a:endParaRPr>
          </a:p>
          <a:p>
            <a:pPr marL="0" indent="0">
              <a:buNone/>
            </a:pPr>
            <a:r>
              <a:rPr lang="en-US" sz="2000" dirty="0" err="1">
                <a:solidFill>
                  <a:schemeClr val="bg1"/>
                </a:solidFill>
                <a:latin typeface="Consolas" panose="020B0609020204030204" pitchFamily="49" charset="0"/>
                <a:cs typeface="Consolas" panose="020B0609020204030204" pitchFamily="49" charset="0"/>
              </a:rPr>
              <a:t>var</a:t>
            </a:r>
            <a:r>
              <a:rPr lang="en-US" sz="2000" dirty="0">
                <a:solidFill>
                  <a:schemeClr val="bg1"/>
                </a:solidFill>
                <a:latin typeface="Consolas" panose="020B0609020204030204" pitchFamily="49" charset="0"/>
                <a:cs typeface="Consolas" panose="020B0609020204030204" pitchFamily="49" charset="0"/>
              </a:rPr>
              <a:t> </a:t>
            </a:r>
            <a:r>
              <a:rPr lang="en-US" sz="2000" dirty="0" err="1">
                <a:solidFill>
                  <a:schemeClr val="bg1"/>
                </a:solidFill>
                <a:latin typeface="Consolas" panose="020B0609020204030204" pitchFamily="49" charset="0"/>
                <a:cs typeface="Consolas" panose="020B0609020204030204" pitchFamily="49" charset="0"/>
              </a:rPr>
              <a:t>pictureMarkup</a:t>
            </a:r>
            <a:r>
              <a:rPr lang="en-US" sz="2000" dirty="0">
                <a:solidFill>
                  <a:schemeClr val="bg1"/>
                </a:solidFill>
                <a:latin typeface="Consolas" panose="020B0609020204030204" pitchFamily="49" charset="0"/>
                <a:cs typeface="Consolas" panose="020B0609020204030204" pitchFamily="49" charset="0"/>
              </a:rPr>
              <a:t> = </a:t>
            </a:r>
            <a:r>
              <a:rPr lang="en-US" sz="2000" dirty="0" err="1">
                <a:solidFill>
                  <a:schemeClr val="bg1"/>
                </a:solidFill>
                <a:latin typeface="Consolas" panose="020B0609020204030204" pitchFamily="49" charset="0"/>
                <a:cs typeface="Consolas" panose="020B0609020204030204" pitchFamily="49" charset="0"/>
              </a:rPr>
              <a:t>Srch.ContentBySearch.getPictureMarkup</a:t>
            </a:r>
            <a:r>
              <a:rPr lang="en-US" sz="2000" dirty="0">
                <a:solidFill>
                  <a:schemeClr val="bg1"/>
                </a:solidFill>
                <a:latin typeface="Consolas" panose="020B0609020204030204" pitchFamily="49" charset="0"/>
                <a:cs typeface="Consolas" panose="020B0609020204030204" pitchFamily="49" charset="0"/>
              </a:rPr>
              <a:t>(</a:t>
            </a:r>
            <a:r>
              <a:rPr lang="en-US" sz="2000" dirty="0" err="1">
                <a:solidFill>
                  <a:schemeClr val="bg1"/>
                </a:solidFill>
                <a:latin typeface="Consolas" panose="020B0609020204030204" pitchFamily="49" charset="0"/>
                <a:cs typeface="Consolas" panose="020B0609020204030204" pitchFamily="49" charset="0"/>
              </a:rPr>
              <a:t>pictureURL</a:t>
            </a:r>
            <a:r>
              <a:rPr lang="en-US" sz="2000" dirty="0">
                <a:solidFill>
                  <a:schemeClr val="bg1"/>
                </a:solidFill>
                <a:latin typeface="Consolas" panose="020B0609020204030204" pitchFamily="49" charset="0"/>
                <a:cs typeface="Consolas" panose="020B0609020204030204" pitchFamily="49" charset="0"/>
              </a:rPr>
              <a:t>, 135, 135, </a:t>
            </a:r>
            <a:r>
              <a:rPr lang="en-US" sz="2000" dirty="0" err="1">
                <a:solidFill>
                  <a:schemeClr val="bg1"/>
                </a:solidFill>
                <a:latin typeface="Consolas" panose="020B0609020204030204" pitchFamily="49" charset="0"/>
                <a:cs typeface="Consolas" panose="020B0609020204030204" pitchFamily="49" charset="0"/>
              </a:rPr>
              <a:t>ctx.CurrentItem</a:t>
            </a:r>
            <a:r>
              <a:rPr lang="en-US" sz="2000" dirty="0">
                <a:solidFill>
                  <a:schemeClr val="bg1"/>
                </a:solidFill>
                <a:latin typeface="Consolas" panose="020B0609020204030204" pitchFamily="49" charset="0"/>
                <a:cs typeface="Consolas" panose="020B0609020204030204" pitchFamily="49" charset="0"/>
              </a:rPr>
              <a:t>, "</a:t>
            </a:r>
            <a:r>
              <a:rPr lang="en-US" sz="2000" dirty="0" err="1">
                <a:solidFill>
                  <a:schemeClr val="bg1"/>
                </a:solidFill>
                <a:latin typeface="Consolas" panose="020B0609020204030204" pitchFamily="49" charset="0"/>
                <a:cs typeface="Consolas" panose="020B0609020204030204" pitchFamily="49" charset="0"/>
              </a:rPr>
              <a:t>cbs</a:t>
            </a:r>
            <a:r>
              <a:rPr lang="en-US" sz="2000" dirty="0">
                <a:solidFill>
                  <a:schemeClr val="bg1"/>
                </a:solidFill>
                <a:latin typeface="Consolas" panose="020B0609020204030204" pitchFamily="49" charset="0"/>
                <a:cs typeface="Consolas" panose="020B0609020204030204" pitchFamily="49" charset="0"/>
              </a:rPr>
              <a:t>-sliding-details-thumbnail", line1, </a:t>
            </a:r>
            <a:r>
              <a:rPr lang="en-US" sz="2000" dirty="0" err="1">
                <a:solidFill>
                  <a:schemeClr val="bg1"/>
                </a:solidFill>
                <a:latin typeface="Consolas" panose="020B0609020204030204" pitchFamily="49" charset="0"/>
                <a:cs typeface="Consolas" panose="020B0609020204030204" pitchFamily="49" charset="0"/>
              </a:rPr>
              <a:t>pictureId</a:t>
            </a:r>
            <a:r>
              <a:rPr lang="en-US" sz="2000" dirty="0">
                <a:solidFill>
                  <a:schemeClr val="bg1"/>
                </a:solidFill>
                <a:latin typeface="Consolas" panose="020B0609020204030204" pitchFamily="49" charset="0"/>
                <a:cs typeface="Consolas" panose="020B0609020204030204" pitchFamily="49" charset="0"/>
              </a:rPr>
              <a:t>);</a:t>
            </a:r>
            <a:endParaRPr lang="en-US" sz="2000" dirty="0" smtClean="0">
              <a:solidFill>
                <a:schemeClr val="bg1"/>
              </a:solidFill>
              <a:latin typeface="Consolas" panose="020B0609020204030204" pitchFamily="49" charset="0"/>
              <a:cs typeface="Consolas" panose="020B0609020204030204" pitchFamily="49" charset="0"/>
            </a:endParaRPr>
          </a:p>
          <a:p>
            <a:pPr marL="0" indent="0">
              <a:buNone/>
            </a:pPr>
            <a:r>
              <a:rPr lang="en-US" dirty="0" smtClean="0">
                <a:solidFill>
                  <a:schemeClr val="tx2"/>
                </a:solidFill>
              </a:rPr>
              <a:t>Connect event handlers using </a:t>
            </a:r>
            <a:r>
              <a:rPr lang="en-US" dirty="0" err="1" smtClean="0">
                <a:solidFill>
                  <a:schemeClr val="tx2"/>
                </a:solidFill>
              </a:rPr>
              <a:t>OnPostRender</a:t>
            </a:r>
            <a:r>
              <a:rPr lang="en-US" dirty="0" smtClean="0">
                <a:solidFill>
                  <a:schemeClr val="tx2"/>
                </a:solidFill>
              </a:rPr>
              <a:t> to ensure all HTML elements are created</a:t>
            </a:r>
            <a:endParaRPr lang="en-US" dirty="0">
              <a:solidFill>
                <a:schemeClr val="tx2"/>
              </a:solidFill>
            </a:endParaRPr>
          </a:p>
        </p:txBody>
      </p:sp>
      <p:sp>
        <p:nvSpPr>
          <p:cNvPr id="14" name="Content Placeholder 2"/>
          <p:cNvSpPr txBox="1">
            <a:spLocks/>
          </p:cNvSpPr>
          <p:nvPr/>
        </p:nvSpPr>
        <p:spPr>
          <a:xfrm>
            <a:off x="274639" y="1332545"/>
            <a:ext cx="8986995" cy="163121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012654"/>
                </a:solidFill>
              </a:rPr>
              <a:t>To load custom CSS…</a:t>
            </a:r>
          </a:p>
          <a:p>
            <a:pPr marL="0" indent="0">
              <a:buFont typeface="Arial" pitchFamily="34" charset="0"/>
              <a:buNone/>
            </a:pPr>
            <a:r>
              <a:rPr lang="en-US" sz="2000" dirty="0" smtClean="0">
                <a:solidFill>
                  <a:srgbClr val="FFFFFF"/>
                </a:solidFill>
                <a:latin typeface="Consolas" panose="020B0609020204030204" pitchFamily="49" charset="0"/>
                <a:cs typeface="Consolas" panose="020B0609020204030204" pitchFamily="49" charset="0"/>
              </a:rPr>
              <a:t>$</a:t>
            </a:r>
            <a:r>
              <a:rPr lang="en-US" sz="2000" dirty="0" err="1" smtClean="0">
                <a:solidFill>
                  <a:srgbClr val="FFFFFF"/>
                </a:solidFill>
                <a:latin typeface="Consolas" panose="020B0609020204030204" pitchFamily="49" charset="0"/>
                <a:cs typeface="Consolas" panose="020B0609020204030204" pitchFamily="49" charset="0"/>
              </a:rPr>
              <a:t>includeCSS</a:t>
            </a:r>
            <a:r>
              <a:rPr lang="en-US" sz="2000" dirty="0" smtClean="0">
                <a:solidFill>
                  <a:srgbClr val="FFFFFF"/>
                </a:solidFill>
                <a:latin typeface="Consolas" panose="020B0609020204030204" pitchFamily="49" charset="0"/>
                <a:cs typeface="Consolas" panose="020B0609020204030204" pitchFamily="49" charset="0"/>
              </a:rPr>
              <a:t>(this.url, "~</a:t>
            </a:r>
            <a:r>
              <a:rPr lang="en-US" sz="2000" dirty="0" err="1" smtClean="0">
                <a:solidFill>
                  <a:srgbClr val="FFFFFF"/>
                </a:solidFill>
                <a:latin typeface="Consolas" panose="020B0609020204030204" pitchFamily="49" charset="0"/>
                <a:cs typeface="Consolas" panose="020B0609020204030204" pitchFamily="49" charset="0"/>
              </a:rPr>
              <a:t>sitecollection</a:t>
            </a:r>
            <a:r>
              <a:rPr lang="en-US" sz="2000" dirty="0" smtClean="0">
                <a:solidFill>
                  <a:srgbClr val="FFFFFF"/>
                </a:solidFill>
                <a:latin typeface="Consolas" panose="020B0609020204030204" pitchFamily="49" charset="0"/>
                <a:cs typeface="Consolas" panose="020B0609020204030204" pitchFamily="49" charset="0"/>
              </a:rPr>
              <a:t>/_catalogs/</a:t>
            </a:r>
            <a:r>
              <a:rPr lang="en-US" sz="2000" dirty="0" err="1" smtClean="0">
                <a:solidFill>
                  <a:srgbClr val="FFFFFF"/>
                </a:solidFill>
                <a:latin typeface="Consolas" panose="020B0609020204030204" pitchFamily="49" charset="0"/>
                <a:cs typeface="Consolas" panose="020B0609020204030204" pitchFamily="49" charset="0"/>
              </a:rPr>
              <a:t>masterpage</a:t>
            </a:r>
            <a:r>
              <a:rPr lang="en-US" sz="2000" dirty="0" smtClean="0">
                <a:solidFill>
                  <a:srgbClr val="FFFFFF"/>
                </a:solidFill>
                <a:latin typeface="Consolas" panose="020B0609020204030204" pitchFamily="49" charset="0"/>
                <a:cs typeface="Consolas" panose="020B0609020204030204" pitchFamily="49" charset="0"/>
              </a:rPr>
              <a:t>/Display Templates/Finished/Item_SlidingDetails_Styles.css");</a:t>
            </a:r>
          </a:p>
        </p:txBody>
      </p:sp>
      <p:sp>
        <p:nvSpPr>
          <p:cNvPr id="15" name="Rectangle 14"/>
          <p:cNvSpPr/>
          <p:nvPr/>
        </p:nvSpPr>
        <p:spPr bwMode="auto">
          <a:xfrm>
            <a:off x="9040004" y="1212849"/>
            <a:ext cx="3124199" cy="4114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Web part</a:t>
            </a:r>
          </a:p>
        </p:txBody>
      </p:sp>
      <p:sp>
        <p:nvSpPr>
          <p:cNvPr id="16" name="Rectangle 15"/>
          <p:cNvSpPr/>
          <p:nvPr/>
        </p:nvSpPr>
        <p:spPr bwMode="auto">
          <a:xfrm>
            <a:off x="9040003" y="1668463"/>
            <a:ext cx="3124198" cy="411480"/>
          </a:xfrm>
          <a:prstGeom prst="rect">
            <a:avLst/>
          </a:prstGeom>
          <a:solidFill>
            <a:schemeClr val="accent2"/>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(Begins)</a:t>
            </a:r>
          </a:p>
        </p:txBody>
      </p:sp>
      <p:sp>
        <p:nvSpPr>
          <p:cNvPr id="17" name="Rectangle 16"/>
          <p:cNvSpPr/>
          <p:nvPr/>
        </p:nvSpPr>
        <p:spPr bwMode="auto">
          <a:xfrm>
            <a:off x="9037638" y="2124077"/>
            <a:ext cx="3124199" cy="411480"/>
          </a:xfrm>
          <a:prstGeom prst="rect">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Item Template</a:t>
            </a:r>
          </a:p>
        </p:txBody>
      </p:sp>
      <p:sp>
        <p:nvSpPr>
          <p:cNvPr id="18" name="Rectangle 17"/>
          <p:cNvSpPr/>
          <p:nvPr/>
        </p:nvSpPr>
        <p:spPr bwMode="auto">
          <a:xfrm>
            <a:off x="9035274" y="2578105"/>
            <a:ext cx="3124199" cy="411480"/>
          </a:xfrm>
          <a:prstGeom prst="rect">
            <a:avLst/>
          </a:prstGeom>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(Ends)</a:t>
            </a:r>
          </a:p>
        </p:txBody>
      </p:sp>
      <p:sp>
        <p:nvSpPr>
          <p:cNvPr id="11" name="10-Point Star 4"/>
          <p:cNvSpPr/>
          <p:nvPr/>
        </p:nvSpPr>
        <p:spPr bwMode="auto">
          <a:xfrm rot="1523718">
            <a:off x="10769831" y="5303792"/>
            <a:ext cx="1518255" cy="1434480"/>
          </a:xfrm>
          <a:prstGeom prst="star10">
            <a:avLst>
              <a:gd name="adj" fmla="val 31417"/>
              <a:gd name="hf" fmla="val 1051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b="1" dirty="0" smtClean="0">
                <a:gradFill>
                  <a:gsLst>
                    <a:gs pos="0">
                      <a:srgbClr val="FFFFFF"/>
                    </a:gs>
                    <a:gs pos="100000">
                      <a:srgbClr val="FFFFFF"/>
                    </a:gs>
                  </a:gsLst>
                  <a:lin ang="5400000" scaled="0"/>
                </a:gradFill>
                <a:ea typeface="Segoe UI" pitchFamily="34" charset="0"/>
                <a:cs typeface="Segoe UI" pitchFamily="34" charset="0"/>
              </a:rPr>
              <a:t>40</a:t>
            </a:r>
          </a:p>
        </p:txBody>
      </p:sp>
    </p:spTree>
    <p:extLst>
      <p:ext uri="{BB962C8B-B14F-4D97-AF65-F5344CB8AC3E}">
        <p14:creationId xmlns:p14="http://schemas.microsoft.com/office/powerpoint/2010/main" val="41545911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15"/>
                                        </p:tgtEl>
                                        <p:attrNameLst>
                                          <p:attrName>style.opacity</p:attrName>
                                        </p:attrNameLst>
                                      </p:cBhvr>
                                      <p:to>
                                        <p:strVal val="0.25"/>
                                      </p:to>
                                    </p:set>
                                    <p:animEffect filter="image" prLst="opacity: 0.25">
                                      <p:cBhvr rctx="IE">
                                        <p:cTn id="7" dur="indefinite"/>
                                        <p:tgtEl>
                                          <p:spTgt spid="15"/>
                                        </p:tgtEl>
                                      </p:cBhvr>
                                    </p:animEffect>
                                  </p:childTnLst>
                                </p:cTn>
                              </p:par>
                              <p:par>
                                <p:cTn id="8" presetID="9" presetClass="emph" presetSubtype="0" grpId="0" nodeType="withEffect">
                                  <p:stCondLst>
                                    <p:cond delay="0"/>
                                  </p:stCondLst>
                                  <p:childTnLst>
                                    <p:set>
                                      <p:cBhvr rctx="PPT">
                                        <p:cTn id="9" dur="indefinite"/>
                                        <p:tgtEl>
                                          <p:spTgt spid="16"/>
                                        </p:tgtEl>
                                        <p:attrNameLst>
                                          <p:attrName>style.opacity</p:attrName>
                                        </p:attrNameLst>
                                      </p:cBhvr>
                                      <p:to>
                                        <p:strVal val="0.25"/>
                                      </p:to>
                                    </p:set>
                                    <p:animEffect filter="image" prLst="opacity: 0.25">
                                      <p:cBhvr rctx="IE">
                                        <p:cTn id="10" dur="indefinite"/>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Tying item and control templates together</a:t>
            </a:r>
            <a:endParaRPr lang="en-US" dirty="0"/>
          </a:p>
        </p:txBody>
      </p:sp>
      <p:sp>
        <p:nvSpPr>
          <p:cNvPr id="3" name="Content Placeholder 2"/>
          <p:cNvSpPr>
            <a:spLocks noGrp="1"/>
          </p:cNvSpPr>
          <p:nvPr>
            <p:ph idx="4294967295"/>
          </p:nvPr>
        </p:nvSpPr>
        <p:spPr>
          <a:xfrm>
            <a:off x="274639" y="1212849"/>
            <a:ext cx="11889564" cy="738664"/>
          </a:xfrm>
          <a:prstGeom prst="rect">
            <a:avLst/>
          </a:prstGeom>
        </p:spPr>
        <p:txBody>
          <a:bodyPr/>
          <a:lstStyle/>
          <a:p>
            <a:pPr marL="0" indent="0">
              <a:buNone/>
            </a:pPr>
            <a:r>
              <a:rPr lang="en-US" dirty="0" smtClean="0">
                <a:solidFill>
                  <a:schemeClr val="tx2"/>
                </a:solidFill>
              </a:rPr>
              <a:t>You can use any (Control, Item) Template combination</a:t>
            </a:r>
          </a:p>
        </p:txBody>
      </p:sp>
      <p:grpSp>
        <p:nvGrpSpPr>
          <p:cNvPr id="12" name="Group 11"/>
          <p:cNvGrpSpPr/>
          <p:nvPr/>
        </p:nvGrpSpPr>
        <p:grpSpPr>
          <a:xfrm>
            <a:off x="427037" y="1906882"/>
            <a:ext cx="10058400" cy="2021191"/>
            <a:chOff x="1189037" y="1973262"/>
            <a:chExt cx="10058400" cy="2021191"/>
          </a:xfrm>
        </p:grpSpPr>
        <p:pic>
          <p:nvPicPr>
            <p:cNvPr id="4" name="Picture 3"/>
            <p:cNvPicPr>
              <a:picLocks noChangeAspect="1"/>
            </p:cNvPicPr>
            <p:nvPr/>
          </p:nvPicPr>
          <p:blipFill>
            <a:blip r:embed="rId3"/>
            <a:stretch>
              <a:fillRect/>
            </a:stretch>
          </p:blipFill>
          <p:spPr>
            <a:xfrm>
              <a:off x="1189037" y="1973262"/>
              <a:ext cx="3048000" cy="202119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7696176" y="1973629"/>
              <a:ext cx="3551261" cy="2020824"/>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stretch>
              <a:fillRect/>
            </a:stretch>
          </p:blipFill>
          <p:spPr>
            <a:xfrm>
              <a:off x="4869972" y="1973629"/>
              <a:ext cx="2186465" cy="2020824"/>
            </a:xfrm>
            <a:prstGeom prst="rect">
              <a:avLst/>
            </a:prstGeom>
            <a:ln>
              <a:noFill/>
            </a:ln>
            <a:effectLst>
              <a:outerShdw blurRad="292100" dist="139700" dir="2700000" algn="tl" rotWithShape="0">
                <a:srgbClr val="333333">
                  <a:alpha val="65000"/>
                </a:srgbClr>
              </a:outerShdw>
            </a:effectLst>
          </p:spPr>
        </p:pic>
      </p:grpSp>
      <p:pic>
        <p:nvPicPr>
          <p:cNvPr id="9" name="Picture 8"/>
          <p:cNvPicPr>
            <a:picLocks noChangeAspect="1"/>
          </p:cNvPicPr>
          <p:nvPr/>
        </p:nvPicPr>
        <p:blipFill>
          <a:blip r:embed="rId6"/>
          <a:stretch>
            <a:fillRect/>
          </a:stretch>
        </p:blipFill>
        <p:spPr>
          <a:xfrm>
            <a:off x="6027737" y="4622473"/>
            <a:ext cx="4457700" cy="2095500"/>
          </a:xfrm>
          <a:prstGeom prst="rect">
            <a:avLst/>
          </a:prstGeom>
          <a:ln>
            <a:noFill/>
          </a:ln>
          <a:effectLst>
            <a:outerShdw blurRad="292100" dist="139700" dir="2700000" algn="tl" rotWithShape="0">
              <a:srgbClr val="333333">
                <a:alpha val="65000"/>
              </a:srgbClr>
            </a:outerShdw>
          </a:effectLst>
        </p:spPr>
      </p:pic>
      <p:sp>
        <p:nvSpPr>
          <p:cNvPr id="10" name="Content Placeholder 2"/>
          <p:cNvSpPr txBox="1">
            <a:spLocks/>
          </p:cNvSpPr>
          <p:nvPr/>
        </p:nvSpPr>
        <p:spPr>
          <a:xfrm>
            <a:off x="274639" y="3928073"/>
            <a:ext cx="11603036" cy="12926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012654"/>
                </a:solidFill>
              </a:rPr>
              <a:t>However, you may want to think about your designs as tightly-coupled</a:t>
            </a:r>
          </a:p>
        </p:txBody>
      </p:sp>
    </p:spTree>
    <p:extLst>
      <p:ext uri="{BB962C8B-B14F-4D97-AF65-F5344CB8AC3E}">
        <p14:creationId xmlns:p14="http://schemas.microsoft.com/office/powerpoint/2010/main" val="2779387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par>
                                <p:cTn id="12" presetID="42" presetClass="path" presetSubtype="0" decel="100000" fill="hold" nodeType="withEffect">
                                  <p:stCondLst>
                                    <p:cond delay="0"/>
                                  </p:stCondLst>
                                  <p:childTnLst>
                                    <p:animMotion origin="layout" path="M 1.38116E-6 0.00023 L 0.04927 -0.00023 " pathEditMode="relative" rAng="0" ptsTypes="AA">
                                      <p:cBhvr>
                                        <p:cTn id="13" dur="500" fill="hold"/>
                                        <p:tgtEl>
                                          <p:spTgt spid="12"/>
                                        </p:tgtEl>
                                        <p:attrNameLst>
                                          <p:attrName>ppt_x</p:attrName>
                                          <p:attrName>ppt_y</p:attrName>
                                        </p:attrNameLst>
                                      </p:cBhvr>
                                      <p:rCtr x="2464" y="-23"/>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500"/>
                                        <p:tgtEl>
                                          <p:spTgt spid="10">
                                            <p:txEl>
                                              <p:pRg st="0" end="0"/>
                                            </p:txEl>
                                          </p:spTgt>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42" presetClass="path" presetSubtype="0" decel="100000" fill="hold" nodeType="withEffect">
                                  <p:stCondLst>
                                    <p:cond delay="0"/>
                                  </p:stCondLst>
                                  <p:childTnLst>
                                    <p:animMotion origin="layout" path="M 0.0023 0.00091 L -0.03497 0.00136 " pathEditMode="relative" rAng="0" ptsTypes="AA">
                                      <p:cBhvr>
                                        <p:cTn id="24" dur="500" fill="hold"/>
                                        <p:tgtEl>
                                          <p:spTgt spid="9"/>
                                        </p:tgtEl>
                                        <p:attrNameLst>
                                          <p:attrName>ppt_x</p:attrName>
                                          <p:attrName>ppt_y</p:attrName>
                                        </p:attrNameLst>
                                      </p:cBhvr>
                                      <p:rCtr x="-1864"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Preview Pane</a:t>
            </a:r>
            <a:endParaRPr lang="en-US" dirty="0"/>
          </a:p>
        </p:txBody>
      </p:sp>
      <p:sp>
        <p:nvSpPr>
          <p:cNvPr id="4" name="Text Placeholder 3"/>
          <p:cNvSpPr>
            <a:spLocks noGrp="1"/>
          </p:cNvSpPr>
          <p:nvPr>
            <p:ph type="body" sz="quarter" idx="12"/>
          </p:nvPr>
        </p:nvSpPr>
        <p:spPr/>
        <p:txBody>
          <a:bodyPr/>
          <a:lstStyle/>
          <a:p>
            <a:r>
              <a:rPr lang="en-US" dirty="0" smtClean="0"/>
              <a:t>Jeremy Kelley</a:t>
            </a:r>
            <a:endParaRPr lang="en-US" dirty="0"/>
          </a:p>
        </p:txBody>
      </p:sp>
    </p:spTree>
    <p:extLst>
      <p:ext uri="{BB962C8B-B14F-4D97-AF65-F5344CB8AC3E}">
        <p14:creationId xmlns:p14="http://schemas.microsoft.com/office/powerpoint/2010/main" val="2534619447"/>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Preview Pane - Recap</a:t>
            </a:r>
            <a:endParaRPr lang="en-US" dirty="0"/>
          </a:p>
        </p:txBody>
      </p:sp>
      <p:sp>
        <p:nvSpPr>
          <p:cNvPr id="3" name="Content Placeholder 2"/>
          <p:cNvSpPr>
            <a:spLocks noGrp="1"/>
          </p:cNvSpPr>
          <p:nvPr>
            <p:ph idx="4294967295"/>
          </p:nvPr>
        </p:nvSpPr>
        <p:spPr>
          <a:xfrm>
            <a:off x="274639" y="1212849"/>
            <a:ext cx="9155111" cy="5484813"/>
          </a:xfrm>
          <a:prstGeom prst="rect">
            <a:avLst/>
          </a:prstGeom>
        </p:spPr>
        <p:txBody>
          <a:bodyPr>
            <a:normAutofit/>
          </a:bodyPr>
          <a:lstStyle/>
          <a:p>
            <a:pPr marL="0" indent="0">
              <a:buNone/>
            </a:pPr>
            <a:r>
              <a:rPr lang="en-US" dirty="0" smtClean="0">
                <a:solidFill>
                  <a:schemeClr val="tx2"/>
                </a:solidFill>
              </a:rPr>
              <a:t>Use </a:t>
            </a:r>
            <a:r>
              <a:rPr lang="en-US" dirty="0" err="1">
                <a:solidFill>
                  <a:schemeClr val="tx2"/>
                </a:solidFill>
              </a:rPr>
              <a:t>OnPostRender</a:t>
            </a:r>
            <a:r>
              <a:rPr lang="en-US" dirty="0">
                <a:solidFill>
                  <a:schemeClr val="tx2"/>
                </a:solidFill>
              </a:rPr>
              <a:t> to initialize information that is not dependent on individual result data</a:t>
            </a:r>
          </a:p>
          <a:p>
            <a:pPr marL="0" indent="0">
              <a:buNone/>
            </a:pPr>
            <a:endParaRPr lang="en-US" sz="2000" dirty="0" smtClean="0">
              <a:solidFill>
                <a:schemeClr val="tx2"/>
              </a:solidFill>
            </a:endParaRPr>
          </a:p>
          <a:p>
            <a:pPr marL="0" indent="0">
              <a:buNone/>
            </a:pPr>
            <a:r>
              <a:rPr lang="en-US" dirty="0" smtClean="0">
                <a:solidFill>
                  <a:schemeClr val="tx2"/>
                </a:solidFill>
              </a:rPr>
              <a:t>Save </a:t>
            </a:r>
            <a:r>
              <a:rPr lang="en-US" dirty="0">
                <a:solidFill>
                  <a:schemeClr val="tx2"/>
                </a:solidFill>
              </a:rPr>
              <a:t>data </a:t>
            </a:r>
            <a:r>
              <a:rPr lang="en-US" dirty="0" smtClean="0">
                <a:solidFill>
                  <a:schemeClr val="tx2"/>
                </a:solidFill>
              </a:rPr>
              <a:t>for </a:t>
            </a:r>
            <a:r>
              <a:rPr lang="en-US" dirty="0">
                <a:solidFill>
                  <a:schemeClr val="tx2"/>
                </a:solidFill>
              </a:rPr>
              <a:t>your event handlers using </a:t>
            </a:r>
            <a:r>
              <a:rPr lang="en-US" dirty="0" smtClean="0">
                <a:solidFill>
                  <a:schemeClr val="tx2"/>
                </a:solidFill>
              </a:rPr>
              <a:t>JavaScript</a:t>
            </a:r>
            <a:endParaRPr lang="en-US" dirty="0">
              <a:solidFill>
                <a:schemeClr val="tx2"/>
              </a:solidFill>
            </a:endParaRPr>
          </a:p>
          <a:p>
            <a:pPr marL="0" indent="0">
              <a:buNone/>
            </a:pPr>
            <a:endParaRPr lang="en-US" sz="2000" dirty="0" smtClean="0">
              <a:solidFill>
                <a:schemeClr val="tx2"/>
              </a:solidFill>
            </a:endParaRPr>
          </a:p>
          <a:p>
            <a:pPr marL="0" indent="0">
              <a:buNone/>
            </a:pPr>
            <a:r>
              <a:rPr lang="en-US" dirty="0" smtClean="0">
                <a:solidFill>
                  <a:schemeClr val="tx2"/>
                </a:solidFill>
              </a:rPr>
              <a:t>Inputs are all treated as strings so validate data before using it</a:t>
            </a:r>
            <a:endParaRPr lang="en-US" dirty="0">
              <a:solidFill>
                <a:schemeClr val="tx2"/>
              </a:solidFill>
            </a:endParaRPr>
          </a:p>
        </p:txBody>
      </p:sp>
      <p:sp>
        <p:nvSpPr>
          <p:cNvPr id="10" name="Rectangle 9"/>
          <p:cNvSpPr/>
          <p:nvPr/>
        </p:nvSpPr>
        <p:spPr bwMode="auto">
          <a:xfrm>
            <a:off x="9040004" y="1212849"/>
            <a:ext cx="3124199" cy="4114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Web part</a:t>
            </a:r>
          </a:p>
        </p:txBody>
      </p:sp>
      <p:sp>
        <p:nvSpPr>
          <p:cNvPr id="11" name="Rectangle 10"/>
          <p:cNvSpPr/>
          <p:nvPr/>
        </p:nvSpPr>
        <p:spPr bwMode="auto">
          <a:xfrm>
            <a:off x="9040003" y="1668463"/>
            <a:ext cx="3124198" cy="411480"/>
          </a:xfrm>
          <a:prstGeom prst="rect">
            <a:avLst/>
          </a:pr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(Begins)</a:t>
            </a:r>
          </a:p>
        </p:txBody>
      </p:sp>
      <p:sp>
        <p:nvSpPr>
          <p:cNvPr id="12" name="Rectangle 11"/>
          <p:cNvSpPr/>
          <p:nvPr/>
        </p:nvSpPr>
        <p:spPr bwMode="auto">
          <a:xfrm>
            <a:off x="9037639" y="2124077"/>
            <a:ext cx="3124199" cy="411480"/>
          </a:xfrm>
          <a:prstGeom prst="rect">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Item Template</a:t>
            </a:r>
          </a:p>
        </p:txBody>
      </p:sp>
      <p:sp>
        <p:nvSpPr>
          <p:cNvPr id="13" name="Rectangle 12"/>
          <p:cNvSpPr/>
          <p:nvPr/>
        </p:nvSpPr>
        <p:spPr bwMode="auto">
          <a:xfrm>
            <a:off x="9035276" y="2575789"/>
            <a:ext cx="3124199" cy="411480"/>
          </a:xfrm>
          <a:prstGeom prst="rect">
            <a:avLst/>
          </a:prstGeom>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(Ends)</a:t>
            </a:r>
          </a:p>
        </p:txBody>
      </p:sp>
      <p:sp>
        <p:nvSpPr>
          <p:cNvPr id="8" name="10-Point Star 4"/>
          <p:cNvSpPr/>
          <p:nvPr/>
        </p:nvSpPr>
        <p:spPr bwMode="auto">
          <a:xfrm rot="1523718">
            <a:off x="9265048" y="3836840"/>
            <a:ext cx="3262899" cy="2577643"/>
          </a:xfrm>
          <a:prstGeom prst="star10">
            <a:avLst>
              <a:gd name="adj" fmla="val 40724"/>
              <a:gd name="hf" fmla="val 1051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Lines of custom code: </a:t>
            </a:r>
          </a:p>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50</a:t>
            </a:r>
            <a:endPar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41630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10"/>
                                        </p:tgtEl>
                                        <p:attrNameLst>
                                          <p:attrName>style.opacity</p:attrName>
                                        </p:attrNameLst>
                                      </p:cBhvr>
                                      <p:to>
                                        <p:strVal val="0.25"/>
                                      </p:to>
                                    </p:set>
                                    <p:animEffect filter="image" prLst="opacity: 0.25">
                                      <p:cBhvr rctx="IE">
                                        <p:cTn id="7" dur="indefinite"/>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 Data Provider</a:t>
            </a:r>
            <a:endParaRPr lang="en-US" dirty="0"/>
          </a:p>
        </p:txBody>
      </p:sp>
      <p:sp>
        <p:nvSpPr>
          <p:cNvPr id="2" name="Text Placeholder 1"/>
          <p:cNvSpPr>
            <a:spLocks noGrp="1"/>
          </p:cNvSpPr>
          <p:nvPr>
            <p:ph type="body" sz="quarter" idx="10"/>
          </p:nvPr>
        </p:nvSpPr>
        <p:spPr>
          <a:xfrm>
            <a:off x="274638" y="1212849"/>
            <a:ext cx="6147508" cy="4862870"/>
          </a:xfrm>
        </p:spPr>
        <p:txBody>
          <a:bodyPr/>
          <a:lstStyle/>
          <a:p>
            <a:r>
              <a:rPr lang="en-US" dirty="0">
                <a:solidFill>
                  <a:schemeClr val="tx2"/>
                </a:solidFill>
              </a:rPr>
              <a:t>This provider can </a:t>
            </a:r>
            <a:r>
              <a:rPr lang="en-US" dirty="0" smtClean="0">
                <a:solidFill>
                  <a:schemeClr val="tx2"/>
                </a:solidFill>
              </a:rPr>
              <a:t>be </a:t>
            </a:r>
            <a:r>
              <a:rPr lang="en-US" dirty="0">
                <a:solidFill>
                  <a:schemeClr val="tx2"/>
                </a:solidFill>
              </a:rPr>
              <a:t>shared between multiple web parts, or local to a single web part</a:t>
            </a:r>
          </a:p>
          <a:p>
            <a:pPr marL="0" indent="0">
              <a:buNone/>
            </a:pPr>
            <a:endParaRPr lang="en-US" dirty="0"/>
          </a:p>
          <a:p>
            <a:r>
              <a:rPr lang="en-US" dirty="0">
                <a:solidFill>
                  <a:schemeClr val="tx2"/>
                </a:solidFill>
              </a:rPr>
              <a:t>… so </a:t>
            </a:r>
            <a:r>
              <a:rPr lang="en-US" dirty="0" smtClean="0">
                <a:solidFill>
                  <a:schemeClr val="tx2"/>
                </a:solidFill>
              </a:rPr>
              <a:t>you </a:t>
            </a:r>
            <a:r>
              <a:rPr lang="en-US" dirty="0">
                <a:solidFill>
                  <a:schemeClr val="tx2"/>
                </a:solidFill>
              </a:rPr>
              <a:t>can easily create inter-connected search </a:t>
            </a:r>
            <a:r>
              <a:rPr lang="en-US" dirty="0" smtClean="0">
                <a:solidFill>
                  <a:schemeClr val="tx2"/>
                </a:solidFill>
              </a:rPr>
              <a:t>experiences</a:t>
            </a:r>
            <a:endParaRPr lang="en-US" dirty="0">
              <a:solidFill>
                <a:schemeClr val="tx2"/>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4511" y="1212849"/>
            <a:ext cx="5737327" cy="5559552"/>
          </a:xfrm>
          <a:prstGeom prst="rect">
            <a:avLst/>
          </a:prstGeom>
        </p:spPr>
      </p:pic>
      <p:sp>
        <p:nvSpPr>
          <p:cNvPr id="9" name="Rectangle 8"/>
          <p:cNvSpPr/>
          <p:nvPr/>
        </p:nvSpPr>
        <p:spPr bwMode="auto">
          <a:xfrm>
            <a:off x="8016911" y="2647581"/>
            <a:ext cx="3824061" cy="31249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6569111" y="2647580"/>
            <a:ext cx="1106614" cy="4037846"/>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8516678" y="6241312"/>
            <a:ext cx="2953983" cy="3607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28" b="1">
                <a:solidFill>
                  <a:srgbClr val="FFFFFF"/>
                </a:solidFill>
              </a:rPr>
              <a:t>Search Data </a:t>
            </a:r>
            <a:r>
              <a:rPr lang="en-US" sz="1428" b="1" smtClean="0">
                <a:solidFill>
                  <a:srgbClr val="FFFFFF"/>
                </a:solidFill>
              </a:rPr>
              <a:t>Provider</a:t>
            </a:r>
            <a:endParaRPr lang="en-US" sz="1428" dirty="0">
              <a:solidFill>
                <a:srgbClr val="FFFFFF"/>
              </a:solidFill>
            </a:endParaRPr>
          </a:p>
        </p:txBody>
      </p:sp>
      <p:sp>
        <p:nvSpPr>
          <p:cNvPr id="12" name="Right Arrow 11"/>
          <p:cNvSpPr/>
          <p:nvPr/>
        </p:nvSpPr>
        <p:spPr>
          <a:xfrm>
            <a:off x="7675725" y="6117046"/>
            <a:ext cx="838588" cy="65535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dirty="0" smtClean="0">
              <a:solidFill>
                <a:srgbClr val="FFFFFF"/>
              </a:solidFill>
            </a:endParaRPr>
          </a:p>
          <a:p>
            <a:pPr algn="ctr"/>
            <a:endParaRPr lang="en-US" sz="1836" dirty="0">
              <a:solidFill>
                <a:srgbClr val="FFFFFF"/>
              </a:solidFill>
            </a:endParaRPr>
          </a:p>
        </p:txBody>
      </p:sp>
      <p:sp>
        <p:nvSpPr>
          <p:cNvPr id="13" name="Right Arrow 12"/>
          <p:cNvSpPr/>
          <p:nvPr/>
        </p:nvSpPr>
        <p:spPr>
          <a:xfrm rot="5400000">
            <a:off x="9694527" y="5679222"/>
            <a:ext cx="468825" cy="65535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dirty="0" smtClean="0">
              <a:solidFill>
                <a:srgbClr val="FFFFFF"/>
              </a:solidFill>
            </a:endParaRPr>
          </a:p>
          <a:p>
            <a:pPr algn="ctr"/>
            <a:endParaRPr lang="en-US" sz="1836" dirty="0">
              <a:solidFill>
                <a:srgbClr val="FFFFFF"/>
              </a:solidFill>
            </a:endParaRPr>
          </a:p>
        </p:txBody>
      </p:sp>
    </p:spTree>
    <p:extLst>
      <p:ext uri="{BB962C8B-B14F-4D97-AF65-F5344CB8AC3E}">
        <p14:creationId xmlns:p14="http://schemas.microsoft.com/office/powerpoint/2010/main" val="2486556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mph" presetSubtype="0" nodeType="clickEffect">
                                  <p:stCondLst>
                                    <p:cond delay="0"/>
                                  </p:stCondLst>
                                  <p:childTnLst>
                                    <p:set>
                                      <p:cBhvr rctx="PPT">
                                        <p:cTn id="16" dur="indefinite"/>
                                        <p:tgtEl>
                                          <p:spTgt spid="6"/>
                                        </p:tgtEl>
                                        <p:attrNameLst>
                                          <p:attrName>style.opacity</p:attrName>
                                        </p:attrNameLst>
                                      </p:cBhvr>
                                      <p:to>
                                        <p:strVal val="0.5"/>
                                      </p:to>
                                    </p:set>
                                    <p:animEffect filter="image" prLst="opacity: 0.5">
                                      <p:cBhvr rctx="IE">
                                        <p:cTn id="17" dur="indefinite"/>
                                        <p:tgtEl>
                                          <p:spTgt spid="6"/>
                                        </p:tgtEl>
                                      </p:cBhvr>
                                    </p:animEffect>
                                  </p:childTnLst>
                                </p:cTn>
                              </p:par>
                              <p:par>
                                <p:cTn id="18" presetID="9" presetClass="emph" presetSubtype="0" grpId="1" nodeType="withEffect">
                                  <p:stCondLst>
                                    <p:cond delay="0"/>
                                  </p:stCondLst>
                                  <p:childTnLst>
                                    <p:set>
                                      <p:cBhvr rctx="PPT">
                                        <p:cTn id="19" dur="indefinite"/>
                                        <p:tgtEl>
                                          <p:spTgt spid="9"/>
                                        </p:tgtEl>
                                        <p:attrNameLst>
                                          <p:attrName>style.opacity</p:attrName>
                                        </p:attrNameLst>
                                      </p:cBhvr>
                                      <p:to>
                                        <p:strVal val="0.5"/>
                                      </p:to>
                                    </p:set>
                                    <p:animEffect filter="image" prLst="opacity: 0.5">
                                      <p:cBhvr rctx="IE">
                                        <p:cTn id="20" dur="indefinite"/>
                                        <p:tgtEl>
                                          <p:spTgt spid="9"/>
                                        </p:tgtEl>
                                      </p:cBhvr>
                                    </p:animEffect>
                                  </p:childTnLst>
                                </p:cTn>
                              </p:par>
                              <p:par>
                                <p:cTn id="21" presetID="9" presetClass="emph" presetSubtype="0" grpId="1" nodeType="withEffect">
                                  <p:stCondLst>
                                    <p:cond delay="0"/>
                                  </p:stCondLst>
                                  <p:childTnLst>
                                    <p:set>
                                      <p:cBhvr rctx="PPT">
                                        <p:cTn id="22" dur="indefinite"/>
                                        <p:tgtEl>
                                          <p:spTgt spid="10"/>
                                        </p:tgtEl>
                                        <p:attrNameLst>
                                          <p:attrName>style.opacity</p:attrName>
                                        </p:attrNameLst>
                                      </p:cBhvr>
                                      <p:to>
                                        <p:strVal val="0.5"/>
                                      </p:to>
                                    </p:set>
                                    <p:animEffect filter="image" prLst="opacity: 0.5">
                                      <p:cBhvr rctx="IE">
                                        <p:cTn id="23" dur="indefinite"/>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877985"/>
          </a:xfrm>
          <a:prstGeom prst="rect">
            <a:avLst/>
          </a:prstGeom>
        </p:spPr>
        <p:txBody>
          <a:bodyPr/>
          <a:lstStyle/>
          <a:p>
            <a:endParaRPr lang="en-US" dirty="0" smtClean="0"/>
          </a:p>
          <a:p>
            <a:r>
              <a:rPr lang="en-US" dirty="0" smtClean="0">
                <a:solidFill>
                  <a:schemeClr val="tx2"/>
                </a:solidFill>
              </a:rPr>
              <a:t>You can manipulate search query context</a:t>
            </a:r>
            <a:r>
              <a:rPr lang="en-US" dirty="0">
                <a:solidFill>
                  <a:schemeClr val="tx2"/>
                </a:solidFill>
              </a:rPr>
              <a:t> </a:t>
            </a:r>
            <a:r>
              <a:rPr lang="en-US" dirty="0" smtClean="0">
                <a:solidFill>
                  <a:schemeClr val="tx2"/>
                </a:solidFill>
              </a:rPr>
              <a:t>via JavaScript, creating dynamic experiences. </a:t>
            </a:r>
          </a:p>
          <a:p>
            <a:endParaRPr lang="en-US" dirty="0"/>
          </a:p>
          <a:p>
            <a:pPr marL="0" indent="0">
              <a:buNone/>
            </a:pPr>
            <a:r>
              <a:rPr lang="en-US" dirty="0" smtClean="0"/>
              <a:t/>
            </a:r>
            <a:br>
              <a:rPr lang="en-US" dirty="0" smtClean="0"/>
            </a:br>
            <a:endParaRPr lang="en-US" dirty="0"/>
          </a:p>
        </p:txBody>
      </p:sp>
      <p:sp>
        <p:nvSpPr>
          <p:cNvPr id="2" name="Title 1"/>
          <p:cNvSpPr>
            <a:spLocks noGrp="1"/>
          </p:cNvSpPr>
          <p:nvPr>
            <p:ph type="title"/>
          </p:nvPr>
        </p:nvSpPr>
        <p:spPr/>
        <p:txBody>
          <a:bodyPr/>
          <a:lstStyle/>
          <a:p>
            <a:r>
              <a:rPr lang="en-US" dirty="0" smtClean="0"/>
              <a:t>Interacting with Search Query Context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88879207"/>
              </p:ext>
            </p:extLst>
          </p:nvPr>
        </p:nvGraphicFramePr>
        <p:xfrm>
          <a:off x="579437" y="3497262"/>
          <a:ext cx="11002453" cy="2942266"/>
        </p:xfrm>
        <a:graphic>
          <a:graphicData uri="http://schemas.openxmlformats.org/drawingml/2006/table">
            <a:tbl>
              <a:tblPr firstRow="1" bandRow="1">
                <a:tableStyleId>{5C22544A-7EE6-4342-B048-85BDC9FD1C3A}</a:tableStyleId>
              </a:tblPr>
              <a:tblGrid>
                <a:gridCol w="2110674"/>
                <a:gridCol w="3629666"/>
                <a:gridCol w="5262113"/>
              </a:tblGrid>
              <a:tr h="489947">
                <a:tc>
                  <a:txBody>
                    <a:bodyPr/>
                    <a:lstStyle/>
                    <a:p>
                      <a:r>
                        <a:rPr lang="en-US" sz="1800" dirty="0" smtClean="0"/>
                        <a:t>JavaScript Object</a:t>
                      </a:r>
                      <a:endParaRPr lang="en-US" sz="1800" dirty="0"/>
                    </a:p>
                  </a:txBody>
                  <a:tcPr marL="93260" marR="93260" marT="46630" marB="46630"/>
                </a:tc>
                <a:tc>
                  <a:txBody>
                    <a:bodyPr/>
                    <a:lstStyle/>
                    <a:p>
                      <a:r>
                        <a:rPr lang="en-US" sz="1800" dirty="0" smtClean="0"/>
                        <a:t>Description</a:t>
                      </a:r>
                      <a:endParaRPr lang="en-US" sz="1800" dirty="0"/>
                    </a:p>
                  </a:txBody>
                  <a:tcPr marL="93260" marR="93260" marT="46630" marB="46630"/>
                </a:tc>
                <a:tc>
                  <a:txBody>
                    <a:bodyPr/>
                    <a:lstStyle/>
                    <a:p>
                      <a:r>
                        <a:rPr lang="en-US" sz="1800" dirty="0" smtClean="0"/>
                        <a:t>Example use</a:t>
                      </a:r>
                      <a:r>
                        <a:rPr lang="en-US" sz="1800" baseline="0" dirty="0" smtClean="0"/>
                        <a:t> case</a:t>
                      </a:r>
                      <a:endParaRPr lang="en-US" sz="1800" dirty="0"/>
                    </a:p>
                  </a:txBody>
                  <a:tcPr marL="93260" marR="93260" marT="46630" marB="46630"/>
                </a:tc>
              </a:tr>
              <a:tr h="759858">
                <a:tc>
                  <a:txBody>
                    <a:bodyPr/>
                    <a:lstStyle/>
                    <a:p>
                      <a:r>
                        <a:rPr lang="en-US" sz="2000" dirty="0" err="1" smtClean="0"/>
                        <a:t>Ctx.ListData</a:t>
                      </a:r>
                      <a:endParaRPr lang="en-US" sz="2000" dirty="0"/>
                    </a:p>
                  </a:txBody>
                  <a:tcPr marL="93260" marR="93260" marT="46630" marB="46630"/>
                </a:tc>
                <a:tc>
                  <a:txBody>
                    <a:bodyPr/>
                    <a:lstStyle/>
                    <a:p>
                      <a:r>
                        <a:rPr lang="en-US" sz="2000" baseline="0" dirty="0" smtClean="0"/>
                        <a:t>Query result data</a:t>
                      </a:r>
                      <a:endParaRPr lang="en-US" sz="2000" dirty="0"/>
                    </a:p>
                  </a:txBody>
                  <a:tcPr marL="93260" marR="93260" marT="46630" marB="46630"/>
                </a:tc>
                <a:tc>
                  <a:txBody>
                    <a:bodyPr/>
                    <a:lstStyle/>
                    <a:p>
                      <a:r>
                        <a:rPr lang="en-US" sz="2000" dirty="0" smtClean="0"/>
                        <a:t>Passing </a:t>
                      </a:r>
                      <a:r>
                        <a:rPr lang="en-US" sz="2000" baseline="0" dirty="0" smtClean="0"/>
                        <a:t>JSON into custom </a:t>
                      </a:r>
                      <a:r>
                        <a:rPr lang="en-US" sz="2000" baseline="0" dirty="0" err="1" smtClean="0"/>
                        <a:t>jQuery</a:t>
                      </a:r>
                      <a:r>
                        <a:rPr lang="en-US" sz="2000" baseline="0" dirty="0" smtClean="0"/>
                        <a:t> plug-in</a:t>
                      </a:r>
                      <a:endParaRPr lang="en-US" sz="2000" dirty="0"/>
                    </a:p>
                  </a:txBody>
                  <a:tcPr marL="93260" marR="93260" marT="46630" marB="46630"/>
                </a:tc>
              </a:tr>
              <a:tr h="759858">
                <a:tc>
                  <a:txBody>
                    <a:bodyPr/>
                    <a:lstStyle/>
                    <a:p>
                      <a:r>
                        <a:rPr lang="en-US" sz="2000" dirty="0" err="1" smtClean="0"/>
                        <a:t>ctx.CurrentItem</a:t>
                      </a:r>
                      <a:endParaRPr lang="en-US" sz="2000" dirty="0"/>
                    </a:p>
                  </a:txBody>
                  <a:tcPr marL="93260" marR="93260" marT="46630" marB="46630"/>
                </a:tc>
                <a:tc>
                  <a:txBody>
                    <a:bodyPr/>
                    <a:lstStyle/>
                    <a:p>
                      <a:r>
                        <a:rPr lang="en-US" sz="2000" dirty="0" smtClean="0"/>
                        <a:t>Current</a:t>
                      </a:r>
                      <a:r>
                        <a:rPr lang="en-US" sz="2000" baseline="0" dirty="0" smtClean="0"/>
                        <a:t> item being rendered</a:t>
                      </a:r>
                      <a:endParaRPr lang="en-US" sz="2000" dirty="0"/>
                    </a:p>
                  </a:txBody>
                  <a:tcPr marL="93260" marR="93260" marT="46630" marB="466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Passing </a:t>
                      </a:r>
                      <a:r>
                        <a:rPr lang="en-US" sz="2000" baseline="0" dirty="0" smtClean="0"/>
                        <a:t>JSON into custom </a:t>
                      </a:r>
                      <a:r>
                        <a:rPr lang="en-US" sz="2000" baseline="0" dirty="0" err="1" smtClean="0"/>
                        <a:t>jQuery</a:t>
                      </a:r>
                      <a:r>
                        <a:rPr lang="en-US" sz="2000" baseline="0" dirty="0" smtClean="0"/>
                        <a:t> plug-in</a:t>
                      </a:r>
                      <a:endParaRPr lang="en-US" sz="2000" dirty="0" smtClean="0"/>
                    </a:p>
                  </a:txBody>
                  <a:tcPr marL="93260" marR="93260" marT="46630" marB="46630"/>
                </a:tc>
              </a:tr>
              <a:tr h="932603">
                <a:tc>
                  <a:txBody>
                    <a:bodyPr/>
                    <a:lstStyle/>
                    <a:p>
                      <a:r>
                        <a:rPr lang="en-US" sz="2000" dirty="0" err="1" smtClean="0"/>
                        <a:t>ctx.ClientControl</a:t>
                      </a:r>
                      <a:endParaRPr lang="en-US" sz="2000" dirty="0"/>
                    </a:p>
                  </a:txBody>
                  <a:tcPr marL="93260" marR="93260" marT="46630" marB="46630"/>
                </a:tc>
                <a:tc>
                  <a:txBody>
                    <a:bodyPr/>
                    <a:lstStyle/>
                    <a:p>
                      <a:r>
                        <a:rPr lang="en-US" sz="2000" dirty="0" smtClean="0"/>
                        <a:t>Methods for interacting</a:t>
                      </a:r>
                      <a:r>
                        <a:rPr lang="en-US" sz="2000" baseline="0" dirty="0" smtClean="0"/>
                        <a:t> with presentation of results</a:t>
                      </a:r>
                      <a:endParaRPr lang="en-US" sz="2000" dirty="0"/>
                    </a:p>
                  </a:txBody>
                  <a:tcPr marL="93260" marR="93260" marT="46630" marB="46630"/>
                </a:tc>
                <a:tc>
                  <a:txBody>
                    <a:bodyPr/>
                    <a:lstStyle/>
                    <a:p>
                      <a:r>
                        <a:rPr lang="en-US" sz="2000" dirty="0" smtClean="0"/>
                        <a:t>Paging, sorting,</a:t>
                      </a:r>
                      <a:r>
                        <a:rPr lang="en-US" sz="2000" baseline="0" dirty="0" smtClean="0"/>
                        <a:t> infinite scrolling </a:t>
                      </a:r>
                      <a:endParaRPr lang="en-US" sz="2000" dirty="0"/>
                    </a:p>
                  </a:txBody>
                  <a:tcPr marL="93260" marR="93260" marT="46630" marB="46630"/>
                </a:tc>
              </a:tr>
            </a:tbl>
          </a:graphicData>
        </a:graphic>
      </p:graphicFrame>
    </p:spTree>
    <p:extLst>
      <p:ext uri="{BB962C8B-B14F-4D97-AF65-F5344CB8AC3E}">
        <p14:creationId xmlns:p14="http://schemas.microsoft.com/office/powerpoint/2010/main" val="94475027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Infinite Scrolling</a:t>
            </a:r>
            <a:endParaRPr lang="en-US" dirty="0"/>
          </a:p>
        </p:txBody>
      </p:sp>
      <p:sp>
        <p:nvSpPr>
          <p:cNvPr id="5" name="Text Placeholder 4"/>
          <p:cNvSpPr>
            <a:spLocks noGrp="1"/>
          </p:cNvSpPr>
          <p:nvPr>
            <p:ph type="body" sz="quarter" idx="12"/>
          </p:nvPr>
        </p:nvSpPr>
        <p:spPr/>
        <p:txBody>
          <a:bodyPr/>
          <a:lstStyle/>
          <a:p>
            <a:r>
              <a:rPr lang="en-US" dirty="0" smtClean="0"/>
              <a:t>Ethan Gur-esh</a:t>
            </a:r>
            <a:endParaRPr lang="en-US" dirty="0"/>
          </a:p>
        </p:txBody>
      </p:sp>
    </p:spTree>
    <p:extLst>
      <p:ext uri="{BB962C8B-B14F-4D97-AF65-F5344CB8AC3E}">
        <p14:creationId xmlns:p14="http://schemas.microsoft.com/office/powerpoint/2010/main" val="2524625070"/>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8715179" cy="4571262"/>
          </a:xfrm>
          <a:prstGeom prst="rect">
            <a:avLst/>
          </a:prstGeom>
        </p:spPr>
        <p:txBody>
          <a:bodyPr>
            <a:normAutofit lnSpcReduction="10000"/>
          </a:bodyPr>
          <a:lstStyle/>
          <a:p>
            <a:pPr marL="0" indent="0">
              <a:buNone/>
            </a:pPr>
            <a:r>
              <a:rPr lang="en-US" dirty="0" smtClean="0">
                <a:solidFill>
                  <a:schemeClr val="tx2"/>
                </a:solidFill>
              </a:rPr>
              <a:t>How it works:</a:t>
            </a:r>
          </a:p>
          <a:p>
            <a:r>
              <a:rPr lang="en-US" dirty="0" smtClean="0">
                <a:solidFill>
                  <a:schemeClr val="tx2"/>
                </a:solidFill>
              </a:rPr>
              <a:t>Query results rendered into a “hidden” UL</a:t>
            </a:r>
          </a:p>
          <a:p>
            <a:pPr lvl="1"/>
            <a:r>
              <a:rPr lang="en-US" dirty="0" smtClean="0"/>
              <a:t>copied </a:t>
            </a:r>
            <a:r>
              <a:rPr lang="en-US" dirty="0"/>
              <a:t>into a “visible” </a:t>
            </a:r>
            <a:r>
              <a:rPr lang="en-US" dirty="0" smtClean="0"/>
              <a:t>UL during </a:t>
            </a:r>
            <a:r>
              <a:rPr lang="en-US" dirty="0" err="1" smtClean="0"/>
              <a:t>OnPostRender</a:t>
            </a:r>
            <a:r>
              <a:rPr lang="en-US" dirty="0" smtClean="0"/>
              <a:t>. </a:t>
            </a:r>
            <a:endParaRPr lang="en-US" dirty="0"/>
          </a:p>
          <a:p>
            <a:pPr lvl="1"/>
            <a:endParaRPr lang="en-US" dirty="0" smtClean="0"/>
          </a:p>
          <a:p>
            <a:r>
              <a:rPr lang="en-US" dirty="0">
                <a:solidFill>
                  <a:schemeClr val="tx2"/>
                </a:solidFill>
              </a:rPr>
              <a:t>Event handler is registered for scroll detection</a:t>
            </a:r>
            <a:r>
              <a:rPr lang="en-US" dirty="0" smtClean="0">
                <a:solidFill>
                  <a:schemeClr val="tx2"/>
                </a:solidFill>
              </a:rPr>
              <a:t>.</a:t>
            </a:r>
            <a:endParaRPr lang="en-US" dirty="0">
              <a:solidFill>
                <a:schemeClr val="tx2"/>
              </a:solidFill>
            </a:endParaRPr>
          </a:p>
          <a:p>
            <a:pPr lvl="2"/>
            <a:r>
              <a:rPr lang="en-US" dirty="0" smtClean="0"/>
              <a:t>Uses </a:t>
            </a:r>
            <a:r>
              <a:rPr lang="en-US" dirty="0" err="1" smtClean="0"/>
              <a:t>ctx.ClientContext</a:t>
            </a:r>
            <a:r>
              <a:rPr lang="en-US" dirty="0" smtClean="0"/>
              <a:t> to update query to get next ‘page’ of results</a:t>
            </a:r>
          </a:p>
          <a:p>
            <a:pPr lvl="3"/>
            <a:r>
              <a:rPr lang="en-US" dirty="0" smtClean="0"/>
              <a:t>… which triggers </a:t>
            </a:r>
            <a:r>
              <a:rPr lang="en-US" dirty="0" err="1" smtClean="0"/>
              <a:t>OnPostRender</a:t>
            </a:r>
            <a:r>
              <a:rPr lang="en-US" dirty="0"/>
              <a:t> </a:t>
            </a:r>
            <a:r>
              <a:rPr lang="en-US" dirty="0" smtClean="0"/>
              <a:t>again. </a:t>
            </a:r>
          </a:p>
          <a:p>
            <a:pPr lvl="2"/>
            <a:endParaRPr lang="en-US" dirty="0" smtClean="0"/>
          </a:p>
          <a:p>
            <a:pPr lvl="1"/>
            <a:endParaRPr lang="en-US" dirty="0" smtClean="0"/>
          </a:p>
          <a:p>
            <a:pPr lvl="1"/>
            <a:endParaRPr lang="en-US" dirty="0" smtClean="0"/>
          </a:p>
          <a:p>
            <a:pPr lvl="1"/>
            <a:endParaRPr lang="en-US" dirty="0" smtClean="0"/>
          </a:p>
          <a:p>
            <a:endParaRPr lang="en-US" dirty="0"/>
          </a:p>
        </p:txBody>
      </p:sp>
      <p:sp>
        <p:nvSpPr>
          <p:cNvPr id="2" name="Title 1"/>
          <p:cNvSpPr>
            <a:spLocks noGrp="1"/>
          </p:cNvSpPr>
          <p:nvPr>
            <p:ph type="title"/>
          </p:nvPr>
        </p:nvSpPr>
        <p:spPr/>
        <p:txBody>
          <a:bodyPr/>
          <a:lstStyle/>
          <a:p>
            <a:r>
              <a:rPr lang="en-US" dirty="0" smtClean="0"/>
              <a:t>RECAP: Infinite Scrolling Demo</a:t>
            </a:r>
            <a:endParaRPr lang="en-US" dirty="0"/>
          </a:p>
        </p:txBody>
      </p:sp>
      <p:sp>
        <p:nvSpPr>
          <p:cNvPr id="14" name="Rectangle 13"/>
          <p:cNvSpPr/>
          <p:nvPr/>
        </p:nvSpPr>
        <p:spPr bwMode="auto">
          <a:xfrm>
            <a:off x="9040004" y="1212849"/>
            <a:ext cx="3124199" cy="41148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Web part</a:t>
            </a:r>
          </a:p>
        </p:txBody>
      </p:sp>
      <p:sp>
        <p:nvSpPr>
          <p:cNvPr id="15" name="Rectangle 14"/>
          <p:cNvSpPr/>
          <p:nvPr/>
        </p:nvSpPr>
        <p:spPr bwMode="auto">
          <a:xfrm>
            <a:off x="9040003" y="1668463"/>
            <a:ext cx="3124198" cy="411480"/>
          </a:xfrm>
          <a:prstGeom prst="rect">
            <a:avLst/>
          </a:pr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(Begins)</a:t>
            </a:r>
          </a:p>
        </p:txBody>
      </p:sp>
      <p:sp>
        <p:nvSpPr>
          <p:cNvPr id="16" name="Rectangle 15"/>
          <p:cNvSpPr/>
          <p:nvPr/>
        </p:nvSpPr>
        <p:spPr bwMode="auto">
          <a:xfrm>
            <a:off x="9037639" y="2125663"/>
            <a:ext cx="3124199" cy="411480"/>
          </a:xfrm>
          <a:prstGeom prst="rect">
            <a:avLst/>
          </a:prstGeom>
          <a:solidFill>
            <a:schemeClr val="accent3"/>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Item Template</a:t>
            </a:r>
          </a:p>
        </p:txBody>
      </p:sp>
      <p:sp>
        <p:nvSpPr>
          <p:cNvPr id="17" name="Rectangle 16"/>
          <p:cNvSpPr/>
          <p:nvPr/>
        </p:nvSpPr>
        <p:spPr bwMode="auto">
          <a:xfrm>
            <a:off x="9035276" y="2581277"/>
            <a:ext cx="3124199" cy="411480"/>
          </a:xfrm>
          <a:prstGeom prst="rect">
            <a:avLst/>
          </a:prstGeom>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(Ends)</a:t>
            </a:r>
          </a:p>
        </p:txBody>
      </p:sp>
      <p:sp>
        <p:nvSpPr>
          <p:cNvPr id="4" name="10-Point Star 4"/>
          <p:cNvSpPr/>
          <p:nvPr/>
        </p:nvSpPr>
        <p:spPr bwMode="auto">
          <a:xfrm rot="1523718">
            <a:off x="8946101" y="3861144"/>
            <a:ext cx="3262899" cy="2577643"/>
          </a:xfrm>
          <a:prstGeom prst="star10">
            <a:avLst>
              <a:gd name="adj" fmla="val 40724"/>
              <a:gd name="hf" fmla="val 1051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Lines of custom code: </a:t>
            </a:r>
          </a:p>
          <a:p>
            <a:pPr algn="ctr" defTabSz="932472" fontAlgn="base">
              <a:lnSpc>
                <a:spcPct val="90000"/>
              </a:lnSpc>
              <a:spcBef>
                <a:spcPct val="0"/>
              </a:spcBef>
              <a:spcAft>
                <a:spcPct val="0"/>
              </a:spcAft>
            </a:pPr>
            <a:r>
              <a:rPr lang="en-US" sz="3600" b="1" dirty="0" smtClean="0">
                <a:gradFill>
                  <a:gsLst>
                    <a:gs pos="0">
                      <a:srgbClr val="FFFFFF"/>
                    </a:gs>
                    <a:gs pos="100000">
                      <a:srgbClr val="FFFFFF"/>
                    </a:gs>
                  </a:gsLst>
                  <a:lin ang="5400000" scaled="0"/>
                </a:gradFill>
                <a:latin typeface="Segoe UI Light"/>
                <a:ea typeface="Segoe UI" pitchFamily="34" charset="0"/>
                <a:cs typeface="Segoe UI" pitchFamily="34" charset="0"/>
              </a:rPr>
              <a:t>18</a:t>
            </a:r>
            <a:r>
              <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rPr>
              <a:t> </a:t>
            </a:r>
          </a:p>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945396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16"/>
                                        </p:tgtEl>
                                        <p:attrNameLst>
                                          <p:attrName>style.opacity</p:attrName>
                                        </p:attrNameLst>
                                      </p:cBhvr>
                                      <p:to>
                                        <p:strVal val="0.25"/>
                                      </p:to>
                                    </p:set>
                                    <p:animEffect filter="image" prLst="opacity: 0.25">
                                      <p:cBhvr rctx="IE">
                                        <p:cTn id="7" dur="indefinite"/>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Refiners</a:t>
            </a:r>
            <a:endParaRPr lang="en-US" dirty="0"/>
          </a:p>
        </p:txBody>
      </p:sp>
    </p:spTree>
    <p:extLst>
      <p:ext uri="{BB962C8B-B14F-4D97-AF65-F5344CB8AC3E}">
        <p14:creationId xmlns:p14="http://schemas.microsoft.com/office/powerpoint/2010/main" val="24758146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hlinkClick r:id="rId3"/>
              </a:rPr>
              <a:t>Using </a:t>
            </a:r>
            <a:r>
              <a:rPr lang="en-US" sz="3600" dirty="0" err="1">
                <a:hlinkClick r:id="rId3"/>
              </a:rPr>
              <a:t>jQuery</a:t>
            </a:r>
            <a:r>
              <a:rPr lang="en-US" sz="3600" dirty="0">
                <a:hlinkClick r:id="rId3"/>
              </a:rPr>
              <a:t> and Display Templates to create modern Web Sites </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Ethan Gur-esh	</a:t>
            </a:r>
            <a:r>
              <a:rPr lang="en-US" dirty="0"/>
              <a:t>	</a:t>
            </a:r>
            <a:r>
              <a:rPr lang="en-US" dirty="0" smtClean="0"/>
              <a:t>	Jeremy Kelley</a:t>
            </a:r>
          </a:p>
          <a:p>
            <a:r>
              <a:rPr lang="en-US" sz="2400" dirty="0" smtClean="0"/>
              <a:t>Lead Program Manager 		Program Manager</a:t>
            </a:r>
          </a:p>
        </p:txBody>
      </p:sp>
      <p:sp>
        <p:nvSpPr>
          <p:cNvPr id="2" name="Text Placeholder 1"/>
          <p:cNvSpPr>
            <a:spLocks noGrp="1"/>
          </p:cNvSpPr>
          <p:nvPr>
            <p:ph type="body" sz="quarter" idx="13"/>
          </p:nvPr>
        </p:nvSpPr>
        <p:spPr/>
        <p:txBody>
          <a:bodyPr/>
          <a:lstStyle/>
          <a:p>
            <a:r>
              <a:rPr lang="en-US" dirty="0" smtClean="0"/>
              <a:t>SPC246</a:t>
            </a:r>
            <a:endParaRPr lang="en-US" dirty="0"/>
          </a:p>
        </p:txBody>
      </p:sp>
    </p:spTree>
    <p:extLst>
      <p:ext uri="{BB962C8B-B14F-4D97-AF65-F5344CB8AC3E}">
        <p14:creationId xmlns:p14="http://schemas.microsoft.com/office/powerpoint/2010/main" val="29208474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Allowing users some control: Refiners</a:t>
            </a:r>
            <a:endParaRPr lang="en-US" dirty="0"/>
          </a:p>
        </p:txBody>
      </p:sp>
      <p:sp>
        <p:nvSpPr>
          <p:cNvPr id="3" name="Content Placeholder 2"/>
          <p:cNvSpPr>
            <a:spLocks noGrp="1"/>
          </p:cNvSpPr>
          <p:nvPr>
            <p:ph idx="4294967295"/>
          </p:nvPr>
        </p:nvSpPr>
        <p:spPr>
          <a:xfrm>
            <a:off x="274638" y="1212849"/>
            <a:ext cx="11887200" cy="1666875"/>
          </a:xfrm>
          <a:prstGeom prst="rect">
            <a:avLst/>
          </a:prstGeom>
        </p:spPr>
        <p:txBody>
          <a:bodyPr>
            <a:normAutofit/>
          </a:bodyPr>
          <a:lstStyle/>
          <a:p>
            <a:pPr marL="0" indent="0">
              <a:buNone/>
            </a:pPr>
            <a:r>
              <a:rPr lang="en-US" dirty="0" smtClean="0">
                <a:solidFill>
                  <a:schemeClr val="tx2"/>
                </a:solidFill>
              </a:rPr>
              <a:t>How refiners work:</a:t>
            </a:r>
          </a:p>
          <a:p>
            <a:pPr marL="0" indent="0">
              <a:buNone/>
            </a:pPr>
            <a:r>
              <a:rPr lang="en-US" sz="2000" dirty="0" smtClean="0">
                <a:latin typeface="+mn-lt"/>
              </a:rPr>
              <a:t>They modify the search context</a:t>
            </a:r>
          </a:p>
          <a:p>
            <a:pPr marL="0" indent="0">
              <a:buNone/>
            </a:pPr>
            <a:r>
              <a:rPr lang="en-US" sz="2000" dirty="0">
                <a:latin typeface="+mn-lt"/>
              </a:rPr>
              <a:t>	</a:t>
            </a:r>
            <a:r>
              <a:rPr lang="en-US" sz="2000" dirty="0" smtClean="0">
                <a:latin typeface="+mn-lt"/>
              </a:rPr>
              <a:t>… so Content Search display templates “just work” with refiners.</a:t>
            </a:r>
          </a:p>
          <a:p>
            <a:pPr marL="0" indent="0">
              <a:buNone/>
            </a:pPr>
            <a:endParaRPr lang="en-US" dirty="0" smtClean="0"/>
          </a:p>
        </p:txBody>
      </p:sp>
      <p:sp>
        <p:nvSpPr>
          <p:cNvPr id="6" name="Content Placeholder 2"/>
          <p:cNvSpPr txBox="1">
            <a:spLocks/>
          </p:cNvSpPr>
          <p:nvPr/>
        </p:nvSpPr>
        <p:spPr>
          <a:xfrm>
            <a:off x="274638" y="3407345"/>
            <a:ext cx="11887200" cy="2473691"/>
          </a:xfrm>
          <a:prstGeom prst="rect">
            <a:avLst/>
          </a:prstGeom>
        </p:spPr>
        <p:txBody>
          <a:bodyPr vert="horz" wrap="square" lIns="146304" tIns="91440" rIns="146304" bIns="91440" rtlCol="0">
            <a:norm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012654"/>
                </a:solidFill>
              </a:rPr>
              <a:t>To make a property show up in a refiner…</a:t>
            </a:r>
          </a:p>
          <a:p>
            <a:pPr marL="514350" indent="-514350">
              <a:buFont typeface="+mj-lt"/>
              <a:buAutoNum type="arabicPeriod"/>
            </a:pPr>
            <a:r>
              <a:rPr lang="en-US" sz="2000" dirty="0" smtClean="0">
                <a:gradFill>
                  <a:gsLst>
                    <a:gs pos="1250">
                      <a:srgbClr val="505050"/>
                    </a:gs>
                    <a:gs pos="100000">
                      <a:srgbClr val="505050"/>
                    </a:gs>
                  </a:gsLst>
                  <a:lin ang="5400000" scaled="0"/>
                </a:gradFill>
                <a:latin typeface="Segoe UI"/>
              </a:rPr>
              <a:t>It must be marked as a “</a:t>
            </a:r>
            <a:r>
              <a:rPr lang="en-US" sz="2000" dirty="0" err="1" smtClean="0">
                <a:gradFill>
                  <a:gsLst>
                    <a:gs pos="1250">
                      <a:srgbClr val="505050"/>
                    </a:gs>
                    <a:gs pos="100000">
                      <a:srgbClr val="505050"/>
                    </a:gs>
                  </a:gsLst>
                  <a:lin ang="5400000" scaled="0"/>
                </a:gradFill>
                <a:latin typeface="Segoe UI"/>
              </a:rPr>
              <a:t>refinable</a:t>
            </a:r>
            <a:r>
              <a:rPr lang="en-US" sz="2000" dirty="0" smtClean="0">
                <a:gradFill>
                  <a:gsLst>
                    <a:gs pos="1250">
                      <a:srgbClr val="505050"/>
                    </a:gs>
                    <a:gs pos="100000">
                      <a:srgbClr val="505050"/>
                    </a:gs>
                  </a:gsLst>
                  <a:lin ang="5400000" scaled="0"/>
                </a:gradFill>
                <a:latin typeface="Segoe UI"/>
              </a:rPr>
              <a:t>” search managed property</a:t>
            </a:r>
          </a:p>
          <a:p>
            <a:pPr marL="514350" indent="-514350">
              <a:buFont typeface="+mj-lt"/>
              <a:buAutoNum type="arabicPeriod"/>
            </a:pPr>
            <a:r>
              <a:rPr lang="en-US" sz="2000" dirty="0" smtClean="0">
                <a:gradFill>
                  <a:gsLst>
                    <a:gs pos="1250">
                      <a:srgbClr val="505050"/>
                    </a:gs>
                    <a:gs pos="100000">
                      <a:srgbClr val="505050"/>
                    </a:gs>
                  </a:gsLst>
                  <a:lin ang="5400000" scaled="0"/>
                </a:gradFill>
                <a:latin typeface="Segoe UI"/>
              </a:rPr>
              <a:t>Add the refinement panel web part to your page or layout</a:t>
            </a:r>
          </a:p>
          <a:p>
            <a:pPr marL="514350" indent="-514350">
              <a:buFont typeface="+mj-lt"/>
              <a:buAutoNum type="arabicPeriod"/>
            </a:pPr>
            <a:r>
              <a:rPr lang="en-US" sz="2000" dirty="0" smtClean="0">
                <a:gradFill>
                  <a:gsLst>
                    <a:gs pos="1250">
                      <a:srgbClr val="505050"/>
                    </a:gs>
                    <a:gs pos="100000">
                      <a:srgbClr val="505050"/>
                    </a:gs>
                  </a:gsLst>
                  <a:lin ang="5400000" scaled="0"/>
                </a:gradFill>
                <a:latin typeface="Segoe UI"/>
              </a:rPr>
              <a:t>Configure the web part to use a specific property OR configure “faceted navigation” to pre-set refiners</a:t>
            </a:r>
          </a:p>
        </p:txBody>
      </p:sp>
    </p:spTree>
    <p:extLst>
      <p:ext uri="{BB962C8B-B14F-4D97-AF65-F5344CB8AC3E}">
        <p14:creationId xmlns:p14="http://schemas.microsoft.com/office/powerpoint/2010/main" val="2336883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fade">
                                      <p:cBhvr>
                                        <p:cTn id="21" dur="500"/>
                                        <p:tgtEl>
                                          <p:spTgt spid="6">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fade">
                                      <p:cBhvr>
                                        <p:cTn id="24" dur="500"/>
                                        <p:tgtEl>
                                          <p:spTgt spid="6">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Refining by Color</a:t>
            </a:r>
            <a:endParaRPr lang="en-US" dirty="0"/>
          </a:p>
        </p:txBody>
      </p:sp>
      <p:sp>
        <p:nvSpPr>
          <p:cNvPr id="4" name="Text Placeholder 3"/>
          <p:cNvSpPr>
            <a:spLocks noGrp="1"/>
          </p:cNvSpPr>
          <p:nvPr>
            <p:ph type="body" sz="quarter" idx="12"/>
          </p:nvPr>
        </p:nvSpPr>
        <p:spPr/>
        <p:txBody>
          <a:bodyPr/>
          <a:lstStyle/>
          <a:p>
            <a:r>
              <a:rPr lang="en-US" dirty="0" smtClean="0"/>
              <a:t>Jeremy Kelley</a:t>
            </a:r>
            <a:endParaRPr lang="en-US" dirty="0"/>
          </a:p>
        </p:txBody>
      </p:sp>
    </p:spTree>
    <p:extLst>
      <p:ext uri="{BB962C8B-B14F-4D97-AF65-F5344CB8AC3E}">
        <p14:creationId xmlns:p14="http://schemas.microsoft.com/office/powerpoint/2010/main" val="3248541362"/>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Refining by Color - Recap</a:t>
            </a:r>
            <a:endParaRPr lang="en-US" dirty="0"/>
          </a:p>
        </p:txBody>
      </p:sp>
      <p:sp>
        <p:nvSpPr>
          <p:cNvPr id="3" name="Content Placeholder 2"/>
          <p:cNvSpPr>
            <a:spLocks noGrp="1"/>
          </p:cNvSpPr>
          <p:nvPr>
            <p:ph idx="4294967295"/>
          </p:nvPr>
        </p:nvSpPr>
        <p:spPr>
          <a:xfrm>
            <a:off x="274639" y="1212849"/>
            <a:ext cx="11887200" cy="2308225"/>
          </a:xfrm>
          <a:prstGeom prst="rect">
            <a:avLst/>
          </a:prstGeom>
        </p:spPr>
        <p:txBody>
          <a:bodyPr/>
          <a:lstStyle/>
          <a:p>
            <a:pPr marL="0" indent="0">
              <a:buNone/>
            </a:pPr>
            <a:r>
              <a:rPr lang="en-US" dirty="0">
                <a:solidFill>
                  <a:schemeClr val="tx2"/>
                </a:solidFill>
              </a:rPr>
              <a:t>Refiners are just display templates!</a:t>
            </a:r>
          </a:p>
          <a:p>
            <a:pPr marL="0" indent="0">
              <a:buNone/>
            </a:pPr>
            <a:endParaRPr lang="en-US" sz="2000" dirty="0" smtClean="0">
              <a:solidFill>
                <a:schemeClr val="tx2"/>
              </a:solidFill>
            </a:endParaRPr>
          </a:p>
          <a:p>
            <a:pPr marL="0" indent="0">
              <a:buNone/>
            </a:pPr>
            <a:r>
              <a:rPr lang="en-US" dirty="0" smtClean="0">
                <a:solidFill>
                  <a:schemeClr val="tx2"/>
                </a:solidFill>
              </a:rPr>
              <a:t>Refinement data is </a:t>
            </a:r>
            <a:r>
              <a:rPr lang="en-US" dirty="0">
                <a:solidFill>
                  <a:schemeClr val="tx2"/>
                </a:solidFill>
              </a:rPr>
              <a:t>only returned for values that are present in the result </a:t>
            </a:r>
            <a:r>
              <a:rPr lang="en-US" dirty="0" smtClean="0">
                <a:solidFill>
                  <a:schemeClr val="tx2"/>
                </a:solidFill>
              </a:rPr>
              <a:t>set</a:t>
            </a:r>
            <a:endParaRPr lang="en-US" dirty="0">
              <a:solidFill>
                <a:schemeClr val="tx2"/>
              </a:solidFill>
            </a:endParaRPr>
          </a:p>
        </p:txBody>
      </p:sp>
    </p:spTree>
    <p:extLst>
      <p:ext uri="{BB962C8B-B14F-4D97-AF65-F5344CB8AC3E}">
        <p14:creationId xmlns:p14="http://schemas.microsoft.com/office/powerpoint/2010/main" val="71571812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SPC255 - What's New for WCM and Internet Sites in SharePoint 2013</a:t>
            </a:r>
            <a:br>
              <a:rPr lang="en-US" dirty="0">
                <a:solidFill>
                  <a:srgbClr val="FFFFFF"/>
                </a:solidFill>
              </a:rPr>
            </a:br>
            <a:r>
              <a:rPr lang="en-US" dirty="0" smtClean="0">
                <a:solidFill>
                  <a:srgbClr val="FFFFFF"/>
                </a:solidFill>
              </a:rPr>
              <a:t>Speakers: </a:t>
            </a:r>
            <a:r>
              <a:rPr lang="en-US" dirty="0">
                <a:solidFill>
                  <a:srgbClr val="FFFFFF"/>
                </a:solidFill>
              </a:rPr>
              <a:t>Sven Arne Gylterud, Daniel Kogan </a:t>
            </a:r>
          </a:p>
        </p:txBody>
      </p:sp>
      <p:sp>
        <p:nvSpPr>
          <p:cNvPr id="13" name="Rectangle 12"/>
          <p:cNvSpPr/>
          <p:nvPr/>
        </p:nvSpPr>
        <p:spPr bwMode="auto">
          <a:xfrm>
            <a:off x="274639" y="2122932"/>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9:00am - SPC080 - Demo Extravaganza: Internet sites with SharePoint 2013</a:t>
            </a:r>
            <a:br>
              <a:rPr lang="en-US" dirty="0">
                <a:solidFill>
                  <a:srgbClr val="FFFFFF"/>
                </a:solidFill>
              </a:rPr>
            </a:br>
            <a:r>
              <a:rPr lang="en-US" dirty="0" smtClean="0">
                <a:solidFill>
                  <a:srgbClr val="FFFFFF"/>
                </a:solidFill>
              </a:rPr>
              <a:t>Speaker: </a:t>
            </a:r>
            <a:r>
              <a:rPr lang="en-US" dirty="0">
                <a:solidFill>
                  <a:srgbClr val="FFFFFF"/>
                </a:solidFill>
              </a:rPr>
              <a:t>Fredrik Holm </a:t>
            </a:r>
          </a:p>
        </p:txBody>
      </p:sp>
      <p:sp>
        <p:nvSpPr>
          <p:cNvPr id="14" name="Rectangle 13"/>
          <p:cNvSpPr/>
          <p:nvPr/>
        </p:nvSpPr>
        <p:spPr bwMode="auto">
          <a:xfrm>
            <a:off x="274638" y="3033015"/>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10:30am - SPC019 - Best Practices for Designing Websites with SharePoint 2013</a:t>
            </a:r>
            <a:br>
              <a:rPr lang="en-US" dirty="0">
                <a:solidFill>
                  <a:srgbClr val="FFFFFF"/>
                </a:solidFill>
              </a:rPr>
            </a:br>
            <a:r>
              <a:rPr lang="en-US" dirty="0">
                <a:solidFill>
                  <a:srgbClr val="FFFFFF"/>
                </a:solidFill>
              </a:rPr>
              <a:t>Speakers: Alyssa Levitz, Ethan </a:t>
            </a:r>
            <a:r>
              <a:rPr lang="en-US" dirty="0" smtClean="0">
                <a:solidFill>
                  <a:srgbClr val="FFFFFF"/>
                </a:solidFill>
              </a:rPr>
              <a:t>Gur-esh</a:t>
            </a:r>
            <a:endParaRPr lang="en-US" dirty="0">
              <a:solidFill>
                <a:srgbClr val="FFFFFF"/>
              </a:solidFill>
            </a:endParaRPr>
          </a:p>
        </p:txBody>
      </p:sp>
      <p:sp>
        <p:nvSpPr>
          <p:cNvPr id="20" name="Rectangle 19"/>
          <p:cNvSpPr/>
          <p:nvPr/>
        </p:nvSpPr>
        <p:spPr bwMode="auto">
          <a:xfrm>
            <a:off x="266242" y="3943098"/>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SPC180 - Overview of Search Driven Web Sites and Cross Site Publishing in </a:t>
            </a:r>
            <a:r>
              <a:rPr lang="en-US" dirty="0" smtClean="0">
                <a:solidFill>
                  <a:srgbClr val="FFFFFF"/>
                </a:solidFill>
              </a:rPr>
              <a:t>Depth - Speaker: </a:t>
            </a:r>
            <a:r>
              <a:rPr lang="en-US" dirty="0">
                <a:solidFill>
                  <a:srgbClr val="FFFFFF"/>
                </a:solidFill>
              </a:rPr>
              <a:t>Daniel Kogan </a:t>
            </a:r>
          </a:p>
        </p:txBody>
      </p:sp>
      <p:sp>
        <p:nvSpPr>
          <p:cNvPr id="23" name="Rectangle 22"/>
          <p:cNvSpPr/>
          <p:nvPr/>
        </p:nvSpPr>
        <p:spPr bwMode="auto">
          <a:xfrm>
            <a:off x="266242" y="4853181"/>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SPC270 - Zero to Live in 60mins using SharePoint 2013 Publishing</a:t>
            </a:r>
            <a:br>
              <a:rPr lang="en-US" dirty="0">
                <a:solidFill>
                  <a:srgbClr val="FFFFFF"/>
                </a:solidFill>
              </a:rPr>
            </a:br>
            <a:r>
              <a:rPr lang="en-US" dirty="0">
                <a:solidFill>
                  <a:srgbClr val="FFFFFF"/>
                </a:solidFill>
              </a:rPr>
              <a:t>Speakers: Andrew Connell,  Daniel Kogan </a:t>
            </a:r>
          </a:p>
        </p:txBody>
      </p:sp>
      <p:sp>
        <p:nvSpPr>
          <p:cNvPr id="30" name="Rectangle 29"/>
          <p:cNvSpPr/>
          <p:nvPr/>
        </p:nvSpPr>
        <p:spPr bwMode="auto">
          <a:xfrm>
            <a:off x="266242" y="5763264"/>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smtClean="0">
                <a:solidFill>
                  <a:srgbClr val="FFFFFF"/>
                </a:solidFill>
              </a:rPr>
              <a:t>Speaker: </a:t>
            </a:r>
            <a:r>
              <a:rPr lang="en-US" dirty="0">
                <a:solidFill>
                  <a:srgbClr val="FFFFFF"/>
                </a:solidFill>
              </a:rPr>
              <a:t>Ethan Gur-esh </a:t>
            </a:r>
          </a:p>
        </p:txBody>
      </p:sp>
    </p:spTree>
    <p:extLst>
      <p:ext uri="{BB962C8B-B14F-4D97-AF65-F5344CB8AC3E}">
        <p14:creationId xmlns:p14="http://schemas.microsoft.com/office/powerpoint/2010/main" val="390319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WCM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smtClean="0">
                <a:gradFill>
                  <a:gsLst>
                    <a:gs pos="1250">
                      <a:schemeClr val="tx1"/>
                    </a:gs>
                    <a:gs pos="99000">
                      <a:schemeClr val="tx1"/>
                    </a:gs>
                  </a:gsLst>
                  <a:lin ang="5400000" scaled="0"/>
                </a:gradFill>
                <a:latin typeface="+mn-lt"/>
              </a:rPr>
              <a:t>HOL038</a:t>
            </a:r>
            <a:r>
              <a:rPr lang="en-US" sz="2800" dirty="0" smtClean="0">
                <a:gradFill>
                  <a:gsLst>
                    <a:gs pos="1250">
                      <a:schemeClr val="tx1"/>
                    </a:gs>
                    <a:gs pos="99000">
                      <a:schemeClr val="tx1"/>
                    </a:gs>
                  </a:gsLst>
                  <a:lin ang="5400000" scaled="0"/>
                </a:gradFill>
              </a:rPr>
              <a:t> </a:t>
            </a:r>
            <a:r>
              <a:rPr lang="en-US" sz="2800" dirty="0">
                <a:gradFill>
                  <a:gsLst>
                    <a:gs pos="1250">
                      <a:schemeClr val="tx1"/>
                    </a:gs>
                    <a:gs pos="99000">
                      <a:schemeClr val="tx1"/>
                    </a:gs>
                  </a:gsLst>
                  <a:lin ang="5400000" scaled="0"/>
                </a:gradFill>
              </a:rPr>
              <a:t>– </a:t>
            </a:r>
            <a:r>
              <a:rPr lang="en-US" sz="2800" dirty="0" smtClean="0">
                <a:gradFill>
                  <a:gsLst>
                    <a:gs pos="1250">
                      <a:schemeClr val="tx1"/>
                    </a:gs>
                    <a:gs pos="99000">
                      <a:schemeClr val="tx1"/>
                    </a:gs>
                  </a:gsLst>
                  <a:lin ang="5400000" scaled="0"/>
                </a:gradFill>
                <a:latin typeface="+mn-lt"/>
              </a:rPr>
              <a:t>Intro </a:t>
            </a:r>
            <a:r>
              <a:rPr lang="en-US" sz="2800" dirty="0">
                <a:gradFill>
                  <a:gsLst>
                    <a:gs pos="1250">
                      <a:schemeClr val="tx1"/>
                    </a:gs>
                    <a:gs pos="99000">
                      <a:schemeClr val="tx1"/>
                    </a:gs>
                  </a:gsLst>
                  <a:lin ang="5400000" scaled="0"/>
                </a:gradFill>
                <a:latin typeface="+mn-lt"/>
              </a:rPr>
              <a:t>to Web Content Management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HOL040</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Building </a:t>
            </a:r>
            <a:r>
              <a:rPr lang="en-US" sz="2800" dirty="0">
                <a:gradFill>
                  <a:gsLst>
                    <a:gs pos="1250">
                      <a:schemeClr val="tx1"/>
                    </a:gs>
                    <a:gs pos="99000">
                      <a:schemeClr val="tx1"/>
                    </a:gs>
                  </a:gsLst>
                  <a:lin ang="5400000" scaled="0"/>
                </a:gradFill>
                <a:latin typeface="+mn-lt"/>
              </a:rPr>
              <a:t>a Product Centric Site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HOL039</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Designing </a:t>
            </a:r>
            <a:r>
              <a:rPr lang="en-US" sz="2800" dirty="0">
                <a:gradFill>
                  <a:gsLst>
                    <a:gs pos="1250">
                      <a:schemeClr val="tx1"/>
                    </a:gs>
                    <a:gs pos="99000">
                      <a:schemeClr val="tx1"/>
                    </a:gs>
                  </a:gsLst>
                  <a:lin ang="5400000" scaled="0"/>
                </a:gradFill>
                <a:latin typeface="+mn-lt"/>
              </a:rPr>
              <a:t>a SharePoint 2013 Site</a:t>
            </a:r>
          </a:p>
          <a:p>
            <a:pPr fontAlgn="b">
              <a:spcAft>
                <a:spcPts val="400"/>
              </a:spcAft>
            </a:pPr>
            <a:r>
              <a:rPr lang="en-US" sz="2800" dirty="0" smtClean="0">
                <a:gradFill>
                  <a:gsLst>
                    <a:gs pos="1250">
                      <a:schemeClr val="tx1"/>
                    </a:gs>
                    <a:gs pos="99000">
                      <a:schemeClr val="tx1"/>
                    </a:gs>
                  </a:gsLst>
                  <a:lin ang="5400000" scaled="0"/>
                </a:gradFill>
                <a:latin typeface="+mn-lt"/>
              </a:rPr>
              <a:t>HOL041</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Hands </a:t>
            </a:r>
            <a:r>
              <a:rPr lang="en-US" sz="2800" dirty="0">
                <a:gradFill>
                  <a:gsLst>
                    <a:gs pos="1250">
                      <a:schemeClr val="tx1"/>
                    </a:gs>
                    <a:gs pos="99000">
                      <a:schemeClr val="tx1"/>
                    </a:gs>
                  </a:gsLst>
                  <a:lin ang="5400000" scaled="0"/>
                </a:gradFill>
                <a:latin typeface="+mn-lt"/>
              </a:rPr>
              <a:t>on with the Content Search web part in SharePoint 2013</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WCM!</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64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Further resources</a:t>
            </a:r>
            <a:endParaRPr lang="en-US" dirty="0"/>
          </a:p>
        </p:txBody>
      </p:sp>
      <p:sp>
        <p:nvSpPr>
          <p:cNvPr id="5" name="Text Placeholder 4"/>
          <p:cNvSpPr>
            <a:spLocks noGrp="1"/>
          </p:cNvSpPr>
          <p:nvPr>
            <p:ph type="body" sz="quarter" idx="4294967295"/>
          </p:nvPr>
        </p:nvSpPr>
        <p:spPr>
          <a:xfrm>
            <a:off x="274638" y="1212849"/>
            <a:ext cx="11955461" cy="1957459"/>
          </a:xfrm>
        </p:spPr>
        <p:txBody>
          <a:bodyPr/>
          <a:lstStyle/>
          <a:p>
            <a:pPr marL="0" indent="0">
              <a:buNone/>
            </a:pPr>
            <a:r>
              <a:rPr lang="en-US" dirty="0">
                <a:solidFill>
                  <a:schemeClr val="tx2"/>
                </a:solidFill>
              </a:rPr>
              <a:t>SharePoint </a:t>
            </a:r>
            <a:r>
              <a:rPr lang="en-US" dirty="0" smtClean="0">
                <a:solidFill>
                  <a:schemeClr val="tx2"/>
                </a:solidFill>
              </a:rPr>
              <a:t>blog</a:t>
            </a:r>
          </a:p>
          <a:p>
            <a:pPr marL="0" indent="0">
              <a:buNone/>
            </a:pPr>
            <a:r>
              <a:rPr lang="en-US" sz="3200" dirty="0">
                <a:solidFill>
                  <a:schemeClr val="tx2"/>
                </a:solidFill>
              </a:rPr>
              <a:t>http://</a:t>
            </a:r>
            <a:r>
              <a:rPr lang="en-US" sz="3200" dirty="0" smtClean="0">
                <a:solidFill>
                  <a:schemeClr val="tx2"/>
                </a:solidFill>
              </a:rPr>
              <a:t>sharepoint.microsoft.com/blog</a:t>
            </a:r>
            <a:endParaRPr lang="en-US" sz="3200" dirty="0">
              <a:solidFill>
                <a:schemeClr val="tx2"/>
              </a:solidFill>
            </a:endParaRPr>
          </a:p>
          <a:p>
            <a:endParaRPr lang="en-US" dirty="0"/>
          </a:p>
        </p:txBody>
      </p:sp>
    </p:spTree>
    <p:extLst>
      <p:ext uri="{BB962C8B-B14F-4D97-AF65-F5344CB8AC3E}">
        <p14:creationId xmlns:p14="http://schemas.microsoft.com/office/powerpoint/2010/main" val="247612149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6822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820675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607141"/>
          </a:xfrm>
          <a:prstGeom prst="rect">
            <a:avLst/>
          </a:prstGeom>
        </p:spPr>
        <p:txBody>
          <a:bodyPr/>
          <a:lstStyle/>
          <a:p>
            <a:r>
              <a:rPr lang="en-US" dirty="0" smtClean="0">
                <a:solidFill>
                  <a:schemeClr val="tx1"/>
                </a:solidFill>
              </a:rPr>
              <a:t>Display Templates let you use skills and tools you already know</a:t>
            </a:r>
          </a:p>
          <a:p>
            <a:pPr lvl="1"/>
            <a:r>
              <a:rPr lang="en-US" dirty="0" smtClean="0">
                <a:solidFill>
                  <a:schemeClr val="tx1"/>
                </a:solidFill>
              </a:rPr>
              <a:t>… so Pairing CSS / </a:t>
            </a:r>
            <a:r>
              <a:rPr lang="en-US" dirty="0" err="1" smtClean="0">
                <a:solidFill>
                  <a:schemeClr val="tx1"/>
                </a:solidFill>
              </a:rPr>
              <a:t>jQuery</a:t>
            </a:r>
            <a:r>
              <a:rPr lang="en-US" dirty="0" smtClean="0">
                <a:solidFill>
                  <a:schemeClr val="tx1"/>
                </a:solidFill>
              </a:rPr>
              <a:t> with Display Templates is easy</a:t>
            </a:r>
          </a:p>
          <a:p>
            <a:endParaRPr lang="en-US" dirty="0" smtClean="0">
              <a:solidFill>
                <a:schemeClr val="tx1"/>
              </a:solidFill>
            </a:endParaRPr>
          </a:p>
          <a:p>
            <a:r>
              <a:rPr lang="en-US" dirty="0" smtClean="0">
                <a:solidFill>
                  <a:schemeClr val="tx1"/>
                </a:solidFill>
              </a:rPr>
              <a:t>Adding refiners allows for easy end user control of a search driven experience</a:t>
            </a:r>
          </a:p>
        </p:txBody>
      </p:sp>
      <p:sp>
        <p:nvSpPr>
          <p:cNvPr id="2" name="Title 1"/>
          <p:cNvSpPr>
            <a:spLocks noGrp="1"/>
          </p:cNvSpPr>
          <p:nvPr>
            <p:ph type="title"/>
          </p:nvPr>
        </p:nvSpPr>
        <p:spPr/>
        <p:txBody>
          <a:bodyPr/>
          <a:lstStyle/>
          <a:p>
            <a:r>
              <a:rPr lang="en-US" dirty="0" smtClean="0"/>
              <a:t>What we’re going to learn…</a:t>
            </a:r>
            <a:endParaRPr lang="en-US" dirty="0"/>
          </a:p>
        </p:txBody>
      </p:sp>
    </p:spTree>
    <p:extLst>
      <p:ext uri="{BB962C8B-B14F-4D97-AF65-F5344CB8AC3E}">
        <p14:creationId xmlns:p14="http://schemas.microsoft.com/office/powerpoint/2010/main" val="137588524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Designing your web site in </a:t>
            </a:r>
            <a:br>
              <a:rPr lang="en-US" dirty="0" smtClean="0"/>
            </a:br>
            <a:r>
              <a:rPr lang="en-US" dirty="0" smtClean="0"/>
              <a:t>SharePoint 2013</a:t>
            </a:r>
            <a:endParaRPr lang="en-US" dirty="0"/>
          </a:p>
        </p:txBody>
      </p:sp>
      <p:sp>
        <p:nvSpPr>
          <p:cNvPr id="15" name="Rectangle 14"/>
          <p:cNvSpPr/>
          <p:nvPr/>
        </p:nvSpPr>
        <p:spPr>
          <a:xfrm>
            <a:off x="5573631" y="3508212"/>
            <a:ext cx="1414015"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Auto Convert</a:t>
            </a:r>
          </a:p>
        </p:txBody>
      </p:sp>
      <p:sp>
        <p:nvSpPr>
          <p:cNvPr id="16" name="Rectangle 15"/>
          <p:cNvSpPr/>
          <p:nvPr/>
        </p:nvSpPr>
        <p:spPr>
          <a:xfrm>
            <a:off x="9750958" y="3508219"/>
            <a:ext cx="1427734"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Snippet</a:t>
            </a:r>
          </a:p>
          <a:p>
            <a:pPr algn="ctr"/>
            <a:r>
              <a:rPr lang="en-US" sz="2400" dirty="0">
                <a:solidFill>
                  <a:srgbClr val="FFFFFF"/>
                </a:solidFill>
              </a:rPr>
              <a:t>Gallery</a:t>
            </a:r>
          </a:p>
        </p:txBody>
      </p:sp>
      <p:sp>
        <p:nvSpPr>
          <p:cNvPr id="23" name="Right Brace 22"/>
          <p:cNvSpPr/>
          <p:nvPr/>
        </p:nvSpPr>
        <p:spPr>
          <a:xfrm rot="16200000">
            <a:off x="8151322" y="-31914"/>
            <a:ext cx="449499" cy="5700082"/>
          </a:xfrm>
          <a:prstGeom prst="rightBrace">
            <a:avLst>
              <a:gd name="adj1" fmla="val 119730"/>
              <a:gd name="adj2" fmla="val 5434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4" name="Rectangle 23"/>
          <p:cNvSpPr/>
          <p:nvPr/>
        </p:nvSpPr>
        <p:spPr>
          <a:xfrm>
            <a:off x="7730893" y="2044456"/>
            <a:ext cx="1823911" cy="478376"/>
          </a:xfrm>
          <a:prstGeom prst="rect">
            <a:avLst/>
          </a:prstGeom>
        </p:spPr>
        <p:txBody>
          <a:bodyPr wrap="none">
            <a:spAutoFit/>
          </a:bodyPr>
          <a:lstStyle/>
          <a:p>
            <a:r>
              <a:rPr lang="en-US" sz="2448" b="1" dirty="0">
                <a:solidFill>
                  <a:srgbClr val="505050"/>
                </a:solidFill>
              </a:rPr>
              <a:t>SharePoint</a:t>
            </a:r>
          </a:p>
        </p:txBody>
      </p:sp>
      <p:sp>
        <p:nvSpPr>
          <p:cNvPr id="25" name="Right Brace 24"/>
          <p:cNvSpPr/>
          <p:nvPr/>
        </p:nvSpPr>
        <p:spPr>
          <a:xfrm rot="16200000" flipH="1">
            <a:off x="5788773" y="600371"/>
            <a:ext cx="504047" cy="10370629"/>
          </a:xfrm>
          <a:prstGeom prst="rightBrace">
            <a:avLst>
              <a:gd name="adj1" fmla="val 119730"/>
              <a:gd name="adj2" fmla="val 54348"/>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36">
              <a:solidFill>
                <a:srgbClr val="505050"/>
              </a:solidFill>
            </a:endParaRPr>
          </a:p>
        </p:txBody>
      </p:sp>
      <p:sp>
        <p:nvSpPr>
          <p:cNvPr id="26" name="Rectangle 25"/>
          <p:cNvSpPr/>
          <p:nvPr/>
        </p:nvSpPr>
        <p:spPr>
          <a:xfrm>
            <a:off x="4922116" y="6145261"/>
            <a:ext cx="3200837" cy="478376"/>
          </a:xfrm>
          <a:prstGeom prst="rect">
            <a:avLst/>
          </a:prstGeom>
        </p:spPr>
        <p:txBody>
          <a:bodyPr wrap="none">
            <a:spAutoFit/>
          </a:bodyPr>
          <a:lstStyle/>
          <a:p>
            <a:r>
              <a:rPr lang="en-US" sz="2448" b="1" dirty="0">
                <a:solidFill>
                  <a:srgbClr val="505050"/>
                </a:solidFill>
              </a:rPr>
              <a:t>Dreamweaver / etc. </a:t>
            </a:r>
          </a:p>
        </p:txBody>
      </p:sp>
      <p:sp>
        <p:nvSpPr>
          <p:cNvPr id="27" name="TextBox 26"/>
          <p:cNvSpPr txBox="1"/>
          <p:nvPr/>
        </p:nvSpPr>
        <p:spPr>
          <a:xfrm rot="20143738">
            <a:off x="5265891" y="4323166"/>
            <a:ext cx="2741051" cy="1015663"/>
          </a:xfrm>
          <a:prstGeom prst="rect">
            <a:avLst/>
          </a:prstGeom>
          <a:noFill/>
        </p:spPr>
        <p:txBody>
          <a:bodyPr wrap="square" rtlCol="0">
            <a:spAutoFit/>
          </a:bodyPr>
          <a:lstStyle/>
          <a:p>
            <a:pPr marL="174862" indent="-174862">
              <a:buFont typeface="Arial" pitchFamily="34" charset="0"/>
              <a:buChar char="•"/>
            </a:pPr>
            <a:r>
              <a:rPr lang="en-US" sz="2000" dirty="0">
                <a:solidFill>
                  <a:srgbClr val="505050"/>
                </a:solidFill>
              </a:rPr>
              <a:t>Ribbon</a:t>
            </a:r>
          </a:p>
          <a:p>
            <a:pPr marL="174862" indent="-174862">
              <a:buFont typeface="Arial" pitchFamily="34" charset="0"/>
              <a:buChar char="•"/>
            </a:pPr>
            <a:r>
              <a:rPr lang="en-US" sz="2000" dirty="0">
                <a:solidFill>
                  <a:srgbClr val="505050"/>
                </a:solidFill>
              </a:rPr>
              <a:t>Placeholder Main</a:t>
            </a:r>
          </a:p>
          <a:p>
            <a:pPr marL="174862" indent="-174862">
              <a:buFont typeface="Arial" pitchFamily="34" charset="0"/>
              <a:buChar char="•"/>
            </a:pPr>
            <a:r>
              <a:rPr lang="en-US" sz="2000" dirty="0" smtClean="0">
                <a:solidFill>
                  <a:srgbClr val="505050"/>
                </a:solidFill>
              </a:rPr>
              <a:t>Minimal Master</a:t>
            </a:r>
            <a:endParaRPr lang="en-US" sz="2000" dirty="0">
              <a:solidFill>
                <a:srgbClr val="505050"/>
              </a:solidFill>
            </a:endParaRPr>
          </a:p>
        </p:txBody>
      </p:sp>
      <p:sp>
        <p:nvSpPr>
          <p:cNvPr id="33" name="TextBox 32"/>
          <p:cNvSpPr txBox="1"/>
          <p:nvPr/>
        </p:nvSpPr>
        <p:spPr>
          <a:xfrm rot="20372592">
            <a:off x="9586154" y="4323165"/>
            <a:ext cx="2826249" cy="1015663"/>
          </a:xfrm>
          <a:prstGeom prst="rect">
            <a:avLst/>
          </a:prstGeom>
          <a:noFill/>
        </p:spPr>
        <p:txBody>
          <a:bodyPr wrap="square" rtlCol="0">
            <a:spAutoFit/>
          </a:bodyPr>
          <a:lstStyle/>
          <a:p>
            <a:pPr marL="174862" indent="-174862">
              <a:buFont typeface="Arial" pitchFamily="34" charset="0"/>
              <a:buChar char="•"/>
            </a:pPr>
            <a:r>
              <a:rPr lang="en-US" sz="2000" dirty="0">
                <a:solidFill>
                  <a:srgbClr val="505050"/>
                </a:solidFill>
              </a:rPr>
              <a:t>Navigation </a:t>
            </a:r>
          </a:p>
          <a:p>
            <a:pPr marL="174862" indent="-174862">
              <a:buFont typeface="Arial" pitchFamily="34" charset="0"/>
              <a:buChar char="•"/>
            </a:pPr>
            <a:r>
              <a:rPr lang="en-US" sz="2000" dirty="0" smtClean="0">
                <a:solidFill>
                  <a:srgbClr val="505050"/>
                </a:solidFill>
              </a:rPr>
              <a:t>Web parts</a:t>
            </a:r>
          </a:p>
          <a:p>
            <a:pPr marL="174862" indent="-174862">
              <a:buFont typeface="Arial" pitchFamily="34" charset="0"/>
              <a:buChar char="•"/>
            </a:pPr>
            <a:r>
              <a:rPr lang="en-US" sz="2000" dirty="0" smtClean="0">
                <a:solidFill>
                  <a:srgbClr val="505050"/>
                </a:solidFill>
              </a:rPr>
              <a:t>Controls</a:t>
            </a:r>
            <a:endParaRPr lang="en-US" sz="2000" dirty="0">
              <a:solidFill>
                <a:srgbClr val="505050"/>
              </a:solidFill>
            </a:endParaRPr>
          </a:p>
        </p:txBody>
      </p:sp>
      <p:sp>
        <p:nvSpPr>
          <p:cNvPr id="34" name="Rectangle 33"/>
          <p:cNvSpPr/>
          <p:nvPr/>
        </p:nvSpPr>
        <p:spPr>
          <a:xfrm>
            <a:off x="176448" y="3536271"/>
            <a:ext cx="1174076"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Comps</a:t>
            </a:r>
            <a:endParaRPr lang="en-US" sz="2400" dirty="0">
              <a:solidFill>
                <a:srgbClr val="FFFFFF"/>
              </a:solidFill>
            </a:endParaRPr>
          </a:p>
        </p:txBody>
      </p:sp>
      <p:sp>
        <p:nvSpPr>
          <p:cNvPr id="35" name="Rectangle 34"/>
          <p:cNvSpPr/>
          <p:nvPr/>
        </p:nvSpPr>
        <p:spPr>
          <a:xfrm>
            <a:off x="2160084" y="4059477"/>
            <a:ext cx="1086353"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CSS</a:t>
            </a:r>
          </a:p>
        </p:txBody>
      </p:sp>
      <p:sp>
        <p:nvSpPr>
          <p:cNvPr id="36" name="Rectangle 35"/>
          <p:cNvSpPr/>
          <p:nvPr/>
        </p:nvSpPr>
        <p:spPr>
          <a:xfrm>
            <a:off x="2160084" y="2945188"/>
            <a:ext cx="1086353" cy="84963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HTML</a:t>
            </a:r>
          </a:p>
        </p:txBody>
      </p:sp>
      <p:sp>
        <p:nvSpPr>
          <p:cNvPr id="37" name="Right Arrow 36"/>
          <p:cNvSpPr/>
          <p:nvPr/>
        </p:nvSpPr>
        <p:spPr>
          <a:xfrm rot="20178419">
            <a:off x="1491830" y="3333764"/>
            <a:ext cx="543177" cy="45451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38" name="Right Arrow 37"/>
          <p:cNvSpPr/>
          <p:nvPr/>
        </p:nvSpPr>
        <p:spPr>
          <a:xfrm rot="1469648">
            <a:off x="1485580" y="3976259"/>
            <a:ext cx="543177" cy="42408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36">
              <a:solidFill>
                <a:srgbClr val="FFFFFF"/>
              </a:solidFill>
            </a:endParaRPr>
          </a:p>
        </p:txBody>
      </p:sp>
      <p:sp>
        <p:nvSpPr>
          <p:cNvPr id="40" name="Right Arrow 39"/>
          <p:cNvSpPr/>
          <p:nvPr/>
        </p:nvSpPr>
        <p:spPr>
          <a:xfrm>
            <a:off x="7271939" y="3486722"/>
            <a:ext cx="2194725" cy="892465"/>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FFFFFF"/>
                </a:solidFill>
              </a:rPr>
              <a:t>Add controls</a:t>
            </a:r>
            <a:endParaRPr lang="en-US" sz="2400" dirty="0">
              <a:solidFill>
                <a:srgbClr val="FFFFFF"/>
              </a:solidFill>
            </a:endParaRPr>
          </a:p>
        </p:txBody>
      </p:sp>
      <p:sp>
        <p:nvSpPr>
          <p:cNvPr id="42" name="Right Arrow 41"/>
          <p:cNvSpPr/>
          <p:nvPr/>
        </p:nvSpPr>
        <p:spPr>
          <a:xfrm>
            <a:off x="3476241" y="3536271"/>
            <a:ext cx="1702042" cy="82157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rgbClr val="FFFFFF"/>
                </a:solidFill>
              </a:rPr>
              <a:t>Upload</a:t>
            </a:r>
          </a:p>
        </p:txBody>
      </p:sp>
    </p:spTree>
    <p:extLst>
      <p:ext uri="{BB962C8B-B14F-4D97-AF65-F5344CB8AC3E}">
        <p14:creationId xmlns:p14="http://schemas.microsoft.com/office/powerpoint/2010/main" val="28296835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childTnLst>
                                </p:cTn>
                              </p:par>
                            </p:childTnLst>
                          </p:cTn>
                        </p:par>
                        <p:par>
                          <p:cTn id="20" fill="hold">
                            <p:stCondLst>
                              <p:cond delay="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3" grpId="0" animBg="1"/>
      <p:bldP spid="24" grpId="0"/>
      <p:bldP spid="25" grpId="0" animBg="1"/>
      <p:bldP spid="26" grpId="0"/>
      <p:bldP spid="27" grpId="0"/>
      <p:bldP spid="33" grpId="0"/>
      <p:bldP spid="40" grpId="0" animBg="1"/>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Contoso Electronics</a:t>
            </a:r>
            <a:endParaRPr lang="en-US" dirty="0"/>
          </a:p>
        </p:txBody>
      </p:sp>
      <p:sp>
        <p:nvSpPr>
          <p:cNvPr id="4" name="Text Placeholder 3"/>
          <p:cNvSpPr>
            <a:spLocks noGrp="1"/>
          </p:cNvSpPr>
          <p:nvPr>
            <p:ph type="body" sz="quarter" idx="12"/>
          </p:nvPr>
        </p:nvSpPr>
        <p:spPr/>
        <p:txBody>
          <a:bodyPr/>
          <a:lstStyle/>
          <a:p>
            <a:r>
              <a:rPr lang="en-US" dirty="0" smtClean="0"/>
              <a:t>Ethan Gur-esh</a:t>
            </a:r>
            <a:endParaRPr lang="en-US" dirty="0"/>
          </a:p>
        </p:txBody>
      </p:sp>
    </p:spTree>
    <p:extLst>
      <p:ext uri="{BB962C8B-B14F-4D97-AF65-F5344CB8AC3E}">
        <p14:creationId xmlns:p14="http://schemas.microsoft.com/office/powerpoint/2010/main" val="4229651938"/>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274638" y="1228358"/>
            <a:ext cx="6282760" cy="1362456"/>
          </a:xfrm>
          <a:prstGeom prst="rect">
            <a:avLst/>
          </a:prstGeom>
          <a:ln>
            <a:no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FFFFFF"/>
                </a:solidFill>
                <a:latin typeface="Segoe UI Light"/>
                <a:ea typeface="Segoe UI" pitchFamily="34" charset="0"/>
                <a:cs typeface="Segoe UI" pitchFamily="34" charset="0"/>
              </a:rPr>
              <a:t>Web part</a:t>
            </a:r>
          </a:p>
          <a:p>
            <a:r>
              <a:rPr lang="en-US" sz="2000" dirty="0">
                <a:solidFill>
                  <a:srgbClr val="FFFFFF"/>
                </a:solidFill>
              </a:rPr>
              <a:t>Specifies the query and templates to </a:t>
            </a:r>
            <a:r>
              <a:rPr lang="en-US" sz="2000" dirty="0" smtClean="0">
                <a:solidFill>
                  <a:srgbClr val="FFFFFF"/>
                </a:solidFill>
              </a:rPr>
              <a:t>use</a:t>
            </a:r>
          </a:p>
          <a:p>
            <a:r>
              <a:rPr lang="en-US" sz="2000" dirty="0" smtClean="0">
                <a:solidFill>
                  <a:srgbClr val="FFFFFF"/>
                </a:solidFill>
              </a:rPr>
              <a:t>Triggers </a:t>
            </a:r>
            <a:r>
              <a:rPr lang="en-US" sz="2000" dirty="0">
                <a:solidFill>
                  <a:srgbClr val="FFFFFF"/>
                </a:solidFill>
              </a:rPr>
              <a:t>templates when search results are available</a:t>
            </a:r>
          </a:p>
          <a:p>
            <a:pPr defTabSz="932472" fontAlgn="base">
              <a:lnSpc>
                <a:spcPct val="90000"/>
              </a:lnSpc>
              <a:spcBef>
                <a:spcPct val="0"/>
              </a:spcBef>
              <a:spcAft>
                <a:spcPct val="0"/>
              </a:spcAft>
            </a:pPr>
            <a:endParaRPr lang="en-US" sz="4000" dirty="0" smtClean="0">
              <a:solidFill>
                <a:srgbClr val="93E2FF"/>
              </a:solidFill>
              <a:latin typeface="Segoe UI Light"/>
              <a:ea typeface="Segoe UI" pitchFamily="34" charset="0"/>
              <a:cs typeface="Segoe UI" pitchFamily="34" charset="0"/>
            </a:endParaRPr>
          </a:p>
        </p:txBody>
      </p:sp>
      <p:sp>
        <p:nvSpPr>
          <p:cNvPr id="4" name="Title 3"/>
          <p:cNvSpPr>
            <a:spLocks noGrp="1"/>
          </p:cNvSpPr>
          <p:nvPr>
            <p:ph type="title"/>
          </p:nvPr>
        </p:nvSpPr>
        <p:spPr/>
        <p:txBody>
          <a:bodyPr/>
          <a:lstStyle/>
          <a:p>
            <a:r>
              <a:rPr lang="en-US" dirty="0" smtClean="0"/>
              <a:t>Logical Model of Display Templates</a:t>
            </a:r>
            <a:endParaRPr lang="en-US" dirty="0"/>
          </a:p>
        </p:txBody>
      </p:sp>
      <p:pic>
        <p:nvPicPr>
          <p:cNvPr id="12" name="Picture 11"/>
          <p:cNvPicPr>
            <a:picLocks noChangeAspect="1"/>
          </p:cNvPicPr>
          <p:nvPr/>
        </p:nvPicPr>
        <p:blipFill>
          <a:blip r:embed="rId3"/>
          <a:stretch>
            <a:fillRect/>
          </a:stretch>
        </p:blipFill>
        <p:spPr>
          <a:xfrm>
            <a:off x="6604561" y="1223839"/>
            <a:ext cx="5517918" cy="3264023"/>
          </a:xfrm>
          <a:prstGeom prst="rect">
            <a:avLst/>
          </a:prstGeom>
          <a:ln>
            <a:noFill/>
          </a:ln>
          <a:effectLst>
            <a:outerShdw blurRad="292100" dist="139700" dir="2700000" algn="tl" rotWithShape="0">
              <a:srgbClr val="333333">
                <a:alpha val="65000"/>
              </a:srgbClr>
            </a:outerShdw>
          </a:effectLst>
        </p:spPr>
      </p:pic>
      <p:sp>
        <p:nvSpPr>
          <p:cNvPr id="20" name="Rectangle 19"/>
          <p:cNvSpPr/>
          <p:nvPr/>
        </p:nvSpPr>
        <p:spPr bwMode="auto">
          <a:xfrm>
            <a:off x="6604561" y="1223839"/>
            <a:ext cx="5521783" cy="3266391"/>
          </a:xfrm>
          <a:prstGeom prst="rect">
            <a:avLst/>
          </a:prstGeom>
          <a:solidFill>
            <a:schemeClr val="dk1">
              <a:tint val="65000"/>
              <a:alpha val="75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p:nvPicPr>
        <p:blipFill>
          <a:blip r:embed="rId4"/>
          <a:stretch>
            <a:fillRect/>
          </a:stretch>
        </p:blipFill>
        <p:spPr>
          <a:xfrm>
            <a:off x="11552366" y="1441449"/>
            <a:ext cx="471566" cy="232462"/>
          </a:xfrm>
          <a:prstGeom prst="rect">
            <a:avLst/>
          </a:prstGeom>
        </p:spPr>
      </p:pic>
      <p:sp>
        <p:nvSpPr>
          <p:cNvPr id="21" name="Rectangle 20"/>
          <p:cNvSpPr/>
          <p:nvPr/>
        </p:nvSpPr>
        <p:spPr bwMode="auto">
          <a:xfrm>
            <a:off x="6604561" y="1223839"/>
            <a:ext cx="5517918" cy="3269320"/>
          </a:xfrm>
          <a:prstGeom prst="rect">
            <a:avLst/>
          </a:prstGeom>
          <a:solidFill>
            <a:schemeClr val="dk1">
              <a:tint val="65000"/>
              <a:alpha val="75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p:cNvPicPr>
            <a:picLocks noChangeAspect="1"/>
          </p:cNvPicPr>
          <p:nvPr/>
        </p:nvPicPr>
        <p:blipFill>
          <a:blip r:embed="rId5"/>
          <a:stretch>
            <a:fillRect/>
          </a:stretch>
        </p:blipFill>
        <p:spPr>
          <a:xfrm>
            <a:off x="6769177" y="1747948"/>
            <a:ext cx="4442323" cy="2448071"/>
          </a:xfrm>
          <a:prstGeom prst="rect">
            <a:avLst/>
          </a:prstGeom>
          <a:ln w="76200">
            <a:noFill/>
          </a:ln>
        </p:spPr>
      </p:pic>
      <p:sp>
        <p:nvSpPr>
          <p:cNvPr id="25" name="Rectangle 24"/>
          <p:cNvSpPr/>
          <p:nvPr/>
        </p:nvSpPr>
        <p:spPr bwMode="auto">
          <a:xfrm>
            <a:off x="274638" y="2638057"/>
            <a:ext cx="6282760" cy="1362456"/>
          </a:xfrm>
          <a:prstGeom prst="rect">
            <a:avLst/>
          </a:prstGeom>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FFFFFF"/>
                </a:solidFill>
                <a:latin typeface="Segoe UI Light"/>
                <a:ea typeface="Segoe UI" pitchFamily="34" charset="0"/>
                <a:cs typeface="Segoe UI" pitchFamily="34" charset="0"/>
              </a:rPr>
              <a:t>Control Template (Begins)</a:t>
            </a:r>
          </a:p>
          <a:p>
            <a:r>
              <a:rPr lang="en-US" sz="2000" dirty="0" smtClean="0">
                <a:solidFill>
                  <a:srgbClr val="FFFFFF"/>
                </a:solidFill>
              </a:rPr>
              <a:t>Determines how to lay the items out on the page</a:t>
            </a:r>
          </a:p>
          <a:p>
            <a:r>
              <a:rPr lang="en-US" sz="2000" dirty="0" smtClean="0">
                <a:solidFill>
                  <a:srgbClr val="FFFFFF"/>
                </a:solidFill>
              </a:rPr>
              <a:t>Rendered once per web part on the page</a:t>
            </a:r>
            <a:endParaRPr lang="en-US" sz="2000" dirty="0">
              <a:solidFill>
                <a:srgbClr val="FFFFFF"/>
              </a:solidFill>
            </a:endParaRPr>
          </a:p>
          <a:p>
            <a:pPr defTabSz="932472" fontAlgn="base">
              <a:lnSpc>
                <a:spcPct val="90000"/>
              </a:lnSpc>
              <a:spcBef>
                <a:spcPct val="0"/>
              </a:spcBef>
              <a:spcAft>
                <a:spcPct val="0"/>
              </a:spcAft>
            </a:pPr>
            <a:endParaRPr lang="en-US" sz="4000" dirty="0" smtClean="0">
              <a:solidFill>
                <a:srgbClr val="93E2FF"/>
              </a:solidFill>
              <a:latin typeface="Segoe UI Light"/>
              <a:ea typeface="Segoe UI" pitchFamily="34" charset="0"/>
              <a:cs typeface="Segoe UI" pitchFamily="34" charset="0"/>
            </a:endParaRPr>
          </a:p>
        </p:txBody>
      </p:sp>
      <p:sp>
        <p:nvSpPr>
          <p:cNvPr id="26" name="Rectangle 25"/>
          <p:cNvSpPr/>
          <p:nvPr/>
        </p:nvSpPr>
        <p:spPr bwMode="auto">
          <a:xfrm>
            <a:off x="274638" y="4047756"/>
            <a:ext cx="6282760" cy="1362456"/>
          </a:xfrm>
          <a:prstGeom prst="rect">
            <a:avLst/>
          </a:prstGeom>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FFFFFF"/>
                </a:solidFill>
                <a:latin typeface="Segoe UI Light"/>
                <a:ea typeface="Segoe UI" pitchFamily="34" charset="0"/>
                <a:cs typeface="Segoe UI" pitchFamily="34" charset="0"/>
              </a:rPr>
              <a:t>Item Template</a:t>
            </a:r>
          </a:p>
          <a:p>
            <a:r>
              <a:rPr lang="en-US" sz="2000" dirty="0" smtClean="0">
                <a:solidFill>
                  <a:srgbClr val="FFFFFF"/>
                </a:solidFill>
              </a:rPr>
              <a:t>Determines how each item should look</a:t>
            </a:r>
          </a:p>
          <a:p>
            <a:r>
              <a:rPr lang="en-US" sz="2000" dirty="0" smtClean="0">
                <a:solidFill>
                  <a:srgbClr val="FFFFFF"/>
                </a:solidFill>
              </a:rPr>
              <a:t>Rendered sequentially, once per search result item</a:t>
            </a:r>
            <a:endParaRPr lang="en-US" sz="2000" dirty="0">
              <a:solidFill>
                <a:srgbClr val="FFFFFF"/>
              </a:solidFill>
            </a:endParaRPr>
          </a:p>
          <a:p>
            <a:pPr defTabSz="932472" fontAlgn="base">
              <a:lnSpc>
                <a:spcPct val="90000"/>
              </a:lnSpc>
              <a:spcBef>
                <a:spcPct val="0"/>
              </a:spcBef>
              <a:spcAft>
                <a:spcPct val="0"/>
              </a:spcAft>
            </a:pPr>
            <a:endParaRPr lang="en-US" sz="4000" dirty="0" smtClean="0">
              <a:solidFill>
                <a:srgbClr val="93E2FF"/>
              </a:solidFill>
              <a:latin typeface="Segoe UI Light"/>
              <a:ea typeface="Segoe UI" pitchFamily="34" charset="0"/>
              <a:cs typeface="Segoe UI" pitchFamily="34" charset="0"/>
            </a:endParaRPr>
          </a:p>
        </p:txBody>
      </p:sp>
      <p:sp>
        <p:nvSpPr>
          <p:cNvPr id="27" name="Rectangle 26"/>
          <p:cNvSpPr/>
          <p:nvPr/>
        </p:nvSpPr>
        <p:spPr bwMode="auto">
          <a:xfrm>
            <a:off x="274638" y="5457455"/>
            <a:ext cx="6282760" cy="1362456"/>
          </a:xfrm>
          <a:prstGeom prst="rect">
            <a:avLst/>
          </a:prstGeom>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smtClean="0">
                <a:solidFill>
                  <a:srgbClr val="FFFFFF"/>
                </a:solidFill>
                <a:latin typeface="Segoe UI Light"/>
                <a:ea typeface="Segoe UI" pitchFamily="34" charset="0"/>
                <a:cs typeface="Segoe UI" pitchFamily="34" charset="0"/>
              </a:rPr>
              <a:t>Control Template (Ends)</a:t>
            </a:r>
          </a:p>
          <a:p>
            <a:r>
              <a:rPr lang="en-US" sz="2000" dirty="0" smtClean="0">
                <a:solidFill>
                  <a:srgbClr val="FFFFFF"/>
                </a:solidFill>
              </a:rPr>
              <a:t>After all items rendered, control template finishes rendering</a:t>
            </a:r>
            <a:endParaRPr lang="en-US" sz="2000" dirty="0">
              <a:solidFill>
                <a:srgbClr val="FFFFFF"/>
              </a:solidFill>
            </a:endParaRPr>
          </a:p>
          <a:p>
            <a:pPr defTabSz="932472" fontAlgn="base">
              <a:lnSpc>
                <a:spcPct val="90000"/>
              </a:lnSpc>
              <a:spcBef>
                <a:spcPct val="0"/>
              </a:spcBef>
              <a:spcAft>
                <a:spcPct val="0"/>
              </a:spcAft>
            </a:pPr>
            <a:endParaRPr lang="en-US" sz="4000" dirty="0" smtClean="0">
              <a:solidFill>
                <a:srgbClr val="93E2FF"/>
              </a:solidFill>
              <a:latin typeface="Segoe UI Light"/>
              <a:ea typeface="Segoe UI" pitchFamily="34" charset="0"/>
              <a:cs typeface="Segoe UI" pitchFamily="34" charset="0"/>
            </a:endParaRPr>
          </a:p>
        </p:txBody>
      </p:sp>
      <p:sp>
        <p:nvSpPr>
          <p:cNvPr id="2" name="Rectangle 1"/>
          <p:cNvSpPr/>
          <p:nvPr/>
        </p:nvSpPr>
        <p:spPr bwMode="auto">
          <a:xfrm>
            <a:off x="6786459" y="1806752"/>
            <a:ext cx="1371600" cy="4572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6786460" y="2417878"/>
            <a:ext cx="1371600" cy="514225"/>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6786460" y="3064726"/>
            <a:ext cx="1371600" cy="4572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6786460" y="3654548"/>
            <a:ext cx="1371600" cy="4572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8295179" y="1806751"/>
            <a:ext cx="1371600" cy="610125"/>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8295179" y="2419805"/>
            <a:ext cx="1371600" cy="512297"/>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8295179" y="3059214"/>
            <a:ext cx="1371600" cy="4572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9813424" y="1806751"/>
            <a:ext cx="1371600" cy="572857"/>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9817290" y="2417879"/>
            <a:ext cx="1371600" cy="638406"/>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9817290" y="3059214"/>
            <a:ext cx="1371600" cy="45720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769948" y="1734226"/>
            <a:ext cx="4447817" cy="2442940"/>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6604561" y="1251036"/>
            <a:ext cx="5517918" cy="3236825"/>
          </a:xfrm>
          <a:prstGeom prst="rect">
            <a:avLst/>
          </a:prstGeom>
          <a:noFill/>
          <a:ln w="57150">
            <a:solidFill>
              <a:srgbClr val="00A65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11548500" y="1441449"/>
            <a:ext cx="475431" cy="232462"/>
          </a:xfrm>
          <a:prstGeom prst="rect">
            <a:avLst/>
          </a:prstGeom>
          <a:noFill/>
          <a:ln w="57150">
            <a:solidFill>
              <a:srgbClr val="F2652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ectangle 31"/>
          <p:cNvSpPr/>
          <p:nvPr/>
        </p:nvSpPr>
        <p:spPr bwMode="auto">
          <a:xfrm>
            <a:off x="6769177" y="1745020"/>
            <a:ext cx="4442323" cy="2450999"/>
          </a:xfrm>
          <a:prstGeom prst="rect">
            <a:avLst/>
          </a:prstGeom>
          <a:noFill/>
          <a:ln w="57150">
            <a:solidFill>
              <a:srgbClr val="BA141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6670308" y="1405286"/>
            <a:ext cx="5391162" cy="3012709"/>
          </a:xfrm>
          <a:prstGeom prst="rect">
            <a:avLst/>
          </a:prstGeom>
          <a:noFill/>
          <a:ln w="5715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74661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3"/>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childTnLst>
                                </p:cTn>
                              </p:par>
                              <p:par>
                                <p:cTn id="38" presetID="1" presetClass="exit" presetSubtype="0" fill="hold" grpId="1" nodeType="withEffect">
                                  <p:stCondLst>
                                    <p:cond delay="0"/>
                                  </p:stCondLst>
                                  <p:childTnLst>
                                    <p:set>
                                      <p:cBhvr>
                                        <p:cTn id="39" dur="1" fill="hold">
                                          <p:stCondLst>
                                            <p:cond delay="0"/>
                                          </p:stCondLst>
                                        </p:cTn>
                                        <p:tgtEl>
                                          <p:spTgt spid="20"/>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 presetClass="exit" presetSubtype="0" fill="hold" grpId="1" nodeType="withEffect">
                                  <p:stCondLst>
                                    <p:cond delay="0"/>
                                  </p:stCondLst>
                                  <p:childTnLst>
                                    <p:set>
                                      <p:cBhvr>
                                        <p:cTn id="44" dur="1" fill="hold">
                                          <p:stCondLst>
                                            <p:cond delay="0"/>
                                          </p:stCondLst>
                                        </p:cTn>
                                        <p:tgtEl>
                                          <p:spTgt spid="31"/>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par>
                          <p:cTn id="69" fill="hold">
                            <p:stCondLst>
                              <p:cond delay="500"/>
                            </p:stCondLst>
                            <p:childTnLst>
                              <p:par>
                                <p:cTn id="70" presetID="1" presetClass="entr" presetSubtype="0" fill="hold" nodeType="afterEffect">
                                  <p:stCondLst>
                                    <p:cond delay="0"/>
                                  </p:stCondLst>
                                  <p:childTnLst>
                                    <p:set>
                                      <p:cBhvr>
                                        <p:cTn id="71" dur="1" fill="hold">
                                          <p:stCondLst>
                                            <p:cond delay="0"/>
                                          </p:stCondLst>
                                        </p:cTn>
                                        <p:tgtEl>
                                          <p:spTgt spid="19"/>
                                        </p:tgtEl>
                                        <p:attrNameLst>
                                          <p:attrName>style.visibility</p:attrName>
                                        </p:attrNameLst>
                                      </p:cBhvr>
                                      <p:to>
                                        <p:strVal val="visible"/>
                                      </p:to>
                                    </p:set>
                                  </p:childTnLst>
                                </p:cTn>
                              </p:par>
                            </p:childTnLst>
                          </p:cTn>
                        </p:par>
                        <p:par>
                          <p:cTn id="72" fill="hold">
                            <p:stCondLst>
                              <p:cond delay="500"/>
                            </p:stCondLst>
                            <p:childTnLst>
                              <p:par>
                                <p:cTn id="73" presetID="1" presetClass="exit" presetSubtype="0" fill="hold" grpId="1" nodeType="afterEffect">
                                  <p:stCondLst>
                                    <p:cond delay="0"/>
                                  </p:stCondLst>
                                  <p:childTnLst>
                                    <p:set>
                                      <p:cBhvr>
                                        <p:cTn id="74" dur="1" fill="hold">
                                          <p:stCondLst>
                                            <p:cond delay="0"/>
                                          </p:stCondLst>
                                        </p:cTn>
                                        <p:tgtEl>
                                          <p:spTgt spid="6"/>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250"/>
                                        <p:tgtEl>
                                          <p:spTgt spid="2"/>
                                        </p:tgtEl>
                                      </p:cBhvr>
                                    </p:animEffect>
                                    <p:set>
                                      <p:cBhvr>
                                        <p:cTn id="77" dur="1" fill="hold">
                                          <p:stCondLst>
                                            <p:cond delay="249"/>
                                          </p:stCondLst>
                                        </p:cTn>
                                        <p:tgtEl>
                                          <p:spTgt spid="2"/>
                                        </p:tgtEl>
                                        <p:attrNameLst>
                                          <p:attrName>style.visibility</p:attrName>
                                        </p:attrNameLst>
                                      </p:cBhvr>
                                      <p:to>
                                        <p:strVal val="hidden"/>
                                      </p:to>
                                    </p:set>
                                  </p:childTnLst>
                                </p:cTn>
                              </p:par>
                            </p:childTnLst>
                          </p:cTn>
                        </p:par>
                        <p:par>
                          <p:cTn id="78" fill="hold">
                            <p:stCondLst>
                              <p:cond delay="750"/>
                            </p:stCondLst>
                            <p:childTnLst>
                              <p:par>
                                <p:cTn id="79" presetID="10" presetClass="exit" presetSubtype="0" fill="hold" grpId="1" nodeType="afterEffect">
                                  <p:stCondLst>
                                    <p:cond delay="0"/>
                                  </p:stCondLst>
                                  <p:childTnLst>
                                    <p:animEffect transition="out" filter="fade">
                                      <p:cBhvr>
                                        <p:cTn id="80" dur="250"/>
                                        <p:tgtEl>
                                          <p:spTgt spid="17"/>
                                        </p:tgtEl>
                                      </p:cBhvr>
                                    </p:animEffect>
                                    <p:set>
                                      <p:cBhvr>
                                        <p:cTn id="81" dur="1" fill="hold">
                                          <p:stCondLst>
                                            <p:cond delay="249"/>
                                          </p:stCondLst>
                                        </p:cTn>
                                        <p:tgtEl>
                                          <p:spTgt spid="17"/>
                                        </p:tgtEl>
                                        <p:attrNameLst>
                                          <p:attrName>style.visibility</p:attrName>
                                        </p:attrNameLst>
                                      </p:cBhvr>
                                      <p:to>
                                        <p:strVal val="hidden"/>
                                      </p:to>
                                    </p:set>
                                  </p:childTnLst>
                                </p:cTn>
                              </p:par>
                            </p:childTnLst>
                          </p:cTn>
                        </p:par>
                        <p:par>
                          <p:cTn id="82" fill="hold">
                            <p:stCondLst>
                              <p:cond delay="1000"/>
                            </p:stCondLst>
                            <p:childTnLst>
                              <p:par>
                                <p:cTn id="83" presetID="10" presetClass="exit" presetSubtype="0" fill="hold" grpId="1" nodeType="afterEffect">
                                  <p:stCondLst>
                                    <p:cond delay="0"/>
                                  </p:stCondLst>
                                  <p:childTnLst>
                                    <p:animEffect transition="out" filter="fade">
                                      <p:cBhvr>
                                        <p:cTn id="84" dur="250"/>
                                        <p:tgtEl>
                                          <p:spTgt spid="28"/>
                                        </p:tgtEl>
                                      </p:cBhvr>
                                    </p:animEffect>
                                    <p:set>
                                      <p:cBhvr>
                                        <p:cTn id="85" dur="1" fill="hold">
                                          <p:stCondLst>
                                            <p:cond delay="249"/>
                                          </p:stCondLst>
                                        </p:cTn>
                                        <p:tgtEl>
                                          <p:spTgt spid="28"/>
                                        </p:tgtEl>
                                        <p:attrNameLst>
                                          <p:attrName>style.visibility</p:attrName>
                                        </p:attrNameLst>
                                      </p:cBhvr>
                                      <p:to>
                                        <p:strVal val="hidden"/>
                                      </p:to>
                                    </p:set>
                                  </p:childTnLst>
                                </p:cTn>
                              </p:par>
                            </p:childTnLst>
                          </p:cTn>
                        </p:par>
                        <p:par>
                          <p:cTn id="86" fill="hold">
                            <p:stCondLst>
                              <p:cond delay="1250"/>
                            </p:stCondLst>
                            <p:childTnLst>
                              <p:par>
                                <p:cTn id="87" presetID="10" presetClass="exit" presetSubtype="0" fill="hold" grpId="1" nodeType="afterEffect">
                                  <p:stCondLst>
                                    <p:cond delay="0"/>
                                  </p:stCondLst>
                                  <p:childTnLst>
                                    <p:animEffect transition="out" filter="fade">
                                      <p:cBhvr>
                                        <p:cTn id="88" dur="250"/>
                                        <p:tgtEl>
                                          <p:spTgt spid="14"/>
                                        </p:tgtEl>
                                      </p:cBhvr>
                                    </p:animEffect>
                                    <p:set>
                                      <p:cBhvr>
                                        <p:cTn id="89" dur="1" fill="hold">
                                          <p:stCondLst>
                                            <p:cond delay="249"/>
                                          </p:stCondLst>
                                        </p:cTn>
                                        <p:tgtEl>
                                          <p:spTgt spid="14"/>
                                        </p:tgtEl>
                                        <p:attrNameLst>
                                          <p:attrName>style.visibility</p:attrName>
                                        </p:attrNameLst>
                                      </p:cBhvr>
                                      <p:to>
                                        <p:strVal val="hidden"/>
                                      </p:to>
                                    </p:set>
                                  </p:childTnLst>
                                </p:cTn>
                              </p:par>
                            </p:childTnLst>
                          </p:cTn>
                        </p:par>
                        <p:par>
                          <p:cTn id="90" fill="hold">
                            <p:stCondLst>
                              <p:cond delay="1500"/>
                            </p:stCondLst>
                            <p:childTnLst>
                              <p:par>
                                <p:cTn id="91" presetID="10" presetClass="exit" presetSubtype="0" fill="hold" grpId="1" nodeType="afterEffect">
                                  <p:stCondLst>
                                    <p:cond delay="0"/>
                                  </p:stCondLst>
                                  <p:childTnLst>
                                    <p:animEffect transition="out" filter="fade">
                                      <p:cBhvr>
                                        <p:cTn id="92" dur="250"/>
                                        <p:tgtEl>
                                          <p:spTgt spid="22"/>
                                        </p:tgtEl>
                                      </p:cBhvr>
                                    </p:animEffect>
                                    <p:set>
                                      <p:cBhvr>
                                        <p:cTn id="93" dur="1" fill="hold">
                                          <p:stCondLst>
                                            <p:cond delay="249"/>
                                          </p:stCondLst>
                                        </p:cTn>
                                        <p:tgtEl>
                                          <p:spTgt spid="22"/>
                                        </p:tgtEl>
                                        <p:attrNameLst>
                                          <p:attrName>style.visibility</p:attrName>
                                        </p:attrNameLst>
                                      </p:cBhvr>
                                      <p:to>
                                        <p:strVal val="hidden"/>
                                      </p:to>
                                    </p:set>
                                  </p:childTnLst>
                                </p:cTn>
                              </p:par>
                            </p:childTnLst>
                          </p:cTn>
                        </p:par>
                        <p:par>
                          <p:cTn id="94" fill="hold">
                            <p:stCondLst>
                              <p:cond delay="1750"/>
                            </p:stCondLst>
                            <p:childTnLst>
                              <p:par>
                                <p:cTn id="95" presetID="10" presetClass="exit" presetSubtype="0" fill="hold" grpId="1" nodeType="afterEffect">
                                  <p:stCondLst>
                                    <p:cond delay="0"/>
                                  </p:stCondLst>
                                  <p:childTnLst>
                                    <p:animEffect transition="out" filter="fade">
                                      <p:cBhvr>
                                        <p:cTn id="96" dur="250"/>
                                        <p:tgtEl>
                                          <p:spTgt spid="29"/>
                                        </p:tgtEl>
                                      </p:cBhvr>
                                    </p:animEffect>
                                    <p:set>
                                      <p:cBhvr>
                                        <p:cTn id="97" dur="1" fill="hold">
                                          <p:stCondLst>
                                            <p:cond delay="249"/>
                                          </p:stCondLst>
                                        </p:cTn>
                                        <p:tgtEl>
                                          <p:spTgt spid="29"/>
                                        </p:tgtEl>
                                        <p:attrNameLst>
                                          <p:attrName>style.visibility</p:attrName>
                                        </p:attrNameLst>
                                      </p:cBhvr>
                                      <p:to>
                                        <p:strVal val="hidden"/>
                                      </p:to>
                                    </p:set>
                                  </p:childTnLst>
                                </p:cTn>
                              </p:par>
                            </p:childTnLst>
                          </p:cTn>
                        </p:par>
                        <p:par>
                          <p:cTn id="98" fill="hold">
                            <p:stCondLst>
                              <p:cond delay="2000"/>
                            </p:stCondLst>
                            <p:childTnLst>
                              <p:par>
                                <p:cTn id="99" presetID="10" presetClass="exit" presetSubtype="0" fill="hold" grpId="1" nodeType="afterEffect">
                                  <p:stCondLst>
                                    <p:cond delay="0"/>
                                  </p:stCondLst>
                                  <p:childTnLst>
                                    <p:animEffect transition="out" filter="fade">
                                      <p:cBhvr>
                                        <p:cTn id="100" dur="250"/>
                                        <p:tgtEl>
                                          <p:spTgt spid="15"/>
                                        </p:tgtEl>
                                      </p:cBhvr>
                                    </p:animEffect>
                                    <p:set>
                                      <p:cBhvr>
                                        <p:cTn id="101" dur="1" fill="hold">
                                          <p:stCondLst>
                                            <p:cond delay="249"/>
                                          </p:stCondLst>
                                        </p:cTn>
                                        <p:tgtEl>
                                          <p:spTgt spid="15"/>
                                        </p:tgtEl>
                                        <p:attrNameLst>
                                          <p:attrName>style.visibility</p:attrName>
                                        </p:attrNameLst>
                                      </p:cBhvr>
                                      <p:to>
                                        <p:strVal val="hidden"/>
                                      </p:to>
                                    </p:set>
                                  </p:childTnLst>
                                </p:cTn>
                              </p:par>
                            </p:childTnLst>
                          </p:cTn>
                        </p:par>
                        <p:par>
                          <p:cTn id="102" fill="hold">
                            <p:stCondLst>
                              <p:cond delay="2250"/>
                            </p:stCondLst>
                            <p:childTnLst>
                              <p:par>
                                <p:cTn id="103" presetID="10" presetClass="exit" presetSubtype="0" fill="hold" grpId="1" nodeType="afterEffect">
                                  <p:stCondLst>
                                    <p:cond delay="0"/>
                                  </p:stCondLst>
                                  <p:childTnLst>
                                    <p:animEffect transition="out" filter="fade">
                                      <p:cBhvr>
                                        <p:cTn id="104" dur="250"/>
                                        <p:tgtEl>
                                          <p:spTgt spid="24"/>
                                        </p:tgtEl>
                                      </p:cBhvr>
                                    </p:animEffect>
                                    <p:set>
                                      <p:cBhvr>
                                        <p:cTn id="105" dur="1" fill="hold">
                                          <p:stCondLst>
                                            <p:cond delay="249"/>
                                          </p:stCondLst>
                                        </p:cTn>
                                        <p:tgtEl>
                                          <p:spTgt spid="24"/>
                                        </p:tgtEl>
                                        <p:attrNameLst>
                                          <p:attrName>style.visibility</p:attrName>
                                        </p:attrNameLst>
                                      </p:cBhvr>
                                      <p:to>
                                        <p:strVal val="hidden"/>
                                      </p:to>
                                    </p:set>
                                  </p:childTnLst>
                                </p:cTn>
                              </p:par>
                            </p:childTnLst>
                          </p:cTn>
                        </p:par>
                        <p:par>
                          <p:cTn id="106" fill="hold">
                            <p:stCondLst>
                              <p:cond delay="2500"/>
                            </p:stCondLst>
                            <p:childTnLst>
                              <p:par>
                                <p:cTn id="107" presetID="10" presetClass="exit" presetSubtype="0" fill="hold" grpId="1" nodeType="afterEffect">
                                  <p:stCondLst>
                                    <p:cond delay="0"/>
                                  </p:stCondLst>
                                  <p:childTnLst>
                                    <p:animEffect transition="out" filter="fade">
                                      <p:cBhvr>
                                        <p:cTn id="108" dur="250"/>
                                        <p:tgtEl>
                                          <p:spTgt spid="30"/>
                                        </p:tgtEl>
                                      </p:cBhvr>
                                    </p:animEffect>
                                    <p:set>
                                      <p:cBhvr>
                                        <p:cTn id="109" dur="1" fill="hold">
                                          <p:stCondLst>
                                            <p:cond delay="249"/>
                                          </p:stCondLst>
                                        </p:cTn>
                                        <p:tgtEl>
                                          <p:spTgt spid="30"/>
                                        </p:tgtEl>
                                        <p:attrNameLst>
                                          <p:attrName>style.visibility</p:attrName>
                                        </p:attrNameLst>
                                      </p:cBhvr>
                                      <p:to>
                                        <p:strVal val="hidden"/>
                                      </p:to>
                                    </p:set>
                                  </p:childTnLst>
                                </p:cTn>
                              </p:par>
                            </p:childTnLst>
                          </p:cTn>
                        </p:par>
                        <p:par>
                          <p:cTn id="110" fill="hold">
                            <p:stCondLst>
                              <p:cond delay="2750"/>
                            </p:stCondLst>
                            <p:childTnLst>
                              <p:par>
                                <p:cTn id="111" presetID="10" presetClass="exit" presetSubtype="0" fill="hold" grpId="1" nodeType="afterEffect">
                                  <p:stCondLst>
                                    <p:cond delay="0"/>
                                  </p:stCondLst>
                                  <p:childTnLst>
                                    <p:animEffect transition="out" filter="fade">
                                      <p:cBhvr>
                                        <p:cTn id="112" dur="250"/>
                                        <p:tgtEl>
                                          <p:spTgt spid="16"/>
                                        </p:tgtEl>
                                      </p:cBhvr>
                                    </p:animEffect>
                                    <p:set>
                                      <p:cBhvr>
                                        <p:cTn id="113" dur="1" fill="hold">
                                          <p:stCondLst>
                                            <p:cond delay="249"/>
                                          </p:stCondLst>
                                        </p:cTn>
                                        <p:tgtEl>
                                          <p:spTgt spid="16"/>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500"/>
                                        <p:tgtEl>
                                          <p:spTgt spid="27"/>
                                        </p:tgtEl>
                                      </p:cBhvr>
                                    </p:animEffect>
                                  </p:childTnLst>
                                </p:cTn>
                              </p:par>
                              <p:par>
                                <p:cTn id="119" presetID="1" presetClass="exit" presetSubtype="0" fill="hold" grpId="1" nodeType="withEffect">
                                  <p:stCondLst>
                                    <p:cond delay="0"/>
                                  </p:stCondLst>
                                  <p:childTnLst>
                                    <p:set>
                                      <p:cBhvr>
                                        <p:cTn id="120" dur="1" fill="hold">
                                          <p:stCondLst>
                                            <p:cond delay="0"/>
                                          </p:stCondLst>
                                        </p:cTn>
                                        <p:tgtEl>
                                          <p:spTgt spid="21"/>
                                        </p:tgtEl>
                                        <p:attrNameLst>
                                          <p:attrName>style.visibility</p:attrName>
                                        </p:attrNameLst>
                                      </p:cBhvr>
                                      <p:to>
                                        <p:strVal val="hidden"/>
                                      </p:to>
                                    </p:set>
                                  </p:childTnLst>
                                </p:cTn>
                              </p:par>
                              <p:par>
                                <p:cTn id="121" presetID="1" presetClass="exit" presetSubtype="0" fill="hold" grpId="1" nodeType="withEffect">
                                  <p:stCondLst>
                                    <p:cond delay="0"/>
                                  </p:stCondLst>
                                  <p:childTnLst>
                                    <p:set>
                                      <p:cBhvr>
                                        <p:cTn id="122" dur="1" fill="hold">
                                          <p:stCondLst>
                                            <p:cond delay="0"/>
                                          </p:stCondLst>
                                        </p:cTn>
                                        <p:tgtEl>
                                          <p:spTgt spid="32"/>
                                        </p:tgtEl>
                                        <p:attrNameLst>
                                          <p:attrName>style.visibility</p:attrName>
                                        </p:attrNameLst>
                                      </p:cBhvr>
                                      <p:to>
                                        <p:strVal val="hidden"/>
                                      </p:to>
                                    </p:set>
                                  </p:childTnLst>
                                </p:cTn>
                              </p:par>
                              <p:par>
                                <p:cTn id="123" presetID="10" presetClass="entr" presetSubtype="0" fill="hold" grpId="0" nodeType="withEffect">
                                  <p:stCondLst>
                                    <p:cond delay="0"/>
                                  </p:stCondLst>
                                  <p:childTnLst>
                                    <p:set>
                                      <p:cBhvr>
                                        <p:cTn id="124" dur="1" fill="hold">
                                          <p:stCondLst>
                                            <p:cond delay="0"/>
                                          </p:stCondLst>
                                        </p:cTn>
                                        <p:tgtEl>
                                          <p:spTgt spid="33"/>
                                        </p:tgtEl>
                                        <p:attrNameLst>
                                          <p:attrName>style.visibility</p:attrName>
                                        </p:attrNameLst>
                                      </p:cBhvr>
                                      <p:to>
                                        <p:strVal val="visible"/>
                                      </p:to>
                                    </p:set>
                                    <p:animEffect transition="in" filter="fade">
                                      <p:cBhvr>
                                        <p:cTn id="1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0" grpId="0" animBg="1"/>
      <p:bldP spid="20" grpId="1" animBg="1"/>
      <p:bldP spid="21" grpId="0" animBg="1"/>
      <p:bldP spid="21" grpId="1" animBg="1"/>
      <p:bldP spid="25" grpId="0" animBg="1"/>
      <p:bldP spid="26" grpId="0" animBg="1"/>
      <p:bldP spid="27" grpId="0" animBg="1"/>
      <p:bldP spid="2" grpId="0" animBg="1"/>
      <p:bldP spid="2" grpId="1" animBg="1"/>
      <p:bldP spid="14" grpId="0" animBg="1"/>
      <p:bldP spid="14" grpId="1" animBg="1"/>
      <p:bldP spid="15" grpId="0" animBg="1"/>
      <p:bldP spid="15" grpId="1" animBg="1"/>
      <p:bldP spid="16" grpId="0" animBg="1"/>
      <p:bldP spid="16" grpId="1" animBg="1"/>
      <p:bldP spid="17" grpId="0" animBg="1"/>
      <p:bldP spid="17" grpId="1" animBg="1"/>
      <p:bldP spid="22" grpId="0" animBg="1"/>
      <p:bldP spid="22" grpId="1" animBg="1"/>
      <p:bldP spid="24" grpId="0" animBg="1"/>
      <p:bldP spid="24" grpId="1" animBg="1"/>
      <p:bldP spid="28" grpId="0" animBg="1"/>
      <p:bldP spid="28" grpId="1" animBg="1"/>
      <p:bldP spid="29" grpId="0" animBg="1"/>
      <p:bldP spid="29" grpId="1" animBg="1"/>
      <p:bldP spid="30" grpId="0" animBg="1"/>
      <p:bldP spid="30" grpId="1" animBg="1"/>
      <p:bldP spid="6" grpId="0" animBg="1"/>
      <p:bldP spid="6" grpId="1" animBg="1"/>
      <p:bldP spid="3" grpId="0" animBg="1"/>
      <p:bldP spid="3" grpId="1" animBg="1"/>
      <p:bldP spid="31" grpId="0" animBg="1"/>
      <p:bldP spid="31" grpId="1" animBg="1"/>
      <p:bldP spid="32" grpId="0" animBg="1"/>
      <p:bldP spid="32" grpId="1"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Hello (Cool) World</a:t>
            </a:r>
            <a:endParaRPr lang="en-US" dirty="0"/>
          </a:p>
        </p:txBody>
      </p:sp>
      <p:sp>
        <p:nvSpPr>
          <p:cNvPr id="4" name="Text Placeholder 3"/>
          <p:cNvSpPr>
            <a:spLocks noGrp="1"/>
          </p:cNvSpPr>
          <p:nvPr>
            <p:ph type="body" sz="quarter" idx="12"/>
          </p:nvPr>
        </p:nvSpPr>
        <p:spPr/>
        <p:txBody>
          <a:bodyPr/>
          <a:lstStyle/>
          <a:p>
            <a:r>
              <a:rPr lang="en-US" dirty="0" smtClean="0"/>
              <a:t>Jeremy Kelley</a:t>
            </a:r>
            <a:endParaRPr lang="en-US" dirty="0"/>
          </a:p>
        </p:txBody>
      </p:sp>
    </p:spTree>
    <p:extLst>
      <p:ext uri="{BB962C8B-B14F-4D97-AF65-F5344CB8AC3E}">
        <p14:creationId xmlns:p14="http://schemas.microsoft.com/office/powerpoint/2010/main" val="526910556"/>
      </p:ext>
    </p:extLst>
  </p:cSld>
  <p:clrMapOvr>
    <a:masterClrMapping/>
  </p:clrMapOvr>
  <mc:AlternateContent xmlns:mc="http://schemas.openxmlformats.org/markup-compatibility/2006" xmlns:p14="http://schemas.microsoft.com/office/powerpoint/2010/main">
    <mc:Choice Requires="p14">
      <p:transition>
        <p14:reveal/>
      </p:transition>
    </mc:Choice>
    <mc:Fallback xmlns="">
      <p:transition>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336883" y="2079943"/>
            <a:ext cx="6930190" cy="88363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Hello </a:t>
            </a:r>
            <a:r>
              <a:rPr lang="en-US" dirty="0"/>
              <a:t>(Cool) </a:t>
            </a:r>
            <a:r>
              <a:rPr lang="en-US" dirty="0" smtClean="0"/>
              <a:t>World - Recap</a:t>
            </a:r>
            <a:endParaRPr lang="en-US" dirty="0"/>
          </a:p>
        </p:txBody>
      </p:sp>
      <p:sp>
        <p:nvSpPr>
          <p:cNvPr id="3" name="Content Placeholder 2"/>
          <p:cNvSpPr>
            <a:spLocks noGrp="1"/>
          </p:cNvSpPr>
          <p:nvPr>
            <p:ph idx="4294967295"/>
          </p:nvPr>
        </p:nvSpPr>
        <p:spPr>
          <a:xfrm>
            <a:off x="274639" y="1212849"/>
            <a:ext cx="9139238" cy="5410200"/>
          </a:xfrm>
          <a:prstGeom prst="rect">
            <a:avLst/>
          </a:prstGeom>
        </p:spPr>
        <p:txBody>
          <a:bodyPr>
            <a:normAutofit lnSpcReduction="10000"/>
          </a:bodyPr>
          <a:lstStyle/>
          <a:p>
            <a:pPr marL="0" indent="0">
              <a:buNone/>
            </a:pPr>
            <a:r>
              <a:rPr lang="en-US" dirty="0" smtClean="0">
                <a:solidFill>
                  <a:schemeClr val="tx2"/>
                </a:solidFill>
              </a:rPr>
              <a:t>To </a:t>
            </a:r>
            <a:r>
              <a:rPr lang="en-US" dirty="0">
                <a:solidFill>
                  <a:schemeClr val="tx2"/>
                </a:solidFill>
              </a:rPr>
              <a:t>load custom </a:t>
            </a:r>
            <a:r>
              <a:rPr lang="en-US" dirty="0" smtClean="0">
                <a:solidFill>
                  <a:schemeClr val="tx2"/>
                </a:solidFill>
              </a:rPr>
              <a:t>JavaScript…</a:t>
            </a:r>
          </a:p>
          <a:p>
            <a:pPr marL="0" indent="0">
              <a:buNone/>
            </a:pPr>
            <a:endParaRPr lang="en-US" sz="2000" dirty="0" smtClean="0">
              <a:solidFill>
                <a:schemeClr val="bg1"/>
              </a:solidFill>
              <a:latin typeface="Consolas" panose="020B0609020204030204" pitchFamily="49" charset="0"/>
              <a:cs typeface="Consolas" panose="020B0609020204030204" pitchFamily="49" charset="0"/>
            </a:endParaRPr>
          </a:p>
          <a:p>
            <a:pPr marL="0" indent="0">
              <a:buNone/>
            </a:pPr>
            <a:r>
              <a:rPr lang="en-US" sz="2000" dirty="0" smtClean="0">
                <a:solidFill>
                  <a:schemeClr val="bg1"/>
                </a:solidFill>
                <a:latin typeface="Consolas" panose="020B0609020204030204" pitchFamily="49" charset="0"/>
                <a:cs typeface="Consolas" panose="020B0609020204030204" pitchFamily="49" charset="0"/>
              </a:rPr>
              <a:t>$</a:t>
            </a:r>
            <a:r>
              <a:rPr lang="en-US" sz="2000" dirty="0" err="1">
                <a:solidFill>
                  <a:schemeClr val="bg1"/>
                </a:solidFill>
                <a:latin typeface="Consolas" panose="020B0609020204030204" pitchFamily="49" charset="0"/>
                <a:cs typeface="Consolas" panose="020B0609020204030204" pitchFamily="49" charset="0"/>
              </a:rPr>
              <a:t>includeScript</a:t>
            </a:r>
            <a:r>
              <a:rPr lang="en-US" sz="2000" dirty="0">
                <a:solidFill>
                  <a:schemeClr val="bg1"/>
                </a:solidFill>
                <a:latin typeface="Consolas" panose="020B0609020204030204" pitchFamily="49" charset="0"/>
                <a:cs typeface="Consolas" panose="020B0609020204030204" pitchFamily="49" charset="0"/>
              </a:rPr>
              <a:t>(this.url, </a:t>
            </a:r>
            <a:r>
              <a:rPr lang="en-US" sz="2000" dirty="0" smtClean="0">
                <a:solidFill>
                  <a:schemeClr val="bg1"/>
                </a:solidFill>
                <a:latin typeface="Consolas" panose="020B0609020204030204" pitchFamily="49" charset="0"/>
                <a:cs typeface="Consolas" panose="020B0609020204030204" pitchFamily="49" charset="0"/>
              </a:rPr>
              <a:t>"~</a:t>
            </a:r>
            <a:r>
              <a:rPr lang="en-US" sz="2000" dirty="0" err="1">
                <a:solidFill>
                  <a:schemeClr val="bg1"/>
                </a:solidFill>
                <a:latin typeface="Consolas" panose="020B0609020204030204" pitchFamily="49" charset="0"/>
                <a:cs typeface="Consolas" panose="020B0609020204030204" pitchFamily="49" charset="0"/>
              </a:rPr>
              <a:t>sitecollection</a:t>
            </a:r>
            <a:r>
              <a:rPr lang="en-US" sz="2000" dirty="0">
                <a:solidFill>
                  <a:schemeClr val="bg1"/>
                </a:solidFill>
                <a:latin typeface="Consolas" panose="020B0609020204030204" pitchFamily="49" charset="0"/>
                <a:cs typeface="Consolas" panose="020B0609020204030204" pitchFamily="49" charset="0"/>
              </a:rPr>
              <a:t>/_catalogs/</a:t>
            </a:r>
            <a:r>
              <a:rPr lang="en-US" sz="2000" dirty="0" err="1">
                <a:solidFill>
                  <a:schemeClr val="bg1"/>
                </a:solidFill>
                <a:latin typeface="Consolas" panose="020B0609020204030204" pitchFamily="49" charset="0"/>
                <a:cs typeface="Consolas" panose="020B0609020204030204" pitchFamily="49" charset="0"/>
              </a:rPr>
              <a:t>masterpage</a:t>
            </a:r>
            <a:r>
              <a:rPr lang="en-US" sz="2000" dirty="0">
                <a:solidFill>
                  <a:schemeClr val="bg1"/>
                </a:solidFill>
                <a:latin typeface="Consolas" panose="020B0609020204030204" pitchFamily="49" charset="0"/>
                <a:cs typeface="Consolas" panose="020B0609020204030204" pitchFamily="49" charset="0"/>
              </a:rPr>
              <a:t>/Display Templates/Finished/Control_jShowOff_Script.js");</a:t>
            </a:r>
            <a:endParaRPr lang="en-US" sz="2000" dirty="0" smtClean="0">
              <a:solidFill>
                <a:schemeClr val="bg1"/>
              </a:solidFill>
              <a:latin typeface="Consolas" panose="020B0609020204030204" pitchFamily="49" charset="0"/>
              <a:cs typeface="Consolas" panose="020B0609020204030204" pitchFamily="49" charset="0"/>
            </a:endParaRPr>
          </a:p>
          <a:p>
            <a:pPr marL="0" indent="0">
              <a:buNone/>
            </a:pPr>
            <a:endParaRPr lang="en-US" sz="2000" dirty="0" smtClean="0">
              <a:solidFill>
                <a:srgbClr val="93E2FF"/>
              </a:solidFill>
            </a:endParaRPr>
          </a:p>
          <a:p>
            <a:pPr marL="0" indent="0">
              <a:buNone/>
            </a:pPr>
            <a:r>
              <a:rPr lang="en-US" dirty="0">
                <a:solidFill>
                  <a:schemeClr val="tx2"/>
                </a:solidFill>
              </a:rPr>
              <a:t>Write code inside the first &lt;div&gt;</a:t>
            </a:r>
            <a:endParaRPr lang="en-US" sz="4400" dirty="0">
              <a:solidFill>
                <a:schemeClr val="tx2"/>
              </a:solidFill>
            </a:endParaRPr>
          </a:p>
          <a:p>
            <a:pPr marL="0" indent="0">
              <a:buNone/>
            </a:pPr>
            <a:endParaRPr lang="en-US" sz="2000" dirty="0" smtClean="0">
              <a:solidFill>
                <a:schemeClr val="tx2"/>
              </a:solidFill>
            </a:endParaRPr>
          </a:p>
          <a:p>
            <a:pPr marL="0" indent="0">
              <a:buNone/>
            </a:pPr>
            <a:r>
              <a:rPr lang="en-US" dirty="0" err="1" smtClean="0">
                <a:solidFill>
                  <a:schemeClr val="tx2"/>
                </a:solidFill>
              </a:rPr>
              <a:t>OnPostRender</a:t>
            </a:r>
            <a:r>
              <a:rPr lang="en-US" dirty="0" smtClean="0">
                <a:solidFill>
                  <a:schemeClr val="tx2"/>
                </a:solidFill>
              </a:rPr>
              <a:t> </a:t>
            </a:r>
            <a:r>
              <a:rPr lang="en-US" dirty="0">
                <a:solidFill>
                  <a:schemeClr val="tx2"/>
                </a:solidFill>
              </a:rPr>
              <a:t>will fire after both Control and Item templates are done </a:t>
            </a:r>
            <a:r>
              <a:rPr lang="en-US" dirty="0" smtClean="0">
                <a:solidFill>
                  <a:schemeClr val="tx2"/>
                </a:solidFill>
              </a:rPr>
              <a:t>rendering</a:t>
            </a:r>
          </a:p>
          <a:p>
            <a:pPr marL="0" indent="0">
              <a:buNone/>
            </a:pPr>
            <a:endParaRPr lang="en-US" sz="2000" dirty="0" smtClean="0">
              <a:solidFill>
                <a:schemeClr val="tx2"/>
              </a:solidFill>
            </a:endParaRPr>
          </a:p>
          <a:p>
            <a:pPr marL="0" indent="0">
              <a:buNone/>
            </a:pPr>
            <a:r>
              <a:rPr lang="en-US" dirty="0" smtClean="0">
                <a:solidFill>
                  <a:schemeClr val="tx2"/>
                </a:solidFill>
              </a:rPr>
              <a:t>Load </a:t>
            </a:r>
            <a:r>
              <a:rPr lang="en-US" dirty="0" err="1" smtClean="0">
                <a:solidFill>
                  <a:schemeClr val="tx2"/>
                </a:solidFill>
              </a:rPr>
              <a:t>jQuery</a:t>
            </a:r>
            <a:r>
              <a:rPr lang="en-US" dirty="0" smtClean="0">
                <a:solidFill>
                  <a:schemeClr val="tx2"/>
                </a:solidFill>
              </a:rPr>
              <a:t> in your master page</a:t>
            </a:r>
            <a:endParaRPr lang="en-US" dirty="0">
              <a:solidFill>
                <a:schemeClr val="tx2"/>
              </a:solidFill>
            </a:endParaRPr>
          </a:p>
        </p:txBody>
      </p:sp>
      <p:sp>
        <p:nvSpPr>
          <p:cNvPr id="19" name="Rectangle 18"/>
          <p:cNvSpPr/>
          <p:nvPr/>
        </p:nvSpPr>
        <p:spPr bwMode="auto">
          <a:xfrm>
            <a:off x="9040004" y="1212849"/>
            <a:ext cx="3124199" cy="41148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Web part</a:t>
            </a:r>
          </a:p>
        </p:txBody>
      </p:sp>
      <p:sp>
        <p:nvSpPr>
          <p:cNvPr id="20" name="Rectangle 19"/>
          <p:cNvSpPr/>
          <p:nvPr/>
        </p:nvSpPr>
        <p:spPr bwMode="auto">
          <a:xfrm>
            <a:off x="9040003" y="1668463"/>
            <a:ext cx="3124198" cy="411480"/>
          </a:xfrm>
          <a:prstGeom prst="rect">
            <a:avLst/>
          </a:prstGeom>
          <a:solidFill>
            <a:schemeClr val="accent2"/>
          </a:solidFill>
          <a:ln>
            <a:noFill/>
            <a:headEnd type="none" w="med" len="med"/>
            <a:tailEnd type="none" w="med" len="med"/>
          </a:ln>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(Begins)</a:t>
            </a:r>
          </a:p>
        </p:txBody>
      </p:sp>
      <p:sp>
        <p:nvSpPr>
          <p:cNvPr id="21" name="Rectangle 20"/>
          <p:cNvSpPr/>
          <p:nvPr/>
        </p:nvSpPr>
        <p:spPr bwMode="auto">
          <a:xfrm>
            <a:off x="9037638" y="2124077"/>
            <a:ext cx="3124199" cy="411480"/>
          </a:xfrm>
          <a:prstGeom prst="rect">
            <a:avLst/>
          </a:prstGeom>
          <a:solidFill>
            <a:schemeClr val="accent3"/>
          </a:solidFill>
          <a:ln>
            <a:noFill/>
            <a:headEnd type="none" w="med" len="med"/>
            <a:tailEnd type="none" w="med" len="med"/>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Item Template</a:t>
            </a:r>
          </a:p>
        </p:txBody>
      </p:sp>
      <p:sp>
        <p:nvSpPr>
          <p:cNvPr id="22" name="Rectangle 21"/>
          <p:cNvSpPr/>
          <p:nvPr/>
        </p:nvSpPr>
        <p:spPr bwMode="auto">
          <a:xfrm>
            <a:off x="9037638" y="2578105"/>
            <a:ext cx="3124199" cy="411480"/>
          </a:xfrm>
          <a:prstGeom prst="rect">
            <a:avLst/>
          </a:prstGeom>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FFFFFF"/>
                </a:solidFill>
                <a:latin typeface="Segoe UI Light"/>
                <a:ea typeface="Segoe UI" pitchFamily="34" charset="0"/>
                <a:cs typeface="Segoe UI" pitchFamily="34" charset="0"/>
              </a:rPr>
              <a:t>Control Template (Ends)</a:t>
            </a:r>
          </a:p>
        </p:txBody>
      </p:sp>
      <p:sp>
        <p:nvSpPr>
          <p:cNvPr id="9" name="10-Point Star 4"/>
          <p:cNvSpPr/>
          <p:nvPr/>
        </p:nvSpPr>
        <p:spPr bwMode="auto">
          <a:xfrm rot="1523718">
            <a:off x="9173608" y="4072389"/>
            <a:ext cx="3262899" cy="2577643"/>
          </a:xfrm>
          <a:prstGeom prst="star10">
            <a:avLst>
              <a:gd name="adj" fmla="val 40724"/>
              <a:gd name="hf" fmla="val 105146"/>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Lines of custom code: </a:t>
            </a:r>
          </a:p>
          <a:p>
            <a:pPr algn="ctr" defTabSz="932472" fontAlgn="base">
              <a:lnSpc>
                <a:spcPct val="90000"/>
              </a:lnSpc>
              <a:spcBef>
                <a:spcPct val="0"/>
              </a:spcBef>
              <a:spcAft>
                <a:spcPct val="0"/>
              </a:spcAft>
            </a:pPr>
            <a:r>
              <a:rPr lang="en-US" sz="3600" b="1" dirty="0">
                <a:gradFill>
                  <a:gsLst>
                    <a:gs pos="0">
                      <a:srgbClr val="FFFFFF"/>
                    </a:gs>
                    <a:gs pos="100000">
                      <a:srgbClr val="FFFFFF"/>
                    </a:gs>
                  </a:gsLst>
                  <a:lin ang="5400000" scaled="0"/>
                </a:gradFill>
                <a:latin typeface="Segoe UI Light"/>
                <a:ea typeface="Segoe UI" pitchFamily="34" charset="0"/>
                <a:cs typeface="Segoe UI" pitchFamily="34" charset="0"/>
              </a:rPr>
              <a:t>4</a:t>
            </a:r>
            <a:endParaRPr lang="en-US" sz="24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67887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19"/>
                                        </p:tgtEl>
                                        <p:attrNameLst>
                                          <p:attrName>style.opacity</p:attrName>
                                        </p:attrNameLst>
                                      </p:cBhvr>
                                      <p:to>
                                        <p:strVal val="0.25"/>
                                      </p:to>
                                    </p:set>
                                    <p:animEffect filter="image" prLst="opacity: 0.25">
                                      <p:cBhvr rctx="IE">
                                        <p:cTn id="7" dur="indefinite"/>
                                        <p:tgtEl>
                                          <p:spTgt spid="19"/>
                                        </p:tgtEl>
                                      </p:cBhvr>
                                    </p:animEffect>
                                  </p:childTnLst>
                                </p:cTn>
                              </p:par>
                              <p:par>
                                <p:cTn id="8" presetID="9" presetClass="emph" presetSubtype="0" grpId="0" nodeType="withEffect">
                                  <p:stCondLst>
                                    <p:cond delay="0"/>
                                  </p:stCondLst>
                                  <p:childTnLst>
                                    <p:set>
                                      <p:cBhvr rctx="PPT">
                                        <p:cTn id="9" dur="indefinite"/>
                                        <p:tgtEl>
                                          <p:spTgt spid="20"/>
                                        </p:tgtEl>
                                        <p:attrNameLst>
                                          <p:attrName>style.opacity</p:attrName>
                                        </p:attrNameLst>
                                      </p:cBhvr>
                                      <p:to>
                                        <p:strVal val="0.25"/>
                                      </p:to>
                                    </p:set>
                                    <p:animEffect filter="image" prLst="opacity: 0.25">
                                      <p:cBhvr rctx="IE">
                                        <p:cTn id="10" dur="indefinite"/>
                                        <p:tgtEl>
                                          <p:spTgt spid="20"/>
                                        </p:tgtEl>
                                      </p:cBhvr>
                                    </p:animEffect>
                                  </p:childTnLst>
                                </p:cTn>
                              </p:par>
                              <p:par>
                                <p:cTn id="11" presetID="9" presetClass="emph" presetSubtype="0" grpId="0" nodeType="withEffect">
                                  <p:stCondLst>
                                    <p:cond delay="0"/>
                                  </p:stCondLst>
                                  <p:childTnLst>
                                    <p:set>
                                      <p:cBhvr rctx="PPT">
                                        <p:cTn id="12" dur="indefinite"/>
                                        <p:tgtEl>
                                          <p:spTgt spid="21"/>
                                        </p:tgtEl>
                                        <p:attrNameLst>
                                          <p:attrName>style.opacity</p:attrName>
                                        </p:attrNameLst>
                                      </p:cBhvr>
                                      <p:to>
                                        <p:strVal val="0.25"/>
                                      </p:to>
                                    </p:set>
                                    <p:animEffect filter="image" prLst="opacity: 0.25">
                                      <p:cBhvr rctx="IE">
                                        <p:cTn id="13" dur="indefinite"/>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bwMode="auto">
          <a:xfrm>
            <a:off x="430823" y="4615962"/>
            <a:ext cx="6564655" cy="1011115"/>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p:txBody>
          <a:bodyPr/>
          <a:lstStyle/>
          <a:p>
            <a:r>
              <a:rPr lang="en-US" dirty="0" smtClean="0"/>
              <a:t>Getting data into CS display templates</a:t>
            </a:r>
            <a:endParaRPr lang="en-US" dirty="0"/>
          </a:p>
        </p:txBody>
      </p:sp>
      <p:sp>
        <p:nvSpPr>
          <p:cNvPr id="2" name="Text Placeholder 1"/>
          <p:cNvSpPr>
            <a:spLocks noGrp="1"/>
          </p:cNvSpPr>
          <p:nvPr>
            <p:ph type="body" sz="quarter" idx="4294967295"/>
          </p:nvPr>
        </p:nvSpPr>
        <p:spPr>
          <a:xfrm>
            <a:off x="274639" y="1212849"/>
            <a:ext cx="6850063" cy="1292225"/>
          </a:xfrm>
        </p:spPr>
        <p:txBody>
          <a:bodyPr/>
          <a:lstStyle/>
          <a:p>
            <a:pPr marL="0" indent="0">
              <a:buNone/>
            </a:pPr>
            <a:r>
              <a:rPr lang="en-US" dirty="0" smtClean="0">
                <a:solidFill>
                  <a:schemeClr val="tx2"/>
                </a:solidFill>
              </a:rPr>
              <a:t>Display templates specify inputs for data</a:t>
            </a:r>
          </a:p>
        </p:txBody>
      </p:sp>
      <p:pic>
        <p:nvPicPr>
          <p:cNvPr id="4" name="Picture 3"/>
          <p:cNvPicPr>
            <a:picLocks noChangeAspect="1"/>
          </p:cNvPicPr>
          <p:nvPr/>
        </p:nvPicPr>
        <p:blipFill rotWithShape="1">
          <a:blip r:embed="rId3"/>
          <a:srcRect l="26192" t="2201" r="49279" b="75791"/>
          <a:stretch/>
        </p:blipFill>
        <p:spPr>
          <a:xfrm>
            <a:off x="6553520" y="1411287"/>
            <a:ext cx="5608316" cy="2438400"/>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bwMode="auto">
          <a:xfrm>
            <a:off x="8748078" y="1639887"/>
            <a:ext cx="2819400" cy="838200"/>
          </a:xfrm>
          <a:prstGeom prst="rect">
            <a:avLst/>
          </a:prstGeom>
          <a:solidFill>
            <a:schemeClr val="accent1">
              <a:alpha val="40000"/>
            </a:schemeClr>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8748078" y="2630487"/>
            <a:ext cx="2819400" cy="838200"/>
          </a:xfrm>
          <a:prstGeom prst="rect">
            <a:avLst/>
          </a:prstGeom>
          <a:solidFill>
            <a:schemeClr val="accent1">
              <a:alpha val="40000"/>
            </a:schemeClr>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6995478" y="1639887"/>
            <a:ext cx="1066800" cy="1981200"/>
          </a:xfrm>
          <a:prstGeom prst="rect">
            <a:avLst/>
          </a:prstGeom>
          <a:solidFill>
            <a:schemeClr val="accent1">
              <a:alpha val="40000"/>
            </a:schemeClr>
          </a:solid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0675940" y="2097087"/>
            <a:ext cx="365759" cy="381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1</a:t>
            </a:r>
          </a:p>
        </p:txBody>
      </p:sp>
      <p:sp>
        <p:nvSpPr>
          <p:cNvPr id="13" name="Rectangle 12"/>
          <p:cNvSpPr/>
          <p:nvPr/>
        </p:nvSpPr>
        <p:spPr bwMode="auto">
          <a:xfrm>
            <a:off x="11201719" y="2097087"/>
            <a:ext cx="365759" cy="381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2</a:t>
            </a:r>
          </a:p>
        </p:txBody>
      </p:sp>
      <p:sp>
        <p:nvSpPr>
          <p:cNvPr id="14" name="Rectangle 13"/>
          <p:cNvSpPr/>
          <p:nvPr/>
        </p:nvSpPr>
        <p:spPr bwMode="auto">
          <a:xfrm>
            <a:off x="11201718" y="3087687"/>
            <a:ext cx="365759" cy="381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3</a:t>
            </a:r>
          </a:p>
        </p:txBody>
      </p:sp>
      <p:sp>
        <p:nvSpPr>
          <p:cNvPr id="15" name="Rectangle 14"/>
          <p:cNvSpPr/>
          <p:nvPr/>
        </p:nvSpPr>
        <p:spPr bwMode="auto">
          <a:xfrm>
            <a:off x="7696519" y="3240087"/>
            <a:ext cx="365759" cy="381000"/>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4</a:t>
            </a:r>
          </a:p>
        </p:txBody>
      </p:sp>
      <p:sp>
        <p:nvSpPr>
          <p:cNvPr id="18" name="Rectangle 17"/>
          <p:cNvSpPr/>
          <p:nvPr/>
        </p:nvSpPr>
        <p:spPr bwMode="auto">
          <a:xfrm>
            <a:off x="6553520" y="1411285"/>
            <a:ext cx="5608316" cy="2438401"/>
          </a:xfrm>
          <a:prstGeom prst="rect">
            <a:avLst/>
          </a:prstGeom>
          <a:solidFill>
            <a:schemeClr val="dk1">
              <a:tint val="65000"/>
              <a:alpha val="70000"/>
            </a:schemeClr>
          </a:solidFill>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Text Placeholder 1"/>
          <p:cNvSpPr txBox="1">
            <a:spLocks/>
          </p:cNvSpPr>
          <p:nvPr/>
        </p:nvSpPr>
        <p:spPr>
          <a:xfrm>
            <a:off x="275821" y="2715059"/>
            <a:ext cx="11887199" cy="298543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rgbClr val="012654"/>
                </a:solidFill>
              </a:rPr>
              <a:t>Inputs are filled in with </a:t>
            </a:r>
            <a:r>
              <a:rPr lang="en-US" dirty="0">
                <a:solidFill>
                  <a:srgbClr val="012654"/>
                </a:solidFill>
              </a:rPr>
              <a:t>search managed properties </a:t>
            </a:r>
            <a:r>
              <a:rPr lang="en-US" dirty="0" smtClean="0">
                <a:solidFill>
                  <a:srgbClr val="012654"/>
                </a:solidFill>
              </a:rPr>
              <a:t>specified by:</a:t>
            </a:r>
          </a:p>
          <a:p>
            <a:pPr marL="101600" indent="0">
              <a:buFont typeface="Arial" pitchFamily="34" charset="0"/>
              <a:buNone/>
            </a:pPr>
            <a:endParaRPr lang="en-US" sz="2000" dirty="0" smtClean="0">
              <a:gradFill>
                <a:gsLst>
                  <a:gs pos="1250">
                    <a:srgbClr val="505050"/>
                  </a:gs>
                  <a:gs pos="100000">
                    <a:srgbClr val="505050"/>
                  </a:gs>
                </a:gsLst>
                <a:lin ang="5400000" scaled="0"/>
              </a:gradFill>
            </a:endParaRPr>
          </a:p>
          <a:p>
            <a:pPr marL="101600" indent="0">
              <a:buFont typeface="Arial" pitchFamily="34" charset="0"/>
              <a:buNone/>
            </a:pPr>
            <a:r>
              <a:rPr lang="en-US" sz="2000" dirty="0" smtClean="0">
                <a:gradFill>
                  <a:gsLst>
                    <a:gs pos="1250">
                      <a:srgbClr val="505050"/>
                    </a:gs>
                    <a:gs pos="100000">
                      <a:srgbClr val="505050"/>
                    </a:gs>
                  </a:gsLst>
                  <a:lin ang="5400000" scaled="0"/>
                </a:gradFill>
                <a:latin typeface="Segoe UI"/>
              </a:rPr>
              <a:t>Defaults in the display template</a:t>
            </a:r>
          </a:p>
          <a:p>
            <a:pPr marL="114300" indent="0">
              <a:buFont typeface="Arial" pitchFamily="34" charset="0"/>
              <a:buNone/>
            </a:pPr>
            <a:r>
              <a:rPr lang="en-US" sz="2000" dirty="0" smtClean="0">
                <a:solidFill>
                  <a:srgbClr val="FFFFFF"/>
                </a:solidFill>
                <a:latin typeface="Consolas" panose="020B0609020204030204" pitchFamily="49" charset="0"/>
                <a:cs typeface="Consolas" panose="020B0609020204030204" pitchFamily="49" charset="0"/>
              </a:rPr>
              <a:t>&lt;</a:t>
            </a:r>
            <a:r>
              <a:rPr lang="en-US" sz="2000" dirty="0" err="1" smtClean="0">
                <a:solidFill>
                  <a:srgbClr val="FFFFFF"/>
                </a:solidFill>
                <a:latin typeface="Consolas" panose="020B0609020204030204" pitchFamily="49" charset="0"/>
                <a:cs typeface="Consolas" panose="020B0609020204030204" pitchFamily="49" charset="0"/>
              </a:rPr>
              <a:t>mso:ManagedPropertyMapping</a:t>
            </a:r>
            <a:r>
              <a:rPr lang="en-US" sz="2000" dirty="0" smtClean="0">
                <a:solidFill>
                  <a:srgbClr val="FFFFFF"/>
                </a:solidFill>
                <a:latin typeface="Consolas" panose="020B0609020204030204" pitchFamily="49" charset="0"/>
                <a:cs typeface="Consolas" panose="020B0609020204030204" pitchFamily="49" charset="0"/>
              </a:rPr>
              <a:t> </a:t>
            </a:r>
            <a:r>
              <a:rPr lang="en-US" sz="2000" dirty="0" err="1" smtClean="0">
                <a:solidFill>
                  <a:srgbClr val="FFFFFF"/>
                </a:solidFill>
                <a:latin typeface="Consolas" panose="020B0609020204030204" pitchFamily="49" charset="0"/>
                <a:cs typeface="Consolas" panose="020B0609020204030204" pitchFamily="49" charset="0"/>
              </a:rPr>
              <a:t>msdt:dt</a:t>
            </a:r>
            <a:r>
              <a:rPr lang="en-US" sz="2000" dirty="0" smtClean="0">
                <a:solidFill>
                  <a:srgbClr val="FFFFFF"/>
                </a:solidFill>
                <a:latin typeface="Consolas" panose="020B0609020204030204" pitchFamily="49" charset="0"/>
                <a:cs typeface="Consolas" panose="020B0609020204030204" pitchFamily="49" charset="0"/>
              </a:rPr>
              <a:t>="string"&gt;</a:t>
            </a:r>
          </a:p>
          <a:p>
            <a:pPr marL="114300" indent="0">
              <a:buFont typeface="Arial" pitchFamily="34" charset="0"/>
              <a:buNone/>
            </a:pPr>
            <a:r>
              <a:rPr lang="en-US" sz="2000" dirty="0" smtClean="0">
                <a:solidFill>
                  <a:srgbClr val="FFFFFF"/>
                </a:solidFill>
                <a:latin typeface="Consolas" panose="020B0609020204030204" pitchFamily="49" charset="0"/>
                <a:cs typeface="Consolas" panose="020B0609020204030204" pitchFamily="49" charset="0"/>
              </a:rPr>
              <a:t>'Link URL'{Link URL}:'Path</a:t>
            </a:r>
            <a:r>
              <a:rPr lang="en-US" sz="2000" dirty="0">
                <a:solidFill>
                  <a:srgbClr val="FFFFFF"/>
                </a:solidFill>
                <a:latin typeface="Consolas" panose="020B0609020204030204" pitchFamily="49" charset="0"/>
                <a:cs typeface="Consolas" panose="020B0609020204030204" pitchFamily="49" charset="0"/>
              </a:rPr>
              <a:t>'</a:t>
            </a:r>
            <a:endParaRPr lang="en-US" sz="2000" dirty="0" smtClean="0">
              <a:solidFill>
                <a:srgbClr val="FFFFFF"/>
              </a:solidFill>
              <a:latin typeface="Consolas" panose="020B0609020204030204" pitchFamily="49" charset="0"/>
              <a:cs typeface="Consolas" panose="020B0609020204030204" pitchFamily="49" charset="0"/>
            </a:endParaRPr>
          </a:p>
          <a:p>
            <a:pPr marL="114300" indent="0">
              <a:buFont typeface="Arial" pitchFamily="34" charset="0"/>
              <a:buNone/>
            </a:pPr>
            <a:r>
              <a:rPr lang="en-US" sz="2000" dirty="0" smtClean="0">
                <a:solidFill>
                  <a:srgbClr val="FFFFFF"/>
                </a:solidFill>
                <a:latin typeface="Consolas" panose="020B0609020204030204" pitchFamily="49" charset="0"/>
                <a:cs typeface="Consolas" panose="020B0609020204030204" pitchFamily="49" charset="0"/>
              </a:rPr>
              <a:t>&lt;/</a:t>
            </a:r>
            <a:r>
              <a:rPr lang="en-US" sz="2000" dirty="0" err="1" smtClean="0">
                <a:solidFill>
                  <a:srgbClr val="FFFFFF"/>
                </a:solidFill>
                <a:latin typeface="Consolas" panose="020B0609020204030204" pitchFamily="49" charset="0"/>
                <a:cs typeface="Consolas" panose="020B0609020204030204" pitchFamily="49" charset="0"/>
              </a:rPr>
              <a:t>mso:ManagedPropertyMapping</a:t>
            </a:r>
            <a:r>
              <a:rPr lang="en-US" sz="2000" dirty="0" smtClean="0">
                <a:solidFill>
                  <a:srgbClr val="FFFFFF"/>
                </a:solidFill>
                <a:latin typeface="Consolas" panose="020B0609020204030204" pitchFamily="49" charset="0"/>
                <a:cs typeface="Consolas" panose="020B0609020204030204" pitchFamily="49" charset="0"/>
              </a:rPr>
              <a:t>&gt;</a:t>
            </a:r>
            <a:endParaRPr lang="en-US" sz="2000" i="1" dirty="0" smtClean="0">
              <a:solidFill>
                <a:srgbClr val="FFFFFF"/>
              </a:solidFill>
              <a:latin typeface="Consolas" panose="020B0609020204030204" pitchFamily="49" charset="0"/>
              <a:cs typeface="Consolas" panose="020B0609020204030204" pitchFamily="49" charset="0"/>
            </a:endParaRPr>
          </a:p>
        </p:txBody>
      </p:sp>
      <p:sp>
        <p:nvSpPr>
          <p:cNvPr id="24" name="Text Placeholder 1"/>
          <p:cNvSpPr txBox="1">
            <a:spLocks/>
          </p:cNvSpPr>
          <p:nvPr/>
        </p:nvSpPr>
        <p:spPr>
          <a:xfrm>
            <a:off x="7395966" y="6073120"/>
            <a:ext cx="4051620" cy="461665"/>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buFont typeface="Arial" pitchFamily="34" charset="0"/>
              <a:buNone/>
            </a:pPr>
            <a:r>
              <a:rPr lang="en-US" sz="2000" dirty="0" smtClean="0">
                <a:gradFill>
                  <a:gsLst>
                    <a:gs pos="1250">
                      <a:srgbClr val="505050"/>
                    </a:gs>
                    <a:gs pos="100000">
                      <a:srgbClr val="505050"/>
                    </a:gs>
                  </a:gsLst>
                  <a:lin ang="5400000" scaled="0"/>
                </a:gradFill>
                <a:latin typeface="Segoe UI"/>
              </a:rPr>
              <a:t>Overrides by users per web-part</a:t>
            </a:r>
          </a:p>
        </p:txBody>
      </p:sp>
      <p:pic>
        <p:nvPicPr>
          <p:cNvPr id="5" name="Picture 4"/>
          <p:cNvPicPr>
            <a:picLocks noChangeAspect="1"/>
          </p:cNvPicPr>
          <p:nvPr/>
        </p:nvPicPr>
        <p:blipFill>
          <a:blip r:embed="rId4"/>
          <a:stretch>
            <a:fillRect/>
          </a:stretch>
        </p:blipFill>
        <p:spPr>
          <a:xfrm>
            <a:off x="7673658" y="3630617"/>
            <a:ext cx="3528060" cy="24425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116322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9"/>
                                        </p:tgtEl>
                                      </p:cBhvr>
                                    </p:animEffect>
                                    <p:set>
                                      <p:cBhvr>
                                        <p:cTn id="45" dur="1" fill="hold">
                                          <p:stCondLst>
                                            <p:cond delay="499"/>
                                          </p:stCondLst>
                                        </p:cTn>
                                        <p:tgtEl>
                                          <p:spTgt spid="9"/>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3"/>
                                        </p:tgtEl>
                                      </p:cBhvr>
                                    </p:animEffect>
                                    <p:set>
                                      <p:cBhvr>
                                        <p:cTn id="51" dur="1" fill="hold">
                                          <p:stCondLst>
                                            <p:cond delay="499"/>
                                          </p:stCondLst>
                                        </p:cTn>
                                        <p:tgtEl>
                                          <p:spTgt spid="13"/>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1"/>
                                        </p:tgtEl>
                                      </p:cBhvr>
                                    </p:animEffect>
                                    <p:set>
                                      <p:cBhvr>
                                        <p:cTn id="60" dur="1" fill="hold">
                                          <p:stCondLst>
                                            <p:cond delay="499"/>
                                          </p:stCondLst>
                                        </p:cTn>
                                        <p:tgtEl>
                                          <p:spTgt spid="11"/>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6" presetClass="emph" presetSubtype="0" decel="100000" fill="hold" nodeType="withEffect">
                                  <p:stCondLst>
                                    <p:cond delay="0"/>
                                  </p:stCondLst>
                                  <p:childTnLst>
                                    <p:animScale>
                                      <p:cBhvr>
                                        <p:cTn id="68" dur="500" fill="hold"/>
                                        <p:tgtEl>
                                          <p:spTgt spid="4"/>
                                        </p:tgtEl>
                                      </p:cBhvr>
                                      <p:by x="50000" y="50000"/>
                                    </p:animScale>
                                  </p:childTnLst>
                                </p:cTn>
                              </p:par>
                              <p:par>
                                <p:cTn id="69" presetID="42" presetClass="path" presetSubtype="0" decel="100000" fill="hold" nodeType="withEffect">
                                  <p:stCondLst>
                                    <p:cond delay="0"/>
                                  </p:stCondLst>
                                  <p:childTnLst>
                                    <p:animMotion origin="layout" path="M -1.50115E-6 1.92465E-6 L 0.00013 -0.09692 " pathEditMode="relative" rAng="0" ptsTypes="AA">
                                      <p:cBhvr>
                                        <p:cTn id="70" dur="500" fill="hold"/>
                                        <p:tgtEl>
                                          <p:spTgt spid="4"/>
                                        </p:tgtEl>
                                        <p:attrNameLst>
                                          <p:attrName>ppt_x</p:attrName>
                                          <p:attrName>ppt_y</p:attrName>
                                        </p:attrNameLst>
                                      </p:cBhvr>
                                      <p:rCtr x="0" y="-4857"/>
                                    </p:animMotion>
                                  </p:childTnLst>
                                </p:cTn>
                              </p:par>
                              <p:par>
                                <p:cTn id="71" presetID="6" presetClass="emph" presetSubtype="0" decel="100000" fill="hold" grpId="1" nodeType="withEffect">
                                  <p:stCondLst>
                                    <p:cond delay="0"/>
                                  </p:stCondLst>
                                  <p:childTnLst>
                                    <p:animScale>
                                      <p:cBhvr>
                                        <p:cTn id="72" dur="500" fill="hold"/>
                                        <p:tgtEl>
                                          <p:spTgt spid="18"/>
                                        </p:tgtEl>
                                      </p:cBhvr>
                                      <p:by x="50000" y="50000"/>
                                    </p:animScale>
                                  </p:childTnLst>
                                </p:cTn>
                              </p:par>
                              <p:par>
                                <p:cTn id="73" presetID="42" presetClass="path" presetSubtype="0" decel="100000" fill="hold" grpId="2" nodeType="withEffect">
                                  <p:stCondLst>
                                    <p:cond delay="0"/>
                                  </p:stCondLst>
                                  <p:childTnLst>
                                    <p:animMotion origin="layout" path="M 0.00383 0.00681 L 0.00396 -0.09011 " pathEditMode="relative" rAng="0" ptsTypes="AA">
                                      <p:cBhvr>
                                        <p:cTn id="74" dur="500" fill="hold"/>
                                        <p:tgtEl>
                                          <p:spTgt spid="18"/>
                                        </p:tgtEl>
                                        <p:attrNameLst>
                                          <p:attrName>ppt_x</p:attrName>
                                          <p:attrName>ppt_y</p:attrName>
                                        </p:attrNameLst>
                                      </p:cBhvr>
                                      <p:rCtr x="0" y="-4857"/>
                                    </p:animMotion>
                                  </p:childTnLst>
                                </p:cTn>
                              </p:par>
                            </p:childTnLst>
                          </p:cTn>
                        </p:par>
                        <p:par>
                          <p:cTn id="75" fill="hold">
                            <p:stCondLst>
                              <p:cond delay="500"/>
                            </p:stCondLst>
                            <p:childTnLst>
                              <p:par>
                                <p:cTn id="76" presetID="10" presetClass="entr" presetSubtype="0" fill="hold" nodeType="afterEffect">
                                  <p:stCondLst>
                                    <p:cond delay="0"/>
                                  </p:stCondLst>
                                  <p:childTnLst>
                                    <p:set>
                                      <p:cBhvr>
                                        <p:cTn id="77" dur="1" fill="hold">
                                          <p:stCondLst>
                                            <p:cond delay="0"/>
                                          </p:stCondLst>
                                        </p:cTn>
                                        <p:tgtEl>
                                          <p:spTgt spid="23">
                                            <p:txEl>
                                              <p:pRg st="0" end="0"/>
                                            </p:txEl>
                                          </p:spTgt>
                                        </p:tgtEl>
                                        <p:attrNameLst>
                                          <p:attrName>style.visibility</p:attrName>
                                        </p:attrNameLst>
                                      </p:cBhvr>
                                      <p:to>
                                        <p:strVal val="visible"/>
                                      </p:to>
                                    </p:set>
                                    <p:animEffect transition="in" filter="fade">
                                      <p:cBhvr>
                                        <p:cTn id="78" dur="500"/>
                                        <p:tgtEl>
                                          <p:spTgt spid="23">
                                            <p:txEl>
                                              <p:pRg st="0" end="0"/>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3">
                                            <p:txEl>
                                              <p:pRg st="2" end="2"/>
                                            </p:txEl>
                                          </p:spTgt>
                                        </p:tgtEl>
                                        <p:attrNameLst>
                                          <p:attrName>style.visibility</p:attrName>
                                        </p:attrNameLst>
                                      </p:cBhvr>
                                      <p:to>
                                        <p:strVal val="visible"/>
                                      </p:to>
                                    </p:set>
                                    <p:animEffect transition="in" filter="fade">
                                      <p:cBhvr>
                                        <p:cTn id="83" dur="500"/>
                                        <p:tgtEl>
                                          <p:spTgt spid="23">
                                            <p:txEl>
                                              <p:pRg st="2" end="2"/>
                                            </p:txEl>
                                          </p:spTgt>
                                        </p:tgtEl>
                                      </p:cBhvr>
                                    </p:animEffect>
                                  </p:childTnLst>
                                </p:cTn>
                              </p:par>
                              <p:par>
                                <p:cTn id="84" presetID="10" presetClass="entr" presetSubtype="0" fill="hold" nodeType="withEffect">
                                  <p:stCondLst>
                                    <p:cond delay="0"/>
                                  </p:stCondLst>
                                  <p:childTnLst>
                                    <p:set>
                                      <p:cBhvr>
                                        <p:cTn id="85" dur="1" fill="hold">
                                          <p:stCondLst>
                                            <p:cond delay="0"/>
                                          </p:stCondLst>
                                        </p:cTn>
                                        <p:tgtEl>
                                          <p:spTgt spid="23">
                                            <p:txEl>
                                              <p:pRg st="3" end="3"/>
                                            </p:txEl>
                                          </p:spTgt>
                                        </p:tgtEl>
                                        <p:attrNameLst>
                                          <p:attrName>style.visibility</p:attrName>
                                        </p:attrNameLst>
                                      </p:cBhvr>
                                      <p:to>
                                        <p:strVal val="visible"/>
                                      </p:to>
                                    </p:set>
                                    <p:animEffect transition="in" filter="fade">
                                      <p:cBhvr>
                                        <p:cTn id="86" dur="500"/>
                                        <p:tgtEl>
                                          <p:spTgt spid="23">
                                            <p:txEl>
                                              <p:pRg st="3" end="3"/>
                                            </p:txEl>
                                          </p:spTgt>
                                        </p:tgtEl>
                                      </p:cBhvr>
                                    </p:animEffect>
                                  </p:childTnLst>
                                </p:cTn>
                              </p:par>
                              <p:par>
                                <p:cTn id="87" presetID="10" presetClass="entr" presetSubtype="0" fill="hold" nodeType="withEffect">
                                  <p:stCondLst>
                                    <p:cond delay="0"/>
                                  </p:stCondLst>
                                  <p:childTnLst>
                                    <p:set>
                                      <p:cBhvr>
                                        <p:cTn id="88" dur="1" fill="hold">
                                          <p:stCondLst>
                                            <p:cond delay="0"/>
                                          </p:stCondLst>
                                        </p:cTn>
                                        <p:tgtEl>
                                          <p:spTgt spid="23">
                                            <p:txEl>
                                              <p:pRg st="4" end="4"/>
                                            </p:txEl>
                                          </p:spTgt>
                                        </p:tgtEl>
                                        <p:attrNameLst>
                                          <p:attrName>style.visibility</p:attrName>
                                        </p:attrNameLst>
                                      </p:cBhvr>
                                      <p:to>
                                        <p:strVal val="visible"/>
                                      </p:to>
                                    </p:set>
                                    <p:animEffect transition="in" filter="fade">
                                      <p:cBhvr>
                                        <p:cTn id="89" dur="500"/>
                                        <p:tgtEl>
                                          <p:spTgt spid="23">
                                            <p:txEl>
                                              <p:pRg st="4" end="4"/>
                                            </p:txEl>
                                          </p:spTgt>
                                        </p:tgtEl>
                                      </p:cBhvr>
                                    </p:animEffect>
                                  </p:childTnLst>
                                </p:cTn>
                              </p:par>
                              <p:par>
                                <p:cTn id="90" presetID="10" presetClass="entr" presetSubtype="0" fill="hold" nodeType="withEffect">
                                  <p:stCondLst>
                                    <p:cond delay="0"/>
                                  </p:stCondLst>
                                  <p:childTnLst>
                                    <p:set>
                                      <p:cBhvr>
                                        <p:cTn id="91" dur="1" fill="hold">
                                          <p:stCondLst>
                                            <p:cond delay="0"/>
                                          </p:stCondLst>
                                        </p:cTn>
                                        <p:tgtEl>
                                          <p:spTgt spid="23">
                                            <p:txEl>
                                              <p:pRg st="5" end="5"/>
                                            </p:txEl>
                                          </p:spTgt>
                                        </p:tgtEl>
                                        <p:attrNameLst>
                                          <p:attrName>style.visibility</p:attrName>
                                        </p:attrNameLst>
                                      </p:cBhvr>
                                      <p:to>
                                        <p:strVal val="visible"/>
                                      </p:to>
                                    </p:set>
                                    <p:animEffect transition="in" filter="fade">
                                      <p:cBhvr>
                                        <p:cTn id="92" dur="500"/>
                                        <p:tgtEl>
                                          <p:spTgt spid="23">
                                            <p:txEl>
                                              <p:pRg st="5" end="5"/>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fade">
                                      <p:cBhvr>
                                        <p:cTn id="95" dur="500"/>
                                        <p:tgtEl>
                                          <p:spTgt spid="6"/>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24">
                                            <p:txEl>
                                              <p:pRg st="0" end="0"/>
                                            </p:txEl>
                                          </p:spTgt>
                                        </p:tgtEl>
                                        <p:attrNameLst>
                                          <p:attrName>style.visibility</p:attrName>
                                        </p:attrNameLst>
                                      </p:cBhvr>
                                      <p:to>
                                        <p:strVal val="visible"/>
                                      </p:to>
                                    </p:set>
                                    <p:animEffect transition="in" filter="fade">
                                      <p:cBhvr>
                                        <p:cTn id="100" dur="500"/>
                                        <p:tgtEl>
                                          <p:spTgt spid="24">
                                            <p:txEl>
                                              <p:pRg st="0" end="0"/>
                                            </p:txEl>
                                          </p:spTgt>
                                        </p:tgtEl>
                                      </p:cBhvr>
                                    </p:animEffect>
                                  </p:childTnLst>
                                </p:cTn>
                              </p:par>
                              <p:par>
                                <p:cTn id="101" presetID="10" presetClass="entr" presetSubtype="0" fill="hold" nodeType="with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fade">
                                      <p:cBhvr>
                                        <p:cTn id="10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8" grpId="0" animBg="1"/>
      <p:bldP spid="18" grpId="1" animBg="1"/>
      <p:bldP spid="18" grpId="2"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Ethan Gur-esh, Jeremy Kelley</External_x0020_Speaker>
    <Session_x0020_Code xmlns="2295e2e7-0eeb-498e-8716-217bb2ee6ee3">SPC246</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Ethan Gur-esh, Jeremy Kelley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6063448-867F-4395-8E46-126C0ED4B1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purl.org/dc/dcmitype/"/>
    <ds:schemaRef ds:uri="http://www.w3.org/XML/1998/namespace"/>
    <ds:schemaRef ds:uri="230e9df3-be65-4c73-a93b-d1236ebd677e"/>
    <ds:schemaRef ds:uri="2295e2e7-0eeb-498e-8716-217bb2ee6ee3"/>
    <ds:schemaRef ds:uri="http://schemas.openxmlformats.org/package/2006/metadata/core-properties"/>
    <ds:schemaRef ds:uri="http://purl.org/dc/terms/"/>
    <ds:schemaRef ds:uri="http://schemas.microsoft.com/office/2006/documentManagement/types"/>
    <ds:schemaRef ds:uri="http://schemas.microsoft.com/office/2006/metadata/properties"/>
    <ds:schemaRef ds:uri="http://schemas.microsoft.com/office/infopath/2007/PartnerControls"/>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17088</TotalTime>
  <Words>2968</Words>
  <Application>Microsoft Office PowerPoint</Application>
  <PresentationFormat>Custom</PresentationFormat>
  <Paragraphs>270</Paragraphs>
  <Slides>27</Slides>
  <Notes>18</Notes>
  <HiddenSlides>0</HiddenSlides>
  <MMClips>0</MMClips>
  <ScaleCrop>false</ScaleCrop>
  <HeadingPairs>
    <vt:vector size="4" baseType="variant">
      <vt:variant>
        <vt:lpstr>Theme</vt:lpstr>
      </vt:variant>
      <vt:variant>
        <vt:i4>5</vt:i4>
      </vt:variant>
      <vt:variant>
        <vt:lpstr>Slide Titles</vt:lpstr>
      </vt:variant>
      <vt:variant>
        <vt:i4>27</vt:i4>
      </vt:variant>
    </vt:vector>
  </HeadingPairs>
  <TitlesOfParts>
    <vt:vector size="32" baseType="lpstr">
      <vt:lpstr>5-30072_SPC2012_Developer_Template_16x9</vt:lpstr>
      <vt:lpstr>5-30072_SPC2012_Developer_Template_16x9_Light</vt:lpstr>
      <vt:lpstr>1_5-30072_SPC2012_Developer_Template_16x9</vt:lpstr>
      <vt:lpstr>5-30072_SPC2012_IT-Pro_Template_16x9_Light</vt:lpstr>
      <vt:lpstr>5-30072_SPC2012_Business_Template_16x9_Light</vt:lpstr>
      <vt:lpstr>PowerPoint Presentation</vt:lpstr>
      <vt:lpstr>Using jQuery and Display Templates to create modern Web Sites  </vt:lpstr>
      <vt:lpstr>What we’re going to learn…</vt:lpstr>
      <vt:lpstr>Designing your web site in  SharePoint 2013</vt:lpstr>
      <vt:lpstr>Contoso Electronics</vt:lpstr>
      <vt:lpstr>Logical Model of Display Templates</vt:lpstr>
      <vt:lpstr>Hello (Cool) World</vt:lpstr>
      <vt:lpstr>Hello (Cool) World - Recap</vt:lpstr>
      <vt:lpstr>Getting data into CS display templates</vt:lpstr>
      <vt:lpstr>Sliding Details</vt:lpstr>
      <vt:lpstr>Sliding Details - Recap</vt:lpstr>
      <vt:lpstr>Tying item and control templates together</vt:lpstr>
      <vt:lpstr>Preview Pane</vt:lpstr>
      <vt:lpstr>Preview Pane - Recap</vt:lpstr>
      <vt:lpstr>Search Data Provider</vt:lpstr>
      <vt:lpstr>Interacting with Search Query Context</vt:lpstr>
      <vt:lpstr>Infinite Scrolling</vt:lpstr>
      <vt:lpstr>RECAP: Infinite Scrolling Demo</vt:lpstr>
      <vt:lpstr>Refiners</vt:lpstr>
      <vt:lpstr>Allowing users some control: Refiners</vt:lpstr>
      <vt:lpstr>Refining by Color</vt:lpstr>
      <vt:lpstr>Refining by Color - Recap</vt:lpstr>
      <vt:lpstr>Related WCM Sessions @ SPC</vt:lpstr>
      <vt:lpstr>WCM HOLs and events @ SPC</vt:lpstr>
      <vt:lpstr>Further resources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jQuery and Display Templates to create modern Web Sites</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930</cp:revision>
  <dcterms:created xsi:type="dcterms:W3CDTF">2012-05-22T07:38:31Z</dcterms:created>
  <dcterms:modified xsi:type="dcterms:W3CDTF">2012-12-06T00:34:04Z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