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7" r:id="rId6"/>
  </p:sldMasterIdLst>
  <p:notesMasterIdLst>
    <p:notesMasterId r:id="rId45"/>
  </p:notesMasterIdLst>
  <p:handoutMasterIdLst>
    <p:handoutMasterId r:id="rId46"/>
  </p:handoutMasterIdLst>
  <p:sldIdLst>
    <p:sldId id="1055" r:id="rId7"/>
    <p:sldId id="1054" r:id="rId8"/>
    <p:sldId id="1090" r:id="rId9"/>
    <p:sldId id="1091" r:id="rId10"/>
    <p:sldId id="1093" r:id="rId11"/>
    <p:sldId id="1095" r:id="rId12"/>
    <p:sldId id="1151" r:id="rId13"/>
    <p:sldId id="1148" r:id="rId14"/>
    <p:sldId id="1149" r:id="rId15"/>
    <p:sldId id="1150" r:id="rId16"/>
    <p:sldId id="1136" r:id="rId17"/>
    <p:sldId id="1098" r:id="rId18"/>
    <p:sldId id="1099" r:id="rId19"/>
    <p:sldId id="1156" r:id="rId20"/>
    <p:sldId id="1157" r:id="rId21"/>
    <p:sldId id="1155" r:id="rId22"/>
    <p:sldId id="1137" r:id="rId23"/>
    <p:sldId id="1104" r:id="rId24"/>
    <p:sldId id="1135" r:id="rId25"/>
    <p:sldId id="1162" r:id="rId26"/>
    <p:sldId id="1166" r:id="rId27"/>
    <p:sldId id="1142" r:id="rId28"/>
    <p:sldId id="1159" r:id="rId29"/>
    <p:sldId id="1161" r:id="rId30"/>
    <p:sldId id="1092" r:id="rId31"/>
    <p:sldId id="1163" r:id="rId32"/>
    <p:sldId id="1164" r:id="rId33"/>
    <p:sldId id="1109" r:id="rId34"/>
    <p:sldId id="1110" r:id="rId35"/>
    <p:sldId id="1111" r:id="rId36"/>
    <p:sldId id="1112" r:id="rId37"/>
    <p:sldId id="1165" r:id="rId38"/>
    <p:sldId id="1140" r:id="rId39"/>
    <p:sldId id="1125" r:id="rId40"/>
    <p:sldId id="1143" r:id="rId41"/>
    <p:sldId id="1144" r:id="rId42"/>
    <p:sldId id="1167" r:id="rId43"/>
    <p:sldId id="1076" r:id="rId4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6DD5C800-9A2C-4823-B056-4AFFC9A97500}">
          <p14:sldIdLst>
            <p14:sldId id="1055"/>
            <p14:sldId id="1054"/>
            <p14:sldId id="1090"/>
            <p14:sldId id="1091"/>
          </p14:sldIdLst>
        </p14:section>
        <p14:section name="Identity Management" id="{EDE08E9B-B3C7-4A6B-A681-5CF3E28E9DA1}">
          <p14:sldIdLst>
            <p14:sldId id="1093"/>
            <p14:sldId id="1095"/>
            <p14:sldId id="1151"/>
            <p14:sldId id="1148"/>
            <p14:sldId id="1149"/>
            <p14:sldId id="1150"/>
          </p14:sldIdLst>
        </p14:section>
        <p14:section name="UPA Architecture" id="{5E544D2C-0E15-48DD-A363-EBE60A95A31A}">
          <p14:sldIdLst>
            <p14:sldId id="1136"/>
            <p14:sldId id="1098"/>
            <p14:sldId id="1099"/>
            <p14:sldId id="1156"/>
            <p14:sldId id="1157"/>
            <p14:sldId id="1155"/>
          </p14:sldIdLst>
        </p14:section>
        <p14:section name="AD import" id="{0A20CB17-A8B6-4C65-BB5E-D4C810C774ED}">
          <p14:sldIdLst>
            <p14:sldId id="1137"/>
            <p14:sldId id="1104"/>
            <p14:sldId id="1135"/>
            <p14:sldId id="1162"/>
            <p14:sldId id="1166"/>
            <p14:sldId id="1142"/>
            <p14:sldId id="1159"/>
            <p14:sldId id="1161"/>
            <p14:sldId id="1092"/>
            <p14:sldId id="1163"/>
            <p14:sldId id="1164"/>
          </p14:sldIdLst>
        </p14:section>
        <p14:section name="Provisioning the UPA and UPS" id="{1034F369-2E2A-4CFC-ACD5-B53E6B438C8C}">
          <p14:sldIdLst>
            <p14:sldId id="1109"/>
            <p14:sldId id="1110"/>
            <p14:sldId id="1111"/>
            <p14:sldId id="1112"/>
            <p14:sldId id="1165"/>
          </p14:sldIdLst>
        </p14:section>
        <p14:section name="Recommendations" id="{33C4717B-1D17-451D-9FAB-D1B6DB6525FB}">
          <p14:sldIdLst>
            <p14:sldId id="1140"/>
            <p14:sldId id="1125"/>
            <p14:sldId id="1143"/>
            <p14:sldId id="1144"/>
          </p14:sldIdLst>
        </p14:section>
        <p14:section name="SPC Template" id="{9A0A574F-9B94-45DB-9C86-F8F367A70F59}">
          <p14:sldIdLst>
            <p14:sldId id="1167"/>
            <p14:sldId id="1076"/>
          </p14:sldIdLst>
        </p14:section>
      </p14:sectionLst>
    </p:ext>
    <p:ext uri="{EFAFB233-063F-42B5-8137-9DF3F51BA10A}">
      <p15:sldGuideLst xmlns:p15="http://schemas.microsoft.com/office/powerpoint/2012/main" xmlns="">
        <p15:guide id="1" orient="horz" pos="187">
          <p15:clr>
            <a:srgbClr val="A4A3A4"/>
          </p15:clr>
        </p15:guide>
        <p15:guide id="2" orient="horz" pos="797" userDrawn="1">
          <p15:clr>
            <a:srgbClr val="A4A3A4"/>
          </p15:clr>
        </p15:guide>
        <p15:guide id="3" orient="horz" pos="1341" userDrawn="1">
          <p15:clr>
            <a:srgbClr val="A4A3A4"/>
          </p15:clr>
        </p15:guide>
        <p15:guide id="4" orient="horz" pos="2294" userDrawn="1">
          <p15:clr>
            <a:srgbClr val="A4A3A4"/>
          </p15:clr>
        </p15:guide>
        <p15:guide id="5" orient="horz" pos="4199" userDrawn="1">
          <p15:clr>
            <a:srgbClr val="A4A3A4"/>
          </p15:clr>
        </p15:guide>
        <p15:guide id="6" orient="horz" pos="3655" userDrawn="1">
          <p15:clr>
            <a:srgbClr val="A4A3A4"/>
          </p15:clr>
        </p15:guide>
        <p15:guide id="7" orient="horz" pos="3065" userDrawn="1">
          <p15:clr>
            <a:srgbClr val="A4A3A4"/>
          </p15:clr>
        </p15:guide>
        <p15:guide id="8" orient="horz" pos="1931" userDrawn="1">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92" userDrawn="1">
          <p15:clr>
            <a:srgbClr val="A4A3A4"/>
          </p15:clr>
        </p15:guide>
        <p15:guide id="14" pos="3645" userDrawn="1">
          <p15:clr>
            <a:srgbClr val="A4A3A4"/>
          </p15:clr>
        </p15:guide>
        <p15:guide id="15" pos="1876" userDrawn="1">
          <p15:clr>
            <a:srgbClr val="A4A3A4"/>
          </p15:clr>
        </p15:guide>
        <p15:guide id="16" pos="2466" userDrawn="1">
          <p15:clr>
            <a:srgbClr val="A4A3A4"/>
          </p15:clr>
        </p15:guide>
        <p15:guide id="17" pos="4205">
          <p15:clr>
            <a:srgbClr val="A4A3A4"/>
          </p15:clr>
        </p15:guide>
        <p15:guide id="18" pos="4781">
          <p15:clr>
            <a:srgbClr val="A4A3A4"/>
          </p15:clr>
        </p15:guide>
        <p15:guide id="19" pos="5357">
          <p15:clr>
            <a:srgbClr val="A4A3A4"/>
          </p15:clr>
        </p15:guide>
        <p15:guide id="20" pos="5958" userDrawn="1">
          <p15:clr>
            <a:srgbClr val="A4A3A4"/>
          </p15:clr>
        </p15:guide>
        <p15:guide id="21" pos="6502" userDrawn="1">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A9BB"/>
    <a:srgbClr val="74627D"/>
    <a:srgbClr val="D9ABC2"/>
    <a:srgbClr val="000000"/>
    <a:srgbClr val="002050"/>
    <a:srgbClr val="442359"/>
    <a:srgbClr val="333333"/>
    <a:srgbClr val="FFFFFF"/>
    <a:srgbClr val="50505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16" autoAdjust="0"/>
    <p:restoredTop sz="95987" autoAdjust="0"/>
  </p:normalViewPr>
  <p:slideViewPr>
    <p:cSldViewPr>
      <p:cViewPr>
        <p:scale>
          <a:sx n="112" d="100"/>
          <a:sy n="112" d="100"/>
        </p:scale>
        <p:origin x="-72" y="-72"/>
      </p:cViewPr>
      <p:guideLst>
        <p:guide orient="horz" pos="187"/>
        <p:guide orient="horz" pos="797"/>
        <p:guide orient="horz" pos="1341"/>
        <p:guide orient="horz" pos="2294"/>
        <p:guide orient="horz" pos="4199"/>
        <p:guide orient="horz" pos="3655"/>
        <p:guide orient="horz" pos="3065"/>
        <p:guide orient="horz" pos="1931"/>
        <p:guide pos="173"/>
        <p:guide pos="1325"/>
        <p:guide pos="7661"/>
        <p:guide pos="749"/>
        <p:guide pos="7092"/>
        <p:guide pos="3645"/>
        <p:guide pos="1876"/>
        <p:guide pos="2466"/>
        <p:guide pos="4205"/>
        <p:guide pos="4781"/>
        <p:guide pos="5357"/>
        <p:guide pos="5958"/>
        <p:guide pos="6502"/>
        <p:guide pos="3053"/>
      </p:guideLst>
    </p:cSldViewPr>
  </p:slideViewPr>
  <p:outlineViewPr>
    <p:cViewPr>
      <p:scale>
        <a:sx n="33" d="100"/>
        <a:sy n="33" d="100"/>
      </p:scale>
      <p:origin x="0" y="-2722"/>
    </p:cViewPr>
  </p:outlineViewPr>
  <p:notesTextViewPr>
    <p:cViewPr>
      <p:scale>
        <a:sx n="100" d="100"/>
        <a:sy n="100" d="100"/>
      </p:scale>
      <p:origin x="0" y="0"/>
    </p:cViewPr>
  </p:notesTextViewPr>
  <p:sorterViewPr>
    <p:cViewPr>
      <p:scale>
        <a:sx n="33" d="100"/>
        <a:sy n="33" d="100"/>
      </p:scale>
      <p:origin x="0" y="0"/>
    </p:cViewPr>
  </p:sorterViewPr>
  <p:notesViewPr>
    <p:cSldViewPr showGuides="1">
      <p:cViewPr varScale="1">
        <p:scale>
          <a:sx n="97" d="100"/>
          <a:sy n="97" d="100"/>
        </p:scale>
        <p:origin x="4008"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12/5/2012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12/5/2012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12/5/2012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12/5/2012 2:37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38</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1428275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type="body" sz="quarter" idx="13" hasCustomPrompt="1"/>
          </p:nvPr>
        </p:nvSpPr>
        <p:spPr>
          <a:xfrm>
            <a:off x="9784358" y="1028409"/>
            <a:ext cx="2377480" cy="461665"/>
          </a:xfrm>
        </p:spPr>
        <p:txBody>
          <a:bodyPr/>
          <a:lstStyle>
            <a:lvl1pPr marL="0" indent="0" algn="r">
              <a:buNone/>
              <a:defRPr sz="2000" baseline="0">
                <a:latin typeface="+mn-lt"/>
              </a:defRPr>
            </a:lvl1pPr>
          </a:lstStyle>
          <a:p>
            <a:pPr lvl="0"/>
            <a:r>
              <a:rPr lang="en-US" dirty="0" smtClean="0"/>
              <a:t>Session code</a:t>
            </a:r>
            <a:endParaRPr lang="en-US" dirty="0"/>
          </a:p>
        </p:txBody>
      </p:sp>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881293531"/>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4347294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16382528"/>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10939238"/>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86874538"/>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9508825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00335138"/>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332061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31532786"/>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9935536"/>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3250387"/>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6465143"/>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6.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image" Target="../media/image6.png"/><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theme" Target="../theme/theme3.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05" r:id="rId12"/>
    <p:sldLayoutId id="2147484206"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05919327"/>
      </p:ext>
    </p:extLst>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5.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myspc.sharepointconference.com/" TargetMode="External"/><Relationship Id="rId1" Type="http://schemas.openxmlformats.org/officeDocument/2006/relationships/slideLayout" Target="../slideLayouts/slideLayout4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Make friends with your DS admins!</a:t>
            </a:r>
            <a:endParaRPr lang="en-GB" dirty="0"/>
          </a:p>
        </p:txBody>
      </p:sp>
      <p:sp>
        <p:nvSpPr>
          <p:cNvPr id="4" name="Rectangle 3"/>
          <p:cNvSpPr/>
          <p:nvPr/>
        </p:nvSpPr>
        <p:spPr bwMode="auto">
          <a:xfrm>
            <a:off x="274639" y="4546255"/>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Especially when Active Directory is externally managed</a:t>
            </a:r>
            <a:endParaRPr lang="en-US" sz="2700" dirty="0">
              <a:solidFill>
                <a:srgbClr val="505050"/>
              </a:solidFill>
              <a:latin typeface="Lucida Console" panose="020B0609040504020204" pitchFamily="49" charset="0"/>
              <a:ea typeface="Segoe UI" pitchFamily="34" charset="0"/>
              <a:cs typeface="Segoe UI" pitchFamily="34" charset="0"/>
            </a:endParaRPr>
          </a:p>
        </p:txBody>
      </p:sp>
      <p:sp>
        <p:nvSpPr>
          <p:cNvPr id="5" name="Rectangle 4"/>
          <p:cNvSpPr/>
          <p:nvPr/>
        </p:nvSpPr>
        <p:spPr bwMode="auto">
          <a:xfrm>
            <a:off x="279399" y="1697062"/>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Can make or break a large scale social deployment</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4341269" y="4546255"/>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e.g. Reboot of domain controllers, Windows Update</a:t>
            </a:r>
          </a:p>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Large and/or bulk updates</a:t>
            </a:r>
          </a:p>
          <a:p>
            <a:pPr defTabSz="932472" fontAlgn="base">
              <a:lnSpc>
                <a:spcPct val="90000"/>
              </a:lnSpc>
              <a:spcBef>
                <a:spcPct val="0"/>
              </a:spcBef>
              <a:spcAft>
                <a:spcPct val="0"/>
              </a:spcAft>
            </a:pPr>
            <a:endParaRPr lang="en-US" sz="2800" dirty="0">
              <a:solidFill>
                <a:srgbClr val="505050"/>
              </a:solidFill>
              <a:latin typeface="Segoe UI Light"/>
              <a:ea typeface="Segoe UI" pitchFamily="34" charset="0"/>
              <a:cs typeface="Segoe UI" pitchFamily="34" charset="0"/>
            </a:endParaRPr>
          </a:p>
        </p:txBody>
      </p:sp>
      <p:sp>
        <p:nvSpPr>
          <p:cNvPr id="7" name="Rectangle 6"/>
          <p:cNvSpPr/>
          <p:nvPr/>
        </p:nvSpPr>
        <p:spPr bwMode="auto">
          <a:xfrm>
            <a:off x="4346029" y="1697062"/>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Regular communications is a must!</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8378480" y="4551687"/>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Replicating Directory Changes</a:t>
            </a:r>
          </a:p>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Additional rights for property export</a:t>
            </a:r>
            <a:endParaRPr lang="en-US" sz="2800" dirty="0" smtClean="0">
              <a:solidFill>
                <a:srgbClr val="FF0000"/>
              </a:solidFill>
              <a:latin typeface="Segoe UI Light"/>
              <a:ea typeface="Segoe UI" pitchFamily="34" charset="0"/>
              <a:cs typeface="Segoe UI" pitchFamily="34" charset="0"/>
            </a:endParaRPr>
          </a:p>
        </p:txBody>
      </p:sp>
      <p:sp>
        <p:nvSpPr>
          <p:cNvPr id="9" name="Rectangle 8"/>
          <p:cNvSpPr/>
          <p:nvPr/>
        </p:nvSpPr>
        <p:spPr bwMode="auto">
          <a:xfrm>
            <a:off x="8383240" y="1702494"/>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Change Control for pre-requisites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0969846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User Profile Service Application Architecture</a:t>
            </a:r>
            <a:endParaRPr lang="en-US" dirty="0">
              <a:solidFill>
                <a:schemeClr val="bg1"/>
              </a:solidFill>
            </a:endParaRPr>
          </a:p>
        </p:txBody>
      </p:sp>
    </p:spTree>
    <p:extLst>
      <p:ext uri="{BB962C8B-B14F-4D97-AF65-F5344CB8AC3E}">
        <p14:creationId xmlns:p14="http://schemas.microsoft.com/office/powerpoint/2010/main" val="3837499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Lessons from the field</a:t>
            </a:r>
            <a:endParaRPr lang="en-GB" dirty="0"/>
          </a:p>
        </p:txBody>
      </p:sp>
      <p:sp>
        <p:nvSpPr>
          <p:cNvPr id="5" name="Rectangle 4"/>
          <p:cNvSpPr/>
          <p:nvPr/>
        </p:nvSpPr>
        <p:spPr bwMode="auto">
          <a:xfrm>
            <a:off x="274639" y="4546255"/>
            <a:ext cx="548639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One of the most common causes of weak deployments, limited functionality and upgrade pain</a:t>
            </a:r>
          </a:p>
        </p:txBody>
      </p:sp>
      <p:sp>
        <p:nvSpPr>
          <p:cNvPr id="6" name="Rectangle 5"/>
          <p:cNvSpPr/>
          <p:nvPr/>
        </p:nvSpPr>
        <p:spPr bwMode="auto">
          <a:xfrm>
            <a:off x="279399" y="1697062"/>
            <a:ext cx="5755880"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Inadequate understanding of the UPA architecture</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403563" y="1697062"/>
            <a:ext cx="5760640"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Features and design constraints drive deployment options</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6403563" y="4531052"/>
            <a:ext cx="6151378"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Federate or replicate?</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Central farms, regional farms, both?</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Relationship with other services</a:t>
            </a:r>
          </a:p>
        </p:txBody>
      </p:sp>
    </p:spTree>
    <p:extLst>
      <p:ext uri="{BB962C8B-B14F-4D97-AF65-F5344CB8AC3E}">
        <p14:creationId xmlns:p14="http://schemas.microsoft.com/office/powerpoint/2010/main" val="12902143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2" grpId="0" animBg="1"/>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Lessons from the field</a:t>
            </a:r>
            <a:endParaRPr lang="en-GB" dirty="0"/>
          </a:p>
        </p:txBody>
      </p:sp>
      <p:sp>
        <p:nvSpPr>
          <p:cNvPr id="5" name="Rectangle 4"/>
          <p:cNvSpPr/>
          <p:nvPr/>
        </p:nvSpPr>
        <p:spPr bwMode="auto">
          <a:xfrm>
            <a:off x="274639" y="4546255"/>
            <a:ext cx="548639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Security</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Privacy</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Policy</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Operations</a:t>
            </a:r>
          </a:p>
        </p:txBody>
      </p:sp>
      <p:sp>
        <p:nvSpPr>
          <p:cNvPr id="6" name="Rectangle 5"/>
          <p:cNvSpPr/>
          <p:nvPr/>
        </p:nvSpPr>
        <p:spPr bwMode="auto">
          <a:xfrm>
            <a:off x="279399" y="1697062"/>
            <a:ext cx="575588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Inadequate planning for User Profiles</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403563" y="1697062"/>
            <a:ext cx="576064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Supporting Infrastructure and related services</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6403563" y="4531052"/>
            <a:ext cx="5976664"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SQL Server</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Distributed Cache</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SharePoint Server Search</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Managed Metadata</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Business Data Connectivity</a:t>
            </a:r>
          </a:p>
        </p:txBody>
      </p:sp>
    </p:spTree>
    <p:extLst>
      <p:ext uri="{BB962C8B-B14F-4D97-AF65-F5344CB8AC3E}">
        <p14:creationId xmlns:p14="http://schemas.microsoft.com/office/powerpoint/2010/main" val="27698989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2" grpId="0" animBg="1"/>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Profile Sync Goals for SharePoint 2013</a:t>
            </a:r>
            <a:endParaRPr lang="en-GB" dirty="0"/>
          </a:p>
        </p:txBody>
      </p:sp>
      <p:sp>
        <p:nvSpPr>
          <p:cNvPr id="4" name="Rectangle 3"/>
          <p:cNvSpPr/>
          <p:nvPr/>
        </p:nvSpPr>
        <p:spPr bwMode="auto">
          <a:xfrm>
            <a:off x="27464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000" dirty="0">
                <a:solidFill>
                  <a:srgbClr val="505050"/>
                </a:solidFill>
                <a:latin typeface="Segoe UI Light"/>
                <a:ea typeface="Segoe UI" pitchFamily="34" charset="0"/>
                <a:cs typeface="Segoe UI" pitchFamily="34" charset="0"/>
              </a:rPr>
              <a:t>Large organizations should be able to perform a full sync of AD and SharePoint data over a </a:t>
            </a:r>
            <a:r>
              <a:rPr lang="en-GB" sz="2000" dirty="0" smtClean="0">
                <a:solidFill>
                  <a:srgbClr val="505050"/>
                </a:solidFill>
                <a:latin typeface="Segoe UI Light"/>
                <a:ea typeface="Segoe UI" pitchFamily="34" charset="0"/>
                <a:cs typeface="Segoe UI" pitchFamily="34" charset="0"/>
              </a:rPr>
              <a:t>weekend</a:t>
            </a:r>
            <a:endParaRPr lang="en-GB" sz="2000" dirty="0">
              <a:solidFill>
                <a:srgbClr val="505050"/>
              </a:solidFill>
              <a:latin typeface="Segoe UI Light"/>
              <a:ea typeface="Segoe UI" pitchFamily="34" charset="0"/>
              <a:cs typeface="Segoe UI" pitchFamily="34" charset="0"/>
            </a:endParaRPr>
          </a:p>
        </p:txBody>
      </p:sp>
      <p:sp>
        <p:nvSpPr>
          <p:cNvPr id="5" name="Rectangle 4"/>
          <p:cNvSpPr/>
          <p:nvPr/>
        </p:nvSpPr>
        <p:spPr bwMode="auto">
          <a:xfrm>
            <a:off x="279399" y="1697062"/>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Performance</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434127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000" dirty="0">
                <a:solidFill>
                  <a:srgbClr val="505050"/>
                </a:solidFill>
                <a:latin typeface="Segoe UI Light"/>
                <a:ea typeface="Segoe UI" pitchFamily="34" charset="0"/>
                <a:cs typeface="Segoe UI" pitchFamily="34" charset="0"/>
              </a:rPr>
              <a:t>IT </a:t>
            </a:r>
            <a:r>
              <a:rPr lang="en-GB" sz="2000" dirty="0" smtClean="0">
                <a:solidFill>
                  <a:srgbClr val="505050"/>
                </a:solidFill>
                <a:latin typeface="Segoe UI Light"/>
                <a:ea typeface="Segoe UI" pitchFamily="34" charset="0"/>
                <a:cs typeface="Segoe UI" pitchFamily="34" charset="0"/>
              </a:rPr>
              <a:t>Pros </a:t>
            </a:r>
            <a:r>
              <a:rPr lang="en-GB" sz="2000" dirty="0">
                <a:solidFill>
                  <a:srgbClr val="505050"/>
                </a:solidFill>
                <a:latin typeface="Segoe UI Light"/>
                <a:ea typeface="Segoe UI" pitchFamily="34" charset="0"/>
                <a:cs typeface="Segoe UI" pitchFamily="34" charset="0"/>
              </a:rPr>
              <a:t>should be able to monitor the performance and stability of profile sync and have access to the information that they need to take corrective action when problems occur</a:t>
            </a:r>
            <a:endParaRPr lang="en-US" sz="2000" dirty="0">
              <a:solidFill>
                <a:srgbClr val="505050"/>
              </a:solidFill>
              <a:latin typeface="Segoe UI Light"/>
              <a:ea typeface="Segoe UI" pitchFamily="34" charset="0"/>
              <a:cs typeface="Segoe UI" pitchFamily="34" charset="0"/>
            </a:endParaRPr>
          </a:p>
        </p:txBody>
      </p:sp>
      <p:sp>
        <p:nvSpPr>
          <p:cNvPr id="7" name="Rectangle 6"/>
          <p:cNvSpPr/>
          <p:nvPr/>
        </p:nvSpPr>
        <p:spPr bwMode="auto">
          <a:xfrm>
            <a:off x="4346029" y="1697062"/>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a:gradFill>
                  <a:gsLst>
                    <a:gs pos="0">
                      <a:srgbClr val="FFFFFF"/>
                    </a:gs>
                    <a:gs pos="100000">
                      <a:srgbClr val="FFFFFF"/>
                    </a:gs>
                  </a:gsLst>
                  <a:lin ang="5400000" scaled="0"/>
                </a:gradFill>
                <a:ea typeface="Segoe UI" pitchFamily="34" charset="0"/>
                <a:cs typeface="Segoe UI" pitchFamily="34" charset="0"/>
              </a:rPr>
              <a:t>Reliability</a:t>
            </a:r>
          </a:p>
        </p:txBody>
      </p:sp>
      <p:sp>
        <p:nvSpPr>
          <p:cNvPr id="8" name="Rectangle 7"/>
          <p:cNvSpPr/>
          <p:nvPr/>
        </p:nvSpPr>
        <p:spPr bwMode="auto">
          <a:xfrm>
            <a:off x="8378481" y="4551687"/>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000" dirty="0">
                <a:solidFill>
                  <a:srgbClr val="505050"/>
                </a:solidFill>
                <a:latin typeface="Segoe UI Light"/>
                <a:ea typeface="Segoe UI" pitchFamily="34" charset="0"/>
                <a:cs typeface="Segoe UI" pitchFamily="34" charset="0"/>
              </a:rPr>
              <a:t>Common Directory Service configurations should be supported, including Forefront Identity Manager and </a:t>
            </a:r>
            <a:r>
              <a:rPr lang="en-GB" sz="2000" dirty="0" smtClean="0">
                <a:solidFill>
                  <a:srgbClr val="505050"/>
                </a:solidFill>
                <a:latin typeface="Segoe UI Light"/>
                <a:ea typeface="Segoe UI" pitchFamily="34" charset="0"/>
                <a:cs typeface="Segoe UI" pitchFamily="34" charset="0"/>
              </a:rPr>
              <a:t>LDAP</a:t>
            </a:r>
            <a:endParaRPr lang="en-GB" sz="2000" dirty="0">
              <a:solidFill>
                <a:srgbClr val="505050"/>
              </a:solidFill>
              <a:latin typeface="Segoe UI Light"/>
              <a:ea typeface="Segoe UI" pitchFamily="34" charset="0"/>
              <a:cs typeface="Segoe UI" pitchFamily="34" charset="0"/>
            </a:endParaRPr>
          </a:p>
        </p:txBody>
      </p:sp>
      <p:sp>
        <p:nvSpPr>
          <p:cNvPr id="9" name="Rectangle 8"/>
          <p:cNvSpPr/>
          <p:nvPr/>
        </p:nvSpPr>
        <p:spPr bwMode="auto">
          <a:xfrm>
            <a:off x="8383240" y="1702494"/>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a:gradFill>
                  <a:gsLst>
                    <a:gs pos="0">
                      <a:srgbClr val="FFFFFF"/>
                    </a:gs>
                    <a:gs pos="100000">
                      <a:srgbClr val="FFFFFF"/>
                    </a:gs>
                  </a:gsLst>
                  <a:lin ang="5400000" scaled="0"/>
                </a:gradFill>
                <a:ea typeface="Segoe UI" pitchFamily="34" charset="0"/>
                <a:cs typeface="Segoe UI" pitchFamily="34" charset="0"/>
              </a:rPr>
              <a:t>Compatibility</a:t>
            </a:r>
          </a:p>
        </p:txBody>
      </p:sp>
    </p:spTree>
    <p:extLst>
      <p:ext uri="{BB962C8B-B14F-4D97-AF65-F5344CB8AC3E}">
        <p14:creationId xmlns:p14="http://schemas.microsoft.com/office/powerpoint/2010/main" val="9541216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Profile Sync Performance Improvements</a:t>
            </a:r>
            <a:endParaRPr lang="en-GB" dirty="0"/>
          </a:p>
        </p:txBody>
      </p:sp>
      <p:sp>
        <p:nvSpPr>
          <p:cNvPr id="5" name="Rectangle 4"/>
          <p:cNvSpPr/>
          <p:nvPr/>
        </p:nvSpPr>
        <p:spPr bwMode="auto">
          <a:xfrm>
            <a:off x="6222887" y="2057102"/>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Elimination of full table scans </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9281405" y="2057102"/>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Batched BDC Import</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461682" y="4350369"/>
            <a:ext cx="2660211"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Removal of unused provisioning steps</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3265909" y="4350369"/>
            <a:ext cx="2808312"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History clean up</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6222887" y="4354348"/>
            <a:ext cx="2880000" cy="216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Some object resolution moved from SharePoint to Sync</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457597" y="2057102"/>
            <a:ext cx="5586772" cy="216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800" dirty="0" smtClean="0">
                <a:gradFill>
                  <a:gsLst>
                    <a:gs pos="0">
                      <a:srgbClr val="FFFFFF"/>
                    </a:gs>
                    <a:gs pos="100000">
                      <a:srgbClr val="FFFFFF"/>
                    </a:gs>
                  </a:gsLst>
                  <a:lin ang="5400000" scaled="0"/>
                </a:gradFill>
                <a:ea typeface="Segoe UI" pitchFamily="34" charset="0"/>
                <a:cs typeface="Segoe UI" pitchFamily="34" charset="0"/>
              </a:rPr>
              <a:t>Reduce </a:t>
            </a:r>
            <a:r>
              <a:rPr lang="en-GB" sz="2800" dirty="0">
                <a:gradFill>
                  <a:gsLst>
                    <a:gs pos="0">
                      <a:srgbClr val="FFFFFF"/>
                    </a:gs>
                    <a:gs pos="100000">
                      <a:srgbClr val="FFFFFF"/>
                    </a:gs>
                  </a:gsLst>
                  <a:lin ang="5400000" scaled="0"/>
                </a:gradFill>
                <a:ea typeface="Segoe UI" pitchFamily="34" charset="0"/>
                <a:cs typeface="Segoe UI" pitchFamily="34" charset="0"/>
              </a:rPr>
              <a:t>full import time from up to 2 weeks down to 60 hours for extremely large directories</a:t>
            </a:r>
          </a:p>
        </p:txBody>
      </p:sp>
    </p:spTree>
    <p:extLst>
      <p:ext uri="{BB962C8B-B14F-4D97-AF65-F5344CB8AC3E}">
        <p14:creationId xmlns:p14="http://schemas.microsoft.com/office/powerpoint/2010/main" val="648133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0" grpId="0" animBg="1"/>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Synchronization “modes”</a:t>
            </a:r>
            <a:endParaRPr lang="en-GB" dirty="0"/>
          </a:p>
        </p:txBody>
      </p:sp>
      <p:sp>
        <p:nvSpPr>
          <p:cNvPr id="5" name="Rectangle 4"/>
          <p:cNvSpPr/>
          <p:nvPr/>
        </p:nvSpPr>
        <p:spPr bwMode="auto">
          <a:xfrm>
            <a:off x="27464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400" dirty="0" smtClean="0">
                <a:solidFill>
                  <a:srgbClr val="505050"/>
                </a:solidFill>
                <a:latin typeface="Segoe UI Light"/>
                <a:ea typeface="Segoe UI" pitchFamily="34" charset="0"/>
                <a:cs typeface="Segoe UI" pitchFamily="34" charset="0"/>
              </a:rPr>
              <a:t>Lightweight LDAP approach internal to SharePoint</a:t>
            </a:r>
          </a:p>
          <a:p>
            <a:pPr defTabSz="932472" fontAlgn="base">
              <a:lnSpc>
                <a:spcPct val="90000"/>
              </a:lnSpc>
              <a:spcBef>
                <a:spcPct val="0"/>
              </a:spcBef>
              <a:spcAft>
                <a:spcPct val="0"/>
              </a:spcAft>
            </a:pPr>
            <a:endParaRPr lang="en-GB" sz="2400" dirty="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r>
              <a:rPr lang="en-GB" sz="2400" dirty="0" err="1" smtClean="0">
                <a:solidFill>
                  <a:srgbClr val="505050"/>
                </a:solidFill>
                <a:latin typeface="Segoe UI Light"/>
                <a:ea typeface="Segoe UI" pitchFamily="34" charset="0"/>
                <a:cs typeface="Segoe UI" pitchFamily="34" charset="0"/>
              </a:rPr>
              <a:t>a.k.a</a:t>
            </a:r>
            <a:r>
              <a:rPr lang="en-GB" sz="2400" dirty="0" smtClean="0">
                <a:solidFill>
                  <a:srgbClr val="505050"/>
                </a:solidFill>
                <a:latin typeface="Segoe UI Light"/>
                <a:ea typeface="Segoe UI" pitchFamily="34" charset="0"/>
                <a:cs typeface="Segoe UI" pitchFamily="34" charset="0"/>
              </a:rPr>
              <a:t> Direct AD Import</a:t>
            </a:r>
            <a:endParaRPr lang="en-GB" sz="2400" dirty="0">
              <a:solidFill>
                <a:srgbClr val="505050"/>
              </a:solidFill>
              <a:latin typeface="Segoe UI Light"/>
              <a:ea typeface="Segoe UI" pitchFamily="34" charset="0"/>
              <a:cs typeface="Segoe UI" pitchFamily="34" charset="0"/>
            </a:endParaRPr>
          </a:p>
        </p:txBody>
      </p:sp>
      <p:sp>
        <p:nvSpPr>
          <p:cNvPr id="6" name="Rectangle 5"/>
          <p:cNvSpPr/>
          <p:nvPr/>
        </p:nvSpPr>
        <p:spPr bwMode="auto">
          <a:xfrm>
            <a:off x="279399" y="1697062"/>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Active Directory Import</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434127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400" dirty="0" smtClean="0">
                <a:solidFill>
                  <a:srgbClr val="505050"/>
                </a:solidFill>
                <a:latin typeface="Segoe UI Light"/>
                <a:ea typeface="Segoe UI" pitchFamily="34" charset="0"/>
                <a:cs typeface="Segoe UI" pitchFamily="34" charset="0"/>
              </a:rPr>
              <a:t>Forefront Identity Manager</a:t>
            </a:r>
            <a:endParaRPr lang="en-US" sz="2400" dirty="0">
              <a:solidFill>
                <a:srgbClr val="505050"/>
              </a:solidFill>
              <a:latin typeface="Segoe UI Light"/>
              <a:ea typeface="Segoe UI" pitchFamily="34" charset="0"/>
              <a:cs typeface="Segoe UI" pitchFamily="34" charset="0"/>
            </a:endParaRPr>
          </a:p>
        </p:txBody>
      </p:sp>
      <p:sp>
        <p:nvSpPr>
          <p:cNvPr id="8" name="Rectangle 7"/>
          <p:cNvSpPr/>
          <p:nvPr/>
        </p:nvSpPr>
        <p:spPr bwMode="auto">
          <a:xfrm>
            <a:off x="4346029" y="1697062"/>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User Profile Synchronization</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8378481" y="4551687"/>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400" dirty="0" smtClean="0">
                <a:solidFill>
                  <a:srgbClr val="505050"/>
                </a:solidFill>
                <a:latin typeface="Segoe UI Light"/>
                <a:ea typeface="Segoe UI" pitchFamily="34" charset="0"/>
                <a:cs typeface="Segoe UI" pitchFamily="34" charset="0"/>
              </a:rPr>
              <a:t>User Profiles Web Services and Object Model</a:t>
            </a:r>
            <a:endParaRPr lang="en-GB" sz="2400" dirty="0">
              <a:solidFill>
                <a:srgbClr val="505050"/>
              </a:solidFill>
              <a:latin typeface="Segoe UI Light"/>
              <a:ea typeface="Segoe UI" pitchFamily="34" charset="0"/>
              <a:cs typeface="Segoe UI" pitchFamily="34" charset="0"/>
            </a:endParaRPr>
          </a:p>
        </p:txBody>
      </p:sp>
      <p:sp>
        <p:nvSpPr>
          <p:cNvPr id="10" name="Rectangle 9"/>
          <p:cNvSpPr/>
          <p:nvPr/>
        </p:nvSpPr>
        <p:spPr bwMode="auto">
          <a:xfrm>
            <a:off x="8383240" y="1702494"/>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Custom Code</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1877266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P spid="9"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Active Directory Import</a:t>
            </a:r>
            <a:endParaRPr lang="en-US" dirty="0">
              <a:solidFill>
                <a:schemeClr val="bg1"/>
              </a:solidFill>
            </a:endParaRPr>
          </a:p>
        </p:txBody>
      </p:sp>
    </p:spTree>
    <p:extLst>
      <p:ext uri="{BB962C8B-B14F-4D97-AF65-F5344CB8AC3E}">
        <p14:creationId xmlns:p14="http://schemas.microsoft.com/office/powerpoint/2010/main" val="3398662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Active Directory Import Capabilities</a:t>
            </a:r>
            <a:endParaRPr lang="en-GB" dirty="0"/>
          </a:p>
        </p:txBody>
      </p:sp>
      <p:sp>
        <p:nvSpPr>
          <p:cNvPr id="3" name="Rectangle 2"/>
          <p:cNvSpPr/>
          <p:nvPr/>
        </p:nvSpPr>
        <p:spPr bwMode="auto">
          <a:xfrm>
            <a:off x="27464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For the most common scenario (AD forest)</a:t>
            </a:r>
          </a:p>
          <a:p>
            <a:pPr defTabSz="932472" fontAlgn="base">
              <a:lnSpc>
                <a:spcPct val="90000"/>
              </a:lnSpc>
              <a:spcBef>
                <a:spcPct val="0"/>
              </a:spcBef>
              <a:spcAft>
                <a:spcPct val="0"/>
              </a:spcAft>
            </a:pPr>
            <a:endParaRPr lang="en-US" sz="2800" dirty="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Import Only!</a:t>
            </a:r>
            <a:endParaRPr lang="en-US" sz="2700" dirty="0">
              <a:solidFill>
                <a:srgbClr val="505050"/>
              </a:solidFill>
              <a:latin typeface="Lucida Console" panose="020B0609040504020204" pitchFamily="49" charset="0"/>
              <a:ea typeface="Segoe UI" pitchFamily="34" charset="0"/>
              <a:cs typeface="Segoe UI" pitchFamily="34" charset="0"/>
            </a:endParaRPr>
          </a:p>
        </p:txBody>
      </p:sp>
      <p:sp>
        <p:nvSpPr>
          <p:cNvPr id="4" name="Rectangle 3"/>
          <p:cNvSpPr/>
          <p:nvPr/>
        </p:nvSpPr>
        <p:spPr bwMode="auto">
          <a:xfrm>
            <a:off x="279399" y="1697062"/>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Get up and running with profile import as quickly as possible</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434127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Container selection</a:t>
            </a:r>
          </a:p>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LDAP filters</a:t>
            </a:r>
          </a:p>
          <a:p>
            <a:pPr defTabSz="932472" fontAlgn="base">
              <a:lnSpc>
                <a:spcPct val="90000"/>
              </a:lnSpc>
              <a:spcBef>
                <a:spcPct val="0"/>
              </a:spcBef>
              <a:spcAft>
                <a:spcPct val="0"/>
              </a:spcAft>
            </a:pPr>
            <a:endParaRPr lang="en-US" sz="2800" dirty="0">
              <a:solidFill>
                <a:srgbClr val="505050"/>
              </a:solidFill>
              <a:latin typeface="Segoe UI Light"/>
              <a:ea typeface="Segoe UI" pitchFamily="34" charset="0"/>
              <a:cs typeface="Segoe UI" pitchFamily="34" charset="0"/>
            </a:endParaRPr>
          </a:p>
        </p:txBody>
      </p:sp>
      <p:sp>
        <p:nvSpPr>
          <p:cNvPr id="10" name="Rectangle 9"/>
          <p:cNvSpPr/>
          <p:nvPr/>
        </p:nvSpPr>
        <p:spPr bwMode="auto">
          <a:xfrm>
            <a:off x="4346029" y="1697062"/>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Users and Groups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8378481" y="4551687"/>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One connection per domain</a:t>
            </a:r>
            <a:endParaRPr lang="en-US" sz="2800" dirty="0" smtClean="0">
              <a:solidFill>
                <a:srgbClr val="FF0000"/>
              </a:solidFill>
              <a:latin typeface="Segoe UI Light"/>
              <a:ea typeface="Segoe UI" pitchFamily="34" charset="0"/>
              <a:cs typeface="Segoe UI" pitchFamily="34" charset="0"/>
            </a:endParaRPr>
          </a:p>
        </p:txBody>
      </p:sp>
      <p:sp>
        <p:nvSpPr>
          <p:cNvPr id="12" name="Rectangle 11"/>
          <p:cNvSpPr/>
          <p:nvPr/>
        </p:nvSpPr>
        <p:spPr bwMode="auto">
          <a:xfrm>
            <a:off x="8383240" y="1702494"/>
            <a:ext cx="3778598"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Multiple domain support</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0033787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9" grpId="0"/>
      <p:bldP spid="10" grpId="0" animBg="1"/>
      <p:bldP spid="11" grpId="0"/>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Active Directory Import Capabilities</a:t>
            </a:r>
            <a:endParaRPr lang="en-GB" dirty="0">
              <a:solidFill>
                <a:schemeClr val="accent3"/>
              </a:solidFill>
            </a:endParaRPr>
          </a:p>
        </p:txBody>
      </p:sp>
      <p:sp>
        <p:nvSpPr>
          <p:cNvPr id="4" name="Rectangle 3"/>
          <p:cNvSpPr/>
          <p:nvPr/>
        </p:nvSpPr>
        <p:spPr bwMode="auto">
          <a:xfrm>
            <a:off x="27464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err="1" smtClean="0">
                <a:solidFill>
                  <a:srgbClr val="505050"/>
                </a:solidFill>
                <a:latin typeface="Segoe UI Light"/>
                <a:ea typeface="Segoe UI" pitchFamily="34" charset="0"/>
                <a:cs typeface="Segoe UI" pitchFamily="34" charset="0"/>
              </a:rPr>
              <a:t>a.k.a</a:t>
            </a:r>
            <a:r>
              <a:rPr lang="en-US" sz="2800" dirty="0" smtClean="0">
                <a:solidFill>
                  <a:srgbClr val="505050"/>
                </a:solidFill>
                <a:latin typeface="Segoe UI Light"/>
                <a:ea typeface="Segoe UI" pitchFamily="34" charset="0"/>
                <a:cs typeface="Segoe UI" pitchFamily="34" charset="0"/>
              </a:rPr>
              <a:t> Shadow Accounts</a:t>
            </a:r>
            <a:endParaRPr lang="en-US" sz="2700" dirty="0">
              <a:solidFill>
                <a:srgbClr val="505050"/>
              </a:solidFill>
              <a:latin typeface="Lucida Console" panose="020B0609040504020204" pitchFamily="49" charset="0"/>
              <a:ea typeface="Segoe UI" pitchFamily="34" charset="0"/>
              <a:cs typeface="Segoe UI" pitchFamily="34" charset="0"/>
            </a:endParaRPr>
          </a:p>
        </p:txBody>
      </p:sp>
      <p:sp>
        <p:nvSpPr>
          <p:cNvPr id="5" name="Rectangle 4"/>
          <p:cNvSpPr/>
          <p:nvPr/>
        </p:nvSpPr>
        <p:spPr bwMode="auto">
          <a:xfrm>
            <a:off x="279399" y="1697062"/>
            <a:ext cx="3778598"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Support for secondary accounts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434127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For simple data types</a:t>
            </a:r>
          </a:p>
          <a:p>
            <a:pPr defTabSz="932472" fontAlgn="base">
              <a:lnSpc>
                <a:spcPct val="90000"/>
              </a:lnSpc>
              <a:spcBef>
                <a:spcPct val="0"/>
              </a:spcBef>
              <a:spcAft>
                <a:spcPct val="0"/>
              </a:spcAft>
            </a:pPr>
            <a:endParaRPr lang="en-US" sz="2800" dirty="0">
              <a:solidFill>
                <a:srgbClr val="505050"/>
              </a:solidFill>
              <a:latin typeface="Segoe UI Light"/>
              <a:ea typeface="Segoe UI" pitchFamily="34" charset="0"/>
              <a:cs typeface="Segoe UI" pitchFamily="34" charset="0"/>
            </a:endParaRPr>
          </a:p>
        </p:txBody>
      </p:sp>
      <p:sp>
        <p:nvSpPr>
          <p:cNvPr id="7" name="Rectangle 6"/>
          <p:cNvSpPr/>
          <p:nvPr/>
        </p:nvSpPr>
        <p:spPr bwMode="auto">
          <a:xfrm>
            <a:off x="4346029" y="1697062"/>
            <a:ext cx="3778598"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Custom Property Mappings</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8378480" y="4551687"/>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As SharePoint 2010</a:t>
            </a:r>
            <a:endParaRPr lang="en-US" sz="2800" dirty="0" smtClean="0">
              <a:solidFill>
                <a:srgbClr val="FF0000"/>
              </a:solidFill>
              <a:latin typeface="Segoe UI Light"/>
              <a:ea typeface="Segoe UI" pitchFamily="34" charset="0"/>
              <a:cs typeface="Segoe UI" pitchFamily="34" charset="0"/>
            </a:endParaRPr>
          </a:p>
        </p:txBody>
      </p:sp>
      <p:sp>
        <p:nvSpPr>
          <p:cNvPr id="9" name="Rectangle 8"/>
          <p:cNvSpPr/>
          <p:nvPr/>
        </p:nvSpPr>
        <p:spPr bwMode="auto">
          <a:xfrm>
            <a:off x="8383240" y="1702494"/>
            <a:ext cx="3778598"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Account mappings for Windows, FBA and Trusted Identity providers </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4005552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animBg="1"/>
      <p:bldP spid="8" grpId="0"/>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800" dirty="0"/>
              <a:t>User Profile </a:t>
            </a:r>
            <a:r>
              <a:rPr lang="en-GB" sz="4800" dirty="0" smtClean="0"/>
              <a:t>Synchronization</a:t>
            </a:r>
            <a:br>
              <a:rPr lang="en-GB" sz="4800" dirty="0" smtClean="0"/>
            </a:br>
            <a:r>
              <a:rPr lang="en-GB" sz="4800" dirty="0" smtClean="0"/>
              <a:t>Best </a:t>
            </a:r>
            <a:r>
              <a:rPr lang="en-GB" sz="4800" dirty="0"/>
              <a:t>Practices in SharePoint Server 2013 </a:t>
            </a:r>
            <a:endParaRPr lang="en-US" sz="4800" dirty="0"/>
          </a:p>
        </p:txBody>
      </p:sp>
      <p:sp>
        <p:nvSpPr>
          <p:cNvPr id="5" name="Text Placeholder 4"/>
          <p:cNvSpPr>
            <a:spLocks noGrp="1"/>
          </p:cNvSpPr>
          <p:nvPr>
            <p:ph type="body" sz="quarter" idx="12"/>
          </p:nvPr>
        </p:nvSpPr>
        <p:spPr>
          <a:xfrm>
            <a:off x="4846637" y="6017542"/>
            <a:ext cx="7315201" cy="1372151"/>
          </a:xfrm>
        </p:spPr>
        <p:txBody>
          <a:bodyPr/>
          <a:lstStyle/>
          <a:p>
            <a:r>
              <a:rPr lang="en-US" dirty="0" smtClean="0"/>
              <a:t>Spencer </a:t>
            </a:r>
            <a:r>
              <a:rPr lang="en-US" dirty="0" err="1" smtClean="0"/>
              <a:t>Harbar</a:t>
            </a:r>
            <a:endParaRPr lang="en-US" dirty="0" smtClean="0"/>
          </a:p>
        </p:txBody>
      </p:sp>
      <p:sp>
        <p:nvSpPr>
          <p:cNvPr id="2" name="Text Placeholder 1"/>
          <p:cNvSpPr>
            <a:spLocks noGrp="1"/>
          </p:cNvSpPr>
          <p:nvPr>
            <p:ph type="body" sz="quarter" idx="13"/>
          </p:nvPr>
        </p:nvSpPr>
        <p:spPr/>
        <p:txBody>
          <a:bodyPr/>
          <a:lstStyle/>
          <a:p>
            <a:r>
              <a:rPr lang="en-US" dirty="0" smtClean="0"/>
              <a:t>SPC245</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Scripting Connections</a:t>
            </a:r>
            <a:endParaRPr lang="en-GB" dirty="0"/>
          </a:p>
        </p:txBody>
      </p:sp>
      <p:sp>
        <p:nvSpPr>
          <p:cNvPr id="4" name="Rectangle 3"/>
          <p:cNvSpPr/>
          <p:nvPr/>
        </p:nvSpPr>
        <p:spPr bwMode="auto">
          <a:xfrm>
            <a:off x="274639" y="4546255"/>
            <a:ext cx="5943598"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For AD Import only</a:t>
            </a:r>
          </a:p>
        </p:txBody>
      </p:sp>
      <p:sp>
        <p:nvSpPr>
          <p:cNvPr id="5" name="Rectangle 4"/>
          <p:cNvSpPr/>
          <p:nvPr/>
        </p:nvSpPr>
        <p:spPr bwMode="auto">
          <a:xfrm>
            <a:off x="279399" y="1697062"/>
            <a:ext cx="5938838"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a:t>
            </a:r>
            <a:r>
              <a:rPr lang="en-GB" sz="3600" dirty="0"/>
              <a:t> </a:t>
            </a:r>
            <a:r>
              <a:rPr lang="en-GB" sz="3600" dirty="0" err="1" smtClean="0"/>
              <a:t>SPProfileSyncConnection</a:t>
            </a:r>
            <a:endParaRPr lang="en-GB" sz="3600" dirty="0" smtClean="0"/>
          </a:p>
          <a:p>
            <a:pPr defTabSz="932472" fontAlgn="base">
              <a:lnSpc>
                <a:spcPct val="90000"/>
              </a:lnSpc>
              <a:spcBef>
                <a:spcPct val="0"/>
              </a:spcBef>
              <a:spcAft>
                <a:spcPct val="0"/>
              </a:spcAft>
            </a:pPr>
            <a:r>
              <a:rPr lang="en-GB" sz="3600" dirty="0" err="1" smtClean="0"/>
              <a:t>cmdlets</a:t>
            </a:r>
            <a:r>
              <a:rPr lang="en-GB" sz="3600" dirty="0" smtClean="0"/>
              <a:t>  fully supported</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995250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Replicating Directory Changes</a:t>
            </a:r>
            <a:endParaRPr lang="en-GB" dirty="0"/>
          </a:p>
        </p:txBody>
      </p:sp>
      <p:sp>
        <p:nvSpPr>
          <p:cNvPr id="4" name="Rectangle 3"/>
          <p:cNvSpPr/>
          <p:nvPr/>
        </p:nvSpPr>
        <p:spPr bwMode="auto">
          <a:xfrm>
            <a:off x="274639" y="4546255"/>
            <a:ext cx="5943598"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Leverages a change log to drive import efficiency</a:t>
            </a:r>
          </a:p>
          <a:p>
            <a:pPr defTabSz="932472" fontAlgn="base">
              <a:lnSpc>
                <a:spcPct val="90000"/>
              </a:lnSpc>
              <a:spcBef>
                <a:spcPct val="0"/>
              </a:spcBef>
              <a:spcAft>
                <a:spcPct val="0"/>
              </a:spcAft>
            </a:pPr>
            <a:endParaRPr lang="en-US" sz="3000" dirty="0" smtClean="0">
              <a:solidFill>
                <a:srgbClr val="505050"/>
              </a:solidFill>
              <a:latin typeface="Segoe UI Light"/>
              <a:ea typeface="Segoe UI" pitchFamily="34" charset="0"/>
              <a:cs typeface="Segoe UI" pitchFamily="34" charset="0"/>
            </a:endParaRPr>
          </a:p>
        </p:txBody>
      </p:sp>
      <p:sp>
        <p:nvSpPr>
          <p:cNvPr id="5" name="Rectangle 4"/>
          <p:cNvSpPr/>
          <p:nvPr/>
        </p:nvSpPr>
        <p:spPr bwMode="auto">
          <a:xfrm>
            <a:off x="279399" y="1697062"/>
            <a:ext cx="5938838"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3600" dirty="0" smtClean="0">
                <a:gradFill>
                  <a:gsLst>
                    <a:gs pos="0">
                      <a:srgbClr val="FFFFFF"/>
                    </a:gs>
                    <a:gs pos="100000">
                      <a:srgbClr val="FFFFFF"/>
                    </a:gs>
                  </a:gsLst>
                  <a:lin ang="5400000" scaled="0"/>
                </a:gradFill>
                <a:ea typeface="Segoe UI" pitchFamily="34" charset="0"/>
                <a:cs typeface="Segoe UI" pitchFamily="34" charset="0"/>
              </a:rPr>
              <a:t>Is still required for AD Import</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55383087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Active Directory Import Limitations</a:t>
            </a:r>
            <a:endParaRPr lang="en-GB" sz="6600" dirty="0"/>
          </a:p>
        </p:txBody>
      </p:sp>
      <p:sp>
        <p:nvSpPr>
          <p:cNvPr id="5" name="Rectangle 4"/>
          <p:cNvSpPr/>
          <p:nvPr/>
        </p:nvSpPr>
        <p:spPr bwMode="auto">
          <a:xfrm>
            <a:off x="279399" y="1697062"/>
            <a:ext cx="3778598" cy="274002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No cross forest Contact resolution</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434127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Those that begin with SPS-</a:t>
            </a:r>
          </a:p>
          <a:p>
            <a:pPr defTabSz="932472" fontAlgn="base">
              <a:lnSpc>
                <a:spcPct val="90000"/>
              </a:lnSpc>
              <a:spcBef>
                <a:spcPct val="0"/>
              </a:spcBef>
              <a:spcAft>
                <a:spcPct val="0"/>
              </a:spcAft>
            </a:pPr>
            <a:endParaRPr lang="en-US" sz="2800" dirty="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endParaRPr lang="en-US" sz="2800" dirty="0">
              <a:solidFill>
                <a:srgbClr val="505050"/>
              </a:solidFill>
              <a:latin typeface="Segoe UI Light"/>
              <a:ea typeface="Segoe UI" pitchFamily="34" charset="0"/>
              <a:cs typeface="Segoe UI" pitchFamily="34" charset="0"/>
            </a:endParaRPr>
          </a:p>
        </p:txBody>
      </p:sp>
      <p:sp>
        <p:nvSpPr>
          <p:cNvPr id="7" name="Rectangle 6"/>
          <p:cNvSpPr/>
          <p:nvPr/>
        </p:nvSpPr>
        <p:spPr bwMode="auto">
          <a:xfrm>
            <a:off x="4346029" y="1697062"/>
            <a:ext cx="3778598" cy="274002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Mapping to SharePoint system properties is not supported</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8383240" y="1702494"/>
            <a:ext cx="3778598" cy="274002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Augmenting profiles with data from BDC is not supported</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181872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Active Directory Import Limitations</a:t>
            </a:r>
            <a:endParaRPr lang="en-GB" sz="6600" dirty="0"/>
          </a:p>
        </p:txBody>
      </p:sp>
      <p:sp>
        <p:nvSpPr>
          <p:cNvPr id="5" name="Rectangle 4"/>
          <p:cNvSpPr/>
          <p:nvPr/>
        </p:nvSpPr>
        <p:spPr bwMode="auto">
          <a:xfrm>
            <a:off x="279399" y="1697062"/>
            <a:ext cx="3778598" cy="324036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3200" dirty="0">
                <a:gradFill>
                  <a:gsLst>
                    <a:gs pos="0">
                      <a:srgbClr val="FFFFFF"/>
                    </a:gs>
                    <a:gs pos="100000">
                      <a:srgbClr val="FFFFFF"/>
                    </a:gs>
                  </a:gsLst>
                  <a:lin ang="5400000" scaled="0"/>
                </a:gradFill>
                <a:ea typeface="Segoe UI" pitchFamily="34" charset="0"/>
                <a:cs typeface="Segoe UI" pitchFamily="34" charset="0"/>
              </a:rPr>
              <a:t>Mapping multi value to single value or vice versa is not supported</a:t>
            </a:r>
          </a:p>
        </p:txBody>
      </p:sp>
      <p:sp>
        <p:nvSpPr>
          <p:cNvPr id="7" name="Rectangle 6"/>
          <p:cNvSpPr/>
          <p:nvPr/>
        </p:nvSpPr>
        <p:spPr bwMode="auto">
          <a:xfrm>
            <a:off x="4346029" y="1697062"/>
            <a:ext cx="3778598" cy="324036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3200" dirty="0">
                <a:gradFill>
                  <a:gsLst>
                    <a:gs pos="0">
                      <a:srgbClr val="FFFFFF"/>
                    </a:gs>
                    <a:gs pos="100000">
                      <a:srgbClr val="FFFFFF"/>
                    </a:gs>
                  </a:gsLst>
                  <a:lin ang="5400000" scaled="0"/>
                </a:gradFill>
                <a:ea typeface="Segoe UI" pitchFamily="34" charset="0"/>
                <a:cs typeface="Segoe UI" pitchFamily="34" charset="0"/>
              </a:rPr>
              <a:t>Mapping two different AD attributes to the same SharePoint property is not supported</a:t>
            </a:r>
          </a:p>
        </p:txBody>
      </p:sp>
    </p:spTree>
    <p:extLst>
      <p:ext uri="{BB962C8B-B14F-4D97-AF65-F5344CB8AC3E}">
        <p14:creationId xmlns:p14="http://schemas.microsoft.com/office/powerpoint/2010/main" val="12661038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LDAP Query Filters</a:t>
            </a:r>
            <a:endParaRPr lang="en-GB" dirty="0"/>
          </a:p>
        </p:txBody>
      </p:sp>
      <p:sp>
        <p:nvSpPr>
          <p:cNvPr id="4" name="Rectangle 3"/>
          <p:cNvSpPr/>
          <p:nvPr/>
        </p:nvSpPr>
        <p:spPr bwMode="auto">
          <a:xfrm>
            <a:off x="274639" y="4546255"/>
            <a:ext cx="5943598"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Maximum flexibility</a:t>
            </a:r>
          </a:p>
        </p:txBody>
      </p:sp>
      <p:sp>
        <p:nvSpPr>
          <p:cNvPr id="5" name="Rectangle 4"/>
          <p:cNvSpPr/>
          <p:nvPr/>
        </p:nvSpPr>
        <p:spPr bwMode="auto">
          <a:xfrm>
            <a:off x="279399" y="1697062"/>
            <a:ext cx="575588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Traditional LDAP queries can be used to constrain imported objects</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6403563" y="1697062"/>
            <a:ext cx="576064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Filters are inclusion based</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403563" y="4531052"/>
            <a:ext cx="5976664"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As opposed to exclusion based with UPS</a:t>
            </a:r>
          </a:p>
        </p:txBody>
      </p:sp>
    </p:spTree>
    <p:extLst>
      <p:ext uri="{BB962C8B-B14F-4D97-AF65-F5344CB8AC3E}">
        <p14:creationId xmlns:p14="http://schemas.microsoft.com/office/powerpoint/2010/main" val="399464877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AD Import Behaviour</a:t>
            </a:r>
            <a:endParaRPr lang="en-GB" dirty="0"/>
          </a:p>
        </p:txBody>
      </p:sp>
      <p:sp>
        <p:nvSpPr>
          <p:cNvPr id="4" name="Rectangle 3"/>
          <p:cNvSpPr/>
          <p:nvPr/>
        </p:nvSpPr>
        <p:spPr bwMode="auto">
          <a:xfrm>
            <a:off x="274639" y="4546255"/>
            <a:ext cx="5943598"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Adding or removing OUs</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Filter changes</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Property mappings</a:t>
            </a:r>
          </a:p>
          <a:p>
            <a:pPr defTabSz="932472" fontAlgn="base">
              <a:lnSpc>
                <a:spcPct val="90000"/>
              </a:lnSpc>
              <a:spcBef>
                <a:spcPct val="0"/>
              </a:spcBef>
              <a:spcAft>
                <a:spcPct val="0"/>
              </a:spcAft>
            </a:pPr>
            <a:endParaRPr lang="en-US" sz="3000" dirty="0" smtClean="0">
              <a:solidFill>
                <a:srgbClr val="505050"/>
              </a:solidFill>
              <a:latin typeface="Segoe UI Light"/>
              <a:ea typeface="Segoe UI" pitchFamily="34" charset="0"/>
              <a:cs typeface="Segoe UI" pitchFamily="34" charset="0"/>
            </a:endParaRPr>
          </a:p>
        </p:txBody>
      </p:sp>
      <p:sp>
        <p:nvSpPr>
          <p:cNvPr id="5" name="Rectangle 4"/>
          <p:cNvSpPr/>
          <p:nvPr/>
        </p:nvSpPr>
        <p:spPr bwMode="auto">
          <a:xfrm>
            <a:off x="279399" y="1697062"/>
            <a:ext cx="575588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A full import is required whenever a configuration change occurs 	</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6403563" y="1697062"/>
            <a:ext cx="576064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After full import a purge is required</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403563" y="4531052"/>
            <a:ext cx="5976664"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2400" dirty="0" smtClean="0">
                <a:solidFill>
                  <a:srgbClr val="505050"/>
                </a:solidFill>
                <a:latin typeface="Segoe UI Light"/>
                <a:ea typeface="Segoe UI" pitchFamily="34" charset="0"/>
                <a:cs typeface="Segoe UI" pitchFamily="34" charset="0"/>
              </a:rPr>
              <a:t>Set-</a:t>
            </a:r>
            <a:r>
              <a:rPr lang="en-GB" sz="2400" dirty="0" err="1" smtClean="0">
                <a:solidFill>
                  <a:srgbClr val="505050"/>
                </a:solidFill>
                <a:latin typeface="Segoe UI Light"/>
                <a:ea typeface="Segoe UI" pitchFamily="34" charset="0"/>
                <a:cs typeface="Segoe UI" pitchFamily="34" charset="0"/>
              </a:rPr>
              <a:t>SPProfileServiceApplication</a:t>
            </a:r>
            <a:r>
              <a:rPr lang="en-GB" sz="2400" dirty="0" smtClean="0">
                <a:solidFill>
                  <a:srgbClr val="505050"/>
                </a:solidFill>
                <a:latin typeface="Segoe UI Light"/>
                <a:ea typeface="Segoe UI" pitchFamily="34" charset="0"/>
                <a:cs typeface="Segoe UI" pitchFamily="34" charset="0"/>
              </a:rPr>
              <a:t/>
            </a:r>
            <a:br>
              <a:rPr lang="en-GB" sz="2400" dirty="0" smtClean="0">
                <a:solidFill>
                  <a:srgbClr val="505050"/>
                </a:solidFill>
                <a:latin typeface="Segoe UI Light"/>
                <a:ea typeface="Segoe UI" pitchFamily="34" charset="0"/>
                <a:cs typeface="Segoe UI" pitchFamily="34" charset="0"/>
              </a:rPr>
            </a:br>
            <a:r>
              <a:rPr lang="en-GB" sz="2400" dirty="0" smtClean="0">
                <a:solidFill>
                  <a:srgbClr val="505050"/>
                </a:solidFill>
                <a:latin typeface="Segoe UI Light"/>
                <a:ea typeface="Segoe UI" pitchFamily="34" charset="0"/>
                <a:cs typeface="Segoe UI" pitchFamily="34" charset="0"/>
              </a:rPr>
              <a:t>	-Identity </a:t>
            </a:r>
            <a:r>
              <a:rPr lang="en-GB" sz="2400" dirty="0">
                <a:solidFill>
                  <a:srgbClr val="505050"/>
                </a:solidFill>
                <a:latin typeface="Segoe UI Light"/>
                <a:ea typeface="Segoe UI" pitchFamily="34" charset="0"/>
                <a:cs typeface="Segoe UI" pitchFamily="34" charset="0"/>
              </a:rPr>
              <a:t>$</a:t>
            </a:r>
            <a:r>
              <a:rPr lang="en-GB" sz="2400" dirty="0" err="1" smtClean="0">
                <a:solidFill>
                  <a:srgbClr val="505050"/>
                </a:solidFill>
                <a:latin typeface="Segoe UI Light"/>
                <a:ea typeface="Segoe UI" pitchFamily="34" charset="0"/>
                <a:cs typeface="Segoe UI" pitchFamily="34" charset="0"/>
              </a:rPr>
              <a:t>upa</a:t>
            </a:r>
            <a:r>
              <a:rPr lang="en-GB" sz="2400" dirty="0" smtClean="0">
                <a:solidFill>
                  <a:srgbClr val="505050"/>
                </a:solidFill>
                <a:latin typeface="Segoe UI Light"/>
                <a:ea typeface="Segoe UI" pitchFamily="34" charset="0"/>
                <a:cs typeface="Segoe UI" pitchFamily="34" charset="0"/>
              </a:rPr>
              <a:t/>
            </a:r>
            <a:br>
              <a:rPr lang="en-GB" sz="2400" dirty="0" smtClean="0">
                <a:solidFill>
                  <a:srgbClr val="505050"/>
                </a:solidFill>
                <a:latin typeface="Segoe UI Light"/>
                <a:ea typeface="Segoe UI" pitchFamily="34" charset="0"/>
                <a:cs typeface="Segoe UI" pitchFamily="34" charset="0"/>
              </a:rPr>
            </a:br>
            <a:r>
              <a:rPr lang="en-GB" sz="2400" dirty="0" smtClean="0">
                <a:solidFill>
                  <a:srgbClr val="505050"/>
                </a:solidFill>
                <a:latin typeface="Segoe UI Light"/>
                <a:ea typeface="Segoe UI" pitchFamily="34" charset="0"/>
                <a:cs typeface="Segoe UI" pitchFamily="34" charset="0"/>
              </a:rPr>
              <a:t>	– </a:t>
            </a:r>
            <a:r>
              <a:rPr lang="en-GB" sz="2400" dirty="0" err="1">
                <a:solidFill>
                  <a:srgbClr val="505050"/>
                </a:solidFill>
                <a:latin typeface="Segoe UI Light"/>
                <a:ea typeface="Segoe UI" pitchFamily="34" charset="0"/>
                <a:cs typeface="Segoe UI" pitchFamily="34" charset="0"/>
              </a:rPr>
              <a:t>PurgeNonImportedObjects</a:t>
            </a:r>
            <a:r>
              <a:rPr lang="en-GB" sz="2400" dirty="0">
                <a:solidFill>
                  <a:srgbClr val="505050"/>
                </a:solidFill>
                <a:latin typeface="Segoe UI Light"/>
                <a:ea typeface="Segoe UI" pitchFamily="34" charset="0"/>
                <a:cs typeface="Segoe UI" pitchFamily="34" charset="0"/>
              </a:rPr>
              <a:t> $true</a:t>
            </a:r>
            <a:endParaRPr lang="en-US" sz="2400" dirty="0" smtClean="0">
              <a:solidFill>
                <a:srgbClr val="505050"/>
              </a:soli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15871029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Switching modes</a:t>
            </a:r>
            <a:endParaRPr lang="en-GB" dirty="0"/>
          </a:p>
        </p:txBody>
      </p:sp>
      <p:sp>
        <p:nvSpPr>
          <p:cNvPr id="5" name="Rectangle 4"/>
          <p:cNvSpPr/>
          <p:nvPr/>
        </p:nvSpPr>
        <p:spPr bwMode="auto">
          <a:xfrm>
            <a:off x="279399" y="1697062"/>
            <a:ext cx="3778598"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AD Import stores connections in the Profile DB</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4346029" y="1697062"/>
            <a:ext cx="3778598"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UPS stores connections in the Sync DB</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8378480" y="4551687"/>
            <a:ext cx="3783357"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Manual recreation required</a:t>
            </a:r>
          </a:p>
          <a:p>
            <a:pPr defTabSz="932472" fontAlgn="base">
              <a:lnSpc>
                <a:spcPct val="90000"/>
              </a:lnSpc>
              <a:spcBef>
                <a:spcPct val="0"/>
              </a:spcBef>
              <a:spcAft>
                <a:spcPct val="0"/>
              </a:spcAft>
            </a:pPr>
            <a:endParaRPr lang="en-US" sz="2800" dirty="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Or use an XML based provisioning approach</a:t>
            </a:r>
            <a:endParaRPr lang="en-US" sz="2800" dirty="0" smtClean="0">
              <a:solidFill>
                <a:srgbClr val="FF0000"/>
              </a:solidFill>
              <a:latin typeface="Segoe UI Light"/>
              <a:ea typeface="Segoe UI" pitchFamily="34" charset="0"/>
              <a:cs typeface="Segoe UI" pitchFamily="34" charset="0"/>
            </a:endParaRPr>
          </a:p>
        </p:txBody>
      </p:sp>
      <p:sp>
        <p:nvSpPr>
          <p:cNvPr id="9" name="Rectangle 8"/>
          <p:cNvSpPr/>
          <p:nvPr/>
        </p:nvSpPr>
        <p:spPr bwMode="auto">
          <a:xfrm>
            <a:off x="8383240" y="1702494"/>
            <a:ext cx="3778598"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Property mappings and filters are NOT moved</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8057893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Switching modes</a:t>
            </a:r>
            <a:endParaRPr lang="en-GB" dirty="0"/>
          </a:p>
        </p:txBody>
      </p:sp>
      <p:sp>
        <p:nvSpPr>
          <p:cNvPr id="4" name="Rectangle 3"/>
          <p:cNvSpPr/>
          <p:nvPr/>
        </p:nvSpPr>
        <p:spPr bwMode="auto">
          <a:xfrm>
            <a:off x="274639" y="4546255"/>
            <a:ext cx="5943598"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Understand the design constraints</a:t>
            </a:r>
          </a:p>
          <a:p>
            <a:pPr defTabSz="932472" fontAlgn="base">
              <a:lnSpc>
                <a:spcPct val="90000"/>
              </a:lnSpc>
              <a:spcBef>
                <a:spcPct val="0"/>
              </a:spcBef>
              <a:spcAft>
                <a:spcPct val="0"/>
              </a:spcAft>
            </a:pPr>
            <a:r>
              <a:rPr lang="en-US" sz="3000" dirty="0">
                <a:solidFill>
                  <a:srgbClr val="505050"/>
                </a:solidFill>
                <a:latin typeface="Segoe UI Light"/>
                <a:ea typeface="Segoe UI" pitchFamily="34" charset="0"/>
                <a:cs typeface="Segoe UI" pitchFamily="34" charset="0"/>
              </a:rPr>
              <a:t/>
            </a:r>
            <a:br>
              <a:rPr lang="en-US" sz="3000" dirty="0">
                <a:solidFill>
                  <a:srgbClr val="505050"/>
                </a:solidFill>
                <a:latin typeface="Segoe UI Light"/>
                <a:ea typeface="Segoe UI" pitchFamily="34" charset="0"/>
                <a:cs typeface="Segoe UI" pitchFamily="34" charset="0"/>
              </a:rPr>
            </a:br>
            <a:r>
              <a:rPr lang="en-US" sz="3000" dirty="0" smtClean="0">
                <a:solidFill>
                  <a:srgbClr val="505050"/>
                </a:solidFill>
                <a:latin typeface="Segoe UI Light"/>
                <a:ea typeface="Segoe UI" pitchFamily="34" charset="0"/>
                <a:cs typeface="Segoe UI" pitchFamily="34" charset="0"/>
              </a:rPr>
              <a:t>Document the configuration!!!</a:t>
            </a:r>
          </a:p>
          <a:p>
            <a:pPr defTabSz="932472" fontAlgn="base">
              <a:lnSpc>
                <a:spcPct val="90000"/>
              </a:lnSpc>
              <a:spcBef>
                <a:spcPct val="0"/>
              </a:spcBef>
              <a:spcAft>
                <a:spcPct val="0"/>
              </a:spcAft>
            </a:pPr>
            <a:endParaRPr lang="en-US" sz="3000" dirty="0" smtClean="0">
              <a:solidFill>
                <a:srgbClr val="505050"/>
              </a:solidFill>
              <a:latin typeface="Segoe UI Light"/>
              <a:ea typeface="Segoe UI" pitchFamily="34" charset="0"/>
              <a:cs typeface="Segoe UI" pitchFamily="34" charset="0"/>
            </a:endParaRPr>
          </a:p>
        </p:txBody>
      </p:sp>
      <p:sp>
        <p:nvSpPr>
          <p:cNvPr id="5" name="Rectangle 4"/>
          <p:cNvSpPr/>
          <p:nvPr/>
        </p:nvSpPr>
        <p:spPr bwMode="auto">
          <a:xfrm>
            <a:off x="279399" y="1697062"/>
            <a:ext cx="575588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Requires strong planning!</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1414560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Provisioning the </a:t>
            </a:r>
            <a:br>
              <a:rPr lang="en-US" dirty="0" smtClean="0">
                <a:solidFill>
                  <a:schemeClr val="bg1"/>
                </a:solidFill>
              </a:rPr>
            </a:br>
            <a:r>
              <a:rPr lang="en-US" dirty="0" smtClean="0">
                <a:solidFill>
                  <a:schemeClr val="bg1"/>
                </a:solidFill>
              </a:rPr>
              <a:t>UPA and UPS</a:t>
            </a:r>
            <a:endParaRPr lang="en-US" dirty="0">
              <a:solidFill>
                <a:schemeClr val="bg1"/>
              </a:solidFill>
            </a:endParaRPr>
          </a:p>
        </p:txBody>
      </p:sp>
    </p:spTree>
    <p:extLst>
      <p:ext uri="{BB962C8B-B14F-4D97-AF65-F5344CB8AC3E}">
        <p14:creationId xmlns:p14="http://schemas.microsoft.com/office/powerpoint/2010/main" val="1233080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Provisioning UPA and UPS</a:t>
            </a:r>
            <a:endParaRPr lang="en-GB" dirty="0"/>
          </a:p>
        </p:txBody>
      </p:sp>
      <p:sp>
        <p:nvSpPr>
          <p:cNvPr id="5" name="Rectangle 4"/>
          <p:cNvSpPr/>
          <p:nvPr/>
        </p:nvSpPr>
        <p:spPr bwMode="auto">
          <a:xfrm>
            <a:off x="274639" y="4546255"/>
            <a:ext cx="548639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strike="sngStrike" dirty="0" smtClean="0">
                <a:solidFill>
                  <a:srgbClr val="505050"/>
                </a:solidFill>
                <a:latin typeface="Segoe UI Light"/>
                <a:ea typeface="Segoe UI" pitchFamily="34" charset="0"/>
                <a:cs typeface="Segoe UI" pitchFamily="34" charset="0"/>
              </a:rPr>
              <a:t>Farm Configuration Wizard</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(just kidding </a:t>
            </a:r>
            <a:r>
              <a:rPr lang="en-US" sz="3000" dirty="0" smtClean="0">
                <a:solidFill>
                  <a:srgbClr val="505050"/>
                </a:solidFill>
                <a:latin typeface="Segoe UI Light"/>
                <a:ea typeface="Segoe UI" pitchFamily="34" charset="0"/>
                <a:cs typeface="Segoe UI" pitchFamily="34" charset="0"/>
                <a:sym typeface="Wingdings" panose="05000000000000000000" pitchFamily="2" charset="2"/>
              </a:rPr>
              <a:t>)</a:t>
            </a:r>
            <a:endParaRPr lang="en-US" sz="3000" dirty="0" smtClean="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endParaRPr lang="en-US" sz="3000" dirty="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Via Manage Service Applications</a:t>
            </a:r>
          </a:p>
        </p:txBody>
      </p:sp>
      <p:sp>
        <p:nvSpPr>
          <p:cNvPr id="6" name="Rectangle 5"/>
          <p:cNvSpPr/>
          <p:nvPr/>
        </p:nvSpPr>
        <p:spPr bwMode="auto">
          <a:xfrm>
            <a:off x="279399" y="1697062"/>
            <a:ext cx="5755880"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Central Administration</a:t>
            </a:r>
          </a:p>
        </p:txBody>
      </p:sp>
      <p:sp>
        <p:nvSpPr>
          <p:cNvPr id="12" name="Rectangle 11"/>
          <p:cNvSpPr/>
          <p:nvPr/>
        </p:nvSpPr>
        <p:spPr bwMode="auto">
          <a:xfrm>
            <a:off x="6403563" y="1697062"/>
            <a:ext cx="5760640"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Windows PowerShell</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6403563" y="4531052"/>
            <a:ext cx="5976664"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The default schema issue</a:t>
            </a:r>
          </a:p>
          <a:p>
            <a:pPr defTabSz="932472" fontAlgn="base">
              <a:lnSpc>
                <a:spcPct val="90000"/>
              </a:lnSpc>
              <a:spcBef>
                <a:spcPct val="0"/>
              </a:spcBef>
              <a:spcAft>
                <a:spcPct val="0"/>
              </a:spcAft>
            </a:pPr>
            <a:endParaRPr lang="en-US" sz="3000" dirty="0" smtClean="0">
              <a:solidFill>
                <a:srgbClr val="505050"/>
              </a:soli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10362837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2" grpId="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About Spencer Harbar</a:t>
            </a:r>
            <a:endParaRPr lang="en-GB" dirty="0"/>
          </a:p>
        </p:txBody>
      </p:sp>
      <p:sp>
        <p:nvSpPr>
          <p:cNvPr id="3" name="Text Placeholder 2"/>
          <p:cNvSpPr>
            <a:spLocks noGrp="1"/>
          </p:cNvSpPr>
          <p:nvPr>
            <p:ph type="body" sz="quarter" idx="10"/>
          </p:nvPr>
        </p:nvSpPr>
        <p:spPr>
          <a:xfrm>
            <a:off x="1969765" y="3485004"/>
            <a:ext cx="8862864" cy="3468642"/>
          </a:xfrm>
        </p:spPr>
        <p:txBody>
          <a:bodyPr/>
          <a:lstStyle/>
          <a:p>
            <a:r>
              <a:rPr lang="en-GB" sz="2200" dirty="0" smtClean="0"/>
              <a:t>Microsoft </a:t>
            </a:r>
            <a:r>
              <a:rPr lang="en-GB" sz="2200" dirty="0"/>
              <a:t>Certified Solutions Master | SharePoint</a:t>
            </a:r>
          </a:p>
          <a:p>
            <a:r>
              <a:rPr lang="en-GB" sz="2200" dirty="0"/>
              <a:t>Microsoft Certified Architect | SharePoint 2010 </a:t>
            </a:r>
          </a:p>
          <a:p>
            <a:r>
              <a:rPr lang="en-GB" sz="2200" dirty="0"/>
              <a:t>Microsoft Certified Master | SharePoint 2010</a:t>
            </a:r>
          </a:p>
          <a:p>
            <a:r>
              <a:rPr lang="en-GB" sz="2200" dirty="0"/>
              <a:t>Microsoft Certified Master | SharePoint 2007</a:t>
            </a:r>
          </a:p>
          <a:p>
            <a:r>
              <a:rPr lang="en-GB" sz="2200" dirty="0"/>
              <a:t>Microsoft Certified Master | SharePoint Instructor &amp; Author </a:t>
            </a:r>
          </a:p>
          <a:p>
            <a:r>
              <a:rPr lang="en-GB" sz="2200" dirty="0"/>
              <a:t>Most Valuable Professional | SharePoint Server</a:t>
            </a:r>
          </a:p>
          <a:p>
            <a:r>
              <a:rPr lang="en-GB" sz="2200" dirty="0"/>
              <a:t>SharePoint Patterns &amp; Practices Advisory Board Member</a:t>
            </a:r>
          </a:p>
          <a:p>
            <a:r>
              <a:rPr lang="en-GB" sz="2200" dirty="0"/>
              <a:t>Works with SharePoint Product Group on Readiness</a:t>
            </a:r>
          </a:p>
          <a:p>
            <a:r>
              <a:rPr lang="en-GB" sz="2200" dirty="0"/>
              <a:t>Author for MSDN &amp; </a:t>
            </a:r>
            <a:r>
              <a:rPr lang="en-GB" sz="2200" dirty="0" smtClean="0"/>
              <a:t>TechNet</a:t>
            </a:r>
            <a:endParaRPr lang="en-GB" sz="22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74721" y="4510146"/>
            <a:ext cx="1062244" cy="497469"/>
          </a:xfrm>
          <a:prstGeom prst="rect">
            <a:avLst/>
          </a:prstGeom>
        </p:spPr>
      </p:pic>
      <p:pic>
        <p:nvPicPr>
          <p:cNvPr id="5" name="Picture 4" descr="mvp.png"/>
          <p:cNvPicPr>
            <a:picLocks noChangeAspect="1"/>
          </p:cNvPicPr>
          <p:nvPr/>
        </p:nvPicPr>
        <p:blipFill>
          <a:blip r:embed="rId3" cstate="print"/>
          <a:stretch>
            <a:fillRect/>
          </a:stretch>
        </p:blipFill>
        <p:spPr>
          <a:xfrm>
            <a:off x="10610725" y="6225258"/>
            <a:ext cx="1080120" cy="44035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10725" y="5358232"/>
            <a:ext cx="1148679" cy="555253"/>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74721" y="3665235"/>
            <a:ext cx="1152128" cy="556920"/>
          </a:xfrm>
          <a:prstGeom prst="rect">
            <a:avLst/>
          </a:prstGeom>
        </p:spPr>
      </p:pic>
      <p:sp>
        <p:nvSpPr>
          <p:cNvPr id="8" name="Rectangle 7"/>
          <p:cNvSpPr>
            <a:spLocks/>
          </p:cNvSpPr>
          <p:nvPr/>
        </p:nvSpPr>
        <p:spPr bwMode="auto">
          <a:xfrm>
            <a:off x="1955852" y="1483972"/>
            <a:ext cx="10205986" cy="194128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3000" dirty="0" smtClean="0">
                <a:gradFill>
                  <a:gsLst>
                    <a:gs pos="0">
                      <a:srgbClr val="FFFFFF"/>
                    </a:gs>
                    <a:gs pos="100000">
                      <a:srgbClr val="FFFFFF"/>
                    </a:gs>
                  </a:gsLst>
                  <a:lin ang="5400000" scaled="0"/>
                </a:gradFill>
                <a:ea typeface="Segoe UI" pitchFamily="34" charset="0"/>
                <a:cs typeface="Segoe UI" pitchFamily="34" charset="0"/>
              </a:rPr>
              <a:t>SharePoint Architect</a:t>
            </a:r>
            <a:endParaRPr lang="en-GB" sz="3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GB" sz="3000" dirty="0">
                <a:gradFill>
                  <a:gsLst>
                    <a:gs pos="0">
                      <a:srgbClr val="FFFFFF"/>
                    </a:gs>
                    <a:gs pos="100000">
                      <a:srgbClr val="FFFFFF"/>
                    </a:gs>
                  </a:gsLst>
                  <a:lin ang="5400000" scaled="0"/>
                </a:gradFill>
                <a:ea typeface="Segoe UI" pitchFamily="34" charset="0"/>
                <a:cs typeface="Segoe UI" pitchFamily="34" charset="0"/>
              </a:rPr>
              <a:t>Edinburgh, United </a:t>
            </a:r>
            <a:r>
              <a:rPr lang="en-GB" sz="3000" dirty="0" smtClean="0">
                <a:gradFill>
                  <a:gsLst>
                    <a:gs pos="0">
                      <a:srgbClr val="FFFFFF"/>
                    </a:gs>
                    <a:gs pos="100000">
                      <a:srgbClr val="FFFFFF"/>
                    </a:gs>
                  </a:gsLst>
                  <a:lin ang="5400000" scaled="0"/>
                </a:gradFill>
                <a:ea typeface="Segoe UI" pitchFamily="34" charset="0"/>
                <a:cs typeface="Segoe UI" pitchFamily="34" charset="0"/>
              </a:rPr>
              <a:t>Kingdom</a:t>
            </a:r>
          </a:p>
          <a:p>
            <a:pPr defTabSz="932472" fontAlgn="base">
              <a:lnSpc>
                <a:spcPct val="90000"/>
              </a:lnSpc>
              <a:spcBef>
                <a:spcPct val="0"/>
              </a:spcBef>
              <a:spcAft>
                <a:spcPct val="0"/>
              </a:spcAft>
            </a:pPr>
            <a:endParaRPr lang="en-GB"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GB" sz="2400" dirty="0">
                <a:gradFill>
                  <a:gsLst>
                    <a:gs pos="0">
                      <a:srgbClr val="FFFFFF"/>
                    </a:gs>
                    <a:gs pos="100000">
                      <a:srgbClr val="FFFFFF"/>
                    </a:gs>
                  </a:gsLst>
                  <a:lin ang="5400000" scaled="0"/>
                </a:gradFill>
                <a:ea typeface="Segoe UI" pitchFamily="34" charset="0"/>
                <a:cs typeface="Segoe UI" pitchFamily="34" charset="0"/>
              </a:rPr>
              <a:t>www.harbar.net </a:t>
            </a:r>
            <a:r>
              <a:rPr lang="en-GB" sz="2400" dirty="0" smtClean="0">
                <a:gradFill>
                  <a:gsLst>
                    <a:gs pos="0">
                      <a:srgbClr val="FFFFFF"/>
                    </a:gs>
                    <a:gs pos="100000">
                      <a:srgbClr val="FFFFFF"/>
                    </a:gs>
                  </a:gsLst>
                  <a:lin ang="5400000" scaled="0"/>
                </a:gradFill>
                <a:ea typeface="Segoe UI" pitchFamily="34" charset="0"/>
                <a:cs typeface="Segoe UI" pitchFamily="34" charset="0"/>
              </a:rPr>
              <a:t>| spence@harbar.net </a:t>
            </a:r>
            <a:r>
              <a:rPr lang="en-GB" sz="2400" dirty="0">
                <a:gradFill>
                  <a:gsLst>
                    <a:gs pos="0">
                      <a:srgbClr val="FFFFFF"/>
                    </a:gs>
                    <a:gs pos="100000">
                      <a:srgbClr val="FFFFFF"/>
                    </a:gs>
                  </a:gsLst>
                  <a:lin ang="5400000" scaled="0"/>
                </a:gradFill>
                <a:ea typeface="Segoe UI" pitchFamily="34" charset="0"/>
                <a:cs typeface="Segoe UI" pitchFamily="34" charset="0"/>
              </a:rPr>
              <a:t>| @</a:t>
            </a:r>
            <a:r>
              <a:rPr lang="en-GB" sz="2400" dirty="0" err="1">
                <a:gradFill>
                  <a:gsLst>
                    <a:gs pos="0">
                      <a:srgbClr val="FFFFFF"/>
                    </a:gs>
                    <a:gs pos="100000">
                      <a:srgbClr val="FFFFFF"/>
                    </a:gs>
                  </a:gsLst>
                  <a:lin ang="5400000" scaled="0"/>
                </a:gradFill>
                <a:ea typeface="Segoe UI" pitchFamily="34" charset="0"/>
                <a:cs typeface="Segoe UI" pitchFamily="34" charset="0"/>
              </a:rPr>
              <a:t>harbars</a:t>
            </a:r>
            <a:endParaRPr lang="en-GB"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GB" sz="2000" dirty="0">
              <a:gradFill>
                <a:gsLst>
                  <a:gs pos="0">
                    <a:srgbClr val="FFFFFF"/>
                  </a:gs>
                  <a:gs pos="100000">
                    <a:srgbClr val="FFFFFF"/>
                  </a:gs>
                </a:gsLst>
                <a:lin ang="5400000" scaled="0"/>
              </a:gradFill>
              <a:ea typeface="Segoe UI" pitchFamily="34" charset="0"/>
              <a:cs typeface="Segoe UI" pitchFamily="34" charset="0"/>
            </a:endParaRPr>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272" y="1481038"/>
            <a:ext cx="1683579" cy="1944216"/>
          </a:xfrm>
          <a:prstGeom prst="rect">
            <a:avLst/>
          </a:prstGeom>
        </p:spPr>
      </p:pic>
    </p:spTree>
    <p:extLst>
      <p:ext uri="{BB962C8B-B14F-4D97-AF65-F5344CB8AC3E}">
        <p14:creationId xmlns:p14="http://schemas.microsoft.com/office/powerpoint/2010/main" val="305211398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500"/>
                                        <p:tgtEl>
                                          <p:spTgt spid="3">
                                            <p:txEl>
                                              <p:pRg st="7" end="7"/>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8" end="8"/>
                                            </p:txEl>
                                          </p:spTgt>
                                        </p:tgtEl>
                                        <p:attrNameLst>
                                          <p:attrName>style.visibility</p:attrName>
                                        </p:attrNameLst>
                                      </p:cBhvr>
                                      <p:to>
                                        <p:strVal val="visible"/>
                                      </p:to>
                                    </p:set>
                                    <p:animEffect transition="in" filter="fade">
                                      <p:cBhvr>
                                        <p:cTn id="38" dur="500"/>
                                        <p:tgtEl>
                                          <p:spTgt spid="3">
                                            <p:txEl>
                                              <p:pRg st="8" end="8"/>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par>
                                <p:cTn id="45" presetID="10" presetClass="entr" presetSubtype="0"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par>
                                <p:cTn id="48" presetID="10" presetClass="entr" presetSubtype="0" fill="hold" nodeType="with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The default schema issue</a:t>
            </a:r>
            <a:endParaRPr lang="en-GB" dirty="0"/>
          </a:p>
        </p:txBody>
      </p:sp>
      <p:sp>
        <p:nvSpPr>
          <p:cNvPr id="5" name="Rectangle 4"/>
          <p:cNvSpPr/>
          <p:nvPr/>
        </p:nvSpPr>
        <p:spPr bwMode="auto">
          <a:xfrm>
            <a:off x="274639" y="4546255"/>
            <a:ext cx="548639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3000" dirty="0">
                <a:solidFill>
                  <a:srgbClr val="505050"/>
                </a:solidFill>
                <a:latin typeface="Segoe UI Light"/>
                <a:ea typeface="Segoe UI" pitchFamily="34" charset="0"/>
                <a:cs typeface="Segoe UI" pitchFamily="34" charset="0"/>
              </a:rPr>
              <a:t>Farm Account default schema set incorrectly in Sync DB</a:t>
            </a:r>
          </a:p>
          <a:p>
            <a:pPr defTabSz="932472" fontAlgn="base">
              <a:lnSpc>
                <a:spcPct val="90000"/>
              </a:lnSpc>
              <a:spcBef>
                <a:spcPct val="0"/>
              </a:spcBef>
              <a:spcAft>
                <a:spcPct val="0"/>
              </a:spcAft>
            </a:pPr>
            <a:endParaRPr lang="en-US" sz="3000" dirty="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r>
              <a:rPr lang="en-GB" sz="3000" dirty="0">
                <a:solidFill>
                  <a:srgbClr val="505050"/>
                </a:solidFill>
                <a:latin typeface="Segoe UI Light"/>
                <a:ea typeface="Segoe UI" pitchFamily="34" charset="0"/>
                <a:cs typeface="Segoe UI" pitchFamily="34" charset="0"/>
              </a:rPr>
              <a:t>We will </a:t>
            </a:r>
            <a:r>
              <a:rPr lang="en-GB" sz="3000" b="1" dirty="0">
                <a:solidFill>
                  <a:srgbClr val="505050"/>
                </a:solidFill>
                <a:latin typeface="Segoe UI Light"/>
                <a:ea typeface="Segoe UI" pitchFamily="34" charset="0"/>
                <a:cs typeface="Segoe UI" pitchFamily="34" charset="0"/>
              </a:rPr>
              <a:t>never</a:t>
            </a:r>
            <a:r>
              <a:rPr lang="en-GB" sz="3000" dirty="0">
                <a:solidFill>
                  <a:srgbClr val="505050"/>
                </a:solidFill>
                <a:latin typeface="Segoe UI Light"/>
                <a:ea typeface="Segoe UI" pitchFamily="34" charset="0"/>
                <a:cs typeface="Segoe UI" pitchFamily="34" charset="0"/>
              </a:rPr>
              <a:t> be able to start the UPS service instance</a:t>
            </a:r>
          </a:p>
        </p:txBody>
      </p:sp>
      <p:sp>
        <p:nvSpPr>
          <p:cNvPr id="6" name="Rectangle 5"/>
          <p:cNvSpPr/>
          <p:nvPr/>
        </p:nvSpPr>
        <p:spPr bwMode="auto">
          <a:xfrm>
            <a:off x="279399" y="1697062"/>
            <a:ext cx="575588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When the Windows PowerShell session is not under the context of the farm account</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403563" y="1697062"/>
            <a:ext cx="5760640" cy="274002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Potential Workaround</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6403563" y="4531052"/>
            <a:ext cx="6295394"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GB" sz="3000" dirty="0">
                <a:solidFill>
                  <a:srgbClr val="505050"/>
                </a:solidFill>
                <a:latin typeface="Segoe UI Light"/>
                <a:ea typeface="Segoe UI" pitchFamily="34" charset="0"/>
                <a:cs typeface="Segoe UI" pitchFamily="34" charset="0"/>
              </a:rPr>
              <a:t>Log on as the Farm Account </a:t>
            </a:r>
            <a:r>
              <a:rPr lang="en-GB" sz="3000" dirty="0" smtClean="0">
                <a:solidFill>
                  <a:srgbClr val="505050"/>
                </a:solidFill>
                <a:latin typeface="Segoe UI Light"/>
                <a:ea typeface="Segoe UI" pitchFamily="34" charset="0"/>
                <a:cs typeface="Segoe UI" pitchFamily="34" charset="0"/>
              </a:rPr>
              <a:t>and execute the PowerShell </a:t>
            </a:r>
            <a:endParaRPr lang="en-GB" sz="3000" dirty="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endParaRPr lang="en-US" sz="3000" dirty="0" smtClean="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Fix the schema manually – an unsupported change</a:t>
            </a:r>
          </a:p>
        </p:txBody>
      </p:sp>
    </p:spTree>
    <p:extLst>
      <p:ext uri="{BB962C8B-B14F-4D97-AF65-F5344CB8AC3E}">
        <p14:creationId xmlns:p14="http://schemas.microsoft.com/office/powerpoint/2010/main" val="39352303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2" grpId="0" animBg="1"/>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Solution</a:t>
            </a:r>
            <a:endParaRPr lang="en-GB" dirty="0"/>
          </a:p>
        </p:txBody>
      </p:sp>
      <p:sp>
        <p:nvSpPr>
          <p:cNvPr id="5" name="Rectangle 4"/>
          <p:cNvSpPr/>
          <p:nvPr/>
        </p:nvSpPr>
        <p:spPr bwMode="auto">
          <a:xfrm>
            <a:off x="274639" y="4546255"/>
            <a:ext cx="576064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Non UAC environments</a:t>
            </a:r>
          </a:p>
        </p:txBody>
      </p:sp>
      <p:sp>
        <p:nvSpPr>
          <p:cNvPr id="6" name="Rectangle 5"/>
          <p:cNvSpPr/>
          <p:nvPr/>
        </p:nvSpPr>
        <p:spPr bwMode="auto">
          <a:xfrm>
            <a:off x="274638" y="1695450"/>
            <a:ext cx="5755880"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Get-Credential and Start-Job</a:t>
            </a:r>
          </a:p>
        </p:txBody>
      </p:sp>
      <p:sp>
        <p:nvSpPr>
          <p:cNvPr id="12" name="Rectangle 11"/>
          <p:cNvSpPr/>
          <p:nvPr/>
        </p:nvSpPr>
        <p:spPr bwMode="auto">
          <a:xfrm>
            <a:off x="6403563" y="1697062"/>
            <a:ext cx="5760640"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Start-Process -</a:t>
            </a:r>
            <a:r>
              <a:rPr lang="en-US" sz="4400" dirty="0" err="1" smtClean="0">
                <a:gradFill>
                  <a:gsLst>
                    <a:gs pos="0">
                      <a:srgbClr val="FFFFFF"/>
                    </a:gs>
                    <a:gs pos="100000">
                      <a:srgbClr val="FFFFFF"/>
                    </a:gs>
                  </a:gsLst>
                  <a:lin ang="5400000" scaled="0"/>
                </a:gradFill>
                <a:ea typeface="Segoe UI" pitchFamily="34" charset="0"/>
                <a:cs typeface="Segoe UI" pitchFamily="34" charset="0"/>
              </a:rPr>
              <a:t>runas</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6403563" y="4531052"/>
            <a:ext cx="5976664"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UAC Environments</a:t>
            </a:r>
          </a:p>
        </p:txBody>
      </p:sp>
    </p:spTree>
    <p:extLst>
      <p:ext uri="{BB962C8B-B14F-4D97-AF65-F5344CB8AC3E}">
        <p14:creationId xmlns:p14="http://schemas.microsoft.com/office/powerpoint/2010/main" val="12422775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2" grpId="0" animBg="1"/>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xfrm>
            <a:off x="274638" y="5009430"/>
            <a:ext cx="8230899" cy="1372414"/>
          </a:xfrm>
        </p:spPr>
        <p:txBody>
          <a:bodyPr/>
          <a:lstStyle/>
          <a:p>
            <a:r>
              <a:rPr lang="en-US" dirty="0" smtClean="0"/>
              <a:t>Provisioning UPA using Windows PowerShell</a:t>
            </a:r>
          </a:p>
          <a:p>
            <a:r>
              <a:rPr lang="en-US" dirty="0" smtClean="0"/>
              <a:t>Active Directory Import Mode</a:t>
            </a:r>
          </a:p>
          <a:p>
            <a:r>
              <a:rPr lang="en-US" dirty="0" smtClean="0"/>
              <a:t>User Profile Synchronization</a:t>
            </a:r>
            <a:endParaRPr lang="en-US" dirty="0"/>
          </a:p>
        </p:txBody>
      </p:sp>
    </p:spTree>
    <p:extLst>
      <p:ext uri="{BB962C8B-B14F-4D97-AF65-F5344CB8AC3E}">
        <p14:creationId xmlns:p14="http://schemas.microsoft.com/office/powerpoint/2010/main" val="1718678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Wrap Up and Recommendations</a:t>
            </a:r>
            <a:endParaRPr lang="en-US" dirty="0">
              <a:solidFill>
                <a:schemeClr val="bg1"/>
              </a:solidFill>
            </a:endParaRPr>
          </a:p>
        </p:txBody>
      </p:sp>
    </p:spTree>
    <p:extLst>
      <p:ext uri="{BB962C8B-B14F-4D97-AF65-F5344CB8AC3E}">
        <p14:creationId xmlns:p14="http://schemas.microsoft.com/office/powerpoint/2010/main" val="4294539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Plan! Seriously, you MUST do this!</a:t>
            </a:r>
            <a:endParaRPr lang="en-GB" dirty="0"/>
          </a:p>
        </p:txBody>
      </p:sp>
      <p:sp>
        <p:nvSpPr>
          <p:cNvPr id="6" name="Rectangle 5"/>
          <p:cNvSpPr/>
          <p:nvPr/>
        </p:nvSpPr>
        <p:spPr bwMode="auto">
          <a:xfrm>
            <a:off x="293293" y="1553046"/>
            <a:ext cx="2880000" cy="252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Think!</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3339421" y="1553046"/>
            <a:ext cx="2880000" cy="252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Plan</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6376498" y="1553046"/>
            <a:ext cx="2880000" cy="252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Plan some more</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290272" y="4217342"/>
            <a:ext cx="2880000" cy="252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Do a little more planning</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3339421" y="4217342"/>
            <a:ext cx="2880000" cy="2520000"/>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Go back and do some more planning!</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997109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1" grpId="0" animBg="1"/>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Directory Service Health</a:t>
            </a:r>
            <a:endParaRPr lang="en-GB" dirty="0"/>
          </a:p>
        </p:txBody>
      </p:sp>
      <p:sp>
        <p:nvSpPr>
          <p:cNvPr id="5" name="Rectangle 4"/>
          <p:cNvSpPr/>
          <p:nvPr/>
        </p:nvSpPr>
        <p:spPr bwMode="auto">
          <a:xfrm>
            <a:off x="27464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Impacts pretty much every product feature</a:t>
            </a:r>
            <a:endParaRPr lang="en-US" sz="2700" dirty="0">
              <a:solidFill>
                <a:srgbClr val="505050"/>
              </a:solidFill>
              <a:latin typeface="Lucida Console" panose="020B0609040504020204" pitchFamily="49" charset="0"/>
              <a:ea typeface="Segoe UI" pitchFamily="34" charset="0"/>
              <a:cs typeface="Segoe UI" pitchFamily="34" charset="0"/>
            </a:endParaRPr>
          </a:p>
        </p:txBody>
      </p:sp>
      <p:sp>
        <p:nvSpPr>
          <p:cNvPr id="6" name="Rectangle 5"/>
          <p:cNvSpPr/>
          <p:nvPr/>
        </p:nvSpPr>
        <p:spPr bwMode="auto">
          <a:xfrm>
            <a:off x="279399" y="1697062"/>
            <a:ext cx="3778598"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Rubbish In == Rubbish Out</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4341270" y="4546255"/>
            <a:ext cx="360169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e.g. organic growth of domains and/or forests</a:t>
            </a:r>
            <a:endParaRPr lang="en-US" sz="2800" dirty="0">
              <a:solidFill>
                <a:srgbClr val="505050"/>
              </a:solidFill>
              <a:latin typeface="Segoe UI Light"/>
              <a:ea typeface="Segoe UI" pitchFamily="34" charset="0"/>
              <a:cs typeface="Segoe UI" pitchFamily="34" charset="0"/>
            </a:endParaRPr>
          </a:p>
        </p:txBody>
      </p:sp>
      <p:sp>
        <p:nvSpPr>
          <p:cNvPr id="8" name="Rectangle 7"/>
          <p:cNvSpPr/>
          <p:nvPr/>
        </p:nvSpPr>
        <p:spPr bwMode="auto">
          <a:xfrm>
            <a:off x="4346029" y="1697062"/>
            <a:ext cx="3778598"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Poor Active Directory platform hygiene</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8383240" y="1702494"/>
            <a:ext cx="3778598"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External DS management </a:t>
            </a:r>
            <a:endParaRPr lang="en-US" sz="3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051730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Recommendations</a:t>
            </a:r>
            <a:endParaRPr lang="en-GB" dirty="0"/>
          </a:p>
        </p:txBody>
      </p:sp>
      <p:sp>
        <p:nvSpPr>
          <p:cNvPr id="6" name="Rectangle 5"/>
          <p:cNvSpPr/>
          <p:nvPr/>
        </p:nvSpPr>
        <p:spPr bwMode="auto">
          <a:xfrm>
            <a:off x="279399" y="1697062"/>
            <a:ext cx="3778598"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Leverage AD Import to get up and running quickly</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4341269" y="4546255"/>
            <a:ext cx="4469255"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e.g. BCS Augmentation</a:t>
            </a:r>
          </a:p>
          <a:p>
            <a:pPr defTabSz="932472" fontAlgn="base">
              <a:lnSpc>
                <a:spcPct val="90000"/>
              </a:lnSpc>
              <a:spcBef>
                <a:spcPct val="0"/>
              </a:spcBef>
              <a:spcAft>
                <a:spcPct val="0"/>
              </a:spcAft>
            </a:pPr>
            <a:r>
              <a:rPr lang="en-US" sz="2800" dirty="0" smtClean="0">
                <a:solidFill>
                  <a:srgbClr val="505050"/>
                </a:solidFill>
                <a:latin typeface="Segoe UI Light"/>
                <a:ea typeface="Segoe UI" pitchFamily="34" charset="0"/>
                <a:cs typeface="Segoe UI" pitchFamily="34" charset="0"/>
              </a:rPr>
              <a:t>Property Export</a:t>
            </a:r>
          </a:p>
          <a:p>
            <a:pPr defTabSz="932472" fontAlgn="base">
              <a:lnSpc>
                <a:spcPct val="90000"/>
              </a:lnSpc>
              <a:spcBef>
                <a:spcPct val="0"/>
              </a:spcBef>
              <a:spcAft>
                <a:spcPct val="0"/>
              </a:spcAft>
            </a:pPr>
            <a:endParaRPr lang="en-US" sz="2800" dirty="0">
              <a:solidFill>
                <a:srgbClr val="505050"/>
              </a:solidFill>
              <a:latin typeface="Segoe UI Light"/>
              <a:ea typeface="Segoe UI" pitchFamily="34" charset="0"/>
              <a:cs typeface="Segoe UI" pitchFamily="34" charset="0"/>
            </a:endParaRPr>
          </a:p>
        </p:txBody>
      </p:sp>
      <p:sp>
        <p:nvSpPr>
          <p:cNvPr id="8" name="Rectangle 7"/>
          <p:cNvSpPr/>
          <p:nvPr/>
        </p:nvSpPr>
        <p:spPr bwMode="auto">
          <a:xfrm>
            <a:off x="4346029" y="1697062"/>
            <a:ext cx="3778598"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Switch to User Profile Synchronization as and when you need those capabilities</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906750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2622840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Agenda</a:t>
            </a:r>
            <a:endParaRPr lang="en-GB" dirty="0"/>
          </a:p>
        </p:txBody>
      </p:sp>
      <p:sp>
        <p:nvSpPr>
          <p:cNvPr id="4" name="Rectangle 3"/>
          <p:cNvSpPr/>
          <p:nvPr/>
        </p:nvSpPr>
        <p:spPr bwMode="auto">
          <a:xfrm>
            <a:off x="293902" y="1481318"/>
            <a:ext cx="2736000" cy="25200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Identity Management</a:t>
            </a:r>
            <a:endParaRPr lang="en-US" sz="22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3252907" y="1481318"/>
            <a:ext cx="2736000" cy="25200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User Profile Service Application Architecture</a:t>
            </a:r>
          </a:p>
          <a:p>
            <a:pPr defTabSz="932472"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9170869" y="1481318"/>
            <a:ext cx="2736000" cy="2520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User Profile Synchronization</a:t>
            </a: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211888" y="1481318"/>
            <a:ext cx="2736000" cy="2520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Active Directory Import</a:t>
            </a: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3252908" y="4217622"/>
            <a:ext cx="5694980" cy="2520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Demonstration</a:t>
            </a:r>
            <a:endParaRPr lang="en-US" sz="22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9170565" y="4217622"/>
            <a:ext cx="2736000" cy="25200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Wrap Up and Recommendations</a:t>
            </a:r>
          </a:p>
          <a:p>
            <a:pPr defTabSz="932472" fontAlgn="base">
              <a:spcBef>
                <a:spcPct val="0"/>
              </a:spcBef>
              <a:spcAft>
                <a:spcPct val="0"/>
              </a:spcAft>
            </a:pPr>
            <a:endParaRPr lang="en-US" sz="22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auto">
          <a:xfrm>
            <a:off x="7589838" y="421036"/>
            <a:ext cx="4389039" cy="791813"/>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r" defTabSz="932472" fontAlgn="base">
              <a:spcBef>
                <a:spcPct val="0"/>
              </a:spcBef>
              <a:spcAft>
                <a:spcPct val="0"/>
              </a:spcAft>
            </a:pPr>
            <a:r>
              <a:rPr lang="en-US" sz="1600" dirty="0">
                <a:solidFill>
                  <a:schemeClr val="tx1"/>
                </a:solidFill>
                <a:ea typeface="Segoe UI" pitchFamily="34" charset="0"/>
                <a:cs typeface="Segoe UI" pitchFamily="34" charset="0"/>
              </a:rPr>
              <a:t>#</a:t>
            </a:r>
            <a:r>
              <a:rPr lang="en-US" sz="1600" dirty="0" smtClean="0">
                <a:solidFill>
                  <a:schemeClr val="tx1"/>
                </a:solidFill>
                <a:ea typeface="Segoe UI" pitchFamily="34" charset="0"/>
                <a:cs typeface="Segoe UI" pitchFamily="34" charset="0"/>
              </a:rPr>
              <a:t>SPC245</a:t>
            </a:r>
            <a:br>
              <a:rPr lang="en-US" sz="1600" dirty="0" smtClean="0">
                <a:solidFill>
                  <a:schemeClr val="tx1"/>
                </a:solidFill>
                <a:ea typeface="Segoe UI" pitchFamily="34" charset="0"/>
                <a:cs typeface="Segoe UI" pitchFamily="34" charset="0"/>
              </a:rPr>
            </a:br>
            <a:r>
              <a:rPr lang="en-US" sz="1600" dirty="0" smtClean="0">
                <a:solidFill>
                  <a:schemeClr val="tx1"/>
                </a:solidFill>
                <a:ea typeface="Segoe UI" pitchFamily="34" charset="0"/>
                <a:cs typeface="Segoe UI" pitchFamily="34" charset="0"/>
              </a:rPr>
              <a:t>IT-Pro, Level 300</a:t>
            </a:r>
          </a:p>
        </p:txBody>
      </p:sp>
      <p:sp>
        <p:nvSpPr>
          <p:cNvPr id="11" name="Rectangle 10"/>
          <p:cNvSpPr/>
          <p:nvPr/>
        </p:nvSpPr>
        <p:spPr bwMode="auto">
          <a:xfrm>
            <a:off x="276849" y="4217622"/>
            <a:ext cx="2736000" cy="2520000"/>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Windows PowerShell Provisioning</a:t>
            </a:r>
            <a:endParaRPr lang="en-US" sz="22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2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285816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chemeClr val="bg1"/>
                </a:solidFill>
              </a:rPr>
              <a:t>Identity Management</a:t>
            </a:r>
            <a:br>
              <a:rPr lang="en-US" dirty="0" smtClean="0">
                <a:solidFill>
                  <a:schemeClr val="bg1"/>
                </a:solidFill>
              </a:rPr>
            </a:br>
            <a:r>
              <a:rPr lang="en-US" sz="4400" dirty="0" smtClean="0">
                <a:solidFill>
                  <a:schemeClr val="bg1"/>
                </a:solidFill>
              </a:rPr>
              <a:t>and SharePoint Social</a:t>
            </a:r>
            <a:endParaRPr lang="en-US" sz="4400" dirty="0">
              <a:solidFill>
                <a:schemeClr val="bg1"/>
              </a:solidFill>
            </a:endParaRPr>
          </a:p>
        </p:txBody>
      </p:sp>
    </p:spTree>
    <p:extLst>
      <p:ext uri="{BB962C8B-B14F-4D97-AF65-F5344CB8AC3E}">
        <p14:creationId xmlns:p14="http://schemas.microsoft.com/office/powerpoint/2010/main" val="854404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Identity Management (“</a:t>
            </a:r>
            <a:r>
              <a:rPr lang="en-GB" dirty="0" err="1" smtClean="0"/>
              <a:t>IdM</a:t>
            </a:r>
            <a:r>
              <a:rPr lang="en-GB" dirty="0" smtClean="0"/>
              <a:t>”)</a:t>
            </a:r>
            <a:endParaRPr lang="en-GB" dirty="0"/>
          </a:p>
        </p:txBody>
      </p:sp>
      <p:sp>
        <p:nvSpPr>
          <p:cNvPr id="7" name="Rectangle 6"/>
          <p:cNvSpPr/>
          <p:nvPr/>
        </p:nvSpPr>
        <p:spPr bwMode="auto">
          <a:xfrm>
            <a:off x="274639" y="4546255"/>
            <a:ext cx="548639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Whether you like it or not!</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
            </a:r>
            <a:br>
              <a:rPr lang="en-US" sz="3000" dirty="0" smtClean="0">
                <a:solidFill>
                  <a:srgbClr val="505050"/>
                </a:solidFill>
                <a:latin typeface="Segoe UI Light"/>
                <a:ea typeface="Segoe UI" pitchFamily="34" charset="0"/>
                <a:cs typeface="Segoe UI" pitchFamily="34" charset="0"/>
              </a:rPr>
            </a:br>
            <a:r>
              <a:rPr lang="en-US" sz="3000" dirty="0" smtClean="0">
                <a:solidFill>
                  <a:srgbClr val="505050"/>
                </a:solidFill>
                <a:latin typeface="Segoe UI Light"/>
                <a:ea typeface="Segoe UI" pitchFamily="34" charset="0"/>
                <a:cs typeface="Segoe UI" pitchFamily="34" charset="0"/>
              </a:rPr>
              <a:t>Importance increases significantly with SharePoint 2013</a:t>
            </a:r>
          </a:p>
        </p:txBody>
      </p:sp>
      <p:sp>
        <p:nvSpPr>
          <p:cNvPr id="8" name="Rectangle 7"/>
          <p:cNvSpPr/>
          <p:nvPr/>
        </p:nvSpPr>
        <p:spPr bwMode="auto">
          <a:xfrm>
            <a:off x="279399" y="1697062"/>
            <a:ext cx="5755880"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Leveraging SharePoint User Profiles means you are in the Identity Management business</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6403563" y="1697062"/>
            <a:ext cx="5760640" cy="2740025"/>
          </a:xfrm>
          <a:prstGeom prst="rect">
            <a:avLst/>
          </a:prstGeom>
          <a:solidFill>
            <a:schemeClr val="tx2">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600" dirty="0" smtClean="0">
                <a:gradFill>
                  <a:gsLst>
                    <a:gs pos="0">
                      <a:srgbClr val="FFFFFF"/>
                    </a:gs>
                    <a:gs pos="100000">
                      <a:srgbClr val="FFFFFF"/>
                    </a:gs>
                  </a:gsLst>
                  <a:lin ang="5400000" scaled="0"/>
                </a:gradFill>
                <a:ea typeface="Segoe UI" pitchFamily="34" charset="0"/>
                <a:cs typeface="Segoe UI" pitchFamily="34" charset="0"/>
              </a:rPr>
              <a:t>Every Identity Management initiative, ever (and always)</a:t>
            </a:r>
            <a:endParaRPr lang="en-US" sz="3600"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6403563" y="4531052"/>
            <a:ext cx="5976664"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Primarily a political endeavor, NOT a technical one</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No toolset from any vendor will ever change this</a:t>
            </a:r>
          </a:p>
          <a:p>
            <a:pPr defTabSz="932472" fontAlgn="base">
              <a:lnSpc>
                <a:spcPct val="90000"/>
              </a:lnSpc>
              <a:spcBef>
                <a:spcPct val="0"/>
              </a:spcBef>
              <a:spcAft>
                <a:spcPct val="0"/>
              </a:spcAft>
            </a:pPr>
            <a:r>
              <a:rPr lang="en-US" sz="3000" dirty="0" err="1" smtClean="0">
                <a:solidFill>
                  <a:srgbClr val="505050"/>
                </a:solidFill>
                <a:latin typeface="Segoe UI Light"/>
                <a:ea typeface="Segoe UI" pitchFamily="34" charset="0"/>
                <a:cs typeface="Segoe UI" pitchFamily="34" charset="0"/>
              </a:rPr>
              <a:t>IdM</a:t>
            </a:r>
            <a:r>
              <a:rPr lang="en-US" sz="3000" dirty="0" smtClean="0">
                <a:solidFill>
                  <a:srgbClr val="505050"/>
                </a:solidFill>
                <a:latin typeface="Segoe UI Light"/>
                <a:ea typeface="Segoe UI" pitchFamily="34" charset="0"/>
                <a:cs typeface="Segoe UI" pitchFamily="34" charset="0"/>
              </a:rPr>
              <a:t> consulting skills a must have</a:t>
            </a:r>
          </a:p>
        </p:txBody>
      </p:sp>
    </p:spTree>
    <p:extLst>
      <p:ext uri="{BB962C8B-B14F-4D97-AF65-F5344CB8AC3E}">
        <p14:creationId xmlns:p14="http://schemas.microsoft.com/office/powerpoint/2010/main" val="1620052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Identity Management (“</a:t>
            </a:r>
            <a:r>
              <a:rPr lang="en-GB" dirty="0" err="1" smtClean="0"/>
              <a:t>IdM</a:t>
            </a:r>
            <a:r>
              <a:rPr lang="en-GB" dirty="0" smtClean="0"/>
              <a:t>”)</a:t>
            </a:r>
            <a:endParaRPr lang="en-GB" dirty="0"/>
          </a:p>
        </p:txBody>
      </p:sp>
      <p:sp>
        <p:nvSpPr>
          <p:cNvPr id="6" name="Rectangle 5"/>
          <p:cNvSpPr/>
          <p:nvPr/>
        </p:nvSpPr>
        <p:spPr bwMode="auto">
          <a:xfrm>
            <a:off x="279399" y="1697062"/>
            <a:ext cx="1690366" cy="274002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10% Technology	</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2103438" y="1697062"/>
            <a:ext cx="10060765"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90%</a:t>
            </a:r>
          </a:p>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Everything else!</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5111628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err="1" smtClean="0"/>
              <a:t>IdM</a:t>
            </a:r>
            <a:r>
              <a:rPr lang="en-GB" dirty="0" smtClean="0"/>
              <a:t> Primary Considerations</a:t>
            </a:r>
            <a:endParaRPr lang="en-GB" dirty="0"/>
          </a:p>
        </p:txBody>
      </p:sp>
      <p:sp>
        <p:nvSpPr>
          <p:cNvPr id="5" name="Rectangle 4"/>
          <p:cNvSpPr/>
          <p:nvPr/>
        </p:nvSpPr>
        <p:spPr bwMode="auto">
          <a:xfrm>
            <a:off x="274639" y="4546255"/>
            <a:ext cx="5486399"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Who owns which data</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Departmental controls</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IS systems</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Organizational culture</a:t>
            </a:r>
          </a:p>
        </p:txBody>
      </p:sp>
      <p:sp>
        <p:nvSpPr>
          <p:cNvPr id="6" name="Rectangle 5"/>
          <p:cNvSpPr/>
          <p:nvPr/>
        </p:nvSpPr>
        <p:spPr bwMode="auto">
          <a:xfrm>
            <a:off x="279399" y="1697062"/>
            <a:ext cx="575588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Ownership	</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403563" y="1697062"/>
            <a:ext cx="5760640" cy="274002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Data Quality</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6403563" y="4531052"/>
            <a:ext cx="5976664"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Is the data even there?</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Is the data “clean”?</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Is the data up to date?</a:t>
            </a:r>
          </a:p>
          <a:p>
            <a:pPr defTabSz="932472" fontAlgn="base">
              <a:lnSpc>
                <a:spcPct val="90000"/>
              </a:lnSpc>
              <a:spcBef>
                <a:spcPct val="0"/>
              </a:spcBef>
              <a:spcAft>
                <a:spcPct val="0"/>
              </a:spcAft>
            </a:pPr>
            <a:endParaRPr lang="en-US" sz="3000" dirty="0" smtClean="0">
              <a:solidFill>
                <a:srgbClr val="505050"/>
              </a:soli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20714230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2" grpId="0" animBg="1"/>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err="1"/>
              <a:t>IdM</a:t>
            </a:r>
            <a:r>
              <a:rPr lang="en-GB" dirty="0"/>
              <a:t> Primary Considerations</a:t>
            </a:r>
          </a:p>
        </p:txBody>
      </p:sp>
      <p:sp>
        <p:nvSpPr>
          <p:cNvPr id="5" name="Rectangle 4"/>
          <p:cNvSpPr/>
          <p:nvPr/>
        </p:nvSpPr>
        <p:spPr bwMode="auto">
          <a:xfrm>
            <a:off x="274639" y="4546255"/>
            <a:ext cx="5760640"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e.g. Health of Active Directory</a:t>
            </a: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Too many forests and/or domains</a:t>
            </a:r>
            <a:br>
              <a:rPr lang="en-US" sz="3000" dirty="0" smtClean="0">
                <a:solidFill>
                  <a:srgbClr val="505050"/>
                </a:solidFill>
                <a:latin typeface="Segoe UI Light"/>
                <a:ea typeface="Segoe UI" pitchFamily="34" charset="0"/>
                <a:cs typeface="Segoe UI" pitchFamily="34" charset="0"/>
              </a:rPr>
            </a:br>
            <a:endParaRPr lang="en-US" sz="3000" dirty="0" smtClean="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Line of business systems</a:t>
            </a:r>
          </a:p>
        </p:txBody>
      </p:sp>
      <p:sp>
        <p:nvSpPr>
          <p:cNvPr id="6" name="Rectangle 5"/>
          <p:cNvSpPr/>
          <p:nvPr/>
        </p:nvSpPr>
        <p:spPr bwMode="auto">
          <a:xfrm>
            <a:off x="279399" y="1697062"/>
            <a:ext cx="5755880"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System Quality</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6403563" y="1697062"/>
            <a:ext cx="5760640" cy="27400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4400" dirty="0" smtClean="0">
                <a:gradFill>
                  <a:gsLst>
                    <a:gs pos="0">
                      <a:srgbClr val="FFFFFF"/>
                    </a:gs>
                    <a:gs pos="100000">
                      <a:srgbClr val="FFFFFF"/>
                    </a:gs>
                  </a:gsLst>
                  <a:lin ang="5400000" scaled="0"/>
                </a:gradFill>
                <a:ea typeface="Segoe UI" pitchFamily="34" charset="0"/>
                <a:cs typeface="Segoe UI" pitchFamily="34" charset="0"/>
              </a:rPr>
              <a:t>Access Control</a:t>
            </a:r>
            <a:endParaRPr lang="en-US" sz="4400"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6403563" y="4531052"/>
            <a:ext cx="5976664" cy="24120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External (to SharePoint) data sources</a:t>
            </a:r>
            <a:br>
              <a:rPr lang="en-US" sz="3000" dirty="0" smtClean="0">
                <a:solidFill>
                  <a:srgbClr val="505050"/>
                </a:solidFill>
                <a:latin typeface="Segoe UI Light"/>
                <a:ea typeface="Segoe UI" pitchFamily="34" charset="0"/>
                <a:cs typeface="Segoe UI" pitchFamily="34" charset="0"/>
              </a:rPr>
            </a:br>
            <a:endParaRPr lang="en-US" sz="3000" dirty="0" smtClean="0">
              <a:solidFill>
                <a:srgbClr val="505050"/>
              </a:solidFill>
              <a:latin typeface="Segoe UI Light"/>
              <a:ea typeface="Segoe UI" pitchFamily="34" charset="0"/>
              <a:cs typeface="Segoe UI" pitchFamily="34" charset="0"/>
            </a:endParaRPr>
          </a:p>
          <a:p>
            <a:pPr defTabSz="932472" fontAlgn="base">
              <a:lnSpc>
                <a:spcPct val="90000"/>
              </a:lnSpc>
              <a:spcBef>
                <a:spcPct val="0"/>
              </a:spcBef>
              <a:spcAft>
                <a:spcPct val="0"/>
              </a:spcAft>
            </a:pPr>
            <a:r>
              <a:rPr lang="en-US" sz="3000" dirty="0" smtClean="0">
                <a:solidFill>
                  <a:srgbClr val="505050"/>
                </a:solidFill>
                <a:latin typeface="Segoe UI Light"/>
                <a:ea typeface="Segoe UI" pitchFamily="34" charset="0"/>
                <a:cs typeface="Segoe UI" pitchFamily="34" charset="0"/>
              </a:rPr>
              <a:t>Authentication and Authorization</a:t>
            </a:r>
          </a:p>
        </p:txBody>
      </p:sp>
    </p:spTree>
    <p:extLst>
      <p:ext uri="{BB962C8B-B14F-4D97-AF65-F5344CB8AC3E}">
        <p14:creationId xmlns:p14="http://schemas.microsoft.com/office/powerpoint/2010/main" val="30875038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2" grpId="0" animBg="1"/>
      <p:bldP spid="13" grpId="0"/>
    </p:bld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2012-11-14T08:00:00+00:00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Spencer Harbar </Speaker>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openxmlformats.org/package/2006/metadata/core-properties"/>
    <ds:schemaRef ds:uri="http://purl.org/dc/terms/"/>
    <ds:schemaRef ds:uri="http://purl.org/dc/elements/1.1/"/>
    <ds:schemaRef ds:uri="032d541b-1b4e-4d91-93c7-b10533c52f73"/>
    <ds:schemaRef ds:uri="230e9df3-be65-4c73-a93b-d1236ebd677e"/>
    <ds:schemaRef ds:uri="http://purl.org/dc/dcmitype/"/>
    <ds:schemaRef ds:uri="http://www.w3.org/XML/1998/namespace"/>
    <ds:schemaRef ds:uri="http://schemas.microsoft.com/office/2006/documentManagement/types"/>
    <ds:schemaRef ds:uri="http://schemas.microsoft.com/office/infopath/2007/PartnerControls"/>
    <ds:schemaRef ds:uri="2295e2e7-0eeb-498e-8716-217bb2ee6ee3"/>
    <ds:schemaRef ds:uri="http://schemas.microsoft.com/sharepoint/v3"/>
    <ds:schemaRef ds:uri="http://schemas.microsoft.com/office/2006/metadata/properties"/>
  </ds:schemaRefs>
</ds:datastoreItem>
</file>

<file path=customXml/itemProps3.xml><?xml version="1.0" encoding="utf-8"?>
<ds:datastoreItem xmlns:ds="http://schemas.openxmlformats.org/officeDocument/2006/customXml" ds:itemID="{C025B94F-1E90-4247-AE5C-7D56F94B8B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841</TotalTime>
  <Words>1453</Words>
  <Application>Microsoft Office PowerPoint</Application>
  <PresentationFormat>Custom</PresentationFormat>
  <Paragraphs>228</Paragraphs>
  <Slides>38</Slides>
  <Notes>3</Notes>
  <HiddenSlides>0</HiddenSlides>
  <MMClips>0</MMClips>
  <ScaleCrop>false</ScaleCrop>
  <HeadingPairs>
    <vt:vector size="4" baseType="variant">
      <vt:variant>
        <vt:lpstr>Theme</vt:lpstr>
      </vt:variant>
      <vt:variant>
        <vt:i4>3</vt:i4>
      </vt:variant>
      <vt:variant>
        <vt:lpstr>Slide Titles</vt:lpstr>
      </vt:variant>
      <vt:variant>
        <vt:i4>38</vt:i4>
      </vt:variant>
    </vt:vector>
  </HeadingPairs>
  <TitlesOfParts>
    <vt:vector size="41" baseType="lpstr">
      <vt:lpstr>5-30072_SPC2012_IT-Pro_Template_16x9</vt:lpstr>
      <vt:lpstr>5-30072_SPC2012_IT-Pro_Template_16x9_Light</vt:lpstr>
      <vt:lpstr>5-30072_SPC2012_Business_Template_16x9_Light</vt:lpstr>
      <vt:lpstr>PowerPoint Presentation</vt:lpstr>
      <vt:lpstr>User Profile Synchronization Best Practices in SharePoint Server 2013 </vt:lpstr>
      <vt:lpstr>About Spencer Harbar</vt:lpstr>
      <vt:lpstr>Agenda</vt:lpstr>
      <vt:lpstr>Identity Management and SharePoint Social</vt:lpstr>
      <vt:lpstr>Identity Management (“IdM”)</vt:lpstr>
      <vt:lpstr>Identity Management (“IdM”)</vt:lpstr>
      <vt:lpstr>IdM Primary Considerations</vt:lpstr>
      <vt:lpstr>IdM Primary Considerations</vt:lpstr>
      <vt:lpstr>Make friends with your DS admins!</vt:lpstr>
      <vt:lpstr>User Profile Service Application Architecture</vt:lpstr>
      <vt:lpstr>Lessons from the field</vt:lpstr>
      <vt:lpstr>Lessons from the field</vt:lpstr>
      <vt:lpstr>Profile Sync Goals for SharePoint 2013</vt:lpstr>
      <vt:lpstr>Profile Sync Performance Improvements</vt:lpstr>
      <vt:lpstr>Synchronization “modes”</vt:lpstr>
      <vt:lpstr>Active Directory Import</vt:lpstr>
      <vt:lpstr>Active Directory Import Capabilities</vt:lpstr>
      <vt:lpstr>Active Directory Import Capabilities</vt:lpstr>
      <vt:lpstr>Scripting Connections</vt:lpstr>
      <vt:lpstr>Replicating Directory Changes</vt:lpstr>
      <vt:lpstr>Active Directory Import Limitations</vt:lpstr>
      <vt:lpstr>Active Directory Import Limitations</vt:lpstr>
      <vt:lpstr>LDAP Query Filters</vt:lpstr>
      <vt:lpstr>AD Import Behaviour</vt:lpstr>
      <vt:lpstr>Switching modes</vt:lpstr>
      <vt:lpstr>Switching modes</vt:lpstr>
      <vt:lpstr>Provisioning the  UPA and UPS</vt:lpstr>
      <vt:lpstr>Provisioning UPA and UPS</vt:lpstr>
      <vt:lpstr>The default schema issue</vt:lpstr>
      <vt:lpstr>Solution</vt:lpstr>
      <vt:lpstr>Demo</vt:lpstr>
      <vt:lpstr>Wrap Up and Recommendations</vt:lpstr>
      <vt:lpstr>Plan! Seriously, you MUST do this!</vt:lpstr>
      <vt:lpstr>Directory Service Health</vt:lpstr>
      <vt:lpstr>Recommendations</vt:lpstr>
      <vt:lpstr>PowerPoint Presentation</vt:lpstr>
      <vt:lpstr>PowerPoint Presentation</vt:lpstr>
    </vt:vector>
  </TitlesOfParts>
  <Manager>Ron Sasaki</Manager>
  <Company>Triumph Media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SharePoint Conference 2012</dc:subject>
  <dc:creator>Spencer Harbar</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109</cp:revision>
  <dcterms:created xsi:type="dcterms:W3CDTF">2012-11-04T17:23:49Z</dcterms:created>
  <dcterms:modified xsi:type="dcterms:W3CDTF">2012-12-05T22:48:32Z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