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55"/>
  </p:notesMasterIdLst>
  <p:handoutMasterIdLst>
    <p:handoutMasterId r:id="rId56"/>
  </p:handoutMasterIdLst>
  <p:sldIdLst>
    <p:sldId id="1055" r:id="rId7"/>
    <p:sldId id="1054" r:id="rId8"/>
    <p:sldId id="1090" r:id="rId9"/>
    <p:sldId id="1091" r:id="rId10"/>
    <p:sldId id="1092" r:id="rId11"/>
    <p:sldId id="1094" r:id="rId12"/>
    <p:sldId id="1095" r:id="rId13"/>
    <p:sldId id="1096" r:id="rId14"/>
    <p:sldId id="1140" r:id="rId15"/>
    <p:sldId id="1098" r:id="rId16"/>
    <p:sldId id="1100" r:id="rId17"/>
    <p:sldId id="1101" r:id="rId18"/>
    <p:sldId id="1102" r:id="rId19"/>
    <p:sldId id="1103" r:id="rId20"/>
    <p:sldId id="1139" r:id="rId21"/>
    <p:sldId id="1105" r:id="rId22"/>
    <p:sldId id="1106" r:id="rId23"/>
    <p:sldId id="1107" r:id="rId24"/>
    <p:sldId id="1108" r:id="rId25"/>
    <p:sldId id="1109" r:id="rId26"/>
    <p:sldId id="1147" r:id="rId27"/>
    <p:sldId id="1148" r:id="rId28"/>
    <p:sldId id="1114" r:id="rId29"/>
    <p:sldId id="1115" r:id="rId30"/>
    <p:sldId id="1116" r:id="rId31"/>
    <p:sldId id="1117" r:id="rId32"/>
    <p:sldId id="1118" r:id="rId33"/>
    <p:sldId id="1119" r:id="rId34"/>
    <p:sldId id="1120" r:id="rId35"/>
    <p:sldId id="1121" r:id="rId36"/>
    <p:sldId id="1125" r:id="rId37"/>
    <p:sldId id="1126" r:id="rId38"/>
    <p:sldId id="1128" r:id="rId39"/>
    <p:sldId id="1129" r:id="rId40"/>
    <p:sldId id="1130" r:id="rId41"/>
    <p:sldId id="1131" r:id="rId42"/>
    <p:sldId id="1132" r:id="rId43"/>
    <p:sldId id="1133" r:id="rId44"/>
    <p:sldId id="1134" r:id="rId45"/>
    <p:sldId id="1135" r:id="rId46"/>
    <p:sldId id="1136" r:id="rId47"/>
    <p:sldId id="1138" r:id="rId48"/>
    <p:sldId id="1143" r:id="rId49"/>
    <p:sldId id="1144" r:id="rId50"/>
    <p:sldId id="1145" r:id="rId51"/>
    <p:sldId id="1137" r:id="rId52"/>
    <p:sldId id="1149" r:id="rId53"/>
    <p:sldId id="1076" r:id="rId54"/>
  </p:sldIdLst>
  <p:sldSz cx="12436475" cy="6994525"/>
  <p:notesSz cx="6985000" cy="9271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54"/>
            <p14:sldId id="1090"/>
            <p14:sldId id="1091"/>
            <p14:sldId id="1092"/>
            <p14:sldId id="1094"/>
            <p14:sldId id="1095"/>
            <p14:sldId id="1096"/>
            <p14:sldId id="1140"/>
            <p14:sldId id="1098"/>
            <p14:sldId id="1100"/>
            <p14:sldId id="1101"/>
            <p14:sldId id="1102"/>
            <p14:sldId id="1103"/>
            <p14:sldId id="1139"/>
            <p14:sldId id="1105"/>
            <p14:sldId id="1106"/>
            <p14:sldId id="1107"/>
            <p14:sldId id="1108"/>
            <p14:sldId id="1109"/>
            <p14:sldId id="1147"/>
            <p14:sldId id="1148"/>
            <p14:sldId id="1114"/>
            <p14:sldId id="1115"/>
            <p14:sldId id="1116"/>
            <p14:sldId id="1117"/>
            <p14:sldId id="1118"/>
            <p14:sldId id="1119"/>
            <p14:sldId id="1120"/>
            <p14:sldId id="1121"/>
            <p14:sldId id="1125"/>
            <p14:sldId id="1126"/>
            <p14:sldId id="1128"/>
            <p14:sldId id="1129"/>
            <p14:sldId id="1130"/>
            <p14:sldId id="1131"/>
            <p14:sldId id="1132"/>
            <p14:sldId id="1133"/>
            <p14:sldId id="1134"/>
            <p14:sldId id="1135"/>
            <p14:sldId id="1136"/>
            <p14:sldId id="1138"/>
            <p14:sldId id="1143"/>
            <p14:sldId id="1144"/>
            <p14:sldId id="1145"/>
            <p14:sldId id="1137"/>
            <p14:sldId id="1149"/>
            <p14:sldId id="1076"/>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4123">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261">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920">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72"/>
    <a:srgbClr val="BA141A"/>
    <a:srgbClr val="000000"/>
    <a:srgbClr val="002050"/>
    <a:srgbClr val="442359"/>
    <a:srgbClr val="333333"/>
    <a:srgbClr val="FFFFFF"/>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91" autoAdjust="0"/>
    <p:restoredTop sz="98657" autoAdjust="0"/>
  </p:normalViewPr>
  <p:slideViewPr>
    <p:cSldViewPr>
      <p:cViewPr varScale="1">
        <p:scale>
          <a:sx n="69" d="100"/>
          <a:sy n="69" d="100"/>
        </p:scale>
        <p:origin x="-1140" y="-96"/>
      </p:cViewPr>
      <p:guideLst>
        <p:guide orient="horz" pos="187"/>
        <p:guide orient="horz" pos="763"/>
        <p:guide orient="horz" pos="1339"/>
        <p:guide orient="horz" pos="4123"/>
        <p:guide orient="horz" pos="4219"/>
        <p:guide orient="horz" pos="3643"/>
        <p:guide orient="horz" pos="3067"/>
        <p:guide orient="horz" pos="1915"/>
        <p:guide pos="173"/>
        <p:guide pos="1325"/>
        <p:guide pos="7661"/>
        <p:guide pos="749"/>
        <p:guide pos="7085"/>
        <p:guide pos="3629"/>
        <p:guide pos="1901"/>
        <p:guide pos="2477"/>
        <p:guide pos="4205"/>
        <p:guide pos="4781"/>
        <p:guide pos="5261"/>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920"/>
        <p:guide pos="220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956550" y="0"/>
            <a:ext cx="3026833" cy="463550"/>
          </a:xfrm>
          <a:prstGeom prst="rect">
            <a:avLst/>
          </a:prstGeom>
        </p:spPr>
        <p:txBody>
          <a:bodyPr vert="horz" lIns="92885" tIns="46442" rIns="92885" bIns="46442"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805841"/>
            <a:ext cx="5902325" cy="337051"/>
          </a:xfrm>
          <a:prstGeom prst="rect">
            <a:avLst/>
          </a:prstGeom>
        </p:spPr>
        <p:txBody>
          <a:bodyPr vert="horz" lIns="92885" tIns="46442" rIns="92885" bIns="46442" rtlCol="0" anchor="b"/>
          <a:lstStyle>
            <a:lvl1pPr algn="l">
              <a:defRPr sz="1200"/>
            </a:lvl1pPr>
          </a:lstStyle>
          <a:p>
            <a:pPr marL="404759" defTabSz="928542"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4759" defTabSz="928542"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90683" y="8805841"/>
            <a:ext cx="1092700" cy="463550"/>
          </a:xfrm>
          <a:prstGeom prst="rect">
            <a:avLst/>
          </a:prstGeom>
        </p:spPr>
        <p:txBody>
          <a:bodyPr vert="horz" lIns="92885" tIns="46442" rIns="92885" bIns="46442"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403225" y="695325"/>
            <a:ext cx="6178550" cy="3476625"/>
          </a:xfrm>
          <a:prstGeom prst="rect">
            <a:avLst/>
          </a:prstGeom>
          <a:noFill/>
          <a:ln w="12700">
            <a:solidFill>
              <a:prstClr val="black"/>
            </a:solidFill>
          </a:ln>
        </p:spPr>
        <p:txBody>
          <a:bodyPr vert="horz" lIns="92885" tIns="46442" rIns="92885" bIns="46442" rtlCol="0" anchor="ctr"/>
          <a:lstStyle/>
          <a:p>
            <a:endParaRPr lang="en-US" dirty="0"/>
          </a:p>
        </p:txBody>
      </p:sp>
      <p:sp>
        <p:nvSpPr>
          <p:cNvPr id="10" name="Footer Placeholder 9"/>
          <p:cNvSpPr>
            <a:spLocks noGrp="1"/>
          </p:cNvSpPr>
          <p:nvPr>
            <p:ph type="ftr" sz="quarter" idx="4"/>
          </p:nvPr>
        </p:nvSpPr>
        <p:spPr>
          <a:xfrm>
            <a:off x="0" y="8807450"/>
            <a:ext cx="6030383" cy="360908"/>
          </a:xfrm>
          <a:prstGeom prst="rect">
            <a:avLst/>
          </a:prstGeom>
        </p:spPr>
        <p:txBody>
          <a:bodyPr vert="horz" lIns="92885" tIns="46442" rIns="92885" bIns="46442" rtlCol="0" anchor="b"/>
          <a:lstStyle>
            <a:lvl1pPr marL="580530" indent="0" algn="l">
              <a:defRPr sz="1200"/>
            </a:lvl1pPr>
          </a:lstStyle>
          <a:p>
            <a:pPr defTabSz="928542"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56550" y="0"/>
            <a:ext cx="3026833" cy="463550"/>
          </a:xfrm>
          <a:prstGeom prst="rect">
            <a:avLst/>
          </a:prstGeom>
        </p:spPr>
        <p:txBody>
          <a:bodyPr vert="horz" lIns="92885" tIns="46442" rIns="92885" bIns="46442"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98500" y="4403725"/>
            <a:ext cx="5588000" cy="4171950"/>
          </a:xfrm>
          <a:prstGeom prst="rect">
            <a:avLst/>
          </a:prstGeom>
        </p:spPr>
        <p:txBody>
          <a:bodyPr vert="horz" lIns="92885" tIns="46442" rIns="92885" bIns="4644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18741" y="8805841"/>
            <a:ext cx="964642" cy="463550"/>
          </a:xfrm>
          <a:prstGeom prst="rect">
            <a:avLst/>
          </a:prstGeom>
        </p:spPr>
        <p:txBody>
          <a:bodyPr vert="horz" lIns="92885" tIns="46442" rIns="92885" bIns="46442"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10</a:t>
            </a:fld>
            <a:endParaRPr lang="en-US"/>
          </a:p>
        </p:txBody>
      </p:sp>
    </p:spTree>
    <p:extLst>
      <p:ext uri="{BB962C8B-B14F-4D97-AF65-F5344CB8AC3E}">
        <p14:creationId xmlns:p14="http://schemas.microsoft.com/office/powerpoint/2010/main" val="2441162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11</a:t>
            </a:fld>
            <a:endParaRPr lang="en-US"/>
          </a:p>
        </p:txBody>
      </p:sp>
    </p:spTree>
    <p:extLst>
      <p:ext uri="{BB962C8B-B14F-4D97-AF65-F5344CB8AC3E}">
        <p14:creationId xmlns:p14="http://schemas.microsoft.com/office/powerpoint/2010/main" val="39003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12</a:t>
            </a:fld>
            <a:endParaRPr lang="en-US"/>
          </a:p>
        </p:txBody>
      </p:sp>
    </p:spTree>
    <p:extLst>
      <p:ext uri="{BB962C8B-B14F-4D97-AF65-F5344CB8AC3E}">
        <p14:creationId xmlns:p14="http://schemas.microsoft.com/office/powerpoint/2010/main" val="201398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13</a:t>
            </a:fld>
            <a:endParaRPr lang="en-US"/>
          </a:p>
        </p:txBody>
      </p:sp>
    </p:spTree>
    <p:extLst>
      <p:ext uri="{BB962C8B-B14F-4D97-AF65-F5344CB8AC3E}">
        <p14:creationId xmlns:p14="http://schemas.microsoft.com/office/powerpoint/2010/main" val="2209647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14</a:t>
            </a:fld>
            <a:endParaRPr lang="en-US"/>
          </a:p>
        </p:txBody>
      </p:sp>
    </p:spTree>
    <p:extLst>
      <p:ext uri="{BB962C8B-B14F-4D97-AF65-F5344CB8AC3E}">
        <p14:creationId xmlns:p14="http://schemas.microsoft.com/office/powerpoint/2010/main" val="3548576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1C3E86-B68A-4C25-8081-A039FB197DE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240651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16</a:t>
            </a:fld>
            <a:endParaRPr lang="en-US"/>
          </a:p>
        </p:txBody>
      </p:sp>
    </p:spTree>
    <p:extLst>
      <p:ext uri="{BB962C8B-B14F-4D97-AF65-F5344CB8AC3E}">
        <p14:creationId xmlns:p14="http://schemas.microsoft.com/office/powerpoint/2010/main" val="2441162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17</a:t>
            </a:fld>
            <a:endParaRPr lang="en-US"/>
          </a:p>
        </p:txBody>
      </p:sp>
    </p:spTree>
    <p:extLst>
      <p:ext uri="{BB962C8B-B14F-4D97-AF65-F5344CB8AC3E}">
        <p14:creationId xmlns:p14="http://schemas.microsoft.com/office/powerpoint/2010/main" val="1982817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91A01E-CEF2-4B08-8D22-54146145EABA}" type="slidenum">
              <a:rPr lang="en-US" smtClean="0"/>
              <a:t>18</a:t>
            </a:fld>
            <a:endParaRPr lang="en-US"/>
          </a:p>
        </p:txBody>
      </p:sp>
    </p:spTree>
    <p:extLst>
      <p:ext uri="{BB962C8B-B14F-4D97-AF65-F5344CB8AC3E}">
        <p14:creationId xmlns:p14="http://schemas.microsoft.com/office/powerpoint/2010/main" val="56519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19</a:t>
            </a:fld>
            <a:endParaRPr lang="en-US"/>
          </a:p>
        </p:txBody>
      </p:sp>
    </p:spTree>
    <p:extLst>
      <p:ext uri="{BB962C8B-B14F-4D97-AF65-F5344CB8AC3E}">
        <p14:creationId xmlns:p14="http://schemas.microsoft.com/office/powerpoint/2010/main" val="288547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20</a:t>
            </a:fld>
            <a:endParaRPr lang="en-US"/>
          </a:p>
        </p:txBody>
      </p:sp>
    </p:spTree>
    <p:extLst>
      <p:ext uri="{BB962C8B-B14F-4D97-AF65-F5344CB8AC3E}">
        <p14:creationId xmlns:p14="http://schemas.microsoft.com/office/powerpoint/2010/main" val="81019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t>21</a:t>
            </a:fld>
            <a:endParaRPr lang="en-US"/>
          </a:p>
        </p:txBody>
      </p:sp>
    </p:spTree>
    <p:extLst>
      <p:ext uri="{BB962C8B-B14F-4D97-AF65-F5344CB8AC3E}">
        <p14:creationId xmlns:p14="http://schemas.microsoft.com/office/powerpoint/2010/main" val="4059771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22</a:t>
            </a:fld>
            <a:endParaRPr lang="en-US"/>
          </a:p>
        </p:txBody>
      </p:sp>
    </p:spTree>
    <p:extLst>
      <p:ext uri="{BB962C8B-B14F-4D97-AF65-F5344CB8AC3E}">
        <p14:creationId xmlns:p14="http://schemas.microsoft.com/office/powerpoint/2010/main" val="385530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23</a:t>
            </a:fld>
            <a:endParaRPr lang="en-US"/>
          </a:p>
        </p:txBody>
      </p:sp>
    </p:spTree>
    <p:extLst>
      <p:ext uri="{BB962C8B-B14F-4D97-AF65-F5344CB8AC3E}">
        <p14:creationId xmlns:p14="http://schemas.microsoft.com/office/powerpoint/2010/main" val="3437827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24</a:t>
            </a:fld>
            <a:endParaRPr lang="en-US"/>
          </a:p>
        </p:txBody>
      </p:sp>
    </p:spTree>
    <p:extLst>
      <p:ext uri="{BB962C8B-B14F-4D97-AF65-F5344CB8AC3E}">
        <p14:creationId xmlns:p14="http://schemas.microsoft.com/office/powerpoint/2010/main" val="39422258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25</a:t>
            </a:fld>
            <a:endParaRPr lang="en-US"/>
          </a:p>
        </p:txBody>
      </p:sp>
    </p:spTree>
    <p:extLst>
      <p:ext uri="{BB962C8B-B14F-4D97-AF65-F5344CB8AC3E}">
        <p14:creationId xmlns:p14="http://schemas.microsoft.com/office/powerpoint/2010/main" val="949086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26</a:t>
            </a:fld>
            <a:endParaRPr lang="en-US"/>
          </a:p>
        </p:txBody>
      </p:sp>
    </p:spTree>
    <p:extLst>
      <p:ext uri="{BB962C8B-B14F-4D97-AF65-F5344CB8AC3E}">
        <p14:creationId xmlns:p14="http://schemas.microsoft.com/office/powerpoint/2010/main" val="3370137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326F2D-26A5-4BE3-BB88-7658621E413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022149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pPr/>
              <a:t>28</a:t>
            </a:fld>
            <a:endParaRPr lang="en-US"/>
          </a:p>
        </p:txBody>
      </p:sp>
    </p:spTree>
    <p:extLst>
      <p:ext uri="{BB962C8B-B14F-4D97-AF65-F5344CB8AC3E}">
        <p14:creationId xmlns:p14="http://schemas.microsoft.com/office/powerpoint/2010/main" val="34773264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pPr defTabSz="928848">
              <a:lnSpc>
                <a:spcPct val="100000"/>
              </a:lnSpc>
              <a:spcAft>
                <a:spcPts val="0"/>
              </a:spcAft>
              <a:defRPr/>
            </a:pPr>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29</a:t>
            </a:fld>
            <a:endParaRPr lang="en-US"/>
          </a:p>
        </p:txBody>
      </p:sp>
    </p:spTree>
    <p:extLst>
      <p:ext uri="{BB962C8B-B14F-4D97-AF65-F5344CB8AC3E}">
        <p14:creationId xmlns:p14="http://schemas.microsoft.com/office/powerpoint/2010/main" val="394479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3</a:t>
            </a:fld>
            <a:endParaRPr lang="en-US"/>
          </a:p>
        </p:txBody>
      </p:sp>
    </p:spTree>
    <p:extLst>
      <p:ext uri="{BB962C8B-B14F-4D97-AF65-F5344CB8AC3E}">
        <p14:creationId xmlns:p14="http://schemas.microsoft.com/office/powerpoint/2010/main" val="2019175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t>30</a:t>
            </a:fld>
            <a:endParaRPr lang="en-US"/>
          </a:p>
        </p:txBody>
      </p:sp>
    </p:spTree>
    <p:extLst>
      <p:ext uri="{BB962C8B-B14F-4D97-AF65-F5344CB8AC3E}">
        <p14:creationId xmlns:p14="http://schemas.microsoft.com/office/powerpoint/2010/main" val="30670430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BC43DA-9DD2-4DE7-B473-BAC21688E92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445397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32</a:t>
            </a:fld>
            <a:endParaRPr lang="en-US"/>
          </a:p>
        </p:txBody>
      </p:sp>
    </p:spTree>
    <p:extLst>
      <p:ext uri="{BB962C8B-B14F-4D97-AF65-F5344CB8AC3E}">
        <p14:creationId xmlns:p14="http://schemas.microsoft.com/office/powerpoint/2010/main" val="267350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51D7C38-B993-4B09-8D75-1B72E623394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8625091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t>34</a:t>
            </a:fld>
            <a:endParaRPr lang="en-US"/>
          </a:p>
        </p:txBody>
      </p:sp>
    </p:spTree>
    <p:extLst>
      <p:ext uri="{BB962C8B-B14F-4D97-AF65-F5344CB8AC3E}">
        <p14:creationId xmlns:p14="http://schemas.microsoft.com/office/powerpoint/2010/main" val="4165485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35</a:t>
            </a:fld>
            <a:endParaRPr lang="en-US"/>
          </a:p>
        </p:txBody>
      </p:sp>
    </p:spTree>
    <p:extLst>
      <p:ext uri="{BB962C8B-B14F-4D97-AF65-F5344CB8AC3E}">
        <p14:creationId xmlns:p14="http://schemas.microsoft.com/office/powerpoint/2010/main" val="28429317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36</a:t>
            </a:fld>
            <a:endParaRPr lang="en-US"/>
          </a:p>
        </p:txBody>
      </p:sp>
    </p:spTree>
    <p:extLst>
      <p:ext uri="{BB962C8B-B14F-4D97-AF65-F5344CB8AC3E}">
        <p14:creationId xmlns:p14="http://schemas.microsoft.com/office/powerpoint/2010/main" val="30732209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5AC4E5A-25B4-426D-BA07-0AEB142CD00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345928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t>38</a:t>
            </a:fld>
            <a:endParaRPr lang="en-US"/>
          </a:p>
        </p:txBody>
      </p:sp>
    </p:spTree>
    <p:extLst>
      <p:ext uri="{BB962C8B-B14F-4D97-AF65-F5344CB8AC3E}">
        <p14:creationId xmlns:p14="http://schemas.microsoft.com/office/powerpoint/2010/main" val="34336409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39</a:t>
            </a:fld>
            <a:endParaRPr lang="en-US"/>
          </a:p>
        </p:txBody>
      </p:sp>
    </p:spTree>
    <p:extLst>
      <p:ext uri="{BB962C8B-B14F-4D97-AF65-F5344CB8AC3E}">
        <p14:creationId xmlns:p14="http://schemas.microsoft.com/office/powerpoint/2010/main" val="2441162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4</a:t>
            </a:fld>
            <a:endParaRPr lang="en-US"/>
          </a:p>
        </p:txBody>
      </p:sp>
    </p:spTree>
    <p:extLst>
      <p:ext uri="{BB962C8B-B14F-4D97-AF65-F5344CB8AC3E}">
        <p14:creationId xmlns:p14="http://schemas.microsoft.com/office/powerpoint/2010/main" val="37275326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40</a:t>
            </a:fld>
            <a:endParaRPr lang="en-US"/>
          </a:p>
        </p:txBody>
      </p:sp>
    </p:spTree>
    <p:extLst>
      <p:ext uri="{BB962C8B-B14F-4D97-AF65-F5344CB8AC3E}">
        <p14:creationId xmlns:p14="http://schemas.microsoft.com/office/powerpoint/2010/main" val="19322774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41</a:t>
            </a:fld>
            <a:endParaRPr lang="en-US"/>
          </a:p>
        </p:txBody>
      </p:sp>
    </p:spTree>
    <p:extLst>
      <p:ext uri="{BB962C8B-B14F-4D97-AF65-F5344CB8AC3E}">
        <p14:creationId xmlns:p14="http://schemas.microsoft.com/office/powerpoint/2010/main" val="41901071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5CD38A-4213-4686-91A3-A083F5FBC1F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42775823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C66AF5-A083-46C9-B8E1-CB5A2240B8B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4972358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pPr marL="0" lvl="1" indent="0" defTabSz="928848">
              <a:lnSpc>
                <a:spcPct val="100000"/>
              </a:lnSpc>
              <a:spcAft>
                <a:spcPts val="0"/>
              </a:spcAft>
              <a:buNone/>
              <a:defRPr/>
            </a:pPr>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764660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159878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0B997C-5ADE-4975-AEF7-A0099DF4C0D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25172774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3026833" cy="46355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4:30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8" name="Footer Placeholder 3"/>
          <p:cNvSpPr>
            <a:spLocks noGrp="1"/>
          </p:cNvSpPr>
          <p:nvPr>
            <p:ph type="ftr" sz="quarter" idx="4"/>
          </p:nvPr>
        </p:nvSpPr>
        <p:spPr>
          <a:xfrm>
            <a:off x="0" y="8805841"/>
            <a:ext cx="6364111" cy="463550"/>
          </a:xfrm>
          <a:prstGeom prst="rect">
            <a:avLst/>
          </a:prstGeom>
        </p:spPr>
        <p:txBody>
          <a:bodyPr vert="horz" lIns="92885" tIns="46442" rIns="92885" bIns="46442"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526193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5</a:t>
            </a:fld>
            <a:endParaRPr lang="en-US"/>
          </a:p>
        </p:txBody>
      </p:sp>
    </p:spTree>
    <p:extLst>
      <p:ext uri="{BB962C8B-B14F-4D97-AF65-F5344CB8AC3E}">
        <p14:creationId xmlns:p14="http://schemas.microsoft.com/office/powerpoint/2010/main" val="3252770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6</a:t>
            </a:fld>
            <a:endParaRPr lang="en-US"/>
          </a:p>
        </p:txBody>
      </p:sp>
    </p:spTree>
    <p:extLst>
      <p:ext uri="{BB962C8B-B14F-4D97-AF65-F5344CB8AC3E}">
        <p14:creationId xmlns:p14="http://schemas.microsoft.com/office/powerpoint/2010/main" val="3180615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DB7A6-1932-474B-AAD8-B0CB2C57B7C8}" type="slidenum">
              <a:rPr lang="en-US" smtClean="0"/>
              <a:t>7</a:t>
            </a:fld>
            <a:endParaRPr lang="en-US"/>
          </a:p>
        </p:txBody>
      </p:sp>
    </p:spTree>
    <p:extLst>
      <p:ext uri="{BB962C8B-B14F-4D97-AF65-F5344CB8AC3E}">
        <p14:creationId xmlns:p14="http://schemas.microsoft.com/office/powerpoint/2010/main" val="385310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81C754-D1E9-47F9-8777-220D7863B15D}" type="slidenum">
              <a:rPr lang="en-US" smtClean="0"/>
              <a:pPr/>
              <a:t>8</a:t>
            </a:fld>
            <a:endParaRPr lang="en-US"/>
          </a:p>
        </p:txBody>
      </p:sp>
    </p:spTree>
    <p:extLst>
      <p:ext uri="{BB962C8B-B14F-4D97-AF65-F5344CB8AC3E}">
        <p14:creationId xmlns:p14="http://schemas.microsoft.com/office/powerpoint/2010/main" val="428406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 y="695325"/>
            <a:ext cx="6178550" cy="3476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85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68C2080-3BA8-4788-8669-3BC99F4F6B6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19030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71199" y="1482839"/>
            <a:ext cx="4999660" cy="1503007"/>
          </a:xfrm>
        </p:spPr>
        <p:txBody>
          <a:bodyPr/>
          <a:lstStyle>
            <a:lvl1pPr>
              <a:defRPr sz="2000"/>
            </a:lvl1pPr>
            <a:lvl2pPr>
              <a:defRPr sz="18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211829" y="1482840"/>
            <a:ext cx="5161456" cy="1503007"/>
          </a:xfrm>
        </p:spPr>
        <p:txBody>
          <a:bodyPr/>
          <a:lstStyle>
            <a:lvl1pPr>
              <a:defRPr sz="2000"/>
            </a:lvl1pPr>
            <a:lvl2pPr>
              <a:defRPr sz="18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9" name="Slide Number Placeholder 5"/>
          <p:cNvSpPr>
            <a:spLocks noGrp="1"/>
          </p:cNvSpPr>
          <p:nvPr>
            <p:ph type="sldNum" sz="quarter" idx="4"/>
          </p:nvPr>
        </p:nvSpPr>
        <p:spPr>
          <a:xfrm>
            <a:off x="10891809" y="6467144"/>
            <a:ext cx="1338334" cy="372394"/>
          </a:xfrm>
          <a:prstGeom prst="rect">
            <a:avLst/>
          </a:prstGeom>
        </p:spPr>
        <p:txBody>
          <a:bodyPr lIns="93250" tIns="46626" rIns="93250" bIns="46626"/>
          <a:lstStyle>
            <a:lvl1pPr algn="r">
              <a:defRPr b="0">
                <a:latin typeface="Segoe UI" pitchFamily="34" charset="0"/>
                <a:ea typeface="Segoe UI" pitchFamily="34" charset="0"/>
                <a:cs typeface="Segoe UI" pitchFamily="34" charset="0"/>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8145390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328451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1008344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678691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6294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46065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32792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189023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554731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848701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85649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6.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2406154"/>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31.xml"/><Relationship Id="rId5" Type="http://schemas.openxmlformats.org/officeDocument/2006/relationships/image" Target="../media/image29.jpeg"/><Relationship Id="rId4" Type="http://schemas.openxmlformats.org/officeDocument/2006/relationships/image" Target="../media/image28.wmf"/></Relationships>
</file>

<file path=ppt/slides/_rels/slide18.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microsoft.com/office/2007/relationships/hdphoto" Target="../media/hdphoto3.wdp"/><Relationship Id="rId5" Type="http://schemas.openxmlformats.org/officeDocument/2006/relationships/image" Target="../media/image33.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1.xml"/><Relationship Id="rId1" Type="http://schemas.openxmlformats.org/officeDocument/2006/relationships/slideLayout" Target="../slideLayouts/slideLayout31.xml"/><Relationship Id="rId6" Type="http://schemas.openxmlformats.org/officeDocument/2006/relationships/image" Target="../media/image37.jpeg"/><Relationship Id="rId5" Type="http://schemas.openxmlformats.org/officeDocument/2006/relationships/image" Target="../media/image36.wmf"/><Relationship Id="rId4" Type="http://schemas.openxmlformats.org/officeDocument/2006/relationships/image" Target="../media/image35.wmf"/></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31.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5.xml"/><Relationship Id="rId6" Type="http://schemas.openxmlformats.org/officeDocument/2006/relationships/image" Target="../media/image46.wmf"/><Relationship Id="rId5" Type="http://schemas.openxmlformats.org/officeDocument/2006/relationships/image" Target="../media/image45.wmf"/><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jpeg"/><Relationship Id="rId7"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31.xml"/><Relationship Id="rId6" Type="http://schemas.openxmlformats.org/officeDocument/2006/relationships/image" Target="cid:image002.jpg@01CBCD27.A2C24390" TargetMode="External"/><Relationship Id="rId11" Type="http://schemas.microsoft.com/office/2007/relationships/hdphoto" Target="../media/hdphoto6.wdp"/><Relationship Id="rId5" Type="http://schemas.openxmlformats.org/officeDocument/2006/relationships/image" Target="../media/image50.jpeg"/><Relationship Id="rId10" Type="http://schemas.openxmlformats.org/officeDocument/2006/relationships/image" Target="../media/image54.png"/><Relationship Id="rId4" Type="http://schemas.openxmlformats.org/officeDocument/2006/relationships/image" Target="cid:image001.jpg@01CBCD27.A2C24390" TargetMode="External"/><Relationship Id="rId9" Type="http://schemas.openxmlformats.org/officeDocument/2006/relationships/image" Target="../media/image53.JP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3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61.wmf"/><Relationship Id="rId7" Type="http://schemas.openxmlformats.org/officeDocument/2006/relationships/image" Target="../media/image64.wmf"/><Relationship Id="rId2" Type="http://schemas.openxmlformats.org/officeDocument/2006/relationships/notesSlide" Target="../notesSlides/notesSlide32.xml"/><Relationship Id="rId1" Type="http://schemas.openxmlformats.org/officeDocument/2006/relationships/slideLayout" Target="../slideLayouts/slideLayout31.xml"/><Relationship Id="rId6" Type="http://schemas.openxmlformats.org/officeDocument/2006/relationships/image" Target="../media/image63.jpeg"/><Relationship Id="rId5" Type="http://schemas.microsoft.com/office/2007/relationships/hdphoto" Target="../media/hdphoto7.wdp"/><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69.png"/><Relationship Id="rId2" Type="http://schemas.openxmlformats.org/officeDocument/2006/relationships/notesSlide" Target="../notesSlides/notesSlide34.xml"/><Relationship Id="rId1" Type="http://schemas.openxmlformats.org/officeDocument/2006/relationships/slideLayout" Target="../slideLayouts/slideLayout25.xml"/><Relationship Id="rId6" Type="http://schemas.openxmlformats.org/officeDocument/2006/relationships/image" Target="../media/image68.png"/><Relationship Id="rId5" Type="http://schemas.microsoft.com/office/2007/relationships/hdphoto" Target="../media/hdphoto8.wdp"/><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35.xml"/><Relationship Id="rId1" Type="http://schemas.openxmlformats.org/officeDocument/2006/relationships/slideLayout" Target="../slideLayouts/slideLayout31.xml"/><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6.xml"/><Relationship Id="rId1" Type="http://schemas.openxmlformats.org/officeDocument/2006/relationships/slideLayout" Target="../slideLayouts/slideLayout31.xml"/><Relationship Id="rId5" Type="http://schemas.openxmlformats.org/officeDocument/2006/relationships/image" Target="../media/image74.jpeg"/><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8.jpeg"/><Relationship Id="rId3" Type="http://schemas.openxmlformats.org/officeDocument/2006/relationships/image" Target="../media/image78.jpeg"/><Relationship Id="rId7" Type="http://schemas.openxmlformats.org/officeDocument/2006/relationships/image" Target="../media/image82.jpeg"/><Relationship Id="rId12" Type="http://schemas.openxmlformats.org/officeDocument/2006/relationships/image" Target="../media/image87.jpeg"/><Relationship Id="rId2" Type="http://schemas.openxmlformats.org/officeDocument/2006/relationships/notesSlide" Target="../notesSlides/notesSlide41.xml"/><Relationship Id="rId1" Type="http://schemas.openxmlformats.org/officeDocument/2006/relationships/slideLayout" Target="../slideLayouts/slideLayout34.xml"/><Relationship Id="rId6" Type="http://schemas.openxmlformats.org/officeDocument/2006/relationships/image" Target="../media/image81.jpeg"/><Relationship Id="rId11" Type="http://schemas.openxmlformats.org/officeDocument/2006/relationships/image" Target="../media/image86.jpeg"/><Relationship Id="rId5" Type="http://schemas.openxmlformats.org/officeDocument/2006/relationships/image" Target="../media/image80.jpeg"/><Relationship Id="rId10" Type="http://schemas.openxmlformats.org/officeDocument/2006/relationships/image" Target="../media/image85.jpeg"/><Relationship Id="rId4" Type="http://schemas.openxmlformats.org/officeDocument/2006/relationships/image" Target="../media/image79.jpeg"/><Relationship Id="rId9" Type="http://schemas.openxmlformats.org/officeDocument/2006/relationships/image" Target="../media/image84.jpeg"/><Relationship Id="rId14" Type="http://schemas.openxmlformats.org/officeDocument/2006/relationships/image" Target="../media/image89.jpeg"/></Relationships>
</file>

<file path=ppt/slides/_rels/slide42.xml.rels><?xml version="1.0" encoding="UTF-8" standalone="yes"?>
<Relationships xmlns="http://schemas.openxmlformats.org/package/2006/relationships"><Relationship Id="rId3" Type="http://schemas.openxmlformats.org/officeDocument/2006/relationships/hyperlink" Target="http://www.susanhanley.com/" TargetMode="External"/><Relationship Id="rId2" Type="http://schemas.openxmlformats.org/officeDocument/2006/relationships/notesSlide" Target="../notesSlides/notesSlide42.xml"/><Relationship Id="rId1" Type="http://schemas.openxmlformats.org/officeDocument/2006/relationships/slideLayout" Target="../slideLayouts/slideLayout25.xml"/><Relationship Id="rId5" Type="http://schemas.openxmlformats.org/officeDocument/2006/relationships/hyperlink" Target="http://www.networkworld.com/community/sharepoint" TargetMode="External"/><Relationship Id="rId4" Type="http://schemas.openxmlformats.org/officeDocument/2006/relationships/hyperlink" Target="mailto:sue@susanhanley.com"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90.png"/><Relationship Id="rId7" Type="http://schemas.openxmlformats.org/officeDocument/2006/relationships/image" Target="../media/image92.png"/><Relationship Id="rId12" Type="http://schemas.openxmlformats.org/officeDocument/2006/relationships/image" Target="../media/image96.png"/><Relationship Id="rId2" Type="http://schemas.openxmlformats.org/officeDocument/2006/relationships/notesSlide" Target="../notesSlides/notesSlide45.xml"/><Relationship Id="rId1" Type="http://schemas.openxmlformats.org/officeDocument/2006/relationships/slideLayout" Target="../slideLayouts/slideLayout31.xml"/><Relationship Id="rId6" Type="http://schemas.openxmlformats.org/officeDocument/2006/relationships/image" Target="../media/image91.gif"/><Relationship Id="rId11" Type="http://schemas.openxmlformats.org/officeDocument/2006/relationships/image" Target="../media/image57.png"/><Relationship Id="rId5" Type="http://schemas.openxmlformats.org/officeDocument/2006/relationships/hyperlink" Target="http://carlyle.com/index.html" TargetMode="External"/><Relationship Id="rId10" Type="http://schemas.openxmlformats.org/officeDocument/2006/relationships/image" Target="../media/image95.png"/><Relationship Id="rId4" Type="http://schemas.microsoft.com/office/2007/relationships/hdphoto" Target="../media/hdphoto9.wdp"/><Relationship Id="rId9" Type="http://schemas.openxmlformats.org/officeDocument/2006/relationships/image" Target="../media/image94.png"/></Relationships>
</file>

<file path=ppt/slides/_rels/slide46.xml.rels><?xml version="1.0" encoding="UTF-8" standalone="yes"?>
<Relationships xmlns="http://schemas.openxmlformats.org/package/2006/relationships"><Relationship Id="rId8" Type="http://schemas.openxmlformats.org/officeDocument/2006/relationships/hyperlink" Target="http://sharepoint.microsoft.com/iusesharepoint/landing.aspx" TargetMode="External"/><Relationship Id="rId3" Type="http://schemas.openxmlformats.org/officeDocument/2006/relationships/hyperlink" Target="http://www.amazon.com/User-Adoption-Strategies-Collaboration-ebook/dp/B0042X9AM0/ref=sr_1_1?ie=UTF8&amp;m=AG56TWVU5XWC2&amp;s=books&amp;qid=1297622639&amp;sr=1-1" TargetMode="External"/><Relationship Id="rId7" Type="http://schemas.openxmlformats.org/officeDocument/2006/relationships/hyperlink" Target="http://cloud.snappages.com/b8898dc2c08e137d03449de65b9e82e108c15658/A_Practical_Framework_for_SharePoint_Metrics.pdf" TargetMode="External"/><Relationship Id="rId2" Type="http://schemas.openxmlformats.org/officeDocument/2006/relationships/notesSlide" Target="../notesSlides/notesSlide46.xml"/><Relationship Id="rId1" Type="http://schemas.openxmlformats.org/officeDocument/2006/relationships/slideLayout" Target="../slideLayouts/slideLayout25.xml"/><Relationship Id="rId6" Type="http://schemas.openxmlformats.org/officeDocument/2006/relationships/hyperlink" Target="http://www.amazon.com/Essential-SharePoint-2010-Governance-Addison-Wesley/dp/0321700759/ref=sr_1_1?ie=UTF8&amp;s=books&amp;qid=1294448429&amp;sr=8-1" TargetMode="External"/><Relationship Id="rId5" Type="http://schemas.openxmlformats.org/officeDocument/2006/relationships/hyperlink" Target="http://www.amazon.com/Essential-SharePoint-Addison-Wesley-Microsoft-Technology/dp/0321884116/ref=dp_ob_title_bk" TargetMode="External"/><Relationship Id="rId10" Type="http://schemas.openxmlformats.org/officeDocument/2006/relationships/hyperlink" Target="http://www.nothingbutsharepoint.com/" TargetMode="External"/><Relationship Id="rId4" Type="http://schemas.openxmlformats.org/officeDocument/2006/relationships/hyperlink" Target="http://www.useit.com/alertbox/" TargetMode="External"/><Relationship Id="rId9" Type="http://schemas.openxmlformats.org/officeDocument/2006/relationships/hyperlink" Target="http://bit.ly/acLyla"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859" y="6826"/>
            <a:ext cx="12436475" cy="6987701"/>
          </a:xfrm>
          <a:prstGeom prst="rect">
            <a:avLst/>
          </a:prstGeom>
        </p:spPr>
      </p:pic>
      <p:sp>
        <p:nvSpPr>
          <p:cNvPr id="5" name="Rectangle 4"/>
          <p:cNvSpPr/>
          <p:nvPr/>
        </p:nvSpPr>
        <p:spPr bwMode="auto">
          <a:xfrm>
            <a:off x="121813" y="6011864"/>
            <a:ext cx="10409237" cy="8302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Secret # 2: Adoptable solutions solve problems</a:t>
            </a:r>
          </a:p>
        </p:txBody>
      </p:sp>
    </p:spTree>
    <p:extLst>
      <p:ext uri="{BB962C8B-B14F-4D97-AF65-F5344CB8AC3E}">
        <p14:creationId xmlns:p14="http://schemas.microsoft.com/office/powerpoint/2010/main" val="396342998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Features that engage</a:t>
            </a:r>
            <a:endParaRPr lang="en-US" dirty="0"/>
          </a:p>
        </p:txBody>
      </p:sp>
      <p:sp>
        <p:nvSpPr>
          <p:cNvPr id="4" name="Content Placeholder 3"/>
          <p:cNvSpPr>
            <a:spLocks noGrp="1"/>
          </p:cNvSpPr>
          <p:nvPr>
            <p:ph type="body" sz="quarter" idx="10"/>
          </p:nvPr>
        </p:nvSpPr>
        <p:spPr>
          <a:xfrm>
            <a:off x="274638" y="1212850"/>
            <a:ext cx="11887200" cy="4102129"/>
          </a:xfrm>
        </p:spPr>
        <p:txBody>
          <a:bodyPr/>
          <a:lstStyle/>
          <a:p>
            <a:r>
              <a:rPr lang="en-US" smtClean="0"/>
              <a:t>Likes and Ratings</a:t>
            </a:r>
          </a:p>
          <a:p>
            <a:r>
              <a:rPr lang="en-US" smtClean="0"/>
              <a:t>Recognition</a:t>
            </a:r>
          </a:p>
          <a:p>
            <a:r>
              <a:rPr lang="en-US" smtClean="0"/>
              <a:t>Feedback</a:t>
            </a:r>
          </a:p>
          <a:p>
            <a:r>
              <a:rPr lang="en-US" smtClean="0"/>
              <a:t>Helpful Hints</a:t>
            </a:r>
          </a:p>
          <a:p>
            <a:r>
              <a:rPr lang="en-US" smtClean="0"/>
              <a:t>Search that works!</a:t>
            </a:r>
          </a:p>
          <a:p>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0387" y="2041973"/>
            <a:ext cx="1826607" cy="1525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928598" y="1899771"/>
            <a:ext cx="4634187" cy="600666"/>
            <a:chOff x="2997744" y="2066307"/>
            <a:chExt cx="4543089" cy="588942"/>
          </a:xfrm>
        </p:grpSpPr>
        <p:pic>
          <p:nvPicPr>
            <p:cNvPr id="2051"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97744" y="2066307"/>
              <a:ext cx="2425880" cy="588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64249" y="2268185"/>
              <a:ext cx="2176584" cy="307777"/>
            </a:xfrm>
            <a:prstGeom prst="rect">
              <a:avLst/>
            </a:prstGeom>
            <a:noFill/>
          </p:spPr>
          <p:txBody>
            <a:bodyPr wrap="square" rtlCol="0">
              <a:spAutoFit/>
            </a:bodyPr>
            <a:lstStyle/>
            <a:p>
              <a:r>
                <a:rPr lang="en-US" sz="1400" dirty="0">
                  <a:latin typeface="Verdana" pitchFamily="34" charset="0"/>
                  <a:ea typeface="Verdana" pitchFamily="34" charset="0"/>
                  <a:cs typeface="Verdana" pitchFamily="34" charset="0"/>
                </a:rPr>
                <a:t>in </a:t>
              </a:r>
              <a:r>
                <a:rPr lang="en-US" sz="1400" dirty="0">
                  <a:solidFill>
                    <a:schemeClr val="accent2"/>
                  </a:solidFill>
                  <a:latin typeface="Verdana" pitchFamily="34" charset="0"/>
                  <a:ea typeface="Verdana" pitchFamily="34" charset="0"/>
                  <a:cs typeface="Verdana" pitchFamily="34" charset="0"/>
                </a:rPr>
                <a:t>Author Site</a:t>
              </a:r>
            </a:p>
          </p:txBody>
        </p:sp>
      </p:grpSp>
      <p:grpSp>
        <p:nvGrpSpPr>
          <p:cNvPr id="7" name="Group 6"/>
          <p:cNvGrpSpPr/>
          <p:nvPr/>
        </p:nvGrpSpPr>
        <p:grpSpPr>
          <a:xfrm>
            <a:off x="4127869" y="1291779"/>
            <a:ext cx="4513521" cy="550580"/>
            <a:chOff x="3187287" y="1526474"/>
            <a:chExt cx="4424795" cy="539833"/>
          </a:xfrm>
        </p:grpSpPr>
        <p:pic>
          <p:nvPicPr>
            <p:cNvPr id="2053"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7287" y="1526474"/>
              <a:ext cx="1657162" cy="5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4761321" y="1753682"/>
              <a:ext cx="2850761" cy="276999"/>
            </a:xfrm>
            <a:prstGeom prst="rect">
              <a:avLst/>
            </a:prstGeom>
            <a:noFill/>
          </p:spPr>
          <p:txBody>
            <a:bodyPr wrap="square" rtlCol="0">
              <a:spAutoFit/>
            </a:bodyPr>
            <a:lstStyle/>
            <a:p>
              <a:r>
                <a:rPr lang="en-US" sz="1200" dirty="0">
                  <a:solidFill>
                    <a:schemeClr val="accent2"/>
                  </a:solidFill>
                  <a:latin typeface="Verdana" pitchFamily="34" charset="0"/>
                  <a:ea typeface="Verdana" pitchFamily="34" charset="0"/>
                  <a:cs typeface="Verdana" pitchFamily="34" charset="0"/>
                </a:rPr>
                <a:t>Chapter_07_User_Adoption.docx</a:t>
              </a:r>
            </a:p>
          </p:txBody>
        </p:sp>
      </p:grpSp>
      <p:grpSp>
        <p:nvGrpSpPr>
          <p:cNvPr id="13" name="Group 12"/>
          <p:cNvGrpSpPr/>
          <p:nvPr/>
        </p:nvGrpSpPr>
        <p:grpSpPr>
          <a:xfrm>
            <a:off x="6980239" y="677862"/>
            <a:ext cx="5042723" cy="5864528"/>
            <a:chOff x="4903039" y="875297"/>
            <a:chExt cx="3707695" cy="5750059"/>
          </a:xfrm>
        </p:grpSpPr>
        <p:pic>
          <p:nvPicPr>
            <p:cNvPr id="14" name="Picture 13" descr="Find-o-met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19327">
              <a:off x="6711601" y="875297"/>
              <a:ext cx="1899133" cy="5644790"/>
            </a:xfrm>
            <a:prstGeom prst="rect">
              <a:avLst/>
            </a:prstGeom>
            <a:ln>
              <a:noFill/>
            </a:ln>
            <a:effectLst>
              <a:outerShdw blurRad="190500" algn="tl" rotWithShape="0">
                <a:srgbClr val="000000">
                  <a:alpha val="70000"/>
                </a:srgbClr>
              </a:outerShdw>
            </a:effectLst>
          </p:spPr>
        </p:pic>
        <p:pic>
          <p:nvPicPr>
            <p:cNvPr id="15" name="Picture 2"/>
            <p:cNvPicPr>
              <a:picLocks noChangeAspect="1" noChangeArrowheads="1"/>
            </p:cNvPicPr>
            <p:nvPr/>
          </p:nvPicPr>
          <p:blipFill>
            <a:blip r:embed="rId7" cstate="email">
              <a:extLst>
                <a:ext uri="{BEBA8EAE-BF5A-486C-A8C5-ECC9F3942E4B}">
                  <a14:imgProps xmlns:a14="http://schemas.microsoft.com/office/drawing/2010/main">
                    <a14:imgLayer r:embed="rId8">
                      <a14:imgEffect>
                        <a14:backgroundRemoval t="12027" b="94655" l="955" r="89737"/>
                      </a14:imgEffect>
                    </a14:imgLayer>
                  </a14:imgProps>
                </a:ext>
                <a:ext uri="{28A0092B-C50C-407E-A947-70E740481C1C}">
                  <a14:useLocalDpi xmlns:a14="http://schemas.microsoft.com/office/drawing/2010/main" val="0"/>
                </a:ext>
              </a:extLst>
            </a:blip>
            <a:srcRect/>
            <a:stretch>
              <a:fillRect/>
            </a:stretch>
          </p:blipFill>
          <p:spPr bwMode="auto">
            <a:xfrm>
              <a:off x="4903039" y="3491813"/>
              <a:ext cx="2652141" cy="313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4" name="Picture 6"/>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9852" y="2419572"/>
            <a:ext cx="2542819" cy="163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87111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fade">
                                      <p:cBhvr>
                                        <p:cTn id="21" dur="500"/>
                                        <p:tgtEl>
                                          <p:spTgt spid="205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500"/>
                                        <p:tgtEl>
                                          <p:spTgt spid="4">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500"/>
                                        <p:tgtEl>
                                          <p:spTgt spid="4">
                                            <p:txEl>
                                              <p:pRg st="3" end="3"/>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054"/>
                                        </p:tgtEl>
                                        <p:attrNameLst>
                                          <p:attrName>style.visibility</p:attrName>
                                        </p:attrNameLst>
                                      </p:cBhvr>
                                      <p:to>
                                        <p:strVal val="visible"/>
                                      </p:to>
                                    </p:set>
                                    <p:animEffect transition="in" filter="fade">
                                      <p:cBhvr>
                                        <p:cTn id="37" dur="500"/>
                                        <p:tgtEl>
                                          <p:spTgt spid="205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Engaging Search Features in SharePoint 2013</a:t>
            </a:r>
          </a:p>
        </p:txBody>
      </p:sp>
      <p:sp>
        <p:nvSpPr>
          <p:cNvPr id="5" name="Content Placeholder 4"/>
          <p:cNvSpPr>
            <a:spLocks noGrp="1"/>
          </p:cNvSpPr>
          <p:nvPr>
            <p:ph type="body" sz="quarter" idx="10"/>
          </p:nvPr>
        </p:nvSpPr>
        <p:spPr>
          <a:xfrm>
            <a:off x="274638" y="1212850"/>
            <a:ext cx="11887200" cy="4427673"/>
          </a:xfrm>
          <a:prstGeom prst="rect">
            <a:avLst/>
          </a:prstGeom>
        </p:spPr>
        <p:txBody>
          <a:bodyPr lIns="93250" tIns="46626" rIns="93250" bIns="46626"/>
          <a:lstStyle/>
          <a:p>
            <a:r>
              <a:rPr lang="en-US" sz="4400" dirty="0"/>
              <a:t>Content “inside”</a:t>
            </a:r>
          </a:p>
          <a:p>
            <a:r>
              <a:rPr lang="en-US" sz="4400" dirty="0"/>
              <a:t>Metadata preview</a:t>
            </a:r>
          </a:p>
          <a:p>
            <a:r>
              <a:rPr lang="en-US" sz="4400" dirty="0"/>
              <a:t>Date last edited</a:t>
            </a:r>
          </a:p>
          <a:p>
            <a:r>
              <a:rPr lang="en-US" sz="4400" dirty="0"/>
              <a:t>Count of views</a:t>
            </a:r>
          </a:p>
          <a:p>
            <a:r>
              <a:rPr lang="en-US" sz="4400" dirty="0"/>
              <a:t>Document headings</a:t>
            </a:r>
          </a:p>
          <a:p>
            <a:r>
              <a:rPr lang="en-US" sz="4400" dirty="0"/>
              <a:t>View library</a:t>
            </a: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79874" y="1030380"/>
            <a:ext cx="3554256" cy="388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7037" y="2659064"/>
            <a:ext cx="3552375" cy="3875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508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that engages</a:t>
            </a:r>
            <a:endParaRPr lang="en-US" dirty="0"/>
          </a:p>
        </p:txBody>
      </p:sp>
      <p:sp>
        <p:nvSpPr>
          <p:cNvPr id="3" name="Content Placeholder 2"/>
          <p:cNvSpPr>
            <a:spLocks noGrp="1"/>
          </p:cNvSpPr>
          <p:nvPr>
            <p:ph type="body" sz="quarter" idx="10"/>
          </p:nvPr>
        </p:nvSpPr>
        <p:spPr>
          <a:prstGeom prst="rect">
            <a:avLst/>
          </a:prstGeom>
        </p:spPr>
        <p:txBody>
          <a:bodyPr lIns="93250" tIns="46626" rIns="93250" bIns="46626">
            <a:noAutofit/>
          </a:bodyPr>
          <a:lstStyle/>
          <a:p>
            <a:r>
              <a:rPr lang="en-US" sz="4400" dirty="0"/>
              <a:t>Well-written</a:t>
            </a:r>
          </a:p>
          <a:p>
            <a:pPr lvl="2"/>
            <a:r>
              <a:rPr lang="en-US" sz="3600" dirty="0">
                <a:latin typeface="+mj-lt"/>
              </a:rPr>
              <a:t>Text easy to scan</a:t>
            </a:r>
          </a:p>
          <a:p>
            <a:pPr lvl="2"/>
            <a:r>
              <a:rPr lang="en-US" sz="3600" dirty="0">
                <a:latin typeface="+mj-lt"/>
              </a:rPr>
              <a:t>Tips for writing great content for SharePoint: http://bit.ly/H03c42</a:t>
            </a:r>
          </a:p>
          <a:p>
            <a:r>
              <a:rPr lang="en-US" sz="4400" dirty="0"/>
              <a:t>Accurate, useful, timely, relevant</a:t>
            </a:r>
          </a:p>
          <a:p>
            <a:r>
              <a:rPr lang="en-US" sz="4400" dirty="0"/>
              <a:t>No distracting images or banners</a:t>
            </a:r>
          </a:p>
          <a:p>
            <a:r>
              <a:rPr lang="en-US" sz="4400" dirty="0"/>
              <a:t>Addresses the point</a:t>
            </a:r>
          </a:p>
        </p:txBody>
      </p:sp>
      <p:sp>
        <p:nvSpPr>
          <p:cNvPr id="4" name="Slide Number Placeholder 3"/>
          <p:cNvSpPr>
            <a:spLocks noGrp="1"/>
          </p:cNvSpPr>
          <p:nvPr>
            <p:ph type="sldNum" sz="quarter" idx="4294967295"/>
          </p:nvPr>
        </p:nvSpPr>
        <p:spPr>
          <a:xfrm>
            <a:off x="11098213" y="6467475"/>
            <a:ext cx="1338262" cy="371475"/>
          </a:xfrm>
          <a:prstGeom prst="rect">
            <a:avLst/>
          </a:prstGeom>
        </p:spPr>
        <p:txBody>
          <a:bodyPr lIns="93250" tIns="46626" rIns="93250" bIns="46626"/>
          <a:lstStyle/>
          <a:p>
            <a:fld id="{4FAB73BC-B049-4115-A692-8D63A059BFB8}" type="slidenum">
              <a:rPr lang="en-US" smtClean="0"/>
              <a:pPr/>
              <a:t>13</a:t>
            </a:fld>
            <a:endParaRPr lang="en-US" dirty="0"/>
          </a:p>
        </p:txBody>
      </p:sp>
    </p:spTree>
    <p:extLst>
      <p:ext uri="{BB962C8B-B14F-4D97-AF65-F5344CB8AC3E}">
        <p14:creationId xmlns:p14="http://schemas.microsoft.com/office/powerpoint/2010/main" val="856852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 y="0"/>
            <a:ext cx="12466637" cy="6994525"/>
          </a:xfrm>
          <a:prstGeom prst="rect">
            <a:avLst/>
          </a:prstGeom>
        </p:spPr>
      </p:pic>
      <p:sp>
        <p:nvSpPr>
          <p:cNvPr id="5" name="Rectangle 4"/>
          <p:cNvSpPr/>
          <p:nvPr/>
        </p:nvSpPr>
        <p:spPr bwMode="auto">
          <a:xfrm>
            <a:off x="5465308" y="308586"/>
            <a:ext cx="6781800" cy="785870"/>
          </a:xfrm>
          <a:prstGeom prst="rect">
            <a:avLst/>
          </a:prstGeom>
          <a:solidFill>
            <a:schemeClr val="accent2">
              <a:alpha val="8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defTabSz="932290"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idx="4294967295"/>
          </p:nvPr>
        </p:nvSpPr>
        <p:spPr>
          <a:xfrm>
            <a:off x="5532437" y="296862"/>
            <a:ext cx="6714671" cy="790596"/>
          </a:xfrm>
        </p:spPr>
        <p:txBody>
          <a:bodyPr>
            <a:normAutofit fontScale="90000"/>
          </a:bodyPr>
          <a:lstStyle/>
          <a:p>
            <a:r>
              <a:rPr lang="en-US" dirty="0" smtClean="0">
                <a:solidFill>
                  <a:schemeClr val="bg1"/>
                </a:solidFill>
                <a:latin typeface="Segoe UI Light" panose="020B0502040204020203" pitchFamily="34" charset="0"/>
                <a:cs typeface="Segoe UI Light" panose="020B0502040204020203" pitchFamily="34" charset="0"/>
              </a:rPr>
              <a:t>Secret # 3: It’s personal</a:t>
            </a:r>
            <a:endParaRPr lang="en-US" dirty="0">
              <a:solidFill>
                <a:schemeClr val="bg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88153779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Adoption in Four Words</a:t>
            </a:r>
            <a:endParaRPr lang="en-US" dirty="0"/>
          </a:p>
        </p:txBody>
      </p:sp>
      <p:pic>
        <p:nvPicPr>
          <p:cNvPr id="3" name="Picture 5" descr="C:\Users\Susan Hanley\AppData\Local\Microsoft\Windows\Temporary Internet Files\Content.IE5\AGA0BCUA\MC900318860[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4245" y="5450892"/>
            <a:ext cx="1718599" cy="108339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3"/>
          <p:cNvSpPr/>
          <p:nvPr/>
        </p:nvSpPr>
        <p:spPr>
          <a:xfrm>
            <a:off x="2079501" y="1254055"/>
            <a:ext cx="8128000" cy="1354668"/>
          </a:xfrm>
          <a:custGeom>
            <a:avLst/>
            <a:gdLst>
              <a:gd name="connsiteX0" fmla="*/ 0 w 8128000"/>
              <a:gd name="connsiteY0" fmla="*/ 1354666 h 1354666"/>
              <a:gd name="connsiteX1" fmla="*/ 1016000 w 8128000"/>
              <a:gd name="connsiteY1" fmla="*/ 0 h 1354666"/>
              <a:gd name="connsiteX2" fmla="*/ 7112001 w 8128000"/>
              <a:gd name="connsiteY2" fmla="*/ 0 h 1354666"/>
              <a:gd name="connsiteX3" fmla="*/ 8128000 w 8128000"/>
              <a:gd name="connsiteY3" fmla="*/ 1354666 h 1354666"/>
              <a:gd name="connsiteX4" fmla="*/ 0 w 8128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1354666">
                <a:moveTo>
                  <a:pt x="8128000" y="1"/>
                </a:moveTo>
                <a:lnTo>
                  <a:pt x="7112000" y="1354665"/>
                </a:lnTo>
                <a:lnTo>
                  <a:pt x="1015999" y="1354665"/>
                </a:lnTo>
                <a:lnTo>
                  <a:pt x="0" y="1"/>
                </a:lnTo>
                <a:lnTo>
                  <a:pt x="8128000" y="1"/>
                </a:lnTo>
                <a:close/>
              </a:path>
            </a:pathLst>
          </a:custGeom>
          <a:gradFill rotWithShape="1">
            <a:gsLst>
              <a:gs pos="0">
                <a:srgbClr val="1CADE4">
                  <a:tint val="65000"/>
                  <a:shade val="92000"/>
                  <a:satMod val="130000"/>
                </a:srgbClr>
              </a:gs>
              <a:gs pos="45000">
                <a:srgbClr val="1CADE4">
                  <a:tint val="60000"/>
                  <a:shade val="99000"/>
                  <a:satMod val="120000"/>
                </a:srgbClr>
              </a:gs>
              <a:gs pos="100000">
                <a:srgbClr val="1CADE4">
                  <a:tint val="55000"/>
                  <a:satMod val="140000"/>
                </a:srgbClr>
              </a:gs>
            </a:gsLst>
            <a:path path="circle">
              <a:fillToRect l="100000" t="100000" r="100000" b="100000"/>
            </a:path>
          </a:gradFill>
          <a:ln w="12700" cap="flat" cmpd="sng" algn="ctr">
            <a:solidFill>
              <a:srgbClr val="1CADE4"/>
            </a:solidFill>
            <a:prstDash val="solid"/>
          </a:ln>
          <a:effectLst/>
        </p:spPr>
        <p:txBody>
          <a:bodyPr spcFirstLastPara="0" vert="horz" wrap="square" lIns="1479259" tIns="57140" rIns="1479261" bIns="57140" numCol="1" spcCol="1270" anchor="ctr" anchorCtr="0">
            <a:noAutofit/>
          </a:bodyPr>
          <a:lstStyle/>
          <a:p>
            <a:pPr algn="ctr" defTabSz="1999858">
              <a:lnSpc>
                <a:spcPct val="90000"/>
              </a:lnSpc>
              <a:spcBef>
                <a:spcPct val="0"/>
              </a:spcBef>
              <a:spcAft>
                <a:spcPct val="35000"/>
              </a:spcAft>
              <a:defRPr/>
            </a:pPr>
            <a:r>
              <a:rPr lang="en-US" sz="4000" b="1" dirty="0">
                <a:solidFill>
                  <a:sysClr val="windowText" lastClr="000000"/>
                </a:solidFill>
                <a:latin typeface="Segoe UI Light" pitchFamily="34" charset="0"/>
              </a:rPr>
              <a:t>Me</a:t>
            </a:r>
          </a:p>
        </p:txBody>
      </p:sp>
      <p:sp>
        <p:nvSpPr>
          <p:cNvPr id="5" name="Freeform 4"/>
          <p:cNvSpPr/>
          <p:nvPr/>
        </p:nvSpPr>
        <p:spPr>
          <a:xfrm>
            <a:off x="3095502" y="2608721"/>
            <a:ext cx="6096000" cy="1354668"/>
          </a:xfrm>
          <a:custGeom>
            <a:avLst/>
            <a:gdLst>
              <a:gd name="connsiteX0" fmla="*/ 0 w 6096000"/>
              <a:gd name="connsiteY0" fmla="*/ 1354666 h 1354666"/>
              <a:gd name="connsiteX1" fmla="*/ 1016000 w 6096000"/>
              <a:gd name="connsiteY1" fmla="*/ 0 h 1354666"/>
              <a:gd name="connsiteX2" fmla="*/ 5080001 w 6096000"/>
              <a:gd name="connsiteY2" fmla="*/ 0 h 1354666"/>
              <a:gd name="connsiteX3" fmla="*/ 6096000 w 6096000"/>
              <a:gd name="connsiteY3" fmla="*/ 1354666 h 1354666"/>
              <a:gd name="connsiteX4" fmla="*/ 0 w 6096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54666">
                <a:moveTo>
                  <a:pt x="6096000" y="1"/>
                </a:moveTo>
                <a:lnTo>
                  <a:pt x="5080000" y="1354665"/>
                </a:lnTo>
                <a:lnTo>
                  <a:pt x="1015999" y="1354665"/>
                </a:lnTo>
                <a:lnTo>
                  <a:pt x="0" y="1"/>
                </a:lnTo>
                <a:lnTo>
                  <a:pt x="6096000" y="1"/>
                </a:lnTo>
                <a:close/>
              </a:path>
            </a:pathLst>
          </a:custGeom>
          <a:gradFill rotWithShape="1">
            <a:gsLst>
              <a:gs pos="0">
                <a:srgbClr val="28C4CC">
                  <a:tint val="65000"/>
                  <a:shade val="92000"/>
                  <a:satMod val="130000"/>
                </a:srgbClr>
              </a:gs>
              <a:gs pos="45000">
                <a:srgbClr val="28C4CC">
                  <a:tint val="60000"/>
                  <a:shade val="99000"/>
                  <a:satMod val="120000"/>
                </a:srgbClr>
              </a:gs>
              <a:gs pos="100000">
                <a:srgbClr val="28C4CC">
                  <a:tint val="55000"/>
                  <a:satMod val="140000"/>
                </a:srgbClr>
              </a:gs>
            </a:gsLst>
            <a:path path="circle">
              <a:fillToRect l="100000" t="100000" r="100000" b="100000"/>
            </a:path>
          </a:gradFill>
          <a:ln w="12700" cap="flat" cmpd="sng" algn="ctr">
            <a:solidFill>
              <a:srgbClr val="28C4CC"/>
            </a:solidFill>
            <a:prstDash val="solid"/>
          </a:ln>
          <a:effectLst/>
        </p:spPr>
        <p:txBody>
          <a:bodyPr spcFirstLastPara="0" vert="horz" wrap="square" lIns="1123730" tIns="57140" rIns="1123730" bIns="57140" numCol="1" spcCol="1270" anchor="ctr" anchorCtr="0">
            <a:noAutofit/>
          </a:bodyPr>
          <a:lstStyle/>
          <a:p>
            <a:pPr algn="ctr" defTabSz="1999858">
              <a:lnSpc>
                <a:spcPct val="90000"/>
              </a:lnSpc>
              <a:spcBef>
                <a:spcPct val="0"/>
              </a:spcBef>
              <a:spcAft>
                <a:spcPct val="35000"/>
              </a:spcAft>
              <a:defRPr/>
            </a:pPr>
            <a:r>
              <a:rPr lang="en-US" sz="4000" b="1" dirty="0">
                <a:solidFill>
                  <a:sysClr val="windowText" lastClr="000000"/>
                </a:solidFill>
                <a:latin typeface="Segoe UI Light" pitchFamily="34" charset="0"/>
              </a:rPr>
              <a:t>Mine</a:t>
            </a:r>
          </a:p>
        </p:txBody>
      </p:sp>
      <p:sp>
        <p:nvSpPr>
          <p:cNvPr id="6" name="Freeform 5"/>
          <p:cNvSpPr/>
          <p:nvPr/>
        </p:nvSpPr>
        <p:spPr>
          <a:xfrm>
            <a:off x="4111500" y="3963391"/>
            <a:ext cx="4064001" cy="1354667"/>
          </a:xfrm>
          <a:custGeom>
            <a:avLst/>
            <a:gdLst>
              <a:gd name="connsiteX0" fmla="*/ 0 w 4064000"/>
              <a:gd name="connsiteY0" fmla="*/ 1354666 h 1354666"/>
              <a:gd name="connsiteX1" fmla="*/ 1016000 w 4064000"/>
              <a:gd name="connsiteY1" fmla="*/ 0 h 1354666"/>
              <a:gd name="connsiteX2" fmla="*/ 3048001 w 4064000"/>
              <a:gd name="connsiteY2" fmla="*/ 0 h 1354666"/>
              <a:gd name="connsiteX3" fmla="*/ 4064000 w 4064000"/>
              <a:gd name="connsiteY3" fmla="*/ 1354666 h 1354666"/>
              <a:gd name="connsiteX4" fmla="*/ 0 w 4064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354666">
                <a:moveTo>
                  <a:pt x="4064000" y="1"/>
                </a:moveTo>
                <a:lnTo>
                  <a:pt x="3048000" y="1354665"/>
                </a:lnTo>
                <a:lnTo>
                  <a:pt x="1015999" y="1354665"/>
                </a:lnTo>
                <a:lnTo>
                  <a:pt x="0" y="1"/>
                </a:lnTo>
                <a:lnTo>
                  <a:pt x="4064000" y="1"/>
                </a:lnTo>
                <a:close/>
              </a:path>
            </a:pathLst>
          </a:custGeom>
          <a:gradFill rotWithShape="1">
            <a:gsLst>
              <a:gs pos="0">
                <a:srgbClr val="42BA97">
                  <a:tint val="65000"/>
                  <a:shade val="92000"/>
                  <a:satMod val="130000"/>
                </a:srgbClr>
              </a:gs>
              <a:gs pos="45000">
                <a:srgbClr val="42BA97">
                  <a:tint val="60000"/>
                  <a:shade val="99000"/>
                  <a:satMod val="120000"/>
                </a:srgbClr>
              </a:gs>
              <a:gs pos="100000">
                <a:srgbClr val="42BA97">
                  <a:tint val="55000"/>
                  <a:satMod val="140000"/>
                </a:srgbClr>
              </a:gs>
            </a:gsLst>
            <a:path path="circle">
              <a:fillToRect l="100000" t="100000" r="100000" b="100000"/>
            </a:path>
          </a:gradFill>
          <a:ln w="12700" cap="flat" cmpd="sng" algn="ctr">
            <a:solidFill>
              <a:srgbClr val="42BA97"/>
            </a:solidFill>
            <a:prstDash val="solid"/>
          </a:ln>
          <a:effectLst/>
        </p:spPr>
        <p:txBody>
          <a:bodyPr spcFirstLastPara="0" vert="horz" wrap="square" lIns="768200" tIns="57139" rIns="768201" bIns="57140" numCol="1" spcCol="1270" anchor="ctr" anchorCtr="0">
            <a:noAutofit/>
          </a:bodyPr>
          <a:lstStyle/>
          <a:p>
            <a:pPr algn="ctr" defTabSz="1999858">
              <a:lnSpc>
                <a:spcPct val="90000"/>
              </a:lnSpc>
              <a:spcBef>
                <a:spcPct val="0"/>
              </a:spcBef>
              <a:spcAft>
                <a:spcPct val="35000"/>
              </a:spcAft>
              <a:defRPr/>
            </a:pPr>
            <a:r>
              <a:rPr lang="en-US" sz="4000" b="1" dirty="0">
                <a:solidFill>
                  <a:sysClr val="windowText" lastClr="000000"/>
                </a:solidFill>
                <a:latin typeface="Segoe UI Light" pitchFamily="34" charset="0"/>
              </a:rPr>
              <a:t>Ours</a:t>
            </a:r>
          </a:p>
        </p:txBody>
      </p:sp>
      <p:sp>
        <p:nvSpPr>
          <p:cNvPr id="7" name="Freeform 6"/>
          <p:cNvSpPr/>
          <p:nvPr/>
        </p:nvSpPr>
        <p:spPr>
          <a:xfrm>
            <a:off x="5127501" y="5318058"/>
            <a:ext cx="2032001" cy="1354665"/>
          </a:xfrm>
          <a:custGeom>
            <a:avLst/>
            <a:gdLst>
              <a:gd name="connsiteX0" fmla="*/ 0 w 2032000"/>
              <a:gd name="connsiteY0" fmla="*/ 1354666 h 1354666"/>
              <a:gd name="connsiteX1" fmla="*/ 1016000 w 2032000"/>
              <a:gd name="connsiteY1" fmla="*/ 0 h 1354666"/>
              <a:gd name="connsiteX2" fmla="*/ 1016001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2032000" y="0"/>
                </a:moveTo>
                <a:lnTo>
                  <a:pt x="1016000" y="1354666"/>
                </a:lnTo>
                <a:lnTo>
                  <a:pt x="1015999" y="1354666"/>
                </a:lnTo>
                <a:lnTo>
                  <a:pt x="0" y="0"/>
                </a:lnTo>
                <a:lnTo>
                  <a:pt x="2032000" y="0"/>
                </a:lnTo>
                <a:close/>
              </a:path>
            </a:pathLst>
          </a:custGeom>
          <a:gradFill rotWithShape="1">
            <a:gsLst>
              <a:gs pos="0">
                <a:srgbClr val="3E8853">
                  <a:tint val="65000"/>
                  <a:shade val="92000"/>
                  <a:satMod val="130000"/>
                </a:srgbClr>
              </a:gs>
              <a:gs pos="45000">
                <a:srgbClr val="3E8853">
                  <a:tint val="60000"/>
                  <a:shade val="99000"/>
                  <a:satMod val="120000"/>
                </a:srgbClr>
              </a:gs>
              <a:gs pos="100000">
                <a:srgbClr val="3E8853">
                  <a:tint val="55000"/>
                  <a:satMod val="140000"/>
                </a:srgbClr>
              </a:gs>
            </a:gsLst>
            <a:path path="circle">
              <a:fillToRect l="100000" t="100000" r="100000" b="100000"/>
            </a:path>
          </a:gradFill>
          <a:ln w="12700" cap="flat" cmpd="sng" algn="ctr">
            <a:solidFill>
              <a:srgbClr val="3E8853"/>
            </a:solidFill>
            <a:prstDash val="solid"/>
          </a:ln>
          <a:effectLst/>
        </p:spPr>
        <p:txBody>
          <a:bodyPr spcFirstLastPara="0" vert="horz" wrap="square" lIns="57140" tIns="57139" rIns="57139" bIns="57139" numCol="1" spcCol="1270" anchor="ctr" anchorCtr="0">
            <a:noAutofit/>
          </a:bodyPr>
          <a:lstStyle/>
          <a:p>
            <a:pPr algn="ctr" defTabSz="1999858">
              <a:lnSpc>
                <a:spcPct val="90000"/>
              </a:lnSpc>
              <a:spcBef>
                <a:spcPct val="0"/>
              </a:spcBef>
              <a:spcAft>
                <a:spcPct val="35000"/>
              </a:spcAft>
              <a:defRPr/>
            </a:pPr>
            <a:r>
              <a:rPr lang="en-US" sz="4000" b="1" dirty="0">
                <a:solidFill>
                  <a:sysClr val="windowText" lastClr="000000"/>
                </a:solidFill>
                <a:latin typeface="Segoe UI Light" pitchFamily="34" charset="0"/>
              </a:rPr>
              <a:t>Focused</a:t>
            </a:r>
          </a:p>
        </p:txBody>
      </p:sp>
    </p:spTree>
    <p:extLst>
      <p:ext uri="{BB962C8B-B14F-4D97-AF65-F5344CB8AC3E}">
        <p14:creationId xmlns:p14="http://schemas.microsoft.com/office/powerpoint/2010/main" val="405126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0891809" y="6467144"/>
            <a:ext cx="1338334" cy="372394"/>
          </a:xfrm>
          <a:prstGeom prst="rect">
            <a:avLst/>
          </a:prstGeom>
        </p:spPr>
        <p:txBody>
          <a:bodyPr lIns="93250" tIns="46626" rIns="93250" bIns="46626"/>
          <a:lstStyle/>
          <a:p>
            <a:fld id="{4FAB73BC-B049-4115-A692-8D63A059BFB8}" type="slidenum">
              <a:rPr lang="en-US" smtClean="0"/>
              <a:pPr/>
              <a:t>16</a:t>
            </a:fld>
            <a:endParaRPr lang="en-US" dirty="0"/>
          </a:p>
        </p:txBody>
      </p:sp>
      <p:pic>
        <p:nvPicPr>
          <p:cNvPr id="5" name="Content Placeholder 4"/>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a:stretch/>
        </p:blipFill>
        <p:spPr>
          <a:xfrm>
            <a:off x="2" y="-7938"/>
            <a:ext cx="12436475" cy="6988098"/>
          </a:xfrm>
        </p:spPr>
      </p:pic>
      <p:sp>
        <p:nvSpPr>
          <p:cNvPr id="7" name="Rectangle 6"/>
          <p:cNvSpPr/>
          <p:nvPr/>
        </p:nvSpPr>
        <p:spPr bwMode="auto">
          <a:xfrm>
            <a:off x="3779839" y="5859464"/>
            <a:ext cx="8438729" cy="837075"/>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900" dirty="0">
                <a:gradFill>
                  <a:gsLst>
                    <a:gs pos="0">
                      <a:srgbClr val="FFFFFF"/>
                    </a:gs>
                    <a:gs pos="100000">
                      <a:srgbClr val="FFFFFF"/>
                    </a:gs>
                  </a:gsLst>
                  <a:lin ang="5400000" scaled="0"/>
                </a:gradFill>
                <a:latin typeface="+mj-lt"/>
                <a:ea typeface="Segoe UI" pitchFamily="34" charset="0"/>
                <a:cs typeface="Segoe UI" pitchFamily="34" charset="0"/>
              </a:rPr>
              <a:t>Secret #4: You can prepare!</a:t>
            </a:r>
          </a:p>
        </p:txBody>
      </p:sp>
    </p:spTree>
    <p:extLst>
      <p:ext uri="{BB962C8B-B14F-4D97-AF65-F5344CB8AC3E}">
        <p14:creationId xmlns:p14="http://schemas.microsoft.com/office/powerpoint/2010/main" val="127786820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it difficult to adopt new technologies?</a:t>
            </a:r>
          </a:p>
        </p:txBody>
      </p:sp>
      <p:grpSp>
        <p:nvGrpSpPr>
          <p:cNvPr id="3" name="Group 2"/>
          <p:cNvGrpSpPr/>
          <p:nvPr/>
        </p:nvGrpSpPr>
        <p:grpSpPr>
          <a:xfrm>
            <a:off x="1121988" y="2421963"/>
            <a:ext cx="2959661" cy="3288032"/>
            <a:chOff x="4935353" y="1084276"/>
            <a:chExt cx="2901480" cy="3223853"/>
          </a:xfrm>
        </p:grpSpPr>
        <p:sp>
          <p:nvSpPr>
            <p:cNvPr id="10" name="Rectangle 9"/>
            <p:cNvSpPr/>
            <p:nvPr/>
          </p:nvSpPr>
          <p:spPr>
            <a:xfrm>
              <a:off x="4935353" y="1084276"/>
              <a:ext cx="2901480" cy="1200329"/>
            </a:xfrm>
            <a:prstGeom prst="rect">
              <a:avLst/>
            </a:prstGeom>
          </p:spPr>
          <p:txBody>
            <a:bodyPr wrap="square">
              <a:spAutoFit/>
            </a:bodyPr>
            <a:lstStyle/>
            <a:p>
              <a:pPr marL="6477" lvl="1" algn="ctr"/>
              <a:r>
                <a:rPr lang="en-US" sz="3700" dirty="0">
                  <a:latin typeface="Segoe UI Light" panose="020B0502040204020203" pitchFamily="34" charset="0"/>
                  <a:ea typeface="Segoe UI" pitchFamily="34" charset="0"/>
                  <a:cs typeface="Segoe UI Light" panose="020B0502040204020203" pitchFamily="34" charset="0"/>
                </a:rPr>
                <a:t>Delayed Gratification</a:t>
              </a:r>
            </a:p>
          </p:txBody>
        </p:sp>
        <p:pic>
          <p:nvPicPr>
            <p:cNvPr id="3074" name="Picture 2" descr="C:\Users\Susan Hanley\AppData\Local\Microsoft\Windows\Temporary Internet Files\Content.IE5\8O2UPDWT\MP90044270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1841" y="2497987"/>
              <a:ext cx="2602471" cy="18101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4694635" y="2463332"/>
            <a:ext cx="2896952" cy="3170650"/>
            <a:chOff x="4002157" y="1816878"/>
            <a:chExt cx="2840004" cy="3108763"/>
          </a:xfrm>
        </p:grpSpPr>
        <p:sp>
          <p:nvSpPr>
            <p:cNvPr id="11" name="Rectangle 10"/>
            <p:cNvSpPr/>
            <p:nvPr/>
          </p:nvSpPr>
          <p:spPr>
            <a:xfrm>
              <a:off x="4002157" y="1816878"/>
              <a:ext cx="2840004" cy="1200329"/>
            </a:xfrm>
            <a:prstGeom prst="rect">
              <a:avLst/>
            </a:prstGeom>
          </p:spPr>
          <p:txBody>
            <a:bodyPr wrap="square">
              <a:spAutoFit/>
            </a:bodyPr>
            <a:lstStyle/>
            <a:p>
              <a:pPr marL="6477" lvl="1" algn="ctr"/>
              <a:r>
                <a:rPr lang="en-US" sz="3700" dirty="0">
                  <a:latin typeface="Segoe UI Light" panose="020B0502040204020203" pitchFamily="34" charset="0"/>
                  <a:ea typeface="Segoe UI" pitchFamily="34" charset="0"/>
                  <a:cs typeface="Segoe UI Light" panose="020B0502040204020203" pitchFamily="34" charset="0"/>
                </a:rPr>
                <a:t>No Guarantees</a:t>
              </a:r>
            </a:p>
          </p:txBody>
        </p:sp>
        <p:pic>
          <p:nvPicPr>
            <p:cNvPr id="3075" name="Picture 3" descr="C:\Users\Susan Hanley\AppData\Local\Microsoft\Windows\Temporary Internet Files\Content.IE5\AGA0BCUA\MC90010471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7552" y="3269767"/>
              <a:ext cx="2222709" cy="16558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8251935" y="2463334"/>
            <a:ext cx="2610084" cy="3396130"/>
            <a:chOff x="7655523" y="1818669"/>
            <a:chExt cx="2558775" cy="3329841"/>
          </a:xfrm>
        </p:grpSpPr>
        <p:pic>
          <p:nvPicPr>
            <p:cNvPr id="3076" name="Picture 4" descr="C:\Users\Susan Hanley\AppData\Local\Microsoft\Windows\Temporary Internet Files\Content.IE5\UTJ8G8ZB\MP900262270[1].jpg"/>
            <p:cNvPicPr>
              <a:picLocks noChangeAspect="1" noChangeArrowheads="1"/>
            </p:cNvPicPr>
            <p:nvPr/>
          </p:nvPicPr>
          <p:blipFill rotWithShape="1">
            <a:blip r:embed="rId5">
              <a:extLst>
                <a:ext uri="{28A0092B-C50C-407E-A947-70E740481C1C}">
                  <a14:useLocalDpi xmlns:a14="http://schemas.microsoft.com/office/drawing/2010/main" val="0"/>
                </a:ext>
              </a:extLst>
            </a:blip>
            <a:srcRect l="-399"/>
            <a:stretch/>
          </p:blipFill>
          <p:spPr bwMode="auto">
            <a:xfrm>
              <a:off x="7830929" y="3045502"/>
              <a:ext cx="2207964" cy="210300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7655523" y="1818669"/>
              <a:ext cx="2558775" cy="1200329"/>
            </a:xfrm>
            <a:prstGeom prst="rect">
              <a:avLst/>
            </a:prstGeom>
          </p:spPr>
          <p:txBody>
            <a:bodyPr wrap="square">
              <a:spAutoFit/>
            </a:bodyPr>
            <a:lstStyle/>
            <a:p>
              <a:pPr marL="6477" lvl="1" algn="ctr"/>
              <a:r>
                <a:rPr lang="en-US" sz="3700" dirty="0">
                  <a:latin typeface="Segoe UI Light" panose="020B0502040204020203" pitchFamily="34" charset="0"/>
                  <a:ea typeface="Segoe UI" pitchFamily="34" charset="0"/>
                  <a:cs typeface="Segoe UI Light" panose="020B0502040204020203" pitchFamily="34" charset="0"/>
                </a:rPr>
                <a:t>Squishy Benefits</a:t>
              </a:r>
            </a:p>
          </p:txBody>
        </p:sp>
      </p:grpSp>
    </p:spTree>
    <p:extLst>
      <p:ext uri="{BB962C8B-B14F-4D97-AF65-F5344CB8AC3E}">
        <p14:creationId xmlns:p14="http://schemas.microsoft.com/office/powerpoint/2010/main" val="3653114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Susan Hanley\AppData\Local\Microsoft\Windows\Temporary Internet Files\Content.IE5\HWTMDWEF\MC900014095[1].wmf"/>
          <p:cNvPicPr>
            <a:picLocks noChangeAspect="1" noChangeArrowheads="1"/>
          </p:cNvPicPr>
          <p:nvPr/>
        </p:nvPicPr>
        <p:blipFill>
          <a:blip r:embed="rId3" cstate="email">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93673" y="1337291"/>
            <a:ext cx="5155024" cy="475077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The 9X Effect</a:t>
            </a:r>
            <a:endParaRPr lang="en-US" dirty="0"/>
          </a:p>
        </p:txBody>
      </p:sp>
      <p:grpSp>
        <p:nvGrpSpPr>
          <p:cNvPr id="4" name="Group 3"/>
          <p:cNvGrpSpPr/>
          <p:nvPr/>
        </p:nvGrpSpPr>
        <p:grpSpPr>
          <a:xfrm>
            <a:off x="626332" y="1668461"/>
            <a:ext cx="10985552" cy="5078560"/>
            <a:chOff x="460513" y="1635896"/>
            <a:chExt cx="8077200" cy="4979434"/>
          </a:xfrm>
        </p:grpSpPr>
        <p:sp>
          <p:nvSpPr>
            <p:cNvPr id="5" name="Rectangle 4"/>
            <p:cNvSpPr/>
            <p:nvPr/>
          </p:nvSpPr>
          <p:spPr>
            <a:xfrm>
              <a:off x="2258295" y="1635896"/>
              <a:ext cx="4572000" cy="4073885"/>
            </a:xfrm>
            <a:prstGeom prst="rect">
              <a:avLst/>
            </a:prstGeom>
          </p:spPr>
          <p:txBody>
            <a:bodyPr>
              <a:spAutoFit/>
            </a:bodyPr>
            <a:lstStyle/>
            <a:p>
              <a:pPr algn="ctr"/>
              <a:r>
                <a:rPr lang="en-US" sz="4400" dirty="0">
                  <a:latin typeface="Segoe UI Light" panose="020B0502040204020203" pitchFamily="34" charset="0"/>
                  <a:ea typeface="Segoe UI" pitchFamily="34" charset="0"/>
                  <a:cs typeface="Segoe UI Light" panose="020B0502040204020203" pitchFamily="34" charset="0"/>
                </a:rPr>
                <a:t>A new product has to offer a 9 X </a:t>
              </a:r>
            </a:p>
            <a:p>
              <a:pPr algn="ctr"/>
              <a:r>
                <a:rPr lang="en-US" sz="4400" dirty="0">
                  <a:latin typeface="Segoe UI Light" panose="020B0502040204020203" pitchFamily="34" charset="0"/>
                  <a:ea typeface="Segoe UI" pitchFamily="34" charset="0"/>
                  <a:cs typeface="Segoe UI Light" panose="020B0502040204020203" pitchFamily="34" charset="0"/>
                </a:rPr>
                <a:t>improvement over the existing solution in order to be immediately or easily adopted.* </a:t>
              </a:r>
            </a:p>
          </p:txBody>
        </p:sp>
        <p:sp>
          <p:nvSpPr>
            <p:cNvPr id="8" name="Rectangle 7"/>
            <p:cNvSpPr/>
            <p:nvPr/>
          </p:nvSpPr>
          <p:spPr>
            <a:xfrm>
              <a:off x="460513" y="6030555"/>
              <a:ext cx="8077200" cy="584775"/>
            </a:xfrm>
            <a:prstGeom prst="rect">
              <a:avLst/>
            </a:prstGeom>
          </p:spPr>
          <p:txBody>
            <a:bodyPr wrap="square">
              <a:spAutoFit/>
            </a:bodyPr>
            <a:lstStyle/>
            <a:p>
              <a:pPr marL="58281" indent="-58281"/>
              <a:r>
                <a:rPr lang="en-US" sz="1600" dirty="0"/>
                <a:t>*Gourville, John T., “Why Consumers Don’t Buy: The Psychology of New Product Adoption.” Harvard Business School Note #504-056 (Boston: Harvard Business School Publishing, 2004).</a:t>
              </a:r>
            </a:p>
          </p:txBody>
        </p:sp>
      </p:grpSp>
    </p:spTree>
    <p:extLst>
      <p:ext uri="{BB962C8B-B14F-4D97-AF65-F5344CB8AC3E}">
        <p14:creationId xmlns:p14="http://schemas.microsoft.com/office/powerpoint/2010/main" val="3411547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500"/>
                                        <p:tgtEl>
                                          <p:spTgt spid="1032"/>
                                        </p:tgtEl>
                                      </p:cBhvr>
                                    </p:animEffect>
                                    <p:set>
                                      <p:cBhvr>
                                        <p:cTn id="9" dur="1" fill="hold">
                                          <p:stCondLst>
                                            <p:cond delay="499"/>
                                          </p:stCondLst>
                                        </p:cTn>
                                        <p:tgtEl>
                                          <p:spTgt spid="10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12839" y="142004"/>
            <a:ext cx="10515600" cy="6784258"/>
          </a:xfrm>
          <a:prstGeom prst="rect">
            <a:avLst/>
          </a:prstGeom>
          <a:ln w="3175">
            <a:solidFill>
              <a:schemeClr val="tx1"/>
            </a:solidFill>
          </a:ln>
        </p:spPr>
      </p:pic>
      <p:sp>
        <p:nvSpPr>
          <p:cNvPr id="5" name="Rectangle 4"/>
          <p:cNvSpPr/>
          <p:nvPr/>
        </p:nvSpPr>
        <p:spPr bwMode="auto">
          <a:xfrm>
            <a:off x="1265237" y="5859464"/>
            <a:ext cx="8000999" cy="83978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800" dirty="0">
                <a:gradFill>
                  <a:gsLst>
                    <a:gs pos="0">
                      <a:srgbClr val="FFFFFF"/>
                    </a:gs>
                    <a:gs pos="100000">
                      <a:srgbClr val="FFFFFF"/>
                    </a:gs>
                  </a:gsLst>
                  <a:lin ang="5400000" scaled="0"/>
                </a:gradFill>
                <a:latin typeface="+mj-lt"/>
                <a:ea typeface="Segoe UI" pitchFamily="34" charset="0"/>
                <a:cs typeface="Segoe UI" pitchFamily="34" charset="0"/>
              </a:rPr>
              <a:t>Secret # 5: It’s about change</a:t>
            </a:r>
          </a:p>
        </p:txBody>
      </p:sp>
    </p:spTree>
    <p:extLst>
      <p:ext uri="{BB962C8B-B14F-4D97-AF65-F5344CB8AC3E}">
        <p14:creationId xmlns:p14="http://schemas.microsoft.com/office/powerpoint/2010/main" val="327057000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Unlocking the Secrets of User Adoption Success</a:t>
            </a:r>
            <a:endParaRPr lang="en-US" dirty="0"/>
          </a:p>
        </p:txBody>
      </p:sp>
      <p:sp>
        <p:nvSpPr>
          <p:cNvPr id="5" name="Text Placeholder 4"/>
          <p:cNvSpPr>
            <a:spLocks noGrp="1"/>
          </p:cNvSpPr>
          <p:nvPr>
            <p:ph type="body" sz="quarter" idx="12"/>
          </p:nvPr>
        </p:nvSpPr>
        <p:spPr/>
        <p:txBody>
          <a:bodyPr/>
          <a:lstStyle/>
          <a:p>
            <a:r>
              <a:rPr lang="en-US" dirty="0" smtClean="0"/>
              <a:t>Susan Hanley</a:t>
            </a:r>
          </a:p>
          <a:p>
            <a:r>
              <a:rPr lang="en-US" dirty="0" smtClean="0"/>
              <a:t>President, Susan Hanley LLC</a:t>
            </a:r>
          </a:p>
          <a:p>
            <a:r>
              <a:rPr lang="en-US" sz="2400" dirty="0" smtClean="0"/>
              <a:t>#SPC244</a:t>
            </a:r>
            <a:endParaRPr lang="en-US" sz="2400"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2"/>
            <a:ext cx="7010399" cy="5289447"/>
          </a:xfrm>
          <a:prstGeom prst="rect">
            <a:avLst/>
          </a:prstGeom>
        </p:spPr>
        <p:txBody>
          <a:bodyPr lIns="93250" tIns="46626" rIns="93250" bIns="46626"/>
          <a:lstStyle/>
          <a:p>
            <a:pPr marL="0" indent="0">
              <a:buNone/>
            </a:pPr>
            <a:r>
              <a:rPr lang="en-US" sz="3200" dirty="0"/>
              <a:t>Comfort with the status quo</a:t>
            </a:r>
          </a:p>
          <a:p>
            <a:pPr marL="342833" lvl="1" indent="0">
              <a:buNone/>
            </a:pPr>
            <a:r>
              <a:rPr lang="en-US" sz="2800" dirty="0">
                <a:latin typeface="+mj-lt"/>
              </a:rPr>
              <a:t>“This is how we’ve always done it … and it works for me.”</a:t>
            </a:r>
          </a:p>
          <a:p>
            <a:pPr marL="0" indent="0">
              <a:buNone/>
            </a:pPr>
            <a:r>
              <a:rPr lang="en-US" sz="3200" dirty="0"/>
              <a:t>Discomfort with being forced to change</a:t>
            </a:r>
          </a:p>
          <a:p>
            <a:pPr marL="342833" lvl="1" indent="0">
              <a:buNone/>
            </a:pPr>
            <a:r>
              <a:rPr lang="en-US" sz="2800" dirty="0">
                <a:latin typeface="+mj-lt"/>
              </a:rPr>
              <a:t>“I’m not broken, why are you trying to fix me?”</a:t>
            </a:r>
          </a:p>
          <a:p>
            <a:pPr marL="0" indent="0">
              <a:buNone/>
            </a:pPr>
            <a:r>
              <a:rPr lang="en-US" sz="3200" dirty="0"/>
              <a:t>No personal benefit</a:t>
            </a:r>
          </a:p>
          <a:p>
            <a:pPr marL="342833" lvl="1" indent="0">
              <a:buNone/>
            </a:pPr>
            <a:r>
              <a:rPr lang="en-US" sz="2800" dirty="0">
                <a:latin typeface="+mj-lt"/>
              </a:rPr>
              <a:t>“Sure, I see why the big-wigs would want this, but what’s in it for </a:t>
            </a:r>
            <a:r>
              <a:rPr lang="en-US" sz="2800" u="sng" dirty="0">
                <a:latin typeface="+mj-lt"/>
              </a:rPr>
              <a:t>me</a:t>
            </a:r>
            <a:r>
              <a:rPr lang="en-US" sz="2800" dirty="0">
                <a:latin typeface="+mj-lt"/>
              </a:rPr>
              <a:t>?”</a:t>
            </a:r>
            <a:endParaRPr lang="en-US" sz="3200" dirty="0">
              <a:latin typeface="+mj-lt"/>
            </a:endParaRPr>
          </a:p>
          <a:p>
            <a:pPr marL="0" indent="0">
              <a:buNone/>
            </a:pPr>
            <a:endParaRPr lang="en-US" sz="3200" dirty="0"/>
          </a:p>
          <a:p>
            <a:pPr marL="0" indent="0">
              <a:buNone/>
            </a:pPr>
            <a:endParaRPr lang="en-US" sz="3200" dirty="0"/>
          </a:p>
        </p:txBody>
      </p:sp>
      <p:sp>
        <p:nvSpPr>
          <p:cNvPr id="2" name="Title 1"/>
          <p:cNvSpPr>
            <a:spLocks noGrp="1"/>
          </p:cNvSpPr>
          <p:nvPr>
            <p:ph type="title"/>
          </p:nvPr>
        </p:nvSpPr>
        <p:spPr/>
        <p:txBody>
          <a:bodyPr/>
          <a:lstStyle/>
          <a:p>
            <a:r>
              <a:rPr lang="en-US" dirty="0" smtClean="0"/>
              <a:t>Why is change so hard? </a:t>
            </a:r>
            <a:endParaRPr lang="en-US" dirty="0"/>
          </a:p>
        </p:txBody>
      </p:sp>
      <p:grpSp>
        <p:nvGrpSpPr>
          <p:cNvPr id="5" name="Group 4"/>
          <p:cNvGrpSpPr/>
          <p:nvPr/>
        </p:nvGrpSpPr>
        <p:grpSpPr>
          <a:xfrm>
            <a:off x="6841920" y="1826734"/>
            <a:ext cx="5451053" cy="3727928"/>
            <a:chOff x="6172200" y="457200"/>
            <a:chExt cx="2389771" cy="1657350"/>
          </a:xfrm>
        </p:grpSpPr>
        <p:pic>
          <p:nvPicPr>
            <p:cNvPr id="409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98851" l="8367" r="100000"/>
                      </a14:imgEffect>
                    </a14:imgLayer>
                  </a14:imgProps>
                </a:ext>
                <a:ext uri="{28A0092B-C50C-407E-A947-70E740481C1C}">
                  <a14:useLocalDpi xmlns:a14="http://schemas.microsoft.com/office/drawing/2010/main" val="0"/>
                </a:ext>
              </a:extLst>
            </a:blip>
            <a:srcRect/>
            <a:stretch/>
          </p:blipFill>
          <p:spPr bwMode="auto">
            <a:xfrm>
              <a:off x="6172200" y="457200"/>
              <a:ext cx="2389771"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cstate="screen">
              <a:extLst>
                <a:ext uri="{BEBA8EAE-BF5A-486C-A8C5-ECC9F3942E4B}">
                  <a14:imgProps xmlns:a14="http://schemas.microsoft.com/office/drawing/2010/main">
                    <a14:imgLayer r:embed="rId6">
                      <a14:imgEffect>
                        <a14:backgroundRemoval t="339" b="98644" l="0" r="100000"/>
                      </a14:imgEffect>
                    </a14:imgLayer>
                  </a14:imgProps>
                </a:ext>
                <a:ext uri="{28A0092B-C50C-407E-A947-70E740481C1C}">
                  <a14:useLocalDpi xmlns:a14="http://schemas.microsoft.com/office/drawing/2010/main" val="0"/>
                </a:ext>
              </a:extLst>
            </a:blip>
            <a:srcRect/>
            <a:stretch>
              <a:fillRect/>
            </a:stretch>
          </p:blipFill>
          <p:spPr bwMode="auto">
            <a:xfrm rot="19531826">
              <a:off x="6799642" y="497512"/>
              <a:ext cx="538190" cy="928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612919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500"/>
                                        <p:tgtEl>
                                          <p:spTgt spid="4">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fade">
                                      <p:cBhvr>
                                        <p:cTn id="3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change impact your adoption plan?</a:t>
            </a:r>
            <a:endParaRPr lang="en-US" dirty="0"/>
          </a:p>
        </p:txBody>
      </p:sp>
      <p:cxnSp>
        <p:nvCxnSpPr>
          <p:cNvPr id="10" name="Straight Arrow Connector 9"/>
          <p:cNvCxnSpPr/>
          <p:nvPr/>
        </p:nvCxnSpPr>
        <p:spPr>
          <a:xfrm flipV="1">
            <a:off x="2866667" y="1911564"/>
            <a:ext cx="0" cy="380813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866668" y="5719694"/>
            <a:ext cx="7167450" cy="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Susan Hanley\AppData\Local\Microsoft\Windows\Temporary Internet Files\Content.IE5\4UDQ1T5R\MC90025052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527" y="3281621"/>
            <a:ext cx="1226891" cy="125330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25383" y="2930165"/>
            <a:ext cx="2585436" cy="406211"/>
          </a:xfrm>
          <a:prstGeom prst="rect">
            <a:avLst/>
          </a:prstGeom>
          <a:noFill/>
        </p:spPr>
        <p:txBody>
          <a:bodyPr wrap="square" lIns="91422" tIns="45712" rIns="91422" bIns="45712" rtlCol="0">
            <a:spAutoFit/>
          </a:bodyPr>
          <a:lstStyle/>
          <a:p>
            <a:pPr algn="ctr"/>
            <a:r>
              <a:rPr lang="en-US" sz="2000" dirty="0">
                <a:latin typeface="Segoe UI" pitchFamily="34" charset="0"/>
                <a:ea typeface="Segoe UI" pitchFamily="34" charset="0"/>
                <a:cs typeface="Segoe UI" pitchFamily="34" charset="0"/>
              </a:rPr>
              <a:t>DEGREE OF CHANGE</a:t>
            </a:r>
          </a:p>
        </p:txBody>
      </p:sp>
      <p:sp>
        <p:nvSpPr>
          <p:cNvPr id="115" name="TextBox 114"/>
          <p:cNvSpPr txBox="1"/>
          <p:nvPr/>
        </p:nvSpPr>
        <p:spPr>
          <a:xfrm>
            <a:off x="3667333" y="6047434"/>
            <a:ext cx="2585436" cy="720114"/>
          </a:xfrm>
          <a:prstGeom prst="rect">
            <a:avLst/>
          </a:prstGeom>
          <a:noFill/>
        </p:spPr>
        <p:txBody>
          <a:bodyPr wrap="square" lIns="91422" tIns="45712" rIns="91422" bIns="45712" rtlCol="0">
            <a:spAutoFit/>
          </a:bodyPr>
          <a:lstStyle/>
          <a:p>
            <a:pPr algn="ctr"/>
            <a:r>
              <a:rPr lang="en-US" sz="2000" dirty="0">
                <a:latin typeface="Segoe UI" pitchFamily="34" charset="0"/>
                <a:ea typeface="Segoe UI" pitchFamily="34" charset="0"/>
                <a:cs typeface="Segoe UI" pitchFamily="34" charset="0"/>
              </a:rPr>
              <a:t>ADOPTION PLAN FOCUS</a:t>
            </a:r>
          </a:p>
        </p:txBody>
      </p:sp>
      <p:sp>
        <p:nvSpPr>
          <p:cNvPr id="1108" name="Right Arrow 1107"/>
          <p:cNvSpPr/>
          <p:nvPr/>
        </p:nvSpPr>
        <p:spPr>
          <a:xfrm rot="19499226">
            <a:off x="2309069" y="3206890"/>
            <a:ext cx="7670142" cy="310868"/>
          </a:xfrm>
          <a:prstGeom prst="rightArrow">
            <a:avLst>
              <a:gd name="adj1" fmla="val 100000"/>
              <a:gd name="adj2" fmla="val 50000"/>
            </a:avLst>
          </a:prstGeom>
        </p:spPr>
        <p:style>
          <a:lnRef idx="2">
            <a:schemeClr val="accent3">
              <a:shade val="50000"/>
            </a:schemeClr>
          </a:lnRef>
          <a:fillRef idx="1">
            <a:schemeClr val="accent3"/>
          </a:fillRef>
          <a:effectRef idx="0">
            <a:schemeClr val="accent3"/>
          </a:effectRef>
          <a:fontRef idx="minor">
            <a:schemeClr val="lt1"/>
          </a:fontRef>
        </p:style>
        <p:txBody>
          <a:bodyPr lIns="91422" tIns="45712" rIns="91422" bIns="45712" rtlCol="0" anchor="ctr"/>
          <a:lstStyle/>
          <a:p>
            <a:pPr algn="ctr"/>
            <a:endParaRPr lang="en-US"/>
          </a:p>
        </p:txBody>
      </p:sp>
      <p:grpSp>
        <p:nvGrpSpPr>
          <p:cNvPr id="1110" name="Group 1109"/>
          <p:cNvGrpSpPr/>
          <p:nvPr/>
        </p:nvGrpSpPr>
        <p:grpSpPr>
          <a:xfrm>
            <a:off x="3259478" y="4558582"/>
            <a:ext cx="6311558" cy="1089499"/>
            <a:chOff x="2609467" y="4038600"/>
            <a:chExt cx="4641273" cy="1068235"/>
          </a:xfrm>
        </p:grpSpPr>
        <p:pic>
          <p:nvPicPr>
            <p:cNvPr id="1126" name="Picture 102" descr="C:\Users\Susan Hanley\AppData\Local\Microsoft\Windows\Temporary Internet Files\Content.IE5\4UDQ1T5R\MC900053611[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9467" y="4038600"/>
              <a:ext cx="697410" cy="913486"/>
            </a:xfrm>
            <a:prstGeom prst="rect">
              <a:avLst/>
            </a:prstGeom>
            <a:noFill/>
            <a:extLst>
              <a:ext uri="{909E8E84-426E-40DD-AFC4-6F175D3DCCD1}">
                <a14:hiddenFill xmlns:a14="http://schemas.microsoft.com/office/drawing/2010/main">
                  <a:solidFill>
                    <a:srgbClr val="FFFFFF"/>
                  </a:solidFill>
                </a14:hiddenFill>
              </a:ext>
            </a:extLst>
          </p:spPr>
        </p:pic>
        <p:sp>
          <p:nvSpPr>
            <p:cNvPr id="1109" name="TextBox 1108"/>
            <p:cNvSpPr txBox="1"/>
            <p:nvPr/>
          </p:nvSpPr>
          <p:spPr>
            <a:xfrm>
              <a:off x="3306875" y="4593827"/>
              <a:ext cx="3943865" cy="513008"/>
            </a:xfrm>
            <a:prstGeom prst="rect">
              <a:avLst/>
            </a:prstGeom>
            <a:noFill/>
          </p:spPr>
          <p:txBody>
            <a:bodyPr wrap="square" rtlCol="0">
              <a:spAutoFit/>
            </a:bodyPr>
            <a:lstStyle/>
            <a:p>
              <a:r>
                <a:rPr lang="en-US" sz="2800" dirty="0">
                  <a:latin typeface="Segoe UI Light" panose="020B0502040204020203" pitchFamily="34" charset="0"/>
                  <a:ea typeface="Segoe UI" pitchFamily="34" charset="0"/>
                  <a:cs typeface="Segoe UI Light" panose="020B0502040204020203" pitchFamily="34" charset="0"/>
                </a:rPr>
                <a:t>Communications and Training</a:t>
              </a:r>
            </a:p>
          </p:txBody>
        </p:sp>
      </p:grpSp>
      <p:grpSp>
        <p:nvGrpSpPr>
          <p:cNvPr id="1111" name="Group 1110"/>
          <p:cNvGrpSpPr/>
          <p:nvPr/>
        </p:nvGrpSpPr>
        <p:grpSpPr>
          <a:xfrm>
            <a:off x="7587539" y="1418564"/>
            <a:ext cx="2734799" cy="1535121"/>
            <a:chOff x="6462068" y="1295401"/>
            <a:chExt cx="2011064" cy="1505158"/>
          </a:xfrm>
        </p:grpSpPr>
        <p:pic>
          <p:nvPicPr>
            <p:cNvPr id="1130" name="Picture 106" descr="C:\Users\Susan Hanley\AppData\Local\Microsoft\Windows\Temporary Internet Files\Content.IE5\MJF8V89M\MC900139767[1].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2068" y="1295401"/>
              <a:ext cx="872539" cy="972735"/>
            </a:xfrm>
            <a:prstGeom prst="rect">
              <a:avLst/>
            </a:prstGeom>
            <a:noFill/>
            <a:extLst>
              <a:ext uri="{909E8E84-426E-40DD-AFC4-6F175D3DCCD1}">
                <a14:hiddenFill xmlns:a14="http://schemas.microsoft.com/office/drawing/2010/main">
                  <a:solidFill>
                    <a:srgbClr val="FFFFFF"/>
                  </a:solidFill>
                </a14:hiddenFill>
              </a:ext>
            </a:extLst>
          </p:spPr>
        </p:pic>
        <p:sp>
          <p:nvSpPr>
            <p:cNvPr id="124" name="TextBox 123"/>
            <p:cNvSpPr txBox="1"/>
            <p:nvPr/>
          </p:nvSpPr>
          <p:spPr>
            <a:xfrm>
              <a:off x="6462068" y="2287551"/>
              <a:ext cx="2011064" cy="513008"/>
            </a:xfrm>
            <a:prstGeom prst="rect">
              <a:avLst/>
            </a:prstGeom>
            <a:noFill/>
          </p:spPr>
          <p:txBody>
            <a:bodyPr wrap="square" rtlCol="0">
              <a:spAutoFit/>
            </a:bodyPr>
            <a:lstStyle/>
            <a:p>
              <a:r>
                <a:rPr lang="en-US" sz="2800" dirty="0">
                  <a:latin typeface="Segoe UI Light" panose="020B0502040204020203" pitchFamily="34" charset="0"/>
                  <a:ea typeface="Segoe UI" pitchFamily="34" charset="0"/>
                  <a:cs typeface="Segoe UI Light" panose="020B0502040204020203" pitchFamily="34" charset="0"/>
                </a:rPr>
                <a:t>Engagement</a:t>
              </a:r>
            </a:p>
          </p:txBody>
        </p:sp>
      </p:grpSp>
      <p:pic>
        <p:nvPicPr>
          <p:cNvPr id="1132" name="Picture 108" descr="C:\Users\Susan Hanley\AppData\Local\Microsoft\Windows\Temporary Internet Files\Content.IE5\0CMSJKGC\MC900382592[1].jp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252771" y="5876495"/>
            <a:ext cx="1334767" cy="100107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4294967295"/>
          </p:nvPr>
        </p:nvSpPr>
        <p:spPr>
          <a:xfrm>
            <a:off x="10891147" y="6467144"/>
            <a:ext cx="1338144" cy="372394"/>
          </a:xfrm>
          <a:prstGeom prst="rect">
            <a:avLst/>
          </a:prstGeom>
        </p:spPr>
        <p:txBody>
          <a:bodyPr lIns="91422" tIns="45712" rIns="91422" bIns="45712"/>
          <a:lstStyle/>
          <a:p>
            <a:fld id="{4FAB73BC-B049-4115-A692-8D63A059BFB8}" type="slidenum">
              <a:rPr lang="en-US" smtClean="0"/>
              <a:pPr/>
              <a:t>21</a:t>
            </a:fld>
            <a:endParaRPr lang="en-US" dirty="0"/>
          </a:p>
        </p:txBody>
      </p:sp>
    </p:spTree>
    <p:extLst>
      <p:ext uri="{BB962C8B-B14F-4D97-AF65-F5344CB8AC3E}">
        <p14:creationId xmlns:p14="http://schemas.microsoft.com/office/powerpoint/2010/main" val="3778908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10"/>
                                        </p:tgtEl>
                                        <p:attrNameLst>
                                          <p:attrName>style.visibility</p:attrName>
                                        </p:attrNameLst>
                                      </p:cBhvr>
                                      <p:to>
                                        <p:strVal val="visible"/>
                                      </p:to>
                                    </p:set>
                                    <p:animEffect transition="in" filter="fade">
                                      <p:cBhvr>
                                        <p:cTn id="7" dur="500"/>
                                        <p:tgtEl>
                                          <p:spTgt spid="11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11"/>
                                        </p:tgtEl>
                                        <p:attrNameLst>
                                          <p:attrName>style.visibility</p:attrName>
                                        </p:attrNameLst>
                                      </p:cBhvr>
                                      <p:to>
                                        <p:strVal val="visible"/>
                                      </p:to>
                                    </p:set>
                                    <p:animEffect transition="in" filter="fade">
                                      <p:cBhvr>
                                        <p:cTn id="12" dur="500"/>
                                        <p:tgtEl>
                                          <p:spTgt spid="1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Ease in to change</a:t>
            </a:r>
            <a:endParaRPr lang="en-US" dirty="0"/>
          </a:p>
        </p:txBody>
      </p:sp>
      <p:sp>
        <p:nvSpPr>
          <p:cNvPr id="3" name="Content Placeholder 2"/>
          <p:cNvSpPr>
            <a:spLocks noGrp="1"/>
          </p:cNvSpPr>
          <p:nvPr>
            <p:ph idx="4294967295"/>
          </p:nvPr>
        </p:nvSpPr>
        <p:spPr>
          <a:xfrm>
            <a:off x="472670" y="1363664"/>
            <a:ext cx="4833150" cy="4795159"/>
          </a:xfrm>
          <a:prstGeom prst="rect">
            <a:avLst/>
          </a:prstGeom>
        </p:spPr>
        <p:txBody>
          <a:bodyPr/>
          <a:lstStyle/>
          <a:p>
            <a:pPr marL="0" indent="0">
              <a:buNone/>
            </a:pPr>
            <a:r>
              <a:rPr lang="en-US" sz="3600" dirty="0"/>
              <a:t>Start small</a:t>
            </a:r>
          </a:p>
          <a:p>
            <a:pPr marL="0" indent="0">
              <a:buNone/>
            </a:pPr>
            <a:r>
              <a:rPr lang="en-US" sz="3600" dirty="0"/>
              <a:t>Keep it simple</a:t>
            </a:r>
          </a:p>
          <a:p>
            <a:pPr marL="0" indent="0">
              <a:buNone/>
            </a:pPr>
            <a:r>
              <a:rPr lang="en-US" sz="3600" dirty="0"/>
              <a:t>Consider your culture</a:t>
            </a:r>
          </a:p>
          <a:p>
            <a:pPr marL="0" indent="0">
              <a:buNone/>
            </a:pPr>
            <a:r>
              <a:rPr lang="en-US" sz="3600" dirty="0"/>
              <a:t>Consider the “long wow”– help users create new habits</a:t>
            </a:r>
          </a:p>
          <a:p>
            <a:pPr marL="0" indent="0">
              <a:buNone/>
            </a:pPr>
            <a:r>
              <a:rPr lang="en-US" sz="3600" dirty="0"/>
              <a:t>Encourage your </a:t>
            </a:r>
            <a:r>
              <a:rPr lang="en-US" sz="3600" dirty="0" err="1"/>
              <a:t>Mikeys</a:t>
            </a:r>
            <a:endParaRPr lang="en-US" sz="3600" dirty="0"/>
          </a:p>
          <a:p>
            <a:endParaRPr lang="en-US" sz="3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7237" y="1363662"/>
            <a:ext cx="5084886" cy="3810000"/>
          </a:xfrm>
          <a:prstGeom prst="rect">
            <a:avLst/>
          </a:prstGeom>
        </p:spPr>
      </p:pic>
    </p:spTree>
    <p:extLst>
      <p:ext uri="{BB962C8B-B14F-4D97-AF65-F5344CB8AC3E}">
        <p14:creationId xmlns:p14="http://schemas.microsoft.com/office/powerpoint/2010/main" val="3269961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usan Hanley\Pictures\Summer Vacation 2009\Jamie and Corey on the way from San Diego to L.A..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24" y="-7935"/>
            <a:ext cx="12436475" cy="693419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219669" y="5905407"/>
            <a:ext cx="10037168" cy="792257"/>
            <a:chOff x="219669" y="5634979"/>
            <a:chExt cx="10037168" cy="792257"/>
          </a:xfrm>
        </p:grpSpPr>
        <p:sp>
          <p:nvSpPr>
            <p:cNvPr id="2" name="Rectangle 1"/>
            <p:cNvSpPr/>
            <p:nvPr/>
          </p:nvSpPr>
          <p:spPr bwMode="auto">
            <a:xfrm>
              <a:off x="219669" y="5665236"/>
              <a:ext cx="8436968" cy="762000"/>
            </a:xfrm>
            <a:prstGeom prst="rect">
              <a:avLst/>
            </a:prstGeom>
            <a:solidFill>
              <a:schemeClr val="accent2">
                <a:alpha val="8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4400" dirty="0">
                <a:gradFill>
                  <a:gsLst>
                    <a:gs pos="0">
                      <a:srgbClr val="FFFFFF"/>
                    </a:gs>
                    <a:gs pos="100000">
                      <a:srgbClr val="FFFFFF"/>
                    </a:gs>
                  </a:gsLst>
                  <a:lin ang="5400000" scaled="0"/>
                </a:gradFill>
              </a:endParaRPr>
            </a:p>
          </p:txBody>
        </p:sp>
        <p:sp>
          <p:nvSpPr>
            <p:cNvPr id="4" name="Title 1"/>
            <p:cNvSpPr txBox="1">
              <a:spLocks/>
            </p:cNvSpPr>
            <p:nvPr/>
          </p:nvSpPr>
          <p:spPr>
            <a:xfrm>
              <a:off x="235969" y="5634979"/>
              <a:ext cx="10020868" cy="754549"/>
            </a:xfrm>
            <a:prstGeom prst="rect">
              <a:avLst/>
            </a:prstGeom>
          </p:spPr>
          <p:txBody>
            <a:bodyPr vert="horz" lIns="93269" tIns="46634" rIns="93269" bIns="46634" rtlCol="0" anchor="b">
              <a:no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sz="4900" dirty="0">
                  <a:solidFill>
                    <a:schemeClr val="bg1"/>
                  </a:solidFill>
                  <a:cs typeface="Segoe UI Light" panose="020B0502040204020203" pitchFamily="34" charset="0"/>
                </a:rPr>
                <a:t>Secret # 6: It’s all about comfort</a:t>
              </a:r>
            </a:p>
          </p:txBody>
        </p:sp>
      </p:grpSp>
    </p:spTree>
    <p:extLst>
      <p:ext uri="{BB962C8B-B14F-4D97-AF65-F5344CB8AC3E}">
        <p14:creationId xmlns:p14="http://schemas.microsoft.com/office/powerpoint/2010/main" val="6007781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Have a training roadmap – to increase user comfort</a:t>
            </a:r>
            <a:endParaRPr lang="en-US" dirty="0"/>
          </a:p>
        </p:txBody>
      </p:sp>
      <p:grpSp>
        <p:nvGrpSpPr>
          <p:cNvPr id="12" name="Group 11"/>
          <p:cNvGrpSpPr/>
          <p:nvPr/>
        </p:nvGrpSpPr>
        <p:grpSpPr>
          <a:xfrm>
            <a:off x="198437" y="2064880"/>
            <a:ext cx="7980071" cy="1137539"/>
            <a:chOff x="228600" y="1245870"/>
            <a:chExt cx="5867400" cy="1115336"/>
          </a:xfrm>
        </p:grpSpPr>
        <p:sp>
          <p:nvSpPr>
            <p:cNvPr id="4" name="Rectangle 3"/>
            <p:cNvSpPr/>
            <p:nvPr/>
          </p:nvSpPr>
          <p:spPr>
            <a:xfrm>
              <a:off x="228600" y="1245870"/>
              <a:ext cx="5867400" cy="1115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latin typeface="+mj-lt"/>
                </a:rPr>
                <a:t>Don’t assume it’s intuitive</a:t>
              </a:r>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76800" y="1283970"/>
              <a:ext cx="754658" cy="1039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198437" y="3308351"/>
            <a:ext cx="7980071" cy="1476622"/>
            <a:chOff x="228600" y="2465070"/>
            <a:chExt cx="5867400" cy="1447800"/>
          </a:xfrm>
        </p:grpSpPr>
        <p:sp>
          <p:nvSpPr>
            <p:cNvPr id="6" name="Rectangle 5"/>
            <p:cNvSpPr/>
            <p:nvPr/>
          </p:nvSpPr>
          <p:spPr>
            <a:xfrm>
              <a:off x="228600" y="2465070"/>
              <a:ext cx="5867400" cy="1447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3200" dirty="0">
                  <a:latin typeface="+mj-lt"/>
                </a:rPr>
                <a:t>One size does not fit all</a:t>
              </a:r>
            </a:p>
          </p:txBody>
        </p:sp>
        <p:pic>
          <p:nvPicPr>
            <p:cNvPr id="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495800" y="2529840"/>
              <a:ext cx="1460608" cy="1318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198437" y="4862690"/>
            <a:ext cx="7980071" cy="1682572"/>
            <a:chOff x="228600" y="3989070"/>
            <a:chExt cx="5867400" cy="1649730"/>
          </a:xfrm>
        </p:grpSpPr>
        <p:sp>
          <p:nvSpPr>
            <p:cNvPr id="8" name="Rectangle 7"/>
            <p:cNvSpPr/>
            <p:nvPr/>
          </p:nvSpPr>
          <p:spPr>
            <a:xfrm>
              <a:off x="228600" y="3989070"/>
              <a:ext cx="5867400" cy="164973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3200" dirty="0">
                  <a:latin typeface="+mj-lt"/>
                </a:rPr>
                <a:t>Don’t try to train all at once</a:t>
              </a:r>
            </a:p>
          </p:txBody>
        </p:sp>
        <p:pic>
          <p:nvPicPr>
            <p:cNvPr id="9"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12881" y="4061574"/>
              <a:ext cx="1304925" cy="1504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8302878" y="2064880"/>
            <a:ext cx="3782761" cy="4480382"/>
            <a:chOff x="6210300" y="1245870"/>
            <a:chExt cx="2781300" cy="4392930"/>
          </a:xfrm>
        </p:grpSpPr>
        <p:sp>
          <p:nvSpPr>
            <p:cNvPr id="10" name="Rectangle 9"/>
            <p:cNvSpPr/>
            <p:nvPr/>
          </p:nvSpPr>
          <p:spPr>
            <a:xfrm>
              <a:off x="6210300" y="1245870"/>
              <a:ext cx="2781300" cy="439293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t" anchorCtr="0"/>
            <a:lstStyle/>
            <a:p>
              <a:pPr algn="ctr"/>
              <a:endParaRPr lang="en-US" sz="2900" dirty="0"/>
            </a:p>
            <a:p>
              <a:pPr algn="ctr"/>
              <a:r>
                <a:rPr lang="en-US" sz="3200" dirty="0">
                  <a:latin typeface="+mj-lt"/>
                </a:rPr>
                <a:t>Adapt to the style of the learner</a:t>
              </a:r>
            </a:p>
          </p:txBody>
        </p:sp>
        <p:pic>
          <p:nvPicPr>
            <p:cNvPr id="11" name="Picture 6"/>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29400" y="3405040"/>
              <a:ext cx="2095500" cy="1648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45073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Supplement with timely, recurring fun …</a:t>
            </a:r>
            <a:endParaRPr lang="en-US" dirty="0"/>
          </a:p>
        </p:txBody>
      </p:sp>
      <p:sp>
        <p:nvSpPr>
          <p:cNvPr id="4" name="Content Placeholder 3"/>
          <p:cNvSpPr>
            <a:spLocks noGrp="1"/>
          </p:cNvSpPr>
          <p:nvPr>
            <p:ph sz="quarter" idx="4294967295"/>
          </p:nvPr>
        </p:nvSpPr>
        <p:spPr>
          <a:xfrm>
            <a:off x="971199" y="1563120"/>
            <a:ext cx="7880462" cy="4907271"/>
          </a:xfrm>
          <a:prstGeom prst="rect">
            <a:avLst/>
          </a:prstGeom>
        </p:spPr>
        <p:txBody>
          <a:bodyPr lIns="93250" tIns="46626" rIns="93250" bIns="46626">
            <a:normAutofit/>
          </a:bodyPr>
          <a:lstStyle/>
          <a:p>
            <a:r>
              <a:rPr lang="en-US" sz="4100" dirty="0"/>
              <a:t>SharePointoberfest - inebriate while you collaborate!</a:t>
            </a:r>
          </a:p>
          <a:p>
            <a:r>
              <a:rPr lang="en-US" sz="4100" dirty="0"/>
              <a:t>CollaBOOration - A Ghoulish Guide to Metadata</a:t>
            </a:r>
          </a:p>
          <a:p>
            <a:r>
              <a:rPr lang="en-US" sz="4100" dirty="0"/>
              <a:t>SharePointgiving - Give thanks to document workflow and approval</a:t>
            </a:r>
          </a:p>
        </p:txBody>
      </p:sp>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7143" l="0" r="100000">
                        <a14:foregroundMark x1="83036" y1="6857" x2="99107" y2="3429"/>
                        <a14:foregroundMark x1="96429" y1="6857" x2="97768" y2="24000"/>
                      </a14:backgroundRemoval>
                    </a14:imgEffect>
                  </a14:imgLayer>
                </a14:imgProps>
              </a:ext>
              <a:ext uri="{28A0092B-C50C-407E-A947-70E740481C1C}">
                <a14:useLocalDpi xmlns:a14="http://schemas.microsoft.com/office/drawing/2010/main" val="0"/>
              </a:ext>
            </a:extLst>
          </a:blip>
          <a:srcRect/>
          <a:stretch>
            <a:fillRect/>
          </a:stretch>
        </p:blipFill>
        <p:spPr bwMode="auto">
          <a:xfrm>
            <a:off x="10673786" y="5783265"/>
            <a:ext cx="1344461" cy="86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Program Files (x86)\Microsoft Office\MEDIA\CAGCAT10\j0305493.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0996" y="2837945"/>
            <a:ext cx="1286745" cy="91353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usan Hanley\AppData\Local\Microsoft\Windows\Temporary Internet Files\Content.IE5\TDKUYVZX\MC900304929[1].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0112" y="1545162"/>
            <a:ext cx="871224" cy="111537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Susan Hanley\AppData\Local\Microsoft\Windows\Temporary Internet Files\Content.IE5\RL1T52UM\MC900444881[1].jpg"/>
          <p:cNvPicPr>
            <a:picLocks noChangeAspect="1" noChangeArrowheads="1"/>
          </p:cNvPicPr>
          <p:nvPr/>
        </p:nvPicPr>
        <p:blipFill>
          <a:blip r:embed="rId7" cstate="email">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122157" y="3733783"/>
            <a:ext cx="1551629" cy="1738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1650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030"/>
                                        </p:tgtEl>
                                        <p:attrNameLst>
                                          <p:attrName>style.visibility</p:attrName>
                                        </p:attrNameLst>
                                      </p:cBhvr>
                                      <p:to>
                                        <p:strVal val="visible"/>
                                      </p:to>
                                    </p:set>
                                    <p:animEffect transition="in" filter="fade">
                                      <p:cBhvr>
                                        <p:cTn id="26"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859" y="2"/>
            <a:ext cx="12435043" cy="6960445"/>
          </a:xfrm>
          <a:prstGeom prst="rect">
            <a:avLst/>
          </a:prstGeom>
        </p:spPr>
      </p:pic>
      <p:sp>
        <p:nvSpPr>
          <p:cNvPr id="5" name="Rectangle 4"/>
          <p:cNvSpPr/>
          <p:nvPr/>
        </p:nvSpPr>
        <p:spPr bwMode="auto">
          <a:xfrm>
            <a:off x="122237" y="5935662"/>
            <a:ext cx="11353800" cy="838199"/>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900" dirty="0">
                <a:gradFill>
                  <a:gsLst>
                    <a:gs pos="0">
                      <a:srgbClr val="FFFFFF"/>
                    </a:gs>
                    <a:gs pos="100000">
                      <a:srgbClr val="FFFFFF"/>
                    </a:gs>
                  </a:gsLst>
                  <a:lin ang="5400000" scaled="0"/>
                </a:gradFill>
                <a:latin typeface="+mj-lt"/>
                <a:ea typeface="Segoe UI" pitchFamily="34" charset="0"/>
                <a:cs typeface="Segoe UI" pitchFamily="34" charset="0"/>
              </a:rPr>
              <a:t>Secret # 7: It’s about communications</a:t>
            </a:r>
          </a:p>
        </p:txBody>
      </p:sp>
    </p:spTree>
    <p:extLst>
      <p:ext uri="{BB962C8B-B14F-4D97-AF65-F5344CB8AC3E}">
        <p14:creationId xmlns:p14="http://schemas.microsoft.com/office/powerpoint/2010/main" val="354655304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499044" y="1654537"/>
            <a:ext cx="5138795" cy="443352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279751" tIns="46626" rIns="93250" bIns="46626" rtlCol="0" anchor="ctr"/>
          <a:lstStyle/>
          <a:p>
            <a:r>
              <a:rPr lang="en-US" sz="4800">
                <a:latin typeface="Segoe UI Light" panose="020B0502040204020203" pitchFamily="34" charset="0"/>
                <a:ea typeface="Segoe UI" pitchFamily="34" charset="0"/>
                <a:cs typeface="Segoe UI Light" panose="020B0502040204020203" pitchFamily="34" charset="0"/>
              </a:rPr>
              <a:t>Communication </a:t>
            </a:r>
            <a:r>
              <a:rPr lang="en-US" sz="4800" dirty="0">
                <a:latin typeface="Segoe UI Light" panose="020B0502040204020203" pitchFamily="34" charset="0"/>
                <a:ea typeface="Segoe UI" pitchFamily="34" charset="0"/>
                <a:cs typeface="Segoe UI Light" panose="020B0502040204020203" pitchFamily="34" charset="0"/>
              </a:rPr>
              <a:t>needs to be persistent</a:t>
            </a:r>
          </a:p>
          <a:p>
            <a:endParaRPr lang="en-US" sz="4800" dirty="0">
              <a:latin typeface="Segoe UI Light" panose="020B0502040204020203" pitchFamily="34" charset="0"/>
              <a:ea typeface="Segoe UI" pitchFamily="34" charset="0"/>
              <a:cs typeface="Segoe UI Light" panose="020B0502040204020203" pitchFamily="34" charset="0"/>
            </a:endParaRPr>
          </a:p>
        </p:txBody>
      </p:sp>
      <p:sp>
        <p:nvSpPr>
          <p:cNvPr id="3" name="Title 2"/>
          <p:cNvSpPr>
            <a:spLocks noGrp="1"/>
          </p:cNvSpPr>
          <p:nvPr>
            <p:ph type="title"/>
          </p:nvPr>
        </p:nvSpPr>
        <p:spPr/>
        <p:txBody>
          <a:bodyPr/>
          <a:lstStyle/>
          <a:p>
            <a:r>
              <a:rPr lang="en-US" dirty="0" smtClean="0"/>
              <a:t>Just the facts</a:t>
            </a:r>
            <a:endParaRPr lang="en-US" dirty="0"/>
          </a:p>
        </p:txBody>
      </p:sp>
      <p:sp>
        <p:nvSpPr>
          <p:cNvPr id="6" name="Rectangle 5"/>
          <p:cNvSpPr/>
          <p:nvPr/>
        </p:nvSpPr>
        <p:spPr>
          <a:xfrm>
            <a:off x="317444" y="1654537"/>
            <a:ext cx="5138795" cy="443352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279751" tIns="46626" rIns="93250" bIns="46626" rtlCol="0" anchor="ctr"/>
          <a:lstStyle/>
          <a:p>
            <a:r>
              <a:rPr lang="en-US" sz="4800" dirty="0">
                <a:latin typeface="Segoe UI Light" panose="020B0502040204020203" pitchFamily="34" charset="0"/>
                <a:ea typeface="Segoe UI" pitchFamily="34" charset="0"/>
                <a:cs typeface="Segoe UI Light" panose="020B0502040204020203" pitchFamily="34" charset="0"/>
              </a:rPr>
              <a:t>Communications planning does not end at solution launch</a:t>
            </a:r>
          </a:p>
        </p:txBody>
      </p:sp>
    </p:spTree>
    <p:extLst>
      <p:ext uri="{BB962C8B-B14F-4D97-AF65-F5344CB8AC3E}">
        <p14:creationId xmlns:p14="http://schemas.microsoft.com/office/powerpoint/2010/main" val="779939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Launch ideas that worked … mostly</a:t>
            </a:r>
            <a:endParaRPr lang="en-US" dirty="0"/>
          </a:p>
        </p:txBody>
      </p:sp>
      <p:pic>
        <p:nvPicPr>
          <p:cNvPr id="11" name="Picture 2" descr="cid:image001.jpg@01CBCD27.A2C24390"/>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484800" y="2114946"/>
            <a:ext cx="3382634" cy="13891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 descr="cid:image002.jpg@01CBCD27.A2C24390"/>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8484798" y="3683236"/>
            <a:ext cx="3382634" cy="184351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31839" y="1789070"/>
            <a:ext cx="2997452" cy="37376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178857" y="4771258"/>
            <a:ext cx="2852829" cy="1621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4370862" y="1999723"/>
            <a:ext cx="4237373" cy="3709662"/>
            <a:chOff x="5486400" y="2663572"/>
            <a:chExt cx="3835400" cy="3979532"/>
          </a:xfrm>
        </p:grpSpPr>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86400" y="2663572"/>
              <a:ext cx="3403600" cy="2552700"/>
            </a:xfrm>
            <a:prstGeom prst="rect">
              <a:avLst/>
            </a:prstGeom>
          </p:spPr>
        </p:pic>
        <p:pic>
          <p:nvPicPr>
            <p:cNvPr id="7" name="Picture 6"/>
            <p:cNvPicPr>
              <a:picLocks noChangeAspect="1"/>
            </p:cNvPicPr>
            <p:nvPr/>
          </p:nvPicPr>
          <p:blipFill>
            <a:blip r:embed="rId10">
              <a:extLst>
                <a:ext uri="{BEBA8EAE-BF5A-486C-A8C5-ECC9F3942E4B}">
                  <a14:imgProps xmlns:a14="http://schemas.microsoft.com/office/drawing/2010/main">
                    <a14:imgLayer r:embed="rId11">
                      <a14:imgEffect>
                        <a14:backgroundRemoval t="10000" b="90000" l="0" r="90000">
                          <a14:backgroundMark x1="32188" y1="15833" x2="30625" y2="25833"/>
                          <a14:backgroundMark x1="30625" y1="25833" x2="64375" y2="24167"/>
                          <a14:backgroundMark x1="65000" y1="23750" x2="63750" y2="13333"/>
                          <a14:backgroundMark x1="63750" y1="15417" x2="31250" y2="14583"/>
                        </a14:backgroundRemoval>
                      </a14:imgEffect>
                    </a14:imgLayer>
                  </a14:imgProps>
                </a:ext>
                <a:ext uri="{28A0092B-C50C-407E-A947-70E740481C1C}">
                  <a14:useLocalDpi xmlns:a14="http://schemas.microsoft.com/office/drawing/2010/main" val="0"/>
                </a:ext>
              </a:extLst>
            </a:blip>
            <a:stretch>
              <a:fillRect/>
            </a:stretch>
          </p:blipFill>
          <p:spPr>
            <a:xfrm>
              <a:off x="5943600" y="4109454"/>
              <a:ext cx="3378200" cy="2533650"/>
            </a:xfrm>
            <a:prstGeom prst="rect">
              <a:avLst/>
            </a:prstGeom>
          </p:spPr>
        </p:pic>
      </p:grpSp>
    </p:spTree>
    <p:extLst>
      <p:ext uri="{BB962C8B-B14F-4D97-AF65-F5344CB8AC3E}">
        <p14:creationId xmlns:p14="http://schemas.microsoft.com/office/powerpoint/2010/main" val="1708517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Launch Video</a:t>
            </a:r>
            <a:endParaRPr lang="en-US" dirty="0"/>
          </a:p>
        </p:txBody>
      </p:sp>
      <p:sp>
        <p:nvSpPr>
          <p:cNvPr id="4" name="Rectangle 3"/>
          <p:cNvSpPr/>
          <p:nvPr/>
        </p:nvSpPr>
        <p:spPr>
          <a:xfrm>
            <a:off x="2255839" y="6164264"/>
            <a:ext cx="8381999" cy="468991"/>
          </a:xfrm>
          <a:prstGeom prst="rect">
            <a:avLst/>
          </a:prstGeom>
        </p:spPr>
        <p:txBody>
          <a:bodyPr wrap="square" lIns="91422" tIns="45712" rIns="91422" bIns="45712">
            <a:spAutoFit/>
          </a:bodyPr>
          <a:lstStyle/>
          <a:p>
            <a:pPr defTabSz="914222">
              <a:defRPr/>
            </a:pPr>
            <a:r>
              <a:rPr lang="en-US" sz="2400" dirty="0">
                <a:latin typeface="Segoe UI" pitchFamily="34" charset="0"/>
                <a:ea typeface="Segoe UI" pitchFamily="34" charset="0"/>
                <a:cs typeface="Segoe UI" pitchFamily="34" charset="0"/>
              </a:rPr>
              <a:t>http://www.scoop.it/t/intranet-launch-videos-and-teasers</a:t>
            </a:r>
            <a:endParaRPr lang="en-US" sz="2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637" y="1592264"/>
            <a:ext cx="6838666" cy="3879076"/>
          </a:xfrm>
          <a:prstGeom prst="rect">
            <a:avLst/>
          </a:prstGeom>
        </p:spPr>
      </p:pic>
    </p:spTree>
    <p:extLst>
      <p:ext uri="{BB962C8B-B14F-4D97-AF65-F5344CB8AC3E}">
        <p14:creationId xmlns:p14="http://schemas.microsoft.com/office/powerpoint/2010/main" val="13450260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prepared</a:t>
            </a:r>
            <a:endParaRPr lang="en-US" dirty="0"/>
          </a:p>
        </p:txBody>
      </p:sp>
      <p:pic>
        <p:nvPicPr>
          <p:cNvPr id="1029" name="Picture 5" descr="C:\Users\Susan Hanley\AppData\Local\Microsoft\Windows\Temporary Internet Files\Content.IE5\2GFQ9E3A\MP90044248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00" y="1819686"/>
            <a:ext cx="6401707" cy="4267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566835" y="766301"/>
            <a:ext cx="4821599" cy="406211"/>
          </a:xfrm>
          <a:prstGeom prst="rect">
            <a:avLst/>
          </a:prstGeom>
        </p:spPr>
        <p:txBody>
          <a:bodyPr wrap="none" lIns="91422" tIns="45712" rIns="91422" bIns="45712">
            <a:spAutoFit/>
          </a:bodyPr>
          <a:lstStyle/>
          <a:p>
            <a:r>
              <a:rPr lang="en-US" sz="2000" dirty="0">
                <a:latin typeface="Segoe UI" pitchFamily="34" charset="0"/>
                <a:ea typeface="Segoe UI" pitchFamily="34" charset="0"/>
                <a:cs typeface="Segoe UI" pitchFamily="34" charset="0"/>
              </a:rPr>
              <a:t>http://www.fema.gov/es/comment/1967</a:t>
            </a:r>
          </a:p>
        </p:txBody>
      </p:sp>
      <p:pic>
        <p:nvPicPr>
          <p:cNvPr id="1031" name="Picture 7" descr="C:\Users\SUSANH~1\AppData\Local\Temp\SNAGHTML2cb72e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9891" y="1211263"/>
            <a:ext cx="4675828" cy="5478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1492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1"/>
                                        </p:tgtEl>
                                        <p:attrNameLst>
                                          <p:attrName>style.visibility</p:attrName>
                                        </p:attrNameLst>
                                      </p:cBhvr>
                                      <p:to>
                                        <p:strVal val="visible"/>
                                      </p:to>
                                    </p:set>
                                    <p:animEffect transition="in" filter="fade">
                                      <p:cBhvr>
                                        <p:cTn id="12" dur="500"/>
                                        <p:tgtEl>
                                          <p:spTgt spid="10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1" y="296864"/>
            <a:ext cx="11889564" cy="917575"/>
          </a:xfrm>
        </p:spPr>
        <p:txBody>
          <a:bodyPr/>
          <a:lstStyle/>
          <a:p>
            <a:r>
              <a:rPr lang="en-US" dirty="0" smtClean="0"/>
              <a:t>Persistent communications that rocked</a:t>
            </a:r>
            <a:endParaRPr lang="en-US" dirty="0"/>
          </a:p>
        </p:txBody>
      </p:sp>
      <p:sp>
        <p:nvSpPr>
          <p:cNvPr id="5" name="Rectangle 4"/>
          <p:cNvSpPr/>
          <p:nvPr/>
        </p:nvSpPr>
        <p:spPr>
          <a:xfrm>
            <a:off x="344105" y="1513085"/>
            <a:ext cx="3665282" cy="506648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93250" tIns="46626" rIns="93250" bIns="46626" rtlCol="0" anchor="ctr"/>
          <a:lstStyle/>
          <a:p>
            <a:pPr algn="ctr"/>
            <a:r>
              <a:rPr lang="en-US" sz="3700" dirty="0">
                <a:latin typeface="Segoe UI Light" panose="020B0502040204020203" pitchFamily="34" charset="0"/>
                <a:cs typeface="Segoe UI Light" panose="020B0502040204020203" pitchFamily="34" charset="0"/>
              </a:rPr>
              <a:t>It’s like having your very own super hero utility belt -- with no need for the super hero tights.</a:t>
            </a:r>
          </a:p>
        </p:txBody>
      </p:sp>
      <p:sp>
        <p:nvSpPr>
          <p:cNvPr id="4" name="Rectangle 3"/>
          <p:cNvSpPr/>
          <p:nvPr/>
        </p:nvSpPr>
        <p:spPr>
          <a:xfrm>
            <a:off x="4178969" y="1513083"/>
            <a:ext cx="4288166" cy="20870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50" tIns="46626" rIns="93250" bIns="46626" rtlCol="0" anchor="ctr"/>
          <a:lstStyle/>
          <a:p>
            <a:pPr algn="ctr"/>
            <a:r>
              <a:rPr lang="en-US" sz="4500" dirty="0">
                <a:latin typeface="Segoe UI Light" panose="020B0502040204020203" pitchFamily="34" charset="0"/>
                <a:ea typeface="Segoe UI" pitchFamily="34" charset="0"/>
                <a:cs typeface="Segoe UI Light" panose="020B0502040204020203" pitchFamily="34" charset="0"/>
              </a:rPr>
              <a:t>30 for 30</a:t>
            </a:r>
          </a:p>
        </p:txBody>
      </p:sp>
      <p:sp>
        <p:nvSpPr>
          <p:cNvPr id="6" name="Rectangle 5"/>
          <p:cNvSpPr/>
          <p:nvPr/>
        </p:nvSpPr>
        <p:spPr>
          <a:xfrm>
            <a:off x="4178969" y="3677298"/>
            <a:ext cx="4288166" cy="2902272"/>
          </a:xfrm>
          <a:prstGeom prst="rect">
            <a:avLst/>
          </a:prstGeom>
        </p:spPr>
        <p:style>
          <a:lnRef idx="3">
            <a:schemeClr val="lt1"/>
          </a:lnRef>
          <a:fillRef idx="1">
            <a:schemeClr val="accent3"/>
          </a:fillRef>
          <a:effectRef idx="1">
            <a:schemeClr val="accent3"/>
          </a:effectRef>
          <a:fontRef idx="minor">
            <a:schemeClr val="lt1"/>
          </a:fontRef>
        </p:style>
        <p:txBody>
          <a:bodyPr lIns="93250" tIns="46626" rIns="93250" bIns="46626" rtlCol="0" anchor="ctr"/>
          <a:lstStyle/>
          <a:p>
            <a:pPr algn="ctr"/>
            <a:r>
              <a:rPr lang="en-US" sz="5500" dirty="0">
                <a:latin typeface="Segoe UI Light" panose="020B0502040204020203" pitchFamily="34" charset="0"/>
                <a:ea typeface="Segoe UI" pitchFamily="34" charset="0"/>
                <a:cs typeface="Segoe UI Light" panose="020B0502040204020203" pitchFamily="34" charset="0"/>
              </a:rPr>
              <a:t>Get Sharp on SharePoint</a:t>
            </a:r>
          </a:p>
        </p:txBody>
      </p:sp>
      <p:pic>
        <p:nvPicPr>
          <p:cNvPr id="1026" name="Picture 2" descr="Hero sales pos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481" y="1513084"/>
            <a:ext cx="3322758" cy="506648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838" y="1192943"/>
            <a:ext cx="2195815" cy="88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6626" y="1192943"/>
            <a:ext cx="1612855" cy="68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5657" y="6385277"/>
            <a:ext cx="3284007" cy="388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2151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fade">
                                      <p:cBhvr>
                                        <p:cTn id="18" dur="500"/>
                                        <p:tgtEl>
                                          <p:spTgt spid="409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4100"/>
                                        </p:tgtEl>
                                        <p:attrNameLst>
                                          <p:attrName>style.visibility</p:attrName>
                                        </p:attrNameLst>
                                      </p:cBhvr>
                                      <p:to>
                                        <p:strVal val="visible"/>
                                      </p:to>
                                    </p:set>
                                    <p:animEffect transition="in" filter="fade">
                                      <p:cBhvr>
                                        <p:cTn id="26" dur="500"/>
                                        <p:tgtEl>
                                          <p:spTgt spid="410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fade">
                                      <p:cBhvr>
                                        <p:cTn id="3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 y="0"/>
            <a:ext cx="12436475" cy="7010400"/>
          </a:xfrm>
          <a:prstGeom prst="rect">
            <a:avLst/>
          </a:prstGeom>
        </p:spPr>
      </p:pic>
      <p:grpSp>
        <p:nvGrpSpPr>
          <p:cNvPr id="2" name="Group 1"/>
          <p:cNvGrpSpPr/>
          <p:nvPr/>
        </p:nvGrpSpPr>
        <p:grpSpPr>
          <a:xfrm>
            <a:off x="4008438" y="144464"/>
            <a:ext cx="8457348" cy="893705"/>
            <a:chOff x="350837" y="255721"/>
            <a:chExt cx="6738599" cy="893705"/>
          </a:xfrm>
        </p:grpSpPr>
        <p:sp>
          <p:nvSpPr>
            <p:cNvPr id="5" name="Rectangle 4"/>
            <p:cNvSpPr/>
            <p:nvPr/>
          </p:nvSpPr>
          <p:spPr bwMode="auto">
            <a:xfrm>
              <a:off x="350837" y="255721"/>
              <a:ext cx="6583613" cy="89370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290"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
            <p:cNvSpPr txBox="1">
              <a:spLocks/>
            </p:cNvSpPr>
            <p:nvPr/>
          </p:nvSpPr>
          <p:spPr>
            <a:xfrm>
              <a:off x="427037" y="331921"/>
              <a:ext cx="6662399" cy="726978"/>
            </a:xfrm>
            <a:prstGeom prst="rect">
              <a:avLst/>
            </a:prstGeom>
          </p:spPr>
          <p:txBody>
            <a:bodyPr vert="horz" lIns="93269" tIns="46634" rIns="93269" bIns="46634" rtlCol="0" anchor="b">
              <a:no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sz="4900" dirty="0">
                  <a:solidFill>
                    <a:schemeClr val="bg1"/>
                  </a:solidFill>
                  <a:cs typeface="Segoe UI Light" panose="020B0502040204020203" pitchFamily="34" charset="0"/>
                </a:rPr>
                <a:t>Secret # 8: It’s about support</a:t>
              </a:r>
            </a:p>
          </p:txBody>
        </p:sp>
      </p:grpSp>
    </p:spTree>
    <p:extLst>
      <p:ext uri="{BB962C8B-B14F-4D97-AF65-F5344CB8AC3E}">
        <p14:creationId xmlns:p14="http://schemas.microsoft.com/office/powerpoint/2010/main" val="249555703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 takes a village</a:t>
            </a:r>
            <a:endParaRPr lang="en-US" dirty="0"/>
          </a:p>
        </p:txBody>
      </p:sp>
      <p:grpSp>
        <p:nvGrpSpPr>
          <p:cNvPr id="25" name="Group 24"/>
          <p:cNvGrpSpPr/>
          <p:nvPr/>
        </p:nvGrpSpPr>
        <p:grpSpPr>
          <a:xfrm>
            <a:off x="743621" y="1497928"/>
            <a:ext cx="9949180" cy="1409623"/>
            <a:chOff x="838200" y="2482913"/>
            <a:chExt cx="7315200" cy="1382108"/>
          </a:xfrm>
        </p:grpSpPr>
        <p:sp>
          <p:nvSpPr>
            <p:cNvPr id="20" name="Rectangle 19"/>
            <p:cNvSpPr/>
            <p:nvPr/>
          </p:nvSpPr>
          <p:spPr>
            <a:xfrm>
              <a:off x="838200" y="2482913"/>
              <a:ext cx="3810000" cy="13716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3600" dirty="0">
                  <a:latin typeface="+mj-lt"/>
                  <a:ea typeface="Segoe UI" pitchFamily="34" charset="0"/>
                  <a:cs typeface="Segoe UI" pitchFamily="34" charset="0"/>
                </a:rPr>
                <a:t>Seed the organization with evangelists</a:t>
              </a:r>
            </a:p>
          </p:txBody>
        </p:sp>
        <p:sp>
          <p:nvSpPr>
            <p:cNvPr id="21" name="Rectangle 20"/>
            <p:cNvSpPr/>
            <p:nvPr/>
          </p:nvSpPr>
          <p:spPr>
            <a:xfrm>
              <a:off x="4724400" y="2487562"/>
              <a:ext cx="3429000" cy="1357961"/>
            </a:xfrm>
            <a:prstGeom prst="rect">
              <a:avLst/>
            </a:prstGeom>
          </p:spPr>
          <p:txBody>
            <a:bodyPr wrap="square">
              <a:spAutoFit/>
            </a:bodyPr>
            <a:lstStyle/>
            <a:p>
              <a:pPr marL="174844" lvl="1" indent="-174844">
                <a:buFont typeface="Wingdings" pitchFamily="2" charset="2"/>
                <a:buChar char="§"/>
              </a:pPr>
              <a:r>
                <a:rPr lang="en-US" sz="2800" dirty="0">
                  <a:latin typeface="+mj-lt"/>
                  <a:ea typeface="Segoe UI" pitchFamily="34" charset="0"/>
                  <a:cs typeface="Segoe UI" pitchFamily="34" charset="0"/>
                </a:rPr>
                <a:t>Pilot team</a:t>
              </a:r>
            </a:p>
            <a:p>
              <a:pPr marL="174844" lvl="1" indent="-174844">
                <a:buFont typeface="Wingdings" pitchFamily="2" charset="2"/>
                <a:buChar char="§"/>
              </a:pPr>
              <a:r>
                <a:rPr lang="en-US" sz="2800" dirty="0">
                  <a:latin typeface="+mj-lt"/>
                  <a:ea typeface="Segoe UI" pitchFamily="34" charset="0"/>
                  <a:cs typeface="Segoe UI" pitchFamily="34" charset="0"/>
                </a:rPr>
                <a:t>Volunteers</a:t>
              </a:r>
            </a:p>
            <a:p>
              <a:pPr marL="174844" lvl="1" indent="-174844">
                <a:buFont typeface="Wingdings" pitchFamily="2" charset="2"/>
                <a:buChar char="§"/>
              </a:pPr>
              <a:r>
                <a:rPr lang="en-US" sz="2800" dirty="0">
                  <a:latin typeface="+mj-lt"/>
                  <a:ea typeface="Segoe UI" pitchFamily="34" charset="0"/>
                  <a:cs typeface="Segoe UI" pitchFamily="34" charset="0"/>
                </a:rPr>
                <a:t>Employee advocates</a:t>
              </a:r>
            </a:p>
          </p:txBody>
        </p:sp>
        <p:grpSp>
          <p:nvGrpSpPr>
            <p:cNvPr id="22" name="Group 21"/>
            <p:cNvGrpSpPr/>
            <p:nvPr/>
          </p:nvGrpSpPr>
          <p:grpSpPr>
            <a:xfrm>
              <a:off x="6559296" y="2590799"/>
              <a:ext cx="1273679" cy="1274222"/>
              <a:chOff x="3421608" y="2777088"/>
              <a:chExt cx="1394132" cy="1408997"/>
            </a:xfrm>
          </p:grpSpPr>
          <p:pic>
            <p:nvPicPr>
              <p:cNvPr id="23" name="Picture 2" descr="C:\Users\Susan Hanley\AppData\Local\Microsoft\Windows\Temporary Internet Files\Content.IE5\D7Q34RJX\MC900111342[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1608" y="2777088"/>
                <a:ext cx="901621" cy="45872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Susan Hanley\AppData\Local\Microsoft\Windows\Temporary Internet Files\Content.IE5\AFNY2J59\MC900445027[1].jpg"/>
              <p:cNvPicPr>
                <a:picLocks noChangeAspect="1" noChangeArrowheads="1"/>
              </p:cNvPicPr>
              <p:nvPr/>
            </p:nvPicPr>
            <p:blipFill>
              <a:blip r:embed="rId4" cstate="email">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3933169" y="3006451"/>
                <a:ext cx="882571" cy="117963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8" name="Group 37"/>
          <p:cNvGrpSpPr/>
          <p:nvPr/>
        </p:nvGrpSpPr>
        <p:grpSpPr>
          <a:xfrm>
            <a:off x="743621" y="3144536"/>
            <a:ext cx="11192828" cy="1447732"/>
            <a:chOff x="533400" y="5181600"/>
            <a:chExt cx="8229600" cy="1419473"/>
          </a:xfrm>
        </p:grpSpPr>
        <p:grpSp>
          <p:nvGrpSpPr>
            <p:cNvPr id="30" name="Group 29"/>
            <p:cNvGrpSpPr/>
            <p:nvPr/>
          </p:nvGrpSpPr>
          <p:grpSpPr>
            <a:xfrm>
              <a:off x="533400" y="5181600"/>
              <a:ext cx="8229600" cy="1391817"/>
              <a:chOff x="838200" y="2482913"/>
              <a:chExt cx="8229600" cy="1391817"/>
            </a:xfrm>
          </p:grpSpPr>
          <p:sp>
            <p:nvSpPr>
              <p:cNvPr id="31" name="Rectangle 30"/>
              <p:cNvSpPr/>
              <p:nvPr/>
            </p:nvSpPr>
            <p:spPr>
              <a:xfrm>
                <a:off x="838200" y="2482913"/>
                <a:ext cx="3810000" cy="13716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3600" dirty="0">
                    <a:latin typeface="+mj-lt"/>
                    <a:ea typeface="Segoe UI" pitchFamily="34" charset="0"/>
                    <a:cs typeface="Segoe UI" pitchFamily="34" charset="0"/>
                  </a:rPr>
                  <a:t>Plan ongoing support</a:t>
                </a:r>
              </a:p>
            </p:txBody>
          </p:sp>
          <p:sp>
            <p:nvSpPr>
              <p:cNvPr id="32" name="Rectangle 31"/>
              <p:cNvSpPr/>
              <p:nvPr/>
            </p:nvSpPr>
            <p:spPr>
              <a:xfrm>
                <a:off x="4724399" y="2516769"/>
                <a:ext cx="4343401" cy="1357961"/>
              </a:xfrm>
              <a:prstGeom prst="rect">
                <a:avLst/>
              </a:prstGeom>
            </p:spPr>
            <p:txBody>
              <a:bodyPr wrap="square">
                <a:spAutoFit/>
              </a:bodyPr>
              <a:lstStyle/>
              <a:p>
                <a:pPr marL="174844" lvl="1" indent="-174844">
                  <a:buFont typeface="Wingdings" pitchFamily="2" charset="2"/>
                  <a:buChar char="§"/>
                </a:pPr>
                <a:r>
                  <a:rPr lang="en-US" sz="2800" dirty="0">
                    <a:latin typeface="+mj-lt"/>
                    <a:ea typeface="Segoe UI" pitchFamily="34" charset="0"/>
                    <a:cs typeface="Segoe UI" pitchFamily="34" charset="0"/>
                  </a:rPr>
                  <a:t>Office hours</a:t>
                </a:r>
              </a:p>
              <a:p>
                <a:pPr marL="174844" lvl="1" indent="-174844">
                  <a:buFont typeface="Wingdings" pitchFamily="2" charset="2"/>
                  <a:buChar char="§"/>
                </a:pPr>
                <a:r>
                  <a:rPr lang="en-US" sz="2800" dirty="0">
                    <a:latin typeface="+mj-lt"/>
                    <a:ea typeface="Segoe UI" pitchFamily="34" charset="0"/>
                    <a:cs typeface="Segoe UI" pitchFamily="34" charset="0"/>
                  </a:rPr>
                  <a:t>Center of Excellence</a:t>
                </a:r>
              </a:p>
              <a:p>
                <a:pPr marL="174844" lvl="1" indent="-174844">
                  <a:buFont typeface="Wingdings" pitchFamily="2" charset="2"/>
                  <a:buChar char="§"/>
                </a:pPr>
                <a:r>
                  <a:rPr lang="en-US" sz="2800" dirty="0">
                    <a:latin typeface="+mj-lt"/>
                    <a:ea typeface="Segoe UI" pitchFamily="34" charset="0"/>
                    <a:cs typeface="Segoe UI" pitchFamily="34" charset="0"/>
                  </a:rPr>
                  <a:t>Training and Documentation</a:t>
                </a:r>
              </a:p>
            </p:txBody>
          </p:sp>
        </p:grpSp>
        <p:pic>
          <p:nvPicPr>
            <p:cNvPr id="37" name="Picture 15"/>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838505" y="5181600"/>
              <a:ext cx="879458" cy="1419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743621" y="4679610"/>
            <a:ext cx="6780066" cy="1398905"/>
            <a:chOff x="743621" y="4679608"/>
            <a:chExt cx="6780066" cy="1398905"/>
          </a:xfrm>
        </p:grpSpPr>
        <p:sp>
          <p:nvSpPr>
            <p:cNvPr id="18" name="Rectangle 17"/>
            <p:cNvSpPr/>
            <p:nvPr/>
          </p:nvSpPr>
          <p:spPr>
            <a:xfrm>
              <a:off x="743621" y="4679608"/>
              <a:ext cx="5181865" cy="1398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latin typeface="+mj-lt"/>
                  <a:ea typeface="Segoe UI" pitchFamily="34" charset="0"/>
                  <a:cs typeface="Segoe UI" pitchFamily="34" charset="0"/>
                </a:rPr>
                <a:t>Make sure the help desk is prepared</a:t>
              </a:r>
            </a:p>
          </p:txBody>
        </p:sp>
        <p:pic>
          <p:nvPicPr>
            <p:cNvPr id="17" name="Picture 12" descr="C:\Users\Susan Hanley\AppData\Local\Microsoft\Windows\Temporary Internet Files\Content.IE5\HY67SY3J\MC900078811[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8287" y="4679608"/>
              <a:ext cx="1295400" cy="13211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65552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usan Hanley\AppData\Local\Microsoft\Windows\Temporary Internet Files\Content.IE5\AGA0BCUA\MP900431163[1].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 y="-7937"/>
            <a:ext cx="12436475" cy="700246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4389439" y="5783264"/>
            <a:ext cx="7725061" cy="893705"/>
            <a:chOff x="-135224" y="5200091"/>
            <a:chExt cx="7725061" cy="893705"/>
          </a:xfrm>
        </p:grpSpPr>
        <p:sp>
          <p:nvSpPr>
            <p:cNvPr id="4" name="Rectangle 3"/>
            <p:cNvSpPr/>
            <p:nvPr/>
          </p:nvSpPr>
          <p:spPr bwMode="auto">
            <a:xfrm>
              <a:off x="-135224" y="5200091"/>
              <a:ext cx="7725061" cy="89370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290"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txBox="1">
              <a:spLocks/>
            </p:cNvSpPr>
            <p:nvPr/>
          </p:nvSpPr>
          <p:spPr>
            <a:xfrm>
              <a:off x="-59024" y="5311313"/>
              <a:ext cx="7124751" cy="726978"/>
            </a:xfrm>
            <a:prstGeom prst="rect">
              <a:avLst/>
            </a:prstGeom>
          </p:spPr>
          <p:txBody>
            <a:bodyPr vert="horz" lIns="93269" tIns="46634" rIns="93269" bIns="46634" rtlCol="0" anchor="b">
              <a:no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sz="4900" dirty="0">
                  <a:solidFill>
                    <a:schemeClr val="bg1"/>
                  </a:solidFill>
                  <a:cs typeface="Segoe UI Light" panose="020B0502040204020203" pitchFamily="34" charset="0"/>
                </a:rPr>
                <a:t>Secret # 9: It’s about fun!</a:t>
              </a:r>
            </a:p>
          </p:txBody>
        </p:sp>
      </p:grpSp>
    </p:spTree>
    <p:extLst>
      <p:ext uri="{BB962C8B-B14F-4D97-AF65-F5344CB8AC3E}">
        <p14:creationId xmlns:p14="http://schemas.microsoft.com/office/powerpoint/2010/main" val="166948328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Incentives and rewards help kick-start</a:t>
            </a:r>
            <a:endParaRPr lang="en-US" dirty="0"/>
          </a:p>
        </p:txBody>
      </p:sp>
      <p:sp>
        <p:nvSpPr>
          <p:cNvPr id="4" name="Content Placeholder 3"/>
          <p:cNvSpPr>
            <a:spLocks noGrp="1"/>
          </p:cNvSpPr>
          <p:nvPr>
            <p:ph sz="quarter" idx="4294967295"/>
          </p:nvPr>
        </p:nvSpPr>
        <p:spPr>
          <a:xfrm>
            <a:off x="471855" y="1211262"/>
            <a:ext cx="11313534" cy="5147970"/>
          </a:xfrm>
          <a:prstGeom prst="rect">
            <a:avLst/>
          </a:prstGeom>
        </p:spPr>
        <p:txBody>
          <a:bodyPr lIns="93250" tIns="46626" rIns="93250" bIns="46626">
            <a:noAutofit/>
          </a:bodyPr>
          <a:lstStyle/>
          <a:p>
            <a:pPr marL="0" indent="0">
              <a:buNone/>
            </a:pPr>
            <a:r>
              <a:rPr lang="en-US" sz="4800" dirty="0">
                <a:latin typeface="Segoe UI Light" panose="020B0502040204020203" pitchFamily="34" charset="0"/>
                <a:cs typeface="Segoe UI Light" panose="020B0502040204020203" pitchFamily="34" charset="0"/>
              </a:rPr>
              <a:t>Key Influencer Strategy</a:t>
            </a:r>
          </a:p>
          <a:p>
            <a:pPr marL="342833" lvl="1" indent="0">
              <a:buNone/>
            </a:pPr>
            <a:r>
              <a:rPr lang="en-US" sz="3200" dirty="0">
                <a:latin typeface="Segoe UI Light" panose="020B0502040204020203" pitchFamily="34" charset="0"/>
                <a:cs typeface="Segoe UI Light" panose="020B0502040204020203" pitchFamily="34" charset="0"/>
              </a:rPr>
              <a:t>Someone important</a:t>
            </a:r>
          </a:p>
          <a:p>
            <a:pPr marL="342833" lvl="1" indent="0">
              <a:buNone/>
            </a:pPr>
            <a:r>
              <a:rPr lang="en-US" sz="3200" dirty="0">
                <a:latin typeface="Segoe UI Light" panose="020B0502040204020203" pitchFamily="34" charset="0"/>
                <a:cs typeface="Segoe UI Light" panose="020B0502040204020203" pitchFamily="34" charset="0"/>
              </a:rPr>
              <a:t>Model the behavior</a:t>
            </a:r>
          </a:p>
          <a:p>
            <a:pPr marL="0" indent="0">
              <a:buNone/>
            </a:pPr>
            <a:r>
              <a:rPr lang="en-US" sz="4800" dirty="0">
                <a:latin typeface="Segoe UI Light" panose="020B0502040204020203" pitchFamily="34" charset="0"/>
                <a:cs typeface="Segoe UI Light" panose="020B0502040204020203" pitchFamily="34" charset="0"/>
              </a:rPr>
              <a:t>Fun Stuff</a:t>
            </a:r>
          </a:p>
          <a:p>
            <a:pPr marL="342833" lvl="1" indent="0">
              <a:buNone/>
            </a:pPr>
            <a:r>
              <a:rPr lang="en-US" sz="3200" dirty="0">
                <a:latin typeface="Segoe UI Light" panose="020B0502040204020203" pitchFamily="34" charset="0"/>
                <a:cs typeface="Segoe UI Light" panose="020B0502040204020203" pitchFamily="34" charset="0"/>
              </a:rPr>
              <a:t>Scavenger Hunt</a:t>
            </a:r>
          </a:p>
          <a:p>
            <a:pPr marL="342833" lvl="1" indent="0">
              <a:buNone/>
            </a:pPr>
            <a:r>
              <a:rPr lang="en-US" sz="3200" dirty="0">
                <a:latin typeface="Segoe UI Light" panose="020B0502040204020203" pitchFamily="34" charset="0"/>
                <a:cs typeface="Segoe UI Light" panose="020B0502040204020203" pitchFamily="34" charset="0"/>
              </a:rPr>
              <a:t>Launch Video</a:t>
            </a:r>
          </a:p>
          <a:p>
            <a:pPr marL="342833" lvl="1" indent="0">
              <a:buNone/>
            </a:pPr>
            <a:r>
              <a:rPr lang="en-US" sz="3200" dirty="0">
                <a:latin typeface="Segoe UI Light" panose="020B0502040204020203" pitchFamily="34" charset="0"/>
                <a:cs typeface="Segoe UI Light" panose="020B0502040204020203" pitchFamily="34" charset="0"/>
              </a:rPr>
              <a:t>Points, Badges, Prizes</a:t>
            </a:r>
          </a:p>
          <a:p>
            <a:pPr marL="342833" lvl="1" indent="0">
              <a:buNone/>
            </a:pPr>
            <a:r>
              <a:rPr lang="en-US" sz="3200" dirty="0">
                <a:latin typeface="Segoe UI Light" panose="020B0502040204020203" pitchFamily="34" charset="0"/>
                <a:cs typeface="Segoe UI Light" panose="020B0502040204020203" pitchFamily="34" charset="0"/>
              </a:rPr>
              <a:t>Five for Five</a:t>
            </a:r>
          </a:p>
          <a:p>
            <a:pPr marL="342833" lvl="1" indent="0">
              <a:buNone/>
            </a:pPr>
            <a:r>
              <a:rPr lang="en-US" sz="3200" dirty="0">
                <a:latin typeface="Segoe UI Light" panose="020B0502040204020203" pitchFamily="34" charset="0"/>
                <a:cs typeface="Segoe UI Light" panose="020B0502040204020203" pitchFamily="34" charset="0"/>
              </a:rPr>
              <a:t>“Profile Week”</a:t>
            </a:r>
          </a:p>
          <a:p>
            <a:pPr marL="342833" lvl="1" indent="0">
              <a:buNone/>
            </a:pPr>
            <a:endParaRPr lang="en-US" sz="3200" dirty="0">
              <a:latin typeface="Segoe UI Light" panose="020B0502040204020203" pitchFamily="34" charset="0"/>
              <a:cs typeface="Segoe UI Light" panose="020B0502040204020203" pitchFamily="34" charset="0"/>
            </a:endParaRPr>
          </a:p>
        </p:txBody>
      </p:sp>
      <p:grpSp>
        <p:nvGrpSpPr>
          <p:cNvPr id="7" name="Group 6"/>
          <p:cNvGrpSpPr/>
          <p:nvPr/>
        </p:nvGrpSpPr>
        <p:grpSpPr>
          <a:xfrm>
            <a:off x="4699014" y="4002861"/>
            <a:ext cx="2857227" cy="2160487"/>
            <a:chOff x="3308214" y="5157386"/>
            <a:chExt cx="1720985" cy="1502768"/>
          </a:xfrm>
        </p:grpSpPr>
        <p:pic>
          <p:nvPicPr>
            <p:cNvPr id="2050" name="Picture 2" descr="https://encrypted-tbn3.google.com/images?q=tbn:ANd9GcQcuNSzfanR2Hx0BaNfepOCFjBQTF_p6hG_OT-1X9M2u7j0yQsK"/>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47160" y="5157386"/>
              <a:ext cx="1082039"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s://encrypted-tbn2.google.com/images?q=tbn:ANd9GcSH2EJSvJqtmj4LzBgx5OhjjZBNjP6pZ2T12CEt7MpfvQ-7EK06Kw"/>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804" b="100000" l="15702" r="100000"/>
                      </a14:imgEffect>
                    </a14:imgLayer>
                  </a14:imgProps>
                </a:ext>
                <a:ext uri="{28A0092B-C50C-407E-A947-70E740481C1C}">
                  <a14:useLocalDpi xmlns:a14="http://schemas.microsoft.com/office/drawing/2010/main" val="0"/>
                </a:ext>
              </a:extLst>
            </a:blip>
            <a:srcRect/>
            <a:stretch/>
          </p:blipFill>
          <p:spPr bwMode="auto">
            <a:xfrm>
              <a:off x="3308214" y="5445715"/>
              <a:ext cx="577986" cy="121443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817472" y="2085326"/>
            <a:ext cx="2803897" cy="893805"/>
            <a:chOff x="4475366" y="1059655"/>
            <a:chExt cx="2306431" cy="1066799"/>
          </a:xfrm>
        </p:grpSpPr>
        <p:pic>
          <p:nvPicPr>
            <p:cNvPr id="9" name="Picture 4"/>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937077" y="1059655"/>
              <a:ext cx="844720" cy="106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475366" y="1252537"/>
              <a:ext cx="1077709" cy="68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787988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500"/>
                                        <p:tgtEl>
                                          <p:spTgt spid="4">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6" end="6"/>
                                            </p:txEl>
                                          </p:spTgt>
                                        </p:tgtEl>
                                        <p:attrNameLst>
                                          <p:attrName>style.visibility</p:attrName>
                                        </p:attrNameLst>
                                      </p:cBhvr>
                                      <p:to>
                                        <p:strVal val="visible"/>
                                      </p:to>
                                    </p:set>
                                    <p:animEffect transition="in" filter="fade">
                                      <p:cBhvr>
                                        <p:cTn id="30" dur="500"/>
                                        <p:tgtEl>
                                          <p:spTgt spid="4">
                                            <p:txEl>
                                              <p:pRg st="6" end="6"/>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animEffect transition="in" filter="fade">
                                      <p:cBhvr>
                                        <p:cTn id="33" dur="500"/>
                                        <p:tgtEl>
                                          <p:spTgt spid="4">
                                            <p:txEl>
                                              <p:pRg st="7" end="7"/>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8" end="8"/>
                                            </p:txEl>
                                          </p:spTgt>
                                        </p:tgtEl>
                                        <p:attrNameLst>
                                          <p:attrName>style.visibility</p:attrName>
                                        </p:attrNameLst>
                                      </p:cBhvr>
                                      <p:to>
                                        <p:strVal val="visible"/>
                                      </p:to>
                                    </p:set>
                                    <p:animEffect transition="in" filter="fade">
                                      <p:cBhvr>
                                        <p:cTn id="36" dur="500"/>
                                        <p:tgtEl>
                                          <p:spTgt spid="4">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fun</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439" y="1211263"/>
            <a:ext cx="3662881" cy="5184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9056" y="1211263"/>
            <a:ext cx="3439981" cy="5184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342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be careful … some homework</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859" y="1279200"/>
            <a:ext cx="6150226" cy="3361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4044" y="2959829"/>
            <a:ext cx="6227953" cy="3419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9619" y="6319025"/>
            <a:ext cx="7371288" cy="525066"/>
          </a:xfrm>
          <a:prstGeom prst="rect">
            <a:avLst/>
          </a:prstGeom>
        </p:spPr>
        <p:txBody>
          <a:bodyPr wrap="none" lIns="93250" tIns="46626" rIns="93250" bIns="46626">
            <a:spAutoFit/>
          </a:bodyPr>
          <a:lstStyle/>
          <a:p>
            <a:r>
              <a:rPr lang="en-US" sz="2800" b="1" dirty="0">
                <a:latin typeface="Segoe UI Light" panose="020B0502040204020203" pitchFamily="34" charset="0"/>
                <a:ea typeface="Segoe UI" pitchFamily="34" charset="0"/>
                <a:cs typeface="Segoe UI Light" panose="020B0502040204020203" pitchFamily="34" charset="0"/>
              </a:rPr>
              <a:t>http://www.youtube.com/watch?v=u6XAPnuFjJc</a:t>
            </a:r>
          </a:p>
        </p:txBody>
      </p:sp>
      <p:pic>
        <p:nvPicPr>
          <p:cNvPr id="1026" name="Picture 2" descr="Drive: The Surprising Truth About What Motivates Us"/>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10485437" y="677862"/>
            <a:ext cx="1612527" cy="249550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H="1">
            <a:off x="4999037" y="1516062"/>
            <a:ext cx="2133600" cy="762000"/>
          </a:xfrm>
          <a:prstGeom prst="straightConnector1">
            <a:avLst/>
          </a:prstGeom>
          <a:ln w="38100">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969640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 b="15537"/>
          <a:stretch/>
        </p:blipFill>
        <p:spPr bwMode="auto">
          <a:xfrm>
            <a:off x="2" y="-7934"/>
            <a:ext cx="12435840" cy="70024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122237" y="144464"/>
            <a:ext cx="8382000" cy="814955"/>
          </a:xfrm>
          <a:prstGeom prst="rect">
            <a:avLst/>
          </a:prstGeom>
          <a:solidFill>
            <a:schemeClr val="accent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44" tIns="46629" rIns="0" bIns="46629" numCol="1" rtlCol="0" anchor="ctr" anchorCtr="0" compatLnSpc="1">
            <a:prstTxWarp prst="textNoShape">
              <a:avLst/>
            </a:prstTxWarp>
          </a:bodyPr>
          <a:lstStyle/>
          <a:p>
            <a:pPr defTabSz="932290" fontAlgn="base">
              <a:spcBef>
                <a:spcPct val="0"/>
              </a:spcBef>
              <a:spcAft>
                <a:spcPct val="0"/>
              </a:spcAft>
            </a:pPr>
            <a:r>
              <a:rPr lang="en-US" sz="49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Secret # 10: It’s about listening</a:t>
            </a:r>
          </a:p>
        </p:txBody>
      </p:sp>
    </p:spTree>
    <p:extLst>
      <p:ext uri="{BB962C8B-B14F-4D97-AF65-F5344CB8AC3E}">
        <p14:creationId xmlns:p14="http://schemas.microsoft.com/office/powerpoint/2010/main" val="50173326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74638" y="1212852"/>
            <a:ext cx="11887200" cy="4431983"/>
          </a:xfrm>
        </p:spPr>
        <p:txBody>
          <a:bodyPr/>
          <a:lstStyle/>
          <a:p>
            <a:pPr marL="0" indent="0">
              <a:buNone/>
            </a:pPr>
            <a:r>
              <a:rPr lang="en-US" dirty="0" smtClean="0"/>
              <a:t>User feedback helps identify where you’ve got adoption challenges</a:t>
            </a:r>
          </a:p>
          <a:p>
            <a:pPr marL="0" indent="0">
              <a:buNone/>
            </a:pPr>
            <a:r>
              <a:rPr lang="en-US" dirty="0" smtClean="0"/>
              <a:t>Provide an opportunity to provide feedback on </a:t>
            </a:r>
            <a:r>
              <a:rPr lang="en-US" dirty="0" smtClean="0">
                <a:solidFill>
                  <a:schemeClr val="accent1"/>
                </a:solidFill>
              </a:rPr>
              <a:t>every page of your site</a:t>
            </a:r>
          </a:p>
          <a:p>
            <a:pPr marL="0" indent="0">
              <a:buNone/>
            </a:pPr>
            <a:r>
              <a:rPr lang="en-US" dirty="0" smtClean="0"/>
              <a:t>Get up out of your desk and </a:t>
            </a:r>
            <a:r>
              <a:rPr lang="en-US" dirty="0" smtClean="0">
                <a:solidFill>
                  <a:schemeClr val="accent1"/>
                </a:solidFill>
              </a:rPr>
              <a:t>ASK</a:t>
            </a:r>
            <a:r>
              <a:rPr lang="en-US" dirty="0" smtClean="0"/>
              <a:t> for feedback!</a:t>
            </a:r>
          </a:p>
          <a:p>
            <a:pPr marL="0" indent="0">
              <a:buNone/>
            </a:pPr>
            <a:r>
              <a:rPr lang="en-US" dirty="0" smtClean="0"/>
              <a:t>Conduct usability tests and </a:t>
            </a:r>
            <a:r>
              <a:rPr lang="en-US" dirty="0" smtClean="0">
                <a:solidFill>
                  <a:schemeClr val="accent1"/>
                </a:solidFill>
              </a:rPr>
              <a:t>LISTEN</a:t>
            </a:r>
            <a:r>
              <a:rPr lang="en-US" dirty="0" smtClean="0"/>
              <a:t> to what people say but </a:t>
            </a:r>
            <a:r>
              <a:rPr lang="en-US" dirty="0" smtClean="0">
                <a:solidFill>
                  <a:schemeClr val="accent1"/>
                </a:solidFill>
              </a:rPr>
              <a:t>WATCH</a:t>
            </a:r>
            <a:r>
              <a:rPr lang="en-US" dirty="0" smtClean="0"/>
              <a:t> what they do</a:t>
            </a:r>
            <a:endParaRPr lang="en-US" dirty="0"/>
          </a:p>
        </p:txBody>
      </p:sp>
      <p:sp>
        <p:nvSpPr>
          <p:cNvPr id="2" name="Title 1"/>
          <p:cNvSpPr>
            <a:spLocks noGrp="1"/>
          </p:cNvSpPr>
          <p:nvPr>
            <p:ph type="title"/>
          </p:nvPr>
        </p:nvSpPr>
        <p:spPr/>
        <p:txBody>
          <a:bodyPr/>
          <a:lstStyle/>
          <a:p>
            <a:r>
              <a:rPr lang="en-US" smtClean="0"/>
              <a:t>Allow users to provide feedback</a:t>
            </a:r>
            <a:endParaRPr lang="en-US" dirty="0"/>
          </a:p>
        </p:txBody>
      </p:sp>
    </p:spTree>
    <p:extLst>
      <p:ext uri="{BB962C8B-B14F-4D97-AF65-F5344CB8AC3E}">
        <p14:creationId xmlns:p14="http://schemas.microsoft.com/office/powerpoint/2010/main" val="1535600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781" y="0"/>
            <a:ext cx="12446531" cy="7002462"/>
          </a:xfrm>
          <a:prstGeom prst="rect">
            <a:avLst/>
          </a:prstGeom>
        </p:spPr>
      </p:pic>
      <p:grpSp>
        <p:nvGrpSpPr>
          <p:cNvPr id="4" name="Group 3"/>
          <p:cNvGrpSpPr/>
          <p:nvPr/>
        </p:nvGrpSpPr>
        <p:grpSpPr>
          <a:xfrm>
            <a:off x="122239" y="3082133"/>
            <a:ext cx="7848600" cy="838200"/>
            <a:chOff x="964564" y="4013151"/>
            <a:chExt cx="6553200" cy="838200"/>
          </a:xfrm>
        </p:grpSpPr>
        <p:sp>
          <p:nvSpPr>
            <p:cNvPr id="3" name="Rectangle 2"/>
            <p:cNvSpPr/>
            <p:nvPr/>
          </p:nvSpPr>
          <p:spPr bwMode="auto">
            <a:xfrm>
              <a:off x="964564" y="4013151"/>
              <a:ext cx="6553200" cy="838200"/>
            </a:xfrm>
            <a:prstGeom prst="rect">
              <a:avLst/>
            </a:prstGeom>
            <a:solidFill>
              <a:srgbClr val="BA141A">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itle 1"/>
            <p:cNvSpPr txBox="1">
              <a:spLocks/>
            </p:cNvSpPr>
            <p:nvPr/>
          </p:nvSpPr>
          <p:spPr>
            <a:xfrm>
              <a:off x="964564" y="4082304"/>
              <a:ext cx="6495554" cy="726978"/>
            </a:xfrm>
            <a:prstGeom prst="rect">
              <a:avLst/>
            </a:prstGeom>
          </p:spPr>
          <p:txBody>
            <a:bodyPr vert="horz" lIns="93269" tIns="46634" rIns="93269" bIns="46634" rtlCol="0" anchor="b">
              <a:no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sz="4900" dirty="0">
                  <a:solidFill>
                    <a:schemeClr val="bg1"/>
                  </a:solidFill>
                  <a:cs typeface="Segoe UI Light" panose="020B0502040204020203" pitchFamily="34" charset="0"/>
                </a:rPr>
                <a:t>Secret # 11: You’re never done</a:t>
              </a:r>
            </a:p>
          </p:txBody>
        </p:sp>
      </p:grpSp>
    </p:spTree>
    <p:extLst>
      <p:ext uri="{BB962C8B-B14F-4D97-AF65-F5344CB8AC3E}">
        <p14:creationId xmlns:p14="http://schemas.microsoft.com/office/powerpoint/2010/main" val="194129711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 we sure?</a:t>
            </a:r>
            <a:endParaRPr lang="en-US" dirty="0"/>
          </a:p>
        </p:txBody>
      </p:sp>
      <p:sp>
        <p:nvSpPr>
          <p:cNvPr id="5" name="Rectangle 4"/>
          <p:cNvSpPr/>
          <p:nvPr/>
        </p:nvSpPr>
        <p:spPr>
          <a:xfrm>
            <a:off x="251705" y="1973264"/>
            <a:ext cx="12174825" cy="3110389"/>
          </a:xfrm>
          <a:prstGeom prst="rect">
            <a:avLst/>
          </a:prstGeom>
          <a:noFill/>
        </p:spPr>
        <p:txBody>
          <a:bodyPr wrap="square" lIns="93250" tIns="46626" rIns="93250" bIns="46626">
            <a:spAutoFit/>
          </a:bodyPr>
          <a:lstStyle/>
          <a:p>
            <a:pPr algn="ctr"/>
            <a:r>
              <a:rPr lang="en-US" sz="9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User Adoption</a:t>
            </a:r>
          </a:p>
          <a:p>
            <a:pPr algn="ctr"/>
            <a:r>
              <a:rPr lang="en-US" sz="9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User Engagement</a:t>
            </a:r>
          </a:p>
        </p:txBody>
      </p:sp>
      <p:cxnSp>
        <p:nvCxnSpPr>
          <p:cNvPr id="7" name="Straight Connector 6"/>
          <p:cNvCxnSpPr/>
          <p:nvPr/>
        </p:nvCxnSpPr>
        <p:spPr>
          <a:xfrm>
            <a:off x="1550523" y="1429184"/>
            <a:ext cx="8636890" cy="4529788"/>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550524" y="1429184"/>
            <a:ext cx="8394621" cy="4529788"/>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54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558" y="-7934"/>
            <a:ext cx="12436474" cy="7002461"/>
          </a:xfrm>
          <a:prstGeom prst="rect">
            <a:avLst/>
          </a:prstGeom>
        </p:spPr>
      </p:pic>
      <p:grpSp>
        <p:nvGrpSpPr>
          <p:cNvPr id="5" name="Group 4"/>
          <p:cNvGrpSpPr/>
          <p:nvPr/>
        </p:nvGrpSpPr>
        <p:grpSpPr>
          <a:xfrm>
            <a:off x="4313237" y="149652"/>
            <a:ext cx="7924800" cy="797988"/>
            <a:chOff x="5989637" y="149652"/>
            <a:chExt cx="6234654" cy="797988"/>
          </a:xfrm>
        </p:grpSpPr>
        <p:sp>
          <p:nvSpPr>
            <p:cNvPr id="2" name="Rectangle 1"/>
            <p:cNvSpPr/>
            <p:nvPr/>
          </p:nvSpPr>
          <p:spPr bwMode="auto">
            <a:xfrm>
              <a:off x="5989637" y="149652"/>
              <a:ext cx="6172200" cy="797022"/>
            </a:xfrm>
            <a:prstGeom prst="rect">
              <a:avLst/>
            </a:prstGeom>
            <a:solidFill>
              <a:srgbClr val="008272">
                <a:alpha val="80000"/>
              </a:srgbClr>
            </a:solidFill>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1"/>
            <p:cNvSpPr txBox="1">
              <a:spLocks/>
            </p:cNvSpPr>
            <p:nvPr/>
          </p:nvSpPr>
          <p:spPr>
            <a:xfrm>
              <a:off x="6052091" y="220662"/>
              <a:ext cx="6172200" cy="726978"/>
            </a:xfrm>
            <a:prstGeom prst="rect">
              <a:avLst/>
            </a:prstGeom>
          </p:spPr>
          <p:txBody>
            <a:bodyPr vert="horz" lIns="93269" tIns="46634" rIns="93269" bIns="46634" rtlCol="0" anchor="b">
              <a:no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sz="4900" dirty="0">
                  <a:solidFill>
                    <a:schemeClr val="bg1"/>
                  </a:solidFill>
                  <a:cs typeface="Segoe UI Light" panose="020B0502040204020203" pitchFamily="34" charset="0"/>
                </a:rPr>
                <a:t>Secret # 12: It’s about sharing</a:t>
              </a:r>
            </a:p>
          </p:txBody>
        </p:sp>
      </p:grpSp>
    </p:spTree>
    <p:extLst>
      <p:ext uri="{BB962C8B-B14F-4D97-AF65-F5344CB8AC3E}">
        <p14:creationId xmlns:p14="http://schemas.microsoft.com/office/powerpoint/2010/main" val="315393685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437" y="144464"/>
            <a:ext cx="11889564" cy="917575"/>
          </a:xfrm>
        </p:spPr>
        <p:txBody>
          <a:bodyPr>
            <a:normAutofit fontScale="90000"/>
          </a:bodyPr>
          <a:lstStyle/>
          <a:p>
            <a:r>
              <a:rPr lang="en-US" dirty="0" smtClean="0"/>
              <a:t>The Twelve Secrets</a:t>
            </a:r>
            <a:endParaRPr lang="en-US" dirty="0"/>
          </a:p>
        </p:txBody>
      </p:sp>
      <p:sp>
        <p:nvSpPr>
          <p:cNvPr id="2" name="Slide Number Placeholder 1"/>
          <p:cNvSpPr>
            <a:spLocks noGrp="1"/>
          </p:cNvSpPr>
          <p:nvPr>
            <p:ph type="sldNum" sz="quarter" idx="4"/>
          </p:nvPr>
        </p:nvSpPr>
        <p:spPr/>
        <p:txBody>
          <a:bodyPr/>
          <a:lstStyle/>
          <a:p>
            <a:fld id="{4FAB73BC-B049-4115-A692-8D63A059BFB8}" type="slidenum">
              <a:rPr lang="en-US" smtClean="0"/>
              <a:pPr/>
              <a:t>41</a:t>
            </a:fld>
            <a:endParaRPr lang="en-US" dirty="0"/>
          </a:p>
        </p:txBody>
      </p:sp>
      <p:pic>
        <p:nvPicPr>
          <p:cNvPr id="7" name="Picture 2" descr="C:\Users\Susan Hanley\AppData\Local\Microsoft\Windows\Temporary Internet Files\Content.IE5\8O2UPDWT\MP900424384[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265824" y="974210"/>
            <a:ext cx="1977400" cy="19771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236163" y="951950"/>
            <a:ext cx="1977400" cy="1977119"/>
          </a:xfrm>
          <a:prstGeom prst="rect">
            <a:avLst/>
          </a:prstGeom>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8218614" y="974210"/>
            <a:ext cx="1977400" cy="1977119"/>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10196873" y="4906687"/>
            <a:ext cx="1977400" cy="1977119"/>
          </a:xfrm>
          <a:prstGeom prst="rect">
            <a:avLst/>
          </a:prstGeom>
        </p:spPr>
      </p:pic>
      <p:pic>
        <p:nvPicPr>
          <p:cNvPr id="11" name="Picture 10"/>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8218614" y="4918796"/>
            <a:ext cx="1977400" cy="1977119"/>
          </a:xfrm>
          <a:prstGeom prst="rect">
            <a:avLst/>
          </a:prstGeom>
        </p:spPr>
      </p:pic>
      <p:pic>
        <p:nvPicPr>
          <p:cNvPr id="12" name="Picture 11"/>
          <p:cNvPicPr>
            <a:picLocks noChangeAspect="1"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6236163" y="4906685"/>
            <a:ext cx="1977400" cy="19771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p:nvPicPr>
        <p:blipFill rotWithShape="1">
          <a:blip r:embed="rId9" cstate="email">
            <a:extLst>
              <a:ext uri="{28A0092B-C50C-407E-A947-70E740481C1C}">
                <a14:useLocalDpi xmlns:a14="http://schemas.microsoft.com/office/drawing/2010/main" val="0"/>
              </a:ext>
            </a:extLst>
          </a:blip>
          <a:srcRect/>
          <a:stretch/>
        </p:blipFill>
        <p:spPr>
          <a:xfrm>
            <a:off x="10196873" y="2929069"/>
            <a:ext cx="1977400" cy="1977119"/>
          </a:xfrm>
          <a:prstGeom prst="rect">
            <a:avLst/>
          </a:prstGeom>
        </p:spPr>
      </p:pic>
      <p:pic>
        <p:nvPicPr>
          <p:cNvPr id="15" name="Picture 14"/>
          <p:cNvPicPr>
            <a:picLocks noChangeAspect="1"/>
          </p:cNvPicPr>
          <p:nvPr/>
        </p:nvPicPr>
        <p:blipFill rotWithShape="1">
          <a:blip r:embed="rId10" cstate="email">
            <a:extLst>
              <a:ext uri="{28A0092B-C50C-407E-A947-70E740481C1C}">
                <a14:useLocalDpi xmlns:a14="http://schemas.microsoft.com/office/drawing/2010/main" val="0"/>
              </a:ext>
            </a:extLst>
          </a:blip>
          <a:srcRect/>
          <a:stretch/>
        </p:blipFill>
        <p:spPr>
          <a:xfrm>
            <a:off x="8218614" y="2941180"/>
            <a:ext cx="1977400" cy="1977119"/>
          </a:xfrm>
          <a:prstGeom prst="rect">
            <a:avLst/>
          </a:prstGeom>
        </p:spPr>
      </p:pic>
      <p:pic>
        <p:nvPicPr>
          <p:cNvPr id="16" name="Picture 2" descr="C:\Users\Susan Hanley\Pictures\Summer Vacation 2009\Jamie and Corey on the way from San Diego to L.A..JPG"/>
          <p:cNvPicPr>
            <a:picLocks noChangeAspect="1" noChangeArrowheads="1"/>
          </p:cNvPicPr>
          <p:nvPr/>
        </p:nvPicPr>
        <p:blipFill rotWithShape="1">
          <a:blip r:embed="rId11" cstate="email">
            <a:extLst>
              <a:ext uri="{28A0092B-C50C-407E-A947-70E740481C1C}">
                <a14:useLocalDpi xmlns:a14="http://schemas.microsoft.com/office/drawing/2010/main" val="0"/>
              </a:ext>
            </a:extLst>
          </a:blip>
          <a:srcRect/>
          <a:stretch/>
        </p:blipFill>
        <p:spPr bwMode="auto">
          <a:xfrm>
            <a:off x="6235944" y="2929069"/>
            <a:ext cx="1977620" cy="197733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rotWithShape="1">
          <a:blip r:embed="rId12" cstate="email">
            <a:extLst>
              <a:ext uri="{28A0092B-C50C-407E-A947-70E740481C1C}">
                <a14:useLocalDpi xmlns:a14="http://schemas.microsoft.com/office/drawing/2010/main" val="0"/>
              </a:ext>
            </a:extLst>
          </a:blip>
          <a:srcRect/>
          <a:stretch/>
        </p:blipFill>
        <p:spPr>
          <a:xfrm>
            <a:off x="4277937" y="2929072"/>
            <a:ext cx="1977400" cy="2019489"/>
          </a:xfrm>
          <a:prstGeom prst="rect">
            <a:avLst/>
          </a:prstGeom>
          <a:ln w="3175">
            <a:solidFill>
              <a:schemeClr val="tx1"/>
            </a:solidFill>
          </a:ln>
        </p:spPr>
      </p:pic>
      <p:pic>
        <p:nvPicPr>
          <p:cNvPr id="18" name="Content Placeholder 4"/>
          <p:cNvPicPr>
            <a:picLocks noGrp="1" noChangeAspect="1"/>
          </p:cNvPicPr>
          <p:nvPr>
            <p:ph idx="4294967295"/>
          </p:nvPr>
        </p:nvPicPr>
        <p:blipFill rotWithShape="1">
          <a:blip r:embed="rId13" cstate="email">
            <a:extLst>
              <a:ext uri="{28A0092B-C50C-407E-A947-70E740481C1C}">
                <a14:useLocalDpi xmlns:a14="http://schemas.microsoft.com/office/drawing/2010/main" val="0"/>
              </a:ext>
            </a:extLst>
          </a:blip>
          <a:srcRect/>
          <a:stretch/>
        </p:blipFill>
        <p:spPr>
          <a:xfrm>
            <a:off x="10201070" y="963659"/>
            <a:ext cx="1973205" cy="1972925"/>
          </a:xfrm>
        </p:spPr>
      </p:pic>
      <p:pic>
        <p:nvPicPr>
          <p:cNvPr id="13" name="Picture 2" descr="C:\Users\Susan Hanley\AppData\Local\Microsoft\Windows\Temporary Internet Files\Content.IE5\AGA0BCUA\MP900431163[1].jpg"/>
          <p:cNvPicPr>
            <a:picLocks noChangeAspect="1" noChangeArrowheads="1"/>
          </p:cNvPicPr>
          <p:nvPr/>
        </p:nvPicPr>
        <p:blipFill rotWithShape="1">
          <a:blip r:embed="rId14" cstate="email">
            <a:extLst>
              <a:ext uri="{28A0092B-C50C-407E-A947-70E740481C1C}">
                <a14:useLocalDpi xmlns:a14="http://schemas.microsoft.com/office/drawing/2010/main" val="0"/>
              </a:ext>
            </a:extLst>
          </a:blip>
          <a:srcRect/>
          <a:stretch/>
        </p:blipFill>
        <p:spPr bwMode="auto">
          <a:xfrm>
            <a:off x="4265824" y="4918792"/>
            <a:ext cx="1977400" cy="197711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98437" y="891253"/>
            <a:ext cx="4055339" cy="6230968"/>
          </a:xfrm>
          <a:prstGeom prst="rect">
            <a:avLst/>
          </a:prstGeom>
          <a:noFill/>
        </p:spPr>
        <p:txBody>
          <a:bodyPr wrap="square" lIns="93250" tIns="46626" rIns="93250" bIns="46626" rtlCol="0">
            <a:spAutoFit/>
          </a:bodyPr>
          <a:lstStyle/>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Adoption is not the end game</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Adoptable solutions solve real problems</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personal</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You </a:t>
            </a:r>
            <a:r>
              <a:rPr lang="en-US" sz="2400" u="sng" dirty="0">
                <a:latin typeface="Segoe UI Light" panose="020B0502040204020203" pitchFamily="34" charset="0"/>
                <a:ea typeface="Segoe UI" pitchFamily="34" charset="0"/>
                <a:cs typeface="Segoe UI Light" panose="020B0502040204020203" pitchFamily="34" charset="0"/>
              </a:rPr>
              <a:t>can</a:t>
            </a:r>
            <a:r>
              <a:rPr lang="en-US" sz="2400" dirty="0">
                <a:latin typeface="Segoe UI Light" panose="020B0502040204020203" pitchFamily="34" charset="0"/>
                <a:ea typeface="Segoe UI" pitchFamily="34" charset="0"/>
                <a:cs typeface="Segoe UI Light" panose="020B0502040204020203" pitchFamily="34" charset="0"/>
              </a:rPr>
              <a:t> prepare </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change</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comfort</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communications</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support</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fun!</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listening</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You’re never done</a:t>
            </a:r>
          </a:p>
          <a:p>
            <a:pPr marL="457110" indent="-457110">
              <a:spcAft>
                <a:spcPts val="612"/>
              </a:spcAft>
              <a:buFont typeface="+mj-lt"/>
              <a:buAutoNum type="arabicPeriod"/>
            </a:pPr>
            <a:r>
              <a:rPr lang="en-US" sz="2400" dirty="0">
                <a:latin typeface="Segoe UI Light" panose="020B0502040204020203" pitchFamily="34" charset="0"/>
                <a:ea typeface="Segoe UI" pitchFamily="34" charset="0"/>
                <a:cs typeface="Segoe UI Light" panose="020B0502040204020203" pitchFamily="34" charset="0"/>
              </a:rPr>
              <a:t>It’s about sharing</a:t>
            </a:r>
          </a:p>
        </p:txBody>
      </p:sp>
    </p:spTree>
    <p:extLst>
      <p:ext uri="{BB962C8B-B14F-4D97-AF65-F5344CB8AC3E}">
        <p14:creationId xmlns:p14="http://schemas.microsoft.com/office/powerpoint/2010/main" val="1744692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74638" y="1212850"/>
            <a:ext cx="11887200" cy="5447609"/>
          </a:xfrm>
        </p:spPr>
        <p:txBody>
          <a:bodyPr/>
          <a:lstStyle/>
          <a:p>
            <a:r>
              <a:rPr lang="en-US" sz="3600"/>
              <a:t>Susan Hanley</a:t>
            </a:r>
          </a:p>
          <a:p>
            <a:r>
              <a:rPr lang="en-US" sz="3600"/>
              <a:t>President, Susan Hanley LLC</a:t>
            </a:r>
          </a:p>
          <a:p>
            <a:r>
              <a:rPr lang="en-US" sz="3600">
                <a:hlinkClick r:id="rId3"/>
              </a:rPr>
              <a:t>www.susanhanley.com</a:t>
            </a:r>
            <a:endParaRPr lang="en-US" sz="3600"/>
          </a:p>
          <a:p>
            <a:r>
              <a:rPr lang="en-US" sz="3600">
                <a:hlinkClick r:id="rId4"/>
              </a:rPr>
              <a:t>sue@susanhanley.com</a:t>
            </a:r>
            <a:endParaRPr lang="en-US" sz="3600"/>
          </a:p>
          <a:p>
            <a:r>
              <a:rPr lang="en-US" sz="3600"/>
              <a:t>301-469-0770 (o)</a:t>
            </a:r>
          </a:p>
          <a:p>
            <a:r>
              <a:rPr lang="en-US" sz="3600"/>
              <a:t>301-442-0127 (m)</a:t>
            </a:r>
          </a:p>
          <a:p>
            <a:r>
              <a:rPr lang="en-US" sz="3600"/>
              <a:t>Blog: </a:t>
            </a:r>
            <a:r>
              <a:rPr lang="en-US" sz="3600">
                <a:hlinkClick r:id="rId5"/>
              </a:rPr>
              <a:t>http://www.networkworld.com/community/sharepoint</a:t>
            </a:r>
            <a:endParaRPr lang="en-US" sz="3600"/>
          </a:p>
          <a:p>
            <a:r>
              <a:rPr lang="en-US" sz="3600"/>
              <a:t>Twitter: @susanhanley</a:t>
            </a:r>
            <a:endParaRPr lang="en-US" sz="3600" dirty="0"/>
          </a:p>
        </p:txBody>
      </p:sp>
      <p:sp>
        <p:nvSpPr>
          <p:cNvPr id="2" name="Title 1"/>
          <p:cNvSpPr>
            <a:spLocks noGrp="1"/>
          </p:cNvSpPr>
          <p:nvPr>
            <p:ph type="title"/>
          </p:nvPr>
        </p:nvSpPr>
        <p:spPr/>
        <p:txBody>
          <a:bodyPr/>
          <a:lstStyle/>
          <a:p>
            <a:r>
              <a:rPr lang="en-US" smtClean="0"/>
              <a:t>Contact Information</a:t>
            </a:r>
            <a:endParaRPr lang="en-US" dirty="0"/>
          </a:p>
        </p:txBody>
      </p:sp>
    </p:spTree>
    <p:extLst>
      <p:ext uri="{BB962C8B-B14F-4D97-AF65-F5344CB8AC3E}">
        <p14:creationId xmlns:p14="http://schemas.microsoft.com/office/powerpoint/2010/main" val="111550304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Bonus Slides</a:t>
            </a:r>
            <a:endParaRPr lang="en-US" dirty="0"/>
          </a:p>
        </p:txBody>
      </p:sp>
    </p:spTree>
    <p:extLst>
      <p:ext uri="{BB962C8B-B14F-4D97-AF65-F5344CB8AC3E}">
        <p14:creationId xmlns:p14="http://schemas.microsoft.com/office/powerpoint/2010/main" val="144917368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3"/>
            <a:ext cx="11887200" cy="5170646"/>
          </a:xfrm>
        </p:spPr>
        <p:txBody>
          <a:bodyPr/>
          <a:lstStyle/>
          <a:p>
            <a:r>
              <a:rPr lang="en-US" sz="3000" dirty="0"/>
              <a:t>Leverage existing meetings and events</a:t>
            </a:r>
          </a:p>
          <a:p>
            <a:r>
              <a:rPr lang="en-US" sz="3000" dirty="0"/>
              <a:t>Create (and use) an “anecdote” bank</a:t>
            </a:r>
          </a:p>
          <a:p>
            <a:r>
              <a:rPr lang="en-US" sz="3000" dirty="0"/>
              <a:t>Target your messages</a:t>
            </a:r>
          </a:p>
          <a:p>
            <a:r>
              <a:rPr lang="en-US" sz="3000" dirty="0"/>
              <a:t>Did you know …? rotating message (tip of the day)</a:t>
            </a:r>
          </a:p>
          <a:p>
            <a:r>
              <a:rPr lang="en-US" sz="3000" dirty="0"/>
              <a:t>Portal Minute at the start of company meetings</a:t>
            </a:r>
          </a:p>
          <a:p>
            <a:r>
              <a:rPr lang="en-US" sz="3000" dirty="0"/>
              <a:t>“Look what they did” success stories</a:t>
            </a:r>
          </a:p>
          <a:p>
            <a:r>
              <a:rPr lang="en-US" sz="3000" dirty="0"/>
              <a:t>Cafeteria table toppers</a:t>
            </a:r>
          </a:p>
          <a:p>
            <a:r>
              <a:rPr lang="en-US" sz="3000" dirty="0"/>
              <a:t>Message board/break room/elevator bank announcements or posters</a:t>
            </a:r>
          </a:p>
          <a:p>
            <a:r>
              <a:rPr lang="en-US" sz="3000" dirty="0"/>
              <a:t>Desktop wallpaper</a:t>
            </a:r>
          </a:p>
          <a:p>
            <a:r>
              <a:rPr lang="en-US" sz="3000" dirty="0">
                <a:solidFill>
                  <a:schemeClr val="tx2"/>
                </a:solidFill>
              </a:rPr>
              <a:t>Usability testing</a:t>
            </a:r>
          </a:p>
        </p:txBody>
      </p:sp>
      <p:sp>
        <p:nvSpPr>
          <p:cNvPr id="2" name="Title 1"/>
          <p:cNvSpPr>
            <a:spLocks noGrp="1"/>
          </p:cNvSpPr>
          <p:nvPr>
            <p:ph type="title"/>
          </p:nvPr>
        </p:nvSpPr>
        <p:spPr/>
        <p:txBody>
          <a:bodyPr/>
          <a:lstStyle/>
          <a:p>
            <a:r>
              <a:rPr lang="en-US" sz="4800" dirty="0"/>
              <a:t>Tested ideas for your communications plan</a:t>
            </a:r>
          </a:p>
        </p:txBody>
      </p:sp>
    </p:spTree>
    <p:extLst>
      <p:ext uri="{BB962C8B-B14F-4D97-AF65-F5344CB8AC3E}">
        <p14:creationId xmlns:p14="http://schemas.microsoft.com/office/powerpoint/2010/main" val="411440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1525571"/>
          </a:xfrm>
        </p:spPr>
        <p:txBody>
          <a:bodyPr/>
          <a:lstStyle/>
          <a:p>
            <a:r>
              <a:rPr lang="en-US" dirty="0" smtClean="0"/>
              <a:t>A rose by any other name …</a:t>
            </a:r>
            <a:endParaRPr lang="en-US" dirty="0"/>
          </a:p>
        </p:txBody>
      </p:sp>
      <p:grpSp>
        <p:nvGrpSpPr>
          <p:cNvPr id="6" name="Group 5"/>
          <p:cNvGrpSpPr/>
          <p:nvPr/>
        </p:nvGrpSpPr>
        <p:grpSpPr>
          <a:xfrm>
            <a:off x="8322126" y="4893485"/>
            <a:ext cx="2831486" cy="1633035"/>
            <a:chOff x="4522288" y="5196597"/>
            <a:chExt cx="2081871" cy="1601161"/>
          </a:xfrm>
        </p:grpSpPr>
        <p:pic>
          <p:nvPicPr>
            <p:cNvPr id="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7143" l="0" r="100000">
                          <a14:foregroundMark x1="83036" y1="6857" x2="99107" y2="3429"/>
                          <a14:foregroundMark x1="96429" y1="6857" x2="97768" y2="24000"/>
                        </a14:backgroundRemoval>
                      </a14:imgEffect>
                    </a14:imgLayer>
                  </a14:imgProps>
                </a:ext>
                <a:ext uri="{28A0092B-C50C-407E-A947-70E740481C1C}">
                  <a14:useLocalDpi xmlns:a14="http://schemas.microsoft.com/office/drawing/2010/main" val="0"/>
                </a:ext>
              </a:extLst>
            </a:blip>
            <a:srcRect/>
            <a:stretch>
              <a:fillRect/>
            </a:stretch>
          </p:blipFill>
          <p:spPr bwMode="auto">
            <a:xfrm>
              <a:off x="4998343" y="5196597"/>
              <a:ext cx="1174760" cy="1062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22288" y="6212983"/>
              <a:ext cx="2081871" cy="584775"/>
            </a:xfrm>
            <a:prstGeom prst="rect">
              <a:avLst/>
            </a:prstGeom>
            <a:noFill/>
          </p:spPr>
          <p:txBody>
            <a:bodyPr wrap="square" rtlCol="0">
              <a:spAutoFit/>
            </a:bodyPr>
            <a:lstStyle/>
            <a:p>
              <a:r>
                <a:rPr lang="en-US" sz="3300" dirty="0">
                  <a:solidFill>
                    <a:srgbClr val="505050"/>
                  </a:solidFill>
                </a:rPr>
                <a:t>The Cupboard</a:t>
              </a:r>
            </a:p>
          </p:txBody>
        </p:sp>
      </p:grpSp>
      <p:grpSp>
        <p:nvGrpSpPr>
          <p:cNvPr id="7" name="Group 6"/>
          <p:cNvGrpSpPr/>
          <p:nvPr/>
        </p:nvGrpSpPr>
        <p:grpSpPr>
          <a:xfrm>
            <a:off x="1156195" y="1444232"/>
            <a:ext cx="5121451" cy="1600908"/>
            <a:chOff x="429378" y="1219200"/>
            <a:chExt cx="3765580" cy="1569660"/>
          </a:xfrm>
        </p:grpSpPr>
        <p:pic>
          <p:nvPicPr>
            <p:cNvPr id="1026" name="Picture 2" descr="http://carlyle.com/_resources/images/Title_TCG.gif">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378" y="1860831"/>
              <a:ext cx="1844041" cy="4476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324100" y="1219200"/>
              <a:ext cx="1870858" cy="1569660"/>
            </a:xfrm>
            <a:prstGeom prst="rect">
              <a:avLst/>
            </a:prstGeom>
            <a:noFill/>
          </p:spPr>
          <p:txBody>
            <a:bodyPr wrap="square" rtlCol="0">
              <a:spAutoFit/>
            </a:bodyPr>
            <a:lstStyle/>
            <a:p>
              <a:r>
                <a:rPr lang="en-US" sz="3300" dirty="0">
                  <a:solidFill>
                    <a:srgbClr val="505050"/>
                  </a:solidFill>
                </a:rPr>
                <a:t>One Carlyle</a:t>
              </a:r>
            </a:p>
            <a:p>
              <a:r>
                <a:rPr lang="en-US" sz="3300" dirty="0">
                  <a:solidFill>
                    <a:srgbClr val="505050"/>
                  </a:solidFill>
                </a:rPr>
                <a:t>Team Carlyle</a:t>
              </a:r>
            </a:p>
            <a:p>
              <a:r>
                <a:rPr lang="en-US" sz="3300" dirty="0">
                  <a:solidFill>
                    <a:srgbClr val="505050"/>
                  </a:solidFill>
                </a:rPr>
                <a:t>My Carlyle</a:t>
              </a:r>
            </a:p>
          </p:txBody>
        </p:sp>
      </p:grpSp>
      <p:grpSp>
        <p:nvGrpSpPr>
          <p:cNvPr id="9" name="Group 8"/>
          <p:cNvGrpSpPr/>
          <p:nvPr/>
        </p:nvGrpSpPr>
        <p:grpSpPr>
          <a:xfrm>
            <a:off x="8224202" y="3411727"/>
            <a:ext cx="3743898" cy="1104913"/>
            <a:chOff x="5425746" y="2182148"/>
            <a:chExt cx="2752725" cy="1083346"/>
          </a:xfrm>
        </p:grpSpPr>
        <p:sp>
          <p:nvSpPr>
            <p:cNvPr id="11" name="TextBox 10"/>
            <p:cNvSpPr txBox="1"/>
            <p:nvPr/>
          </p:nvSpPr>
          <p:spPr>
            <a:xfrm>
              <a:off x="5497747" y="2680719"/>
              <a:ext cx="1904902" cy="584775"/>
            </a:xfrm>
            <a:prstGeom prst="rect">
              <a:avLst/>
            </a:prstGeom>
            <a:noFill/>
          </p:spPr>
          <p:txBody>
            <a:bodyPr wrap="square" rtlCol="0">
              <a:spAutoFit/>
            </a:bodyPr>
            <a:lstStyle/>
            <a:p>
              <a:r>
                <a:rPr lang="en-US" sz="3300" dirty="0">
                  <a:solidFill>
                    <a:srgbClr val="505050"/>
                  </a:solidFill>
                </a:rPr>
                <a:t>PERKolator</a:t>
              </a:r>
            </a:p>
          </p:txBody>
        </p:sp>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5746" y="2182148"/>
              <a:ext cx="275272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Group 11"/>
          <p:cNvGrpSpPr/>
          <p:nvPr/>
        </p:nvGrpSpPr>
        <p:grpSpPr>
          <a:xfrm>
            <a:off x="285203" y="3516507"/>
            <a:ext cx="4249129" cy="1600908"/>
            <a:chOff x="247650" y="3039457"/>
            <a:chExt cx="3124200" cy="1569660"/>
          </a:xfrm>
        </p:grpSpPr>
        <p:sp>
          <p:nvSpPr>
            <p:cNvPr id="10" name="TextBox 9"/>
            <p:cNvSpPr txBox="1"/>
            <p:nvPr/>
          </p:nvSpPr>
          <p:spPr>
            <a:xfrm>
              <a:off x="247650" y="3039457"/>
              <a:ext cx="3124200" cy="1569660"/>
            </a:xfrm>
            <a:prstGeom prst="rect">
              <a:avLst/>
            </a:prstGeom>
            <a:noFill/>
          </p:spPr>
          <p:txBody>
            <a:bodyPr wrap="square" rtlCol="0">
              <a:spAutoFit/>
            </a:bodyPr>
            <a:lstStyle/>
            <a:p>
              <a:r>
                <a:rPr lang="en-US" sz="3300" dirty="0">
                  <a:solidFill>
                    <a:srgbClr val="505050"/>
                  </a:solidFill>
                </a:rPr>
                <a:t>iNet</a:t>
              </a:r>
            </a:p>
            <a:p>
              <a:r>
                <a:rPr lang="en-US" sz="3300" dirty="0">
                  <a:solidFill>
                    <a:srgbClr val="505050"/>
                  </a:solidFill>
                </a:rPr>
                <a:t>TeamNet</a:t>
              </a:r>
            </a:p>
            <a:p>
              <a:r>
                <a:rPr lang="en-US" sz="3300" dirty="0">
                  <a:solidFill>
                    <a:srgbClr val="505050"/>
                  </a:solidFill>
                </a:rPr>
                <a:t>MyNet</a:t>
              </a:r>
            </a:p>
          </p:txBody>
        </p:sp>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4592" y="3471862"/>
              <a:ext cx="139065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7437437" y="1568690"/>
            <a:ext cx="3471850" cy="1351996"/>
            <a:chOff x="5566204" y="1756491"/>
            <a:chExt cx="2552700" cy="1325607"/>
          </a:xfrm>
        </p:grpSpPr>
        <p:pic>
          <p:nvPicPr>
            <p:cNvPr id="1029"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6204" y="1756491"/>
              <a:ext cx="25527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152182" y="2497323"/>
              <a:ext cx="1380744" cy="584775"/>
            </a:xfrm>
            <a:prstGeom prst="rect">
              <a:avLst/>
            </a:prstGeom>
            <a:noFill/>
          </p:spPr>
          <p:txBody>
            <a:bodyPr wrap="square" rtlCol="0">
              <a:spAutoFit/>
            </a:bodyPr>
            <a:lstStyle/>
            <a:p>
              <a:r>
                <a:rPr lang="en-US" sz="3300" dirty="0">
                  <a:solidFill>
                    <a:srgbClr val="505050"/>
                  </a:solidFill>
                </a:rPr>
                <a:t>Oasis</a:t>
              </a:r>
            </a:p>
          </p:txBody>
        </p:sp>
      </p:grpSp>
      <p:grpSp>
        <p:nvGrpSpPr>
          <p:cNvPr id="16" name="Group 15"/>
          <p:cNvGrpSpPr/>
          <p:nvPr/>
        </p:nvGrpSpPr>
        <p:grpSpPr>
          <a:xfrm>
            <a:off x="587950" y="5557248"/>
            <a:ext cx="3282056" cy="748026"/>
            <a:chOff x="1136146" y="5509228"/>
            <a:chExt cx="2413154" cy="733425"/>
          </a:xfrm>
        </p:grpSpPr>
        <p:pic>
          <p:nvPicPr>
            <p:cNvPr id="1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50533" y="5509228"/>
              <a:ext cx="798767"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136146" y="5587425"/>
              <a:ext cx="1530852" cy="584775"/>
            </a:xfrm>
            <a:prstGeom prst="rect">
              <a:avLst/>
            </a:prstGeom>
            <a:noFill/>
          </p:spPr>
          <p:txBody>
            <a:bodyPr wrap="square" rtlCol="0">
              <a:spAutoFit/>
            </a:bodyPr>
            <a:lstStyle/>
            <a:p>
              <a:pPr algn="r"/>
              <a:r>
                <a:rPr lang="en-US" sz="3300" dirty="0">
                  <a:solidFill>
                    <a:srgbClr val="505050"/>
                  </a:solidFill>
                </a:rPr>
                <a:t>The Grid</a:t>
              </a:r>
            </a:p>
          </p:txBody>
        </p:sp>
      </p:grpSp>
      <p:grpSp>
        <p:nvGrpSpPr>
          <p:cNvPr id="18" name="Group 17"/>
          <p:cNvGrpSpPr/>
          <p:nvPr/>
        </p:nvGrpSpPr>
        <p:grpSpPr>
          <a:xfrm>
            <a:off x="5310651" y="5206155"/>
            <a:ext cx="2195815" cy="1496749"/>
            <a:chOff x="4993641" y="5606203"/>
            <a:chExt cx="2152650" cy="1467534"/>
          </a:xfrm>
        </p:grpSpPr>
        <p:pic>
          <p:nvPicPr>
            <p:cNvPr id="2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93641" y="5606203"/>
              <a:ext cx="215265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5019392" y="6488962"/>
              <a:ext cx="2041136" cy="584775"/>
            </a:xfrm>
            <a:prstGeom prst="rect">
              <a:avLst/>
            </a:prstGeom>
            <a:noFill/>
          </p:spPr>
          <p:txBody>
            <a:bodyPr wrap="square" rtlCol="0">
              <a:spAutoFit/>
            </a:bodyPr>
            <a:lstStyle/>
            <a:p>
              <a:pPr algn="ctr"/>
              <a:r>
                <a:rPr lang="en-US" sz="3300" dirty="0">
                  <a:solidFill>
                    <a:srgbClr val="505050"/>
                  </a:solidFill>
                </a:rPr>
                <a:t>Connect</a:t>
              </a:r>
            </a:p>
          </p:txBody>
        </p:sp>
      </p:grpSp>
      <p:grpSp>
        <p:nvGrpSpPr>
          <p:cNvPr id="20" name="Group 19"/>
          <p:cNvGrpSpPr/>
          <p:nvPr/>
        </p:nvGrpSpPr>
        <p:grpSpPr>
          <a:xfrm>
            <a:off x="5236614" y="3494569"/>
            <a:ext cx="2082064" cy="1350319"/>
            <a:chOff x="4776605" y="3516507"/>
            <a:chExt cx="2082064" cy="1350319"/>
          </a:xfrm>
        </p:grpSpPr>
        <p:pic>
          <p:nvPicPr>
            <p:cNvPr id="19"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36612" y="3516507"/>
              <a:ext cx="116205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776605" y="4270409"/>
              <a:ext cx="2082064" cy="596417"/>
            </a:xfrm>
            <a:prstGeom prst="rect">
              <a:avLst/>
            </a:prstGeom>
            <a:noFill/>
          </p:spPr>
          <p:txBody>
            <a:bodyPr wrap="square" rtlCol="0">
              <a:spAutoFit/>
            </a:bodyPr>
            <a:lstStyle/>
            <a:p>
              <a:pPr algn="ctr"/>
              <a:r>
                <a:rPr lang="en-US" sz="3300" dirty="0">
                  <a:solidFill>
                    <a:srgbClr val="505050"/>
                  </a:solidFill>
                </a:rPr>
                <a:t>The Pulse</a:t>
              </a:r>
            </a:p>
          </p:txBody>
        </p:sp>
      </p:grpSp>
    </p:spTree>
    <p:extLst>
      <p:ext uri="{BB962C8B-B14F-4D97-AF65-F5344CB8AC3E}">
        <p14:creationId xmlns:p14="http://schemas.microsoft.com/office/powerpoint/2010/main" val="128720578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 Adoption Resources</a:t>
            </a:r>
            <a:endParaRPr lang="en-US" dirty="0"/>
          </a:p>
        </p:txBody>
      </p:sp>
      <p:sp>
        <p:nvSpPr>
          <p:cNvPr id="4" name="Content Placeholder 3"/>
          <p:cNvSpPr>
            <a:spLocks noGrp="1"/>
          </p:cNvSpPr>
          <p:nvPr>
            <p:ph sz="quarter" idx="4294967295"/>
          </p:nvPr>
        </p:nvSpPr>
        <p:spPr>
          <a:xfrm>
            <a:off x="471855" y="1203059"/>
            <a:ext cx="11313534" cy="5147970"/>
          </a:xfrm>
          <a:prstGeom prst="rect">
            <a:avLst/>
          </a:prstGeom>
        </p:spPr>
        <p:txBody>
          <a:bodyPr lIns="93250" tIns="46626" rIns="93250" bIns="46626">
            <a:noAutofit/>
          </a:bodyPr>
          <a:lstStyle/>
          <a:p>
            <a:r>
              <a:rPr lang="en-US" sz="2900" dirty="0"/>
              <a:t>General</a:t>
            </a:r>
          </a:p>
          <a:p>
            <a:pPr lvl="1"/>
            <a:r>
              <a:rPr lang="en-US" dirty="0"/>
              <a:t>Read </a:t>
            </a:r>
            <a:r>
              <a:rPr lang="en-US" dirty="0">
                <a:hlinkClick r:id="rId3"/>
              </a:rPr>
              <a:t>User Adoption Strategies: Shifting Second Wave People to New Collaboration Technology</a:t>
            </a:r>
            <a:r>
              <a:rPr lang="en-US" dirty="0"/>
              <a:t> by Michael Sampson </a:t>
            </a:r>
          </a:p>
          <a:p>
            <a:pPr lvl="1"/>
            <a:r>
              <a:rPr lang="en-US" dirty="0" err="1" smtClean="0"/>
              <a:t>Jakob</a:t>
            </a:r>
            <a:r>
              <a:rPr lang="en-US" dirty="0" smtClean="0"/>
              <a:t> </a:t>
            </a:r>
            <a:r>
              <a:rPr lang="en-US" dirty="0"/>
              <a:t>Nielsen’s </a:t>
            </a:r>
            <a:r>
              <a:rPr lang="en-US" dirty="0" err="1"/>
              <a:t>Alertbox</a:t>
            </a:r>
            <a:r>
              <a:rPr lang="en-US" dirty="0"/>
              <a:t>:  </a:t>
            </a:r>
            <a:r>
              <a:rPr lang="en-US" dirty="0">
                <a:hlinkClick r:id="rId4"/>
              </a:rPr>
              <a:t>http://www.useit.com/alertbox/</a:t>
            </a:r>
            <a:r>
              <a:rPr lang="en-US" dirty="0"/>
              <a:t> (Current Issues in Web Usability)</a:t>
            </a:r>
          </a:p>
          <a:p>
            <a:r>
              <a:rPr lang="en-US" sz="2900" dirty="0"/>
              <a:t>SharePoint</a:t>
            </a:r>
          </a:p>
          <a:p>
            <a:pPr lvl="1"/>
            <a:r>
              <a:rPr lang="en-US" dirty="0"/>
              <a:t>Coming </a:t>
            </a:r>
            <a:r>
              <a:rPr lang="en-US" dirty="0" smtClean="0"/>
              <a:t>Soon: </a:t>
            </a:r>
            <a:r>
              <a:rPr lang="en-US" dirty="0" smtClean="0">
                <a:hlinkClick r:id="rId5"/>
              </a:rPr>
              <a:t>Essential SharePoint 2013</a:t>
            </a:r>
            <a:endParaRPr lang="en-US" dirty="0"/>
          </a:p>
          <a:p>
            <a:pPr lvl="1"/>
            <a:r>
              <a:rPr lang="en-US" dirty="0" smtClean="0">
                <a:hlinkClick r:id="rId6"/>
              </a:rPr>
              <a:t>Essential </a:t>
            </a:r>
            <a:r>
              <a:rPr lang="en-US" dirty="0">
                <a:hlinkClick r:id="rId6"/>
              </a:rPr>
              <a:t>SharePoint 2010</a:t>
            </a:r>
            <a:r>
              <a:rPr lang="en-US" dirty="0"/>
              <a:t> </a:t>
            </a:r>
            <a:endParaRPr lang="en-US" dirty="0" smtClean="0"/>
          </a:p>
          <a:p>
            <a:pPr lvl="1"/>
            <a:r>
              <a:rPr lang="en-US" dirty="0" smtClean="0">
                <a:hlinkClick r:id="rId7"/>
              </a:rPr>
              <a:t>Practical </a:t>
            </a:r>
            <a:r>
              <a:rPr lang="en-US" dirty="0">
                <a:hlinkClick r:id="rId7"/>
              </a:rPr>
              <a:t>Framework for SharePoint Metrics</a:t>
            </a:r>
            <a:endParaRPr lang="en-US" dirty="0"/>
          </a:p>
          <a:p>
            <a:pPr lvl="1"/>
            <a:r>
              <a:rPr lang="en-US" dirty="0">
                <a:hlinkClick r:id="rId8"/>
              </a:rPr>
              <a:t>I Use SharePoint</a:t>
            </a:r>
            <a:r>
              <a:rPr lang="en-US" dirty="0"/>
              <a:t>: http://sharepoint.microsoft.com/iusesharepoint/landing.aspx</a:t>
            </a:r>
          </a:p>
          <a:p>
            <a:pPr lvl="1"/>
            <a:r>
              <a:rPr lang="en-US" dirty="0">
                <a:hlinkClick r:id="rId9"/>
              </a:rPr>
              <a:t>SharePoint Server 2010 Adoption Best Practices White </a:t>
            </a:r>
            <a:r>
              <a:rPr lang="en-US" dirty="0" smtClean="0">
                <a:hlinkClick r:id="rId9"/>
              </a:rPr>
              <a:t>Paper</a:t>
            </a:r>
            <a:r>
              <a:rPr lang="en-US" dirty="0"/>
              <a:t> </a:t>
            </a:r>
            <a:r>
              <a:rPr lang="en-US" dirty="0" smtClean="0"/>
              <a:t>(http</a:t>
            </a:r>
            <a:r>
              <a:rPr lang="en-US" dirty="0"/>
              <a:t>://bit.ly/acLyla)</a:t>
            </a:r>
          </a:p>
          <a:p>
            <a:pPr lvl="1"/>
            <a:r>
              <a:rPr lang="en-US" dirty="0">
                <a:hlinkClick r:id="rId10"/>
              </a:rPr>
              <a:t>www.nothingbutsharepoint.com</a:t>
            </a:r>
            <a:endParaRPr lang="en-US" dirty="0"/>
          </a:p>
        </p:txBody>
      </p:sp>
    </p:spTree>
    <p:extLst>
      <p:ext uri="{BB962C8B-B14F-4D97-AF65-F5344CB8AC3E}">
        <p14:creationId xmlns:p14="http://schemas.microsoft.com/office/powerpoint/2010/main" val="370596663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76744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wait, then why are we here?</a:t>
            </a:r>
            <a:endParaRPr lang="en-US" dirty="0"/>
          </a:p>
        </p:txBody>
      </p:sp>
      <p:grpSp>
        <p:nvGrpSpPr>
          <p:cNvPr id="6" name="Group 5"/>
          <p:cNvGrpSpPr/>
          <p:nvPr/>
        </p:nvGrpSpPr>
        <p:grpSpPr>
          <a:xfrm>
            <a:off x="1186133" y="1226654"/>
            <a:ext cx="11168228" cy="4846035"/>
            <a:chOff x="2958514" y="1187619"/>
            <a:chExt cx="10948684" cy="475144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514" y="1187619"/>
              <a:ext cx="5472252" cy="4751445"/>
            </a:xfrm>
            <a:prstGeom prst="rect">
              <a:avLst/>
            </a:prstGeom>
          </p:spPr>
        </p:pic>
        <p:sp>
          <p:nvSpPr>
            <p:cNvPr id="5" name="Rectangle 4"/>
            <p:cNvSpPr/>
            <p:nvPr/>
          </p:nvSpPr>
          <p:spPr>
            <a:xfrm>
              <a:off x="8638718" y="2964618"/>
              <a:ext cx="5268480" cy="923330"/>
            </a:xfrm>
            <a:prstGeom prst="rect">
              <a:avLst/>
            </a:prstGeom>
            <a:noFill/>
          </p:spPr>
          <p:txBody>
            <a:bodyPr wrap="square" lIns="91440" tIns="45720" rIns="91440" bIns="45720">
              <a:spAutoFit/>
            </a:bodyPr>
            <a:lstStyle/>
            <a:p>
              <a:r>
                <a:rPr lang="en-US" sz="5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egoe UI" pitchFamily="34" charset="0"/>
                  <a:ea typeface="Segoe UI" pitchFamily="34" charset="0"/>
                  <a:cs typeface="Segoe UI" pitchFamily="34" charset="0"/>
                </a:rPr>
                <a:t>RESULTS</a:t>
              </a:r>
            </a:p>
          </p:txBody>
        </p:sp>
      </p:grpSp>
    </p:spTree>
    <p:extLst>
      <p:ext uri="{BB962C8B-B14F-4D97-AF65-F5344CB8AC3E}">
        <p14:creationId xmlns:p14="http://schemas.microsoft.com/office/powerpoint/2010/main" val="1529366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mean …</a:t>
            </a:r>
            <a:endParaRPr lang="en-US" dirty="0"/>
          </a:p>
        </p:txBody>
      </p:sp>
      <p:sp>
        <p:nvSpPr>
          <p:cNvPr id="4" name="Content Placeholder 3"/>
          <p:cNvSpPr>
            <a:spLocks noGrp="1"/>
          </p:cNvSpPr>
          <p:nvPr>
            <p:ph type="body" sz="quarter" idx="10"/>
          </p:nvPr>
        </p:nvSpPr>
        <p:spPr>
          <a:xfrm>
            <a:off x="274638" y="1212852"/>
            <a:ext cx="11887200" cy="2895743"/>
          </a:xfrm>
          <a:prstGeom prst="rect">
            <a:avLst/>
          </a:prstGeom>
        </p:spPr>
        <p:txBody>
          <a:bodyPr lIns="93250" tIns="46626" rIns="93250" bIns="46626"/>
          <a:lstStyle/>
          <a:p>
            <a:r>
              <a:rPr lang="en-US" sz="3600" dirty="0"/>
              <a:t>The average time to on-board a new employee went from </a:t>
            </a:r>
            <a:r>
              <a:rPr lang="en-US" sz="3600" b="1" dirty="0"/>
              <a:t>3 months to 3 weeks</a:t>
            </a:r>
          </a:p>
          <a:p>
            <a:r>
              <a:rPr lang="en-US" sz="3600" dirty="0"/>
              <a:t>Customer satisfaction scores </a:t>
            </a:r>
            <a:r>
              <a:rPr lang="en-US" sz="3600" b="1" dirty="0"/>
              <a:t>increased by 20%</a:t>
            </a:r>
          </a:p>
          <a:p>
            <a:r>
              <a:rPr lang="en-US" sz="3600" dirty="0"/>
              <a:t>Average profitability per client engagement </a:t>
            </a:r>
            <a:r>
              <a:rPr lang="en-US" sz="3600" b="1" dirty="0"/>
              <a:t>increased by 10%</a:t>
            </a:r>
          </a:p>
          <a:p>
            <a:r>
              <a:rPr lang="en-US" sz="3600" dirty="0"/>
              <a:t>Revenue </a:t>
            </a:r>
            <a:r>
              <a:rPr lang="en-US" sz="3600" b="1" dirty="0"/>
              <a:t>increased by 10% </a:t>
            </a:r>
            <a:r>
              <a:rPr lang="en-US" sz="3600" dirty="0"/>
              <a:t>with no increase in headcount</a:t>
            </a:r>
          </a:p>
        </p:txBody>
      </p:sp>
      <p:grpSp>
        <p:nvGrpSpPr>
          <p:cNvPr id="8" name="Group 7"/>
          <p:cNvGrpSpPr/>
          <p:nvPr/>
        </p:nvGrpSpPr>
        <p:grpSpPr>
          <a:xfrm>
            <a:off x="597630" y="5097462"/>
            <a:ext cx="8983954" cy="1524832"/>
            <a:chOff x="980270" y="1727349"/>
            <a:chExt cx="7564460" cy="4622502"/>
          </a:xfrm>
        </p:grpSpPr>
        <p:sp>
          <p:nvSpPr>
            <p:cNvPr id="9" name="Freeform 8"/>
            <p:cNvSpPr>
              <a:spLocks/>
            </p:cNvSpPr>
            <p:nvPr/>
          </p:nvSpPr>
          <p:spPr bwMode="auto">
            <a:xfrm>
              <a:off x="980270" y="1752600"/>
              <a:ext cx="7554130" cy="4597251"/>
            </a:xfrm>
            <a:custGeom>
              <a:avLst/>
              <a:gdLst>
                <a:gd name="T0" fmla="*/ 0 w 4512"/>
                <a:gd name="T1" fmla="*/ 3558919 h 2549"/>
                <a:gd name="T2" fmla="*/ 2654435 w 4512"/>
                <a:gd name="T3" fmla="*/ 3672502 h 2549"/>
                <a:gd name="T4" fmla="*/ 2690305 w 4512"/>
                <a:gd name="T5" fmla="*/ 1463952 h 2549"/>
                <a:gd name="T6" fmla="*/ 5655620 w 4512"/>
                <a:gd name="T7" fmla="*/ 2738601 h 2549"/>
                <a:gd name="T8" fmla="*/ 6743700 w 4512"/>
                <a:gd name="T9" fmla="*/ 0 h 2549"/>
                <a:gd name="T10" fmla="*/ 0 60000 65536"/>
                <a:gd name="T11" fmla="*/ 0 60000 65536"/>
                <a:gd name="T12" fmla="*/ 0 60000 65536"/>
                <a:gd name="T13" fmla="*/ 0 60000 65536"/>
                <a:gd name="T14" fmla="*/ 0 60000 65536"/>
                <a:gd name="T15" fmla="*/ 0 w 4512"/>
                <a:gd name="T16" fmla="*/ 0 h 2549"/>
                <a:gd name="T17" fmla="*/ 4512 w 4512"/>
                <a:gd name="T18" fmla="*/ 2549 h 2549"/>
              </a:gdLst>
              <a:ahLst/>
              <a:cxnLst>
                <a:cxn ang="T10">
                  <a:pos x="T0" y="T1"/>
                </a:cxn>
                <a:cxn ang="T11">
                  <a:pos x="T2" y="T3"/>
                </a:cxn>
                <a:cxn ang="T12">
                  <a:pos x="T4" y="T5"/>
                </a:cxn>
                <a:cxn ang="T13">
                  <a:pos x="T6" y="T7"/>
                </a:cxn>
                <a:cxn ang="T14">
                  <a:pos x="T8" y="T9"/>
                </a:cxn>
              </a:cxnLst>
              <a:rect l="T15" t="T16" r="T17" b="T18"/>
              <a:pathLst>
                <a:path w="4512" h="2549">
                  <a:moveTo>
                    <a:pt x="0" y="2256"/>
                  </a:moveTo>
                  <a:cubicBezTo>
                    <a:pt x="738" y="2402"/>
                    <a:pt x="1476" y="2549"/>
                    <a:pt x="1776" y="2328"/>
                  </a:cubicBezTo>
                  <a:cubicBezTo>
                    <a:pt x="2076" y="2107"/>
                    <a:pt x="1465" y="1027"/>
                    <a:pt x="1800" y="928"/>
                  </a:cubicBezTo>
                  <a:cubicBezTo>
                    <a:pt x="2135" y="829"/>
                    <a:pt x="3332" y="1891"/>
                    <a:pt x="3784" y="1736"/>
                  </a:cubicBezTo>
                  <a:cubicBezTo>
                    <a:pt x="4236" y="1581"/>
                    <a:pt x="4391" y="289"/>
                    <a:pt x="4512" y="0"/>
                  </a:cubicBezTo>
                </a:path>
              </a:pathLst>
            </a:custGeom>
            <a:noFill/>
            <a:ln w="641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0" name="Freeform 37"/>
            <p:cNvSpPr>
              <a:spLocks/>
            </p:cNvSpPr>
            <p:nvPr/>
          </p:nvSpPr>
          <p:spPr bwMode="auto">
            <a:xfrm>
              <a:off x="990600" y="1727349"/>
              <a:ext cx="7554130" cy="4597251"/>
            </a:xfrm>
            <a:custGeom>
              <a:avLst/>
              <a:gdLst>
                <a:gd name="T0" fmla="*/ 0 w 4512"/>
                <a:gd name="T1" fmla="*/ 3558919 h 2549"/>
                <a:gd name="T2" fmla="*/ 2654435 w 4512"/>
                <a:gd name="T3" fmla="*/ 3672502 h 2549"/>
                <a:gd name="T4" fmla="*/ 2690305 w 4512"/>
                <a:gd name="T5" fmla="*/ 1463952 h 2549"/>
                <a:gd name="T6" fmla="*/ 5655620 w 4512"/>
                <a:gd name="T7" fmla="*/ 2738601 h 2549"/>
                <a:gd name="T8" fmla="*/ 6743700 w 4512"/>
                <a:gd name="T9" fmla="*/ 0 h 2549"/>
                <a:gd name="T10" fmla="*/ 0 60000 65536"/>
                <a:gd name="T11" fmla="*/ 0 60000 65536"/>
                <a:gd name="T12" fmla="*/ 0 60000 65536"/>
                <a:gd name="T13" fmla="*/ 0 60000 65536"/>
                <a:gd name="T14" fmla="*/ 0 60000 65536"/>
                <a:gd name="T15" fmla="*/ 0 w 4512"/>
                <a:gd name="T16" fmla="*/ 0 h 2549"/>
                <a:gd name="T17" fmla="*/ 4512 w 4512"/>
                <a:gd name="T18" fmla="*/ 2549 h 2549"/>
              </a:gdLst>
              <a:ahLst/>
              <a:cxnLst>
                <a:cxn ang="T10">
                  <a:pos x="T0" y="T1"/>
                </a:cxn>
                <a:cxn ang="T11">
                  <a:pos x="T2" y="T3"/>
                </a:cxn>
                <a:cxn ang="T12">
                  <a:pos x="T4" y="T5"/>
                </a:cxn>
                <a:cxn ang="T13">
                  <a:pos x="T6" y="T7"/>
                </a:cxn>
                <a:cxn ang="T14">
                  <a:pos x="T8" y="T9"/>
                </a:cxn>
              </a:cxnLst>
              <a:rect l="T15" t="T16" r="T17" b="T18"/>
              <a:pathLst>
                <a:path w="4512" h="2549">
                  <a:moveTo>
                    <a:pt x="0" y="2256"/>
                  </a:moveTo>
                  <a:cubicBezTo>
                    <a:pt x="738" y="2402"/>
                    <a:pt x="1476" y="2549"/>
                    <a:pt x="1776" y="2328"/>
                  </a:cubicBezTo>
                  <a:cubicBezTo>
                    <a:pt x="2076" y="2107"/>
                    <a:pt x="1465" y="1027"/>
                    <a:pt x="1800" y="928"/>
                  </a:cubicBezTo>
                  <a:cubicBezTo>
                    <a:pt x="2135" y="829"/>
                    <a:pt x="3332" y="1891"/>
                    <a:pt x="3784" y="1736"/>
                  </a:cubicBezTo>
                  <a:cubicBezTo>
                    <a:pt x="4236" y="1581"/>
                    <a:pt x="4391" y="289"/>
                    <a:pt x="4512" y="0"/>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grpSp>
      <p:sp>
        <p:nvSpPr>
          <p:cNvPr id="11" name="Explosion 2 10"/>
          <p:cNvSpPr/>
          <p:nvPr/>
        </p:nvSpPr>
        <p:spPr>
          <a:xfrm rot="1383349">
            <a:off x="7841649" y="4444934"/>
            <a:ext cx="3198233" cy="1491978"/>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18879"/>
              <a:gd name="connsiteY0" fmla="*/ 4342 h 21600"/>
              <a:gd name="connsiteX1" fmla="*/ 14790 w 18879"/>
              <a:gd name="connsiteY1" fmla="*/ 0 h 21600"/>
              <a:gd name="connsiteX2" fmla="*/ 14525 w 18879"/>
              <a:gd name="connsiteY2" fmla="*/ 5777 h 21600"/>
              <a:gd name="connsiteX3" fmla="*/ 18007 w 18879"/>
              <a:gd name="connsiteY3" fmla="*/ 3172 h 21600"/>
              <a:gd name="connsiteX4" fmla="*/ 16380 w 18879"/>
              <a:gd name="connsiteY4" fmla="*/ 6532 h 21600"/>
              <a:gd name="connsiteX5" fmla="*/ 18879 w 18879"/>
              <a:gd name="connsiteY5" fmla="*/ 7870 h 21600"/>
              <a:gd name="connsiteX6" fmla="*/ 16985 w 18879"/>
              <a:gd name="connsiteY6" fmla="*/ 9402 h 21600"/>
              <a:gd name="connsiteX7" fmla="*/ 18270 w 18879"/>
              <a:gd name="connsiteY7" fmla="*/ 11290 h 21600"/>
              <a:gd name="connsiteX8" fmla="*/ 16380 w 18879"/>
              <a:gd name="connsiteY8" fmla="*/ 12310 h 21600"/>
              <a:gd name="connsiteX9" fmla="*/ 18877 w 18879"/>
              <a:gd name="connsiteY9" fmla="*/ 15632 h 21600"/>
              <a:gd name="connsiteX10" fmla="*/ 14640 w 18879"/>
              <a:gd name="connsiteY10" fmla="*/ 14350 h 21600"/>
              <a:gd name="connsiteX11" fmla="*/ 14942 w 18879"/>
              <a:gd name="connsiteY11" fmla="*/ 17370 h 21600"/>
              <a:gd name="connsiteX12" fmla="*/ 12180 w 18879"/>
              <a:gd name="connsiteY12" fmla="*/ 15935 h 21600"/>
              <a:gd name="connsiteX13" fmla="*/ 11612 w 18879"/>
              <a:gd name="connsiteY13" fmla="*/ 18842 h 21600"/>
              <a:gd name="connsiteX14" fmla="*/ 9872 w 18879"/>
              <a:gd name="connsiteY14" fmla="*/ 17370 h 21600"/>
              <a:gd name="connsiteX15" fmla="*/ 8700 w 18879"/>
              <a:gd name="connsiteY15" fmla="*/ 19712 h 21600"/>
              <a:gd name="connsiteX16" fmla="*/ 7527 w 18879"/>
              <a:gd name="connsiteY16" fmla="*/ 18125 h 21600"/>
              <a:gd name="connsiteX17" fmla="*/ 4917 w 18879"/>
              <a:gd name="connsiteY17" fmla="*/ 21600 h 21600"/>
              <a:gd name="connsiteX18" fmla="*/ 4805 w 18879"/>
              <a:gd name="connsiteY18" fmla="*/ 18240 h 21600"/>
              <a:gd name="connsiteX19" fmla="*/ 1285 w 18879"/>
              <a:gd name="connsiteY19" fmla="*/ 17825 h 21600"/>
              <a:gd name="connsiteX20" fmla="*/ 3330 w 18879"/>
              <a:gd name="connsiteY20" fmla="*/ 15370 h 21600"/>
              <a:gd name="connsiteX21" fmla="*/ 0 w 18879"/>
              <a:gd name="connsiteY21" fmla="*/ 12877 h 21600"/>
              <a:gd name="connsiteX22" fmla="*/ 3935 w 18879"/>
              <a:gd name="connsiteY22" fmla="*/ 11592 h 21600"/>
              <a:gd name="connsiteX23" fmla="*/ 1172 w 18879"/>
              <a:gd name="connsiteY23" fmla="*/ 8270 h 21600"/>
              <a:gd name="connsiteX24" fmla="*/ 5372 w 18879"/>
              <a:gd name="connsiteY24" fmla="*/ 7817 h 21600"/>
              <a:gd name="connsiteX25" fmla="*/ 4502 w 18879"/>
              <a:gd name="connsiteY25" fmla="*/ 3625 h 21600"/>
              <a:gd name="connsiteX26" fmla="*/ 8550 w 18879"/>
              <a:gd name="connsiteY26" fmla="*/ 6382 h 21600"/>
              <a:gd name="connsiteX27" fmla="*/ 9722 w 18879"/>
              <a:gd name="connsiteY27" fmla="*/ 1887 h 21600"/>
              <a:gd name="connsiteX28" fmla="*/ 11462 w 18879"/>
              <a:gd name="connsiteY28" fmla="*/ 4342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79" h="21600">
                <a:moveTo>
                  <a:pt x="11462" y="4342"/>
                </a:moveTo>
                <a:lnTo>
                  <a:pt x="14790" y="0"/>
                </a:lnTo>
                <a:cubicBezTo>
                  <a:pt x="14702" y="1926"/>
                  <a:pt x="14613" y="3851"/>
                  <a:pt x="14525" y="5777"/>
                </a:cubicBezTo>
                <a:lnTo>
                  <a:pt x="18007" y="3172"/>
                </a:lnTo>
                <a:lnTo>
                  <a:pt x="16380" y="6532"/>
                </a:lnTo>
                <a:lnTo>
                  <a:pt x="18879" y="7870"/>
                </a:lnTo>
                <a:lnTo>
                  <a:pt x="16985" y="9402"/>
                </a:lnTo>
                <a:lnTo>
                  <a:pt x="18270" y="11290"/>
                </a:lnTo>
                <a:lnTo>
                  <a:pt x="16380" y="12310"/>
                </a:lnTo>
                <a:lnTo>
                  <a:pt x="18877" y="15632"/>
                </a:lnTo>
                <a:lnTo>
                  <a:pt x="14640" y="14350"/>
                </a:lnTo>
                <a:cubicBezTo>
                  <a:pt x="14741" y="15357"/>
                  <a:pt x="14841" y="16363"/>
                  <a:pt x="14942" y="17370"/>
                </a:cubicBezTo>
                <a:lnTo>
                  <a:pt x="12180" y="15935"/>
                </a:lnTo>
                <a:lnTo>
                  <a:pt x="11612" y="18842"/>
                </a:lnTo>
                <a:lnTo>
                  <a:pt x="9872" y="17370"/>
                </a:lnTo>
                <a:lnTo>
                  <a:pt x="8700" y="19712"/>
                </a:lnTo>
                <a:lnTo>
                  <a:pt x="7527" y="18125"/>
                </a:lnTo>
                <a:lnTo>
                  <a:pt x="4917" y="21600"/>
                </a:lnTo>
                <a:cubicBezTo>
                  <a:pt x="4880" y="20480"/>
                  <a:pt x="4842" y="19360"/>
                  <a:pt x="4805" y="18240"/>
                </a:cubicBezTo>
                <a:lnTo>
                  <a:pt x="1285" y="17825"/>
                </a:lnTo>
                <a:lnTo>
                  <a:pt x="3330" y="15370"/>
                </a:lnTo>
                <a:lnTo>
                  <a:pt x="0" y="12877"/>
                </a:lnTo>
                <a:lnTo>
                  <a:pt x="3935" y="11592"/>
                </a:lnTo>
                <a:lnTo>
                  <a:pt x="1172" y="8270"/>
                </a:lnTo>
                <a:lnTo>
                  <a:pt x="5372" y="7817"/>
                </a:lnTo>
                <a:lnTo>
                  <a:pt x="4502" y="3625"/>
                </a:lnTo>
                <a:lnTo>
                  <a:pt x="8550" y="6382"/>
                </a:lnTo>
                <a:lnTo>
                  <a:pt x="9722" y="1887"/>
                </a:lnTo>
                <a:lnTo>
                  <a:pt x="11462" y="4342"/>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lIns="93250" tIns="46626" rIns="93250" bIns="46626" rtlCol="0" anchor="ctr"/>
          <a:lstStyle/>
          <a:p>
            <a:pPr algn="ctr"/>
            <a:r>
              <a:rPr lang="en-US" dirty="0">
                <a:latin typeface="Arial Black" pitchFamily="34" charset="0"/>
              </a:rPr>
              <a:t>ADOPTION</a:t>
            </a:r>
          </a:p>
        </p:txBody>
      </p:sp>
      <p:grpSp>
        <p:nvGrpSpPr>
          <p:cNvPr id="17" name="Group 16"/>
          <p:cNvGrpSpPr/>
          <p:nvPr/>
        </p:nvGrpSpPr>
        <p:grpSpPr>
          <a:xfrm>
            <a:off x="8476194" y="4662471"/>
            <a:ext cx="1929141" cy="1056907"/>
            <a:chOff x="7966973" y="3772538"/>
            <a:chExt cx="2828459" cy="1389413"/>
          </a:xfrm>
        </p:grpSpPr>
        <p:cxnSp>
          <p:nvCxnSpPr>
            <p:cNvPr id="12" name="Straight Connector 11"/>
            <p:cNvCxnSpPr/>
            <p:nvPr/>
          </p:nvCxnSpPr>
          <p:spPr>
            <a:xfrm>
              <a:off x="8174821" y="3772538"/>
              <a:ext cx="2436818" cy="1389413"/>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966973" y="4215740"/>
              <a:ext cx="2828459" cy="503010"/>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8" name="Explosion 2 17"/>
          <p:cNvSpPr/>
          <p:nvPr/>
        </p:nvSpPr>
        <p:spPr>
          <a:xfrm rot="1408141">
            <a:off x="7549112" y="4072584"/>
            <a:ext cx="4164638" cy="2191223"/>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8025 w 21600"/>
              <a:gd name="connsiteY8" fmla="*/ 12639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9834 w 21600"/>
              <a:gd name="connsiteY7" fmla="*/ 11150 h 21600"/>
              <a:gd name="connsiteX8" fmla="*/ 18025 w 21600"/>
              <a:gd name="connsiteY8" fmla="*/ 12639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9834 w 21600"/>
              <a:gd name="connsiteY7" fmla="*/ 11150 h 21600"/>
              <a:gd name="connsiteX8" fmla="*/ 18025 w 21600"/>
              <a:gd name="connsiteY8" fmla="*/ 12639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5142 w 21600"/>
              <a:gd name="connsiteY25" fmla="*/ 4162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9834 w 21600"/>
              <a:gd name="connsiteY7" fmla="*/ 11150 h 21600"/>
              <a:gd name="connsiteX8" fmla="*/ 18025 w 21600"/>
              <a:gd name="connsiteY8" fmla="*/ 12639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5536 w 21600"/>
              <a:gd name="connsiteY25" fmla="*/ 4540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7900 w 21600"/>
              <a:gd name="connsiteY6" fmla="*/ 9249 h 21600"/>
              <a:gd name="connsiteX7" fmla="*/ 19834 w 21600"/>
              <a:gd name="connsiteY7" fmla="*/ 11150 h 21600"/>
              <a:gd name="connsiteX8" fmla="*/ 18025 w 21600"/>
              <a:gd name="connsiteY8" fmla="*/ 12639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5536 w 21600"/>
              <a:gd name="connsiteY25" fmla="*/ 4540 h 21600"/>
              <a:gd name="connsiteX26" fmla="*/ 8550 w 21600"/>
              <a:gd name="connsiteY26" fmla="*/ 6382 h 21600"/>
              <a:gd name="connsiteX27" fmla="*/ 9722 w 21600"/>
              <a:gd name="connsiteY27" fmla="*/ 1887 h 21600"/>
              <a:gd name="connsiteX28" fmla="*/ 11462 w 21600"/>
              <a:gd name="connsiteY28" fmla="*/ 4342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600" h="21600">
                <a:moveTo>
                  <a:pt x="11462" y="4342"/>
                </a:moveTo>
                <a:lnTo>
                  <a:pt x="14790" y="0"/>
                </a:lnTo>
                <a:cubicBezTo>
                  <a:pt x="14702" y="1926"/>
                  <a:pt x="14613" y="3851"/>
                  <a:pt x="14525" y="5777"/>
                </a:cubicBezTo>
                <a:lnTo>
                  <a:pt x="18007" y="3172"/>
                </a:lnTo>
                <a:lnTo>
                  <a:pt x="16380" y="6532"/>
                </a:lnTo>
                <a:lnTo>
                  <a:pt x="21600" y="6645"/>
                </a:lnTo>
                <a:lnTo>
                  <a:pt x="17900" y="9249"/>
                </a:lnTo>
                <a:cubicBezTo>
                  <a:pt x="18850" y="9832"/>
                  <a:pt x="18884" y="10567"/>
                  <a:pt x="19834" y="11150"/>
                </a:cubicBezTo>
                <a:cubicBezTo>
                  <a:pt x="19752" y="11600"/>
                  <a:pt x="18107" y="12189"/>
                  <a:pt x="18025" y="12639"/>
                </a:cubicBezTo>
                <a:lnTo>
                  <a:pt x="18877" y="15632"/>
                </a:lnTo>
                <a:lnTo>
                  <a:pt x="14640" y="14350"/>
                </a:lnTo>
                <a:cubicBezTo>
                  <a:pt x="14741" y="15357"/>
                  <a:pt x="14841" y="16363"/>
                  <a:pt x="14942" y="17370"/>
                </a:cubicBezTo>
                <a:lnTo>
                  <a:pt x="12180" y="15935"/>
                </a:lnTo>
                <a:lnTo>
                  <a:pt x="11612" y="18842"/>
                </a:lnTo>
                <a:lnTo>
                  <a:pt x="9872" y="17370"/>
                </a:lnTo>
                <a:lnTo>
                  <a:pt x="8700" y="19712"/>
                </a:lnTo>
                <a:lnTo>
                  <a:pt x="7527" y="18125"/>
                </a:lnTo>
                <a:lnTo>
                  <a:pt x="4917" y="21600"/>
                </a:lnTo>
                <a:cubicBezTo>
                  <a:pt x="4880" y="20480"/>
                  <a:pt x="4842" y="19360"/>
                  <a:pt x="4805" y="18240"/>
                </a:cubicBezTo>
                <a:lnTo>
                  <a:pt x="1285" y="17825"/>
                </a:lnTo>
                <a:lnTo>
                  <a:pt x="3330" y="15370"/>
                </a:lnTo>
                <a:lnTo>
                  <a:pt x="0" y="12877"/>
                </a:lnTo>
                <a:lnTo>
                  <a:pt x="3935" y="11592"/>
                </a:lnTo>
                <a:lnTo>
                  <a:pt x="1172" y="8270"/>
                </a:lnTo>
                <a:lnTo>
                  <a:pt x="5372" y="7817"/>
                </a:lnTo>
                <a:cubicBezTo>
                  <a:pt x="5295" y="6599"/>
                  <a:pt x="5613" y="5758"/>
                  <a:pt x="5536" y="4540"/>
                </a:cubicBezTo>
                <a:lnTo>
                  <a:pt x="8550" y="6382"/>
                </a:lnTo>
                <a:lnTo>
                  <a:pt x="9722" y="1887"/>
                </a:lnTo>
                <a:lnTo>
                  <a:pt x="11462" y="4342"/>
                </a:lnTo>
                <a:close/>
              </a:path>
            </a:pathLst>
          </a:custGeom>
        </p:spPr>
        <p:style>
          <a:lnRef idx="2">
            <a:schemeClr val="accent4">
              <a:shade val="50000"/>
            </a:schemeClr>
          </a:lnRef>
          <a:fillRef idx="1">
            <a:schemeClr val="accent4"/>
          </a:fillRef>
          <a:effectRef idx="0">
            <a:schemeClr val="accent4"/>
          </a:effectRef>
          <a:fontRef idx="minor">
            <a:schemeClr val="lt1"/>
          </a:fontRef>
        </p:style>
        <p:txBody>
          <a:bodyPr lIns="93250" tIns="46626" rIns="93250" bIns="46626" rtlCol="0" anchor="ctr"/>
          <a:lstStyle/>
          <a:p>
            <a:pPr algn="ctr"/>
            <a:r>
              <a:rPr lang="en-US" sz="2800" dirty="0">
                <a:latin typeface="Arial Black" pitchFamily="34" charset="0"/>
              </a:rPr>
              <a:t>RESULTS</a:t>
            </a:r>
          </a:p>
        </p:txBody>
      </p:sp>
    </p:spTree>
    <p:extLst>
      <p:ext uri="{BB962C8B-B14F-4D97-AF65-F5344CB8AC3E}">
        <p14:creationId xmlns:p14="http://schemas.microsoft.com/office/powerpoint/2010/main" val="3475092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san Hanley\AppData\Local\Microsoft\Windows\Temporary Internet Files\Content.IE5\8O2UPDWT\MP900424384[1].jpg"/>
          <p:cNvPicPr>
            <a:picLocks noChangeAspect="1" noChangeArrowheads="1"/>
          </p:cNvPicPr>
          <p:nvPr/>
        </p:nvPicPr>
        <p:blipFill rotWithShape="1">
          <a:blip r:embed="rId3">
            <a:extLst>
              <a:ext uri="{28A0092B-C50C-407E-A947-70E740481C1C}">
                <a14:useLocalDpi xmlns:a14="http://schemas.microsoft.com/office/drawing/2010/main" val="0"/>
              </a:ext>
            </a:extLst>
          </a:blip>
          <a:srcRect l="-244"/>
          <a:stretch/>
        </p:blipFill>
        <p:spPr bwMode="auto">
          <a:xfrm>
            <a:off x="-30161" y="0"/>
            <a:ext cx="12436475" cy="70104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4084637" y="220662"/>
            <a:ext cx="8644591" cy="726978"/>
            <a:chOff x="148988" y="5625546"/>
            <a:chExt cx="8644591" cy="726978"/>
          </a:xfrm>
        </p:grpSpPr>
        <p:sp>
          <p:nvSpPr>
            <p:cNvPr id="4" name="Rectangle 3"/>
            <p:cNvSpPr/>
            <p:nvPr/>
          </p:nvSpPr>
          <p:spPr bwMode="auto">
            <a:xfrm>
              <a:off x="148988" y="5642854"/>
              <a:ext cx="8202850" cy="70967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290"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1"/>
            <p:cNvSpPr txBox="1">
              <a:spLocks/>
            </p:cNvSpPr>
            <p:nvPr/>
          </p:nvSpPr>
          <p:spPr>
            <a:xfrm>
              <a:off x="165288" y="5625546"/>
              <a:ext cx="8628291" cy="726978"/>
            </a:xfrm>
            <a:prstGeom prst="rect">
              <a:avLst/>
            </a:prstGeom>
          </p:spPr>
          <p:txBody>
            <a:bodyPr vert="horz" lIns="93269" tIns="46634" rIns="93269" bIns="46634" rtlCol="0" anchor="b">
              <a:normAutofit fontScale="92500"/>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Segoe UI Light" pitchFamily="34" charset="0"/>
                  <a:ea typeface="Segoe UI" pitchFamily="34" charset="0"/>
                  <a:cs typeface="Segoe UI" pitchFamily="34" charset="0"/>
                </a:defRPr>
              </a:lvl1pPr>
            </a:lstStyle>
            <a:p>
              <a:r>
                <a:rPr lang="en-US" dirty="0" smtClean="0">
                  <a:solidFill>
                    <a:schemeClr val="bg1"/>
                  </a:solidFill>
                  <a:cs typeface="Segoe UI Light" panose="020B0502040204020203" pitchFamily="34" charset="0"/>
                </a:rPr>
                <a:t>Secret # 1: Adoption is not the end game</a:t>
              </a:r>
              <a:endParaRPr lang="en-US" dirty="0">
                <a:solidFill>
                  <a:schemeClr val="bg1"/>
                </a:solidFill>
                <a:cs typeface="Segoe UI Light" panose="020B0502040204020203" pitchFamily="34" charset="0"/>
              </a:endParaRPr>
            </a:p>
          </p:txBody>
        </p:sp>
      </p:grpSp>
    </p:spTree>
    <p:extLst>
      <p:ext uri="{BB962C8B-B14F-4D97-AF65-F5344CB8AC3E}">
        <p14:creationId xmlns:p14="http://schemas.microsoft.com/office/powerpoint/2010/main" val="17459930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90037" y="4183064"/>
            <a:ext cx="2946818" cy="2209800"/>
          </a:xfrm>
          <a:prstGeom prst="rect">
            <a:avLst/>
          </a:prstGeom>
        </p:spPr>
      </p:pic>
      <p:sp>
        <p:nvSpPr>
          <p:cNvPr id="2" name="Title 1"/>
          <p:cNvSpPr>
            <a:spLocks noGrp="1"/>
          </p:cNvSpPr>
          <p:nvPr>
            <p:ph type="title"/>
          </p:nvPr>
        </p:nvSpPr>
        <p:spPr/>
        <p:txBody>
          <a:bodyPr>
            <a:normAutofit fontScale="90000"/>
          </a:bodyPr>
          <a:lstStyle/>
          <a:p>
            <a:r>
              <a:rPr lang="en-US" dirty="0" smtClean="0"/>
              <a:t>About Me</a:t>
            </a:r>
            <a:endParaRPr lang="en-US" dirty="0"/>
          </a:p>
        </p:txBody>
      </p:sp>
      <p:sp>
        <p:nvSpPr>
          <p:cNvPr id="5" name="Rectangle 4"/>
          <p:cNvSpPr/>
          <p:nvPr/>
        </p:nvSpPr>
        <p:spPr>
          <a:xfrm>
            <a:off x="274636" y="1211263"/>
            <a:ext cx="4556362" cy="27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44" tIns="146274" rIns="182844" bIns="146274" rtlCol="0" anchor="t" anchorCtr="0"/>
          <a:lstStyle/>
          <a:p>
            <a:pPr marL="291408" indent="-291408">
              <a:buFont typeface="Arial" pitchFamily="34" charset="0"/>
              <a:buChar char="•"/>
            </a:pPr>
            <a:r>
              <a:rPr lang="en-US" sz="2800" dirty="0">
                <a:solidFill>
                  <a:schemeClr val="tx1"/>
                </a:solidFill>
                <a:latin typeface="+mj-lt"/>
                <a:ea typeface="Segoe UI" pitchFamily="34" charset="0"/>
                <a:cs typeface="Segoe UI" pitchFamily="34" charset="0"/>
              </a:rPr>
              <a:t>Knowledge Management</a:t>
            </a:r>
          </a:p>
          <a:p>
            <a:pPr marL="291408" indent="-291408">
              <a:buFont typeface="Arial" pitchFamily="34" charset="0"/>
              <a:buChar char="•"/>
            </a:pPr>
            <a:r>
              <a:rPr lang="en-US" sz="2800" dirty="0">
                <a:solidFill>
                  <a:schemeClr val="tx1"/>
                </a:solidFill>
                <a:latin typeface="+mj-lt"/>
                <a:ea typeface="Segoe UI" pitchFamily="34" charset="0"/>
                <a:cs typeface="Segoe UI" pitchFamily="34" charset="0"/>
              </a:rPr>
              <a:t>Information Architecture</a:t>
            </a:r>
          </a:p>
          <a:p>
            <a:pPr marL="291408" indent="-291408">
              <a:buFont typeface="Arial" pitchFamily="34" charset="0"/>
              <a:buChar char="•"/>
            </a:pPr>
            <a:r>
              <a:rPr lang="en-US" sz="2800" dirty="0">
                <a:solidFill>
                  <a:schemeClr val="tx1"/>
                </a:solidFill>
                <a:latin typeface="+mj-lt"/>
                <a:ea typeface="Segoe UI" pitchFamily="34" charset="0"/>
                <a:cs typeface="Segoe UI" pitchFamily="34" charset="0"/>
              </a:rPr>
              <a:t>Portals</a:t>
            </a:r>
          </a:p>
          <a:p>
            <a:pPr marL="291408" indent="-291408">
              <a:buFont typeface="Arial" pitchFamily="34" charset="0"/>
              <a:buChar char="•"/>
            </a:pPr>
            <a:r>
              <a:rPr lang="en-US" sz="2800" dirty="0">
                <a:solidFill>
                  <a:schemeClr val="tx1"/>
                </a:solidFill>
                <a:latin typeface="+mj-lt"/>
                <a:ea typeface="Segoe UI" pitchFamily="34" charset="0"/>
                <a:cs typeface="Segoe UI" pitchFamily="34" charset="0"/>
              </a:rPr>
              <a:t>Collaboration Solutions</a:t>
            </a:r>
          </a:p>
          <a:p>
            <a:pPr marL="291408" indent="-291408">
              <a:buFont typeface="Arial" pitchFamily="34" charset="0"/>
              <a:buChar char="•"/>
            </a:pPr>
            <a:r>
              <a:rPr lang="en-US" sz="2800" dirty="0">
                <a:solidFill>
                  <a:schemeClr val="tx1"/>
                </a:solidFill>
                <a:latin typeface="+mj-lt"/>
                <a:ea typeface="Segoe UI" pitchFamily="34" charset="0"/>
                <a:cs typeface="Segoe UI" pitchFamily="34" charset="0"/>
              </a:rPr>
              <a:t>Governance,  User Adoption, Metrics</a:t>
            </a:r>
          </a:p>
        </p:txBody>
      </p:sp>
      <p:sp>
        <p:nvSpPr>
          <p:cNvPr id="7" name="AutoShape 8" descr="MacBook Leopard CS3:Users:tsl:Desktop:127073 NN PP TOOLBOX UPDATE:127073 - Graphics:127073 - grafik til powerpoint:proces_6_gradient_01.jpg"/>
          <p:cNvSpPr>
            <a:spLocks noChangeArrowheads="1"/>
          </p:cNvSpPr>
          <p:nvPr/>
        </p:nvSpPr>
        <p:spPr bwMode="auto">
          <a:xfrm>
            <a:off x="274637" y="1211263"/>
            <a:ext cx="4526280" cy="27432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101588" tIns="50794" rIns="101588" bIns="50794" anchor="t" anchorCtr="0"/>
          <a:lstStyle/>
          <a:p>
            <a:pPr defTabSz="1036118">
              <a:defRPr/>
            </a:pPr>
            <a:r>
              <a:rPr lang="en-US" sz="4000" kern="0" dirty="0">
                <a:solidFill>
                  <a:schemeClr val="bg1"/>
                </a:solidFill>
                <a:latin typeface="Segoe UI Light" pitchFamily="34" charset="0"/>
                <a:ea typeface="ＭＳ Ｐゴシック" pitchFamily="34" charset="-128"/>
              </a:rPr>
              <a:t>Expertise</a:t>
            </a:r>
          </a:p>
        </p:txBody>
      </p:sp>
      <p:sp>
        <p:nvSpPr>
          <p:cNvPr id="9" name="Rectangle 8"/>
          <p:cNvSpPr/>
          <p:nvPr/>
        </p:nvSpPr>
        <p:spPr>
          <a:xfrm>
            <a:off x="4830997" y="3954465"/>
            <a:ext cx="4130440" cy="21017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44" tIns="146274" rIns="182844" bIns="146274" rtlCol="0" anchor="t" anchorCtr="0"/>
          <a:lstStyle/>
          <a:p>
            <a:pPr marL="291408" indent="-291408">
              <a:buFont typeface="Arial" pitchFamily="34" charset="0"/>
              <a:buChar char="•"/>
            </a:pPr>
            <a:r>
              <a:rPr lang="en-US" sz="2800" dirty="0">
                <a:solidFill>
                  <a:schemeClr val="tx1"/>
                </a:solidFill>
                <a:latin typeface="Segoe UI Light" pitchFamily="34" charset="0"/>
              </a:rPr>
              <a:t>www.susanhanley.com</a:t>
            </a:r>
          </a:p>
          <a:p>
            <a:pPr marL="291408" indent="-291408">
              <a:buFont typeface="Arial" pitchFamily="34" charset="0"/>
              <a:buChar char="•"/>
            </a:pPr>
            <a:r>
              <a:rPr lang="en-US" sz="2800" dirty="0">
                <a:solidFill>
                  <a:schemeClr val="tx1"/>
                </a:solidFill>
                <a:latin typeface="Segoe UI Light" pitchFamily="34" charset="0"/>
              </a:rPr>
              <a:t>@</a:t>
            </a:r>
            <a:r>
              <a:rPr lang="en-US" sz="2800" dirty="0" err="1">
                <a:solidFill>
                  <a:schemeClr val="tx1"/>
                </a:solidFill>
                <a:latin typeface="Segoe UI Light" pitchFamily="34" charset="0"/>
              </a:rPr>
              <a:t>susanhanley</a:t>
            </a:r>
            <a:endParaRPr lang="en-US" sz="2800" dirty="0">
              <a:solidFill>
                <a:schemeClr val="tx1"/>
              </a:solidFill>
              <a:latin typeface="Segoe UI Light" pitchFamily="34" charset="0"/>
            </a:endParaRPr>
          </a:p>
          <a:p>
            <a:pPr marL="291408" indent="-291408">
              <a:buFont typeface="Arial" pitchFamily="34" charset="0"/>
              <a:buChar char="•"/>
            </a:pPr>
            <a:r>
              <a:rPr lang="en-US" sz="2800" dirty="0">
                <a:solidFill>
                  <a:schemeClr val="tx1"/>
                </a:solidFill>
                <a:latin typeface="Segoe UI Light" pitchFamily="34" charset="0"/>
              </a:rPr>
              <a:t>sue@susanhanley.com</a:t>
            </a:r>
          </a:p>
          <a:p>
            <a:pPr marL="291408" indent="-291408">
              <a:buFont typeface="Arial" pitchFamily="34" charset="0"/>
              <a:buChar char="•"/>
            </a:pPr>
            <a:r>
              <a:rPr lang="en-US" sz="2800" dirty="0">
                <a:solidFill>
                  <a:schemeClr val="tx1"/>
                </a:solidFill>
                <a:latin typeface="Segoe UI Light" pitchFamily="34" charset="0"/>
              </a:rPr>
              <a:t>301-442-0127</a:t>
            </a:r>
          </a:p>
          <a:p>
            <a:pPr marL="291408" indent="-291408">
              <a:buFont typeface="Arial" pitchFamily="34" charset="0"/>
              <a:buChar char="•"/>
            </a:pPr>
            <a:endParaRPr lang="en-US" dirty="0">
              <a:solidFill>
                <a:schemeClr val="tx1"/>
              </a:solidFill>
              <a:latin typeface="Segoe UI Light" pitchFamily="34" charset="0"/>
            </a:endParaRPr>
          </a:p>
        </p:txBody>
      </p:sp>
      <p:sp>
        <p:nvSpPr>
          <p:cNvPr id="10" name="Rectangle 9"/>
          <p:cNvSpPr/>
          <p:nvPr/>
        </p:nvSpPr>
        <p:spPr>
          <a:xfrm>
            <a:off x="4846638" y="1211265"/>
            <a:ext cx="7290216" cy="2743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44" tIns="146274" rIns="182844" bIns="146274" rtlCol="0" anchor="t" anchorCtr="0"/>
          <a:lstStyle/>
          <a:p>
            <a:pPr marL="291408" indent="-291408">
              <a:buFont typeface="Arial" pitchFamily="34" charset="0"/>
              <a:buChar char="•"/>
            </a:pPr>
            <a:r>
              <a:rPr lang="en-US" sz="2800" dirty="0">
                <a:solidFill>
                  <a:schemeClr val="tx1"/>
                </a:solidFill>
                <a:latin typeface="Segoe UI Light" pitchFamily="34" charset="0"/>
              </a:rPr>
              <a:t>President, Susan Hanley LLC</a:t>
            </a:r>
          </a:p>
          <a:p>
            <a:pPr marL="291408" indent="-291408">
              <a:buFont typeface="Arial" pitchFamily="34" charset="0"/>
              <a:buChar char="•"/>
            </a:pPr>
            <a:r>
              <a:rPr lang="en-US" sz="2800" dirty="0">
                <a:solidFill>
                  <a:schemeClr val="tx1"/>
                </a:solidFill>
                <a:latin typeface="Segoe UI Light" pitchFamily="34" charset="0"/>
              </a:rPr>
              <a:t>Led national Portals, Collaboration, and Content Management practice for Dell</a:t>
            </a:r>
          </a:p>
          <a:p>
            <a:pPr marL="291408" indent="-291408">
              <a:buFont typeface="Arial" pitchFamily="34" charset="0"/>
              <a:buChar char="•"/>
            </a:pPr>
            <a:r>
              <a:rPr lang="en-US" sz="2800" dirty="0">
                <a:solidFill>
                  <a:schemeClr val="tx1"/>
                </a:solidFill>
                <a:latin typeface="Segoe UI Light" pitchFamily="34" charset="0"/>
              </a:rPr>
              <a:t>Director of Knowledge Management at American Management Systems</a:t>
            </a:r>
          </a:p>
        </p:txBody>
      </p:sp>
      <p:sp>
        <p:nvSpPr>
          <p:cNvPr id="12" name="AutoShape 4"/>
          <p:cNvSpPr>
            <a:spLocks noChangeArrowheads="1"/>
          </p:cNvSpPr>
          <p:nvPr/>
        </p:nvSpPr>
        <p:spPr bwMode="auto">
          <a:xfrm>
            <a:off x="4867374" y="1215765"/>
            <a:ext cx="7269480" cy="2738699"/>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101588" tIns="50794" rIns="101588" bIns="50794" anchor="t" anchorCtr="0"/>
          <a:lstStyle/>
          <a:p>
            <a:pPr defTabSz="1036118"/>
            <a:r>
              <a:rPr lang="en-US" sz="4000" kern="0" dirty="0">
                <a:solidFill>
                  <a:schemeClr val="bg1"/>
                </a:solidFill>
                <a:latin typeface="Segoe UI Light" pitchFamily="34" charset="0"/>
                <a:ea typeface="ＭＳ Ｐゴシック" pitchFamily="34" charset="-128"/>
              </a:rPr>
              <a:t>Experience</a:t>
            </a:r>
          </a:p>
        </p:txBody>
      </p:sp>
      <p:pic>
        <p:nvPicPr>
          <p:cNvPr id="21" name="Picture 6" descr="sharepointbookcover verysm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733" y="4091660"/>
            <a:ext cx="1871904" cy="2365175"/>
          </a:xfrm>
          <a:prstGeom prst="rect">
            <a:avLst/>
          </a:prstGeom>
          <a:noFill/>
          <a:ln w="9525">
            <a:noFill/>
            <a:miter lim="800000"/>
            <a:headEnd/>
            <a:tailEnd/>
          </a:ln>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3687" y="4047370"/>
            <a:ext cx="2015027" cy="2700169"/>
          </a:xfrm>
          <a:prstGeom prst="rect">
            <a:avLst/>
          </a:prstGeom>
        </p:spPr>
      </p:pic>
      <p:sp>
        <p:nvSpPr>
          <p:cNvPr id="22" name="AutoShape 8" descr="MacBook Leopard CS3:Users:tsl:Desktop:127073 NN PP TOOLBOX UPDATE:127073 - Graphics:127073 - grafik til powerpoint:proces_6_gradient_01.jpg"/>
          <p:cNvSpPr>
            <a:spLocks noChangeArrowheads="1"/>
          </p:cNvSpPr>
          <p:nvPr/>
        </p:nvSpPr>
        <p:spPr bwMode="auto">
          <a:xfrm>
            <a:off x="4846638" y="4003230"/>
            <a:ext cx="4224528" cy="254203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101588" tIns="50794" rIns="101588" bIns="50794" anchor="t" anchorCtr="0"/>
          <a:lstStyle/>
          <a:p>
            <a:pPr defTabSz="1036118">
              <a:defRPr/>
            </a:pPr>
            <a:r>
              <a:rPr lang="en-US" sz="4000" kern="0" dirty="0">
                <a:solidFill>
                  <a:schemeClr val="bg1"/>
                </a:solidFill>
                <a:latin typeface="Segoe UI Light" pitchFamily="34" charset="0"/>
                <a:ea typeface="ＭＳ Ｐゴシック" pitchFamily="34" charset="-128"/>
              </a:rPr>
              <a:t>Find Me</a:t>
            </a:r>
          </a:p>
        </p:txBody>
      </p:sp>
      <p:sp>
        <p:nvSpPr>
          <p:cNvPr id="25" name="AutoShape 8" descr="MacBook Leopard CS3:Users:tsl:Desktop:127073 NN PP TOOLBOX UPDATE:127073 - Graphics:127073 - grafik til powerpoint:proces_6_gradient_01.jpg"/>
          <p:cNvSpPr>
            <a:spLocks noChangeAspect="1" noChangeArrowheads="1"/>
          </p:cNvSpPr>
          <p:nvPr/>
        </p:nvSpPr>
        <p:spPr bwMode="auto">
          <a:xfrm>
            <a:off x="9113839" y="4003230"/>
            <a:ext cx="3023017" cy="2542032"/>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101588" tIns="50794" rIns="101588" bIns="50794" anchor="t" anchorCtr="0"/>
          <a:lstStyle/>
          <a:p>
            <a:pPr defTabSz="1036118">
              <a:defRPr/>
            </a:pPr>
            <a:r>
              <a:rPr lang="en-US" sz="4000" kern="0" dirty="0">
                <a:solidFill>
                  <a:schemeClr val="bg1"/>
                </a:solidFill>
                <a:latin typeface="Segoe UI Light" pitchFamily="34" charset="0"/>
                <a:ea typeface="ＭＳ Ｐゴシック" pitchFamily="34" charset="-128"/>
              </a:rPr>
              <a:t>Main Event</a:t>
            </a:r>
          </a:p>
        </p:txBody>
      </p:sp>
      <p:pic>
        <p:nvPicPr>
          <p:cNvPr id="3" name="Picture 2"/>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484437" y="4133859"/>
            <a:ext cx="2079975" cy="2716203"/>
          </a:xfrm>
          <a:prstGeom prst="rect">
            <a:avLst/>
          </a:prstGeom>
        </p:spPr>
      </p:pic>
    </p:spTree>
    <p:extLst>
      <p:ext uri="{BB962C8B-B14F-4D97-AF65-F5344CB8AC3E}">
        <p14:creationId xmlns:p14="http://schemas.microsoft.com/office/powerpoint/2010/main" val="380489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2"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built it, why don’t users just come?</a:t>
            </a:r>
          </a:p>
        </p:txBody>
      </p:sp>
      <p:sp>
        <p:nvSpPr>
          <p:cNvPr id="3" name="Rectangle 2"/>
          <p:cNvSpPr/>
          <p:nvPr/>
        </p:nvSpPr>
        <p:spPr bwMode="auto">
          <a:xfrm>
            <a:off x="5759375" y="2278062"/>
            <a:ext cx="5487260" cy="2741854"/>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The solution has to be worth adopting</a:t>
            </a:r>
          </a:p>
        </p:txBody>
      </p:sp>
      <p:sp>
        <p:nvSpPr>
          <p:cNvPr id="4" name="Rectangle 3"/>
          <p:cNvSpPr/>
          <p:nvPr/>
        </p:nvSpPr>
        <p:spPr bwMode="auto">
          <a:xfrm>
            <a:off x="274883" y="2278062"/>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02" tIns="146274" rIns="173702"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Adoption rarely happens all at once</a:t>
            </a:r>
          </a:p>
        </p:txBody>
      </p:sp>
      <p:sp>
        <p:nvSpPr>
          <p:cNvPr id="5" name="Rectangle 4"/>
          <p:cNvSpPr/>
          <p:nvPr/>
        </p:nvSpPr>
        <p:spPr bwMode="auto">
          <a:xfrm>
            <a:off x="3015147" y="2278062"/>
            <a:ext cx="2744545"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WIIFM</a:t>
            </a:r>
          </a:p>
        </p:txBody>
      </p:sp>
      <p:cxnSp>
        <p:nvCxnSpPr>
          <p:cNvPr id="6" name="Straight Connector 5"/>
          <p:cNvCxnSpPr/>
          <p:nvPr/>
        </p:nvCxnSpPr>
        <p:spPr>
          <a:xfrm>
            <a:off x="663196" y="3040063"/>
            <a:ext cx="0" cy="18288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660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Sue Hanley </External_x0020_Speaker>
    <Session_x0020_Code xmlns="2295e2e7-0eeb-498e-8716-217bb2ee6ee3">SPC244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Sue Hanley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9B33E947-648D-4615-A745-0282A9BCC1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230e9df3-be65-4c73-a93b-d1236ebd677e"/>
    <ds:schemaRef ds:uri="http://purl.org/dc/terms/"/>
    <ds:schemaRef ds:uri="http://purl.org/dc/elements/1.1/"/>
    <ds:schemaRef ds:uri="032d541b-1b4e-4d91-93c7-b10533c52f73"/>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2295e2e7-0eeb-498e-8716-217bb2ee6ee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581</TotalTime>
  <Words>2610</Words>
  <Application>Microsoft Office PowerPoint</Application>
  <PresentationFormat>Custom</PresentationFormat>
  <Paragraphs>312</Paragraphs>
  <Slides>48</Slides>
  <Notes>47</Notes>
  <HiddenSlides>0</HiddenSlides>
  <MMClips>0</MMClips>
  <ScaleCrop>false</ScaleCrop>
  <HeadingPairs>
    <vt:vector size="4" baseType="variant">
      <vt:variant>
        <vt:lpstr>Theme</vt:lpstr>
      </vt:variant>
      <vt:variant>
        <vt:i4>3</vt:i4>
      </vt:variant>
      <vt:variant>
        <vt:lpstr>Slide Titles</vt:lpstr>
      </vt:variant>
      <vt:variant>
        <vt:i4>48</vt:i4>
      </vt:variant>
    </vt:vector>
  </HeadingPairs>
  <TitlesOfParts>
    <vt:vector size="51" baseType="lpstr">
      <vt:lpstr>SPC2012_Business_Template</vt:lpstr>
      <vt:lpstr>5-30072_SPC2012_Business_Template_16x9_Light</vt:lpstr>
      <vt:lpstr>1_5-30072_SPC2012_Business_Template_16x9_Light</vt:lpstr>
      <vt:lpstr>PowerPoint Presentation</vt:lpstr>
      <vt:lpstr>Unlocking the Secrets of User Adoption Success</vt:lpstr>
      <vt:lpstr>Be prepared</vt:lpstr>
      <vt:lpstr>Are we sure?</vt:lpstr>
      <vt:lpstr>But wait, then why are we here?</vt:lpstr>
      <vt:lpstr>Results mean …</vt:lpstr>
      <vt:lpstr>PowerPoint Presentation</vt:lpstr>
      <vt:lpstr>About Me</vt:lpstr>
      <vt:lpstr>We built it, why don’t users just come?</vt:lpstr>
      <vt:lpstr>PowerPoint Presentation</vt:lpstr>
      <vt:lpstr>Features that engage</vt:lpstr>
      <vt:lpstr>Engaging Search Features in SharePoint 2013</vt:lpstr>
      <vt:lpstr>Content that engages</vt:lpstr>
      <vt:lpstr>Secret # 3: It’s personal</vt:lpstr>
      <vt:lpstr>Adoption in Four Words</vt:lpstr>
      <vt:lpstr>PowerPoint Presentation</vt:lpstr>
      <vt:lpstr>Why is it difficult to adopt new technologies?</vt:lpstr>
      <vt:lpstr>The 9X Effect</vt:lpstr>
      <vt:lpstr>PowerPoint Presentation</vt:lpstr>
      <vt:lpstr>Why is change so hard? </vt:lpstr>
      <vt:lpstr>How does change impact your adoption plan?</vt:lpstr>
      <vt:lpstr>Ease in to change</vt:lpstr>
      <vt:lpstr>PowerPoint Presentation</vt:lpstr>
      <vt:lpstr>Have a training roadmap – to increase user comfort</vt:lpstr>
      <vt:lpstr>Supplement with timely, recurring fun …</vt:lpstr>
      <vt:lpstr>PowerPoint Presentation</vt:lpstr>
      <vt:lpstr>Just the facts</vt:lpstr>
      <vt:lpstr>Launch ideas that worked … mostly</vt:lpstr>
      <vt:lpstr>Launch Video</vt:lpstr>
      <vt:lpstr>Persistent communications that rocked</vt:lpstr>
      <vt:lpstr>PowerPoint Presentation</vt:lpstr>
      <vt:lpstr>It takes a village</vt:lpstr>
      <vt:lpstr>PowerPoint Presentation</vt:lpstr>
      <vt:lpstr>Incentives and rewards help kick-start</vt:lpstr>
      <vt:lpstr>More fun</vt:lpstr>
      <vt:lpstr>But be careful … some homework</vt:lpstr>
      <vt:lpstr>PowerPoint Presentation</vt:lpstr>
      <vt:lpstr>Allow users to provide feedback</vt:lpstr>
      <vt:lpstr>PowerPoint Presentation</vt:lpstr>
      <vt:lpstr>PowerPoint Presentation</vt:lpstr>
      <vt:lpstr>The Twelve Secrets</vt:lpstr>
      <vt:lpstr>Contact Information</vt:lpstr>
      <vt:lpstr>Bonus Slides</vt:lpstr>
      <vt:lpstr>Tested ideas for your communications plan</vt:lpstr>
      <vt:lpstr>A rose by any other name …</vt:lpstr>
      <vt:lpstr>User Adoption Resources</vt:lpstr>
      <vt:lpstr>PowerPoint Presentation</vt:lpstr>
      <vt:lpstr>PowerPoint Presentation</vt:lpstr>
    </vt:vector>
  </TitlesOfParts>
  <Manager>Ron Sasaki</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Unlocking the Secrets of User Adoption Success</dc:title>
  <dc:subject>SharePoint Conference 2012</dc:subject>
  <dc:creator>Susan Hanley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68</cp:revision>
  <cp:lastPrinted>2012-11-06T21:22:33Z</cp:lastPrinted>
  <dcterms:created xsi:type="dcterms:W3CDTF">2012-10-18T02:32:43Z</dcterms:created>
  <dcterms:modified xsi:type="dcterms:W3CDTF">2012-12-06T00:31:50Z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