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0" r:id="rId8"/>
  </p:sldMasterIdLst>
  <p:notesMasterIdLst>
    <p:notesMasterId r:id="rId36"/>
  </p:notesMasterIdLst>
  <p:handoutMasterIdLst>
    <p:handoutMasterId r:id="rId37"/>
  </p:handoutMasterIdLst>
  <p:sldIdLst>
    <p:sldId id="1055" r:id="rId9"/>
    <p:sldId id="1057" r:id="rId10"/>
    <p:sldId id="1058" r:id="rId11"/>
    <p:sldId id="1059" r:id="rId12"/>
    <p:sldId id="1060" r:id="rId13"/>
    <p:sldId id="1061" r:id="rId14"/>
    <p:sldId id="1062" r:id="rId15"/>
    <p:sldId id="1063" r:id="rId16"/>
    <p:sldId id="1064" r:id="rId17"/>
    <p:sldId id="1065" r:id="rId18"/>
    <p:sldId id="1066" r:id="rId19"/>
    <p:sldId id="1067" r:id="rId20"/>
    <p:sldId id="1068" r:id="rId21"/>
    <p:sldId id="1069" r:id="rId22"/>
    <p:sldId id="1070" r:id="rId23"/>
    <p:sldId id="1071" r:id="rId24"/>
    <p:sldId id="1072" r:id="rId25"/>
    <p:sldId id="1073" r:id="rId26"/>
    <p:sldId id="1074" r:id="rId27"/>
    <p:sldId id="1075" r:id="rId28"/>
    <p:sldId id="1076" r:id="rId29"/>
    <p:sldId id="1077" r:id="rId30"/>
    <p:sldId id="1078" r:id="rId31"/>
    <p:sldId id="1079" r:id="rId32"/>
    <p:sldId id="1080" r:id="rId33"/>
    <p:sldId id="1082" r:id="rId34"/>
    <p:sldId id="1081" r:id="rId3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CD5FF4D-F090-4F71-AADA-F55F9B96E09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7448287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314F9E6-BDED-4060-9E90-96FD761CE66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6534023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B1FBEFF-4D41-4456-BE8E-3D68CBFD07E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2315715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BCEB19A-7711-4DC1-9C3C-AB7E8153595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11622600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1C9C642-F11B-4EF7-849D-5202A88B942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6076814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8004525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4:28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0938343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F5D4650B-9372-4994-BC32-008003AD704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476371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BCEB19A-7711-4DC1-9C3C-AB7E8153595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511739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BCEB19A-7711-4DC1-9C3C-AB7E8153595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2305046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BBE0A2-C2AD-4F64-BE9B-7FC047246D3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017934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CD5FF4D-F090-4F71-AADA-F55F9B96E09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7255110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07152" lvl="1" indent="0">
              <a:buFont typeface="Arial" pitchFamily="34" charset="0"/>
              <a:buNone/>
            </a:pPr>
            <a:endParaRPr lang="en-US" sz="900" kern="1200" dirty="0" smtClean="0">
              <a:solidFill>
                <a:schemeClr val="tx1"/>
              </a:solidFill>
              <a:latin typeface="Segoe UI" pitchFamily="34" charset="0"/>
              <a:ea typeface="+mn-ea"/>
              <a:cs typeface="+mn-cs"/>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12/5/2012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14</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2406271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F2CE202-4DDA-498A-BCFB-4C605CC81FA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4324051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62222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6826499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15673591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7779675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9454231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1968479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642778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5088114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9514537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341733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1507468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14343500"/>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5686157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1848398"/>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08751225"/>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3318570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3333412"/>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929253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895290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0930794"/>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29319082"/>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86479032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65129464"/>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43323549"/>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823032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3337560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17354677"/>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19230855"/>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6846919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58217631"/>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66458740"/>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4596389"/>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50349267"/>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18372625"/>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26009342"/>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0918266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62185555"/>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33038674"/>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08224769"/>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60263151"/>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97866554"/>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70126791"/>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533283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7.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4.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image" Target="../media/image7.png"/><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theme" Target="../theme/theme5.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92864445"/>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62266648"/>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75231815"/>
      </p:ext>
    </p:extLst>
  </p:cSld>
  <p:clrMap bg1="lt1" tx1="dk1" bg2="lt2" tx2="dk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6.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56.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6.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5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56.xml"/><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4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aka.ms/spc239access" TargetMode="External"/><Relationship Id="rId7"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64.xml"/><Relationship Id="rId6" Type="http://schemas.openxmlformats.org/officeDocument/2006/relationships/image" Target="../media/image11.png"/><Relationship Id="rId5" Type="http://schemas.openxmlformats.org/officeDocument/2006/relationships/hyperlink" Target="http://dev.office.com/" TargetMode="External"/><Relationship Id="rId4" Type="http://schemas.openxmlformats.org/officeDocument/2006/relationships/hyperlink" Target="http://aka.ms/spc239ip" TargetMode="External"/><Relationship Id="rId9" Type="http://schemas.openxmlformats.org/officeDocument/2006/relationships/hyperlink" Target="http://aka.ms/spc239typescript"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6.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myspc.sharepointconference.com/" TargetMode="External"/><Relationship Id="rId1" Type="http://schemas.openxmlformats.org/officeDocument/2006/relationships/slideLayout" Target="../slideLayouts/slideLayout7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65.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9.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Access 2013</a:t>
            </a:r>
            <a:endParaRPr lang="en-US" dirty="0"/>
          </a:p>
        </p:txBody>
      </p:sp>
      <p:pic>
        <p:nvPicPr>
          <p:cNvPr id="5" name="Picture 4"/>
          <p:cNvPicPr>
            <a:picLocks noChangeAspect="1"/>
          </p:cNvPicPr>
          <p:nvPr/>
        </p:nvPicPr>
        <p:blipFill>
          <a:blip r:embed="rId2"/>
          <a:stretch>
            <a:fillRect/>
          </a:stretch>
        </p:blipFill>
        <p:spPr>
          <a:xfrm>
            <a:off x="503237" y="601662"/>
            <a:ext cx="1196163" cy="1089837"/>
          </a:xfrm>
          <a:prstGeom prst="rect">
            <a:avLst/>
          </a:prstGeom>
        </p:spPr>
      </p:pic>
    </p:spTree>
    <p:extLst>
      <p:ext uri="{BB962C8B-B14F-4D97-AF65-F5344CB8AC3E}">
        <p14:creationId xmlns:p14="http://schemas.microsoft.com/office/powerpoint/2010/main" val="137768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Access 2013</a:t>
            </a:r>
            <a:endParaRPr lang="en-US" dirty="0"/>
          </a:p>
        </p:txBody>
      </p:sp>
      <p:sp>
        <p:nvSpPr>
          <p:cNvPr id="8" name="Rectangle 7"/>
          <p:cNvSpPr/>
          <p:nvPr/>
        </p:nvSpPr>
        <p:spPr bwMode="auto">
          <a:xfrm>
            <a:off x="1332562" y="2430462"/>
            <a:ext cx="2331721" cy="2743200"/>
          </a:xfrm>
          <a:prstGeom prst="rect">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Invested heavily in Access 2013 to allow business users to rapidly create SharePoint form Apps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3708411" y="2430462"/>
            <a:ext cx="2331721" cy="2743200"/>
          </a:xfrm>
          <a:prstGeom prst="rect">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a:gradFill>
                  <a:gsLst>
                    <a:gs pos="0">
                      <a:srgbClr val="FFFFFF"/>
                    </a:gs>
                    <a:gs pos="100000">
                      <a:srgbClr val="FFFFFF"/>
                    </a:gs>
                  </a:gsLst>
                  <a:lin ang="5400000" scaled="0"/>
                </a:gradFill>
                <a:ea typeface="Segoe UI" pitchFamily="34" charset="0"/>
                <a:cs typeface="Segoe UI" pitchFamily="34" charset="0"/>
              </a:rPr>
              <a:t>Recommended for new end-to-end declarative form solutions</a:t>
            </a:r>
          </a:p>
        </p:txBody>
      </p:sp>
      <p:sp>
        <p:nvSpPr>
          <p:cNvPr id="10" name="Rectangle 9"/>
          <p:cNvSpPr/>
          <p:nvPr/>
        </p:nvSpPr>
        <p:spPr bwMode="auto">
          <a:xfrm>
            <a:off x="6084260" y="2430462"/>
            <a:ext cx="2331721" cy="2743200"/>
          </a:xfrm>
          <a:prstGeom prst="rect">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a:gradFill>
                  <a:gsLst>
                    <a:gs pos="0">
                      <a:srgbClr val="FFFFFF"/>
                    </a:gs>
                    <a:gs pos="100000">
                      <a:srgbClr val="FFFFFF"/>
                    </a:gs>
                  </a:gsLst>
                  <a:lin ang="5400000" scaled="0"/>
                </a:gradFill>
                <a:ea typeface="Segoe UI" pitchFamily="34" charset="0"/>
                <a:cs typeface="Segoe UI" pitchFamily="34" charset="0"/>
              </a:rPr>
              <a:t>Subject matter experts can capitalize on their domain knowledge</a:t>
            </a:r>
          </a:p>
        </p:txBody>
      </p:sp>
      <p:sp>
        <p:nvSpPr>
          <p:cNvPr id="12" name="Rectangle 11"/>
          <p:cNvSpPr/>
          <p:nvPr/>
        </p:nvSpPr>
        <p:spPr bwMode="auto">
          <a:xfrm>
            <a:off x="8463616" y="2430462"/>
            <a:ext cx="2331721" cy="2743200"/>
          </a:xfrm>
          <a:prstGeom prst="rect">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a:gradFill>
                  <a:gsLst>
                    <a:gs pos="0">
                      <a:srgbClr val="FFFFFF"/>
                    </a:gs>
                    <a:gs pos="100000">
                      <a:srgbClr val="FFFFFF"/>
                    </a:gs>
                  </a:gsLst>
                  <a:lin ang="5400000" scaled="0"/>
                </a:gradFill>
                <a:ea typeface="Segoe UI" pitchFamily="34" charset="0"/>
                <a:cs typeface="Segoe UI" pitchFamily="34" charset="0"/>
              </a:rPr>
              <a:t>Developer experience not </a:t>
            </a:r>
            <a:r>
              <a:rPr lang="en-US" dirty="0" smtClean="0">
                <a:gradFill>
                  <a:gsLst>
                    <a:gs pos="0">
                      <a:srgbClr val="FFFFFF"/>
                    </a:gs>
                    <a:gs pos="100000">
                      <a:srgbClr val="FFFFFF"/>
                    </a:gs>
                  </a:gsLst>
                  <a:lin ang="5400000" scaled="0"/>
                </a:gradFill>
                <a:ea typeface="Segoe UI" pitchFamily="34" charset="0"/>
                <a:cs typeface="Segoe UI" pitchFamily="34" charset="0"/>
              </a:rPr>
              <a:t>required</a:t>
            </a: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55751328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Access 2013 App Model</a:t>
            </a:r>
            <a:endParaRPr lang="en-US" dirty="0"/>
          </a:p>
        </p:txBody>
      </p:sp>
      <p:sp>
        <p:nvSpPr>
          <p:cNvPr id="8" name="Rectangle 7"/>
          <p:cNvSpPr/>
          <p:nvPr/>
        </p:nvSpPr>
        <p:spPr bwMode="auto">
          <a:xfrm>
            <a:off x="1332562" y="2430462"/>
            <a:ext cx="2331721" cy="2743200"/>
          </a:xfrm>
          <a:prstGeom prst="rect">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Fully supports the cloud App model</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3708411" y="2430462"/>
            <a:ext cx="2331721" cy="2743200"/>
          </a:xfrm>
          <a:prstGeom prst="rect">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Data Layer – SQL Server and Azure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6084260" y="2430462"/>
            <a:ext cx="2331721" cy="2743200"/>
          </a:xfrm>
          <a:prstGeom prst="rect">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User Experience (UX) – HTML, CSS and JavaScript</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463616" y="2430462"/>
            <a:ext cx="2331721" cy="2743200"/>
          </a:xfrm>
          <a:prstGeom prst="rect">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Simple sharing through email, Web and App Stores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75639912"/>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Creating an Access 2013 Form App</a:t>
            </a:r>
          </a:p>
        </p:txBody>
      </p:sp>
      <p:sp>
        <p:nvSpPr>
          <p:cNvPr id="6" name="Text Placeholder 5"/>
          <p:cNvSpPr>
            <a:spLocks noGrp="1"/>
          </p:cNvSpPr>
          <p:nvPr>
            <p:ph type="body" sz="quarter" idx="10"/>
          </p:nvPr>
        </p:nvSpPr>
        <p:spPr>
          <a:xfrm>
            <a:off x="274638" y="1212850"/>
            <a:ext cx="11887200" cy="2092881"/>
          </a:xfrm>
        </p:spPr>
        <p:txBody>
          <a:bodyPr/>
          <a:lstStyle/>
          <a:p>
            <a:r>
              <a:rPr lang="en-US" dirty="0"/>
              <a:t>Access 2013 provides Blank App Database Template</a:t>
            </a:r>
          </a:p>
          <a:p>
            <a:pPr lvl="1"/>
            <a:r>
              <a:rPr lang="en-US" dirty="0" smtClean="0"/>
              <a:t>Starting point SharePoint App with a SQL Server Database backend</a:t>
            </a:r>
          </a:p>
          <a:p>
            <a:pPr lvl="1"/>
            <a:r>
              <a:rPr lang="en-US" dirty="0" smtClean="0"/>
              <a:t>Access 2013 plays the roles of both database and app designer</a:t>
            </a:r>
          </a:p>
          <a:p>
            <a:pPr lvl="1"/>
            <a:endParaRPr lang="en-US" dirty="0"/>
          </a:p>
          <a:p>
            <a:pPr lvl="1"/>
            <a:endParaRPr lang="en-US" dirty="0" smtClean="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3239" y="3261696"/>
            <a:ext cx="5719012" cy="2750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3756" y="2958531"/>
            <a:ext cx="3199480" cy="2517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1346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655637" y="1355504"/>
            <a:ext cx="11247272" cy="2954655"/>
          </a:xfrm>
        </p:spPr>
        <p:txBody>
          <a:bodyPr/>
          <a:lstStyle/>
          <a:p>
            <a:pPr lvl="1"/>
            <a:r>
              <a:rPr lang="en-US" sz="2400" dirty="0" smtClean="0"/>
              <a:t>Same cross-browser support</a:t>
            </a:r>
          </a:p>
          <a:p>
            <a:pPr lvl="1"/>
            <a:r>
              <a:rPr lang="en-US" sz="2400" dirty="0" smtClean="0"/>
              <a:t>Same Active Directory-based permissions</a:t>
            </a:r>
          </a:p>
          <a:p>
            <a:pPr lvl="1"/>
            <a:r>
              <a:rPr lang="en-US" sz="2400" dirty="0" smtClean="0"/>
              <a:t>Same SharePoint Store and App Catalogue for distribution and discovery</a:t>
            </a:r>
            <a:endParaRPr lang="en-US" sz="2400" dirty="0"/>
          </a:p>
          <a:p>
            <a:pPr lvl="1"/>
            <a:r>
              <a:rPr lang="en-US" sz="2400" dirty="0" smtClean="0"/>
              <a:t>Same simple install/uninstall</a:t>
            </a:r>
          </a:p>
          <a:p>
            <a:pPr lvl="1"/>
            <a:r>
              <a:rPr lang="en-US" sz="2400" dirty="0" smtClean="0"/>
              <a:t>Same central IT control</a:t>
            </a:r>
          </a:p>
          <a:p>
            <a:pPr lvl="1"/>
            <a:r>
              <a:rPr lang="en-US" sz="2400" dirty="0" smtClean="0"/>
              <a:t>Same branded and customizable themes</a:t>
            </a:r>
          </a:p>
          <a:p>
            <a:pPr lvl="1"/>
            <a:r>
              <a:rPr lang="en-US" sz="2400" dirty="0" smtClean="0"/>
              <a:t>Same cloud-based hosting through Office 365</a:t>
            </a:r>
          </a:p>
        </p:txBody>
      </p:sp>
      <p:sp>
        <p:nvSpPr>
          <p:cNvPr id="4" name="Title 3"/>
          <p:cNvSpPr>
            <a:spLocks noGrp="1"/>
          </p:cNvSpPr>
          <p:nvPr>
            <p:ph type="title"/>
          </p:nvPr>
        </p:nvSpPr>
        <p:spPr>
          <a:xfrm>
            <a:off x="531948" y="233151"/>
            <a:ext cx="11370961" cy="762786"/>
          </a:xfrm>
        </p:spPr>
        <p:txBody>
          <a:bodyPr/>
          <a:lstStyle/>
          <a:p>
            <a:r>
              <a:rPr lang="en-US" dirty="0" smtClean="0"/>
              <a:t>Access Apps = SharePoint Apps</a:t>
            </a:r>
            <a:br>
              <a:rPr lang="en-US" dirty="0" smtClean="0"/>
            </a:br>
            <a:endParaRPr lang="en-US" dirty="0"/>
          </a:p>
        </p:txBody>
      </p:sp>
    </p:spTree>
    <p:extLst>
      <p:ext uri="{BB962C8B-B14F-4D97-AF65-F5344CB8AC3E}">
        <p14:creationId xmlns:p14="http://schemas.microsoft.com/office/powerpoint/2010/main" val="984038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HTML Forms</a:t>
            </a:r>
            <a:endParaRPr lang="en-US" dirty="0"/>
          </a:p>
        </p:txBody>
      </p:sp>
      <p:sp>
        <p:nvSpPr>
          <p:cNvPr id="6" name="Text Placeholder 5"/>
          <p:cNvSpPr>
            <a:spLocks noGrp="1"/>
          </p:cNvSpPr>
          <p:nvPr>
            <p:ph type="body" sz="quarter" idx="10"/>
          </p:nvPr>
        </p:nvSpPr>
        <p:spPr>
          <a:xfrm>
            <a:off x="274638" y="1212850"/>
            <a:ext cx="11887200" cy="3785652"/>
          </a:xfrm>
        </p:spPr>
        <p:txBody>
          <a:bodyPr/>
          <a:lstStyle/>
          <a:p>
            <a:r>
              <a:rPr lang="en-US" dirty="0"/>
              <a:t>Access 2013 forms created using HTML</a:t>
            </a:r>
          </a:p>
          <a:p>
            <a:pPr lvl="1"/>
            <a:r>
              <a:rPr lang="en-US" dirty="0"/>
              <a:t>Forms editor makes it possible to drag-and-drop fields</a:t>
            </a:r>
          </a:p>
          <a:p>
            <a:pPr lvl="1"/>
            <a:r>
              <a:rPr lang="en-US" dirty="0"/>
              <a:t>Automatic generation of navigation, forms and buttons</a:t>
            </a:r>
          </a:p>
          <a:p>
            <a:pPr lvl="1"/>
            <a:r>
              <a:rPr lang="en-US" dirty="0"/>
              <a:t>Apps automatically have an attractive, easy-to-use </a:t>
            </a:r>
            <a:r>
              <a:rPr lang="en-US" dirty="0" smtClean="0"/>
              <a:t>interface</a:t>
            </a:r>
          </a:p>
          <a:p>
            <a:r>
              <a:rPr lang="en-US" dirty="0" smtClean="0"/>
              <a:t>Tools for building forms</a:t>
            </a:r>
            <a:endParaRPr lang="en-US" dirty="0"/>
          </a:p>
          <a:p>
            <a:pPr lvl="1"/>
            <a:r>
              <a:rPr lang="en-US" dirty="0" smtClean="0"/>
              <a:t>Validation Rules</a:t>
            </a:r>
          </a:p>
          <a:p>
            <a:pPr lvl="1"/>
            <a:r>
              <a:rPr lang="en-US" dirty="0" smtClean="0"/>
              <a:t>Custom Actions</a:t>
            </a:r>
          </a:p>
          <a:p>
            <a:pPr lvl="1"/>
            <a:r>
              <a:rPr lang="en-US" dirty="0" smtClean="0"/>
              <a:t>Multiple Views</a:t>
            </a:r>
          </a:p>
          <a:p>
            <a:pPr lvl="1"/>
            <a:r>
              <a:rPr lang="en-US" dirty="0" smtClean="0"/>
              <a:t>Conditional Logic</a:t>
            </a:r>
            <a:endParaRPr lang="en-US" dirty="0"/>
          </a:p>
        </p:txBody>
      </p:sp>
    </p:spTree>
    <p:extLst>
      <p:ext uri="{BB962C8B-B14F-4D97-AF65-F5344CB8AC3E}">
        <p14:creationId xmlns:p14="http://schemas.microsoft.com/office/powerpoint/2010/main" val="3818119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The Form Designer</a:t>
            </a:r>
            <a:endParaRPr lang="en-US" dirty="0"/>
          </a:p>
        </p:txBody>
      </p:sp>
      <p:sp>
        <p:nvSpPr>
          <p:cNvPr id="6" name="Text Placeholder 5"/>
          <p:cNvSpPr>
            <a:spLocks noGrp="1"/>
          </p:cNvSpPr>
          <p:nvPr>
            <p:ph type="body" sz="quarter" idx="10"/>
          </p:nvPr>
        </p:nvSpPr>
        <p:spPr>
          <a:xfrm>
            <a:off x="274638" y="1212850"/>
            <a:ext cx="11887200" cy="800219"/>
          </a:xfrm>
        </p:spPr>
        <p:txBody>
          <a:bodyPr/>
          <a:lstStyle/>
          <a:p>
            <a:pPr lvl="1"/>
            <a:endParaRPr lang="en-US" dirty="0"/>
          </a:p>
          <a:p>
            <a:pPr lvl="1"/>
            <a:endParaRPr lang="en-US" dirty="0" smtClean="0"/>
          </a:p>
        </p:txBody>
      </p:sp>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080" y="1363662"/>
            <a:ext cx="11042316" cy="4977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5113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Building an Access 2013 Form App</a:t>
            </a:r>
            <a:endParaRPr lang="en-US" dirty="0"/>
          </a:p>
        </p:txBody>
      </p:sp>
    </p:spTree>
    <p:extLst>
      <p:ext uri="{BB962C8B-B14F-4D97-AF65-F5344CB8AC3E}">
        <p14:creationId xmlns:p14="http://schemas.microsoft.com/office/powerpoint/2010/main" val="61838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lumMod val="75000"/>
            <a:lumOff val="25000"/>
          </a:schemeClr>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Web Form Apps</a:t>
            </a:r>
            <a:endParaRPr lang="en-US" dirty="0"/>
          </a:p>
        </p:txBody>
      </p:sp>
      <p:pic>
        <p:nvPicPr>
          <p:cNvPr id="4" name="Picture 3"/>
          <p:cNvPicPr>
            <a:picLocks noChangeAspect="1"/>
          </p:cNvPicPr>
          <p:nvPr/>
        </p:nvPicPr>
        <p:blipFill>
          <a:blip r:embed="rId2"/>
          <a:stretch>
            <a:fillRect/>
          </a:stretch>
        </p:blipFill>
        <p:spPr>
          <a:xfrm>
            <a:off x="567918" y="601662"/>
            <a:ext cx="1066800" cy="1066800"/>
          </a:xfrm>
          <a:prstGeom prst="rect">
            <a:avLst/>
          </a:prstGeom>
        </p:spPr>
      </p:pic>
    </p:spTree>
    <p:extLst>
      <p:ext uri="{BB962C8B-B14F-4D97-AF65-F5344CB8AC3E}">
        <p14:creationId xmlns:p14="http://schemas.microsoft.com/office/powerpoint/2010/main" val="787310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SharePoint App Model</a:t>
            </a:r>
            <a:endParaRPr lang="en-US" dirty="0"/>
          </a:p>
        </p:txBody>
      </p:sp>
      <p:sp>
        <p:nvSpPr>
          <p:cNvPr id="8" name="Rectangle 7"/>
          <p:cNvSpPr/>
          <p:nvPr/>
        </p:nvSpPr>
        <p:spPr bwMode="auto">
          <a:xfrm>
            <a:off x="1332562" y="2430462"/>
            <a:ext cx="2331721" cy="2743200"/>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Fully supports cloud App model</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3708411" y="2430462"/>
            <a:ext cx="2331721" cy="2743200"/>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Apps are granted permissions to SharePoint via </a:t>
            </a:r>
            <a:r>
              <a:rPr lang="en-US" dirty="0" err="1" smtClean="0">
                <a:gradFill>
                  <a:gsLst>
                    <a:gs pos="0">
                      <a:srgbClr val="FFFFFF"/>
                    </a:gs>
                    <a:gs pos="100000">
                      <a:srgbClr val="FFFFFF"/>
                    </a:gs>
                  </a:gsLst>
                  <a:lin ang="5400000" scaled="0"/>
                </a:gradFill>
                <a:ea typeface="Segoe UI" pitchFamily="34" charset="0"/>
                <a:cs typeface="Segoe UI" pitchFamily="34" charset="0"/>
              </a:rPr>
              <a:t>OAuth</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6084260" y="2430462"/>
            <a:ext cx="2331721" cy="2743200"/>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Apps communicate with SharePoint via REST / CSOM</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463616" y="2430462"/>
            <a:ext cx="2331721" cy="2743200"/>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Apps can be acquired via centralized Marketplace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8793481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000" dirty="0"/>
              <a:t>Understanding 2013 Tools and Best Practices for Creating Enterprise Forms in </a:t>
            </a:r>
            <a:r>
              <a:rPr lang="en-US" sz="3000" dirty="0" smtClean="0"/>
              <a:t>SharePoint 2013 </a:t>
            </a:r>
            <a:endParaRPr lang="en-US" sz="3000" dirty="0"/>
          </a:p>
        </p:txBody>
      </p:sp>
      <p:sp>
        <p:nvSpPr>
          <p:cNvPr id="5" name="Text Placeholder 4"/>
          <p:cNvSpPr>
            <a:spLocks noGrp="1"/>
          </p:cNvSpPr>
          <p:nvPr>
            <p:ph type="body" sz="quarter" idx="12"/>
          </p:nvPr>
        </p:nvSpPr>
        <p:spPr/>
        <p:txBody>
          <a:bodyPr/>
          <a:lstStyle/>
          <a:p>
            <a:r>
              <a:rPr lang="en-US" sz="2000" dirty="0" smtClean="0"/>
              <a:t>Darvish Shadravan | @</a:t>
            </a:r>
            <a:r>
              <a:rPr lang="en-US" sz="2000" dirty="0" err="1" smtClean="0"/>
              <a:t>dshadravan</a:t>
            </a:r>
            <a:endParaRPr lang="en-US" sz="2000" dirty="0" smtClean="0"/>
          </a:p>
          <a:p>
            <a:r>
              <a:rPr lang="en-US" sz="2000" dirty="0" smtClean="0"/>
              <a:t>Sr. SharePoint Technology Specialist | Microsoft Corporation </a:t>
            </a:r>
          </a:p>
          <a:p>
            <a:endParaRPr lang="en-US" sz="600" dirty="0" smtClean="0"/>
          </a:p>
          <a:p>
            <a:r>
              <a:rPr lang="en-US" sz="2000" dirty="0" smtClean="0"/>
              <a:t>Matt Bremer | @</a:t>
            </a:r>
            <a:r>
              <a:rPr lang="en-US" sz="2000" dirty="0" err="1" smtClean="0"/>
              <a:t>mattbremer</a:t>
            </a:r>
            <a:endParaRPr lang="en-US" sz="2000" dirty="0" smtClean="0"/>
          </a:p>
          <a:p>
            <a:r>
              <a:rPr lang="en-US" sz="2000" dirty="0" smtClean="0"/>
              <a:t>SharePoint Technology Specialist | Microsoft Corporation</a:t>
            </a:r>
          </a:p>
        </p:txBody>
      </p:sp>
      <p:sp>
        <p:nvSpPr>
          <p:cNvPr id="3" name="Text Placeholder 2"/>
          <p:cNvSpPr>
            <a:spLocks noGrp="1"/>
          </p:cNvSpPr>
          <p:nvPr>
            <p:ph type="body" sz="quarter" idx="13"/>
          </p:nvPr>
        </p:nvSpPr>
        <p:spPr/>
        <p:txBody>
          <a:bodyPr/>
          <a:lstStyle/>
          <a:p>
            <a:r>
              <a:rPr lang="en-US" dirty="0" smtClean="0"/>
              <a:t>#SPC239</a:t>
            </a:r>
            <a:endParaRPr lang="en-US" dirty="0"/>
          </a:p>
        </p:txBody>
      </p:sp>
    </p:spTree>
    <p:extLst>
      <p:ext uri="{BB962C8B-B14F-4D97-AF65-F5344CB8AC3E}">
        <p14:creationId xmlns:p14="http://schemas.microsoft.com/office/powerpoint/2010/main" val="37220603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Web Form Benefits</a:t>
            </a:r>
            <a:endParaRPr lang="en-US" dirty="0"/>
          </a:p>
        </p:txBody>
      </p:sp>
      <p:sp>
        <p:nvSpPr>
          <p:cNvPr id="8" name="Rectangle 7"/>
          <p:cNvSpPr/>
          <p:nvPr/>
        </p:nvSpPr>
        <p:spPr bwMode="auto">
          <a:xfrm>
            <a:off x="1332562" y="2430462"/>
            <a:ext cx="2331721" cy="2743200"/>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Forms requiring custom code can be written in familiar tools and languages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3708411" y="2430462"/>
            <a:ext cx="2331721" cy="2743200"/>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Cross-device capable when leveraging responsive design with HTML5, CSS and JavaScript</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6084260" y="2430462"/>
            <a:ext cx="2331721" cy="2743200"/>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Ramp-up </a:t>
            </a:r>
            <a:r>
              <a:rPr lang="en-US" dirty="0">
                <a:gradFill>
                  <a:gsLst>
                    <a:gs pos="0">
                      <a:srgbClr val="FFFFFF"/>
                    </a:gs>
                    <a:gs pos="100000">
                      <a:srgbClr val="FFFFFF"/>
                    </a:gs>
                  </a:gsLst>
                  <a:lin ang="5400000" scaled="0"/>
                </a:gradFill>
                <a:ea typeface="Segoe UI" pitchFamily="34" charset="0"/>
                <a:cs typeface="Segoe UI" pitchFamily="34" charset="0"/>
              </a:rPr>
              <a:t>time for </a:t>
            </a:r>
            <a:r>
              <a:rPr lang="en-US" dirty="0" smtClean="0">
                <a:gradFill>
                  <a:gsLst>
                    <a:gs pos="0">
                      <a:srgbClr val="FFFFFF"/>
                    </a:gs>
                    <a:gs pos="100000">
                      <a:srgbClr val="FFFFFF"/>
                    </a:gs>
                  </a:gsLst>
                  <a:lin ang="5400000" scaled="0"/>
                </a:gradFill>
                <a:ea typeface="Segoe UI" pitchFamily="34" charset="0"/>
                <a:cs typeface="Segoe UI" pitchFamily="34" charset="0"/>
              </a:rPr>
              <a:t>new SharePoint developers </a:t>
            </a:r>
            <a:r>
              <a:rPr lang="en-US" dirty="0">
                <a:gradFill>
                  <a:gsLst>
                    <a:gs pos="0">
                      <a:srgbClr val="FFFFFF"/>
                    </a:gs>
                    <a:gs pos="100000">
                      <a:srgbClr val="FFFFFF"/>
                    </a:gs>
                  </a:gsLst>
                  <a:lin ang="5400000" scaled="0"/>
                </a:gradFill>
                <a:ea typeface="Segoe UI" pitchFamily="34" charset="0"/>
                <a:cs typeface="Segoe UI" pitchFamily="34" charset="0"/>
              </a:rPr>
              <a:t>is greatly reduced</a:t>
            </a:r>
          </a:p>
          <a:p>
            <a:pPr defTabSz="932472" fontAlgn="base">
              <a:lnSpc>
                <a:spcPct val="90000"/>
              </a:lnSpc>
              <a:spcBef>
                <a:spcPct val="0"/>
              </a:spcBef>
              <a:spcAft>
                <a:spcPts val="612"/>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463616" y="2430462"/>
            <a:ext cx="2331721" cy="2743200"/>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a:gradFill>
                  <a:gsLst>
                    <a:gs pos="0">
                      <a:srgbClr val="FFFFFF"/>
                    </a:gs>
                    <a:gs pos="100000">
                      <a:srgbClr val="FFFFFF"/>
                    </a:gs>
                  </a:gsLst>
                  <a:lin ang="5400000" scaled="0"/>
                </a:gradFill>
                <a:ea typeface="Segoe UI" pitchFamily="34" charset="0"/>
                <a:cs typeface="Segoe UI" pitchFamily="34" charset="0"/>
              </a:rPr>
              <a:t>Easier to upgrade to future versions of SharePoint</a:t>
            </a: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5079137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687264" y="2430462"/>
            <a:ext cx="5487260" cy="2741854"/>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Immersive </a:t>
            </a: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(Full Page)</a:t>
            </a:r>
          </a:p>
        </p:txBody>
      </p:sp>
      <p:sp>
        <p:nvSpPr>
          <p:cNvPr id="15" name="Rectangle 14"/>
          <p:cNvSpPr/>
          <p:nvPr/>
        </p:nvSpPr>
        <p:spPr bwMode="auto">
          <a:xfrm>
            <a:off x="9037880" y="2430462"/>
            <a:ext cx="2742957"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Extension App </a:t>
            </a: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(Custom Action)</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6222284" y="2430462"/>
            <a:ext cx="2744545" cy="2741854"/>
          </a:xfrm>
          <a:prstGeom prst="rect">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App Part</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6" name="Title 5"/>
          <p:cNvSpPr>
            <a:spLocks noGrp="1"/>
          </p:cNvSpPr>
          <p:nvPr>
            <p:ph type="title"/>
          </p:nvPr>
        </p:nvSpPr>
        <p:spPr/>
        <p:txBody>
          <a:bodyPr/>
          <a:lstStyle/>
          <a:p>
            <a:r>
              <a:rPr lang="en-US" dirty="0" smtClean="0"/>
              <a:t>Types of Form Apps</a:t>
            </a:r>
            <a:endParaRPr lang="en-US" dirty="0"/>
          </a:p>
        </p:txBody>
      </p:sp>
      <p:pic>
        <p:nvPicPr>
          <p:cNvPr id="2" name="Picture 1"/>
          <p:cNvPicPr>
            <a:picLocks noChangeAspect="1"/>
          </p:cNvPicPr>
          <p:nvPr/>
        </p:nvPicPr>
        <p:blipFill>
          <a:blip r:embed="rId3"/>
          <a:stretch>
            <a:fillRect/>
          </a:stretch>
        </p:blipFill>
        <p:spPr>
          <a:xfrm>
            <a:off x="2397532" y="3490466"/>
            <a:ext cx="2066723" cy="621846"/>
          </a:xfrm>
          <a:prstGeom prst="rect">
            <a:avLst/>
          </a:prstGeom>
        </p:spPr>
      </p:pic>
      <p:pic>
        <p:nvPicPr>
          <p:cNvPr id="3" name="Picture 2"/>
          <p:cNvPicPr>
            <a:picLocks noChangeAspect="1"/>
          </p:cNvPicPr>
          <p:nvPr/>
        </p:nvPicPr>
        <p:blipFill>
          <a:blip r:embed="rId4"/>
          <a:stretch>
            <a:fillRect/>
          </a:stretch>
        </p:blipFill>
        <p:spPr>
          <a:xfrm>
            <a:off x="7131220" y="3490466"/>
            <a:ext cx="926672" cy="621846"/>
          </a:xfrm>
          <a:prstGeom prst="rect">
            <a:avLst/>
          </a:prstGeom>
        </p:spPr>
      </p:pic>
      <p:pic>
        <p:nvPicPr>
          <p:cNvPr id="4" name="Picture 3"/>
          <p:cNvPicPr>
            <a:picLocks noChangeAspect="1"/>
          </p:cNvPicPr>
          <p:nvPr/>
        </p:nvPicPr>
        <p:blipFill>
          <a:blip r:embed="rId5"/>
          <a:stretch>
            <a:fillRect/>
          </a:stretch>
        </p:blipFill>
        <p:spPr>
          <a:xfrm>
            <a:off x="9946022" y="3490466"/>
            <a:ext cx="926672" cy="621846"/>
          </a:xfrm>
          <a:prstGeom prst="rect">
            <a:avLst/>
          </a:prstGeom>
        </p:spPr>
      </p:pic>
    </p:spTree>
    <p:extLst>
      <p:ext uri="{BB962C8B-B14F-4D97-AF65-F5344CB8AC3E}">
        <p14:creationId xmlns:p14="http://schemas.microsoft.com/office/powerpoint/2010/main" val="154816992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lumMod val="75000"/>
            <a:lumOff val="2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TypeScript</a:t>
            </a:r>
            <a:endParaRPr lang="en-US" dirty="0"/>
          </a:p>
        </p:txBody>
      </p:sp>
      <p:sp>
        <p:nvSpPr>
          <p:cNvPr id="3" name="TextBox 2"/>
          <p:cNvSpPr txBox="1"/>
          <p:nvPr/>
        </p:nvSpPr>
        <p:spPr>
          <a:xfrm>
            <a:off x="6142037" y="0"/>
            <a:ext cx="6294438" cy="6994525"/>
          </a:xfrm>
          <a:prstGeom prst="rect">
            <a:avLst/>
          </a:prstGeom>
          <a:solidFill>
            <a:schemeClr val="tx1"/>
          </a:solidFill>
        </p:spPr>
        <p:txBody>
          <a:bodyPr wrap="square" lIns="182880" tIns="146304" rIns="182880" bIns="146304" rtlCol="0">
            <a:spAutoFit/>
          </a:bodyPr>
          <a:lstStyle/>
          <a:p>
            <a:pPr>
              <a:lnSpc>
                <a:spcPct val="90000"/>
              </a:lnSpc>
              <a:spcAft>
                <a:spcPts val="600"/>
              </a:spcAft>
            </a:pPr>
            <a:endParaRPr lang="en-US" sz="2400" dirty="0" err="1" smtClean="0">
              <a:gradFill>
                <a:gsLst>
                  <a:gs pos="2917">
                    <a:srgbClr val="FFFFFF"/>
                  </a:gs>
                  <a:gs pos="30000">
                    <a:srgbClr val="FFFFFF"/>
                  </a:gs>
                </a:gsLst>
                <a:lin ang="5400000" scaled="0"/>
              </a:gradFill>
            </a:endParaRPr>
          </a:p>
        </p:txBody>
      </p:sp>
      <p:pic>
        <p:nvPicPr>
          <p:cNvPr id="1026" name="Picture 2" descr="I Dont Always - I don't often write javascript but when I do, I like it compil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9846" y="667351"/>
            <a:ext cx="4518819" cy="56598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2373130"/>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3" name="Text Placeholder 2"/>
          <p:cNvSpPr>
            <a:spLocks noGrp="1"/>
          </p:cNvSpPr>
          <p:nvPr>
            <p:ph type="body" sz="quarter" idx="12"/>
          </p:nvPr>
        </p:nvSpPr>
        <p:spPr/>
        <p:txBody>
          <a:bodyPr/>
          <a:lstStyle/>
          <a:p>
            <a:r>
              <a:rPr lang="en-US" dirty="0" smtClean="0"/>
              <a:t>Web Form Apps</a:t>
            </a:r>
            <a:endParaRPr lang="en-US" dirty="0"/>
          </a:p>
        </p:txBody>
      </p:sp>
    </p:spTree>
    <p:extLst>
      <p:ext uri="{BB962C8B-B14F-4D97-AF65-F5344CB8AC3E}">
        <p14:creationId xmlns:p14="http://schemas.microsoft.com/office/powerpoint/2010/main" val="2346157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 Started with SharePoint Forms</a:t>
            </a:r>
            <a:endParaRPr lang="en-US" dirty="0"/>
          </a:p>
        </p:txBody>
      </p:sp>
      <p:sp>
        <p:nvSpPr>
          <p:cNvPr id="5" name="Rectangle 4"/>
          <p:cNvSpPr/>
          <p:nvPr/>
        </p:nvSpPr>
        <p:spPr bwMode="auto">
          <a:xfrm>
            <a:off x="-4122" y="2819400"/>
            <a:ext cx="12188825" cy="1219200"/>
          </a:xfrm>
          <a:prstGeom prst="rect">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2295525" defTabSz="914099" fontAlgn="base">
              <a:spcBef>
                <a:spcPct val="0"/>
              </a:spcBef>
              <a:spcAft>
                <a:spcPct val="0"/>
              </a:spcAft>
            </a:pPr>
            <a:r>
              <a:rPr lang="en-US" sz="2800" spc="-70" dirty="0" smtClean="0">
                <a:solidFill>
                  <a:srgbClr val="FFFFFF"/>
                </a:solidFill>
                <a:latin typeface="Segoe UI Light"/>
                <a:cs typeface="Segoe Pro Light"/>
              </a:rPr>
              <a:t>Learn about Access 2013</a:t>
            </a:r>
            <a:endParaRPr lang="en-US" sz="2800" spc="-70" dirty="0">
              <a:solidFill>
                <a:srgbClr val="FFFFFF"/>
              </a:solidFill>
              <a:latin typeface="Segoe UI Light"/>
              <a:cs typeface="Segoe Pro Light"/>
            </a:endParaRPr>
          </a:p>
          <a:p>
            <a:pPr marL="2295525" defTabSz="914099" fontAlgn="base">
              <a:spcBef>
                <a:spcPct val="0"/>
              </a:spcBef>
              <a:spcAft>
                <a:spcPct val="0"/>
              </a:spcAft>
            </a:pPr>
            <a:r>
              <a:rPr lang="en-US" sz="2000" spc="-70" dirty="0">
                <a:solidFill>
                  <a:srgbClr val="FFFFFF"/>
                </a:solidFill>
                <a:cs typeface="Segoe Pro Light"/>
                <a:hlinkClick r:id="rId3"/>
              </a:rPr>
              <a:t>http://</a:t>
            </a:r>
            <a:r>
              <a:rPr lang="en-US" sz="2000" spc="-70" dirty="0" smtClean="0">
                <a:solidFill>
                  <a:srgbClr val="FFFFFF"/>
                </a:solidFill>
                <a:cs typeface="Segoe Pro Light"/>
                <a:hlinkClick r:id="rId3"/>
              </a:rPr>
              <a:t>aka.ms/spc239access </a:t>
            </a:r>
            <a:endParaRPr lang="en-US" sz="2000" spc="-70" dirty="0">
              <a:solidFill>
                <a:srgbClr val="FFFFFF"/>
              </a:solidFill>
              <a:cs typeface="Segoe Pro Light"/>
            </a:endParaRPr>
          </a:p>
        </p:txBody>
      </p:sp>
      <p:sp>
        <p:nvSpPr>
          <p:cNvPr id="8" name="Rectangle 7"/>
          <p:cNvSpPr/>
          <p:nvPr/>
        </p:nvSpPr>
        <p:spPr bwMode="auto">
          <a:xfrm>
            <a:off x="-4122" y="1428218"/>
            <a:ext cx="12200245" cy="12192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2295525" defTabSz="933450" fontAlgn="base">
              <a:spcBef>
                <a:spcPct val="0"/>
              </a:spcBef>
              <a:spcAft>
                <a:spcPct val="0"/>
              </a:spcAft>
            </a:pPr>
            <a:r>
              <a:rPr lang="en-US" sz="2800" spc="-70" dirty="0" smtClean="0">
                <a:solidFill>
                  <a:srgbClr val="FFFFFF"/>
                </a:solidFill>
                <a:latin typeface="Segoe UI Light"/>
                <a:cs typeface="Segoe Pro Light"/>
              </a:rPr>
              <a:t>Explore InfoPath 2013</a:t>
            </a:r>
            <a:endParaRPr lang="en-US" sz="2800" spc="-70" dirty="0">
              <a:solidFill>
                <a:srgbClr val="FFFFFF"/>
              </a:solidFill>
              <a:latin typeface="Segoe UI Light"/>
              <a:cs typeface="Segoe Pro Light"/>
            </a:endParaRPr>
          </a:p>
          <a:p>
            <a:pPr marL="2295525" defTabSz="933450" fontAlgn="base">
              <a:spcBef>
                <a:spcPct val="0"/>
              </a:spcBef>
              <a:spcAft>
                <a:spcPct val="0"/>
              </a:spcAft>
            </a:pPr>
            <a:r>
              <a:rPr lang="en-US" sz="2000" dirty="0">
                <a:solidFill>
                  <a:srgbClr val="FFFFFF"/>
                </a:solidFill>
                <a:hlinkClick r:id="rId4"/>
              </a:rPr>
              <a:t>http://</a:t>
            </a:r>
            <a:r>
              <a:rPr lang="en-US" sz="2000" dirty="0" smtClean="0">
                <a:solidFill>
                  <a:srgbClr val="FFFFFF"/>
                </a:solidFill>
                <a:hlinkClick r:id="rId4"/>
              </a:rPr>
              <a:t>aka.ms/spc239ip </a:t>
            </a:r>
            <a:endParaRPr lang="en-US" sz="2000" spc="-70" dirty="0">
              <a:solidFill>
                <a:srgbClr val="0072C6">
                  <a:lumMod val="20000"/>
                  <a:lumOff val="80000"/>
                </a:srgbClr>
              </a:solidFill>
              <a:cs typeface="Segoe Pro Light"/>
            </a:endParaRPr>
          </a:p>
        </p:txBody>
      </p:sp>
      <p:sp>
        <p:nvSpPr>
          <p:cNvPr id="11" name="Rectangle 10"/>
          <p:cNvSpPr/>
          <p:nvPr/>
        </p:nvSpPr>
        <p:spPr bwMode="auto">
          <a:xfrm>
            <a:off x="-4122" y="4210582"/>
            <a:ext cx="12200246" cy="1219200"/>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2295525" defTabSz="914363"/>
            <a:r>
              <a:rPr lang="en-US" sz="2800" spc="-70" dirty="0" smtClean="0">
                <a:solidFill>
                  <a:srgbClr val="FFFFFF"/>
                </a:solidFill>
                <a:latin typeface="Segoe UI Light"/>
              </a:rPr>
              <a:t>Get started with the Cloud App model</a:t>
            </a:r>
            <a:endParaRPr lang="en-US" sz="2800" spc="-70" dirty="0">
              <a:solidFill>
                <a:srgbClr val="FFFFFF"/>
              </a:solidFill>
              <a:latin typeface="Segoe UI Light"/>
            </a:endParaRPr>
          </a:p>
          <a:p>
            <a:pPr marL="2295525" defTabSz="914363"/>
            <a:r>
              <a:rPr lang="en-US" sz="2000" spc="-70" dirty="0" smtClean="0">
                <a:solidFill>
                  <a:srgbClr val="FFFFFF"/>
                </a:solidFill>
                <a:hlinkClick r:id="rId5"/>
              </a:rPr>
              <a:t>http://dev.office.com </a:t>
            </a:r>
            <a:endParaRPr lang="en-US" sz="2000" spc="-70" dirty="0">
              <a:solidFill>
                <a:srgbClr val="FFFFFF"/>
              </a:solidFill>
            </a:endParaRPr>
          </a:p>
        </p:txBody>
      </p:sp>
      <p:pic>
        <p:nvPicPr>
          <p:cNvPr id="14" name="Picture 13"/>
          <p:cNvPicPr>
            <a:picLocks noChangeAspect="1"/>
          </p:cNvPicPr>
          <p:nvPr/>
        </p:nvPicPr>
        <p:blipFill>
          <a:blip r:embed="rId6"/>
          <a:stretch>
            <a:fillRect/>
          </a:stretch>
        </p:blipFill>
        <p:spPr>
          <a:xfrm>
            <a:off x="808037" y="1647293"/>
            <a:ext cx="819150" cy="781050"/>
          </a:xfrm>
          <a:prstGeom prst="rect">
            <a:avLst/>
          </a:prstGeom>
        </p:spPr>
      </p:pic>
      <p:pic>
        <p:nvPicPr>
          <p:cNvPr id="15" name="Picture 14"/>
          <p:cNvPicPr>
            <a:picLocks noChangeAspect="1"/>
          </p:cNvPicPr>
          <p:nvPr/>
        </p:nvPicPr>
        <p:blipFill>
          <a:blip r:embed="rId7"/>
          <a:stretch>
            <a:fillRect/>
          </a:stretch>
        </p:blipFill>
        <p:spPr>
          <a:xfrm>
            <a:off x="788987" y="3038475"/>
            <a:ext cx="857250" cy="781050"/>
          </a:xfrm>
          <a:prstGeom prst="rect">
            <a:avLst/>
          </a:prstGeom>
        </p:spPr>
      </p:pic>
      <p:pic>
        <p:nvPicPr>
          <p:cNvPr id="17" name="Picture 16"/>
          <p:cNvPicPr>
            <a:picLocks noChangeAspect="1"/>
          </p:cNvPicPr>
          <p:nvPr/>
        </p:nvPicPr>
        <p:blipFill>
          <a:blip r:embed="rId8"/>
          <a:stretch>
            <a:fillRect/>
          </a:stretch>
        </p:blipFill>
        <p:spPr>
          <a:xfrm>
            <a:off x="837345" y="4439915"/>
            <a:ext cx="760533" cy="760533"/>
          </a:xfrm>
          <a:prstGeom prst="rect">
            <a:avLst/>
          </a:prstGeom>
        </p:spPr>
      </p:pic>
      <p:sp>
        <p:nvSpPr>
          <p:cNvPr id="9" name="Rectangle 8"/>
          <p:cNvSpPr/>
          <p:nvPr/>
        </p:nvSpPr>
        <p:spPr bwMode="auto">
          <a:xfrm>
            <a:off x="0" y="5601764"/>
            <a:ext cx="12200246" cy="1219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marL="2295525" defTabSz="914363"/>
            <a:r>
              <a:rPr lang="en-US" sz="2800" spc="-70" dirty="0" smtClean="0">
                <a:solidFill>
                  <a:srgbClr val="FFFFFF"/>
                </a:solidFill>
                <a:latin typeface="Segoe UI Light"/>
              </a:rPr>
              <a:t>Explore using </a:t>
            </a:r>
            <a:r>
              <a:rPr lang="en-US" sz="2800" spc="-70" dirty="0" err="1" smtClean="0">
                <a:solidFill>
                  <a:srgbClr val="FFFFFF"/>
                </a:solidFill>
                <a:latin typeface="Segoe UI Light"/>
              </a:rPr>
              <a:t>TypeScript</a:t>
            </a:r>
            <a:r>
              <a:rPr lang="en-US" sz="2800" spc="-70" dirty="0" smtClean="0">
                <a:solidFill>
                  <a:srgbClr val="FFFFFF"/>
                </a:solidFill>
                <a:latin typeface="Segoe UI Light"/>
              </a:rPr>
              <a:t> in SharePoint Apps</a:t>
            </a:r>
            <a:endParaRPr lang="en-US" sz="2800" spc="-70" dirty="0">
              <a:solidFill>
                <a:srgbClr val="FFFFFF"/>
              </a:solidFill>
              <a:latin typeface="Segoe UI Light"/>
            </a:endParaRPr>
          </a:p>
          <a:p>
            <a:pPr marL="2295525" defTabSz="914363"/>
            <a:r>
              <a:rPr lang="en-US" sz="2000" spc="-70" dirty="0">
                <a:solidFill>
                  <a:srgbClr val="FFFFFF"/>
                </a:solidFill>
                <a:hlinkClick r:id="rId9"/>
              </a:rPr>
              <a:t>http://</a:t>
            </a:r>
            <a:r>
              <a:rPr lang="en-US" sz="2000" spc="-70" dirty="0" smtClean="0">
                <a:solidFill>
                  <a:srgbClr val="FFFFFF"/>
                </a:solidFill>
                <a:hlinkClick r:id="rId9"/>
              </a:rPr>
              <a:t>aka.ms/spc239typescript</a:t>
            </a:r>
            <a:r>
              <a:rPr lang="en-US" sz="2000" spc="-70" dirty="0" smtClean="0">
                <a:solidFill>
                  <a:srgbClr val="FFFFFF"/>
                </a:solidFill>
              </a:rPr>
              <a:t> </a:t>
            </a:r>
            <a:endParaRPr lang="en-US" sz="2000" spc="-70" dirty="0">
              <a:solidFill>
                <a:srgbClr val="FFFFFF"/>
              </a:solidFill>
            </a:endParaRPr>
          </a:p>
        </p:txBody>
      </p:sp>
      <p:pic>
        <p:nvPicPr>
          <p:cNvPr id="10" name="Picture 9"/>
          <p:cNvPicPr>
            <a:picLocks noChangeAspect="1"/>
          </p:cNvPicPr>
          <p:nvPr/>
        </p:nvPicPr>
        <p:blipFill>
          <a:blip r:embed="rId8"/>
          <a:stretch>
            <a:fillRect/>
          </a:stretch>
        </p:blipFill>
        <p:spPr>
          <a:xfrm>
            <a:off x="841467" y="5831097"/>
            <a:ext cx="760533" cy="760533"/>
          </a:xfrm>
          <a:prstGeom prst="rect">
            <a:avLst/>
          </a:prstGeom>
        </p:spPr>
      </p:pic>
    </p:spTree>
    <p:extLst>
      <p:ext uri="{BB962C8B-B14F-4D97-AF65-F5344CB8AC3E}">
        <p14:creationId xmlns:p14="http://schemas.microsoft.com/office/powerpoint/2010/main" val="240630780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Sessions</a:t>
            </a:r>
            <a:endParaRPr lang="en-US" dirty="0"/>
          </a:p>
        </p:txBody>
      </p:sp>
      <p:sp>
        <p:nvSpPr>
          <p:cNvPr id="3" name="Text Placeholder 2"/>
          <p:cNvSpPr>
            <a:spLocks noGrp="1"/>
          </p:cNvSpPr>
          <p:nvPr>
            <p:ph type="body" sz="quarter" idx="10"/>
          </p:nvPr>
        </p:nvSpPr>
        <p:spPr>
          <a:xfrm>
            <a:off x="274638" y="1212850"/>
            <a:ext cx="11887200" cy="4124206"/>
          </a:xfrm>
        </p:spPr>
        <p:txBody>
          <a:bodyPr/>
          <a:lstStyle/>
          <a:p>
            <a:r>
              <a:rPr lang="en-US" dirty="0" smtClean="0"/>
              <a:t>Breakouts</a:t>
            </a:r>
          </a:p>
          <a:p>
            <a:pPr lvl="1"/>
            <a:r>
              <a:rPr lang="en-US" dirty="0" smtClean="0"/>
              <a:t>Apps for SharePoint in 60 seconds with Access 2013 (SPC026)</a:t>
            </a:r>
          </a:p>
          <a:p>
            <a:pPr lvl="1"/>
            <a:r>
              <a:rPr lang="en-US" dirty="0" smtClean="0"/>
              <a:t>Building </a:t>
            </a:r>
            <a:r>
              <a:rPr lang="en-US" dirty="0"/>
              <a:t>Apps for SharePoint with Access 2013: A deeper dive (SPC071</a:t>
            </a:r>
            <a:r>
              <a:rPr lang="en-US" dirty="0" smtClean="0"/>
              <a:t>)</a:t>
            </a:r>
          </a:p>
          <a:p>
            <a:pPr lvl="1"/>
            <a:r>
              <a:rPr lang="en-US" dirty="0"/>
              <a:t>What's New for Developers in Office 2013 and SharePoint </a:t>
            </a:r>
            <a:r>
              <a:rPr lang="en-US" dirty="0" smtClean="0"/>
              <a:t>2013 (SPC253)</a:t>
            </a:r>
          </a:p>
          <a:p>
            <a:pPr lvl="1"/>
            <a:r>
              <a:rPr lang="en-US" dirty="0"/>
              <a:t>Introduction to the Cloud App Model for Office and SharePoint 2013, Part 1 (</a:t>
            </a:r>
            <a:r>
              <a:rPr lang="en-US" dirty="0" smtClean="0"/>
              <a:t>SPC133)</a:t>
            </a:r>
          </a:p>
          <a:p>
            <a:pPr lvl="1"/>
            <a:r>
              <a:rPr lang="en-US" dirty="0"/>
              <a:t>Introduction to the Cloud App Model for Office and SharePoint 2013, Part 2 (</a:t>
            </a:r>
            <a:r>
              <a:rPr lang="en-US" dirty="0" smtClean="0"/>
              <a:t>SPC134)</a:t>
            </a:r>
          </a:p>
          <a:p>
            <a:pPr lvl="1"/>
            <a:r>
              <a:rPr lang="en-US" dirty="0" smtClean="0"/>
              <a:t>Using </a:t>
            </a:r>
            <a:r>
              <a:rPr lang="en-US" dirty="0" err="1"/>
              <a:t>TypeScript</a:t>
            </a:r>
            <a:r>
              <a:rPr lang="en-US" dirty="0"/>
              <a:t> to build </a:t>
            </a:r>
            <a:r>
              <a:rPr lang="en-US" dirty="0" smtClean="0"/>
              <a:t>Apps </a:t>
            </a:r>
            <a:r>
              <a:rPr lang="en-US" dirty="0"/>
              <a:t>for Office and </a:t>
            </a:r>
            <a:r>
              <a:rPr lang="en-US" dirty="0" smtClean="0"/>
              <a:t>SharePoint (SPC176)</a:t>
            </a:r>
          </a:p>
          <a:p>
            <a:r>
              <a:rPr lang="en-US" dirty="0" smtClean="0"/>
              <a:t>Hands on Labs</a:t>
            </a:r>
            <a:endParaRPr lang="en-US" dirty="0"/>
          </a:p>
          <a:p>
            <a:pPr lvl="1"/>
            <a:r>
              <a:rPr lang="en-US" dirty="0" smtClean="0"/>
              <a:t>Building </a:t>
            </a:r>
            <a:r>
              <a:rPr lang="en-US" dirty="0"/>
              <a:t>Custom Forms for SharePoint 2013 </a:t>
            </a:r>
            <a:r>
              <a:rPr lang="en-US" dirty="0" smtClean="0"/>
              <a:t>(HOL013)</a:t>
            </a:r>
            <a:endParaRPr lang="en-US" dirty="0"/>
          </a:p>
          <a:p>
            <a:pPr lvl="1"/>
            <a:r>
              <a:rPr lang="en-US" dirty="0"/>
              <a:t>Creating a SharePoint App with Access Services </a:t>
            </a:r>
            <a:r>
              <a:rPr lang="en-US" dirty="0" smtClean="0"/>
              <a:t>(HOL045)</a:t>
            </a:r>
            <a:endParaRPr lang="en-US" dirty="0"/>
          </a:p>
        </p:txBody>
      </p:sp>
    </p:spTree>
    <p:extLst>
      <p:ext uri="{BB962C8B-B14F-4D97-AF65-F5344CB8AC3E}">
        <p14:creationId xmlns:p14="http://schemas.microsoft.com/office/powerpoint/2010/main" val="2183117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203485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773118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bwMode="auto">
          <a:xfrm>
            <a:off x="274638" y="295274"/>
            <a:ext cx="4572000" cy="5487988"/>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12" name="Title 1"/>
          <p:cNvSpPr txBox="1">
            <a:spLocks/>
          </p:cNvSpPr>
          <p:nvPr/>
        </p:nvSpPr>
        <p:spPr>
          <a:xfrm>
            <a:off x="279894" y="195941"/>
            <a:ext cx="11887702" cy="1684172"/>
          </a:xfrm>
          <a:prstGeom prst="rect">
            <a:avLst/>
          </a:prstGeom>
        </p:spPr>
        <p:txBody>
          <a:bodyPr vert="horz" wrap="square" lIns="130589" tIns="186556" rIns="130589"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a:gradFill>
                  <a:gsLst>
                    <a:gs pos="5833">
                      <a:srgbClr val="FFFFFF"/>
                    </a:gs>
                    <a:gs pos="100000">
                      <a:srgbClr val="FFFFFF"/>
                    </a:gs>
                  </a:gsLst>
                  <a:lin ang="5400000" scaled="0"/>
                </a:gradFill>
                <a:cs typeface="Segoe UI" pitchFamily="34" charset="0"/>
              </a:rPr>
              <a:t>Audience </a:t>
            </a:r>
          </a:p>
          <a:p>
            <a:r>
              <a:rPr>
                <a:gradFill>
                  <a:gsLst>
                    <a:gs pos="5833">
                      <a:srgbClr val="FFFFFF"/>
                    </a:gs>
                    <a:gs pos="100000">
                      <a:srgbClr val="FFFFFF"/>
                    </a:gs>
                  </a:gsLst>
                  <a:lin ang="5400000" scaled="0"/>
                </a:gradFill>
                <a:cs typeface="Segoe UI" pitchFamily="34" charset="0"/>
              </a:rPr>
              <a:t>Participation</a:t>
            </a:r>
          </a:p>
        </p:txBody>
      </p:sp>
      <p:sp>
        <p:nvSpPr>
          <p:cNvPr id="2" name="TextBox 1"/>
          <p:cNvSpPr txBox="1"/>
          <p:nvPr/>
        </p:nvSpPr>
        <p:spPr>
          <a:xfrm>
            <a:off x="274639" y="2049462"/>
            <a:ext cx="4572000" cy="2820988"/>
          </a:xfrm>
          <a:prstGeom prst="rect">
            <a:avLst/>
          </a:prstGeom>
          <a:noFill/>
        </p:spPr>
        <p:txBody>
          <a:bodyPr wrap="square" lIns="182880" tIns="146304" rIns="182880" bIns="146304" rtlCol="0">
            <a:noAutofit/>
          </a:bodyPr>
          <a:lstStyle/>
          <a:p>
            <a:pPr>
              <a:lnSpc>
                <a:spcPct val="90000"/>
              </a:lnSpc>
              <a:spcBef>
                <a:spcPct val="20000"/>
              </a:spcBef>
              <a:buSzPct val="90000"/>
            </a:pPr>
            <a:r>
              <a:rPr lang="en-US" sz="2400" dirty="0" smtClean="0">
                <a:gradFill>
                  <a:gsLst>
                    <a:gs pos="0">
                      <a:srgbClr val="FFFFFF"/>
                    </a:gs>
                    <a:gs pos="100000">
                      <a:srgbClr val="FFFFFF"/>
                    </a:gs>
                  </a:gsLst>
                  <a:lin ang="5400000" scaled="0"/>
                </a:gradFill>
                <a:latin typeface="Segoe UI Light"/>
              </a:rPr>
              <a:t>Tweet your feedback and questions during the session using hashtag #SPC239 for your chance at fabulous prizes! </a:t>
            </a:r>
          </a:p>
          <a:p>
            <a:pPr>
              <a:lnSpc>
                <a:spcPct val="90000"/>
              </a:lnSpc>
              <a:spcBef>
                <a:spcPct val="20000"/>
              </a:spcBef>
              <a:buSzPct val="90000"/>
            </a:pPr>
            <a:endParaRPr lang="en-US" sz="2400" dirty="0">
              <a:gradFill>
                <a:gsLst>
                  <a:gs pos="0">
                    <a:srgbClr val="FFFFFF"/>
                  </a:gs>
                  <a:gs pos="100000">
                    <a:srgbClr val="FFFFFF"/>
                  </a:gs>
                </a:gsLst>
                <a:lin ang="5400000" scaled="0"/>
              </a:gradFill>
              <a:latin typeface="Segoe UI Light"/>
            </a:endParaRPr>
          </a:p>
          <a:p>
            <a:pPr>
              <a:lnSpc>
                <a:spcPct val="90000"/>
              </a:lnSpc>
              <a:spcBef>
                <a:spcPct val="20000"/>
              </a:spcBef>
              <a:buSzPct val="90000"/>
            </a:pPr>
            <a:r>
              <a:rPr lang="en-US" sz="2400" dirty="0" smtClean="0">
                <a:gradFill>
                  <a:gsLst>
                    <a:gs pos="0">
                      <a:srgbClr val="FFFFFF"/>
                    </a:gs>
                    <a:gs pos="100000">
                      <a:srgbClr val="FFFFFF"/>
                    </a:gs>
                  </a:gsLst>
                  <a:lin ang="5400000" scaled="0"/>
                </a:gradFill>
                <a:latin typeface="Segoe UI Light"/>
              </a:rPr>
              <a:t>Flattery will get you everywhere!</a:t>
            </a:r>
            <a:endParaRPr lang="en-US" sz="2400" dirty="0">
              <a:gradFill>
                <a:gsLst>
                  <a:gs pos="0">
                    <a:srgbClr val="FFFFFF"/>
                  </a:gs>
                  <a:gs pos="100000">
                    <a:srgbClr val="FFFFFF"/>
                  </a:gs>
                </a:gsLst>
                <a:lin ang="5400000" scaled="0"/>
              </a:gradFill>
              <a:latin typeface="Segoe UI Light"/>
            </a:endParaRPr>
          </a:p>
        </p:txBody>
      </p:sp>
      <p:sp>
        <p:nvSpPr>
          <p:cNvPr id="5" name="Freeform 13"/>
          <p:cNvSpPr>
            <a:spLocks noEditPoints="1"/>
          </p:cNvSpPr>
          <p:nvPr/>
        </p:nvSpPr>
        <p:spPr bwMode="black">
          <a:xfrm>
            <a:off x="503237" y="4557422"/>
            <a:ext cx="1133393" cy="964754"/>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rgbClr val="505050">
                  <a:lumMod val="50000"/>
                </a:srgbClr>
              </a:solidFill>
              <a:latin typeface="Segoe Light" pitchFamily="34" charset="0"/>
            </a:endParaRPr>
          </a:p>
        </p:txBody>
      </p:sp>
    </p:spTree>
    <p:extLst>
      <p:ext uri="{BB962C8B-B14F-4D97-AF65-F5344CB8AC3E}">
        <p14:creationId xmlns:p14="http://schemas.microsoft.com/office/powerpoint/2010/main" val="3414628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Happy 13</a:t>
            </a:r>
            <a:r>
              <a:rPr lang="en-US" baseline="30000" dirty="0" smtClean="0"/>
              <a:t>th</a:t>
            </a:r>
            <a:r>
              <a:rPr lang="en-US" dirty="0" smtClean="0"/>
              <a:t> Birthday </a:t>
            </a:r>
            <a:br>
              <a:rPr lang="en-US" dirty="0" smtClean="0"/>
            </a:br>
            <a:r>
              <a:rPr lang="en-US" dirty="0" smtClean="0"/>
              <a:t>Sydney!</a:t>
            </a:r>
            <a:endParaRPr lang="en-US" dirty="0"/>
          </a:p>
        </p:txBody>
      </p:sp>
      <p:sp>
        <p:nvSpPr>
          <p:cNvPr id="5" name="TextBox 4"/>
          <p:cNvSpPr txBox="1"/>
          <p:nvPr/>
        </p:nvSpPr>
        <p:spPr>
          <a:xfrm>
            <a:off x="6142037" y="0"/>
            <a:ext cx="6294438" cy="6994525"/>
          </a:xfrm>
          <a:prstGeom prst="rect">
            <a:avLst/>
          </a:prstGeom>
          <a:blipFill>
            <a:blip r:embed="rId3"/>
            <a:stretch>
              <a:fillRect/>
            </a:stretch>
          </a:blipFill>
        </p:spPr>
        <p:txBody>
          <a:bodyPr wrap="square" lIns="182880" tIns="146304" rIns="182880" bIns="146304" rtlCol="0">
            <a:spAutoFit/>
          </a:bodyPr>
          <a:lstStyle/>
          <a:p>
            <a:pPr>
              <a:lnSpc>
                <a:spcPct val="90000"/>
              </a:lnSpc>
              <a:spcAft>
                <a:spcPts val="600"/>
              </a:spcAft>
            </a:pPr>
            <a:endParaRPr lang="en-US" sz="2400" dirty="0" err="1" smtClean="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358207911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Enterprise Forms</a:t>
            </a:r>
            <a:br>
              <a:rPr lang="en-US" dirty="0" smtClean="0"/>
            </a:br>
            <a:r>
              <a:rPr lang="en-US" dirty="0" smtClean="0"/>
              <a:t>in SharePoint 2013</a:t>
            </a:r>
            <a:endParaRPr lang="en-US" dirty="0"/>
          </a:p>
        </p:txBody>
      </p:sp>
      <p:sp>
        <p:nvSpPr>
          <p:cNvPr id="3" name="TextBox 2"/>
          <p:cNvSpPr txBox="1"/>
          <p:nvPr/>
        </p:nvSpPr>
        <p:spPr>
          <a:xfrm>
            <a:off x="6142037" y="0"/>
            <a:ext cx="6294438" cy="6994525"/>
          </a:xfrm>
          <a:prstGeom prst="rect">
            <a:avLst/>
          </a:prstGeom>
          <a:blipFill>
            <a:blip r:embed="rId3"/>
            <a:stretch>
              <a:fillRect/>
            </a:stretch>
          </a:blipFill>
        </p:spPr>
        <p:txBody>
          <a:bodyPr wrap="square" lIns="182880" tIns="146304" rIns="182880" bIns="146304" rtlCol="0">
            <a:spAutoFit/>
          </a:bodyPr>
          <a:lstStyle/>
          <a:p>
            <a:pPr>
              <a:lnSpc>
                <a:spcPct val="90000"/>
              </a:lnSpc>
              <a:spcAft>
                <a:spcPts val="600"/>
              </a:spcAft>
            </a:pPr>
            <a:endParaRPr lang="en-US" sz="2400" dirty="0" err="1" smtClean="0">
              <a:gradFill>
                <a:gsLst>
                  <a:gs pos="2917">
                    <a:srgbClr val="FFFFFF"/>
                  </a:gs>
                  <a:gs pos="30000">
                    <a:srgbClr val="FFFFFF"/>
                  </a:gs>
                </a:gsLst>
                <a:lin ang="5400000" scaled="0"/>
              </a:gradFill>
            </a:endParaRPr>
          </a:p>
        </p:txBody>
      </p:sp>
      <p:pic>
        <p:nvPicPr>
          <p:cNvPr id="5" name="Picture 4"/>
          <p:cNvPicPr>
            <a:picLocks noChangeAspect="1"/>
          </p:cNvPicPr>
          <p:nvPr/>
        </p:nvPicPr>
        <p:blipFill>
          <a:blip r:embed="rId4"/>
          <a:stretch>
            <a:fillRect/>
          </a:stretch>
        </p:blipFill>
        <p:spPr>
          <a:xfrm>
            <a:off x="427037" y="2049462"/>
            <a:ext cx="819150" cy="781050"/>
          </a:xfrm>
          <a:prstGeom prst="rect">
            <a:avLst/>
          </a:prstGeom>
        </p:spPr>
      </p:pic>
      <p:pic>
        <p:nvPicPr>
          <p:cNvPr id="6" name="Picture 5"/>
          <p:cNvPicPr>
            <a:picLocks noChangeAspect="1"/>
          </p:cNvPicPr>
          <p:nvPr/>
        </p:nvPicPr>
        <p:blipFill>
          <a:blip r:embed="rId5"/>
          <a:stretch>
            <a:fillRect/>
          </a:stretch>
        </p:blipFill>
        <p:spPr>
          <a:xfrm>
            <a:off x="1493837" y="2049462"/>
            <a:ext cx="857250" cy="781050"/>
          </a:xfrm>
          <a:prstGeom prst="rect">
            <a:avLst/>
          </a:prstGeom>
        </p:spPr>
      </p:pic>
      <p:pic>
        <p:nvPicPr>
          <p:cNvPr id="7" name="Picture 6"/>
          <p:cNvPicPr>
            <a:picLocks noChangeAspect="1"/>
          </p:cNvPicPr>
          <p:nvPr/>
        </p:nvPicPr>
        <p:blipFill>
          <a:blip r:embed="rId6"/>
          <a:stretch>
            <a:fillRect/>
          </a:stretch>
        </p:blipFill>
        <p:spPr>
          <a:xfrm>
            <a:off x="2553313" y="2048348"/>
            <a:ext cx="760533" cy="760533"/>
          </a:xfrm>
          <a:prstGeom prst="rect">
            <a:avLst/>
          </a:prstGeom>
        </p:spPr>
      </p:pic>
    </p:spTree>
    <p:extLst>
      <p:ext uri="{BB962C8B-B14F-4D97-AF65-F5344CB8AC3E}">
        <p14:creationId xmlns:p14="http://schemas.microsoft.com/office/powerpoint/2010/main" val="133082083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Objectives and Takeaways</a:t>
            </a:r>
            <a:endParaRPr lang="en-US" dirty="0"/>
          </a:p>
        </p:txBody>
      </p:sp>
      <p:sp>
        <p:nvSpPr>
          <p:cNvPr id="8" name="Rectangle 7"/>
          <p:cNvSpPr/>
          <p:nvPr/>
        </p:nvSpPr>
        <p:spPr bwMode="auto">
          <a:xfrm>
            <a:off x="1332562" y="2430462"/>
            <a:ext cx="2331721" cy="27432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a:gradFill>
                  <a:gsLst>
                    <a:gs pos="0">
                      <a:srgbClr val="FFFFFF"/>
                    </a:gs>
                    <a:gs pos="100000">
                      <a:srgbClr val="FFFFFF"/>
                    </a:gs>
                  </a:gsLst>
                  <a:lin ang="5400000" scaled="0"/>
                </a:gradFill>
                <a:ea typeface="Segoe UI" pitchFamily="34" charset="0"/>
                <a:cs typeface="Segoe UI" pitchFamily="34" charset="0"/>
              </a:rPr>
              <a:t>SharePoint 2013 offers new options for enterprise </a:t>
            </a:r>
            <a:r>
              <a:rPr lang="en-US" dirty="0" smtClean="0">
                <a:gradFill>
                  <a:gsLst>
                    <a:gs pos="0">
                      <a:srgbClr val="FFFFFF"/>
                    </a:gs>
                    <a:gs pos="100000">
                      <a:srgbClr val="FFFFFF"/>
                    </a:gs>
                  </a:gsLst>
                  <a:lin ang="5400000" scaled="0"/>
                </a:gradFill>
                <a:ea typeface="Segoe UI" pitchFamily="34" charset="0"/>
                <a:cs typeface="Segoe UI" pitchFamily="34" charset="0"/>
              </a:rPr>
              <a:t>form solutions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3708411" y="2430462"/>
            <a:ext cx="2331721" cy="27432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Current investments in InfoPath are fully supported in SharePoint 2013</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6084260" y="2430462"/>
            <a:ext cx="2331721" cy="2743200"/>
          </a:xfrm>
          <a:prstGeom prst="rect">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a:gradFill>
                  <a:gsLst>
                    <a:gs pos="0">
                      <a:srgbClr val="FFFFFF"/>
                    </a:gs>
                    <a:gs pos="100000">
                      <a:srgbClr val="FFFFFF"/>
                    </a:gs>
                  </a:gsLst>
                  <a:lin ang="5400000" scaled="0"/>
                </a:gradFill>
                <a:ea typeface="Segoe UI" pitchFamily="34" charset="0"/>
                <a:cs typeface="Segoe UI" pitchFamily="34" charset="0"/>
              </a:rPr>
              <a:t>For new end-to-end business solutions we recommend that business users look to Access </a:t>
            </a:r>
            <a:r>
              <a:rPr lang="en-US" dirty="0" smtClean="0">
                <a:gradFill>
                  <a:gsLst>
                    <a:gs pos="0">
                      <a:srgbClr val="FFFFFF"/>
                    </a:gs>
                    <a:gs pos="100000">
                      <a:srgbClr val="FFFFFF"/>
                    </a:gs>
                  </a:gsLst>
                  <a:lin ang="5400000" scaled="0"/>
                </a:gradFill>
                <a:ea typeface="Segoe UI" pitchFamily="34" charset="0"/>
                <a:cs typeface="Segoe UI" pitchFamily="34" charset="0"/>
              </a:rPr>
              <a:t>2013 first</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463616" y="2430462"/>
            <a:ext cx="2331721" cy="2743200"/>
          </a:xfrm>
          <a:prstGeom prst="rect">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For highly custom </a:t>
            </a:r>
            <a:r>
              <a:rPr lang="en-US" dirty="0">
                <a:gradFill>
                  <a:gsLst>
                    <a:gs pos="0">
                      <a:srgbClr val="FFFFFF"/>
                    </a:gs>
                    <a:gs pos="100000">
                      <a:srgbClr val="FFFFFF"/>
                    </a:gs>
                  </a:gsLst>
                  <a:lin ang="5400000" scaled="0"/>
                </a:gradFill>
                <a:ea typeface="Segoe UI" pitchFamily="34" charset="0"/>
                <a:cs typeface="Segoe UI" pitchFamily="34" charset="0"/>
              </a:rPr>
              <a:t>forms we recommend that </a:t>
            </a:r>
            <a:r>
              <a:rPr lang="en-US" dirty="0" smtClean="0">
                <a:gradFill>
                  <a:gsLst>
                    <a:gs pos="0">
                      <a:srgbClr val="FFFFFF"/>
                    </a:gs>
                    <a:gs pos="100000">
                      <a:srgbClr val="FFFFFF"/>
                    </a:gs>
                  </a:gsLst>
                  <a:lin ang="5400000" scaled="0"/>
                </a:gradFill>
                <a:ea typeface="Segoe UI" pitchFamily="34" charset="0"/>
                <a:cs typeface="Segoe UI" pitchFamily="34" charset="0"/>
              </a:rPr>
              <a:t>developers leverage HTML forms with the </a:t>
            </a:r>
            <a:r>
              <a:rPr lang="en-US" dirty="0">
                <a:gradFill>
                  <a:gsLst>
                    <a:gs pos="0">
                      <a:srgbClr val="FFFFFF"/>
                    </a:gs>
                    <a:gs pos="100000">
                      <a:srgbClr val="FFFFFF"/>
                    </a:gs>
                  </a:gsLst>
                  <a:lin ang="5400000" scaled="0"/>
                </a:gradFill>
                <a:ea typeface="Segoe UI" pitchFamily="34" charset="0"/>
                <a:cs typeface="Segoe UI" pitchFamily="34" charset="0"/>
              </a:rPr>
              <a:t>new cloud </a:t>
            </a:r>
            <a:r>
              <a:rPr lang="en-US" dirty="0" smtClean="0">
                <a:gradFill>
                  <a:gsLst>
                    <a:gs pos="0">
                      <a:srgbClr val="FFFFFF"/>
                    </a:gs>
                    <a:gs pos="100000">
                      <a:srgbClr val="FFFFFF"/>
                    </a:gs>
                  </a:gsLst>
                  <a:lin ang="5400000" scaled="0"/>
                </a:gradFill>
                <a:ea typeface="Segoe UI" pitchFamily="34" charset="0"/>
                <a:cs typeface="Segoe UI" pitchFamily="34" charset="0"/>
              </a:rPr>
              <a:t>App </a:t>
            </a:r>
            <a:r>
              <a:rPr lang="en-US" dirty="0">
                <a:gradFill>
                  <a:gsLst>
                    <a:gs pos="0">
                      <a:srgbClr val="FFFFFF"/>
                    </a:gs>
                    <a:gs pos="100000">
                      <a:srgbClr val="FFFFFF"/>
                    </a:gs>
                  </a:gsLst>
                  <a:lin ang="5400000" scaled="0"/>
                </a:gradFill>
                <a:ea typeface="Segoe UI" pitchFamily="34" charset="0"/>
                <a:cs typeface="Segoe UI" pitchFamily="34" charset="0"/>
              </a:rPr>
              <a:t>model for </a:t>
            </a:r>
            <a:r>
              <a:rPr lang="en-US" dirty="0" smtClean="0">
                <a:gradFill>
                  <a:gsLst>
                    <a:gs pos="0">
                      <a:srgbClr val="FFFFFF"/>
                    </a:gs>
                    <a:gs pos="100000">
                      <a:srgbClr val="FFFFFF"/>
                    </a:gs>
                  </a:gsLst>
                  <a:lin ang="5400000" scaled="0"/>
                </a:gradFill>
                <a:ea typeface="Segoe UI" pitchFamily="34" charset="0"/>
                <a:cs typeface="Segoe UI" pitchFamily="34" charset="0"/>
              </a:rPr>
              <a:t>SharePoint 2013</a:t>
            </a: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83562331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InfoPath 2013 </a:t>
            </a:r>
            <a:endParaRPr lang="en-US" dirty="0"/>
          </a:p>
        </p:txBody>
      </p:sp>
      <p:pic>
        <p:nvPicPr>
          <p:cNvPr id="6" name="Picture 5"/>
          <p:cNvPicPr>
            <a:picLocks noChangeAspect="1"/>
          </p:cNvPicPr>
          <p:nvPr/>
        </p:nvPicPr>
        <p:blipFill>
          <a:blip r:embed="rId2"/>
          <a:stretch>
            <a:fillRect/>
          </a:stretch>
        </p:blipFill>
        <p:spPr>
          <a:xfrm>
            <a:off x="503237" y="601662"/>
            <a:ext cx="1143000" cy="1089837"/>
          </a:xfrm>
          <a:prstGeom prst="rect">
            <a:avLst/>
          </a:prstGeom>
        </p:spPr>
      </p:pic>
    </p:spTree>
    <p:extLst>
      <p:ext uri="{BB962C8B-B14F-4D97-AF65-F5344CB8AC3E}">
        <p14:creationId xmlns:p14="http://schemas.microsoft.com/office/powerpoint/2010/main" val="149908895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InfoPath 2013</a:t>
            </a:r>
            <a:endParaRPr lang="en-US" dirty="0"/>
          </a:p>
        </p:txBody>
      </p:sp>
      <p:sp>
        <p:nvSpPr>
          <p:cNvPr id="8" name="Rectangle 7"/>
          <p:cNvSpPr/>
          <p:nvPr/>
        </p:nvSpPr>
        <p:spPr bwMode="auto">
          <a:xfrm>
            <a:off x="1332562" y="2430462"/>
            <a:ext cx="2331721" cy="27432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InfoPath 2013 is fully supported in SharePoint 2013</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3708411" y="2430462"/>
            <a:ext cx="2331721" cy="27432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Continues to provide great form customization solution for business users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6084260" y="2430462"/>
            <a:ext cx="2331721" cy="27432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Current investments in InfoPath can be leveraged in SharePoint 2013</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463616" y="2430462"/>
            <a:ext cx="2331721" cy="27432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Now </a:t>
            </a:r>
            <a:r>
              <a:rPr lang="en-US" dirty="0">
                <a:gradFill>
                  <a:gsLst>
                    <a:gs pos="0">
                      <a:srgbClr val="FFFFFF"/>
                    </a:gs>
                    <a:gs pos="100000">
                      <a:srgbClr val="FFFFFF"/>
                    </a:gs>
                  </a:gsLst>
                  <a:lin ang="5400000" scaled="0"/>
                </a:gradFill>
                <a:ea typeface="Segoe UI" pitchFamily="34" charset="0"/>
                <a:cs typeface="Segoe UI" pitchFamily="34" charset="0"/>
              </a:rPr>
              <a:t>use the full power of Microsoft Visual Studio </a:t>
            </a:r>
            <a:r>
              <a:rPr lang="en-US" dirty="0" smtClean="0">
                <a:gradFill>
                  <a:gsLst>
                    <a:gs pos="0">
                      <a:srgbClr val="FFFFFF"/>
                    </a:gs>
                    <a:gs pos="100000">
                      <a:srgbClr val="FFFFFF"/>
                    </a:gs>
                  </a:gsLst>
                  <a:lin ang="5400000" scaled="0"/>
                </a:gradFill>
                <a:ea typeface="Segoe UI" pitchFamily="34" charset="0"/>
                <a:cs typeface="Segoe UI" pitchFamily="34" charset="0"/>
              </a:rPr>
              <a:t>2012 to </a:t>
            </a:r>
            <a:r>
              <a:rPr lang="en-US" dirty="0">
                <a:gradFill>
                  <a:gsLst>
                    <a:gs pos="0">
                      <a:srgbClr val="FFFFFF"/>
                    </a:gs>
                    <a:gs pos="100000">
                      <a:srgbClr val="FFFFFF"/>
                    </a:gs>
                  </a:gsLst>
                  <a:lin ang="5400000" scaled="0"/>
                </a:gradFill>
                <a:ea typeface="Segoe UI" pitchFamily="34" charset="0"/>
                <a:cs typeface="Segoe UI" pitchFamily="34" charset="0"/>
              </a:rPr>
              <a:t>extend InfoPath solutions</a:t>
            </a:r>
          </a:p>
        </p:txBody>
      </p:sp>
    </p:spTree>
    <p:extLst>
      <p:ext uri="{BB962C8B-B14F-4D97-AF65-F5344CB8AC3E}">
        <p14:creationId xmlns:p14="http://schemas.microsoft.com/office/powerpoint/2010/main" val="135637145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InfoPath 2013 and Visual Studio 2012</a:t>
            </a:r>
            <a:endParaRPr lang="en-US" dirty="0"/>
          </a:p>
        </p:txBody>
      </p:sp>
    </p:spTree>
    <p:extLst>
      <p:ext uri="{BB962C8B-B14F-4D97-AF65-F5344CB8AC3E}">
        <p14:creationId xmlns:p14="http://schemas.microsoft.com/office/powerpoint/2010/main" val="128596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Developer_Template_16x9_Light">
  <a:themeElements>
    <a:clrScheme name="Custom 2">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FFFFF"/>
      </a:hlink>
      <a:folHlink>
        <a:srgbClr val="FFFF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Darvish Shadravan , Matt Bremer</External_x0020_Speaker>
    <Session_x0020_Code xmlns="2295e2e7-0eeb-498e-8716-217bb2ee6ee3">SPC239</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Darvish Shadravan, Matt Bremer </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2FB26BA-84D9-4DD1-A9E5-D8A3EA9DCD7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www.w3.org/XML/1998/namespace"/>
    <ds:schemaRef ds:uri="032d541b-1b4e-4d91-93c7-b10533c52f73"/>
    <ds:schemaRef ds:uri="2295e2e7-0eeb-498e-8716-217bb2ee6ee3"/>
    <ds:schemaRef ds:uri="230e9df3-be65-4c73-a93b-d1236ebd677e"/>
    <ds:schemaRef ds:uri="http://schemas.microsoft.com/office/2006/documentManagement/types"/>
    <ds:schemaRef ds:uri="http://schemas.microsoft.com/sharepoint/v3"/>
    <ds:schemaRef ds:uri="http://purl.org/dc/dcmitype/"/>
    <ds:schemaRef ds:uri="http://purl.org/dc/terms/"/>
    <ds:schemaRef ds:uri="http://schemas.microsoft.com/office/2006/metadata/properties"/>
    <ds:schemaRef ds:uri="http://schemas.microsoft.com/office/infopath/2007/PartnerControls"/>
    <ds:schemaRef ds:uri="http://schemas.openxmlformats.org/package/2006/metadata/core-properties"/>
    <ds:schemaRef ds:uri="http://purl.org/dc/elements/1.1/"/>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17042</TotalTime>
  <Words>2670</Words>
  <Application>Microsoft Office PowerPoint</Application>
  <PresentationFormat>Custom</PresentationFormat>
  <Paragraphs>185</Paragraphs>
  <Slides>27</Slides>
  <Notes>16</Notes>
  <HiddenSlides>0</HiddenSlides>
  <MMClips>0</MMClips>
  <ScaleCrop>false</ScaleCrop>
  <HeadingPairs>
    <vt:vector size="4" baseType="variant">
      <vt:variant>
        <vt:lpstr>Theme</vt:lpstr>
      </vt:variant>
      <vt:variant>
        <vt:i4>5</vt:i4>
      </vt:variant>
      <vt:variant>
        <vt:lpstr>Slide Titles</vt:lpstr>
      </vt:variant>
      <vt:variant>
        <vt:i4>27</vt:i4>
      </vt:variant>
    </vt:vector>
  </HeadingPairs>
  <TitlesOfParts>
    <vt:vector size="32" baseType="lpstr">
      <vt:lpstr>5-30072_SPC2012_Developer_Template_16x9</vt:lpstr>
      <vt:lpstr>5-30072_SPC2012_Developer_Template_16x9_Light</vt:lpstr>
      <vt:lpstr>1_5-30072_SPC2012_Developer_Template_16x9</vt:lpstr>
      <vt:lpstr>1_5-30072_SPC2012_Developer_Template_16x9_Light</vt:lpstr>
      <vt:lpstr>5-30072_SPC2012_Business_Template_16x9_Light</vt:lpstr>
      <vt:lpstr>PowerPoint Presentation</vt:lpstr>
      <vt:lpstr>Understanding 2013 Tools and Best Practices for Creating Enterprise Forms in SharePoint 2013 </vt:lpstr>
      <vt:lpstr>PowerPoint Presentation</vt:lpstr>
      <vt:lpstr>Happy 13th Birthday  Sydney!</vt:lpstr>
      <vt:lpstr>Enterprise Forms in SharePoint 2013</vt:lpstr>
      <vt:lpstr>Objectives and Takeaways</vt:lpstr>
      <vt:lpstr>InfoPath 2013 </vt:lpstr>
      <vt:lpstr>InfoPath 2013</vt:lpstr>
      <vt:lpstr>Demo</vt:lpstr>
      <vt:lpstr>Access 2013</vt:lpstr>
      <vt:lpstr>Access 2013</vt:lpstr>
      <vt:lpstr>Access 2013 App Model</vt:lpstr>
      <vt:lpstr>Creating an Access 2013 Form App</vt:lpstr>
      <vt:lpstr>Access Apps = SharePoint Apps </vt:lpstr>
      <vt:lpstr>HTML Forms</vt:lpstr>
      <vt:lpstr>The Form Designer</vt:lpstr>
      <vt:lpstr>Demo</vt:lpstr>
      <vt:lpstr>Web Form Apps</vt:lpstr>
      <vt:lpstr>SharePoint App Model</vt:lpstr>
      <vt:lpstr>Web Form Benefits</vt:lpstr>
      <vt:lpstr>Types of Form Apps</vt:lpstr>
      <vt:lpstr>TypeScript</vt:lpstr>
      <vt:lpstr>Demo</vt:lpstr>
      <vt:lpstr>Get Started with SharePoint Forms</vt:lpstr>
      <vt:lpstr>Related Sessions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2013 Tools and Best Practices for Creating Enterprise Forms in SharePoint 2013</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928</cp:revision>
  <dcterms:created xsi:type="dcterms:W3CDTF">2012-05-22T07:38:31Z</dcterms:created>
  <dcterms:modified xsi:type="dcterms:W3CDTF">2012-12-06T00:29:35Z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