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6" r:id="rId7"/>
    <p:sldMasterId id="2147484239" r:id="rId8"/>
  </p:sldMasterIdLst>
  <p:notesMasterIdLst>
    <p:notesMasterId r:id="rId52"/>
  </p:notesMasterIdLst>
  <p:handoutMasterIdLst>
    <p:handoutMasterId r:id="rId53"/>
  </p:handoutMasterIdLst>
  <p:sldIdLst>
    <p:sldId id="1055" r:id="rId9"/>
    <p:sldId id="1078" r:id="rId10"/>
    <p:sldId id="1079" r:id="rId11"/>
    <p:sldId id="1080" r:id="rId12"/>
    <p:sldId id="1081" r:id="rId13"/>
    <p:sldId id="1082" r:id="rId14"/>
    <p:sldId id="1083" r:id="rId15"/>
    <p:sldId id="1084" r:id="rId16"/>
    <p:sldId id="1085" r:id="rId17"/>
    <p:sldId id="1086" r:id="rId18"/>
    <p:sldId id="1087" r:id="rId19"/>
    <p:sldId id="1088" r:id="rId20"/>
    <p:sldId id="1089" r:id="rId21"/>
    <p:sldId id="1090" r:id="rId22"/>
    <p:sldId id="1091" r:id="rId23"/>
    <p:sldId id="1092" r:id="rId24"/>
    <p:sldId id="1093" r:id="rId25"/>
    <p:sldId id="1094" r:id="rId26"/>
    <p:sldId id="1095" r:id="rId27"/>
    <p:sldId id="1096" r:id="rId28"/>
    <p:sldId id="1097" r:id="rId29"/>
    <p:sldId id="1098" r:id="rId30"/>
    <p:sldId id="1099" r:id="rId31"/>
    <p:sldId id="1100" r:id="rId32"/>
    <p:sldId id="1101" r:id="rId33"/>
    <p:sldId id="1102" r:id="rId34"/>
    <p:sldId id="1103" r:id="rId35"/>
    <p:sldId id="1104" r:id="rId36"/>
    <p:sldId id="1105" r:id="rId37"/>
    <p:sldId id="1106" r:id="rId38"/>
    <p:sldId id="1107" r:id="rId39"/>
    <p:sldId id="1108" r:id="rId40"/>
    <p:sldId id="1109" r:id="rId41"/>
    <p:sldId id="1110" r:id="rId42"/>
    <p:sldId id="1111" r:id="rId43"/>
    <p:sldId id="1112" r:id="rId44"/>
    <p:sldId id="1113" r:id="rId45"/>
    <p:sldId id="1114" r:id="rId46"/>
    <p:sldId id="1115" r:id="rId47"/>
    <p:sldId id="1116" r:id="rId48"/>
    <p:sldId id="1117" r:id="rId49"/>
    <p:sldId id="1077" r:id="rId50"/>
    <p:sldId id="1076" r:id="rId51"/>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54" autoAdjust="0"/>
    <p:restoredTop sz="95238" autoAdjust="0"/>
  </p:normalViewPr>
  <p:slideViewPr>
    <p:cSldViewPr>
      <p:cViewPr varScale="1">
        <p:scale>
          <a:sx n="65" d="100"/>
          <a:sy n="65" d="100"/>
        </p:scale>
        <p:origin x="-1074"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033948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226195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7965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587165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a:solidFill>
                  <a:prstClr val="black"/>
                </a:solidFill>
              </a:rPr>
              <a:pPr/>
              <a:t>12/6/2012 10:09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a:solidFill>
                  <a:srgbClr val="000000"/>
                </a:solidFill>
                <a:latin typeface="Segoe UI" pitchFamily="34" charset="0"/>
              </a:rPr>
            </a:br>
            <a:r>
              <a:rPr lang="en-US" dirty="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137871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FB2B7B-1F11-44B9-85F1-714B73A993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266635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5A7BFCD-03DB-40BB-A91A-CFF7E133A0FF}"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415436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5A7BFCD-03DB-40BB-A91A-CFF7E133A0FF}" type="slidenum">
              <a:rPr lang="en-US" smtClean="0">
                <a:solidFill>
                  <a:prstClr val="black"/>
                </a:solidFill>
              </a:rPr>
              <a:pPr>
                <a:defRPr/>
              </a:pPr>
              <a:t>23</a:t>
            </a:fld>
            <a:endParaRPr lang="en-US">
              <a:solidFill>
                <a:prstClr val="black"/>
              </a:solidFill>
            </a:endParaRPr>
          </a:p>
        </p:txBody>
      </p:sp>
    </p:spTree>
    <p:extLst>
      <p:ext uri="{BB962C8B-B14F-4D97-AF65-F5344CB8AC3E}">
        <p14:creationId xmlns:p14="http://schemas.microsoft.com/office/powerpoint/2010/main" val="1738665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2A383A-08EA-4596-9F36-88ED7F72815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69392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051014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5794210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597899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197255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978319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32</a:t>
            </a:fld>
            <a:endParaRPr lang="en-US" dirty="0">
              <a:solidFill>
                <a:prstClr val="black"/>
              </a:solidFill>
            </a:endParaRPr>
          </a:p>
        </p:txBody>
      </p:sp>
    </p:spTree>
    <p:extLst>
      <p:ext uri="{BB962C8B-B14F-4D97-AF65-F5344CB8AC3E}">
        <p14:creationId xmlns:p14="http://schemas.microsoft.com/office/powerpoint/2010/main" val="2754853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5250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276167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10:09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5A59F2-E00E-4024-ABBE-9F6105B9ACC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73800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271174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089694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061A89-4F19-4B59-BCB0-D2AAC2D575F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08473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637754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658469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15144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200962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181060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465697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853583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150449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870579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636084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1519028"/>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445735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056700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65812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0607557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826571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967846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110469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213721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803834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250217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283442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942469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136218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644966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992846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729147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170974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110279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51376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85842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962309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215077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841790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070233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650717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775228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6569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463027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0571940"/>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905233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023075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498996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592507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36695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212375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7.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theme" Target="../theme/theme4.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7.pn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5.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6336601"/>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2370652"/>
      </p:ext>
    </p:extLst>
  </p:cSld>
  <p:clrMap bg1="dk1" tx1="lt1" bg2="dk2" tx2="lt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 id="2147484230" r:id="rId14"/>
    <p:sldLayoutId id="2147484231" r:id="rId15"/>
    <p:sldLayoutId id="2147484232" r:id="rId16"/>
    <p:sldLayoutId id="2147484233" r:id="rId17"/>
    <p:sldLayoutId id="2147484234" r:id="rId18"/>
    <p:sldLayoutId id="2147484235" r:id="rId19"/>
    <p:sldLayoutId id="2147484236" r:id="rId20"/>
    <p:sldLayoutId id="2147484237" r:id="rId21"/>
    <p:sldLayoutId id="214748423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4547612"/>
      </p:ext>
    </p:extLst>
  </p:cSld>
  <p:clrMap bg1="lt1" tx1="dk1" bg2="lt2" tx2="dk2" accent1="accent1" accent2="accent2" accent3="accent3" accent4="accent4" accent5="accent5" accent6="accent6" hlink="hlink" folHlink="folHlink"/>
  <p:sldLayoutIdLst>
    <p:sldLayoutId id="2147484240" r:id="rId1"/>
    <p:sldLayoutId id="2147484241" r:id="rId2"/>
    <p:sldLayoutId id="2147484242" r:id="rId3"/>
    <p:sldLayoutId id="2147484243" r:id="rId4"/>
    <p:sldLayoutId id="2147484244" r:id="rId5"/>
    <p:sldLayoutId id="2147484245" r:id="rId6"/>
    <p:sldLayoutId id="2147484246" r:id="rId7"/>
    <p:sldLayoutId id="2147484247" r:id="rId8"/>
    <p:sldLayoutId id="2147484248" r:id="rId9"/>
    <p:sldLayoutId id="2147484249" r:id="rId10"/>
    <p:sldLayoutId id="2147484250"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4.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3.png"/></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5.png"/><Relationship Id="rId7"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7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9.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74.xml"/><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5.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5.xml"/></Relationships>
</file>

<file path=ppt/slides/_rels/slide37.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7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74.xml"/><Relationship Id="rId5" Type="http://schemas.openxmlformats.org/officeDocument/2006/relationships/image" Target="../media/image14.pn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jpeg"/><Relationship Id="rId3" Type="http://schemas.openxmlformats.org/officeDocument/2006/relationships/image" Target="../media/image15.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png"/><Relationship Id="rId10" Type="http://schemas.openxmlformats.org/officeDocument/2006/relationships/image" Target="../media/image21.jpeg"/><Relationship Id="rId4" Type="http://schemas.microsoft.com/office/2007/relationships/hdphoto" Target="../media/hdphoto4.wdp"/><Relationship Id="rId9" Type="http://schemas.openxmlformats.org/officeDocument/2006/relationships/image" Target="../media/image20.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Now Windows 8 Prosecutor On Duty App</a:t>
            </a:r>
          </a:p>
        </p:txBody>
      </p:sp>
      <p:sp>
        <p:nvSpPr>
          <p:cNvPr id="8" name="Rectangle 7"/>
          <p:cNvSpPr/>
          <p:nvPr/>
        </p:nvSpPr>
        <p:spPr bwMode="auto">
          <a:xfrm>
            <a:off x="10961368" y="6446707"/>
            <a:ext cx="2323436" cy="345817"/>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2448" kern="0" dirty="0">
                <a:gradFill>
                  <a:gsLst>
                    <a:gs pos="0">
                      <a:srgbClr val="FFFFFF"/>
                    </a:gs>
                    <a:gs pos="99000">
                      <a:srgbClr val="FFFFFF"/>
                    </a:gs>
                  </a:gsLst>
                  <a:lin ang="5400000" scaled="0"/>
                </a:gradFill>
                <a:latin typeface="Segoe UI Light"/>
                <a:ea typeface="Segoe UI" pitchFamily="34" charset="0"/>
                <a:cs typeface="Segoe UI" pitchFamily="34" charset="0"/>
              </a:rPr>
              <a:t>sparked.nl</a:t>
            </a:r>
            <a:endParaRPr lang="en-US" sz="1428" kern="0" dirty="0">
              <a:gradFill>
                <a:gsLst>
                  <a:gs pos="0">
                    <a:srgbClr val="FFFFFF"/>
                  </a:gs>
                  <a:gs pos="99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3"/>
          <a:stretch>
            <a:fillRect/>
          </a:stretch>
        </p:blipFill>
        <p:spPr>
          <a:xfrm>
            <a:off x="457597" y="1087951"/>
            <a:ext cx="10176840" cy="5721679"/>
          </a:xfrm>
          <a:prstGeom prst="rect">
            <a:avLst/>
          </a:prstGeom>
        </p:spPr>
      </p:pic>
    </p:spTree>
    <p:extLst>
      <p:ext uri="{BB962C8B-B14F-4D97-AF65-F5344CB8AC3E}">
        <p14:creationId xmlns:p14="http://schemas.microsoft.com/office/powerpoint/2010/main" val="307119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Windows 8 </a:t>
            </a:r>
            <a:r>
              <a:rPr lang="en-US" sz="4896" dirty="0" err="1"/>
              <a:t>DocumentSet</a:t>
            </a:r>
            <a:r>
              <a:rPr lang="en-US" sz="4896" dirty="0"/>
              <a:t> App</a:t>
            </a:r>
          </a:p>
        </p:txBody>
      </p:sp>
      <p:grpSp>
        <p:nvGrpSpPr>
          <p:cNvPr id="6" name="Group 5"/>
          <p:cNvGrpSpPr/>
          <p:nvPr/>
        </p:nvGrpSpPr>
        <p:grpSpPr>
          <a:xfrm>
            <a:off x="531947" y="1221034"/>
            <a:ext cx="7727979" cy="5516588"/>
            <a:chOff x="519112" y="1019481"/>
            <a:chExt cx="7577138" cy="5408911"/>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12" y="1019481"/>
              <a:ext cx="7577138" cy="5408911"/>
            </a:xfrm>
            <a:prstGeom prst="rect">
              <a:avLst/>
            </a:prstGeom>
          </p:spPr>
        </p:pic>
        <p:sp>
          <p:nvSpPr>
            <p:cNvPr id="5" name="Rectangle 4"/>
            <p:cNvSpPr/>
            <p:nvPr/>
          </p:nvSpPr>
          <p:spPr bwMode="auto">
            <a:xfrm>
              <a:off x="1401537" y="1797460"/>
              <a:ext cx="5880758" cy="3656371"/>
            </a:xfrm>
            <a:prstGeom prst="rect">
              <a:avLst/>
            </a:prstGeom>
            <a:solidFill>
              <a:srgbClr val="F4F4F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nl-NL" sz="2040" dirty="0">
                <a:gradFill>
                  <a:gsLst>
                    <a:gs pos="0">
                      <a:srgbClr val="505050"/>
                    </a:gs>
                    <a:gs pos="100000">
                      <a:srgbClr val="505050"/>
                    </a:gs>
                  </a:gsLst>
                  <a:lin ang="5400000" scaled="0"/>
                </a:gra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1536" y="2166550"/>
              <a:ext cx="5880759" cy="3278055"/>
            </a:xfrm>
            <a:prstGeom prst="rect">
              <a:avLst/>
            </a:prstGeom>
          </p:spPr>
        </p:pic>
      </p:grpSp>
      <p:sp>
        <p:nvSpPr>
          <p:cNvPr id="8" name="Rectangle 7"/>
          <p:cNvSpPr/>
          <p:nvPr/>
        </p:nvSpPr>
        <p:spPr bwMode="auto">
          <a:xfrm>
            <a:off x="10047417" y="6528223"/>
            <a:ext cx="2323436" cy="345817"/>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2448" kern="0" dirty="0">
                <a:gradFill>
                  <a:gsLst>
                    <a:gs pos="0">
                      <a:srgbClr val="FFFFFF"/>
                    </a:gs>
                    <a:gs pos="99000">
                      <a:srgbClr val="FFFFFF"/>
                    </a:gs>
                  </a:gsLst>
                  <a:lin ang="5400000" scaled="0"/>
                </a:gradFill>
                <a:latin typeface="Segoe UI Light"/>
                <a:ea typeface="Segoe UI" pitchFamily="34" charset="0"/>
                <a:cs typeface="Segoe UI" pitchFamily="34" charset="0"/>
              </a:rPr>
              <a:t>www.sparked.nl</a:t>
            </a:r>
            <a:endParaRPr lang="en-US" sz="1428" kern="0" dirty="0">
              <a:gradFill>
                <a:gsLst>
                  <a:gs pos="0">
                    <a:srgbClr val="FFFFFF"/>
                  </a:gs>
                  <a:gs pos="99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7100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the CIO?</a:t>
            </a:r>
            <a:endParaRPr lang="en-US" dirty="0"/>
          </a:p>
        </p:txBody>
      </p:sp>
    </p:spTree>
    <p:extLst>
      <p:ext uri="{BB962C8B-B14F-4D97-AF65-F5344CB8AC3E}">
        <p14:creationId xmlns:p14="http://schemas.microsoft.com/office/powerpoint/2010/main" val="173193451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CIO priorities in 2012</a:t>
            </a:r>
            <a:endParaRPr lang="nl-NL" dirty="0"/>
          </a:p>
        </p:txBody>
      </p:sp>
      <p:sp>
        <p:nvSpPr>
          <p:cNvPr id="8" name="TextBox 7"/>
          <p:cNvSpPr txBox="1"/>
          <p:nvPr/>
        </p:nvSpPr>
        <p:spPr>
          <a:xfrm>
            <a:off x="581355" y="6463904"/>
            <a:ext cx="6335274" cy="448228"/>
          </a:xfrm>
          <a:prstGeom prst="rect">
            <a:avLst/>
          </a:prstGeom>
          <a:noFill/>
        </p:spPr>
        <p:txBody>
          <a:bodyPr wrap="square" lIns="0" tIns="0" rIns="0" bIns="0" rtlCol="0">
            <a:spAutoFit/>
          </a:bodyPr>
          <a:lstStyle/>
          <a:p>
            <a:pPr defTabSz="932742"/>
            <a:r>
              <a:rPr lang="nl-NL" sz="1428" dirty="0">
                <a:solidFill>
                  <a:srgbClr val="505050"/>
                </a:solidFill>
              </a:rPr>
              <a:t>Source: </a:t>
            </a:r>
            <a:r>
              <a:rPr lang="en-US" sz="1428" dirty="0">
                <a:solidFill>
                  <a:srgbClr val="505050"/>
                </a:solidFill>
              </a:rPr>
              <a:t>Gartner 2012 Worldwide Survey of More than 2,300 CIOs</a:t>
            </a:r>
          </a:p>
          <a:p>
            <a:pPr defTabSz="932742"/>
            <a:endParaRPr lang="nl-NL" sz="1428" spc="-71" dirty="0">
              <a:gradFill>
                <a:gsLst>
                  <a:gs pos="2917">
                    <a:srgbClr val="00AEEF"/>
                  </a:gs>
                  <a:gs pos="95000">
                    <a:srgbClr val="00AEEF"/>
                  </a:gs>
                </a:gsLst>
                <a:lin ang="5400000" scaled="0"/>
              </a:gradFill>
            </a:endParaRPr>
          </a:p>
        </p:txBody>
      </p:sp>
      <p:graphicFrame>
        <p:nvGraphicFramePr>
          <p:cNvPr id="9" name="Table 8"/>
          <p:cNvGraphicFramePr>
            <a:graphicFrameLocks noGrp="1"/>
          </p:cNvGraphicFramePr>
          <p:nvPr>
            <p:extLst/>
          </p:nvPr>
        </p:nvGraphicFramePr>
        <p:xfrm>
          <a:off x="554728" y="1259823"/>
          <a:ext cx="5172027" cy="5000142"/>
        </p:xfrm>
        <a:graphic>
          <a:graphicData uri="http://schemas.openxmlformats.org/drawingml/2006/table">
            <a:tbl>
              <a:tblPr>
                <a:tableStyleId>{5C22544A-7EE6-4342-B048-85BDC9FD1C3A}</a:tableStyleId>
              </a:tblPr>
              <a:tblGrid>
                <a:gridCol w="3670997"/>
                <a:gridCol w="750515"/>
                <a:gridCol w="750515"/>
              </a:tblGrid>
              <a:tr h="435093">
                <a:tc>
                  <a:txBody>
                    <a:bodyPr/>
                    <a:lstStyle/>
                    <a:p>
                      <a:pPr algn="l" rtl="0" fontAlgn="ctr"/>
                      <a:r>
                        <a:rPr lang="en-US" sz="1600" b="1" u="none" strike="noStrike" dirty="0">
                          <a:effectLst/>
                        </a:rPr>
                        <a:t>Top 10 </a:t>
                      </a:r>
                      <a:r>
                        <a:rPr lang="en-US" sz="1600" b="1" u="none" strike="noStrike" dirty="0" smtClean="0">
                          <a:effectLst/>
                        </a:rPr>
                        <a:t>CIO Business Priorities</a:t>
                      </a:r>
                      <a:endParaRPr lang="en-US" sz="1600" b="1" i="0" u="none" strike="noStrike" dirty="0">
                        <a:solidFill>
                          <a:srgbClr val="000000"/>
                        </a:solidFill>
                        <a:effectLst/>
                        <a:latin typeface="Segoe UI"/>
                      </a:endParaRPr>
                    </a:p>
                  </a:txBody>
                  <a:tcPr marL="9077" marR="9077" marT="9077" marB="0" anchor="ctr"/>
                </a:tc>
                <a:tc>
                  <a:txBody>
                    <a:bodyPr/>
                    <a:lstStyle/>
                    <a:p>
                      <a:pPr algn="ctr" rtl="0" fontAlgn="ctr"/>
                      <a:r>
                        <a:rPr lang="nl-NL" sz="1600" b="1" u="none" strike="noStrike" dirty="0">
                          <a:effectLst/>
                        </a:rPr>
                        <a:t># 2012</a:t>
                      </a:r>
                      <a:endParaRPr lang="nl-NL" sz="1600" b="1" i="0" u="none" strike="noStrike" dirty="0">
                        <a:solidFill>
                          <a:srgbClr val="000000"/>
                        </a:solidFill>
                        <a:effectLst/>
                        <a:latin typeface="Segoe UI"/>
                      </a:endParaRPr>
                    </a:p>
                  </a:txBody>
                  <a:tcPr marL="9077" marR="9077" marT="9077" marB="0" anchor="ctr"/>
                </a:tc>
                <a:tc>
                  <a:txBody>
                    <a:bodyPr/>
                    <a:lstStyle/>
                    <a:p>
                      <a:pPr algn="ctr" rtl="0" fontAlgn="ctr"/>
                      <a:r>
                        <a:rPr lang="nl-NL" sz="1600" b="1" u="none" strike="noStrike" dirty="0">
                          <a:effectLst/>
                        </a:rPr>
                        <a:t># 2011</a:t>
                      </a:r>
                      <a:endParaRPr lang="nl-NL" sz="1600" b="1"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Increasing enterprise growth</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1</a:t>
                      </a:r>
                      <a:endParaRPr lang="nl-NL" sz="1600" b="0" i="0" u="none" strike="noStrike" dirty="0">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1</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en-US" sz="1600" u="none" strike="noStrike">
                          <a:effectLst/>
                        </a:rPr>
                        <a:t>Attracting and retaining new customers</a:t>
                      </a:r>
                      <a:endParaRPr lang="en-US"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2</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2</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dirty="0">
                          <a:effectLst/>
                        </a:rPr>
                        <a:t>Reducing enterprise costs</a:t>
                      </a:r>
                      <a:endParaRPr lang="nl-NL" sz="1600" b="0" i="0" u="none" strike="noStrike" dirty="0">
                        <a:solidFill>
                          <a:srgbClr val="000000"/>
                        </a:solidFill>
                        <a:effectLst/>
                        <a:latin typeface="Segoe UI"/>
                      </a:endParaRPr>
                    </a:p>
                  </a:txBody>
                  <a:tcPr marL="9077" marR="9077" marT="9077" marB="0" anchor="ctr"/>
                </a:tc>
                <a:tc>
                  <a:txBody>
                    <a:bodyPr/>
                    <a:lstStyle/>
                    <a:p>
                      <a:pPr algn="ctr" rtl="0" fontAlgn="ctr"/>
                      <a:r>
                        <a:rPr lang="nl-NL" sz="1600" u="none" strike="noStrike">
                          <a:effectLst/>
                        </a:rPr>
                        <a:t>3</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3</a:t>
                      </a:r>
                      <a:endParaRPr lang="nl-NL" sz="1600" b="0" i="0" u="none" strike="noStrike" dirty="0">
                        <a:solidFill>
                          <a:srgbClr val="000000"/>
                        </a:solidFill>
                        <a:effectLst/>
                        <a:latin typeface="Segoe UI"/>
                      </a:endParaRPr>
                    </a:p>
                  </a:txBody>
                  <a:tcPr marL="9077" marR="9077" marT="9077" marB="0" anchor="ctr"/>
                </a:tc>
              </a:tr>
              <a:tr h="506466">
                <a:tc>
                  <a:txBody>
                    <a:bodyPr/>
                    <a:lstStyle/>
                    <a:p>
                      <a:pPr algn="l" rtl="0" fontAlgn="ctr"/>
                      <a:r>
                        <a:rPr lang="en-US" sz="1600" u="none" strike="noStrike">
                          <a:effectLst/>
                        </a:rPr>
                        <a:t>Creating new products and services (innovation)</a:t>
                      </a:r>
                      <a:endParaRPr lang="en-US"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4</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4</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Delivering operational results</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5</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Improving efficiency</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6</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Improving profitability (margins)</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7</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en-US" sz="1600" u="none" strike="noStrike">
                          <a:effectLst/>
                        </a:rPr>
                        <a:t>Attracting and retaining the workforce</a:t>
                      </a:r>
                      <a:endParaRPr lang="en-US"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8</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506466">
                <a:tc>
                  <a:txBody>
                    <a:bodyPr/>
                    <a:lstStyle/>
                    <a:p>
                      <a:pPr algn="l" rtl="0" fontAlgn="ctr"/>
                      <a:r>
                        <a:rPr lang="en-US" sz="1600" u="none" strike="noStrike">
                          <a:effectLst/>
                        </a:rPr>
                        <a:t>Improving marketing and sales effectiveness</a:t>
                      </a:r>
                      <a:endParaRPr lang="en-US"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9</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506466">
                <a:tc>
                  <a:txBody>
                    <a:bodyPr/>
                    <a:lstStyle/>
                    <a:p>
                      <a:pPr algn="l" rtl="0" fontAlgn="ctr"/>
                      <a:r>
                        <a:rPr lang="en-US" sz="1600" u="none" strike="noStrike" dirty="0">
                          <a:effectLst/>
                        </a:rPr>
                        <a:t>Expanding into new markets and geographies</a:t>
                      </a:r>
                      <a:endParaRPr lang="en-US" sz="1600" b="0" i="0" u="none" strike="noStrike" dirty="0">
                        <a:solidFill>
                          <a:srgbClr val="000000"/>
                        </a:solidFill>
                        <a:effectLst/>
                        <a:latin typeface="Segoe UI"/>
                      </a:endParaRPr>
                    </a:p>
                  </a:txBody>
                  <a:tcPr marL="9077" marR="9077" marT="9077" marB="0" anchor="ctr"/>
                </a:tc>
                <a:tc>
                  <a:txBody>
                    <a:bodyPr/>
                    <a:lstStyle/>
                    <a:p>
                      <a:pPr algn="ctr" rtl="0" fontAlgn="ctr"/>
                      <a:r>
                        <a:rPr lang="nl-NL" sz="1600" u="none" strike="noStrike">
                          <a:effectLst/>
                        </a:rPr>
                        <a:t>10</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bl>
          </a:graphicData>
        </a:graphic>
      </p:graphicFrame>
      <p:graphicFrame>
        <p:nvGraphicFramePr>
          <p:cNvPr id="10" name="Table 9"/>
          <p:cNvGraphicFramePr>
            <a:graphicFrameLocks noGrp="1"/>
          </p:cNvGraphicFramePr>
          <p:nvPr>
            <p:extLst/>
          </p:nvPr>
        </p:nvGraphicFramePr>
        <p:xfrm>
          <a:off x="6455915" y="1259823"/>
          <a:ext cx="5172027" cy="4786023"/>
        </p:xfrm>
        <a:graphic>
          <a:graphicData uri="http://schemas.openxmlformats.org/drawingml/2006/table">
            <a:tbl>
              <a:tblPr>
                <a:tableStyleId>{5C22544A-7EE6-4342-B048-85BDC9FD1C3A}</a:tableStyleId>
              </a:tblPr>
              <a:tblGrid>
                <a:gridCol w="3670997"/>
                <a:gridCol w="750515"/>
                <a:gridCol w="750515"/>
              </a:tblGrid>
              <a:tr h="435093">
                <a:tc>
                  <a:txBody>
                    <a:bodyPr/>
                    <a:lstStyle/>
                    <a:p>
                      <a:pPr algn="l" rtl="0" fontAlgn="ctr"/>
                      <a:r>
                        <a:rPr lang="en-US" sz="1600" b="1" u="none" strike="noStrike" dirty="0">
                          <a:effectLst/>
                        </a:rPr>
                        <a:t>Top 10 </a:t>
                      </a:r>
                      <a:r>
                        <a:rPr lang="en-US" sz="1600" b="1" u="none" strike="noStrike" dirty="0" smtClean="0">
                          <a:effectLst/>
                        </a:rPr>
                        <a:t>CIO Technology Priorities</a:t>
                      </a:r>
                      <a:endParaRPr lang="en-US" sz="1600" b="1" i="0" u="none" strike="noStrike" dirty="0">
                        <a:solidFill>
                          <a:srgbClr val="000000"/>
                        </a:solidFill>
                        <a:effectLst/>
                        <a:latin typeface="Segoe UI"/>
                      </a:endParaRPr>
                    </a:p>
                  </a:txBody>
                  <a:tcPr marL="9077" marR="9077" marT="9077" marB="0" anchor="ctr"/>
                </a:tc>
                <a:tc>
                  <a:txBody>
                    <a:bodyPr/>
                    <a:lstStyle/>
                    <a:p>
                      <a:pPr algn="ctr" rtl="0" fontAlgn="ctr"/>
                      <a:r>
                        <a:rPr lang="nl-NL" sz="1600" b="1" u="none" strike="noStrike" dirty="0">
                          <a:effectLst/>
                        </a:rPr>
                        <a:t># 2012</a:t>
                      </a:r>
                      <a:endParaRPr lang="nl-NL" sz="1600" b="1" i="0" u="none" strike="noStrike" dirty="0">
                        <a:solidFill>
                          <a:srgbClr val="000000"/>
                        </a:solidFill>
                        <a:effectLst/>
                        <a:latin typeface="Segoe UI"/>
                      </a:endParaRPr>
                    </a:p>
                  </a:txBody>
                  <a:tcPr marL="9077" marR="9077" marT="9077" marB="0" anchor="ctr"/>
                </a:tc>
                <a:tc>
                  <a:txBody>
                    <a:bodyPr/>
                    <a:lstStyle/>
                    <a:p>
                      <a:pPr algn="ctr" rtl="0" fontAlgn="ctr"/>
                      <a:r>
                        <a:rPr lang="nl-NL" sz="1600" b="1" u="none" strike="noStrike" dirty="0">
                          <a:effectLst/>
                        </a:rPr>
                        <a:t># 2011</a:t>
                      </a:r>
                      <a:endParaRPr lang="nl-NL" sz="1600" b="1"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Analytics and business intelligence</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1</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5</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Mobile technologies</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2</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3</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Cloud computing (SaaS, IaaS, PaaS)</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3</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1</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Collaboration technologies (workflow)</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4</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8</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Virtualization</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5</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2</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Legacy Modernization</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6</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dirty="0">
                          <a:effectLst/>
                        </a:rPr>
                        <a:t>IT Management</a:t>
                      </a:r>
                      <a:endParaRPr lang="nl-NL" sz="1600" b="0" i="0" u="none" strike="noStrike" dirty="0">
                        <a:solidFill>
                          <a:srgbClr val="000000"/>
                        </a:solidFill>
                        <a:effectLst/>
                        <a:latin typeface="Segoe UI"/>
                      </a:endParaRPr>
                    </a:p>
                  </a:txBody>
                  <a:tcPr marL="9077" marR="9077" marT="9077" marB="0" anchor="ctr"/>
                </a:tc>
                <a:tc>
                  <a:txBody>
                    <a:bodyPr/>
                    <a:lstStyle/>
                    <a:p>
                      <a:pPr algn="ctr" rtl="0" fontAlgn="ctr"/>
                      <a:r>
                        <a:rPr lang="nl-NL" sz="1600" u="none" strike="noStrike">
                          <a:effectLst/>
                        </a:rPr>
                        <a:t>7</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4</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CRM</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8</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ERP Applications</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9</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r h="435093">
                <a:tc>
                  <a:txBody>
                    <a:bodyPr/>
                    <a:lstStyle/>
                    <a:p>
                      <a:pPr algn="l" rtl="0" fontAlgn="ctr"/>
                      <a:r>
                        <a:rPr lang="nl-NL" sz="1600" u="none" strike="noStrike">
                          <a:effectLst/>
                        </a:rPr>
                        <a:t>Security</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a:effectLst/>
                        </a:rPr>
                        <a:t>10</a:t>
                      </a:r>
                      <a:endParaRPr lang="nl-NL" sz="1600" b="0" i="0" u="none" strike="noStrike">
                        <a:solidFill>
                          <a:srgbClr val="000000"/>
                        </a:solidFill>
                        <a:effectLst/>
                        <a:latin typeface="Segoe UI"/>
                      </a:endParaRPr>
                    </a:p>
                  </a:txBody>
                  <a:tcPr marL="9077" marR="9077" marT="9077" marB="0" anchor="ctr"/>
                </a:tc>
                <a:tc>
                  <a:txBody>
                    <a:bodyPr/>
                    <a:lstStyle/>
                    <a:p>
                      <a:pPr algn="ctr" rtl="0" fontAlgn="ctr"/>
                      <a:r>
                        <a:rPr lang="nl-NL" sz="1600" u="none" strike="noStrike" dirty="0">
                          <a:effectLst/>
                        </a:rPr>
                        <a:t>na</a:t>
                      </a:r>
                      <a:endParaRPr lang="nl-NL" sz="1600" b="0" i="0" u="none" strike="noStrike" dirty="0">
                        <a:solidFill>
                          <a:srgbClr val="000000"/>
                        </a:solidFill>
                        <a:effectLst/>
                        <a:latin typeface="Segoe UI"/>
                      </a:endParaRPr>
                    </a:p>
                  </a:txBody>
                  <a:tcPr marL="9077" marR="9077" marT="9077" marB="0" anchor="ctr"/>
                </a:tc>
              </a:tr>
            </a:tbl>
          </a:graphicData>
        </a:graphic>
      </p:graphicFrame>
      <p:sp>
        <p:nvSpPr>
          <p:cNvPr id="13" name="Oval 12"/>
          <p:cNvSpPr/>
          <p:nvPr/>
        </p:nvSpPr>
        <p:spPr bwMode="auto">
          <a:xfrm>
            <a:off x="4439567" y="2620123"/>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4440407" y="4002922"/>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4439567" y="4855967"/>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Oval 16"/>
          <p:cNvSpPr/>
          <p:nvPr/>
        </p:nvSpPr>
        <p:spPr bwMode="auto">
          <a:xfrm>
            <a:off x="4439566" y="5338353"/>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 name="Oval 17"/>
          <p:cNvSpPr/>
          <p:nvPr/>
        </p:nvSpPr>
        <p:spPr bwMode="auto">
          <a:xfrm>
            <a:off x="10326294" y="2185977"/>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Oval 18"/>
          <p:cNvSpPr/>
          <p:nvPr/>
        </p:nvSpPr>
        <p:spPr bwMode="auto">
          <a:xfrm>
            <a:off x="10341533" y="3039029"/>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Oval 19"/>
          <p:cNvSpPr/>
          <p:nvPr/>
        </p:nvSpPr>
        <p:spPr bwMode="auto">
          <a:xfrm>
            <a:off x="10326294" y="3922523"/>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p:nvSpPr>
        <p:spPr bwMode="auto">
          <a:xfrm>
            <a:off x="10326294" y="5209042"/>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Oval 20"/>
          <p:cNvSpPr/>
          <p:nvPr/>
        </p:nvSpPr>
        <p:spPr bwMode="auto">
          <a:xfrm>
            <a:off x="10337933" y="2624219"/>
            <a:ext cx="321588" cy="353747"/>
          </a:xfrm>
          <a:prstGeom prst="ellipse">
            <a:avLst/>
          </a:prstGeom>
          <a:noFill/>
          <a:ln w="25400" cmpd="sng">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nl-NL"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6852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50" fill="hold"/>
                                        <p:tgtEl>
                                          <p:spTgt spid="13"/>
                                        </p:tgtEl>
                                        <p:attrNameLst>
                                          <p:attrName>ppt_x</p:attrName>
                                        </p:attrNameLst>
                                      </p:cBhvr>
                                      <p:tavLst>
                                        <p:tav tm="0">
                                          <p:val>
                                            <p:strVal val="0-#ppt_w/2"/>
                                          </p:val>
                                        </p:tav>
                                        <p:tav tm="100000">
                                          <p:val>
                                            <p:strVal val="#ppt_x"/>
                                          </p:val>
                                        </p:tav>
                                      </p:tavLst>
                                    </p:anim>
                                    <p:anim calcmode="lin" valueType="num">
                                      <p:cBhvr additive="base">
                                        <p:cTn id="8" dur="25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250" fill="hold"/>
                                        <p:tgtEl>
                                          <p:spTgt spid="15"/>
                                        </p:tgtEl>
                                        <p:attrNameLst>
                                          <p:attrName>ppt_x</p:attrName>
                                        </p:attrNameLst>
                                      </p:cBhvr>
                                      <p:tavLst>
                                        <p:tav tm="0">
                                          <p:val>
                                            <p:strVal val="0-#ppt_w/2"/>
                                          </p:val>
                                        </p:tav>
                                        <p:tav tm="100000">
                                          <p:val>
                                            <p:strVal val="#ppt_x"/>
                                          </p:val>
                                        </p:tav>
                                      </p:tavLst>
                                    </p:anim>
                                    <p:anim calcmode="lin" valueType="num">
                                      <p:cBhvr additive="base">
                                        <p:cTn id="13" dur="25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0-#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0-#ppt_w/2"/>
                                          </p:val>
                                        </p:tav>
                                        <p:tav tm="100000">
                                          <p:val>
                                            <p:strVal val="#ppt_x"/>
                                          </p:val>
                                        </p:tav>
                                      </p:tavLst>
                                    </p:anim>
                                    <p:anim calcmode="lin" valueType="num">
                                      <p:cBhvr additive="base">
                                        <p:cTn id="23" dur="25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1+#ppt_w/2"/>
                                          </p:val>
                                        </p:tav>
                                        <p:tav tm="100000">
                                          <p:val>
                                            <p:strVal val="#ppt_x"/>
                                          </p:val>
                                        </p:tav>
                                      </p:tavLst>
                                    </p:anim>
                                    <p:anim calcmode="lin" valueType="num">
                                      <p:cBhvr additive="base">
                                        <p:cTn id="28" dur="25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1+#ppt_w/2"/>
                                          </p:val>
                                        </p:tav>
                                        <p:tav tm="100000">
                                          <p:val>
                                            <p:strVal val="#ppt_x"/>
                                          </p:val>
                                        </p:tav>
                                      </p:tavLst>
                                    </p:anim>
                                    <p:anim calcmode="lin" valueType="num">
                                      <p:cBhvr additive="base">
                                        <p:cTn id="33" dur="25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1+#ppt_w/2"/>
                                          </p:val>
                                        </p:tav>
                                        <p:tav tm="100000">
                                          <p:val>
                                            <p:strVal val="#ppt_x"/>
                                          </p:val>
                                        </p:tav>
                                      </p:tavLst>
                                    </p:anim>
                                    <p:anim calcmode="lin" valueType="num">
                                      <p:cBhvr additive="base">
                                        <p:cTn id="38" dur="25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1+#ppt_w/2"/>
                                          </p:val>
                                        </p:tav>
                                        <p:tav tm="100000">
                                          <p:val>
                                            <p:strVal val="#ppt_x"/>
                                          </p:val>
                                        </p:tav>
                                      </p:tavLst>
                                    </p:anim>
                                    <p:anim calcmode="lin" valueType="num">
                                      <p:cBhvr additive="base">
                                        <p:cTn id="48"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20" grpId="0" animBg="1"/>
      <p:bldP spid="14"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Helping the business reducing costs?</a:t>
            </a:r>
          </a:p>
          <a:p>
            <a:r>
              <a:rPr lang="en-US" dirty="0"/>
              <a:t>Efficiency, Modern workplace (generations, </a:t>
            </a:r>
            <a:r>
              <a:rPr lang="en-US" dirty="0" err="1"/>
              <a:t>CoIT</a:t>
            </a:r>
            <a:r>
              <a:rPr lang="en-US" dirty="0"/>
              <a:t>) and Marketing &amp; Sales </a:t>
            </a:r>
            <a:r>
              <a:rPr lang="en-US" dirty="0" smtClean="0"/>
              <a:t>effectiveness?</a:t>
            </a:r>
            <a:endParaRPr lang="en-US" dirty="0"/>
          </a:p>
          <a:p>
            <a:r>
              <a:rPr lang="en-US" dirty="0" smtClean="0"/>
              <a:t>Mobile?</a:t>
            </a:r>
            <a:endParaRPr lang="en-US" dirty="0"/>
          </a:p>
          <a:p>
            <a:endParaRPr lang="en-US" dirty="0" smtClean="0"/>
          </a:p>
          <a:p>
            <a:endParaRPr lang="en-US" dirty="0" smtClean="0"/>
          </a:p>
        </p:txBody>
      </p:sp>
      <p:sp>
        <p:nvSpPr>
          <p:cNvPr id="2" name="Title 1"/>
          <p:cNvSpPr>
            <a:spLocks noGrp="1"/>
          </p:cNvSpPr>
          <p:nvPr>
            <p:ph type="title"/>
          </p:nvPr>
        </p:nvSpPr>
        <p:spPr/>
        <p:txBody>
          <a:bodyPr/>
          <a:lstStyle/>
          <a:p>
            <a:r>
              <a:rPr lang="en-US" dirty="0" smtClean="0"/>
              <a:t>What about the CIO &amp; ECM?</a:t>
            </a:r>
            <a:endParaRPr lang="en-US" dirty="0"/>
          </a:p>
        </p:txBody>
      </p:sp>
    </p:spTree>
    <p:extLst>
      <p:ext uri="{BB962C8B-B14F-4D97-AF65-F5344CB8AC3E}">
        <p14:creationId xmlns:p14="http://schemas.microsoft.com/office/powerpoint/2010/main" val="389324737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Typical Enterprise ECM Platform </a:t>
            </a:r>
            <a:br>
              <a:rPr lang="en-US" dirty="0" smtClean="0"/>
            </a:b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350" t="3062" b="22254"/>
          <a:stretch/>
        </p:blipFill>
        <p:spPr bwMode="auto">
          <a:xfrm>
            <a:off x="3298780" y="1157711"/>
            <a:ext cx="5225794" cy="5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117743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smtClean="0"/>
              <a:t>Enterprise Ready Platform </a:t>
            </a:r>
            <a:r>
              <a:rPr lang="nl-NL" dirty="0"/>
              <a:t/>
            </a:r>
            <a:br>
              <a:rPr lang="nl-NL" dirty="0"/>
            </a:br>
            <a:endParaRPr lang="nl-NL"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1917"/>
          <a:stretch/>
        </p:blipFill>
        <p:spPr bwMode="auto">
          <a:xfrm>
            <a:off x="531669" y="1236475"/>
            <a:ext cx="10887183" cy="496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1343118" y="2040069"/>
            <a:ext cx="3963564" cy="563448"/>
          </a:xfrm>
          <a:prstGeom prst="rect">
            <a:avLst/>
          </a:prstGeom>
          <a:solidFill>
            <a:srgbClr val="5780B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nl-NL" sz="2244" dirty="0">
                <a:gradFill>
                  <a:gsLst>
                    <a:gs pos="0">
                      <a:srgbClr val="FFFFFF"/>
                    </a:gs>
                    <a:gs pos="100000">
                      <a:srgbClr val="FFFFFF"/>
                    </a:gs>
                  </a:gsLst>
                  <a:lin ang="5400000" scaled="0"/>
                </a:gradFill>
                <a:ea typeface="Segoe UI" pitchFamily="34" charset="0"/>
                <a:cs typeface="Segoe UI" pitchFamily="34" charset="0"/>
              </a:rPr>
              <a:t>ECM platform</a:t>
            </a:r>
          </a:p>
        </p:txBody>
      </p:sp>
    </p:spTree>
    <p:extLst>
      <p:ext uri="{BB962C8B-B14F-4D97-AF65-F5344CB8AC3E}">
        <p14:creationId xmlns:p14="http://schemas.microsoft.com/office/powerpoint/2010/main" val="158806065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Increase productivity</a:t>
            </a:r>
          </a:p>
          <a:p>
            <a:pPr lvl="1"/>
            <a:r>
              <a:rPr lang="en-US" dirty="0" smtClean="0"/>
              <a:t>Familiar tools &amp; UI, training, less alternatives, </a:t>
            </a:r>
            <a:r>
              <a:rPr lang="en-US" dirty="0" err="1" smtClean="0"/>
              <a:t>search</a:t>
            </a:r>
            <a:r>
              <a:rPr lang="en-US" dirty="0" err="1" smtClean="0">
                <a:sym typeface="Wingdings" panose="05000000000000000000" pitchFamily="2" charset="2"/>
              </a:rPr>
              <a:t></a:t>
            </a:r>
            <a:r>
              <a:rPr lang="en-US" dirty="0" err="1" smtClean="0"/>
              <a:t>find</a:t>
            </a:r>
            <a:r>
              <a:rPr lang="en-US" dirty="0" smtClean="0"/>
              <a:t>, </a:t>
            </a:r>
            <a:r>
              <a:rPr lang="en-US" dirty="0" err="1" smtClean="0"/>
              <a:t>share</a:t>
            </a:r>
            <a:r>
              <a:rPr lang="en-US" dirty="0" err="1" smtClean="0">
                <a:sym typeface="Wingdings" panose="05000000000000000000" pitchFamily="2" charset="2"/>
              </a:rPr>
              <a:t></a:t>
            </a:r>
            <a:r>
              <a:rPr lang="en-US" dirty="0" err="1" smtClean="0"/>
              <a:t>collab</a:t>
            </a:r>
            <a:r>
              <a:rPr lang="en-US" dirty="0" smtClean="0"/>
              <a:t>, apps, mobile </a:t>
            </a:r>
            <a:r>
              <a:rPr lang="en-US" dirty="0" err="1" smtClean="0"/>
              <a:t>etc</a:t>
            </a:r>
            <a:endParaRPr lang="en-US" dirty="0" smtClean="0"/>
          </a:p>
          <a:p>
            <a:r>
              <a:rPr lang="en-US" dirty="0" smtClean="0"/>
              <a:t>Facilitate compliance</a:t>
            </a:r>
          </a:p>
          <a:p>
            <a:pPr lvl="1"/>
            <a:r>
              <a:rPr lang="en-US" dirty="0" smtClean="0"/>
              <a:t>Rule based, </a:t>
            </a:r>
            <a:r>
              <a:rPr lang="en-US" dirty="0" err="1" smtClean="0"/>
              <a:t>folder</a:t>
            </a:r>
            <a:r>
              <a:rPr lang="en-US" dirty="0" err="1" smtClean="0">
                <a:sym typeface="Wingdings" panose="05000000000000000000" pitchFamily="2" charset="2"/>
              </a:rPr>
              <a:t></a:t>
            </a:r>
            <a:r>
              <a:rPr lang="en-US" dirty="0" err="1" smtClean="0"/>
              <a:t>metadata</a:t>
            </a:r>
            <a:r>
              <a:rPr lang="en-US" dirty="0" smtClean="0"/>
              <a:t>, e-discovery, legal hold, NEN</a:t>
            </a:r>
          </a:p>
          <a:p>
            <a:r>
              <a:rPr lang="en-US" dirty="0" smtClean="0"/>
              <a:t>Lower costs</a:t>
            </a:r>
          </a:p>
          <a:p>
            <a:pPr lvl="1"/>
            <a:r>
              <a:rPr lang="fr-FR" dirty="0" smtClean="0"/>
              <a:t>Information </a:t>
            </a:r>
            <a:r>
              <a:rPr lang="fr-FR" dirty="0" err="1" smtClean="0"/>
              <a:t>lifecycle</a:t>
            </a:r>
            <a:r>
              <a:rPr lang="fr-FR" dirty="0" smtClean="0"/>
              <a:t> management, infrastructure, management, </a:t>
            </a:r>
            <a:r>
              <a:rPr lang="fr-FR" dirty="0" err="1" smtClean="0"/>
              <a:t>archiving</a:t>
            </a:r>
            <a:r>
              <a:rPr lang="fr-FR" dirty="0" smtClean="0"/>
              <a:t>, </a:t>
            </a:r>
            <a:r>
              <a:rPr lang="fr-FR" dirty="0" err="1" smtClean="0"/>
              <a:t>cloud</a:t>
            </a:r>
            <a:endParaRPr lang="en-US" dirty="0" smtClean="0"/>
          </a:p>
          <a:p>
            <a:r>
              <a:rPr lang="en-US" dirty="0" smtClean="0"/>
              <a:t>Increase information security</a:t>
            </a:r>
          </a:p>
          <a:p>
            <a:pPr lvl="1"/>
            <a:r>
              <a:rPr lang="en-US" dirty="0" smtClean="0"/>
              <a:t>Meta driven storage location, encryption</a:t>
            </a:r>
            <a:endParaRPr lang="en-US" dirty="0"/>
          </a:p>
        </p:txBody>
      </p:sp>
      <p:sp>
        <p:nvSpPr>
          <p:cNvPr id="3" name="Title 2"/>
          <p:cNvSpPr>
            <a:spLocks noGrp="1"/>
          </p:cNvSpPr>
          <p:nvPr>
            <p:ph type="title"/>
          </p:nvPr>
        </p:nvSpPr>
        <p:spPr/>
        <p:txBody>
          <a:bodyPr/>
          <a:lstStyle/>
          <a:p>
            <a:r>
              <a:rPr lang="en-US" dirty="0" smtClean="0"/>
              <a:t>Why an enterprise-wide ECM strategy?</a:t>
            </a:r>
            <a:endParaRPr lang="en-US" dirty="0"/>
          </a:p>
        </p:txBody>
      </p:sp>
    </p:spTree>
    <p:extLst>
      <p:ext uri="{BB962C8B-B14F-4D97-AF65-F5344CB8AC3E}">
        <p14:creationId xmlns:p14="http://schemas.microsoft.com/office/powerpoint/2010/main" val="242272250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Leave your Legacy behind: Example</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597" y="1536530"/>
            <a:ext cx="7647470" cy="491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880121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en-US" dirty="0" smtClean="0"/>
              <a:t>Multiple investments in:</a:t>
            </a:r>
          </a:p>
          <a:p>
            <a:pPr lvl="2"/>
            <a:r>
              <a:rPr lang="en-US" dirty="0" smtClean="0"/>
              <a:t>Supporting mobile devices (smartphones, tablets), apps and multichannel content delivery</a:t>
            </a:r>
          </a:p>
          <a:p>
            <a:pPr lvl="2"/>
            <a:r>
              <a:rPr lang="en-US" dirty="0" smtClean="0"/>
              <a:t>Reducing risk, manage compliance and protecting your data</a:t>
            </a:r>
          </a:p>
          <a:p>
            <a:r>
              <a:rPr lang="en-US" dirty="0" smtClean="0"/>
              <a:t>Cost driven demand for cloud may change data retention and governance </a:t>
            </a:r>
          </a:p>
          <a:p>
            <a:r>
              <a:rPr lang="en-US" dirty="0" smtClean="0"/>
              <a:t>Social computing and different work styles</a:t>
            </a:r>
          </a:p>
          <a:p>
            <a:r>
              <a:rPr lang="en-US" dirty="0" err="1" smtClean="0"/>
              <a:t>CoIT</a:t>
            </a:r>
            <a:r>
              <a:rPr lang="en-US" dirty="0" smtClean="0"/>
              <a:t> brings big data and video to your </a:t>
            </a:r>
            <a:r>
              <a:rPr lang="en-US" dirty="0" smtClean="0">
                <a:sym typeface="Wingdings" pitchFamily="2" charset="2"/>
              </a:rPr>
              <a:t>enterprise</a:t>
            </a:r>
            <a:endParaRPr lang="en-US" dirty="0"/>
          </a:p>
        </p:txBody>
      </p:sp>
      <p:sp>
        <p:nvSpPr>
          <p:cNvPr id="3" name="Title 2"/>
          <p:cNvSpPr>
            <a:spLocks noGrp="1"/>
          </p:cNvSpPr>
          <p:nvPr>
            <p:ph type="title"/>
          </p:nvPr>
        </p:nvSpPr>
        <p:spPr/>
        <p:txBody>
          <a:bodyPr/>
          <a:lstStyle/>
          <a:p>
            <a:r>
              <a:rPr lang="nl-NL" smtClean="0"/>
              <a:t>Key trends </a:t>
            </a:r>
            <a:r>
              <a:rPr lang="en-US" smtClean="0"/>
              <a:t>influencing </a:t>
            </a:r>
            <a:r>
              <a:rPr lang="nl-NL" smtClean="0"/>
              <a:t>your strategy</a:t>
            </a:r>
            <a:endParaRPr lang="nl-NL" dirty="0"/>
          </a:p>
        </p:txBody>
      </p:sp>
    </p:spTree>
    <p:extLst>
      <p:ext uri="{BB962C8B-B14F-4D97-AF65-F5344CB8AC3E}">
        <p14:creationId xmlns:p14="http://schemas.microsoft.com/office/powerpoint/2010/main" val="194184718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SPC236</a:t>
            </a:r>
            <a:endParaRPr lang="en-US" dirty="0"/>
          </a:p>
        </p:txBody>
      </p:sp>
      <p:sp>
        <p:nvSpPr>
          <p:cNvPr id="4" name="Title 3"/>
          <p:cNvSpPr>
            <a:spLocks noGrp="1"/>
          </p:cNvSpPr>
          <p:nvPr>
            <p:ph type="title"/>
          </p:nvPr>
        </p:nvSpPr>
        <p:spPr/>
        <p:txBody>
          <a:bodyPr/>
          <a:lstStyle/>
          <a:p>
            <a:r>
              <a:rPr lang="en-US" dirty="0" smtClean="0"/>
              <a:t>The </a:t>
            </a:r>
            <a:r>
              <a:rPr lang="en-US" dirty="0"/>
              <a:t>value of an ECM platform for the business </a:t>
            </a:r>
          </a:p>
        </p:txBody>
      </p:sp>
      <p:sp>
        <p:nvSpPr>
          <p:cNvPr id="5" name="Text Placeholder 4"/>
          <p:cNvSpPr>
            <a:spLocks noGrp="1"/>
          </p:cNvSpPr>
          <p:nvPr>
            <p:ph type="body" sz="quarter" idx="12"/>
          </p:nvPr>
        </p:nvSpPr>
        <p:spPr>
          <a:xfrm>
            <a:off x="4846637" y="5554662"/>
            <a:ext cx="7315201" cy="1143531"/>
          </a:xfrm>
        </p:spPr>
        <p:txBody>
          <a:bodyPr/>
          <a:lstStyle/>
          <a:p>
            <a:r>
              <a:rPr lang="en-US" dirty="0" smtClean="0"/>
              <a:t>Marco Brinkman</a:t>
            </a:r>
          </a:p>
          <a:p>
            <a:r>
              <a:rPr lang="en-US" dirty="0" smtClean="0"/>
              <a:t>SharePoint TSP – Microsoft Netherlands</a:t>
            </a:r>
          </a:p>
        </p:txBody>
      </p:sp>
    </p:spTree>
    <p:extLst>
      <p:ext uri="{BB962C8B-B14F-4D97-AF65-F5344CB8AC3E}">
        <p14:creationId xmlns:p14="http://schemas.microsoft.com/office/powerpoint/2010/main" val="40806736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4638" y="1625054"/>
            <a:ext cx="11887200" cy="1831975"/>
          </a:xfrm>
        </p:spPr>
        <p:txBody>
          <a:bodyPr/>
          <a:lstStyle/>
          <a:p>
            <a:pPr algn="ctr"/>
            <a:r>
              <a:rPr lang="en-US" dirty="0" smtClean="0"/>
              <a:t>Audience Poll: Question</a:t>
            </a:r>
            <a:br>
              <a:rPr lang="en-US" dirty="0" smtClean="0"/>
            </a:br>
            <a:r>
              <a:rPr lang="en-US" dirty="0" smtClean="0"/>
              <a:t/>
            </a:r>
            <a:br>
              <a:rPr lang="en-US" dirty="0" smtClean="0"/>
            </a:br>
            <a:r>
              <a:rPr lang="en-US" sz="6600" dirty="0" smtClean="0"/>
              <a:t>Are You Looking to Change </a:t>
            </a:r>
            <a:br>
              <a:rPr lang="en-US" sz="6600" dirty="0" smtClean="0"/>
            </a:br>
            <a:r>
              <a:rPr lang="en-US" sz="6600" dirty="0" smtClean="0"/>
              <a:t>From Your Existing ECM?</a:t>
            </a:r>
            <a:r>
              <a:rPr lang="en-US" dirty="0" smtClean="0"/>
              <a:t/>
            </a:r>
            <a:br>
              <a:rPr lang="en-US" dirty="0" smtClean="0"/>
            </a:br>
            <a:endParaRPr lang="en-US" dirty="0"/>
          </a:p>
        </p:txBody>
      </p:sp>
    </p:spTree>
    <p:extLst>
      <p:ext uri="{BB962C8B-B14F-4D97-AF65-F5344CB8AC3E}">
        <p14:creationId xmlns:p14="http://schemas.microsoft.com/office/powerpoint/2010/main" val="111326381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ECM Platform ROI</a:t>
            </a:r>
            <a:endParaRPr lang="en-US" dirty="0"/>
          </a:p>
        </p:txBody>
      </p:sp>
      <p:sp>
        <p:nvSpPr>
          <p:cNvPr id="3" name="Text Placeholder 2"/>
          <p:cNvSpPr>
            <a:spLocks noGrp="1"/>
          </p:cNvSpPr>
          <p:nvPr>
            <p:ph type="body" sz="quarter" idx="10"/>
          </p:nvPr>
        </p:nvSpPr>
        <p:spPr>
          <a:xfrm>
            <a:off x="274639" y="1212849"/>
            <a:ext cx="5486399" cy="4395049"/>
          </a:xfrm>
        </p:spPr>
        <p:txBody>
          <a:bodyPr/>
          <a:lstStyle/>
          <a:p>
            <a:pPr marL="0" indent="0">
              <a:buNone/>
            </a:pPr>
            <a:r>
              <a:rPr lang="en-US" sz="4000" dirty="0" smtClean="0"/>
              <a:t>Typical Benefits</a:t>
            </a:r>
          </a:p>
          <a:p>
            <a:pPr lvl="1"/>
            <a:r>
              <a:rPr lang="en-US" dirty="0" smtClean="0"/>
              <a:t>Business Benefits</a:t>
            </a:r>
          </a:p>
          <a:p>
            <a:pPr lvl="1"/>
            <a:r>
              <a:rPr lang="en-US" dirty="0" smtClean="0"/>
              <a:t>User Productivity</a:t>
            </a:r>
          </a:p>
          <a:p>
            <a:pPr lvl="1"/>
            <a:r>
              <a:rPr lang="en-US" dirty="0" smtClean="0"/>
              <a:t>Reduced Support Costs</a:t>
            </a:r>
          </a:p>
          <a:p>
            <a:pPr lvl="1"/>
            <a:r>
              <a:rPr lang="en-US" dirty="0" smtClean="0"/>
              <a:t>Reduced IT Costs</a:t>
            </a:r>
          </a:p>
          <a:p>
            <a:pPr lvl="1"/>
            <a:r>
              <a:rPr lang="en-US" dirty="0" smtClean="0"/>
              <a:t>Integration</a:t>
            </a:r>
          </a:p>
          <a:p>
            <a:pPr lvl="1"/>
            <a:r>
              <a:rPr lang="en-US" dirty="0" smtClean="0"/>
              <a:t>Information Reuse</a:t>
            </a:r>
          </a:p>
          <a:p>
            <a:pPr lvl="1"/>
            <a:r>
              <a:rPr lang="en-US" dirty="0" smtClean="0"/>
              <a:t>Increased Usage of Content</a:t>
            </a:r>
          </a:p>
          <a:p>
            <a:pPr lvl="1"/>
            <a:r>
              <a:rPr lang="en-US" dirty="0" smtClean="0"/>
              <a:t>Reduced Information Redundancy</a:t>
            </a:r>
          </a:p>
          <a:p>
            <a:pPr lvl="1"/>
            <a:r>
              <a:rPr lang="en-US" dirty="0" smtClean="0"/>
              <a:t>Future Benefits</a:t>
            </a:r>
          </a:p>
        </p:txBody>
      </p:sp>
      <p:sp>
        <p:nvSpPr>
          <p:cNvPr id="5" name="Text Placeholder 4"/>
          <p:cNvSpPr>
            <a:spLocks noGrp="1"/>
          </p:cNvSpPr>
          <p:nvPr>
            <p:ph type="body" sz="quarter" idx="11"/>
          </p:nvPr>
        </p:nvSpPr>
        <p:spPr>
          <a:xfrm>
            <a:off x="6675439" y="1212849"/>
            <a:ext cx="5486399" cy="3988784"/>
          </a:xfrm>
        </p:spPr>
        <p:txBody>
          <a:bodyPr/>
          <a:lstStyle/>
          <a:p>
            <a:pPr marL="0" indent="0">
              <a:buNone/>
            </a:pPr>
            <a:r>
              <a:rPr lang="en-US" sz="4000" dirty="0" smtClean="0"/>
              <a:t>Typical Costs</a:t>
            </a:r>
          </a:p>
          <a:p>
            <a:pPr marL="586728" lvl="1" indent="-342900"/>
            <a:r>
              <a:rPr lang="en-US" dirty="0" smtClean="0"/>
              <a:t>Infrastructure</a:t>
            </a:r>
          </a:p>
          <a:p>
            <a:pPr marL="586728" lvl="1" indent="-342900"/>
            <a:r>
              <a:rPr lang="en-US" dirty="0" smtClean="0"/>
              <a:t>Training and Education</a:t>
            </a:r>
          </a:p>
          <a:p>
            <a:pPr marL="586728" lvl="1" indent="-342900"/>
            <a:r>
              <a:rPr lang="en-US" dirty="0" smtClean="0"/>
              <a:t>Application Software</a:t>
            </a:r>
          </a:p>
          <a:p>
            <a:pPr marL="586728" lvl="1" indent="-342900"/>
            <a:r>
              <a:rPr lang="en-US" dirty="0" smtClean="0"/>
              <a:t>Consulting and Personnel</a:t>
            </a:r>
          </a:p>
          <a:p>
            <a:pPr marL="586728" lvl="1" indent="-342900"/>
            <a:r>
              <a:rPr lang="en-US" dirty="0" smtClean="0"/>
              <a:t>Ongoing Operations</a:t>
            </a:r>
          </a:p>
          <a:p>
            <a:pPr marL="586728" lvl="1" indent="-342900"/>
            <a:r>
              <a:rPr lang="en-US" dirty="0" smtClean="0"/>
              <a:t>Integrations and Process Changes</a:t>
            </a:r>
          </a:p>
          <a:p>
            <a:pPr marL="586728" lvl="1" indent="-342900"/>
            <a:r>
              <a:rPr lang="en-US" dirty="0" smtClean="0"/>
              <a:t>Organizational Changes</a:t>
            </a:r>
          </a:p>
          <a:p>
            <a:pPr marL="586728" lvl="1" indent="-342900"/>
            <a:r>
              <a:rPr lang="en-US" dirty="0" smtClean="0"/>
              <a:t>Communications</a:t>
            </a:r>
            <a:endParaRPr lang="en-US" dirty="0"/>
          </a:p>
        </p:txBody>
      </p:sp>
    </p:spTree>
    <p:extLst>
      <p:ext uri="{BB962C8B-B14F-4D97-AF65-F5344CB8AC3E}">
        <p14:creationId xmlns:p14="http://schemas.microsoft.com/office/powerpoint/2010/main" val="54553509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customer example – Today</a:t>
            </a:r>
            <a:br>
              <a:rPr lang="en-US" dirty="0" smtClean="0"/>
            </a:br>
            <a:endParaRPr lang="en-US" dirty="0">
              <a:solidFill>
                <a:srgbClr val="EE7816">
                  <a:alpha val="99000"/>
                </a:srgbClr>
              </a:solidFill>
            </a:endParaRPr>
          </a:p>
        </p:txBody>
      </p:sp>
      <p:sp>
        <p:nvSpPr>
          <p:cNvPr id="36" name="Rectangle 35"/>
          <p:cNvSpPr>
            <a:spLocks noChangeArrowheads="1"/>
          </p:cNvSpPr>
          <p:nvPr/>
        </p:nvSpPr>
        <p:spPr bwMode="auto">
          <a:xfrm>
            <a:off x="2026376" y="2229865"/>
            <a:ext cx="4633349" cy="597698"/>
          </a:xfrm>
          <a:prstGeom prst="rect">
            <a:avLst/>
          </a:prstGeom>
          <a:solidFill>
            <a:srgbClr val="BA141A"/>
          </a:soli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marL="0" lvl="1" indent="-177221" algn="ctr" defTabSz="761536" fontAlgn="base">
              <a:lnSpc>
                <a:spcPct val="90000"/>
              </a:lnSpc>
              <a:spcBef>
                <a:spcPct val="0"/>
              </a:spcBef>
              <a:spcAft>
                <a:spcPct val="0"/>
              </a:spcAft>
              <a:buClr>
                <a:srgbClr val="AFDAF6"/>
              </a:buClr>
              <a:buSzPct val="80000"/>
              <a:tabLst>
                <a:tab pos="3807956" algn="r"/>
              </a:tabLst>
              <a:defRPr/>
            </a:pPr>
            <a:endParaRPr lang="en-US" sz="1500" kern="0">
              <a:solidFill>
                <a:srgbClr val="FFFFFF"/>
              </a:solidFill>
              <a:effectLst>
                <a:outerShdw blurRad="38100" dist="38100" dir="2700000" algn="tl">
                  <a:srgbClr val="000000">
                    <a:alpha val="43137"/>
                  </a:srgbClr>
                </a:outerShdw>
              </a:effectLst>
            </a:endParaRPr>
          </a:p>
        </p:txBody>
      </p:sp>
      <p:sp>
        <p:nvSpPr>
          <p:cNvPr id="38" name="Rectangle 37"/>
          <p:cNvSpPr>
            <a:spLocks noChangeArrowheads="1"/>
          </p:cNvSpPr>
          <p:nvPr/>
        </p:nvSpPr>
        <p:spPr bwMode="auto">
          <a:xfrm>
            <a:off x="2140846" y="2283767"/>
            <a:ext cx="1414134"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sp>
        <p:nvSpPr>
          <p:cNvPr id="39" name="Rectangle 38"/>
          <p:cNvSpPr>
            <a:spLocks noChangeArrowheads="1"/>
          </p:cNvSpPr>
          <p:nvPr/>
        </p:nvSpPr>
        <p:spPr bwMode="auto">
          <a:xfrm>
            <a:off x="3614410" y="2283767"/>
            <a:ext cx="1455053"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sp>
        <p:nvSpPr>
          <p:cNvPr id="40" name="Rectangle 39"/>
          <p:cNvSpPr>
            <a:spLocks noChangeArrowheads="1"/>
          </p:cNvSpPr>
          <p:nvPr/>
        </p:nvSpPr>
        <p:spPr bwMode="auto">
          <a:xfrm>
            <a:off x="5128892" y="2283767"/>
            <a:ext cx="1451735"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lnSpc>
                <a:spcPct val="90000"/>
              </a:lnSpc>
              <a:defRPr/>
            </a:pPr>
            <a:r>
              <a:rPr lang="cs-CZ" sz="1200" kern="0" dirty="0">
                <a:solidFill>
                  <a:srgbClr val="000000"/>
                </a:solidFill>
              </a:rPr>
              <a:t>Partner Applications</a:t>
            </a:r>
            <a:endParaRPr lang="en-US" sz="1200" kern="0" dirty="0">
              <a:solidFill>
                <a:srgbClr val="000000"/>
              </a:solidFill>
            </a:endParaRPr>
          </a:p>
        </p:txBody>
      </p:sp>
      <p:pic>
        <p:nvPicPr>
          <p:cNvPr id="41" name="Picture 2" descr="C:\Users\zdenekj\Documents\Support\Z_ProductLogos\Microsoft Office\_Office Brand\ofc-brand_h_rg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8764" y="2360996"/>
            <a:ext cx="963534" cy="334448"/>
          </a:xfrm>
          <a:prstGeom prst="rect">
            <a:avLst/>
          </a:prstGeom>
          <a:solidFill>
            <a:srgbClr val="BA141A"/>
          </a:solidFill>
          <a:extLst/>
        </p:spPr>
      </p:pic>
      <p:pic>
        <p:nvPicPr>
          <p:cNvPr id="42" name="Picture 3" descr="C:\Users\zdenekj\Documents\Support\Z_ProductLogos\Internet Explorer 8\Internet Explorer 8 IE logo v.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0881"/>
          <a:stretch/>
        </p:blipFill>
        <p:spPr bwMode="auto">
          <a:xfrm>
            <a:off x="3875050" y="2367120"/>
            <a:ext cx="846086" cy="325710"/>
          </a:xfrm>
          <a:prstGeom prst="rect">
            <a:avLst/>
          </a:prstGeom>
          <a:solidFill>
            <a:srgbClr val="BA141A"/>
          </a:solidFill>
          <a:extLst/>
        </p:spPr>
      </p:pic>
      <p:sp>
        <p:nvSpPr>
          <p:cNvPr id="43" name="Up-Down Arrow 42"/>
          <p:cNvSpPr/>
          <p:nvPr/>
        </p:nvSpPr>
        <p:spPr>
          <a:xfrm>
            <a:off x="2658484"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44" name="Up-Down Arrow 43"/>
          <p:cNvSpPr/>
          <p:nvPr/>
        </p:nvSpPr>
        <p:spPr>
          <a:xfrm>
            <a:off x="4080142"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45" name="Up-Down Arrow 44"/>
          <p:cNvSpPr/>
          <p:nvPr/>
        </p:nvSpPr>
        <p:spPr>
          <a:xfrm>
            <a:off x="5566463"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46" name="Rectangle 45"/>
          <p:cNvSpPr/>
          <p:nvPr/>
        </p:nvSpPr>
        <p:spPr bwMode="auto">
          <a:xfrm rot="16200000">
            <a:off x="6009250" y="4436735"/>
            <a:ext cx="3016250" cy="433396"/>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Retention </a:t>
            </a:r>
            <a:r>
              <a:rPr lang="en-US"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policies?</a:t>
            </a:r>
            <a:endPar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50" name="Rectangle 49"/>
          <p:cNvSpPr/>
          <p:nvPr/>
        </p:nvSpPr>
        <p:spPr bwMode="auto">
          <a:xfrm rot="16200000">
            <a:off x="5491006" y="4436124"/>
            <a:ext cx="3016250" cy="434618"/>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Enterprise </a:t>
            </a:r>
            <a:r>
              <a:rPr lang="en-US"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Search?</a:t>
            </a:r>
            <a:endPar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54" name="Rectangle 53"/>
          <p:cNvSpPr/>
          <p:nvPr/>
        </p:nvSpPr>
        <p:spPr bwMode="auto">
          <a:xfrm>
            <a:off x="2020562" y="5526558"/>
            <a:ext cx="4655853" cy="624417"/>
          </a:xfrm>
          <a:prstGeom prst="rect">
            <a:avLst/>
          </a:prstGeom>
          <a:solidFill>
            <a:srgbClr val="969696">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Storage bin (deleted)</a:t>
            </a:r>
          </a:p>
        </p:txBody>
      </p:sp>
      <p:sp>
        <p:nvSpPr>
          <p:cNvPr id="55" name="Rectangle 54"/>
          <p:cNvSpPr/>
          <p:nvPr/>
        </p:nvSpPr>
        <p:spPr bwMode="auto">
          <a:xfrm rot="16200000">
            <a:off x="6506130" y="4436734"/>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E- Discovery </a:t>
            </a:r>
            <a:r>
              <a:rPr lang="en-US"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management?</a:t>
            </a:r>
            <a:endPar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56" name="Rectangle 55"/>
          <p:cNvSpPr/>
          <p:nvPr/>
        </p:nvSpPr>
        <p:spPr bwMode="auto">
          <a:xfrm rot="16200000">
            <a:off x="1225496" y="3559351"/>
            <a:ext cx="1193995"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Active</a:t>
            </a:r>
          </a:p>
        </p:txBody>
      </p:sp>
      <p:sp>
        <p:nvSpPr>
          <p:cNvPr id="57" name="Rectangle 56"/>
          <p:cNvSpPr/>
          <p:nvPr/>
        </p:nvSpPr>
        <p:spPr bwMode="auto">
          <a:xfrm rot="16200000">
            <a:off x="1287939" y="4862397"/>
            <a:ext cx="108204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Archive</a:t>
            </a:r>
          </a:p>
        </p:txBody>
      </p:sp>
      <p:sp>
        <p:nvSpPr>
          <p:cNvPr id="58" name="Rectangle 57"/>
          <p:cNvSpPr/>
          <p:nvPr/>
        </p:nvSpPr>
        <p:spPr bwMode="auto">
          <a:xfrm rot="16200000">
            <a:off x="1456733" y="2403677"/>
            <a:ext cx="73152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Client</a:t>
            </a:r>
            <a:endPar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59" name="Rectangle 58"/>
          <p:cNvSpPr/>
          <p:nvPr/>
        </p:nvSpPr>
        <p:spPr bwMode="auto">
          <a:xfrm>
            <a:off x="2020561" y="3148994"/>
            <a:ext cx="1147572" cy="1193996"/>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Humming</a:t>
            </a:r>
          </a:p>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bird</a:t>
            </a:r>
          </a:p>
        </p:txBody>
      </p:sp>
      <p:sp>
        <p:nvSpPr>
          <p:cNvPr id="60" name="Rectangle 59"/>
          <p:cNvSpPr/>
          <p:nvPr/>
        </p:nvSpPr>
        <p:spPr bwMode="auto">
          <a:xfrm>
            <a:off x="3184824" y="3148994"/>
            <a:ext cx="1147572" cy="1193996"/>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a:solidFill>
                  <a:srgbClr val="FFFFFF"/>
                </a:solidFill>
                <a:effectLst>
                  <a:outerShdw blurRad="38100" dist="38100" dir="2700000" algn="tl">
                    <a:srgbClr val="000000">
                      <a:alpha val="43137"/>
                    </a:srgbClr>
                  </a:outerShdw>
                </a:effectLst>
              </a:rPr>
              <a:t>HP TRIM</a:t>
            </a:r>
          </a:p>
        </p:txBody>
      </p:sp>
      <p:sp>
        <p:nvSpPr>
          <p:cNvPr id="61" name="Rectangle 60"/>
          <p:cNvSpPr/>
          <p:nvPr/>
        </p:nvSpPr>
        <p:spPr bwMode="auto">
          <a:xfrm>
            <a:off x="4347891" y="3148994"/>
            <a:ext cx="1147572" cy="1193996"/>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4.2</a:t>
            </a:r>
          </a:p>
        </p:txBody>
      </p:sp>
      <p:sp>
        <p:nvSpPr>
          <p:cNvPr id="62" name="Rectangle 61"/>
          <p:cNvSpPr/>
          <p:nvPr/>
        </p:nvSpPr>
        <p:spPr bwMode="auto">
          <a:xfrm>
            <a:off x="5512153" y="3148994"/>
            <a:ext cx="1147572" cy="1193996"/>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4.5</a:t>
            </a:r>
          </a:p>
        </p:txBody>
      </p:sp>
      <p:sp>
        <p:nvSpPr>
          <p:cNvPr id="63" name="Rectangle 62"/>
          <p:cNvSpPr/>
          <p:nvPr/>
        </p:nvSpPr>
        <p:spPr bwMode="auto">
          <a:xfrm>
            <a:off x="2037252" y="4759477"/>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Humming</a:t>
            </a:r>
          </a:p>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bird</a:t>
            </a:r>
          </a:p>
        </p:txBody>
      </p:sp>
      <p:sp>
        <p:nvSpPr>
          <p:cNvPr id="64" name="Rectangle 63"/>
          <p:cNvSpPr/>
          <p:nvPr/>
        </p:nvSpPr>
        <p:spPr bwMode="auto">
          <a:xfrm>
            <a:off x="3201515" y="4759477"/>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a:solidFill>
                  <a:srgbClr val="FFFFFF"/>
                </a:solidFill>
                <a:effectLst>
                  <a:outerShdw blurRad="38100" dist="38100" dir="2700000" algn="tl">
                    <a:srgbClr val="000000">
                      <a:alpha val="43137"/>
                    </a:srgbClr>
                  </a:outerShdw>
                </a:effectLst>
              </a:rPr>
              <a:t>HP TRIM</a:t>
            </a:r>
          </a:p>
        </p:txBody>
      </p:sp>
      <p:sp>
        <p:nvSpPr>
          <p:cNvPr id="65" name="Rectangle 64"/>
          <p:cNvSpPr/>
          <p:nvPr/>
        </p:nvSpPr>
        <p:spPr bwMode="auto">
          <a:xfrm>
            <a:off x="4364582" y="4759477"/>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4.2</a:t>
            </a:r>
          </a:p>
        </p:txBody>
      </p:sp>
      <p:sp>
        <p:nvSpPr>
          <p:cNvPr id="66" name="Rectangle 65"/>
          <p:cNvSpPr/>
          <p:nvPr/>
        </p:nvSpPr>
        <p:spPr bwMode="auto">
          <a:xfrm>
            <a:off x="5528843" y="4759477"/>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4.5</a:t>
            </a:r>
          </a:p>
        </p:txBody>
      </p:sp>
      <p:sp>
        <p:nvSpPr>
          <p:cNvPr id="67" name="Up-Down Arrow 66"/>
          <p:cNvSpPr/>
          <p:nvPr/>
        </p:nvSpPr>
        <p:spPr>
          <a:xfrm>
            <a:off x="3440998" y="4399306"/>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68" name="Up-Down Arrow 67"/>
          <p:cNvSpPr/>
          <p:nvPr/>
        </p:nvSpPr>
        <p:spPr>
          <a:xfrm>
            <a:off x="2337979" y="440272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2" name="Up-Down Arrow 71"/>
          <p:cNvSpPr/>
          <p:nvPr/>
        </p:nvSpPr>
        <p:spPr>
          <a:xfrm>
            <a:off x="4588106" y="4407400"/>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3" name="Up-Down Arrow 72"/>
          <p:cNvSpPr/>
          <p:nvPr/>
        </p:nvSpPr>
        <p:spPr>
          <a:xfrm>
            <a:off x="5822551" y="4407295"/>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4" name="Rectangle 73"/>
          <p:cNvSpPr/>
          <p:nvPr/>
        </p:nvSpPr>
        <p:spPr bwMode="auto">
          <a:xfrm rot="16200000">
            <a:off x="7013998" y="4436734"/>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Workflow?</a:t>
            </a:r>
            <a:endParaRPr lang="en-US"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75" name="Rectangle 74"/>
          <p:cNvSpPr/>
          <p:nvPr/>
        </p:nvSpPr>
        <p:spPr bwMode="auto">
          <a:xfrm>
            <a:off x="2037252" y="3148994"/>
            <a:ext cx="1129100" cy="2533175"/>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76" name="Rectangle 75"/>
          <p:cNvSpPr/>
          <p:nvPr/>
        </p:nvSpPr>
        <p:spPr bwMode="auto">
          <a:xfrm>
            <a:off x="3202788" y="3148994"/>
            <a:ext cx="1129100" cy="2533175"/>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77" name="Rectangle 76"/>
          <p:cNvSpPr/>
          <p:nvPr/>
        </p:nvSpPr>
        <p:spPr bwMode="auto">
          <a:xfrm>
            <a:off x="4363207" y="3148994"/>
            <a:ext cx="1129100" cy="2534649"/>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78" name="Rectangle 77"/>
          <p:cNvSpPr/>
          <p:nvPr/>
        </p:nvSpPr>
        <p:spPr bwMode="auto">
          <a:xfrm>
            <a:off x="5531254" y="3148994"/>
            <a:ext cx="1129100" cy="2543511"/>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6731827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Phase 1</a:t>
            </a:r>
            <a:br>
              <a:rPr lang="en-US" dirty="0" smtClean="0"/>
            </a:br>
            <a:endParaRPr lang="en-US" dirty="0">
              <a:solidFill>
                <a:srgbClr val="EE7816">
                  <a:alpha val="99000"/>
                </a:srgbClr>
              </a:solidFill>
            </a:endParaRPr>
          </a:p>
        </p:txBody>
      </p:sp>
      <p:sp>
        <p:nvSpPr>
          <p:cNvPr id="54" name="Rectangle 53"/>
          <p:cNvSpPr>
            <a:spLocks noChangeArrowheads="1"/>
          </p:cNvSpPr>
          <p:nvPr/>
        </p:nvSpPr>
        <p:spPr bwMode="auto">
          <a:xfrm>
            <a:off x="2022987" y="2225447"/>
            <a:ext cx="4633349" cy="597698"/>
          </a:xfrm>
          <a:prstGeom prst="rect">
            <a:avLst/>
          </a:prstGeom>
          <a:solidFill>
            <a:srgbClr val="BA141A"/>
          </a:soli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marL="0" lvl="1" indent="-177221" algn="ctr" defTabSz="761536" fontAlgn="base">
              <a:lnSpc>
                <a:spcPct val="90000"/>
              </a:lnSpc>
              <a:spcBef>
                <a:spcPct val="0"/>
              </a:spcBef>
              <a:spcAft>
                <a:spcPct val="0"/>
              </a:spcAft>
              <a:buClr>
                <a:srgbClr val="AFDAF6"/>
              </a:buClr>
              <a:buSzPct val="80000"/>
              <a:tabLst>
                <a:tab pos="3807956" algn="r"/>
              </a:tabLst>
              <a:defRPr/>
            </a:pPr>
            <a:endParaRPr lang="en-US" sz="1500" kern="0">
              <a:solidFill>
                <a:srgbClr val="FFFFFF"/>
              </a:solidFill>
              <a:effectLst>
                <a:outerShdw blurRad="38100" dist="38100" dir="2700000" algn="tl">
                  <a:srgbClr val="000000">
                    <a:alpha val="43137"/>
                  </a:srgbClr>
                </a:outerShdw>
              </a:effectLst>
            </a:endParaRPr>
          </a:p>
        </p:txBody>
      </p:sp>
      <p:sp>
        <p:nvSpPr>
          <p:cNvPr id="55" name="Rectangle 54"/>
          <p:cNvSpPr>
            <a:spLocks noChangeArrowheads="1"/>
          </p:cNvSpPr>
          <p:nvPr/>
        </p:nvSpPr>
        <p:spPr bwMode="auto">
          <a:xfrm>
            <a:off x="2137457" y="2279349"/>
            <a:ext cx="1414134"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sp>
        <p:nvSpPr>
          <p:cNvPr id="56" name="Rectangle 55"/>
          <p:cNvSpPr>
            <a:spLocks noChangeArrowheads="1"/>
          </p:cNvSpPr>
          <p:nvPr/>
        </p:nvSpPr>
        <p:spPr bwMode="auto">
          <a:xfrm>
            <a:off x="3611021" y="2279349"/>
            <a:ext cx="1455053"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pic>
        <p:nvPicPr>
          <p:cNvPr id="57" name="Picture 17"/>
          <p:cNvPicPr>
            <a:picLocks noChangeAspect="1" noChangeArrowheads="1"/>
          </p:cNvPicPr>
          <p:nvPr/>
        </p:nvPicPr>
        <p:blipFill>
          <a:blip r:embed="rId3"/>
          <a:srcRect/>
          <a:stretch>
            <a:fillRect/>
          </a:stretch>
        </p:blipFill>
        <p:spPr bwMode="auto">
          <a:xfrm>
            <a:off x="3192807" y="1375978"/>
            <a:ext cx="507868" cy="508000"/>
          </a:xfrm>
          <a:prstGeom prst="rect">
            <a:avLst/>
          </a:prstGeom>
          <a:noFill/>
          <a:ln w="9525">
            <a:noFill/>
            <a:miter lim="800000"/>
            <a:headEnd/>
            <a:tailEnd/>
          </a:ln>
          <a:effectLst>
            <a:outerShdw blurRad="101600" algn="ctr" rotWithShape="0">
              <a:prstClr val="black">
                <a:alpha val="50000"/>
              </a:prstClr>
            </a:outerShdw>
          </a:effectLst>
        </p:spPr>
      </p:pic>
      <p:grpSp>
        <p:nvGrpSpPr>
          <p:cNvPr id="58" name="Group 57"/>
          <p:cNvGrpSpPr/>
          <p:nvPr/>
        </p:nvGrpSpPr>
        <p:grpSpPr>
          <a:xfrm>
            <a:off x="4149101" y="1363148"/>
            <a:ext cx="467824" cy="520831"/>
            <a:chOff x="4204140" y="1276787"/>
            <a:chExt cx="901260" cy="964722"/>
          </a:xfrm>
        </p:grpSpPr>
        <p:pic>
          <p:nvPicPr>
            <p:cNvPr id="59" name="Picture 18"/>
            <p:cNvPicPr>
              <a:picLocks noChangeAspect="1" noChangeArrowheads="1"/>
            </p:cNvPicPr>
            <p:nvPr/>
          </p:nvPicPr>
          <p:blipFill>
            <a:blip r:embed="rId4" cstate="print"/>
            <a:srcRect/>
            <a:stretch>
              <a:fillRect/>
            </a:stretch>
          </p:blipFill>
          <p:spPr bwMode="auto">
            <a:xfrm>
              <a:off x="4425950" y="1276787"/>
              <a:ext cx="679450" cy="679450"/>
            </a:xfrm>
            <a:prstGeom prst="rect">
              <a:avLst/>
            </a:prstGeom>
            <a:noFill/>
            <a:ln w="9525">
              <a:noFill/>
              <a:miter lim="800000"/>
              <a:headEnd/>
              <a:tailEnd/>
            </a:ln>
            <a:effectLst>
              <a:outerShdw blurRad="101600" algn="ctr" rotWithShape="0">
                <a:prstClr val="black">
                  <a:alpha val="50000"/>
                </a:prstClr>
              </a:outerShdw>
            </a:effectLst>
          </p:spPr>
        </p:pic>
        <p:pic>
          <p:nvPicPr>
            <p:cNvPr id="60" name="Picture 19"/>
            <p:cNvPicPr>
              <a:picLocks noChangeAspect="1" noChangeArrowheads="1"/>
            </p:cNvPicPr>
            <p:nvPr/>
          </p:nvPicPr>
          <p:blipFill>
            <a:blip r:embed="rId5" cstate="print"/>
            <a:srcRect/>
            <a:stretch>
              <a:fillRect/>
            </a:stretch>
          </p:blipFill>
          <p:spPr bwMode="auto">
            <a:xfrm>
              <a:off x="4204140" y="1631909"/>
              <a:ext cx="487190" cy="609600"/>
            </a:xfrm>
            <a:prstGeom prst="rect">
              <a:avLst/>
            </a:prstGeom>
            <a:noFill/>
            <a:ln w="9525">
              <a:noFill/>
              <a:miter lim="800000"/>
              <a:headEnd/>
              <a:tailEnd/>
            </a:ln>
            <a:effectLst>
              <a:outerShdw blurRad="101600" algn="ctr" rotWithShape="0">
                <a:prstClr val="black">
                  <a:alpha val="50000"/>
                </a:prstClr>
              </a:outerShdw>
            </a:effectLst>
          </p:spPr>
        </p:pic>
      </p:grpSp>
      <p:grpSp>
        <p:nvGrpSpPr>
          <p:cNvPr id="61" name="Group 39"/>
          <p:cNvGrpSpPr/>
          <p:nvPr/>
        </p:nvGrpSpPr>
        <p:grpSpPr>
          <a:xfrm>
            <a:off x="5020049" y="1416859"/>
            <a:ext cx="487160" cy="450375"/>
            <a:chOff x="3160449" y="1330837"/>
            <a:chExt cx="841902" cy="838200"/>
          </a:xfrm>
        </p:grpSpPr>
        <p:pic>
          <p:nvPicPr>
            <p:cNvPr id="62" name="Picture 16"/>
            <p:cNvPicPr>
              <a:picLocks noChangeAspect="1" noChangeArrowheads="1"/>
            </p:cNvPicPr>
            <p:nvPr/>
          </p:nvPicPr>
          <p:blipFill>
            <a:blip r:embed="rId6" cstate="print"/>
            <a:srcRect/>
            <a:stretch>
              <a:fillRect/>
            </a:stretch>
          </p:blipFill>
          <p:spPr bwMode="auto">
            <a:xfrm>
              <a:off x="3160449" y="1330837"/>
              <a:ext cx="838200" cy="838200"/>
            </a:xfrm>
            <a:prstGeom prst="rect">
              <a:avLst/>
            </a:prstGeom>
            <a:noFill/>
            <a:ln w="9525">
              <a:noFill/>
              <a:miter lim="800000"/>
              <a:headEnd/>
              <a:tailEnd/>
            </a:ln>
            <a:effectLst>
              <a:outerShdw blurRad="101600" algn="ctr" rotWithShape="0">
                <a:prstClr val="black">
                  <a:alpha val="50000"/>
                </a:prstClr>
              </a:outerShdw>
            </a:effectLst>
          </p:spPr>
        </p:pic>
        <p:pic>
          <p:nvPicPr>
            <p:cNvPr id="63" name="Picture 20"/>
            <p:cNvPicPr>
              <a:picLocks noChangeAspect="1" noChangeArrowheads="1"/>
            </p:cNvPicPr>
            <p:nvPr/>
          </p:nvPicPr>
          <p:blipFill>
            <a:blip r:embed="rId7" cstate="print"/>
            <a:srcRect/>
            <a:stretch>
              <a:fillRect/>
            </a:stretch>
          </p:blipFill>
          <p:spPr bwMode="auto">
            <a:xfrm>
              <a:off x="3392751" y="1506169"/>
              <a:ext cx="609600" cy="609600"/>
            </a:xfrm>
            <a:prstGeom prst="rect">
              <a:avLst/>
            </a:prstGeom>
            <a:noFill/>
            <a:ln w="9525">
              <a:noFill/>
              <a:miter lim="800000"/>
              <a:headEnd/>
              <a:tailEnd/>
            </a:ln>
            <a:effectLst>
              <a:outerShdw blurRad="101600" algn="ctr" rotWithShape="0">
                <a:prstClr val="black">
                  <a:alpha val="50000"/>
                </a:prstClr>
              </a:outerShdw>
            </a:effectLst>
          </p:spPr>
        </p:pic>
      </p:grpSp>
      <p:sp>
        <p:nvSpPr>
          <p:cNvPr id="64" name="Rectangle 63"/>
          <p:cNvSpPr>
            <a:spLocks noChangeArrowheads="1"/>
          </p:cNvSpPr>
          <p:nvPr/>
        </p:nvSpPr>
        <p:spPr bwMode="auto">
          <a:xfrm>
            <a:off x="5125503" y="2279349"/>
            <a:ext cx="1451735"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lnSpc>
                <a:spcPct val="90000"/>
              </a:lnSpc>
              <a:defRPr/>
            </a:pPr>
            <a:r>
              <a:rPr lang="cs-CZ" sz="1200" strike="sngStrike" kern="0" dirty="0">
                <a:solidFill>
                  <a:srgbClr val="000000"/>
                </a:solidFill>
              </a:rPr>
              <a:t>Partner Applications</a:t>
            </a:r>
            <a:endParaRPr lang="en-US" sz="1200" strike="sngStrike" kern="0" dirty="0">
              <a:solidFill>
                <a:srgbClr val="000000"/>
              </a:solidFill>
            </a:endParaRPr>
          </a:p>
        </p:txBody>
      </p:sp>
      <p:pic>
        <p:nvPicPr>
          <p:cNvPr id="65" name="Picture 2" descr="C:\Users\zdenekj\Documents\Support\Z_ProductLogos\Microsoft Office\_Office Brand\ofc-brand_h_rgb.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05375" y="2356578"/>
            <a:ext cx="963534" cy="334448"/>
          </a:xfrm>
          <a:prstGeom prst="rect">
            <a:avLst/>
          </a:prstGeom>
          <a:solidFill>
            <a:srgbClr val="BA141A"/>
          </a:solidFill>
          <a:extLst/>
        </p:spPr>
      </p:pic>
      <p:pic>
        <p:nvPicPr>
          <p:cNvPr id="66" name="Picture 3" descr="C:\Users\zdenekj\Documents\Support\Z_ProductLogos\Internet Explorer 8\Internet Explorer 8 IE logo v.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0881"/>
          <a:stretch/>
        </p:blipFill>
        <p:spPr bwMode="auto">
          <a:xfrm>
            <a:off x="3871661" y="2362702"/>
            <a:ext cx="846086" cy="325710"/>
          </a:xfrm>
          <a:prstGeom prst="rect">
            <a:avLst/>
          </a:prstGeom>
          <a:solidFill>
            <a:srgbClr val="BA141A"/>
          </a:solidFill>
          <a:extLst/>
        </p:spPr>
      </p:pic>
      <p:sp>
        <p:nvSpPr>
          <p:cNvPr id="67" name="TextBox 66"/>
          <p:cNvSpPr txBox="1"/>
          <p:nvPr/>
        </p:nvSpPr>
        <p:spPr>
          <a:xfrm>
            <a:off x="3011839" y="1902353"/>
            <a:ext cx="2867730" cy="261588"/>
          </a:xfrm>
          <a:prstGeom prst="rect">
            <a:avLst/>
          </a:prstGeom>
          <a:noFill/>
        </p:spPr>
        <p:txBody>
          <a:bodyPr wrap="none" lIns="76179" tIns="38089" rIns="76179" bIns="38089" rtlCol="0">
            <a:spAutoFit/>
          </a:bodyPr>
          <a:lstStyle/>
          <a:p>
            <a:pPr defTabSz="761787">
              <a:defRPr/>
            </a:pPr>
            <a:r>
              <a:rPr lang="en-US" sz="1200" kern="0" dirty="0">
                <a:solidFill>
                  <a:srgbClr val="1C1C1C"/>
                </a:solidFill>
              </a:rPr>
              <a:t>User Experience</a:t>
            </a:r>
            <a:r>
              <a:rPr lang="cs-CZ" sz="1200" kern="0" dirty="0">
                <a:solidFill>
                  <a:srgbClr val="1C1C1C"/>
                </a:solidFill>
              </a:rPr>
              <a:t>:</a:t>
            </a:r>
            <a:r>
              <a:rPr lang="en-US" sz="1200" kern="0" dirty="0">
                <a:solidFill>
                  <a:srgbClr val="1C1C1C"/>
                </a:solidFill>
              </a:rPr>
              <a:t> PC, Phone and Browser</a:t>
            </a:r>
            <a:endParaRPr lang="en-US" sz="1200" kern="0" dirty="0">
              <a:solidFill>
                <a:srgbClr val="AFDAF6"/>
              </a:solidFill>
            </a:endParaRPr>
          </a:p>
        </p:txBody>
      </p:sp>
      <p:sp>
        <p:nvSpPr>
          <p:cNvPr id="74" name="Rectangle 73"/>
          <p:cNvSpPr/>
          <p:nvPr/>
        </p:nvSpPr>
        <p:spPr bwMode="auto">
          <a:xfrm rot="16200000">
            <a:off x="6005861" y="4432317"/>
            <a:ext cx="3016250" cy="433396"/>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Retention policies</a:t>
            </a:r>
          </a:p>
        </p:txBody>
      </p:sp>
      <p:sp>
        <p:nvSpPr>
          <p:cNvPr id="75" name="Rectangle 74"/>
          <p:cNvSpPr/>
          <p:nvPr/>
        </p:nvSpPr>
        <p:spPr bwMode="auto">
          <a:xfrm rot="16200000">
            <a:off x="5487617" y="4431706"/>
            <a:ext cx="3016250" cy="434618"/>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Enterprise Search</a:t>
            </a:r>
          </a:p>
        </p:txBody>
      </p:sp>
      <p:sp>
        <p:nvSpPr>
          <p:cNvPr id="76" name="Rectangle 75"/>
          <p:cNvSpPr/>
          <p:nvPr/>
        </p:nvSpPr>
        <p:spPr bwMode="auto">
          <a:xfrm>
            <a:off x="2017173" y="5522140"/>
            <a:ext cx="4655853" cy="624417"/>
          </a:xfrm>
          <a:prstGeom prst="rect">
            <a:avLst/>
          </a:prstGeom>
          <a:solidFill>
            <a:srgbClr val="969696">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Storage bin (deleted)</a:t>
            </a:r>
          </a:p>
        </p:txBody>
      </p:sp>
      <p:sp>
        <p:nvSpPr>
          <p:cNvPr id="77" name="Rectangle 76"/>
          <p:cNvSpPr/>
          <p:nvPr/>
        </p:nvSpPr>
        <p:spPr bwMode="auto">
          <a:xfrm rot="16200000">
            <a:off x="6502741" y="4432316"/>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E- Discovery management</a:t>
            </a:r>
          </a:p>
        </p:txBody>
      </p:sp>
      <p:sp>
        <p:nvSpPr>
          <p:cNvPr id="78" name="Rectangle 77"/>
          <p:cNvSpPr/>
          <p:nvPr/>
        </p:nvSpPr>
        <p:spPr bwMode="auto">
          <a:xfrm rot="16200000">
            <a:off x="1222107" y="3554933"/>
            <a:ext cx="1193995"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Active</a:t>
            </a:r>
          </a:p>
        </p:txBody>
      </p:sp>
      <p:sp>
        <p:nvSpPr>
          <p:cNvPr id="84" name="Rectangle 83"/>
          <p:cNvSpPr/>
          <p:nvPr/>
        </p:nvSpPr>
        <p:spPr bwMode="auto">
          <a:xfrm rot="16200000">
            <a:off x="1284550" y="4857979"/>
            <a:ext cx="108204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Archive</a:t>
            </a:r>
          </a:p>
        </p:txBody>
      </p:sp>
      <p:sp>
        <p:nvSpPr>
          <p:cNvPr id="86" name="Rectangle 85"/>
          <p:cNvSpPr/>
          <p:nvPr/>
        </p:nvSpPr>
        <p:spPr bwMode="auto">
          <a:xfrm rot="16200000">
            <a:off x="1453344" y="2399259"/>
            <a:ext cx="73152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defRPr/>
            </a:pPr>
            <a:r>
              <a:rPr lang="en-US" sz="11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SharePoint</a:t>
            </a:r>
            <a:endParaRPr lang="en-US" sz="11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88" name="Rectangle 87"/>
          <p:cNvSpPr/>
          <p:nvPr/>
        </p:nvSpPr>
        <p:spPr bwMode="auto">
          <a:xfrm>
            <a:off x="2017172" y="3934640"/>
            <a:ext cx="1147572" cy="403932"/>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Humming</a:t>
            </a:r>
          </a:p>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bird</a:t>
            </a:r>
          </a:p>
        </p:txBody>
      </p:sp>
      <p:sp>
        <p:nvSpPr>
          <p:cNvPr id="90" name="Rectangle 89"/>
          <p:cNvSpPr/>
          <p:nvPr/>
        </p:nvSpPr>
        <p:spPr bwMode="auto">
          <a:xfrm>
            <a:off x="3181435" y="3934640"/>
            <a:ext cx="1147572" cy="403932"/>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a:solidFill>
                  <a:srgbClr val="FFFFFF"/>
                </a:solidFill>
                <a:effectLst>
                  <a:outerShdw blurRad="38100" dist="38100" dir="2700000" algn="tl">
                    <a:srgbClr val="000000">
                      <a:alpha val="43137"/>
                    </a:srgbClr>
                  </a:outerShdw>
                </a:effectLst>
              </a:rPr>
              <a:t>HP TRIM</a:t>
            </a:r>
          </a:p>
        </p:txBody>
      </p:sp>
      <p:sp>
        <p:nvSpPr>
          <p:cNvPr id="91" name="Rectangle 90"/>
          <p:cNvSpPr/>
          <p:nvPr/>
        </p:nvSpPr>
        <p:spPr bwMode="auto">
          <a:xfrm>
            <a:off x="4344502" y="3934640"/>
            <a:ext cx="1147572" cy="403932"/>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4.2</a:t>
            </a:r>
          </a:p>
        </p:txBody>
      </p:sp>
      <p:sp>
        <p:nvSpPr>
          <p:cNvPr id="92" name="Rectangle 91"/>
          <p:cNvSpPr/>
          <p:nvPr/>
        </p:nvSpPr>
        <p:spPr bwMode="auto">
          <a:xfrm>
            <a:off x="5508764" y="3934640"/>
            <a:ext cx="1147572" cy="403932"/>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4.5</a:t>
            </a:r>
          </a:p>
        </p:txBody>
      </p:sp>
      <p:sp>
        <p:nvSpPr>
          <p:cNvPr id="97" name="Rectangle 96"/>
          <p:cNvSpPr/>
          <p:nvPr/>
        </p:nvSpPr>
        <p:spPr bwMode="auto">
          <a:xfrm>
            <a:off x="2033863" y="4755059"/>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Humming</a:t>
            </a:r>
          </a:p>
          <a:p>
            <a:pPr algn="ctr" defTabSz="761536">
              <a:lnSpc>
                <a:spcPts val="1416"/>
              </a:lnSpc>
              <a:defRPr/>
            </a:pPr>
            <a:r>
              <a:rPr lang="en-US" sz="1500" kern="0" dirty="0">
                <a:solidFill>
                  <a:srgbClr val="FFFFFF"/>
                </a:solidFill>
                <a:effectLst>
                  <a:outerShdw blurRad="38100" dist="38100" dir="2700000" algn="tl">
                    <a:srgbClr val="000000">
                      <a:alpha val="43137"/>
                    </a:srgbClr>
                  </a:outerShdw>
                </a:effectLst>
              </a:rPr>
              <a:t>bird</a:t>
            </a:r>
          </a:p>
        </p:txBody>
      </p:sp>
      <p:sp>
        <p:nvSpPr>
          <p:cNvPr id="98" name="Rectangle 97"/>
          <p:cNvSpPr/>
          <p:nvPr/>
        </p:nvSpPr>
        <p:spPr bwMode="auto">
          <a:xfrm>
            <a:off x="3198126" y="4755059"/>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a:solidFill>
                  <a:srgbClr val="FFFFFF"/>
                </a:solidFill>
                <a:effectLst>
                  <a:outerShdw blurRad="38100" dist="38100" dir="2700000" algn="tl">
                    <a:srgbClr val="000000">
                      <a:alpha val="43137"/>
                    </a:srgbClr>
                  </a:outerShdw>
                </a:effectLst>
              </a:rPr>
              <a:t>HP TRIM</a:t>
            </a:r>
          </a:p>
        </p:txBody>
      </p:sp>
      <p:sp>
        <p:nvSpPr>
          <p:cNvPr id="99" name="Rectangle 98"/>
          <p:cNvSpPr/>
          <p:nvPr/>
        </p:nvSpPr>
        <p:spPr bwMode="auto">
          <a:xfrm>
            <a:off x="4361193" y="4755059"/>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4.2</a:t>
            </a:r>
          </a:p>
        </p:txBody>
      </p:sp>
      <p:sp>
        <p:nvSpPr>
          <p:cNvPr id="100" name="Rectangle 99"/>
          <p:cNvSpPr/>
          <p:nvPr/>
        </p:nvSpPr>
        <p:spPr bwMode="auto">
          <a:xfrm>
            <a:off x="5525454" y="4755059"/>
            <a:ext cx="1147572" cy="830581"/>
          </a:xfrm>
          <a:prstGeom prst="rect">
            <a:avLst/>
          </a:prstGeom>
          <a:solidFill>
            <a:srgbClr val="012654"/>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1500" kern="0" dirty="0" err="1">
                <a:solidFill>
                  <a:srgbClr val="FFFFFF"/>
                </a:solidFill>
                <a:effectLst>
                  <a:outerShdw blurRad="38100" dist="38100" dir="2700000" algn="tl">
                    <a:srgbClr val="000000">
                      <a:alpha val="43137"/>
                    </a:srgbClr>
                  </a:outerShdw>
                </a:effectLst>
              </a:rPr>
              <a:t>FileNet</a:t>
            </a:r>
            <a:r>
              <a:rPr lang="en-US" sz="1500" kern="0" dirty="0">
                <a:solidFill>
                  <a:srgbClr val="FFFFFF"/>
                </a:solidFill>
                <a:effectLst>
                  <a:outerShdw blurRad="38100" dist="38100" dir="2700000" algn="tl">
                    <a:srgbClr val="000000">
                      <a:alpha val="43137"/>
                    </a:srgbClr>
                  </a:outerShdw>
                </a:effectLst>
              </a:rPr>
              <a:t> 4.5</a:t>
            </a:r>
          </a:p>
        </p:txBody>
      </p:sp>
      <p:sp>
        <p:nvSpPr>
          <p:cNvPr id="122" name="Rectangle 121"/>
          <p:cNvSpPr/>
          <p:nvPr/>
        </p:nvSpPr>
        <p:spPr bwMode="auto">
          <a:xfrm rot="16200000">
            <a:off x="7010609" y="4432316"/>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Workflow</a:t>
            </a:r>
          </a:p>
        </p:txBody>
      </p:sp>
      <p:sp>
        <p:nvSpPr>
          <p:cNvPr id="123" name="Rectangle 122"/>
          <p:cNvSpPr/>
          <p:nvPr/>
        </p:nvSpPr>
        <p:spPr bwMode="auto">
          <a:xfrm>
            <a:off x="2033863" y="3897723"/>
            <a:ext cx="1129100" cy="1780028"/>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124" name="Rectangle 123"/>
          <p:cNvSpPr/>
          <p:nvPr/>
        </p:nvSpPr>
        <p:spPr bwMode="auto">
          <a:xfrm>
            <a:off x="3199399" y="3897723"/>
            <a:ext cx="1129100" cy="1780028"/>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125" name="Rectangle 124"/>
          <p:cNvSpPr/>
          <p:nvPr/>
        </p:nvSpPr>
        <p:spPr bwMode="auto">
          <a:xfrm>
            <a:off x="4359818" y="3899197"/>
            <a:ext cx="1129100" cy="1780028"/>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126" name="Rectangle 125"/>
          <p:cNvSpPr/>
          <p:nvPr/>
        </p:nvSpPr>
        <p:spPr bwMode="auto">
          <a:xfrm>
            <a:off x="5527865" y="3908059"/>
            <a:ext cx="1129100" cy="1780028"/>
          </a:xfrm>
          <a:prstGeom prst="rect">
            <a:avLst/>
          </a:prstGeom>
          <a:noFill/>
          <a:ln w="9525" cap="flat" cmpd="sng" algn="ctr">
            <a:solidFill>
              <a:srgbClr val="000000">
                <a:lumMod val="50000"/>
                <a:lumOff val="50000"/>
              </a:srgbClr>
            </a:solidFill>
            <a:prstDash val="dash"/>
            <a:headEnd type="none" w="med" len="med"/>
            <a:tailEnd type="none" w="med" len="med"/>
          </a:ln>
          <a:effectLst/>
        </p:spPr>
        <p:txBody>
          <a:bodyPr vert="horz" wrap="square" lIns="76175" tIns="38088" rIns="76175" bIns="38088" numCol="1" rtlCol="0" anchor="ctr" anchorCtr="0" compatLnSpc="1">
            <a:prstTxWarp prst="textNoShape">
              <a:avLst/>
            </a:prstTxWarp>
          </a:bodyPr>
          <a:lstStyle/>
          <a:p>
            <a:pPr algn="ctr" defTabSz="761536">
              <a:defRPr/>
            </a:pPr>
            <a:endParaRPr lang="en-US" sz="1500" kern="0" dirty="0" smtClean="0">
              <a:gradFill>
                <a:gsLst>
                  <a:gs pos="0">
                    <a:srgbClr val="FFFFFF"/>
                  </a:gs>
                  <a:gs pos="100000">
                    <a:srgbClr val="FFFFFF"/>
                  </a:gs>
                </a:gsLst>
                <a:lin ang="5400000" scaled="0"/>
              </a:gradFill>
            </a:endParaRPr>
          </a:p>
        </p:txBody>
      </p:sp>
      <p:sp>
        <p:nvSpPr>
          <p:cNvPr id="127" name="Rectangle 126"/>
          <p:cNvSpPr/>
          <p:nvPr/>
        </p:nvSpPr>
        <p:spPr bwMode="auto">
          <a:xfrm>
            <a:off x="2020338" y="3145846"/>
            <a:ext cx="6953959" cy="407794"/>
          </a:xfrm>
          <a:prstGeom prst="rect">
            <a:avLst/>
          </a:prstGeom>
          <a:solidFill>
            <a:srgbClr val="00A651">
              <a:alpha val="61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defTabSz="761536">
              <a:defRPr/>
            </a:pPr>
            <a:r>
              <a:rPr lang="en-US" sz="20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            SharePoint </a:t>
            </a:r>
            <a:r>
              <a:rPr lang="en-US" sz="13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(Content Based Routing)</a:t>
            </a:r>
          </a:p>
        </p:txBody>
      </p:sp>
      <p:sp>
        <p:nvSpPr>
          <p:cNvPr id="53" name="Up-Down Arrow 52"/>
          <p:cNvSpPr/>
          <p:nvPr/>
        </p:nvSpPr>
        <p:spPr>
          <a:xfrm>
            <a:off x="2658484"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69" name="Up-Down Arrow 68"/>
          <p:cNvSpPr/>
          <p:nvPr/>
        </p:nvSpPr>
        <p:spPr>
          <a:xfrm>
            <a:off x="4080142"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0" name="Up-Down Arrow 69"/>
          <p:cNvSpPr/>
          <p:nvPr/>
        </p:nvSpPr>
        <p:spPr>
          <a:xfrm>
            <a:off x="5566463"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1" name="Up-Down Arrow 70"/>
          <p:cNvSpPr/>
          <p:nvPr/>
        </p:nvSpPr>
        <p:spPr>
          <a:xfrm>
            <a:off x="3440998" y="4399306"/>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79" name="Up-Down Arrow 78"/>
          <p:cNvSpPr/>
          <p:nvPr/>
        </p:nvSpPr>
        <p:spPr>
          <a:xfrm>
            <a:off x="2337979" y="440272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80" name="Up-Down Arrow 79"/>
          <p:cNvSpPr/>
          <p:nvPr/>
        </p:nvSpPr>
        <p:spPr>
          <a:xfrm>
            <a:off x="4588106" y="4407400"/>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81" name="Up-Down Arrow 80"/>
          <p:cNvSpPr/>
          <p:nvPr/>
        </p:nvSpPr>
        <p:spPr>
          <a:xfrm>
            <a:off x="5822551" y="4407295"/>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Tree>
    <p:extLst>
      <p:ext uri="{BB962C8B-B14F-4D97-AF65-F5344CB8AC3E}">
        <p14:creationId xmlns:p14="http://schemas.microsoft.com/office/powerpoint/2010/main" val="5095261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Phase 2</a:t>
            </a:r>
            <a:br>
              <a:rPr lang="en-US" dirty="0" smtClean="0"/>
            </a:br>
            <a:endParaRPr lang="en-US" dirty="0">
              <a:solidFill>
                <a:srgbClr val="EE7816">
                  <a:alpha val="99000"/>
                </a:srgbClr>
              </a:solidFill>
            </a:endParaRPr>
          </a:p>
        </p:txBody>
      </p:sp>
      <p:sp>
        <p:nvSpPr>
          <p:cNvPr id="88" name="Rectangle 87"/>
          <p:cNvSpPr>
            <a:spLocks noChangeArrowheads="1"/>
          </p:cNvSpPr>
          <p:nvPr/>
        </p:nvSpPr>
        <p:spPr bwMode="auto">
          <a:xfrm>
            <a:off x="2026071" y="2227285"/>
            <a:ext cx="4633349" cy="597698"/>
          </a:xfrm>
          <a:prstGeom prst="rect">
            <a:avLst/>
          </a:prstGeom>
          <a:solidFill>
            <a:srgbClr val="BA141A"/>
          </a:soli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marL="0" lvl="1" indent="-177221" algn="ctr" defTabSz="761536" fontAlgn="base">
              <a:lnSpc>
                <a:spcPct val="90000"/>
              </a:lnSpc>
              <a:spcBef>
                <a:spcPct val="0"/>
              </a:spcBef>
              <a:spcAft>
                <a:spcPct val="0"/>
              </a:spcAft>
              <a:buClr>
                <a:srgbClr val="AFDAF6"/>
              </a:buClr>
              <a:buSzPct val="80000"/>
              <a:tabLst>
                <a:tab pos="3807956" algn="r"/>
              </a:tabLst>
              <a:defRPr/>
            </a:pPr>
            <a:endParaRPr lang="en-US" sz="1500" kern="0">
              <a:solidFill>
                <a:srgbClr val="FFFFFF"/>
              </a:solidFill>
              <a:effectLst>
                <a:outerShdw blurRad="38100" dist="38100" dir="2700000" algn="tl">
                  <a:srgbClr val="000000">
                    <a:alpha val="43137"/>
                  </a:srgbClr>
                </a:outerShdw>
              </a:effectLst>
            </a:endParaRPr>
          </a:p>
        </p:txBody>
      </p:sp>
      <p:sp>
        <p:nvSpPr>
          <p:cNvPr id="90" name="Rectangle 89"/>
          <p:cNvSpPr>
            <a:spLocks noChangeArrowheads="1"/>
          </p:cNvSpPr>
          <p:nvPr/>
        </p:nvSpPr>
        <p:spPr bwMode="auto">
          <a:xfrm>
            <a:off x="2140541" y="2281187"/>
            <a:ext cx="1414134"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sp>
        <p:nvSpPr>
          <p:cNvPr id="91" name="Rectangle 90"/>
          <p:cNvSpPr>
            <a:spLocks noChangeArrowheads="1"/>
          </p:cNvSpPr>
          <p:nvPr/>
        </p:nvSpPr>
        <p:spPr bwMode="auto">
          <a:xfrm>
            <a:off x="3614105" y="2281187"/>
            <a:ext cx="1455053"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defRPr/>
            </a:pPr>
            <a:endParaRPr lang="en-US" sz="1700" kern="0">
              <a:solidFill>
                <a:prstClr val="white"/>
              </a:solidFill>
            </a:endParaRPr>
          </a:p>
        </p:txBody>
      </p:sp>
      <p:pic>
        <p:nvPicPr>
          <p:cNvPr id="92" name="Picture 17"/>
          <p:cNvPicPr>
            <a:picLocks noChangeAspect="1" noChangeArrowheads="1"/>
          </p:cNvPicPr>
          <p:nvPr/>
        </p:nvPicPr>
        <p:blipFill>
          <a:blip r:embed="rId2"/>
          <a:srcRect/>
          <a:stretch>
            <a:fillRect/>
          </a:stretch>
        </p:blipFill>
        <p:spPr bwMode="auto">
          <a:xfrm>
            <a:off x="3195891" y="1377816"/>
            <a:ext cx="507868" cy="508000"/>
          </a:xfrm>
          <a:prstGeom prst="rect">
            <a:avLst/>
          </a:prstGeom>
          <a:noFill/>
          <a:ln w="9525">
            <a:noFill/>
            <a:miter lim="800000"/>
            <a:headEnd/>
            <a:tailEnd/>
          </a:ln>
          <a:effectLst>
            <a:outerShdw blurRad="101600" algn="ctr" rotWithShape="0">
              <a:prstClr val="black">
                <a:alpha val="50000"/>
              </a:prstClr>
            </a:outerShdw>
          </a:effectLst>
        </p:spPr>
      </p:pic>
      <p:grpSp>
        <p:nvGrpSpPr>
          <p:cNvPr id="93" name="Group 92"/>
          <p:cNvGrpSpPr/>
          <p:nvPr/>
        </p:nvGrpSpPr>
        <p:grpSpPr>
          <a:xfrm>
            <a:off x="4152185" y="1364986"/>
            <a:ext cx="467824" cy="520831"/>
            <a:chOff x="4204140" y="1276787"/>
            <a:chExt cx="901260" cy="964722"/>
          </a:xfrm>
        </p:grpSpPr>
        <p:pic>
          <p:nvPicPr>
            <p:cNvPr id="94" name="Picture 18"/>
            <p:cNvPicPr>
              <a:picLocks noChangeAspect="1" noChangeArrowheads="1"/>
            </p:cNvPicPr>
            <p:nvPr/>
          </p:nvPicPr>
          <p:blipFill>
            <a:blip r:embed="rId3" cstate="print"/>
            <a:srcRect/>
            <a:stretch>
              <a:fillRect/>
            </a:stretch>
          </p:blipFill>
          <p:spPr bwMode="auto">
            <a:xfrm>
              <a:off x="4425950" y="1276787"/>
              <a:ext cx="679450" cy="679450"/>
            </a:xfrm>
            <a:prstGeom prst="rect">
              <a:avLst/>
            </a:prstGeom>
            <a:noFill/>
            <a:ln w="9525">
              <a:noFill/>
              <a:miter lim="800000"/>
              <a:headEnd/>
              <a:tailEnd/>
            </a:ln>
            <a:effectLst>
              <a:outerShdw blurRad="101600" algn="ctr" rotWithShape="0">
                <a:prstClr val="black">
                  <a:alpha val="50000"/>
                </a:prstClr>
              </a:outerShdw>
            </a:effectLst>
          </p:spPr>
        </p:pic>
        <p:pic>
          <p:nvPicPr>
            <p:cNvPr id="95" name="Picture 19"/>
            <p:cNvPicPr>
              <a:picLocks noChangeAspect="1" noChangeArrowheads="1"/>
            </p:cNvPicPr>
            <p:nvPr/>
          </p:nvPicPr>
          <p:blipFill>
            <a:blip r:embed="rId4" cstate="print"/>
            <a:srcRect/>
            <a:stretch>
              <a:fillRect/>
            </a:stretch>
          </p:blipFill>
          <p:spPr bwMode="auto">
            <a:xfrm>
              <a:off x="4204140" y="1631909"/>
              <a:ext cx="487190" cy="609600"/>
            </a:xfrm>
            <a:prstGeom prst="rect">
              <a:avLst/>
            </a:prstGeom>
            <a:noFill/>
            <a:ln w="9525">
              <a:noFill/>
              <a:miter lim="800000"/>
              <a:headEnd/>
              <a:tailEnd/>
            </a:ln>
            <a:effectLst>
              <a:outerShdw blurRad="101600" algn="ctr" rotWithShape="0">
                <a:prstClr val="black">
                  <a:alpha val="50000"/>
                </a:prstClr>
              </a:outerShdw>
            </a:effectLst>
          </p:spPr>
        </p:pic>
      </p:grpSp>
      <p:grpSp>
        <p:nvGrpSpPr>
          <p:cNvPr id="96" name="Group 39"/>
          <p:cNvGrpSpPr/>
          <p:nvPr/>
        </p:nvGrpSpPr>
        <p:grpSpPr>
          <a:xfrm>
            <a:off x="5023133" y="1418697"/>
            <a:ext cx="487160" cy="450375"/>
            <a:chOff x="3160449" y="1330837"/>
            <a:chExt cx="841902" cy="838200"/>
          </a:xfrm>
        </p:grpSpPr>
        <p:pic>
          <p:nvPicPr>
            <p:cNvPr id="97" name="Picture 16"/>
            <p:cNvPicPr>
              <a:picLocks noChangeAspect="1" noChangeArrowheads="1"/>
            </p:cNvPicPr>
            <p:nvPr/>
          </p:nvPicPr>
          <p:blipFill>
            <a:blip r:embed="rId5" cstate="print"/>
            <a:srcRect/>
            <a:stretch>
              <a:fillRect/>
            </a:stretch>
          </p:blipFill>
          <p:spPr bwMode="auto">
            <a:xfrm>
              <a:off x="3160449" y="1330837"/>
              <a:ext cx="838200" cy="838200"/>
            </a:xfrm>
            <a:prstGeom prst="rect">
              <a:avLst/>
            </a:prstGeom>
            <a:noFill/>
            <a:ln w="9525">
              <a:noFill/>
              <a:miter lim="800000"/>
              <a:headEnd/>
              <a:tailEnd/>
            </a:ln>
            <a:effectLst>
              <a:outerShdw blurRad="101600" algn="ctr" rotWithShape="0">
                <a:prstClr val="black">
                  <a:alpha val="50000"/>
                </a:prstClr>
              </a:outerShdw>
            </a:effectLst>
          </p:spPr>
        </p:pic>
        <p:pic>
          <p:nvPicPr>
            <p:cNvPr id="98" name="Picture 20"/>
            <p:cNvPicPr>
              <a:picLocks noChangeAspect="1" noChangeArrowheads="1"/>
            </p:cNvPicPr>
            <p:nvPr/>
          </p:nvPicPr>
          <p:blipFill>
            <a:blip r:embed="rId6" cstate="print"/>
            <a:srcRect/>
            <a:stretch>
              <a:fillRect/>
            </a:stretch>
          </p:blipFill>
          <p:spPr bwMode="auto">
            <a:xfrm>
              <a:off x="3392751" y="1506169"/>
              <a:ext cx="609600" cy="609600"/>
            </a:xfrm>
            <a:prstGeom prst="rect">
              <a:avLst/>
            </a:prstGeom>
            <a:noFill/>
            <a:ln w="9525">
              <a:noFill/>
              <a:miter lim="800000"/>
              <a:headEnd/>
              <a:tailEnd/>
            </a:ln>
            <a:effectLst>
              <a:outerShdw blurRad="101600" algn="ctr" rotWithShape="0">
                <a:prstClr val="black">
                  <a:alpha val="50000"/>
                </a:prstClr>
              </a:outerShdw>
            </a:effectLst>
          </p:spPr>
        </p:pic>
      </p:grpSp>
      <p:sp>
        <p:nvSpPr>
          <p:cNvPr id="102" name="Rectangle 101"/>
          <p:cNvSpPr>
            <a:spLocks noChangeArrowheads="1"/>
          </p:cNvSpPr>
          <p:nvPr/>
        </p:nvSpPr>
        <p:spPr bwMode="auto">
          <a:xfrm>
            <a:off x="5128587" y="2281187"/>
            <a:ext cx="1451735" cy="457200"/>
          </a:xfrm>
          <a:prstGeom prst="rect">
            <a:avLst/>
          </a:prstGeom>
          <a:solidFill>
            <a:srgbClr val="BA141A"/>
          </a:solidFill>
          <a:ln w="9525" cap="flat" cmpd="sng" algn="ctr">
            <a:solidFill>
              <a:srgbClr val="5490CA">
                <a:satMod val="150000"/>
              </a:srgbClr>
            </a:solidFill>
            <a:prstDash val="solid"/>
            <a:headEnd/>
            <a:tailEnd/>
          </a:ln>
          <a:effectLst>
            <a:outerShdw blurRad="65500" dist="38100" dir="5400000" rotWithShape="0">
              <a:srgbClr val="000000">
                <a:alpha val="40000"/>
              </a:srgbClr>
            </a:outerShdw>
          </a:effectLst>
        </p:spPr>
        <p:txBody>
          <a:bodyPr lIns="76179" tIns="38089" rIns="76179" bIns="38089" anchor="ctr"/>
          <a:lstStyle/>
          <a:p>
            <a:pPr algn="ctr" defTabSz="761787">
              <a:lnSpc>
                <a:spcPct val="90000"/>
              </a:lnSpc>
              <a:defRPr/>
            </a:pPr>
            <a:r>
              <a:rPr lang="cs-CZ" sz="1200" strike="sngStrike" kern="0" dirty="0">
                <a:solidFill>
                  <a:srgbClr val="000000"/>
                </a:solidFill>
              </a:rPr>
              <a:t>Partner Applications</a:t>
            </a:r>
            <a:endParaRPr lang="en-US" sz="1200" strike="sngStrike" kern="0" dirty="0">
              <a:solidFill>
                <a:srgbClr val="000000"/>
              </a:solidFill>
            </a:endParaRPr>
          </a:p>
        </p:txBody>
      </p:sp>
      <p:pic>
        <p:nvPicPr>
          <p:cNvPr id="103" name="Picture 2" descr="C:\Users\zdenekj\Documents\Support\Z_ProductLogos\Microsoft Office\_Office Brand\ofc-brand_h_rgb.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8459" y="2358416"/>
            <a:ext cx="963534" cy="334448"/>
          </a:xfrm>
          <a:prstGeom prst="rect">
            <a:avLst/>
          </a:prstGeom>
          <a:solidFill>
            <a:srgbClr val="BA141A"/>
          </a:solidFill>
          <a:extLst/>
        </p:spPr>
      </p:pic>
      <p:pic>
        <p:nvPicPr>
          <p:cNvPr id="104" name="Picture 3" descr="C:\Users\zdenekj\Documents\Support\Z_ProductLogos\Internet Explorer 8\Internet Explorer 8 IE logo v.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0881"/>
          <a:stretch/>
        </p:blipFill>
        <p:spPr bwMode="auto">
          <a:xfrm>
            <a:off x="3874745" y="2364540"/>
            <a:ext cx="846086" cy="325710"/>
          </a:xfrm>
          <a:prstGeom prst="rect">
            <a:avLst/>
          </a:prstGeom>
          <a:solidFill>
            <a:srgbClr val="BA141A"/>
          </a:solidFill>
          <a:extLst/>
        </p:spPr>
      </p:pic>
      <p:sp>
        <p:nvSpPr>
          <p:cNvPr id="105" name="TextBox 104"/>
          <p:cNvSpPr txBox="1"/>
          <p:nvPr/>
        </p:nvSpPr>
        <p:spPr>
          <a:xfrm>
            <a:off x="3014923" y="1904191"/>
            <a:ext cx="2867730" cy="261588"/>
          </a:xfrm>
          <a:prstGeom prst="rect">
            <a:avLst/>
          </a:prstGeom>
          <a:noFill/>
        </p:spPr>
        <p:txBody>
          <a:bodyPr wrap="none" lIns="76179" tIns="38089" rIns="76179" bIns="38089" rtlCol="0">
            <a:spAutoFit/>
          </a:bodyPr>
          <a:lstStyle/>
          <a:p>
            <a:pPr defTabSz="761787">
              <a:defRPr/>
            </a:pPr>
            <a:r>
              <a:rPr lang="en-US" sz="1200" kern="0" dirty="0">
                <a:solidFill>
                  <a:srgbClr val="1C1C1C"/>
                </a:solidFill>
              </a:rPr>
              <a:t>User Experience</a:t>
            </a:r>
            <a:r>
              <a:rPr lang="cs-CZ" sz="1200" kern="0" dirty="0">
                <a:solidFill>
                  <a:srgbClr val="1C1C1C"/>
                </a:solidFill>
              </a:rPr>
              <a:t>:</a:t>
            </a:r>
            <a:r>
              <a:rPr lang="en-US" sz="1200" kern="0" dirty="0">
                <a:solidFill>
                  <a:srgbClr val="1C1C1C"/>
                </a:solidFill>
              </a:rPr>
              <a:t> PC, Phone and Browser</a:t>
            </a:r>
            <a:endParaRPr lang="en-US" sz="1200" kern="0" dirty="0">
              <a:solidFill>
                <a:srgbClr val="AFDAF6"/>
              </a:solidFill>
            </a:endParaRPr>
          </a:p>
        </p:txBody>
      </p:sp>
      <p:sp>
        <p:nvSpPr>
          <p:cNvPr id="109" name="Rectangle 108"/>
          <p:cNvSpPr/>
          <p:nvPr/>
        </p:nvSpPr>
        <p:spPr bwMode="auto">
          <a:xfrm rot="16200000">
            <a:off x="6008945" y="4434155"/>
            <a:ext cx="3016250" cy="433396"/>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Retention policies</a:t>
            </a:r>
          </a:p>
        </p:txBody>
      </p:sp>
      <p:sp>
        <p:nvSpPr>
          <p:cNvPr id="110" name="Rectangle 109"/>
          <p:cNvSpPr/>
          <p:nvPr/>
        </p:nvSpPr>
        <p:spPr bwMode="auto">
          <a:xfrm rot="16200000">
            <a:off x="5490701" y="4433544"/>
            <a:ext cx="3016250" cy="434618"/>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Enterprise Search</a:t>
            </a:r>
          </a:p>
        </p:txBody>
      </p:sp>
      <p:sp>
        <p:nvSpPr>
          <p:cNvPr id="111" name="Rectangle 110"/>
          <p:cNvSpPr/>
          <p:nvPr/>
        </p:nvSpPr>
        <p:spPr bwMode="auto">
          <a:xfrm>
            <a:off x="2020257" y="5523978"/>
            <a:ext cx="4655853" cy="624417"/>
          </a:xfrm>
          <a:prstGeom prst="rect">
            <a:avLst/>
          </a:prstGeom>
          <a:solidFill>
            <a:srgbClr val="969696">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Storage bin (deleted)</a:t>
            </a:r>
          </a:p>
        </p:txBody>
      </p:sp>
      <p:sp>
        <p:nvSpPr>
          <p:cNvPr id="112" name="Rectangle 111"/>
          <p:cNvSpPr/>
          <p:nvPr/>
        </p:nvSpPr>
        <p:spPr bwMode="auto">
          <a:xfrm rot="16200000">
            <a:off x="6505825" y="4434154"/>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E- Discovery management</a:t>
            </a:r>
          </a:p>
        </p:txBody>
      </p:sp>
      <p:sp>
        <p:nvSpPr>
          <p:cNvPr id="114" name="Rectangle 113"/>
          <p:cNvSpPr/>
          <p:nvPr/>
        </p:nvSpPr>
        <p:spPr bwMode="auto">
          <a:xfrm>
            <a:off x="2023422" y="3147684"/>
            <a:ext cx="4631129" cy="1192726"/>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SharePoint</a:t>
            </a:r>
            <a:endParaRPr lang="en-US" sz="13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115" name="Rectangle 114"/>
          <p:cNvSpPr/>
          <p:nvPr/>
        </p:nvSpPr>
        <p:spPr bwMode="auto">
          <a:xfrm rot="16200000">
            <a:off x="1225191" y="3556771"/>
            <a:ext cx="1193995"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Active</a:t>
            </a:r>
          </a:p>
        </p:txBody>
      </p:sp>
      <p:sp>
        <p:nvSpPr>
          <p:cNvPr id="116" name="Rectangle 115"/>
          <p:cNvSpPr/>
          <p:nvPr/>
        </p:nvSpPr>
        <p:spPr bwMode="auto">
          <a:xfrm rot="16200000">
            <a:off x="1287634" y="4859817"/>
            <a:ext cx="108204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lnSpcReduction="10000"/>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Archive</a:t>
            </a:r>
          </a:p>
        </p:txBody>
      </p:sp>
      <p:sp>
        <p:nvSpPr>
          <p:cNvPr id="117" name="Rectangle 116"/>
          <p:cNvSpPr/>
          <p:nvPr/>
        </p:nvSpPr>
        <p:spPr>
          <a:xfrm rot="16200000">
            <a:off x="-551645" y="3499242"/>
            <a:ext cx="3185583" cy="920510"/>
          </a:xfrm>
          <a:prstGeom prst="rect">
            <a:avLst/>
          </a:prstGeom>
          <a:solidFill>
            <a:srgbClr val="00A651"/>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fontScale="85000" lnSpcReduction="20000"/>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Legacy stores:</a:t>
            </a:r>
          </a:p>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Hummingbird, </a:t>
            </a:r>
          </a:p>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TRIM, </a:t>
            </a:r>
            <a:r>
              <a:rPr lang="en-US" sz="2000" kern="0" dirty="0" err="1">
                <a:gradFill>
                  <a:gsLst>
                    <a:gs pos="50000">
                      <a:srgbClr val="000000"/>
                    </a:gs>
                    <a:gs pos="100000">
                      <a:srgbClr val="000000"/>
                    </a:gs>
                  </a:gsLst>
                  <a:lin ang="5400000" scaled="0"/>
                </a:gradFill>
                <a:effectLst>
                  <a:outerShdw blurRad="38100" dist="38100" dir="2700000" algn="tl">
                    <a:srgbClr val="000000">
                      <a:alpha val="43137"/>
                    </a:srgbClr>
                  </a:outerShdw>
                </a:effectLst>
              </a:rPr>
              <a:t>FileNet</a:t>
            </a: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 and/or</a:t>
            </a:r>
          </a:p>
          <a:p>
            <a:pPr algn="ctr" defTabSz="761536">
              <a:defRPr/>
            </a:pPr>
            <a:r>
              <a:rPr lang="en-US" sz="2000" kern="0" dirty="0" err="1">
                <a:gradFill>
                  <a:gsLst>
                    <a:gs pos="50000">
                      <a:srgbClr val="000000"/>
                    </a:gs>
                    <a:gs pos="100000">
                      <a:srgbClr val="000000"/>
                    </a:gs>
                  </a:gsLst>
                  <a:lin ang="5400000" scaled="0"/>
                </a:gradFill>
                <a:effectLst>
                  <a:outerShdw blurRad="38100" dist="38100" dir="2700000" algn="tl">
                    <a:srgbClr val="000000">
                      <a:alpha val="43137"/>
                    </a:srgbClr>
                  </a:outerShdw>
                </a:effectLst>
              </a:rPr>
              <a:t>filesystem</a:t>
            </a:r>
            <a:endPar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118" name="Rectangle 117"/>
          <p:cNvSpPr/>
          <p:nvPr/>
        </p:nvSpPr>
        <p:spPr>
          <a:xfrm>
            <a:off x="538162" y="6007372"/>
            <a:ext cx="952252" cy="730250"/>
          </a:xfrm>
          <a:prstGeom prst="rect">
            <a:avLst/>
          </a:prstGeom>
          <a:solidFill>
            <a:srgbClr val="D2D2D2">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rPr>
              <a:t>Deleted</a:t>
            </a:r>
          </a:p>
        </p:txBody>
      </p:sp>
      <p:sp>
        <p:nvSpPr>
          <p:cNvPr id="120" name="Down Arrow 119"/>
          <p:cNvSpPr/>
          <p:nvPr/>
        </p:nvSpPr>
        <p:spPr>
          <a:xfrm>
            <a:off x="685884" y="5330039"/>
            <a:ext cx="698318" cy="941917"/>
          </a:xfrm>
          <a:prstGeom prst="downArrow">
            <a:avLst>
              <a:gd name="adj1" fmla="val 50000"/>
              <a:gd name="adj2" fmla="val 50000"/>
            </a:avLst>
          </a:prstGeom>
          <a:solidFill>
            <a:srgbClr val="969696">
              <a:shade val="80000"/>
              <a:satMod val="180000"/>
            </a:srgbClr>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endParaRPr lang="en-US" sz="2000" kern="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122" name="Rectangle 121"/>
          <p:cNvSpPr/>
          <p:nvPr/>
        </p:nvSpPr>
        <p:spPr bwMode="auto">
          <a:xfrm>
            <a:off x="2036946" y="4756897"/>
            <a:ext cx="4617604" cy="830581"/>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lnSpc>
                <a:spcPts val="1416"/>
              </a:lnSpc>
              <a:defRPr/>
            </a:pPr>
            <a:r>
              <a:rPr lang="nl-NL" sz="15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SharePoint</a:t>
            </a:r>
            <a:endParaRPr lang="en-US" sz="15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124" name="Rectangle 123"/>
          <p:cNvSpPr/>
          <p:nvPr/>
        </p:nvSpPr>
        <p:spPr bwMode="auto">
          <a:xfrm rot="16200000">
            <a:off x="7013693" y="4434154"/>
            <a:ext cx="3016250" cy="433397"/>
          </a:xfrm>
          <a:prstGeom prst="rect">
            <a:avLst/>
          </a:prstGeom>
          <a:solidFill>
            <a:srgbClr val="F26522"/>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rmAutofit/>
          </a:bodyPr>
          <a:lstStyle/>
          <a:p>
            <a:pPr algn="ctr" defTabSz="761536">
              <a:defRPr/>
            </a:pPr>
            <a:r>
              <a:rPr lang="en-US" sz="2000" kern="0" dirty="0">
                <a:gradFill>
                  <a:gsLst>
                    <a:gs pos="50000">
                      <a:srgbClr val="000000"/>
                    </a:gs>
                    <a:gs pos="100000">
                      <a:srgbClr val="000000"/>
                    </a:gs>
                  </a:gsLst>
                  <a:lin ang="5400000" scaled="0"/>
                </a:gradFill>
                <a:effectLst>
                  <a:outerShdw blurRad="38100" dist="38100" dir="2700000" algn="tl">
                    <a:srgbClr val="000000">
                      <a:alpha val="43137"/>
                    </a:srgbClr>
                  </a:outerShdw>
                </a:effectLst>
              </a:rPr>
              <a:t>Workflow</a:t>
            </a:r>
          </a:p>
        </p:txBody>
      </p:sp>
      <p:sp>
        <p:nvSpPr>
          <p:cNvPr id="125" name="Rectangle 124"/>
          <p:cNvSpPr/>
          <p:nvPr/>
        </p:nvSpPr>
        <p:spPr bwMode="auto">
          <a:xfrm rot="16200000">
            <a:off x="1456428" y="2401097"/>
            <a:ext cx="731520" cy="373283"/>
          </a:xfrm>
          <a:prstGeom prst="rect">
            <a:avLst/>
          </a:prstGeom>
          <a:solidFill>
            <a:srgbClr val="BA141A"/>
          </a:solidFill>
          <a:ln>
            <a:no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wrap="none" lIns="76175" tIns="38088" rIns="76175" bIns="38088" anchor="ctr">
            <a:noAutofit/>
          </a:bodyPr>
          <a:lstStyle/>
          <a:p>
            <a:pPr algn="ctr" defTabSz="761536">
              <a:defRPr/>
            </a:pPr>
            <a:r>
              <a:rPr lang="en-US" sz="1100" kern="0" dirty="0" smtClean="0">
                <a:gradFill>
                  <a:gsLst>
                    <a:gs pos="50000">
                      <a:srgbClr val="000000"/>
                    </a:gs>
                    <a:gs pos="100000">
                      <a:srgbClr val="000000"/>
                    </a:gs>
                  </a:gsLst>
                  <a:lin ang="5400000" scaled="0"/>
                </a:gradFill>
                <a:effectLst>
                  <a:outerShdw blurRad="38100" dist="38100" dir="2700000" algn="tl">
                    <a:srgbClr val="000000">
                      <a:alpha val="43137"/>
                    </a:srgbClr>
                  </a:outerShdw>
                </a:effectLst>
              </a:rPr>
              <a:t>SharePoint</a:t>
            </a:r>
            <a:endParaRPr lang="en-US" sz="1100" kern="0" dirty="0">
              <a:gradFill>
                <a:gsLst>
                  <a:gs pos="50000">
                    <a:srgbClr val="000000"/>
                  </a:gs>
                  <a:gs pos="100000">
                    <a:srgbClr val="000000"/>
                  </a:gs>
                </a:gsLst>
                <a:lin ang="5400000" scaled="0"/>
              </a:gradFill>
              <a:effectLst>
                <a:outerShdw blurRad="38100" dist="38100" dir="2700000" algn="tl">
                  <a:srgbClr val="000000">
                    <a:alpha val="43137"/>
                  </a:srgbClr>
                </a:outerShdw>
              </a:effectLst>
            </a:endParaRPr>
          </a:p>
        </p:txBody>
      </p:sp>
      <p:sp>
        <p:nvSpPr>
          <p:cNvPr id="38" name="Up-Down Arrow 37"/>
          <p:cNvSpPr/>
          <p:nvPr/>
        </p:nvSpPr>
        <p:spPr>
          <a:xfrm>
            <a:off x="2658484"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39" name="Up-Down Arrow 38"/>
          <p:cNvSpPr/>
          <p:nvPr/>
        </p:nvSpPr>
        <p:spPr>
          <a:xfrm>
            <a:off x="4080142"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40" name="Up-Down Arrow 39"/>
          <p:cNvSpPr/>
          <p:nvPr/>
        </p:nvSpPr>
        <p:spPr>
          <a:xfrm>
            <a:off x="5566463" y="2795483"/>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
        <p:nvSpPr>
          <p:cNvPr id="44" name="Up-Down Arrow 43"/>
          <p:cNvSpPr/>
          <p:nvPr/>
        </p:nvSpPr>
        <p:spPr>
          <a:xfrm>
            <a:off x="4057468" y="4389615"/>
            <a:ext cx="576593" cy="318076"/>
          </a:xfrm>
          <a:prstGeom prst="upDownArrow">
            <a:avLst>
              <a:gd name="adj1" fmla="val 50000"/>
              <a:gd name="adj2" fmla="val 28140"/>
            </a:avLst>
          </a:prstGeom>
          <a:gradFill rotWithShape="1">
            <a:gsLst>
              <a:gs pos="0">
                <a:srgbClr val="5490CA">
                  <a:shade val="45000"/>
                  <a:satMod val="155000"/>
                </a:srgbClr>
              </a:gs>
              <a:gs pos="60000">
                <a:srgbClr val="5490CA">
                  <a:shade val="95000"/>
                  <a:satMod val="150000"/>
                </a:srgbClr>
              </a:gs>
              <a:gs pos="100000">
                <a:srgbClr val="5490CA">
                  <a:tint val="87000"/>
                  <a:satMod val="250000"/>
                </a:srgbClr>
              </a:gs>
            </a:gsLst>
            <a:lin ang="16200000" scaled="0"/>
          </a:gradFill>
          <a:ln w="9525" cap="flat" cmpd="sng" algn="ctr">
            <a:solidFill>
              <a:srgbClr val="5490CA">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76175" tIns="38088" rIns="76175" bIns="38088" numCol="1" rtlCol="0" anchor="ctr" anchorCtr="0" compatLnSpc="1">
            <a:prstTxWarp prst="textNoShape">
              <a:avLst/>
            </a:prstTxWarp>
          </a:bodyPr>
          <a:lstStyle/>
          <a:p>
            <a:pPr defTabSz="761787">
              <a:defRPr/>
            </a:pPr>
            <a:endParaRPr lang="en-US" sz="1500" kern="0">
              <a:solidFill>
                <a:prstClr val="white"/>
              </a:solidFill>
            </a:endParaRPr>
          </a:p>
        </p:txBody>
      </p:sp>
    </p:spTree>
    <p:extLst>
      <p:ext uri="{BB962C8B-B14F-4D97-AF65-F5344CB8AC3E}">
        <p14:creationId xmlns:p14="http://schemas.microsoft.com/office/powerpoint/2010/main" val="398279961"/>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626156"/>
          </a:xfrm>
        </p:spPr>
        <p:txBody>
          <a:bodyPr/>
          <a:lstStyle/>
          <a:p>
            <a:r>
              <a:rPr lang="en-US" dirty="0"/>
              <a:t>Nobody is </a:t>
            </a:r>
            <a:r>
              <a:rPr lang="en-US" dirty="0" smtClean="0"/>
              <a:t>really happy</a:t>
            </a:r>
            <a:r>
              <a:rPr lang="en-US" dirty="0"/>
              <a:t>; users, management, legal and compliance, auditors, and the Board</a:t>
            </a:r>
          </a:p>
          <a:p>
            <a:r>
              <a:rPr lang="en-US" dirty="0" smtClean="0"/>
              <a:t>Upgrade </a:t>
            </a:r>
            <a:r>
              <a:rPr lang="en-US" dirty="0"/>
              <a:t>barriers…some intentional</a:t>
            </a:r>
          </a:p>
          <a:p>
            <a:r>
              <a:rPr lang="en-US" dirty="0" smtClean="0"/>
              <a:t>Increases in </a:t>
            </a:r>
            <a:r>
              <a:rPr lang="en-US" dirty="0"/>
              <a:t>complexity resulting in</a:t>
            </a:r>
          </a:p>
          <a:p>
            <a:pPr lvl="1"/>
            <a:r>
              <a:rPr lang="en-US" dirty="0">
                <a:latin typeface="+mj-lt"/>
              </a:rPr>
              <a:t>Higher </a:t>
            </a:r>
            <a:r>
              <a:rPr lang="en-US" dirty="0" smtClean="0">
                <a:latin typeface="+mj-lt"/>
              </a:rPr>
              <a:t>cost</a:t>
            </a:r>
            <a:endParaRPr lang="en-US" dirty="0">
              <a:latin typeface="+mj-lt"/>
            </a:endParaRPr>
          </a:p>
          <a:p>
            <a:pPr lvl="1"/>
            <a:r>
              <a:rPr lang="en-US" dirty="0" smtClean="0">
                <a:latin typeface="+mj-lt"/>
              </a:rPr>
              <a:t>Decreases </a:t>
            </a:r>
            <a:r>
              <a:rPr lang="en-US" dirty="0">
                <a:latin typeface="+mj-lt"/>
              </a:rPr>
              <a:t>in adoption and compliance</a:t>
            </a:r>
          </a:p>
          <a:p>
            <a:pPr lvl="1"/>
            <a:r>
              <a:rPr lang="en-US" dirty="0">
                <a:latin typeface="+mj-lt"/>
              </a:rPr>
              <a:t>Fragmentation of “higher-order functions” (discovery, holds, search, retention, etc.)</a:t>
            </a:r>
          </a:p>
          <a:p>
            <a:pPr lvl="1"/>
            <a:r>
              <a:rPr lang="en-US" dirty="0">
                <a:latin typeface="+mj-lt"/>
              </a:rPr>
              <a:t>Feature fall </a:t>
            </a:r>
            <a:r>
              <a:rPr lang="en-US" dirty="0" smtClean="0">
                <a:latin typeface="+mj-lt"/>
              </a:rPr>
              <a:t>off</a:t>
            </a:r>
          </a:p>
          <a:p>
            <a:r>
              <a:rPr lang="en-US" dirty="0" smtClean="0"/>
              <a:t>With careful attention it is possible</a:t>
            </a:r>
          </a:p>
          <a:p>
            <a:r>
              <a:rPr lang="en-US" dirty="0" smtClean="0"/>
              <a:t>Think in benefits</a:t>
            </a:r>
            <a:endParaRPr lang="en-US" dirty="0">
              <a:latin typeface="+mj-lt"/>
            </a:endParaRPr>
          </a:p>
        </p:txBody>
      </p:sp>
      <p:sp>
        <p:nvSpPr>
          <p:cNvPr id="3" name="Title 2"/>
          <p:cNvSpPr>
            <a:spLocks noGrp="1"/>
          </p:cNvSpPr>
          <p:nvPr>
            <p:ph type="title"/>
          </p:nvPr>
        </p:nvSpPr>
        <p:spPr/>
        <p:txBody>
          <a:bodyPr>
            <a:normAutofit fontScale="90000"/>
          </a:bodyPr>
          <a:lstStyle/>
          <a:p>
            <a:r>
              <a:rPr lang="en-US" dirty="0"/>
              <a:t>Why </a:t>
            </a:r>
            <a:r>
              <a:rPr lang="en-US" dirty="0" smtClean="0"/>
              <a:t>co-existence can be challenging</a:t>
            </a:r>
            <a:endParaRPr lang="en-US" dirty="0"/>
          </a:p>
        </p:txBody>
      </p:sp>
    </p:spTree>
    <p:extLst>
      <p:ext uri="{BB962C8B-B14F-4D97-AF65-F5344CB8AC3E}">
        <p14:creationId xmlns:p14="http://schemas.microsoft.com/office/powerpoint/2010/main" val="244694778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pPr marL="0" indent="0">
              <a:buNone/>
            </a:pPr>
            <a:r>
              <a:rPr lang="en-US" dirty="0"/>
              <a:t>Areas to consider include:</a:t>
            </a:r>
          </a:p>
          <a:p>
            <a:r>
              <a:rPr lang="en-US" dirty="0" smtClean="0"/>
              <a:t>Managing growth</a:t>
            </a:r>
            <a:endParaRPr lang="en-US" dirty="0"/>
          </a:p>
          <a:p>
            <a:r>
              <a:rPr lang="en-US" dirty="0" smtClean="0"/>
              <a:t>Managing risk</a:t>
            </a:r>
          </a:p>
          <a:p>
            <a:r>
              <a:rPr lang="en-US" dirty="0" smtClean="0"/>
              <a:t>Managing efficiency</a:t>
            </a:r>
          </a:p>
          <a:p>
            <a:r>
              <a:rPr lang="en-US" dirty="0" smtClean="0"/>
              <a:t>Creating </a:t>
            </a:r>
            <a:r>
              <a:rPr lang="en-US" dirty="0"/>
              <a:t>new </a:t>
            </a:r>
            <a:r>
              <a:rPr lang="en-US" dirty="0" smtClean="0"/>
              <a:t>value</a:t>
            </a:r>
          </a:p>
          <a:p>
            <a:r>
              <a:rPr lang="en-US" dirty="0" smtClean="0"/>
              <a:t>Managing </a:t>
            </a:r>
            <a:r>
              <a:rPr lang="en-US" dirty="0"/>
              <a:t>new content and device </a:t>
            </a:r>
            <a:r>
              <a:rPr lang="en-US" dirty="0" smtClean="0"/>
              <a:t>types</a:t>
            </a:r>
            <a:endParaRPr lang="en-US" dirty="0"/>
          </a:p>
        </p:txBody>
      </p:sp>
      <p:sp>
        <p:nvSpPr>
          <p:cNvPr id="2" name="Title 1"/>
          <p:cNvSpPr>
            <a:spLocks noGrp="1"/>
          </p:cNvSpPr>
          <p:nvPr>
            <p:ph type="title"/>
          </p:nvPr>
        </p:nvSpPr>
        <p:spPr/>
        <p:txBody>
          <a:bodyPr/>
          <a:lstStyle/>
          <a:p>
            <a:r>
              <a:rPr lang="en-US" dirty="0" smtClean="0"/>
              <a:t>ECM Adoption: Key Areas of Change</a:t>
            </a:r>
            <a:endParaRPr lang="en-US" dirty="0"/>
          </a:p>
        </p:txBody>
      </p:sp>
    </p:spTree>
    <p:extLst>
      <p:ext uri="{BB962C8B-B14F-4D97-AF65-F5344CB8AC3E}">
        <p14:creationId xmlns:p14="http://schemas.microsoft.com/office/powerpoint/2010/main" val="148383973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dirty="0" smtClean="0"/>
              <a:t>When developing a solution vision and roadmap, organizations should address and coordinate:</a:t>
            </a:r>
          </a:p>
          <a:p>
            <a:pPr lvl="1"/>
            <a:r>
              <a:rPr lang="en-US" dirty="0" smtClean="0"/>
              <a:t>Organization</a:t>
            </a:r>
          </a:p>
          <a:p>
            <a:pPr lvl="1"/>
            <a:r>
              <a:rPr lang="en-US" dirty="0" smtClean="0"/>
              <a:t>Process and</a:t>
            </a:r>
          </a:p>
          <a:p>
            <a:pPr lvl="1"/>
            <a:r>
              <a:rPr lang="en-US" dirty="0" smtClean="0"/>
              <a:t>Technology change</a:t>
            </a:r>
            <a:endParaRPr lang="nl-NL" dirty="0"/>
          </a:p>
        </p:txBody>
      </p:sp>
      <p:sp>
        <p:nvSpPr>
          <p:cNvPr id="2" name="Title 1"/>
          <p:cNvSpPr>
            <a:spLocks noGrp="1"/>
          </p:cNvSpPr>
          <p:nvPr>
            <p:ph type="title"/>
          </p:nvPr>
        </p:nvSpPr>
        <p:spPr/>
        <p:txBody>
          <a:bodyPr/>
          <a:lstStyle/>
          <a:p>
            <a:r>
              <a:rPr lang="en-US" dirty="0" smtClean="0"/>
              <a:t>Roadmap for ECM adoption</a:t>
            </a:r>
            <a:endParaRPr lang="en-US" dirty="0"/>
          </a:p>
        </p:txBody>
      </p:sp>
    </p:spTree>
    <p:extLst>
      <p:ext uri="{BB962C8B-B14F-4D97-AF65-F5344CB8AC3E}">
        <p14:creationId xmlns:p14="http://schemas.microsoft.com/office/powerpoint/2010/main" val="333150819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smtClean="0"/>
              <a:t>Align with business strategy</a:t>
            </a:r>
          </a:p>
          <a:p>
            <a:r>
              <a:rPr lang="en-US" dirty="0" smtClean="0"/>
              <a:t>Establish enterprise-level ownership and oversight</a:t>
            </a:r>
          </a:p>
          <a:p>
            <a:r>
              <a:rPr lang="en-US" dirty="0" smtClean="0"/>
              <a:t>Appoint an Enterprise Content Czar</a:t>
            </a:r>
          </a:p>
          <a:p>
            <a:r>
              <a:rPr lang="en-US" dirty="0" smtClean="0"/>
              <a:t>Advisory board and governance</a:t>
            </a:r>
          </a:p>
          <a:p>
            <a:r>
              <a:rPr lang="en-US" dirty="0" smtClean="0"/>
              <a:t>Introduce upgrade and innovation in time</a:t>
            </a:r>
          </a:p>
        </p:txBody>
      </p:sp>
      <p:sp>
        <p:nvSpPr>
          <p:cNvPr id="2" name="Title 1"/>
          <p:cNvSpPr>
            <a:spLocks noGrp="1"/>
          </p:cNvSpPr>
          <p:nvPr>
            <p:ph type="title"/>
          </p:nvPr>
        </p:nvSpPr>
        <p:spPr/>
        <p:txBody>
          <a:bodyPr>
            <a:normAutofit fontScale="90000"/>
          </a:bodyPr>
          <a:lstStyle/>
          <a:p>
            <a:r>
              <a:rPr lang="en-US" dirty="0" smtClean="0"/>
              <a:t>Organization: Governance Recommendations</a:t>
            </a:r>
          </a:p>
        </p:txBody>
      </p:sp>
    </p:spTree>
    <p:extLst>
      <p:ext uri="{BB962C8B-B14F-4D97-AF65-F5344CB8AC3E}">
        <p14:creationId xmlns:p14="http://schemas.microsoft.com/office/powerpoint/2010/main" val="26509734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smtClean="0"/>
              <a:t>Support convergence of collaboration and social computing </a:t>
            </a:r>
          </a:p>
          <a:p>
            <a:r>
              <a:rPr lang="en-US" dirty="0" smtClean="0"/>
              <a:t>Increase awareness and commit to ongoing training programs</a:t>
            </a:r>
          </a:p>
        </p:txBody>
      </p:sp>
      <p:sp>
        <p:nvSpPr>
          <p:cNvPr id="2" name="Title 1"/>
          <p:cNvSpPr>
            <a:spLocks noGrp="1"/>
          </p:cNvSpPr>
          <p:nvPr>
            <p:ph type="title"/>
          </p:nvPr>
        </p:nvSpPr>
        <p:spPr/>
        <p:txBody>
          <a:bodyPr>
            <a:normAutofit fontScale="90000"/>
          </a:bodyPr>
          <a:lstStyle/>
          <a:p>
            <a:r>
              <a:rPr lang="en-US" dirty="0" smtClean="0"/>
              <a:t>People and Organization</a:t>
            </a:r>
          </a:p>
        </p:txBody>
      </p:sp>
    </p:spTree>
    <p:extLst>
      <p:ext uri="{BB962C8B-B14F-4D97-AF65-F5344CB8AC3E}">
        <p14:creationId xmlns:p14="http://schemas.microsoft.com/office/powerpoint/2010/main" val="27601978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33620"/>
          <a:stretch/>
        </p:blipFill>
        <p:spPr>
          <a:xfrm>
            <a:off x="457597" y="1212848"/>
            <a:ext cx="6048672" cy="5681738"/>
          </a:xfrm>
          <a:prstGeom prst="rect">
            <a:avLst/>
          </a:prstGeom>
        </p:spPr>
      </p:pic>
      <p:grpSp>
        <p:nvGrpSpPr>
          <p:cNvPr id="54" name="Group 53"/>
          <p:cNvGrpSpPr/>
          <p:nvPr/>
        </p:nvGrpSpPr>
        <p:grpSpPr>
          <a:xfrm>
            <a:off x="7154341" y="1212848"/>
            <a:ext cx="3846956" cy="4932659"/>
            <a:chOff x="7154341" y="1212848"/>
            <a:chExt cx="3846956" cy="4932659"/>
          </a:xfrm>
        </p:grpSpPr>
        <p:grpSp>
          <p:nvGrpSpPr>
            <p:cNvPr id="9" name="Group 8"/>
            <p:cNvGrpSpPr/>
            <p:nvPr/>
          </p:nvGrpSpPr>
          <p:grpSpPr>
            <a:xfrm>
              <a:off x="7154341" y="1212848"/>
              <a:ext cx="3846956" cy="1888008"/>
              <a:chOff x="7506844" y="1772940"/>
              <a:chExt cx="3846956" cy="1888008"/>
            </a:xfrm>
          </p:grpSpPr>
          <p:sp>
            <p:nvSpPr>
              <p:cNvPr id="25" name="Rectangle 10"/>
              <p:cNvSpPr/>
              <p:nvPr/>
            </p:nvSpPr>
            <p:spPr bwMode="auto">
              <a:xfrm>
                <a:off x="9474221" y="1772940"/>
                <a:ext cx="1879579" cy="1879580"/>
              </a:xfrm>
              <a:prstGeom prst="rect">
                <a:avLst/>
              </a:prstGeom>
              <a:solidFill>
                <a:srgbClr val="00A6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50" dirty="0" smtClean="0">
                    <a:gradFill>
                      <a:gsLst>
                        <a:gs pos="0">
                          <a:srgbClr val="FFFFFF"/>
                        </a:gs>
                        <a:gs pos="100000">
                          <a:srgbClr val="FFFFFF"/>
                        </a:gs>
                      </a:gsLst>
                      <a:lin ang="5400000" scaled="0"/>
                    </a:gradFill>
                    <a:latin typeface="Segoe UI Light" pitchFamily="34" charset="0"/>
                    <a:ea typeface="Segoe UI" pitchFamily="34" charset="0"/>
                    <a:cs typeface="Segoe UI" pitchFamily="34" charset="0"/>
                  </a:rPr>
                  <a:t>Productivity Tech Sales</a:t>
                </a:r>
                <a:endParaRPr lang="en-US" sz="2800" spc="-5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grpSp>
            <p:nvGrpSpPr>
              <p:cNvPr id="11" name="Group 10"/>
              <p:cNvGrpSpPr/>
              <p:nvPr/>
            </p:nvGrpSpPr>
            <p:grpSpPr>
              <a:xfrm>
                <a:off x="7506844" y="1779929"/>
                <a:ext cx="1878374" cy="1881019"/>
                <a:chOff x="7506844" y="1779929"/>
                <a:chExt cx="1878374" cy="1881019"/>
              </a:xfrm>
            </p:grpSpPr>
            <p:sp>
              <p:nvSpPr>
                <p:cNvPr id="12" name="Rectangle 11"/>
                <p:cNvSpPr/>
                <p:nvPr/>
              </p:nvSpPr>
              <p:spPr bwMode="auto">
                <a:xfrm>
                  <a:off x="8471043" y="2746772"/>
                  <a:ext cx="914175" cy="914175"/>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506844" y="1779929"/>
                  <a:ext cx="914175" cy="914175"/>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8471043" y="1779929"/>
                  <a:ext cx="914175" cy="914175"/>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7506844" y="2746773"/>
                  <a:ext cx="914175" cy="914175"/>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p:cNvGrpSpPr/>
                <p:nvPr/>
              </p:nvGrpSpPr>
              <p:grpSpPr bwMode="black">
                <a:xfrm>
                  <a:off x="7641279" y="2039848"/>
                  <a:ext cx="647554" cy="394335"/>
                  <a:chOff x="10387012" y="4179358"/>
                  <a:chExt cx="974726" cy="593725"/>
                </a:xfrm>
                <a:solidFill>
                  <a:srgbClr val="FFFFFF"/>
                </a:solidFill>
              </p:grpSpPr>
              <p:sp>
                <p:nvSpPr>
                  <p:cNvPr id="20"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a:solidFill>
                        <a:srgbClr val="FFFFFF"/>
                      </a:solidFill>
                    </a:endParaRPr>
                  </a:p>
                </p:txBody>
              </p:sp>
              <p:sp>
                <p:nvSpPr>
                  <p:cNvPr id="21"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a:solidFill>
                        <a:srgbClr val="FFFFFF"/>
                      </a:solidFill>
                    </a:endParaRPr>
                  </a:p>
                </p:txBody>
              </p:sp>
              <p:sp>
                <p:nvSpPr>
                  <p:cNvPr id="22"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a:solidFill>
                        <a:srgbClr val="FFFFFF"/>
                      </a:solidFill>
                    </a:endParaRPr>
                  </a:p>
                </p:txBody>
              </p:sp>
              <p:sp>
                <p:nvSpPr>
                  <p:cNvPr id="23"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a:solidFill>
                        <a:srgbClr val="FFFFFF"/>
                      </a:solidFill>
                    </a:endParaRPr>
                  </a:p>
                </p:txBody>
              </p:sp>
              <p:sp>
                <p:nvSpPr>
                  <p:cNvPr id="24"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32742"/>
                    <a:endParaRPr lang="en-US" sz="1600">
                      <a:solidFill>
                        <a:srgbClr val="FFFFFF"/>
                      </a:solidFill>
                    </a:endParaRPr>
                  </a:p>
                </p:txBody>
              </p:sp>
            </p:grpSp>
            <p:sp>
              <p:nvSpPr>
                <p:cNvPr id="17" name="Freeform 21"/>
                <p:cNvSpPr>
                  <a:spLocks noEditPoints="1"/>
                </p:cNvSpPr>
                <p:nvPr/>
              </p:nvSpPr>
              <p:spPr bwMode="black">
                <a:xfrm>
                  <a:off x="8659947" y="2031430"/>
                  <a:ext cx="564027" cy="451739"/>
                </a:xfrm>
                <a:custGeom>
                  <a:avLst/>
                  <a:gdLst>
                    <a:gd name="T0" fmla="*/ 22 w 300"/>
                    <a:gd name="T1" fmla="*/ 45 h 240"/>
                    <a:gd name="T2" fmla="*/ 22 w 300"/>
                    <a:gd name="T3" fmla="*/ 141 h 240"/>
                    <a:gd name="T4" fmla="*/ 0 w 300"/>
                    <a:gd name="T5" fmla="*/ 149 h 240"/>
                    <a:gd name="T6" fmla="*/ 0 w 300"/>
                    <a:gd name="T7" fmla="*/ 34 h 240"/>
                    <a:gd name="T8" fmla="*/ 22 w 300"/>
                    <a:gd name="T9" fmla="*/ 45 h 240"/>
                    <a:gd name="T10" fmla="*/ 223 w 300"/>
                    <a:gd name="T11" fmla="*/ 19 h 240"/>
                    <a:gd name="T12" fmla="*/ 105 w 300"/>
                    <a:gd name="T13" fmla="*/ 19 h 240"/>
                    <a:gd name="T14" fmla="*/ 34 w 300"/>
                    <a:gd name="T15" fmla="*/ 44 h 240"/>
                    <a:gd name="T16" fmla="*/ 34 w 300"/>
                    <a:gd name="T17" fmla="*/ 141 h 240"/>
                    <a:gd name="T18" fmla="*/ 53 w 300"/>
                    <a:gd name="T19" fmla="*/ 145 h 240"/>
                    <a:gd name="T20" fmla="*/ 125 w 300"/>
                    <a:gd name="T21" fmla="*/ 149 h 240"/>
                    <a:gd name="T22" fmla="*/ 142 w 300"/>
                    <a:gd name="T23" fmla="*/ 133 h 240"/>
                    <a:gd name="T24" fmla="*/ 139 w 300"/>
                    <a:gd name="T25" fmla="*/ 123 h 240"/>
                    <a:gd name="T26" fmla="*/ 141 w 300"/>
                    <a:gd name="T27" fmla="*/ 114 h 240"/>
                    <a:gd name="T28" fmla="*/ 149 w 300"/>
                    <a:gd name="T29" fmla="*/ 100 h 240"/>
                    <a:gd name="T30" fmla="*/ 146 w 300"/>
                    <a:gd name="T31" fmla="*/ 92 h 240"/>
                    <a:gd name="T32" fmla="*/ 148 w 300"/>
                    <a:gd name="T33" fmla="*/ 82 h 240"/>
                    <a:gd name="T34" fmla="*/ 155 w 300"/>
                    <a:gd name="T35" fmla="*/ 69 h 240"/>
                    <a:gd name="T36" fmla="*/ 151 w 300"/>
                    <a:gd name="T37" fmla="*/ 59 h 240"/>
                    <a:gd name="T38" fmla="*/ 151 w 300"/>
                    <a:gd name="T39" fmla="*/ 50 h 240"/>
                    <a:gd name="T40" fmla="*/ 225 w 300"/>
                    <a:gd name="T41" fmla="*/ 50 h 240"/>
                    <a:gd name="T42" fmla="*/ 243 w 300"/>
                    <a:gd name="T43" fmla="*/ 36 h 240"/>
                    <a:gd name="T44" fmla="*/ 223 w 300"/>
                    <a:gd name="T45" fmla="*/ 19 h 240"/>
                    <a:gd name="T46" fmla="*/ 278 w 300"/>
                    <a:gd name="T47" fmla="*/ 15 h 240"/>
                    <a:gd name="T48" fmla="*/ 258 w 300"/>
                    <a:gd name="T49" fmla="*/ 15 h 240"/>
                    <a:gd name="T50" fmla="*/ 258 w 300"/>
                    <a:gd name="T51" fmla="*/ 54 h 240"/>
                    <a:gd name="T52" fmla="*/ 278 w 300"/>
                    <a:gd name="T53" fmla="*/ 54 h 240"/>
                    <a:gd name="T54" fmla="*/ 278 w 300"/>
                    <a:gd name="T55" fmla="*/ 15 h 240"/>
                    <a:gd name="T56" fmla="*/ 300 w 300"/>
                    <a:gd name="T57" fmla="*/ 0 h 240"/>
                    <a:gd name="T58" fmla="*/ 285 w 300"/>
                    <a:gd name="T59" fmla="*/ 0 h 240"/>
                    <a:gd name="T60" fmla="*/ 285 w 300"/>
                    <a:gd name="T61" fmla="*/ 69 h 240"/>
                    <a:gd name="T62" fmla="*/ 300 w 300"/>
                    <a:gd name="T63" fmla="*/ 69 h 240"/>
                    <a:gd name="T64" fmla="*/ 300 w 300"/>
                    <a:gd name="T65" fmla="*/ 0 h 240"/>
                    <a:gd name="T66" fmla="*/ 300 w 300"/>
                    <a:gd name="T67" fmla="*/ 81 h 240"/>
                    <a:gd name="T68" fmla="*/ 291 w 300"/>
                    <a:gd name="T69" fmla="*/ 81 h 240"/>
                    <a:gd name="T70" fmla="*/ 291 w 300"/>
                    <a:gd name="T71" fmla="*/ 231 h 240"/>
                    <a:gd name="T72" fmla="*/ 0 w 300"/>
                    <a:gd name="T73" fmla="*/ 231 h 240"/>
                    <a:gd name="T74" fmla="*/ 0 w 300"/>
                    <a:gd name="T75" fmla="*/ 240 h 240"/>
                    <a:gd name="T76" fmla="*/ 300 w 300"/>
                    <a:gd name="T77" fmla="*/ 240 h 240"/>
                    <a:gd name="T78" fmla="*/ 300 w 300"/>
                    <a:gd name="T79" fmla="*/ 8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0" h="240">
                      <a:moveTo>
                        <a:pt x="22" y="45"/>
                      </a:moveTo>
                      <a:cubicBezTo>
                        <a:pt x="22" y="141"/>
                        <a:pt x="22" y="141"/>
                        <a:pt x="22" y="141"/>
                      </a:cubicBezTo>
                      <a:cubicBezTo>
                        <a:pt x="22" y="149"/>
                        <a:pt x="22" y="149"/>
                        <a:pt x="0" y="149"/>
                      </a:cubicBezTo>
                      <a:cubicBezTo>
                        <a:pt x="0" y="125"/>
                        <a:pt x="0" y="74"/>
                        <a:pt x="0" y="34"/>
                      </a:cubicBezTo>
                      <a:cubicBezTo>
                        <a:pt x="22" y="34"/>
                        <a:pt x="22" y="34"/>
                        <a:pt x="22" y="45"/>
                      </a:cubicBezTo>
                      <a:close/>
                      <a:moveTo>
                        <a:pt x="223" y="19"/>
                      </a:moveTo>
                      <a:cubicBezTo>
                        <a:pt x="105" y="19"/>
                        <a:pt x="105" y="19"/>
                        <a:pt x="105" y="19"/>
                      </a:cubicBezTo>
                      <a:cubicBezTo>
                        <a:pt x="80" y="19"/>
                        <a:pt x="60" y="40"/>
                        <a:pt x="34" y="44"/>
                      </a:cubicBezTo>
                      <a:cubicBezTo>
                        <a:pt x="34" y="141"/>
                        <a:pt x="34" y="141"/>
                        <a:pt x="34" y="141"/>
                      </a:cubicBezTo>
                      <a:cubicBezTo>
                        <a:pt x="41" y="141"/>
                        <a:pt x="46" y="142"/>
                        <a:pt x="53" y="145"/>
                      </a:cubicBezTo>
                      <a:cubicBezTo>
                        <a:pt x="73" y="152"/>
                        <a:pt x="125" y="149"/>
                        <a:pt x="125" y="149"/>
                      </a:cubicBezTo>
                      <a:cubicBezTo>
                        <a:pt x="135" y="149"/>
                        <a:pt x="142" y="142"/>
                        <a:pt x="142" y="133"/>
                      </a:cubicBezTo>
                      <a:cubicBezTo>
                        <a:pt x="142" y="129"/>
                        <a:pt x="141" y="126"/>
                        <a:pt x="139" y="123"/>
                      </a:cubicBezTo>
                      <a:cubicBezTo>
                        <a:pt x="140" y="120"/>
                        <a:pt x="140" y="117"/>
                        <a:pt x="141" y="114"/>
                      </a:cubicBezTo>
                      <a:cubicBezTo>
                        <a:pt x="146" y="111"/>
                        <a:pt x="149" y="106"/>
                        <a:pt x="149" y="100"/>
                      </a:cubicBezTo>
                      <a:cubicBezTo>
                        <a:pt x="149" y="97"/>
                        <a:pt x="148" y="94"/>
                        <a:pt x="146" y="92"/>
                      </a:cubicBezTo>
                      <a:cubicBezTo>
                        <a:pt x="147" y="88"/>
                        <a:pt x="148" y="85"/>
                        <a:pt x="148" y="82"/>
                      </a:cubicBezTo>
                      <a:cubicBezTo>
                        <a:pt x="153" y="79"/>
                        <a:pt x="155" y="75"/>
                        <a:pt x="155" y="69"/>
                      </a:cubicBezTo>
                      <a:cubicBezTo>
                        <a:pt x="155" y="63"/>
                        <a:pt x="153" y="62"/>
                        <a:pt x="151" y="59"/>
                      </a:cubicBezTo>
                      <a:cubicBezTo>
                        <a:pt x="151" y="56"/>
                        <a:pt x="151" y="53"/>
                        <a:pt x="151" y="50"/>
                      </a:cubicBezTo>
                      <a:cubicBezTo>
                        <a:pt x="151" y="49"/>
                        <a:pt x="218" y="50"/>
                        <a:pt x="225" y="50"/>
                      </a:cubicBezTo>
                      <a:cubicBezTo>
                        <a:pt x="232" y="50"/>
                        <a:pt x="243" y="47"/>
                        <a:pt x="243" y="36"/>
                      </a:cubicBezTo>
                      <a:cubicBezTo>
                        <a:pt x="243" y="24"/>
                        <a:pt x="232" y="19"/>
                        <a:pt x="223" y="19"/>
                      </a:cubicBezTo>
                      <a:close/>
                      <a:moveTo>
                        <a:pt x="278" y="15"/>
                      </a:moveTo>
                      <a:cubicBezTo>
                        <a:pt x="258" y="15"/>
                        <a:pt x="258" y="15"/>
                        <a:pt x="258" y="15"/>
                      </a:cubicBezTo>
                      <a:cubicBezTo>
                        <a:pt x="258" y="54"/>
                        <a:pt x="258" y="54"/>
                        <a:pt x="258" y="54"/>
                      </a:cubicBezTo>
                      <a:cubicBezTo>
                        <a:pt x="278" y="54"/>
                        <a:pt x="278" y="54"/>
                        <a:pt x="278" y="54"/>
                      </a:cubicBezTo>
                      <a:lnTo>
                        <a:pt x="278" y="15"/>
                      </a:lnTo>
                      <a:close/>
                      <a:moveTo>
                        <a:pt x="300" y="0"/>
                      </a:moveTo>
                      <a:cubicBezTo>
                        <a:pt x="285" y="0"/>
                        <a:pt x="285" y="0"/>
                        <a:pt x="285" y="0"/>
                      </a:cubicBezTo>
                      <a:cubicBezTo>
                        <a:pt x="285" y="69"/>
                        <a:pt x="285" y="69"/>
                        <a:pt x="285" y="69"/>
                      </a:cubicBezTo>
                      <a:cubicBezTo>
                        <a:pt x="300" y="69"/>
                        <a:pt x="300" y="69"/>
                        <a:pt x="300" y="69"/>
                      </a:cubicBezTo>
                      <a:lnTo>
                        <a:pt x="300" y="0"/>
                      </a:lnTo>
                      <a:close/>
                      <a:moveTo>
                        <a:pt x="300" y="81"/>
                      </a:moveTo>
                      <a:cubicBezTo>
                        <a:pt x="291" y="81"/>
                        <a:pt x="291" y="81"/>
                        <a:pt x="291" y="81"/>
                      </a:cubicBezTo>
                      <a:cubicBezTo>
                        <a:pt x="291" y="231"/>
                        <a:pt x="291" y="231"/>
                        <a:pt x="291" y="231"/>
                      </a:cubicBezTo>
                      <a:cubicBezTo>
                        <a:pt x="0" y="231"/>
                        <a:pt x="0" y="231"/>
                        <a:pt x="0" y="231"/>
                      </a:cubicBezTo>
                      <a:cubicBezTo>
                        <a:pt x="0" y="240"/>
                        <a:pt x="0" y="240"/>
                        <a:pt x="0" y="240"/>
                      </a:cubicBezTo>
                      <a:cubicBezTo>
                        <a:pt x="300" y="240"/>
                        <a:pt x="300" y="240"/>
                        <a:pt x="300" y="240"/>
                      </a:cubicBezTo>
                      <a:lnTo>
                        <a:pt x="300" y="8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a:solidFill>
                      <a:srgbClr val="FFFFFF"/>
                    </a:solidFill>
                  </a:endParaRPr>
                </a:p>
              </p:txBody>
            </p:sp>
            <p:sp>
              <p:nvSpPr>
                <p:cNvPr id="18" name="Freeform 7"/>
                <p:cNvSpPr>
                  <a:spLocks noEditPoints="1"/>
                </p:cNvSpPr>
                <p:nvPr/>
              </p:nvSpPr>
              <p:spPr bwMode="black">
                <a:xfrm>
                  <a:off x="7694160" y="2946829"/>
                  <a:ext cx="539542" cy="540164"/>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a:solidFill>
                      <a:srgbClr val="FFFFFF"/>
                    </a:solidFill>
                  </a:endParaRPr>
                </a:p>
              </p:txBody>
            </p:sp>
            <p:sp>
              <p:nvSpPr>
                <p:cNvPr id="19" name="Freeform 35"/>
                <p:cNvSpPr>
                  <a:spLocks/>
                </p:cNvSpPr>
                <p:nvPr/>
              </p:nvSpPr>
              <p:spPr bwMode="black">
                <a:xfrm>
                  <a:off x="8678988" y="2957462"/>
                  <a:ext cx="519550" cy="53435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742"/>
                  <a:endParaRPr lang="en-US" sz="1600">
                    <a:solidFill>
                      <a:srgbClr val="FFFFFF"/>
                    </a:solidFill>
                  </a:endParaRPr>
                </a:p>
              </p:txBody>
            </p:sp>
          </p:grpSp>
        </p:grpSp>
        <p:grpSp>
          <p:nvGrpSpPr>
            <p:cNvPr id="29" name="Group 28"/>
            <p:cNvGrpSpPr/>
            <p:nvPr/>
          </p:nvGrpSpPr>
          <p:grpSpPr>
            <a:xfrm>
              <a:off x="7154341" y="3209158"/>
              <a:ext cx="1867546" cy="1892541"/>
              <a:chOff x="7503825" y="3769250"/>
              <a:chExt cx="1867546" cy="1892541"/>
            </a:xfrm>
          </p:grpSpPr>
          <p:sp>
            <p:nvSpPr>
              <p:cNvPr id="30" name="Rectangle 13"/>
              <p:cNvSpPr/>
              <p:nvPr/>
            </p:nvSpPr>
            <p:spPr bwMode="auto">
              <a:xfrm>
                <a:off x="8471043" y="3778060"/>
                <a:ext cx="900328" cy="1879580"/>
              </a:xfrm>
              <a:prstGeom prst="rect">
                <a:avLst/>
              </a:prstGeom>
              <a:solidFill>
                <a:srgbClr val="00A6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z="3200" spc="-5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grpSp>
            <p:nvGrpSpPr>
              <p:cNvPr id="31" name="Group 30"/>
              <p:cNvGrpSpPr/>
              <p:nvPr/>
            </p:nvGrpSpPr>
            <p:grpSpPr>
              <a:xfrm>
                <a:off x="7506844" y="4747391"/>
                <a:ext cx="914400" cy="914400"/>
                <a:chOff x="7506844" y="4747391"/>
                <a:chExt cx="914400" cy="914400"/>
              </a:xfrm>
            </p:grpSpPr>
            <p:sp>
              <p:nvSpPr>
                <p:cNvPr id="38" name="Rectangle 13"/>
                <p:cNvSpPr/>
                <p:nvPr/>
              </p:nvSpPr>
              <p:spPr bwMode="auto">
                <a:xfrm>
                  <a:off x="7506844" y="4747391"/>
                  <a:ext cx="914400" cy="914400"/>
                </a:xfrm>
                <a:prstGeom prst="rect">
                  <a:avLst/>
                </a:prstGeom>
                <a:solidFill>
                  <a:srgbClr val="00A6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z="3200" spc="-5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sp>
              <p:nvSpPr>
                <p:cNvPr id="39" name="Freeform 13"/>
                <p:cNvSpPr>
                  <a:spLocks noEditPoints="1"/>
                </p:cNvSpPr>
                <p:nvPr/>
              </p:nvSpPr>
              <p:spPr bwMode="black">
                <a:xfrm>
                  <a:off x="7776085" y="5010150"/>
                  <a:ext cx="369881" cy="376182"/>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pic>
            <p:nvPicPr>
              <p:cNvPr id="32" name="Picture 3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8688979" y="4165896"/>
                <a:ext cx="543038" cy="1043586"/>
              </a:xfrm>
              <a:prstGeom prst="rect">
                <a:avLst/>
              </a:prstGeom>
            </p:spPr>
          </p:pic>
          <p:grpSp>
            <p:nvGrpSpPr>
              <p:cNvPr id="33" name="Group 32"/>
              <p:cNvGrpSpPr/>
              <p:nvPr/>
            </p:nvGrpSpPr>
            <p:grpSpPr>
              <a:xfrm>
                <a:off x="7503825" y="3769250"/>
                <a:ext cx="914400" cy="914400"/>
                <a:chOff x="7503825" y="3769250"/>
                <a:chExt cx="914400" cy="914400"/>
              </a:xfrm>
            </p:grpSpPr>
            <p:sp>
              <p:nvSpPr>
                <p:cNvPr id="34" name="Rectangle 13"/>
                <p:cNvSpPr/>
                <p:nvPr/>
              </p:nvSpPr>
              <p:spPr bwMode="auto">
                <a:xfrm>
                  <a:off x="7503825" y="3769250"/>
                  <a:ext cx="914400" cy="914400"/>
                </a:xfrm>
                <a:prstGeom prst="rect">
                  <a:avLst/>
                </a:prstGeom>
                <a:solidFill>
                  <a:srgbClr val="00A6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endParaRPr lang="en-US" sz="3200" spc="-50"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grpSp>
              <p:nvGrpSpPr>
                <p:cNvPr id="35" name="Group 34"/>
                <p:cNvGrpSpPr/>
                <p:nvPr/>
              </p:nvGrpSpPr>
              <p:grpSpPr>
                <a:xfrm>
                  <a:off x="7785162" y="4040203"/>
                  <a:ext cx="387355" cy="395562"/>
                  <a:chOff x="1614379" y="4671306"/>
                  <a:chExt cx="527147" cy="538317"/>
                </a:xfrm>
              </p:grpSpPr>
              <p:sp>
                <p:nvSpPr>
                  <p:cNvPr id="36" name="Freeform 6"/>
                  <p:cNvSpPr>
                    <a:spLocks/>
                  </p:cNvSpPr>
                  <p:nvPr/>
                </p:nvSpPr>
                <p:spPr bwMode="black">
                  <a:xfrm>
                    <a:off x="1614379" y="4682614"/>
                    <a:ext cx="527147" cy="527009"/>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37" name="TextBox 36"/>
                  <p:cNvSpPr txBox="1"/>
                  <p:nvPr/>
                </p:nvSpPr>
                <p:spPr>
                  <a:xfrm>
                    <a:off x="1677694" y="4671306"/>
                    <a:ext cx="370856" cy="502620"/>
                  </a:xfrm>
                  <a:prstGeom prst="rect">
                    <a:avLst/>
                  </a:prstGeom>
                  <a:noFill/>
                </p:spPr>
                <p:txBody>
                  <a:bodyPr wrap="none" lIns="0" tIns="0" rIns="0" bIns="0" rtlCol="0">
                    <a:spAutoFit/>
                  </a:bodyPr>
                  <a:lstStyle/>
                  <a:p>
                    <a:pPr defTabSz="932742"/>
                    <a:r>
                      <a:rPr lang="es-ES" sz="2400" b="1" dirty="0" smtClean="0">
                        <a:solidFill>
                          <a:srgbClr val="00AEEF"/>
                        </a:solidFill>
                        <a:latin typeface="Myriad Pro" pitchFamily="34" charset="0"/>
                        <a:cs typeface="Arial" pitchFamily="34" charset="0"/>
                      </a:rPr>
                      <a:t>in</a:t>
                    </a:r>
                    <a:endParaRPr lang="es-ES" sz="1200" b="1" dirty="0" smtClean="0">
                      <a:solidFill>
                        <a:srgbClr val="00AEEF"/>
                      </a:solidFill>
                      <a:latin typeface="Myriad Pro" pitchFamily="34" charset="0"/>
                      <a:cs typeface="Arial" pitchFamily="34" charset="0"/>
                    </a:endParaRPr>
                  </a:p>
                </p:txBody>
              </p:sp>
            </p:grpSp>
          </p:grpSp>
        </p:grpSp>
        <p:grpSp>
          <p:nvGrpSpPr>
            <p:cNvPr id="52" name="Group 51"/>
            <p:cNvGrpSpPr/>
            <p:nvPr/>
          </p:nvGrpSpPr>
          <p:grpSpPr>
            <a:xfrm>
              <a:off x="9121341" y="3217968"/>
              <a:ext cx="1879956" cy="1887938"/>
              <a:chOff x="9099909" y="3209230"/>
              <a:chExt cx="1879956" cy="1887938"/>
            </a:xfrm>
          </p:grpSpPr>
          <p:sp>
            <p:nvSpPr>
              <p:cNvPr id="49" name="Rectangle 48"/>
              <p:cNvSpPr>
                <a:spLocks noChangeAspect="1"/>
              </p:cNvSpPr>
              <p:nvPr/>
            </p:nvSpPr>
            <p:spPr bwMode="auto">
              <a:xfrm>
                <a:off x="9099909" y="3217968"/>
                <a:ext cx="1879956" cy="1879200"/>
              </a:xfrm>
              <a:prstGeom prst="rect">
                <a:avLst/>
              </a:prstGeom>
              <a:solidFill>
                <a:srgbClr val="F2652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8" name="Picture 47"/>
              <p:cNvPicPr>
                <a:picLocks/>
              </p:cNvPicPr>
              <p:nvPr/>
            </p:nvPicPr>
            <p:blipFill rotWithShape="1">
              <a:blip r:embed="rId6">
                <a:extLst>
                  <a:ext uri="{BEBA8EAE-BF5A-486C-A8C5-ECC9F3942E4B}">
                    <a14:imgProps xmlns:a14="http://schemas.microsoft.com/office/drawing/2010/main">
                      <a14:imgLayer r:embed="rId7">
                        <a14:imgEffect>
                          <a14:backgroundRemoval t="0" b="99286" l="357" r="100000">
                            <a14:foregroundMark x1="16071" y1="74286" x2="16071" y2="74286"/>
                            <a14:foregroundMark x1="15357" y1="63214" x2="15357" y2="63214"/>
                            <a14:foregroundMark x1="25000" y1="59286" x2="25000" y2="59286"/>
                            <a14:foregroundMark x1="59643" y1="40714" x2="59643" y2="40714"/>
                            <a14:foregroundMark x1="47143" y1="14643" x2="47143" y2="14643"/>
                            <a14:foregroundMark x1="51071" y1="8571" x2="51071" y2="8571"/>
                            <a14:foregroundMark x1="58929" y1="5000" x2="58929" y2="5000"/>
                            <a14:foregroundMark x1="68571" y1="4643" x2="68571" y2="4643"/>
                            <a14:foregroundMark x1="78214" y1="5000" x2="78214" y2="5000"/>
                            <a14:foregroundMark x1="84286" y1="3929" x2="84286" y2="3929"/>
                          </a14:backgroundRemoval>
                        </a14:imgEffect>
                      </a14:imgLayer>
                    </a14:imgProps>
                  </a:ext>
                  <a:ext uri="{28A0092B-C50C-407E-A947-70E740481C1C}">
                    <a14:useLocalDpi xmlns:a14="http://schemas.microsoft.com/office/drawing/2010/main" val="0"/>
                  </a:ext>
                </a:extLst>
              </a:blip>
              <a:srcRect b="1092"/>
              <a:stretch/>
            </p:blipFill>
            <p:spPr>
              <a:xfrm>
                <a:off x="9100665" y="3209230"/>
                <a:ext cx="1879200" cy="1879200"/>
              </a:xfrm>
              <a:prstGeom prst="rect">
                <a:avLst/>
              </a:prstGeom>
              <a:solidFill>
                <a:srgbClr val="F26522"/>
              </a:solidFill>
            </p:spPr>
          </p:pic>
        </p:grpSp>
        <p:sp>
          <p:nvSpPr>
            <p:cNvPr id="53" name="Rectangle 52"/>
            <p:cNvSpPr/>
            <p:nvPr/>
          </p:nvSpPr>
          <p:spPr bwMode="auto">
            <a:xfrm>
              <a:off x="7161488" y="5210150"/>
              <a:ext cx="3839809" cy="935357"/>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Marco.Brinkman@Microsoft.com</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76104460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236740"/>
          </a:xfrm>
        </p:spPr>
        <p:txBody>
          <a:bodyPr>
            <a:normAutofit/>
          </a:bodyPr>
          <a:lstStyle/>
          <a:p>
            <a:r>
              <a:rPr lang="en-US" dirty="0" smtClean="0"/>
              <a:t>Embrace new solution capabilities</a:t>
            </a:r>
          </a:p>
          <a:p>
            <a:r>
              <a:rPr lang="en-US" dirty="0" smtClean="0"/>
              <a:t>Establish deletion policies and apply audits</a:t>
            </a:r>
          </a:p>
          <a:p>
            <a:r>
              <a:rPr lang="en-US" dirty="0" smtClean="0"/>
              <a:t>Develop a change management program</a:t>
            </a:r>
          </a:p>
          <a:p>
            <a:r>
              <a:rPr lang="en-US" dirty="0" smtClean="0"/>
              <a:t>Assess and articulate the impacts of consolidation</a:t>
            </a:r>
          </a:p>
          <a:p>
            <a:r>
              <a:rPr lang="en-US" dirty="0" smtClean="0"/>
              <a:t>Encourage and support new applications</a:t>
            </a:r>
          </a:p>
        </p:txBody>
      </p:sp>
      <p:sp>
        <p:nvSpPr>
          <p:cNvPr id="2" name="Title 1"/>
          <p:cNvSpPr>
            <a:spLocks noGrp="1"/>
          </p:cNvSpPr>
          <p:nvPr>
            <p:ph type="title"/>
          </p:nvPr>
        </p:nvSpPr>
        <p:spPr/>
        <p:txBody>
          <a:bodyPr>
            <a:normAutofit fontScale="90000"/>
          </a:bodyPr>
          <a:lstStyle/>
          <a:p>
            <a:r>
              <a:rPr lang="nl-NL" dirty="0" smtClean="0"/>
              <a:t>Business Process Recommendations</a:t>
            </a:r>
          </a:p>
        </p:txBody>
      </p:sp>
    </p:spTree>
    <p:extLst>
      <p:ext uri="{BB962C8B-B14F-4D97-AF65-F5344CB8AC3E}">
        <p14:creationId xmlns:p14="http://schemas.microsoft.com/office/powerpoint/2010/main" val="159748061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80756"/>
          </a:xfrm>
        </p:spPr>
        <p:txBody>
          <a:bodyPr>
            <a:normAutofit/>
          </a:bodyPr>
          <a:lstStyle/>
          <a:p>
            <a:r>
              <a:rPr lang="en-US" dirty="0" smtClean="0"/>
              <a:t>Consolidate Content Management, Collaboration, Search, and Social Computing solutions</a:t>
            </a:r>
          </a:p>
          <a:p>
            <a:r>
              <a:rPr lang="en-US" dirty="0" smtClean="0"/>
              <a:t>Deliver Content Management as an integrated service</a:t>
            </a:r>
          </a:p>
          <a:p>
            <a:r>
              <a:rPr lang="en-US" dirty="0" smtClean="0"/>
              <a:t>Introduce upgrade and innovation in time</a:t>
            </a:r>
          </a:p>
          <a:p>
            <a:r>
              <a:rPr lang="en-US" dirty="0" smtClean="0"/>
              <a:t>Invest in user requirements</a:t>
            </a:r>
          </a:p>
          <a:p>
            <a:r>
              <a:rPr lang="en-US" dirty="0" smtClean="0"/>
              <a:t>Go mobile</a:t>
            </a:r>
          </a:p>
          <a:p>
            <a:r>
              <a:rPr lang="en-US" dirty="0" smtClean="0"/>
              <a:t>Extend virtualization and cloud computing</a:t>
            </a:r>
          </a:p>
          <a:p>
            <a:endParaRPr lang="en-US" dirty="0" smtClean="0"/>
          </a:p>
        </p:txBody>
      </p:sp>
      <p:sp>
        <p:nvSpPr>
          <p:cNvPr id="2" name="Title 1"/>
          <p:cNvSpPr>
            <a:spLocks noGrp="1"/>
          </p:cNvSpPr>
          <p:nvPr>
            <p:ph type="title"/>
          </p:nvPr>
        </p:nvSpPr>
        <p:spPr/>
        <p:txBody>
          <a:bodyPr>
            <a:normAutofit fontScale="90000"/>
          </a:bodyPr>
          <a:lstStyle/>
          <a:p>
            <a:r>
              <a:rPr lang="nl-NL" dirty="0" smtClean="0"/>
              <a:t>Technology Recommendations</a:t>
            </a:r>
          </a:p>
        </p:txBody>
      </p:sp>
    </p:spTree>
    <p:extLst>
      <p:ext uri="{BB962C8B-B14F-4D97-AF65-F5344CB8AC3E}">
        <p14:creationId xmlns:p14="http://schemas.microsoft.com/office/powerpoint/2010/main" val="375776421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a:t>
            </a:r>
            <a:endParaRPr lang="en-US" dirty="0"/>
          </a:p>
        </p:txBody>
      </p:sp>
      <p:sp>
        <p:nvSpPr>
          <p:cNvPr id="21" name="Rectangle 20"/>
          <p:cNvSpPr/>
          <p:nvPr/>
        </p:nvSpPr>
        <p:spPr bwMode="auto">
          <a:xfrm>
            <a:off x="9575807" y="4056788"/>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Manage</a:t>
            </a:r>
          </a:p>
        </p:txBody>
      </p:sp>
      <p:sp>
        <p:nvSpPr>
          <p:cNvPr id="22" name="Rectangle 21"/>
          <p:cNvSpPr/>
          <p:nvPr/>
        </p:nvSpPr>
        <p:spPr bwMode="auto">
          <a:xfrm>
            <a:off x="7313995" y="4056788"/>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Build</a:t>
            </a:r>
          </a:p>
        </p:txBody>
      </p:sp>
      <p:sp>
        <p:nvSpPr>
          <p:cNvPr id="23" name="Rectangle 22"/>
          <p:cNvSpPr/>
          <p:nvPr/>
        </p:nvSpPr>
        <p:spPr bwMode="auto">
          <a:xfrm>
            <a:off x="9575807" y="2139856"/>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Discover</a:t>
            </a:r>
          </a:p>
        </p:txBody>
      </p:sp>
      <p:sp>
        <p:nvSpPr>
          <p:cNvPr id="24" name="Rectangle 23"/>
          <p:cNvSpPr/>
          <p:nvPr/>
        </p:nvSpPr>
        <p:spPr bwMode="auto">
          <a:xfrm>
            <a:off x="7313995" y="2139856"/>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Organize</a:t>
            </a:r>
          </a:p>
        </p:txBody>
      </p:sp>
      <p:sp>
        <p:nvSpPr>
          <p:cNvPr id="25" name="Rectangle 24"/>
          <p:cNvSpPr/>
          <p:nvPr/>
        </p:nvSpPr>
        <p:spPr bwMode="auto">
          <a:xfrm>
            <a:off x="531948" y="2140945"/>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140398"/>
            <a:ext cx="6664703" cy="3728898"/>
          </a:xfrm>
          <a:prstGeom prst="rect">
            <a:avLst/>
          </a:prstGeom>
        </p:spPr>
      </p:pic>
      <p:sp>
        <p:nvSpPr>
          <p:cNvPr id="7" name="Rectangle 6"/>
          <p:cNvSpPr/>
          <p:nvPr/>
        </p:nvSpPr>
        <p:spPr>
          <a:xfrm>
            <a:off x="4633441" y="4543492"/>
            <a:ext cx="2383118" cy="1246328"/>
          </a:xfrm>
          <a:prstGeom prst="rect">
            <a:avLst/>
          </a:prstGeom>
        </p:spPr>
        <p:txBody>
          <a:bodyPr wrap="none">
            <a:spAutoFit/>
          </a:bodyPr>
          <a:lstStyle/>
          <a:p>
            <a:pPr algn="just" defTabSz="699286" fontAlgn="base">
              <a:spcBef>
                <a:spcPct val="0"/>
              </a:spcBef>
              <a:spcAft>
                <a:spcPct val="0"/>
              </a:spcAft>
            </a:pPr>
            <a:r>
              <a:rPr lang="en-US" sz="7341" spc="-82" dirty="0">
                <a:solidFill>
                  <a:srgbClr val="FFFFFF"/>
                </a:solidFill>
                <a:latin typeface="Segoe UI Light"/>
                <a:ea typeface="Segoe UI" pitchFamily="34" charset="0"/>
                <a:cs typeface="Segoe UI" pitchFamily="34" charset="0"/>
              </a:rPr>
              <a:t>Share</a:t>
            </a:r>
          </a:p>
        </p:txBody>
      </p:sp>
    </p:spTree>
    <p:extLst>
      <p:ext uri="{BB962C8B-B14F-4D97-AF65-F5344CB8AC3E}">
        <p14:creationId xmlns:p14="http://schemas.microsoft.com/office/powerpoint/2010/main" val="87917905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2055812" y="1600200"/>
            <a:ext cx="2514600" cy="2514600"/>
            <a:chOff x="2055812" y="1600200"/>
            <a:chExt cx="2514600" cy="2514600"/>
          </a:xfrm>
        </p:grpSpPr>
        <p:sp>
          <p:nvSpPr>
            <p:cNvPr id="40" name="Rectangle 39"/>
            <p:cNvSpPr/>
            <p:nvPr/>
          </p:nvSpPr>
          <p:spPr bwMode="auto">
            <a:xfrm>
              <a:off x="2055812" y="1600200"/>
              <a:ext cx="2514600" cy="251460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defRPr/>
              </a:pPr>
              <a:endParaRPr lang="en-US" sz="2200"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TextBox 40"/>
            <p:cNvSpPr txBox="1"/>
            <p:nvPr/>
          </p:nvSpPr>
          <p:spPr>
            <a:xfrm>
              <a:off x="2055812" y="3657600"/>
              <a:ext cx="2514600" cy="369332"/>
            </a:xfrm>
            <a:prstGeom prst="rect">
              <a:avLst/>
            </a:prstGeom>
            <a:noFill/>
          </p:spPr>
          <p:txBody>
            <a:bodyPr wrap="square" lIns="0" tIns="0" rIns="0" bIns="0" rtlCol="0">
              <a:spAutoFit/>
            </a:bodyPr>
            <a:lstStyle/>
            <a:p>
              <a:pPr algn="ctr" defTabSz="914363">
                <a:defRPr/>
              </a:pPr>
              <a:r>
                <a:rPr lang="en-US" sz="2400" kern="0" spc="-70" dirty="0" smtClean="0">
                  <a:solidFill>
                    <a:srgbClr val="FFFFFF"/>
                  </a:solidFill>
                  <a:latin typeface="Segoe UI Light"/>
                </a:rPr>
                <a:t>Create</a:t>
              </a:r>
            </a:p>
          </p:txBody>
        </p:sp>
      </p:grpSp>
      <p:grpSp>
        <p:nvGrpSpPr>
          <p:cNvPr id="42" name="Group 41"/>
          <p:cNvGrpSpPr/>
          <p:nvPr/>
        </p:nvGrpSpPr>
        <p:grpSpPr>
          <a:xfrm>
            <a:off x="4799012" y="1600200"/>
            <a:ext cx="2514600" cy="2514600"/>
            <a:chOff x="4799012" y="1600200"/>
            <a:chExt cx="2514600" cy="2514600"/>
          </a:xfrm>
        </p:grpSpPr>
        <p:sp>
          <p:nvSpPr>
            <p:cNvPr id="43" name="Rectangle 42"/>
            <p:cNvSpPr/>
            <p:nvPr/>
          </p:nvSpPr>
          <p:spPr bwMode="auto">
            <a:xfrm>
              <a:off x="4799012" y="1600200"/>
              <a:ext cx="2514600" cy="251460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defRPr/>
              </a:pPr>
              <a:endParaRPr lang="en-US" sz="2200"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4799012" y="3657600"/>
              <a:ext cx="2514600" cy="369332"/>
            </a:xfrm>
            <a:prstGeom prst="rect">
              <a:avLst/>
            </a:prstGeom>
            <a:noFill/>
          </p:spPr>
          <p:txBody>
            <a:bodyPr wrap="square" lIns="0" tIns="0" rIns="0" bIns="0" rtlCol="0">
              <a:spAutoFit/>
            </a:bodyPr>
            <a:lstStyle/>
            <a:p>
              <a:pPr algn="ctr" defTabSz="914363">
                <a:defRPr/>
              </a:pPr>
              <a:r>
                <a:rPr lang="en-US" sz="2400" kern="0" spc="-70" dirty="0" smtClean="0">
                  <a:solidFill>
                    <a:srgbClr val="FFFFFF"/>
                  </a:solidFill>
                  <a:latin typeface="Segoe UI Light"/>
                </a:rPr>
                <a:t>Control</a:t>
              </a:r>
            </a:p>
          </p:txBody>
        </p:sp>
      </p:grpSp>
      <p:grpSp>
        <p:nvGrpSpPr>
          <p:cNvPr id="45" name="Group 44"/>
          <p:cNvGrpSpPr/>
          <p:nvPr/>
        </p:nvGrpSpPr>
        <p:grpSpPr>
          <a:xfrm>
            <a:off x="7542212" y="1600200"/>
            <a:ext cx="2514600" cy="2514600"/>
            <a:chOff x="7542212" y="1600200"/>
            <a:chExt cx="2514600" cy="2514600"/>
          </a:xfrm>
        </p:grpSpPr>
        <p:sp>
          <p:nvSpPr>
            <p:cNvPr id="46" name="Rectangle 45"/>
            <p:cNvSpPr/>
            <p:nvPr/>
          </p:nvSpPr>
          <p:spPr bwMode="auto">
            <a:xfrm>
              <a:off x="7542212" y="1600200"/>
              <a:ext cx="2514600" cy="251460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defRPr/>
              </a:pPr>
              <a:endParaRPr lang="en-US" sz="2200"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TextBox 46"/>
            <p:cNvSpPr txBox="1"/>
            <p:nvPr/>
          </p:nvSpPr>
          <p:spPr>
            <a:xfrm>
              <a:off x="7542212" y="3657600"/>
              <a:ext cx="2514600" cy="369332"/>
            </a:xfrm>
            <a:prstGeom prst="rect">
              <a:avLst/>
            </a:prstGeom>
            <a:noFill/>
          </p:spPr>
          <p:txBody>
            <a:bodyPr wrap="square" lIns="0" tIns="0" rIns="0" bIns="0" rtlCol="0">
              <a:spAutoFit/>
            </a:bodyPr>
            <a:lstStyle/>
            <a:p>
              <a:pPr algn="ctr" defTabSz="914363">
                <a:defRPr/>
              </a:pPr>
              <a:r>
                <a:rPr lang="en-US" sz="2400" kern="0" spc="-70" dirty="0" smtClean="0">
                  <a:solidFill>
                    <a:srgbClr val="FFFFFF"/>
                  </a:solidFill>
                  <a:latin typeface="Segoe UI Light"/>
                </a:rPr>
                <a:t>Protect</a:t>
              </a:r>
            </a:p>
          </p:txBody>
        </p:sp>
      </p:grpSp>
      <p:sp>
        <p:nvSpPr>
          <p:cNvPr id="48" name="Rectangle 47"/>
          <p:cNvSpPr/>
          <p:nvPr/>
        </p:nvSpPr>
        <p:spPr>
          <a:xfrm>
            <a:off x="2055813" y="4191000"/>
            <a:ext cx="2541586" cy="1077218"/>
          </a:xfrm>
          <a:prstGeom prst="rect">
            <a:avLst/>
          </a:prstGeom>
        </p:spPr>
        <p:txBody>
          <a:bodyPr wrap="square">
            <a:spAutoFit/>
          </a:bodyPr>
          <a:lstStyle/>
          <a:p>
            <a:pPr defTabSz="914363"/>
            <a:r>
              <a:rPr lang="en-US" sz="1600" dirty="0">
                <a:solidFill>
                  <a:srgbClr val="797A7D"/>
                </a:solidFill>
                <a:cs typeface="Segoe Pro Light"/>
              </a:rPr>
              <a:t>Create and organize content easily with the help of relevant </a:t>
            </a:r>
            <a:r>
              <a:rPr lang="en-US" sz="1600" dirty="0" smtClean="0">
                <a:solidFill>
                  <a:srgbClr val="797A7D"/>
                </a:solidFill>
                <a:cs typeface="Segoe Pro Light"/>
              </a:rPr>
              <a:t>discovered information</a:t>
            </a:r>
            <a:endParaRPr lang="en-US" sz="1600" dirty="0">
              <a:solidFill>
                <a:srgbClr val="797A7D"/>
              </a:solidFill>
              <a:cs typeface="Segoe Pro Light"/>
            </a:endParaRPr>
          </a:p>
        </p:txBody>
      </p:sp>
      <p:sp>
        <p:nvSpPr>
          <p:cNvPr id="49" name="TextBox 48"/>
          <p:cNvSpPr txBox="1"/>
          <p:nvPr/>
        </p:nvSpPr>
        <p:spPr>
          <a:xfrm>
            <a:off x="4825999" y="4191000"/>
            <a:ext cx="2487613" cy="738664"/>
          </a:xfrm>
          <a:prstGeom prst="rect">
            <a:avLst/>
          </a:prstGeom>
          <a:noFill/>
        </p:spPr>
        <p:txBody>
          <a:bodyPr wrap="square" lIns="0" tIns="0" rIns="0" bIns="0" rtlCol="0">
            <a:spAutoFit/>
          </a:bodyPr>
          <a:lstStyle/>
          <a:p>
            <a:pPr defTabSz="914363"/>
            <a:r>
              <a:rPr lang="en-US" sz="1600" dirty="0">
                <a:solidFill>
                  <a:srgbClr val="797A7D"/>
                </a:solidFill>
                <a:cs typeface="Segoe Pro Light"/>
              </a:rPr>
              <a:t>Manage content policy, information architecture and taxonomy</a:t>
            </a:r>
          </a:p>
        </p:txBody>
      </p:sp>
      <p:sp>
        <p:nvSpPr>
          <p:cNvPr id="50" name="TextBox 49"/>
          <p:cNvSpPr txBox="1"/>
          <p:nvPr/>
        </p:nvSpPr>
        <p:spPr>
          <a:xfrm>
            <a:off x="7542212" y="4191000"/>
            <a:ext cx="2514600" cy="738664"/>
          </a:xfrm>
          <a:prstGeom prst="rect">
            <a:avLst/>
          </a:prstGeom>
          <a:noFill/>
        </p:spPr>
        <p:txBody>
          <a:bodyPr wrap="square" lIns="0" tIns="0" rIns="0" bIns="0" rtlCol="0">
            <a:spAutoFit/>
          </a:bodyPr>
          <a:lstStyle/>
          <a:p>
            <a:pPr defTabSz="914363"/>
            <a:r>
              <a:rPr lang="en-US" sz="1600" dirty="0">
                <a:solidFill>
                  <a:srgbClr val="797A7D"/>
                </a:solidFill>
                <a:cs typeface="Segoe Pro Light"/>
              </a:rPr>
              <a:t>Reduce risk and manage compliance with centralized eDiscovery tools</a:t>
            </a:r>
          </a:p>
        </p:txBody>
      </p:sp>
      <p:pic>
        <p:nvPicPr>
          <p:cNvPr id="51" name="Picture 15" descr="paper-lock"/>
          <p:cNvPicPr>
            <a:picLocks noChangeAspect="1" noChangeArrowheads="1"/>
          </p:cNvPicPr>
          <p:nvPr/>
        </p:nvPicPr>
        <p:blipFill>
          <a:blip r:embed="rId3"/>
          <a:srcRect/>
          <a:stretch>
            <a:fillRect/>
          </a:stretch>
        </p:blipFill>
        <p:spPr bwMode="auto">
          <a:xfrm>
            <a:off x="8189912" y="2166332"/>
            <a:ext cx="1219200" cy="1382333"/>
          </a:xfrm>
          <a:prstGeom prst="rect">
            <a:avLst/>
          </a:prstGeom>
          <a:noFill/>
          <a:ln w="9525">
            <a:noFill/>
            <a:miter lim="800000"/>
            <a:headEnd/>
            <a:tailEnd/>
          </a:ln>
        </p:spPr>
      </p:pic>
      <p:pic>
        <p:nvPicPr>
          <p:cNvPr id="52"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2398712" y="1816379"/>
            <a:ext cx="1828800" cy="1828800"/>
          </a:xfrm>
          <a:prstGeom prst="rect">
            <a:avLst/>
          </a:prstGeom>
          <a:noFill/>
        </p:spPr>
      </p:pic>
      <p:pic>
        <p:nvPicPr>
          <p:cNvPr id="53" name="Picture 7" descr="\\MAGNUM\Projects\Microsoft\Cloud Power FY12\Design\ICONS_PNG\Control.png"/>
          <p:cNvPicPr>
            <a:picLocks noChangeAspect="1" noChangeArrowheads="1"/>
          </p:cNvPicPr>
          <p:nvPr/>
        </p:nvPicPr>
        <p:blipFill>
          <a:blip r:embed="rId5" cstate="print">
            <a:lum bright="100000"/>
          </a:blip>
          <a:srcRect/>
          <a:stretch>
            <a:fillRect/>
          </a:stretch>
        </p:blipFill>
        <p:spPr bwMode="auto">
          <a:xfrm>
            <a:off x="5141912" y="1795878"/>
            <a:ext cx="1828800" cy="1828800"/>
          </a:xfrm>
          <a:prstGeom prst="rect">
            <a:avLst/>
          </a:prstGeom>
          <a:noFill/>
        </p:spPr>
      </p:pic>
      <p:sp>
        <p:nvSpPr>
          <p:cNvPr id="7" name="Title 6"/>
          <p:cNvSpPr>
            <a:spLocks noGrp="1"/>
          </p:cNvSpPr>
          <p:nvPr>
            <p:ph type="title"/>
          </p:nvPr>
        </p:nvSpPr>
        <p:spPr/>
        <p:txBody>
          <a:bodyPr/>
          <a:lstStyle/>
          <a:p>
            <a:r>
              <a:rPr lang="en-US" dirty="0"/>
              <a:t>Enterprise Content </a:t>
            </a:r>
            <a:r>
              <a:rPr lang="en-US" dirty="0" smtClean="0"/>
              <a:t>Management</a:t>
            </a:r>
            <a:endParaRPr lang="en-US" dirty="0"/>
          </a:p>
        </p:txBody>
      </p:sp>
    </p:spTree>
    <p:extLst>
      <p:ext uri="{BB962C8B-B14F-4D97-AF65-F5344CB8AC3E}">
        <p14:creationId xmlns:p14="http://schemas.microsoft.com/office/powerpoint/2010/main" val="2672879810"/>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2043" y="129862"/>
            <a:ext cx="11908221" cy="6864662"/>
          </a:xfrm>
          <a:prstGeom prst="rect">
            <a:avLst/>
          </a:prstGeom>
        </p:spPr>
      </p:pic>
      <p:cxnSp>
        <p:nvCxnSpPr>
          <p:cNvPr id="4" name="Straight Connector 3"/>
          <p:cNvCxnSpPr/>
          <p:nvPr/>
        </p:nvCxnSpPr>
        <p:spPr>
          <a:xfrm flipV="1">
            <a:off x="5906686" y="1067312"/>
            <a:ext cx="0" cy="497921"/>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5" name="TextBox 4"/>
          <p:cNvSpPr txBox="1"/>
          <p:nvPr/>
        </p:nvSpPr>
        <p:spPr>
          <a:xfrm>
            <a:off x="5131555" y="1561833"/>
            <a:ext cx="1550261" cy="404577"/>
          </a:xfrm>
          <a:prstGeom prst="rect">
            <a:avLst/>
          </a:prstGeom>
          <a:solidFill>
            <a:srgbClr val="505050"/>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Ask colleagues for expertise</a:t>
            </a:r>
          </a:p>
        </p:txBody>
      </p:sp>
      <p:cxnSp>
        <p:nvCxnSpPr>
          <p:cNvPr id="7" name="Straight Connector 6"/>
          <p:cNvCxnSpPr/>
          <p:nvPr/>
        </p:nvCxnSpPr>
        <p:spPr>
          <a:xfrm flipH="1">
            <a:off x="6681817" y="5957692"/>
            <a:ext cx="1165754" cy="0"/>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8" name="TextBox 4"/>
          <p:cNvSpPr txBox="1"/>
          <p:nvPr/>
        </p:nvSpPr>
        <p:spPr>
          <a:xfrm>
            <a:off x="7692137" y="5845493"/>
            <a:ext cx="1942924" cy="250895"/>
          </a:xfrm>
          <a:prstGeom prst="rect">
            <a:avLst/>
          </a:prstGeom>
          <a:solidFill>
            <a:srgbClr val="505050"/>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224" dirty="0">
                <a:solidFill>
                  <a:srgbClr val="FFFFFF"/>
                </a:solidFill>
              </a:rPr>
              <a:t>Preview content inline</a:t>
            </a:r>
          </a:p>
        </p:txBody>
      </p:sp>
      <p:cxnSp>
        <p:nvCxnSpPr>
          <p:cNvPr id="11" name="Straight Connector 10"/>
          <p:cNvCxnSpPr/>
          <p:nvPr/>
        </p:nvCxnSpPr>
        <p:spPr>
          <a:xfrm flipH="1" flipV="1">
            <a:off x="8918859" y="2487001"/>
            <a:ext cx="1564597" cy="14516"/>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12" name="TextBox 4"/>
          <p:cNvSpPr txBox="1"/>
          <p:nvPr/>
        </p:nvSpPr>
        <p:spPr>
          <a:xfrm>
            <a:off x="10234762" y="2189558"/>
            <a:ext cx="1820431" cy="623915"/>
          </a:xfrm>
          <a:prstGeom prst="rect">
            <a:avLst/>
          </a:prstGeom>
          <a:solidFill>
            <a:srgbClr val="505050"/>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224" dirty="0">
                <a:solidFill>
                  <a:srgbClr val="FFFFFF"/>
                </a:solidFill>
              </a:rPr>
              <a:t>Follow relevant content and subject matter experts</a:t>
            </a:r>
          </a:p>
        </p:txBody>
      </p:sp>
    </p:spTree>
    <p:extLst>
      <p:ext uri="{BB962C8B-B14F-4D97-AF65-F5344CB8AC3E}">
        <p14:creationId xmlns:p14="http://schemas.microsoft.com/office/powerpoint/2010/main" val="1228784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2"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2" presetClass="entr" presetSubtype="2" fill="hold"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3000"/>
                            </p:stCondLst>
                            <p:childTnLst>
                              <p:par>
                                <p:cTn id="19" presetID="10" presetClass="entr" presetSubtype="0" fill="hold" grpId="0" nodeType="after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22" presetClass="entr" presetSubtype="2" fill="hold" nodeType="withEffect">
                                  <p:stCondLst>
                                    <p:cond delay="1000"/>
                                  </p:stCondLst>
                                  <p:childTnLst>
                                    <p:set>
                                      <p:cBhvr>
                                        <p:cTn id="23" dur="1" fill="hold">
                                          <p:stCondLst>
                                            <p:cond delay="0"/>
                                          </p:stCondLst>
                                        </p:cTn>
                                        <p:tgtEl>
                                          <p:spTgt spid="11"/>
                                        </p:tgtEl>
                                        <p:attrNameLst>
                                          <p:attrName>style.visibility</p:attrName>
                                        </p:attrNameLst>
                                      </p:cBhvr>
                                      <p:to>
                                        <p:strVal val="visible"/>
                                      </p:to>
                                    </p:set>
                                    <p:animEffect transition="in" filter="wipe(righ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12654" y="838865"/>
            <a:ext cx="12191181" cy="5139292"/>
          </a:xfrm>
          <a:prstGeom prst="rect">
            <a:avLst/>
          </a:prstGeom>
        </p:spPr>
      </p:pic>
      <p:cxnSp>
        <p:nvCxnSpPr>
          <p:cNvPr id="16" name="Straight Connector 15"/>
          <p:cNvCxnSpPr/>
          <p:nvPr/>
        </p:nvCxnSpPr>
        <p:spPr>
          <a:xfrm flipV="1">
            <a:off x="9497455" y="1178560"/>
            <a:ext cx="378065" cy="202832"/>
          </a:xfrm>
          <a:prstGeom prst="line">
            <a:avLst/>
          </a:prstGeom>
          <a:noFill/>
          <a:ln w="9525" cap="flat" cmpd="sng" algn="ctr">
            <a:solidFill>
              <a:srgbClr val="000000"/>
            </a:solidFill>
            <a:prstDash val="solid"/>
            <a:tailEnd type="oval"/>
          </a:ln>
          <a:effectLst/>
        </p:spPr>
      </p:cxnSp>
      <p:sp>
        <p:nvSpPr>
          <p:cNvPr id="17" name="TextBox 16"/>
          <p:cNvSpPr txBox="1"/>
          <p:nvPr/>
        </p:nvSpPr>
        <p:spPr>
          <a:xfrm>
            <a:off x="8958975" y="1310650"/>
            <a:ext cx="1221345" cy="5562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smtClean="0">
                <a:solidFill>
                  <a:sysClr val="window" lastClr="FFFFFF"/>
                </a:solidFill>
                <a:ea typeface="Segoe UI" pitchFamily="34" charset="0"/>
                <a:cs typeface="Segoe UI" pitchFamily="34" charset="0"/>
              </a:rPr>
              <a:t>Store and sync your docs with SkyDrive Pro</a:t>
            </a:r>
            <a:endParaRPr lang="en-US" sz="1200" kern="0" dirty="0">
              <a:solidFill>
                <a:sysClr val="window" lastClr="FFFFFF"/>
              </a:solidFill>
              <a:ea typeface="Segoe UI" pitchFamily="34" charset="0"/>
              <a:cs typeface="Segoe UI" pitchFamily="34" charset="0"/>
            </a:endParaRPr>
          </a:p>
        </p:txBody>
      </p:sp>
      <p:cxnSp>
        <p:nvCxnSpPr>
          <p:cNvPr id="18" name="Straight Connector 17"/>
          <p:cNvCxnSpPr>
            <a:stCxn id="19" idx="0"/>
          </p:cNvCxnSpPr>
          <p:nvPr/>
        </p:nvCxnSpPr>
        <p:spPr>
          <a:xfrm flipH="1" flipV="1">
            <a:off x="6889522" y="4907280"/>
            <a:ext cx="1" cy="306607"/>
          </a:xfrm>
          <a:prstGeom prst="line">
            <a:avLst/>
          </a:prstGeom>
          <a:noFill/>
          <a:ln w="9525" cap="flat" cmpd="sng" algn="ctr">
            <a:solidFill>
              <a:srgbClr val="000000"/>
            </a:solidFill>
            <a:prstDash val="solid"/>
            <a:tailEnd type="oval"/>
          </a:ln>
          <a:effectLst/>
        </p:spPr>
      </p:cxnSp>
      <p:sp>
        <p:nvSpPr>
          <p:cNvPr id="19" name="TextBox 4"/>
          <p:cNvSpPr txBox="1"/>
          <p:nvPr/>
        </p:nvSpPr>
        <p:spPr>
          <a:xfrm>
            <a:off x="6108245" y="5213887"/>
            <a:ext cx="1562555" cy="6116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defRPr/>
            </a:pPr>
            <a:r>
              <a:rPr lang="en-US" sz="1200" dirty="0" smtClean="0">
                <a:solidFill>
                  <a:srgbClr val="FFFFFF"/>
                </a:solidFill>
              </a:rPr>
              <a:t>See which files are shared and with whom</a:t>
            </a:r>
            <a:endParaRPr lang="en-US" sz="1200" dirty="0">
              <a:solidFill>
                <a:srgbClr val="FFFFFF"/>
              </a:solidFill>
            </a:endParaRPr>
          </a:p>
        </p:txBody>
      </p:sp>
      <p:cxnSp>
        <p:nvCxnSpPr>
          <p:cNvPr id="20" name="Straight Connector 19"/>
          <p:cNvCxnSpPr/>
          <p:nvPr/>
        </p:nvCxnSpPr>
        <p:spPr>
          <a:xfrm flipH="1">
            <a:off x="4416056" y="2738182"/>
            <a:ext cx="967072" cy="2"/>
          </a:xfrm>
          <a:prstGeom prst="line">
            <a:avLst/>
          </a:prstGeom>
          <a:noFill/>
          <a:ln w="9525" cap="flat" cmpd="sng" algn="ctr">
            <a:solidFill>
              <a:srgbClr val="000000"/>
            </a:solidFill>
            <a:prstDash val="solid"/>
            <a:tailEnd type="oval"/>
          </a:ln>
          <a:effectLst/>
        </p:spPr>
      </p:cxnSp>
      <p:sp>
        <p:nvSpPr>
          <p:cNvPr id="21" name="TextBox 20"/>
          <p:cNvSpPr txBox="1"/>
          <p:nvPr/>
        </p:nvSpPr>
        <p:spPr>
          <a:xfrm>
            <a:off x="5383128" y="2543176"/>
            <a:ext cx="1975119" cy="390012"/>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a:solidFill>
                  <a:sysClr val="window" lastClr="FFFFFF"/>
                </a:solidFill>
                <a:ea typeface="Segoe UI" pitchFamily="34" charset="0"/>
                <a:cs typeface="Segoe UI" pitchFamily="34" charset="0"/>
              </a:rPr>
              <a:t>D</a:t>
            </a:r>
            <a:r>
              <a:rPr lang="en-US" sz="1200" kern="0" dirty="0" smtClean="0">
                <a:solidFill>
                  <a:sysClr val="window" lastClr="FFFFFF"/>
                </a:solidFill>
                <a:ea typeface="Segoe UI" pitchFamily="34" charset="0"/>
                <a:cs typeface="Segoe UI" pitchFamily="34" charset="0"/>
              </a:rPr>
              <a:t>rag and drop files directly into library</a:t>
            </a:r>
            <a:endParaRPr lang="en-US" sz="1200" kern="0" dirty="0">
              <a:solidFill>
                <a:sysClr val="window" lastClr="FFFFFF"/>
              </a:solidFill>
              <a:ea typeface="Segoe UI" pitchFamily="34" charset="0"/>
              <a:cs typeface="Segoe UI" pitchFamily="34" charset="0"/>
            </a:endParaRPr>
          </a:p>
        </p:txBody>
      </p:sp>
      <p:sp>
        <p:nvSpPr>
          <p:cNvPr id="22" name="Rectangle 21"/>
          <p:cNvSpPr/>
          <p:nvPr/>
        </p:nvSpPr>
        <p:spPr bwMode="auto">
          <a:xfrm>
            <a:off x="12654" y="811849"/>
            <a:ext cx="12188825" cy="5193323"/>
          </a:xfrm>
          <a:prstGeom prst="rect">
            <a:avLst/>
          </a:prstGeom>
          <a:solidFill>
            <a:srgbClr val="969696">
              <a:lumMod val="40000"/>
              <a:lumOff val="60000"/>
              <a:alpha val="85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defRPr/>
            </a:pPr>
            <a:endParaRPr lang="en-US" sz="2200"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0233" y="735165"/>
            <a:ext cx="6859414" cy="5346692"/>
          </a:xfrm>
          <a:prstGeom prst="rect">
            <a:avLst/>
          </a:prstGeom>
          <a:ln>
            <a:noFill/>
          </a:ln>
          <a:effectLst>
            <a:outerShdw blurRad="292100" dist="139700" dir="2700000" algn="tl" rotWithShape="0">
              <a:srgbClr val="333333">
                <a:alpha val="65000"/>
              </a:srgbClr>
            </a:outerShdw>
          </a:effectLst>
        </p:spPr>
      </p:pic>
      <p:cxnSp>
        <p:nvCxnSpPr>
          <p:cNvPr id="24" name="Straight Connector 23"/>
          <p:cNvCxnSpPr/>
          <p:nvPr/>
        </p:nvCxnSpPr>
        <p:spPr>
          <a:xfrm flipH="1">
            <a:off x="8893893" y="2989130"/>
            <a:ext cx="967072" cy="2"/>
          </a:xfrm>
          <a:prstGeom prst="line">
            <a:avLst/>
          </a:prstGeom>
          <a:noFill/>
          <a:ln w="9525" cap="flat" cmpd="sng" algn="ctr">
            <a:solidFill>
              <a:srgbClr val="000000"/>
            </a:solidFill>
            <a:prstDash val="solid"/>
            <a:tailEnd type="oval"/>
          </a:ln>
          <a:effectLst/>
        </p:spPr>
      </p:cxnSp>
      <p:sp>
        <p:nvSpPr>
          <p:cNvPr id="25" name="TextBox 24"/>
          <p:cNvSpPr txBox="1"/>
          <p:nvPr/>
        </p:nvSpPr>
        <p:spPr>
          <a:xfrm>
            <a:off x="9860965" y="2711025"/>
            <a:ext cx="1975119" cy="5562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smtClean="0">
                <a:solidFill>
                  <a:sysClr val="window" lastClr="FFFFFF"/>
                </a:solidFill>
                <a:ea typeface="Segoe UI" pitchFamily="34" charset="0"/>
                <a:cs typeface="Segoe UI" pitchFamily="34" charset="0"/>
              </a:rPr>
              <a:t>Access your documents from anywhere, including tablets</a:t>
            </a:r>
            <a:endParaRPr lang="en-US" sz="1200" kern="0" dirty="0">
              <a:solidFill>
                <a:sysClr val="window" lastClr="FFFFFF"/>
              </a:solidFill>
              <a:ea typeface="Segoe UI" pitchFamily="34" charset="0"/>
              <a:cs typeface="Segoe UI" pitchFamily="34" charset="0"/>
            </a:endParaRPr>
          </a:p>
        </p:txBody>
      </p:sp>
    </p:spTree>
    <p:extLst>
      <p:ext uri="{BB962C8B-B14F-4D97-AF65-F5344CB8AC3E}">
        <p14:creationId xmlns:p14="http://schemas.microsoft.com/office/powerpoint/2010/main" val="791498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2" presetClass="entr" presetSubtype="2" fill="hold" nodeType="withEffect">
                                  <p:stCondLst>
                                    <p:cond delay="1000"/>
                                  </p:stCondLst>
                                  <p:childTnLst>
                                    <p:set>
                                      <p:cBhvr>
                                        <p:cTn id="9" dur="1" fill="hold">
                                          <p:stCondLst>
                                            <p:cond delay="0"/>
                                          </p:stCondLst>
                                        </p:cTn>
                                        <p:tgtEl>
                                          <p:spTgt spid="16"/>
                                        </p:tgtEl>
                                        <p:attrNameLst>
                                          <p:attrName>style.visibility</p:attrName>
                                        </p:attrNameLst>
                                      </p:cBhvr>
                                      <p:to>
                                        <p:strVal val="visible"/>
                                      </p:to>
                                    </p:set>
                                    <p:animEffect transition="in" filter="wipe(right)">
                                      <p:cBhvr>
                                        <p:cTn id="10" dur="500"/>
                                        <p:tgtEl>
                                          <p:spTgt spid="16"/>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22" presetClass="entr" presetSubtype="2" fill="hold" nodeType="withEffect">
                                  <p:stCondLst>
                                    <p:cond delay="100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childTnLst>
                          </p:cTn>
                        </p:par>
                        <p:par>
                          <p:cTn id="18" fill="hold">
                            <p:stCondLst>
                              <p:cond delay="3000"/>
                            </p:stCondLst>
                            <p:childTnLst>
                              <p:par>
                                <p:cTn id="19" presetID="10" presetClass="entr" presetSubtype="0" fill="hold" grpId="0" nodeType="afterEffect">
                                  <p:stCondLst>
                                    <p:cond delay="1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22" presetClass="entr" presetSubtype="2" fill="hold" nodeType="withEffect">
                                  <p:stCondLst>
                                    <p:cond delay="100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10" presetClass="entr" presetSubtype="0" fill="hold" grpId="0" nodeType="afterEffect">
                                  <p:stCondLst>
                                    <p:cond delay="100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22" presetClass="entr" presetSubtype="2"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2" grpId="0" animBg="1"/>
      <p:bldP spid="2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24915"/>
          <a:stretch/>
        </p:blipFill>
        <p:spPr>
          <a:xfrm>
            <a:off x="841844" y="93260"/>
            <a:ext cx="9285266" cy="6813602"/>
          </a:xfrm>
          <a:prstGeom prst="rect">
            <a:avLst/>
          </a:prstGeom>
        </p:spPr>
      </p:pic>
      <p:sp>
        <p:nvSpPr>
          <p:cNvPr id="7" name="TextBox 6"/>
          <p:cNvSpPr txBox="1"/>
          <p:nvPr/>
        </p:nvSpPr>
        <p:spPr>
          <a:xfrm>
            <a:off x="10334589" y="2547217"/>
            <a:ext cx="1532700" cy="577486"/>
          </a:xfrm>
          <a:prstGeom prst="rect">
            <a:avLst/>
          </a:prstGeom>
          <a:solidFill>
            <a:srgbClr val="505050"/>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Tag content directly from Office backstage</a:t>
            </a:r>
          </a:p>
        </p:txBody>
      </p:sp>
      <p:cxnSp>
        <p:nvCxnSpPr>
          <p:cNvPr id="10" name="Straight Connector 9"/>
          <p:cNvCxnSpPr>
            <a:stCxn id="7" idx="1"/>
          </p:cNvCxnSpPr>
          <p:nvPr/>
        </p:nvCxnSpPr>
        <p:spPr>
          <a:xfrm flipH="1">
            <a:off x="9867373" y="2835960"/>
            <a:ext cx="467216" cy="0"/>
          </a:xfrm>
          <a:prstGeom prst="line">
            <a:avLst/>
          </a:prstGeom>
          <a:ln>
            <a:tailEnd type="ova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77207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2"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2">
            <a:extLst>
              <a:ext uri="{28A0092B-C50C-407E-A947-70E740481C1C}">
                <a14:useLocalDpi xmlns:a14="http://schemas.microsoft.com/office/drawing/2010/main" val="0"/>
              </a:ext>
            </a:extLst>
          </a:blip>
          <a:srcRect t="6835"/>
          <a:stretch/>
        </p:blipFill>
        <p:spPr>
          <a:xfrm>
            <a:off x="677334" y="50802"/>
            <a:ext cx="10783358" cy="6773334"/>
          </a:xfrm>
          <a:prstGeom prst="rect">
            <a:avLst/>
          </a:prstGeom>
        </p:spPr>
      </p:pic>
      <p:sp>
        <p:nvSpPr>
          <p:cNvPr id="10" name="TextBox 9"/>
          <p:cNvSpPr txBox="1"/>
          <p:nvPr/>
        </p:nvSpPr>
        <p:spPr>
          <a:xfrm>
            <a:off x="1354015" y="4357816"/>
            <a:ext cx="1170025" cy="7224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smtClean="0">
                <a:solidFill>
                  <a:sysClr val="window" lastClr="FFFFFF"/>
                </a:solidFill>
                <a:ea typeface="Segoe UI" pitchFamily="34" charset="0"/>
                <a:cs typeface="Segoe UI" pitchFamily="34" charset="0"/>
              </a:rPr>
              <a:t>Manage different types of content as a unit</a:t>
            </a:r>
            <a:endParaRPr lang="en-US" sz="1200" kern="0" dirty="0">
              <a:solidFill>
                <a:sysClr val="window" lastClr="FFFFFF"/>
              </a:solidFill>
              <a:ea typeface="Segoe UI" pitchFamily="34" charset="0"/>
              <a:cs typeface="Segoe UI" pitchFamily="34" charset="0"/>
            </a:endParaRPr>
          </a:p>
        </p:txBody>
      </p:sp>
      <p:cxnSp>
        <p:nvCxnSpPr>
          <p:cNvPr id="11" name="Straight Connector 10"/>
          <p:cNvCxnSpPr>
            <a:stCxn id="10" idx="3"/>
          </p:cNvCxnSpPr>
          <p:nvPr/>
        </p:nvCxnSpPr>
        <p:spPr>
          <a:xfrm>
            <a:off x="2524040" y="4719022"/>
            <a:ext cx="441898" cy="0"/>
          </a:xfrm>
          <a:prstGeom prst="line">
            <a:avLst/>
          </a:prstGeom>
          <a:noFill/>
          <a:ln w="9525" cap="flat" cmpd="sng" algn="ctr">
            <a:solidFill>
              <a:srgbClr val="000000"/>
            </a:solidFill>
            <a:prstDash val="solid"/>
            <a:tailEnd type="oval"/>
          </a:ln>
          <a:effectLst/>
        </p:spPr>
      </p:cxnSp>
      <p:sp>
        <p:nvSpPr>
          <p:cNvPr id="14" name="TextBox 13"/>
          <p:cNvSpPr txBox="1"/>
          <p:nvPr/>
        </p:nvSpPr>
        <p:spPr>
          <a:xfrm>
            <a:off x="9743556" y="5562224"/>
            <a:ext cx="1502783" cy="5562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smtClean="0">
                <a:solidFill>
                  <a:sysClr val="window" lastClr="FFFFFF"/>
                </a:solidFill>
                <a:ea typeface="Segoe UI" pitchFamily="34" charset="0"/>
                <a:cs typeface="Segoe UI" pitchFamily="34" charset="0"/>
              </a:rPr>
              <a:t>Individual document properties</a:t>
            </a:r>
            <a:endParaRPr lang="en-US" sz="1200" kern="0" dirty="0">
              <a:solidFill>
                <a:sysClr val="window" lastClr="FFFFFF"/>
              </a:solidFill>
              <a:ea typeface="Segoe UI" pitchFamily="34" charset="0"/>
              <a:cs typeface="Segoe UI" pitchFamily="34" charset="0"/>
            </a:endParaRPr>
          </a:p>
        </p:txBody>
      </p:sp>
      <p:cxnSp>
        <p:nvCxnSpPr>
          <p:cNvPr id="15" name="Straight Connector 14"/>
          <p:cNvCxnSpPr>
            <a:stCxn id="14" idx="1"/>
          </p:cNvCxnSpPr>
          <p:nvPr/>
        </p:nvCxnSpPr>
        <p:spPr>
          <a:xfrm flipH="1" flipV="1">
            <a:off x="8739554" y="5080227"/>
            <a:ext cx="1004002" cy="760103"/>
          </a:xfrm>
          <a:prstGeom prst="line">
            <a:avLst/>
          </a:prstGeom>
          <a:noFill/>
          <a:ln w="9525" cap="flat" cmpd="sng" algn="ctr">
            <a:solidFill>
              <a:srgbClr val="000000"/>
            </a:solidFill>
            <a:prstDash val="solid"/>
            <a:tailEnd type="oval"/>
          </a:ln>
          <a:effectLst/>
        </p:spPr>
      </p:cxnSp>
      <p:sp>
        <p:nvSpPr>
          <p:cNvPr id="16" name="TextBox 15"/>
          <p:cNvSpPr txBox="1"/>
          <p:nvPr/>
        </p:nvSpPr>
        <p:spPr>
          <a:xfrm>
            <a:off x="3452823" y="83100"/>
            <a:ext cx="1991244" cy="556211"/>
          </a:xfrm>
          <a:prstGeom prst="rect">
            <a:avLst/>
          </a:prstGeom>
          <a:solidFill>
            <a:srgbClr val="505050"/>
          </a:solidFill>
          <a:ln w="19050">
            <a:noFill/>
            <a:prstDash val="solid"/>
            <a:miter lim="800000"/>
          </a:ln>
          <a:effectLst/>
        </p:spPr>
        <p:txBody>
          <a:bodyPr wrap="square" lIns="57055" tIns="28528" rIns="91290" bIns="28528"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14400">
              <a:lnSpc>
                <a:spcPct val="90000"/>
              </a:lnSpc>
              <a:defRPr/>
            </a:pPr>
            <a:r>
              <a:rPr lang="en-US" sz="1200" kern="0" dirty="0" smtClean="0">
                <a:solidFill>
                  <a:sysClr val="window" lastClr="FFFFFF"/>
                </a:solidFill>
                <a:ea typeface="Segoe UI" pitchFamily="34" charset="0"/>
                <a:cs typeface="Segoe UI" pitchFamily="34" charset="0"/>
              </a:rPr>
              <a:t>Manage properties, versions and workflow for Document Set</a:t>
            </a:r>
            <a:endParaRPr lang="en-US" sz="1200" kern="0" dirty="0">
              <a:solidFill>
                <a:sysClr val="window" lastClr="FFFFFF"/>
              </a:solidFill>
              <a:ea typeface="Segoe UI" pitchFamily="34" charset="0"/>
              <a:cs typeface="Segoe UI" pitchFamily="34" charset="0"/>
            </a:endParaRPr>
          </a:p>
        </p:txBody>
      </p:sp>
      <p:cxnSp>
        <p:nvCxnSpPr>
          <p:cNvPr id="17" name="Straight Connector 16"/>
          <p:cNvCxnSpPr>
            <a:stCxn id="16" idx="1"/>
          </p:cNvCxnSpPr>
          <p:nvPr/>
        </p:nvCxnSpPr>
        <p:spPr>
          <a:xfrm flipH="1">
            <a:off x="2878667" y="361206"/>
            <a:ext cx="574156" cy="104461"/>
          </a:xfrm>
          <a:prstGeom prst="line">
            <a:avLst/>
          </a:prstGeom>
          <a:noFill/>
          <a:ln w="9525" cap="flat" cmpd="sng" algn="ctr">
            <a:solidFill>
              <a:srgbClr val="000000"/>
            </a:solidFill>
            <a:prstDash val="solid"/>
            <a:tailEnd type="oval"/>
          </a:ln>
          <a:effectLst/>
        </p:spPr>
      </p:cxnSp>
    </p:spTree>
    <p:extLst>
      <p:ext uri="{BB962C8B-B14F-4D97-AF65-F5344CB8AC3E}">
        <p14:creationId xmlns:p14="http://schemas.microsoft.com/office/powerpoint/2010/main" val="2582834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2" presetClass="entr" presetSubtype="2" fill="hold" nodeType="withEffect">
                                  <p:stCondLst>
                                    <p:cond delay="100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22" presetClass="entr" presetSubtype="2" fill="hold" nodeType="withEffect">
                                  <p:stCondLst>
                                    <p:cond delay="100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par>
                          <p:cTn id="18" fill="hold">
                            <p:stCondLst>
                              <p:cond delay="3000"/>
                            </p:stCondLst>
                            <p:childTnLst>
                              <p:par>
                                <p:cTn id="19" presetID="10" presetClass="entr" presetSubtype="0" fill="hold" grpId="0" nodeType="afterEffect">
                                  <p:stCondLst>
                                    <p:cond delay="100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22" presetClass="entr" presetSubtype="2" fill="hold" nodeType="withEffect">
                                  <p:stCondLst>
                                    <p:cond delay="100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359832463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522059"/>
          </a:xfrm>
        </p:spPr>
        <p:txBody>
          <a:bodyPr/>
          <a:lstStyle/>
          <a:p>
            <a:r>
              <a:rPr lang="en-US" dirty="0" smtClean="0"/>
              <a:t>The ECM world is changing:</a:t>
            </a:r>
          </a:p>
          <a:p>
            <a:pPr lvl="1"/>
            <a:r>
              <a:rPr lang="en-US" dirty="0" smtClean="0"/>
              <a:t>Devices, Apps, </a:t>
            </a:r>
            <a:r>
              <a:rPr lang="en-US" dirty="0" err="1" smtClean="0"/>
              <a:t>CoIT</a:t>
            </a:r>
            <a:r>
              <a:rPr lang="en-US" dirty="0" smtClean="0"/>
              <a:t>, BYOD, Big Data, Social and Cloud</a:t>
            </a:r>
          </a:p>
          <a:p>
            <a:r>
              <a:rPr lang="en-US" dirty="0" smtClean="0"/>
              <a:t>A single ECM platform is on top of mind of the CIO</a:t>
            </a:r>
          </a:p>
          <a:p>
            <a:pPr lvl="1"/>
            <a:r>
              <a:rPr lang="en-US" dirty="0" smtClean="0"/>
              <a:t>Easier </a:t>
            </a:r>
            <a:r>
              <a:rPr lang="en-US" dirty="0"/>
              <a:t>to manage and </a:t>
            </a:r>
            <a:r>
              <a:rPr lang="en-US" dirty="0" smtClean="0"/>
              <a:t>less expensive </a:t>
            </a:r>
            <a:r>
              <a:rPr lang="en-US" dirty="0"/>
              <a:t>to </a:t>
            </a:r>
            <a:r>
              <a:rPr lang="en-US" dirty="0" smtClean="0"/>
              <a:t>maintain</a:t>
            </a:r>
            <a:endParaRPr lang="en-US" dirty="0"/>
          </a:p>
          <a:p>
            <a:r>
              <a:rPr lang="en-US" dirty="0" smtClean="0"/>
              <a:t>Adoption is key to be successful</a:t>
            </a:r>
          </a:p>
          <a:p>
            <a:r>
              <a:rPr lang="en-US" dirty="0"/>
              <a:t>Consolidate Content Management, Collaboration, Search, and Social Computing solutions</a:t>
            </a:r>
          </a:p>
          <a:p>
            <a:r>
              <a:rPr lang="en-US" dirty="0" smtClean="0"/>
              <a:t>Align your business roadmap with IT</a:t>
            </a:r>
          </a:p>
          <a:p>
            <a:pPr marL="0" indent="0">
              <a:buNone/>
            </a:pPr>
            <a:endParaRPr lang="en-US" dirty="0" smtClean="0"/>
          </a:p>
          <a:p>
            <a:endParaRPr lang="en-US" dirty="0" smtClean="0"/>
          </a:p>
          <a:p>
            <a:endParaRPr lang="en-US" dirty="0"/>
          </a:p>
          <a:p>
            <a:endParaRPr lang="en-US" dirty="0"/>
          </a:p>
        </p:txBody>
      </p:sp>
      <p:sp>
        <p:nvSpPr>
          <p:cNvPr id="3" name="Title 2"/>
          <p:cNvSpPr>
            <a:spLocks noGrp="1"/>
          </p:cNvSpPr>
          <p:nvPr>
            <p:ph type="title"/>
          </p:nvPr>
        </p:nvSpPr>
        <p:spPr/>
        <p:txBody>
          <a:bodyPr/>
          <a:lstStyle/>
          <a:p>
            <a:r>
              <a:rPr lang="en-US" dirty="0" smtClean="0"/>
              <a:t>Key take </a:t>
            </a:r>
            <a:r>
              <a:rPr lang="en-US" dirty="0" err="1" smtClean="0"/>
              <a:t>aways</a:t>
            </a:r>
            <a:endParaRPr lang="en-US" dirty="0"/>
          </a:p>
        </p:txBody>
      </p:sp>
    </p:spTree>
    <p:extLst>
      <p:ext uri="{BB962C8B-B14F-4D97-AF65-F5344CB8AC3E}">
        <p14:creationId xmlns:p14="http://schemas.microsoft.com/office/powerpoint/2010/main" val="127240029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940596"/>
          </a:xfrm>
        </p:spPr>
        <p:txBody>
          <a:bodyPr/>
          <a:lstStyle/>
          <a:p>
            <a:r>
              <a:rPr lang="en-US" dirty="0" smtClean="0"/>
              <a:t>Changing world, changing CIO priorities</a:t>
            </a:r>
          </a:p>
          <a:p>
            <a:r>
              <a:rPr lang="en-US" dirty="0" smtClean="0"/>
              <a:t>Content </a:t>
            </a:r>
            <a:r>
              <a:rPr lang="en-US" dirty="0"/>
              <a:t>silos </a:t>
            </a:r>
            <a:r>
              <a:rPr lang="en-US" dirty="0" smtClean="0"/>
              <a:t>and </a:t>
            </a:r>
            <a:r>
              <a:rPr lang="en-US" dirty="0"/>
              <a:t>multiple ECM </a:t>
            </a:r>
            <a:r>
              <a:rPr lang="en-US" dirty="0" smtClean="0"/>
              <a:t>platforms</a:t>
            </a:r>
          </a:p>
          <a:p>
            <a:r>
              <a:rPr lang="en-US" dirty="0" smtClean="0"/>
              <a:t>Value </a:t>
            </a:r>
            <a:r>
              <a:rPr lang="en-US" dirty="0"/>
              <a:t>of standardizing on an ECM </a:t>
            </a:r>
            <a:r>
              <a:rPr lang="en-US" dirty="0" smtClean="0"/>
              <a:t>platform</a:t>
            </a:r>
          </a:p>
          <a:p>
            <a:r>
              <a:rPr lang="en-US" dirty="0" smtClean="0"/>
              <a:t>Approach to a single platform</a:t>
            </a:r>
          </a:p>
          <a:p>
            <a:r>
              <a:rPr lang="en-US" dirty="0" smtClean="0"/>
              <a:t>Q&amp;A</a:t>
            </a:r>
            <a:endParaRPr lang="en-US" dirty="0"/>
          </a:p>
          <a:p>
            <a:endParaRPr lang="nl-NL" dirty="0"/>
          </a:p>
        </p:txBody>
      </p:sp>
      <p:sp>
        <p:nvSpPr>
          <p:cNvPr id="2" name="Title 1"/>
          <p:cNvSpPr>
            <a:spLocks noGrp="1"/>
          </p:cNvSpPr>
          <p:nvPr>
            <p:ph type="title"/>
          </p:nvPr>
        </p:nvSpPr>
        <p:spPr/>
        <p:txBody>
          <a:bodyPr/>
          <a:lstStyle/>
          <a:p>
            <a:r>
              <a:rPr lang="nl-NL" dirty="0" smtClean="0"/>
              <a:t>Agenda</a:t>
            </a:r>
            <a:endParaRPr lang="nl-NL" dirty="0"/>
          </a:p>
        </p:txBody>
      </p:sp>
    </p:spTree>
    <p:extLst>
      <p:ext uri="{BB962C8B-B14F-4D97-AF65-F5344CB8AC3E}">
        <p14:creationId xmlns:p14="http://schemas.microsoft.com/office/powerpoint/2010/main" val="4602020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spTree>
    <p:extLst>
      <p:ext uri="{BB962C8B-B14F-4D97-AF65-F5344CB8AC3E}">
        <p14:creationId xmlns:p14="http://schemas.microsoft.com/office/powerpoint/2010/main" val="91479130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0" indent="0">
              <a:buNone/>
            </a:pPr>
            <a:r>
              <a:rPr lang="en-US" sz="1900" b="1" dirty="0" smtClean="0"/>
              <a:t>Tuesday</a:t>
            </a:r>
            <a:r>
              <a:rPr lang="en-US" sz="1900" b="1" dirty="0"/>
              <a:t>, November 13 2012  </a:t>
            </a:r>
          </a:p>
          <a:p>
            <a:pPr marL="0" indent="0">
              <a:buNone/>
            </a:pPr>
            <a:r>
              <a:rPr lang="en-US" sz="1900" dirty="0"/>
              <a:t>Customer Showcase: How United Airlines uses taxonomy to drive procurement </a:t>
            </a:r>
          </a:p>
          <a:p>
            <a:pPr marL="0" indent="0">
              <a:buNone/>
            </a:pPr>
            <a:r>
              <a:rPr lang="en-US" sz="1900" dirty="0"/>
              <a:t>Overview of ECM for teams with Site Mailboxes </a:t>
            </a:r>
          </a:p>
          <a:p>
            <a:pPr marL="0" indent="0">
              <a:buNone/>
            </a:pPr>
            <a:r>
              <a:rPr lang="en-US" sz="1900" dirty="0"/>
              <a:t>Showcase of Microsoft's 200TB Hybrid Records Management Solution </a:t>
            </a:r>
          </a:p>
          <a:p>
            <a:pPr marL="0" indent="0">
              <a:buNone/>
            </a:pPr>
            <a:r>
              <a:rPr lang="en-US" sz="1900" dirty="0"/>
              <a:t>How to Build great Knowledge Management Portals to get the most out of the content you manage </a:t>
            </a:r>
          </a:p>
          <a:p>
            <a:pPr marL="0" indent="0">
              <a:buNone/>
            </a:pPr>
            <a:r>
              <a:rPr lang="en-US" sz="1900" dirty="0"/>
              <a:t>CMIS and SharePoint 2013: Interop with other ECM systems </a:t>
            </a:r>
          </a:p>
          <a:p>
            <a:pPr marL="0" indent="0">
              <a:buNone/>
            </a:pPr>
            <a:r>
              <a:rPr lang="en-US" sz="1900" b="1" dirty="0"/>
              <a:t>Wednesday, November 14 2012  </a:t>
            </a:r>
          </a:p>
          <a:p>
            <a:pPr marL="0" indent="0">
              <a:buNone/>
            </a:pPr>
            <a:r>
              <a:rPr lang="en-US" sz="1900" dirty="0"/>
              <a:t>Best Practices for ECM in the Cloud, and how large organizations can get the most out of Office 365 </a:t>
            </a:r>
          </a:p>
          <a:p>
            <a:pPr marL="0" indent="0">
              <a:buNone/>
            </a:pPr>
            <a:r>
              <a:rPr lang="en-US" sz="1900" dirty="0"/>
              <a:t>Document Management and Collaboration Best Practices with Microsoft SharePoint, Office and Dynamics CRM </a:t>
            </a:r>
          </a:p>
          <a:p>
            <a:pPr marL="0" indent="0">
              <a:buNone/>
            </a:pPr>
            <a:r>
              <a:rPr lang="en-US" sz="1900" dirty="0" smtClean="0"/>
              <a:t>How </a:t>
            </a:r>
            <a:r>
              <a:rPr lang="en-US" sz="1900" dirty="0"/>
              <a:t>Clifford Chance, one of the world's largest law firms, has bet its ECM strategy on SharePoint </a:t>
            </a:r>
          </a:p>
          <a:p>
            <a:pPr marL="0" indent="0">
              <a:buNone/>
            </a:pPr>
            <a:r>
              <a:rPr lang="en-US" sz="1900" dirty="0"/>
              <a:t>Deep Dive on Information Rights Management and SharePoint </a:t>
            </a:r>
          </a:p>
          <a:p>
            <a:pPr marL="0" indent="0">
              <a:buNone/>
            </a:pPr>
            <a:r>
              <a:rPr lang="en-US" sz="1900" dirty="0"/>
              <a:t>Deep Dive on Integrating SharePoint Metadata with other Metadata Stores </a:t>
            </a:r>
          </a:p>
          <a:p>
            <a:pPr marL="0" indent="0">
              <a:buNone/>
            </a:pPr>
            <a:r>
              <a:rPr lang="en-US" sz="1900" dirty="0" err="1"/>
              <a:t>KnowledgeLake</a:t>
            </a:r>
            <a:r>
              <a:rPr lang="en-US" sz="1900" dirty="0"/>
              <a:t>: ECM on SharePoint 2013 – 13 Ways to Make it Rock! </a:t>
            </a:r>
          </a:p>
          <a:p>
            <a:pPr marL="0" indent="0">
              <a:buNone/>
            </a:pPr>
            <a:r>
              <a:rPr lang="en-US" sz="1900" b="1" dirty="0"/>
              <a:t>Thursday, November 15 2012  </a:t>
            </a:r>
          </a:p>
          <a:p>
            <a:pPr marL="0" indent="0">
              <a:buNone/>
            </a:pPr>
            <a:r>
              <a:rPr lang="en-US" sz="1900" dirty="0"/>
              <a:t>Best Practices for Records Management with SharePoint </a:t>
            </a:r>
          </a:p>
          <a:p>
            <a:pPr marL="0" indent="0">
              <a:buNone/>
            </a:pPr>
            <a:r>
              <a:rPr lang="en-US" sz="1900" dirty="0"/>
              <a:t>Reducing organizational risk through effective Information-Management </a:t>
            </a:r>
          </a:p>
          <a:p>
            <a:pPr marL="0" indent="0">
              <a:buNone/>
            </a:pPr>
            <a:r>
              <a:rPr lang="en-US" sz="1900" dirty="0"/>
              <a:t>Deep Dive on Managing Enterprise Content Types At Scale </a:t>
            </a:r>
          </a:p>
        </p:txBody>
      </p:sp>
      <p:sp>
        <p:nvSpPr>
          <p:cNvPr id="3" name="Title 2"/>
          <p:cNvSpPr>
            <a:spLocks noGrp="1"/>
          </p:cNvSpPr>
          <p:nvPr>
            <p:ph type="title"/>
          </p:nvPr>
        </p:nvSpPr>
        <p:spPr/>
        <p:txBody>
          <a:bodyPr/>
          <a:lstStyle/>
          <a:p>
            <a:r>
              <a:rPr lang="en-US" dirty="0" smtClean="0"/>
              <a:t>Related sessions</a:t>
            </a:r>
            <a:endParaRPr lang="en-US" dirty="0"/>
          </a:p>
        </p:txBody>
      </p:sp>
    </p:spTree>
    <p:extLst>
      <p:ext uri="{BB962C8B-B14F-4D97-AF65-F5344CB8AC3E}">
        <p14:creationId xmlns:p14="http://schemas.microsoft.com/office/powerpoint/2010/main" val="173260170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013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Backup HP8540W\Libraries\Pictures\60second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1" y="0"/>
            <a:ext cx="12431473" cy="6994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76708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Devices &amp;</a:t>
            </a:r>
            <a:r>
              <a:rPr lang="en-US" dirty="0" err="1" smtClean="0"/>
              <a:t>CoIT</a:t>
            </a:r>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0" b="100000" l="186" r="99441"/>
                    </a14:imgEffect>
                  </a14:imgLayer>
                </a14:imgProps>
              </a:ext>
              <a:ext uri="{28A0092B-C50C-407E-A947-70E740481C1C}">
                <a14:useLocalDpi xmlns:a14="http://schemas.microsoft.com/office/drawing/2010/main" val="0"/>
              </a:ext>
            </a:extLst>
          </a:blip>
          <a:stretch>
            <a:fillRect/>
          </a:stretch>
        </p:blipFill>
        <p:spPr>
          <a:xfrm>
            <a:off x="7037959" y="3187680"/>
            <a:ext cx="5084934" cy="362195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629" y="3497262"/>
            <a:ext cx="5399160" cy="331236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5909" y="1275030"/>
            <a:ext cx="5093504" cy="3014320"/>
          </a:xfrm>
          <a:prstGeom prst="rect">
            <a:avLst/>
          </a:prstGeom>
        </p:spPr>
      </p:pic>
    </p:spTree>
    <p:extLst>
      <p:ext uri="{BB962C8B-B14F-4D97-AF65-F5344CB8AC3E}">
        <p14:creationId xmlns:p14="http://schemas.microsoft.com/office/powerpoint/2010/main" val="219787536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(ECM) World is Changing</a:t>
            </a:r>
            <a:endParaRPr lang="en-US" dirty="0"/>
          </a:p>
        </p:txBody>
      </p:sp>
      <p:sp>
        <p:nvSpPr>
          <p:cNvPr id="64" name="Rectangle 63"/>
          <p:cNvSpPr/>
          <p:nvPr/>
        </p:nvSpPr>
        <p:spPr bwMode="auto">
          <a:xfrm>
            <a:off x="1002019" y="4885636"/>
            <a:ext cx="10480453" cy="973215"/>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2448" kern="0" dirty="0">
                <a:gradFill>
                  <a:gsLst>
                    <a:gs pos="0">
                      <a:srgbClr val="FFFFFF"/>
                    </a:gs>
                    <a:gs pos="99000">
                      <a:srgbClr val="FFFFFF"/>
                    </a:gs>
                  </a:gsLst>
                  <a:lin ang="5400000" scaled="0"/>
                </a:gradFill>
                <a:latin typeface="Segoe UI Light"/>
                <a:ea typeface="Segoe UI" pitchFamily="34" charset="0"/>
                <a:cs typeface="Segoe UI" pitchFamily="34" charset="0"/>
              </a:rPr>
              <a:t>“</a:t>
            </a:r>
            <a:r>
              <a:rPr lang="en-US" sz="1836" kern="0" dirty="0">
                <a:gradFill>
                  <a:gsLst>
                    <a:gs pos="0">
                      <a:srgbClr val="FFFFFF"/>
                    </a:gs>
                    <a:gs pos="99000">
                      <a:srgbClr val="FFFFFF"/>
                    </a:gs>
                  </a:gsLst>
                  <a:lin ang="5400000" scaled="0"/>
                </a:gradFill>
                <a:latin typeface="Segoe UI Light"/>
                <a:ea typeface="Segoe UI" pitchFamily="34" charset="0"/>
                <a:cs typeface="Segoe UI" pitchFamily="34" charset="0"/>
              </a:rPr>
              <a:t>By 2015, organizations integrating high-value, diverse, new information types and sources into a coherent information management infrastructure will outperform their industry peers financially by more than 20%.”</a:t>
            </a:r>
          </a:p>
          <a:p>
            <a:pPr marL="136004" indent="-134385" defTabSz="932290" fontAlgn="base">
              <a:lnSpc>
                <a:spcPct val="90000"/>
              </a:lnSpc>
              <a:spcBef>
                <a:spcPts val="1224"/>
              </a:spcBef>
              <a:spcAft>
                <a:spcPct val="0"/>
              </a:spcAft>
              <a:defRPr/>
            </a:pPr>
            <a:r>
              <a:rPr lang="en-US" sz="1632" kern="0" dirty="0">
                <a:gradFill>
                  <a:gsLst>
                    <a:gs pos="0">
                      <a:srgbClr val="FFFFFF"/>
                    </a:gs>
                    <a:gs pos="99000">
                      <a:srgbClr val="FFFFFF"/>
                    </a:gs>
                  </a:gsLst>
                  <a:lin ang="5400000" scaled="0"/>
                </a:gradFill>
                <a:latin typeface="Segoe UI Light"/>
                <a:ea typeface="Segoe UI" pitchFamily="34" charset="0"/>
                <a:cs typeface="Segoe UI" pitchFamily="34" charset="0"/>
              </a:rPr>
              <a:t> 		– Gartner, Regina </a:t>
            </a:r>
            <a:r>
              <a:rPr lang="en-US" sz="1632" kern="0" dirty="0" err="1">
                <a:gradFill>
                  <a:gsLst>
                    <a:gs pos="0">
                      <a:srgbClr val="FFFFFF"/>
                    </a:gs>
                    <a:gs pos="99000">
                      <a:srgbClr val="FFFFFF"/>
                    </a:gs>
                  </a:gsLst>
                  <a:lin ang="5400000" scaled="0"/>
                </a:gradFill>
                <a:latin typeface="Segoe UI Light"/>
                <a:ea typeface="Segoe UI" pitchFamily="34" charset="0"/>
                <a:cs typeface="Segoe UI" pitchFamily="34" charset="0"/>
              </a:rPr>
              <a:t>Casonato</a:t>
            </a:r>
            <a:r>
              <a:rPr lang="en-US" sz="1632" kern="0" dirty="0">
                <a:gradFill>
                  <a:gsLst>
                    <a:gs pos="0">
                      <a:srgbClr val="FFFFFF"/>
                    </a:gs>
                    <a:gs pos="99000">
                      <a:srgbClr val="FFFFFF"/>
                    </a:gs>
                  </a:gsLst>
                  <a:lin ang="5400000" scaled="0"/>
                </a:gradFill>
                <a:latin typeface="Segoe UI Light"/>
                <a:ea typeface="Segoe UI" pitchFamily="34" charset="0"/>
                <a:cs typeface="Segoe UI" pitchFamily="34" charset="0"/>
              </a:rPr>
              <a:t> et al., “Information Management in the 21st Century”</a:t>
            </a:r>
            <a:endParaRPr lang="en-US" sz="1428" kern="0" dirty="0">
              <a:gradFill>
                <a:gsLst>
                  <a:gs pos="0">
                    <a:srgbClr val="FFFFFF"/>
                  </a:gs>
                  <a:gs pos="99000">
                    <a:srgbClr val="FFFFFF"/>
                  </a:gs>
                </a:gsLst>
                <a:lin ang="5400000" scaled="0"/>
              </a:gradFill>
              <a:ea typeface="Segoe UI" pitchFamily="34" charset="0"/>
              <a:cs typeface="Segoe UI" pitchFamily="34" charset="0"/>
            </a:endParaRPr>
          </a:p>
        </p:txBody>
      </p:sp>
      <p:grpSp>
        <p:nvGrpSpPr>
          <p:cNvPr id="4" name="Group 3"/>
          <p:cNvGrpSpPr/>
          <p:nvPr/>
        </p:nvGrpSpPr>
        <p:grpSpPr>
          <a:xfrm>
            <a:off x="874420" y="1219895"/>
            <a:ext cx="2283506" cy="3441129"/>
            <a:chOff x="854899" y="1196085"/>
            <a:chExt cx="2238935" cy="3373962"/>
          </a:xfrm>
        </p:grpSpPr>
        <p:sp>
          <p:nvSpPr>
            <p:cNvPr id="39" name="Rectangle 38"/>
            <p:cNvSpPr/>
            <p:nvPr/>
          </p:nvSpPr>
          <p:spPr bwMode="auto">
            <a:xfrm>
              <a:off x="854899" y="2340663"/>
              <a:ext cx="1097280" cy="1091613"/>
            </a:xfrm>
            <a:prstGeom prst="rect">
              <a:avLst/>
            </a:prstGeom>
            <a:solidFill>
              <a:schemeClr val="accent2"/>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10x</a:t>
              </a:r>
              <a:r>
                <a:rPr lang="en-US" sz="1428" kern="0" dirty="0">
                  <a:gradFill>
                    <a:gsLst>
                      <a:gs pos="0">
                        <a:srgbClr val="FFFFFF"/>
                      </a:gs>
                      <a:gs pos="100000">
                        <a:srgbClr val="FFFFFF"/>
                      </a:gs>
                    </a:gsLst>
                    <a:lin ang="5400000" scaled="0"/>
                  </a:gradFill>
                  <a:ea typeface="Segoe UI" pitchFamily="34" charset="0"/>
                  <a:cs typeface="Segoe UI" pitchFamily="34" charset="0"/>
                </a:rPr>
                <a:t> increase every five years</a:t>
              </a:r>
            </a:p>
          </p:txBody>
        </p:sp>
        <p:sp>
          <p:nvSpPr>
            <p:cNvPr id="40" name="Rectangle 39"/>
            <p:cNvSpPr/>
            <p:nvPr/>
          </p:nvSpPr>
          <p:spPr bwMode="auto">
            <a:xfrm>
              <a:off x="1996550" y="3483663"/>
              <a:ext cx="1097280" cy="1086384"/>
            </a:xfrm>
            <a:prstGeom prst="rect">
              <a:avLst/>
            </a:prstGeom>
            <a:solidFill>
              <a:schemeClr val="accent2"/>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85%</a:t>
              </a:r>
              <a:r>
                <a:rPr lang="en-US" sz="1428" kern="0" spc="-31" dirty="0">
                  <a:gradFill>
                    <a:gsLst>
                      <a:gs pos="0">
                        <a:srgbClr val="FFFFFF"/>
                      </a:gs>
                      <a:gs pos="100000">
                        <a:srgbClr val="FFFFFF"/>
                      </a:gs>
                    </a:gsLst>
                    <a:lin ang="5400000" scaled="0"/>
                  </a:gradFill>
                  <a:ea typeface="Segoe UI" pitchFamily="34" charset="0"/>
                  <a:cs typeface="Segoe UI" pitchFamily="34" charset="0"/>
                </a:rPr>
                <a:t> from new data types</a:t>
              </a:r>
            </a:p>
          </p:txBody>
        </p:sp>
        <p:pic>
          <p:nvPicPr>
            <p:cNvPr id="41" name="6 - pic movie"/>
            <p:cNvPicPr preferRelativeResize="0">
              <a:picLocks noChangeAspect="1" noChangeArrowheads="1"/>
            </p:cNvPicPr>
            <p:nvPr/>
          </p:nvPicPr>
          <p:blipFill rotWithShape="1">
            <a:blip r:embed="rId3" cstate="print">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 r="25085"/>
            <a:stretch/>
          </p:blipFill>
          <p:spPr bwMode="auto">
            <a:xfrm>
              <a:off x="1996547" y="2340659"/>
              <a:ext cx="1097280" cy="109161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2" name="6 - pic movie"/>
            <p:cNvPicPr preferRelativeResize="0">
              <a:picLocks noChangeAspect="1" noChangeArrowheads="1"/>
            </p:cNvPicPr>
            <p:nvPr/>
          </p:nvPicPr>
          <p:blipFill rotWithShape="1">
            <a:blip r:embed="rId3" cstate="print">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 r="25085"/>
            <a:stretch/>
          </p:blipFill>
          <p:spPr bwMode="auto">
            <a:xfrm>
              <a:off x="855286" y="3480267"/>
              <a:ext cx="1097280" cy="108977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5" name="Rectangle 44"/>
            <p:cNvSpPr/>
            <p:nvPr/>
          </p:nvSpPr>
          <p:spPr bwMode="auto">
            <a:xfrm>
              <a:off x="854903" y="1196085"/>
              <a:ext cx="2238931" cy="1103457"/>
            </a:xfrm>
            <a:prstGeom prst="rect">
              <a:avLst/>
            </a:prstGeom>
            <a:solidFill>
              <a:schemeClr val="accent2"/>
            </a:solidFill>
            <a:ln w="38100" cap="flat" cmpd="sng" algn="ctr">
              <a:noFill/>
              <a:prstDash val="solid"/>
              <a:headEnd type="none" w="med" len="med"/>
              <a:tailEnd type="none" w="med" len="med"/>
            </a:ln>
            <a:effectLst/>
          </p:spPr>
          <p:txBody>
            <a:bodyPr vert="horz" wrap="square" lIns="186521" tIns="139891" rIns="186521"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2142" b="1" kern="0" spc="-41" dirty="0">
                  <a:gradFill>
                    <a:gsLst>
                      <a:gs pos="0">
                        <a:srgbClr val="FFFFFF"/>
                      </a:gs>
                      <a:gs pos="100000">
                        <a:srgbClr val="FFFFFF"/>
                      </a:gs>
                    </a:gsLst>
                    <a:lin ang="5400000" scaled="0"/>
                  </a:gradFill>
                  <a:latin typeface="Segoe UI Light" pitchFamily="34" charset="0"/>
                </a:rPr>
                <a:t>Data</a:t>
              </a:r>
              <a:br>
                <a:rPr lang="en-US" sz="2142" b="1" kern="0" spc="-41" dirty="0">
                  <a:gradFill>
                    <a:gsLst>
                      <a:gs pos="0">
                        <a:srgbClr val="FFFFFF"/>
                      </a:gs>
                      <a:gs pos="100000">
                        <a:srgbClr val="FFFFFF"/>
                      </a:gs>
                    </a:gsLst>
                    <a:lin ang="5400000" scaled="0"/>
                  </a:gradFill>
                  <a:latin typeface="Segoe UI Light" pitchFamily="34" charset="0"/>
                </a:rPr>
              </a:br>
              <a:r>
                <a:rPr lang="en-US" sz="2142" b="1" kern="0" spc="-41" dirty="0">
                  <a:gradFill>
                    <a:gsLst>
                      <a:gs pos="0">
                        <a:srgbClr val="FFFFFF"/>
                      </a:gs>
                      <a:gs pos="100000">
                        <a:srgbClr val="FFFFFF"/>
                      </a:gs>
                    </a:gsLst>
                    <a:lin ang="5400000" scaled="0"/>
                  </a:gradFill>
                  <a:latin typeface="Segoe UI Light" pitchFamily="34" charset="0"/>
                </a:rPr>
                <a:t>explosion</a:t>
              </a:r>
            </a:p>
          </p:txBody>
        </p:sp>
      </p:grpSp>
      <p:sp>
        <p:nvSpPr>
          <p:cNvPr id="24" name="Rectangle 23"/>
          <p:cNvSpPr/>
          <p:nvPr/>
        </p:nvSpPr>
        <p:spPr bwMode="auto">
          <a:xfrm>
            <a:off x="996654" y="5957622"/>
            <a:ext cx="10480453" cy="992589"/>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2448" kern="0" dirty="0">
                <a:gradFill>
                  <a:gsLst>
                    <a:gs pos="0">
                      <a:srgbClr val="FFFFFF"/>
                    </a:gs>
                    <a:gs pos="99000">
                      <a:srgbClr val="FFFFFF"/>
                    </a:gs>
                  </a:gsLst>
                  <a:lin ang="5400000" scaled="0"/>
                </a:gradFill>
                <a:latin typeface="Segoe UI Light"/>
                <a:ea typeface="Segoe UI" pitchFamily="34" charset="0"/>
                <a:cs typeface="Segoe UI" pitchFamily="34" charset="0"/>
              </a:rPr>
              <a:t>“</a:t>
            </a:r>
            <a:r>
              <a:rPr lang="en-US" sz="1836" kern="0" dirty="0">
                <a:gradFill>
                  <a:gsLst>
                    <a:gs pos="0">
                      <a:srgbClr val="FFFFFF"/>
                    </a:gs>
                    <a:gs pos="99000">
                      <a:srgbClr val="FFFFFF"/>
                    </a:gs>
                  </a:gsLst>
                  <a:lin ang="5400000" scaled="0"/>
                </a:gradFill>
                <a:latin typeface="Segoe UI Light"/>
                <a:ea typeface="Segoe UI" pitchFamily="34" charset="0"/>
                <a:cs typeface="Segoe UI" pitchFamily="34" charset="0"/>
              </a:rPr>
              <a:t>Digital content will grow to 2.7ZB (1ZB = 1 billion terabytes) in 2012, up almost 50% from 201 1, on its way to 8ZB by 2015”</a:t>
            </a:r>
          </a:p>
          <a:p>
            <a:pPr marL="136004" indent="-134385" defTabSz="932290" fontAlgn="base">
              <a:lnSpc>
                <a:spcPct val="90000"/>
              </a:lnSpc>
              <a:spcBef>
                <a:spcPts val="1224"/>
              </a:spcBef>
              <a:spcAft>
                <a:spcPct val="0"/>
              </a:spcAft>
              <a:defRPr/>
            </a:pPr>
            <a:r>
              <a:rPr lang="en-US" sz="1632" kern="0" dirty="0">
                <a:gradFill>
                  <a:gsLst>
                    <a:gs pos="0">
                      <a:srgbClr val="FFFFFF"/>
                    </a:gs>
                    <a:gs pos="99000">
                      <a:srgbClr val="FFFFFF"/>
                    </a:gs>
                  </a:gsLst>
                  <a:lin ang="5400000" scaled="0"/>
                </a:gradFill>
                <a:latin typeface="Segoe UI Light"/>
                <a:ea typeface="Segoe UI" pitchFamily="34" charset="0"/>
                <a:cs typeface="Segoe UI" pitchFamily="34" charset="0"/>
              </a:rPr>
              <a:t> 		– IDC Predictions 2012: Competing for 2020</a:t>
            </a:r>
            <a:endParaRPr lang="en-US" sz="1428" kern="0" dirty="0">
              <a:gradFill>
                <a:gsLst>
                  <a:gs pos="0">
                    <a:srgbClr val="FFFFFF"/>
                  </a:gs>
                  <a:gs pos="99000">
                    <a:srgbClr val="FFFFFF"/>
                  </a:gs>
                </a:gsLst>
                <a:lin ang="5400000" scaled="0"/>
              </a:gradFill>
              <a:ea typeface="Segoe UI" pitchFamily="34" charset="0"/>
              <a:cs typeface="Segoe UI" pitchFamily="34" charset="0"/>
            </a:endParaRPr>
          </a:p>
        </p:txBody>
      </p:sp>
      <p:grpSp>
        <p:nvGrpSpPr>
          <p:cNvPr id="10" name="Group 9"/>
          <p:cNvGrpSpPr/>
          <p:nvPr/>
        </p:nvGrpSpPr>
        <p:grpSpPr>
          <a:xfrm>
            <a:off x="3643483" y="1227681"/>
            <a:ext cx="2331377" cy="3432493"/>
            <a:chOff x="3571029" y="1202263"/>
            <a:chExt cx="2285871" cy="3365495"/>
          </a:xfrm>
        </p:grpSpPr>
        <p:sp>
          <p:nvSpPr>
            <p:cNvPr id="52" name="Rectangle 51"/>
            <p:cNvSpPr/>
            <p:nvPr/>
          </p:nvSpPr>
          <p:spPr bwMode="auto">
            <a:xfrm>
              <a:off x="3617966" y="1202263"/>
              <a:ext cx="2238931" cy="1097279"/>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86521" tIns="139891" rIns="186521"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2142" b="1" kern="0" spc="-41" dirty="0">
                  <a:gradFill>
                    <a:gsLst>
                      <a:gs pos="0">
                        <a:srgbClr val="FFFFFF"/>
                      </a:gs>
                      <a:gs pos="100000">
                        <a:srgbClr val="FFFFFF"/>
                      </a:gs>
                    </a:gsLst>
                    <a:lin ang="5400000" scaled="0"/>
                  </a:gradFill>
                  <a:latin typeface="Segoe UI Light" pitchFamily="34" charset="0"/>
                </a:rPr>
                <a:t>Devices</a:t>
              </a:r>
            </a:p>
          </p:txBody>
        </p:sp>
        <p:sp>
          <p:nvSpPr>
            <p:cNvPr id="53" name="Rectangle 52"/>
            <p:cNvSpPr/>
            <p:nvPr/>
          </p:nvSpPr>
          <p:spPr bwMode="auto">
            <a:xfrm>
              <a:off x="3617967" y="2342312"/>
              <a:ext cx="1097280" cy="1089961"/>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4.3</a:t>
              </a:r>
              <a:r>
                <a:rPr lang="en-US" sz="1428" kern="0" dirty="0">
                  <a:gradFill>
                    <a:gsLst>
                      <a:gs pos="0">
                        <a:srgbClr val="FFFFFF"/>
                      </a:gs>
                      <a:gs pos="100000">
                        <a:srgbClr val="FFFFFF"/>
                      </a:gs>
                    </a:gsLst>
                    <a:lin ang="5400000" scaled="0"/>
                  </a:gradFill>
                  <a:ea typeface="Segoe UI" pitchFamily="34" charset="0"/>
                  <a:cs typeface="Segoe UI" pitchFamily="34" charset="0"/>
                </a:rPr>
                <a:t> connected devices per adult</a:t>
              </a:r>
            </a:p>
          </p:txBody>
        </p:sp>
        <p:sp>
          <p:nvSpPr>
            <p:cNvPr id="54" name="Rectangle 53"/>
            <p:cNvSpPr/>
            <p:nvPr/>
          </p:nvSpPr>
          <p:spPr bwMode="auto">
            <a:xfrm>
              <a:off x="4759620" y="3485312"/>
              <a:ext cx="1097280" cy="1068953"/>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100%</a:t>
              </a:r>
            </a:p>
            <a:p>
              <a:pPr defTabSz="932290" fontAlgn="base">
                <a:lnSpc>
                  <a:spcPct val="85000"/>
                </a:lnSpc>
                <a:spcBef>
                  <a:spcPct val="0"/>
                </a:spcBef>
                <a:spcAft>
                  <a:spcPct val="0"/>
                </a:spcAft>
                <a:defRPr/>
              </a:pPr>
              <a:r>
                <a:rPr lang="en-US" sz="1377" kern="0" spc="-31" dirty="0">
                  <a:gradFill>
                    <a:gsLst>
                      <a:gs pos="0">
                        <a:srgbClr val="FFFFFF"/>
                      </a:gs>
                      <a:gs pos="100000">
                        <a:srgbClr val="FFFFFF"/>
                      </a:gs>
                    </a:gsLst>
                    <a:lin ang="5400000" scaled="0"/>
                  </a:gradFill>
                  <a:ea typeface="Segoe UI" pitchFamily="34" charset="0"/>
                  <a:cs typeface="Segoe UI" pitchFamily="34" charset="0"/>
                </a:rPr>
                <a:t>ubiquitous connectivity</a:t>
              </a:r>
            </a:p>
          </p:txBody>
        </p:sp>
        <p:grpSp>
          <p:nvGrpSpPr>
            <p:cNvPr id="6" name="Group 5"/>
            <p:cNvGrpSpPr/>
            <p:nvPr/>
          </p:nvGrpSpPr>
          <p:grpSpPr>
            <a:xfrm>
              <a:off x="4759620" y="2342312"/>
              <a:ext cx="1097280" cy="1089961"/>
              <a:chOff x="4759620" y="2342312"/>
              <a:chExt cx="1097280" cy="1089961"/>
            </a:xfrm>
          </p:grpSpPr>
          <p:sp>
            <p:nvSpPr>
              <p:cNvPr id="66" name="Rectangle 65"/>
              <p:cNvSpPr/>
              <p:nvPr/>
            </p:nvSpPr>
            <p:spPr bwMode="auto">
              <a:xfrm>
                <a:off x="4759620" y="2342312"/>
                <a:ext cx="1097280" cy="1089961"/>
              </a:xfrm>
              <a:prstGeom prst="rect">
                <a:avLst/>
              </a:prstGeom>
              <a:solidFill>
                <a:srgbClr val="FFFFFF">
                  <a:lumMod val="85000"/>
                </a:srgbClr>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224" kern="0" dirty="0">
                  <a:gradFill>
                    <a:gsLst>
                      <a:gs pos="0">
                        <a:srgbClr val="FFFFFF"/>
                      </a:gs>
                      <a:gs pos="100000">
                        <a:srgbClr val="FFFFFF"/>
                      </a:gs>
                    </a:gsLst>
                    <a:lin ang="5400000" scaled="0"/>
                  </a:gradFill>
                  <a:ea typeface="Segoe UI" pitchFamily="34" charset="0"/>
                  <a:cs typeface="Segoe UI" pitchFamily="34" charset="0"/>
                </a:endParaRPr>
              </a:p>
            </p:txBody>
          </p:sp>
          <p:pic>
            <p:nvPicPr>
              <p:cNvPr id="6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 b="1954"/>
              <a:stretch/>
            </p:blipFill>
            <p:spPr bwMode="auto">
              <a:xfrm>
                <a:off x="4956904" y="2502256"/>
                <a:ext cx="731099" cy="406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3"/>
              <p:cNvPicPr>
                <a:picLocks noChangeAspect="1" noChangeArrowheads="1"/>
              </p:cNvPicPr>
              <p:nvPr/>
            </p:nvPicPr>
            <p:blipFill rotWithShape="1">
              <a:blip r:embed="rId6" cstate="email">
                <a:extLst>
                  <a:ext uri="{28A0092B-C50C-407E-A947-70E740481C1C}">
                    <a14:useLocalDpi xmlns:a14="http://schemas.microsoft.com/office/drawing/2010/main" val="0"/>
                  </a:ext>
                </a:extLst>
              </a:blip>
              <a:stretch/>
            </p:blipFill>
            <p:spPr bwMode="auto">
              <a:xfrm>
                <a:off x="5073028" y="2833305"/>
                <a:ext cx="761928" cy="49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08021" y="2752962"/>
                <a:ext cx="360829" cy="571284"/>
              </a:xfrm>
              <a:prstGeom prst="rect">
                <a:avLst/>
              </a:prstGeom>
            </p:spPr>
          </p:pic>
        </p:grpSp>
        <p:grpSp>
          <p:nvGrpSpPr>
            <p:cNvPr id="5" name="Group 4"/>
            <p:cNvGrpSpPr/>
            <p:nvPr/>
          </p:nvGrpSpPr>
          <p:grpSpPr>
            <a:xfrm>
              <a:off x="3571029" y="3475043"/>
              <a:ext cx="1144218" cy="1092715"/>
              <a:chOff x="3578586" y="3491961"/>
              <a:chExt cx="1144218" cy="1105261"/>
            </a:xfrm>
          </p:grpSpPr>
          <p:sp>
            <p:nvSpPr>
              <p:cNvPr id="56" name="Rectangle 55"/>
              <p:cNvSpPr/>
              <p:nvPr/>
            </p:nvSpPr>
            <p:spPr bwMode="auto">
              <a:xfrm>
                <a:off x="3625285" y="3499942"/>
                <a:ext cx="1097281" cy="1097280"/>
              </a:xfrm>
              <a:prstGeom prst="rect">
                <a:avLst/>
              </a:prstGeom>
              <a:solidFill>
                <a:srgbClr val="FFFFFF">
                  <a:lumMod val="85000"/>
                </a:srgbClr>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428" kern="0" dirty="0">
                  <a:gradFill>
                    <a:gsLst>
                      <a:gs pos="0">
                        <a:srgbClr val="FFFFFF"/>
                      </a:gs>
                      <a:gs pos="100000">
                        <a:srgbClr val="FFFFFF"/>
                      </a:gs>
                    </a:gsLst>
                    <a:lin ang="5400000" scaled="0"/>
                  </a:gradFill>
                  <a:ea typeface="Segoe UI" pitchFamily="34" charset="0"/>
                  <a:cs typeface="Segoe UI" pitchFamily="34" charset="0"/>
                </a:endParaRPr>
              </a:p>
            </p:txBody>
          </p:sp>
          <p:pic>
            <p:nvPicPr>
              <p:cNvPr id="70" name="Picture 69" descr="C:\Users\maryfj\Documents\Projects\2009\05-10 Ballmer Asia Tour\Artwork\Speaker Art\China\Azure World.png"/>
              <p:cNvPicPr>
                <a:picLocks noChangeArrowheads="1"/>
              </p:cNvPicPr>
              <p:nvPr/>
            </p:nvPicPr>
            <p:blipFill rotWithShape="1">
              <a:blip r:embed="rId8" cstate="screen">
                <a:extLst>
                  <a:ext uri="{28A0092B-C50C-407E-A947-70E740481C1C}">
                    <a14:useLocalDpi xmlns:a14="http://schemas.microsoft.com/office/drawing/2010/main"/>
                  </a:ext>
                </a:extLst>
              </a:blip>
              <a:srcRect l="-4543"/>
              <a:stretch/>
            </p:blipFill>
            <p:spPr bwMode="invGray">
              <a:xfrm>
                <a:off x="3578586" y="3491961"/>
                <a:ext cx="1144218" cy="1091613"/>
              </a:xfrm>
              <a:prstGeom prst="rect">
                <a:avLst/>
              </a:prstGeom>
              <a:noFill/>
              <a:ln>
                <a:noFill/>
              </a:ln>
              <a:effectLst/>
            </p:spPr>
          </p:pic>
        </p:grpSp>
      </p:grpSp>
      <p:grpSp>
        <p:nvGrpSpPr>
          <p:cNvPr id="15" name="Group 14"/>
          <p:cNvGrpSpPr/>
          <p:nvPr/>
        </p:nvGrpSpPr>
        <p:grpSpPr>
          <a:xfrm>
            <a:off x="9411082" y="1240792"/>
            <a:ext cx="2284578" cy="3435494"/>
            <a:chOff x="9115885" y="1197876"/>
            <a:chExt cx="2239986" cy="3368437"/>
          </a:xfrm>
        </p:grpSpPr>
        <p:sp>
          <p:nvSpPr>
            <p:cNvPr id="43" name="Rectangle 42"/>
            <p:cNvSpPr/>
            <p:nvPr/>
          </p:nvSpPr>
          <p:spPr bwMode="auto">
            <a:xfrm>
              <a:off x="9116940" y="1197876"/>
              <a:ext cx="2238931" cy="1097279"/>
            </a:xfrm>
            <a:prstGeom prst="rect">
              <a:avLst/>
            </a:prstGeom>
            <a:solidFill>
              <a:schemeClr val="accent4"/>
            </a:solidFill>
            <a:ln w="38100" cap="flat" cmpd="sng" algn="ctr">
              <a:noFill/>
              <a:prstDash val="solid"/>
              <a:headEnd type="none" w="med" len="med"/>
              <a:tailEnd type="none" w="med" len="med"/>
            </a:ln>
            <a:effectLst/>
          </p:spPr>
          <p:txBody>
            <a:bodyPr vert="horz" wrap="square" lIns="186521" tIns="139891" rIns="186521"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2142" b="1" kern="0" spc="-41" dirty="0">
                  <a:gradFill>
                    <a:gsLst>
                      <a:gs pos="0">
                        <a:srgbClr val="FFFFFF"/>
                      </a:gs>
                      <a:gs pos="100000">
                        <a:srgbClr val="FFFFFF"/>
                      </a:gs>
                    </a:gsLst>
                    <a:lin ang="5400000" scaled="0"/>
                  </a:gradFill>
                  <a:latin typeface="Segoe UI Light" pitchFamily="34" charset="0"/>
                </a:rPr>
                <a:t>Consumerization of IT </a:t>
              </a:r>
            </a:p>
          </p:txBody>
        </p:sp>
        <p:sp>
          <p:nvSpPr>
            <p:cNvPr id="30" name="Rectangle 29"/>
            <p:cNvSpPr/>
            <p:nvPr/>
          </p:nvSpPr>
          <p:spPr bwMode="auto">
            <a:xfrm>
              <a:off x="9116936" y="2343980"/>
              <a:ext cx="1097280" cy="1088293"/>
            </a:xfrm>
            <a:prstGeom prst="rect">
              <a:avLst/>
            </a:prstGeom>
            <a:solidFill>
              <a:schemeClr val="accent4"/>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38%</a:t>
              </a:r>
              <a:r>
                <a:rPr lang="en-US" sz="1428" kern="0" dirty="0">
                  <a:gradFill>
                    <a:gsLst>
                      <a:gs pos="0">
                        <a:srgbClr val="FFFFFF"/>
                      </a:gs>
                      <a:gs pos="100000">
                        <a:srgbClr val="FFFFFF"/>
                      </a:gs>
                    </a:gsLst>
                    <a:lin ang="5400000" scaled="0"/>
                  </a:gradFill>
                  <a:ea typeface="Segoe UI" pitchFamily="34" charset="0"/>
                  <a:cs typeface="Segoe UI" pitchFamily="34" charset="0"/>
                </a:rPr>
                <a:t> </a:t>
              </a:r>
              <a:r>
                <a:rPr lang="en-US" sz="1275" kern="0" dirty="0">
                  <a:gradFill>
                    <a:gsLst>
                      <a:gs pos="0">
                        <a:srgbClr val="FFFFFF"/>
                      </a:gs>
                      <a:gs pos="100000">
                        <a:srgbClr val="FFFFFF"/>
                      </a:gs>
                    </a:gsLst>
                    <a:lin ang="5400000" scaled="0"/>
                  </a:gradFill>
                  <a:ea typeface="Segoe UI" pitchFamily="34" charset="0"/>
                  <a:cs typeface="Segoe UI" pitchFamily="34" charset="0"/>
                </a:rPr>
                <a:t>personal devices</a:t>
              </a:r>
              <a:br>
                <a:rPr lang="en-US" sz="1275" kern="0" dirty="0">
                  <a:gradFill>
                    <a:gsLst>
                      <a:gs pos="0">
                        <a:srgbClr val="FFFFFF"/>
                      </a:gs>
                      <a:gs pos="100000">
                        <a:srgbClr val="FFFFFF"/>
                      </a:gs>
                    </a:gsLst>
                    <a:lin ang="5400000" scaled="0"/>
                  </a:gradFill>
                  <a:ea typeface="Segoe UI" pitchFamily="34" charset="0"/>
                  <a:cs typeface="Segoe UI" pitchFamily="34" charset="0"/>
                </a:rPr>
              </a:br>
              <a:r>
                <a:rPr lang="en-US" sz="1275" kern="0" dirty="0">
                  <a:gradFill>
                    <a:gsLst>
                      <a:gs pos="0">
                        <a:srgbClr val="FFFFFF"/>
                      </a:gs>
                      <a:gs pos="100000">
                        <a:srgbClr val="FFFFFF"/>
                      </a:gs>
                    </a:gsLst>
                    <a:lin ang="5400000" scaled="0"/>
                  </a:gradFill>
                  <a:ea typeface="Segoe UI" pitchFamily="34" charset="0"/>
                  <a:cs typeface="Segoe UI" pitchFamily="34" charset="0"/>
                </a:rPr>
                <a:t>in the workplace</a:t>
              </a:r>
            </a:p>
          </p:txBody>
        </p:sp>
        <p:sp>
          <p:nvSpPr>
            <p:cNvPr id="31" name="Rectangle 30"/>
            <p:cNvSpPr/>
            <p:nvPr/>
          </p:nvSpPr>
          <p:spPr bwMode="auto">
            <a:xfrm>
              <a:off x="10264842" y="3482933"/>
              <a:ext cx="1085028" cy="1083380"/>
            </a:xfrm>
            <a:prstGeom prst="rect">
              <a:avLst/>
            </a:prstGeom>
            <a:solidFill>
              <a:schemeClr val="accent4"/>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82%</a:t>
              </a:r>
            </a:p>
            <a:p>
              <a:pPr defTabSz="932290" fontAlgn="base">
                <a:lnSpc>
                  <a:spcPct val="85000"/>
                </a:lnSpc>
                <a:spcBef>
                  <a:spcPct val="0"/>
                </a:spcBef>
                <a:spcAft>
                  <a:spcPct val="0"/>
                </a:spcAft>
                <a:defRPr/>
              </a:pPr>
              <a:r>
                <a:rPr lang="en-US" sz="1428" kern="0" spc="-31" dirty="0">
                  <a:gradFill>
                    <a:gsLst>
                      <a:gs pos="0">
                        <a:srgbClr val="FFFFFF"/>
                      </a:gs>
                      <a:gs pos="100000">
                        <a:srgbClr val="FFFFFF"/>
                      </a:gs>
                    </a:gsLst>
                    <a:lin ang="5400000" scaled="0"/>
                  </a:gradFill>
                  <a:ea typeface="Segoe UI" pitchFamily="34" charset="0"/>
                  <a:cs typeface="Segoe UI" pitchFamily="34" charset="0"/>
                </a:rPr>
                <a:t>engaging in social media </a:t>
              </a: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15885" y="3482933"/>
              <a:ext cx="1091026" cy="1081801"/>
            </a:xfrm>
            <a:prstGeom prst="rect">
              <a:avLst/>
            </a:prstGeom>
            <a:solidFill>
              <a:schemeClr val="accent4"/>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10261218" y="2340665"/>
              <a:ext cx="1088653" cy="1098929"/>
              <a:chOff x="10275844" y="2362608"/>
              <a:chExt cx="1088653" cy="1091614"/>
            </a:xfrm>
          </p:grpSpPr>
          <p:sp>
            <p:nvSpPr>
              <p:cNvPr id="38" name="Rectangle 37"/>
              <p:cNvSpPr/>
              <p:nvPr/>
            </p:nvSpPr>
            <p:spPr bwMode="auto">
              <a:xfrm>
                <a:off x="10275844" y="2362608"/>
                <a:ext cx="1080027" cy="1091614"/>
              </a:xfrm>
              <a:prstGeom prst="rect">
                <a:avLst/>
              </a:prstGeom>
              <a:solidFill>
                <a:schemeClr val="accent4"/>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224" kern="0" dirty="0">
                  <a:gradFill>
                    <a:gsLst>
                      <a:gs pos="0">
                        <a:srgbClr val="FFFFFF"/>
                      </a:gs>
                      <a:gs pos="100000">
                        <a:srgbClr val="FFFFFF"/>
                      </a:gs>
                    </a:gsLst>
                    <a:lin ang="5400000" scaled="0"/>
                  </a:gradFill>
                  <a:ea typeface="Segoe UI" pitchFamily="34" charset="0"/>
                  <a:cs typeface="Segoe UI" pitchFamily="34" charset="0"/>
                </a:endParaRPr>
              </a:p>
            </p:txBody>
          </p:sp>
          <p:pic>
            <p:nvPicPr>
              <p:cNvPr id="74" name="Picture 73" descr="C:\Users\claireh\Desktop\iStock_000016101990XSmall.jp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l="6563" t="14040" r="19856" b="12321"/>
              <a:stretch/>
            </p:blipFill>
            <p:spPr bwMode="auto">
              <a:xfrm>
                <a:off x="10280784" y="2373241"/>
                <a:ext cx="1083713" cy="108098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4" name="Group 13"/>
          <p:cNvGrpSpPr/>
          <p:nvPr/>
        </p:nvGrpSpPr>
        <p:grpSpPr>
          <a:xfrm>
            <a:off x="6553692" y="1245230"/>
            <a:ext cx="2298422" cy="3418731"/>
            <a:chOff x="6361168" y="1202264"/>
            <a:chExt cx="2253559" cy="3352001"/>
          </a:xfrm>
        </p:grpSpPr>
        <p:sp>
          <p:nvSpPr>
            <p:cNvPr id="33" name="Rectangle 32"/>
            <p:cNvSpPr/>
            <p:nvPr/>
          </p:nvSpPr>
          <p:spPr bwMode="auto">
            <a:xfrm>
              <a:off x="6368480" y="1202264"/>
              <a:ext cx="2238931" cy="1097279"/>
            </a:xfrm>
            <a:prstGeom prst="rect">
              <a:avLst/>
            </a:prstGeom>
            <a:solidFill>
              <a:schemeClr val="accent3"/>
            </a:solidFill>
            <a:ln w="38100" cap="flat" cmpd="sng" algn="ctr">
              <a:noFill/>
              <a:prstDash val="solid"/>
              <a:headEnd type="none" w="med" len="med"/>
              <a:tailEnd type="none" w="med" len="med"/>
            </a:ln>
            <a:effectLst/>
          </p:spPr>
          <p:txBody>
            <a:bodyPr vert="horz" wrap="square" lIns="186521" tIns="139891" rIns="186521"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2142" b="1" kern="0" spc="-41" dirty="0">
                  <a:gradFill>
                    <a:gsLst>
                      <a:gs pos="0">
                        <a:srgbClr val="FFFFFF"/>
                      </a:gs>
                      <a:gs pos="100000">
                        <a:srgbClr val="FFFFFF"/>
                      </a:gs>
                    </a:gsLst>
                    <a:lin ang="5400000" scaled="0"/>
                  </a:gradFill>
                  <a:latin typeface="Segoe UI Light" pitchFamily="34" charset="0"/>
                </a:rPr>
                <a:t>Cloud</a:t>
              </a:r>
            </a:p>
          </p:txBody>
        </p:sp>
        <p:sp>
          <p:nvSpPr>
            <p:cNvPr id="34" name="Rectangle 33"/>
            <p:cNvSpPr/>
            <p:nvPr/>
          </p:nvSpPr>
          <p:spPr bwMode="auto">
            <a:xfrm>
              <a:off x="6361168" y="2342313"/>
              <a:ext cx="1097280" cy="1089960"/>
            </a:xfrm>
            <a:prstGeom prst="rect">
              <a:avLst/>
            </a:prstGeom>
            <a:solidFill>
              <a:schemeClr val="accent3"/>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50%</a:t>
              </a:r>
              <a:br>
                <a:rPr lang="en-US" sz="2856" kern="0" dirty="0">
                  <a:gradFill>
                    <a:gsLst>
                      <a:gs pos="0">
                        <a:srgbClr val="FFFFFF"/>
                      </a:gs>
                      <a:gs pos="100000">
                        <a:srgbClr val="FFFFFF"/>
                      </a:gs>
                    </a:gsLst>
                    <a:lin ang="5400000" scaled="0"/>
                  </a:gradFill>
                  <a:ea typeface="Segoe UI" pitchFamily="34" charset="0"/>
                  <a:cs typeface="Segoe UI" pitchFamily="34" charset="0"/>
                </a:rPr>
              </a:br>
              <a:r>
                <a:rPr lang="en-US" sz="1326" kern="0" dirty="0">
                  <a:gradFill>
                    <a:gsLst>
                      <a:gs pos="0">
                        <a:srgbClr val="FFFFFF"/>
                      </a:gs>
                      <a:gs pos="100000">
                        <a:srgbClr val="FFFFFF"/>
                      </a:gs>
                    </a:gsLst>
                    <a:lin ang="5400000" scaled="0"/>
                  </a:gradFill>
                  <a:ea typeface="Segoe UI" pitchFamily="34" charset="0"/>
                  <a:cs typeface="Segoe UI" pitchFamily="34" charset="0"/>
                </a:rPr>
                <a:t>enterprise customers are on the road</a:t>
              </a:r>
            </a:p>
          </p:txBody>
        </p:sp>
        <p:sp>
          <p:nvSpPr>
            <p:cNvPr id="35" name="Rectangle 34"/>
            <p:cNvSpPr/>
            <p:nvPr/>
          </p:nvSpPr>
          <p:spPr bwMode="auto">
            <a:xfrm>
              <a:off x="7517447" y="3485313"/>
              <a:ext cx="1097280" cy="1068952"/>
            </a:xfrm>
            <a:prstGeom prst="rect">
              <a:avLst/>
            </a:prstGeom>
            <a:solidFill>
              <a:schemeClr val="accent3"/>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19%</a:t>
              </a:r>
            </a:p>
            <a:p>
              <a:pPr defTabSz="932290" fontAlgn="base">
                <a:lnSpc>
                  <a:spcPct val="85000"/>
                </a:lnSpc>
                <a:spcBef>
                  <a:spcPct val="0"/>
                </a:spcBef>
                <a:spcAft>
                  <a:spcPct val="0"/>
                </a:spcAft>
                <a:defRPr/>
              </a:pPr>
              <a:r>
                <a:rPr lang="en-US" sz="1428" kern="0" spc="-31" dirty="0">
                  <a:gradFill>
                    <a:gsLst>
                      <a:gs pos="0">
                        <a:srgbClr val="FFFFFF"/>
                      </a:gs>
                      <a:gs pos="100000">
                        <a:srgbClr val="FFFFFF"/>
                      </a:gs>
                    </a:gsLst>
                    <a:lin ang="5400000" scaled="0"/>
                  </a:gradFill>
                  <a:ea typeface="Segoe UI" pitchFamily="34" charset="0"/>
                  <a:cs typeface="Segoe UI" pitchFamily="34" charset="0"/>
                </a:rPr>
                <a:t>market growth in 2012 </a:t>
              </a:r>
            </a:p>
          </p:txBody>
        </p:sp>
        <p:pic>
          <p:nvPicPr>
            <p:cNvPr id="73" name="Picture 72" descr="C:\Users\claireh\Desktop\Picture2.jp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t="3611" b="16952"/>
            <a:stretch/>
          </p:blipFill>
          <p:spPr bwMode="auto">
            <a:xfrm>
              <a:off x="7510128" y="2342312"/>
              <a:ext cx="1097280" cy="108996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6361173" y="3485313"/>
              <a:ext cx="1097281" cy="1068952"/>
              <a:chOff x="6368481" y="3499943"/>
              <a:chExt cx="1097281" cy="1097280"/>
            </a:xfrm>
          </p:grpSpPr>
          <p:sp>
            <p:nvSpPr>
              <p:cNvPr id="37" name="Rectangle 36"/>
              <p:cNvSpPr/>
              <p:nvPr/>
            </p:nvSpPr>
            <p:spPr bwMode="auto">
              <a:xfrm>
                <a:off x="6368481" y="3499943"/>
                <a:ext cx="1097281" cy="1097280"/>
              </a:xfrm>
              <a:prstGeom prst="rect">
                <a:avLst/>
              </a:prstGeom>
              <a:solidFill>
                <a:schemeClr val="accent3"/>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428"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75" name="Group 74"/>
              <p:cNvGrpSpPr/>
              <p:nvPr/>
            </p:nvGrpSpPr>
            <p:grpSpPr>
              <a:xfrm>
                <a:off x="6677847" y="3517483"/>
                <a:ext cx="564591" cy="1065317"/>
                <a:chOff x="1849147" y="1765935"/>
                <a:chExt cx="2346713" cy="4427970"/>
              </a:xfrm>
            </p:grpSpPr>
            <p:grpSp>
              <p:nvGrpSpPr>
                <p:cNvPr id="76" name="Group 75"/>
                <p:cNvGrpSpPr/>
                <p:nvPr/>
              </p:nvGrpSpPr>
              <p:grpSpPr>
                <a:xfrm>
                  <a:off x="1849147" y="1765935"/>
                  <a:ext cx="2346713" cy="4427970"/>
                  <a:chOff x="6468675" y="2430030"/>
                  <a:chExt cx="1735526" cy="3442716"/>
                </a:xfrm>
              </p:grpSpPr>
              <p:pic>
                <p:nvPicPr>
                  <p:cNvPr id="78" name="Picture 3" descr="C:\Users\robertw\Desktop\WP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68675" y="2430030"/>
                    <a:ext cx="1735526" cy="3442716"/>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W:\Open Engagements\Productivity\MS-Comm &amp; Collab Software\#1491 FY12 Exchange Content Support\Deliverables\Brian Crum\Lync Mobile BOM\From Client\3_WP-EN-im convo.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49136" y="3045509"/>
                    <a:ext cx="1359009" cy="2266063"/>
                  </a:xfrm>
                  <a:prstGeom prst="rect">
                    <a:avLst/>
                  </a:prstGeom>
                  <a:noFill/>
                  <a:extLst>
                    <a:ext uri="{909E8E84-426E-40DD-AFC4-6F175D3DCCD1}">
                      <a14:hiddenFill xmlns:a14="http://schemas.microsoft.com/office/drawing/2010/main">
                        <a:solidFill>
                          <a:srgbClr val="FFFFFF"/>
                        </a:solidFill>
                      </a14:hiddenFill>
                    </a:ext>
                  </a:extLst>
                </p:spPr>
              </p:pic>
            </p:grpSp>
            <p:pic>
              <p:nvPicPr>
                <p:cNvPr id="77" name="Newsfeed" descr="F:\00-Work\001-O15\0001-SPMobile\Iteration6-M1\F-6-TimeLine01.png"/>
                <p:cNvPicPr>
                  <a:picLocks noChangeAspect="1" noChangeArrowheads="1"/>
                </p:cNvPicPr>
                <p:nvPr/>
              </p:nvPicPr>
              <p:blipFill rotWithShape="1">
                <a:blip r:embed="rId14">
                  <a:extLst>
                    <a:ext uri="{28A0092B-C50C-407E-A947-70E740481C1C}">
                      <a14:useLocalDpi xmlns:a14="http://schemas.microsoft.com/office/drawing/2010/main" val="0"/>
                    </a:ext>
                  </a:extLst>
                </a:blip>
                <a:srcRect l="18393" t="13933" r="18944" b="26609"/>
                <a:stretch/>
              </p:blipFill>
              <p:spPr bwMode="auto">
                <a:xfrm>
                  <a:off x="2093162" y="2469989"/>
                  <a:ext cx="1837602" cy="3089059"/>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247171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ppt_x"/>
                                          </p:val>
                                        </p:tav>
                                        <p:tav tm="100000">
                                          <p:val>
                                            <p:strVal val="#ppt_x"/>
                                          </p:val>
                                        </p:tav>
                                      </p:tavLst>
                                    </p:anim>
                                    <p:anim calcmode="lin" valueType="num">
                                      <p:cBhvr additive="base">
                                        <p:cTn id="28" dur="500" fill="hold"/>
                                        <p:tgtEl>
                                          <p:spTgt spid="6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anim calcmode="lin" valueType="num">
                                      <p:cBhvr>
                                        <p:cTn id="33" dur="500" fill="hold"/>
                                        <p:tgtEl>
                                          <p:spTgt spid="24"/>
                                        </p:tgtEl>
                                        <p:attrNameLst>
                                          <p:attrName>ppt_x</p:attrName>
                                        </p:attrNameLst>
                                      </p:cBhvr>
                                      <p:tavLst>
                                        <p:tav tm="0">
                                          <p:val>
                                            <p:strVal val="#ppt_x"/>
                                          </p:val>
                                        </p:tav>
                                        <p:tav tm="100000">
                                          <p:val>
                                            <p:strVal val="#ppt_x"/>
                                          </p:val>
                                        </p:tav>
                                      </p:tavLst>
                                    </p:anim>
                                    <p:anim calcmode="lin" valueType="num">
                                      <p:cBhvr>
                                        <p:cTn id="34"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212850"/>
            <a:ext cx="12064279" cy="5626156"/>
          </a:xfrm>
        </p:spPr>
        <p:txBody>
          <a:bodyPr/>
          <a:lstStyle/>
          <a:p>
            <a:r>
              <a:rPr lang="en-US" dirty="0" smtClean="0"/>
              <a:t>Case: Dutch Public Prosecution Service (public sector)</a:t>
            </a:r>
          </a:p>
          <a:p>
            <a:r>
              <a:rPr lang="en-US" dirty="0" smtClean="0"/>
              <a:t>Prosecutor On Duty App: Procedures and protocols</a:t>
            </a:r>
          </a:p>
          <a:p>
            <a:r>
              <a:rPr lang="en-US" dirty="0" smtClean="0"/>
              <a:t>Took 15-30 </a:t>
            </a:r>
            <a:r>
              <a:rPr lang="en-US" dirty="0" err="1" smtClean="0"/>
              <a:t>mins</a:t>
            </a:r>
            <a:r>
              <a:rPr lang="en-US" dirty="0" smtClean="0"/>
              <a:t> before Prosecutor on night duty could connect and get information</a:t>
            </a:r>
          </a:p>
          <a:p>
            <a:r>
              <a:rPr lang="en-US" dirty="0" smtClean="0"/>
              <a:t>Information risk – printing and mailing docs </a:t>
            </a:r>
          </a:p>
          <a:p>
            <a:r>
              <a:rPr lang="en-US" smtClean="0"/>
              <a:t>New Windows </a:t>
            </a:r>
            <a:r>
              <a:rPr lang="en-US" dirty="0" smtClean="0"/>
              <a:t>8 </a:t>
            </a:r>
            <a:r>
              <a:rPr lang="en-US" smtClean="0"/>
              <a:t>and SharePoint app:</a:t>
            </a:r>
            <a:endParaRPr lang="en-US" dirty="0" smtClean="0"/>
          </a:p>
          <a:p>
            <a:pPr lvl="1"/>
            <a:r>
              <a:rPr lang="en-US" dirty="0" smtClean="0"/>
              <a:t>Very fast booting and availability </a:t>
            </a:r>
          </a:p>
          <a:p>
            <a:pPr lvl="1"/>
            <a:r>
              <a:rPr lang="en-US" dirty="0" smtClean="0"/>
              <a:t>Secure</a:t>
            </a:r>
          </a:p>
          <a:p>
            <a:pPr lvl="1"/>
            <a:r>
              <a:rPr lang="en-US" dirty="0" smtClean="0"/>
              <a:t>Always up to date and in sync</a:t>
            </a:r>
          </a:p>
          <a:p>
            <a:pPr lvl="1"/>
            <a:r>
              <a:rPr lang="en-US" dirty="0" smtClean="0"/>
              <a:t>ECM policies in place</a:t>
            </a:r>
          </a:p>
        </p:txBody>
      </p:sp>
      <p:sp>
        <p:nvSpPr>
          <p:cNvPr id="2" name="Title 1"/>
          <p:cNvSpPr>
            <a:spLocks noGrp="1"/>
          </p:cNvSpPr>
          <p:nvPr>
            <p:ph type="title"/>
          </p:nvPr>
        </p:nvSpPr>
        <p:spPr/>
        <p:txBody>
          <a:bodyPr/>
          <a:lstStyle/>
          <a:p>
            <a:r>
              <a:rPr lang="en-US" dirty="0" smtClean="0"/>
              <a:t>And it is changing - example</a:t>
            </a:r>
            <a:endParaRPr lang="en-US" dirty="0"/>
          </a:p>
        </p:txBody>
      </p:sp>
    </p:spTree>
    <p:extLst>
      <p:ext uri="{BB962C8B-B14F-4D97-AF65-F5344CB8AC3E}">
        <p14:creationId xmlns:p14="http://schemas.microsoft.com/office/powerpoint/2010/main" val="4046819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Example: Legal Knowledge Sharing in SP2010</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97" y="1088038"/>
            <a:ext cx="8607278" cy="5837399"/>
          </a:xfrm>
          <a:prstGeom prst="rect">
            <a:avLst/>
          </a:prstGeom>
        </p:spPr>
      </p:pic>
      <p:sp>
        <p:nvSpPr>
          <p:cNvPr id="4" name="Rectangle 3"/>
          <p:cNvSpPr/>
          <p:nvPr/>
        </p:nvSpPr>
        <p:spPr bwMode="auto">
          <a:xfrm>
            <a:off x="10047417" y="6528223"/>
            <a:ext cx="2323436" cy="345817"/>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2448" kern="0" dirty="0">
                <a:gradFill>
                  <a:gsLst>
                    <a:gs pos="0">
                      <a:srgbClr val="FFFFFF"/>
                    </a:gs>
                    <a:gs pos="99000">
                      <a:srgbClr val="FFFFFF"/>
                    </a:gs>
                  </a:gsLst>
                  <a:lin ang="5400000" scaled="0"/>
                </a:gradFill>
                <a:latin typeface="Segoe UI Light"/>
                <a:ea typeface="Segoe UI" pitchFamily="34" charset="0"/>
                <a:cs typeface="Segoe UI" pitchFamily="34" charset="0"/>
              </a:rPr>
              <a:t>www.sparked.nl</a:t>
            </a:r>
            <a:endParaRPr lang="en-US" sz="1428" kern="0" dirty="0">
              <a:gradFill>
                <a:gsLst>
                  <a:gs pos="0">
                    <a:srgbClr val="FFFFFF"/>
                  </a:gs>
                  <a:gs pos="99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019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vert="horz" wrap="square" lIns="0" tIns="0" rIns="0" bIns="0" numCol="1" rtlCol="0" anchor="ctr" anchorCtr="0" compatLnSpc="1">
        <a:prstTxWarp prst="textNoShape">
          <a:avLst/>
        </a:prstTxWarp>
      </a:bodyPr>
      <a:lstStyle>
        <a:defPPr algn="ctr" defTabSz="932472" fontAlgn="base">
          <a:spcBef>
            <a:spcPct val="0"/>
          </a:spcBef>
          <a:spcAft>
            <a:spcPct val="0"/>
          </a:spcAft>
          <a:defRPr sz="14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Marco Brinkman</External_x0020_Speaker>
    <Session_x0020_Code xmlns="2295e2e7-0eeb-498e-8716-217bb2ee6ee3">SPC236</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Marco Brinkman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http://purl.org/dc/dcmitype/"/>
    <ds:schemaRef ds:uri="http://purl.org/dc/elements/1.1/"/>
    <ds:schemaRef ds:uri="http://purl.org/dc/terms/"/>
    <ds:schemaRef ds:uri="http://schemas.microsoft.com/office/2006/documentManagement/types"/>
    <ds:schemaRef ds:uri="230e9df3-be65-4c73-a93b-d1236ebd677e"/>
    <ds:schemaRef ds:uri="http://schemas.openxmlformats.org/package/2006/metadata/core-properties"/>
    <ds:schemaRef ds:uri="032d541b-1b4e-4d91-93c7-b10533c52f73"/>
    <ds:schemaRef ds:uri="http://www.w3.org/XML/1998/namespace"/>
    <ds:schemaRef ds:uri="2295e2e7-0eeb-498e-8716-217bb2ee6ee3"/>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2F2CEF7F-C6E3-444D-8A14-2460975CBA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4</TotalTime>
  <Words>2445</Words>
  <Application>Microsoft Office PowerPoint</Application>
  <PresentationFormat>Custom</PresentationFormat>
  <Paragraphs>385</Paragraphs>
  <Slides>43</Slides>
  <Notes>27</Notes>
  <HiddenSlides>0</HiddenSlides>
  <MMClips>0</MMClips>
  <ScaleCrop>false</ScaleCrop>
  <HeadingPairs>
    <vt:vector size="4" baseType="variant">
      <vt:variant>
        <vt:lpstr>Theme</vt:lpstr>
      </vt:variant>
      <vt:variant>
        <vt:i4>5</vt:i4>
      </vt:variant>
      <vt:variant>
        <vt:lpstr>Slide Titles</vt:lpstr>
      </vt:variant>
      <vt:variant>
        <vt:i4>43</vt:i4>
      </vt:variant>
    </vt:vector>
  </HeadingPairs>
  <TitlesOfParts>
    <vt:vector size="48" baseType="lpstr">
      <vt:lpstr>SPC2012_Business_Template_16x9</vt:lpstr>
      <vt:lpstr>5-30072_SPC2012_Business_Template_16x9_Light</vt:lpstr>
      <vt:lpstr>1_5-30072_SPC2012_Business_Template_16x9_Light</vt:lpstr>
      <vt:lpstr>5-30072_SPC2012_Business_Template_16x9</vt:lpstr>
      <vt:lpstr>2_5-30072_SPC2012_Business_Template_16x9_Light</vt:lpstr>
      <vt:lpstr>PowerPoint Presentation</vt:lpstr>
      <vt:lpstr>The value of an ECM platform for the business </vt:lpstr>
      <vt:lpstr>About me</vt:lpstr>
      <vt:lpstr>Agenda</vt:lpstr>
      <vt:lpstr>PowerPoint Presentation</vt:lpstr>
      <vt:lpstr>Devices &amp;CoIT</vt:lpstr>
      <vt:lpstr>The (ECM) World is Changing</vt:lpstr>
      <vt:lpstr>And it is changing - example</vt:lpstr>
      <vt:lpstr>Example: Legal Knowledge Sharing in SP2010</vt:lpstr>
      <vt:lpstr>Now Windows 8 Prosecutor On Duty App</vt:lpstr>
      <vt:lpstr>Windows 8 DocumentSet App</vt:lpstr>
      <vt:lpstr>What about the CIO?</vt:lpstr>
      <vt:lpstr>CIO priorities in 2012</vt:lpstr>
      <vt:lpstr>What about the CIO &amp; ECM?</vt:lpstr>
      <vt:lpstr>Typical Enterprise ECM Platform  </vt:lpstr>
      <vt:lpstr>Enterprise Ready Platform  </vt:lpstr>
      <vt:lpstr>Why an enterprise-wide ECM strategy?</vt:lpstr>
      <vt:lpstr>Leave your Legacy behind: Example</vt:lpstr>
      <vt:lpstr>Key trends influencing your strategy</vt:lpstr>
      <vt:lpstr>Audience Poll: Question  Are You Looking to Change  From Your Existing ECM? </vt:lpstr>
      <vt:lpstr>ECM Platform ROI</vt:lpstr>
      <vt:lpstr>Real customer example – Today </vt:lpstr>
      <vt:lpstr>Example – Phase 1 </vt:lpstr>
      <vt:lpstr>Example – Phase 2 </vt:lpstr>
      <vt:lpstr>Why co-existence can be challenging</vt:lpstr>
      <vt:lpstr>ECM Adoption: Key Areas of Change</vt:lpstr>
      <vt:lpstr>Roadmap for ECM adoption</vt:lpstr>
      <vt:lpstr>Organization: Governance Recommendations</vt:lpstr>
      <vt:lpstr>People and Organization</vt:lpstr>
      <vt:lpstr>Business Process Recommendations</vt:lpstr>
      <vt:lpstr>Technology Recommendations</vt:lpstr>
      <vt:lpstr>SharePoint</vt:lpstr>
      <vt:lpstr>Enterprise Content Management</vt:lpstr>
      <vt:lpstr>PowerPoint Presentation</vt:lpstr>
      <vt:lpstr>PowerPoint Presentation</vt:lpstr>
      <vt:lpstr>PowerPoint Presentation</vt:lpstr>
      <vt:lpstr>PowerPoint Presentation</vt:lpstr>
      <vt:lpstr>Summary</vt:lpstr>
      <vt:lpstr>Key take aways</vt:lpstr>
      <vt:lpstr>Q &amp; A</vt:lpstr>
      <vt:lpstr>Related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value of an ECM platform for the business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2012-11-12T22:02:43Z</dcterms:created>
  <dcterms:modified xsi:type="dcterms:W3CDTF">2012-12-06T18:09:39Z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