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6" r:id="rId6"/>
  </p:sldMasterIdLst>
  <p:notesMasterIdLst>
    <p:notesMasterId r:id="rId45"/>
  </p:notesMasterIdLst>
  <p:handoutMasterIdLst>
    <p:handoutMasterId r:id="rId46"/>
  </p:handoutMasterIdLst>
  <p:sldIdLst>
    <p:sldId id="1055" r:id="rId7"/>
    <p:sldId id="1118" r:id="rId8"/>
    <p:sldId id="1119" r:id="rId9"/>
    <p:sldId id="1120" r:id="rId10"/>
    <p:sldId id="1123" r:id="rId11"/>
    <p:sldId id="1124" r:id="rId12"/>
    <p:sldId id="1125" r:id="rId13"/>
    <p:sldId id="1126" r:id="rId14"/>
    <p:sldId id="1127" r:id="rId15"/>
    <p:sldId id="1128" r:id="rId16"/>
    <p:sldId id="1129" r:id="rId17"/>
    <p:sldId id="1130" r:id="rId18"/>
    <p:sldId id="1131" r:id="rId19"/>
    <p:sldId id="1132" r:id="rId20"/>
    <p:sldId id="1133" r:id="rId21"/>
    <p:sldId id="1134" r:id="rId22"/>
    <p:sldId id="1135" r:id="rId23"/>
    <p:sldId id="1136" r:id="rId24"/>
    <p:sldId id="1137" r:id="rId25"/>
    <p:sldId id="1138" r:id="rId26"/>
    <p:sldId id="1139" r:id="rId27"/>
    <p:sldId id="1140" r:id="rId28"/>
    <p:sldId id="1141" r:id="rId29"/>
    <p:sldId id="1142" r:id="rId30"/>
    <p:sldId id="1143" r:id="rId31"/>
    <p:sldId id="1144" r:id="rId32"/>
    <p:sldId id="1145" r:id="rId33"/>
    <p:sldId id="1146" r:id="rId34"/>
    <p:sldId id="1147" r:id="rId35"/>
    <p:sldId id="1148" r:id="rId36"/>
    <p:sldId id="1149" r:id="rId37"/>
    <p:sldId id="1150" r:id="rId38"/>
    <p:sldId id="1151" r:id="rId39"/>
    <p:sldId id="1152" r:id="rId40"/>
    <p:sldId id="1153" r:id="rId41"/>
    <p:sldId id="1154" r:id="rId42"/>
    <p:sldId id="1117" r:id="rId43"/>
    <p:sldId id="1076" r:id="rId44"/>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069" autoAdjust="0"/>
    <p:restoredTop sz="95238" autoAdjust="0"/>
  </p:normalViewPr>
  <p:slideViewPr>
    <p:cSldViewPr>
      <p:cViewPr varScale="1">
        <p:scale>
          <a:sx n="65" d="100"/>
          <a:sy n="65" d="100"/>
        </p:scale>
        <p:origin x="-1014" y="-108"/>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presProps" Target="presProps.xml"/><Relationship Id="rId8" Type="http://schemas.openxmlformats.org/officeDocument/2006/relationships/slide" Target="slides/slide2.xml"/><Relationship Id="rId51"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Attendees</c:v>
                </c:pt>
              </c:strCache>
            </c:strRef>
          </c:tx>
          <c:dPt>
            <c:idx val="0"/>
            <c:bubble3D val="0"/>
            <c:spPr>
              <a:solidFill>
                <a:schemeClr val="accent1"/>
              </a:solidFill>
            </c:spPr>
          </c:dPt>
          <c:dPt>
            <c:idx val="1"/>
            <c:bubble3D val="0"/>
            <c:spPr>
              <a:solidFill>
                <a:srgbClr val="929292"/>
              </a:solidFill>
            </c:spPr>
          </c:dPt>
          <c:dPt>
            <c:idx val="2"/>
            <c:bubble3D val="0"/>
            <c:spPr>
              <a:solidFill>
                <a:schemeClr val="accent2"/>
              </a:solidFill>
            </c:spPr>
          </c:dPt>
          <c:dPt>
            <c:idx val="3"/>
            <c:bubble3D val="0"/>
            <c:spPr>
              <a:solidFill>
                <a:srgbClr val="929292"/>
              </a:solidFill>
            </c:spPr>
          </c:dPt>
          <c:cat>
            <c:strRef>
              <c:f>Sheet1!$A$2:$A$4</c:f>
              <c:strCache>
                <c:ptCount val="3"/>
                <c:pt idx="0">
                  <c:v>Developer</c:v>
                </c:pt>
                <c:pt idx="1">
                  <c:v>IT Pro</c:v>
                </c:pt>
                <c:pt idx="2">
                  <c:v>Business</c:v>
                </c:pt>
              </c:strCache>
            </c:strRef>
          </c:cat>
          <c:val>
            <c:numRef>
              <c:f>Sheet1!$B$2:$B$4</c:f>
              <c:numCache>
                <c:formatCode>General</c:formatCode>
                <c:ptCount val="3"/>
                <c:pt idx="0">
                  <c:v>45</c:v>
                </c:pt>
                <c:pt idx="1">
                  <c:v>42</c:v>
                </c:pt>
                <c:pt idx="2">
                  <c:v>13</c:v>
                </c:pt>
              </c:numCache>
            </c:numRef>
          </c:val>
        </c:ser>
        <c:dLbls>
          <c:showLegendKey val="0"/>
          <c:showVal val="0"/>
          <c:showCatName val="0"/>
          <c:showSerName val="0"/>
          <c:showPercent val="0"/>
          <c:showBubbleSize val="0"/>
          <c:showLeaderLines val="1"/>
        </c:dLbls>
        <c:firstSliceAng val="0"/>
      </c:pieChart>
    </c:plotArea>
    <c:legend>
      <c:legendPos val="r"/>
      <c:legendEntry>
        <c:idx val="2"/>
        <c:delete val="1"/>
      </c:legendEntry>
      <c:layout/>
      <c:overlay val="0"/>
    </c:legend>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9DDAECE-A7ED-4AFC-B25B-330DBDD3410F}"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19313551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9DDAECE-A7ED-4AFC-B25B-330DBDD3410F}"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24556884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2BB66C5-1090-4C61-89B0-65E93A4CE259}"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23025829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190539E-C8A2-4FB7-952E-040982998F3F}"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20877206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2BB66C5-1090-4C61-89B0-65E93A4CE259}"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810424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TechReady12</a:t>
            </a:r>
            <a:endParaRPr lang="en-US" dirty="0">
              <a:solidFill>
                <a:prstClr val="black"/>
              </a:solidFill>
            </a:endParaRPr>
          </a:p>
        </p:txBody>
      </p:sp>
      <p:sp>
        <p:nvSpPr>
          <p:cNvPr id="5" name="Date Placeholder 4"/>
          <p:cNvSpPr>
            <a:spLocks noGrp="1"/>
          </p:cNvSpPr>
          <p:nvPr>
            <p:ph type="dt" idx="11"/>
          </p:nvPr>
        </p:nvSpPr>
        <p:spPr/>
        <p:txBody>
          <a:bodyPr/>
          <a:lstStyle/>
          <a:p>
            <a:fld id="{912D1167-6375-49A0-897B-569F80ACDCFE}" type="datetime1">
              <a:rPr lang="en-US" smtClean="0">
                <a:solidFill>
                  <a:prstClr val="black"/>
                </a:solidFill>
              </a:rPr>
              <a:pPr/>
              <a:t>12/5/2012</a:t>
            </a:fld>
            <a:endParaRPr lang="en-US" dirty="0">
              <a:solidFill>
                <a:prstClr val="black"/>
              </a:solidFill>
            </a:endParaRPr>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13870751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3:30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38</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FE7AA8B-4A4F-405E-94B5-F2167433A009}"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36830798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FE7AA8B-4A4F-405E-94B5-F2167433A009}"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24352331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8C399F4-2B1A-4412-980C-2DFCF7870DB2}"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19984640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9DDAECE-A7ED-4AFC-B25B-330DBDD3410F}"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4258615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9DDAECE-A7ED-4AFC-B25B-330DBDD3410F}"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36674361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9DDAECE-A7ED-4AFC-B25B-330DBDD3410F}"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23724263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9DDAECE-A7ED-4AFC-B25B-330DBDD3410F}"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402220196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5350" y="1028409"/>
            <a:ext cx="2376488" cy="461665"/>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1_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946819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674953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191554350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7071836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54912100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27796536"/>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299405846"/>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061999383"/>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4319550"/>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60519121"/>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17520801"/>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81562286"/>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33417124"/>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08185520"/>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27658666"/>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3666395"/>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90955123"/>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932794"/>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0682864"/>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8847683"/>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08097692"/>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49441383"/>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336333333"/>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7.pn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2.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slideLayout" Target="../slideLayouts/slideLayout52.xml"/><Relationship Id="rId3" Type="http://schemas.openxmlformats.org/officeDocument/2006/relationships/slideLayout" Target="../slideLayouts/slideLayout37.xml"/><Relationship Id="rId21" Type="http://schemas.openxmlformats.org/officeDocument/2006/relationships/slideLayout" Target="../slideLayouts/slideLayout55.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slideLayout" Target="../slideLayouts/slideLayout54.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23" Type="http://schemas.openxmlformats.org/officeDocument/2006/relationships/theme" Target="../theme/theme3.xml"/><Relationship Id="rId10" Type="http://schemas.openxmlformats.org/officeDocument/2006/relationships/slideLayout" Target="../slideLayouts/slideLayout44.xml"/><Relationship Id="rId19" Type="http://schemas.openxmlformats.org/officeDocument/2006/relationships/slideLayout" Target="../slideLayouts/slideLayout53.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 Id="rId22" Type="http://schemas.openxmlformats.org/officeDocument/2006/relationships/slideLayout" Target="../slideLayouts/slideLayout5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205"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39564665"/>
      </p:ext>
    </p:extLst>
  </p:cSld>
  <p:clrMap bg1="dk1" tx1="lt1" bg2="dk2" tx2="lt2" accent1="accent1" accent2="accent2" accent3="accent3" accent4="accent4" accent5="accent5" accent6="accent6" hlink="hlink" folHlink="folHlink"/>
  <p:sldLayoutIdLst>
    <p:sldLayoutId id="2147484207" r:id="rId1"/>
    <p:sldLayoutId id="2147484208" r:id="rId2"/>
    <p:sldLayoutId id="2147484209" r:id="rId3"/>
    <p:sldLayoutId id="2147484210" r:id="rId4"/>
    <p:sldLayoutId id="2147484211" r:id="rId5"/>
    <p:sldLayoutId id="2147484212" r:id="rId6"/>
    <p:sldLayoutId id="2147484213" r:id="rId7"/>
    <p:sldLayoutId id="2147484214" r:id="rId8"/>
    <p:sldLayoutId id="2147484215" r:id="rId9"/>
    <p:sldLayoutId id="2147484216" r:id="rId10"/>
    <p:sldLayoutId id="2147484217" r:id="rId11"/>
    <p:sldLayoutId id="2147484218" r:id="rId12"/>
    <p:sldLayoutId id="2147484219" r:id="rId13"/>
    <p:sldLayoutId id="2147484220" r:id="rId14"/>
    <p:sldLayoutId id="2147484221" r:id="rId15"/>
    <p:sldLayoutId id="2147484222" r:id="rId16"/>
    <p:sldLayoutId id="2147484223" r:id="rId17"/>
    <p:sldLayoutId id="2147484224" r:id="rId18"/>
    <p:sldLayoutId id="2147484225" r:id="rId19"/>
    <p:sldLayoutId id="2147484226" r:id="rId20"/>
    <p:sldLayoutId id="2147484227" r:id="rId21"/>
    <p:sldLayoutId id="2147484228"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hyperlink" Target="http://gallery.technet.microsoft.com/scriptcenter/site/search?f%5b0%5d.Type=RootCategory&amp;f%5b0%5d.Value=sharepoint&amp;f%5b0%5d.Text=SharePoint" TargetMode="External"/><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24.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4.xml"/><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4.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8" Type="http://schemas.openxmlformats.org/officeDocument/2006/relationships/hyperlink" Target="http://technet.microsoft.com/en-us/library/jj219480(v=office.15).aspx" TargetMode="External"/><Relationship Id="rId3" Type="http://schemas.openxmlformats.org/officeDocument/2006/relationships/hyperlink" Target="http://msdn.microsoft.com/en-us/library/jj163982(v=office.15).aspx" TargetMode="External"/><Relationship Id="rId7" Type="http://schemas.openxmlformats.org/officeDocument/2006/relationships/hyperlink" Target="http://gallery.technet.microsoft.com/scriptcenter/site/search?f%5b0%5d.Type=RootCategory&amp;f%5b0%5d.Value=sharepoint&amp;f%5b0%5d.Text=SharePoint" TargetMode="External"/><Relationship Id="rId2" Type="http://schemas.openxmlformats.org/officeDocument/2006/relationships/hyperlink" Target="http://msdn.microsoft.com/en-us/library/jj163300(v=office.15).aspx" TargetMode="External"/><Relationship Id="rId1" Type="http://schemas.openxmlformats.org/officeDocument/2006/relationships/slideLayout" Target="../slideLayouts/slideLayout24.xml"/><Relationship Id="rId6" Type="http://schemas.openxmlformats.org/officeDocument/2006/relationships/hyperlink" Target="http://msdn.microsoft.com/en-us/library/gg294166.aspx" TargetMode="External"/><Relationship Id="rId5" Type="http://schemas.openxmlformats.org/officeDocument/2006/relationships/hyperlink" Target="http://blogs.msdn.com/b/sharepointdev/archive/tags/bcs/" TargetMode="External"/><Relationship Id="rId10" Type="http://schemas.openxmlformats.org/officeDocument/2006/relationships/hyperlink" Target="http://sp2013searchtool.codeplex.com/" TargetMode="External"/><Relationship Id="rId4" Type="http://schemas.openxmlformats.org/officeDocument/2006/relationships/hyperlink" Target="http://msdn.microsoft.com/en-us/library/gg294165(v=office.15).aspx" TargetMode="External"/><Relationship Id="rId9" Type="http://schemas.openxmlformats.org/officeDocument/2006/relationships/hyperlink" Target="http://blogs.technet.com/b/speschka/archive/2012/07/23/debugging-display-templates.aspx" TargetMode="External"/></Relationships>
</file>

<file path=ppt/slides/_rels/slide36.xml.rels><?xml version="1.0" encoding="UTF-8" standalone="yes"?>
<Relationships xmlns="http://schemas.openxmlformats.org/package/2006/relationships"><Relationship Id="rId3" Type="http://schemas.openxmlformats.org/officeDocument/2006/relationships/hyperlink" Target="http://msdn.microsoft.com/en-us/office/apps/fp123627" TargetMode="External"/><Relationship Id="rId2" Type="http://schemas.openxmlformats.org/officeDocument/2006/relationships/hyperlink" Target="http://www.microsoft.com/visualstudio/eng/products/visual-studio-overview" TargetMode="External"/><Relationship Id="rId1" Type="http://schemas.openxmlformats.org/officeDocument/2006/relationships/slideLayout" Target="../slideLayouts/slideLayout24.xml"/><Relationship Id="rId4" Type="http://schemas.openxmlformats.org/officeDocument/2006/relationships/hyperlink" Target="http://www.microsoft.com/en-us/download/details.aspx?id=21101"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hyperlink" Target="http://myspc.sharepointconference.com/" TargetMode="External"/><Relationship Id="rId1" Type="http://schemas.openxmlformats.org/officeDocument/2006/relationships/slideLayout" Target="../slideLayouts/slideLayout33.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3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4.xml"/><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5.xml"/><Relationship Id="rId1" Type="http://schemas.openxmlformats.org/officeDocument/2006/relationships/slideLayout" Target="../slideLayouts/slideLayout24.xml"/><Relationship Id="rId4" Type="http://schemas.openxmlformats.org/officeDocument/2006/relationships/chart" Target="../charts/char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Search </a:t>
            </a:r>
            <a:r>
              <a:rPr lang="en-US" smtClean="0"/>
              <a:t>management</a:t>
            </a:r>
            <a:endParaRPr lang="en-US" dirty="0"/>
          </a:p>
        </p:txBody>
      </p:sp>
      <p:sp>
        <p:nvSpPr>
          <p:cNvPr id="3" name="Text Placeholder 2"/>
          <p:cNvSpPr>
            <a:spLocks noGrp="1"/>
          </p:cNvSpPr>
          <p:nvPr>
            <p:ph type="body" sz="quarter" idx="10"/>
          </p:nvPr>
        </p:nvSpPr>
        <p:spPr/>
        <p:txBody>
          <a:bodyPr/>
          <a:lstStyle/>
          <a:p>
            <a:r>
              <a:rPr lang="en-US" dirty="0" smtClean="0"/>
              <a:t>Central Admin is nice</a:t>
            </a:r>
          </a:p>
          <a:p>
            <a:r>
              <a:rPr lang="en-US" dirty="0" smtClean="0"/>
              <a:t>…PowerShell is repeatable</a:t>
            </a:r>
          </a:p>
          <a:p>
            <a:pPr lvl="1"/>
            <a:endParaRPr lang="en-US" dirty="0" smtClean="0"/>
          </a:p>
          <a:p>
            <a:pPr lvl="1"/>
            <a:r>
              <a:rPr lang="en-US" dirty="0" smtClean="0"/>
              <a:t>Maintain-SPEnterpriseSearchMetadataProperties.ps1</a:t>
            </a:r>
          </a:p>
          <a:p>
            <a:pPr lvl="1"/>
            <a:r>
              <a:rPr lang="en-US" dirty="0" smtClean="0"/>
              <a:t>Start-SPEnterpriseSearchContentSource.ps1</a:t>
            </a:r>
          </a:p>
          <a:p>
            <a:pPr lvl="2"/>
            <a:r>
              <a:rPr lang="en-US" dirty="0" smtClean="0"/>
              <a:t>Kick off a crawl from the command line</a:t>
            </a:r>
          </a:p>
          <a:p>
            <a:pPr lvl="2"/>
            <a:r>
              <a:rPr lang="en-US" dirty="0" smtClean="0"/>
              <a:t>Optionally wait for it to finish</a:t>
            </a:r>
          </a:p>
        </p:txBody>
      </p:sp>
      <p:sp>
        <p:nvSpPr>
          <p:cNvPr id="6" name="TextBox 5"/>
          <p:cNvSpPr txBox="1"/>
          <p:nvPr/>
        </p:nvSpPr>
        <p:spPr>
          <a:xfrm>
            <a:off x="2130552" y="4873752"/>
            <a:ext cx="9144000" cy="1828800"/>
          </a:xfrm>
          <a:prstGeom prst="rect">
            <a:avLst/>
          </a:prstGeom>
          <a:solidFill>
            <a:schemeClr val="bg1"/>
          </a:solidFill>
          <a:ln>
            <a:solidFill>
              <a:schemeClr val="tx2">
                <a:lumMod val="40000"/>
                <a:lumOff val="60000"/>
              </a:schemeClr>
            </a:solidFill>
          </a:ln>
        </p:spPr>
        <p:txBody>
          <a:bodyPr wrap="square" lIns="182880" tIns="146304" rIns="182880" bIns="146304" rtlCol="0">
            <a:spAutoFit/>
          </a:bodyPr>
          <a:lstStyle/>
          <a:p>
            <a:r>
              <a:rPr lang="en-US" sz="1400" dirty="0" smtClean="0">
                <a:solidFill>
                  <a:srgbClr val="0000FF"/>
                </a:solidFill>
                <a:highlight>
                  <a:srgbClr val="FFFFFF"/>
                </a:highlight>
                <a:latin typeface="Consolas" panose="020B0609020204030204" pitchFamily="49" charset="0"/>
              </a:rPr>
              <a:t>PS </a:t>
            </a:r>
            <a:r>
              <a:rPr lang="en-US" sz="1400" dirty="0">
                <a:solidFill>
                  <a:srgbClr val="0000FF"/>
                </a:solidFill>
                <a:highlight>
                  <a:srgbClr val="FFFFFF"/>
                </a:highlight>
                <a:latin typeface="Consolas" panose="020B0609020204030204" pitchFamily="49" charset="0"/>
              </a:rPr>
              <a:t>C:\SPC231&gt; Start-SPEnterpriseSearchCrawlContentSource.ps1 Recipes -Wait</a:t>
            </a:r>
          </a:p>
          <a:p>
            <a:r>
              <a:rPr lang="en-US" sz="1400" dirty="0">
                <a:solidFill>
                  <a:srgbClr val="0000FF"/>
                </a:solidFill>
                <a:highlight>
                  <a:srgbClr val="FFFFFF"/>
                </a:highlight>
                <a:latin typeface="Consolas" panose="020B0609020204030204" pitchFamily="49" charset="0"/>
              </a:rPr>
              <a:t>Wednesday, November 7, 2012 8:47:08 AM Entered </a:t>
            </a:r>
            <a:r>
              <a:rPr lang="en-US" sz="1400" dirty="0" err="1">
                <a:solidFill>
                  <a:srgbClr val="0000FF"/>
                </a:solidFill>
                <a:highlight>
                  <a:srgbClr val="FFFFFF"/>
                </a:highlight>
                <a:latin typeface="Consolas" panose="020B0609020204030204" pitchFamily="49" charset="0"/>
              </a:rPr>
              <a:t>CrawlStarting</a:t>
            </a:r>
            <a:endParaRPr lang="en-US" sz="1400" dirty="0">
              <a:solidFill>
                <a:srgbClr val="0000FF"/>
              </a:solidFill>
              <a:highlight>
                <a:srgbClr val="FFFFFF"/>
              </a:highlight>
              <a:latin typeface="Consolas" panose="020B0609020204030204" pitchFamily="49" charset="0"/>
            </a:endParaRPr>
          </a:p>
          <a:p>
            <a:r>
              <a:rPr lang="en-US" sz="1400" dirty="0">
                <a:solidFill>
                  <a:srgbClr val="0000FF"/>
                </a:solidFill>
                <a:highlight>
                  <a:srgbClr val="FFFFFF"/>
                </a:highlight>
                <a:latin typeface="Consolas" panose="020B0609020204030204" pitchFamily="49" charset="0"/>
              </a:rPr>
              <a:t>Wednesday, November 7, 2012 8:47:29 AM Entered </a:t>
            </a:r>
            <a:r>
              <a:rPr lang="en-US" sz="1400" dirty="0" err="1">
                <a:solidFill>
                  <a:srgbClr val="0000FF"/>
                </a:solidFill>
                <a:highlight>
                  <a:srgbClr val="FFFFFF"/>
                </a:highlight>
                <a:latin typeface="Consolas" panose="020B0609020204030204" pitchFamily="49" charset="0"/>
              </a:rPr>
              <a:t>CrawlingFull</a:t>
            </a:r>
            <a:endParaRPr lang="en-US" sz="1400" dirty="0">
              <a:solidFill>
                <a:srgbClr val="0000FF"/>
              </a:solidFill>
              <a:highlight>
                <a:srgbClr val="FFFFFF"/>
              </a:highlight>
              <a:latin typeface="Consolas" panose="020B0609020204030204" pitchFamily="49" charset="0"/>
            </a:endParaRPr>
          </a:p>
          <a:p>
            <a:r>
              <a:rPr lang="en-US" sz="1400" dirty="0">
                <a:solidFill>
                  <a:srgbClr val="0000FF"/>
                </a:solidFill>
                <a:highlight>
                  <a:srgbClr val="FFFFFF"/>
                </a:highlight>
                <a:latin typeface="Consolas" panose="020B0609020204030204" pitchFamily="49" charset="0"/>
              </a:rPr>
              <a:t>Wednesday, November 7, 2012 8:50:19 AM Entered </a:t>
            </a:r>
            <a:r>
              <a:rPr lang="en-US" sz="1400" dirty="0" err="1">
                <a:solidFill>
                  <a:srgbClr val="0000FF"/>
                </a:solidFill>
                <a:highlight>
                  <a:srgbClr val="FFFFFF"/>
                </a:highlight>
                <a:latin typeface="Consolas" panose="020B0609020204030204" pitchFamily="49" charset="0"/>
              </a:rPr>
              <a:t>CrawlCompleting</a:t>
            </a:r>
            <a:endParaRPr lang="en-US" sz="1400" dirty="0">
              <a:solidFill>
                <a:srgbClr val="0000FF"/>
              </a:solidFill>
              <a:highlight>
                <a:srgbClr val="FFFFFF"/>
              </a:highlight>
              <a:latin typeface="Consolas" panose="020B0609020204030204" pitchFamily="49" charset="0"/>
            </a:endParaRPr>
          </a:p>
          <a:p>
            <a:r>
              <a:rPr lang="en-US" sz="1400" dirty="0">
                <a:solidFill>
                  <a:srgbClr val="0000FF"/>
                </a:solidFill>
                <a:highlight>
                  <a:srgbClr val="FFFFFF"/>
                </a:highlight>
                <a:latin typeface="Consolas" panose="020B0609020204030204" pitchFamily="49" charset="0"/>
              </a:rPr>
              <a:t>Wednesday, November 7, 2012 8:50:49 AM Entered Idle</a:t>
            </a:r>
          </a:p>
          <a:p>
            <a:r>
              <a:rPr lang="en-US" sz="1400" dirty="0">
                <a:solidFill>
                  <a:srgbClr val="0000FF"/>
                </a:solidFill>
                <a:highlight>
                  <a:srgbClr val="FFFFFF"/>
                </a:highlight>
                <a:latin typeface="Consolas" panose="020B0609020204030204" pitchFamily="49" charset="0"/>
              </a:rPr>
              <a:t>Wednesday, November 7, 2012 8:50:50 AM Elapsed 0d 00:03:43.535</a:t>
            </a:r>
          </a:p>
          <a:p>
            <a:r>
              <a:rPr lang="en-US" sz="1400" dirty="0">
                <a:solidFill>
                  <a:srgbClr val="0000FF"/>
                </a:solidFill>
                <a:highlight>
                  <a:srgbClr val="FFFFFF"/>
                </a:highlight>
                <a:latin typeface="Consolas" panose="020B0609020204030204" pitchFamily="49" charset="0"/>
              </a:rPr>
              <a:t>Wednesday, November 7, 2012 8:50:50 AM Counts success=250 warning=0 error=2</a:t>
            </a:r>
            <a:endParaRPr lang="en-US" sz="1400" dirty="0" smtClean="0">
              <a:gradFill>
                <a:gsLst>
                  <a:gs pos="2917">
                    <a:srgbClr val="505050"/>
                  </a:gs>
                  <a:gs pos="30000">
                    <a:srgbClr val="505050"/>
                  </a:gs>
                </a:gsLst>
                <a:lin ang="5400000" scaled="0"/>
              </a:gradFill>
            </a:endParaRPr>
          </a:p>
        </p:txBody>
      </p:sp>
    </p:spTree>
    <p:extLst>
      <p:ext uri="{BB962C8B-B14F-4D97-AF65-F5344CB8AC3E}">
        <p14:creationId xmlns:p14="http://schemas.microsoft.com/office/powerpoint/2010/main" val="3799245491"/>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Search </a:t>
            </a:r>
            <a:r>
              <a:rPr lang="en-US" smtClean="0"/>
              <a:t>management</a:t>
            </a:r>
            <a:endParaRPr lang="en-US" dirty="0"/>
          </a:p>
        </p:txBody>
      </p:sp>
      <p:sp>
        <p:nvSpPr>
          <p:cNvPr id="3" name="Text Placeholder 2"/>
          <p:cNvSpPr>
            <a:spLocks noGrp="1"/>
          </p:cNvSpPr>
          <p:nvPr>
            <p:ph type="body" sz="quarter" idx="10"/>
          </p:nvPr>
        </p:nvSpPr>
        <p:spPr/>
        <p:txBody>
          <a:bodyPr/>
          <a:lstStyle/>
          <a:p>
            <a:r>
              <a:rPr lang="en-US" dirty="0"/>
              <a:t>Central Admin is nice</a:t>
            </a:r>
          </a:p>
          <a:p>
            <a:r>
              <a:rPr lang="en-US" dirty="0"/>
              <a:t>…PowerShell is repeatable</a:t>
            </a:r>
          </a:p>
          <a:p>
            <a:pPr lvl="1"/>
            <a:endParaRPr lang="en-US" dirty="0"/>
          </a:p>
          <a:p>
            <a:pPr lvl="1"/>
            <a:r>
              <a:rPr lang="en-US" dirty="0"/>
              <a:t>Maintain-SPEnterpriseSearchMetadataProperties.ps1</a:t>
            </a:r>
          </a:p>
          <a:p>
            <a:pPr lvl="1"/>
            <a:r>
              <a:rPr lang="en-US" smtClean="0"/>
              <a:t>Start-SPEnterpriseSearchContentSource.ps1 </a:t>
            </a:r>
            <a:endParaRPr lang="en-US" dirty="0"/>
          </a:p>
          <a:p>
            <a:pPr lvl="1"/>
            <a:r>
              <a:rPr lang="en-US" dirty="0"/>
              <a:t>Clear-SPEnterpriseSearchCrawlContentSource.ps1</a:t>
            </a:r>
          </a:p>
          <a:p>
            <a:pPr lvl="1"/>
            <a:r>
              <a:rPr lang="en-US"/>
              <a:t>Reset-SPEnterpriseSearchServiceApplication.ps1</a:t>
            </a:r>
            <a:endParaRPr lang="en-US" dirty="0"/>
          </a:p>
          <a:p>
            <a:pPr lvl="1"/>
            <a:r>
              <a:rPr lang="en-US" dirty="0"/>
              <a:t>SearchBenchmarkWithSQLIO.ps1</a:t>
            </a:r>
          </a:p>
          <a:p>
            <a:r>
              <a:rPr lang="en-US" dirty="0"/>
              <a:t>and more, available on TechNet in the </a:t>
            </a:r>
            <a:r>
              <a:rPr lang="en-US" dirty="0">
                <a:hlinkClick r:id="rId3"/>
              </a:rPr>
              <a:t>Script Center</a:t>
            </a:r>
            <a:endParaRPr lang="en-US" dirty="0"/>
          </a:p>
        </p:txBody>
      </p:sp>
    </p:spTree>
    <p:extLst>
      <p:ext uri="{BB962C8B-B14F-4D97-AF65-F5344CB8AC3E}">
        <p14:creationId xmlns:p14="http://schemas.microsoft.com/office/powerpoint/2010/main" val="1808991615"/>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189038" y="3954457"/>
            <a:ext cx="4571999" cy="45719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itle 4"/>
          <p:cNvSpPr>
            <a:spLocks noGrp="1"/>
          </p:cNvSpPr>
          <p:nvPr>
            <p:ph type="title"/>
          </p:nvPr>
        </p:nvSpPr>
        <p:spPr/>
        <p:txBody>
          <a:bodyPr/>
          <a:lstStyle/>
          <a:p>
            <a:r>
              <a:rPr lang="en-US" dirty="0" smtClean="0"/>
              <a:t>Moving on…</a:t>
            </a:r>
            <a:endParaRPr lang="en-US" dirty="0"/>
          </a:p>
        </p:txBody>
      </p:sp>
      <p:sp>
        <p:nvSpPr>
          <p:cNvPr id="10" name="Text Placeholder 9"/>
          <p:cNvSpPr>
            <a:spLocks noGrp="1"/>
          </p:cNvSpPr>
          <p:nvPr>
            <p:ph type="body" sz="quarter" idx="10"/>
          </p:nvPr>
        </p:nvSpPr>
        <p:spPr/>
        <p:txBody>
          <a:bodyPr/>
          <a:lstStyle/>
          <a:p>
            <a:endParaRPr lang="en-US"/>
          </a:p>
        </p:txBody>
      </p:sp>
      <p:sp>
        <p:nvSpPr>
          <p:cNvPr id="4" name="Rectangle 3"/>
          <p:cNvSpPr/>
          <p:nvPr/>
        </p:nvSpPr>
        <p:spPr bwMode="auto">
          <a:xfrm>
            <a:off x="6675438" y="2160291"/>
            <a:ext cx="4572000" cy="1206042"/>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3200" dirty="0" smtClean="0">
                <a:gradFill>
                  <a:gsLst>
                    <a:gs pos="0">
                      <a:srgbClr val="FFFFFF"/>
                    </a:gs>
                    <a:gs pos="100000">
                      <a:srgbClr val="FFFFFF"/>
                    </a:gs>
                  </a:gsLst>
                  <a:lin ang="5400000" scaled="0"/>
                </a:gradFill>
              </a:rPr>
              <a:t>User Experience</a:t>
            </a:r>
            <a:endParaRPr lang="en-US" sz="3200" dirty="0">
              <a:gradFill>
                <a:gsLst>
                  <a:gs pos="0">
                    <a:srgbClr val="FFFFFF"/>
                  </a:gs>
                  <a:gs pos="100000">
                    <a:srgbClr val="FFFFFF"/>
                  </a:gs>
                </a:gsLst>
                <a:lin ang="5400000" scaled="0"/>
              </a:gradFill>
            </a:endParaRPr>
          </a:p>
        </p:txBody>
      </p:sp>
      <p:sp>
        <p:nvSpPr>
          <p:cNvPr id="7" name="Rectangle 6"/>
          <p:cNvSpPr/>
          <p:nvPr/>
        </p:nvSpPr>
        <p:spPr bwMode="auto">
          <a:xfrm>
            <a:off x="1189038" y="2125663"/>
            <a:ext cx="4572000" cy="1206042"/>
          </a:xfrm>
          <a:prstGeom prst="rect">
            <a:avLst/>
          </a:prstGeom>
          <a:solidFill>
            <a:schemeClr val="accent1"/>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3200" dirty="0" smtClean="0">
                <a:gradFill>
                  <a:gsLst>
                    <a:gs pos="0">
                      <a:srgbClr val="FFFFFF"/>
                    </a:gs>
                    <a:gs pos="100000">
                      <a:srgbClr val="FFFFFF"/>
                    </a:gs>
                  </a:gsLst>
                  <a:lin ang="5400000" scaled="0"/>
                </a:gradFill>
              </a:rPr>
              <a:t>Content Acquisition</a:t>
            </a:r>
            <a:endParaRPr lang="en-US" sz="3200" dirty="0">
              <a:gradFill>
                <a:gsLst>
                  <a:gs pos="0">
                    <a:srgbClr val="FFFFFF"/>
                  </a:gs>
                  <a:gs pos="100000">
                    <a:srgbClr val="FFFFFF"/>
                  </a:gs>
                </a:gsLst>
                <a:lin ang="5400000" scaled="0"/>
              </a:gradFill>
            </a:endParaRPr>
          </a:p>
        </p:txBody>
      </p:sp>
      <p:sp>
        <p:nvSpPr>
          <p:cNvPr id="2" name="TextBox 1"/>
          <p:cNvSpPr txBox="1"/>
          <p:nvPr/>
        </p:nvSpPr>
        <p:spPr>
          <a:xfrm>
            <a:off x="1232491" y="3863018"/>
            <a:ext cx="4437112" cy="1446550"/>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Search management</a:t>
            </a:r>
          </a:p>
          <a:p>
            <a:pPr>
              <a:lnSpc>
                <a:spcPct val="90000"/>
              </a:lnSpc>
              <a:spcAft>
                <a:spcPts val="600"/>
              </a:spcAft>
            </a:pPr>
            <a:r>
              <a:rPr lang="en-US" sz="2400" dirty="0" smtClean="0">
                <a:gradFill>
                  <a:gsLst>
                    <a:gs pos="2917">
                      <a:srgbClr val="505050"/>
                    </a:gs>
                    <a:gs pos="30000">
                      <a:srgbClr val="505050"/>
                    </a:gs>
                  </a:gsLst>
                  <a:lin ang="5400000" scaled="0"/>
                </a:gradFill>
              </a:rPr>
              <a:t>External content crawl via BCS</a:t>
            </a:r>
          </a:p>
          <a:p>
            <a:pPr>
              <a:lnSpc>
                <a:spcPct val="90000"/>
              </a:lnSpc>
              <a:spcAft>
                <a:spcPts val="600"/>
              </a:spcAft>
            </a:pPr>
            <a:r>
              <a:rPr lang="en-US" sz="2400" dirty="0" smtClean="0">
                <a:gradFill>
                  <a:gsLst>
                    <a:gs pos="2917">
                      <a:srgbClr val="505050"/>
                    </a:gs>
                    <a:gs pos="30000">
                      <a:srgbClr val="505050"/>
                    </a:gs>
                  </a:gsLst>
                  <a:lin ang="5400000" scaled="0"/>
                </a:gradFill>
              </a:rPr>
              <a:t>Content Enrichment</a:t>
            </a:r>
          </a:p>
        </p:txBody>
      </p:sp>
      <p:sp>
        <p:nvSpPr>
          <p:cNvPr id="9" name="TextBox 8"/>
          <p:cNvSpPr txBox="1"/>
          <p:nvPr/>
        </p:nvSpPr>
        <p:spPr>
          <a:xfrm>
            <a:off x="6629400" y="3867912"/>
            <a:ext cx="2883931" cy="2265236"/>
          </a:xfrm>
          <a:prstGeom prst="rect">
            <a:avLst/>
          </a:prstGeom>
          <a:noFill/>
        </p:spPr>
        <p:txBody>
          <a:bodyPr wrap="none" lIns="182880" tIns="146304" rIns="182880" bIns="146304" rtlCol="0">
            <a:spAutoFit/>
          </a:bodyPr>
          <a:lstStyle/>
          <a:p>
            <a:pPr>
              <a:lnSpc>
                <a:spcPct val="90000"/>
              </a:lnSpc>
              <a:spcAft>
                <a:spcPts val="600"/>
              </a:spcAft>
            </a:pPr>
            <a:r>
              <a:rPr lang="en-US" sz="2400" dirty="0">
                <a:gradFill>
                  <a:gsLst>
                    <a:gs pos="2917">
                      <a:srgbClr val="505050"/>
                    </a:gs>
                    <a:gs pos="30000">
                      <a:srgbClr val="505050"/>
                    </a:gs>
                  </a:gsLst>
                  <a:lin ang="5400000" scaled="0"/>
                </a:gradFill>
              </a:rPr>
              <a:t>Custom refiners</a:t>
            </a:r>
          </a:p>
          <a:p>
            <a:pPr>
              <a:lnSpc>
                <a:spcPct val="90000"/>
              </a:lnSpc>
              <a:spcAft>
                <a:spcPts val="600"/>
              </a:spcAft>
            </a:pPr>
            <a:r>
              <a:rPr lang="en-US" sz="2400" dirty="0">
                <a:gradFill>
                  <a:gsLst>
                    <a:gs pos="2917">
                      <a:srgbClr val="505050"/>
                    </a:gs>
                    <a:gs pos="30000">
                      <a:srgbClr val="505050"/>
                    </a:gs>
                  </a:gsLst>
                  <a:lin ang="5400000" scaled="0"/>
                </a:gradFill>
              </a:rPr>
              <a:t>Display </a:t>
            </a:r>
            <a:r>
              <a:rPr lang="en-US" sz="2400" dirty="0" smtClean="0">
                <a:gradFill>
                  <a:gsLst>
                    <a:gs pos="2917">
                      <a:srgbClr val="505050"/>
                    </a:gs>
                    <a:gs pos="30000">
                      <a:srgbClr val="505050"/>
                    </a:gs>
                  </a:gsLst>
                  <a:lin ang="5400000" scaled="0"/>
                </a:gradFill>
              </a:rPr>
              <a:t>Templates</a:t>
            </a:r>
            <a:endParaRPr lang="en-US" sz="2400" dirty="0">
              <a:gradFill>
                <a:gsLst>
                  <a:gs pos="2917">
                    <a:srgbClr val="505050"/>
                  </a:gs>
                  <a:gs pos="30000">
                    <a:srgbClr val="505050"/>
                  </a:gs>
                </a:gsLst>
                <a:lin ang="5400000" scaled="0"/>
              </a:gradFill>
            </a:endParaRPr>
          </a:p>
          <a:p>
            <a:pPr>
              <a:lnSpc>
                <a:spcPct val="90000"/>
              </a:lnSpc>
              <a:spcAft>
                <a:spcPts val="600"/>
              </a:spcAft>
            </a:pPr>
            <a:r>
              <a:rPr lang="en-US" sz="2400" dirty="0">
                <a:gradFill>
                  <a:gsLst>
                    <a:gs pos="2917">
                      <a:srgbClr val="505050"/>
                    </a:gs>
                    <a:gs pos="30000">
                      <a:srgbClr val="505050"/>
                    </a:gs>
                  </a:gsLst>
                  <a:lin ang="5400000" scaled="0"/>
                </a:gradFill>
              </a:rPr>
              <a:t>Query Rules</a:t>
            </a:r>
          </a:p>
          <a:p>
            <a:pPr>
              <a:lnSpc>
                <a:spcPct val="90000"/>
              </a:lnSpc>
              <a:spcAft>
                <a:spcPts val="600"/>
              </a:spcAft>
            </a:pPr>
            <a:r>
              <a:rPr lang="en-US" sz="2400" dirty="0">
                <a:gradFill>
                  <a:gsLst>
                    <a:gs pos="2917">
                      <a:srgbClr val="505050"/>
                    </a:gs>
                    <a:gs pos="30000">
                      <a:srgbClr val="505050"/>
                    </a:gs>
                  </a:gsLst>
                  <a:lin ang="5400000" scaled="0"/>
                </a:gradFill>
              </a:rPr>
              <a:t>Windows 8 UI</a:t>
            </a:r>
          </a:p>
          <a:p>
            <a:pPr>
              <a:lnSpc>
                <a:spcPct val="90000"/>
              </a:lnSpc>
              <a:spcAft>
                <a:spcPts val="600"/>
              </a:spcAft>
            </a:pPr>
            <a:endParaRPr lang="en-US" sz="2400" dirty="0">
              <a:gradFill>
                <a:gsLst>
                  <a:gs pos="2917">
                    <a:srgbClr val="505050"/>
                  </a:gs>
                  <a:gs pos="30000">
                    <a:srgbClr val="505050"/>
                  </a:gs>
                </a:gsLst>
                <a:lin ang="5400000" scaled="0"/>
              </a:gradFill>
            </a:endParaRPr>
          </a:p>
        </p:txBody>
      </p:sp>
    </p:spTree>
    <p:extLst>
      <p:ext uri="{BB962C8B-B14F-4D97-AF65-F5344CB8AC3E}">
        <p14:creationId xmlns:p14="http://schemas.microsoft.com/office/powerpoint/2010/main" val="2533428419"/>
      </p:ext>
    </p:extLst>
  </p:cSld>
  <p:clrMapOvr>
    <a:masterClrMapping/>
  </p:clrMapOvr>
  <p:transition>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25000" fill="hold" grpId="0" nodeType="withEffect" p14:presetBounceEnd="10000">
                                      <p:stCondLst>
                                        <p:cond delay="0"/>
                                      </p:stCondLst>
                                      <p:childTnLst>
                                        <p:animMotion origin="layout" path="M -3.02783E-6 1.88379E-6 L -3.02783E-6 0.05878 " pathEditMode="fixed" rAng="0" ptsTypes="AA" p14:bounceEnd="10000">
                                          <p:cBhvr>
                                            <p:cTn id="6" dur="1000" fill="hold"/>
                                            <p:tgtEl>
                                              <p:spTgt spid="3"/>
                                            </p:tgtEl>
                                            <p:attrNameLst>
                                              <p:attrName>ppt_x</p:attrName>
                                              <p:attrName>ppt_y</p:attrName>
                                            </p:attrNameLst>
                                          </p:cBhvr>
                                          <p:rCtr x="0" y="292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25000" fill="hold" grpId="0" nodeType="withEffect">
                                      <p:stCondLst>
                                        <p:cond delay="0"/>
                                      </p:stCondLst>
                                      <p:childTnLst>
                                        <p:animMotion origin="layout" path="M -3.02783E-6 1.88379E-6 L -3.02783E-6 0.05878 " pathEditMode="fixed" rAng="0" ptsTypes="AA">
                                          <p:cBhvr>
                                            <p:cTn id="6" dur="1000" fill="hold"/>
                                            <p:tgtEl>
                                              <p:spTgt spid="3"/>
                                            </p:tgtEl>
                                            <p:attrNameLst>
                                              <p:attrName>ppt_x</p:attrName>
                                              <p:attrName>ppt_y</p:attrName>
                                            </p:attrNameLst>
                                          </p:cBhvr>
                                          <p:rCtr x="0" y="292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Business Connectivity Services?</a:t>
            </a:r>
          </a:p>
        </p:txBody>
      </p:sp>
      <p:sp>
        <p:nvSpPr>
          <p:cNvPr id="3" name="Text Placeholder 2"/>
          <p:cNvSpPr>
            <a:spLocks noGrp="1"/>
          </p:cNvSpPr>
          <p:nvPr>
            <p:ph type="body" sz="quarter" idx="10"/>
          </p:nvPr>
        </p:nvSpPr>
        <p:spPr/>
        <p:txBody>
          <a:bodyPr/>
          <a:lstStyle/>
          <a:p>
            <a:r>
              <a:rPr lang="en-US" dirty="0" smtClean="0"/>
              <a:t>Connects external data sources to SharePoint</a:t>
            </a:r>
          </a:p>
          <a:p>
            <a:r>
              <a:rPr lang="en-US" dirty="0" smtClean="0"/>
              <a:t>Can be used as a search source</a:t>
            </a:r>
          </a:p>
          <a:p>
            <a:r>
              <a:rPr lang="en-US" dirty="0" smtClean="0"/>
              <a:t>Has several flavors</a:t>
            </a:r>
          </a:p>
        </p:txBody>
      </p:sp>
      <p:sp>
        <p:nvSpPr>
          <p:cNvPr id="4" name="TextBox 3"/>
          <p:cNvSpPr txBox="1"/>
          <p:nvPr/>
        </p:nvSpPr>
        <p:spPr>
          <a:xfrm>
            <a:off x="6309676" y="4411652"/>
            <a:ext cx="369397" cy="627864"/>
          </a:xfrm>
          <a:prstGeom prst="rect">
            <a:avLst/>
          </a:prstGeom>
          <a:noFill/>
        </p:spPr>
        <p:txBody>
          <a:bodyPr wrap="none" lIns="182880" tIns="146304" rIns="182880" bIns="146304" rtlCol="0">
            <a:spAutoFit/>
          </a:bodyPr>
          <a:lstStyle/>
          <a:p>
            <a:pPr>
              <a:lnSpc>
                <a:spcPct val="90000"/>
              </a:lnSpc>
              <a:spcAft>
                <a:spcPts val="600"/>
              </a:spcAft>
            </a:pPr>
            <a:endParaRPr lang="en-US" sz="2400" dirty="0" err="1" smtClean="0">
              <a:gradFill>
                <a:gsLst>
                  <a:gs pos="2917">
                    <a:srgbClr val="505050"/>
                  </a:gs>
                  <a:gs pos="30000">
                    <a:srgbClr val="505050"/>
                  </a:gs>
                </a:gsLst>
                <a:lin ang="5400000" scaled="0"/>
              </a:gradFill>
            </a:endParaRPr>
          </a:p>
        </p:txBody>
      </p:sp>
      <p:graphicFrame>
        <p:nvGraphicFramePr>
          <p:cNvPr id="6" name="Table 5"/>
          <p:cNvGraphicFramePr>
            <a:graphicFrameLocks noGrp="1"/>
          </p:cNvGraphicFramePr>
          <p:nvPr>
            <p:extLst/>
          </p:nvPr>
        </p:nvGraphicFramePr>
        <p:xfrm>
          <a:off x="4772279" y="3455566"/>
          <a:ext cx="2891917" cy="1483360"/>
        </p:xfrm>
        <a:graphic>
          <a:graphicData uri="http://schemas.openxmlformats.org/drawingml/2006/table">
            <a:tbl>
              <a:tblPr bandRow="1">
                <a:tableStyleId>{5C22544A-7EE6-4342-B048-85BDC9FD1C3A}</a:tableStyleId>
              </a:tblPr>
              <a:tblGrid>
                <a:gridCol w="1170305"/>
                <a:gridCol w="1721612"/>
              </a:tblGrid>
              <a:tr h="370840">
                <a:tc rowSpan="2">
                  <a:txBody>
                    <a:bodyPr/>
                    <a:lstStyle/>
                    <a:p>
                      <a:r>
                        <a:rPr lang="en-US" dirty="0" smtClean="0"/>
                        <a:t>No-Code</a:t>
                      </a:r>
                      <a:endParaRPr lang="en-US" dirty="0"/>
                    </a:p>
                  </a:txBody>
                  <a:tcPr/>
                </a:tc>
                <a:tc>
                  <a:txBody>
                    <a:bodyPr/>
                    <a:lstStyle/>
                    <a:p>
                      <a:r>
                        <a:rPr lang="en-US" dirty="0" err="1" smtClean="0"/>
                        <a:t>OData</a:t>
                      </a:r>
                      <a:endParaRPr lang="en-US" dirty="0"/>
                    </a:p>
                  </a:txBody>
                  <a:tcPr/>
                </a:tc>
              </a:tr>
              <a:tr h="370840">
                <a:tc vMerge="1">
                  <a:txBody>
                    <a:bodyPr/>
                    <a:lstStyle/>
                    <a:p>
                      <a:endParaRPr lang="en-US" dirty="0"/>
                    </a:p>
                  </a:txBody>
                  <a:tcPr/>
                </a:tc>
                <a:tc>
                  <a:txBody>
                    <a:bodyPr/>
                    <a:lstStyle/>
                    <a:p>
                      <a:r>
                        <a:rPr lang="en-US" dirty="0" smtClean="0"/>
                        <a:t>SQL</a:t>
                      </a:r>
                      <a:endParaRPr lang="en-US" dirty="0"/>
                    </a:p>
                  </a:txBody>
                  <a:tcPr/>
                </a:tc>
              </a:tr>
              <a:tr h="370840">
                <a:tc rowSpan="2">
                  <a:txBody>
                    <a:bodyPr/>
                    <a:lstStyle/>
                    <a:p>
                      <a:r>
                        <a:rPr lang="en-US" dirty="0" smtClean="0"/>
                        <a:t>Code</a:t>
                      </a:r>
                      <a:endParaRPr lang="en-US" dirty="0"/>
                    </a:p>
                  </a:txBody>
                  <a:tcPr/>
                </a:tc>
                <a:tc>
                  <a:txBody>
                    <a:bodyPr/>
                    <a:lstStyle/>
                    <a:p>
                      <a:r>
                        <a:rPr lang="en-US" dirty="0" smtClean="0"/>
                        <a:t>WCF</a:t>
                      </a:r>
                      <a:endParaRPr lang="en-US" dirty="0"/>
                    </a:p>
                  </a:txBody>
                  <a:tcPr/>
                </a:tc>
              </a:tr>
              <a:tr h="370840">
                <a:tc vMerge="1">
                  <a:txBody>
                    <a:bodyPr/>
                    <a:lstStyle/>
                    <a:p>
                      <a:endParaRPr lang="en-US" dirty="0"/>
                    </a:p>
                  </a:txBody>
                  <a:tcPr/>
                </a:tc>
                <a:tc>
                  <a:txBody>
                    <a:bodyPr/>
                    <a:lstStyle/>
                    <a:p>
                      <a:r>
                        <a:rPr lang="en-US" dirty="0" smtClean="0"/>
                        <a:t>.NET Assembly</a:t>
                      </a:r>
                      <a:endParaRPr lang="en-US" dirty="0"/>
                    </a:p>
                  </a:txBody>
                  <a:tcPr/>
                </a:tc>
              </a:tr>
            </a:tbl>
          </a:graphicData>
        </a:graphic>
      </p:graphicFrame>
      <p:sp>
        <p:nvSpPr>
          <p:cNvPr id="7" name="TextBox 6"/>
          <p:cNvSpPr txBox="1"/>
          <p:nvPr/>
        </p:nvSpPr>
        <p:spPr>
          <a:xfrm>
            <a:off x="274638" y="5143164"/>
            <a:ext cx="7941213" cy="849463"/>
          </a:xfrm>
          <a:prstGeom prst="rect">
            <a:avLst/>
          </a:prstGeom>
          <a:noFill/>
        </p:spPr>
        <p:txBody>
          <a:bodyPr wrap="none" lIns="182880" tIns="146304" rIns="182880" bIns="146304" rtlCol="0">
            <a:spAutoFit/>
          </a:bodyPr>
          <a:lstStyle/>
          <a:p>
            <a:pPr>
              <a:lnSpc>
                <a:spcPct val="90000"/>
              </a:lnSpc>
              <a:spcBef>
                <a:spcPct val="20000"/>
              </a:spcBef>
              <a:buSzPct val="90000"/>
            </a:pPr>
            <a:r>
              <a:rPr lang="en-US" sz="4000" dirty="0">
                <a:gradFill>
                  <a:gsLst>
                    <a:gs pos="1250">
                      <a:srgbClr val="012654"/>
                    </a:gs>
                    <a:gs pos="99000">
                      <a:srgbClr val="012654"/>
                    </a:gs>
                  </a:gsLst>
                  <a:lin ang="5400000" scaled="0"/>
                </a:gradFill>
                <a:latin typeface="Segoe UI Light"/>
              </a:rPr>
              <a:t>We’re going to build a WCF service</a:t>
            </a:r>
          </a:p>
        </p:txBody>
      </p:sp>
    </p:spTree>
    <p:extLst>
      <p:ext uri="{BB962C8B-B14F-4D97-AF65-F5344CB8AC3E}">
        <p14:creationId xmlns:p14="http://schemas.microsoft.com/office/powerpoint/2010/main" val="12539346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BCS request </a:t>
            </a:r>
            <a:r>
              <a:rPr lang="en-US" smtClean="0"/>
              <a:t>methods</a:t>
            </a:r>
            <a:endParaRPr lang="en-US" dirty="0"/>
          </a:p>
        </p:txBody>
      </p:sp>
      <p:sp>
        <p:nvSpPr>
          <p:cNvPr id="3" name="Text Placeholder 2"/>
          <p:cNvSpPr>
            <a:spLocks noGrp="1"/>
          </p:cNvSpPr>
          <p:nvPr>
            <p:ph type="body" sz="quarter" idx="10"/>
          </p:nvPr>
        </p:nvSpPr>
        <p:spPr/>
        <p:txBody>
          <a:bodyPr/>
          <a:lstStyle/>
          <a:p>
            <a:endParaRPr lang="en-US"/>
          </a:p>
        </p:txBody>
      </p:sp>
      <p:sp>
        <p:nvSpPr>
          <p:cNvPr id="5" name="Rectangle 4"/>
          <p:cNvSpPr/>
          <p:nvPr/>
        </p:nvSpPr>
        <p:spPr bwMode="auto">
          <a:xfrm>
            <a:off x="1189038" y="2125663"/>
            <a:ext cx="1828800" cy="36576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BCS</a:t>
            </a:r>
          </a:p>
        </p:txBody>
      </p:sp>
      <p:sp>
        <p:nvSpPr>
          <p:cNvPr id="8" name="Rectangle 7"/>
          <p:cNvSpPr/>
          <p:nvPr/>
        </p:nvSpPr>
        <p:spPr bwMode="auto">
          <a:xfrm>
            <a:off x="9418638" y="2110241"/>
            <a:ext cx="1828800" cy="3673022"/>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Your</a:t>
            </a:r>
          </a:p>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Service</a:t>
            </a:r>
          </a:p>
        </p:txBody>
      </p:sp>
      <p:cxnSp>
        <p:nvCxnSpPr>
          <p:cNvPr id="23" name="Straight Arrow Connector 22"/>
          <p:cNvCxnSpPr/>
          <p:nvPr/>
        </p:nvCxnSpPr>
        <p:spPr>
          <a:xfrm>
            <a:off x="2990088" y="2491433"/>
            <a:ext cx="6400800" cy="0"/>
          </a:xfrm>
          <a:prstGeom prst="straightConnector1">
            <a:avLst/>
          </a:prstGeom>
          <a:ln w="63500">
            <a:solidFill>
              <a:schemeClr val="accent5"/>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3017838" y="1886218"/>
            <a:ext cx="1404872"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Finder()</a:t>
            </a:r>
          </a:p>
        </p:txBody>
      </p:sp>
      <p:sp>
        <p:nvSpPr>
          <p:cNvPr id="25" name="TextBox 24"/>
          <p:cNvSpPr txBox="1"/>
          <p:nvPr/>
        </p:nvSpPr>
        <p:spPr>
          <a:xfrm>
            <a:off x="7589838" y="2582902"/>
            <a:ext cx="1959511"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[id1,id2,id3]</a:t>
            </a:r>
          </a:p>
        </p:txBody>
      </p:sp>
      <p:cxnSp>
        <p:nvCxnSpPr>
          <p:cNvPr id="26" name="Straight Arrow Connector 25"/>
          <p:cNvCxnSpPr/>
          <p:nvPr/>
        </p:nvCxnSpPr>
        <p:spPr>
          <a:xfrm>
            <a:off x="2988832" y="3954463"/>
            <a:ext cx="6400800" cy="0"/>
          </a:xfrm>
          <a:prstGeom prst="straightConnector1">
            <a:avLst/>
          </a:prstGeom>
          <a:ln w="63500">
            <a:solidFill>
              <a:schemeClr val="accent5"/>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2988832" y="3349248"/>
            <a:ext cx="2865208" cy="627864"/>
          </a:xfrm>
          <a:prstGeom prst="rect">
            <a:avLst/>
          </a:prstGeom>
          <a:noFill/>
        </p:spPr>
        <p:txBody>
          <a:bodyPr wrap="none" lIns="182880" tIns="146304" rIns="182880" bIns="146304" rtlCol="0">
            <a:spAutoFit/>
          </a:bodyPr>
          <a:lstStyle/>
          <a:p>
            <a:pPr>
              <a:lnSpc>
                <a:spcPct val="90000"/>
              </a:lnSpc>
              <a:spcAft>
                <a:spcPts val="600"/>
              </a:spcAft>
            </a:pPr>
            <a:r>
              <a:rPr lang="en-US" sz="2400" dirty="0" err="1" smtClean="0">
                <a:gradFill>
                  <a:gsLst>
                    <a:gs pos="2917">
                      <a:srgbClr val="505050"/>
                    </a:gs>
                    <a:gs pos="30000">
                      <a:srgbClr val="505050"/>
                    </a:gs>
                  </a:gsLst>
                  <a:lin ang="5400000" scaled="0"/>
                </a:gradFill>
              </a:rPr>
              <a:t>SpecificFinder</a:t>
            </a:r>
            <a:r>
              <a:rPr lang="en-US" sz="2400" dirty="0" smtClean="0">
                <a:gradFill>
                  <a:gsLst>
                    <a:gs pos="2917">
                      <a:srgbClr val="505050"/>
                    </a:gs>
                    <a:gs pos="30000">
                      <a:srgbClr val="505050"/>
                    </a:gs>
                  </a:gsLst>
                  <a:lin ang="5400000" scaled="0"/>
                </a:gradFill>
              </a:rPr>
              <a:t>(id1)</a:t>
            </a:r>
          </a:p>
        </p:txBody>
      </p:sp>
      <p:sp>
        <p:nvSpPr>
          <p:cNvPr id="28" name="TextBox 27"/>
          <p:cNvSpPr txBox="1"/>
          <p:nvPr/>
        </p:nvSpPr>
        <p:spPr>
          <a:xfrm>
            <a:off x="6910100" y="4045932"/>
            <a:ext cx="2639249"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[id1’s properties]</a:t>
            </a:r>
          </a:p>
        </p:txBody>
      </p:sp>
      <p:cxnSp>
        <p:nvCxnSpPr>
          <p:cNvPr id="29" name="Straight Arrow Connector 28"/>
          <p:cNvCxnSpPr/>
          <p:nvPr/>
        </p:nvCxnSpPr>
        <p:spPr>
          <a:xfrm>
            <a:off x="2990088" y="5280994"/>
            <a:ext cx="6400800" cy="0"/>
          </a:xfrm>
          <a:prstGeom prst="straightConnector1">
            <a:avLst/>
          </a:prstGeom>
          <a:ln w="63500">
            <a:solidFill>
              <a:schemeClr val="accent5"/>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3038699" y="4675779"/>
            <a:ext cx="3114122" cy="627864"/>
          </a:xfrm>
          <a:prstGeom prst="rect">
            <a:avLst/>
          </a:prstGeom>
          <a:noFill/>
        </p:spPr>
        <p:txBody>
          <a:bodyPr wrap="none" lIns="182880" tIns="146304" rIns="182880" bIns="146304" rtlCol="0">
            <a:spAutoFit/>
          </a:bodyPr>
          <a:lstStyle/>
          <a:p>
            <a:pPr>
              <a:lnSpc>
                <a:spcPct val="90000"/>
              </a:lnSpc>
              <a:spcAft>
                <a:spcPts val="600"/>
              </a:spcAft>
            </a:pPr>
            <a:r>
              <a:rPr lang="en-US" sz="2400" dirty="0" err="1" smtClean="0">
                <a:gradFill>
                  <a:gsLst>
                    <a:gs pos="2917">
                      <a:srgbClr val="505050"/>
                    </a:gs>
                    <a:gs pos="30000">
                      <a:srgbClr val="505050"/>
                    </a:gs>
                  </a:gsLst>
                  <a:lin ang="5400000" scaled="0"/>
                </a:gradFill>
              </a:rPr>
              <a:t>StreamAccessor</a:t>
            </a:r>
            <a:r>
              <a:rPr lang="en-US" sz="2400" dirty="0" smtClean="0">
                <a:gradFill>
                  <a:gsLst>
                    <a:gs pos="2917">
                      <a:srgbClr val="505050"/>
                    </a:gs>
                    <a:gs pos="30000">
                      <a:srgbClr val="505050"/>
                    </a:gs>
                  </a:gsLst>
                  <a:lin ang="5400000" scaled="0"/>
                </a:gradFill>
              </a:rPr>
              <a:t>(id1)</a:t>
            </a:r>
          </a:p>
        </p:txBody>
      </p:sp>
      <p:sp>
        <p:nvSpPr>
          <p:cNvPr id="31" name="TextBox 30"/>
          <p:cNvSpPr txBox="1"/>
          <p:nvPr/>
        </p:nvSpPr>
        <p:spPr>
          <a:xfrm>
            <a:off x="7610699" y="5372463"/>
            <a:ext cx="1845762"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[id1’s data]</a:t>
            </a:r>
          </a:p>
        </p:txBody>
      </p:sp>
      <p:sp>
        <p:nvSpPr>
          <p:cNvPr id="32" name="TextBox 31"/>
          <p:cNvSpPr txBox="1"/>
          <p:nvPr/>
        </p:nvSpPr>
        <p:spPr>
          <a:xfrm>
            <a:off x="643442" y="6069799"/>
            <a:ext cx="11149591"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rgbClr val="505050"/>
                    </a:gs>
                    <a:gs pos="30000">
                      <a:srgbClr val="505050"/>
                    </a:gs>
                  </a:gsLst>
                  <a:lin ang="5400000" scaled="0"/>
                </a:gradFill>
              </a:rPr>
              <a:t>For incremental crawls: ChangedIdEnumerator and DeletedIdEnumerator used instead of Finder</a:t>
            </a:r>
          </a:p>
        </p:txBody>
      </p:sp>
    </p:spTree>
    <p:extLst>
      <p:ext uri="{BB962C8B-B14F-4D97-AF65-F5344CB8AC3E}">
        <p14:creationId xmlns:p14="http://schemas.microsoft.com/office/powerpoint/2010/main" val="31578187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childTnLst>
                          </p:cTn>
                        </p:par>
                        <p:par>
                          <p:cTn id="9" fill="hold">
                            <p:stCondLst>
                              <p:cond delay="0"/>
                            </p:stCondLst>
                            <p:childTnLst>
                              <p:par>
                                <p:cTn id="10" presetID="63" presetClass="path" presetSubtype="0" accel="50000" decel="50000" fill="hold" grpId="1" nodeType="afterEffect">
                                  <p:stCondLst>
                                    <p:cond delay="0"/>
                                  </p:stCondLst>
                                  <p:childTnLst>
                                    <p:animMotion origin="layout" path="M -9.29283E-7 -1.03949E-6 L 0.41422 -1.03949E-6 " pathEditMode="relative" rAng="0" ptsTypes="AA">
                                      <p:cBhvr>
                                        <p:cTn id="11" dur="2000" fill="hold"/>
                                        <p:tgtEl>
                                          <p:spTgt spid="24"/>
                                        </p:tgtEl>
                                        <p:attrNameLst>
                                          <p:attrName>ppt_x</p:attrName>
                                          <p:attrName>ppt_y</p:attrName>
                                        </p:attrNameLst>
                                      </p:cBhvr>
                                      <p:rCtr x="20705" y="0"/>
                                    </p:animMotion>
                                  </p:childTnLst>
                                </p:cTn>
                              </p:par>
                            </p:childTnLst>
                          </p:cTn>
                        </p:par>
                        <p:par>
                          <p:cTn id="12" fill="hold">
                            <p:stCondLst>
                              <p:cond delay="2000"/>
                            </p:stCondLst>
                            <p:childTnLst>
                              <p:par>
                                <p:cTn id="13" presetID="1" presetClass="entr" presetSubtype="0"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par>
                          <p:cTn id="15" fill="hold">
                            <p:stCondLst>
                              <p:cond delay="2000"/>
                            </p:stCondLst>
                            <p:childTnLst>
                              <p:par>
                                <p:cTn id="16" presetID="35" presetClass="path" presetSubtype="0" accel="50000" decel="50000" fill="hold" grpId="1" nodeType="afterEffect">
                                  <p:stCondLst>
                                    <p:cond delay="0"/>
                                  </p:stCondLst>
                                  <p:childTnLst>
                                    <p:animMotion origin="layout" path="M 2.25938E-6 2.10168E-6 L -0.37286 2.10168E-6 " pathEditMode="relative" rAng="0" ptsTypes="AA">
                                      <p:cBhvr>
                                        <p:cTn id="17" dur="2000" fill="hold"/>
                                        <p:tgtEl>
                                          <p:spTgt spid="25"/>
                                        </p:tgtEl>
                                        <p:attrNameLst>
                                          <p:attrName>ppt_x</p:attrName>
                                          <p:attrName>ppt_y</p:attrName>
                                        </p:attrNameLst>
                                      </p:cBhvr>
                                      <p:rCtr x="-18649" y="0"/>
                                    </p:animMotion>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27"/>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26"/>
                                        </p:tgtEl>
                                        <p:attrNameLst>
                                          <p:attrName>style.visibility</p:attrName>
                                        </p:attrNameLst>
                                      </p:cBhvr>
                                      <p:to>
                                        <p:strVal val="visible"/>
                                      </p:to>
                                    </p:set>
                                  </p:childTnLst>
                                </p:cTn>
                              </p:par>
                            </p:childTnLst>
                          </p:cTn>
                        </p:par>
                        <p:par>
                          <p:cTn id="24" fill="hold">
                            <p:stCondLst>
                              <p:cond delay="0"/>
                            </p:stCondLst>
                            <p:childTnLst>
                              <p:par>
                                <p:cTn id="25" presetID="63" presetClass="path" presetSubtype="0" accel="50000" decel="50000" fill="hold" grpId="1" nodeType="afterEffect">
                                  <p:stCondLst>
                                    <p:cond delay="0"/>
                                  </p:stCondLst>
                                  <p:childTnLst>
                                    <p:animMotion origin="layout" path="M -1.65943E-6 -4.17612E-6 L 0.29155 -4.17612E-6 " pathEditMode="relative" rAng="0" ptsTypes="AA">
                                      <p:cBhvr>
                                        <p:cTn id="26" dur="2000" fill="hold"/>
                                        <p:tgtEl>
                                          <p:spTgt spid="27"/>
                                        </p:tgtEl>
                                        <p:attrNameLst>
                                          <p:attrName>ppt_x</p:attrName>
                                          <p:attrName>ppt_y</p:attrName>
                                        </p:attrNameLst>
                                      </p:cBhvr>
                                      <p:rCtr x="14577" y="0"/>
                                    </p:animMotion>
                                  </p:childTnLst>
                                </p:cTn>
                              </p:par>
                            </p:childTnLst>
                          </p:cTn>
                        </p:par>
                        <p:par>
                          <p:cTn id="27" fill="hold">
                            <p:stCondLst>
                              <p:cond delay="2000"/>
                            </p:stCondLst>
                            <p:childTnLst>
                              <p:par>
                                <p:cTn id="28" presetID="1" presetClass="entr" presetSubtype="0"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childTnLst>
                                </p:cTn>
                              </p:par>
                            </p:childTnLst>
                          </p:cTn>
                        </p:par>
                        <p:par>
                          <p:cTn id="30" fill="hold">
                            <p:stCondLst>
                              <p:cond delay="2000"/>
                            </p:stCondLst>
                            <p:childTnLst>
                              <p:par>
                                <p:cTn id="31" presetID="35" presetClass="path" presetSubtype="0" accel="50000" decel="50000" fill="hold" grpId="1" nodeType="afterEffect">
                                  <p:stCondLst>
                                    <p:cond delay="0"/>
                                  </p:stCondLst>
                                  <p:childTnLst>
                                    <p:animMotion origin="layout" path="M -9.16518E-7 -1.03495E-6 L -0.32104 -1.03495E-6 " pathEditMode="relative" rAng="0" ptsTypes="AA">
                                      <p:cBhvr>
                                        <p:cTn id="32" dur="2000" fill="hold"/>
                                        <p:tgtEl>
                                          <p:spTgt spid="28"/>
                                        </p:tgtEl>
                                        <p:attrNameLst>
                                          <p:attrName>ppt_x</p:attrName>
                                          <p:attrName>ppt_y</p:attrName>
                                        </p:attrNameLst>
                                      </p:cBhvr>
                                      <p:rCtr x="-16058" y="0"/>
                                    </p:animMotion>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9"/>
                                        </p:tgtEl>
                                        <p:attrNameLst>
                                          <p:attrName>style.visibility</p:attrName>
                                        </p:attrNameLst>
                                      </p:cBhvr>
                                      <p:to>
                                        <p:strVal val="visible"/>
                                      </p:to>
                                    </p:set>
                                  </p:childTnLst>
                                </p:cTn>
                              </p:par>
                            </p:childTnLst>
                          </p:cTn>
                        </p:par>
                        <p:par>
                          <p:cTn id="39" fill="hold">
                            <p:stCondLst>
                              <p:cond delay="0"/>
                            </p:stCondLst>
                            <p:childTnLst>
                              <p:par>
                                <p:cTn id="40" presetID="63" presetClass="path" presetSubtype="0" accel="50000" decel="50000" fill="hold" grpId="1" nodeType="afterEffect">
                                  <p:stCondLst>
                                    <p:cond delay="0"/>
                                  </p:stCondLst>
                                  <p:childTnLst>
                                    <p:animMotion origin="layout" path="M -3.01762E-6 4.56196E-6 L 0.27062 4.56196E-6 " pathEditMode="relative" rAng="0" ptsTypes="AA">
                                      <p:cBhvr>
                                        <p:cTn id="41" dur="2000" fill="hold"/>
                                        <p:tgtEl>
                                          <p:spTgt spid="30"/>
                                        </p:tgtEl>
                                        <p:attrNameLst>
                                          <p:attrName>ppt_x</p:attrName>
                                          <p:attrName>ppt_y</p:attrName>
                                        </p:attrNameLst>
                                      </p:cBhvr>
                                      <p:rCtr x="13531" y="0"/>
                                    </p:animMotion>
                                  </p:childTnLst>
                                </p:cTn>
                              </p:par>
                            </p:childTnLst>
                          </p:cTn>
                        </p:par>
                        <p:par>
                          <p:cTn id="42" fill="hold">
                            <p:stCondLst>
                              <p:cond delay="2000"/>
                            </p:stCondLst>
                            <p:childTnLst>
                              <p:par>
                                <p:cTn id="43" presetID="1" presetClass="entr" presetSubtype="0" fill="hold" grpId="0" nodeType="afterEffect">
                                  <p:stCondLst>
                                    <p:cond delay="0"/>
                                  </p:stCondLst>
                                  <p:childTnLst>
                                    <p:set>
                                      <p:cBhvr>
                                        <p:cTn id="44" dur="1" fill="hold">
                                          <p:stCondLst>
                                            <p:cond delay="0"/>
                                          </p:stCondLst>
                                        </p:cTn>
                                        <p:tgtEl>
                                          <p:spTgt spid="31"/>
                                        </p:tgtEl>
                                        <p:attrNameLst>
                                          <p:attrName>style.visibility</p:attrName>
                                        </p:attrNameLst>
                                      </p:cBhvr>
                                      <p:to>
                                        <p:strVal val="visible"/>
                                      </p:to>
                                    </p:set>
                                  </p:childTnLst>
                                </p:cTn>
                              </p:par>
                            </p:childTnLst>
                          </p:cTn>
                        </p:par>
                        <p:par>
                          <p:cTn id="45" fill="hold">
                            <p:stCondLst>
                              <p:cond delay="2000"/>
                            </p:stCondLst>
                            <p:childTnLst>
                              <p:par>
                                <p:cTn id="46" presetID="35" presetClass="path" presetSubtype="0" accel="50000" decel="50000" fill="hold" grpId="1" nodeType="afterEffect">
                                  <p:stCondLst>
                                    <p:cond delay="0"/>
                                  </p:stCondLst>
                                  <p:childTnLst>
                                    <p:animMotion origin="layout" path="M -1.82027E-6 -2.29687E-6 L -0.37286 -2.29687E-6 " pathEditMode="relative" rAng="0" ptsTypes="AA">
                                      <p:cBhvr>
                                        <p:cTn id="47" dur="2000" fill="hold"/>
                                        <p:tgtEl>
                                          <p:spTgt spid="31"/>
                                        </p:tgtEl>
                                        <p:attrNameLst>
                                          <p:attrName>ppt_x</p:attrName>
                                          <p:attrName>ppt_y</p:attrName>
                                        </p:attrNameLst>
                                      </p:cBhvr>
                                      <p:rCtr x="-18649" y="0"/>
                                    </p:animMotion>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4" grpId="1"/>
      <p:bldP spid="25" grpId="0"/>
      <p:bldP spid="25" grpId="1"/>
      <p:bldP spid="27" grpId="0"/>
      <p:bldP spid="27" grpId="1"/>
      <p:bldP spid="28" grpId="0"/>
      <p:bldP spid="28" grpId="1"/>
      <p:bldP spid="30" grpId="0"/>
      <p:bldP spid="30" grpId="1"/>
      <p:bldP spid="31" grpId="0"/>
      <p:bldP spid="31" grpId="1"/>
      <p:bldP spid="3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Optimize BCS for search</a:t>
            </a:r>
            <a:endParaRPr lang="en-US" dirty="0"/>
          </a:p>
        </p:txBody>
      </p:sp>
      <p:sp>
        <p:nvSpPr>
          <p:cNvPr id="3" name="Text Placeholder 2"/>
          <p:cNvSpPr>
            <a:spLocks noGrp="1"/>
          </p:cNvSpPr>
          <p:nvPr>
            <p:ph type="body" sz="quarter" idx="10"/>
          </p:nvPr>
        </p:nvSpPr>
        <p:spPr/>
        <p:txBody>
          <a:bodyPr numCol="1"/>
          <a:lstStyle/>
          <a:p>
            <a:r>
              <a:rPr lang="en-US" dirty="0" smtClean="0"/>
              <a:t>Enable full search experience</a:t>
            </a:r>
          </a:p>
          <a:p>
            <a:pPr lvl="1"/>
            <a:r>
              <a:rPr lang="en-US" dirty="0" smtClean="0"/>
              <a:t>Mark the source as search enabled</a:t>
            </a:r>
          </a:p>
          <a:p>
            <a:pPr lvl="1"/>
            <a:r>
              <a:rPr lang="en-US" dirty="0" smtClean="0"/>
              <a:t>Document contents</a:t>
            </a:r>
          </a:p>
          <a:p>
            <a:pPr lvl="1"/>
            <a:r>
              <a:rPr lang="en-US" dirty="0" smtClean="0"/>
              <a:t>External URL</a:t>
            </a:r>
          </a:p>
          <a:p>
            <a:pPr lvl="1"/>
            <a:endParaRPr lang="en-US" dirty="0" smtClean="0"/>
          </a:p>
          <a:p>
            <a:r>
              <a:rPr lang="en-US" dirty="0"/>
              <a:t>Plan for volume</a:t>
            </a:r>
          </a:p>
          <a:p>
            <a:pPr lvl="1"/>
            <a:r>
              <a:rPr lang="en-US" dirty="0"/>
              <a:t>Paging results</a:t>
            </a:r>
          </a:p>
          <a:p>
            <a:pPr lvl="1"/>
            <a:r>
              <a:rPr lang="en-US" dirty="0"/>
              <a:t>Only return the data needed</a:t>
            </a:r>
          </a:p>
          <a:p>
            <a:pPr lvl="1"/>
            <a:endParaRPr lang="en-US" dirty="0"/>
          </a:p>
          <a:p>
            <a:r>
              <a:rPr lang="en-US" dirty="0"/>
              <a:t>Plan for changes</a:t>
            </a:r>
          </a:p>
          <a:p>
            <a:pPr lvl="1"/>
            <a:r>
              <a:rPr lang="en-US" dirty="0"/>
              <a:t>Implement incremental crawling</a:t>
            </a:r>
          </a:p>
          <a:p>
            <a:endParaRPr lang="en-US" dirty="0"/>
          </a:p>
        </p:txBody>
      </p:sp>
      <p:sp>
        <p:nvSpPr>
          <p:cNvPr id="10" name="Text Placeholder 2"/>
          <p:cNvSpPr txBox="1">
            <a:spLocks/>
          </p:cNvSpPr>
          <p:nvPr/>
        </p:nvSpPr>
        <p:spPr>
          <a:xfrm>
            <a:off x="4846638" y="1211263"/>
            <a:ext cx="5394901" cy="6093976"/>
          </a:xfrm>
          <a:prstGeom prst="rect">
            <a:avLst/>
          </a:prstGeom>
        </p:spPr>
        <p:txBody>
          <a:bodyPr vert="horz" wrap="square" lIns="146304" tIns="91440" rIns="146304" bIns="91440" numCol="1"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lumMod val="40000"/>
                        <a:lumOff val="60000"/>
                      </a:schemeClr>
                    </a:gs>
                    <a:gs pos="99000">
                      <a:schemeClr val="tx2">
                        <a:lumMod val="40000"/>
                        <a:lumOff val="60000"/>
                      </a:schemeClr>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dirty="0" smtClean="0">
              <a:gradFill>
                <a:gsLst>
                  <a:gs pos="1250">
                    <a:srgbClr val="012654">
                      <a:lumMod val="40000"/>
                      <a:lumOff val="60000"/>
                    </a:srgbClr>
                  </a:gs>
                  <a:gs pos="99000">
                    <a:srgbClr val="012654">
                      <a:lumMod val="40000"/>
                      <a:lumOff val="60000"/>
                    </a:srgbClr>
                  </a:gs>
                </a:gsLst>
                <a:lin ang="5400000" scaled="0"/>
              </a:gradFill>
            </a:endParaRPr>
          </a:p>
          <a:p>
            <a:pPr lvl="1"/>
            <a:r>
              <a:rPr lang="en-US" dirty="0" smtClean="0">
                <a:gradFill>
                  <a:gsLst>
                    <a:gs pos="1250">
                      <a:srgbClr val="505050"/>
                    </a:gs>
                    <a:gs pos="100000">
                      <a:srgbClr val="505050"/>
                    </a:gs>
                  </a:gsLst>
                  <a:lin ang="5400000" scaled="0"/>
                </a:gradFill>
              </a:rPr>
              <a:t>→ ShowInSearchUI</a:t>
            </a:r>
          </a:p>
          <a:p>
            <a:pPr lvl="1"/>
            <a:r>
              <a:rPr lang="en-US" dirty="0">
                <a:gradFill>
                  <a:gsLst>
                    <a:gs pos="1250">
                      <a:srgbClr val="505050"/>
                    </a:gs>
                    <a:gs pos="100000">
                      <a:srgbClr val="505050"/>
                    </a:gs>
                  </a:gsLst>
                  <a:lin ang="5400000" scaled="0"/>
                </a:gradFill>
              </a:rPr>
              <a:t>→ </a:t>
            </a:r>
            <a:r>
              <a:rPr lang="en-US" dirty="0" smtClean="0">
                <a:gradFill>
                  <a:gsLst>
                    <a:gs pos="2917">
                      <a:srgbClr val="505050"/>
                    </a:gs>
                    <a:gs pos="30000">
                      <a:srgbClr val="505050"/>
                    </a:gs>
                  </a:gsLst>
                  <a:lin ang="5400000" scaled="0"/>
                </a:gradFill>
              </a:rPr>
              <a:t>StreamAccessor</a:t>
            </a:r>
            <a:endParaRPr lang="en-US" dirty="0" smtClean="0">
              <a:gradFill>
                <a:gsLst>
                  <a:gs pos="1250">
                    <a:srgbClr val="505050"/>
                  </a:gs>
                  <a:gs pos="100000">
                    <a:srgbClr val="505050"/>
                  </a:gs>
                </a:gsLst>
                <a:lin ang="5400000" scaled="0"/>
              </a:gradFill>
            </a:endParaRPr>
          </a:p>
          <a:p>
            <a:pPr lvl="1"/>
            <a:r>
              <a:rPr lang="en-US" dirty="0">
                <a:gradFill>
                  <a:gsLst>
                    <a:gs pos="1250">
                      <a:srgbClr val="505050"/>
                    </a:gs>
                    <a:gs pos="100000">
                      <a:srgbClr val="505050"/>
                    </a:gs>
                  </a:gsLst>
                  <a:lin ang="5400000" scaled="0"/>
                </a:gradFill>
              </a:rPr>
              <a:t>→ DisplayUriField</a:t>
            </a:r>
          </a:p>
          <a:p>
            <a:pPr lvl="1"/>
            <a:endParaRPr lang="en-US" dirty="0" smtClean="0">
              <a:gradFill>
                <a:gsLst>
                  <a:gs pos="1250">
                    <a:srgbClr val="505050"/>
                  </a:gs>
                  <a:gs pos="100000">
                    <a:srgbClr val="505050"/>
                  </a:gs>
                </a:gsLst>
                <a:lin ang="5400000" scaled="0"/>
              </a:gradFill>
            </a:endParaRPr>
          </a:p>
          <a:p>
            <a:endParaRPr lang="en-US" dirty="0" smtClean="0">
              <a:gradFill>
                <a:gsLst>
                  <a:gs pos="1250">
                    <a:srgbClr val="012654">
                      <a:lumMod val="40000"/>
                      <a:lumOff val="60000"/>
                    </a:srgbClr>
                  </a:gs>
                  <a:gs pos="99000">
                    <a:srgbClr val="012654">
                      <a:lumMod val="40000"/>
                      <a:lumOff val="60000"/>
                    </a:srgbClr>
                  </a:gs>
                </a:gsLst>
                <a:lin ang="5400000" scaled="0"/>
              </a:gradFill>
            </a:endParaRPr>
          </a:p>
          <a:p>
            <a:pPr lvl="1"/>
            <a:r>
              <a:rPr lang="en-US" dirty="0">
                <a:gradFill>
                  <a:gsLst>
                    <a:gs pos="1250">
                      <a:srgbClr val="505050"/>
                    </a:gs>
                    <a:gs pos="100000">
                      <a:srgbClr val="505050"/>
                    </a:gs>
                  </a:gsLst>
                  <a:lin ang="5400000" scaled="0"/>
                </a:gradFill>
              </a:rPr>
              <a:t>→ Batching </a:t>
            </a:r>
            <a:r>
              <a:rPr lang="en-US" dirty="0" smtClean="0">
                <a:gradFill>
                  <a:gsLst>
                    <a:gs pos="1250">
                      <a:srgbClr val="505050"/>
                    </a:gs>
                    <a:gs pos="100000">
                      <a:srgbClr val="505050"/>
                    </a:gs>
                  </a:gsLst>
                  <a:lin ang="5400000" scaled="0"/>
                </a:gradFill>
              </a:rPr>
              <a:t>cookies</a:t>
            </a:r>
          </a:p>
          <a:p>
            <a:pPr lvl="1"/>
            <a:r>
              <a:rPr lang="en-US" dirty="0">
                <a:gradFill>
                  <a:gsLst>
                    <a:gs pos="1250">
                      <a:srgbClr val="505050"/>
                    </a:gs>
                    <a:gs pos="100000">
                      <a:srgbClr val="505050"/>
                    </a:gs>
                  </a:gsLst>
                  <a:lin ang="5400000" scaled="0"/>
                </a:gradFill>
              </a:rPr>
              <a:t>→ Finder method only needs document </a:t>
            </a:r>
            <a:r>
              <a:rPr lang="en-US" dirty="0" smtClean="0">
                <a:gradFill>
                  <a:gsLst>
                    <a:gs pos="1250">
                      <a:srgbClr val="505050"/>
                    </a:gs>
                    <a:gs pos="100000">
                      <a:srgbClr val="505050"/>
                    </a:gs>
                  </a:gsLst>
                  <a:lin ang="5400000" scaled="0"/>
                </a:gradFill>
              </a:rPr>
              <a:t>ids</a:t>
            </a:r>
          </a:p>
          <a:p>
            <a:pPr lvl="1"/>
            <a:endParaRPr lang="en-US" dirty="0" smtClean="0">
              <a:gradFill>
                <a:gsLst>
                  <a:gs pos="1250">
                    <a:srgbClr val="505050"/>
                  </a:gs>
                  <a:gs pos="100000">
                    <a:srgbClr val="505050"/>
                  </a:gs>
                </a:gsLst>
                <a:lin ang="5400000" scaled="0"/>
              </a:gradFill>
            </a:endParaRPr>
          </a:p>
          <a:p>
            <a:endParaRPr lang="en-US" dirty="0" smtClean="0">
              <a:gradFill>
                <a:gsLst>
                  <a:gs pos="1250">
                    <a:srgbClr val="012654">
                      <a:lumMod val="40000"/>
                      <a:lumOff val="60000"/>
                    </a:srgbClr>
                  </a:gs>
                  <a:gs pos="99000">
                    <a:srgbClr val="012654">
                      <a:lumMod val="40000"/>
                      <a:lumOff val="60000"/>
                    </a:srgbClr>
                  </a:gs>
                </a:gsLst>
                <a:lin ang="5400000" scaled="0"/>
              </a:gradFill>
            </a:endParaRPr>
          </a:p>
          <a:p>
            <a:pPr lvl="1"/>
            <a:r>
              <a:rPr lang="en-US" dirty="0">
                <a:gradFill>
                  <a:gsLst>
                    <a:gs pos="1250">
                      <a:srgbClr val="505050"/>
                    </a:gs>
                    <a:gs pos="100000">
                      <a:srgbClr val="505050"/>
                    </a:gs>
                  </a:gsLst>
                  <a:lin ang="5400000" scaled="0"/>
                </a:gradFill>
              </a:rPr>
              <a:t>→ If not implemented, incremental crawl requests will just trigger a full crawl.</a:t>
            </a:r>
          </a:p>
          <a:p>
            <a:pPr lvl="1"/>
            <a:endParaRPr lang="en-US" dirty="0" smtClean="0">
              <a:gradFill>
                <a:gsLst>
                  <a:gs pos="1250">
                    <a:srgbClr val="505050"/>
                  </a:gs>
                  <a:gs pos="100000">
                    <a:srgbClr val="505050"/>
                  </a:gs>
                </a:gsLst>
                <a:lin ang="5400000" scaled="0"/>
              </a:gradFill>
            </a:endParaRPr>
          </a:p>
          <a:p>
            <a:endParaRPr lang="en-US" dirty="0">
              <a:gradFill>
                <a:gsLst>
                  <a:gs pos="1250">
                    <a:srgbClr val="012654">
                      <a:lumMod val="40000"/>
                      <a:lumOff val="60000"/>
                    </a:srgbClr>
                  </a:gs>
                  <a:gs pos="99000">
                    <a:srgbClr val="012654">
                      <a:lumMod val="40000"/>
                      <a:lumOff val="60000"/>
                    </a:srgbClr>
                  </a:gs>
                </a:gsLst>
                <a:lin ang="5400000" scaled="0"/>
              </a:gradFill>
            </a:endParaRPr>
          </a:p>
        </p:txBody>
      </p:sp>
    </p:spTree>
    <p:extLst>
      <p:ext uri="{BB962C8B-B14F-4D97-AF65-F5344CB8AC3E}">
        <p14:creationId xmlns:p14="http://schemas.microsoft.com/office/powerpoint/2010/main" val="38278507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0"/>
                                  </p:stCondLst>
                                  <p:childTnLst>
                                    <p:set>
                                      <p:cBhvr>
                                        <p:cTn id="13"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childTnLst>
                                </p:cTn>
                              </p:par>
                            </p:childTnLst>
                          </p:cTn>
                        </p:par>
                        <p:par>
                          <p:cTn id="18" fill="hold">
                            <p:stCondLst>
                              <p:cond delay="0"/>
                            </p:stCondLst>
                            <p:childTnLst>
                              <p:par>
                                <p:cTn id="19" presetID="1" presetClass="entr" presetSubtype="0" fill="hold" grpId="0" nodeType="afterEffect">
                                  <p:stCondLst>
                                    <p:cond delay="0"/>
                                  </p:stCondLst>
                                  <p:childTnLst>
                                    <p:set>
                                      <p:cBhvr>
                                        <p:cTn id="2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childTnLst>
                                </p:cTn>
                              </p:par>
                            </p:childTnLst>
                          </p:cTn>
                        </p:par>
                        <p:par>
                          <p:cTn id="25" fill="hold">
                            <p:stCondLst>
                              <p:cond delay="0"/>
                            </p:stCondLst>
                            <p:childTnLst>
                              <p:par>
                                <p:cTn id="26" presetID="1" presetClass="entr" presetSubtype="0" fill="hold" nodeType="afterEffect">
                                  <p:stCondLst>
                                    <p:cond delay="0"/>
                                  </p:stCondLst>
                                  <p:childTnLst>
                                    <p:set>
                                      <p:cBhvr>
                                        <p:cTn id="27"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childTnLst>
                                </p:cTn>
                              </p:par>
                            </p:childTnLst>
                          </p:cTn>
                        </p:par>
                        <p:par>
                          <p:cTn id="34" fill="hold">
                            <p:stCondLst>
                              <p:cond delay="0"/>
                            </p:stCondLst>
                            <p:childTnLst>
                              <p:par>
                                <p:cTn id="35" presetID="1" presetClass="entr" presetSubtype="0" fill="hold" grpId="0" nodeType="afterEffect">
                                  <p:stCondLst>
                                    <p:cond delay="0"/>
                                  </p:stCondLst>
                                  <p:childTnLst>
                                    <p:set>
                                      <p:cBhvr>
                                        <p:cTn id="36"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childTnLst>
                                </p:cTn>
                              </p:par>
                            </p:childTnLst>
                          </p:cTn>
                        </p:par>
                        <p:par>
                          <p:cTn id="41" fill="hold">
                            <p:stCondLst>
                              <p:cond delay="0"/>
                            </p:stCondLst>
                            <p:childTnLst>
                              <p:par>
                                <p:cTn id="42" presetID="1" presetClass="entr" presetSubtype="0" fill="hold" grpId="0" nodeType="afterEffect">
                                  <p:stCondLst>
                                    <p:cond delay="0"/>
                                  </p:stCondLst>
                                  <p:childTnLst>
                                    <p:set>
                                      <p:cBhvr>
                                        <p:cTn id="43" dur="1" fill="hold">
                                          <p:stCondLst>
                                            <p:cond delay="0"/>
                                          </p:stCondLst>
                                        </p:cTn>
                                        <p:tgtEl>
                                          <p:spTgt spid="10">
                                            <p:txEl>
                                              <p:pRg st="7" end="7"/>
                                            </p:txEl>
                                          </p:spTgt>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3">
                                            <p:txEl>
                                              <p:pRg st="10" end="10"/>
                                            </p:txEl>
                                          </p:spTgt>
                                        </p:tgtEl>
                                        <p:attrNameLst>
                                          <p:attrName>style.visibility</p:attrName>
                                        </p:attrNameLst>
                                      </p:cBhvr>
                                      <p:to>
                                        <p:strVal val="visible"/>
                                      </p:to>
                                    </p:set>
                                  </p:childTnLst>
                                </p:cTn>
                              </p:par>
                            </p:childTnLst>
                          </p:cTn>
                        </p:par>
                        <p:par>
                          <p:cTn id="52" fill="hold">
                            <p:stCondLst>
                              <p:cond delay="0"/>
                            </p:stCondLst>
                            <p:childTnLst>
                              <p:par>
                                <p:cTn id="53" presetID="1" presetClass="entr" presetSubtype="0" fill="hold" grpId="0" nodeType="afterEffect">
                                  <p:stCondLst>
                                    <p:cond delay="0"/>
                                  </p:stCondLst>
                                  <p:childTnLst>
                                    <p:set>
                                      <p:cBhvr>
                                        <p:cTn id="54" dur="1" fill="hold">
                                          <p:stCondLst>
                                            <p:cond delay="0"/>
                                          </p:stCondLst>
                                        </p:cTn>
                                        <p:tgtEl>
                                          <p:spTgt spid="10">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0"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But there’s more…</a:t>
            </a:r>
            <a:endParaRPr lang="en-US" dirty="0"/>
          </a:p>
        </p:txBody>
      </p:sp>
      <p:sp>
        <p:nvSpPr>
          <p:cNvPr id="3" name="Text Placeholder 2"/>
          <p:cNvSpPr>
            <a:spLocks noGrp="1"/>
          </p:cNvSpPr>
          <p:nvPr>
            <p:ph type="body" sz="quarter" idx="10"/>
          </p:nvPr>
        </p:nvSpPr>
        <p:spPr/>
        <p:txBody>
          <a:bodyPr/>
          <a:lstStyle/>
          <a:p>
            <a:r>
              <a:rPr lang="en-US" dirty="0" smtClean="0"/>
              <a:t>Adding Security Descriptors</a:t>
            </a:r>
            <a:endParaRPr lang="en-US" dirty="0"/>
          </a:p>
          <a:p>
            <a:r>
              <a:rPr lang="en-US" dirty="0" smtClean="0"/>
              <a:t>Client Side Caching for small records</a:t>
            </a:r>
          </a:p>
          <a:p>
            <a:endParaRPr lang="en-US" dirty="0" smtClean="0"/>
          </a:p>
        </p:txBody>
      </p:sp>
      <p:sp>
        <p:nvSpPr>
          <p:cNvPr id="6" name="TextBox 5"/>
          <p:cNvSpPr txBox="1"/>
          <p:nvPr/>
        </p:nvSpPr>
        <p:spPr>
          <a:xfrm>
            <a:off x="274638" y="4493947"/>
            <a:ext cx="11887200" cy="2203680"/>
          </a:xfrm>
          <a:prstGeom prst="rect">
            <a:avLst/>
          </a:prstGeom>
          <a:solidFill>
            <a:schemeClr val="accent4"/>
          </a:solidFill>
          <a:ln>
            <a:solidFill>
              <a:schemeClr val="accent4">
                <a:lumMod val="50000"/>
              </a:schemeClr>
            </a:solidFill>
          </a:ln>
        </p:spPr>
        <p:txBody>
          <a:bodyPr wrap="square" lIns="182880" tIns="146304" rIns="182880" bIns="146304" rtlCol="0">
            <a:spAutoFit/>
          </a:bodyPr>
          <a:lstStyle/>
          <a:p>
            <a:pPr>
              <a:lnSpc>
                <a:spcPct val="90000"/>
              </a:lnSpc>
              <a:spcBef>
                <a:spcPct val="20000"/>
              </a:spcBef>
              <a:buSzPct val="90000"/>
            </a:pPr>
            <a:r>
              <a:rPr lang="en-US" sz="4000" dirty="0">
                <a:gradFill>
                  <a:gsLst>
                    <a:gs pos="1250">
                      <a:srgbClr val="00AEEF">
                        <a:lumMod val="40000"/>
                        <a:lumOff val="60000"/>
                      </a:srgbClr>
                    </a:gs>
                    <a:gs pos="99000">
                      <a:srgbClr val="00AEEF">
                        <a:lumMod val="40000"/>
                        <a:lumOff val="60000"/>
                      </a:srgbClr>
                    </a:gs>
                  </a:gsLst>
                  <a:lin ang="5400000" scaled="0"/>
                </a:gradFill>
                <a:latin typeface="Segoe UI Light"/>
              </a:rPr>
              <a:t>Go deeper at SPC12</a:t>
            </a:r>
          </a:p>
          <a:p>
            <a:pPr marL="0" lvl="1">
              <a:lnSpc>
                <a:spcPct val="90000"/>
              </a:lnSpc>
              <a:spcBef>
                <a:spcPct val="20000"/>
              </a:spcBef>
              <a:buSzPct val="90000"/>
            </a:pPr>
            <a:r>
              <a:rPr lang="en-US" sz="2000" dirty="0">
                <a:gradFill>
                  <a:gsLst>
                    <a:gs pos="1250">
                      <a:srgbClr val="FFFFFF"/>
                    </a:gs>
                    <a:gs pos="100000">
                      <a:srgbClr val="FFFFFF"/>
                    </a:gs>
                  </a:gsLst>
                  <a:lin ang="5400000" scaled="0"/>
                </a:gradFill>
              </a:rPr>
              <a:t>SPC044 Crawl and Index all Enterprise Content with SharePoint 2013 </a:t>
            </a:r>
            <a:r>
              <a:rPr lang="en-US" sz="2000" dirty="0" smtClean="0">
                <a:gradFill>
                  <a:gsLst>
                    <a:gs pos="1250">
                      <a:srgbClr val="FFFFFF"/>
                    </a:gs>
                    <a:gs pos="100000">
                      <a:srgbClr val="FFFFFF"/>
                    </a:gs>
                  </a:gsLst>
                  <a:lin ang="5400000" scaled="0"/>
                </a:gradFill>
              </a:rPr>
              <a:t>Search</a:t>
            </a:r>
          </a:p>
          <a:p>
            <a:pPr marL="0" lvl="1">
              <a:lnSpc>
                <a:spcPct val="90000"/>
              </a:lnSpc>
              <a:spcBef>
                <a:spcPct val="20000"/>
              </a:spcBef>
              <a:buSzPct val="90000"/>
            </a:pPr>
            <a:r>
              <a:rPr lang="en-US" sz="2000" dirty="0">
                <a:gradFill>
                  <a:gsLst>
                    <a:gs pos="1250">
                      <a:srgbClr val="FFFFFF"/>
                    </a:gs>
                    <a:gs pos="100000">
                      <a:srgbClr val="FFFFFF"/>
                    </a:gs>
                  </a:gsLst>
                  <a:lin ang="5400000" scaled="0"/>
                </a:gradFill>
              </a:rPr>
              <a:t>SPC049 Custom Security Trimming for Search in SharePoint 2013 </a:t>
            </a:r>
            <a:r>
              <a:rPr lang="en-US" sz="2000" dirty="0" smtClean="0">
                <a:gradFill>
                  <a:gsLst>
                    <a:gs pos="1250">
                      <a:srgbClr val="FFFFFF"/>
                    </a:gs>
                    <a:gs pos="100000">
                      <a:srgbClr val="FFFFFF"/>
                    </a:gs>
                  </a:gsLst>
                  <a:lin ang="5400000" scaled="0"/>
                </a:gradFill>
              </a:rPr>
              <a:t>– </a:t>
            </a:r>
            <a:r>
              <a:rPr lang="en-US" sz="2000" b="1" dirty="0" smtClean="0">
                <a:gradFill>
                  <a:gsLst>
                    <a:gs pos="1250">
                      <a:srgbClr val="FFFFFF"/>
                    </a:gs>
                    <a:gs pos="100000">
                      <a:srgbClr val="FFFFFF"/>
                    </a:gs>
                  </a:gsLst>
                  <a:lin ang="5400000" scaled="0"/>
                </a:gradFill>
              </a:rPr>
              <a:t>THIS AFTERNOON @ 3:15 </a:t>
            </a:r>
            <a:endParaRPr lang="en-US" sz="2000" b="1" dirty="0">
              <a:gradFill>
                <a:gsLst>
                  <a:gs pos="1250">
                    <a:srgbClr val="FFFFFF"/>
                  </a:gs>
                  <a:gs pos="100000">
                    <a:srgbClr val="FFFFFF"/>
                  </a:gs>
                </a:gsLst>
                <a:lin ang="5400000" scaled="0"/>
              </a:gradFill>
            </a:endParaRPr>
          </a:p>
          <a:p>
            <a:pPr marL="0" lvl="1">
              <a:lnSpc>
                <a:spcPct val="90000"/>
              </a:lnSpc>
              <a:spcBef>
                <a:spcPct val="20000"/>
              </a:spcBef>
              <a:buSzPct val="90000"/>
            </a:pPr>
            <a:r>
              <a:rPr lang="en-US" sz="2000" dirty="0">
                <a:gradFill>
                  <a:gsLst>
                    <a:gs pos="1250">
                      <a:srgbClr val="FFFFFF"/>
                    </a:gs>
                    <a:gs pos="100000">
                      <a:srgbClr val="FFFFFF"/>
                    </a:gs>
                  </a:gsLst>
                  <a:lin ang="5400000" scaled="0"/>
                </a:gradFill>
              </a:rPr>
              <a:t>HOL017 BCS for SharePoint 2013</a:t>
            </a:r>
          </a:p>
          <a:p>
            <a:pPr marL="0" lvl="1">
              <a:lnSpc>
                <a:spcPct val="90000"/>
              </a:lnSpc>
              <a:spcBef>
                <a:spcPct val="20000"/>
              </a:spcBef>
              <a:buSzPct val="90000"/>
            </a:pPr>
            <a:r>
              <a:rPr lang="en-US" sz="2000" dirty="0">
                <a:gradFill>
                  <a:gsLst>
                    <a:gs pos="1250">
                      <a:srgbClr val="FFFFFF"/>
                    </a:gs>
                    <a:gs pos="100000">
                      <a:srgbClr val="FFFFFF"/>
                    </a:gs>
                  </a:gsLst>
                  <a:lin ang="5400000" scaled="0"/>
                </a:gradFill>
              </a:rPr>
              <a:t>HOL035 SP 2013 Search Connectors using </a:t>
            </a:r>
            <a:r>
              <a:rPr lang="en-US" sz="2000" dirty="0" smtClean="0">
                <a:gradFill>
                  <a:gsLst>
                    <a:gs pos="1250">
                      <a:srgbClr val="FFFFFF"/>
                    </a:gs>
                    <a:gs pos="100000">
                      <a:srgbClr val="FFFFFF"/>
                    </a:gs>
                  </a:gsLst>
                  <a:lin ang="5400000" scaled="0"/>
                </a:gradFill>
              </a:rPr>
              <a:t>BCS</a:t>
            </a:r>
            <a:endParaRPr lang="en-US" sz="2000" dirty="0">
              <a:gradFill>
                <a:gsLst>
                  <a:gs pos="1250">
                    <a:srgbClr val="FFFFFF"/>
                  </a:gs>
                  <a:gs pos="100000">
                    <a:srgbClr val="FFFFFF"/>
                  </a:gs>
                </a:gsLst>
                <a:lin ang="5400000" scaled="0"/>
              </a:gradFill>
            </a:endParaRPr>
          </a:p>
        </p:txBody>
      </p:sp>
    </p:spTree>
    <p:extLst>
      <p:ext uri="{BB962C8B-B14F-4D97-AF65-F5344CB8AC3E}">
        <p14:creationId xmlns:p14="http://schemas.microsoft.com/office/powerpoint/2010/main" val="2742838499"/>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189038" y="4343400"/>
            <a:ext cx="4571999" cy="45719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8"/>
          <p:cNvSpPr>
            <a:spLocks noGrp="1"/>
          </p:cNvSpPr>
          <p:nvPr>
            <p:ph type="title"/>
          </p:nvPr>
        </p:nvSpPr>
        <p:spPr/>
        <p:txBody>
          <a:bodyPr/>
          <a:lstStyle/>
          <a:p>
            <a:endParaRPr lang="en-US"/>
          </a:p>
        </p:txBody>
      </p:sp>
      <p:sp>
        <p:nvSpPr>
          <p:cNvPr id="10" name="Text Placeholder 9"/>
          <p:cNvSpPr>
            <a:spLocks noGrp="1"/>
          </p:cNvSpPr>
          <p:nvPr>
            <p:ph type="body" sz="quarter" idx="10"/>
          </p:nvPr>
        </p:nvSpPr>
        <p:spPr/>
        <p:txBody>
          <a:bodyPr/>
          <a:lstStyle/>
          <a:p>
            <a:endParaRPr lang="en-US"/>
          </a:p>
        </p:txBody>
      </p:sp>
      <p:sp>
        <p:nvSpPr>
          <p:cNvPr id="4" name="Rectangle 3"/>
          <p:cNvSpPr/>
          <p:nvPr/>
        </p:nvSpPr>
        <p:spPr bwMode="auto">
          <a:xfrm>
            <a:off x="6675438" y="2160291"/>
            <a:ext cx="4572000" cy="1206042"/>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3200" dirty="0" smtClean="0">
                <a:gradFill>
                  <a:gsLst>
                    <a:gs pos="0">
                      <a:srgbClr val="FFFFFF"/>
                    </a:gs>
                    <a:gs pos="100000">
                      <a:srgbClr val="FFFFFF"/>
                    </a:gs>
                  </a:gsLst>
                  <a:lin ang="5400000" scaled="0"/>
                </a:gradFill>
              </a:rPr>
              <a:t>User Experience</a:t>
            </a:r>
            <a:endParaRPr lang="en-US" sz="3200" dirty="0">
              <a:gradFill>
                <a:gsLst>
                  <a:gs pos="0">
                    <a:srgbClr val="FFFFFF"/>
                  </a:gs>
                  <a:gs pos="100000">
                    <a:srgbClr val="FFFFFF"/>
                  </a:gs>
                </a:gsLst>
                <a:lin ang="5400000" scaled="0"/>
              </a:gradFill>
            </a:endParaRPr>
          </a:p>
        </p:txBody>
      </p:sp>
      <p:sp>
        <p:nvSpPr>
          <p:cNvPr id="7" name="Rectangle 6"/>
          <p:cNvSpPr/>
          <p:nvPr/>
        </p:nvSpPr>
        <p:spPr bwMode="auto">
          <a:xfrm>
            <a:off x="1189038" y="2125663"/>
            <a:ext cx="4572000" cy="1206042"/>
          </a:xfrm>
          <a:prstGeom prst="rect">
            <a:avLst/>
          </a:prstGeom>
          <a:solidFill>
            <a:schemeClr val="accent1"/>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3200" dirty="0" smtClean="0">
                <a:gradFill>
                  <a:gsLst>
                    <a:gs pos="0">
                      <a:srgbClr val="FFFFFF"/>
                    </a:gs>
                    <a:gs pos="100000">
                      <a:srgbClr val="FFFFFF"/>
                    </a:gs>
                  </a:gsLst>
                  <a:lin ang="5400000" scaled="0"/>
                </a:gradFill>
              </a:rPr>
              <a:t>Content Acquisition</a:t>
            </a:r>
            <a:endParaRPr lang="en-US" sz="3200" dirty="0">
              <a:gradFill>
                <a:gsLst>
                  <a:gs pos="0">
                    <a:srgbClr val="FFFFFF"/>
                  </a:gs>
                  <a:gs pos="100000">
                    <a:srgbClr val="FFFFFF"/>
                  </a:gs>
                </a:gsLst>
                <a:lin ang="5400000" scaled="0"/>
              </a:gradFill>
            </a:endParaRPr>
          </a:p>
        </p:txBody>
      </p:sp>
      <p:sp>
        <p:nvSpPr>
          <p:cNvPr id="2" name="TextBox 1"/>
          <p:cNvSpPr txBox="1"/>
          <p:nvPr/>
        </p:nvSpPr>
        <p:spPr>
          <a:xfrm>
            <a:off x="1232491" y="3863018"/>
            <a:ext cx="4437112" cy="1446550"/>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Search management</a:t>
            </a:r>
          </a:p>
          <a:p>
            <a:pPr>
              <a:lnSpc>
                <a:spcPct val="90000"/>
              </a:lnSpc>
              <a:spcAft>
                <a:spcPts val="600"/>
              </a:spcAft>
            </a:pPr>
            <a:r>
              <a:rPr lang="en-US" sz="2400" dirty="0" smtClean="0">
                <a:gradFill>
                  <a:gsLst>
                    <a:gs pos="2917">
                      <a:srgbClr val="505050"/>
                    </a:gs>
                    <a:gs pos="30000">
                      <a:srgbClr val="505050"/>
                    </a:gs>
                  </a:gsLst>
                  <a:lin ang="5400000" scaled="0"/>
                </a:gradFill>
              </a:rPr>
              <a:t>External content crawl via BCS</a:t>
            </a:r>
          </a:p>
          <a:p>
            <a:pPr>
              <a:lnSpc>
                <a:spcPct val="90000"/>
              </a:lnSpc>
              <a:spcAft>
                <a:spcPts val="600"/>
              </a:spcAft>
            </a:pPr>
            <a:r>
              <a:rPr lang="en-US" sz="2400" dirty="0" smtClean="0">
                <a:gradFill>
                  <a:gsLst>
                    <a:gs pos="2917">
                      <a:srgbClr val="505050"/>
                    </a:gs>
                    <a:gs pos="30000">
                      <a:srgbClr val="505050"/>
                    </a:gs>
                  </a:gsLst>
                  <a:lin ang="5400000" scaled="0"/>
                </a:gradFill>
              </a:rPr>
              <a:t>Content Enrichment</a:t>
            </a:r>
          </a:p>
        </p:txBody>
      </p:sp>
      <p:sp>
        <p:nvSpPr>
          <p:cNvPr id="8" name="TextBox 7"/>
          <p:cNvSpPr txBox="1"/>
          <p:nvPr/>
        </p:nvSpPr>
        <p:spPr>
          <a:xfrm>
            <a:off x="6675432" y="3867912"/>
            <a:ext cx="3966150" cy="2265236"/>
          </a:xfrm>
          <a:prstGeom prst="rect">
            <a:avLst/>
          </a:prstGeom>
          <a:noFill/>
        </p:spPr>
        <p:txBody>
          <a:bodyPr wrap="none" lIns="182880" tIns="146304" rIns="182880" bIns="146304" rtlCol="0">
            <a:spAutoFit/>
          </a:bodyPr>
          <a:lstStyle/>
          <a:p>
            <a:pPr>
              <a:lnSpc>
                <a:spcPct val="90000"/>
              </a:lnSpc>
              <a:spcAft>
                <a:spcPts val="600"/>
              </a:spcAft>
            </a:pPr>
            <a:r>
              <a:rPr lang="en-US" sz="2400" dirty="0">
                <a:gradFill>
                  <a:gsLst>
                    <a:gs pos="2917">
                      <a:srgbClr val="505050"/>
                    </a:gs>
                    <a:gs pos="30000">
                      <a:srgbClr val="505050"/>
                    </a:gs>
                  </a:gsLst>
                  <a:lin ang="5400000" scaled="0"/>
                </a:gradFill>
              </a:rPr>
              <a:t>Custom refiners</a:t>
            </a:r>
          </a:p>
          <a:p>
            <a:pPr>
              <a:lnSpc>
                <a:spcPct val="90000"/>
              </a:lnSpc>
              <a:spcAft>
                <a:spcPts val="600"/>
              </a:spcAft>
            </a:pPr>
            <a:r>
              <a:rPr lang="en-US" sz="2400" dirty="0">
                <a:gradFill>
                  <a:gsLst>
                    <a:gs pos="2917">
                      <a:srgbClr val="505050"/>
                    </a:gs>
                    <a:gs pos="30000">
                      <a:srgbClr val="505050"/>
                    </a:gs>
                  </a:gsLst>
                  <a:lin ang="5400000" scaled="0"/>
                </a:gradFill>
              </a:rPr>
              <a:t>Display Templates </a:t>
            </a:r>
          </a:p>
          <a:p>
            <a:pPr>
              <a:lnSpc>
                <a:spcPct val="90000"/>
              </a:lnSpc>
              <a:spcAft>
                <a:spcPts val="600"/>
              </a:spcAft>
            </a:pPr>
            <a:r>
              <a:rPr lang="en-US" sz="2400" dirty="0">
                <a:gradFill>
                  <a:gsLst>
                    <a:gs pos="2917">
                      <a:srgbClr val="505050"/>
                    </a:gs>
                    <a:gs pos="30000">
                      <a:srgbClr val="505050"/>
                    </a:gs>
                  </a:gsLst>
                  <a:lin ang="5400000" scaled="0"/>
                </a:gradFill>
              </a:rPr>
              <a:t>Result Source/Query Rules</a:t>
            </a:r>
          </a:p>
          <a:p>
            <a:pPr>
              <a:lnSpc>
                <a:spcPct val="90000"/>
              </a:lnSpc>
              <a:spcAft>
                <a:spcPts val="600"/>
              </a:spcAft>
            </a:pPr>
            <a:r>
              <a:rPr lang="en-US" sz="2400" dirty="0">
                <a:gradFill>
                  <a:gsLst>
                    <a:gs pos="2917">
                      <a:srgbClr val="505050"/>
                    </a:gs>
                    <a:gs pos="30000">
                      <a:srgbClr val="505050"/>
                    </a:gs>
                  </a:gsLst>
                  <a:lin ang="5400000" scaled="0"/>
                </a:gradFill>
              </a:rPr>
              <a:t>Windows 8 UI</a:t>
            </a:r>
          </a:p>
          <a:p>
            <a:pPr>
              <a:lnSpc>
                <a:spcPct val="90000"/>
              </a:lnSpc>
              <a:spcAft>
                <a:spcPts val="600"/>
              </a:spcAft>
            </a:pPr>
            <a:endParaRPr lang="en-US" sz="2400" dirty="0">
              <a:gradFill>
                <a:gsLst>
                  <a:gs pos="2917">
                    <a:srgbClr val="505050"/>
                  </a:gs>
                  <a:gs pos="30000">
                    <a:srgbClr val="505050"/>
                  </a:gs>
                </a:gsLst>
                <a:lin ang="5400000" scaled="0"/>
              </a:gradFill>
            </a:endParaRPr>
          </a:p>
        </p:txBody>
      </p:sp>
    </p:spTree>
    <p:extLst>
      <p:ext uri="{BB962C8B-B14F-4D97-AF65-F5344CB8AC3E}">
        <p14:creationId xmlns:p14="http://schemas.microsoft.com/office/powerpoint/2010/main" val="5959195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48000" decel="50000" fill="hold" grpId="0" nodeType="withEffect">
                                  <p:stCondLst>
                                    <p:cond delay="0"/>
                                  </p:stCondLst>
                                  <p:childTnLst>
                                    <p:animMotion origin="layout" path="M -3.02783E-6 -4.10803E-6 L -3.02783E-6 0.05561 " pathEditMode="relative" rAng="0" ptsTypes="AA">
                                      <p:cBhvr>
                                        <p:cTn id="6" dur="1000" fill="hold"/>
                                        <p:tgtEl>
                                          <p:spTgt spid="3"/>
                                        </p:tgtEl>
                                        <p:attrNameLst>
                                          <p:attrName>ppt_x</p:attrName>
                                          <p:attrName>ppt_y</p:attrName>
                                        </p:attrNameLst>
                                      </p:cBhvr>
                                      <p:rCtr x="0" y="276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Content Enrichment</a:t>
            </a:r>
            <a:endParaRPr lang="en-US" dirty="0"/>
          </a:p>
        </p:txBody>
      </p:sp>
      <p:sp>
        <p:nvSpPr>
          <p:cNvPr id="3" name="Text Placeholder 2"/>
          <p:cNvSpPr>
            <a:spLocks noGrp="1"/>
          </p:cNvSpPr>
          <p:nvPr>
            <p:ph type="body" sz="quarter" idx="10"/>
          </p:nvPr>
        </p:nvSpPr>
        <p:spPr>
          <a:xfrm>
            <a:off x="274638" y="1212850"/>
            <a:ext cx="11887200" cy="1415772"/>
          </a:xfrm>
        </p:spPr>
        <p:txBody>
          <a:bodyPr/>
          <a:lstStyle/>
          <a:p>
            <a:r>
              <a:rPr lang="en-US" dirty="0" smtClean="0"/>
              <a:t>Web Service callout </a:t>
            </a:r>
          </a:p>
          <a:p>
            <a:pPr lvl="1"/>
            <a:r>
              <a:rPr lang="en-US" dirty="0" smtClean="0"/>
              <a:t>Service lives outside of SharePoint</a:t>
            </a:r>
          </a:p>
          <a:p>
            <a:pPr lvl="1"/>
            <a:r>
              <a:rPr lang="en-US" dirty="0" smtClean="0"/>
              <a:t>Configuration</a:t>
            </a:r>
          </a:p>
        </p:txBody>
      </p:sp>
      <p:sp>
        <p:nvSpPr>
          <p:cNvPr id="6" name="TextBox 5"/>
          <p:cNvSpPr txBox="1"/>
          <p:nvPr/>
        </p:nvSpPr>
        <p:spPr>
          <a:xfrm>
            <a:off x="271506" y="5494213"/>
            <a:ext cx="11887200" cy="1188018"/>
          </a:xfrm>
          <a:prstGeom prst="rect">
            <a:avLst/>
          </a:prstGeom>
          <a:solidFill>
            <a:schemeClr val="accent4"/>
          </a:solidFill>
          <a:ln>
            <a:solidFill>
              <a:schemeClr val="accent4">
                <a:lumMod val="50000"/>
              </a:schemeClr>
            </a:solidFill>
          </a:ln>
        </p:spPr>
        <p:txBody>
          <a:bodyPr wrap="square" lIns="182880" tIns="146304" rIns="182880" bIns="146304" rtlCol="0" anchor="ctr">
            <a:spAutoFit/>
          </a:bodyPr>
          <a:lstStyle/>
          <a:p>
            <a:pPr>
              <a:lnSpc>
                <a:spcPct val="90000"/>
              </a:lnSpc>
              <a:spcBef>
                <a:spcPct val="20000"/>
              </a:spcBef>
              <a:buSzPct val="90000"/>
            </a:pPr>
            <a:r>
              <a:rPr lang="en-US" sz="4000" dirty="0">
                <a:gradFill>
                  <a:gsLst>
                    <a:gs pos="1250">
                      <a:srgbClr val="00AEEF">
                        <a:lumMod val="40000"/>
                        <a:lumOff val="60000"/>
                      </a:srgbClr>
                    </a:gs>
                    <a:gs pos="99000">
                      <a:srgbClr val="00AEEF">
                        <a:lumMod val="40000"/>
                        <a:lumOff val="60000"/>
                      </a:srgbClr>
                    </a:gs>
                  </a:gsLst>
                  <a:lin ang="5400000" scaled="0"/>
                </a:gradFill>
                <a:latin typeface="Segoe UI Light"/>
              </a:rPr>
              <a:t>Go deeper at </a:t>
            </a:r>
            <a:r>
              <a:rPr lang="en-US" sz="4000" dirty="0" smtClean="0">
                <a:gradFill>
                  <a:gsLst>
                    <a:gs pos="1250">
                      <a:srgbClr val="00AEEF">
                        <a:lumMod val="40000"/>
                        <a:lumOff val="60000"/>
                      </a:srgbClr>
                    </a:gs>
                    <a:gs pos="99000">
                      <a:srgbClr val="00AEEF">
                        <a:lumMod val="40000"/>
                        <a:lumOff val="60000"/>
                      </a:srgbClr>
                    </a:gs>
                  </a:gsLst>
                  <a:lin ang="5400000" scaled="0"/>
                </a:gradFill>
                <a:latin typeface="Segoe UI Light"/>
              </a:rPr>
              <a:t>SPC12</a:t>
            </a:r>
            <a:endParaRPr lang="en-US" sz="4000" dirty="0">
              <a:gradFill>
                <a:gsLst>
                  <a:gs pos="1250">
                    <a:srgbClr val="00AEEF">
                      <a:lumMod val="40000"/>
                      <a:lumOff val="60000"/>
                    </a:srgbClr>
                  </a:gs>
                  <a:gs pos="99000">
                    <a:srgbClr val="00AEEF">
                      <a:lumMod val="40000"/>
                      <a:lumOff val="60000"/>
                    </a:srgbClr>
                  </a:gs>
                </a:gsLst>
                <a:lin ang="5400000" scaled="0"/>
              </a:gradFill>
              <a:latin typeface="Segoe UI Light"/>
            </a:endParaRPr>
          </a:p>
          <a:p>
            <a:pPr marL="0" lvl="1">
              <a:lnSpc>
                <a:spcPct val="90000"/>
              </a:lnSpc>
              <a:spcBef>
                <a:spcPct val="20000"/>
              </a:spcBef>
              <a:buSzPct val="90000"/>
            </a:pPr>
            <a:r>
              <a:rPr lang="en-US" sz="2000" dirty="0">
                <a:gradFill>
                  <a:gsLst>
                    <a:gs pos="1250">
                      <a:srgbClr val="FFFFFF"/>
                    </a:gs>
                    <a:gs pos="100000">
                      <a:srgbClr val="FFFFFF"/>
                    </a:gs>
                  </a:gsLst>
                  <a:lin ang="5400000" scaled="0"/>
                </a:gradFill>
              </a:rPr>
              <a:t>SPC203 Search Content Enrichment and Extensibility in SharePoint 2013	</a:t>
            </a:r>
          </a:p>
        </p:txBody>
      </p:sp>
      <p:graphicFrame>
        <p:nvGraphicFramePr>
          <p:cNvPr id="4" name="Table 3"/>
          <p:cNvGraphicFramePr>
            <a:graphicFrameLocks noGrp="1"/>
          </p:cNvGraphicFramePr>
          <p:nvPr>
            <p:extLst>
              <p:ext uri="{D42A27DB-BD31-4B8C-83A1-F6EECF244321}">
                <p14:modId xmlns:p14="http://schemas.microsoft.com/office/powerpoint/2010/main" val="646185854"/>
              </p:ext>
            </p:extLst>
          </p:nvPr>
        </p:nvGraphicFramePr>
        <p:xfrm>
          <a:off x="701144" y="2765750"/>
          <a:ext cx="8534246" cy="2225040"/>
        </p:xfrm>
        <a:graphic>
          <a:graphicData uri="http://schemas.openxmlformats.org/drawingml/2006/table">
            <a:tbl>
              <a:tblPr bandRow="1">
                <a:tableStyleId>{5C22544A-7EE6-4342-B048-85BDC9FD1C3A}</a:tableStyleId>
              </a:tblPr>
              <a:tblGrid>
                <a:gridCol w="2061337"/>
                <a:gridCol w="6472909"/>
              </a:tblGrid>
              <a:tr h="370840">
                <a:tc>
                  <a:txBody>
                    <a:bodyPr/>
                    <a:lstStyle/>
                    <a:p>
                      <a:r>
                        <a:rPr lang="en-US" dirty="0" smtClean="0"/>
                        <a:t>Endpoint</a:t>
                      </a:r>
                      <a:endParaRPr lang="en-US" dirty="0"/>
                    </a:p>
                  </a:txBody>
                  <a:tcPr/>
                </a:tc>
                <a:tc>
                  <a:txBody>
                    <a:bodyPr/>
                    <a:lstStyle/>
                    <a:p>
                      <a:r>
                        <a:rPr lang="en-US" dirty="0" smtClean="0"/>
                        <a:t>URL of</a:t>
                      </a:r>
                      <a:r>
                        <a:rPr lang="en-US" baseline="0" dirty="0" smtClean="0"/>
                        <a:t> web service</a:t>
                      </a:r>
                      <a:endParaRPr lang="en-US" dirty="0"/>
                    </a:p>
                  </a:txBody>
                  <a:tcPr/>
                </a:tc>
              </a:tr>
              <a:tr h="370840">
                <a:tc>
                  <a:txBody>
                    <a:bodyPr/>
                    <a:lstStyle/>
                    <a:p>
                      <a:r>
                        <a:rPr lang="en-US" dirty="0" smtClean="0"/>
                        <a:t>Input properties</a:t>
                      </a:r>
                      <a:endParaRPr lang="en-US" dirty="0"/>
                    </a:p>
                  </a:txBody>
                  <a:tcPr/>
                </a:tc>
                <a:tc>
                  <a:txBody>
                    <a:bodyPr/>
                    <a:lstStyle/>
                    <a:p>
                      <a:r>
                        <a:rPr lang="en-US" dirty="0" smtClean="0"/>
                        <a:t>Managed</a:t>
                      </a:r>
                      <a:r>
                        <a:rPr lang="en-US" baseline="0" dirty="0" smtClean="0"/>
                        <a:t> properties passed in</a:t>
                      </a:r>
                      <a:endParaRPr lang="en-US" dirty="0"/>
                    </a:p>
                  </a:txBody>
                  <a:tcPr/>
                </a:tc>
              </a:tr>
              <a:tr h="370840">
                <a:tc>
                  <a:txBody>
                    <a:bodyPr/>
                    <a:lstStyle/>
                    <a:p>
                      <a:r>
                        <a:rPr lang="en-US" dirty="0" smtClean="0"/>
                        <a:t>Output</a:t>
                      </a:r>
                      <a:r>
                        <a:rPr lang="en-US" baseline="0" dirty="0" smtClean="0"/>
                        <a:t> properties</a:t>
                      </a:r>
                    </a:p>
                  </a:txBody>
                  <a:tcPr/>
                </a:tc>
                <a:tc>
                  <a:txBody>
                    <a:bodyPr/>
                    <a:lstStyle/>
                    <a:p>
                      <a:r>
                        <a:rPr lang="en-US" dirty="0" smtClean="0"/>
                        <a:t>Managed properties that can</a:t>
                      </a:r>
                      <a:r>
                        <a:rPr lang="en-US" baseline="0" dirty="0" smtClean="0"/>
                        <a:t> be returned</a:t>
                      </a:r>
                      <a:endParaRPr lang="en-US" dirty="0"/>
                    </a:p>
                  </a:txBody>
                  <a:tcPr/>
                </a:tc>
              </a:tr>
              <a:tr h="370840">
                <a:tc>
                  <a:txBody>
                    <a:bodyPr/>
                    <a:lstStyle/>
                    <a:p>
                      <a:r>
                        <a:rPr lang="en-US" dirty="0" smtClean="0"/>
                        <a:t>Include raw data?</a:t>
                      </a:r>
                      <a:endParaRPr lang="en-US" dirty="0"/>
                    </a:p>
                  </a:txBody>
                  <a:tcPr/>
                </a:tc>
                <a:tc>
                  <a:txBody>
                    <a:bodyPr/>
                    <a:lstStyle/>
                    <a:p>
                      <a:r>
                        <a:rPr lang="en-US" dirty="0" smtClean="0"/>
                        <a:t>Optionally</a:t>
                      </a:r>
                      <a:r>
                        <a:rPr lang="en-US" baseline="0" dirty="0" smtClean="0"/>
                        <a:t> include raw data (read only)</a:t>
                      </a:r>
                      <a:endParaRPr lang="en-US" dirty="0"/>
                    </a:p>
                  </a:txBody>
                  <a:tcPr/>
                </a:tc>
              </a:tr>
              <a:tr h="370840">
                <a:tc>
                  <a:txBody>
                    <a:bodyPr/>
                    <a:lstStyle/>
                    <a:p>
                      <a:r>
                        <a:rPr lang="en-US" dirty="0" smtClean="0"/>
                        <a:t>Debug mode</a:t>
                      </a:r>
                      <a:endParaRPr lang="en-US" dirty="0"/>
                    </a:p>
                  </a:txBody>
                  <a:tcPr/>
                </a:tc>
                <a:tc>
                  <a:txBody>
                    <a:bodyPr/>
                    <a:lstStyle/>
                    <a:p>
                      <a:r>
                        <a:rPr lang="en-US" dirty="0" smtClean="0"/>
                        <a:t>Sends</a:t>
                      </a:r>
                      <a:r>
                        <a:rPr lang="en-US" baseline="0" dirty="0" smtClean="0"/>
                        <a:t> all input properties, ignores all output properties</a:t>
                      </a:r>
                      <a:endParaRPr lang="en-US" dirty="0"/>
                    </a:p>
                  </a:txBody>
                  <a:tcPr/>
                </a:tc>
              </a:tr>
              <a:tr h="370840">
                <a:tc>
                  <a:txBody>
                    <a:bodyPr/>
                    <a:lstStyle/>
                    <a:p>
                      <a:r>
                        <a:rPr lang="en-US" dirty="0" smtClean="0"/>
                        <a:t>Error</a:t>
                      </a:r>
                      <a:r>
                        <a:rPr lang="en-US" baseline="0" dirty="0" smtClean="0"/>
                        <a:t> mode</a:t>
                      </a:r>
                      <a:endParaRPr lang="en-US" dirty="0"/>
                    </a:p>
                  </a:txBody>
                  <a:tcPr/>
                </a:tc>
                <a:tc>
                  <a:txBody>
                    <a:bodyPr/>
                    <a:lstStyle/>
                    <a:p>
                      <a:r>
                        <a:rPr lang="en-US" dirty="0" smtClean="0"/>
                        <a:t>Warning or Error.  In Error</a:t>
                      </a:r>
                      <a:r>
                        <a:rPr lang="en-US" baseline="0" dirty="0" smtClean="0"/>
                        <a:t> mode, failing items are dropped</a:t>
                      </a:r>
                      <a:endParaRPr lang="en-US" dirty="0"/>
                    </a:p>
                  </a:txBody>
                  <a:tcPr/>
                </a:tc>
              </a:tr>
            </a:tbl>
          </a:graphicData>
        </a:graphic>
      </p:graphicFrame>
      <p:grpSp>
        <p:nvGrpSpPr>
          <p:cNvPr id="24" name="Group 23"/>
          <p:cNvGrpSpPr/>
          <p:nvPr/>
        </p:nvGrpSpPr>
        <p:grpSpPr>
          <a:xfrm>
            <a:off x="5761038" y="528635"/>
            <a:ext cx="6217914" cy="1881817"/>
            <a:chOff x="5761038" y="528635"/>
            <a:chExt cx="6217914" cy="1881817"/>
          </a:xfrm>
        </p:grpSpPr>
        <p:sp>
          <p:nvSpPr>
            <p:cNvPr id="5" name="Rectangle 4"/>
            <p:cNvSpPr/>
            <p:nvPr/>
          </p:nvSpPr>
          <p:spPr bwMode="auto">
            <a:xfrm>
              <a:off x="5761038" y="1485604"/>
              <a:ext cx="1463028" cy="9248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Crawler</a:t>
              </a:r>
            </a:p>
          </p:txBody>
        </p:sp>
        <p:sp>
          <p:nvSpPr>
            <p:cNvPr id="7" name="Rectangle 6"/>
            <p:cNvSpPr/>
            <p:nvPr/>
          </p:nvSpPr>
          <p:spPr bwMode="auto">
            <a:xfrm>
              <a:off x="7589838" y="1485603"/>
              <a:ext cx="2560276" cy="9248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Content Processing</a:t>
              </a:r>
            </a:p>
          </p:txBody>
        </p:sp>
        <p:sp>
          <p:nvSpPr>
            <p:cNvPr id="8" name="Rectangle 7"/>
            <p:cNvSpPr/>
            <p:nvPr/>
          </p:nvSpPr>
          <p:spPr bwMode="auto">
            <a:xfrm>
              <a:off x="10515924" y="1475146"/>
              <a:ext cx="1463028" cy="9248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Index</a:t>
              </a:r>
            </a:p>
          </p:txBody>
        </p:sp>
        <p:sp>
          <p:nvSpPr>
            <p:cNvPr id="9" name="Rectangle 8"/>
            <p:cNvSpPr/>
            <p:nvPr/>
          </p:nvSpPr>
          <p:spPr bwMode="auto">
            <a:xfrm>
              <a:off x="8115913" y="528635"/>
              <a:ext cx="1645902" cy="64005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Web Service</a:t>
              </a:r>
            </a:p>
          </p:txBody>
        </p:sp>
        <p:grpSp>
          <p:nvGrpSpPr>
            <p:cNvPr id="10" name="Group 9"/>
            <p:cNvGrpSpPr/>
            <p:nvPr/>
          </p:nvGrpSpPr>
          <p:grpSpPr>
            <a:xfrm>
              <a:off x="8184175" y="1668482"/>
              <a:ext cx="1371641" cy="190221"/>
              <a:chOff x="4694237" y="3954463"/>
              <a:chExt cx="1600200" cy="380999"/>
            </a:xfrm>
          </p:grpSpPr>
          <p:sp>
            <p:nvSpPr>
              <p:cNvPr id="11" name="Rounded Rectangle 10"/>
              <p:cNvSpPr/>
              <p:nvPr/>
            </p:nvSpPr>
            <p:spPr>
              <a:xfrm>
                <a:off x="4846638" y="4058820"/>
                <a:ext cx="310912" cy="170539"/>
              </a:xfrm>
              <a:prstGeom prst="roundRect">
                <a:avLst/>
              </a:prstGeom>
              <a:solidFill>
                <a:schemeClr val="accent1">
                  <a:lumMod val="50000"/>
                  <a:alpha val="76000"/>
                </a:schemeClr>
              </a:solidFill>
              <a:ln>
                <a:solidFill>
                  <a:schemeClr val="accent1">
                    <a:lumMod val="50000"/>
                  </a:schemeClr>
                </a:solidFill>
              </a:ln>
              <a:effectLst>
                <a:reflection blurRad="1270000" stA="45000" endPos="6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a:endParaRPr lang="en-US" sz="1100">
                  <a:solidFill>
                    <a:srgbClr val="00A651">
                      <a:lumMod val="75000"/>
                    </a:srgbClr>
                  </a:solidFill>
                </a:endParaRPr>
              </a:p>
            </p:txBody>
          </p:sp>
          <p:sp>
            <p:nvSpPr>
              <p:cNvPr id="12" name="Rounded Rectangle 11"/>
              <p:cNvSpPr/>
              <p:nvPr/>
            </p:nvSpPr>
            <p:spPr>
              <a:xfrm>
                <a:off x="5691923" y="4059740"/>
                <a:ext cx="310912" cy="170539"/>
              </a:xfrm>
              <a:prstGeom prst="roundRect">
                <a:avLst/>
              </a:prstGeom>
              <a:solidFill>
                <a:schemeClr val="accent1">
                  <a:lumMod val="50000"/>
                  <a:alpha val="76000"/>
                </a:schemeClr>
              </a:solidFill>
              <a:ln>
                <a:solidFill>
                  <a:schemeClr val="accent1">
                    <a:lumMod val="50000"/>
                  </a:schemeClr>
                </a:solidFill>
              </a:ln>
              <a:effectLst>
                <a:reflection blurRad="1270000" stA="45000" endPos="6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a:endParaRPr lang="en-US" sz="1100">
                  <a:solidFill>
                    <a:srgbClr val="00A651">
                      <a:lumMod val="75000"/>
                    </a:srgbClr>
                  </a:solidFill>
                </a:endParaRPr>
              </a:p>
            </p:txBody>
          </p:sp>
          <p:sp>
            <p:nvSpPr>
              <p:cNvPr id="13" name="Rectangle 12"/>
              <p:cNvSpPr/>
              <p:nvPr/>
            </p:nvSpPr>
            <p:spPr bwMode="auto">
              <a:xfrm>
                <a:off x="4694237" y="3954463"/>
                <a:ext cx="1600200" cy="380999"/>
              </a:xfrm>
              <a:prstGeom prst="rect">
                <a:avLst/>
              </a:prstGeom>
              <a:noFill/>
              <a:ln w="25400">
                <a:solidFill>
                  <a:schemeClr val="accent1">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74" tIns="46637" rIns="93274" bIns="46637" numCol="1" rtlCol="0" anchor="t" anchorCtr="0" compatLnSpc="1">
                <a:prstTxWarp prst="textNoShape">
                  <a:avLst/>
                </a:prstTxWarp>
              </a:bodyPr>
              <a:lstStyle/>
              <a:p>
                <a:pPr algn="r" defTabSz="932472" fontAlgn="base">
                  <a:spcBef>
                    <a:spcPct val="0"/>
                  </a:spcBef>
                  <a:spcAft>
                    <a:spcPct val="0"/>
                  </a:spcAft>
                </a:pPr>
                <a:endParaRPr lang="en-US" sz="2000" dirty="0">
                  <a:solidFill>
                    <a:srgbClr val="F26522"/>
                  </a:solidFill>
                </a:endParaRPr>
              </a:p>
            </p:txBody>
          </p:sp>
          <p:sp>
            <p:nvSpPr>
              <p:cNvPr id="14" name="Rounded Rectangle 13"/>
              <p:cNvSpPr/>
              <p:nvPr/>
            </p:nvSpPr>
            <p:spPr>
              <a:xfrm>
                <a:off x="5287384" y="4058819"/>
                <a:ext cx="310912" cy="170539"/>
              </a:xfrm>
              <a:prstGeom prst="roundRect">
                <a:avLst/>
              </a:prstGeom>
              <a:solidFill>
                <a:schemeClr val="accent1">
                  <a:lumMod val="50000"/>
                  <a:alpha val="76000"/>
                </a:schemeClr>
              </a:solidFill>
              <a:ln>
                <a:solidFill>
                  <a:schemeClr val="accent1">
                    <a:lumMod val="50000"/>
                  </a:schemeClr>
                </a:solidFill>
              </a:ln>
              <a:effectLst>
                <a:reflection blurRad="1270000" stA="45000" endPos="6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a:endParaRPr lang="en-US" sz="1100">
                  <a:solidFill>
                    <a:srgbClr val="00A651">
                      <a:lumMod val="75000"/>
                    </a:srgbClr>
                  </a:solidFill>
                </a:endParaRPr>
              </a:p>
            </p:txBody>
          </p:sp>
        </p:grpSp>
        <p:cxnSp>
          <p:nvCxnSpPr>
            <p:cNvPr id="15" name="Straight Arrow Connector 14"/>
            <p:cNvCxnSpPr/>
            <p:nvPr/>
          </p:nvCxnSpPr>
          <p:spPr>
            <a:xfrm flipV="1">
              <a:off x="8943794" y="1168416"/>
              <a:ext cx="3622" cy="500066"/>
            </a:xfrm>
            <a:prstGeom prst="straightConnector1">
              <a:avLst/>
            </a:prstGeom>
            <a:ln w="38100">
              <a:solidFill>
                <a:schemeClr val="tx1">
                  <a:alpha val="50000"/>
                </a:schemeClr>
              </a:solidFill>
              <a:prstDash val="sysDot"/>
              <a:headEnd type="stealth" w="lg" len="lg"/>
              <a:tailEnd type="none" w="lg" len="lg"/>
            </a:ln>
          </p:spPr>
          <p:style>
            <a:lnRef idx="3">
              <a:schemeClr val="accent6"/>
            </a:lnRef>
            <a:fillRef idx="0">
              <a:schemeClr val="accent6"/>
            </a:fillRef>
            <a:effectRef idx="2">
              <a:schemeClr val="accent6"/>
            </a:effectRef>
            <a:fontRef idx="minor">
              <a:schemeClr val="tx1"/>
            </a:fontRef>
          </p:style>
        </p:cxnSp>
        <p:cxnSp>
          <p:nvCxnSpPr>
            <p:cNvPr id="16" name="Straight Arrow Connector 15"/>
            <p:cNvCxnSpPr/>
            <p:nvPr/>
          </p:nvCxnSpPr>
          <p:spPr>
            <a:xfrm>
              <a:off x="8705074" y="1168416"/>
              <a:ext cx="4299" cy="500066"/>
            </a:xfrm>
            <a:prstGeom prst="straightConnector1">
              <a:avLst/>
            </a:prstGeom>
            <a:ln w="38100">
              <a:solidFill>
                <a:schemeClr val="tx1">
                  <a:alpha val="50000"/>
                </a:schemeClr>
              </a:solidFill>
              <a:prstDash val="sysDot"/>
              <a:headEnd type="stealth" w="lg" len="lg"/>
              <a:tailEnd type="none" w="lg" len="lg"/>
            </a:ln>
          </p:spPr>
          <p:style>
            <a:lnRef idx="3">
              <a:schemeClr val="accent6"/>
            </a:lnRef>
            <a:fillRef idx="0">
              <a:schemeClr val="accent6"/>
            </a:fillRef>
            <a:effectRef idx="2">
              <a:schemeClr val="accent6"/>
            </a:effectRef>
            <a:fontRef idx="minor">
              <a:schemeClr val="tx1"/>
            </a:fontRef>
          </p:style>
        </p:cxnSp>
        <p:cxnSp>
          <p:nvCxnSpPr>
            <p:cNvPr id="21" name="Curved Connector 20"/>
            <p:cNvCxnSpPr/>
            <p:nvPr/>
          </p:nvCxnSpPr>
          <p:spPr>
            <a:xfrm flipV="1">
              <a:off x="7070208" y="1909212"/>
              <a:ext cx="793931" cy="5602"/>
            </a:xfrm>
            <a:prstGeom prst="curvedConnector3">
              <a:avLst>
                <a:gd name="adj1" fmla="val 50000"/>
              </a:avLst>
            </a:prstGeom>
            <a:ln w="38100">
              <a:solidFill>
                <a:schemeClr val="tx1">
                  <a:alpha val="50000"/>
                </a:schemeClr>
              </a:solidFill>
              <a:tailEnd type="stealth" w="lg" len="lg"/>
            </a:ln>
          </p:spPr>
          <p:style>
            <a:lnRef idx="3">
              <a:schemeClr val="accent6"/>
            </a:lnRef>
            <a:fillRef idx="0">
              <a:schemeClr val="accent6"/>
            </a:fillRef>
            <a:effectRef idx="2">
              <a:schemeClr val="accent6"/>
            </a:effectRef>
            <a:fontRef idx="minor">
              <a:schemeClr val="tx1"/>
            </a:fontRef>
          </p:style>
        </p:cxnSp>
        <p:cxnSp>
          <p:nvCxnSpPr>
            <p:cNvPr id="23" name="Curved Connector 22"/>
            <p:cNvCxnSpPr/>
            <p:nvPr/>
          </p:nvCxnSpPr>
          <p:spPr>
            <a:xfrm flipV="1">
              <a:off x="9936072" y="1909212"/>
              <a:ext cx="793931" cy="5602"/>
            </a:xfrm>
            <a:prstGeom prst="curvedConnector3">
              <a:avLst>
                <a:gd name="adj1" fmla="val 50000"/>
              </a:avLst>
            </a:prstGeom>
            <a:ln w="38100">
              <a:solidFill>
                <a:schemeClr val="tx1">
                  <a:alpha val="50000"/>
                </a:schemeClr>
              </a:solidFill>
              <a:tailEnd type="stealth" w="lg" len="lg"/>
            </a:ln>
          </p:spPr>
          <p:style>
            <a:lnRef idx="3">
              <a:schemeClr val="accent6"/>
            </a:lnRef>
            <a:fillRef idx="0">
              <a:schemeClr val="accent6"/>
            </a:fillRef>
            <a:effectRef idx="2">
              <a:schemeClr val="accent6"/>
            </a:effectRef>
            <a:fontRef idx="minor">
              <a:schemeClr val="tx1"/>
            </a:fontRef>
          </p:style>
        </p:cxnSp>
      </p:grpSp>
      <p:sp>
        <p:nvSpPr>
          <p:cNvPr id="17" name="TextBox 16"/>
          <p:cNvSpPr txBox="1"/>
          <p:nvPr/>
        </p:nvSpPr>
        <p:spPr>
          <a:xfrm rot="20343025">
            <a:off x="7402579" y="3222945"/>
            <a:ext cx="1467389"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rgbClr val="505050"/>
                    </a:gs>
                    <a:gs pos="30000">
                      <a:srgbClr val="505050"/>
                    </a:gs>
                  </a:gsLst>
                  <a:lin ang="5400000" scaled="0"/>
                </a:gradFill>
              </a:rPr>
              <a:t>No aliases!</a:t>
            </a:r>
          </a:p>
        </p:txBody>
      </p:sp>
    </p:spTree>
    <p:extLst>
      <p:ext uri="{BB962C8B-B14F-4D97-AF65-F5344CB8AC3E}">
        <p14:creationId xmlns:p14="http://schemas.microsoft.com/office/powerpoint/2010/main" val="21023719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animBg="1"/>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Content Enrichment: our task</a:t>
            </a:r>
            <a:endParaRPr lang="en-US" dirty="0"/>
          </a:p>
        </p:txBody>
      </p:sp>
      <p:sp>
        <p:nvSpPr>
          <p:cNvPr id="3" name="Text Placeholder 2"/>
          <p:cNvSpPr>
            <a:spLocks noGrp="1"/>
          </p:cNvSpPr>
          <p:nvPr>
            <p:ph type="body" sz="quarter" idx="10"/>
          </p:nvPr>
        </p:nvSpPr>
        <p:spPr/>
        <p:txBody>
          <a:bodyPr/>
          <a:lstStyle/>
          <a:p>
            <a:pPr>
              <a:lnSpc>
                <a:spcPct val="150000"/>
              </a:lnSpc>
            </a:pPr>
            <a:r>
              <a:rPr lang="en-US" dirty="0"/>
              <a:t>Extract metadata</a:t>
            </a:r>
          </a:p>
          <a:p>
            <a:pPr lvl="1">
              <a:lnSpc>
                <a:spcPct val="150000"/>
              </a:lnSpc>
            </a:pPr>
            <a:r>
              <a:rPr lang="en-US" dirty="0"/>
              <a:t>Pull out the calorie count from the recipe nutritional </a:t>
            </a:r>
            <a:r>
              <a:rPr lang="en-US" dirty="0" smtClean="0"/>
              <a:t>info</a:t>
            </a:r>
            <a:endParaRPr lang="en-US" dirty="0"/>
          </a:p>
          <a:p>
            <a:pPr>
              <a:lnSpc>
                <a:spcPct val="150000"/>
              </a:lnSpc>
            </a:pPr>
            <a:r>
              <a:rPr lang="en-US" dirty="0"/>
              <a:t>Add new metadata</a:t>
            </a:r>
          </a:p>
          <a:p>
            <a:pPr lvl="1">
              <a:lnSpc>
                <a:spcPct val="150000"/>
              </a:lnSpc>
            </a:pPr>
            <a:r>
              <a:rPr lang="en-US" dirty="0" err="1"/>
              <a:t>LastProcessedTime</a:t>
            </a:r>
            <a:r>
              <a:rPr lang="en-US" dirty="0"/>
              <a:t> managed property</a:t>
            </a:r>
          </a:p>
          <a:p>
            <a:pPr>
              <a:lnSpc>
                <a:spcPct val="150000"/>
              </a:lnSpc>
            </a:pPr>
            <a:r>
              <a:rPr lang="en-US" dirty="0"/>
              <a:t>Reject documents</a:t>
            </a:r>
          </a:p>
          <a:p>
            <a:pPr lvl="1">
              <a:lnSpc>
                <a:spcPct val="150000"/>
              </a:lnSpc>
            </a:pPr>
            <a:r>
              <a:rPr lang="en-US" dirty="0"/>
              <a:t>Get rid of the BCS container items</a:t>
            </a:r>
          </a:p>
        </p:txBody>
      </p:sp>
      <p:pic>
        <p:nvPicPr>
          <p:cNvPr id="4" name="Picture 3"/>
          <p:cNvPicPr>
            <a:picLocks noChangeAspect="1"/>
          </p:cNvPicPr>
          <p:nvPr/>
        </p:nvPicPr>
        <p:blipFill>
          <a:blip r:embed="rId3"/>
          <a:stretch>
            <a:fillRect/>
          </a:stretch>
        </p:blipFill>
        <p:spPr>
          <a:xfrm>
            <a:off x="6223718" y="4868863"/>
            <a:ext cx="5038725" cy="1590675"/>
          </a:xfrm>
          <a:prstGeom prst="rect">
            <a:avLst/>
          </a:prstGeom>
          <a:ln>
            <a:solidFill>
              <a:schemeClr val="tx2"/>
            </a:solidFill>
          </a:ln>
        </p:spPr>
      </p:pic>
      <p:pic>
        <p:nvPicPr>
          <p:cNvPr id="8" name="Picture 7"/>
          <p:cNvPicPr>
            <a:picLocks noChangeAspect="1"/>
          </p:cNvPicPr>
          <p:nvPr/>
        </p:nvPicPr>
        <p:blipFill>
          <a:blip r:embed="rId4"/>
          <a:stretch>
            <a:fillRect/>
          </a:stretch>
        </p:blipFill>
        <p:spPr>
          <a:xfrm>
            <a:off x="9218613" y="1238475"/>
            <a:ext cx="2028825" cy="2314575"/>
          </a:xfrm>
          <a:prstGeom prst="rect">
            <a:avLst/>
          </a:prstGeom>
          <a:ln>
            <a:solidFill>
              <a:schemeClr val="tx2"/>
            </a:solidFill>
          </a:ln>
        </p:spPr>
      </p:pic>
    </p:spTree>
    <p:extLst>
      <p:ext uri="{BB962C8B-B14F-4D97-AF65-F5344CB8AC3E}">
        <p14:creationId xmlns:p14="http://schemas.microsoft.com/office/powerpoint/2010/main" val="33195595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0"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childTnLst>
                                </p:cTn>
                              </p:par>
                              <p:par>
                                <p:cTn id="24" presetID="10" presetClass="entr" presetSubtype="0"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600" dirty="0" smtClean="0"/>
              <a:t>SPC231 Step by Step:</a:t>
            </a:r>
            <a:r>
              <a:rPr lang="en-US" sz="4400" dirty="0" smtClean="0"/>
              <a:t/>
            </a:r>
            <a:br>
              <a:rPr lang="en-US" sz="4400" dirty="0" smtClean="0"/>
            </a:br>
            <a:r>
              <a:rPr lang="en-US" sz="4400" dirty="0" smtClean="0"/>
              <a:t>Search Development in SP2013</a:t>
            </a:r>
            <a:endParaRPr lang="en-US" sz="4400" dirty="0"/>
          </a:p>
        </p:txBody>
      </p:sp>
      <p:sp>
        <p:nvSpPr>
          <p:cNvPr id="5" name="Text Placeholder 4"/>
          <p:cNvSpPr>
            <a:spLocks noGrp="1"/>
          </p:cNvSpPr>
          <p:nvPr>
            <p:ph type="body" sz="quarter" idx="12"/>
          </p:nvPr>
        </p:nvSpPr>
        <p:spPr/>
        <p:txBody>
          <a:bodyPr/>
          <a:lstStyle/>
          <a:p>
            <a:r>
              <a:rPr lang="en-US" dirty="0" smtClean="0"/>
              <a:t>Matthew King</a:t>
            </a:r>
          </a:p>
          <a:p>
            <a:r>
              <a:rPr lang="en-US" dirty="0" smtClean="0"/>
              <a:t>Sr. Con, Microsoft</a:t>
            </a:r>
          </a:p>
        </p:txBody>
      </p:sp>
      <p:sp>
        <p:nvSpPr>
          <p:cNvPr id="2" name="Text Placeholder 1"/>
          <p:cNvSpPr>
            <a:spLocks noGrp="1"/>
          </p:cNvSpPr>
          <p:nvPr>
            <p:ph type="body" sz="quarter" idx="13"/>
          </p:nvPr>
        </p:nvSpPr>
        <p:spPr/>
        <p:txBody>
          <a:bodyPr/>
          <a:lstStyle/>
          <a:p>
            <a:r>
              <a:rPr lang="en-US" dirty="0" smtClean="0"/>
              <a:t>SPC231</a:t>
            </a:r>
            <a:endParaRPr lang="en-US" dirty="0"/>
          </a:p>
        </p:txBody>
      </p:sp>
      <p:sp>
        <p:nvSpPr>
          <p:cNvPr id="6" name="Text Placeholder 4"/>
          <p:cNvSpPr txBox="1">
            <a:spLocks/>
          </p:cNvSpPr>
          <p:nvPr/>
        </p:nvSpPr>
        <p:spPr>
          <a:xfrm>
            <a:off x="8428038" y="5325471"/>
            <a:ext cx="3581400" cy="1372151"/>
          </a:xfrm>
          <a:prstGeom prst="rect">
            <a:avLst/>
          </a:prstGeom>
          <a:noFill/>
        </p:spPr>
        <p:txBody>
          <a:bodyPr vert="horz" wrap="square" lIns="146304" tIns="109728" rIns="146304" bIns="109728" rtlCol="0">
            <a:noAutofit/>
          </a:bodyPr>
          <a:lstStyle>
            <a:lvl1pPr marL="0" marR="0" indent="0" algn="l" defTabSz="932742" rtl="0" eaLnBrk="1" fontAlgn="auto" latinLnBrk="0" hangingPunct="1">
              <a:lnSpc>
                <a:spcPct val="90000"/>
              </a:lnSpc>
              <a:spcBef>
                <a:spcPts val="0"/>
              </a:spcBef>
              <a:spcAft>
                <a:spcPts val="0"/>
              </a:spcAft>
              <a:buClrTx/>
              <a:buSzPct val="90000"/>
              <a:buFont typeface="Arial" pitchFamily="34" charset="0"/>
              <a:buNone/>
              <a:tabLst/>
              <a:defRPr lang="en-US" sz="3200" kern="1200" spc="0" baseline="0" dirty="0" smtClean="0">
                <a:gradFill>
                  <a:gsLst>
                    <a:gs pos="2917">
                      <a:schemeClr val="tx1"/>
                    </a:gs>
                    <a:gs pos="3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nn-NO">
                <a:gradFill>
                  <a:gsLst>
                    <a:gs pos="2917">
                      <a:srgbClr val="505050"/>
                    </a:gs>
                    <a:gs pos="30000">
                      <a:srgbClr val="505050"/>
                    </a:gs>
                  </a:gsLst>
                  <a:lin ang="5400000" scaled="0"/>
                </a:gradFill>
              </a:rPr>
              <a:t>Andrew Wardly</a:t>
            </a:r>
          </a:p>
          <a:p>
            <a:pPr algn="r"/>
            <a:r>
              <a:rPr lang="nn-NO">
                <a:gradFill>
                  <a:gsLst>
                    <a:gs pos="2917">
                      <a:srgbClr val="505050"/>
                    </a:gs>
                    <a:gs pos="30000">
                      <a:srgbClr val="505050"/>
                    </a:gs>
                  </a:gsLst>
                  <a:lin ang="5400000" scaled="0"/>
                </a:gradFill>
              </a:rPr>
              <a:t>Architect, Microsoft</a:t>
            </a:r>
          </a:p>
        </p:txBody>
      </p:sp>
    </p:spTree>
    <p:extLst>
      <p:ext uri="{BB962C8B-B14F-4D97-AF65-F5344CB8AC3E}">
        <p14:creationId xmlns:p14="http://schemas.microsoft.com/office/powerpoint/2010/main" val="129915598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spc="-102" dirty="0">
                <a:gradFill>
                  <a:gsLst>
                    <a:gs pos="1250">
                      <a:srgbClr val="FFFFFF"/>
                    </a:gs>
                    <a:gs pos="100000">
                      <a:srgbClr val="FFFFFF"/>
                    </a:gs>
                  </a:gsLst>
                  <a:lin ang="5400000" scaled="0"/>
                </a:gradFill>
              </a:rPr>
              <a:t>Demo</a:t>
            </a:r>
            <a:br>
              <a:rPr lang="en-US" sz="5400" spc="-102" dirty="0">
                <a:gradFill>
                  <a:gsLst>
                    <a:gs pos="1250">
                      <a:srgbClr val="FFFFFF"/>
                    </a:gs>
                    <a:gs pos="100000">
                      <a:srgbClr val="FFFFFF"/>
                    </a:gs>
                  </a:gsLst>
                  <a:lin ang="5400000" scaled="0"/>
                </a:gradFill>
              </a:rPr>
            </a:br>
            <a:r>
              <a:rPr lang="en-US" sz="5400" spc="-102" dirty="0">
                <a:gradFill>
                  <a:gsLst>
                    <a:gs pos="1250">
                      <a:srgbClr val="FFFFFF"/>
                    </a:gs>
                    <a:gs pos="100000">
                      <a:srgbClr val="FFFFFF"/>
                    </a:gs>
                  </a:gsLst>
                  <a:lin ang="5400000" scaled="0"/>
                </a:gradFill>
              </a:rPr>
              <a:t/>
            </a:r>
            <a:br>
              <a:rPr lang="en-US" sz="5400" spc="-102" dirty="0">
                <a:gradFill>
                  <a:gsLst>
                    <a:gs pos="1250">
                      <a:srgbClr val="FFFFFF"/>
                    </a:gs>
                    <a:gs pos="100000">
                      <a:srgbClr val="FFFFFF"/>
                    </a:gs>
                  </a:gsLst>
                  <a:lin ang="5400000" scaled="0"/>
                </a:gradFill>
              </a:rPr>
            </a:br>
            <a:r>
              <a:rPr lang="en-US" sz="7200" spc="-102" dirty="0">
                <a:gradFill>
                  <a:gsLst>
                    <a:gs pos="1250">
                      <a:srgbClr val="FFFFFF"/>
                    </a:gs>
                    <a:gs pos="100000">
                      <a:srgbClr val="FFFFFF"/>
                    </a:gs>
                  </a:gsLst>
                  <a:lin ang="5400000" scaled="0"/>
                </a:gradFill>
              </a:rPr>
              <a:t>User Experience</a:t>
            </a:r>
            <a:endParaRPr lang="en-US" dirty="0"/>
          </a:p>
        </p:txBody>
      </p:sp>
    </p:spTree>
    <p:extLst>
      <p:ext uri="{BB962C8B-B14F-4D97-AF65-F5344CB8AC3E}">
        <p14:creationId xmlns:p14="http://schemas.microsoft.com/office/powerpoint/2010/main" val="443820228"/>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bwMode="auto">
          <a:xfrm>
            <a:off x="6664155" y="3954463"/>
            <a:ext cx="4571999" cy="45719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p:nvSpPr>
        <p:spPr bwMode="auto">
          <a:xfrm>
            <a:off x="1189038" y="4754880"/>
            <a:ext cx="4571999" cy="45719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Title 9"/>
          <p:cNvSpPr>
            <a:spLocks noGrp="1"/>
          </p:cNvSpPr>
          <p:nvPr>
            <p:ph type="title"/>
          </p:nvPr>
        </p:nvSpPr>
        <p:spPr/>
        <p:txBody>
          <a:bodyPr/>
          <a:lstStyle/>
          <a:p>
            <a:endParaRPr lang="en-US"/>
          </a:p>
        </p:txBody>
      </p:sp>
      <p:sp>
        <p:nvSpPr>
          <p:cNvPr id="11" name="Text Placeholder 10"/>
          <p:cNvSpPr>
            <a:spLocks noGrp="1"/>
          </p:cNvSpPr>
          <p:nvPr>
            <p:ph type="body" sz="quarter" idx="10"/>
          </p:nvPr>
        </p:nvSpPr>
        <p:spPr/>
        <p:txBody>
          <a:bodyPr/>
          <a:lstStyle/>
          <a:p>
            <a:endParaRPr lang="en-US"/>
          </a:p>
        </p:txBody>
      </p:sp>
      <p:sp>
        <p:nvSpPr>
          <p:cNvPr id="4" name="Rectangle 3"/>
          <p:cNvSpPr/>
          <p:nvPr/>
        </p:nvSpPr>
        <p:spPr bwMode="auto">
          <a:xfrm>
            <a:off x="6675438" y="2160291"/>
            <a:ext cx="4572000" cy="1206042"/>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3200" dirty="0" smtClean="0">
                <a:gradFill>
                  <a:gsLst>
                    <a:gs pos="0">
                      <a:srgbClr val="FFFFFF"/>
                    </a:gs>
                    <a:gs pos="100000">
                      <a:srgbClr val="FFFFFF"/>
                    </a:gs>
                  </a:gsLst>
                  <a:lin ang="5400000" scaled="0"/>
                </a:gradFill>
              </a:rPr>
              <a:t>User Experience</a:t>
            </a:r>
            <a:endParaRPr lang="en-US" sz="3200" dirty="0">
              <a:gradFill>
                <a:gsLst>
                  <a:gs pos="0">
                    <a:srgbClr val="FFFFFF"/>
                  </a:gs>
                  <a:gs pos="100000">
                    <a:srgbClr val="FFFFFF"/>
                  </a:gs>
                </a:gsLst>
                <a:lin ang="5400000" scaled="0"/>
              </a:gradFill>
            </a:endParaRPr>
          </a:p>
        </p:txBody>
      </p:sp>
      <p:sp>
        <p:nvSpPr>
          <p:cNvPr id="7" name="Rectangle 6"/>
          <p:cNvSpPr/>
          <p:nvPr/>
        </p:nvSpPr>
        <p:spPr bwMode="auto">
          <a:xfrm>
            <a:off x="1189038" y="2125663"/>
            <a:ext cx="4572000" cy="1206042"/>
          </a:xfrm>
          <a:prstGeom prst="rect">
            <a:avLst/>
          </a:prstGeom>
          <a:solidFill>
            <a:schemeClr val="accent1"/>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3200" dirty="0" smtClean="0">
                <a:gradFill>
                  <a:gsLst>
                    <a:gs pos="0">
                      <a:srgbClr val="FFFFFF"/>
                    </a:gs>
                    <a:gs pos="100000">
                      <a:srgbClr val="FFFFFF"/>
                    </a:gs>
                  </a:gsLst>
                  <a:lin ang="5400000" scaled="0"/>
                </a:gradFill>
              </a:rPr>
              <a:t>Content Acquisition</a:t>
            </a:r>
            <a:endParaRPr lang="en-US" sz="3200" dirty="0">
              <a:gradFill>
                <a:gsLst>
                  <a:gs pos="0">
                    <a:srgbClr val="FFFFFF"/>
                  </a:gs>
                  <a:gs pos="100000">
                    <a:srgbClr val="FFFFFF"/>
                  </a:gs>
                </a:gsLst>
                <a:lin ang="5400000" scaled="0"/>
              </a:gradFill>
            </a:endParaRPr>
          </a:p>
        </p:txBody>
      </p:sp>
      <p:sp>
        <p:nvSpPr>
          <p:cNvPr id="2" name="TextBox 1"/>
          <p:cNvSpPr txBox="1"/>
          <p:nvPr/>
        </p:nvSpPr>
        <p:spPr>
          <a:xfrm>
            <a:off x="1232491" y="3863018"/>
            <a:ext cx="4437112" cy="1446550"/>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Search management</a:t>
            </a:r>
          </a:p>
          <a:p>
            <a:pPr>
              <a:lnSpc>
                <a:spcPct val="90000"/>
              </a:lnSpc>
              <a:spcAft>
                <a:spcPts val="600"/>
              </a:spcAft>
            </a:pPr>
            <a:r>
              <a:rPr lang="en-US" sz="2400" dirty="0" smtClean="0">
                <a:gradFill>
                  <a:gsLst>
                    <a:gs pos="2917">
                      <a:srgbClr val="505050"/>
                    </a:gs>
                    <a:gs pos="30000">
                      <a:srgbClr val="505050"/>
                    </a:gs>
                  </a:gsLst>
                  <a:lin ang="5400000" scaled="0"/>
                </a:gradFill>
              </a:rPr>
              <a:t>External content crawl via BCS</a:t>
            </a:r>
          </a:p>
          <a:p>
            <a:pPr>
              <a:lnSpc>
                <a:spcPct val="90000"/>
              </a:lnSpc>
              <a:spcAft>
                <a:spcPts val="600"/>
              </a:spcAft>
            </a:pPr>
            <a:r>
              <a:rPr lang="en-US" sz="2400" dirty="0" smtClean="0">
                <a:gradFill>
                  <a:gsLst>
                    <a:gs pos="2917">
                      <a:srgbClr val="505050"/>
                    </a:gs>
                    <a:gs pos="30000">
                      <a:srgbClr val="505050"/>
                    </a:gs>
                  </a:gsLst>
                  <a:lin ang="5400000" scaled="0"/>
                </a:gradFill>
              </a:rPr>
              <a:t>Content Enrichment</a:t>
            </a:r>
          </a:p>
        </p:txBody>
      </p:sp>
      <p:sp>
        <p:nvSpPr>
          <p:cNvPr id="8" name="TextBox 7"/>
          <p:cNvSpPr txBox="1"/>
          <p:nvPr/>
        </p:nvSpPr>
        <p:spPr>
          <a:xfrm>
            <a:off x="6625082" y="3863018"/>
            <a:ext cx="3966150" cy="2265236"/>
          </a:xfrm>
          <a:prstGeom prst="rect">
            <a:avLst/>
          </a:prstGeom>
          <a:noFill/>
        </p:spPr>
        <p:txBody>
          <a:bodyPr wrap="none" lIns="182880" tIns="146304" rIns="182880" bIns="146304" rtlCol="0">
            <a:spAutoFit/>
          </a:bodyPr>
          <a:lstStyle/>
          <a:p>
            <a:pPr>
              <a:lnSpc>
                <a:spcPct val="90000"/>
              </a:lnSpc>
              <a:spcAft>
                <a:spcPts val="600"/>
              </a:spcAft>
            </a:pPr>
            <a:r>
              <a:rPr lang="en-US" sz="2400" dirty="0">
                <a:gradFill>
                  <a:gsLst>
                    <a:gs pos="2917">
                      <a:srgbClr val="505050"/>
                    </a:gs>
                    <a:gs pos="30000">
                      <a:srgbClr val="505050"/>
                    </a:gs>
                  </a:gsLst>
                  <a:lin ang="5400000" scaled="0"/>
                </a:gradFill>
              </a:rPr>
              <a:t>Custom refiners</a:t>
            </a:r>
          </a:p>
          <a:p>
            <a:pPr>
              <a:lnSpc>
                <a:spcPct val="90000"/>
              </a:lnSpc>
              <a:spcAft>
                <a:spcPts val="600"/>
              </a:spcAft>
            </a:pPr>
            <a:r>
              <a:rPr lang="en-US" sz="2400" dirty="0">
                <a:gradFill>
                  <a:gsLst>
                    <a:gs pos="2917">
                      <a:srgbClr val="505050"/>
                    </a:gs>
                    <a:gs pos="30000">
                      <a:srgbClr val="505050"/>
                    </a:gs>
                  </a:gsLst>
                  <a:lin ang="5400000" scaled="0"/>
                </a:gradFill>
              </a:rPr>
              <a:t>Display Templates </a:t>
            </a:r>
          </a:p>
          <a:p>
            <a:pPr>
              <a:lnSpc>
                <a:spcPct val="90000"/>
              </a:lnSpc>
              <a:spcAft>
                <a:spcPts val="600"/>
              </a:spcAft>
            </a:pPr>
            <a:r>
              <a:rPr lang="en-US" sz="2400" dirty="0" smtClean="0">
                <a:gradFill>
                  <a:gsLst>
                    <a:gs pos="2917">
                      <a:srgbClr val="505050"/>
                    </a:gs>
                    <a:gs pos="30000">
                      <a:srgbClr val="505050"/>
                    </a:gs>
                  </a:gsLst>
                  <a:lin ang="5400000" scaled="0"/>
                </a:gradFill>
              </a:rPr>
              <a:t>Result </a:t>
            </a:r>
            <a:r>
              <a:rPr lang="en-US" sz="2400" dirty="0">
                <a:gradFill>
                  <a:gsLst>
                    <a:gs pos="2917">
                      <a:srgbClr val="505050"/>
                    </a:gs>
                    <a:gs pos="30000">
                      <a:srgbClr val="505050"/>
                    </a:gs>
                  </a:gsLst>
                  <a:lin ang="5400000" scaled="0"/>
                </a:gradFill>
              </a:rPr>
              <a:t>Source/Query Rules</a:t>
            </a:r>
          </a:p>
          <a:p>
            <a:pPr>
              <a:lnSpc>
                <a:spcPct val="90000"/>
              </a:lnSpc>
              <a:spcAft>
                <a:spcPts val="600"/>
              </a:spcAft>
            </a:pPr>
            <a:r>
              <a:rPr lang="en-US" sz="2400" dirty="0">
                <a:gradFill>
                  <a:gsLst>
                    <a:gs pos="2917">
                      <a:srgbClr val="505050"/>
                    </a:gs>
                    <a:gs pos="30000">
                      <a:srgbClr val="505050"/>
                    </a:gs>
                  </a:gsLst>
                  <a:lin ang="5400000" scaled="0"/>
                </a:gradFill>
              </a:rPr>
              <a:t>Windows 8 UI</a:t>
            </a:r>
          </a:p>
          <a:p>
            <a:pPr>
              <a:lnSpc>
                <a:spcPct val="90000"/>
              </a:lnSpc>
              <a:spcAft>
                <a:spcPts val="600"/>
              </a:spcAft>
            </a:pPr>
            <a:endParaRPr lang="en-US" sz="2400" dirty="0">
              <a:gradFill>
                <a:gsLst>
                  <a:gs pos="2917">
                    <a:srgbClr val="505050"/>
                  </a:gs>
                  <a:gs pos="30000">
                    <a:srgbClr val="505050"/>
                  </a:gs>
                </a:gsLst>
                <a:lin ang="5400000" scaled="0"/>
              </a:gradFill>
            </a:endParaRPr>
          </a:p>
        </p:txBody>
      </p:sp>
    </p:spTree>
    <p:extLst>
      <p:ext uri="{BB962C8B-B14F-4D97-AF65-F5344CB8AC3E}">
        <p14:creationId xmlns:p14="http://schemas.microsoft.com/office/powerpoint/2010/main" val="9117191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5478423"/>
          </a:xfrm>
        </p:spPr>
        <p:txBody>
          <a:bodyPr/>
          <a:lstStyle/>
          <a:p>
            <a:endParaRPr lang="en-US" dirty="0" smtClean="0"/>
          </a:p>
          <a:p>
            <a:endParaRPr lang="en-US" dirty="0" smtClean="0"/>
          </a:p>
          <a:p>
            <a:endParaRPr lang="en-US" dirty="0"/>
          </a:p>
          <a:p>
            <a:endParaRPr lang="en-US" dirty="0" smtClean="0"/>
          </a:p>
          <a:p>
            <a:endParaRPr lang="en-US" dirty="0"/>
          </a:p>
          <a:p>
            <a:endParaRPr lang="en-US" dirty="0"/>
          </a:p>
          <a:p>
            <a:r>
              <a:rPr lang="en-US" dirty="0" smtClean="0"/>
              <a:t>Sliders: only available for integer managed properties</a:t>
            </a:r>
          </a:p>
          <a:p>
            <a:r>
              <a:rPr lang="en-US" dirty="0" smtClean="0"/>
              <a:t>Define intervals in search schema or on page</a:t>
            </a:r>
            <a:endParaRPr lang="en-US" dirty="0"/>
          </a:p>
        </p:txBody>
      </p:sp>
      <p:sp>
        <p:nvSpPr>
          <p:cNvPr id="2" name="Title 1"/>
          <p:cNvSpPr>
            <a:spLocks noGrp="1"/>
          </p:cNvSpPr>
          <p:nvPr>
            <p:ph type="title"/>
          </p:nvPr>
        </p:nvSpPr>
        <p:spPr/>
        <p:txBody>
          <a:bodyPr/>
          <a:lstStyle/>
          <a:p>
            <a:r>
              <a:rPr lang="en-US" dirty="0" smtClean="0"/>
              <a:t>New refiners</a:t>
            </a:r>
            <a:endParaRPr lang="en-US" dirty="0"/>
          </a:p>
        </p:txBody>
      </p:sp>
      <p:grpSp>
        <p:nvGrpSpPr>
          <p:cNvPr id="14" name="Group 13"/>
          <p:cNvGrpSpPr/>
          <p:nvPr/>
        </p:nvGrpSpPr>
        <p:grpSpPr>
          <a:xfrm>
            <a:off x="503255" y="1577043"/>
            <a:ext cx="3611880" cy="3291820"/>
            <a:chOff x="274673" y="1577043"/>
            <a:chExt cx="3611880" cy="3291820"/>
          </a:xfrm>
        </p:grpSpPr>
        <p:sp>
          <p:nvSpPr>
            <p:cNvPr id="5" name="Rectangle 4"/>
            <p:cNvSpPr/>
            <p:nvPr/>
          </p:nvSpPr>
          <p:spPr bwMode="auto">
            <a:xfrm>
              <a:off x="274673" y="1577043"/>
              <a:ext cx="3611880" cy="3291820"/>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3200" dirty="0" smtClean="0">
                  <a:gradFill>
                    <a:gsLst>
                      <a:gs pos="0">
                        <a:srgbClr val="FFFFFF"/>
                      </a:gs>
                      <a:gs pos="100000">
                        <a:srgbClr val="FFFFFF"/>
                      </a:gs>
                    </a:gsLst>
                    <a:lin ang="5400000" scaled="0"/>
                  </a:gradFill>
                </a:rPr>
                <a:t>Slider</a:t>
              </a:r>
              <a:endParaRPr lang="en-US" sz="3200" dirty="0">
                <a:gradFill>
                  <a:gsLst>
                    <a:gs pos="0">
                      <a:srgbClr val="FFFFFF"/>
                    </a:gs>
                    <a:gs pos="100000">
                      <a:srgbClr val="FFFFFF"/>
                    </a:gs>
                  </a:gsLst>
                  <a:lin ang="5400000" scaled="0"/>
                </a:gradFill>
              </a:endParaRPr>
            </a:p>
          </p:txBody>
        </p:sp>
        <p:pic>
          <p:nvPicPr>
            <p:cNvPr id="7" name="Picture 6"/>
            <p:cNvPicPr>
              <a:picLocks noChangeAspect="1"/>
            </p:cNvPicPr>
            <p:nvPr/>
          </p:nvPicPr>
          <p:blipFill>
            <a:blip r:embed="rId2"/>
            <a:stretch>
              <a:fillRect/>
            </a:stretch>
          </p:blipFill>
          <p:spPr>
            <a:xfrm>
              <a:off x="1246188" y="2828111"/>
              <a:ext cx="1714500" cy="1123950"/>
            </a:xfrm>
            <a:prstGeom prst="rect">
              <a:avLst/>
            </a:prstGeom>
            <a:ln>
              <a:solidFill>
                <a:schemeClr val="tx2"/>
              </a:solidFill>
            </a:ln>
          </p:spPr>
        </p:pic>
      </p:grpSp>
      <p:grpSp>
        <p:nvGrpSpPr>
          <p:cNvPr id="15" name="Group 14"/>
          <p:cNvGrpSpPr/>
          <p:nvPr/>
        </p:nvGrpSpPr>
        <p:grpSpPr>
          <a:xfrm>
            <a:off x="4160820" y="1577043"/>
            <a:ext cx="3611880" cy="3291820"/>
            <a:chOff x="4389455" y="1562819"/>
            <a:chExt cx="3611880" cy="3291820"/>
          </a:xfrm>
        </p:grpSpPr>
        <p:sp>
          <p:nvSpPr>
            <p:cNvPr id="11" name="Rectangle 10"/>
            <p:cNvSpPr/>
            <p:nvPr/>
          </p:nvSpPr>
          <p:spPr bwMode="auto">
            <a:xfrm>
              <a:off x="4389455" y="1562819"/>
              <a:ext cx="3611880" cy="3291820"/>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3000" dirty="0" smtClean="0">
                  <a:gradFill>
                    <a:gsLst>
                      <a:gs pos="0">
                        <a:srgbClr val="FFFFFF"/>
                      </a:gs>
                      <a:gs pos="100000">
                        <a:srgbClr val="FFFFFF"/>
                      </a:gs>
                    </a:gsLst>
                    <a:lin ang="5400000" scaled="0"/>
                  </a:gradFill>
                </a:rPr>
                <a:t>Slider w/ Bar Graph</a:t>
              </a:r>
              <a:endParaRPr lang="en-US" sz="3000" dirty="0">
                <a:gradFill>
                  <a:gsLst>
                    <a:gs pos="0">
                      <a:srgbClr val="FFFFFF"/>
                    </a:gs>
                    <a:gs pos="100000">
                      <a:srgbClr val="FFFFFF"/>
                    </a:gs>
                  </a:gsLst>
                  <a:lin ang="5400000" scaled="0"/>
                </a:gradFill>
              </a:endParaRPr>
            </a:p>
          </p:txBody>
        </p:sp>
        <p:pic>
          <p:nvPicPr>
            <p:cNvPr id="12" name="Picture 11"/>
            <p:cNvPicPr>
              <a:picLocks noChangeAspect="1"/>
            </p:cNvPicPr>
            <p:nvPr/>
          </p:nvPicPr>
          <p:blipFill>
            <a:blip r:embed="rId3"/>
            <a:stretch>
              <a:fillRect/>
            </a:stretch>
          </p:blipFill>
          <p:spPr>
            <a:xfrm>
              <a:off x="5275264" y="2528073"/>
              <a:ext cx="1771650" cy="1724025"/>
            </a:xfrm>
            <a:prstGeom prst="rect">
              <a:avLst/>
            </a:prstGeom>
            <a:ln>
              <a:solidFill>
                <a:schemeClr val="tx2"/>
              </a:solidFill>
            </a:ln>
          </p:spPr>
        </p:pic>
      </p:grpSp>
      <p:grpSp>
        <p:nvGrpSpPr>
          <p:cNvPr id="16" name="Group 15"/>
          <p:cNvGrpSpPr/>
          <p:nvPr/>
        </p:nvGrpSpPr>
        <p:grpSpPr>
          <a:xfrm>
            <a:off x="7818380" y="1577043"/>
            <a:ext cx="3611880" cy="3291820"/>
            <a:chOff x="8504273" y="1562819"/>
            <a:chExt cx="3611880" cy="3291820"/>
          </a:xfrm>
        </p:grpSpPr>
        <p:sp>
          <p:nvSpPr>
            <p:cNvPr id="10" name="Rectangle 9"/>
            <p:cNvSpPr/>
            <p:nvPr/>
          </p:nvSpPr>
          <p:spPr bwMode="auto">
            <a:xfrm>
              <a:off x="8504273" y="1562819"/>
              <a:ext cx="3611880" cy="3291820"/>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3200" dirty="0" smtClean="0">
                  <a:gradFill>
                    <a:gsLst>
                      <a:gs pos="0">
                        <a:srgbClr val="FFFFFF"/>
                      </a:gs>
                      <a:gs pos="100000">
                        <a:srgbClr val="FFFFFF"/>
                      </a:gs>
                    </a:gsLst>
                    <a:lin ang="5400000" scaled="0"/>
                  </a:gradFill>
                </a:rPr>
                <a:t>Multi-value</a:t>
              </a:r>
              <a:endParaRPr lang="en-US" sz="3200" dirty="0">
                <a:gradFill>
                  <a:gsLst>
                    <a:gs pos="0">
                      <a:srgbClr val="FFFFFF"/>
                    </a:gs>
                    <a:gs pos="100000">
                      <a:srgbClr val="FFFFFF"/>
                    </a:gs>
                  </a:gsLst>
                  <a:lin ang="5400000" scaled="0"/>
                </a:gradFill>
              </a:endParaRPr>
            </a:p>
          </p:txBody>
        </p:sp>
        <p:pic>
          <p:nvPicPr>
            <p:cNvPr id="13" name="Picture 12"/>
            <p:cNvPicPr>
              <a:picLocks noChangeAspect="1"/>
            </p:cNvPicPr>
            <p:nvPr/>
          </p:nvPicPr>
          <p:blipFill>
            <a:blip r:embed="rId4"/>
            <a:stretch>
              <a:fillRect/>
            </a:stretch>
          </p:blipFill>
          <p:spPr>
            <a:xfrm>
              <a:off x="9704388" y="2447110"/>
              <a:ext cx="1257300" cy="1885950"/>
            </a:xfrm>
            <a:prstGeom prst="rect">
              <a:avLst/>
            </a:prstGeom>
            <a:ln>
              <a:solidFill>
                <a:schemeClr val="tx2"/>
              </a:solidFill>
            </a:ln>
          </p:spPr>
        </p:pic>
      </p:grpSp>
    </p:spTree>
    <p:extLst>
      <p:ext uri="{BB962C8B-B14F-4D97-AF65-F5344CB8AC3E}">
        <p14:creationId xmlns:p14="http://schemas.microsoft.com/office/powerpoint/2010/main" val="9695384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0-#ppt_w/2"/>
                                          </p:val>
                                        </p:tav>
                                        <p:tav tm="100000">
                                          <p:val>
                                            <p:strVal val="#ppt_x"/>
                                          </p:val>
                                        </p:tav>
                                      </p:tavLst>
                                    </p:anim>
                                    <p:anim calcmode="lin" valueType="num">
                                      <p:cBhvr additive="base">
                                        <p:cTn id="14"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0-#ppt_w/2"/>
                                          </p:val>
                                        </p:tav>
                                        <p:tav tm="100000">
                                          <p:val>
                                            <p:strVal val="#ppt_x"/>
                                          </p:val>
                                        </p:tav>
                                      </p:tavLst>
                                    </p:anim>
                                    <p:anim calcmode="lin" valueType="num">
                                      <p:cBhvr additive="base">
                                        <p:cTn id="20"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sp>
        <p:nvSpPr>
          <p:cNvPr id="9" name="Text Placeholder 8"/>
          <p:cNvSpPr>
            <a:spLocks noGrp="1"/>
          </p:cNvSpPr>
          <p:nvPr>
            <p:ph type="body" sz="quarter" idx="10"/>
          </p:nvPr>
        </p:nvSpPr>
        <p:spPr/>
        <p:txBody>
          <a:bodyPr/>
          <a:lstStyle/>
          <a:p>
            <a:endParaRPr lang="en-US"/>
          </a:p>
        </p:txBody>
      </p:sp>
      <p:sp>
        <p:nvSpPr>
          <p:cNvPr id="4" name="Rectangle 3"/>
          <p:cNvSpPr/>
          <p:nvPr/>
        </p:nvSpPr>
        <p:spPr bwMode="auto">
          <a:xfrm>
            <a:off x="6675438" y="2160291"/>
            <a:ext cx="4572000" cy="1206042"/>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User Experience</a:t>
            </a:r>
            <a:endParaRPr lang="en-US" sz="2000" dirty="0">
              <a:gradFill>
                <a:gsLst>
                  <a:gs pos="0">
                    <a:srgbClr val="FFFFFF"/>
                  </a:gs>
                  <a:gs pos="100000">
                    <a:srgbClr val="FFFFFF"/>
                  </a:gs>
                </a:gsLst>
                <a:lin ang="5400000" scaled="0"/>
              </a:gradFill>
            </a:endParaRPr>
          </a:p>
        </p:txBody>
      </p:sp>
      <p:sp>
        <p:nvSpPr>
          <p:cNvPr id="7" name="Rectangle 6"/>
          <p:cNvSpPr/>
          <p:nvPr/>
        </p:nvSpPr>
        <p:spPr bwMode="auto">
          <a:xfrm>
            <a:off x="1189038" y="2125663"/>
            <a:ext cx="4572000" cy="1206042"/>
          </a:xfrm>
          <a:prstGeom prst="rect">
            <a:avLst/>
          </a:prstGeom>
          <a:solidFill>
            <a:schemeClr val="accent1"/>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Content Acquisition</a:t>
            </a:r>
            <a:endParaRPr lang="en-US" sz="2000" dirty="0">
              <a:gradFill>
                <a:gsLst>
                  <a:gs pos="0">
                    <a:srgbClr val="FFFFFF"/>
                  </a:gs>
                  <a:gs pos="100000">
                    <a:srgbClr val="FFFFFF"/>
                  </a:gs>
                </a:gsLst>
                <a:lin ang="5400000" scaled="0"/>
              </a:gradFill>
            </a:endParaRPr>
          </a:p>
        </p:txBody>
      </p:sp>
      <p:sp>
        <p:nvSpPr>
          <p:cNvPr id="2" name="TextBox 1"/>
          <p:cNvSpPr txBox="1"/>
          <p:nvPr/>
        </p:nvSpPr>
        <p:spPr>
          <a:xfrm>
            <a:off x="1232491" y="3863018"/>
            <a:ext cx="4437112" cy="1446550"/>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Search management</a:t>
            </a:r>
          </a:p>
          <a:p>
            <a:pPr>
              <a:lnSpc>
                <a:spcPct val="90000"/>
              </a:lnSpc>
              <a:spcAft>
                <a:spcPts val="600"/>
              </a:spcAft>
            </a:pPr>
            <a:r>
              <a:rPr lang="en-US" sz="2400" dirty="0" smtClean="0">
                <a:gradFill>
                  <a:gsLst>
                    <a:gs pos="2917">
                      <a:srgbClr val="505050"/>
                    </a:gs>
                    <a:gs pos="30000">
                      <a:srgbClr val="505050"/>
                    </a:gs>
                  </a:gsLst>
                  <a:lin ang="5400000" scaled="0"/>
                </a:gradFill>
              </a:rPr>
              <a:t>External content crawl via BCS</a:t>
            </a:r>
          </a:p>
          <a:p>
            <a:pPr>
              <a:lnSpc>
                <a:spcPct val="90000"/>
              </a:lnSpc>
              <a:spcAft>
                <a:spcPts val="600"/>
              </a:spcAft>
            </a:pPr>
            <a:r>
              <a:rPr lang="en-US" sz="2400" dirty="0" smtClean="0">
                <a:gradFill>
                  <a:gsLst>
                    <a:gs pos="2917">
                      <a:srgbClr val="505050"/>
                    </a:gs>
                    <a:gs pos="30000">
                      <a:srgbClr val="505050"/>
                    </a:gs>
                  </a:gsLst>
                  <a:lin ang="5400000" scaled="0"/>
                </a:gradFill>
              </a:rPr>
              <a:t>Content Enrichment</a:t>
            </a:r>
          </a:p>
        </p:txBody>
      </p:sp>
      <p:sp>
        <p:nvSpPr>
          <p:cNvPr id="11" name="Rectangle 10"/>
          <p:cNvSpPr/>
          <p:nvPr/>
        </p:nvSpPr>
        <p:spPr bwMode="auto">
          <a:xfrm>
            <a:off x="6675438" y="3905846"/>
            <a:ext cx="4572000" cy="5336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TextBox 7"/>
          <p:cNvSpPr txBox="1"/>
          <p:nvPr/>
        </p:nvSpPr>
        <p:spPr>
          <a:xfrm>
            <a:off x="6629400" y="3867912"/>
            <a:ext cx="2883931" cy="2265236"/>
          </a:xfrm>
          <a:prstGeom prst="rect">
            <a:avLst/>
          </a:prstGeom>
          <a:noFill/>
        </p:spPr>
        <p:txBody>
          <a:bodyPr wrap="none" lIns="182880" tIns="146304" rIns="182880" bIns="146304" rtlCol="0">
            <a:spAutoFit/>
          </a:bodyPr>
          <a:lstStyle/>
          <a:p>
            <a:pPr>
              <a:lnSpc>
                <a:spcPct val="90000"/>
              </a:lnSpc>
              <a:spcAft>
                <a:spcPts val="600"/>
              </a:spcAft>
            </a:pPr>
            <a:r>
              <a:rPr lang="en-US" sz="2400" dirty="0">
                <a:gradFill>
                  <a:gsLst>
                    <a:gs pos="2917">
                      <a:srgbClr val="505050"/>
                    </a:gs>
                    <a:gs pos="30000">
                      <a:srgbClr val="505050"/>
                    </a:gs>
                  </a:gsLst>
                  <a:lin ang="5400000" scaled="0"/>
                </a:gradFill>
              </a:rPr>
              <a:t>Custom refiners</a:t>
            </a:r>
          </a:p>
          <a:p>
            <a:pPr>
              <a:lnSpc>
                <a:spcPct val="90000"/>
              </a:lnSpc>
              <a:spcAft>
                <a:spcPts val="600"/>
              </a:spcAft>
            </a:pPr>
            <a:r>
              <a:rPr lang="en-US" sz="2400" dirty="0">
                <a:gradFill>
                  <a:gsLst>
                    <a:gs pos="2917">
                      <a:srgbClr val="505050"/>
                    </a:gs>
                    <a:gs pos="30000">
                      <a:srgbClr val="505050"/>
                    </a:gs>
                  </a:gsLst>
                  <a:lin ang="5400000" scaled="0"/>
                </a:gradFill>
              </a:rPr>
              <a:t>Display Templates </a:t>
            </a:r>
          </a:p>
          <a:p>
            <a:pPr>
              <a:lnSpc>
                <a:spcPct val="90000"/>
              </a:lnSpc>
              <a:spcAft>
                <a:spcPts val="600"/>
              </a:spcAft>
            </a:pPr>
            <a:r>
              <a:rPr lang="en-US" sz="2400" dirty="0" smtClean="0">
                <a:gradFill>
                  <a:gsLst>
                    <a:gs pos="2917">
                      <a:srgbClr val="505050"/>
                    </a:gs>
                    <a:gs pos="30000">
                      <a:srgbClr val="505050"/>
                    </a:gs>
                  </a:gsLst>
                  <a:lin ang="5400000" scaled="0"/>
                </a:gradFill>
              </a:rPr>
              <a:t>Query </a:t>
            </a:r>
            <a:r>
              <a:rPr lang="en-US" sz="2400" dirty="0">
                <a:gradFill>
                  <a:gsLst>
                    <a:gs pos="2917">
                      <a:srgbClr val="505050"/>
                    </a:gs>
                    <a:gs pos="30000">
                      <a:srgbClr val="505050"/>
                    </a:gs>
                  </a:gsLst>
                  <a:lin ang="5400000" scaled="0"/>
                </a:gradFill>
              </a:rPr>
              <a:t>Rules</a:t>
            </a:r>
          </a:p>
          <a:p>
            <a:pPr>
              <a:lnSpc>
                <a:spcPct val="90000"/>
              </a:lnSpc>
              <a:spcAft>
                <a:spcPts val="600"/>
              </a:spcAft>
            </a:pPr>
            <a:r>
              <a:rPr lang="en-US" sz="2400" dirty="0">
                <a:gradFill>
                  <a:gsLst>
                    <a:gs pos="2917">
                      <a:srgbClr val="505050"/>
                    </a:gs>
                    <a:gs pos="30000">
                      <a:srgbClr val="505050"/>
                    </a:gs>
                  </a:gsLst>
                  <a:lin ang="5400000" scaled="0"/>
                </a:gradFill>
              </a:rPr>
              <a:t>Windows 8 UI</a:t>
            </a:r>
          </a:p>
          <a:p>
            <a:pPr>
              <a:lnSpc>
                <a:spcPct val="90000"/>
              </a:lnSpc>
              <a:spcAft>
                <a:spcPts val="600"/>
              </a:spcAft>
            </a:pPr>
            <a:endParaRPr lang="en-US" sz="2400" dirty="0">
              <a:gradFill>
                <a:gsLst>
                  <a:gs pos="2917">
                    <a:srgbClr val="505050"/>
                  </a:gs>
                  <a:gs pos="30000">
                    <a:srgbClr val="505050"/>
                  </a:gs>
                </a:gsLst>
                <a:lin ang="5400000" scaled="0"/>
              </a:gradFill>
            </a:endParaRPr>
          </a:p>
        </p:txBody>
      </p:sp>
    </p:spTree>
    <p:extLst>
      <p:ext uri="{BB962C8B-B14F-4D97-AF65-F5344CB8AC3E}">
        <p14:creationId xmlns:p14="http://schemas.microsoft.com/office/powerpoint/2010/main" val="1774832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3.02783E-6 6.26419E-7 L 3.02783E-6 0.06037 " pathEditMode="relative" rAng="0" ptsTypes="AA">
                                      <p:cBhvr>
                                        <p:cTn id="6" dur="2000" fill="hold"/>
                                        <p:tgtEl>
                                          <p:spTgt spid="11"/>
                                        </p:tgtEl>
                                        <p:attrNameLst>
                                          <p:attrName>ppt_x</p:attrName>
                                          <p:attrName>ppt_y</p:attrName>
                                        </p:attrNameLst>
                                      </p:cBhvr>
                                      <p:rCtr x="0" y="301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Display Templates</a:t>
            </a:r>
            <a:endParaRPr lang="en-US" dirty="0"/>
          </a:p>
        </p:txBody>
      </p:sp>
      <p:sp>
        <p:nvSpPr>
          <p:cNvPr id="3" name="Text Placeholder 2"/>
          <p:cNvSpPr>
            <a:spLocks noGrp="1"/>
          </p:cNvSpPr>
          <p:nvPr>
            <p:ph type="body" sz="quarter" idx="10"/>
          </p:nvPr>
        </p:nvSpPr>
        <p:spPr>
          <a:xfrm>
            <a:off x="274638" y="1212850"/>
            <a:ext cx="11887200" cy="6032421"/>
          </a:xfrm>
        </p:spPr>
        <p:txBody>
          <a:bodyPr/>
          <a:lstStyle/>
          <a:p>
            <a:pPr marL="571500" indent="-571500">
              <a:buFont typeface="Arial" panose="020B0604020202020204" pitchFamily="34" charset="0"/>
              <a:buChar char="•"/>
            </a:pPr>
            <a:r>
              <a:rPr lang="en-US"/>
              <a:t>New </a:t>
            </a:r>
            <a:r>
              <a:rPr lang="en-US" smtClean="0"/>
              <a:t>to </a:t>
            </a:r>
            <a:r>
              <a:rPr lang="en-US" dirty="0"/>
              <a:t>SharePoint 2013</a:t>
            </a:r>
          </a:p>
          <a:p>
            <a:pPr marL="571500" indent="-571500">
              <a:buFont typeface="Arial" panose="020B0604020202020204" pitchFamily="34" charset="0"/>
              <a:buChar char="•"/>
            </a:pPr>
            <a:r>
              <a:rPr lang="en-US" dirty="0"/>
              <a:t>Start</a:t>
            </a:r>
            <a:r>
              <a:rPr lang="en-US"/>
              <a:t> with Design Manager </a:t>
            </a:r>
            <a:endParaRPr lang="en-US" dirty="0"/>
          </a:p>
          <a:p>
            <a:pPr marL="571500" indent="-571500">
              <a:buFont typeface="Arial" panose="020B0604020202020204" pitchFamily="34" charset="0"/>
              <a:buChar char="•"/>
            </a:pPr>
            <a:r>
              <a:rPr lang="en-US"/>
              <a:t>SharePoint </a:t>
            </a:r>
            <a:r>
              <a:rPr lang="en-US" dirty="0"/>
              <a:t>Designer 2013 doesn’t support “design view” </a:t>
            </a:r>
          </a:p>
          <a:p>
            <a:pPr marL="571500" indent="-571500">
              <a:buFont typeface="Arial" panose="020B0604020202020204" pitchFamily="34" charset="0"/>
              <a:buChar char="•"/>
            </a:pPr>
            <a:r>
              <a:rPr lang="en-US" dirty="0"/>
              <a:t>Map the </a:t>
            </a:r>
            <a:r>
              <a:rPr lang="en-US" dirty="0" err="1"/>
              <a:t>masterpage</a:t>
            </a:r>
            <a:r>
              <a:rPr lang="en-US" dirty="0"/>
              <a:t> library through </a:t>
            </a:r>
            <a:r>
              <a:rPr lang="en-US" dirty="0" err="1"/>
              <a:t>webdav</a:t>
            </a:r>
            <a:r>
              <a:rPr lang="en-US" dirty="0"/>
              <a:t> </a:t>
            </a:r>
          </a:p>
          <a:p>
            <a:pPr marL="571500" indent="-571500">
              <a:buFont typeface="Arial" panose="020B0604020202020204" pitchFamily="34" charset="0"/>
              <a:buChar char="•"/>
            </a:pPr>
            <a:r>
              <a:rPr lang="en-US" dirty="0"/>
              <a:t>Work</a:t>
            </a:r>
            <a:r>
              <a:rPr lang="en-US"/>
              <a:t> with </a:t>
            </a:r>
            <a:r>
              <a:rPr lang="en-US" smtClean="0"/>
              <a:t>HTML</a:t>
            </a:r>
            <a:r>
              <a:rPr lang="en-US" dirty="0"/>
              <a:t>.</a:t>
            </a:r>
            <a:r>
              <a:rPr lang="en-US"/>
              <a:t> . .  </a:t>
            </a:r>
            <a:r>
              <a:rPr lang="en-US" smtClean="0"/>
              <a:t>“.</a:t>
            </a:r>
            <a:r>
              <a:rPr lang="en-US" dirty="0" err="1"/>
              <a:t>js</a:t>
            </a:r>
            <a:r>
              <a:rPr lang="en-US" dirty="0"/>
              <a:t>” files created automatically</a:t>
            </a:r>
          </a:p>
          <a:p>
            <a:pPr marL="571500" indent="-571500">
              <a:buFont typeface="Arial" panose="020B0604020202020204" pitchFamily="34" charset="0"/>
              <a:buChar char="•"/>
            </a:pPr>
            <a:endParaRPr lang="en-US" dirty="0"/>
          </a:p>
          <a:p>
            <a:pPr marL="571500" indent="-571500">
              <a:buFont typeface="Arial" panose="020B0604020202020204" pitchFamily="34" charset="0"/>
              <a:buChar char="•"/>
            </a:pPr>
            <a:endParaRPr lang="en-US" dirty="0"/>
          </a:p>
          <a:p>
            <a:pPr marL="571500" indent="-571500">
              <a:buFont typeface="Arial" panose="020B0604020202020204" pitchFamily="34" charset="0"/>
              <a:buChar char="•"/>
            </a:pPr>
            <a:endParaRPr lang="en-US" dirty="0"/>
          </a:p>
        </p:txBody>
      </p:sp>
    </p:spTree>
    <p:extLst>
      <p:ext uri="{BB962C8B-B14F-4D97-AF65-F5344CB8AC3E}">
        <p14:creationId xmlns:p14="http://schemas.microsoft.com/office/powerpoint/2010/main" val="1863385635"/>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Hover Panel</a:t>
            </a:r>
            <a:endParaRPr lang="en-US" dirty="0"/>
          </a:p>
        </p:txBody>
      </p:sp>
      <p:sp>
        <p:nvSpPr>
          <p:cNvPr id="3" name="Text Placeholder 2"/>
          <p:cNvSpPr>
            <a:spLocks noGrp="1"/>
          </p:cNvSpPr>
          <p:nvPr>
            <p:ph type="body" sz="quarter" idx="10"/>
          </p:nvPr>
        </p:nvSpPr>
        <p:spPr>
          <a:xfrm>
            <a:off x="274638" y="1212849"/>
            <a:ext cx="5486400" cy="3200876"/>
          </a:xfrm>
        </p:spPr>
        <p:txBody>
          <a:bodyPr/>
          <a:lstStyle/>
          <a:p>
            <a:r>
              <a:rPr lang="en-US" dirty="0"/>
              <a:t>N</a:t>
            </a:r>
            <a:r>
              <a:rPr lang="en-US" dirty="0" smtClean="0"/>
              <a:t>ew functionality </a:t>
            </a:r>
          </a:p>
          <a:p>
            <a:endParaRPr lang="en-US" dirty="0" smtClean="0"/>
          </a:p>
          <a:p>
            <a:r>
              <a:rPr lang="en-US" dirty="0" smtClean="0"/>
              <a:t>Customize by copying existing Item HoverPanel.html</a:t>
            </a:r>
            <a:endParaRPr lang="en-US" dirty="0"/>
          </a:p>
        </p:txBody>
      </p:sp>
      <p:pic>
        <p:nvPicPr>
          <p:cNvPr id="5" name="Picture 4"/>
          <p:cNvPicPr>
            <a:picLocks noChangeAspect="1"/>
          </p:cNvPicPr>
          <p:nvPr/>
        </p:nvPicPr>
        <p:blipFill rotWithShape="1">
          <a:blip r:embed="rId2"/>
          <a:srcRect l="35776"/>
          <a:stretch/>
        </p:blipFill>
        <p:spPr>
          <a:xfrm>
            <a:off x="5943920" y="527049"/>
            <a:ext cx="5909346" cy="5324475"/>
          </a:xfrm>
          <a:prstGeom prst="rect">
            <a:avLst/>
          </a:prstGeom>
        </p:spPr>
      </p:pic>
      <p:sp>
        <p:nvSpPr>
          <p:cNvPr id="9" name="Left Brace 8"/>
          <p:cNvSpPr/>
          <p:nvPr/>
        </p:nvSpPr>
        <p:spPr>
          <a:xfrm>
            <a:off x="6858310" y="1211263"/>
            <a:ext cx="777247" cy="4572000"/>
          </a:xfrm>
          <a:prstGeom prst="leftBrace">
            <a:avLst/>
          </a:prstGeom>
          <a:ln w="38100">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cxnSp>
        <p:nvCxnSpPr>
          <p:cNvPr id="11" name="Straight Connector 10"/>
          <p:cNvCxnSpPr>
            <a:endCxn id="9" idx="1"/>
          </p:cNvCxnSpPr>
          <p:nvPr/>
        </p:nvCxnSpPr>
        <p:spPr>
          <a:xfrm>
            <a:off x="5395286" y="2674299"/>
            <a:ext cx="1463024" cy="822964"/>
          </a:xfrm>
          <a:prstGeom prst="line">
            <a:avLst/>
          </a:prstGeom>
          <a:ln w="38100">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289373"/>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 Type</a:t>
            </a:r>
            <a:endParaRPr lang="en-US" dirty="0"/>
          </a:p>
        </p:txBody>
      </p:sp>
      <p:sp>
        <p:nvSpPr>
          <p:cNvPr id="3" name="Text Placeholder 2"/>
          <p:cNvSpPr>
            <a:spLocks noGrp="1"/>
          </p:cNvSpPr>
          <p:nvPr>
            <p:ph type="body" sz="quarter" idx="10"/>
          </p:nvPr>
        </p:nvSpPr>
        <p:spPr>
          <a:xfrm>
            <a:off x="274638" y="1212850"/>
            <a:ext cx="11887200" cy="738664"/>
          </a:xfrm>
        </p:spPr>
        <p:txBody>
          <a:bodyPr/>
          <a:lstStyle/>
          <a:p>
            <a:endParaRPr lang="en-US" dirty="0" smtClean="0"/>
          </a:p>
        </p:txBody>
      </p:sp>
      <p:pic>
        <p:nvPicPr>
          <p:cNvPr id="4" name="Picture 3"/>
          <p:cNvPicPr>
            <a:picLocks noChangeAspect="1"/>
          </p:cNvPicPr>
          <p:nvPr/>
        </p:nvPicPr>
        <p:blipFill>
          <a:blip r:embed="rId2"/>
          <a:stretch>
            <a:fillRect/>
          </a:stretch>
        </p:blipFill>
        <p:spPr>
          <a:xfrm>
            <a:off x="2104405" y="1211263"/>
            <a:ext cx="7315120" cy="5642282"/>
          </a:xfrm>
          <a:prstGeom prst="rect">
            <a:avLst/>
          </a:prstGeom>
        </p:spPr>
      </p:pic>
      <p:sp>
        <p:nvSpPr>
          <p:cNvPr id="7" name="TextBox 6"/>
          <p:cNvSpPr txBox="1"/>
          <p:nvPr/>
        </p:nvSpPr>
        <p:spPr>
          <a:xfrm>
            <a:off x="362755" y="1420888"/>
            <a:ext cx="1833239" cy="2289858"/>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Each Result Type References a display template</a:t>
            </a:r>
          </a:p>
        </p:txBody>
      </p:sp>
      <p:sp>
        <p:nvSpPr>
          <p:cNvPr id="16" name="TextBox 15"/>
          <p:cNvSpPr txBox="1"/>
          <p:nvPr/>
        </p:nvSpPr>
        <p:spPr>
          <a:xfrm>
            <a:off x="9967622" y="1898646"/>
            <a:ext cx="2377028" cy="960263"/>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Add new result type</a:t>
            </a:r>
          </a:p>
        </p:txBody>
      </p:sp>
      <p:cxnSp>
        <p:nvCxnSpPr>
          <p:cNvPr id="18" name="Straight Arrow Connector 17"/>
          <p:cNvCxnSpPr>
            <a:stCxn id="16" idx="1"/>
          </p:cNvCxnSpPr>
          <p:nvPr/>
        </p:nvCxnSpPr>
        <p:spPr>
          <a:xfrm flipH="1">
            <a:off x="3292189" y="2378778"/>
            <a:ext cx="6675433" cy="187039"/>
          </a:xfrm>
          <a:prstGeom prst="straightConnector1">
            <a:avLst/>
          </a:prstGeom>
          <a:ln>
            <a:solidFill>
              <a:srgbClr val="FF000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1920604" y="3395408"/>
            <a:ext cx="1736827" cy="79185"/>
          </a:xfrm>
          <a:prstGeom prst="straightConnector1">
            <a:avLst/>
          </a:prstGeom>
          <a:ln>
            <a:solidFill>
              <a:srgbClr val="FF000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4"/>
          <p:cNvCxnSpPr/>
          <p:nvPr/>
        </p:nvCxnSpPr>
        <p:spPr>
          <a:xfrm>
            <a:off x="1920604" y="3293167"/>
            <a:ext cx="5577779" cy="255645"/>
          </a:xfrm>
          <a:prstGeom prst="straightConnector1">
            <a:avLst/>
          </a:prstGeom>
          <a:ln>
            <a:solidFill>
              <a:srgbClr val="FF0000"/>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53265768"/>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 Deeper on</a:t>
            </a:r>
            <a:br>
              <a:rPr lang="en-US" dirty="0" smtClean="0"/>
            </a:br>
            <a:r>
              <a:rPr lang="en-US" dirty="0"/>
              <a:t>	</a:t>
            </a:r>
          </a:p>
        </p:txBody>
      </p:sp>
      <p:sp>
        <p:nvSpPr>
          <p:cNvPr id="3" name="Text Placeholder 2"/>
          <p:cNvSpPr>
            <a:spLocks noGrp="1"/>
          </p:cNvSpPr>
          <p:nvPr>
            <p:ph type="body" sz="quarter" idx="10"/>
          </p:nvPr>
        </p:nvSpPr>
        <p:spPr>
          <a:xfrm>
            <a:off x="274638" y="1212850"/>
            <a:ext cx="11887200" cy="3447098"/>
          </a:xfrm>
        </p:spPr>
        <p:txBody>
          <a:bodyPr/>
          <a:lstStyle/>
          <a:p>
            <a:endParaRPr lang="en-US" dirty="0"/>
          </a:p>
          <a:p>
            <a:r>
              <a:rPr lang="en-US" dirty="0"/>
              <a:t>Display Templates</a:t>
            </a:r>
          </a:p>
          <a:p>
            <a:r>
              <a:rPr lang="en-US" dirty="0"/>
              <a:t>Hover Panels</a:t>
            </a:r>
          </a:p>
          <a:p>
            <a:r>
              <a:rPr lang="en-US" dirty="0"/>
              <a:t>Result Types</a:t>
            </a:r>
          </a:p>
          <a:p>
            <a:r>
              <a:rPr lang="en-US" dirty="0"/>
              <a:t>Result</a:t>
            </a:r>
            <a:r>
              <a:rPr lang="en-US"/>
              <a:t> Sources</a:t>
            </a:r>
            <a:endParaRPr lang="en-US" dirty="0"/>
          </a:p>
        </p:txBody>
      </p:sp>
      <p:sp>
        <p:nvSpPr>
          <p:cNvPr id="8" name="TextBox 7"/>
          <p:cNvSpPr txBox="1"/>
          <p:nvPr/>
        </p:nvSpPr>
        <p:spPr>
          <a:xfrm>
            <a:off x="274638" y="5509645"/>
            <a:ext cx="11887200" cy="1188018"/>
          </a:xfrm>
          <a:prstGeom prst="rect">
            <a:avLst/>
          </a:prstGeom>
          <a:solidFill>
            <a:schemeClr val="accent4"/>
          </a:solidFill>
          <a:ln>
            <a:solidFill>
              <a:schemeClr val="accent4">
                <a:lumMod val="50000"/>
              </a:schemeClr>
            </a:solidFill>
          </a:ln>
        </p:spPr>
        <p:txBody>
          <a:bodyPr wrap="square" lIns="182880" tIns="146304" rIns="182880" bIns="146304" rtlCol="0" anchor="ctr">
            <a:spAutoFit/>
          </a:bodyPr>
          <a:lstStyle/>
          <a:p>
            <a:pPr>
              <a:lnSpc>
                <a:spcPct val="90000"/>
              </a:lnSpc>
              <a:spcBef>
                <a:spcPct val="20000"/>
              </a:spcBef>
              <a:buSzPct val="90000"/>
            </a:pPr>
            <a:r>
              <a:rPr lang="en-US" sz="4000" dirty="0">
                <a:gradFill>
                  <a:gsLst>
                    <a:gs pos="1250">
                      <a:srgbClr val="00AEEF">
                        <a:lumMod val="40000"/>
                        <a:lumOff val="60000"/>
                      </a:srgbClr>
                    </a:gs>
                    <a:gs pos="99000">
                      <a:srgbClr val="00AEEF">
                        <a:lumMod val="40000"/>
                        <a:lumOff val="60000"/>
                      </a:srgbClr>
                    </a:gs>
                  </a:gsLst>
                  <a:lin ang="5400000" scaled="0"/>
                </a:gradFill>
                <a:latin typeface="Segoe UI Light"/>
              </a:rPr>
              <a:t>Go deeper at </a:t>
            </a:r>
            <a:r>
              <a:rPr lang="en-US" sz="4000" dirty="0" smtClean="0">
                <a:gradFill>
                  <a:gsLst>
                    <a:gs pos="1250">
                      <a:srgbClr val="00AEEF">
                        <a:lumMod val="40000"/>
                        <a:lumOff val="60000"/>
                      </a:srgbClr>
                    </a:gs>
                    <a:gs pos="99000">
                      <a:srgbClr val="00AEEF">
                        <a:lumMod val="40000"/>
                        <a:lumOff val="60000"/>
                      </a:srgbClr>
                    </a:gs>
                  </a:gsLst>
                  <a:lin ang="5400000" scaled="0"/>
                </a:gradFill>
                <a:latin typeface="Segoe UI Light"/>
              </a:rPr>
              <a:t>SPC12 </a:t>
            </a:r>
            <a:endParaRPr lang="en-US" sz="4000" dirty="0">
              <a:gradFill>
                <a:gsLst>
                  <a:gs pos="1250">
                    <a:srgbClr val="00AEEF">
                      <a:lumMod val="40000"/>
                      <a:lumOff val="60000"/>
                    </a:srgbClr>
                  </a:gs>
                  <a:gs pos="99000">
                    <a:srgbClr val="00AEEF">
                      <a:lumMod val="40000"/>
                      <a:lumOff val="60000"/>
                    </a:srgbClr>
                  </a:gs>
                </a:gsLst>
                <a:lin ang="5400000" scaled="0"/>
              </a:gradFill>
              <a:latin typeface="Segoe UI Light"/>
            </a:endParaRPr>
          </a:p>
          <a:p>
            <a:pPr marL="0" lvl="1">
              <a:lnSpc>
                <a:spcPct val="90000"/>
              </a:lnSpc>
              <a:spcBef>
                <a:spcPct val="20000"/>
              </a:spcBef>
              <a:buSzPct val="90000"/>
            </a:pPr>
            <a:r>
              <a:rPr lang="en-US" sz="2000" dirty="0">
                <a:solidFill>
                  <a:srgbClr val="FFFFFF"/>
                </a:solidFill>
              </a:rPr>
              <a:t>SPC063 - Customizing Search Experiences in SharePoint </a:t>
            </a:r>
            <a:r>
              <a:rPr lang="en-US" sz="2000" dirty="0" smtClean="0">
                <a:solidFill>
                  <a:srgbClr val="FFFFFF"/>
                </a:solidFill>
              </a:rPr>
              <a:t>2013</a:t>
            </a:r>
            <a:endParaRPr lang="en-US" sz="2000" dirty="0">
              <a:solidFill>
                <a:srgbClr val="FFFFFF"/>
              </a:solidFill>
            </a:endParaRPr>
          </a:p>
        </p:txBody>
      </p:sp>
    </p:spTree>
    <p:extLst>
      <p:ext uri="{BB962C8B-B14F-4D97-AF65-F5344CB8AC3E}">
        <p14:creationId xmlns:p14="http://schemas.microsoft.com/office/powerpoint/2010/main" val="2127339089"/>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auto">
          <a:xfrm>
            <a:off x="6675438" y="4411652"/>
            <a:ext cx="4572000" cy="45721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itle 2"/>
          <p:cNvSpPr>
            <a:spLocks noGrp="1"/>
          </p:cNvSpPr>
          <p:nvPr>
            <p:ph type="title"/>
          </p:nvPr>
        </p:nvSpPr>
        <p:spPr/>
        <p:txBody>
          <a:bodyPr/>
          <a:lstStyle/>
          <a:p>
            <a:endParaRPr lang="en-US"/>
          </a:p>
        </p:txBody>
      </p:sp>
      <p:sp>
        <p:nvSpPr>
          <p:cNvPr id="13" name="Text Placeholder 12"/>
          <p:cNvSpPr>
            <a:spLocks noGrp="1"/>
          </p:cNvSpPr>
          <p:nvPr>
            <p:ph type="body" sz="quarter" idx="10"/>
          </p:nvPr>
        </p:nvSpPr>
        <p:spPr/>
        <p:txBody>
          <a:bodyPr/>
          <a:lstStyle/>
          <a:p>
            <a:endParaRPr lang="en-US"/>
          </a:p>
        </p:txBody>
      </p:sp>
      <p:sp>
        <p:nvSpPr>
          <p:cNvPr id="4" name="Rectangle 3"/>
          <p:cNvSpPr/>
          <p:nvPr/>
        </p:nvSpPr>
        <p:spPr bwMode="auto">
          <a:xfrm>
            <a:off x="6675438" y="2160291"/>
            <a:ext cx="4572000" cy="1206042"/>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3200" dirty="0" smtClean="0">
                <a:gradFill>
                  <a:gsLst>
                    <a:gs pos="0">
                      <a:srgbClr val="FFFFFF"/>
                    </a:gs>
                    <a:gs pos="100000">
                      <a:srgbClr val="FFFFFF"/>
                    </a:gs>
                  </a:gsLst>
                  <a:lin ang="5400000" scaled="0"/>
                </a:gradFill>
              </a:rPr>
              <a:t>User Experience</a:t>
            </a:r>
            <a:endParaRPr lang="en-US" sz="3200" dirty="0">
              <a:gradFill>
                <a:gsLst>
                  <a:gs pos="0">
                    <a:srgbClr val="FFFFFF"/>
                  </a:gs>
                  <a:gs pos="100000">
                    <a:srgbClr val="FFFFFF"/>
                  </a:gs>
                </a:gsLst>
                <a:lin ang="5400000" scaled="0"/>
              </a:gradFill>
            </a:endParaRPr>
          </a:p>
        </p:txBody>
      </p:sp>
      <p:sp>
        <p:nvSpPr>
          <p:cNvPr id="7" name="Rectangle 6"/>
          <p:cNvSpPr/>
          <p:nvPr/>
        </p:nvSpPr>
        <p:spPr bwMode="auto">
          <a:xfrm>
            <a:off x="1189038" y="2125663"/>
            <a:ext cx="4572000" cy="1206042"/>
          </a:xfrm>
          <a:prstGeom prst="rect">
            <a:avLst/>
          </a:prstGeom>
          <a:solidFill>
            <a:schemeClr val="accent1"/>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3200" dirty="0" smtClean="0">
                <a:gradFill>
                  <a:gsLst>
                    <a:gs pos="0">
                      <a:srgbClr val="FFFFFF"/>
                    </a:gs>
                    <a:gs pos="100000">
                      <a:srgbClr val="FFFFFF"/>
                    </a:gs>
                  </a:gsLst>
                  <a:lin ang="5400000" scaled="0"/>
                </a:gradFill>
              </a:rPr>
              <a:t>Content Acquisition</a:t>
            </a:r>
            <a:endParaRPr lang="en-US" sz="3200" dirty="0">
              <a:gradFill>
                <a:gsLst>
                  <a:gs pos="0">
                    <a:srgbClr val="FFFFFF"/>
                  </a:gs>
                  <a:gs pos="100000">
                    <a:srgbClr val="FFFFFF"/>
                  </a:gs>
                </a:gsLst>
                <a:lin ang="5400000" scaled="0"/>
              </a:gradFill>
            </a:endParaRPr>
          </a:p>
        </p:txBody>
      </p:sp>
      <p:sp>
        <p:nvSpPr>
          <p:cNvPr id="2" name="TextBox 1"/>
          <p:cNvSpPr txBox="1"/>
          <p:nvPr/>
        </p:nvSpPr>
        <p:spPr>
          <a:xfrm>
            <a:off x="1232491" y="3863018"/>
            <a:ext cx="4437112" cy="1446550"/>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Search management</a:t>
            </a:r>
          </a:p>
          <a:p>
            <a:pPr>
              <a:lnSpc>
                <a:spcPct val="90000"/>
              </a:lnSpc>
              <a:spcAft>
                <a:spcPts val="600"/>
              </a:spcAft>
            </a:pPr>
            <a:r>
              <a:rPr lang="en-US" sz="2400" dirty="0" smtClean="0">
                <a:gradFill>
                  <a:gsLst>
                    <a:gs pos="2917">
                      <a:srgbClr val="505050"/>
                    </a:gs>
                    <a:gs pos="30000">
                      <a:srgbClr val="505050"/>
                    </a:gs>
                  </a:gsLst>
                  <a:lin ang="5400000" scaled="0"/>
                </a:gradFill>
              </a:rPr>
              <a:t>External content crawl via BCS</a:t>
            </a:r>
          </a:p>
          <a:p>
            <a:pPr>
              <a:lnSpc>
                <a:spcPct val="90000"/>
              </a:lnSpc>
              <a:spcAft>
                <a:spcPts val="600"/>
              </a:spcAft>
            </a:pPr>
            <a:r>
              <a:rPr lang="en-US" sz="2400" dirty="0" smtClean="0">
                <a:gradFill>
                  <a:gsLst>
                    <a:gs pos="2917">
                      <a:srgbClr val="505050"/>
                    </a:gs>
                    <a:gs pos="30000">
                      <a:srgbClr val="505050"/>
                    </a:gs>
                  </a:gsLst>
                  <a:lin ang="5400000" scaled="0"/>
                </a:gradFill>
              </a:rPr>
              <a:t>Content Enrichment</a:t>
            </a:r>
          </a:p>
        </p:txBody>
      </p:sp>
      <p:sp>
        <p:nvSpPr>
          <p:cNvPr id="12" name="TextBox 11"/>
          <p:cNvSpPr txBox="1"/>
          <p:nvPr/>
        </p:nvSpPr>
        <p:spPr>
          <a:xfrm>
            <a:off x="6629400" y="3867912"/>
            <a:ext cx="2883931" cy="2265236"/>
          </a:xfrm>
          <a:prstGeom prst="rect">
            <a:avLst/>
          </a:prstGeom>
          <a:noFill/>
        </p:spPr>
        <p:txBody>
          <a:bodyPr wrap="none" lIns="182880" tIns="146304" rIns="182880" bIns="146304" rtlCol="0">
            <a:spAutoFit/>
          </a:bodyPr>
          <a:lstStyle/>
          <a:p>
            <a:pPr>
              <a:lnSpc>
                <a:spcPct val="90000"/>
              </a:lnSpc>
              <a:spcAft>
                <a:spcPts val="600"/>
              </a:spcAft>
            </a:pPr>
            <a:r>
              <a:rPr lang="en-US" sz="2400" dirty="0">
                <a:gradFill>
                  <a:gsLst>
                    <a:gs pos="2917">
                      <a:srgbClr val="505050"/>
                    </a:gs>
                    <a:gs pos="30000">
                      <a:srgbClr val="505050"/>
                    </a:gs>
                  </a:gsLst>
                  <a:lin ang="5400000" scaled="0"/>
                </a:gradFill>
              </a:rPr>
              <a:t>Custom refiners</a:t>
            </a:r>
          </a:p>
          <a:p>
            <a:pPr>
              <a:lnSpc>
                <a:spcPct val="90000"/>
              </a:lnSpc>
              <a:spcAft>
                <a:spcPts val="600"/>
              </a:spcAft>
            </a:pPr>
            <a:r>
              <a:rPr lang="en-US" sz="2400" dirty="0">
                <a:gradFill>
                  <a:gsLst>
                    <a:gs pos="2917">
                      <a:srgbClr val="505050"/>
                    </a:gs>
                    <a:gs pos="30000">
                      <a:srgbClr val="505050"/>
                    </a:gs>
                  </a:gsLst>
                  <a:lin ang="5400000" scaled="0"/>
                </a:gradFill>
              </a:rPr>
              <a:t>Display Templates </a:t>
            </a:r>
          </a:p>
          <a:p>
            <a:pPr>
              <a:lnSpc>
                <a:spcPct val="90000"/>
              </a:lnSpc>
              <a:spcAft>
                <a:spcPts val="600"/>
              </a:spcAft>
            </a:pPr>
            <a:r>
              <a:rPr lang="en-US" sz="2400" dirty="0">
                <a:gradFill>
                  <a:gsLst>
                    <a:gs pos="2917">
                      <a:srgbClr val="505050"/>
                    </a:gs>
                    <a:gs pos="30000">
                      <a:srgbClr val="505050"/>
                    </a:gs>
                  </a:gsLst>
                  <a:lin ang="5400000" scaled="0"/>
                </a:gradFill>
              </a:rPr>
              <a:t>Query Rules</a:t>
            </a:r>
          </a:p>
          <a:p>
            <a:pPr>
              <a:lnSpc>
                <a:spcPct val="90000"/>
              </a:lnSpc>
              <a:spcAft>
                <a:spcPts val="600"/>
              </a:spcAft>
            </a:pPr>
            <a:r>
              <a:rPr lang="en-US" sz="2400" dirty="0">
                <a:gradFill>
                  <a:gsLst>
                    <a:gs pos="2917">
                      <a:srgbClr val="505050"/>
                    </a:gs>
                    <a:gs pos="30000">
                      <a:srgbClr val="505050"/>
                    </a:gs>
                  </a:gsLst>
                  <a:lin ang="5400000" scaled="0"/>
                </a:gradFill>
              </a:rPr>
              <a:t>Windows 8 UI</a:t>
            </a:r>
          </a:p>
          <a:p>
            <a:pPr>
              <a:lnSpc>
                <a:spcPct val="90000"/>
              </a:lnSpc>
              <a:spcAft>
                <a:spcPts val="600"/>
              </a:spcAft>
            </a:pPr>
            <a:endParaRPr lang="en-US" sz="2400" dirty="0">
              <a:gradFill>
                <a:gsLst>
                  <a:gs pos="2917">
                    <a:srgbClr val="505050"/>
                  </a:gs>
                  <a:gs pos="30000">
                    <a:srgbClr val="505050"/>
                  </a:gs>
                </a:gsLst>
                <a:lin ang="5400000" scaled="0"/>
              </a:gradFill>
            </a:endParaRPr>
          </a:p>
        </p:txBody>
      </p:sp>
    </p:spTree>
    <p:extLst>
      <p:ext uri="{BB962C8B-B14F-4D97-AF65-F5344CB8AC3E}">
        <p14:creationId xmlns:p14="http://schemas.microsoft.com/office/powerpoint/2010/main" val="2092985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3.02783E-6 -3.52701E-6 L 3.02783E-6 0.04585 " pathEditMode="relative" rAng="0" ptsTypes="AA">
                                      <p:cBhvr>
                                        <p:cTn id="6" dur="2000" fill="hold"/>
                                        <p:tgtEl>
                                          <p:spTgt spid="10"/>
                                        </p:tgtEl>
                                        <p:attrNameLst>
                                          <p:attrName>ppt_x</p:attrName>
                                          <p:attrName>ppt_y</p:attrName>
                                        </p:attrNameLst>
                                      </p:cBhvr>
                                      <p:rCtr x="0" y="229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 Source/Query Rules</a:t>
            </a:r>
            <a:endParaRPr lang="en-US" dirty="0"/>
          </a:p>
        </p:txBody>
      </p:sp>
      <p:sp>
        <p:nvSpPr>
          <p:cNvPr id="3" name="Text Placeholder 2"/>
          <p:cNvSpPr>
            <a:spLocks noGrp="1"/>
          </p:cNvSpPr>
          <p:nvPr>
            <p:ph type="body" sz="quarter" idx="10"/>
          </p:nvPr>
        </p:nvSpPr>
        <p:spPr>
          <a:xfrm>
            <a:off x="271506" y="1942799"/>
            <a:ext cx="11887200" cy="2092881"/>
          </a:xfrm>
        </p:spPr>
        <p:txBody>
          <a:bodyPr/>
          <a:lstStyle/>
          <a:p>
            <a:r>
              <a:rPr lang="en-US" dirty="0" smtClean="0"/>
              <a:t>Result Source allows us to create result block</a:t>
            </a:r>
          </a:p>
          <a:p>
            <a:r>
              <a:rPr lang="en-US" dirty="0" smtClean="0"/>
              <a:t>Query </a:t>
            </a:r>
            <a:r>
              <a:rPr lang="en-US" dirty="0"/>
              <a:t>Rules Builder to set new </a:t>
            </a:r>
            <a:r>
              <a:rPr lang="en-US" dirty="0" smtClean="0"/>
              <a:t>trigger for result block</a:t>
            </a:r>
            <a:endParaRPr lang="en-US" dirty="0"/>
          </a:p>
          <a:p>
            <a:endParaRPr lang="en-US" dirty="0"/>
          </a:p>
        </p:txBody>
      </p:sp>
      <p:sp>
        <p:nvSpPr>
          <p:cNvPr id="4" name="TextBox 3"/>
          <p:cNvSpPr txBox="1"/>
          <p:nvPr/>
        </p:nvSpPr>
        <p:spPr>
          <a:xfrm>
            <a:off x="271506" y="5324936"/>
            <a:ext cx="11887200" cy="1526572"/>
          </a:xfrm>
          <a:prstGeom prst="rect">
            <a:avLst/>
          </a:prstGeom>
          <a:solidFill>
            <a:schemeClr val="accent4"/>
          </a:solidFill>
          <a:ln>
            <a:solidFill>
              <a:schemeClr val="accent4">
                <a:lumMod val="50000"/>
              </a:schemeClr>
            </a:solidFill>
          </a:ln>
        </p:spPr>
        <p:txBody>
          <a:bodyPr wrap="square" lIns="182880" tIns="146304" rIns="182880" bIns="146304" rtlCol="0" anchor="ctr">
            <a:spAutoFit/>
          </a:bodyPr>
          <a:lstStyle/>
          <a:p>
            <a:pPr>
              <a:lnSpc>
                <a:spcPct val="90000"/>
              </a:lnSpc>
              <a:spcBef>
                <a:spcPct val="20000"/>
              </a:spcBef>
              <a:buSzPct val="90000"/>
            </a:pPr>
            <a:r>
              <a:rPr lang="en-US" sz="4000" dirty="0">
                <a:gradFill>
                  <a:gsLst>
                    <a:gs pos="1250">
                      <a:srgbClr val="00AEEF">
                        <a:lumMod val="40000"/>
                        <a:lumOff val="60000"/>
                      </a:srgbClr>
                    </a:gs>
                    <a:gs pos="99000">
                      <a:srgbClr val="00AEEF">
                        <a:lumMod val="40000"/>
                        <a:lumOff val="60000"/>
                      </a:srgbClr>
                    </a:gs>
                  </a:gsLst>
                  <a:lin ang="5400000" scaled="0"/>
                </a:gradFill>
                <a:latin typeface="Segoe UI Light"/>
              </a:rPr>
              <a:t>Go deeper at </a:t>
            </a:r>
            <a:r>
              <a:rPr lang="en-US" sz="4000" dirty="0" smtClean="0">
                <a:gradFill>
                  <a:gsLst>
                    <a:gs pos="1250">
                      <a:srgbClr val="00AEEF">
                        <a:lumMod val="40000"/>
                        <a:lumOff val="60000"/>
                      </a:srgbClr>
                    </a:gs>
                    <a:gs pos="99000">
                      <a:srgbClr val="00AEEF">
                        <a:lumMod val="40000"/>
                        <a:lumOff val="60000"/>
                      </a:srgbClr>
                    </a:gs>
                  </a:gsLst>
                  <a:lin ang="5400000" scaled="0"/>
                </a:gradFill>
                <a:latin typeface="Segoe UI Light"/>
              </a:rPr>
              <a:t>SPC12</a:t>
            </a:r>
            <a:endParaRPr lang="en-US" sz="4000" dirty="0">
              <a:gradFill>
                <a:gsLst>
                  <a:gs pos="1250">
                    <a:srgbClr val="00AEEF">
                      <a:lumMod val="40000"/>
                      <a:lumOff val="60000"/>
                    </a:srgbClr>
                  </a:gs>
                  <a:gs pos="99000">
                    <a:srgbClr val="00AEEF">
                      <a:lumMod val="40000"/>
                      <a:lumOff val="60000"/>
                    </a:srgbClr>
                  </a:gs>
                </a:gsLst>
                <a:lin ang="5400000" scaled="0"/>
              </a:gradFill>
              <a:latin typeface="Segoe UI Light"/>
            </a:endParaRPr>
          </a:p>
          <a:p>
            <a:pPr marL="0" lvl="1">
              <a:lnSpc>
                <a:spcPct val="90000"/>
              </a:lnSpc>
              <a:spcBef>
                <a:spcPct val="20000"/>
              </a:spcBef>
              <a:buSzPct val="90000"/>
            </a:pPr>
            <a:r>
              <a:rPr lang="en-US" sz="2000" dirty="0" smtClean="0">
                <a:solidFill>
                  <a:srgbClr val="FFFFFF"/>
                </a:solidFill>
              </a:rPr>
              <a:t>SPC143 -</a:t>
            </a:r>
            <a:r>
              <a:rPr lang="en-US" sz="2000" dirty="0">
                <a:solidFill>
                  <a:srgbClr val="FFFFFF"/>
                </a:solidFill>
              </a:rPr>
              <a:t> Making Great Search Based Applications with Query Rules in SharePoint </a:t>
            </a:r>
            <a:r>
              <a:rPr lang="en-US" sz="2000" dirty="0" smtClean="0">
                <a:solidFill>
                  <a:srgbClr val="FFFFFF"/>
                </a:solidFill>
              </a:rPr>
              <a:t>2013</a:t>
            </a:r>
          </a:p>
          <a:p>
            <a:pPr marL="0" lvl="1">
              <a:lnSpc>
                <a:spcPct val="90000"/>
              </a:lnSpc>
              <a:spcBef>
                <a:spcPct val="20000"/>
              </a:spcBef>
              <a:buSzPct val="90000"/>
            </a:pPr>
            <a:r>
              <a:rPr lang="en-US" sz="2000" dirty="0">
                <a:solidFill>
                  <a:srgbClr val="FFFFFF"/>
                </a:solidFill>
              </a:rPr>
              <a:t>SPC230 - Step by Step: Building Search Driven Applications with SharePoint 2013 </a:t>
            </a:r>
          </a:p>
        </p:txBody>
      </p:sp>
    </p:spTree>
    <p:extLst>
      <p:ext uri="{BB962C8B-B14F-4D97-AF65-F5344CB8AC3E}">
        <p14:creationId xmlns:p14="http://schemas.microsoft.com/office/powerpoint/2010/main" val="42191336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What are we here to do?</a:t>
            </a:r>
            <a:endParaRPr lang="en-US" dirty="0"/>
          </a:p>
        </p:txBody>
      </p:sp>
      <p:sp>
        <p:nvSpPr>
          <p:cNvPr id="6" name="Text Placeholder 5"/>
          <p:cNvSpPr>
            <a:spLocks noGrp="1"/>
          </p:cNvSpPr>
          <p:nvPr>
            <p:ph type="body" sz="quarter" idx="10"/>
          </p:nvPr>
        </p:nvSpPr>
        <p:spPr>
          <a:xfrm>
            <a:off x="274638" y="1212850"/>
            <a:ext cx="11887200" cy="3853363"/>
          </a:xfrm>
        </p:spPr>
        <p:txBody>
          <a:bodyPr/>
          <a:lstStyle/>
          <a:p>
            <a:pPr>
              <a:lnSpc>
                <a:spcPct val="150000"/>
              </a:lnSpc>
            </a:pPr>
            <a:r>
              <a:rPr lang="en-US" sz="3200" dirty="0" smtClean="0"/>
              <a:t>Build a representative search solution</a:t>
            </a:r>
          </a:p>
          <a:p>
            <a:pPr lvl="1">
              <a:lnSpc>
                <a:spcPct val="150000"/>
              </a:lnSpc>
            </a:pPr>
            <a:r>
              <a:rPr lang="en-US" sz="2800" dirty="0" smtClean="0"/>
              <a:t>→ Crawl </a:t>
            </a:r>
            <a:r>
              <a:rPr lang="en-US" sz="2800" dirty="0"/>
              <a:t>content from external data source</a:t>
            </a:r>
          </a:p>
          <a:p>
            <a:pPr lvl="1">
              <a:lnSpc>
                <a:spcPct val="150000"/>
              </a:lnSpc>
            </a:pPr>
            <a:r>
              <a:rPr lang="en-US" sz="2800" dirty="0"/>
              <a:t>→ Enrich the content to add value to search</a:t>
            </a:r>
          </a:p>
          <a:p>
            <a:pPr lvl="1">
              <a:lnSpc>
                <a:spcPct val="150000"/>
              </a:lnSpc>
            </a:pPr>
            <a:r>
              <a:rPr lang="en-US" sz="2800" dirty="0"/>
              <a:t>→ Customize </a:t>
            </a:r>
            <a:r>
              <a:rPr lang="en-US" sz="2800" dirty="0" smtClean="0"/>
              <a:t>the Search </a:t>
            </a:r>
            <a:r>
              <a:rPr lang="en-US" sz="2800" dirty="0"/>
              <a:t>Center UX </a:t>
            </a:r>
          </a:p>
          <a:p>
            <a:pPr lvl="1">
              <a:lnSpc>
                <a:spcPct val="150000"/>
              </a:lnSpc>
            </a:pPr>
            <a:r>
              <a:rPr lang="en-US" sz="2800" dirty="0"/>
              <a:t>→ Windows 8 application integration </a:t>
            </a:r>
            <a:r>
              <a:rPr lang="en-US" sz="2800" dirty="0" smtClean="0"/>
              <a:t>example</a:t>
            </a:r>
            <a:endParaRPr lang="en-US" sz="2800" dirty="0"/>
          </a:p>
        </p:txBody>
      </p:sp>
      <p:pic>
        <p:nvPicPr>
          <p:cNvPr id="3" name="Picture 2"/>
          <p:cNvPicPr>
            <a:picLocks noChangeAspect="1"/>
          </p:cNvPicPr>
          <p:nvPr/>
        </p:nvPicPr>
        <p:blipFill>
          <a:blip r:embed="rId3"/>
          <a:stretch>
            <a:fillRect/>
          </a:stretch>
        </p:blipFill>
        <p:spPr>
          <a:xfrm>
            <a:off x="8286132" y="1212849"/>
            <a:ext cx="3875706" cy="2623191"/>
          </a:xfrm>
          <a:prstGeom prst="rect">
            <a:avLst/>
          </a:prstGeom>
        </p:spPr>
      </p:pic>
      <p:pic>
        <p:nvPicPr>
          <p:cNvPr id="7" name="Picture 6"/>
          <p:cNvPicPr>
            <a:picLocks noChangeAspect="1"/>
          </p:cNvPicPr>
          <p:nvPr/>
        </p:nvPicPr>
        <p:blipFill>
          <a:blip r:embed="rId4"/>
          <a:stretch>
            <a:fillRect/>
          </a:stretch>
        </p:blipFill>
        <p:spPr>
          <a:xfrm>
            <a:off x="9418638" y="1211263"/>
            <a:ext cx="2028825" cy="2314575"/>
          </a:xfrm>
          <a:prstGeom prst="rect">
            <a:avLst/>
          </a:prstGeom>
        </p:spPr>
      </p:pic>
      <p:pic>
        <p:nvPicPr>
          <p:cNvPr id="8" name="Picture 7"/>
          <p:cNvPicPr>
            <a:picLocks noChangeAspect="1"/>
          </p:cNvPicPr>
          <p:nvPr/>
        </p:nvPicPr>
        <p:blipFill>
          <a:blip r:embed="rId5"/>
          <a:stretch>
            <a:fillRect/>
          </a:stretch>
        </p:blipFill>
        <p:spPr>
          <a:xfrm>
            <a:off x="7632701" y="1202100"/>
            <a:ext cx="4529137" cy="2405062"/>
          </a:xfrm>
          <a:prstGeom prst="rect">
            <a:avLst/>
          </a:prstGeom>
        </p:spPr>
      </p:pic>
      <p:pic>
        <p:nvPicPr>
          <p:cNvPr id="9" name="Picture 8"/>
          <p:cNvPicPr>
            <a:picLocks noChangeAspect="1"/>
          </p:cNvPicPr>
          <p:nvPr/>
        </p:nvPicPr>
        <p:blipFill>
          <a:blip r:embed="rId6"/>
          <a:stretch>
            <a:fillRect/>
          </a:stretch>
        </p:blipFill>
        <p:spPr>
          <a:xfrm>
            <a:off x="9416273" y="1202100"/>
            <a:ext cx="762000" cy="2905125"/>
          </a:xfrm>
          <a:prstGeom prst="rect">
            <a:avLst/>
          </a:prstGeom>
        </p:spPr>
      </p:pic>
    </p:spTree>
    <p:extLst>
      <p:ext uri="{BB962C8B-B14F-4D97-AF65-F5344CB8AC3E}">
        <p14:creationId xmlns:p14="http://schemas.microsoft.com/office/powerpoint/2010/main" val="13153091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3"/>
                                        </p:tgtEl>
                                      </p:cBhvr>
                                    </p:animEffect>
                                    <p:set>
                                      <p:cBhvr>
                                        <p:cTn id="18" dur="1" fill="hold">
                                          <p:stCondLst>
                                            <p:cond delay="499"/>
                                          </p:stCondLst>
                                        </p:cTn>
                                        <p:tgtEl>
                                          <p:spTgt spid="3"/>
                                        </p:tgtEl>
                                        <p:attrNameLst>
                                          <p:attrName>style.visibility</p:attrName>
                                        </p:attrNameLst>
                                      </p:cBhvr>
                                      <p:to>
                                        <p:strVal val="hidden"/>
                                      </p:to>
                                    </p:set>
                                  </p:childTnLst>
                                </p:cTn>
                              </p:par>
                            </p:childTnLst>
                          </p:cTn>
                        </p:par>
                        <p:par>
                          <p:cTn id="19" fill="hold">
                            <p:stCondLst>
                              <p:cond delay="500"/>
                            </p:stCondLst>
                            <p:childTnLst>
                              <p:par>
                                <p:cTn id="20" presetID="10" presetClass="entr" presetSubtype="0"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 presetClass="entr" presetSubtype="0" fill="hold" nodeType="withEffect">
                                  <p:stCondLst>
                                    <p:cond delay="0"/>
                                  </p:stCondLst>
                                  <p:childTnLst>
                                    <p:set>
                                      <p:cBhvr>
                                        <p:cTn id="2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nodeType="clickEffect">
                                  <p:stCondLst>
                                    <p:cond delay="0"/>
                                  </p:stCondLst>
                                  <p:childTnLst>
                                    <p:animEffect transition="out" filter="fade">
                                      <p:cBhvr>
                                        <p:cTn id="28" dur="500"/>
                                        <p:tgtEl>
                                          <p:spTgt spid="7"/>
                                        </p:tgtEl>
                                      </p:cBhvr>
                                    </p:animEffect>
                                    <p:set>
                                      <p:cBhvr>
                                        <p:cTn id="29" dur="1" fill="hold">
                                          <p:stCondLst>
                                            <p:cond delay="499"/>
                                          </p:stCondLst>
                                        </p:cTn>
                                        <p:tgtEl>
                                          <p:spTgt spid="7"/>
                                        </p:tgtEl>
                                        <p:attrNameLst>
                                          <p:attrName>style.visibility</p:attrName>
                                        </p:attrNameLst>
                                      </p:cBhvr>
                                      <p:to>
                                        <p:strVal val="hidden"/>
                                      </p:to>
                                    </p:set>
                                  </p:childTnLst>
                                </p:cTn>
                              </p:par>
                            </p:childTnLst>
                          </p:cTn>
                        </p:par>
                        <p:par>
                          <p:cTn id="30" fill="hold">
                            <p:stCondLst>
                              <p:cond delay="500"/>
                            </p:stCondLst>
                            <p:childTnLst>
                              <p:par>
                                <p:cTn id="31" presetID="10" presetClass="entr" presetSubtype="0"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par>
                                <p:cTn id="34" presetID="1" presetClass="entr" presetSubtype="0" fill="hold" nodeType="withEffect">
                                  <p:stCondLst>
                                    <p:cond delay="0"/>
                                  </p:stCondLst>
                                  <p:childTnLst>
                                    <p:set>
                                      <p:cBhvr>
                                        <p:cTn id="35"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nodeType="clickEffect">
                                  <p:stCondLst>
                                    <p:cond delay="0"/>
                                  </p:stCondLst>
                                  <p:childTnLst>
                                    <p:animEffect transition="out" filter="fade">
                                      <p:cBhvr>
                                        <p:cTn id="39" dur="500"/>
                                        <p:tgtEl>
                                          <p:spTgt spid="8"/>
                                        </p:tgtEl>
                                      </p:cBhvr>
                                    </p:animEffect>
                                    <p:set>
                                      <p:cBhvr>
                                        <p:cTn id="40" dur="1" fill="hold">
                                          <p:stCondLst>
                                            <p:cond delay="499"/>
                                          </p:stCondLst>
                                        </p:cTn>
                                        <p:tgtEl>
                                          <p:spTgt spid="8"/>
                                        </p:tgtEl>
                                        <p:attrNameLst>
                                          <p:attrName>style.visibility</p:attrName>
                                        </p:attrNameLst>
                                      </p:cBhvr>
                                      <p:to>
                                        <p:strVal val="hidden"/>
                                      </p:to>
                                    </p:set>
                                  </p:childTnLst>
                                </p:cTn>
                              </p:par>
                            </p:childTnLst>
                          </p:cTn>
                        </p:par>
                        <p:par>
                          <p:cTn id="41" fill="hold">
                            <p:stCondLst>
                              <p:cond delay="500"/>
                            </p:stCondLst>
                            <p:childTnLst>
                              <p:par>
                                <p:cTn id="42" presetID="10" presetClass="entr" presetSubtype="0" fill="hold"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childTnLst>
                                </p:cTn>
                              </p:par>
                              <p:par>
                                <p:cTn id="45" presetID="1" presetClass="entr" presetSubtype="0" fill="hold" nodeType="withEffect">
                                  <p:stCondLst>
                                    <p:cond delay="0"/>
                                  </p:stCondLst>
                                  <p:childTnLst>
                                    <p:set>
                                      <p:cBhvr>
                                        <p:cTn id="4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sp>
        <p:nvSpPr>
          <p:cNvPr id="11" name="Text Placeholder 10"/>
          <p:cNvSpPr>
            <a:spLocks noGrp="1"/>
          </p:cNvSpPr>
          <p:nvPr>
            <p:ph type="body" sz="quarter" idx="10"/>
          </p:nvPr>
        </p:nvSpPr>
        <p:spPr/>
        <p:txBody>
          <a:bodyPr/>
          <a:lstStyle/>
          <a:p>
            <a:endParaRPr lang="en-US"/>
          </a:p>
        </p:txBody>
      </p:sp>
      <p:sp>
        <p:nvSpPr>
          <p:cNvPr id="4" name="Rectangle 3"/>
          <p:cNvSpPr/>
          <p:nvPr/>
        </p:nvSpPr>
        <p:spPr bwMode="auto">
          <a:xfrm>
            <a:off x="6675438" y="2160291"/>
            <a:ext cx="4572000" cy="1206042"/>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User Experience</a:t>
            </a:r>
            <a:endParaRPr lang="en-US" sz="2000" dirty="0">
              <a:gradFill>
                <a:gsLst>
                  <a:gs pos="0">
                    <a:srgbClr val="FFFFFF"/>
                  </a:gs>
                  <a:gs pos="100000">
                    <a:srgbClr val="FFFFFF"/>
                  </a:gs>
                </a:gsLst>
                <a:lin ang="5400000" scaled="0"/>
              </a:gradFill>
            </a:endParaRPr>
          </a:p>
        </p:txBody>
      </p:sp>
      <p:sp>
        <p:nvSpPr>
          <p:cNvPr id="7" name="Rectangle 6"/>
          <p:cNvSpPr/>
          <p:nvPr/>
        </p:nvSpPr>
        <p:spPr bwMode="auto">
          <a:xfrm>
            <a:off x="1189038" y="2125663"/>
            <a:ext cx="4572000" cy="1206042"/>
          </a:xfrm>
          <a:prstGeom prst="rect">
            <a:avLst/>
          </a:prstGeom>
          <a:solidFill>
            <a:schemeClr val="accent1"/>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Content Acquisition</a:t>
            </a:r>
            <a:endParaRPr lang="en-US" sz="2000" dirty="0">
              <a:gradFill>
                <a:gsLst>
                  <a:gs pos="0">
                    <a:srgbClr val="FFFFFF"/>
                  </a:gs>
                  <a:gs pos="100000">
                    <a:srgbClr val="FFFFFF"/>
                  </a:gs>
                </a:gsLst>
                <a:lin ang="5400000" scaled="0"/>
              </a:gradFill>
            </a:endParaRPr>
          </a:p>
        </p:txBody>
      </p:sp>
      <p:sp>
        <p:nvSpPr>
          <p:cNvPr id="2" name="TextBox 1"/>
          <p:cNvSpPr txBox="1"/>
          <p:nvPr/>
        </p:nvSpPr>
        <p:spPr>
          <a:xfrm>
            <a:off x="1232491" y="3863018"/>
            <a:ext cx="4437112" cy="1446550"/>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Search management</a:t>
            </a:r>
          </a:p>
          <a:p>
            <a:pPr>
              <a:lnSpc>
                <a:spcPct val="90000"/>
              </a:lnSpc>
              <a:spcAft>
                <a:spcPts val="600"/>
              </a:spcAft>
            </a:pPr>
            <a:r>
              <a:rPr lang="en-US" sz="2400" dirty="0" smtClean="0">
                <a:gradFill>
                  <a:gsLst>
                    <a:gs pos="2917">
                      <a:srgbClr val="505050"/>
                    </a:gs>
                    <a:gs pos="30000">
                      <a:srgbClr val="505050"/>
                    </a:gs>
                  </a:gsLst>
                  <a:lin ang="5400000" scaled="0"/>
                </a:gradFill>
              </a:rPr>
              <a:t>External content crawl via BCS</a:t>
            </a:r>
          </a:p>
          <a:p>
            <a:pPr>
              <a:lnSpc>
                <a:spcPct val="90000"/>
              </a:lnSpc>
              <a:spcAft>
                <a:spcPts val="600"/>
              </a:spcAft>
            </a:pPr>
            <a:r>
              <a:rPr lang="en-US" sz="2400" dirty="0" smtClean="0">
                <a:gradFill>
                  <a:gsLst>
                    <a:gs pos="2917">
                      <a:srgbClr val="505050"/>
                    </a:gs>
                    <a:gs pos="30000">
                      <a:srgbClr val="505050"/>
                    </a:gs>
                  </a:gsLst>
                  <a:lin ang="5400000" scaled="0"/>
                </a:gradFill>
              </a:rPr>
              <a:t>Content Enrichment</a:t>
            </a:r>
          </a:p>
        </p:txBody>
      </p:sp>
      <p:sp>
        <p:nvSpPr>
          <p:cNvPr id="10" name="Rectangle 9"/>
          <p:cNvSpPr/>
          <p:nvPr/>
        </p:nvSpPr>
        <p:spPr bwMode="auto">
          <a:xfrm>
            <a:off x="6513934" y="5205119"/>
            <a:ext cx="4571999" cy="45719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extBox 8"/>
          <p:cNvSpPr txBox="1"/>
          <p:nvPr/>
        </p:nvSpPr>
        <p:spPr>
          <a:xfrm>
            <a:off x="6629400" y="3867912"/>
            <a:ext cx="4410503" cy="2674578"/>
          </a:xfrm>
          <a:prstGeom prst="rect">
            <a:avLst/>
          </a:prstGeom>
          <a:noFill/>
        </p:spPr>
        <p:txBody>
          <a:bodyPr wrap="none" lIns="182880" tIns="146304" rIns="182880" bIns="146304" rtlCol="0">
            <a:spAutoFit/>
          </a:bodyPr>
          <a:lstStyle/>
          <a:p>
            <a:pPr>
              <a:lnSpc>
                <a:spcPct val="90000"/>
              </a:lnSpc>
              <a:spcAft>
                <a:spcPts val="600"/>
              </a:spcAft>
            </a:pPr>
            <a:r>
              <a:rPr lang="en-US" sz="2400" dirty="0">
                <a:gradFill>
                  <a:gsLst>
                    <a:gs pos="2917">
                      <a:srgbClr val="505050"/>
                    </a:gs>
                    <a:gs pos="30000">
                      <a:srgbClr val="505050"/>
                    </a:gs>
                  </a:gsLst>
                  <a:lin ang="5400000" scaled="0"/>
                </a:gradFill>
              </a:rPr>
              <a:t>Custom refiners</a:t>
            </a:r>
          </a:p>
          <a:p>
            <a:pPr>
              <a:lnSpc>
                <a:spcPct val="90000"/>
              </a:lnSpc>
              <a:spcAft>
                <a:spcPts val="600"/>
              </a:spcAft>
            </a:pPr>
            <a:r>
              <a:rPr lang="en-US" sz="2400" dirty="0">
                <a:gradFill>
                  <a:gsLst>
                    <a:gs pos="2917">
                      <a:srgbClr val="505050"/>
                    </a:gs>
                    <a:gs pos="30000">
                      <a:srgbClr val="505050"/>
                    </a:gs>
                  </a:gsLst>
                  <a:lin ang="5400000" scaled="0"/>
                </a:gradFill>
              </a:rPr>
              <a:t>Display Templates </a:t>
            </a:r>
          </a:p>
          <a:p>
            <a:pPr>
              <a:lnSpc>
                <a:spcPct val="90000"/>
              </a:lnSpc>
              <a:spcAft>
                <a:spcPts val="600"/>
              </a:spcAft>
            </a:pPr>
            <a:r>
              <a:rPr lang="en-US" sz="2400" dirty="0">
                <a:gradFill>
                  <a:gsLst>
                    <a:gs pos="2917">
                      <a:srgbClr val="505050"/>
                    </a:gs>
                    <a:gs pos="30000">
                      <a:srgbClr val="505050"/>
                    </a:gs>
                  </a:gsLst>
                  <a:lin ang="5400000" scaled="0"/>
                </a:gradFill>
              </a:rPr>
              <a:t>Result types and hover panels</a:t>
            </a:r>
          </a:p>
          <a:p>
            <a:pPr>
              <a:lnSpc>
                <a:spcPct val="90000"/>
              </a:lnSpc>
              <a:spcAft>
                <a:spcPts val="600"/>
              </a:spcAft>
            </a:pPr>
            <a:r>
              <a:rPr lang="en-US" sz="2400" dirty="0">
                <a:gradFill>
                  <a:gsLst>
                    <a:gs pos="2917">
                      <a:srgbClr val="505050"/>
                    </a:gs>
                    <a:gs pos="30000">
                      <a:srgbClr val="505050"/>
                    </a:gs>
                  </a:gsLst>
                  <a:lin ang="5400000" scaled="0"/>
                </a:gradFill>
              </a:rPr>
              <a:t>Query Rules</a:t>
            </a:r>
          </a:p>
          <a:p>
            <a:pPr>
              <a:lnSpc>
                <a:spcPct val="90000"/>
              </a:lnSpc>
              <a:spcAft>
                <a:spcPts val="600"/>
              </a:spcAft>
            </a:pPr>
            <a:r>
              <a:rPr lang="en-US" sz="2400" dirty="0">
                <a:gradFill>
                  <a:gsLst>
                    <a:gs pos="2917">
                      <a:srgbClr val="505050"/>
                    </a:gs>
                    <a:gs pos="30000">
                      <a:srgbClr val="505050"/>
                    </a:gs>
                  </a:gsLst>
                  <a:lin ang="5400000" scaled="0"/>
                </a:gradFill>
              </a:rPr>
              <a:t>Windows 8 UI</a:t>
            </a:r>
          </a:p>
          <a:p>
            <a:pPr>
              <a:lnSpc>
                <a:spcPct val="90000"/>
              </a:lnSpc>
              <a:spcAft>
                <a:spcPts val="600"/>
              </a:spcAft>
            </a:pPr>
            <a:endParaRPr lang="en-US" sz="2400" dirty="0">
              <a:gradFill>
                <a:gsLst>
                  <a:gs pos="2917">
                    <a:srgbClr val="505050"/>
                  </a:gs>
                  <a:gs pos="30000">
                    <a:srgbClr val="505050"/>
                  </a:gs>
                </a:gsLst>
                <a:lin ang="5400000" scaled="0"/>
              </a:gradFill>
            </a:endParaRPr>
          </a:p>
        </p:txBody>
      </p:sp>
    </p:spTree>
    <p:extLst>
      <p:ext uri="{BB962C8B-B14F-4D97-AF65-F5344CB8AC3E}">
        <p14:creationId xmlns:p14="http://schemas.microsoft.com/office/powerpoint/2010/main" val="30976292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3.19632E-6 4.85701E-6 L -0.0009 0.05878 " pathEditMode="relative" rAng="0" ptsTypes="AA">
                                      <p:cBhvr>
                                        <p:cTn id="6" dur="2000" fill="hold"/>
                                        <p:tgtEl>
                                          <p:spTgt spid="10"/>
                                        </p:tgtEl>
                                        <p:attrNameLst>
                                          <p:attrName>ppt_x</p:attrName>
                                          <p:attrName>ppt_y</p:attrName>
                                        </p:attrNameLst>
                                      </p:cBhvr>
                                      <p:rCtr x="-51" y="292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 8 app </a:t>
            </a:r>
            <a:endParaRPr lang="en-US" dirty="0"/>
          </a:p>
        </p:txBody>
      </p:sp>
      <p:sp>
        <p:nvSpPr>
          <p:cNvPr id="3" name="Text Placeholder 2"/>
          <p:cNvSpPr>
            <a:spLocks noGrp="1"/>
          </p:cNvSpPr>
          <p:nvPr>
            <p:ph type="body" sz="quarter" idx="10"/>
          </p:nvPr>
        </p:nvSpPr>
        <p:spPr>
          <a:xfrm>
            <a:off x="274638" y="1212850"/>
            <a:ext cx="11887200" cy="4801314"/>
          </a:xfrm>
        </p:spPr>
        <p:txBody>
          <a:bodyPr/>
          <a:lstStyle/>
          <a:p>
            <a:endParaRPr lang="en-US" dirty="0"/>
          </a:p>
          <a:p>
            <a:endParaRPr lang="en-US" dirty="0"/>
          </a:p>
          <a:p>
            <a:r>
              <a:rPr lang="en-US"/>
              <a:t>Leveraging </a:t>
            </a:r>
            <a:r>
              <a:rPr lang="en-US" dirty="0"/>
              <a:t>REST API</a:t>
            </a:r>
          </a:p>
          <a:p>
            <a:r>
              <a:rPr lang="en-US"/>
              <a:t>	</a:t>
            </a:r>
            <a:r>
              <a:rPr lang="en-US" smtClean="0"/>
              <a:t>Visual </a:t>
            </a:r>
            <a:r>
              <a:rPr lang="en-US" dirty="0"/>
              <a:t>Studio </a:t>
            </a:r>
            <a:r>
              <a:rPr lang="en-US"/>
              <a:t>2012 </a:t>
            </a:r>
            <a:endParaRPr lang="en-US" dirty="0"/>
          </a:p>
          <a:p>
            <a:r>
              <a:rPr lang="en-US" dirty="0"/>
              <a:t>Must explicitly request the refiners in REST API</a:t>
            </a:r>
          </a:p>
          <a:p>
            <a:endParaRPr lang="en-US" dirty="0"/>
          </a:p>
          <a:p>
            <a:endParaRPr lang="en-US" dirty="0"/>
          </a:p>
        </p:txBody>
      </p:sp>
      <p:pic>
        <p:nvPicPr>
          <p:cNvPr id="5" name="Picture 4"/>
          <p:cNvPicPr>
            <a:picLocks noChangeAspect="1"/>
          </p:cNvPicPr>
          <p:nvPr/>
        </p:nvPicPr>
        <p:blipFill>
          <a:blip r:embed="rId2"/>
          <a:stretch>
            <a:fillRect/>
          </a:stretch>
        </p:blipFill>
        <p:spPr>
          <a:xfrm>
            <a:off x="7224066" y="754061"/>
            <a:ext cx="4389138" cy="2468890"/>
          </a:xfrm>
          <a:prstGeom prst="rect">
            <a:avLst/>
          </a:prstGeom>
        </p:spPr>
      </p:pic>
      <p:sp>
        <p:nvSpPr>
          <p:cNvPr id="6" name="TextBox 5"/>
          <p:cNvSpPr txBox="1"/>
          <p:nvPr/>
        </p:nvSpPr>
        <p:spPr>
          <a:xfrm>
            <a:off x="271506" y="5494213"/>
            <a:ext cx="11887200" cy="1188018"/>
          </a:xfrm>
          <a:prstGeom prst="rect">
            <a:avLst/>
          </a:prstGeom>
          <a:solidFill>
            <a:schemeClr val="accent4"/>
          </a:solidFill>
          <a:ln>
            <a:solidFill>
              <a:schemeClr val="accent4">
                <a:lumMod val="50000"/>
              </a:schemeClr>
            </a:solidFill>
          </a:ln>
        </p:spPr>
        <p:txBody>
          <a:bodyPr wrap="square" lIns="182880" tIns="146304" rIns="182880" bIns="146304" rtlCol="0" anchor="ctr">
            <a:spAutoFit/>
          </a:bodyPr>
          <a:lstStyle/>
          <a:p>
            <a:pPr>
              <a:lnSpc>
                <a:spcPct val="90000"/>
              </a:lnSpc>
              <a:spcBef>
                <a:spcPct val="20000"/>
              </a:spcBef>
              <a:buSzPct val="90000"/>
            </a:pPr>
            <a:r>
              <a:rPr lang="en-US" sz="4000" dirty="0">
                <a:gradFill>
                  <a:gsLst>
                    <a:gs pos="1250">
                      <a:srgbClr val="00AEEF">
                        <a:lumMod val="40000"/>
                        <a:lumOff val="60000"/>
                      </a:srgbClr>
                    </a:gs>
                    <a:gs pos="99000">
                      <a:srgbClr val="00AEEF">
                        <a:lumMod val="40000"/>
                        <a:lumOff val="60000"/>
                      </a:srgbClr>
                    </a:gs>
                  </a:gsLst>
                  <a:lin ang="5400000" scaled="0"/>
                </a:gradFill>
                <a:latin typeface="Segoe UI Light"/>
              </a:rPr>
              <a:t>Go deeper at </a:t>
            </a:r>
            <a:r>
              <a:rPr lang="en-US" sz="4000" dirty="0" smtClean="0">
                <a:gradFill>
                  <a:gsLst>
                    <a:gs pos="1250">
                      <a:srgbClr val="00AEEF">
                        <a:lumMod val="40000"/>
                        <a:lumOff val="60000"/>
                      </a:srgbClr>
                    </a:gs>
                    <a:gs pos="99000">
                      <a:srgbClr val="00AEEF">
                        <a:lumMod val="40000"/>
                        <a:lumOff val="60000"/>
                      </a:srgbClr>
                    </a:gs>
                  </a:gsLst>
                  <a:lin ang="5400000" scaled="0"/>
                </a:gradFill>
                <a:latin typeface="Segoe UI Light"/>
              </a:rPr>
              <a:t>SPC12</a:t>
            </a:r>
            <a:endParaRPr lang="en-US" sz="4000" dirty="0">
              <a:gradFill>
                <a:gsLst>
                  <a:gs pos="1250">
                    <a:srgbClr val="00AEEF">
                      <a:lumMod val="40000"/>
                      <a:lumOff val="60000"/>
                    </a:srgbClr>
                  </a:gs>
                  <a:gs pos="99000">
                    <a:srgbClr val="00AEEF">
                      <a:lumMod val="40000"/>
                      <a:lumOff val="60000"/>
                    </a:srgbClr>
                  </a:gs>
                </a:gsLst>
                <a:lin ang="5400000" scaled="0"/>
              </a:gradFill>
              <a:latin typeface="Segoe UI Light"/>
            </a:endParaRPr>
          </a:p>
          <a:p>
            <a:pPr marL="0" lvl="1">
              <a:lnSpc>
                <a:spcPct val="90000"/>
              </a:lnSpc>
              <a:spcBef>
                <a:spcPct val="20000"/>
              </a:spcBef>
              <a:buSzPct val="90000"/>
            </a:pPr>
            <a:r>
              <a:rPr lang="en-US" sz="2000" dirty="0" smtClean="0">
                <a:solidFill>
                  <a:srgbClr val="FFFFFF"/>
                </a:solidFill>
              </a:rPr>
              <a:t>SPC 033 - Building </a:t>
            </a:r>
            <a:r>
              <a:rPr lang="en-US" sz="2000" dirty="0">
                <a:solidFill>
                  <a:srgbClr val="FFFFFF"/>
                </a:solidFill>
              </a:rPr>
              <a:t>Search-Driven Windows 8 Apps with SharePoint 2013 Search  </a:t>
            </a:r>
          </a:p>
        </p:txBody>
      </p:sp>
    </p:spTree>
    <p:extLst>
      <p:ext uri="{BB962C8B-B14F-4D97-AF65-F5344CB8AC3E}">
        <p14:creationId xmlns:p14="http://schemas.microsoft.com/office/powerpoint/2010/main" val="17866293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125663"/>
            <a:ext cx="11887200" cy="1831975"/>
          </a:xfrm>
        </p:spPr>
        <p:txBody>
          <a:bodyPr/>
          <a:lstStyle/>
          <a:p>
            <a:r>
              <a:rPr lang="en-US" dirty="0" smtClean="0"/>
              <a:t>Demo</a:t>
            </a:r>
            <a:br>
              <a:rPr lang="en-US" dirty="0" smtClean="0"/>
            </a:br>
            <a:r>
              <a:rPr lang="en-US" dirty="0"/>
              <a:t/>
            </a:r>
            <a:br>
              <a:rPr lang="en-US" dirty="0"/>
            </a:br>
            <a:r>
              <a:rPr lang="en-US" sz="7200" dirty="0" smtClean="0"/>
              <a:t>User Experience</a:t>
            </a:r>
            <a:endParaRPr lang="en-US" sz="7200" dirty="0"/>
          </a:p>
        </p:txBody>
      </p:sp>
    </p:spTree>
    <p:extLst>
      <p:ext uri="{BB962C8B-B14F-4D97-AF65-F5344CB8AC3E}">
        <p14:creationId xmlns:p14="http://schemas.microsoft.com/office/powerpoint/2010/main" val="3377618845"/>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Search HOLs and events @ SPC</a:t>
            </a:r>
            <a:endParaRPr lang="en-US" dirty="0"/>
          </a:p>
        </p:txBody>
      </p:sp>
      <p:sp>
        <p:nvSpPr>
          <p:cNvPr id="6" name="Text Placeholder 5"/>
          <p:cNvSpPr>
            <a:spLocks noGrp="1"/>
          </p:cNvSpPr>
          <p:nvPr>
            <p:ph type="body" sz="quarter" idx="10"/>
          </p:nvPr>
        </p:nvSpPr>
        <p:spPr>
          <a:xfrm>
            <a:off x="274638" y="1212850"/>
            <a:ext cx="11887200" cy="1278583"/>
          </a:xfrm>
        </p:spPr>
        <p:txBody>
          <a:bodyPr>
            <a:normAutofit fontScale="85000" lnSpcReduction="20000"/>
          </a:bodyPr>
          <a:lstStyle/>
          <a:p>
            <a:pPr fontAlgn="b">
              <a:spcAft>
                <a:spcPts val="400"/>
              </a:spcAft>
            </a:pPr>
            <a:r>
              <a:rPr lang="en-US" sz="2800" dirty="0" smtClean="0">
                <a:gradFill>
                  <a:gsLst>
                    <a:gs pos="1250">
                      <a:schemeClr val="tx1"/>
                    </a:gs>
                    <a:gs pos="99000">
                      <a:schemeClr val="tx1"/>
                    </a:gs>
                  </a:gsLst>
                  <a:lin ang="5400000" scaled="0"/>
                </a:gradFill>
                <a:latin typeface="+mn-lt"/>
              </a:rPr>
              <a:t>HOL034 </a:t>
            </a:r>
            <a:r>
              <a:rPr lang="en-US" sz="2800" dirty="0">
                <a:gradFill>
                  <a:gsLst>
                    <a:gs pos="1250">
                      <a:schemeClr val="tx1"/>
                    </a:gs>
                    <a:gs pos="99000">
                      <a:schemeClr val="tx1"/>
                    </a:gs>
                  </a:gsLst>
                  <a:lin ang="5400000" scaled="0"/>
                </a:gradFill>
                <a:latin typeface="+mn-lt"/>
              </a:rPr>
              <a:t>– Exploring Search Query Rules in SharePoint 2013</a:t>
            </a:r>
          </a:p>
          <a:p>
            <a:pPr fontAlgn="b">
              <a:spcAft>
                <a:spcPts val="400"/>
              </a:spcAft>
            </a:pPr>
            <a:r>
              <a:rPr lang="en-US" sz="2800" dirty="0">
                <a:gradFill>
                  <a:gsLst>
                    <a:gs pos="1250">
                      <a:schemeClr val="tx1"/>
                    </a:gs>
                    <a:gs pos="99000">
                      <a:schemeClr val="tx1"/>
                    </a:gs>
                  </a:gsLst>
                  <a:lin ang="5400000" scaled="0"/>
                </a:gradFill>
                <a:latin typeface="+mn-lt"/>
              </a:rPr>
              <a:t>HOL032 – Extending the Search experience in SharePoint 2013</a:t>
            </a:r>
          </a:p>
          <a:p>
            <a:pPr fontAlgn="b">
              <a:spcAft>
                <a:spcPts val="400"/>
              </a:spcAft>
            </a:pPr>
            <a:r>
              <a:rPr lang="en-US" sz="2800" dirty="0" smtClean="0">
                <a:gradFill>
                  <a:gsLst>
                    <a:gs pos="1250">
                      <a:schemeClr val="tx1"/>
                    </a:gs>
                    <a:gs pos="99000">
                      <a:schemeClr val="tx1"/>
                    </a:gs>
                  </a:gsLst>
                  <a:lin ang="5400000" scaled="0"/>
                </a:gradFill>
                <a:latin typeface="+mn-lt"/>
              </a:rPr>
              <a:t>HOL035 </a:t>
            </a:r>
            <a:r>
              <a:rPr lang="en-US" sz="2800" dirty="0">
                <a:gradFill>
                  <a:gsLst>
                    <a:gs pos="1250">
                      <a:schemeClr val="tx1"/>
                    </a:gs>
                    <a:gs pos="99000">
                      <a:schemeClr val="tx1"/>
                    </a:gs>
                  </a:gsLst>
                  <a:lin ang="5400000" scaled="0"/>
                </a:gradFill>
                <a:latin typeface="+mn-lt"/>
              </a:rPr>
              <a:t>– SharePoint Server 2013 Search Connectors and Using BCS</a:t>
            </a:r>
          </a:p>
        </p:txBody>
      </p:sp>
      <p:sp>
        <p:nvSpPr>
          <p:cNvPr id="4" name="Rectangle 3"/>
          <p:cNvSpPr/>
          <p:nvPr/>
        </p:nvSpPr>
        <p:spPr bwMode="auto">
          <a:xfrm>
            <a:off x="273778" y="3954463"/>
            <a:ext cx="5440680" cy="2741854"/>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Meet a Search SME</a:t>
            </a: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Ask questions, meet the community and share knowledge!</a:t>
            </a: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Mon-Thu @ Exhibit Hall</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8505659" y="3954463"/>
            <a:ext cx="2697480" cy="274185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3736" tIns="146304" rIns="173736"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Hands on Labs</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Daily 10:30am-6:30pm @ HOL Lab Lounge</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5762701" y="3954463"/>
            <a:ext cx="2697480" cy="274185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Ask the Experts</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Discuss search!</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Wed 6:15PM @ Ask the Experts Lounge</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 name="TextBox 1"/>
          <p:cNvSpPr txBox="1"/>
          <p:nvPr/>
        </p:nvSpPr>
        <p:spPr>
          <a:xfrm>
            <a:off x="272273" y="2308555"/>
            <a:ext cx="10414582" cy="1452705"/>
          </a:xfrm>
          <a:prstGeom prst="rect">
            <a:avLst/>
          </a:prstGeom>
          <a:noFill/>
        </p:spPr>
        <p:txBody>
          <a:bodyPr wrap="none" lIns="182880" tIns="146304" rIns="182880" bIns="146304" rtlCol="0">
            <a:spAutoFit/>
          </a:bodyPr>
          <a:lstStyle/>
          <a:p>
            <a:pPr>
              <a:lnSpc>
                <a:spcPct val="90000"/>
              </a:lnSpc>
              <a:spcAft>
                <a:spcPts val="600"/>
              </a:spcAft>
            </a:pPr>
            <a:r>
              <a:rPr lang="en-US" sz="5400" spc="-102" smtClean="0">
                <a:ln w="3175">
                  <a:noFill/>
                </a:ln>
                <a:gradFill>
                  <a:gsLst>
                    <a:gs pos="1250">
                      <a:srgbClr val="505050"/>
                    </a:gs>
                    <a:gs pos="100000">
                      <a:srgbClr val="505050"/>
                    </a:gs>
                  </a:gsLst>
                  <a:lin ang="5400000" scaled="0"/>
                </a:gradFill>
                <a:latin typeface="Segoe UI Light"/>
                <a:cs typeface="Segoe UI" pitchFamily="34" charset="0"/>
              </a:rPr>
              <a:t>Relevancy Session</a:t>
            </a:r>
            <a:endParaRPr lang="en-US" sz="5400" spc="-102" dirty="0" smtClean="0">
              <a:ln w="3175">
                <a:noFill/>
              </a:ln>
              <a:gradFill>
                <a:gsLst>
                  <a:gs pos="1250">
                    <a:srgbClr val="505050"/>
                  </a:gs>
                  <a:gs pos="100000">
                    <a:srgbClr val="505050"/>
                  </a:gs>
                </a:gsLst>
                <a:lin ang="5400000" scaled="0"/>
              </a:gradFill>
              <a:latin typeface="Segoe UI Light"/>
              <a:cs typeface="Segoe UI" pitchFamily="34" charset="0"/>
            </a:endParaRPr>
          </a:p>
          <a:p>
            <a:pPr>
              <a:lnSpc>
                <a:spcPct val="90000"/>
              </a:lnSpc>
              <a:spcAft>
                <a:spcPts val="600"/>
              </a:spcAft>
            </a:pPr>
            <a:r>
              <a:rPr lang="en-US" sz="2400" dirty="0" smtClean="0">
                <a:solidFill>
                  <a:srgbClr val="505050"/>
                </a:solidFill>
              </a:rPr>
              <a:t>SPC145 </a:t>
            </a:r>
            <a:r>
              <a:rPr lang="en-US" sz="2400" dirty="0">
                <a:solidFill>
                  <a:srgbClr val="505050"/>
                </a:solidFill>
              </a:rPr>
              <a:t>- Optimize Search Relevance in SharePoint 2013 </a:t>
            </a:r>
            <a:r>
              <a:rPr lang="en-US" sz="2400" dirty="0" smtClean="0">
                <a:solidFill>
                  <a:srgbClr val="505050"/>
                </a:solidFill>
              </a:rPr>
              <a:t>– </a:t>
            </a:r>
            <a:r>
              <a:rPr lang="en-US" sz="2400" b="1" dirty="0" smtClean="0">
                <a:solidFill>
                  <a:srgbClr val="505050"/>
                </a:solidFill>
              </a:rPr>
              <a:t>TODAY @ 5pm</a:t>
            </a:r>
            <a:endParaRPr lang="en-US" sz="2400" b="1" dirty="0" smtClean="0">
              <a:gradFill>
                <a:gsLst>
                  <a:gs pos="2917">
                    <a:srgbClr val="505050"/>
                  </a:gs>
                  <a:gs pos="30000">
                    <a:srgbClr val="505050"/>
                  </a:gs>
                </a:gsLst>
                <a:lin ang="5400000" scaled="0"/>
              </a:gradFill>
            </a:endParaRPr>
          </a:p>
        </p:txBody>
      </p:sp>
    </p:spTree>
    <p:extLst>
      <p:ext uri="{BB962C8B-B14F-4D97-AF65-F5344CB8AC3E}">
        <p14:creationId xmlns:p14="http://schemas.microsoft.com/office/powerpoint/2010/main" val="4281988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827612" y="2181073"/>
            <a:ext cx="6910148" cy="1993842"/>
          </a:xfrm>
          <a:prstGeom prst="rect">
            <a:avLst/>
          </a:prstGeom>
          <a:noFill/>
        </p:spPr>
        <p:txBody>
          <a:bodyPr wrap="none" lIns="0" tIns="0" rIns="0" bIns="0" rtlCol="0">
            <a:noAutofit/>
          </a:bodyPr>
          <a:lstStyle/>
          <a:p>
            <a:r>
              <a:rPr lang="nb-NO" sz="9791" b="1" dirty="0">
                <a:solidFill>
                  <a:srgbClr val="00A651"/>
                </a:solidFill>
                <a:latin typeface="Segoe Black" pitchFamily="34" charset="0"/>
              </a:rPr>
              <a:t>Questions?</a:t>
            </a:r>
          </a:p>
        </p:txBody>
      </p:sp>
      <p:pic>
        <p:nvPicPr>
          <p:cNvPr id="3" name="Picture 2"/>
          <p:cNvPicPr>
            <a:picLocks noChangeAspect="1"/>
          </p:cNvPicPr>
          <p:nvPr/>
        </p:nvPicPr>
        <p:blipFill rotWithShape="1">
          <a:blip r:embed="rId3"/>
          <a:srcRect r="13507"/>
          <a:stretch/>
        </p:blipFill>
        <p:spPr>
          <a:xfrm>
            <a:off x="0" y="0"/>
            <a:ext cx="4572335" cy="7048500"/>
          </a:xfrm>
          <a:prstGeom prst="rect">
            <a:avLst/>
          </a:prstGeom>
        </p:spPr>
      </p:pic>
      <p:sp>
        <p:nvSpPr>
          <p:cNvPr id="4" name="Title 3"/>
          <p:cNvSpPr>
            <a:spLocks noGrp="1"/>
          </p:cNvSpPr>
          <p:nvPr>
            <p:ph type="title"/>
          </p:nvPr>
        </p:nvSpPr>
        <p:spPr/>
        <p:txBody>
          <a:bodyPr/>
          <a:lstStyle/>
          <a:p>
            <a:endParaRPr lang="en-US"/>
          </a:p>
        </p:txBody>
      </p:sp>
      <p:sp>
        <p:nvSpPr>
          <p:cNvPr id="5" name="Text Placeholder 4"/>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15143514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3" name="Text Placeholder 2"/>
          <p:cNvSpPr>
            <a:spLocks noGrp="1"/>
          </p:cNvSpPr>
          <p:nvPr>
            <p:ph type="body" sz="quarter" idx="10"/>
          </p:nvPr>
        </p:nvSpPr>
        <p:spPr>
          <a:xfrm>
            <a:off x="274638" y="1212850"/>
            <a:ext cx="11887200" cy="5139869"/>
          </a:xfrm>
        </p:spPr>
        <p:txBody>
          <a:bodyPr/>
          <a:lstStyle/>
          <a:p>
            <a:r>
              <a:rPr lang="en-US" dirty="0" smtClean="0"/>
              <a:t>MSDN</a:t>
            </a:r>
          </a:p>
          <a:p>
            <a:pPr lvl="1"/>
            <a:r>
              <a:rPr lang="en-US" dirty="0">
                <a:hlinkClick r:id="rId2"/>
              </a:rPr>
              <a:t>Search in SharePoint </a:t>
            </a:r>
            <a:r>
              <a:rPr lang="en-US" dirty="0" smtClean="0">
                <a:hlinkClick r:id="rId2"/>
              </a:rPr>
              <a:t>2013</a:t>
            </a:r>
            <a:endParaRPr lang="en-US" dirty="0" smtClean="0"/>
          </a:p>
          <a:p>
            <a:pPr lvl="1"/>
            <a:r>
              <a:rPr lang="en-US" dirty="0">
                <a:hlinkClick r:id="rId3"/>
              </a:rPr>
              <a:t>How to: Use the Content Enrichment web service callout for SharePoint Server</a:t>
            </a:r>
            <a:endParaRPr lang="en-US" dirty="0">
              <a:hlinkClick r:id="rId4"/>
            </a:endParaRPr>
          </a:p>
          <a:p>
            <a:pPr lvl="1"/>
            <a:r>
              <a:rPr lang="en-US" dirty="0" smtClean="0">
                <a:hlinkClick r:id="rId4"/>
              </a:rPr>
              <a:t>Enhancing </a:t>
            </a:r>
            <a:r>
              <a:rPr lang="en-US" dirty="0">
                <a:hlinkClick r:id="rId4"/>
              </a:rPr>
              <a:t>the BDC model file for Search in SharePoint </a:t>
            </a:r>
            <a:r>
              <a:rPr lang="en-US" dirty="0" smtClean="0">
                <a:hlinkClick r:id="rId4"/>
              </a:rPr>
              <a:t>2013</a:t>
            </a:r>
            <a:endParaRPr lang="en-US" dirty="0" smtClean="0"/>
          </a:p>
          <a:p>
            <a:pPr lvl="1"/>
            <a:r>
              <a:rPr lang="en-US" dirty="0" smtClean="0">
                <a:hlinkClick r:id="rId5"/>
              </a:rPr>
              <a:t>SharePoint </a:t>
            </a:r>
            <a:r>
              <a:rPr lang="en-US" dirty="0" err="1" smtClean="0">
                <a:hlinkClick r:id="rId5"/>
              </a:rPr>
              <a:t>Dev</a:t>
            </a:r>
            <a:r>
              <a:rPr lang="en-US" dirty="0" smtClean="0">
                <a:hlinkClick r:id="rId5"/>
              </a:rPr>
              <a:t> Blog: BCS</a:t>
            </a:r>
            <a:endParaRPr lang="en-US" dirty="0" smtClean="0"/>
          </a:p>
          <a:p>
            <a:pPr lvl="1"/>
            <a:r>
              <a:rPr lang="en-US" dirty="0">
                <a:hlinkClick r:id="rId6"/>
              </a:rPr>
              <a:t>Search Connector Framework </a:t>
            </a:r>
            <a:r>
              <a:rPr lang="en-US" dirty="0" smtClean="0">
                <a:hlinkClick r:id="rId6"/>
              </a:rPr>
              <a:t>Troubleshooting</a:t>
            </a:r>
            <a:r>
              <a:rPr lang="en-US" dirty="0" smtClean="0"/>
              <a:t> (SP 2010)</a:t>
            </a:r>
          </a:p>
          <a:p>
            <a:r>
              <a:rPr lang="en-US" dirty="0" smtClean="0"/>
              <a:t>TechNet</a:t>
            </a:r>
          </a:p>
          <a:p>
            <a:pPr lvl="1"/>
            <a:r>
              <a:rPr lang="en-US" dirty="0" smtClean="0">
                <a:hlinkClick r:id="rId7"/>
              </a:rPr>
              <a:t>Script Center SharePoint PowerShell Scripts</a:t>
            </a:r>
            <a:endParaRPr lang="en-US" dirty="0" smtClean="0"/>
          </a:p>
          <a:p>
            <a:pPr lvl="1"/>
            <a:r>
              <a:rPr lang="en-US" dirty="0">
                <a:hlinkClick r:id="rId8"/>
              </a:rPr>
              <a:t>Create and deploy custom entity extractors in SharePoint Server </a:t>
            </a:r>
            <a:r>
              <a:rPr lang="en-US" dirty="0" smtClean="0">
                <a:hlinkClick r:id="rId8"/>
              </a:rPr>
              <a:t>2013</a:t>
            </a:r>
            <a:endParaRPr lang="en-US" dirty="0" smtClean="0"/>
          </a:p>
          <a:p>
            <a:r>
              <a:rPr lang="en-US" dirty="0" smtClean="0"/>
              <a:t>Elsewhere</a:t>
            </a:r>
          </a:p>
          <a:p>
            <a:pPr lvl="1"/>
            <a:r>
              <a:rPr lang="en-US" dirty="0" err="1" smtClean="0">
                <a:hlinkClick r:id="rId9"/>
              </a:rPr>
              <a:t>Peshka</a:t>
            </a:r>
            <a:r>
              <a:rPr lang="en-US" dirty="0" smtClean="0">
                <a:hlinkClick r:id="rId9"/>
              </a:rPr>
              <a:t>: Debugging Display Templates</a:t>
            </a:r>
            <a:endParaRPr lang="en-US" dirty="0" smtClean="0"/>
          </a:p>
          <a:p>
            <a:pPr lvl="1"/>
            <a:r>
              <a:rPr lang="en-US" dirty="0" smtClean="0">
                <a:hlinkClick r:id="rId10"/>
              </a:rPr>
              <a:t>SP2013 Search Query Tool</a:t>
            </a:r>
            <a:endParaRPr lang="en-US" dirty="0" smtClean="0"/>
          </a:p>
        </p:txBody>
      </p:sp>
    </p:spTree>
    <p:extLst>
      <p:ext uri="{BB962C8B-B14F-4D97-AF65-F5344CB8AC3E}">
        <p14:creationId xmlns:p14="http://schemas.microsoft.com/office/powerpoint/2010/main" val="605840686"/>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Environment</a:t>
            </a:r>
            <a:endParaRPr lang="en-US" dirty="0"/>
          </a:p>
        </p:txBody>
      </p:sp>
      <p:sp>
        <p:nvSpPr>
          <p:cNvPr id="3" name="Text Placeholder 2"/>
          <p:cNvSpPr>
            <a:spLocks noGrp="1"/>
          </p:cNvSpPr>
          <p:nvPr>
            <p:ph type="body" sz="quarter" idx="10"/>
          </p:nvPr>
        </p:nvSpPr>
        <p:spPr/>
        <p:txBody>
          <a:bodyPr/>
          <a:lstStyle/>
          <a:p>
            <a:r>
              <a:rPr lang="en-US" dirty="0" smtClean="0"/>
              <a:t>Hardware (VM)</a:t>
            </a:r>
          </a:p>
          <a:p>
            <a:pPr lvl="1"/>
            <a:r>
              <a:rPr lang="en-US" dirty="0" smtClean="0"/>
              <a:t>Windows Server 2012</a:t>
            </a:r>
          </a:p>
          <a:p>
            <a:pPr lvl="2"/>
            <a:r>
              <a:rPr lang="en-US" dirty="0" smtClean="0"/>
              <a:t>4 CPU</a:t>
            </a:r>
          </a:p>
          <a:p>
            <a:pPr lvl="2"/>
            <a:r>
              <a:rPr lang="en-US" dirty="0" smtClean="0"/>
              <a:t>16 GB RAM</a:t>
            </a:r>
            <a:endParaRPr lang="en-US" dirty="0"/>
          </a:p>
          <a:p>
            <a:pPr lvl="1"/>
            <a:r>
              <a:rPr lang="en-US" dirty="0" smtClean="0"/>
              <a:t>External SQL server</a:t>
            </a:r>
          </a:p>
          <a:p>
            <a:r>
              <a:rPr lang="en-US" dirty="0" smtClean="0"/>
              <a:t>Software</a:t>
            </a:r>
          </a:p>
          <a:p>
            <a:pPr lvl="1"/>
            <a:r>
              <a:rPr lang="en-US" dirty="0" smtClean="0"/>
              <a:t>SharePoint 2013</a:t>
            </a:r>
          </a:p>
          <a:p>
            <a:pPr lvl="2"/>
            <a:r>
              <a:rPr lang="en-US" dirty="0" smtClean="0"/>
              <a:t>2 Web Applications &amp; Search Centers (one for “final” demo, the other to build up)</a:t>
            </a:r>
          </a:p>
          <a:p>
            <a:pPr lvl="2"/>
            <a:r>
              <a:rPr lang="en-US" dirty="0" smtClean="0"/>
              <a:t>2 Search Service Applications (one for each web app)</a:t>
            </a:r>
          </a:p>
          <a:p>
            <a:pPr lvl="2"/>
            <a:r>
              <a:rPr lang="en-US" dirty="0" smtClean="0"/>
              <a:t>BCS (shared)</a:t>
            </a:r>
          </a:p>
          <a:p>
            <a:pPr lvl="1"/>
            <a:r>
              <a:rPr lang="en-US" dirty="0" smtClean="0">
                <a:hlinkClick r:id="rId2"/>
              </a:rPr>
              <a:t>Visual Studio 2012</a:t>
            </a:r>
            <a:r>
              <a:rPr lang="en-US" dirty="0" smtClean="0"/>
              <a:t> with </a:t>
            </a:r>
            <a:r>
              <a:rPr lang="en-US" dirty="0" smtClean="0">
                <a:hlinkClick r:id="rId3"/>
              </a:rPr>
              <a:t>Office tools</a:t>
            </a:r>
            <a:endParaRPr lang="en-US" dirty="0" smtClean="0"/>
          </a:p>
          <a:p>
            <a:pPr lvl="1"/>
            <a:r>
              <a:rPr lang="en-US" dirty="0" smtClean="0">
                <a:hlinkClick r:id="rId4"/>
              </a:rPr>
              <a:t>Remote Desktop Connection Manager</a:t>
            </a:r>
            <a:r>
              <a:rPr lang="en-US" dirty="0" smtClean="0"/>
              <a:t> </a:t>
            </a:r>
          </a:p>
        </p:txBody>
      </p:sp>
    </p:spTree>
    <p:extLst>
      <p:ext uri="{BB962C8B-B14F-4D97-AF65-F5344CB8AC3E}">
        <p14:creationId xmlns:p14="http://schemas.microsoft.com/office/powerpoint/2010/main" val="2238051768"/>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215"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8" y="2498276"/>
            <a:ext cx="7071847" cy="4093723"/>
          </a:xfrm>
          <a:prstGeom prst="rect">
            <a:avLst/>
          </a:prstGeom>
        </p:spPr>
        <p:txBody>
          <a:bodyPr lIns="93278" tIns="46639" rIns="93278" bIns="46639"/>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t>Evaluate this session now on </a:t>
            </a:r>
            <a:r>
              <a:rPr lang="en-US" sz="3300" dirty="0" err="1"/>
              <a:t>MySPC</a:t>
            </a:r>
            <a:r>
              <a:rPr lang="en-US" sz="3300" dirty="0"/>
              <a:t> </a:t>
            </a:r>
            <a:br>
              <a:rPr lang="en-US" sz="3300" dirty="0"/>
            </a:br>
            <a:r>
              <a:rPr lang="en-US" sz="3300" dirty="0"/>
              <a:t>using your laptop or mobile device: </a:t>
            </a:r>
            <a:r>
              <a:rPr lang="en-US" sz="2900" dirty="0">
                <a:latin typeface="+mn-lt"/>
                <a:hlinkClick r:id="rId2"/>
              </a:rPr>
              <a:t>http://myspc.sharepointconference.com</a:t>
            </a:r>
            <a:endParaRPr lang="en-US" sz="2900" dirty="0">
              <a:solidFill>
                <a:schemeClr val="tx1"/>
              </a:solidFill>
              <a:latin typeface="+mn-lt"/>
            </a:endParaRPr>
          </a:p>
        </p:txBody>
      </p:sp>
      <p:sp>
        <p:nvSpPr>
          <p:cNvPr id="17" name="Title 9"/>
          <p:cNvSpPr txBox="1">
            <a:spLocks/>
          </p:cNvSpPr>
          <p:nvPr/>
        </p:nvSpPr>
        <p:spPr>
          <a:xfrm>
            <a:off x="482687" y="179226"/>
            <a:ext cx="4736162" cy="1661200"/>
          </a:xfrm>
          <a:prstGeom prst="rect">
            <a:avLst/>
          </a:prstGeom>
        </p:spPr>
        <p:txBody>
          <a:bodyPr vert="horz" wrap="square" lIns="146274" tIns="91422" rIns="146274" bIns="91422"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8200" dirty="0" err="1">
                <a:solidFill>
                  <a:schemeClr val="bg1"/>
                </a:solidFill>
              </a:rPr>
              <a:t>MySPC</a:t>
            </a:r>
            <a:endParaRPr lang="en-US" sz="8200" dirty="0">
              <a:solidFill>
                <a:schemeClr val="bg1"/>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5" y="2434322"/>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5" y="3374962"/>
            <a:ext cx="1572756" cy="2547596"/>
          </a:xfrm>
          <a:prstGeom prst="rect">
            <a:avLst/>
          </a:prstGeom>
        </p:spPr>
      </p:pic>
    </p:spTree>
    <p:extLst>
      <p:ext uri="{BB962C8B-B14F-4D97-AF65-F5344CB8AC3E}">
        <p14:creationId xmlns:p14="http://schemas.microsoft.com/office/powerpoint/2010/main" val="139319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What are we here to do?</a:t>
            </a:r>
            <a:endParaRPr lang="en-US" dirty="0"/>
          </a:p>
        </p:txBody>
      </p:sp>
      <p:sp>
        <p:nvSpPr>
          <p:cNvPr id="6" name="Text Placeholder 5"/>
          <p:cNvSpPr>
            <a:spLocks noGrp="1"/>
          </p:cNvSpPr>
          <p:nvPr>
            <p:ph type="body" sz="quarter" idx="10"/>
          </p:nvPr>
        </p:nvSpPr>
        <p:spPr>
          <a:xfrm>
            <a:off x="274638" y="1212850"/>
            <a:ext cx="11887200" cy="3853363"/>
          </a:xfrm>
        </p:spPr>
        <p:txBody>
          <a:bodyPr/>
          <a:lstStyle/>
          <a:p>
            <a:pPr>
              <a:lnSpc>
                <a:spcPct val="150000"/>
              </a:lnSpc>
            </a:pPr>
            <a:r>
              <a:rPr lang="en-US" sz="3200" dirty="0"/>
              <a:t>Build a representative search solution</a:t>
            </a:r>
            <a:endParaRPr lang="en-US" sz="3200" dirty="0" smtClean="0"/>
          </a:p>
          <a:p>
            <a:pPr lvl="1">
              <a:lnSpc>
                <a:spcPct val="150000"/>
              </a:lnSpc>
            </a:pPr>
            <a:r>
              <a:rPr lang="en-US" sz="2800" dirty="0"/>
              <a:t>→ Crawl content from external data source</a:t>
            </a:r>
          </a:p>
          <a:p>
            <a:pPr lvl="1">
              <a:lnSpc>
                <a:spcPct val="150000"/>
              </a:lnSpc>
            </a:pPr>
            <a:r>
              <a:rPr lang="en-US" sz="2800" dirty="0"/>
              <a:t>→ Enrich the content to add value to search</a:t>
            </a:r>
          </a:p>
          <a:p>
            <a:pPr lvl="1">
              <a:lnSpc>
                <a:spcPct val="150000"/>
              </a:lnSpc>
            </a:pPr>
            <a:r>
              <a:rPr lang="en-US" sz="2800" dirty="0"/>
              <a:t>→ Customize the Search Center UX </a:t>
            </a:r>
          </a:p>
          <a:p>
            <a:pPr lvl="1">
              <a:lnSpc>
                <a:spcPct val="150000"/>
              </a:lnSpc>
            </a:pPr>
            <a:r>
              <a:rPr lang="en-US" sz="2800" dirty="0"/>
              <a:t>→ Windows 8 application integration </a:t>
            </a:r>
            <a:r>
              <a:rPr lang="en-US" sz="2800" dirty="0" smtClean="0"/>
              <a:t>example</a:t>
            </a:r>
            <a:endParaRPr lang="en-US" sz="2800" dirty="0"/>
          </a:p>
        </p:txBody>
      </p:sp>
      <p:sp>
        <p:nvSpPr>
          <p:cNvPr id="4" name="TextBox 3"/>
          <p:cNvSpPr txBox="1"/>
          <p:nvPr/>
        </p:nvSpPr>
        <p:spPr>
          <a:xfrm>
            <a:off x="271506" y="5494213"/>
            <a:ext cx="11887200" cy="1188018"/>
          </a:xfrm>
          <a:prstGeom prst="rect">
            <a:avLst/>
          </a:prstGeom>
          <a:solidFill>
            <a:schemeClr val="accent4"/>
          </a:solidFill>
          <a:ln>
            <a:noFill/>
          </a:ln>
        </p:spPr>
        <p:txBody>
          <a:bodyPr wrap="square" lIns="182880" tIns="146304" rIns="182880" bIns="146304" rtlCol="0" anchor="ctr">
            <a:spAutoFit/>
          </a:bodyPr>
          <a:lstStyle/>
          <a:p>
            <a:pPr>
              <a:lnSpc>
                <a:spcPct val="90000"/>
              </a:lnSpc>
              <a:spcBef>
                <a:spcPct val="20000"/>
              </a:spcBef>
              <a:buSzPct val="90000"/>
            </a:pPr>
            <a:r>
              <a:rPr lang="en-US" sz="4000" dirty="0">
                <a:gradFill>
                  <a:gsLst>
                    <a:gs pos="1250">
                      <a:srgbClr val="00AEEF">
                        <a:lumMod val="40000"/>
                        <a:lumOff val="60000"/>
                      </a:srgbClr>
                    </a:gs>
                    <a:gs pos="99000">
                      <a:srgbClr val="00AEEF">
                        <a:lumMod val="40000"/>
                        <a:lumOff val="60000"/>
                      </a:srgbClr>
                    </a:gs>
                  </a:gsLst>
                  <a:lin ang="5400000" scaled="0"/>
                </a:gradFill>
                <a:latin typeface="Segoe UI Light"/>
              </a:rPr>
              <a:t>Go deeper at </a:t>
            </a:r>
            <a:r>
              <a:rPr lang="en-US" sz="4000" dirty="0" smtClean="0">
                <a:gradFill>
                  <a:gsLst>
                    <a:gs pos="1250">
                      <a:srgbClr val="00AEEF">
                        <a:lumMod val="40000"/>
                        <a:lumOff val="60000"/>
                      </a:srgbClr>
                    </a:gs>
                    <a:gs pos="99000">
                      <a:srgbClr val="00AEEF">
                        <a:lumMod val="40000"/>
                        <a:lumOff val="60000"/>
                      </a:srgbClr>
                    </a:gs>
                  </a:gsLst>
                  <a:lin ang="5400000" scaled="0"/>
                </a:gradFill>
                <a:latin typeface="Segoe UI Light"/>
              </a:rPr>
              <a:t>SPC12</a:t>
            </a:r>
            <a:endParaRPr lang="en-US" sz="4000" dirty="0">
              <a:gradFill>
                <a:gsLst>
                  <a:gs pos="1250">
                    <a:srgbClr val="00AEEF">
                      <a:lumMod val="40000"/>
                      <a:lumOff val="60000"/>
                    </a:srgbClr>
                  </a:gs>
                  <a:gs pos="99000">
                    <a:srgbClr val="00AEEF">
                      <a:lumMod val="40000"/>
                      <a:lumOff val="60000"/>
                    </a:srgbClr>
                  </a:gs>
                </a:gsLst>
                <a:lin ang="5400000" scaled="0"/>
              </a:gradFill>
              <a:latin typeface="Segoe UI Light"/>
            </a:endParaRPr>
          </a:p>
          <a:p>
            <a:pPr marL="0" lvl="1">
              <a:lnSpc>
                <a:spcPct val="90000"/>
              </a:lnSpc>
              <a:spcBef>
                <a:spcPct val="20000"/>
              </a:spcBef>
              <a:buSzPct val="90000"/>
            </a:pPr>
            <a:r>
              <a:rPr lang="en-US" sz="2000" dirty="0" smtClean="0">
                <a:solidFill>
                  <a:srgbClr val="FFFFFF"/>
                </a:solidFill>
              </a:rPr>
              <a:t>SPC230 </a:t>
            </a:r>
            <a:r>
              <a:rPr lang="en-US" sz="2000" dirty="0">
                <a:solidFill>
                  <a:srgbClr val="FFFFFF"/>
                </a:solidFill>
              </a:rPr>
              <a:t>- Step by Step: Building Search Driven Applications with SharePoint </a:t>
            </a:r>
            <a:r>
              <a:rPr lang="en-US" sz="2000" dirty="0" smtClean="0">
                <a:solidFill>
                  <a:srgbClr val="FFFFFF"/>
                </a:solidFill>
              </a:rPr>
              <a:t>2013</a:t>
            </a:r>
            <a:endParaRPr lang="en-US" sz="2000" dirty="0">
              <a:solidFill>
                <a:srgbClr val="FFFFFF"/>
              </a:solidFill>
            </a:endParaRP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75797" y="3121025"/>
            <a:ext cx="2098441" cy="1198432"/>
          </a:xfrm>
          <a:prstGeom prst="rect">
            <a:avLst/>
          </a:prstGeom>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68414" y="1130300"/>
            <a:ext cx="1095375" cy="1990725"/>
          </a:xfrm>
          <a:prstGeom prst="rect">
            <a:avLst/>
          </a:prstGeom>
        </p:spPr>
      </p:pic>
      <p:sp>
        <p:nvSpPr>
          <p:cNvPr id="14" name="TextBox 13"/>
          <p:cNvSpPr txBox="1"/>
          <p:nvPr/>
        </p:nvSpPr>
        <p:spPr>
          <a:xfrm>
            <a:off x="9650333" y="2726131"/>
            <a:ext cx="71955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VS</a:t>
            </a:r>
          </a:p>
        </p:txBody>
      </p:sp>
    </p:spTree>
    <p:extLst>
      <p:ext uri="{BB962C8B-B14F-4D97-AF65-F5344CB8AC3E}">
        <p14:creationId xmlns:p14="http://schemas.microsoft.com/office/powerpoint/2010/main" val="23846348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12"/>
                                        </p:tgtEl>
                                      </p:cBhvr>
                                      <p:by x="50000" y="50000"/>
                                    </p:animScale>
                                  </p:childTnLst>
                                </p:cTn>
                              </p:par>
                              <p:par>
                                <p:cTn id="7" presetID="6" presetClass="emph" presetSubtype="0" fill="hold" nodeType="withEffect">
                                  <p:stCondLst>
                                    <p:cond delay="0"/>
                                  </p:stCondLst>
                                  <p:childTnLst>
                                    <p:animScale>
                                      <p:cBhvr>
                                        <p:cTn id="8" dur="2000" fill="hold"/>
                                        <p:tgtEl>
                                          <p:spTgt spid="13"/>
                                        </p:tgtEl>
                                      </p:cBhvr>
                                      <p:by x="150000" y="150000"/>
                                    </p:animScale>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475351">
            <a:off x="7176099" y="786007"/>
            <a:ext cx="3382043" cy="3497263"/>
          </a:xfrm>
          <a:prstGeom prst="rect">
            <a:avLst/>
          </a:prstGeom>
        </p:spPr>
      </p:pic>
      <p:sp>
        <p:nvSpPr>
          <p:cNvPr id="5" name="Title 4"/>
          <p:cNvSpPr>
            <a:spLocks noGrp="1"/>
          </p:cNvSpPr>
          <p:nvPr>
            <p:ph type="title"/>
          </p:nvPr>
        </p:nvSpPr>
        <p:spPr/>
        <p:txBody>
          <a:bodyPr/>
          <a:lstStyle/>
          <a:p>
            <a:r>
              <a:rPr lang="en-US" dirty="0" smtClean="0"/>
              <a:t>Who are you?</a:t>
            </a:r>
            <a:endParaRPr lang="en-US" dirty="0"/>
          </a:p>
        </p:txBody>
      </p:sp>
      <p:sp>
        <p:nvSpPr>
          <p:cNvPr id="6" name="Text Placeholder 5"/>
          <p:cNvSpPr>
            <a:spLocks noGrp="1"/>
          </p:cNvSpPr>
          <p:nvPr>
            <p:ph type="body" sz="quarter" idx="10"/>
          </p:nvPr>
        </p:nvSpPr>
        <p:spPr>
          <a:xfrm>
            <a:off x="274638" y="1212850"/>
            <a:ext cx="11887200" cy="4216539"/>
          </a:xfrm>
        </p:spPr>
        <p:txBody>
          <a:bodyPr/>
          <a:lstStyle/>
          <a:p>
            <a:pPr>
              <a:lnSpc>
                <a:spcPct val="150000"/>
              </a:lnSpc>
            </a:pPr>
            <a:r>
              <a:rPr lang="en-US" dirty="0" smtClean="0"/>
              <a:t>Not new to SharePoint</a:t>
            </a:r>
          </a:p>
          <a:p>
            <a:pPr>
              <a:lnSpc>
                <a:spcPct val="150000"/>
              </a:lnSpc>
            </a:pPr>
            <a:r>
              <a:rPr lang="en-US" dirty="0" smtClean="0"/>
              <a:t>Mix of IT Pro and Developer</a:t>
            </a:r>
          </a:p>
          <a:p>
            <a:pPr>
              <a:lnSpc>
                <a:spcPct val="150000"/>
              </a:lnSpc>
            </a:pPr>
            <a:r>
              <a:rPr lang="en-US" dirty="0" smtClean="0"/>
              <a:t>Comfortable with code</a:t>
            </a:r>
          </a:p>
          <a:p>
            <a:pPr lvl="2"/>
            <a:r>
              <a:rPr lang="en-US" dirty="0" smtClean="0"/>
              <a:t>Looking at XML files</a:t>
            </a:r>
          </a:p>
          <a:p>
            <a:pPr lvl="2"/>
            <a:r>
              <a:rPr lang="en-US" dirty="0" smtClean="0"/>
              <a:t>Working in Visual Studio</a:t>
            </a:r>
          </a:p>
          <a:p>
            <a:pPr lvl="2"/>
            <a:r>
              <a:rPr lang="en-US" dirty="0" smtClean="0"/>
              <a:t>Performing SP tasks using PowerShell</a:t>
            </a:r>
            <a:endParaRPr lang="en-US" dirty="0"/>
          </a:p>
        </p:txBody>
      </p:sp>
      <p:sp>
        <p:nvSpPr>
          <p:cNvPr id="4" name="Rectangle 3"/>
          <p:cNvSpPr/>
          <p:nvPr/>
        </p:nvSpPr>
        <p:spPr bwMode="auto">
          <a:xfrm>
            <a:off x="8504268" y="4228800"/>
            <a:ext cx="2743170" cy="1554463"/>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sz="2400" dirty="0">
                <a:gradFill>
                  <a:gsLst>
                    <a:gs pos="1250">
                      <a:srgbClr val="00AEEF">
                        <a:lumMod val="40000"/>
                        <a:lumOff val="60000"/>
                      </a:srgbClr>
                    </a:gs>
                    <a:gs pos="99000">
                      <a:srgbClr val="00AEEF">
                        <a:lumMod val="40000"/>
                        <a:lumOff val="60000"/>
                      </a:srgbClr>
                    </a:gs>
                  </a:gsLst>
                  <a:lin ang="5400000" scaled="0"/>
                </a:gradFill>
                <a:latin typeface="Segoe UI Light"/>
              </a:rPr>
              <a:t>New to search?</a:t>
            </a:r>
          </a:p>
          <a:p>
            <a:pPr fontAlgn="b">
              <a:spcAft>
                <a:spcPts val="400"/>
              </a:spcAft>
            </a:pPr>
            <a:r>
              <a:rPr lang="en-US" dirty="0" smtClean="0">
                <a:solidFill>
                  <a:srgbClr val="FFFFFF"/>
                </a:solidFill>
              </a:rPr>
              <a:t>SPC259 </a:t>
            </a:r>
            <a:r>
              <a:rPr lang="en-US" dirty="0">
                <a:solidFill>
                  <a:srgbClr val="FFFFFF"/>
                </a:solidFill>
              </a:rPr>
              <a:t>- What's New in Search for SharePoint </a:t>
            </a:r>
            <a:r>
              <a:rPr lang="en-US" dirty="0" smtClean="0">
                <a:solidFill>
                  <a:srgbClr val="FFFFFF"/>
                </a:solidFill>
              </a:rPr>
              <a:t>2013 </a:t>
            </a:r>
            <a:endParaRPr lang="en-US" dirty="0">
              <a:solidFill>
                <a:srgbClr val="FFFFFF"/>
              </a:solidFill>
            </a:endParaRPr>
          </a:p>
        </p:txBody>
      </p:sp>
      <p:grpSp>
        <p:nvGrpSpPr>
          <p:cNvPr id="7" name="Group 6"/>
          <p:cNvGrpSpPr/>
          <p:nvPr/>
        </p:nvGrpSpPr>
        <p:grpSpPr>
          <a:xfrm>
            <a:off x="7007562" y="1217101"/>
            <a:ext cx="4605581" cy="3651763"/>
            <a:chOff x="7099504" y="-3677830"/>
            <a:chExt cx="10413659" cy="6883202"/>
          </a:xfrm>
        </p:grpSpPr>
        <p:graphicFrame>
          <p:nvGraphicFramePr>
            <p:cNvPr id="8" name="Chart 7"/>
            <p:cNvGraphicFramePr/>
            <p:nvPr>
              <p:extLst>
                <p:ext uri="{D42A27DB-BD31-4B8C-83A1-F6EECF244321}">
                  <p14:modId xmlns:p14="http://schemas.microsoft.com/office/powerpoint/2010/main" val="12979523"/>
                </p:ext>
              </p:extLst>
            </p:nvPr>
          </p:nvGraphicFramePr>
          <p:xfrm>
            <a:off x="7681090" y="-3677830"/>
            <a:ext cx="9832073" cy="5097221"/>
          </p:xfrm>
          <a:graphic>
            <a:graphicData uri="http://schemas.openxmlformats.org/drawingml/2006/chart">
              <c:chart xmlns:c="http://schemas.openxmlformats.org/drawingml/2006/chart" xmlns:r="http://schemas.openxmlformats.org/officeDocument/2006/relationships" r:id="rId4"/>
            </a:graphicData>
          </a:graphic>
        </p:graphicFrame>
        <p:sp>
          <p:nvSpPr>
            <p:cNvPr id="10" name="TextBox 65"/>
            <p:cNvSpPr txBox="1"/>
            <p:nvPr/>
          </p:nvSpPr>
          <p:spPr>
            <a:xfrm>
              <a:off x="7099504" y="2509460"/>
              <a:ext cx="733608" cy="695912"/>
            </a:xfrm>
            <a:prstGeom prst="rect">
              <a:avLst/>
            </a:prstGeom>
            <a:noFill/>
          </p:spPr>
          <p:txBody>
            <a:bodyPr wrap="none" lIns="0" tIns="0" rIns="0" bIns="0" rtlCol="0">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defTabSz="932560"/>
              <a:r>
                <a:rPr lang="en-US" sz="4000" spc="-70" dirty="0">
                  <a:gradFill>
                    <a:gsLst>
                      <a:gs pos="0">
                        <a:srgbClr val="FBFBFB"/>
                      </a:gs>
                      <a:gs pos="86000">
                        <a:srgbClr val="FBFBFB"/>
                      </a:gs>
                    </a:gsLst>
                    <a:lin ang="5400000" scaled="0"/>
                  </a:gradFill>
                  <a:latin typeface="Segoe UI Light"/>
                </a:rPr>
                <a:t>9%</a:t>
              </a:r>
            </a:p>
          </p:txBody>
        </p:sp>
      </p:grpSp>
    </p:spTree>
    <p:extLst>
      <p:ext uri="{BB962C8B-B14F-4D97-AF65-F5344CB8AC3E}">
        <p14:creationId xmlns:p14="http://schemas.microsoft.com/office/powerpoint/2010/main" val="33359183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2"/>
                                        </p:tgtEl>
                                      </p:cBhvr>
                                    </p:animEffect>
                                    <p:set>
                                      <p:cBhvr>
                                        <p:cTn id="13" dur="1" fill="hold">
                                          <p:stCondLst>
                                            <p:cond delay="499"/>
                                          </p:stCondLst>
                                        </p:cTn>
                                        <p:tgtEl>
                                          <p:spTgt spid="2"/>
                                        </p:tgtEl>
                                        <p:attrNameLst>
                                          <p:attrName>style.visibility</p:attrName>
                                        </p:attrNameLst>
                                      </p:cBhvr>
                                      <p:to>
                                        <p:strVal val="hidden"/>
                                      </p:to>
                                    </p:set>
                                  </p:childTnLst>
                                </p:cTn>
                              </p:par>
                            </p:childTnLst>
                          </p:cTn>
                        </p:par>
                        <p:par>
                          <p:cTn id="14" fill="hold">
                            <p:stCondLst>
                              <p:cond delay="500"/>
                            </p:stCondLst>
                            <p:childTnLst>
                              <p:par>
                                <p:cTn id="15" presetID="1" presetClass="entr" presetSubtype="0" fill="hold" nodeType="after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childTnLst>
                                </p:cTn>
                              </p:par>
                              <p:par>
                                <p:cTn id="23" presetID="10" presetClass="exit" presetSubtype="0" fill="hold" nodeType="withEffect">
                                  <p:stCondLst>
                                    <p:cond delay="0"/>
                                  </p:stCondLst>
                                  <p:childTnLst>
                                    <p:animEffect transition="out" filter="fade">
                                      <p:cBhvr>
                                        <p:cTn id="24" dur="500"/>
                                        <p:tgtEl>
                                          <p:spTgt spid="7"/>
                                        </p:tgtEl>
                                      </p:cBhvr>
                                    </p:animEffect>
                                    <p:set>
                                      <p:cBhvr>
                                        <p:cTn id="25" dur="1" fill="hold">
                                          <p:stCondLst>
                                            <p:cond delay="499"/>
                                          </p:stCondLst>
                                        </p:cTn>
                                        <p:tgtEl>
                                          <p:spTgt spid="7"/>
                                        </p:tgtEl>
                                        <p:attrNameLst>
                                          <p:attrName>style.visibility</p:attrName>
                                        </p:attrNameLst>
                                      </p:cBhvr>
                                      <p:to>
                                        <p:strVal val="hidden"/>
                                      </p:to>
                                    </p:set>
                                  </p:childTnLst>
                                </p:cTn>
                              </p:par>
                              <p:par>
                                <p:cTn id="26" presetID="1" presetClass="entr" presetSubtype="0" fill="hold" nodeType="with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6">
                                            <p:txEl>
                                              <p:pRg st="4" end="4"/>
                                            </p:txEl>
                                          </p:spTgt>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What lies ahead?</a:t>
            </a:r>
            <a:endParaRPr lang="en-US" dirty="0"/>
          </a:p>
        </p:txBody>
      </p:sp>
      <p:sp>
        <p:nvSpPr>
          <p:cNvPr id="3" name="Text Placeholder 2"/>
          <p:cNvSpPr>
            <a:spLocks noGrp="1"/>
          </p:cNvSpPr>
          <p:nvPr>
            <p:ph type="body" sz="quarter" idx="10"/>
          </p:nvPr>
        </p:nvSpPr>
        <p:spPr/>
        <p:txBody>
          <a:bodyPr/>
          <a:lstStyle/>
          <a:p>
            <a:endParaRPr lang="en-US"/>
          </a:p>
        </p:txBody>
      </p:sp>
      <p:sp>
        <p:nvSpPr>
          <p:cNvPr id="4" name="Rectangle 3"/>
          <p:cNvSpPr/>
          <p:nvPr/>
        </p:nvSpPr>
        <p:spPr bwMode="auto">
          <a:xfrm>
            <a:off x="6675438" y="2160291"/>
            <a:ext cx="4572000" cy="1206042"/>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3600" dirty="0" smtClean="0">
                <a:gradFill>
                  <a:gsLst>
                    <a:gs pos="0">
                      <a:srgbClr val="FFFFFF"/>
                    </a:gs>
                    <a:gs pos="100000">
                      <a:srgbClr val="FFFFFF"/>
                    </a:gs>
                  </a:gsLst>
                  <a:lin ang="5400000" scaled="0"/>
                </a:gradFill>
              </a:rPr>
              <a:t>User Experience</a:t>
            </a:r>
            <a:endParaRPr lang="en-US" sz="3600" dirty="0">
              <a:gradFill>
                <a:gsLst>
                  <a:gs pos="0">
                    <a:srgbClr val="FFFFFF"/>
                  </a:gs>
                  <a:gs pos="100000">
                    <a:srgbClr val="FFFFFF"/>
                  </a:gs>
                </a:gsLst>
                <a:lin ang="5400000" scaled="0"/>
              </a:gradFill>
            </a:endParaRPr>
          </a:p>
        </p:txBody>
      </p:sp>
      <p:sp>
        <p:nvSpPr>
          <p:cNvPr id="7" name="Rectangle 6"/>
          <p:cNvSpPr/>
          <p:nvPr/>
        </p:nvSpPr>
        <p:spPr bwMode="auto">
          <a:xfrm>
            <a:off x="1189038" y="2125663"/>
            <a:ext cx="4572000" cy="1206042"/>
          </a:xfrm>
          <a:prstGeom prst="rect">
            <a:avLst/>
          </a:prstGeom>
          <a:solidFill>
            <a:schemeClr val="accent1"/>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3600" dirty="0" smtClean="0">
                <a:gradFill>
                  <a:gsLst>
                    <a:gs pos="0">
                      <a:srgbClr val="FFFFFF"/>
                    </a:gs>
                    <a:gs pos="100000">
                      <a:srgbClr val="FFFFFF"/>
                    </a:gs>
                  </a:gsLst>
                  <a:lin ang="5400000" scaled="0"/>
                </a:gradFill>
              </a:rPr>
              <a:t>Content Acquisition</a:t>
            </a:r>
            <a:endParaRPr lang="en-US" sz="3600" dirty="0">
              <a:gradFill>
                <a:gsLst>
                  <a:gs pos="0">
                    <a:srgbClr val="FFFFFF"/>
                  </a:gs>
                  <a:gs pos="100000">
                    <a:srgbClr val="FFFFFF"/>
                  </a:gs>
                </a:gsLst>
                <a:lin ang="5400000" scaled="0"/>
              </a:gradFill>
            </a:endParaRPr>
          </a:p>
        </p:txBody>
      </p:sp>
      <p:sp>
        <p:nvSpPr>
          <p:cNvPr id="2" name="TextBox 1"/>
          <p:cNvSpPr txBox="1"/>
          <p:nvPr/>
        </p:nvSpPr>
        <p:spPr>
          <a:xfrm>
            <a:off x="1006214" y="3827418"/>
            <a:ext cx="4437112" cy="1446550"/>
          </a:xfrm>
          <a:prstGeom prst="rect">
            <a:avLst/>
          </a:prstGeom>
          <a:noFill/>
        </p:spPr>
        <p:txBody>
          <a:bodyPr wrap="none" lIns="182880" tIns="146304" rIns="182880" bIns="146304" rtlCol="0">
            <a:spAutoFit/>
          </a:bodyPr>
          <a:lstStyle/>
          <a:p>
            <a:pPr>
              <a:lnSpc>
                <a:spcPct val="90000"/>
              </a:lnSpc>
              <a:spcAft>
                <a:spcPts val="600"/>
              </a:spcAft>
            </a:pPr>
            <a:r>
              <a:rPr lang="en-US" sz="2400" dirty="0">
                <a:gradFill>
                  <a:gsLst>
                    <a:gs pos="2917">
                      <a:srgbClr val="505050"/>
                    </a:gs>
                    <a:gs pos="30000">
                      <a:srgbClr val="505050"/>
                    </a:gs>
                  </a:gsLst>
                  <a:lin ang="5400000" scaled="0"/>
                </a:gradFill>
              </a:rPr>
              <a:t>Search </a:t>
            </a:r>
            <a:r>
              <a:rPr lang="en-US" sz="2400" dirty="0" smtClean="0">
                <a:gradFill>
                  <a:gsLst>
                    <a:gs pos="2917">
                      <a:srgbClr val="505050"/>
                    </a:gs>
                    <a:gs pos="30000">
                      <a:srgbClr val="505050"/>
                    </a:gs>
                  </a:gsLst>
                  <a:lin ang="5400000" scaled="0"/>
                </a:gradFill>
              </a:rPr>
              <a:t>management</a:t>
            </a:r>
            <a:endParaRPr lang="en-US" sz="2400" dirty="0">
              <a:gradFill>
                <a:gsLst>
                  <a:gs pos="2917">
                    <a:srgbClr val="505050"/>
                  </a:gs>
                  <a:gs pos="30000">
                    <a:srgbClr val="505050"/>
                  </a:gs>
                </a:gsLst>
                <a:lin ang="5400000" scaled="0"/>
              </a:gradFill>
            </a:endParaRPr>
          </a:p>
          <a:p>
            <a:pPr>
              <a:lnSpc>
                <a:spcPct val="90000"/>
              </a:lnSpc>
              <a:spcAft>
                <a:spcPts val="600"/>
              </a:spcAft>
            </a:pPr>
            <a:r>
              <a:rPr lang="en-US" sz="2400" dirty="0">
                <a:gradFill>
                  <a:gsLst>
                    <a:gs pos="2917">
                      <a:srgbClr val="505050"/>
                    </a:gs>
                    <a:gs pos="30000">
                      <a:srgbClr val="505050"/>
                    </a:gs>
                  </a:gsLst>
                  <a:lin ang="5400000" scaled="0"/>
                </a:gradFill>
              </a:rPr>
              <a:t>External content crawl via BCS</a:t>
            </a:r>
          </a:p>
          <a:p>
            <a:pPr>
              <a:lnSpc>
                <a:spcPct val="90000"/>
              </a:lnSpc>
              <a:spcAft>
                <a:spcPts val="600"/>
              </a:spcAft>
            </a:pPr>
            <a:r>
              <a:rPr lang="en-US" sz="2400" dirty="0">
                <a:gradFill>
                  <a:gsLst>
                    <a:gs pos="2917">
                      <a:srgbClr val="505050"/>
                    </a:gs>
                    <a:gs pos="30000">
                      <a:srgbClr val="505050"/>
                    </a:gs>
                  </a:gsLst>
                  <a:lin ang="5400000" scaled="0"/>
                </a:gradFill>
              </a:rPr>
              <a:t>Content </a:t>
            </a:r>
            <a:r>
              <a:rPr lang="en-US" sz="2400" dirty="0" smtClean="0">
                <a:gradFill>
                  <a:gsLst>
                    <a:gs pos="2917">
                      <a:srgbClr val="505050"/>
                    </a:gs>
                    <a:gs pos="30000">
                      <a:srgbClr val="505050"/>
                    </a:gs>
                  </a:gsLst>
                  <a:lin ang="5400000" scaled="0"/>
                </a:gradFill>
              </a:rPr>
              <a:t>Enrichment</a:t>
            </a:r>
            <a:endParaRPr lang="en-US" sz="2400" dirty="0">
              <a:gradFill>
                <a:gsLst>
                  <a:gs pos="2917">
                    <a:srgbClr val="505050"/>
                  </a:gs>
                  <a:gs pos="30000">
                    <a:srgbClr val="505050"/>
                  </a:gs>
                </a:gsLst>
                <a:lin ang="5400000" scaled="0"/>
              </a:gradFill>
            </a:endParaRPr>
          </a:p>
        </p:txBody>
      </p:sp>
      <p:sp>
        <p:nvSpPr>
          <p:cNvPr id="9" name="TextBox 8"/>
          <p:cNvSpPr txBox="1"/>
          <p:nvPr/>
        </p:nvSpPr>
        <p:spPr>
          <a:xfrm>
            <a:off x="6629400" y="3867912"/>
            <a:ext cx="2883931" cy="2265236"/>
          </a:xfrm>
          <a:prstGeom prst="rect">
            <a:avLst/>
          </a:prstGeom>
          <a:noFill/>
        </p:spPr>
        <p:txBody>
          <a:bodyPr wrap="none" lIns="182880" tIns="146304" rIns="182880" bIns="146304" rtlCol="0">
            <a:spAutoFit/>
          </a:bodyPr>
          <a:lstStyle/>
          <a:p>
            <a:pPr>
              <a:lnSpc>
                <a:spcPct val="90000"/>
              </a:lnSpc>
              <a:spcAft>
                <a:spcPts val="600"/>
              </a:spcAft>
            </a:pPr>
            <a:r>
              <a:rPr lang="en-US" sz="2400" dirty="0">
                <a:gradFill>
                  <a:gsLst>
                    <a:gs pos="2917">
                      <a:srgbClr val="505050"/>
                    </a:gs>
                    <a:gs pos="30000">
                      <a:srgbClr val="505050"/>
                    </a:gs>
                  </a:gsLst>
                  <a:lin ang="5400000" scaled="0"/>
                </a:gradFill>
              </a:rPr>
              <a:t>Custom refiners</a:t>
            </a:r>
          </a:p>
          <a:p>
            <a:pPr>
              <a:lnSpc>
                <a:spcPct val="90000"/>
              </a:lnSpc>
              <a:spcAft>
                <a:spcPts val="600"/>
              </a:spcAft>
            </a:pPr>
            <a:r>
              <a:rPr lang="en-US" sz="2400" dirty="0">
                <a:gradFill>
                  <a:gsLst>
                    <a:gs pos="2917">
                      <a:srgbClr val="505050"/>
                    </a:gs>
                    <a:gs pos="30000">
                      <a:srgbClr val="505050"/>
                    </a:gs>
                  </a:gsLst>
                  <a:lin ang="5400000" scaled="0"/>
                </a:gradFill>
              </a:rPr>
              <a:t>Display Templates </a:t>
            </a:r>
          </a:p>
          <a:p>
            <a:pPr>
              <a:lnSpc>
                <a:spcPct val="90000"/>
              </a:lnSpc>
              <a:spcAft>
                <a:spcPts val="600"/>
              </a:spcAft>
            </a:pPr>
            <a:r>
              <a:rPr lang="en-US" sz="2400" dirty="0" smtClean="0">
                <a:gradFill>
                  <a:gsLst>
                    <a:gs pos="2917">
                      <a:srgbClr val="505050"/>
                    </a:gs>
                    <a:gs pos="30000">
                      <a:srgbClr val="505050"/>
                    </a:gs>
                  </a:gsLst>
                  <a:lin ang="5400000" scaled="0"/>
                </a:gradFill>
              </a:rPr>
              <a:t>Query </a:t>
            </a:r>
            <a:r>
              <a:rPr lang="en-US" sz="2400" dirty="0">
                <a:gradFill>
                  <a:gsLst>
                    <a:gs pos="2917">
                      <a:srgbClr val="505050"/>
                    </a:gs>
                    <a:gs pos="30000">
                      <a:srgbClr val="505050"/>
                    </a:gs>
                  </a:gsLst>
                  <a:lin ang="5400000" scaled="0"/>
                </a:gradFill>
              </a:rPr>
              <a:t>Rules</a:t>
            </a:r>
          </a:p>
          <a:p>
            <a:pPr>
              <a:lnSpc>
                <a:spcPct val="90000"/>
              </a:lnSpc>
              <a:spcAft>
                <a:spcPts val="600"/>
              </a:spcAft>
            </a:pPr>
            <a:r>
              <a:rPr lang="en-US" sz="2400" dirty="0">
                <a:gradFill>
                  <a:gsLst>
                    <a:gs pos="2917">
                      <a:srgbClr val="505050"/>
                    </a:gs>
                    <a:gs pos="30000">
                      <a:srgbClr val="505050"/>
                    </a:gs>
                  </a:gsLst>
                  <a:lin ang="5400000" scaled="0"/>
                </a:gradFill>
              </a:rPr>
              <a:t>Windows 8 UI</a:t>
            </a:r>
          </a:p>
          <a:p>
            <a:pPr>
              <a:lnSpc>
                <a:spcPct val="90000"/>
              </a:lnSpc>
              <a:spcAft>
                <a:spcPts val="600"/>
              </a:spcAft>
            </a:pPr>
            <a:endParaRPr lang="en-US" sz="2400" dirty="0">
              <a:gradFill>
                <a:gsLst>
                  <a:gs pos="2917">
                    <a:srgbClr val="505050"/>
                  </a:gs>
                  <a:gs pos="30000">
                    <a:srgbClr val="505050"/>
                  </a:gs>
                </a:gsLst>
                <a:lin ang="5400000" scaled="0"/>
              </a:gradFill>
            </a:endParaRPr>
          </a:p>
        </p:txBody>
      </p:sp>
    </p:spTree>
    <p:extLst>
      <p:ext uri="{BB962C8B-B14F-4D97-AF65-F5344CB8AC3E}">
        <p14:creationId xmlns:p14="http://schemas.microsoft.com/office/powerpoint/2010/main" val="473245515"/>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74638" y="2125662"/>
            <a:ext cx="11887200" cy="18319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a:gradFill>
                  <a:gsLst>
                    <a:gs pos="1250">
                      <a:srgbClr val="FFFFFF"/>
                    </a:gs>
                    <a:gs pos="100000">
                      <a:srgbClr val="FFFFFF"/>
                    </a:gs>
                  </a:gsLst>
                  <a:lin ang="5400000" scaled="0"/>
                </a:gradFill>
              </a:rPr>
              <a:t>Demo</a:t>
            </a:r>
            <a:br>
              <a:rPr>
                <a:gradFill>
                  <a:gsLst>
                    <a:gs pos="1250">
                      <a:srgbClr val="FFFFFF"/>
                    </a:gs>
                    <a:gs pos="100000">
                      <a:srgbClr val="FFFFFF"/>
                    </a:gs>
                  </a:gsLst>
                  <a:lin ang="5400000" scaled="0"/>
                </a:gradFill>
              </a:rPr>
            </a:br>
            <a:r>
              <a:rPr>
                <a:gradFill>
                  <a:gsLst>
                    <a:gs pos="1250">
                      <a:srgbClr val="FFFFFF"/>
                    </a:gs>
                    <a:gs pos="100000">
                      <a:srgbClr val="FFFFFF"/>
                    </a:gs>
                  </a:gsLst>
                  <a:lin ang="5400000" scaled="0"/>
                </a:gradFill>
              </a:rPr>
              <a:t/>
            </a:r>
            <a:br>
              <a:rPr>
                <a:gradFill>
                  <a:gsLst>
                    <a:gs pos="1250">
                      <a:srgbClr val="FFFFFF"/>
                    </a:gs>
                    <a:gs pos="100000">
                      <a:srgbClr val="FFFFFF"/>
                    </a:gs>
                  </a:gsLst>
                  <a:lin ang="5400000" scaled="0"/>
                </a:gradFill>
              </a:rPr>
            </a:br>
            <a:r>
              <a:rPr sz="7200">
                <a:gradFill>
                  <a:gsLst>
                    <a:gs pos="1250">
                      <a:srgbClr val="FFFFFF"/>
                    </a:gs>
                    <a:gs pos="100000">
                      <a:srgbClr val="FFFFFF"/>
                    </a:gs>
                  </a:gsLst>
                  <a:lin ang="5400000" scaled="0"/>
                </a:gradFill>
              </a:rPr>
              <a:t>How it’ll look when we’re done</a:t>
            </a:r>
            <a:endParaRPr>
              <a:gradFill>
                <a:gsLst>
                  <a:gs pos="1250">
                    <a:srgbClr val="FFFFFF"/>
                  </a:gs>
                  <a:gs pos="100000">
                    <a:srgbClr val="FFFFFF"/>
                  </a:gs>
                </a:gsLst>
                <a:lin ang="5400000" scaled="0"/>
              </a:gradFill>
            </a:endParaRPr>
          </a:p>
        </p:txBody>
      </p:sp>
    </p:spTree>
    <p:extLst>
      <p:ext uri="{BB962C8B-B14F-4D97-AF65-F5344CB8AC3E}">
        <p14:creationId xmlns:p14="http://schemas.microsoft.com/office/powerpoint/2010/main" val="1288688936"/>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189038" y="3954457"/>
            <a:ext cx="4571999" cy="45719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Title 9"/>
          <p:cNvSpPr>
            <a:spLocks noGrp="1"/>
          </p:cNvSpPr>
          <p:nvPr>
            <p:ph type="title"/>
          </p:nvPr>
        </p:nvSpPr>
        <p:spPr/>
        <p:txBody>
          <a:bodyPr/>
          <a:lstStyle/>
          <a:p>
            <a:endParaRPr lang="en-US"/>
          </a:p>
        </p:txBody>
      </p:sp>
      <p:sp>
        <p:nvSpPr>
          <p:cNvPr id="11" name="Text Placeholder 10"/>
          <p:cNvSpPr>
            <a:spLocks noGrp="1"/>
          </p:cNvSpPr>
          <p:nvPr>
            <p:ph type="body" sz="quarter" idx="10"/>
          </p:nvPr>
        </p:nvSpPr>
        <p:spPr/>
        <p:txBody>
          <a:bodyPr/>
          <a:lstStyle/>
          <a:p>
            <a:endParaRPr lang="en-US"/>
          </a:p>
        </p:txBody>
      </p:sp>
      <p:sp>
        <p:nvSpPr>
          <p:cNvPr id="4" name="Rectangle 3"/>
          <p:cNvSpPr/>
          <p:nvPr/>
        </p:nvSpPr>
        <p:spPr bwMode="auto">
          <a:xfrm>
            <a:off x="6675438" y="2160291"/>
            <a:ext cx="4572000" cy="1206042"/>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3600" dirty="0" smtClean="0">
                <a:gradFill>
                  <a:gsLst>
                    <a:gs pos="0">
                      <a:srgbClr val="FFFFFF"/>
                    </a:gs>
                    <a:gs pos="100000">
                      <a:srgbClr val="FFFFFF"/>
                    </a:gs>
                  </a:gsLst>
                  <a:lin ang="5400000" scaled="0"/>
                </a:gradFill>
              </a:rPr>
              <a:t>User Experience</a:t>
            </a:r>
            <a:endParaRPr lang="en-US" sz="3600" dirty="0">
              <a:gradFill>
                <a:gsLst>
                  <a:gs pos="0">
                    <a:srgbClr val="FFFFFF"/>
                  </a:gs>
                  <a:gs pos="100000">
                    <a:srgbClr val="FFFFFF"/>
                  </a:gs>
                </a:gsLst>
                <a:lin ang="5400000" scaled="0"/>
              </a:gradFill>
            </a:endParaRPr>
          </a:p>
        </p:txBody>
      </p:sp>
      <p:sp>
        <p:nvSpPr>
          <p:cNvPr id="7" name="Rectangle 6"/>
          <p:cNvSpPr/>
          <p:nvPr/>
        </p:nvSpPr>
        <p:spPr bwMode="auto">
          <a:xfrm>
            <a:off x="1189038" y="2125663"/>
            <a:ext cx="4572000" cy="1206042"/>
          </a:xfrm>
          <a:prstGeom prst="rect">
            <a:avLst/>
          </a:prstGeom>
          <a:solidFill>
            <a:schemeClr val="accent1"/>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3600" dirty="0" smtClean="0">
                <a:gradFill>
                  <a:gsLst>
                    <a:gs pos="0">
                      <a:srgbClr val="FFFFFF"/>
                    </a:gs>
                    <a:gs pos="100000">
                      <a:srgbClr val="FFFFFF"/>
                    </a:gs>
                  </a:gsLst>
                  <a:lin ang="5400000" scaled="0"/>
                </a:gradFill>
              </a:rPr>
              <a:t>Content Acquisition</a:t>
            </a:r>
            <a:endParaRPr lang="en-US" sz="3600" dirty="0">
              <a:gradFill>
                <a:gsLst>
                  <a:gs pos="0">
                    <a:srgbClr val="FFFFFF"/>
                  </a:gs>
                  <a:gs pos="100000">
                    <a:srgbClr val="FFFFFF"/>
                  </a:gs>
                </a:gsLst>
                <a:lin ang="5400000" scaled="0"/>
              </a:gradFill>
            </a:endParaRPr>
          </a:p>
        </p:txBody>
      </p:sp>
      <p:sp>
        <p:nvSpPr>
          <p:cNvPr id="2" name="TextBox 1"/>
          <p:cNvSpPr txBox="1"/>
          <p:nvPr/>
        </p:nvSpPr>
        <p:spPr>
          <a:xfrm>
            <a:off x="1232491" y="3863018"/>
            <a:ext cx="4437112" cy="1446550"/>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Search management</a:t>
            </a:r>
          </a:p>
          <a:p>
            <a:pPr>
              <a:lnSpc>
                <a:spcPct val="90000"/>
              </a:lnSpc>
              <a:spcAft>
                <a:spcPts val="600"/>
              </a:spcAft>
            </a:pPr>
            <a:r>
              <a:rPr lang="en-US" sz="2400" dirty="0" smtClean="0">
                <a:gradFill>
                  <a:gsLst>
                    <a:gs pos="2917">
                      <a:srgbClr val="505050"/>
                    </a:gs>
                    <a:gs pos="30000">
                      <a:srgbClr val="505050"/>
                    </a:gs>
                  </a:gsLst>
                  <a:lin ang="5400000" scaled="0"/>
                </a:gradFill>
              </a:rPr>
              <a:t>External content crawl via BCS</a:t>
            </a:r>
          </a:p>
          <a:p>
            <a:pPr>
              <a:lnSpc>
                <a:spcPct val="90000"/>
              </a:lnSpc>
              <a:spcAft>
                <a:spcPts val="600"/>
              </a:spcAft>
            </a:pPr>
            <a:r>
              <a:rPr lang="en-US" sz="2400" dirty="0" smtClean="0">
                <a:gradFill>
                  <a:gsLst>
                    <a:gs pos="2917">
                      <a:srgbClr val="505050"/>
                    </a:gs>
                    <a:gs pos="30000">
                      <a:srgbClr val="505050"/>
                    </a:gs>
                  </a:gsLst>
                  <a:lin ang="5400000" scaled="0"/>
                </a:gradFill>
              </a:rPr>
              <a:t>Content Enrichment</a:t>
            </a:r>
          </a:p>
        </p:txBody>
      </p:sp>
      <p:sp>
        <p:nvSpPr>
          <p:cNvPr id="9" name="TextBox 8"/>
          <p:cNvSpPr txBox="1"/>
          <p:nvPr/>
        </p:nvSpPr>
        <p:spPr>
          <a:xfrm>
            <a:off x="6629400" y="3867912"/>
            <a:ext cx="2883931" cy="2265236"/>
          </a:xfrm>
          <a:prstGeom prst="rect">
            <a:avLst/>
          </a:prstGeom>
          <a:noFill/>
        </p:spPr>
        <p:txBody>
          <a:bodyPr wrap="none" lIns="182880" tIns="146304" rIns="182880" bIns="146304" rtlCol="0">
            <a:spAutoFit/>
          </a:bodyPr>
          <a:lstStyle/>
          <a:p>
            <a:pPr>
              <a:lnSpc>
                <a:spcPct val="90000"/>
              </a:lnSpc>
              <a:spcAft>
                <a:spcPts val="600"/>
              </a:spcAft>
            </a:pPr>
            <a:r>
              <a:rPr lang="en-US" sz="2400" dirty="0">
                <a:gradFill>
                  <a:gsLst>
                    <a:gs pos="2917">
                      <a:srgbClr val="505050"/>
                    </a:gs>
                    <a:gs pos="30000">
                      <a:srgbClr val="505050"/>
                    </a:gs>
                  </a:gsLst>
                  <a:lin ang="5400000" scaled="0"/>
                </a:gradFill>
              </a:rPr>
              <a:t>Custom refiners</a:t>
            </a:r>
          </a:p>
          <a:p>
            <a:pPr>
              <a:lnSpc>
                <a:spcPct val="90000"/>
              </a:lnSpc>
              <a:spcAft>
                <a:spcPts val="600"/>
              </a:spcAft>
            </a:pPr>
            <a:r>
              <a:rPr lang="en-US" sz="2400" dirty="0">
                <a:gradFill>
                  <a:gsLst>
                    <a:gs pos="2917">
                      <a:srgbClr val="505050"/>
                    </a:gs>
                    <a:gs pos="30000">
                      <a:srgbClr val="505050"/>
                    </a:gs>
                  </a:gsLst>
                  <a:lin ang="5400000" scaled="0"/>
                </a:gradFill>
              </a:rPr>
              <a:t>Display Templates </a:t>
            </a:r>
          </a:p>
          <a:p>
            <a:pPr>
              <a:lnSpc>
                <a:spcPct val="90000"/>
              </a:lnSpc>
              <a:spcAft>
                <a:spcPts val="600"/>
              </a:spcAft>
            </a:pPr>
            <a:r>
              <a:rPr lang="en-US" sz="2400" dirty="0" smtClean="0">
                <a:gradFill>
                  <a:gsLst>
                    <a:gs pos="2917">
                      <a:srgbClr val="505050"/>
                    </a:gs>
                    <a:gs pos="30000">
                      <a:srgbClr val="505050"/>
                    </a:gs>
                  </a:gsLst>
                  <a:lin ang="5400000" scaled="0"/>
                </a:gradFill>
              </a:rPr>
              <a:t>Query </a:t>
            </a:r>
            <a:r>
              <a:rPr lang="en-US" sz="2400" dirty="0">
                <a:gradFill>
                  <a:gsLst>
                    <a:gs pos="2917">
                      <a:srgbClr val="505050"/>
                    </a:gs>
                    <a:gs pos="30000">
                      <a:srgbClr val="505050"/>
                    </a:gs>
                  </a:gsLst>
                  <a:lin ang="5400000" scaled="0"/>
                </a:gradFill>
              </a:rPr>
              <a:t>Rules</a:t>
            </a:r>
          </a:p>
          <a:p>
            <a:pPr>
              <a:lnSpc>
                <a:spcPct val="90000"/>
              </a:lnSpc>
              <a:spcAft>
                <a:spcPts val="600"/>
              </a:spcAft>
            </a:pPr>
            <a:r>
              <a:rPr lang="en-US" sz="2400" dirty="0">
                <a:gradFill>
                  <a:gsLst>
                    <a:gs pos="2917">
                      <a:srgbClr val="505050"/>
                    </a:gs>
                    <a:gs pos="30000">
                      <a:srgbClr val="505050"/>
                    </a:gs>
                  </a:gsLst>
                  <a:lin ang="5400000" scaled="0"/>
                </a:gradFill>
              </a:rPr>
              <a:t>Windows 8 UI</a:t>
            </a:r>
          </a:p>
          <a:p>
            <a:pPr>
              <a:lnSpc>
                <a:spcPct val="90000"/>
              </a:lnSpc>
              <a:spcAft>
                <a:spcPts val="600"/>
              </a:spcAft>
            </a:pPr>
            <a:endParaRPr lang="en-US" sz="2400" dirty="0">
              <a:gradFill>
                <a:gsLst>
                  <a:gs pos="2917">
                    <a:srgbClr val="505050"/>
                  </a:gs>
                  <a:gs pos="30000">
                    <a:srgbClr val="505050"/>
                  </a:gs>
                </a:gsLst>
                <a:lin ang="5400000" scaled="0"/>
              </a:gradFill>
            </a:endParaRPr>
          </a:p>
        </p:txBody>
      </p:sp>
    </p:spTree>
    <p:extLst>
      <p:ext uri="{BB962C8B-B14F-4D97-AF65-F5344CB8AC3E}">
        <p14:creationId xmlns:p14="http://schemas.microsoft.com/office/powerpoint/2010/main" val="38827057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Search </a:t>
            </a:r>
            <a:r>
              <a:rPr lang="en-US" smtClean="0"/>
              <a:t>management</a:t>
            </a:r>
            <a:endParaRPr lang="en-US" dirty="0"/>
          </a:p>
        </p:txBody>
      </p:sp>
      <p:sp>
        <p:nvSpPr>
          <p:cNvPr id="3" name="Text Placeholder 2"/>
          <p:cNvSpPr>
            <a:spLocks noGrp="1"/>
          </p:cNvSpPr>
          <p:nvPr>
            <p:ph type="body" sz="quarter" idx="10"/>
          </p:nvPr>
        </p:nvSpPr>
        <p:spPr>
          <a:xfrm>
            <a:off x="274638" y="1212850"/>
            <a:ext cx="11887200" cy="3447098"/>
          </a:xfrm>
        </p:spPr>
        <p:txBody>
          <a:bodyPr/>
          <a:lstStyle/>
          <a:p>
            <a:r>
              <a:rPr lang="en-US" dirty="0" smtClean="0"/>
              <a:t>Central Admin is great</a:t>
            </a:r>
          </a:p>
          <a:p>
            <a:r>
              <a:rPr lang="en-US" dirty="0" smtClean="0"/>
              <a:t>…PowerShell is repeatable</a:t>
            </a:r>
          </a:p>
          <a:p>
            <a:pPr lvl="1"/>
            <a:endParaRPr lang="en-US" dirty="0" smtClean="0"/>
          </a:p>
          <a:p>
            <a:pPr lvl="1"/>
            <a:r>
              <a:rPr lang="en-US" dirty="0" smtClean="0"/>
              <a:t>Maintain-SPEnterpriseSearchMetadataProperties.ps1</a:t>
            </a:r>
          </a:p>
          <a:p>
            <a:pPr lvl="2"/>
            <a:r>
              <a:rPr lang="en-US" dirty="0" smtClean="0"/>
              <a:t>XML configuration file specifying:</a:t>
            </a:r>
          </a:p>
          <a:p>
            <a:pPr lvl="3"/>
            <a:r>
              <a:rPr lang="en-US" sz="2000" dirty="0" smtClean="0"/>
              <a:t>Managed Property definitions</a:t>
            </a:r>
          </a:p>
          <a:p>
            <a:pPr lvl="3"/>
            <a:r>
              <a:rPr lang="en-US" sz="2000" dirty="0" smtClean="0"/>
              <a:t>Crawled Property definitions</a:t>
            </a:r>
          </a:p>
          <a:p>
            <a:pPr lvl="3"/>
            <a:r>
              <a:rPr lang="en-US" sz="2000" dirty="0" smtClean="0"/>
              <a:t>Mapping from Crawled to Managed Properties</a:t>
            </a:r>
          </a:p>
        </p:txBody>
      </p:sp>
      <p:sp>
        <p:nvSpPr>
          <p:cNvPr id="4" name="TextBox 3"/>
          <p:cNvSpPr txBox="1"/>
          <p:nvPr/>
        </p:nvSpPr>
        <p:spPr>
          <a:xfrm>
            <a:off x="2126230" y="4872428"/>
            <a:ext cx="9144000" cy="1828800"/>
          </a:xfrm>
          <a:prstGeom prst="rect">
            <a:avLst/>
          </a:prstGeom>
          <a:solidFill>
            <a:schemeClr val="bg1"/>
          </a:solidFill>
          <a:ln>
            <a:solidFill>
              <a:schemeClr val="tx2">
                <a:lumMod val="40000"/>
                <a:lumOff val="60000"/>
              </a:schemeClr>
            </a:solidFill>
          </a:ln>
        </p:spPr>
        <p:txBody>
          <a:bodyPr wrap="none" lIns="182880" tIns="146304" rIns="182880" bIns="146304" rtlCol="0">
            <a:spAutoFit/>
          </a:bodyPr>
          <a:lstStyle/>
          <a:p>
            <a:r>
              <a:rPr lang="en-US" sz="2400" dirty="0">
                <a:solidFill>
                  <a:srgbClr val="0000FF"/>
                </a:solidFill>
                <a:highlight>
                  <a:srgbClr val="FFFFFF"/>
                </a:highlight>
                <a:latin typeface="Consolas" panose="020B0609020204030204" pitchFamily="49" charset="0"/>
              </a:rPr>
              <a:t> </a:t>
            </a:r>
            <a:r>
              <a:rPr lang="en-US" dirty="0">
                <a:solidFill>
                  <a:srgbClr val="0000FF"/>
                </a:solidFill>
                <a:highlight>
                  <a:srgbClr val="FFFFFF"/>
                </a:highlight>
                <a:latin typeface="Consolas" panose="020B0609020204030204" pitchFamily="49" charset="0"/>
              </a:rPr>
              <a:t>&lt;</a:t>
            </a:r>
            <a:r>
              <a:rPr lang="en-US" dirty="0" err="1">
                <a:solidFill>
                  <a:srgbClr val="A31515"/>
                </a:solidFill>
                <a:highlight>
                  <a:srgbClr val="FFFFFF"/>
                </a:highlight>
                <a:latin typeface="Consolas" panose="020B0609020204030204" pitchFamily="49" charset="0"/>
              </a:rPr>
              <a:t>mproperty</a:t>
            </a:r>
            <a:r>
              <a:rPr lang="en-US" dirty="0">
                <a:solidFill>
                  <a:srgbClr val="0000FF"/>
                </a:solidFill>
                <a:highlight>
                  <a:srgbClr val="FFFFFF"/>
                </a:highlight>
                <a:latin typeface="Consolas" panose="020B0609020204030204" pitchFamily="49" charset="0"/>
              </a:rPr>
              <a:t> </a:t>
            </a:r>
            <a:r>
              <a:rPr lang="en-US" dirty="0">
                <a:solidFill>
                  <a:srgbClr val="FF0000"/>
                </a:solidFill>
                <a:highlight>
                  <a:srgbClr val="FFFFFF"/>
                </a:highlight>
                <a:latin typeface="Consolas" panose="020B0609020204030204" pitchFamily="49" charset="0"/>
              </a:rPr>
              <a:t>type</a:t>
            </a:r>
            <a:r>
              <a:rPr lang="en-US" dirty="0">
                <a:solidFill>
                  <a:srgbClr val="0000FF"/>
                </a:solidFill>
                <a:highlight>
                  <a:srgbClr val="FFFFFF"/>
                </a:highlight>
                <a:latin typeface="Consolas" panose="020B0609020204030204" pitchFamily="49" charset="0"/>
              </a:rPr>
              <a:t>=</a:t>
            </a:r>
            <a:r>
              <a:rPr lang="en-US" dirty="0">
                <a:solidFill>
                  <a:srgbClr val="000000"/>
                </a:solidFill>
                <a:highlight>
                  <a:srgbClr val="FFFFFF"/>
                </a:highlight>
                <a:latin typeface="Consolas" panose="020B0609020204030204" pitchFamily="49" charset="0"/>
              </a:rPr>
              <a:t>"</a:t>
            </a:r>
            <a:r>
              <a:rPr lang="en-US" dirty="0">
                <a:solidFill>
                  <a:srgbClr val="0000FF"/>
                </a:solidFill>
                <a:highlight>
                  <a:srgbClr val="FFFFFF"/>
                </a:highlight>
                <a:latin typeface="Consolas" panose="020B0609020204030204" pitchFamily="49" charset="0"/>
              </a:rPr>
              <a:t>1</a:t>
            </a:r>
            <a:r>
              <a:rPr lang="en-US" dirty="0">
                <a:solidFill>
                  <a:srgbClr val="000000"/>
                </a:solidFill>
                <a:highlight>
                  <a:srgbClr val="FFFFFF"/>
                </a:highlight>
                <a:latin typeface="Consolas" panose="020B0609020204030204" pitchFamily="49" charset="0"/>
              </a:rPr>
              <a:t>"</a:t>
            </a:r>
            <a:r>
              <a:rPr lang="en-US" dirty="0">
                <a:solidFill>
                  <a:srgbClr val="0000FF"/>
                </a:solidFill>
                <a:highlight>
                  <a:srgbClr val="FFFFFF"/>
                </a:highlight>
                <a:latin typeface="Consolas" panose="020B0609020204030204" pitchFamily="49" charset="0"/>
              </a:rPr>
              <a:t> </a:t>
            </a:r>
            <a:r>
              <a:rPr lang="en-US" dirty="0">
                <a:solidFill>
                  <a:srgbClr val="FF0000"/>
                </a:solidFill>
                <a:highlight>
                  <a:srgbClr val="FFFFFF"/>
                </a:highlight>
                <a:latin typeface="Consolas" panose="020B0609020204030204" pitchFamily="49" charset="0"/>
              </a:rPr>
              <a:t>name</a:t>
            </a:r>
            <a:r>
              <a:rPr lang="en-US" dirty="0">
                <a:solidFill>
                  <a:srgbClr val="0000FF"/>
                </a:solidFill>
                <a:highlight>
                  <a:srgbClr val="FFFFFF"/>
                </a:highlight>
                <a:latin typeface="Consolas" panose="020B0609020204030204" pitchFamily="49" charset="0"/>
              </a:rPr>
              <a:t>=</a:t>
            </a:r>
            <a:r>
              <a:rPr lang="en-US" dirty="0">
                <a:solidFill>
                  <a:srgbClr val="000000"/>
                </a:solidFill>
                <a:highlight>
                  <a:srgbClr val="FFFFFF"/>
                </a:highlight>
                <a:latin typeface="Consolas" panose="020B0609020204030204" pitchFamily="49" charset="0"/>
              </a:rPr>
              <a:t>"</a:t>
            </a:r>
            <a:r>
              <a:rPr lang="en-US" dirty="0" err="1">
                <a:solidFill>
                  <a:srgbClr val="0000FF"/>
                </a:solidFill>
                <a:highlight>
                  <a:srgbClr val="FFFFFF"/>
                </a:highlight>
                <a:latin typeface="Consolas" panose="020B0609020204030204" pitchFamily="49" charset="0"/>
              </a:rPr>
              <a:t>RecipeNutrients</a:t>
            </a:r>
            <a:r>
              <a:rPr lang="en-US" dirty="0">
                <a:solidFill>
                  <a:srgbClr val="000000"/>
                </a:solidFill>
                <a:highlight>
                  <a:srgbClr val="FFFFFF"/>
                </a:highlight>
                <a:latin typeface="Consolas" panose="020B0609020204030204" pitchFamily="49" charset="0"/>
              </a:rPr>
              <a:t>"</a:t>
            </a:r>
            <a:r>
              <a:rPr lang="en-US" dirty="0">
                <a:solidFill>
                  <a:srgbClr val="0000FF"/>
                </a:solidFill>
                <a:highlight>
                  <a:srgbClr val="FFFFFF"/>
                </a:highlight>
                <a:latin typeface="Consolas" panose="020B0609020204030204" pitchFamily="49" charset="0"/>
              </a:rPr>
              <a:t>&gt;</a:t>
            </a:r>
            <a:endParaRPr lang="en-US" dirty="0">
              <a:solidFill>
                <a:srgbClr val="000000"/>
              </a:solidFill>
              <a:highlight>
                <a:srgbClr val="FFFFFF"/>
              </a:highlight>
              <a:latin typeface="Consolas" panose="020B0609020204030204" pitchFamily="49" charset="0"/>
            </a:endParaRPr>
          </a:p>
          <a:p>
            <a:r>
              <a:rPr lang="en-US" dirty="0">
                <a:solidFill>
                  <a:srgbClr val="0000FF"/>
                </a:solidFill>
                <a:highlight>
                  <a:srgbClr val="FFFFFF"/>
                </a:highlight>
                <a:latin typeface="Consolas" panose="020B0609020204030204" pitchFamily="49" charset="0"/>
              </a:rPr>
              <a:t> </a:t>
            </a:r>
            <a:r>
              <a:rPr lang="en-US" dirty="0" smtClean="0">
                <a:solidFill>
                  <a:srgbClr val="0000FF"/>
                </a:solidFill>
                <a:highlight>
                  <a:srgbClr val="FFFFFF"/>
                </a:highlight>
                <a:latin typeface="Consolas" panose="020B0609020204030204" pitchFamily="49" charset="0"/>
              </a:rPr>
              <a:t>   </a:t>
            </a:r>
            <a:r>
              <a:rPr lang="en-US" dirty="0">
                <a:solidFill>
                  <a:srgbClr val="0000FF"/>
                </a:solidFill>
                <a:highlight>
                  <a:srgbClr val="FFFFFF"/>
                </a:highlight>
                <a:latin typeface="Consolas" panose="020B0609020204030204" pitchFamily="49" charset="0"/>
              </a:rPr>
              <a:t>&lt;</a:t>
            </a:r>
            <a:r>
              <a:rPr lang="en-US" dirty="0">
                <a:solidFill>
                  <a:srgbClr val="A31515"/>
                </a:solidFill>
                <a:highlight>
                  <a:srgbClr val="FFFFFF"/>
                </a:highlight>
                <a:latin typeface="Consolas" panose="020B0609020204030204" pitchFamily="49" charset="0"/>
              </a:rPr>
              <a:t>property</a:t>
            </a:r>
            <a:r>
              <a:rPr lang="en-US" dirty="0">
                <a:solidFill>
                  <a:srgbClr val="0000FF"/>
                </a:solidFill>
                <a:highlight>
                  <a:srgbClr val="FFFFFF"/>
                </a:highlight>
                <a:latin typeface="Consolas" panose="020B0609020204030204" pitchFamily="49" charset="0"/>
              </a:rPr>
              <a:t> </a:t>
            </a:r>
            <a:r>
              <a:rPr lang="en-US" dirty="0">
                <a:solidFill>
                  <a:srgbClr val="FF0000"/>
                </a:solidFill>
                <a:highlight>
                  <a:srgbClr val="FFFFFF"/>
                </a:highlight>
                <a:latin typeface="Consolas" panose="020B0609020204030204" pitchFamily="49" charset="0"/>
              </a:rPr>
              <a:t>name</a:t>
            </a:r>
            <a:r>
              <a:rPr lang="en-US" dirty="0">
                <a:solidFill>
                  <a:srgbClr val="0000FF"/>
                </a:solidFill>
                <a:highlight>
                  <a:srgbClr val="FFFFFF"/>
                </a:highlight>
                <a:latin typeface="Consolas" panose="020B0609020204030204" pitchFamily="49" charset="0"/>
              </a:rPr>
              <a:t>=</a:t>
            </a:r>
            <a:r>
              <a:rPr lang="en-US" dirty="0">
                <a:solidFill>
                  <a:srgbClr val="000000"/>
                </a:solidFill>
                <a:highlight>
                  <a:srgbClr val="FFFFFF"/>
                </a:highlight>
                <a:latin typeface="Consolas" panose="020B0609020204030204" pitchFamily="49" charset="0"/>
              </a:rPr>
              <a:t>"</a:t>
            </a:r>
            <a:r>
              <a:rPr lang="en-US" dirty="0" err="1">
                <a:solidFill>
                  <a:srgbClr val="0000FF"/>
                </a:solidFill>
                <a:highlight>
                  <a:srgbClr val="FFFFFF"/>
                </a:highlight>
                <a:latin typeface="Consolas" panose="020B0609020204030204" pitchFamily="49" charset="0"/>
              </a:rPr>
              <a:t>OverrideValueOfHasMultipleValues</a:t>
            </a:r>
            <a:r>
              <a:rPr lang="en-US" dirty="0">
                <a:solidFill>
                  <a:srgbClr val="000000"/>
                </a:solidFill>
                <a:highlight>
                  <a:srgbClr val="FFFFFF"/>
                </a:highlight>
                <a:latin typeface="Consolas" panose="020B0609020204030204" pitchFamily="49" charset="0"/>
              </a:rPr>
              <a:t>"</a:t>
            </a:r>
            <a:r>
              <a:rPr lang="en-US" dirty="0">
                <a:solidFill>
                  <a:srgbClr val="0000FF"/>
                </a:solidFill>
                <a:highlight>
                  <a:srgbClr val="FFFFFF"/>
                </a:highlight>
                <a:latin typeface="Consolas" panose="020B0609020204030204" pitchFamily="49" charset="0"/>
              </a:rPr>
              <a:t>&gt;</a:t>
            </a:r>
            <a:r>
              <a:rPr lang="en-US" dirty="0">
                <a:solidFill>
                  <a:srgbClr val="000000"/>
                </a:solidFill>
                <a:highlight>
                  <a:srgbClr val="FFFFFF"/>
                </a:highlight>
                <a:latin typeface="Consolas" panose="020B0609020204030204" pitchFamily="49" charset="0"/>
              </a:rPr>
              <a:t>True</a:t>
            </a:r>
            <a:r>
              <a:rPr lang="en-US" dirty="0">
                <a:solidFill>
                  <a:srgbClr val="0000FF"/>
                </a:solidFill>
                <a:highlight>
                  <a:srgbClr val="FFFFFF"/>
                </a:highlight>
                <a:latin typeface="Consolas" panose="020B0609020204030204" pitchFamily="49" charset="0"/>
              </a:rPr>
              <a:t>&lt;/</a:t>
            </a:r>
            <a:r>
              <a:rPr lang="en-US" dirty="0">
                <a:solidFill>
                  <a:srgbClr val="A31515"/>
                </a:solidFill>
                <a:highlight>
                  <a:srgbClr val="FFFFFF"/>
                </a:highlight>
                <a:latin typeface="Consolas" panose="020B0609020204030204" pitchFamily="49" charset="0"/>
              </a:rPr>
              <a:t>property</a:t>
            </a:r>
            <a:r>
              <a:rPr lang="en-US" dirty="0">
                <a:solidFill>
                  <a:srgbClr val="0000FF"/>
                </a:solidFill>
                <a:highlight>
                  <a:srgbClr val="FFFFFF"/>
                </a:highlight>
                <a:latin typeface="Consolas" panose="020B0609020204030204" pitchFamily="49" charset="0"/>
              </a:rPr>
              <a:t>&gt;</a:t>
            </a:r>
            <a:endParaRPr lang="en-US" dirty="0">
              <a:solidFill>
                <a:srgbClr val="000000"/>
              </a:solidFill>
              <a:highlight>
                <a:srgbClr val="FFFFFF"/>
              </a:highlight>
              <a:latin typeface="Consolas" panose="020B0609020204030204" pitchFamily="49" charset="0"/>
            </a:endParaRPr>
          </a:p>
          <a:p>
            <a:r>
              <a:rPr lang="en-US" dirty="0">
                <a:solidFill>
                  <a:srgbClr val="0000FF"/>
                </a:solidFill>
                <a:highlight>
                  <a:srgbClr val="FFFFFF"/>
                </a:highlight>
                <a:latin typeface="Consolas" panose="020B0609020204030204" pitchFamily="49" charset="0"/>
              </a:rPr>
              <a:t> </a:t>
            </a:r>
            <a:r>
              <a:rPr lang="en-US" dirty="0" smtClean="0">
                <a:solidFill>
                  <a:srgbClr val="0000FF"/>
                </a:solidFill>
                <a:highlight>
                  <a:srgbClr val="FFFFFF"/>
                </a:highlight>
                <a:latin typeface="Consolas" panose="020B0609020204030204" pitchFamily="49" charset="0"/>
              </a:rPr>
              <a:t>   </a:t>
            </a:r>
            <a:r>
              <a:rPr lang="en-US" dirty="0">
                <a:solidFill>
                  <a:srgbClr val="0000FF"/>
                </a:solidFill>
                <a:highlight>
                  <a:srgbClr val="FFFFFF"/>
                </a:highlight>
                <a:latin typeface="Consolas" panose="020B0609020204030204" pitchFamily="49" charset="0"/>
              </a:rPr>
              <a:t>&lt;</a:t>
            </a:r>
            <a:r>
              <a:rPr lang="en-US" dirty="0">
                <a:solidFill>
                  <a:srgbClr val="A31515"/>
                </a:solidFill>
                <a:highlight>
                  <a:srgbClr val="FFFFFF"/>
                </a:highlight>
                <a:latin typeface="Consolas" panose="020B0609020204030204" pitchFamily="49" charset="0"/>
              </a:rPr>
              <a:t>property</a:t>
            </a:r>
            <a:r>
              <a:rPr lang="en-US" dirty="0">
                <a:solidFill>
                  <a:srgbClr val="0000FF"/>
                </a:solidFill>
                <a:highlight>
                  <a:srgbClr val="FFFFFF"/>
                </a:highlight>
                <a:latin typeface="Consolas" panose="020B0609020204030204" pitchFamily="49" charset="0"/>
              </a:rPr>
              <a:t> </a:t>
            </a:r>
            <a:r>
              <a:rPr lang="en-US" dirty="0">
                <a:solidFill>
                  <a:srgbClr val="FF0000"/>
                </a:solidFill>
                <a:highlight>
                  <a:srgbClr val="FFFFFF"/>
                </a:highlight>
                <a:latin typeface="Consolas" panose="020B0609020204030204" pitchFamily="49" charset="0"/>
              </a:rPr>
              <a:t>name</a:t>
            </a:r>
            <a:r>
              <a:rPr lang="en-US" dirty="0">
                <a:solidFill>
                  <a:srgbClr val="0000FF"/>
                </a:solidFill>
                <a:highlight>
                  <a:srgbClr val="FFFFFF"/>
                </a:highlight>
                <a:latin typeface="Consolas" panose="020B0609020204030204" pitchFamily="49" charset="0"/>
              </a:rPr>
              <a:t>=</a:t>
            </a:r>
            <a:r>
              <a:rPr lang="en-US" dirty="0">
                <a:solidFill>
                  <a:srgbClr val="000000"/>
                </a:solidFill>
                <a:highlight>
                  <a:srgbClr val="FFFFFF"/>
                </a:highlight>
                <a:latin typeface="Consolas" panose="020B0609020204030204" pitchFamily="49" charset="0"/>
              </a:rPr>
              <a:t>"</a:t>
            </a:r>
            <a:r>
              <a:rPr lang="en-US" dirty="0" err="1">
                <a:solidFill>
                  <a:srgbClr val="0000FF"/>
                </a:solidFill>
                <a:highlight>
                  <a:srgbClr val="FFFFFF"/>
                </a:highlight>
                <a:latin typeface="Consolas" panose="020B0609020204030204" pitchFamily="49" charset="0"/>
              </a:rPr>
              <a:t>Queryable</a:t>
            </a:r>
            <a:r>
              <a:rPr lang="en-US" dirty="0">
                <a:solidFill>
                  <a:srgbClr val="000000"/>
                </a:solidFill>
                <a:highlight>
                  <a:srgbClr val="FFFFFF"/>
                </a:highlight>
                <a:latin typeface="Consolas" panose="020B0609020204030204" pitchFamily="49" charset="0"/>
              </a:rPr>
              <a:t>"</a:t>
            </a:r>
            <a:r>
              <a:rPr lang="en-US" dirty="0">
                <a:solidFill>
                  <a:srgbClr val="0000FF"/>
                </a:solidFill>
                <a:highlight>
                  <a:srgbClr val="FFFFFF"/>
                </a:highlight>
                <a:latin typeface="Consolas" panose="020B0609020204030204" pitchFamily="49" charset="0"/>
              </a:rPr>
              <a:t>&gt;</a:t>
            </a:r>
            <a:r>
              <a:rPr lang="en-US" dirty="0">
                <a:solidFill>
                  <a:srgbClr val="000000"/>
                </a:solidFill>
                <a:highlight>
                  <a:srgbClr val="FFFFFF"/>
                </a:highlight>
                <a:latin typeface="Consolas" panose="020B0609020204030204" pitchFamily="49" charset="0"/>
              </a:rPr>
              <a:t>True</a:t>
            </a:r>
            <a:r>
              <a:rPr lang="en-US" dirty="0">
                <a:solidFill>
                  <a:srgbClr val="0000FF"/>
                </a:solidFill>
                <a:highlight>
                  <a:srgbClr val="FFFFFF"/>
                </a:highlight>
                <a:latin typeface="Consolas" panose="020B0609020204030204" pitchFamily="49" charset="0"/>
              </a:rPr>
              <a:t>&lt;/</a:t>
            </a:r>
            <a:r>
              <a:rPr lang="en-US" dirty="0">
                <a:solidFill>
                  <a:srgbClr val="A31515"/>
                </a:solidFill>
                <a:highlight>
                  <a:srgbClr val="FFFFFF"/>
                </a:highlight>
                <a:latin typeface="Consolas" panose="020B0609020204030204" pitchFamily="49" charset="0"/>
              </a:rPr>
              <a:t>property</a:t>
            </a:r>
            <a:r>
              <a:rPr lang="en-US" dirty="0">
                <a:solidFill>
                  <a:srgbClr val="0000FF"/>
                </a:solidFill>
                <a:highlight>
                  <a:srgbClr val="FFFFFF"/>
                </a:highlight>
                <a:latin typeface="Consolas" panose="020B0609020204030204" pitchFamily="49" charset="0"/>
              </a:rPr>
              <a:t>&gt;</a:t>
            </a:r>
            <a:endParaRPr lang="en-US" dirty="0">
              <a:solidFill>
                <a:srgbClr val="000000"/>
              </a:solidFill>
              <a:highlight>
                <a:srgbClr val="FFFFFF"/>
              </a:highlight>
              <a:latin typeface="Consolas" panose="020B0609020204030204" pitchFamily="49" charset="0"/>
            </a:endParaRPr>
          </a:p>
          <a:p>
            <a:r>
              <a:rPr lang="en-US" dirty="0">
                <a:solidFill>
                  <a:srgbClr val="0000FF"/>
                </a:solidFill>
                <a:highlight>
                  <a:srgbClr val="FFFFFF"/>
                </a:highlight>
                <a:latin typeface="Consolas" panose="020B0609020204030204" pitchFamily="49" charset="0"/>
              </a:rPr>
              <a:t> </a:t>
            </a:r>
            <a:r>
              <a:rPr lang="en-US" dirty="0" smtClean="0">
                <a:solidFill>
                  <a:srgbClr val="0000FF"/>
                </a:solidFill>
                <a:highlight>
                  <a:srgbClr val="FFFFFF"/>
                </a:highlight>
                <a:latin typeface="Consolas" panose="020B0609020204030204" pitchFamily="49" charset="0"/>
              </a:rPr>
              <a:t>&lt;/</a:t>
            </a:r>
            <a:r>
              <a:rPr lang="en-US" dirty="0" err="1">
                <a:solidFill>
                  <a:srgbClr val="A31515"/>
                </a:solidFill>
                <a:highlight>
                  <a:srgbClr val="FFFFFF"/>
                </a:highlight>
                <a:latin typeface="Consolas" panose="020B0609020204030204" pitchFamily="49" charset="0"/>
              </a:rPr>
              <a:t>mproperty</a:t>
            </a:r>
            <a:r>
              <a:rPr lang="en-US" dirty="0">
                <a:solidFill>
                  <a:srgbClr val="0000FF"/>
                </a:solidFill>
                <a:highlight>
                  <a:srgbClr val="FFFFFF"/>
                </a:highlight>
                <a:latin typeface="Consolas" panose="020B0609020204030204" pitchFamily="49" charset="0"/>
              </a:rPr>
              <a:t>&gt;</a:t>
            </a:r>
            <a:endParaRPr lang="en-US" dirty="0" smtClean="0">
              <a:gradFill>
                <a:gsLst>
                  <a:gs pos="2917">
                    <a:srgbClr val="505050"/>
                  </a:gs>
                  <a:gs pos="30000">
                    <a:srgbClr val="505050"/>
                  </a:gs>
                </a:gsLst>
                <a:lin ang="5400000" scaled="0"/>
              </a:gradFill>
            </a:endParaRPr>
          </a:p>
        </p:txBody>
      </p:sp>
    </p:spTree>
    <p:extLst>
      <p:ext uri="{BB962C8B-B14F-4D97-AF65-F5344CB8AC3E}">
        <p14:creationId xmlns:p14="http://schemas.microsoft.com/office/powerpoint/2010/main" val="10516234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Lst>
  </p:timing>
</p:sld>
</file>

<file path=ppt/theme/theme1.xml><?xml version="1.0" encoding="utf-8"?>
<a:theme xmlns:a="http://schemas.openxmlformats.org/drawingml/2006/main" name="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Matthew King, Andrew Wardly</External_x0020_Speaker>
    <Session_x0020_Code xmlns="2295e2e7-0eeb-498e-8716-217bb2ee6ee3">SPC231</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Andrew Wardly, Matt King </Speaker>
    <AverageRating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ds:schemaRefs>
    <ds:schemaRef ds:uri="http://schemas.microsoft.com/sharepoint/v3"/>
    <ds:schemaRef ds:uri="http://purl.org/dc/terms/"/>
    <ds:schemaRef ds:uri="http://purl.org/dc/dcmitype/"/>
    <ds:schemaRef ds:uri="http://schemas.microsoft.com/office/2006/documentManagement/types"/>
    <ds:schemaRef ds:uri="http://schemas.microsoft.com/office/infopath/2007/PartnerControls"/>
    <ds:schemaRef ds:uri="http://schemas.openxmlformats.org/package/2006/metadata/core-properties"/>
    <ds:schemaRef ds:uri="032d541b-1b4e-4d91-93c7-b10533c52f73"/>
    <ds:schemaRef ds:uri="http://purl.org/dc/elements/1.1/"/>
    <ds:schemaRef ds:uri="230e9df3-be65-4c73-a93b-d1236ebd677e"/>
    <ds:schemaRef ds:uri="2295e2e7-0eeb-498e-8716-217bb2ee6ee3"/>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38A14F9F-72B8-4EFD-A0F4-3051109475A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SPC2012_Developer_Template_16x9</Template>
  <TotalTime>15</TotalTime>
  <Words>3295</Words>
  <Application>Microsoft Office PowerPoint</Application>
  <PresentationFormat>Custom</PresentationFormat>
  <Paragraphs>407</Paragraphs>
  <Slides>38</Slides>
  <Notes>16</Notes>
  <HiddenSlides>0</HiddenSlides>
  <MMClips>0</MMClips>
  <ScaleCrop>false</ScaleCrop>
  <HeadingPairs>
    <vt:vector size="4" baseType="variant">
      <vt:variant>
        <vt:lpstr>Theme</vt:lpstr>
      </vt:variant>
      <vt:variant>
        <vt:i4>3</vt:i4>
      </vt:variant>
      <vt:variant>
        <vt:lpstr>Slide Titles</vt:lpstr>
      </vt:variant>
      <vt:variant>
        <vt:i4>38</vt:i4>
      </vt:variant>
    </vt:vector>
  </HeadingPairs>
  <TitlesOfParts>
    <vt:vector size="41" baseType="lpstr">
      <vt:lpstr>SPC2012_Developer_Template_16x9</vt:lpstr>
      <vt:lpstr>5-30072_SPC2012_Developer_Template_16x9_Light</vt:lpstr>
      <vt:lpstr>5-30072_SPC2012_Developer_Template_16x9</vt:lpstr>
      <vt:lpstr>PowerPoint Presentation</vt:lpstr>
      <vt:lpstr>SPC231 Step by Step: Search Development in SP2013</vt:lpstr>
      <vt:lpstr>What are we here to do?</vt:lpstr>
      <vt:lpstr>What are we here to do?</vt:lpstr>
      <vt:lpstr>Who are you?</vt:lpstr>
      <vt:lpstr>What lies ahead?</vt:lpstr>
      <vt:lpstr>PowerPoint Presentation</vt:lpstr>
      <vt:lpstr>PowerPoint Presentation</vt:lpstr>
      <vt:lpstr>Search management</vt:lpstr>
      <vt:lpstr>Search management</vt:lpstr>
      <vt:lpstr>Search management</vt:lpstr>
      <vt:lpstr>Moving on…</vt:lpstr>
      <vt:lpstr>What is Business Connectivity Services?</vt:lpstr>
      <vt:lpstr>BCS request methods</vt:lpstr>
      <vt:lpstr>Optimize BCS for search</vt:lpstr>
      <vt:lpstr>But there’s more…</vt:lpstr>
      <vt:lpstr>PowerPoint Presentation</vt:lpstr>
      <vt:lpstr>Content Enrichment</vt:lpstr>
      <vt:lpstr>Content Enrichment: our task</vt:lpstr>
      <vt:lpstr>Demo  User Experience</vt:lpstr>
      <vt:lpstr>PowerPoint Presentation</vt:lpstr>
      <vt:lpstr>New refiners</vt:lpstr>
      <vt:lpstr>PowerPoint Presentation</vt:lpstr>
      <vt:lpstr>Display Templates</vt:lpstr>
      <vt:lpstr>Hover Panel</vt:lpstr>
      <vt:lpstr>Result Type</vt:lpstr>
      <vt:lpstr>Go Deeper on  </vt:lpstr>
      <vt:lpstr>PowerPoint Presentation</vt:lpstr>
      <vt:lpstr>Result Source/Query Rules</vt:lpstr>
      <vt:lpstr>PowerPoint Presentation</vt:lpstr>
      <vt:lpstr>Win 8 app </vt:lpstr>
      <vt:lpstr>Demo  User Experience</vt:lpstr>
      <vt:lpstr>Search HOLs and events @ SPC</vt:lpstr>
      <vt:lpstr>PowerPoint Presentation</vt:lpstr>
      <vt:lpstr>References</vt:lpstr>
      <vt:lpstr>Environment</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SPC231 Step by Step:Search Development in SP2013</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4</cp:revision>
  <dcterms:created xsi:type="dcterms:W3CDTF">2012-11-12T00:18:01Z</dcterms:created>
  <dcterms:modified xsi:type="dcterms:W3CDTF">2012-12-05T23:36:28Z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