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heme/themeOverride1.xml" ContentType="application/vnd.openxmlformats-officedocument.themeOverr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47" r:id="rId8"/>
  </p:sldMasterIdLst>
  <p:notesMasterIdLst>
    <p:notesMasterId r:id="rId82"/>
  </p:notesMasterIdLst>
  <p:handoutMasterIdLst>
    <p:handoutMasterId r:id="rId83"/>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8" r:id="rId26"/>
    <p:sldId id="279" r:id="rId27"/>
    <p:sldId id="280" r:id="rId28"/>
    <p:sldId id="283" r:id="rId29"/>
    <p:sldId id="284" r:id="rId30"/>
    <p:sldId id="285" r:id="rId31"/>
    <p:sldId id="286" r:id="rId32"/>
    <p:sldId id="289" r:id="rId33"/>
    <p:sldId id="290" r:id="rId34"/>
    <p:sldId id="291" r:id="rId35"/>
    <p:sldId id="292" r:id="rId36"/>
    <p:sldId id="293" r:id="rId37"/>
    <p:sldId id="294" r:id="rId38"/>
    <p:sldId id="296" r:id="rId39"/>
    <p:sldId id="297" r:id="rId40"/>
    <p:sldId id="298" r:id="rId41"/>
    <p:sldId id="299" r:id="rId42"/>
    <p:sldId id="305" r:id="rId43"/>
    <p:sldId id="306" r:id="rId44"/>
    <p:sldId id="307" r:id="rId45"/>
    <p:sldId id="308" r:id="rId46"/>
    <p:sldId id="309" r:id="rId47"/>
    <p:sldId id="313" r:id="rId48"/>
    <p:sldId id="314" r:id="rId49"/>
    <p:sldId id="315" r:id="rId50"/>
    <p:sldId id="316" r:id="rId51"/>
    <p:sldId id="317" r:id="rId52"/>
    <p:sldId id="318" r:id="rId53"/>
    <p:sldId id="319" r:id="rId54"/>
    <p:sldId id="321" r:id="rId55"/>
    <p:sldId id="322" r:id="rId56"/>
    <p:sldId id="323" r:id="rId57"/>
    <p:sldId id="324" r:id="rId58"/>
    <p:sldId id="328" r:id="rId59"/>
    <p:sldId id="329" r:id="rId60"/>
    <p:sldId id="330" r:id="rId61"/>
    <p:sldId id="331" r:id="rId62"/>
    <p:sldId id="333" r:id="rId63"/>
    <p:sldId id="334" r:id="rId64"/>
    <p:sldId id="335" r:id="rId65"/>
    <p:sldId id="336" r:id="rId66"/>
    <p:sldId id="337" r:id="rId67"/>
    <p:sldId id="338" r:id="rId68"/>
    <p:sldId id="344" r:id="rId69"/>
    <p:sldId id="345" r:id="rId70"/>
    <p:sldId id="346" r:id="rId71"/>
    <p:sldId id="349" r:id="rId72"/>
    <p:sldId id="350" r:id="rId73"/>
    <p:sldId id="351" r:id="rId74"/>
    <p:sldId id="352" r:id="rId75"/>
    <p:sldId id="353" r:id="rId76"/>
    <p:sldId id="354" r:id="rId77"/>
    <p:sldId id="355" r:id="rId78"/>
    <p:sldId id="356" r:id="rId79"/>
    <p:sldId id="359" r:id="rId80"/>
    <p:sldId id="360" r:id="rId81"/>
  </p:sldIdLst>
  <p:sldSz cx="12436475" cy="6994525"/>
  <p:notesSz cx="6858000" cy="9144000"/>
  <p:defaultText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14"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notesMaster" Target="notesMasters/notesMaster1.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7"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21" indent="-107935"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01"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9" indent="-149760"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8"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417" algn="l" defTabSz="932567" rtl="0" eaLnBrk="1" latinLnBrk="0" hangingPunct="1">
      <a:defRPr sz="1200" kern="1200">
        <a:solidFill>
          <a:schemeClr val="tx1"/>
        </a:solidFill>
        <a:latin typeface="+mn-lt"/>
        <a:ea typeface="+mn-ea"/>
        <a:cs typeface="+mn-cs"/>
      </a:defRPr>
    </a:lvl6pPr>
    <a:lvl7pPr marL="2797700" algn="l" defTabSz="932567" rtl="0" eaLnBrk="1" latinLnBrk="0" hangingPunct="1">
      <a:defRPr sz="1200" kern="1200">
        <a:solidFill>
          <a:schemeClr val="tx1"/>
        </a:solidFill>
        <a:latin typeface="+mn-lt"/>
        <a:ea typeface="+mn-ea"/>
        <a:cs typeface="+mn-cs"/>
      </a:defRPr>
    </a:lvl7pPr>
    <a:lvl8pPr marL="3263983" algn="l" defTabSz="932567" rtl="0" eaLnBrk="1" latinLnBrk="0" hangingPunct="1">
      <a:defRPr sz="1200" kern="1200">
        <a:solidFill>
          <a:schemeClr val="tx1"/>
        </a:solidFill>
        <a:latin typeface="+mn-lt"/>
        <a:ea typeface="+mn-ea"/>
        <a:cs typeface="+mn-cs"/>
      </a:defRPr>
    </a:lvl8pPr>
    <a:lvl9pPr marL="3730268" algn="l" defTabSz="93256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83284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11</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094154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12</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901904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13</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301804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14</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129154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15</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589443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16</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589443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704607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289231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898046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064699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530848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21</a:t>
            </a:fld>
            <a:endParaRPr lang="en-US">
              <a:solidFill>
                <a:prstClr val="black"/>
              </a:solidFill>
            </a:endParaRPr>
          </a:p>
        </p:txBody>
      </p:sp>
      <p:sp>
        <p:nvSpPr>
          <p:cNvPr id="5" name="Date Placeholder 4"/>
          <p:cNvSpPr>
            <a:spLocks noGrp="1"/>
          </p:cNvSpPr>
          <p:nvPr>
            <p:ph type="dt" idx="11"/>
          </p:nvPr>
        </p:nvSpPr>
        <p:spPr/>
        <p:txBody>
          <a:bodyPr/>
          <a:lstStyle/>
          <a:p>
            <a:fld id="{71430EA8-5C5A-4E43-A0B6-D0EB98147156}"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1948249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003401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911971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24</a:t>
            </a:fld>
            <a:endParaRPr lang="en-US">
              <a:solidFill>
                <a:prstClr val="black"/>
              </a:solidFill>
            </a:endParaRPr>
          </a:p>
        </p:txBody>
      </p:sp>
      <p:sp>
        <p:nvSpPr>
          <p:cNvPr id="5" name="Date Placeholder 4"/>
          <p:cNvSpPr>
            <a:spLocks noGrp="1"/>
          </p:cNvSpPr>
          <p:nvPr>
            <p:ph type="dt" idx="11"/>
          </p:nvPr>
        </p:nvSpPr>
        <p:spPr/>
        <p:txBody>
          <a:bodyPr/>
          <a:lstStyle/>
          <a:p>
            <a:fld id="{5F6183E1-7EEF-402F-90CE-EF474ADC677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449694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25</a:t>
            </a:fld>
            <a:endParaRPr lang="en-US">
              <a:solidFill>
                <a:prstClr val="black"/>
              </a:solidFill>
            </a:endParaRPr>
          </a:p>
        </p:txBody>
      </p:sp>
      <p:sp>
        <p:nvSpPr>
          <p:cNvPr id="5" name="Date Placeholder 4"/>
          <p:cNvSpPr>
            <a:spLocks noGrp="1"/>
          </p:cNvSpPr>
          <p:nvPr>
            <p:ph type="dt" idx="11"/>
          </p:nvPr>
        </p:nvSpPr>
        <p:spPr/>
        <p:txBody>
          <a:bodyPr/>
          <a:lstStyle/>
          <a:p>
            <a:fld id="{90658FDE-176D-4D6B-B319-0D5430DC5D2A}"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5712483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332678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5723051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6507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448703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30</a:t>
            </a:fld>
            <a:endParaRPr lang="en-US">
              <a:solidFill>
                <a:prstClr val="black"/>
              </a:solidFill>
            </a:endParaRPr>
          </a:p>
        </p:txBody>
      </p:sp>
      <p:sp>
        <p:nvSpPr>
          <p:cNvPr id="5" name="Date Placeholder 4"/>
          <p:cNvSpPr>
            <a:spLocks noGrp="1"/>
          </p:cNvSpPr>
          <p:nvPr>
            <p:ph type="dt" idx="11"/>
          </p:nvPr>
        </p:nvSpPr>
        <p:spPr/>
        <p:txBody>
          <a:bodyPr/>
          <a:lstStyle/>
          <a:p>
            <a:fld id="{658F4A41-5252-4724-97F1-DE924FCD890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983637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300272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31</a:t>
            </a:fld>
            <a:endParaRPr lang="en-US">
              <a:solidFill>
                <a:prstClr val="black"/>
              </a:solidFill>
            </a:endParaRPr>
          </a:p>
        </p:txBody>
      </p:sp>
      <p:sp>
        <p:nvSpPr>
          <p:cNvPr id="5" name="Date Placeholder 4"/>
          <p:cNvSpPr>
            <a:spLocks noGrp="1"/>
          </p:cNvSpPr>
          <p:nvPr>
            <p:ph type="dt" idx="11"/>
          </p:nvPr>
        </p:nvSpPr>
        <p:spPr/>
        <p:txBody>
          <a:bodyPr/>
          <a:lstStyle/>
          <a:p>
            <a:fld id="{BB9013A6-246B-4BBE-AE69-D9EDFFDCB805}"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270537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7566365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011792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34</a:t>
            </a:fld>
            <a:endParaRPr lang="en-US">
              <a:solidFill>
                <a:prstClr val="black"/>
              </a:solidFill>
            </a:endParaRPr>
          </a:p>
        </p:txBody>
      </p:sp>
      <p:sp>
        <p:nvSpPr>
          <p:cNvPr id="5" name="Date Placeholder 4"/>
          <p:cNvSpPr>
            <a:spLocks noGrp="1"/>
          </p:cNvSpPr>
          <p:nvPr>
            <p:ph type="dt" idx="11"/>
          </p:nvPr>
        </p:nvSpPr>
        <p:spPr/>
        <p:txBody>
          <a:bodyPr/>
          <a:lstStyle/>
          <a:p>
            <a:fld id="{A3B29041-645E-4E69-BB4C-42035BFD06F6}"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48488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35</a:t>
            </a:fld>
            <a:endParaRPr lang="en-US">
              <a:solidFill>
                <a:prstClr val="black"/>
              </a:solidFill>
            </a:endParaRPr>
          </a:p>
        </p:txBody>
      </p:sp>
      <p:sp>
        <p:nvSpPr>
          <p:cNvPr id="5" name="Date Placeholder 4"/>
          <p:cNvSpPr>
            <a:spLocks noGrp="1"/>
          </p:cNvSpPr>
          <p:nvPr>
            <p:ph type="dt" idx="11"/>
          </p:nvPr>
        </p:nvSpPr>
        <p:spPr/>
        <p:txBody>
          <a:bodyPr/>
          <a:lstStyle/>
          <a:p>
            <a:fld id="{37467FA8-32CD-4480-BC73-2B6614B0A11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138142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524595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013250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6957086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39</a:t>
            </a:fld>
            <a:endParaRPr lang="en-US">
              <a:solidFill>
                <a:prstClr val="black"/>
              </a:solidFill>
            </a:endParaRPr>
          </a:p>
        </p:txBody>
      </p:sp>
      <p:sp>
        <p:nvSpPr>
          <p:cNvPr id="5" name="Date Placeholder 4"/>
          <p:cNvSpPr>
            <a:spLocks noGrp="1"/>
          </p:cNvSpPr>
          <p:nvPr>
            <p:ph type="dt" idx="11"/>
          </p:nvPr>
        </p:nvSpPr>
        <p:spPr/>
        <p:txBody>
          <a:bodyPr/>
          <a:lstStyle/>
          <a:p>
            <a:fld id="{BCC352D0-EC03-43A7-8450-BE79F6E24C9D}"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447531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40</a:t>
            </a:fld>
            <a:endParaRPr lang="en-US">
              <a:solidFill>
                <a:prstClr val="black"/>
              </a:solidFill>
            </a:endParaRPr>
          </a:p>
        </p:txBody>
      </p:sp>
      <p:sp>
        <p:nvSpPr>
          <p:cNvPr id="5" name="Date Placeholder 4"/>
          <p:cNvSpPr>
            <a:spLocks noGrp="1"/>
          </p:cNvSpPr>
          <p:nvPr>
            <p:ph type="dt" idx="11"/>
          </p:nvPr>
        </p:nvSpPr>
        <p:spPr/>
        <p:txBody>
          <a:bodyPr/>
          <a:lstStyle/>
          <a:p>
            <a:fld id="{05AB59A7-2F9F-4BA3-9373-781053A9F042}"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442812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3188129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5386194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768363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7045139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8894215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1836519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46</a:t>
            </a:fld>
            <a:endParaRPr lang="en-US">
              <a:solidFill>
                <a:prstClr val="black"/>
              </a:solidFill>
            </a:endParaRPr>
          </a:p>
        </p:txBody>
      </p:sp>
      <p:sp>
        <p:nvSpPr>
          <p:cNvPr id="5" name="Date Placeholder 4"/>
          <p:cNvSpPr>
            <a:spLocks noGrp="1"/>
          </p:cNvSpPr>
          <p:nvPr>
            <p:ph type="dt" idx="11"/>
          </p:nvPr>
        </p:nvSpPr>
        <p:spPr/>
        <p:txBody>
          <a:bodyPr/>
          <a:lstStyle/>
          <a:p>
            <a:fld id="{6503954E-1E05-4BE5-AAA8-56A77084C3D6}"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8238756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47</a:t>
            </a:fld>
            <a:endParaRPr lang="en-US">
              <a:solidFill>
                <a:prstClr val="black"/>
              </a:solidFill>
            </a:endParaRPr>
          </a:p>
        </p:txBody>
      </p:sp>
      <p:sp>
        <p:nvSpPr>
          <p:cNvPr id="5" name="Date Placeholder 4"/>
          <p:cNvSpPr>
            <a:spLocks noGrp="1"/>
          </p:cNvSpPr>
          <p:nvPr>
            <p:ph type="dt" idx="11"/>
          </p:nvPr>
        </p:nvSpPr>
        <p:spPr/>
        <p:txBody>
          <a:bodyPr/>
          <a:lstStyle/>
          <a:p>
            <a:fld id="{14F6A3A2-0AE6-427C-A005-F7ABAB30989E}"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414061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932472" fontAlgn="base">
              <a:spcBef>
                <a:spcPct val="0"/>
              </a:spcBef>
              <a:spcAft>
                <a:spcPct val="0"/>
              </a:spcAft>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1099972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0095554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50</a:t>
            </a:fld>
            <a:endParaRPr lang="en-US">
              <a:solidFill>
                <a:prstClr val="black"/>
              </a:solidFill>
            </a:endParaRPr>
          </a:p>
        </p:txBody>
      </p:sp>
      <p:sp>
        <p:nvSpPr>
          <p:cNvPr id="5" name="Date Placeholder 4"/>
          <p:cNvSpPr>
            <a:spLocks noGrp="1"/>
          </p:cNvSpPr>
          <p:nvPr>
            <p:ph type="dt" idx="11"/>
          </p:nvPr>
        </p:nvSpPr>
        <p:spPr/>
        <p:txBody>
          <a:bodyPr/>
          <a:lstStyle/>
          <a:p>
            <a:fld id="{79E55E28-352C-4A45-8CF4-002D1F8B2B04}"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911848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6</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3601094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51</a:t>
            </a:fld>
            <a:endParaRPr lang="en-US">
              <a:solidFill>
                <a:prstClr val="black"/>
              </a:solidFill>
            </a:endParaRPr>
          </a:p>
        </p:txBody>
      </p:sp>
      <p:sp>
        <p:nvSpPr>
          <p:cNvPr id="5" name="Date Placeholder 4"/>
          <p:cNvSpPr>
            <a:spLocks noGrp="1"/>
          </p:cNvSpPr>
          <p:nvPr>
            <p:ph type="dt" idx="11"/>
          </p:nvPr>
        </p:nvSpPr>
        <p:spPr/>
        <p:txBody>
          <a:bodyPr/>
          <a:lstStyle/>
          <a:p>
            <a:fld id="{4B7988D3-6389-4509-8A8A-AE8B6AB07F98}"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2984062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1470477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3333949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54</a:t>
            </a:fld>
            <a:endParaRPr lang="en-US">
              <a:solidFill>
                <a:prstClr val="black"/>
              </a:solidFill>
            </a:endParaRPr>
          </a:p>
        </p:txBody>
      </p:sp>
      <p:sp>
        <p:nvSpPr>
          <p:cNvPr id="5" name="Date Placeholder 4"/>
          <p:cNvSpPr>
            <a:spLocks noGrp="1"/>
          </p:cNvSpPr>
          <p:nvPr>
            <p:ph type="dt" idx="11"/>
          </p:nvPr>
        </p:nvSpPr>
        <p:spPr/>
        <p:txBody>
          <a:bodyPr/>
          <a:lstStyle/>
          <a:p>
            <a:fld id="{79E55E28-352C-4A45-8CF4-002D1F8B2B04}"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1059442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55</a:t>
            </a:fld>
            <a:endParaRPr lang="en-US">
              <a:solidFill>
                <a:prstClr val="black"/>
              </a:solidFill>
            </a:endParaRPr>
          </a:p>
        </p:txBody>
      </p:sp>
      <p:sp>
        <p:nvSpPr>
          <p:cNvPr id="5" name="Date Placeholder 4"/>
          <p:cNvSpPr>
            <a:spLocks noGrp="1"/>
          </p:cNvSpPr>
          <p:nvPr>
            <p:ph type="dt" idx="11"/>
          </p:nvPr>
        </p:nvSpPr>
        <p:spPr/>
        <p:txBody>
          <a:bodyPr/>
          <a:lstStyle/>
          <a:p>
            <a:fld id="{DFFC6A83-5CD4-444C-A584-41916BC290A5}"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37542074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777910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16835409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41465211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433955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60</a:t>
            </a:fld>
            <a:endParaRPr lang="en-US">
              <a:solidFill>
                <a:prstClr val="black"/>
              </a:solidFill>
            </a:endParaRPr>
          </a:p>
        </p:txBody>
      </p:sp>
      <p:sp>
        <p:nvSpPr>
          <p:cNvPr id="5" name="Date Placeholder 4"/>
          <p:cNvSpPr>
            <a:spLocks noGrp="1"/>
          </p:cNvSpPr>
          <p:nvPr>
            <p:ph type="dt" idx="11"/>
          </p:nvPr>
        </p:nvSpPr>
        <p:spPr/>
        <p:txBody>
          <a:bodyPr/>
          <a:lstStyle/>
          <a:p>
            <a:fld id="{688D4A1D-E593-40C5-B2A7-A3A6BC0AA7E5}"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1975211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7</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26334321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1020033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3907159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63</a:t>
            </a:fld>
            <a:endParaRPr lang="en-US">
              <a:solidFill>
                <a:prstClr val="black"/>
              </a:solidFill>
            </a:endParaRPr>
          </a:p>
        </p:txBody>
      </p:sp>
      <p:sp>
        <p:nvSpPr>
          <p:cNvPr id="5" name="Date Placeholder 4"/>
          <p:cNvSpPr>
            <a:spLocks noGrp="1"/>
          </p:cNvSpPr>
          <p:nvPr>
            <p:ph type="dt" idx="11"/>
          </p:nvPr>
        </p:nvSpPr>
        <p:spPr/>
        <p:txBody>
          <a:bodyPr/>
          <a:lstStyle/>
          <a:p>
            <a:fld id="{3F025AE2-6624-41DB-99E3-7B42A33E3F84}"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8431483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64</a:t>
            </a:fld>
            <a:endParaRPr lang="en-US">
              <a:solidFill>
                <a:prstClr val="black"/>
              </a:solidFill>
            </a:endParaRPr>
          </a:p>
        </p:txBody>
      </p:sp>
      <p:sp>
        <p:nvSpPr>
          <p:cNvPr id="5" name="Date Placeholder 4"/>
          <p:cNvSpPr>
            <a:spLocks noGrp="1"/>
          </p:cNvSpPr>
          <p:nvPr>
            <p:ph type="dt" idx="11"/>
          </p:nvPr>
        </p:nvSpPr>
        <p:spPr/>
        <p:txBody>
          <a:bodyPr/>
          <a:lstStyle/>
          <a:p>
            <a:fld id="{925CEAD8-FD4F-4AE9-9CA6-12C70A118BC2}"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5747840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7062379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3977982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18114433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EFDDD45B-AD6B-4099-A952-60F6AC4D9CFF}"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Slide Number Placeholder 6"/>
          <p:cNvSpPr>
            <a:spLocks noGrp="1"/>
          </p:cNvSpPr>
          <p:nvPr>
            <p:ph type="sldNum" sz="quarter" idx="13"/>
          </p:nvPr>
        </p:nvSpPr>
        <p:spPr/>
        <p:txBody>
          <a:bodyPr/>
          <a:lstStyle/>
          <a:p>
            <a:fld id="{C57E67E1-771E-4869-BCFF-EF53055E5FA5}"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7156989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8</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1824977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9</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785314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smtClean="0"/>
          </a:p>
        </p:txBody>
      </p:sp>
      <p:sp>
        <p:nvSpPr>
          <p:cNvPr id="4" name="Slide Number Placeholder 3"/>
          <p:cNvSpPr>
            <a:spLocks noGrp="1"/>
          </p:cNvSpPr>
          <p:nvPr>
            <p:ph type="sldNum" sz="quarter" idx="10"/>
          </p:nvPr>
        </p:nvSpPr>
        <p:spPr/>
        <p:txBody>
          <a:bodyPr/>
          <a:lstStyle/>
          <a:p>
            <a:fld id="{C57E67E1-771E-4869-BCFF-EF53055E5FA5}" type="slidenum">
              <a:rPr lang="en-US" smtClean="0">
                <a:solidFill>
                  <a:prstClr val="black"/>
                </a:solidFill>
              </a:rPr>
              <a:pPr/>
              <a:t>10</a:t>
            </a:fld>
            <a:endParaRPr lang="en-US">
              <a:solidFill>
                <a:prstClr val="black"/>
              </a:solidFill>
            </a:endParaRPr>
          </a:p>
        </p:txBody>
      </p:sp>
      <p:sp>
        <p:nvSpPr>
          <p:cNvPr id="5" name="Date Placeholder 4"/>
          <p:cNvSpPr>
            <a:spLocks noGrp="1"/>
          </p:cNvSpPr>
          <p:nvPr>
            <p:ph type="dt" idx="11"/>
          </p:nvPr>
        </p:nvSpPr>
        <p:spPr/>
        <p:txBody>
          <a:bodyPr/>
          <a:lstStyle/>
          <a:p>
            <a:fld id="{1AB99364-544A-46B7-B055-6AE9DFB74D87}"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endParaRPr lang="en-US">
              <a:solidFill>
                <a:prstClr val="black"/>
              </a:solidFill>
            </a:endParaRPr>
          </a:p>
        </p:txBody>
      </p:sp>
      <p:sp>
        <p:nvSpPr>
          <p:cNvPr id="7" name="Header Placeholder 6"/>
          <p:cNvSpPr>
            <a:spLocks noGrp="1"/>
          </p:cNvSpPr>
          <p:nvPr>
            <p:ph type="hdr" sz="quarter" idx="13"/>
          </p:nvPr>
        </p:nvSpPr>
        <p:spPr/>
        <p:txBody>
          <a:bodyPr/>
          <a:lstStyle/>
          <a:p>
            <a:endParaRPr lang="en-US">
              <a:solidFill>
                <a:prstClr val="black"/>
              </a:solidFill>
            </a:endParaRPr>
          </a:p>
        </p:txBody>
      </p:sp>
    </p:spTree>
    <p:extLst>
      <p:ext uri="{BB962C8B-B14F-4D97-AF65-F5344CB8AC3E}">
        <p14:creationId xmlns:p14="http://schemas.microsoft.com/office/powerpoint/2010/main" val="18266435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76" tIns="91424" rIns="146276" bIns="9142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76" tIns="109707" rIns="146276"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5428" tIns="77715" rIns="155428" bIns="7771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4" bIns="9142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6" tIns="146276" rIns="182846" bIns="14627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4866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p:nvGrpSpPr>
        <p:grpSpPr>
          <a:xfrm>
            <a:off x="274641" y="5600359"/>
            <a:ext cx="2194608" cy="1097304"/>
            <a:chOff x="274638" y="5600359"/>
            <a:chExt cx="2194608" cy="1097304"/>
          </a:xfrm>
        </p:grpSpPr>
        <p:sp>
          <p:nvSpPr>
            <p:cNvPr id="8" name="Rounded Rectangle 7"/>
            <p:cNvSpPr/>
            <p:nvPr/>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13"/>
              <a:endParaRPr lang="en-US">
                <a:solidFill>
                  <a:srgbClr val="505050"/>
                </a:solidFill>
              </a:endParaRPr>
            </a:p>
          </p:txBody>
        </p:sp>
      </p:grpSp>
    </p:spTree>
    <p:extLst>
      <p:ext uri="{BB962C8B-B14F-4D97-AF65-F5344CB8AC3E}">
        <p14:creationId xmlns:p14="http://schemas.microsoft.com/office/powerpoint/2010/main" val="1996933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5326043"/>
            <a:ext cx="8230899" cy="1372414"/>
          </a:xfrm>
          <a:noFill/>
        </p:spPr>
        <p:txBody>
          <a:bodyPr lIns="186503" tIns="149202" rIns="186503" bIns="149202">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88331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79755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398411614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1_Section Title Accent Color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6"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95346588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4" bIns="9142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30633283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338315553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23787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933527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297534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1253758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012312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791677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779389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1827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688749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68939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5124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53325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122363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139007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2"/>
            <a:ext cx="11887200" cy="2443746"/>
          </a:xfrm>
          <a:prstGeom prst="rect">
            <a:avLst/>
          </a:prstGeom>
        </p:spPr>
        <p:txBody>
          <a:bodyPr/>
          <a:lstStyle>
            <a:lvl1pPr marL="290431" indent="-29043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0" indent="-28091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0" indent="-29043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07" indent="-22853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42" indent="-22853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6"/>
            <a:ext cx="12436476" cy="631450"/>
          </a:xfrm>
          <a:prstGeom prst="rect">
            <a:avLst/>
          </a:prstGeom>
          <a:solidFill>
            <a:srgbClr val="FFFF99"/>
          </a:solidFill>
        </p:spPr>
        <p:txBody>
          <a:bodyPr wrap="square" lIns="158537" tIns="79268" rIns="158537" bIns="79268"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2769592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6513"/>
            <a:ext cx="10726460" cy="2907968"/>
          </a:xfrm>
        </p:spPr>
        <p:txBody>
          <a:bodyPr anchor="b">
            <a:normAutofit/>
          </a:bodyPr>
          <a:lstStyle>
            <a:lvl1pPr>
              <a:defRPr sz="6100" b="0"/>
            </a:lvl1pPr>
          </a:lstStyle>
          <a:p>
            <a:r>
              <a:rPr lang="en-US" smtClean="0"/>
              <a:t>Click to edit Master title style</a:t>
            </a:r>
            <a:endParaRPr lang="en-US" dirty="0"/>
          </a:p>
        </p:txBody>
      </p:sp>
      <p:sp>
        <p:nvSpPr>
          <p:cNvPr id="3" name="Text Placeholder 2"/>
          <p:cNvSpPr>
            <a:spLocks noGrp="1"/>
          </p:cNvSpPr>
          <p:nvPr>
            <p:ph type="body" idx="1"/>
          </p:nvPr>
        </p:nvSpPr>
        <p:spPr>
          <a:xfrm>
            <a:off x="848530" y="4643267"/>
            <a:ext cx="10726460" cy="1530052"/>
          </a:xfrm>
        </p:spPr>
        <p:txBody>
          <a:bodyPr anchor="t">
            <a:normAutofit/>
          </a:bodyPr>
          <a:lstStyle>
            <a:lvl1pPr marL="0" indent="0">
              <a:buNone/>
              <a:defRPr sz="2400">
                <a:solidFill>
                  <a:schemeClr val="tx1">
                    <a:lumMod val="75000"/>
                    <a:lumOff val="25000"/>
                  </a:schemeClr>
                </a:solidFill>
              </a:defRPr>
            </a:lvl1pPr>
            <a:lvl2pPr marL="466256" indent="0">
              <a:buNone/>
              <a:defRPr sz="1800">
                <a:solidFill>
                  <a:schemeClr val="tx1">
                    <a:tint val="75000"/>
                  </a:schemeClr>
                </a:solidFill>
              </a:defRPr>
            </a:lvl2pPr>
            <a:lvl3pPr marL="932513" indent="0">
              <a:buNone/>
              <a:defRPr sz="1600">
                <a:solidFill>
                  <a:schemeClr val="tx1">
                    <a:tint val="75000"/>
                  </a:schemeClr>
                </a:solidFill>
              </a:defRPr>
            </a:lvl3pPr>
            <a:lvl4pPr marL="1398769" indent="0">
              <a:buNone/>
              <a:defRPr sz="1400">
                <a:solidFill>
                  <a:schemeClr val="tx1">
                    <a:tint val="75000"/>
                  </a:schemeClr>
                </a:solidFill>
              </a:defRPr>
            </a:lvl4pPr>
            <a:lvl5pPr marL="1865026" indent="0">
              <a:buNone/>
              <a:defRPr sz="1400">
                <a:solidFill>
                  <a:schemeClr val="tx1">
                    <a:tint val="75000"/>
                  </a:schemeClr>
                </a:solidFill>
              </a:defRPr>
            </a:lvl5pPr>
            <a:lvl6pPr marL="2331281" indent="0">
              <a:buNone/>
              <a:defRPr sz="1400">
                <a:solidFill>
                  <a:schemeClr val="tx1">
                    <a:tint val="75000"/>
                  </a:schemeClr>
                </a:solidFill>
              </a:defRPr>
            </a:lvl6pPr>
            <a:lvl7pPr marL="2797538" indent="0">
              <a:buNone/>
              <a:defRPr sz="1400">
                <a:solidFill>
                  <a:schemeClr val="tx1">
                    <a:tint val="75000"/>
                  </a:schemeClr>
                </a:solidFill>
              </a:defRPr>
            </a:lvl7pPr>
            <a:lvl8pPr marL="3263794" indent="0">
              <a:buNone/>
              <a:defRPr sz="1400">
                <a:solidFill>
                  <a:schemeClr val="tx1">
                    <a:tint val="75000"/>
                  </a:schemeClr>
                </a:solidFill>
              </a:defRPr>
            </a:lvl8pPr>
            <a:lvl9pPr marL="373005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F1FA7AC5-6045-4418-8E60-F48788734473}" type="datetimeFigureOut">
              <a:rPr lang="en-US" smtClean="0">
                <a:solidFill>
                  <a:srgbClr val="FFFFFF"/>
                </a:solidFill>
              </a:rPr>
              <a:pPr defTabSz="932513"/>
              <a:t>12/6/2012</a:t>
            </a:fld>
            <a:endParaRPr lang="en-US">
              <a:solidFill>
                <a:srgbClr val="FFFFFF"/>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a:solidFill>
                <a:srgbClr val="FFFFFF"/>
              </a:solidFill>
            </a:endParaRPr>
          </a:p>
        </p:txBody>
      </p:sp>
      <p:sp>
        <p:nvSpPr>
          <p:cNvPr id="6" name="Slide Number Placeholder 5"/>
          <p:cNvSpPr>
            <a:spLocks noGrp="1"/>
          </p:cNvSpPr>
          <p:nvPr>
            <p:ph type="sldNum" sz="quarter" idx="12"/>
          </p:nvPr>
        </p:nvSpPr>
        <p:spPr>
          <a:xfrm>
            <a:off x="8790326" y="6482891"/>
            <a:ext cx="2798207" cy="372394"/>
          </a:xfrm>
          <a:prstGeom prst="rect">
            <a:avLst/>
          </a:prstGeom>
        </p:spPr>
        <p:txBody>
          <a:bodyPr lIns="93252" tIns="46624" rIns="93252" bIns="46624"/>
          <a:lstStyle/>
          <a:p>
            <a:pPr defTabSz="932513"/>
            <a:fld id="{8C71CAF9-4461-454A-B702-D536C3775752}" type="slidenum">
              <a:rPr lang="en-US" smtClean="0">
                <a:solidFill>
                  <a:srgbClr val="FFFFFF"/>
                </a:solidFill>
              </a:rPr>
              <a:pPr defTabSz="932513"/>
              <a:t>‹#›</a:t>
            </a:fld>
            <a:endParaRPr lang="en-US">
              <a:solidFill>
                <a:srgbClr val="FFFFFF"/>
              </a:solidFill>
            </a:endParaRPr>
          </a:p>
        </p:txBody>
      </p:sp>
    </p:spTree>
    <p:extLst>
      <p:ext uri="{BB962C8B-B14F-4D97-AF65-F5344CB8AC3E}">
        <p14:creationId xmlns:p14="http://schemas.microsoft.com/office/powerpoint/2010/main" val="292753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356639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295967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953145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4911398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716787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429560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416887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70595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6854499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40599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9106215"/>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850969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6513"/>
            <a:ext cx="10726460" cy="2907968"/>
          </a:xfrm>
        </p:spPr>
        <p:txBody>
          <a:bodyPr anchor="b">
            <a:normAutofit/>
          </a:bodyPr>
          <a:lstStyle>
            <a:lvl1pPr>
              <a:defRPr sz="6100" b="0"/>
            </a:lvl1pPr>
          </a:lstStyle>
          <a:p>
            <a:r>
              <a:rPr lang="en-US" smtClean="0"/>
              <a:t>Click to edit Master title style</a:t>
            </a:r>
            <a:endParaRPr lang="en-US" dirty="0"/>
          </a:p>
        </p:txBody>
      </p:sp>
      <p:sp>
        <p:nvSpPr>
          <p:cNvPr id="3" name="Text Placeholder 2"/>
          <p:cNvSpPr>
            <a:spLocks noGrp="1"/>
          </p:cNvSpPr>
          <p:nvPr>
            <p:ph type="body" idx="1"/>
          </p:nvPr>
        </p:nvSpPr>
        <p:spPr>
          <a:xfrm>
            <a:off x="848530" y="4643267"/>
            <a:ext cx="10726460" cy="1530052"/>
          </a:xfrm>
        </p:spPr>
        <p:txBody>
          <a:bodyPr anchor="t">
            <a:normAutofit/>
          </a:bodyPr>
          <a:lstStyle>
            <a:lvl1pPr marL="0" indent="0">
              <a:buNone/>
              <a:defRPr sz="2400">
                <a:solidFill>
                  <a:schemeClr val="tx1">
                    <a:lumMod val="75000"/>
                    <a:lumOff val="25000"/>
                  </a:schemeClr>
                </a:solidFill>
              </a:defRPr>
            </a:lvl1pPr>
            <a:lvl2pPr marL="466256" indent="0">
              <a:buNone/>
              <a:defRPr sz="1800">
                <a:solidFill>
                  <a:schemeClr val="tx1">
                    <a:tint val="75000"/>
                  </a:schemeClr>
                </a:solidFill>
              </a:defRPr>
            </a:lvl2pPr>
            <a:lvl3pPr marL="932513" indent="0">
              <a:buNone/>
              <a:defRPr sz="1600">
                <a:solidFill>
                  <a:schemeClr val="tx1">
                    <a:tint val="75000"/>
                  </a:schemeClr>
                </a:solidFill>
              </a:defRPr>
            </a:lvl3pPr>
            <a:lvl4pPr marL="1398769" indent="0">
              <a:buNone/>
              <a:defRPr sz="1400">
                <a:solidFill>
                  <a:schemeClr val="tx1">
                    <a:tint val="75000"/>
                  </a:schemeClr>
                </a:solidFill>
              </a:defRPr>
            </a:lvl4pPr>
            <a:lvl5pPr marL="1865026" indent="0">
              <a:buNone/>
              <a:defRPr sz="1400">
                <a:solidFill>
                  <a:schemeClr val="tx1">
                    <a:tint val="75000"/>
                  </a:schemeClr>
                </a:solidFill>
              </a:defRPr>
            </a:lvl5pPr>
            <a:lvl6pPr marL="2331281" indent="0">
              <a:buNone/>
              <a:defRPr sz="1400">
                <a:solidFill>
                  <a:schemeClr val="tx1">
                    <a:tint val="75000"/>
                  </a:schemeClr>
                </a:solidFill>
              </a:defRPr>
            </a:lvl6pPr>
            <a:lvl7pPr marL="2797538" indent="0">
              <a:buNone/>
              <a:defRPr sz="1400">
                <a:solidFill>
                  <a:schemeClr val="tx1">
                    <a:tint val="75000"/>
                  </a:schemeClr>
                </a:solidFill>
              </a:defRPr>
            </a:lvl7pPr>
            <a:lvl8pPr marL="3263794" indent="0">
              <a:buNone/>
              <a:defRPr sz="1400">
                <a:solidFill>
                  <a:schemeClr val="tx1">
                    <a:tint val="75000"/>
                  </a:schemeClr>
                </a:solidFill>
              </a:defRPr>
            </a:lvl8pPr>
            <a:lvl9pPr marL="373005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F1FA7AC5-6045-4418-8E60-F48788734473}" type="datetimeFigureOut">
              <a:rPr lang="en-US" smtClean="0">
                <a:solidFill>
                  <a:srgbClr val="505050"/>
                </a:solidFill>
              </a:rPr>
              <a:pPr defTabSz="932513"/>
              <a:t>12/6/2012</a:t>
            </a:fld>
            <a:endParaRPr lang="en-US">
              <a:solidFill>
                <a:srgbClr val="505050"/>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a:solidFill>
                <a:srgbClr val="505050"/>
              </a:solidFill>
            </a:endParaRPr>
          </a:p>
        </p:txBody>
      </p:sp>
      <p:sp>
        <p:nvSpPr>
          <p:cNvPr id="6" name="Slide Number Placeholder 5"/>
          <p:cNvSpPr>
            <a:spLocks noGrp="1"/>
          </p:cNvSpPr>
          <p:nvPr>
            <p:ph type="sldNum" sz="quarter" idx="12"/>
          </p:nvPr>
        </p:nvSpPr>
        <p:spPr>
          <a:xfrm>
            <a:off x="8790326" y="6482891"/>
            <a:ext cx="2798207" cy="372394"/>
          </a:xfrm>
          <a:prstGeom prst="rect">
            <a:avLst/>
          </a:prstGeom>
        </p:spPr>
        <p:txBody>
          <a:bodyPr lIns="93252" tIns="46624" rIns="93252" bIns="46624"/>
          <a:lstStyle/>
          <a:p>
            <a:pPr defTabSz="932513"/>
            <a:fld id="{8C71CAF9-4461-454A-B702-D536C3775752}" type="slidenum">
              <a:rPr lang="en-US" smtClean="0">
                <a:solidFill>
                  <a:srgbClr val="505050"/>
                </a:solidFill>
              </a:rPr>
              <a:pPr defTabSz="932513"/>
              <a:t>‹#›</a:t>
            </a:fld>
            <a:endParaRPr lang="en-US">
              <a:solidFill>
                <a:srgbClr val="505050"/>
              </a:solidFill>
            </a:endParaRPr>
          </a:p>
        </p:txBody>
      </p:sp>
    </p:spTree>
    <p:extLst>
      <p:ext uri="{BB962C8B-B14F-4D97-AF65-F5344CB8AC3E}">
        <p14:creationId xmlns:p14="http://schemas.microsoft.com/office/powerpoint/2010/main" val="19818884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9888218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1_Section Title Accent Color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6"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328512466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cSld name="2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479"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479"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42706521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9" tIns="146262" rIns="182829" bIns="146262"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62" tIns="91415" rIns="146262" bIns="91415"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62" tIns="109697" rIns="146262" bIns="10969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9955696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userDrawn="1"/>
        </p:nvGrpSpPr>
        <p:grpSpPr>
          <a:xfrm>
            <a:off x="274641"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479"/>
              <a:endParaRPr lang="en-US">
                <a:solidFill>
                  <a:srgbClr val="505050"/>
                </a:solidFill>
              </a:endParaRPr>
            </a:p>
          </p:txBody>
        </p:sp>
      </p:grpSp>
    </p:spTree>
    <p:extLst>
      <p:ext uri="{BB962C8B-B14F-4D97-AF65-F5344CB8AC3E}">
        <p14:creationId xmlns:p14="http://schemas.microsoft.com/office/powerpoint/2010/main" val="9441032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9" tIns="146262" rIns="182829" bIns="146262"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1415" bIns="9141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5326043"/>
            <a:ext cx="8230899" cy="1372414"/>
          </a:xfrm>
          <a:noFill/>
        </p:spPr>
        <p:txBody>
          <a:bodyPr lIns="182829" tIns="146262" rIns="182829" bIns="146262">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979623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9" tIns="146262" rIns="182829" bIns="146262"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1415" bIns="91415"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534895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1415" bIns="9141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9737334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1415" bIns="9141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836489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1415" bIns="9141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5517318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3"/>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869940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3"/>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6694227"/>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122197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543196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051042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936427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1763640"/>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9034311"/>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6455682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439443"/>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3708292"/>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742686"/>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8301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4279617"/>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2"/>
            <a:ext cx="11887200" cy="2443746"/>
          </a:xfrm>
          <a:prstGeom prst="rect">
            <a:avLst/>
          </a:prstGeom>
        </p:spPr>
        <p:txBody>
          <a:bodyPr/>
          <a:lstStyle>
            <a:lvl1pPr marL="290431" indent="-29043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0" indent="-28091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0" indent="-29043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07" indent="-22853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42" indent="-22853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6"/>
            <a:ext cx="12436476" cy="631450"/>
          </a:xfrm>
          <a:prstGeom prst="rect">
            <a:avLst/>
          </a:prstGeom>
          <a:solidFill>
            <a:srgbClr val="FFFF99"/>
          </a:solidFill>
        </p:spPr>
        <p:txBody>
          <a:bodyPr wrap="square" lIns="155413" tIns="77708" rIns="155413" bIns="77708"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3058158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image" Target="../media/image7.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theme" Target="../theme/theme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3" Type="http://schemas.openxmlformats.org/officeDocument/2006/relationships/slideLayout" Target="../slideLayouts/slideLayout76.xml"/><Relationship Id="rId21" Type="http://schemas.openxmlformats.org/officeDocument/2006/relationships/slideLayout" Target="../slideLayouts/slideLayout94.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24" Type="http://schemas.openxmlformats.org/officeDocument/2006/relationships/image" Target="../media/image1.png"/><Relationship Id="rId5" Type="http://schemas.openxmlformats.org/officeDocument/2006/relationships/slideLayout" Target="../slideLayouts/slideLayout78.xml"/><Relationship Id="rId15" Type="http://schemas.openxmlformats.org/officeDocument/2006/relationships/slideLayout" Target="../slideLayouts/slideLayout88.xml"/><Relationship Id="rId23" Type="http://schemas.openxmlformats.org/officeDocument/2006/relationships/theme" Target="../theme/theme5.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630867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20"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898557"/>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 id="2147484243" r:id="rId13"/>
    <p:sldLayoutId id="2147484244" r:id="rId14"/>
    <p:sldLayoutId id="2147484245" r:id="rId15"/>
    <p:sldLayoutId id="2147484246" r:id="rId16"/>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6262" tIns="91415" rIns="146262" bIns="9141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1"/>
            <a:ext cx="11887198" cy="2116710"/>
          </a:xfrm>
          <a:prstGeom prst="rect">
            <a:avLst/>
          </a:prstGeom>
        </p:spPr>
        <p:txBody>
          <a:bodyPr vert="horz" wrap="square" lIns="146262" tIns="91415" rIns="146262" bIns="9141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1441041"/>
      </p:ext>
    </p:extLst>
  </p:cSld>
  <p:clrMap bg1="dk1" tx1="lt1" bg2="dk2" tx2="lt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6.xml"/><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6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6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6.xml"/></Relationships>
</file>

<file path=ppt/slides/_rels/slide5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7.xml"/><Relationship Id="rId1" Type="http://schemas.openxmlformats.org/officeDocument/2006/relationships/slideLayout" Target="../slideLayouts/slideLayout6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9.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6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67.xml"/><Relationship Id="rId1" Type="http://schemas.openxmlformats.org/officeDocument/2006/relationships/themeOverride" Target="../theme/themeOverride1.xml"/><Relationship Id="rId4" Type="http://schemas.openxmlformats.org/officeDocument/2006/relationships/image" Target="../media/image24.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1.xml.rels><?xml version="1.0" encoding="UTF-8" standalone="yes"?>
<Relationships xmlns="http://schemas.openxmlformats.org/package/2006/relationships"><Relationship Id="rId8" Type="http://schemas.openxmlformats.org/officeDocument/2006/relationships/hyperlink" Target="http://technet.microsoft.com/en-us/library/jj219568(office.15).aspx" TargetMode="External"/><Relationship Id="rId3" Type="http://schemas.openxmlformats.org/officeDocument/2006/relationships/hyperlink" Target="http://technet.microsoft.com/en-us/library/jj219804(office.15).aspx" TargetMode="External"/><Relationship Id="rId7" Type="http://schemas.openxmlformats.org/officeDocument/2006/relationships/hyperlink" Target="http://technet.microsoft.com/en-us/library/ee624362(office.15).aspx" TargetMode="External"/><Relationship Id="rId2" Type="http://schemas.openxmlformats.org/officeDocument/2006/relationships/hyperlink" Target="http://technet.microsoft.com/en-us/library/jj219766(v=office.15).aspx" TargetMode="External"/><Relationship Id="rId1" Type="http://schemas.openxmlformats.org/officeDocument/2006/relationships/slideLayout" Target="../slideLayouts/slideLayout60.xml"/><Relationship Id="rId6" Type="http://schemas.openxmlformats.org/officeDocument/2006/relationships/hyperlink" Target="http://technet.microsoft.com/en-us/library/jj219572(office.15).aspx" TargetMode="External"/><Relationship Id="rId5" Type="http://schemas.openxmlformats.org/officeDocument/2006/relationships/hyperlink" Target="http://technet.microsoft.com/en-us/library/jj219700(office.15).aspx" TargetMode="External"/><Relationship Id="rId4" Type="http://schemas.openxmlformats.org/officeDocument/2006/relationships/hyperlink" Target="http://technet.microsoft.com/en-us/library/cc262500(office.15).aspx"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8.xml"/><Relationship Id="rId1" Type="http://schemas.openxmlformats.org/officeDocument/2006/relationships/slideLayout" Target="../slideLayouts/slideLayout9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878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2010 Social Model</a:t>
            </a:r>
            <a:endParaRPr lang="en-US" dirty="0"/>
          </a:p>
        </p:txBody>
      </p:sp>
      <p:grpSp>
        <p:nvGrpSpPr>
          <p:cNvPr id="3" name="Group 2"/>
          <p:cNvGrpSpPr/>
          <p:nvPr/>
        </p:nvGrpSpPr>
        <p:grpSpPr>
          <a:xfrm>
            <a:off x="2846456" y="1345415"/>
            <a:ext cx="6515748" cy="5515910"/>
            <a:chOff x="2790501" y="1319154"/>
            <a:chExt cx="6387662" cy="5408246"/>
          </a:xfrm>
        </p:grpSpPr>
        <p:grpSp>
          <p:nvGrpSpPr>
            <p:cNvPr id="21" name="Group 20"/>
            <p:cNvGrpSpPr/>
            <p:nvPr/>
          </p:nvGrpSpPr>
          <p:grpSpPr>
            <a:xfrm>
              <a:off x="2790501" y="3279229"/>
              <a:ext cx="433552" cy="1359532"/>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744611" y="1554436"/>
              <a:ext cx="433552" cy="1359532"/>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739258" y="3295225"/>
              <a:ext cx="433552" cy="1359532"/>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744611" y="5036013"/>
              <a:ext cx="433552" cy="1359532"/>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a:off x="3432551" y="3510742"/>
              <a:ext cx="3388488" cy="1359532"/>
              <a:chOff x="3432551" y="3510742"/>
              <a:chExt cx="3388488" cy="1359532"/>
            </a:xfrm>
          </p:grpSpPr>
          <p:sp>
            <p:nvSpPr>
              <p:cNvPr id="43" name="TextBox 42"/>
              <p:cNvSpPr txBox="1"/>
              <p:nvPr/>
            </p:nvSpPr>
            <p:spPr>
              <a:xfrm>
                <a:off x="5458964" y="3734233"/>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nvGrpSpPr>
              <p:cNvPr id="86" name="Group 85"/>
              <p:cNvGrpSpPr/>
              <p:nvPr/>
            </p:nvGrpSpPr>
            <p:grpSpPr>
              <a:xfrm>
                <a:off x="6372510" y="3510742"/>
                <a:ext cx="433552" cy="1359532"/>
                <a:chOff x="1056289" y="3610304"/>
                <a:chExt cx="638504" cy="2002221"/>
              </a:xfrm>
            </p:grpSpPr>
            <p:sp>
              <p:nvSpPr>
                <p:cNvPr id="87" name="Oval 8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 name="Straight Connector 8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6" name="Straight Arrow Connector 15"/>
              <p:cNvCxnSpPr/>
              <p:nvPr/>
            </p:nvCxnSpPr>
            <p:spPr>
              <a:xfrm>
                <a:off x="3432551" y="3804976"/>
                <a:ext cx="2898477" cy="21775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8" name="Straight Arrow Connector 7"/>
            <p:cNvCxnSpPr/>
            <p:nvPr/>
          </p:nvCxnSpPr>
          <p:spPr>
            <a:xfrm flipV="1">
              <a:off x="3427847" y="2078980"/>
              <a:ext cx="5181600" cy="172479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430191" y="3803773"/>
              <a:ext cx="5129413" cy="0"/>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428079" y="3802483"/>
              <a:ext cx="5181137" cy="1758074"/>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3427209" y="1607964"/>
              <a:ext cx="1368789" cy="2194609"/>
              <a:chOff x="3427209" y="1607964"/>
              <a:chExt cx="1368789" cy="2194609"/>
            </a:xfrm>
          </p:grpSpPr>
          <p:grpSp>
            <p:nvGrpSpPr>
              <p:cNvPr id="56" name="Group 55"/>
              <p:cNvGrpSpPr/>
              <p:nvPr/>
            </p:nvGrpSpPr>
            <p:grpSpPr>
              <a:xfrm>
                <a:off x="4205358" y="1607964"/>
                <a:ext cx="433552" cy="1359532"/>
                <a:chOff x="1056289" y="3610304"/>
                <a:chExt cx="638504" cy="2002221"/>
              </a:xfrm>
            </p:grpSpPr>
            <p:sp>
              <p:nvSpPr>
                <p:cNvPr id="57" name="Oval 5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8" name="Straight Connector 5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 name="Straight Arrow Connector 3"/>
              <p:cNvCxnSpPr/>
              <p:nvPr/>
            </p:nvCxnSpPr>
            <p:spPr>
              <a:xfrm flipV="1">
                <a:off x="3427209" y="2159005"/>
                <a:ext cx="730747" cy="164356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3433923" y="1989897"/>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3" name="Group 132"/>
            <p:cNvGrpSpPr/>
            <p:nvPr/>
          </p:nvGrpSpPr>
          <p:grpSpPr>
            <a:xfrm>
              <a:off x="3189433" y="3799674"/>
              <a:ext cx="1454830" cy="2927726"/>
              <a:chOff x="3189433" y="3799674"/>
              <a:chExt cx="1454830" cy="2927726"/>
            </a:xfrm>
          </p:grpSpPr>
          <p:grpSp>
            <p:nvGrpSpPr>
              <p:cNvPr id="42" name="Group 41"/>
              <p:cNvGrpSpPr/>
              <p:nvPr/>
            </p:nvGrpSpPr>
            <p:grpSpPr>
              <a:xfrm>
                <a:off x="4210711" y="5367868"/>
                <a:ext cx="433552" cy="1359532"/>
                <a:chOff x="1056289" y="3610304"/>
                <a:chExt cx="638504" cy="2002221"/>
              </a:xfrm>
            </p:grpSpPr>
            <p:sp>
              <p:nvSpPr>
                <p:cNvPr id="45" name="Oval 4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46" name="Straight Connector 4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0" name="Straight Arrow Connector 99"/>
              <p:cNvCxnSpPr/>
              <p:nvPr/>
            </p:nvCxnSpPr>
            <p:spPr>
              <a:xfrm>
                <a:off x="3433875" y="3799674"/>
                <a:ext cx="725761" cy="2124852"/>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189433" y="4945928"/>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2" name="Group 131"/>
            <p:cNvGrpSpPr/>
            <p:nvPr/>
          </p:nvGrpSpPr>
          <p:grpSpPr>
            <a:xfrm>
              <a:off x="3430628" y="3800368"/>
              <a:ext cx="3075133" cy="2787867"/>
              <a:chOff x="3430628" y="3800368"/>
              <a:chExt cx="3075133" cy="2787867"/>
            </a:xfrm>
          </p:grpSpPr>
          <p:grpSp>
            <p:nvGrpSpPr>
              <p:cNvPr id="50" name="Group 49"/>
              <p:cNvGrpSpPr/>
              <p:nvPr/>
            </p:nvGrpSpPr>
            <p:grpSpPr>
              <a:xfrm>
                <a:off x="6072209" y="5228703"/>
                <a:ext cx="433552" cy="1359532"/>
                <a:chOff x="1056289" y="3610304"/>
                <a:chExt cx="638504" cy="2002221"/>
              </a:xfrm>
            </p:grpSpPr>
            <p:sp>
              <p:nvSpPr>
                <p:cNvPr id="51" name="Oval 5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2" name="Straight Connector 5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2" name="Straight Arrow Connector 101"/>
              <p:cNvCxnSpPr/>
              <p:nvPr/>
            </p:nvCxnSpPr>
            <p:spPr>
              <a:xfrm>
                <a:off x="3430628" y="3800368"/>
                <a:ext cx="2551682" cy="1930824"/>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4849018" y="527007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4" name="Group 133"/>
            <p:cNvGrpSpPr/>
            <p:nvPr/>
          </p:nvGrpSpPr>
          <p:grpSpPr>
            <a:xfrm>
              <a:off x="3428517" y="3795294"/>
              <a:ext cx="1632017" cy="1491895"/>
              <a:chOff x="3428517" y="3795294"/>
              <a:chExt cx="1632017" cy="1491895"/>
            </a:xfrm>
          </p:grpSpPr>
          <p:grpSp>
            <p:nvGrpSpPr>
              <p:cNvPr id="80" name="Group 79"/>
              <p:cNvGrpSpPr/>
              <p:nvPr/>
            </p:nvGrpSpPr>
            <p:grpSpPr>
              <a:xfrm>
                <a:off x="4626982" y="3927657"/>
                <a:ext cx="433552" cy="1359532"/>
                <a:chOff x="1056289" y="3610304"/>
                <a:chExt cx="638504" cy="2002221"/>
              </a:xfrm>
            </p:grpSpPr>
            <p:sp>
              <p:nvSpPr>
                <p:cNvPr id="81" name="Oval 8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2" name="Straight Connector 8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3428517" y="3795294"/>
                <a:ext cx="1157804" cy="66832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3582047" y="4089100"/>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1" name="Group 130"/>
            <p:cNvGrpSpPr/>
            <p:nvPr/>
          </p:nvGrpSpPr>
          <p:grpSpPr>
            <a:xfrm>
              <a:off x="3432279" y="3804748"/>
              <a:ext cx="4256384" cy="2161954"/>
              <a:chOff x="3432279" y="3804748"/>
              <a:chExt cx="4256384" cy="2161954"/>
            </a:xfrm>
          </p:grpSpPr>
          <p:grpSp>
            <p:nvGrpSpPr>
              <p:cNvPr id="74" name="Group 73"/>
              <p:cNvGrpSpPr/>
              <p:nvPr/>
            </p:nvGrpSpPr>
            <p:grpSpPr>
              <a:xfrm>
                <a:off x="7255111" y="4607170"/>
                <a:ext cx="433552" cy="1359532"/>
                <a:chOff x="1056289" y="3610304"/>
                <a:chExt cx="638504" cy="2002221"/>
              </a:xfrm>
            </p:grpSpPr>
            <p:sp>
              <p:nvSpPr>
                <p:cNvPr id="75" name="Oval 7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6" name="Straight Connector 7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4" name="Straight Arrow Connector 103"/>
              <p:cNvCxnSpPr/>
              <p:nvPr/>
            </p:nvCxnSpPr>
            <p:spPr>
              <a:xfrm>
                <a:off x="3432279" y="3804748"/>
                <a:ext cx="3825462" cy="1337267"/>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6134312" y="481492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29" name="Group 128"/>
            <p:cNvGrpSpPr/>
            <p:nvPr/>
          </p:nvGrpSpPr>
          <p:grpSpPr>
            <a:xfrm>
              <a:off x="3434662" y="1319154"/>
              <a:ext cx="3066013" cy="2483328"/>
              <a:chOff x="3434662" y="1319154"/>
              <a:chExt cx="3066013" cy="2483328"/>
            </a:xfrm>
          </p:grpSpPr>
          <p:grpSp>
            <p:nvGrpSpPr>
              <p:cNvPr id="62" name="Group 61"/>
              <p:cNvGrpSpPr/>
              <p:nvPr/>
            </p:nvGrpSpPr>
            <p:grpSpPr>
              <a:xfrm>
                <a:off x="6067123" y="1319154"/>
                <a:ext cx="433552" cy="1359532"/>
                <a:chOff x="1056289" y="3610304"/>
                <a:chExt cx="638504" cy="2002221"/>
              </a:xfrm>
            </p:grpSpPr>
            <p:sp>
              <p:nvSpPr>
                <p:cNvPr id="63" name="Oval 6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4" name="Straight Connector 6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p:cNvCxnSpPr/>
              <p:nvPr/>
            </p:nvCxnSpPr>
            <p:spPr>
              <a:xfrm flipV="1">
                <a:off x="3434662" y="1852633"/>
                <a:ext cx="2547648" cy="1949849"/>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4838405" y="200205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0" name="Group 129"/>
            <p:cNvGrpSpPr/>
            <p:nvPr/>
          </p:nvGrpSpPr>
          <p:grpSpPr>
            <a:xfrm>
              <a:off x="3431134" y="2375505"/>
              <a:ext cx="4584929" cy="1429541"/>
              <a:chOff x="3431134" y="2375505"/>
              <a:chExt cx="4584929" cy="1429541"/>
            </a:xfrm>
          </p:grpSpPr>
          <p:grpSp>
            <p:nvGrpSpPr>
              <p:cNvPr id="68" name="Group 67"/>
              <p:cNvGrpSpPr/>
              <p:nvPr/>
            </p:nvGrpSpPr>
            <p:grpSpPr>
              <a:xfrm>
                <a:off x="7527372" y="2375505"/>
                <a:ext cx="433552" cy="1359532"/>
                <a:chOff x="1056289" y="3610304"/>
                <a:chExt cx="638504" cy="2002221"/>
              </a:xfrm>
            </p:grpSpPr>
            <p:sp>
              <p:nvSpPr>
                <p:cNvPr id="69" name="Oval 6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0" name="Straight Connector 6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8" name="Straight Arrow Connector 17"/>
              <p:cNvCxnSpPr/>
              <p:nvPr/>
            </p:nvCxnSpPr>
            <p:spPr>
              <a:xfrm flipV="1">
                <a:off x="3431134" y="2924598"/>
                <a:ext cx="4029500" cy="88044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653988" y="272755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5" name="Group 134"/>
            <p:cNvGrpSpPr/>
            <p:nvPr/>
          </p:nvGrpSpPr>
          <p:grpSpPr>
            <a:xfrm>
              <a:off x="3428932" y="2962585"/>
              <a:ext cx="2408162" cy="1359532"/>
              <a:chOff x="3428932" y="2962585"/>
              <a:chExt cx="2408162" cy="1359532"/>
            </a:xfrm>
          </p:grpSpPr>
          <p:grpSp>
            <p:nvGrpSpPr>
              <p:cNvPr id="92" name="Group 91"/>
              <p:cNvGrpSpPr/>
              <p:nvPr/>
            </p:nvGrpSpPr>
            <p:grpSpPr>
              <a:xfrm>
                <a:off x="5366742" y="2962585"/>
                <a:ext cx="433552" cy="1359532"/>
                <a:chOff x="1056289" y="3610304"/>
                <a:chExt cx="638504" cy="2002221"/>
              </a:xfrm>
            </p:grpSpPr>
            <p:sp>
              <p:nvSpPr>
                <p:cNvPr id="93" name="Oval 9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flipV="1">
                <a:off x="3428932" y="3495373"/>
                <a:ext cx="1925605" cy="304995"/>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475019" y="3390444"/>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cxnSp>
        <p:nvCxnSpPr>
          <p:cNvPr id="11" name="Straight Arrow Connector 10"/>
          <p:cNvCxnSpPr/>
          <p:nvPr/>
        </p:nvCxnSpPr>
        <p:spPr>
          <a:xfrm flipH="1">
            <a:off x="4818178" y="5244383"/>
            <a:ext cx="3965071" cy="765335"/>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6767966" y="5244277"/>
            <a:ext cx="2015287" cy="633906"/>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7962036" y="5244273"/>
            <a:ext cx="821213" cy="0"/>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flipH="1" flipV="1">
            <a:off x="5314307" y="4552476"/>
            <a:ext cx="3468942" cy="691903"/>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H="1" flipV="1">
            <a:off x="7151935" y="4115622"/>
            <a:ext cx="1631314" cy="1128761"/>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V="1">
            <a:off x="8783249" y="3927767"/>
            <a:ext cx="183256" cy="1316616"/>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flipV="1">
            <a:off x="8783250" y="2120371"/>
            <a:ext cx="229665" cy="3124012"/>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endCxn id="113" idx="3"/>
          </p:cNvCxnSpPr>
          <p:nvPr/>
        </p:nvCxnSpPr>
        <p:spPr>
          <a:xfrm flipH="1" flipV="1">
            <a:off x="8176804" y="3010219"/>
            <a:ext cx="605049" cy="2234162"/>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flipV="1">
            <a:off x="6636215" y="1890801"/>
            <a:ext cx="2145634" cy="3353472"/>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H="1" flipV="1">
            <a:off x="5954143" y="3580636"/>
            <a:ext cx="2827709" cy="1663747"/>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flipH="1" flipV="1">
            <a:off x="4766171" y="2174961"/>
            <a:ext cx="4015678" cy="3069418"/>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flipH="1" flipV="1">
            <a:off x="3396829" y="3878183"/>
            <a:ext cx="5385020" cy="1366200"/>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6291346" y="5767988"/>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0" name="TextBox 139"/>
          <p:cNvSpPr txBox="1"/>
          <p:nvPr/>
        </p:nvSpPr>
        <p:spPr>
          <a:xfrm>
            <a:off x="7457948" y="5117073"/>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1" name="TextBox 140"/>
          <p:cNvSpPr txBox="1"/>
          <p:nvPr/>
        </p:nvSpPr>
        <p:spPr>
          <a:xfrm>
            <a:off x="4499036" y="5712983"/>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2" name="TextBox 141"/>
          <p:cNvSpPr txBox="1"/>
          <p:nvPr/>
        </p:nvSpPr>
        <p:spPr>
          <a:xfrm>
            <a:off x="4833447" y="4497426"/>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3" name="TextBox 142"/>
          <p:cNvSpPr txBox="1"/>
          <p:nvPr/>
        </p:nvSpPr>
        <p:spPr>
          <a:xfrm>
            <a:off x="6609125" y="4031055"/>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4" name="TextBox 143"/>
          <p:cNvSpPr txBox="1"/>
          <p:nvPr/>
        </p:nvSpPr>
        <p:spPr>
          <a:xfrm>
            <a:off x="8099461" y="357472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5" name="TextBox 144"/>
          <p:cNvSpPr txBox="1"/>
          <p:nvPr/>
        </p:nvSpPr>
        <p:spPr>
          <a:xfrm>
            <a:off x="8036551" y="2073064"/>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6" name="TextBox 145"/>
          <p:cNvSpPr txBox="1"/>
          <p:nvPr/>
        </p:nvSpPr>
        <p:spPr>
          <a:xfrm>
            <a:off x="7806442" y="2954895"/>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7" name="TextBox 146"/>
          <p:cNvSpPr txBox="1"/>
          <p:nvPr/>
        </p:nvSpPr>
        <p:spPr>
          <a:xfrm>
            <a:off x="6242387" y="1819437"/>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8" name="TextBox 147"/>
          <p:cNvSpPr txBox="1"/>
          <p:nvPr/>
        </p:nvSpPr>
        <p:spPr>
          <a:xfrm>
            <a:off x="4356585" y="2144197"/>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49" name="TextBox 148"/>
          <p:cNvSpPr txBox="1"/>
          <p:nvPr/>
        </p:nvSpPr>
        <p:spPr>
          <a:xfrm>
            <a:off x="5431107" y="3462346"/>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50" name="TextBox 149"/>
          <p:cNvSpPr txBox="1"/>
          <p:nvPr/>
        </p:nvSpPr>
        <p:spPr>
          <a:xfrm>
            <a:off x="3219178" y="3806223"/>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 Write</a:t>
            </a:r>
          </a:p>
        </p:txBody>
      </p:sp>
      <p:sp>
        <p:nvSpPr>
          <p:cNvPr id="154" name="TextBox 153"/>
          <p:cNvSpPr txBox="1"/>
          <p:nvPr/>
        </p:nvSpPr>
        <p:spPr>
          <a:xfrm rot="1147357">
            <a:off x="7226555" y="537415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
        <p:nvSpPr>
          <p:cNvPr id="155" name="TextBox 154"/>
          <p:cNvSpPr txBox="1"/>
          <p:nvPr/>
        </p:nvSpPr>
        <p:spPr>
          <a:xfrm>
            <a:off x="7326658" y="342983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
        <p:nvSpPr>
          <p:cNvPr id="156" name="TextBox 155"/>
          <p:cNvSpPr txBox="1"/>
          <p:nvPr/>
        </p:nvSpPr>
        <p:spPr>
          <a:xfrm rot="20496253">
            <a:off x="7258485" y="193754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Tree>
    <p:extLst>
      <p:ext uri="{BB962C8B-B14F-4D97-AF65-F5344CB8AC3E}">
        <p14:creationId xmlns:p14="http://schemas.microsoft.com/office/powerpoint/2010/main" val="128177387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2010 Social Model</a:t>
            </a:r>
            <a:endParaRPr lang="en-US" dirty="0"/>
          </a:p>
        </p:txBody>
      </p:sp>
      <p:grpSp>
        <p:nvGrpSpPr>
          <p:cNvPr id="118" name="Group 117"/>
          <p:cNvGrpSpPr/>
          <p:nvPr/>
        </p:nvGrpSpPr>
        <p:grpSpPr>
          <a:xfrm>
            <a:off x="2846457" y="1345415"/>
            <a:ext cx="6642388" cy="5515910"/>
            <a:chOff x="2790501" y="1319154"/>
            <a:chExt cx="6511813" cy="5408246"/>
          </a:xfrm>
        </p:grpSpPr>
        <p:grpSp>
          <p:nvGrpSpPr>
            <p:cNvPr id="3" name="Group 2"/>
            <p:cNvGrpSpPr/>
            <p:nvPr/>
          </p:nvGrpSpPr>
          <p:grpSpPr>
            <a:xfrm>
              <a:off x="2790501" y="1319154"/>
              <a:ext cx="6387662" cy="5408246"/>
              <a:chOff x="2790501" y="1319154"/>
              <a:chExt cx="6387662" cy="5408246"/>
            </a:xfrm>
          </p:grpSpPr>
          <p:grpSp>
            <p:nvGrpSpPr>
              <p:cNvPr id="21" name="Group 20"/>
              <p:cNvGrpSpPr/>
              <p:nvPr/>
            </p:nvGrpSpPr>
            <p:grpSpPr>
              <a:xfrm>
                <a:off x="2790501" y="3279229"/>
                <a:ext cx="433552" cy="1359532"/>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744611" y="1554436"/>
                <a:ext cx="433552" cy="1359532"/>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739258" y="3295225"/>
                <a:ext cx="433552" cy="1359532"/>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744611" y="5036013"/>
                <a:ext cx="433552" cy="1359532"/>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a:off x="3432551" y="3510742"/>
                <a:ext cx="3388488" cy="1359532"/>
                <a:chOff x="3432551" y="3510742"/>
                <a:chExt cx="3388488" cy="1359532"/>
              </a:xfrm>
            </p:grpSpPr>
            <p:sp>
              <p:nvSpPr>
                <p:cNvPr id="43" name="TextBox 42"/>
                <p:cNvSpPr txBox="1"/>
                <p:nvPr/>
              </p:nvSpPr>
              <p:spPr>
                <a:xfrm>
                  <a:off x="5458964" y="3734233"/>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nvGrpSpPr>
                <p:cNvPr id="86" name="Group 85"/>
                <p:cNvGrpSpPr/>
                <p:nvPr/>
              </p:nvGrpSpPr>
              <p:grpSpPr>
                <a:xfrm>
                  <a:off x="6372510" y="3510742"/>
                  <a:ext cx="433552" cy="1359532"/>
                  <a:chOff x="1056289" y="3610304"/>
                  <a:chExt cx="638504" cy="2002221"/>
                </a:xfrm>
              </p:grpSpPr>
              <p:sp>
                <p:nvSpPr>
                  <p:cNvPr id="87" name="Oval 8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 name="Straight Connector 8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6" name="Straight Arrow Connector 15"/>
                <p:cNvCxnSpPr/>
                <p:nvPr/>
              </p:nvCxnSpPr>
              <p:spPr>
                <a:xfrm>
                  <a:off x="3432551" y="3804976"/>
                  <a:ext cx="2898477" cy="21775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8" name="Straight Arrow Connector 7"/>
              <p:cNvCxnSpPr/>
              <p:nvPr/>
            </p:nvCxnSpPr>
            <p:spPr>
              <a:xfrm flipV="1">
                <a:off x="3427847" y="2078980"/>
                <a:ext cx="5181600" cy="172479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430191" y="3803773"/>
                <a:ext cx="5129413" cy="0"/>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428079" y="3802483"/>
                <a:ext cx="5181137" cy="1758074"/>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3427209" y="1607964"/>
                <a:ext cx="1368789" cy="2194609"/>
                <a:chOff x="3427209" y="1607964"/>
                <a:chExt cx="1368789" cy="2194609"/>
              </a:xfrm>
            </p:grpSpPr>
            <p:grpSp>
              <p:nvGrpSpPr>
                <p:cNvPr id="56" name="Group 55"/>
                <p:cNvGrpSpPr/>
                <p:nvPr/>
              </p:nvGrpSpPr>
              <p:grpSpPr>
                <a:xfrm>
                  <a:off x="4205358" y="1607964"/>
                  <a:ext cx="433552" cy="1359532"/>
                  <a:chOff x="1056289" y="3610304"/>
                  <a:chExt cx="638504" cy="2002221"/>
                </a:xfrm>
              </p:grpSpPr>
              <p:sp>
                <p:nvSpPr>
                  <p:cNvPr id="57" name="Oval 5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8" name="Straight Connector 5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 name="Straight Arrow Connector 3"/>
                <p:cNvCxnSpPr/>
                <p:nvPr/>
              </p:nvCxnSpPr>
              <p:spPr>
                <a:xfrm flipV="1">
                  <a:off x="3427209" y="2159005"/>
                  <a:ext cx="730747" cy="164356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3433923" y="1989897"/>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3" name="Group 132"/>
              <p:cNvGrpSpPr/>
              <p:nvPr/>
            </p:nvGrpSpPr>
            <p:grpSpPr>
              <a:xfrm>
                <a:off x="3189433" y="3799674"/>
                <a:ext cx="1454830" cy="2927726"/>
                <a:chOff x="3189433" y="3799674"/>
                <a:chExt cx="1454830" cy="2927726"/>
              </a:xfrm>
            </p:grpSpPr>
            <p:grpSp>
              <p:nvGrpSpPr>
                <p:cNvPr id="42" name="Group 41"/>
                <p:cNvGrpSpPr/>
                <p:nvPr/>
              </p:nvGrpSpPr>
              <p:grpSpPr>
                <a:xfrm>
                  <a:off x="4210711" y="5367868"/>
                  <a:ext cx="433552" cy="1359532"/>
                  <a:chOff x="1056289" y="3610304"/>
                  <a:chExt cx="638504" cy="2002221"/>
                </a:xfrm>
              </p:grpSpPr>
              <p:sp>
                <p:nvSpPr>
                  <p:cNvPr id="45" name="Oval 4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46" name="Straight Connector 4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0" name="Straight Arrow Connector 99"/>
                <p:cNvCxnSpPr/>
                <p:nvPr/>
              </p:nvCxnSpPr>
              <p:spPr>
                <a:xfrm>
                  <a:off x="3433875" y="3799674"/>
                  <a:ext cx="725761" cy="2124852"/>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189433" y="4945928"/>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2" name="Group 131"/>
              <p:cNvGrpSpPr/>
              <p:nvPr/>
            </p:nvGrpSpPr>
            <p:grpSpPr>
              <a:xfrm>
                <a:off x="3430628" y="3800368"/>
                <a:ext cx="3075133" cy="2787867"/>
                <a:chOff x="3430628" y="3800368"/>
                <a:chExt cx="3075133" cy="2787867"/>
              </a:xfrm>
            </p:grpSpPr>
            <p:grpSp>
              <p:nvGrpSpPr>
                <p:cNvPr id="50" name="Group 49"/>
                <p:cNvGrpSpPr/>
                <p:nvPr/>
              </p:nvGrpSpPr>
              <p:grpSpPr>
                <a:xfrm>
                  <a:off x="6072209" y="5228703"/>
                  <a:ext cx="433552" cy="1359532"/>
                  <a:chOff x="1056289" y="3610304"/>
                  <a:chExt cx="638504" cy="2002221"/>
                </a:xfrm>
              </p:grpSpPr>
              <p:sp>
                <p:nvSpPr>
                  <p:cNvPr id="51" name="Oval 5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2" name="Straight Connector 5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2" name="Straight Arrow Connector 101"/>
                <p:cNvCxnSpPr/>
                <p:nvPr/>
              </p:nvCxnSpPr>
              <p:spPr>
                <a:xfrm>
                  <a:off x="3430628" y="3800368"/>
                  <a:ext cx="2551682" cy="1930824"/>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4849018" y="527007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4" name="Group 133"/>
              <p:cNvGrpSpPr/>
              <p:nvPr/>
            </p:nvGrpSpPr>
            <p:grpSpPr>
              <a:xfrm>
                <a:off x="3428517" y="3795294"/>
                <a:ext cx="1632017" cy="1491895"/>
                <a:chOff x="3428517" y="3795294"/>
                <a:chExt cx="1632017" cy="1491895"/>
              </a:xfrm>
            </p:grpSpPr>
            <p:grpSp>
              <p:nvGrpSpPr>
                <p:cNvPr id="80" name="Group 79"/>
                <p:cNvGrpSpPr/>
                <p:nvPr/>
              </p:nvGrpSpPr>
              <p:grpSpPr>
                <a:xfrm>
                  <a:off x="4626982" y="3927657"/>
                  <a:ext cx="433552" cy="1359532"/>
                  <a:chOff x="1056289" y="3610304"/>
                  <a:chExt cx="638504" cy="2002221"/>
                </a:xfrm>
              </p:grpSpPr>
              <p:sp>
                <p:nvSpPr>
                  <p:cNvPr id="81" name="Oval 8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2" name="Straight Connector 8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3428517" y="3795294"/>
                  <a:ext cx="1157804" cy="66832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3582047" y="4089100"/>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1" name="Group 130"/>
              <p:cNvGrpSpPr/>
              <p:nvPr/>
            </p:nvGrpSpPr>
            <p:grpSpPr>
              <a:xfrm>
                <a:off x="3432279" y="3804748"/>
                <a:ext cx="4256384" cy="2161954"/>
                <a:chOff x="3432279" y="3804748"/>
                <a:chExt cx="4256384" cy="2161954"/>
              </a:xfrm>
            </p:grpSpPr>
            <p:grpSp>
              <p:nvGrpSpPr>
                <p:cNvPr id="74" name="Group 73"/>
                <p:cNvGrpSpPr/>
                <p:nvPr/>
              </p:nvGrpSpPr>
              <p:grpSpPr>
                <a:xfrm>
                  <a:off x="7255111" y="4607170"/>
                  <a:ext cx="433552" cy="1359532"/>
                  <a:chOff x="1056289" y="3610304"/>
                  <a:chExt cx="638504" cy="2002221"/>
                </a:xfrm>
              </p:grpSpPr>
              <p:sp>
                <p:nvSpPr>
                  <p:cNvPr id="75" name="Oval 7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6" name="Straight Connector 7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4" name="Straight Arrow Connector 103"/>
                <p:cNvCxnSpPr/>
                <p:nvPr/>
              </p:nvCxnSpPr>
              <p:spPr>
                <a:xfrm>
                  <a:off x="3432279" y="3804748"/>
                  <a:ext cx="3825462" cy="1337267"/>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6134312" y="481492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29" name="Group 128"/>
              <p:cNvGrpSpPr/>
              <p:nvPr/>
            </p:nvGrpSpPr>
            <p:grpSpPr>
              <a:xfrm>
                <a:off x="3434662" y="1319154"/>
                <a:ext cx="3066013" cy="2483328"/>
                <a:chOff x="3434662" y="1319154"/>
                <a:chExt cx="3066013" cy="2483328"/>
              </a:xfrm>
            </p:grpSpPr>
            <p:grpSp>
              <p:nvGrpSpPr>
                <p:cNvPr id="62" name="Group 61"/>
                <p:cNvGrpSpPr/>
                <p:nvPr/>
              </p:nvGrpSpPr>
              <p:grpSpPr>
                <a:xfrm>
                  <a:off x="6067123" y="1319154"/>
                  <a:ext cx="433552" cy="1359532"/>
                  <a:chOff x="1056289" y="3610304"/>
                  <a:chExt cx="638504" cy="2002221"/>
                </a:xfrm>
              </p:grpSpPr>
              <p:sp>
                <p:nvSpPr>
                  <p:cNvPr id="63" name="Oval 6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4" name="Straight Connector 6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p:cNvCxnSpPr/>
                <p:nvPr/>
              </p:nvCxnSpPr>
              <p:spPr>
                <a:xfrm flipV="1">
                  <a:off x="3434662" y="1852633"/>
                  <a:ext cx="2547648" cy="1949849"/>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4838405" y="200205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0" name="Group 129"/>
              <p:cNvGrpSpPr/>
              <p:nvPr/>
            </p:nvGrpSpPr>
            <p:grpSpPr>
              <a:xfrm>
                <a:off x="3431134" y="2375505"/>
                <a:ext cx="4584929" cy="1429541"/>
                <a:chOff x="3431134" y="2375505"/>
                <a:chExt cx="4584929" cy="1429541"/>
              </a:xfrm>
            </p:grpSpPr>
            <p:grpSp>
              <p:nvGrpSpPr>
                <p:cNvPr id="68" name="Group 67"/>
                <p:cNvGrpSpPr/>
                <p:nvPr/>
              </p:nvGrpSpPr>
              <p:grpSpPr>
                <a:xfrm>
                  <a:off x="7527372" y="2375505"/>
                  <a:ext cx="433552" cy="1359532"/>
                  <a:chOff x="1056289" y="3610304"/>
                  <a:chExt cx="638504" cy="2002221"/>
                </a:xfrm>
              </p:grpSpPr>
              <p:sp>
                <p:nvSpPr>
                  <p:cNvPr id="69" name="Oval 6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0" name="Straight Connector 6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8" name="Straight Arrow Connector 17"/>
                <p:cNvCxnSpPr/>
                <p:nvPr/>
              </p:nvCxnSpPr>
              <p:spPr>
                <a:xfrm flipV="1">
                  <a:off x="3431134" y="2924598"/>
                  <a:ext cx="4029500" cy="88044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653988" y="272755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5" name="Group 134"/>
              <p:cNvGrpSpPr/>
              <p:nvPr/>
            </p:nvGrpSpPr>
            <p:grpSpPr>
              <a:xfrm>
                <a:off x="3428932" y="2962585"/>
                <a:ext cx="2408162" cy="1359532"/>
                <a:chOff x="3428932" y="2962585"/>
                <a:chExt cx="2408162" cy="1359532"/>
              </a:xfrm>
            </p:grpSpPr>
            <p:grpSp>
              <p:nvGrpSpPr>
                <p:cNvPr id="92" name="Group 91"/>
                <p:cNvGrpSpPr/>
                <p:nvPr/>
              </p:nvGrpSpPr>
              <p:grpSpPr>
                <a:xfrm>
                  <a:off x="5366742" y="2962585"/>
                  <a:ext cx="433552" cy="1359532"/>
                  <a:chOff x="1056289" y="3610304"/>
                  <a:chExt cx="638504" cy="2002221"/>
                </a:xfrm>
              </p:grpSpPr>
              <p:sp>
                <p:nvSpPr>
                  <p:cNvPr id="93" name="Oval 9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flipV="1">
                  <a:off x="3428932" y="3495373"/>
                  <a:ext cx="1925605" cy="304995"/>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475019" y="3390444"/>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cxnSp>
          <p:nvCxnSpPr>
            <p:cNvPr id="11" name="Straight Arrow Connector 10"/>
            <p:cNvCxnSpPr/>
            <p:nvPr/>
          </p:nvCxnSpPr>
          <p:spPr>
            <a:xfrm flipH="1">
              <a:off x="4723463" y="5142015"/>
              <a:ext cx="3887126" cy="750397"/>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6634918" y="5141911"/>
              <a:ext cx="1975671" cy="621533"/>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7805519" y="5141911"/>
              <a:ext cx="805070" cy="0"/>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flipH="1" flipV="1">
              <a:off x="5209839" y="4463617"/>
              <a:ext cx="3400750" cy="678398"/>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H="1" flipV="1">
              <a:off x="7011343" y="4035286"/>
              <a:ext cx="1599246" cy="1106729"/>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V="1">
              <a:off x="8610589" y="3851098"/>
              <a:ext cx="179654" cy="1290917"/>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flipV="1">
              <a:off x="8610590" y="2078980"/>
              <a:ext cx="225150" cy="3063035"/>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endCxn id="113" idx="3"/>
            </p:cNvCxnSpPr>
            <p:nvPr/>
          </p:nvCxnSpPr>
          <p:spPr>
            <a:xfrm flipH="1" flipV="1">
              <a:off x="8016063" y="2951463"/>
              <a:ext cx="593154" cy="2190553"/>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flipV="1">
              <a:off x="6505761" y="1853895"/>
              <a:ext cx="2103455" cy="3288016"/>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H="1" flipV="1">
              <a:off x="5837094" y="3510742"/>
              <a:ext cx="2772122" cy="1631273"/>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flipH="1" flipV="1">
              <a:off x="4672478" y="2132508"/>
              <a:ext cx="3936738" cy="3009507"/>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flipH="1" flipV="1">
              <a:off x="3330054" y="3802482"/>
              <a:ext cx="5279162" cy="1339533"/>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6167668" y="5655401"/>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0" name="TextBox 139"/>
            <p:cNvSpPr txBox="1"/>
            <p:nvPr/>
          </p:nvSpPr>
          <p:spPr>
            <a:xfrm>
              <a:off x="7311337" y="5017191"/>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1" name="TextBox 140"/>
            <p:cNvSpPr txBox="1"/>
            <p:nvPr/>
          </p:nvSpPr>
          <p:spPr>
            <a:xfrm>
              <a:off x="4410591" y="560146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2" name="TextBox 141"/>
            <p:cNvSpPr txBox="1"/>
            <p:nvPr/>
          </p:nvSpPr>
          <p:spPr>
            <a:xfrm>
              <a:off x="4738428" y="440963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3" name="TextBox 142"/>
            <p:cNvSpPr txBox="1"/>
            <p:nvPr/>
          </p:nvSpPr>
          <p:spPr>
            <a:xfrm>
              <a:off x="6479200" y="3952371"/>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4" name="TextBox 143"/>
            <p:cNvSpPr txBox="1"/>
            <p:nvPr/>
          </p:nvSpPr>
          <p:spPr>
            <a:xfrm>
              <a:off x="7940239" y="350494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5" name="TextBox 144"/>
            <p:cNvSpPr txBox="1"/>
            <p:nvPr/>
          </p:nvSpPr>
          <p:spPr>
            <a:xfrm>
              <a:off x="7878566" y="2032597"/>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6" name="TextBox 145"/>
            <p:cNvSpPr txBox="1"/>
            <p:nvPr/>
          </p:nvSpPr>
          <p:spPr>
            <a:xfrm>
              <a:off x="7652980" y="2897216"/>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7" name="TextBox 146"/>
            <p:cNvSpPr txBox="1"/>
            <p:nvPr/>
          </p:nvSpPr>
          <p:spPr>
            <a:xfrm>
              <a:off x="6119671" y="1783921"/>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8" name="TextBox 147"/>
            <p:cNvSpPr txBox="1"/>
            <p:nvPr/>
          </p:nvSpPr>
          <p:spPr>
            <a:xfrm>
              <a:off x="4270940" y="2102342"/>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49" name="TextBox 148"/>
            <p:cNvSpPr txBox="1"/>
            <p:nvPr/>
          </p:nvSpPr>
          <p:spPr>
            <a:xfrm>
              <a:off x="5324339" y="3394761"/>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sp>
          <p:nvSpPr>
            <p:cNvPr id="150" name="TextBox 149"/>
            <p:cNvSpPr txBox="1"/>
            <p:nvPr/>
          </p:nvSpPr>
          <p:spPr>
            <a:xfrm>
              <a:off x="3155892" y="3731926"/>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00A651"/>
                  </a:solidFill>
                </a:rPr>
                <a:t> Write</a:t>
              </a:r>
            </a:p>
          </p:txBody>
        </p:sp>
      </p:grpSp>
      <p:cxnSp>
        <p:nvCxnSpPr>
          <p:cNvPr id="122" name="Straight Arrow Connector 121"/>
          <p:cNvCxnSpPr/>
          <p:nvPr/>
        </p:nvCxnSpPr>
        <p:spPr>
          <a:xfrm flipV="1">
            <a:off x="4891743" y="5900038"/>
            <a:ext cx="1268824" cy="339473"/>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V="1">
            <a:off x="4891051" y="5266132"/>
            <a:ext cx="2582413" cy="973379"/>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flipV="1">
            <a:off x="4891044" y="5671257"/>
            <a:ext cx="4029154" cy="567741"/>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flipV="1">
            <a:off x="4891733" y="3895814"/>
            <a:ext cx="4013889" cy="2343183"/>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flipV="1">
            <a:off x="4892171" y="4220430"/>
            <a:ext cx="1565811" cy="2018564"/>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flipH="1" flipV="1">
            <a:off x="4766174" y="4620170"/>
            <a:ext cx="125997" cy="1618824"/>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flipH="1" flipV="1">
            <a:off x="3353114" y="3900040"/>
            <a:ext cx="1538597" cy="2339473"/>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V="1">
            <a:off x="4892171" y="3596577"/>
            <a:ext cx="797851" cy="2642933"/>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flipV="1">
            <a:off x="4892813" y="3021566"/>
            <a:ext cx="2700454" cy="3217432"/>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flipV="1">
            <a:off x="4892171" y="2120367"/>
            <a:ext cx="4022331" cy="4118627"/>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p:nvPr/>
        </p:nvCxnSpPr>
        <p:spPr>
          <a:xfrm flipV="1">
            <a:off x="4891706" y="2066127"/>
            <a:ext cx="1306958" cy="4173385"/>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a:xfrm flipH="1" flipV="1">
            <a:off x="4356581" y="2251616"/>
            <a:ext cx="535587" cy="3987378"/>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658240" y="2184948"/>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1" name="TextBox 170"/>
          <p:cNvSpPr txBox="1"/>
          <p:nvPr/>
        </p:nvSpPr>
        <p:spPr>
          <a:xfrm>
            <a:off x="3033571" y="3982533"/>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2" name="TextBox 171"/>
          <p:cNvSpPr txBox="1"/>
          <p:nvPr/>
        </p:nvSpPr>
        <p:spPr>
          <a:xfrm>
            <a:off x="4341375" y="4511564"/>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3" name="TextBox 172"/>
          <p:cNvSpPr txBox="1"/>
          <p:nvPr/>
        </p:nvSpPr>
        <p:spPr>
          <a:xfrm>
            <a:off x="5147648" y="3537117"/>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4" name="TextBox 173"/>
          <p:cNvSpPr txBox="1"/>
          <p:nvPr/>
        </p:nvSpPr>
        <p:spPr>
          <a:xfrm>
            <a:off x="5799574" y="1950438"/>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5" name="TextBox 174"/>
          <p:cNvSpPr txBox="1"/>
          <p:nvPr/>
        </p:nvSpPr>
        <p:spPr>
          <a:xfrm>
            <a:off x="8009999" y="2200566"/>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6" name="TextBox 175"/>
          <p:cNvSpPr txBox="1"/>
          <p:nvPr/>
        </p:nvSpPr>
        <p:spPr>
          <a:xfrm>
            <a:off x="8232515" y="3995599"/>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7" name="TextBox 176"/>
          <p:cNvSpPr txBox="1"/>
          <p:nvPr/>
        </p:nvSpPr>
        <p:spPr>
          <a:xfrm>
            <a:off x="6896678" y="298014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8" name="TextBox 177"/>
          <p:cNvSpPr txBox="1"/>
          <p:nvPr/>
        </p:nvSpPr>
        <p:spPr>
          <a:xfrm>
            <a:off x="8385387" y="5789827"/>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79" name="TextBox 178"/>
          <p:cNvSpPr txBox="1"/>
          <p:nvPr/>
        </p:nvSpPr>
        <p:spPr>
          <a:xfrm>
            <a:off x="7007308" y="509468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80" name="TextBox 179"/>
          <p:cNvSpPr txBox="1"/>
          <p:nvPr/>
        </p:nvSpPr>
        <p:spPr>
          <a:xfrm>
            <a:off x="5670960" y="5830911"/>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81" name="TextBox 180"/>
          <p:cNvSpPr txBox="1"/>
          <p:nvPr/>
        </p:nvSpPr>
        <p:spPr>
          <a:xfrm>
            <a:off x="5977919" y="4008193"/>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 Write</a:t>
            </a:r>
          </a:p>
        </p:txBody>
      </p:sp>
      <p:sp>
        <p:nvSpPr>
          <p:cNvPr id="164" name="TextBox 163"/>
          <p:cNvSpPr txBox="1"/>
          <p:nvPr/>
        </p:nvSpPr>
        <p:spPr>
          <a:xfrm rot="1147357">
            <a:off x="7226555" y="537415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
        <p:nvSpPr>
          <p:cNvPr id="166" name="TextBox 165"/>
          <p:cNvSpPr txBox="1"/>
          <p:nvPr/>
        </p:nvSpPr>
        <p:spPr>
          <a:xfrm>
            <a:off x="7326658" y="342983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
        <p:nvSpPr>
          <p:cNvPr id="168" name="TextBox 167"/>
          <p:cNvSpPr txBox="1"/>
          <p:nvPr/>
        </p:nvSpPr>
        <p:spPr>
          <a:xfrm rot="20496253">
            <a:off x="7258485" y="193754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 Write</a:t>
            </a:r>
          </a:p>
        </p:txBody>
      </p:sp>
    </p:spTree>
    <p:extLst>
      <p:ext uri="{BB962C8B-B14F-4D97-AF65-F5344CB8AC3E}">
        <p14:creationId xmlns:p14="http://schemas.microsoft.com/office/powerpoint/2010/main" val="390711530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2" name="Straight Arrow Connector 41"/>
          <p:cNvCxnSpPr/>
          <p:nvPr/>
        </p:nvCxnSpPr>
        <p:spPr>
          <a:xfrm flipH="1">
            <a:off x="3489721" y="2207716"/>
            <a:ext cx="4920985" cy="167178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498905" y="3895814"/>
            <a:ext cx="4911798" cy="3809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3489718" y="3988318"/>
            <a:ext cx="5203658" cy="1682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rot="20449208">
            <a:off x="5060663" y="2688274"/>
            <a:ext cx="1729447" cy="310868"/>
          </a:xfrm>
          <a:prstGeom prst="rect">
            <a:avLst/>
          </a:prstGeom>
        </p:spPr>
      </p:pic>
      <p:pic>
        <p:nvPicPr>
          <p:cNvPr id="4" name="Picture 3"/>
          <p:cNvPicPr>
            <a:picLocks noChangeAspect="1"/>
          </p:cNvPicPr>
          <p:nvPr/>
        </p:nvPicPr>
        <p:blipFill>
          <a:blip r:embed="rId3"/>
          <a:stretch>
            <a:fillRect/>
          </a:stretch>
        </p:blipFill>
        <p:spPr>
          <a:xfrm>
            <a:off x="5121175" y="3582483"/>
            <a:ext cx="1729447" cy="310868"/>
          </a:xfrm>
          <a:prstGeom prst="rect">
            <a:avLst/>
          </a:prstGeom>
        </p:spPr>
      </p:pic>
      <p:pic>
        <p:nvPicPr>
          <p:cNvPr id="6" name="Picture 5"/>
          <p:cNvPicPr>
            <a:picLocks noChangeAspect="1"/>
          </p:cNvPicPr>
          <p:nvPr/>
        </p:nvPicPr>
        <p:blipFill>
          <a:blip r:embed="rId3"/>
          <a:stretch>
            <a:fillRect/>
          </a:stretch>
        </p:blipFill>
        <p:spPr>
          <a:xfrm rot="1111722">
            <a:off x="5085486" y="4392004"/>
            <a:ext cx="1729447" cy="310868"/>
          </a:xfrm>
          <a:prstGeom prst="rect">
            <a:avLst/>
          </a:prstGeom>
        </p:spPr>
      </p:pic>
    </p:spTree>
    <p:extLst>
      <p:ext uri="{BB962C8B-B14F-4D97-AF65-F5344CB8AC3E}">
        <p14:creationId xmlns:p14="http://schemas.microsoft.com/office/powerpoint/2010/main" val="22719522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bwMode="auto">
          <a:xfrm>
            <a:off x="3123776" y="1584067"/>
            <a:ext cx="5062024" cy="1589898"/>
          </a:xfrm>
          <a:prstGeom prst="wedgeRoundRectCallout">
            <a:avLst>
              <a:gd name="adj1" fmla="val -40579"/>
              <a:gd name="adj2" fmla="val 72887"/>
              <a:gd name="adj3" fmla="val 16667"/>
            </a:avLst>
          </a:prstGeom>
          <a:solidFill>
            <a:schemeClr val="bg1"/>
          </a:solidFill>
          <a:ln>
            <a:solidFill>
              <a:schemeClr val="tx1">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2013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6" name="Picture 5"/>
          <p:cNvPicPr>
            <a:picLocks noChangeAspect="1"/>
          </p:cNvPicPr>
          <p:nvPr/>
        </p:nvPicPr>
        <p:blipFill>
          <a:blip r:embed="rId3"/>
          <a:stretch>
            <a:fillRect/>
          </a:stretch>
        </p:blipFill>
        <p:spPr>
          <a:xfrm>
            <a:off x="3283245" y="2062267"/>
            <a:ext cx="4619444" cy="852572"/>
          </a:xfrm>
          <a:prstGeom prst="rect">
            <a:avLst/>
          </a:prstGeom>
        </p:spPr>
      </p:pic>
    </p:spTree>
    <p:extLst>
      <p:ext uri="{BB962C8B-B14F-4D97-AF65-F5344CB8AC3E}">
        <p14:creationId xmlns:p14="http://schemas.microsoft.com/office/powerpoint/2010/main" val="249801119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0" name="Straight Arrow Connector 39"/>
          <p:cNvCxnSpPr>
            <a:endCxn id="3" idx="1"/>
          </p:cNvCxnSpPr>
          <p:nvPr/>
        </p:nvCxnSpPr>
        <p:spPr>
          <a:xfrm flipH="1" flipV="1">
            <a:off x="1499893" y="3320950"/>
            <a:ext cx="1209414" cy="55184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H="1">
            <a:off x="2815087" y="2120371"/>
            <a:ext cx="5937967" cy="21711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flipH="1" flipV="1">
            <a:off x="2815087" y="2337488"/>
            <a:ext cx="5937967" cy="1612313"/>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a:stCxn id="138" idx="3"/>
          </p:cNvCxnSpPr>
          <p:nvPr/>
        </p:nvCxnSpPr>
        <p:spPr>
          <a:xfrm flipH="1" flipV="1">
            <a:off x="2815086" y="2337488"/>
            <a:ext cx="5993636" cy="3241150"/>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7601705" y="2068518"/>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37" name="TextBox 136"/>
          <p:cNvSpPr txBox="1"/>
          <p:nvPr/>
        </p:nvSpPr>
        <p:spPr>
          <a:xfrm>
            <a:off x="7601705" y="3786035"/>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38" name="TextBox 137"/>
          <p:cNvSpPr txBox="1"/>
          <p:nvPr/>
        </p:nvSpPr>
        <p:spPr>
          <a:xfrm>
            <a:off x="7601705" y="5350287"/>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42" name="TextBox 41"/>
          <p:cNvSpPr txBox="1"/>
          <p:nvPr/>
        </p:nvSpPr>
        <p:spPr>
          <a:xfrm>
            <a:off x="1869466" y="3644142"/>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
        <p:nvSpPr>
          <p:cNvPr id="3" name="Cloud 2"/>
          <p:cNvSpPr/>
          <p:nvPr/>
        </p:nvSpPr>
        <p:spPr bwMode="auto">
          <a:xfrm>
            <a:off x="191551" y="1317158"/>
            <a:ext cx="2616690" cy="2005931"/>
          </a:xfrm>
          <a:prstGeom prst="cloud">
            <a:avLst/>
          </a:prstGeom>
          <a:solidFill>
            <a:schemeClr val="bg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solidFill>
                  <a:srgbClr val="505050"/>
                </a:solidFill>
              </a:rPr>
              <a:t>central storage of all recent activity</a:t>
            </a:r>
          </a:p>
        </p:txBody>
      </p:sp>
    </p:spTree>
    <p:extLst>
      <p:ext uri="{BB962C8B-B14F-4D97-AF65-F5344CB8AC3E}">
        <p14:creationId xmlns:p14="http://schemas.microsoft.com/office/powerpoint/2010/main" val="1222530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500"/>
                                        <p:tgtEl>
                                          <p:spTgt spid="127"/>
                                        </p:tgtEl>
                                      </p:cBhvr>
                                    </p:animEffect>
                                  </p:childTnLst>
                                </p:cTn>
                              </p:par>
                              <p:par>
                                <p:cTn id="16" presetID="10"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500"/>
                                        <p:tgtEl>
                                          <p:spTgt spid="137"/>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fade">
                                      <p:cBhvr>
                                        <p:cTn id="29" dur="500"/>
                                        <p:tgtEl>
                                          <p:spTgt spid="1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8"/>
                                        </p:tgtEl>
                                        <p:attrNameLst>
                                          <p:attrName>style.visibility</p:attrName>
                                        </p:attrNameLst>
                                      </p:cBhvr>
                                      <p:to>
                                        <p:strVal val="visible"/>
                                      </p:to>
                                    </p:set>
                                    <p:animEffect transition="in" filter="fade">
                                      <p:cBhvr>
                                        <p:cTn id="3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37" grpId="0"/>
      <p:bldP spid="138"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6" name="Group 85"/>
          <p:cNvGrpSpPr/>
          <p:nvPr/>
        </p:nvGrpSpPr>
        <p:grpSpPr>
          <a:xfrm>
            <a:off x="6500292" y="3580635"/>
            <a:ext cx="442246" cy="1386597"/>
            <a:chOff x="1056289" y="3610304"/>
            <a:chExt cx="638504" cy="2002221"/>
          </a:xfrm>
        </p:grpSpPr>
        <p:sp>
          <p:nvSpPr>
            <p:cNvPr id="87" name="Oval 8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 name="Straight Connector 8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4289684" y="1639974"/>
            <a:ext cx="442246" cy="1386597"/>
            <a:chOff x="1056289" y="3610304"/>
            <a:chExt cx="638504" cy="2002221"/>
          </a:xfrm>
        </p:grpSpPr>
        <p:sp>
          <p:nvSpPr>
            <p:cNvPr id="57" name="Oval 5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8" name="Straight Connector 5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4295144" y="5474728"/>
            <a:ext cx="442246" cy="1386597"/>
            <a:chOff x="1056289" y="3610304"/>
            <a:chExt cx="638504" cy="2002221"/>
          </a:xfrm>
        </p:grpSpPr>
        <p:sp>
          <p:nvSpPr>
            <p:cNvPr id="45" name="Oval 4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46" name="Straight Connector 4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6193969" y="5332796"/>
            <a:ext cx="442246" cy="1386597"/>
            <a:chOff x="1056289" y="3610304"/>
            <a:chExt cx="638504" cy="2002221"/>
          </a:xfrm>
        </p:grpSpPr>
        <p:sp>
          <p:nvSpPr>
            <p:cNvPr id="51" name="Oval 5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2" name="Straight Connector 5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a:off x="4719762" y="4005846"/>
            <a:ext cx="442246" cy="1386597"/>
            <a:chOff x="1056289" y="3610304"/>
            <a:chExt cx="638504" cy="2002221"/>
          </a:xfrm>
        </p:grpSpPr>
        <p:sp>
          <p:nvSpPr>
            <p:cNvPr id="81" name="Oval 8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2" name="Straight Connector 8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7400591" y="4698890"/>
            <a:ext cx="442246" cy="1386597"/>
            <a:chOff x="1056289" y="3610304"/>
            <a:chExt cx="638504" cy="2002221"/>
          </a:xfrm>
        </p:grpSpPr>
        <p:sp>
          <p:nvSpPr>
            <p:cNvPr id="75" name="Oval 7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6" name="Straight Connector 7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6188781" y="1345418"/>
            <a:ext cx="442246" cy="1386597"/>
            <a:chOff x="1056289" y="3610304"/>
            <a:chExt cx="638504" cy="2002221"/>
          </a:xfrm>
        </p:grpSpPr>
        <p:sp>
          <p:nvSpPr>
            <p:cNvPr id="63" name="Oval 6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4" name="Straight Connector 6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a:off x="7678311" y="2422795"/>
            <a:ext cx="442246" cy="1386597"/>
            <a:chOff x="1056289" y="3610304"/>
            <a:chExt cx="638504" cy="2002221"/>
          </a:xfrm>
        </p:grpSpPr>
        <p:sp>
          <p:nvSpPr>
            <p:cNvPr id="69" name="Oval 6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0" name="Straight Connector 6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a:off x="5474356" y="3021562"/>
            <a:ext cx="442246" cy="1386597"/>
            <a:chOff x="1056289" y="3610304"/>
            <a:chExt cx="638504" cy="2002221"/>
          </a:xfrm>
        </p:grpSpPr>
        <p:sp>
          <p:nvSpPr>
            <p:cNvPr id="93" name="Oval 9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1869466" y="3644142"/>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cxnSp>
        <p:nvCxnSpPr>
          <p:cNvPr id="140" name="Straight Arrow Connector 139"/>
          <p:cNvCxnSpPr/>
          <p:nvPr/>
        </p:nvCxnSpPr>
        <p:spPr>
          <a:xfrm flipH="1">
            <a:off x="2815087" y="2120371"/>
            <a:ext cx="5937967" cy="21711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H="1" flipV="1">
            <a:off x="2815087" y="2337488"/>
            <a:ext cx="5937967" cy="1612313"/>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a:stCxn id="145" idx="3"/>
          </p:cNvCxnSpPr>
          <p:nvPr/>
        </p:nvCxnSpPr>
        <p:spPr>
          <a:xfrm flipH="1" flipV="1">
            <a:off x="2815086" y="2337488"/>
            <a:ext cx="5993636" cy="3241150"/>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7601705" y="2068518"/>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44" name="TextBox 143"/>
          <p:cNvSpPr txBox="1"/>
          <p:nvPr/>
        </p:nvSpPr>
        <p:spPr>
          <a:xfrm>
            <a:off x="7601705" y="3786035"/>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45" name="TextBox 144"/>
          <p:cNvSpPr txBox="1"/>
          <p:nvPr/>
        </p:nvSpPr>
        <p:spPr>
          <a:xfrm>
            <a:off x="7601705" y="5350287"/>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cxnSp>
        <p:nvCxnSpPr>
          <p:cNvPr id="147" name="Straight Arrow Connector 146"/>
          <p:cNvCxnSpPr/>
          <p:nvPr/>
        </p:nvCxnSpPr>
        <p:spPr>
          <a:xfrm flipH="1">
            <a:off x="2815083" y="2120371"/>
            <a:ext cx="1347424" cy="21711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flipH="1">
            <a:off x="2815084" y="1880405"/>
            <a:ext cx="3373698" cy="457083"/>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flipH="1" flipV="1">
            <a:off x="2815084" y="2337487"/>
            <a:ext cx="1859518" cy="2203349"/>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flipH="1" flipV="1">
            <a:off x="2815083" y="2337487"/>
            <a:ext cx="1347424" cy="3672231"/>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flipH="1" flipV="1">
            <a:off x="2815084" y="2337484"/>
            <a:ext cx="3373698" cy="3530295"/>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flipH="1" flipV="1">
            <a:off x="2815087" y="2337488"/>
            <a:ext cx="4585507" cy="2896389"/>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flipH="1" flipV="1">
            <a:off x="2815084" y="2337484"/>
            <a:ext cx="4786618" cy="62029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H="1" flipV="1">
            <a:off x="2815087" y="2337487"/>
            <a:ext cx="2659273" cy="1219065"/>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flipH="1" flipV="1">
            <a:off x="2815083" y="2337488"/>
            <a:ext cx="3600009" cy="1778134"/>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endCxn id="100" idx="1"/>
          </p:cNvCxnSpPr>
          <p:nvPr/>
        </p:nvCxnSpPr>
        <p:spPr>
          <a:xfrm flipH="1" flipV="1">
            <a:off x="1499893" y="3320950"/>
            <a:ext cx="1209414" cy="55184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0" name="Cloud 99"/>
          <p:cNvSpPr/>
          <p:nvPr/>
        </p:nvSpPr>
        <p:spPr bwMode="auto">
          <a:xfrm>
            <a:off x="191551" y="1317158"/>
            <a:ext cx="2616690" cy="2005931"/>
          </a:xfrm>
          <a:prstGeom prst="cloud">
            <a:avLst/>
          </a:prstGeom>
          <a:solidFill>
            <a:schemeClr val="bg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solidFill>
                  <a:srgbClr val="505050"/>
                </a:solidFill>
              </a:rPr>
              <a:t>central storage of all recent activity</a:t>
            </a:r>
          </a:p>
        </p:txBody>
      </p:sp>
    </p:spTree>
    <p:extLst>
      <p:ext uri="{BB962C8B-B14F-4D97-AF65-F5344CB8AC3E}">
        <p14:creationId xmlns:p14="http://schemas.microsoft.com/office/powerpoint/2010/main" val="22800309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6" name="Group 85"/>
          <p:cNvGrpSpPr/>
          <p:nvPr/>
        </p:nvGrpSpPr>
        <p:grpSpPr>
          <a:xfrm>
            <a:off x="6500292" y="3580635"/>
            <a:ext cx="442246" cy="1386597"/>
            <a:chOff x="1056289" y="3610304"/>
            <a:chExt cx="638504" cy="2002221"/>
          </a:xfrm>
        </p:grpSpPr>
        <p:sp>
          <p:nvSpPr>
            <p:cNvPr id="87" name="Oval 8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 name="Straight Connector 8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4289684" y="1639974"/>
            <a:ext cx="442246" cy="1386597"/>
            <a:chOff x="1056289" y="3610304"/>
            <a:chExt cx="638504" cy="2002221"/>
          </a:xfrm>
        </p:grpSpPr>
        <p:sp>
          <p:nvSpPr>
            <p:cNvPr id="57" name="Oval 5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8" name="Straight Connector 5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4295144" y="5474728"/>
            <a:ext cx="442246" cy="1386597"/>
            <a:chOff x="1056289" y="3610304"/>
            <a:chExt cx="638504" cy="2002221"/>
          </a:xfrm>
        </p:grpSpPr>
        <p:sp>
          <p:nvSpPr>
            <p:cNvPr id="45" name="Oval 4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46" name="Straight Connector 4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6193969" y="5332796"/>
            <a:ext cx="442246" cy="1386597"/>
            <a:chOff x="1056289" y="3610304"/>
            <a:chExt cx="638504" cy="2002221"/>
          </a:xfrm>
        </p:grpSpPr>
        <p:sp>
          <p:nvSpPr>
            <p:cNvPr id="51" name="Oval 5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2" name="Straight Connector 5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a:off x="4719762" y="4005846"/>
            <a:ext cx="442246" cy="1386597"/>
            <a:chOff x="1056289" y="3610304"/>
            <a:chExt cx="638504" cy="2002221"/>
          </a:xfrm>
        </p:grpSpPr>
        <p:sp>
          <p:nvSpPr>
            <p:cNvPr id="81" name="Oval 8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2" name="Straight Connector 8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7400591" y="4698890"/>
            <a:ext cx="442246" cy="1386597"/>
            <a:chOff x="1056289" y="3610304"/>
            <a:chExt cx="638504" cy="2002221"/>
          </a:xfrm>
        </p:grpSpPr>
        <p:sp>
          <p:nvSpPr>
            <p:cNvPr id="75" name="Oval 7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6" name="Straight Connector 7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6188781" y="1345418"/>
            <a:ext cx="442246" cy="1386597"/>
            <a:chOff x="1056289" y="3610304"/>
            <a:chExt cx="638504" cy="2002221"/>
          </a:xfrm>
        </p:grpSpPr>
        <p:sp>
          <p:nvSpPr>
            <p:cNvPr id="63" name="Oval 6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4" name="Straight Connector 6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a:off x="7678311" y="2422795"/>
            <a:ext cx="442246" cy="1386597"/>
            <a:chOff x="1056289" y="3610304"/>
            <a:chExt cx="638504" cy="2002221"/>
          </a:xfrm>
        </p:grpSpPr>
        <p:sp>
          <p:nvSpPr>
            <p:cNvPr id="69" name="Oval 6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0" name="Straight Connector 6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a:off x="5474356" y="3021562"/>
            <a:ext cx="442246" cy="1386597"/>
            <a:chOff x="1056289" y="3610304"/>
            <a:chExt cx="638504" cy="2002221"/>
          </a:xfrm>
        </p:grpSpPr>
        <p:sp>
          <p:nvSpPr>
            <p:cNvPr id="93" name="Oval 9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40" name="Straight Arrow Connector 139"/>
          <p:cNvCxnSpPr/>
          <p:nvPr/>
        </p:nvCxnSpPr>
        <p:spPr>
          <a:xfrm flipH="1">
            <a:off x="2815087" y="2120371"/>
            <a:ext cx="5937967" cy="21711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H="1" flipV="1">
            <a:off x="2815087" y="2337488"/>
            <a:ext cx="5937967" cy="1612313"/>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a:stCxn id="145" idx="3"/>
          </p:cNvCxnSpPr>
          <p:nvPr/>
        </p:nvCxnSpPr>
        <p:spPr>
          <a:xfrm flipH="1" flipV="1">
            <a:off x="2815086" y="2337488"/>
            <a:ext cx="5993636" cy="3241150"/>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7601705" y="2068518"/>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44" name="TextBox 143"/>
          <p:cNvSpPr txBox="1"/>
          <p:nvPr/>
        </p:nvSpPr>
        <p:spPr>
          <a:xfrm>
            <a:off x="7601705" y="3786035"/>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sp>
        <p:nvSpPr>
          <p:cNvPr id="145" name="TextBox 144"/>
          <p:cNvSpPr txBox="1"/>
          <p:nvPr/>
        </p:nvSpPr>
        <p:spPr>
          <a:xfrm>
            <a:off x="7601705" y="5350287"/>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8272"/>
                </a:solidFill>
              </a:rPr>
              <a:t>Read</a:t>
            </a:r>
          </a:p>
        </p:txBody>
      </p:sp>
      <p:cxnSp>
        <p:nvCxnSpPr>
          <p:cNvPr id="147" name="Straight Arrow Connector 146"/>
          <p:cNvCxnSpPr/>
          <p:nvPr/>
        </p:nvCxnSpPr>
        <p:spPr>
          <a:xfrm flipH="1">
            <a:off x="2815083" y="2120371"/>
            <a:ext cx="1347424" cy="21711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flipH="1">
            <a:off x="2815084" y="1880405"/>
            <a:ext cx="3373698" cy="457083"/>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flipH="1" flipV="1">
            <a:off x="2815084" y="2337487"/>
            <a:ext cx="1859518" cy="2203349"/>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flipH="1" flipV="1">
            <a:off x="2815083" y="2337487"/>
            <a:ext cx="1347424" cy="3672231"/>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flipH="1" flipV="1">
            <a:off x="2815084" y="2337484"/>
            <a:ext cx="3373698" cy="3530295"/>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flipH="1" flipV="1">
            <a:off x="2815087" y="2337488"/>
            <a:ext cx="4585507" cy="2896389"/>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flipH="1" flipV="1">
            <a:off x="2815084" y="2337484"/>
            <a:ext cx="4786618" cy="620297"/>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H="1" flipV="1">
            <a:off x="2815087" y="2337487"/>
            <a:ext cx="2659273" cy="1219065"/>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flipH="1" flipV="1">
            <a:off x="2815083" y="2337488"/>
            <a:ext cx="3600009" cy="1778134"/>
          </a:xfrm>
          <a:prstGeom prst="straightConnector1">
            <a:avLst/>
          </a:prstGeom>
          <a:ln>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99" name="Group 98"/>
          <p:cNvGrpSpPr/>
          <p:nvPr/>
        </p:nvGrpSpPr>
        <p:grpSpPr>
          <a:xfrm>
            <a:off x="346564" y="4852397"/>
            <a:ext cx="442246" cy="1386597"/>
            <a:chOff x="1056289" y="3610304"/>
            <a:chExt cx="638504" cy="2002221"/>
          </a:xfrm>
        </p:grpSpPr>
        <p:sp>
          <p:nvSpPr>
            <p:cNvPr id="100" name="Oval 99"/>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1" name="Straight Connector 100"/>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5" name="Straight Arrow Connector 104"/>
          <p:cNvCxnSpPr>
            <a:endCxn id="117" idx="1"/>
          </p:cNvCxnSpPr>
          <p:nvPr/>
        </p:nvCxnSpPr>
        <p:spPr>
          <a:xfrm flipV="1">
            <a:off x="921719" y="3320950"/>
            <a:ext cx="578174" cy="2071493"/>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1106783" y="4166440"/>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EEF"/>
                </a:solidFill>
              </a:rPr>
              <a:t>Write</a:t>
            </a:r>
          </a:p>
        </p:txBody>
      </p:sp>
      <p:grpSp>
        <p:nvGrpSpPr>
          <p:cNvPr id="107" name="Group 106"/>
          <p:cNvGrpSpPr/>
          <p:nvPr/>
        </p:nvGrpSpPr>
        <p:grpSpPr>
          <a:xfrm>
            <a:off x="2095117" y="5124900"/>
            <a:ext cx="442246" cy="1386597"/>
            <a:chOff x="1056289" y="3610304"/>
            <a:chExt cx="638504" cy="2002221"/>
          </a:xfrm>
        </p:grpSpPr>
        <p:sp>
          <p:nvSpPr>
            <p:cNvPr id="108" name="Oval 107"/>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9" name="Straight Connector 108"/>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3" name="Straight Arrow Connector 112"/>
          <p:cNvCxnSpPr>
            <a:endCxn id="117" idx="1"/>
          </p:cNvCxnSpPr>
          <p:nvPr/>
        </p:nvCxnSpPr>
        <p:spPr>
          <a:xfrm flipH="1" flipV="1">
            <a:off x="1499896" y="3320952"/>
            <a:ext cx="556327" cy="2254169"/>
          </a:xfrm>
          <a:prstGeom prst="straightConnector1">
            <a:avLst/>
          </a:prstGeom>
          <a:ln>
            <a:headEnd type="none"/>
            <a:tailEnd type="triangle"/>
          </a:ln>
        </p:spPr>
        <p:style>
          <a:lnRef idx="1">
            <a:schemeClr val="accent2"/>
          </a:lnRef>
          <a:fillRef idx="0">
            <a:schemeClr val="accent2"/>
          </a:fillRef>
          <a:effectRef idx="0">
            <a:schemeClr val="accent2"/>
          </a:effectRef>
          <a:fontRef idx="minor">
            <a:schemeClr val="tx1"/>
          </a:fontRef>
        </p:style>
      </p:cxnSp>
      <p:sp>
        <p:nvSpPr>
          <p:cNvPr id="114" name="TextBox 113"/>
          <p:cNvSpPr txBox="1"/>
          <p:nvPr/>
        </p:nvSpPr>
        <p:spPr>
          <a:xfrm>
            <a:off x="1280915" y="4712388"/>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00A651"/>
                </a:solidFill>
              </a:rPr>
              <a:t>Write</a:t>
            </a:r>
          </a:p>
        </p:txBody>
      </p:sp>
      <p:sp>
        <p:nvSpPr>
          <p:cNvPr id="115" name="TextBox 114"/>
          <p:cNvSpPr txBox="1"/>
          <p:nvPr/>
        </p:nvSpPr>
        <p:spPr>
          <a:xfrm>
            <a:off x="1869466" y="3644142"/>
            <a:ext cx="1207019"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cxnSp>
        <p:nvCxnSpPr>
          <p:cNvPr id="116" name="Straight Arrow Connector 115"/>
          <p:cNvCxnSpPr>
            <a:endCxn id="117" idx="1"/>
          </p:cNvCxnSpPr>
          <p:nvPr/>
        </p:nvCxnSpPr>
        <p:spPr>
          <a:xfrm flipH="1" flipV="1">
            <a:off x="1499893" y="3320950"/>
            <a:ext cx="1209414" cy="55184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7" name="Cloud 116"/>
          <p:cNvSpPr/>
          <p:nvPr/>
        </p:nvSpPr>
        <p:spPr bwMode="auto">
          <a:xfrm>
            <a:off x="191551" y="1317158"/>
            <a:ext cx="2616690" cy="2005931"/>
          </a:xfrm>
          <a:prstGeom prst="cloud">
            <a:avLst/>
          </a:prstGeom>
          <a:solidFill>
            <a:schemeClr val="bg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solidFill>
                  <a:srgbClr val="505050"/>
                </a:solidFill>
              </a:rPr>
              <a:t>central storage of all recent activity</a:t>
            </a:r>
          </a:p>
        </p:txBody>
      </p:sp>
    </p:spTree>
    <p:extLst>
      <p:ext uri="{BB962C8B-B14F-4D97-AF65-F5344CB8AC3E}">
        <p14:creationId xmlns:p14="http://schemas.microsoft.com/office/powerpoint/2010/main" val="10541282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par>
                                <p:cTn id="11" presetID="10" presetClass="entr" presetSubtype="0" fill="hold" nodeType="with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fade">
                                      <p:cBhvr>
                                        <p:cTn id="1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Posting to the newsfeed</a:t>
            </a:r>
            <a:endParaRPr lang="en-US" dirty="0"/>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386999364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39" name="Rectangle 38"/>
          <p:cNvSpPr/>
          <p:nvPr/>
        </p:nvSpPr>
        <p:spPr>
          <a:xfrm>
            <a:off x="0"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18" name="Rectangle 17"/>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30" name="Rectangle 29"/>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41" name="Rectangle 40"/>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23" name="Rectangle 22"/>
          <p:cNvSpPr/>
          <p:nvPr/>
        </p:nvSpPr>
        <p:spPr>
          <a:xfrm>
            <a:off x="4710315"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24" name="Rectangle 23"/>
          <p:cNvSpPr/>
          <p:nvPr/>
        </p:nvSpPr>
        <p:spPr>
          <a:xfrm>
            <a:off x="4710315"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25" name="Rectangle 24"/>
          <p:cNvSpPr/>
          <p:nvPr/>
        </p:nvSpPr>
        <p:spPr>
          <a:xfrm>
            <a:off x="7060809"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26" name="Rectangle 25"/>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3" name="Title 2"/>
          <p:cNvSpPr>
            <a:spLocks noGrp="1"/>
          </p:cNvSpPr>
          <p:nvPr>
            <p:ph type="title"/>
          </p:nvPr>
        </p:nvSpPr>
        <p:spPr/>
        <p:txBody>
          <a:bodyPr/>
          <a:lstStyle/>
          <a:p>
            <a:r>
              <a:rPr lang="en-US" dirty="0" smtClean="0"/>
              <a:t>Matt’s Personal Site</a:t>
            </a:r>
            <a:endParaRPr lang="en-US" dirty="0"/>
          </a:p>
        </p:txBody>
      </p:sp>
      <p:sp>
        <p:nvSpPr>
          <p:cNvPr id="31" name="Rectangle 30"/>
          <p:cNvSpPr/>
          <p:nvPr/>
        </p:nvSpPr>
        <p:spPr>
          <a:xfrm>
            <a:off x="-2"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33" name="Rectangle 32"/>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36" name="Rectangle 35"/>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37" name="Rectangle 36"/>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44" name="Rectangle 43"/>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48" name="Rectangle 47"/>
          <p:cNvSpPr/>
          <p:nvPr/>
        </p:nvSpPr>
        <p:spPr>
          <a:xfrm>
            <a:off x="4710315"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49" name="Rectangle 48"/>
          <p:cNvSpPr/>
          <p:nvPr/>
        </p:nvSpPr>
        <p:spPr>
          <a:xfrm>
            <a:off x="4710315"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sites</a:t>
            </a:r>
          </a:p>
        </p:txBody>
      </p:sp>
      <p:sp>
        <p:nvSpPr>
          <p:cNvPr id="50" name="Rectangle 49"/>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1" name="Rectangle 50"/>
          <p:cNvSpPr/>
          <p:nvPr/>
        </p:nvSpPr>
        <p:spPr>
          <a:xfrm>
            <a:off x="7060809"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sp>
        <p:nvSpPr>
          <p:cNvPr id="22" name="Rectangle 21"/>
          <p:cNvSpPr/>
          <p:nvPr/>
        </p:nvSpPr>
        <p:spPr>
          <a:xfrm>
            <a:off x="-1" y="3152802"/>
            <a:ext cx="2303859" cy="1005831"/>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data visible to all users and services</a:t>
            </a:r>
          </a:p>
        </p:txBody>
      </p:sp>
      <p:sp>
        <p:nvSpPr>
          <p:cNvPr id="27" name="Rectangle 26"/>
          <p:cNvSpPr/>
          <p:nvPr/>
        </p:nvSpPr>
        <p:spPr>
          <a:xfrm>
            <a:off x="3" y="1845422"/>
            <a:ext cx="4654355" cy="1017423"/>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all newsfeed-related activity</a:t>
            </a: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0094" y="195019"/>
            <a:ext cx="1119283" cy="1119124"/>
          </a:xfrm>
          <a:prstGeom prst="rect">
            <a:avLst/>
          </a:prstGeom>
        </p:spPr>
      </p:pic>
    </p:spTree>
    <p:extLst>
      <p:ext uri="{BB962C8B-B14F-4D97-AF65-F5344CB8AC3E}">
        <p14:creationId xmlns:p14="http://schemas.microsoft.com/office/powerpoint/2010/main" val="5889137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1" grpId="0" animBg="1"/>
      <p:bldP spid="33" grpId="0" animBg="1"/>
      <p:bldP spid="22"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3203714"/>
          </a:xfrm>
        </p:spPr>
        <p:txBody>
          <a:bodyPr/>
          <a:lstStyle/>
          <a:p>
            <a:r>
              <a:rPr lang="en-US" dirty="0" smtClean="0">
                <a:solidFill>
                  <a:srgbClr val="505050"/>
                </a:solidFill>
                <a:latin typeface="Segoe UI Light"/>
              </a:rPr>
              <a:t>If </a:t>
            </a:r>
            <a:r>
              <a:rPr lang="en-US" dirty="0">
                <a:solidFill>
                  <a:srgbClr val="505050"/>
                </a:solidFill>
                <a:latin typeface="Segoe UI Light"/>
              </a:rPr>
              <a:t>you run out of space on your personal site, you won't be able to </a:t>
            </a:r>
            <a:r>
              <a:rPr lang="en-US" dirty="0" smtClean="0">
                <a:solidFill>
                  <a:srgbClr val="505050"/>
                </a:solidFill>
                <a:latin typeface="Segoe UI Light"/>
              </a:rPr>
              <a:t>post</a:t>
            </a:r>
          </a:p>
          <a:p>
            <a:endParaRPr lang="en-US" dirty="0">
              <a:solidFill>
                <a:srgbClr val="505050"/>
              </a:solidFill>
              <a:latin typeface="Segoe UI Light"/>
            </a:endParaRPr>
          </a:p>
          <a:p>
            <a:r>
              <a:rPr lang="en-US" dirty="0">
                <a:solidFill>
                  <a:srgbClr val="505050"/>
                </a:solidFill>
                <a:latin typeface="Segoe UI Light"/>
              </a:rPr>
              <a:t>Make sure users have enough space for docs and </a:t>
            </a:r>
            <a:r>
              <a:rPr lang="en-US" dirty="0" smtClean="0">
                <a:solidFill>
                  <a:srgbClr val="505050"/>
                </a:solidFill>
                <a:latin typeface="Segoe UI Light"/>
              </a:rPr>
              <a:t>conversations</a:t>
            </a:r>
            <a:endParaRPr lang="en-US" dirty="0">
              <a:solidFill>
                <a:srgbClr val="505050"/>
              </a:solidFill>
              <a:latin typeface="Segoe UI Light"/>
            </a:endParaRPr>
          </a:p>
        </p:txBody>
      </p:sp>
    </p:spTree>
    <p:extLst>
      <p:ext uri="{BB962C8B-B14F-4D97-AF65-F5344CB8AC3E}">
        <p14:creationId xmlns:p14="http://schemas.microsoft.com/office/powerpoint/2010/main" val="259731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latin typeface="Segoe UI Light" panose="020B0502040204020203" pitchFamily="34" charset="0"/>
                <a:cs typeface="Segoe UI Light" panose="020B0502040204020203" pitchFamily="34" charset="0"/>
              </a:rPr>
              <a:t>Breaking Down the SharePoint 2013 Newsfeed</a:t>
            </a:r>
            <a:endParaRPr lang="en-US" dirty="0"/>
          </a:p>
        </p:txBody>
      </p:sp>
      <p:sp>
        <p:nvSpPr>
          <p:cNvPr id="3" name="Text Placeholder 2"/>
          <p:cNvSpPr>
            <a:spLocks noGrp="1"/>
          </p:cNvSpPr>
          <p:nvPr>
            <p:ph type="body" sz="quarter" idx="12"/>
          </p:nvPr>
        </p:nvSpPr>
        <p:spPr/>
        <p:txBody>
          <a:bodyPr/>
          <a:lstStyle/>
          <a:p>
            <a:r>
              <a:rPr lang="en-US" sz="2900" dirty="0">
                <a:latin typeface="Segoe UI Light" panose="020B0502040204020203" pitchFamily="34" charset="0"/>
                <a:cs typeface="Segoe UI Light" panose="020B0502040204020203" pitchFamily="34" charset="0"/>
              </a:rPr>
              <a:t>Ben Wilde and Matt Feczko</a:t>
            </a:r>
          </a:p>
          <a:p>
            <a:r>
              <a:rPr lang="en-US" sz="2900" dirty="0">
                <a:latin typeface="Segoe UI Light" panose="020B0502040204020203" pitchFamily="34" charset="0"/>
                <a:cs typeface="Segoe UI Light" panose="020B0502040204020203" pitchFamily="34" charset="0"/>
              </a:rPr>
              <a:t>SharePoint Program Managers</a:t>
            </a:r>
          </a:p>
          <a:p>
            <a:endParaRPr lang="en-US" dirty="0"/>
          </a:p>
        </p:txBody>
      </p:sp>
      <p:sp>
        <p:nvSpPr>
          <p:cNvPr id="4" name="Rectangle 3"/>
          <p:cNvSpPr/>
          <p:nvPr/>
        </p:nvSpPr>
        <p:spPr>
          <a:xfrm>
            <a:off x="11096899" y="924120"/>
            <a:ext cx="1041105" cy="401927"/>
          </a:xfrm>
          <a:prstGeom prst="rect">
            <a:avLst/>
          </a:prstGeom>
        </p:spPr>
        <p:txBody>
          <a:bodyPr wrap="none" lIns="93243" tIns="46620" rIns="93243" bIns="46620">
            <a:spAutoFit/>
          </a:bodyPr>
          <a:lstStyle/>
          <a:p>
            <a:pPr algn="r" defTabSz="932425"/>
            <a:r>
              <a:rPr lang="en-US" sz="2000" dirty="0" smtClean="0">
                <a:solidFill>
                  <a:srgbClr val="505050"/>
                </a:solidFill>
                <a:cs typeface="Segoe UI" pitchFamily="34" charset="0"/>
              </a:rPr>
              <a:t>SPC229</a:t>
            </a:r>
            <a:endParaRPr lang="en-US" sz="2000" dirty="0">
              <a:solidFill>
                <a:srgbClr val="505050"/>
              </a:solidFill>
              <a:cs typeface="Segoe UI" pitchFamily="34" charset="0"/>
            </a:endParaRPr>
          </a:p>
        </p:txBody>
      </p:sp>
    </p:spTree>
    <p:extLst>
      <p:ext uri="{BB962C8B-B14F-4D97-AF65-F5344CB8AC3E}">
        <p14:creationId xmlns:p14="http://schemas.microsoft.com/office/powerpoint/2010/main" val="26323401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the newsfeed</a:t>
            </a:r>
            <a:endParaRPr lang="en-US" dirty="0"/>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6340524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the newsfeed</a:t>
            </a:r>
            <a:endParaRPr lang="en-US" dirty="0"/>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55690269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5" name="Rectangle 24"/>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26" name="Rectangle 25"/>
          <p:cNvSpPr/>
          <p:nvPr/>
        </p:nvSpPr>
        <p:spPr>
          <a:xfrm>
            <a:off x="10485964" y="2478326"/>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1" name="Rectangle 30"/>
          <p:cNvSpPr/>
          <p:nvPr/>
        </p:nvSpPr>
        <p:spPr>
          <a:xfrm>
            <a:off x="2098656"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3" name="Rectangle 32"/>
          <p:cNvSpPr/>
          <p:nvPr/>
        </p:nvSpPr>
        <p:spPr>
          <a:xfrm>
            <a:off x="4195482"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5" name="Rectangle 34"/>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6" name="Rectangle 35"/>
          <p:cNvSpPr/>
          <p:nvPr/>
        </p:nvSpPr>
        <p:spPr>
          <a:xfrm>
            <a:off x="2098659"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7" name="Rectangle 36"/>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39" name="Rectangle 38"/>
          <p:cNvSpPr/>
          <p:nvPr/>
        </p:nvSpPr>
        <p:spPr>
          <a:xfrm>
            <a:off x="629230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0" name="Rectangle 39"/>
          <p:cNvSpPr/>
          <p:nvPr/>
        </p:nvSpPr>
        <p:spPr>
          <a:xfrm>
            <a:off x="4195482" y="5968661"/>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4" name="Rectangle 43"/>
          <p:cNvSpPr/>
          <p:nvPr/>
        </p:nvSpPr>
        <p:spPr>
          <a:xfrm>
            <a:off x="4195482"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5" name="Rectangle 44"/>
          <p:cNvSpPr/>
          <p:nvPr/>
        </p:nvSpPr>
        <p:spPr>
          <a:xfrm>
            <a:off x="2098656"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6" name="Rectangle 45"/>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7" name="Rectangle 46"/>
          <p:cNvSpPr/>
          <p:nvPr/>
        </p:nvSpPr>
        <p:spPr>
          <a:xfrm>
            <a:off x="10485964"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8" name="Rectangle 47"/>
          <p:cNvSpPr/>
          <p:nvPr/>
        </p:nvSpPr>
        <p:spPr>
          <a:xfrm>
            <a:off x="838913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49" name="Rectangle 48"/>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0" name="Rectangle 49"/>
          <p:cNvSpPr/>
          <p:nvPr/>
        </p:nvSpPr>
        <p:spPr>
          <a:xfrm>
            <a:off x="4195482" y="4879657"/>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1" name="Rectangle 50"/>
          <p:cNvSpPr/>
          <p:nvPr/>
        </p:nvSpPr>
        <p:spPr>
          <a:xfrm>
            <a:off x="6292308" y="4879657"/>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3" name="Rectangle 52"/>
          <p:cNvSpPr/>
          <p:nvPr/>
        </p:nvSpPr>
        <p:spPr>
          <a:xfrm>
            <a:off x="4195482"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a:p>
            <a:pPr defTabSz="932425"/>
            <a:r>
              <a:rPr lang="en-US" sz="2000" dirty="0">
                <a:solidFill>
                  <a:srgbClr val="FFFFFF"/>
                </a:solidFill>
                <a:latin typeface="Segoe UI Light"/>
              </a:rPr>
              <a:t>followed sites</a:t>
            </a:r>
          </a:p>
        </p:txBody>
      </p:sp>
      <p:sp>
        <p:nvSpPr>
          <p:cNvPr id="56" name="Rectangle 55"/>
          <p:cNvSpPr/>
          <p:nvPr/>
        </p:nvSpPr>
        <p:spPr>
          <a:xfrm>
            <a:off x="4195482" y="5968661"/>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55" name="Rectangle 54"/>
          <p:cNvSpPr/>
          <p:nvPr/>
        </p:nvSpPr>
        <p:spPr>
          <a:xfrm>
            <a:off x="4195482" y="5968661"/>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people followed #tags</a:t>
            </a:r>
          </a:p>
        </p:txBody>
      </p:sp>
      <p:sp>
        <p:nvSpPr>
          <p:cNvPr id="57" name="Rectangle 56"/>
          <p:cNvSpPr/>
          <p:nvPr/>
        </p:nvSpPr>
        <p:spPr>
          <a:xfrm>
            <a:off x="6292308"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recent activity for followed items</a:t>
            </a:r>
          </a:p>
        </p:txBody>
      </p:sp>
      <p:pic>
        <p:nvPicPr>
          <p:cNvPr id="27" name="Picture 26"/>
          <p:cNvPicPr>
            <a:picLocks noChangeAspect="1"/>
          </p:cNvPicPr>
          <p:nvPr/>
        </p:nvPicPr>
        <p:blipFill rotWithShape="1">
          <a:blip r:embed="rId3"/>
          <a:srcRect l="15616" t="20278" r="45411" b="62500"/>
          <a:stretch/>
        </p:blipFill>
        <p:spPr>
          <a:xfrm>
            <a:off x="4337450" y="644938"/>
            <a:ext cx="5868462" cy="1204613"/>
          </a:xfrm>
          <a:prstGeom prst="rect">
            <a:avLst/>
          </a:prstGeom>
        </p:spPr>
      </p:pic>
    </p:spTree>
    <p:extLst>
      <p:ext uri="{BB962C8B-B14F-4D97-AF65-F5344CB8AC3E}">
        <p14:creationId xmlns:p14="http://schemas.microsoft.com/office/powerpoint/2010/main" val="1845055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3" grpId="0" animBg="1"/>
      <p:bldP spid="56" grpId="0" animBg="1"/>
      <p:bldP spid="55" grpId="0" animBg="1"/>
      <p:bldP spid="5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3203714"/>
          </a:xfrm>
        </p:spPr>
        <p:txBody>
          <a:bodyPr/>
          <a:lstStyle/>
          <a:p>
            <a:r>
              <a:rPr lang="en-US" dirty="0">
                <a:solidFill>
                  <a:srgbClr val="505050"/>
                </a:solidFill>
              </a:rPr>
              <a:t>Number of activities shown in the feed is limited by the amount of RAM on the </a:t>
            </a:r>
            <a:r>
              <a:rPr lang="en-US" dirty="0" smtClean="0">
                <a:solidFill>
                  <a:srgbClr val="505050"/>
                </a:solidFill>
              </a:rPr>
              <a:t>machine</a:t>
            </a:r>
            <a:endParaRPr lang="en-US" dirty="0">
              <a:solidFill>
                <a:srgbClr val="505050"/>
              </a:solidFill>
            </a:endParaRPr>
          </a:p>
          <a:p>
            <a:endParaRPr lang="en-US" dirty="0">
              <a:solidFill>
                <a:srgbClr val="505050"/>
              </a:solidFill>
            </a:endParaRPr>
          </a:p>
          <a:p>
            <a:r>
              <a:rPr lang="en-US" dirty="0">
                <a:solidFill>
                  <a:srgbClr val="505050"/>
                </a:solidFill>
              </a:rPr>
              <a:t>In the event that there is plenty of RAM, activities have a seven day TTL, but that can be </a:t>
            </a:r>
            <a:r>
              <a:rPr lang="en-US" dirty="0" smtClean="0">
                <a:solidFill>
                  <a:srgbClr val="505050"/>
                </a:solidFill>
              </a:rPr>
              <a:t>configured</a:t>
            </a:r>
            <a:endParaRPr lang="en-US" dirty="0">
              <a:solidFill>
                <a:srgbClr val="505050"/>
              </a:solidFill>
            </a:endParaRPr>
          </a:p>
        </p:txBody>
      </p:sp>
    </p:spTree>
    <p:extLst>
      <p:ext uri="{BB962C8B-B14F-4D97-AF65-F5344CB8AC3E}">
        <p14:creationId xmlns:p14="http://schemas.microsoft.com/office/powerpoint/2010/main" val="22549750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Replying to a post</a:t>
            </a:r>
            <a:endParaRPr lang="en-US" dirty="0"/>
          </a:p>
        </p:txBody>
      </p:sp>
      <p:sp>
        <p:nvSpPr>
          <p:cNvPr id="3" name="Content Placeholder 2"/>
          <p:cNvSpPr>
            <a:spLocks noGrp="1"/>
          </p:cNvSpPr>
          <p:nvPr>
            <p:ph type="body" sz="quarter" idx="10"/>
          </p:nvPr>
        </p:nvSpPr>
        <p:spPr/>
        <p:txBody>
          <a:bodyPr>
            <a:normAutofit fontScale="92500" lnSpcReduction="20000"/>
          </a:bodyPr>
          <a:lstStyle/>
          <a:p>
            <a:r>
              <a:rPr lang="en-US" dirty="0" smtClean="0"/>
              <a:t>Demo</a:t>
            </a:r>
          </a:p>
          <a:p>
            <a:pPr lvl="1"/>
            <a:endParaRPr lang="en-US" dirty="0"/>
          </a:p>
        </p:txBody>
      </p:sp>
    </p:spTree>
    <p:extLst>
      <p:ext uri="{BB962C8B-B14F-4D97-AF65-F5344CB8AC3E}">
        <p14:creationId xmlns:p14="http://schemas.microsoft.com/office/powerpoint/2010/main" val="267648950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Replying to a post</a:t>
            </a:r>
            <a:endParaRPr lang="en-US" dirty="0"/>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403159363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4" name="Rectangle 23"/>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25" name="Rectangle 24"/>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26" name="Rectangle 25"/>
          <p:cNvSpPr/>
          <p:nvPr/>
        </p:nvSpPr>
        <p:spPr>
          <a:xfrm>
            <a:off x="2098656"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5" name="Rectangle 34"/>
          <p:cNvSpPr/>
          <p:nvPr/>
        </p:nvSpPr>
        <p:spPr>
          <a:xfrm>
            <a:off x="4195482"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6" name="Rectangle 35"/>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7" name="Rectangle 36"/>
          <p:cNvSpPr/>
          <p:nvPr/>
        </p:nvSpPr>
        <p:spPr>
          <a:xfrm>
            <a:off x="2098660"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9" name="Rectangle 38"/>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0" name="Rectangle 39"/>
          <p:cNvSpPr/>
          <p:nvPr/>
        </p:nvSpPr>
        <p:spPr>
          <a:xfrm>
            <a:off x="629230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4" name="Rectangle 43"/>
          <p:cNvSpPr/>
          <p:nvPr/>
        </p:nvSpPr>
        <p:spPr>
          <a:xfrm>
            <a:off x="4195482" y="597395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5" name="Rectangle 44"/>
          <p:cNvSpPr/>
          <p:nvPr/>
        </p:nvSpPr>
        <p:spPr>
          <a:xfrm>
            <a:off x="4195481"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6" name="Rectangle 45"/>
          <p:cNvSpPr/>
          <p:nvPr/>
        </p:nvSpPr>
        <p:spPr>
          <a:xfrm>
            <a:off x="2098656"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7" name="Rectangle 46"/>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8" name="Rectangle 47"/>
          <p:cNvSpPr/>
          <p:nvPr/>
        </p:nvSpPr>
        <p:spPr>
          <a:xfrm>
            <a:off x="10485964"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9" name="Rectangle 48"/>
          <p:cNvSpPr/>
          <p:nvPr/>
        </p:nvSpPr>
        <p:spPr>
          <a:xfrm>
            <a:off x="8389137"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0" name="Rectangle 49"/>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1" name="Rectangle 50"/>
          <p:cNvSpPr/>
          <p:nvPr/>
        </p:nvSpPr>
        <p:spPr>
          <a:xfrm>
            <a:off x="4195481" y="4879657"/>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2" name="Rectangle 51"/>
          <p:cNvSpPr/>
          <p:nvPr/>
        </p:nvSpPr>
        <p:spPr>
          <a:xfrm>
            <a:off x="6292308" y="4879657"/>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3" name="Rectangle 52"/>
          <p:cNvSpPr/>
          <p:nvPr/>
        </p:nvSpPr>
        <p:spPr>
          <a:xfrm>
            <a:off x="4195481"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 on Matt’s site</a:t>
            </a:r>
          </a:p>
        </p:txBody>
      </p:sp>
      <p:sp>
        <p:nvSpPr>
          <p:cNvPr id="56" name="Rectangle 55"/>
          <p:cNvSpPr/>
          <p:nvPr/>
        </p:nvSpPr>
        <p:spPr>
          <a:xfrm>
            <a:off x="6292308"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a:t>
            </a:r>
          </a:p>
        </p:txBody>
      </p:sp>
      <p:sp>
        <p:nvSpPr>
          <p:cNvPr id="57" name="Rectangle 56"/>
          <p:cNvSpPr/>
          <p:nvPr/>
        </p:nvSpPr>
        <p:spPr>
          <a:xfrm>
            <a:off x="4195481"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 on Ben’s site</a:t>
            </a:r>
          </a:p>
        </p:txBody>
      </p:sp>
      <p:pic>
        <p:nvPicPr>
          <p:cNvPr id="4" name="Picture 3"/>
          <p:cNvPicPr>
            <a:picLocks noChangeAspect="1"/>
          </p:cNvPicPr>
          <p:nvPr/>
        </p:nvPicPr>
        <p:blipFill>
          <a:blip r:embed="rId3"/>
          <a:stretch>
            <a:fillRect/>
          </a:stretch>
        </p:blipFill>
        <p:spPr>
          <a:xfrm>
            <a:off x="3354305" y="280644"/>
            <a:ext cx="7155502" cy="1722163"/>
          </a:xfrm>
          <a:prstGeom prst="rect">
            <a:avLst/>
          </a:prstGeom>
        </p:spPr>
      </p:pic>
    </p:spTree>
    <p:extLst>
      <p:ext uri="{BB962C8B-B14F-4D97-AF65-F5344CB8AC3E}">
        <p14:creationId xmlns:p14="http://schemas.microsoft.com/office/powerpoint/2010/main" val="3222403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500"/>
                            </p:stCondLst>
                            <p:childTnLst>
                              <p:par>
                                <p:cTn id="27" presetID="1" presetClass="exit" presetSubtype="0" fill="hold" grpId="1" nodeType="afterEffect">
                                  <p:stCondLst>
                                    <p:cond delay="0"/>
                                  </p:stCondLst>
                                  <p:childTnLst>
                                    <p:set>
                                      <p:cBhvr>
                                        <p:cTn id="28" dur="1" fill="hold">
                                          <p:stCondLst>
                                            <p:cond delay="0"/>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3" grpId="1" animBg="1"/>
      <p:bldP spid="56" grpId="0" animBg="1"/>
      <p:bldP spid="5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Matt’s Personal Site</a:t>
            </a:r>
            <a:endParaRPr lang="en-US" dirty="0"/>
          </a:p>
        </p:txBody>
      </p:sp>
      <p:sp>
        <p:nvSpPr>
          <p:cNvPr id="21" name="Rectangle 20"/>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27" name="Rectangle 26"/>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35" name="Rectangle 34"/>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36" name="Rectangle 35"/>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37" name="Rectangle 36"/>
          <p:cNvSpPr/>
          <p:nvPr/>
        </p:nvSpPr>
        <p:spPr>
          <a:xfrm>
            <a:off x="4710315"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39" name="Rectangle 38"/>
          <p:cNvSpPr/>
          <p:nvPr/>
        </p:nvSpPr>
        <p:spPr>
          <a:xfrm>
            <a:off x="4710315"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44" name="Rectangle 43"/>
          <p:cNvSpPr/>
          <p:nvPr/>
        </p:nvSpPr>
        <p:spPr>
          <a:xfrm>
            <a:off x="7060809"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45" name="Rectangle 44"/>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46" name="Rectangle 45"/>
          <p:cNvSpPr/>
          <p:nvPr/>
        </p:nvSpPr>
        <p:spPr>
          <a:xfrm>
            <a:off x="-2"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48" name="Rectangle 47"/>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49" name="Rectangle 48"/>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50" name="Rectangle 49"/>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1" name="Rectangle 50"/>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52" name="Rectangle 51"/>
          <p:cNvSpPr/>
          <p:nvPr/>
        </p:nvSpPr>
        <p:spPr>
          <a:xfrm>
            <a:off x="4710315"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53" name="Rectangle 52"/>
          <p:cNvSpPr/>
          <p:nvPr/>
        </p:nvSpPr>
        <p:spPr>
          <a:xfrm>
            <a:off x="4710315"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sites</a:t>
            </a:r>
          </a:p>
        </p:txBody>
      </p:sp>
      <p:sp>
        <p:nvSpPr>
          <p:cNvPr id="54" name="Rectangle 53"/>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5" name="Rectangle 54"/>
          <p:cNvSpPr/>
          <p:nvPr/>
        </p:nvSpPr>
        <p:spPr>
          <a:xfrm>
            <a:off x="7060809"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sp>
        <p:nvSpPr>
          <p:cNvPr id="56" name="Rectangle 55"/>
          <p:cNvSpPr/>
          <p:nvPr/>
        </p:nvSpPr>
        <p:spPr>
          <a:xfrm>
            <a:off x="-1" y="3152802"/>
            <a:ext cx="2303859" cy="1005831"/>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data visible to all users and services</a:t>
            </a:r>
          </a:p>
        </p:txBody>
      </p:sp>
      <p:sp>
        <p:nvSpPr>
          <p:cNvPr id="57" name="Rectangle 56"/>
          <p:cNvSpPr/>
          <p:nvPr/>
        </p:nvSpPr>
        <p:spPr>
          <a:xfrm>
            <a:off x="3" y="1845422"/>
            <a:ext cx="4654355" cy="1017423"/>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all newsfeed-related activity</a:t>
            </a:r>
          </a:p>
        </p:txBody>
      </p:sp>
      <p:sp>
        <p:nvSpPr>
          <p:cNvPr id="22" name="Rectangle 21"/>
          <p:cNvSpPr/>
          <p:nvPr/>
        </p:nvSpPr>
        <p:spPr>
          <a:xfrm>
            <a:off x="0" y="4898758"/>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0094" y="195019"/>
            <a:ext cx="1119283" cy="1119124"/>
          </a:xfrm>
          <a:prstGeom prst="rect">
            <a:avLst/>
          </a:prstGeom>
        </p:spPr>
      </p:pic>
    </p:spTree>
    <p:extLst>
      <p:ext uri="{BB962C8B-B14F-4D97-AF65-F5344CB8AC3E}">
        <p14:creationId xmlns:p14="http://schemas.microsoft.com/office/powerpoint/2010/main" val="5015363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56" grpId="0" animBg="1"/>
      <p:bldP spid="57"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Ben’s Personal Site</a:t>
            </a:r>
            <a:endParaRPr lang="en-US" dirty="0"/>
          </a:p>
        </p:txBody>
      </p:sp>
      <p:sp>
        <p:nvSpPr>
          <p:cNvPr id="21" name="Rectangle 20"/>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22" name="Rectangle 21"/>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27" name="Rectangle 26"/>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28" name="Rectangle 27"/>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35" name="Rectangle 34"/>
          <p:cNvSpPr/>
          <p:nvPr/>
        </p:nvSpPr>
        <p:spPr>
          <a:xfrm>
            <a:off x="4710315"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36" name="Rectangle 35"/>
          <p:cNvSpPr/>
          <p:nvPr/>
        </p:nvSpPr>
        <p:spPr>
          <a:xfrm>
            <a:off x="4710315"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37" name="Rectangle 36"/>
          <p:cNvSpPr/>
          <p:nvPr/>
        </p:nvSpPr>
        <p:spPr>
          <a:xfrm>
            <a:off x="7060809"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44" name="Rectangle 43"/>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45" name="Rectangle 44"/>
          <p:cNvSpPr/>
          <p:nvPr/>
        </p:nvSpPr>
        <p:spPr>
          <a:xfrm>
            <a:off x="2350494"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46" name="Rectangle 45"/>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a:t>
            </a:r>
            <a:r>
              <a:rPr lang="en-US" sz="4100" dirty="0" err="1">
                <a:solidFill>
                  <a:srgbClr val="FFFFFF"/>
                </a:solidFill>
                <a:latin typeface="Segoe UI Light"/>
              </a:rPr>
              <a:t>MicroFeed</a:t>
            </a:r>
            <a:r>
              <a:rPr lang="en-US" sz="4100" dirty="0">
                <a:solidFill>
                  <a:srgbClr val="FFFFFF"/>
                </a:solidFill>
                <a:latin typeface="Segoe UI Light"/>
              </a:rPr>
              <a:t>” list</a:t>
            </a:r>
          </a:p>
        </p:txBody>
      </p:sp>
      <p:sp>
        <p:nvSpPr>
          <p:cNvPr id="48" name="Rectangle 47"/>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49" name="Rectangle 48"/>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0" name="Rectangle 49"/>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51" name="Rectangle 50"/>
          <p:cNvSpPr/>
          <p:nvPr/>
        </p:nvSpPr>
        <p:spPr>
          <a:xfrm>
            <a:off x="4710315"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52" name="Rectangle 51"/>
          <p:cNvSpPr/>
          <p:nvPr/>
        </p:nvSpPr>
        <p:spPr>
          <a:xfrm>
            <a:off x="4710315"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sites</a:t>
            </a:r>
          </a:p>
        </p:txBody>
      </p:sp>
      <p:sp>
        <p:nvSpPr>
          <p:cNvPr id="53" name="Rectangle 52"/>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4" name="Rectangle 53"/>
          <p:cNvSpPr/>
          <p:nvPr/>
        </p:nvSpPr>
        <p:spPr>
          <a:xfrm>
            <a:off x="7060809"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sp>
        <p:nvSpPr>
          <p:cNvPr id="55" name="Rectangle 54"/>
          <p:cNvSpPr/>
          <p:nvPr/>
        </p:nvSpPr>
        <p:spPr>
          <a:xfrm>
            <a:off x="2350497" y="3152802"/>
            <a:ext cx="2303859" cy="1005831"/>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private or secure data only exposed via object model</a:t>
            </a:r>
          </a:p>
        </p:txBody>
      </p:sp>
      <p:sp>
        <p:nvSpPr>
          <p:cNvPr id="57" name="Rectangle 56"/>
          <p:cNvSpPr/>
          <p:nvPr/>
        </p:nvSpPr>
        <p:spPr>
          <a:xfrm>
            <a:off x="2350494"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pic>
        <p:nvPicPr>
          <p:cNvPr id="4" name="Picture 3"/>
          <p:cNvPicPr>
            <a:picLocks noChangeAspect="1"/>
          </p:cNvPicPr>
          <p:nvPr/>
        </p:nvPicPr>
        <p:blipFill>
          <a:blip r:embed="rId3"/>
          <a:stretch>
            <a:fillRect/>
          </a:stretch>
        </p:blipFill>
        <p:spPr>
          <a:xfrm>
            <a:off x="6100092" y="195019"/>
            <a:ext cx="947659" cy="1119124"/>
          </a:xfrm>
          <a:prstGeom prst="rect">
            <a:avLst/>
          </a:prstGeom>
        </p:spPr>
      </p:pic>
    </p:spTree>
    <p:extLst>
      <p:ext uri="{BB962C8B-B14F-4D97-AF65-F5344CB8AC3E}">
        <p14:creationId xmlns:p14="http://schemas.microsoft.com/office/powerpoint/2010/main" val="10833922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5"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3757557"/>
          </a:xfrm>
        </p:spPr>
        <p:txBody>
          <a:bodyPr/>
          <a:lstStyle/>
          <a:p>
            <a:r>
              <a:rPr lang="en-US" dirty="0">
                <a:solidFill>
                  <a:srgbClr val="505050"/>
                </a:solidFill>
                <a:latin typeface="Segoe UI Light"/>
              </a:rPr>
              <a:t>If you reply to somebody's post and that person is out of space, it's a particularly frustrating </a:t>
            </a:r>
            <a:r>
              <a:rPr lang="en-US" dirty="0" smtClean="0">
                <a:solidFill>
                  <a:srgbClr val="505050"/>
                </a:solidFill>
                <a:latin typeface="Segoe UI Light"/>
              </a:rPr>
              <a:t>experience</a:t>
            </a:r>
          </a:p>
          <a:p>
            <a:endParaRPr lang="en-US" dirty="0">
              <a:solidFill>
                <a:srgbClr val="505050"/>
              </a:solidFill>
              <a:latin typeface="Segoe UI Light"/>
            </a:endParaRPr>
          </a:p>
          <a:p>
            <a:r>
              <a:rPr lang="en-US" dirty="0" smtClean="0">
                <a:solidFill>
                  <a:srgbClr val="505050"/>
                </a:solidFill>
                <a:latin typeface="Segoe UI Light"/>
              </a:rPr>
              <a:t>In addition to making sure they have space, be sure to leverage the alert system which will email them when they hit 80% of their quota</a:t>
            </a:r>
          </a:p>
        </p:txBody>
      </p:sp>
    </p:spTree>
    <p:extLst>
      <p:ext uri="{BB962C8B-B14F-4D97-AF65-F5344CB8AC3E}">
        <p14:creationId xmlns:p14="http://schemas.microsoft.com/office/powerpoint/2010/main" val="1932071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for today…</a:t>
            </a:r>
            <a:endParaRPr lang="en-US" dirty="0"/>
          </a:p>
        </p:txBody>
      </p:sp>
      <p:sp>
        <p:nvSpPr>
          <p:cNvPr id="3" name="Text Placeholder 2"/>
          <p:cNvSpPr>
            <a:spLocks noGrp="1"/>
          </p:cNvSpPr>
          <p:nvPr>
            <p:ph type="body" sz="quarter" idx="10"/>
          </p:nvPr>
        </p:nvSpPr>
        <p:spPr>
          <a:xfrm>
            <a:off x="275287" y="5265326"/>
            <a:ext cx="11885902" cy="756207"/>
          </a:xfrm>
        </p:spPr>
        <p:txBody>
          <a:bodyPr/>
          <a:lstStyle/>
          <a:p>
            <a:endParaRPr lang="en-US"/>
          </a:p>
        </p:txBody>
      </p:sp>
    </p:spTree>
    <p:extLst>
      <p:ext uri="{BB962C8B-B14F-4D97-AF65-F5344CB8AC3E}">
        <p14:creationId xmlns:p14="http://schemas.microsoft.com/office/powerpoint/2010/main" val="94200486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integration</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401717477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Email integration</a:t>
            </a:r>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245551052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6" name="Rectangle 25"/>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1" name="Rectangle 30"/>
          <p:cNvSpPr/>
          <p:nvPr/>
        </p:nvSpPr>
        <p:spPr>
          <a:xfrm>
            <a:off x="10485964" y="2478326"/>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3" name="Rectangle 32"/>
          <p:cNvSpPr/>
          <p:nvPr/>
        </p:nvSpPr>
        <p:spPr>
          <a:xfrm>
            <a:off x="2098656"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5" name="Rectangle 34"/>
          <p:cNvSpPr/>
          <p:nvPr/>
        </p:nvSpPr>
        <p:spPr>
          <a:xfrm>
            <a:off x="4195482" y="24717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6" name="Rectangle 35"/>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7" name="Rectangle 36"/>
          <p:cNvSpPr/>
          <p:nvPr/>
        </p:nvSpPr>
        <p:spPr>
          <a:xfrm>
            <a:off x="2098659"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8" name="Rectangle 37"/>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39" name="Rectangle 38"/>
          <p:cNvSpPr/>
          <p:nvPr/>
        </p:nvSpPr>
        <p:spPr>
          <a:xfrm>
            <a:off x="6287611"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0" name="Rectangle 39"/>
          <p:cNvSpPr/>
          <p:nvPr/>
        </p:nvSpPr>
        <p:spPr>
          <a:xfrm>
            <a:off x="4195482"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4" name="Rectangle 43"/>
          <p:cNvSpPr/>
          <p:nvPr/>
        </p:nvSpPr>
        <p:spPr>
          <a:xfrm>
            <a:off x="4200183" y="4885321"/>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5" name="Rectangle 44"/>
          <p:cNvSpPr/>
          <p:nvPr/>
        </p:nvSpPr>
        <p:spPr>
          <a:xfrm>
            <a:off x="2098656"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6" name="Rectangle 45"/>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7" name="Rectangle 46"/>
          <p:cNvSpPr/>
          <p:nvPr/>
        </p:nvSpPr>
        <p:spPr>
          <a:xfrm>
            <a:off x="10485964"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8" name="Rectangle 47"/>
          <p:cNvSpPr/>
          <p:nvPr/>
        </p:nvSpPr>
        <p:spPr>
          <a:xfrm>
            <a:off x="838913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49" name="Rectangle 48"/>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0" name="Rectangle 49"/>
          <p:cNvSpPr/>
          <p:nvPr/>
        </p:nvSpPr>
        <p:spPr>
          <a:xfrm>
            <a:off x="4200183" y="4885321"/>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1" name="Rectangle 50"/>
          <p:cNvSpPr/>
          <p:nvPr/>
        </p:nvSpPr>
        <p:spPr>
          <a:xfrm>
            <a:off x="4195482" y="5971920"/>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52" name="Rectangle 51"/>
          <p:cNvSpPr/>
          <p:nvPr/>
        </p:nvSpPr>
        <p:spPr>
          <a:xfrm>
            <a:off x="4200183" y="4885321"/>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list of subscribers </a:t>
            </a:r>
          </a:p>
        </p:txBody>
      </p:sp>
      <p:sp>
        <p:nvSpPr>
          <p:cNvPr id="53" name="Rectangle 52"/>
          <p:cNvSpPr/>
          <p:nvPr/>
        </p:nvSpPr>
        <p:spPr>
          <a:xfrm>
            <a:off x="4195482"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email notification settings</a:t>
            </a:r>
          </a:p>
        </p:txBody>
      </p:sp>
      <p:sp>
        <p:nvSpPr>
          <p:cNvPr id="54" name="Rectangle 53"/>
          <p:cNvSpPr/>
          <p:nvPr/>
        </p:nvSpPr>
        <p:spPr>
          <a:xfrm>
            <a:off x="4200183" y="4885321"/>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update list of subscribers</a:t>
            </a:r>
          </a:p>
        </p:txBody>
      </p:sp>
      <p:sp>
        <p:nvSpPr>
          <p:cNvPr id="55" name="Rectangle 54"/>
          <p:cNvSpPr/>
          <p:nvPr/>
        </p:nvSpPr>
        <p:spPr>
          <a:xfrm>
            <a:off x="2098656" y="5971920"/>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56" name="Rectangle 55"/>
          <p:cNvSpPr/>
          <p:nvPr/>
        </p:nvSpPr>
        <p:spPr>
          <a:xfrm>
            <a:off x="2098656"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send the email</a:t>
            </a:r>
          </a:p>
        </p:txBody>
      </p:sp>
      <p:pic>
        <p:nvPicPr>
          <p:cNvPr id="5" name="Picture 4"/>
          <p:cNvPicPr>
            <a:picLocks noChangeAspect="1"/>
          </p:cNvPicPr>
          <p:nvPr/>
        </p:nvPicPr>
        <p:blipFill>
          <a:blip r:embed="rId3"/>
          <a:stretch>
            <a:fillRect/>
          </a:stretch>
        </p:blipFill>
        <p:spPr>
          <a:xfrm>
            <a:off x="4970869" y="-15388"/>
            <a:ext cx="4592235" cy="2424769"/>
          </a:xfrm>
          <a:prstGeom prst="rect">
            <a:avLst/>
          </a:prstGeom>
        </p:spPr>
      </p:pic>
    </p:spTree>
    <p:extLst>
      <p:ext uri="{BB962C8B-B14F-4D97-AF65-F5344CB8AC3E}">
        <p14:creationId xmlns:p14="http://schemas.microsoft.com/office/powerpoint/2010/main" val="2032712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par>
                          <p:cTn id="38" fill="hold">
                            <p:stCondLst>
                              <p:cond delay="500"/>
                            </p:stCondLst>
                            <p:childTnLst>
                              <p:par>
                                <p:cTn id="39" presetID="1" presetClass="exit" presetSubtype="0" fill="hold" grpId="1" nodeType="afterEffect">
                                  <p:stCondLst>
                                    <p:cond delay="0"/>
                                  </p:stCondLst>
                                  <p:childTnLst>
                                    <p:set>
                                      <p:cBhvr>
                                        <p:cTn id="40" dur="1" fill="hold">
                                          <p:stCondLst>
                                            <p:cond delay="0"/>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2" grpId="1" animBg="1"/>
      <p:bldP spid="53" grpId="0" animBg="1"/>
      <p:bldP spid="54" grpId="0" animBg="1"/>
      <p:bldP spid="55" grpId="0" animBg="1"/>
      <p:bldP spid="5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1849873"/>
          </a:xfrm>
        </p:spPr>
        <p:txBody>
          <a:bodyPr/>
          <a:lstStyle/>
          <a:p>
            <a:r>
              <a:rPr lang="en-US" dirty="0">
                <a:solidFill>
                  <a:srgbClr val="505050"/>
                </a:solidFill>
                <a:latin typeface="Segoe UI Light"/>
              </a:rPr>
              <a:t>Make sure that email is </a:t>
            </a:r>
            <a:r>
              <a:rPr lang="en-US" dirty="0" smtClean="0">
                <a:solidFill>
                  <a:srgbClr val="505050"/>
                </a:solidFill>
                <a:latin typeface="Segoe UI Light"/>
              </a:rPr>
              <a:t>configured, and that you use an email address that’s more interesting than ‘No-Reply’</a:t>
            </a:r>
          </a:p>
        </p:txBody>
      </p:sp>
    </p:spTree>
    <p:extLst>
      <p:ext uri="{BB962C8B-B14F-4D97-AF65-F5344CB8AC3E}">
        <p14:creationId xmlns:p14="http://schemas.microsoft.com/office/powerpoint/2010/main" val="3843824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 content</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103105649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 content</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157801404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6" name="Rectangle 25"/>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3" name="Rectangle 32"/>
          <p:cNvSpPr/>
          <p:nvPr/>
        </p:nvSpPr>
        <p:spPr>
          <a:xfrm>
            <a:off x="10485963"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4" name="Rectangle 33"/>
          <p:cNvSpPr/>
          <p:nvPr/>
        </p:nvSpPr>
        <p:spPr>
          <a:xfrm>
            <a:off x="2098656"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6" name="Rectangle 35"/>
          <p:cNvSpPr/>
          <p:nvPr/>
        </p:nvSpPr>
        <p:spPr>
          <a:xfrm>
            <a:off x="4195482"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7" name="Rectangle 36"/>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8" name="Rectangle 37"/>
          <p:cNvSpPr/>
          <p:nvPr/>
        </p:nvSpPr>
        <p:spPr>
          <a:xfrm>
            <a:off x="2098659"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9" name="Rectangle 38"/>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0" name="Rectangle 39"/>
          <p:cNvSpPr/>
          <p:nvPr/>
        </p:nvSpPr>
        <p:spPr>
          <a:xfrm>
            <a:off x="6292307"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4" name="Rectangle 43"/>
          <p:cNvSpPr/>
          <p:nvPr/>
        </p:nvSpPr>
        <p:spPr>
          <a:xfrm>
            <a:off x="4195482" y="5968661"/>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5" name="Rectangle 44"/>
          <p:cNvSpPr/>
          <p:nvPr/>
        </p:nvSpPr>
        <p:spPr>
          <a:xfrm>
            <a:off x="4196684"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6" name="Rectangle 45"/>
          <p:cNvSpPr/>
          <p:nvPr/>
        </p:nvSpPr>
        <p:spPr>
          <a:xfrm>
            <a:off x="2098655"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7" name="Rectangle 46"/>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8" name="Rectangle 47"/>
          <p:cNvSpPr/>
          <p:nvPr/>
        </p:nvSpPr>
        <p:spPr>
          <a:xfrm>
            <a:off x="10485963"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9" name="Rectangle 48"/>
          <p:cNvSpPr/>
          <p:nvPr/>
        </p:nvSpPr>
        <p:spPr>
          <a:xfrm>
            <a:off x="838913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0" name="Rectangle 49"/>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1" name="Rectangle 50"/>
          <p:cNvSpPr/>
          <p:nvPr/>
        </p:nvSpPr>
        <p:spPr>
          <a:xfrm>
            <a:off x="4196684" y="4879657"/>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2" name="Rectangle 51"/>
          <p:cNvSpPr/>
          <p:nvPr/>
        </p:nvSpPr>
        <p:spPr>
          <a:xfrm>
            <a:off x="4195482" y="5968661"/>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53" name="Rectangle 52"/>
          <p:cNvSpPr/>
          <p:nvPr/>
        </p:nvSpPr>
        <p:spPr>
          <a:xfrm>
            <a:off x="6292307"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4" name="Rectangle 53"/>
          <p:cNvSpPr/>
          <p:nvPr/>
        </p:nvSpPr>
        <p:spPr>
          <a:xfrm>
            <a:off x="4195482" y="5968661"/>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‘following a doc or site’ setting</a:t>
            </a:r>
          </a:p>
        </p:txBody>
      </p:sp>
      <p:sp>
        <p:nvSpPr>
          <p:cNvPr id="56" name="Rectangle 55"/>
          <p:cNvSpPr/>
          <p:nvPr/>
        </p:nvSpPr>
        <p:spPr>
          <a:xfrm>
            <a:off x="6292307"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‘now following’ activity</a:t>
            </a:r>
          </a:p>
        </p:txBody>
      </p:sp>
      <p:sp>
        <p:nvSpPr>
          <p:cNvPr id="57" name="Rectangle 56"/>
          <p:cNvSpPr/>
          <p:nvPr/>
        </p:nvSpPr>
        <p:spPr>
          <a:xfrm>
            <a:off x="12582787" y="314064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‘now following’ activity</a:t>
            </a:r>
          </a:p>
        </p:txBody>
      </p:sp>
      <p:sp>
        <p:nvSpPr>
          <p:cNvPr id="58" name="Rectangle 57"/>
          <p:cNvSpPr/>
          <p:nvPr/>
        </p:nvSpPr>
        <p:spPr>
          <a:xfrm>
            <a:off x="4195482" y="3558394"/>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59" name="Rectangle 58"/>
          <p:cNvSpPr/>
          <p:nvPr/>
        </p:nvSpPr>
        <p:spPr>
          <a:xfrm>
            <a:off x="4195482" y="3558394"/>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activities user wants to share</a:t>
            </a:r>
          </a:p>
        </p:txBody>
      </p:sp>
      <p:sp>
        <p:nvSpPr>
          <p:cNvPr id="29" name="Rectangle 28"/>
          <p:cNvSpPr/>
          <p:nvPr/>
        </p:nvSpPr>
        <p:spPr>
          <a:xfrm>
            <a:off x="12582787" y="4486611"/>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 list</a:t>
            </a:r>
          </a:p>
        </p:txBody>
      </p:sp>
      <p:pic>
        <p:nvPicPr>
          <p:cNvPr id="4" name="Picture 3"/>
          <p:cNvPicPr>
            <a:picLocks noChangeAspect="1"/>
          </p:cNvPicPr>
          <p:nvPr/>
        </p:nvPicPr>
        <p:blipFill>
          <a:blip r:embed="rId3"/>
          <a:stretch>
            <a:fillRect/>
          </a:stretch>
        </p:blipFill>
        <p:spPr>
          <a:xfrm>
            <a:off x="3078027" y="380969"/>
            <a:ext cx="8741806" cy="1632056"/>
          </a:xfrm>
          <a:prstGeom prst="rect">
            <a:avLst/>
          </a:prstGeom>
        </p:spPr>
      </p:pic>
    </p:spTree>
    <p:extLst>
      <p:ext uri="{BB962C8B-B14F-4D97-AF65-F5344CB8AC3E}">
        <p14:creationId xmlns:p14="http://schemas.microsoft.com/office/powerpoint/2010/main" val="24533489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6" grpId="0" animBg="1"/>
      <p:bldP spid="58" grpId="0" animBg="1"/>
      <p:bldP spid="5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Matt’s Personal Site</a:t>
            </a:r>
            <a:endParaRPr lang="en-US" dirty="0"/>
          </a:p>
        </p:txBody>
      </p:sp>
      <p:sp>
        <p:nvSpPr>
          <p:cNvPr id="27" name="Rectangle 26"/>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28" name="Rectangle 27"/>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44" name="Rectangle 43"/>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45" name="Rectangle 44"/>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46" name="Rectangle 45"/>
          <p:cNvSpPr/>
          <p:nvPr/>
        </p:nvSpPr>
        <p:spPr>
          <a:xfrm>
            <a:off x="4710315"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48" name="Rectangle 47"/>
          <p:cNvSpPr/>
          <p:nvPr/>
        </p:nvSpPr>
        <p:spPr>
          <a:xfrm>
            <a:off x="4710315"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49" name="Rectangle 48"/>
          <p:cNvSpPr/>
          <p:nvPr/>
        </p:nvSpPr>
        <p:spPr>
          <a:xfrm>
            <a:off x="7060809"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50" name="Rectangle 49"/>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51" name="Rectangle 50"/>
          <p:cNvSpPr/>
          <p:nvPr/>
        </p:nvSpPr>
        <p:spPr>
          <a:xfrm>
            <a:off x="2350494"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52" name="Rectangle 51"/>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53" name="Rectangle 52"/>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54" name="Rectangle 53"/>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5" name="Rectangle 54"/>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56" name="Rectangle 55"/>
          <p:cNvSpPr/>
          <p:nvPr/>
        </p:nvSpPr>
        <p:spPr>
          <a:xfrm>
            <a:off x="4710315"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57" name="Rectangle 56"/>
          <p:cNvSpPr/>
          <p:nvPr/>
        </p:nvSpPr>
        <p:spPr>
          <a:xfrm>
            <a:off x="4710315"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sites</a:t>
            </a:r>
          </a:p>
        </p:txBody>
      </p:sp>
      <p:sp>
        <p:nvSpPr>
          <p:cNvPr id="58" name="Rectangle 57"/>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9" name="Rectangle 58"/>
          <p:cNvSpPr/>
          <p:nvPr/>
        </p:nvSpPr>
        <p:spPr>
          <a:xfrm>
            <a:off x="7060809"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sp>
        <p:nvSpPr>
          <p:cNvPr id="60" name="Rectangle 59"/>
          <p:cNvSpPr/>
          <p:nvPr/>
        </p:nvSpPr>
        <p:spPr>
          <a:xfrm>
            <a:off x="2350497" y="3152802"/>
            <a:ext cx="2303859" cy="1005831"/>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private or secure data only exposed via object model</a:t>
            </a:r>
          </a:p>
        </p:txBody>
      </p:sp>
      <p:sp>
        <p:nvSpPr>
          <p:cNvPr id="62" name="Rectangle 61"/>
          <p:cNvSpPr/>
          <p:nvPr/>
        </p:nvSpPr>
        <p:spPr>
          <a:xfrm>
            <a:off x="2350494" y="4937229"/>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63" name="Rectangle 62"/>
          <p:cNvSpPr/>
          <p:nvPr/>
        </p:nvSpPr>
        <p:spPr>
          <a:xfrm>
            <a:off x="4710315"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65" name="Rectangle 64"/>
          <p:cNvSpPr/>
          <p:nvPr/>
        </p:nvSpPr>
        <p:spPr>
          <a:xfrm>
            <a:off x="4710315"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66" name="Rectangle 65"/>
          <p:cNvSpPr/>
          <p:nvPr/>
        </p:nvSpPr>
        <p:spPr>
          <a:xfrm>
            <a:off x="4710318" y="3152802"/>
            <a:ext cx="2303859" cy="1005831"/>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 and sites</a:t>
            </a:r>
          </a:p>
        </p:txBody>
      </p:sp>
      <p:sp>
        <p:nvSpPr>
          <p:cNvPr id="67" name="Rectangle 66"/>
          <p:cNvSpPr/>
          <p:nvPr/>
        </p:nvSpPr>
        <p:spPr>
          <a:xfrm>
            <a:off x="4710315"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29" name="Rectangle 28"/>
          <p:cNvSpPr/>
          <p:nvPr/>
        </p:nvSpPr>
        <p:spPr>
          <a:xfrm>
            <a:off x="4710318" y="1845422"/>
            <a:ext cx="4654355" cy="1017423"/>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social storage not related to newsfeed</a:t>
            </a:r>
          </a:p>
        </p:txBody>
      </p:sp>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0094" y="195019"/>
            <a:ext cx="1119283" cy="1119124"/>
          </a:xfrm>
          <a:prstGeom prst="rect">
            <a:avLst/>
          </a:prstGeom>
        </p:spPr>
      </p:pic>
      <p:sp>
        <p:nvSpPr>
          <p:cNvPr id="2" name="Rectangle 30"/>
          <p:cNvSpPr/>
          <p:nvPr/>
        </p:nvSpPr>
        <p:spPr>
          <a:xfrm>
            <a:off x="4710315" y="4913331"/>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sites</a:t>
            </a:r>
          </a:p>
        </p:txBody>
      </p:sp>
    </p:spTree>
    <p:extLst>
      <p:ext uri="{BB962C8B-B14F-4D97-AF65-F5344CB8AC3E}">
        <p14:creationId xmlns:p14="http://schemas.microsoft.com/office/powerpoint/2010/main" val="32508513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0" grpId="0" animBg="1"/>
      <p:bldP spid="62" grpId="0" animBg="1"/>
      <p:bldP spid="63" grpId="0" animBg="1"/>
      <p:bldP spid="65" grpId="0" animBg="1"/>
      <p:bldP spid="66" grpId="0" animBg="1"/>
      <p:bldP spid="67" grpId="0" animBg="1"/>
      <p:bldP spid="29" grpId="0" animBg="1"/>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0"/>
            <a:ext cx="11887200" cy="1296029"/>
          </a:xfrm>
        </p:spPr>
        <p:txBody>
          <a:bodyPr/>
          <a:lstStyle/>
          <a:p>
            <a:r>
              <a:rPr lang="en-US" dirty="0">
                <a:solidFill>
                  <a:srgbClr val="505050"/>
                </a:solidFill>
                <a:latin typeface="Segoe UI Light"/>
              </a:rPr>
              <a:t>Users who don't have 'social' capabilities also aren't able to follow </a:t>
            </a:r>
            <a:r>
              <a:rPr lang="en-US" dirty="0" smtClean="0">
                <a:solidFill>
                  <a:srgbClr val="505050"/>
                </a:solidFill>
                <a:latin typeface="Segoe UI Light"/>
              </a:rPr>
              <a:t>content</a:t>
            </a:r>
            <a:endParaRPr lang="en-US" dirty="0">
              <a:solidFill>
                <a:srgbClr val="505050"/>
              </a:solidFill>
              <a:latin typeface="Segoe UI Light"/>
            </a:endParaRPr>
          </a:p>
        </p:txBody>
      </p:sp>
    </p:spTree>
    <p:extLst>
      <p:ext uri="{BB962C8B-B14F-4D97-AF65-F5344CB8AC3E}">
        <p14:creationId xmlns:p14="http://schemas.microsoft.com/office/powerpoint/2010/main" val="15491958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trimming</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328997386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4195482" y="105941"/>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view feed</a:t>
            </a:r>
          </a:p>
        </p:txBody>
      </p:sp>
      <p:sp>
        <p:nvSpPr>
          <p:cNvPr id="22" name="Rectangle 21"/>
          <p:cNvSpPr/>
          <p:nvPr/>
        </p:nvSpPr>
        <p:spPr>
          <a:xfrm>
            <a:off x="2098656" y="105941"/>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post</a:t>
            </a:r>
          </a:p>
        </p:txBody>
      </p:sp>
      <p:sp>
        <p:nvSpPr>
          <p:cNvPr id="23" name="Rectangle 22"/>
          <p:cNvSpPr/>
          <p:nvPr/>
        </p:nvSpPr>
        <p:spPr>
          <a:xfrm>
            <a:off x="2098656" y="1173475"/>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mention</a:t>
            </a:r>
          </a:p>
        </p:txBody>
      </p:sp>
      <p:sp>
        <p:nvSpPr>
          <p:cNvPr id="25" name="Rectangle 24"/>
          <p:cNvSpPr/>
          <p:nvPr/>
        </p:nvSpPr>
        <p:spPr>
          <a:xfrm>
            <a:off x="6292308" y="1173475"/>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tag</a:t>
            </a:r>
          </a:p>
        </p:txBody>
      </p:sp>
      <p:sp>
        <p:nvSpPr>
          <p:cNvPr id="26" name="Rectangle 25"/>
          <p:cNvSpPr/>
          <p:nvPr/>
        </p:nvSpPr>
        <p:spPr>
          <a:xfrm>
            <a:off x="6292308" y="105941"/>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reply</a:t>
            </a:r>
          </a:p>
        </p:txBody>
      </p:sp>
      <p:sp>
        <p:nvSpPr>
          <p:cNvPr id="33" name="Rectangle 32"/>
          <p:cNvSpPr/>
          <p:nvPr/>
        </p:nvSpPr>
        <p:spPr>
          <a:xfrm>
            <a:off x="4195482" y="1173475"/>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link</a:t>
            </a:r>
          </a:p>
        </p:txBody>
      </p:sp>
      <p:sp>
        <p:nvSpPr>
          <p:cNvPr id="35" name="Rectangle 34"/>
          <p:cNvSpPr/>
          <p:nvPr/>
        </p:nvSpPr>
        <p:spPr>
          <a:xfrm>
            <a:off x="8389138" y="1173475"/>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preview</a:t>
            </a:r>
          </a:p>
        </p:txBody>
      </p:sp>
      <p:sp>
        <p:nvSpPr>
          <p:cNvPr id="36" name="Rectangle 35"/>
          <p:cNvSpPr/>
          <p:nvPr/>
        </p:nvSpPr>
        <p:spPr>
          <a:xfrm>
            <a:off x="8389138" y="105941"/>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a:t>
            </a:r>
          </a:p>
        </p:txBody>
      </p:sp>
      <p:sp>
        <p:nvSpPr>
          <p:cNvPr id="37" name="Rectangle 36"/>
          <p:cNvSpPr/>
          <p:nvPr/>
        </p:nvSpPr>
        <p:spPr>
          <a:xfrm>
            <a:off x="10485964" y="1173475"/>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view tag</a:t>
            </a:r>
          </a:p>
        </p:txBody>
      </p:sp>
      <p:sp>
        <p:nvSpPr>
          <p:cNvPr id="39" name="Rectangle 38"/>
          <p:cNvSpPr/>
          <p:nvPr/>
        </p:nvSpPr>
        <p:spPr>
          <a:xfrm>
            <a:off x="10485964" y="105941"/>
            <a:ext cx="1958745" cy="10174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edit</a:t>
            </a:r>
          </a:p>
        </p:txBody>
      </p:sp>
      <p:sp>
        <p:nvSpPr>
          <p:cNvPr id="2" name="TextBox 1"/>
          <p:cNvSpPr txBox="1"/>
          <p:nvPr/>
        </p:nvSpPr>
        <p:spPr>
          <a:xfrm>
            <a:off x="-61268" y="715233"/>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14" name="Rectangle 13"/>
          <p:cNvSpPr/>
          <p:nvPr/>
        </p:nvSpPr>
        <p:spPr>
          <a:xfrm>
            <a:off x="8389138" y="2600894"/>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16" name="Rectangle 15"/>
          <p:cNvSpPr/>
          <p:nvPr/>
        </p:nvSpPr>
        <p:spPr>
          <a:xfrm>
            <a:off x="10485964" y="2600894"/>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17" name="Rectangle 16"/>
          <p:cNvSpPr/>
          <p:nvPr/>
        </p:nvSpPr>
        <p:spPr>
          <a:xfrm>
            <a:off x="2098656" y="2600894"/>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18" name="Rectangle 17"/>
          <p:cNvSpPr/>
          <p:nvPr/>
        </p:nvSpPr>
        <p:spPr>
          <a:xfrm>
            <a:off x="4195482" y="2600894"/>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20" name="Rectangle 19"/>
          <p:cNvSpPr/>
          <p:nvPr/>
        </p:nvSpPr>
        <p:spPr>
          <a:xfrm>
            <a:off x="6292308" y="2600894"/>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0" name="Rectangle 29"/>
          <p:cNvSpPr/>
          <p:nvPr/>
        </p:nvSpPr>
        <p:spPr>
          <a:xfrm>
            <a:off x="2098660" y="3670473"/>
            <a:ext cx="1958746"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41" name="Rectangle 40"/>
          <p:cNvSpPr/>
          <p:nvPr/>
        </p:nvSpPr>
        <p:spPr>
          <a:xfrm>
            <a:off x="4195482" y="3670473"/>
            <a:ext cx="1958745" cy="1017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2" name="TextBox 41"/>
          <p:cNvSpPr txBox="1"/>
          <p:nvPr/>
        </p:nvSpPr>
        <p:spPr>
          <a:xfrm>
            <a:off x="-61268" y="3215894"/>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6" name="Rectangle 5"/>
          <p:cNvSpPr/>
          <p:nvPr/>
        </p:nvSpPr>
        <p:spPr>
          <a:xfrm>
            <a:off x="6292308" y="5107263"/>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 name="Rectangle 3"/>
          <p:cNvSpPr/>
          <p:nvPr/>
        </p:nvSpPr>
        <p:spPr>
          <a:xfrm>
            <a:off x="4195482" y="6000368"/>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8" name="Rectangle 7"/>
          <p:cNvSpPr/>
          <p:nvPr/>
        </p:nvSpPr>
        <p:spPr>
          <a:xfrm>
            <a:off x="4195482" y="5107263"/>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13" name="Rectangle 12"/>
          <p:cNvSpPr/>
          <p:nvPr/>
        </p:nvSpPr>
        <p:spPr>
          <a:xfrm>
            <a:off x="2098656" y="5107263"/>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27" name="Rectangle 26"/>
          <p:cNvSpPr/>
          <p:nvPr/>
        </p:nvSpPr>
        <p:spPr>
          <a:xfrm>
            <a:off x="2098656" y="6000368"/>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28" name="Rectangle 27"/>
          <p:cNvSpPr/>
          <p:nvPr/>
        </p:nvSpPr>
        <p:spPr>
          <a:xfrm>
            <a:off x="10485964" y="5094369"/>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29" name="Rectangle 28"/>
          <p:cNvSpPr/>
          <p:nvPr/>
        </p:nvSpPr>
        <p:spPr>
          <a:xfrm>
            <a:off x="8389138" y="5107263"/>
            <a:ext cx="1958745" cy="8503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43" name="TextBox 42"/>
          <p:cNvSpPr txBox="1"/>
          <p:nvPr/>
        </p:nvSpPr>
        <p:spPr>
          <a:xfrm>
            <a:off x="-61268" y="5545789"/>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Tree>
    <p:extLst>
      <p:ext uri="{BB962C8B-B14F-4D97-AF65-F5344CB8AC3E}">
        <p14:creationId xmlns:p14="http://schemas.microsoft.com/office/powerpoint/2010/main" val="233951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500"/>
                                        <p:tgtEl>
                                          <p:spTgt spid="13"/>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fade">
                                      <p:cBhvr>
                                        <p:cTn id="91" dur="500"/>
                                        <p:tgtEl>
                                          <p:spTgt spid="8"/>
                                        </p:tgtEl>
                                      </p:cBhvr>
                                    </p:animEffect>
                                  </p:childTnLst>
                                </p:cTn>
                              </p:par>
                            </p:childTnLst>
                          </p:cTn>
                        </p:par>
                        <p:par>
                          <p:cTn id="92" fill="hold">
                            <p:stCondLst>
                              <p:cond delay="1000"/>
                            </p:stCondLst>
                            <p:childTnLst>
                              <p:par>
                                <p:cTn id="93" presetID="10" presetClass="entr" presetSubtype="0" fill="hold" grpId="0" nodeType="after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fade">
                                      <p:cBhvr>
                                        <p:cTn id="95" dur="500"/>
                                        <p:tgtEl>
                                          <p:spTgt spid="6"/>
                                        </p:tgtEl>
                                      </p:cBhvr>
                                    </p:animEffect>
                                  </p:childTnLst>
                                </p:cTn>
                              </p:par>
                            </p:childTnLst>
                          </p:cTn>
                        </p:par>
                        <p:par>
                          <p:cTn id="96" fill="hold">
                            <p:stCondLst>
                              <p:cond delay="1500"/>
                            </p:stCondLst>
                            <p:childTnLst>
                              <p:par>
                                <p:cTn id="97" presetID="10" presetClass="entr" presetSubtype="0"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fade">
                                      <p:cBhvr>
                                        <p:cTn id="99" dur="500"/>
                                        <p:tgtEl>
                                          <p:spTgt spid="29"/>
                                        </p:tgtEl>
                                      </p:cBhvr>
                                    </p:animEffect>
                                  </p:childTnLst>
                                </p:cTn>
                              </p:par>
                            </p:childTnLst>
                          </p:cTn>
                        </p:par>
                        <p:par>
                          <p:cTn id="100" fill="hold">
                            <p:stCondLst>
                              <p:cond delay="20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childTnLst>
                          </p:cTn>
                        </p:par>
                        <p:par>
                          <p:cTn id="104" fill="hold">
                            <p:stCondLst>
                              <p:cond delay="2500"/>
                            </p:stCondLst>
                            <p:childTnLst>
                              <p:par>
                                <p:cTn id="105" presetID="10"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childTnLst>
                          </p:cTn>
                        </p:par>
                        <p:par>
                          <p:cTn id="108" fill="hold">
                            <p:stCondLst>
                              <p:cond delay="3000"/>
                            </p:stCondLst>
                            <p:childTnLst>
                              <p:par>
                                <p:cTn id="109" presetID="10" presetClass="entr" presetSubtype="0" fill="hold" grpId="0" nodeType="after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fade">
                                      <p:cBhvr>
                                        <p:cTn id="1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3" grpId="0" animBg="1"/>
      <p:bldP spid="25" grpId="0" animBg="1"/>
      <p:bldP spid="26" grpId="0" animBg="1"/>
      <p:bldP spid="33" grpId="0" animBg="1"/>
      <p:bldP spid="35" grpId="0" animBg="1"/>
      <p:bldP spid="36" grpId="0" animBg="1"/>
      <p:bldP spid="37" grpId="0" animBg="1"/>
      <p:bldP spid="39" grpId="0" animBg="1"/>
      <p:bldP spid="14" grpId="0" animBg="1"/>
      <p:bldP spid="16" grpId="0" animBg="1"/>
      <p:bldP spid="17" grpId="0" animBg="1"/>
      <p:bldP spid="18" grpId="0" animBg="1"/>
      <p:bldP spid="20" grpId="0" animBg="1"/>
      <p:bldP spid="30" grpId="0" animBg="1"/>
      <p:bldP spid="41" grpId="0" animBg="1"/>
      <p:bldP spid="42" grpId="0"/>
      <p:bldP spid="6" grpId="0" animBg="1"/>
      <p:bldP spid="4" grpId="0" animBg="1"/>
      <p:bldP spid="8" grpId="0" animBg="1"/>
      <p:bldP spid="13" grpId="0" animBg="1"/>
      <p:bldP spid="27" grpId="0" animBg="1"/>
      <p:bldP spid="28" grpId="0" animBg="1"/>
      <p:bldP spid="29" grpId="0" animBg="1"/>
      <p:bldP spid="4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trimming</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97447945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4" name="Rectangle 23"/>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4" name="Rectangle 33"/>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5" name="Rectangle 34"/>
          <p:cNvSpPr/>
          <p:nvPr/>
        </p:nvSpPr>
        <p:spPr>
          <a:xfrm>
            <a:off x="2098656"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6" name="Rectangle 35"/>
          <p:cNvSpPr/>
          <p:nvPr/>
        </p:nvSpPr>
        <p:spPr>
          <a:xfrm>
            <a:off x="4195482"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7" name="Rectangle 36"/>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8" name="Rectangle 37"/>
          <p:cNvSpPr/>
          <p:nvPr/>
        </p:nvSpPr>
        <p:spPr>
          <a:xfrm>
            <a:off x="2098660"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9" name="Rectangle 38"/>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0" name="Rectangle 39"/>
          <p:cNvSpPr/>
          <p:nvPr/>
        </p:nvSpPr>
        <p:spPr>
          <a:xfrm>
            <a:off x="629230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4" name="Rectangle 43"/>
          <p:cNvSpPr/>
          <p:nvPr/>
        </p:nvSpPr>
        <p:spPr>
          <a:xfrm>
            <a:off x="4195482"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5" name="Rectangle 44"/>
          <p:cNvSpPr/>
          <p:nvPr/>
        </p:nvSpPr>
        <p:spPr>
          <a:xfrm>
            <a:off x="4195482"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6" name="Rectangle 45"/>
          <p:cNvSpPr/>
          <p:nvPr/>
        </p:nvSpPr>
        <p:spPr>
          <a:xfrm>
            <a:off x="2098656"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7" name="Rectangle 46"/>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8" name="Rectangle 47"/>
          <p:cNvSpPr/>
          <p:nvPr/>
        </p:nvSpPr>
        <p:spPr>
          <a:xfrm>
            <a:off x="10485964"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9" name="Rectangle 48"/>
          <p:cNvSpPr/>
          <p:nvPr/>
        </p:nvSpPr>
        <p:spPr>
          <a:xfrm>
            <a:off x="838913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0" name="Rectangle 49"/>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3" name="Rectangle 52"/>
          <p:cNvSpPr/>
          <p:nvPr/>
        </p:nvSpPr>
        <p:spPr>
          <a:xfrm>
            <a:off x="6292308"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5" name="Rectangle 54"/>
          <p:cNvSpPr/>
          <p:nvPr/>
        </p:nvSpPr>
        <p:spPr>
          <a:xfrm>
            <a:off x="6292308"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recent activity for followed items</a:t>
            </a:r>
          </a:p>
        </p:txBody>
      </p:sp>
      <p:sp>
        <p:nvSpPr>
          <p:cNvPr id="57" name="Rectangle 56"/>
          <p:cNvSpPr/>
          <p:nvPr/>
        </p:nvSpPr>
        <p:spPr>
          <a:xfrm>
            <a:off x="4195482" y="2475845"/>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58" name="Rectangle 57"/>
          <p:cNvSpPr/>
          <p:nvPr/>
        </p:nvSpPr>
        <p:spPr>
          <a:xfrm>
            <a:off x="4195482" y="2475845"/>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check access to </a:t>
            </a:r>
            <a:r>
              <a:rPr lang="en-US" sz="2000" dirty="0" err="1">
                <a:solidFill>
                  <a:srgbClr val="FFFFFF"/>
                </a:solidFill>
                <a:latin typeface="Segoe UI Light"/>
              </a:rPr>
              <a:t>urls</a:t>
            </a:r>
            <a:r>
              <a:rPr lang="en-US" sz="2000" dirty="0">
                <a:solidFill>
                  <a:srgbClr val="FFFFFF"/>
                </a:solidFill>
                <a:latin typeface="Segoe UI Light"/>
              </a:rPr>
              <a:t> before showing activity</a:t>
            </a:r>
          </a:p>
        </p:txBody>
      </p:sp>
      <p:pic>
        <p:nvPicPr>
          <p:cNvPr id="26" name="Picture 25"/>
          <p:cNvPicPr>
            <a:picLocks noChangeAspect="1"/>
          </p:cNvPicPr>
          <p:nvPr/>
        </p:nvPicPr>
        <p:blipFill rotWithShape="1">
          <a:blip r:embed="rId3"/>
          <a:srcRect l="15929" t="27222" r="49493" b="67500"/>
          <a:stretch/>
        </p:blipFill>
        <p:spPr>
          <a:xfrm>
            <a:off x="3339467" y="900133"/>
            <a:ext cx="7864435" cy="559562"/>
          </a:xfrm>
          <a:prstGeom prst="rect">
            <a:avLst/>
          </a:prstGeom>
        </p:spPr>
      </p:pic>
    </p:spTree>
    <p:extLst>
      <p:ext uri="{BB962C8B-B14F-4D97-AF65-F5344CB8AC3E}">
        <p14:creationId xmlns:p14="http://schemas.microsoft.com/office/powerpoint/2010/main" val="17811291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7" grpId="0" animBg="1"/>
      <p:bldP spid="5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Security Trimming in SharePoint 2010</a:t>
            </a:r>
            <a:endParaRPr lang="en-US" dirty="0"/>
          </a:p>
        </p:txBody>
      </p:sp>
      <p:sp>
        <p:nvSpPr>
          <p:cNvPr id="32" name="Rectangle 31"/>
          <p:cNvSpPr/>
          <p:nvPr/>
        </p:nvSpPr>
        <p:spPr>
          <a:xfrm>
            <a:off x="0"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16" name="Rectangle 15"/>
          <p:cNvSpPr/>
          <p:nvPr/>
        </p:nvSpPr>
        <p:spPr>
          <a:xfrm>
            <a:off x="0"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41" name="Rectangle 40"/>
          <p:cNvSpPr/>
          <p:nvPr/>
        </p:nvSpPr>
        <p:spPr>
          <a:xfrm>
            <a:off x="6597362"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17" name="Rectangle 16"/>
          <p:cNvSpPr/>
          <p:nvPr/>
        </p:nvSpPr>
        <p:spPr>
          <a:xfrm>
            <a:off x="6597362"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12" name="Rectangle 11"/>
          <p:cNvSpPr/>
          <p:nvPr/>
        </p:nvSpPr>
        <p:spPr>
          <a:xfrm>
            <a:off x="6597362"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does the current user have access to an </a:t>
            </a:r>
            <a:r>
              <a:rPr lang="en-US" sz="2000" dirty="0" err="1">
                <a:solidFill>
                  <a:srgbClr val="FFFFFF"/>
                </a:solidFill>
                <a:latin typeface="Segoe UI Light"/>
              </a:rPr>
              <a:t>url</a:t>
            </a:r>
            <a:r>
              <a:rPr lang="en-US" sz="2000" dirty="0">
                <a:solidFill>
                  <a:srgbClr val="FFFFFF"/>
                </a:solidFill>
                <a:latin typeface="Segoe UI Light"/>
              </a:rPr>
              <a:t>?</a:t>
            </a:r>
          </a:p>
        </p:txBody>
      </p:sp>
      <p:sp>
        <p:nvSpPr>
          <p:cNvPr id="34" name="Rectangle 33"/>
          <p:cNvSpPr/>
          <p:nvPr/>
        </p:nvSpPr>
        <p:spPr>
          <a:xfrm>
            <a:off x="9928201"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9" name="Rectangle 18"/>
          <p:cNvSpPr/>
          <p:nvPr/>
        </p:nvSpPr>
        <p:spPr>
          <a:xfrm>
            <a:off x="9928201"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3" name="Rectangle 12"/>
          <p:cNvSpPr/>
          <p:nvPr/>
        </p:nvSpPr>
        <p:spPr>
          <a:xfrm>
            <a:off x="9928201"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show or hide activity based on access</a:t>
            </a:r>
          </a:p>
        </p:txBody>
      </p:sp>
    </p:spTree>
    <p:extLst>
      <p:ext uri="{BB962C8B-B14F-4D97-AF65-F5344CB8AC3E}">
        <p14:creationId xmlns:p14="http://schemas.microsoft.com/office/powerpoint/2010/main" val="1627408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2" grpId="0" animBg="1"/>
      <p:bldP spid="19"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303817"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access cache</a:t>
            </a:r>
          </a:p>
        </p:txBody>
      </p:sp>
      <p:sp>
        <p:nvSpPr>
          <p:cNvPr id="3" name="Title 2"/>
          <p:cNvSpPr>
            <a:spLocks noGrp="1"/>
          </p:cNvSpPr>
          <p:nvPr>
            <p:ph type="title"/>
          </p:nvPr>
        </p:nvSpPr>
        <p:spPr/>
        <p:txBody>
          <a:bodyPr/>
          <a:lstStyle/>
          <a:p>
            <a:r>
              <a:rPr lang="en-US" dirty="0" smtClean="0"/>
              <a:t>Security Trimming in SharePoint 2013</a:t>
            </a:r>
            <a:endParaRPr lang="en-US" dirty="0"/>
          </a:p>
        </p:txBody>
      </p:sp>
      <p:sp>
        <p:nvSpPr>
          <p:cNvPr id="32" name="Rectangle 31"/>
          <p:cNvSpPr/>
          <p:nvPr/>
        </p:nvSpPr>
        <p:spPr>
          <a:xfrm>
            <a:off x="0"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16" name="Rectangle 15"/>
          <p:cNvSpPr/>
          <p:nvPr/>
        </p:nvSpPr>
        <p:spPr>
          <a:xfrm>
            <a:off x="0"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41" name="Rectangle 40"/>
          <p:cNvSpPr/>
          <p:nvPr/>
        </p:nvSpPr>
        <p:spPr>
          <a:xfrm>
            <a:off x="6607634"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17" name="Rectangle 16"/>
          <p:cNvSpPr/>
          <p:nvPr/>
        </p:nvSpPr>
        <p:spPr>
          <a:xfrm>
            <a:off x="6607634"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4" name="Rectangle 33"/>
          <p:cNvSpPr/>
          <p:nvPr/>
        </p:nvSpPr>
        <p:spPr>
          <a:xfrm>
            <a:off x="9927534"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9" name="Rectangle 18"/>
          <p:cNvSpPr/>
          <p:nvPr/>
        </p:nvSpPr>
        <p:spPr>
          <a:xfrm>
            <a:off x="9927534"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4" name="Rectangle 13"/>
          <p:cNvSpPr/>
          <p:nvPr/>
        </p:nvSpPr>
        <p:spPr>
          <a:xfrm>
            <a:off x="3303817"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access cache</a:t>
            </a:r>
          </a:p>
        </p:txBody>
      </p:sp>
      <p:sp>
        <p:nvSpPr>
          <p:cNvPr id="18" name="Rectangle 17"/>
          <p:cNvSpPr/>
          <p:nvPr/>
        </p:nvSpPr>
        <p:spPr>
          <a:xfrm>
            <a:off x="3303817"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stores a user’s access to </a:t>
            </a:r>
            <a:r>
              <a:rPr lang="en-US" sz="2000" dirty="0" err="1">
                <a:solidFill>
                  <a:srgbClr val="FFFFFF"/>
                </a:solidFill>
                <a:latin typeface="Segoe UI Light"/>
              </a:rPr>
              <a:t>urls</a:t>
            </a:r>
            <a:r>
              <a:rPr lang="en-US" sz="2000" dirty="0">
                <a:solidFill>
                  <a:srgbClr val="FFFFFF"/>
                </a:solidFill>
                <a:latin typeface="Segoe UI Light"/>
              </a:rPr>
              <a:t> they’ve seen in the feed for 24 hours</a:t>
            </a:r>
          </a:p>
        </p:txBody>
      </p:sp>
      <p:sp>
        <p:nvSpPr>
          <p:cNvPr id="21" name="Rectangle 20"/>
          <p:cNvSpPr/>
          <p:nvPr/>
        </p:nvSpPr>
        <p:spPr>
          <a:xfrm>
            <a:off x="3303817"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is user’s access to any </a:t>
            </a:r>
            <a:r>
              <a:rPr lang="en-US" sz="2000" dirty="0" err="1">
                <a:solidFill>
                  <a:srgbClr val="FFFFFF"/>
                </a:solidFill>
                <a:latin typeface="Segoe UI Light"/>
              </a:rPr>
              <a:t>url</a:t>
            </a:r>
            <a:r>
              <a:rPr lang="en-US" sz="2000" dirty="0">
                <a:solidFill>
                  <a:srgbClr val="FFFFFF"/>
                </a:solidFill>
                <a:latin typeface="Segoe UI Light"/>
              </a:rPr>
              <a:t> unknown or expired?</a:t>
            </a:r>
          </a:p>
        </p:txBody>
      </p:sp>
      <p:sp>
        <p:nvSpPr>
          <p:cNvPr id="22" name="Rectangle 21"/>
          <p:cNvSpPr/>
          <p:nvPr/>
        </p:nvSpPr>
        <p:spPr>
          <a:xfrm>
            <a:off x="3303817"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write user’s access to </a:t>
            </a:r>
            <a:r>
              <a:rPr lang="en-US" sz="2000" dirty="0" err="1">
                <a:solidFill>
                  <a:srgbClr val="FFFFFF"/>
                </a:solidFill>
                <a:latin typeface="Segoe UI Light"/>
              </a:rPr>
              <a:t>urls</a:t>
            </a:r>
            <a:r>
              <a:rPr lang="en-US" sz="2000" dirty="0">
                <a:solidFill>
                  <a:srgbClr val="FFFFFF"/>
                </a:solidFill>
                <a:latin typeface="Segoe UI Light"/>
              </a:rPr>
              <a:t> back to cache</a:t>
            </a:r>
          </a:p>
        </p:txBody>
      </p:sp>
    </p:spTree>
    <p:extLst>
      <p:ext uri="{BB962C8B-B14F-4D97-AF65-F5344CB8AC3E}">
        <p14:creationId xmlns:p14="http://schemas.microsoft.com/office/powerpoint/2010/main" val="39513708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14" grpId="0" animBg="1"/>
      <p:bldP spid="14" grpId="1" animBg="1"/>
      <p:bldP spid="18" grpId="0" animBg="1"/>
      <p:bldP spid="18" grpId="1" animBg="1"/>
      <p:bldP spid="21" grpId="0" animBg="1"/>
      <p:bldP spid="2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303817"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access cache</a:t>
            </a:r>
          </a:p>
        </p:txBody>
      </p:sp>
      <p:sp>
        <p:nvSpPr>
          <p:cNvPr id="3" name="Title 2"/>
          <p:cNvSpPr>
            <a:spLocks noGrp="1"/>
          </p:cNvSpPr>
          <p:nvPr>
            <p:ph type="title"/>
          </p:nvPr>
        </p:nvSpPr>
        <p:spPr/>
        <p:txBody>
          <a:bodyPr/>
          <a:lstStyle/>
          <a:p>
            <a:r>
              <a:rPr lang="en-US" dirty="0" smtClean="0"/>
              <a:t>Security Trimming in SharePoint 2013</a:t>
            </a:r>
            <a:endParaRPr lang="en-US" dirty="0"/>
          </a:p>
        </p:txBody>
      </p:sp>
      <p:sp>
        <p:nvSpPr>
          <p:cNvPr id="32" name="Rectangle 31"/>
          <p:cNvSpPr/>
          <p:nvPr/>
        </p:nvSpPr>
        <p:spPr>
          <a:xfrm>
            <a:off x="0"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16" name="Rectangle 15"/>
          <p:cNvSpPr/>
          <p:nvPr/>
        </p:nvSpPr>
        <p:spPr>
          <a:xfrm>
            <a:off x="0"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set of </a:t>
            </a:r>
            <a:r>
              <a:rPr lang="en-US" sz="2900" dirty="0" err="1">
                <a:solidFill>
                  <a:srgbClr val="FFFFFF"/>
                </a:solidFill>
                <a:latin typeface="Segoe UI Light"/>
              </a:rPr>
              <a:t>urls</a:t>
            </a:r>
            <a:endParaRPr lang="en-US" sz="2900" dirty="0">
              <a:solidFill>
                <a:srgbClr val="FFFFFF"/>
              </a:solidFill>
              <a:latin typeface="Segoe UI Light"/>
            </a:endParaRPr>
          </a:p>
        </p:txBody>
      </p:sp>
      <p:sp>
        <p:nvSpPr>
          <p:cNvPr id="41" name="Rectangle 40"/>
          <p:cNvSpPr/>
          <p:nvPr/>
        </p:nvSpPr>
        <p:spPr>
          <a:xfrm>
            <a:off x="6607634"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4" name="Rectangle 33"/>
          <p:cNvSpPr/>
          <p:nvPr/>
        </p:nvSpPr>
        <p:spPr>
          <a:xfrm>
            <a:off x="9927534" y="3152799"/>
            <a:ext cx="251838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9" name="Rectangle 18"/>
          <p:cNvSpPr/>
          <p:nvPr/>
        </p:nvSpPr>
        <p:spPr>
          <a:xfrm>
            <a:off x="9927534"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render feed</a:t>
            </a:r>
          </a:p>
        </p:txBody>
      </p:sp>
      <p:sp>
        <p:nvSpPr>
          <p:cNvPr id="14" name="Rectangle 13"/>
          <p:cNvSpPr/>
          <p:nvPr/>
        </p:nvSpPr>
        <p:spPr>
          <a:xfrm>
            <a:off x="3303817" y="3152799"/>
            <a:ext cx="2518386"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access cache</a:t>
            </a:r>
          </a:p>
        </p:txBody>
      </p:sp>
      <p:sp>
        <p:nvSpPr>
          <p:cNvPr id="21" name="Rectangle 20"/>
          <p:cNvSpPr/>
          <p:nvPr/>
        </p:nvSpPr>
        <p:spPr>
          <a:xfrm>
            <a:off x="3303817" y="3152799"/>
            <a:ext cx="2518386"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is user’s access to any </a:t>
            </a:r>
            <a:r>
              <a:rPr lang="en-US" sz="2000" dirty="0" err="1">
                <a:solidFill>
                  <a:srgbClr val="FFFFFF"/>
                </a:solidFill>
                <a:latin typeface="Segoe UI Light"/>
              </a:rPr>
              <a:t>url</a:t>
            </a:r>
            <a:r>
              <a:rPr lang="en-US" sz="2000" dirty="0">
                <a:solidFill>
                  <a:srgbClr val="FFFFFF"/>
                </a:solidFill>
                <a:latin typeface="Segoe UI Light"/>
              </a:rPr>
              <a:t> unknown or expired?</a:t>
            </a:r>
          </a:p>
        </p:txBody>
      </p:sp>
    </p:spTree>
    <p:extLst>
      <p:ext uri="{BB962C8B-B14F-4D97-AF65-F5344CB8AC3E}">
        <p14:creationId xmlns:p14="http://schemas.microsoft.com/office/powerpoint/2010/main" val="4238901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14" grpId="0" animBg="1"/>
      <p:bldP spid="2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0"/>
            <a:ext cx="11887200" cy="5665241"/>
          </a:xfrm>
        </p:spPr>
        <p:txBody>
          <a:bodyPr/>
          <a:lstStyle/>
          <a:p>
            <a:r>
              <a:rPr lang="en-US" dirty="0">
                <a:solidFill>
                  <a:srgbClr val="505050"/>
                </a:solidFill>
              </a:rPr>
              <a:t>Security Trimming relies on Search, so the more frequent the crawls, the fewer things will be accidentally </a:t>
            </a:r>
            <a:r>
              <a:rPr lang="en-US" dirty="0" smtClean="0">
                <a:solidFill>
                  <a:srgbClr val="505050"/>
                </a:solidFill>
              </a:rPr>
              <a:t>trimmed</a:t>
            </a:r>
            <a:endParaRPr lang="en-US" dirty="0">
              <a:solidFill>
                <a:srgbClr val="505050"/>
              </a:solidFill>
            </a:endParaRPr>
          </a:p>
          <a:p>
            <a:endParaRPr lang="en-US" dirty="0" smtClean="0">
              <a:solidFill>
                <a:srgbClr val="505050"/>
              </a:solidFill>
              <a:latin typeface="Segoe UI Light"/>
            </a:endParaRPr>
          </a:p>
          <a:p>
            <a:r>
              <a:rPr lang="en-US" dirty="0" smtClean="0">
                <a:solidFill>
                  <a:srgbClr val="505050"/>
                </a:solidFill>
                <a:latin typeface="Segoe UI Light"/>
              </a:rPr>
              <a:t>You </a:t>
            </a:r>
            <a:r>
              <a:rPr lang="en-US" dirty="0">
                <a:solidFill>
                  <a:srgbClr val="505050"/>
                </a:solidFill>
                <a:latin typeface="Segoe UI Light"/>
              </a:rPr>
              <a:t>can tweak the TTLs using </a:t>
            </a:r>
            <a:r>
              <a:rPr lang="en-US" dirty="0" smtClean="0">
                <a:solidFill>
                  <a:srgbClr val="505050"/>
                </a:solidFill>
                <a:latin typeface="Segoe UI Light"/>
              </a:rPr>
              <a:t>PowerShell</a:t>
            </a:r>
            <a:endParaRPr lang="en-US" dirty="0">
              <a:solidFill>
                <a:srgbClr val="505050"/>
              </a:solidFill>
              <a:latin typeface="Segoe UI Light"/>
            </a:endParaRPr>
          </a:p>
          <a:p>
            <a:endParaRPr lang="en-US" dirty="0">
              <a:solidFill>
                <a:srgbClr val="505050"/>
              </a:solidFill>
              <a:latin typeface="Segoe UI Light"/>
            </a:endParaRPr>
          </a:p>
          <a:p>
            <a:r>
              <a:rPr lang="en-US" dirty="0" smtClean="0">
                <a:solidFill>
                  <a:srgbClr val="505050"/>
                </a:solidFill>
                <a:latin typeface="Segoe UI Light"/>
              </a:rPr>
              <a:t>If you lose access to content, you’ll NEVER be able to access it, but you may see it in your newsfeed if the TTL for that </a:t>
            </a:r>
            <a:r>
              <a:rPr lang="en-US" dirty="0" err="1" smtClean="0">
                <a:solidFill>
                  <a:srgbClr val="505050"/>
                </a:solidFill>
                <a:latin typeface="Segoe UI Light"/>
              </a:rPr>
              <a:t>url</a:t>
            </a:r>
            <a:r>
              <a:rPr lang="en-US" dirty="0" smtClean="0">
                <a:solidFill>
                  <a:srgbClr val="505050"/>
                </a:solidFill>
                <a:latin typeface="Segoe UI Light"/>
              </a:rPr>
              <a:t> hasn’t expired</a:t>
            </a:r>
            <a:endParaRPr lang="en-US" dirty="0">
              <a:solidFill>
                <a:srgbClr val="505050"/>
              </a:solidFill>
              <a:latin typeface="Segoe UI Light"/>
            </a:endParaRPr>
          </a:p>
        </p:txBody>
      </p:sp>
    </p:spTree>
    <p:extLst>
      <p:ext uri="{BB962C8B-B14F-4D97-AF65-F5344CB8AC3E}">
        <p14:creationId xmlns:p14="http://schemas.microsoft.com/office/powerpoint/2010/main" val="571870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 edit posts</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276913263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 edit posts</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224658497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4" name="Rectangle 23"/>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26" name="Rectangle 25"/>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4" name="Rectangle 33"/>
          <p:cNvSpPr/>
          <p:nvPr/>
        </p:nvSpPr>
        <p:spPr>
          <a:xfrm>
            <a:off x="2098656"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5" name="Rectangle 34"/>
          <p:cNvSpPr/>
          <p:nvPr/>
        </p:nvSpPr>
        <p:spPr>
          <a:xfrm>
            <a:off x="4195482"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6" name="Rectangle 35"/>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7" name="Rectangle 36"/>
          <p:cNvSpPr/>
          <p:nvPr/>
        </p:nvSpPr>
        <p:spPr>
          <a:xfrm>
            <a:off x="2098659" y="3552716"/>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8" name="Rectangle 37"/>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39" name="Rectangle 38"/>
          <p:cNvSpPr/>
          <p:nvPr/>
        </p:nvSpPr>
        <p:spPr>
          <a:xfrm>
            <a:off x="629230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0" name="Rectangle 39"/>
          <p:cNvSpPr/>
          <p:nvPr/>
        </p:nvSpPr>
        <p:spPr>
          <a:xfrm>
            <a:off x="4195482"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4" name="Rectangle 43"/>
          <p:cNvSpPr/>
          <p:nvPr/>
        </p:nvSpPr>
        <p:spPr>
          <a:xfrm>
            <a:off x="4195482"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5" name="Rectangle 44"/>
          <p:cNvSpPr/>
          <p:nvPr/>
        </p:nvSpPr>
        <p:spPr>
          <a:xfrm>
            <a:off x="2098655"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6" name="Rectangle 45"/>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7" name="Rectangle 46"/>
          <p:cNvSpPr/>
          <p:nvPr/>
        </p:nvSpPr>
        <p:spPr>
          <a:xfrm>
            <a:off x="10485964"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8" name="Rectangle 47"/>
          <p:cNvSpPr/>
          <p:nvPr/>
        </p:nvSpPr>
        <p:spPr>
          <a:xfrm>
            <a:off x="838913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49" name="Rectangle 48"/>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0" name="Rectangle 49"/>
          <p:cNvSpPr/>
          <p:nvPr/>
        </p:nvSpPr>
        <p:spPr>
          <a:xfrm>
            <a:off x="6292308"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1" name="Rectangle 50"/>
          <p:cNvSpPr/>
          <p:nvPr/>
        </p:nvSpPr>
        <p:spPr>
          <a:xfrm>
            <a:off x="6292308"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create or update post</a:t>
            </a:r>
          </a:p>
        </p:txBody>
      </p:sp>
      <p:sp>
        <p:nvSpPr>
          <p:cNvPr id="52" name="Rectangle 51"/>
          <p:cNvSpPr/>
          <p:nvPr/>
        </p:nvSpPr>
        <p:spPr>
          <a:xfrm>
            <a:off x="2098655" y="3552716"/>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53" name="Rectangle 52"/>
          <p:cNvSpPr/>
          <p:nvPr/>
        </p:nvSpPr>
        <p:spPr>
          <a:xfrm>
            <a:off x="2098655" y="3552716"/>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event receiver detects edit</a:t>
            </a:r>
          </a:p>
        </p:txBody>
      </p:sp>
      <p:pic>
        <p:nvPicPr>
          <p:cNvPr id="27" name="Picture 26"/>
          <p:cNvPicPr>
            <a:picLocks noChangeAspect="1"/>
          </p:cNvPicPr>
          <p:nvPr/>
        </p:nvPicPr>
        <p:blipFill>
          <a:blip r:embed="rId3"/>
          <a:stretch>
            <a:fillRect/>
          </a:stretch>
        </p:blipFill>
        <p:spPr>
          <a:xfrm>
            <a:off x="3250082" y="744976"/>
            <a:ext cx="8043198" cy="839343"/>
          </a:xfrm>
          <a:prstGeom prst="rect">
            <a:avLst/>
          </a:prstGeom>
        </p:spPr>
      </p:pic>
    </p:spTree>
    <p:extLst>
      <p:ext uri="{BB962C8B-B14F-4D97-AF65-F5344CB8AC3E}">
        <p14:creationId xmlns:p14="http://schemas.microsoft.com/office/powerpoint/2010/main" val="809232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1849873"/>
          </a:xfrm>
        </p:spPr>
        <p:txBody>
          <a:bodyPr/>
          <a:lstStyle/>
          <a:p>
            <a:r>
              <a:rPr lang="en-US" dirty="0" smtClean="0">
                <a:solidFill>
                  <a:srgbClr val="505050"/>
                </a:solidFill>
                <a:latin typeface="Segoe UI Light"/>
              </a:rPr>
              <a:t>These aren’t persisted, so if the cache goes down, these posts won’t come back when the cache gets restarted</a:t>
            </a:r>
            <a:endParaRPr lang="en-US" dirty="0">
              <a:solidFill>
                <a:srgbClr val="505050"/>
              </a:solidFill>
              <a:latin typeface="Segoe UI Light"/>
            </a:endParaRPr>
          </a:p>
        </p:txBody>
      </p:sp>
    </p:spTree>
    <p:extLst>
      <p:ext uri="{BB962C8B-B14F-4D97-AF65-F5344CB8AC3E}">
        <p14:creationId xmlns:p14="http://schemas.microsoft.com/office/powerpoint/2010/main" val="416781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new social model</a:t>
            </a:r>
            <a:endParaRPr lang="en-US" dirty="0"/>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A high-level look at the evolution of the model</a:t>
            </a:r>
            <a:endParaRPr lang="en-US" dirty="0"/>
          </a:p>
        </p:txBody>
      </p:sp>
    </p:spTree>
    <p:extLst>
      <p:ext uri="{BB962C8B-B14F-4D97-AF65-F5344CB8AC3E}">
        <p14:creationId xmlns:p14="http://schemas.microsoft.com/office/powerpoint/2010/main" val="213275924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rich post</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201680933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rich post</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3045057258"/>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5" name="Rectangle 24"/>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4" name="Rectangle 33"/>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5" name="Rectangle 34"/>
          <p:cNvSpPr/>
          <p:nvPr/>
        </p:nvSpPr>
        <p:spPr>
          <a:xfrm>
            <a:off x="2098656"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6" name="Rectangle 35"/>
          <p:cNvSpPr/>
          <p:nvPr/>
        </p:nvSpPr>
        <p:spPr>
          <a:xfrm>
            <a:off x="4197311"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7" name="Rectangle 36"/>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8" name="Rectangle 37"/>
          <p:cNvSpPr/>
          <p:nvPr/>
        </p:nvSpPr>
        <p:spPr>
          <a:xfrm>
            <a:off x="2098660"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9" name="Rectangle 38"/>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0" name="Rectangle 39"/>
          <p:cNvSpPr/>
          <p:nvPr/>
        </p:nvSpPr>
        <p:spPr>
          <a:xfrm>
            <a:off x="6292308"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4" name="Rectangle 43"/>
          <p:cNvSpPr/>
          <p:nvPr/>
        </p:nvSpPr>
        <p:spPr>
          <a:xfrm>
            <a:off x="418999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5" name="Rectangle 44"/>
          <p:cNvSpPr/>
          <p:nvPr/>
        </p:nvSpPr>
        <p:spPr>
          <a:xfrm>
            <a:off x="4189996"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6" name="Rectangle 45"/>
          <p:cNvSpPr/>
          <p:nvPr/>
        </p:nvSpPr>
        <p:spPr>
          <a:xfrm>
            <a:off x="2098656"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7" name="Rectangle 46"/>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8" name="Rectangle 47"/>
          <p:cNvSpPr/>
          <p:nvPr/>
        </p:nvSpPr>
        <p:spPr>
          <a:xfrm>
            <a:off x="10485964" y="487965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9" name="Rectangle 48"/>
          <p:cNvSpPr/>
          <p:nvPr/>
        </p:nvSpPr>
        <p:spPr>
          <a:xfrm>
            <a:off x="838913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0" name="Rectangle 49"/>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2" name="Rectangle 51"/>
          <p:cNvSpPr/>
          <p:nvPr/>
        </p:nvSpPr>
        <p:spPr>
          <a:xfrm>
            <a:off x="4189996" y="5971920"/>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53" name="Rectangle 52"/>
          <p:cNvSpPr/>
          <p:nvPr/>
        </p:nvSpPr>
        <p:spPr>
          <a:xfrm>
            <a:off x="10485964"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54" name="Rectangle 53"/>
          <p:cNvSpPr/>
          <p:nvPr/>
        </p:nvSpPr>
        <p:spPr>
          <a:xfrm>
            <a:off x="4189996"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people</a:t>
            </a:r>
          </a:p>
          <a:p>
            <a:pPr defTabSz="932425"/>
            <a:r>
              <a:rPr lang="en-US" sz="2000" dirty="0">
                <a:solidFill>
                  <a:srgbClr val="FFFFFF"/>
                </a:solidFill>
                <a:latin typeface="Segoe UI Light"/>
              </a:rPr>
              <a:t>everyone</a:t>
            </a:r>
          </a:p>
        </p:txBody>
      </p:sp>
      <p:sp>
        <p:nvSpPr>
          <p:cNvPr id="55" name="Rectangle 54"/>
          <p:cNvSpPr/>
          <p:nvPr/>
        </p:nvSpPr>
        <p:spPr>
          <a:xfrm>
            <a:off x="10485964"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suggested #tags</a:t>
            </a:r>
          </a:p>
        </p:txBody>
      </p:sp>
      <p:sp>
        <p:nvSpPr>
          <p:cNvPr id="57" name="Rectangle 56"/>
          <p:cNvSpPr/>
          <p:nvPr/>
        </p:nvSpPr>
        <p:spPr>
          <a:xfrm>
            <a:off x="10485964"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58" name="Rectangle 57"/>
          <p:cNvSpPr/>
          <p:nvPr/>
        </p:nvSpPr>
        <p:spPr>
          <a:xfrm>
            <a:off x="10485964" y="2478748"/>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manages all tags</a:t>
            </a:r>
          </a:p>
        </p:txBody>
      </p:sp>
      <p:sp>
        <p:nvSpPr>
          <p:cNvPr id="27" name="Rectangle 26"/>
          <p:cNvSpPr/>
          <p:nvPr/>
        </p:nvSpPr>
        <p:spPr>
          <a:xfrm>
            <a:off x="10485964" y="487965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write new #tag</a:t>
            </a:r>
          </a:p>
        </p:txBody>
      </p:sp>
      <p:pic>
        <p:nvPicPr>
          <p:cNvPr id="3" name="Picture 2"/>
          <p:cNvPicPr>
            <a:picLocks noChangeAspect="1"/>
          </p:cNvPicPr>
          <p:nvPr/>
        </p:nvPicPr>
        <p:blipFill>
          <a:blip r:embed="rId3"/>
          <a:stretch>
            <a:fillRect/>
          </a:stretch>
        </p:blipFill>
        <p:spPr>
          <a:xfrm>
            <a:off x="3908579" y="264393"/>
            <a:ext cx="6726206" cy="1865207"/>
          </a:xfrm>
          <a:prstGeom prst="rect">
            <a:avLst/>
          </a:prstGeom>
        </p:spPr>
      </p:pic>
    </p:spTree>
    <p:extLst>
      <p:ext uri="{BB962C8B-B14F-4D97-AF65-F5344CB8AC3E}">
        <p14:creationId xmlns:p14="http://schemas.microsoft.com/office/powerpoint/2010/main" val="28830291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7" grpId="0" animBg="1"/>
      <p:bldP spid="58" grpId="0" animBg="1"/>
      <p:bldP spid="2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3203714"/>
          </a:xfrm>
        </p:spPr>
        <p:txBody>
          <a:bodyPr/>
          <a:lstStyle/>
          <a:p>
            <a:r>
              <a:rPr lang="en-US" dirty="0" smtClean="0">
                <a:solidFill>
                  <a:srgbClr val="505050"/>
                </a:solidFill>
                <a:latin typeface="Segoe UI Light"/>
              </a:rPr>
              <a:t>Since #tags are contained in a new term set, you may want to pre-populate that term set with some important #tags</a:t>
            </a:r>
          </a:p>
          <a:p>
            <a:endParaRPr lang="en-US" dirty="0" smtClean="0">
              <a:solidFill>
                <a:srgbClr val="505050"/>
              </a:solidFill>
              <a:latin typeface="Segoe UI Light"/>
            </a:endParaRPr>
          </a:p>
          <a:p>
            <a:r>
              <a:rPr lang="en-US" dirty="0" smtClean="0">
                <a:solidFill>
                  <a:srgbClr val="505050"/>
                </a:solidFill>
                <a:latin typeface="Segoe UI Light"/>
              </a:rPr>
              <a:t>@mentions require users to be in the profile </a:t>
            </a:r>
            <a:r>
              <a:rPr lang="en-US" dirty="0" err="1" smtClean="0">
                <a:solidFill>
                  <a:srgbClr val="505050"/>
                </a:solidFill>
                <a:latin typeface="Segoe UI Light"/>
              </a:rPr>
              <a:t>db</a:t>
            </a:r>
            <a:endParaRPr lang="en-US" dirty="0">
              <a:solidFill>
                <a:srgbClr val="505050"/>
              </a:solidFill>
              <a:latin typeface="Segoe UI Light"/>
            </a:endParaRPr>
          </a:p>
        </p:txBody>
      </p:sp>
    </p:spTree>
    <p:extLst>
      <p:ext uri="{BB962C8B-B14F-4D97-AF65-F5344CB8AC3E}">
        <p14:creationId xmlns:p14="http://schemas.microsoft.com/office/powerpoint/2010/main" val="16476372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Posting to a site feed </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1376836870"/>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Posting to a site feed</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347146520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6" name="Rectangle 25"/>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1" name="Rectangle 30"/>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3" name="Rectangle 32"/>
          <p:cNvSpPr/>
          <p:nvPr/>
        </p:nvSpPr>
        <p:spPr>
          <a:xfrm>
            <a:off x="2098656"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7" name="Rectangle 36"/>
          <p:cNvSpPr/>
          <p:nvPr/>
        </p:nvSpPr>
        <p:spPr>
          <a:xfrm>
            <a:off x="4195482" y="245204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8" name="Rectangle 37"/>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9" name="Rectangle 38"/>
          <p:cNvSpPr/>
          <p:nvPr/>
        </p:nvSpPr>
        <p:spPr>
          <a:xfrm>
            <a:off x="2098659" y="3554155"/>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40" name="Rectangle 39"/>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4" name="Rectangle 43"/>
          <p:cNvSpPr/>
          <p:nvPr/>
        </p:nvSpPr>
        <p:spPr>
          <a:xfrm>
            <a:off x="6306257"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5" name="Rectangle 44"/>
          <p:cNvSpPr/>
          <p:nvPr/>
        </p:nvSpPr>
        <p:spPr>
          <a:xfrm>
            <a:off x="4195482"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6" name="Rectangle 45"/>
          <p:cNvSpPr/>
          <p:nvPr/>
        </p:nvSpPr>
        <p:spPr>
          <a:xfrm>
            <a:off x="4195481"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7" name="Rectangle 46"/>
          <p:cNvSpPr/>
          <p:nvPr/>
        </p:nvSpPr>
        <p:spPr>
          <a:xfrm>
            <a:off x="2098655"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8" name="Rectangle 47"/>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9" name="Rectangle 48"/>
          <p:cNvSpPr/>
          <p:nvPr/>
        </p:nvSpPr>
        <p:spPr>
          <a:xfrm>
            <a:off x="10485964"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50" name="Rectangle 49"/>
          <p:cNvSpPr/>
          <p:nvPr/>
        </p:nvSpPr>
        <p:spPr>
          <a:xfrm>
            <a:off x="838913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1" name="Rectangle 50"/>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2" name="Rectangle 51"/>
          <p:cNvSpPr/>
          <p:nvPr/>
        </p:nvSpPr>
        <p:spPr>
          <a:xfrm>
            <a:off x="4195481" y="4889372"/>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3" name="Rectangle 52"/>
          <p:cNvSpPr/>
          <p:nvPr/>
        </p:nvSpPr>
        <p:spPr>
          <a:xfrm>
            <a:off x="2098655" y="4889372"/>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54" name="Rectangle 53"/>
          <p:cNvSpPr/>
          <p:nvPr/>
        </p:nvSpPr>
        <p:spPr>
          <a:xfrm>
            <a:off x="6306257"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56" name="Rectangle 55"/>
          <p:cNvSpPr/>
          <p:nvPr/>
        </p:nvSpPr>
        <p:spPr>
          <a:xfrm>
            <a:off x="6306257"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cached post</a:t>
            </a:r>
          </a:p>
        </p:txBody>
      </p:sp>
      <p:sp>
        <p:nvSpPr>
          <p:cNvPr id="60" name="Rectangle 59"/>
          <p:cNvSpPr/>
          <p:nvPr/>
        </p:nvSpPr>
        <p:spPr>
          <a:xfrm>
            <a:off x="2098656" y="5971920"/>
            <a:ext cx="1958745" cy="1025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61" name="Rectangle 60"/>
          <p:cNvSpPr/>
          <p:nvPr/>
        </p:nvSpPr>
        <p:spPr>
          <a:xfrm>
            <a:off x="2098656"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mention email</a:t>
            </a:r>
          </a:p>
        </p:txBody>
      </p:sp>
      <p:sp>
        <p:nvSpPr>
          <p:cNvPr id="34" name="Rectangle 33"/>
          <p:cNvSpPr/>
          <p:nvPr/>
        </p:nvSpPr>
        <p:spPr>
          <a:xfrm>
            <a:off x="2098655"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persisted post</a:t>
            </a:r>
          </a:p>
        </p:txBody>
      </p:sp>
      <p:sp>
        <p:nvSpPr>
          <p:cNvPr id="35" name="Rectangle 34"/>
          <p:cNvSpPr/>
          <p:nvPr/>
        </p:nvSpPr>
        <p:spPr>
          <a:xfrm>
            <a:off x="4195481"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 post and mention count</a:t>
            </a:r>
          </a:p>
        </p:txBody>
      </p:sp>
      <p:pic>
        <p:nvPicPr>
          <p:cNvPr id="3" name="Picture 2"/>
          <p:cNvPicPr>
            <a:picLocks noChangeAspect="1"/>
          </p:cNvPicPr>
          <p:nvPr/>
        </p:nvPicPr>
        <p:blipFill>
          <a:blip r:embed="rId3"/>
          <a:stretch>
            <a:fillRect/>
          </a:stretch>
        </p:blipFill>
        <p:spPr>
          <a:xfrm>
            <a:off x="3938420" y="264393"/>
            <a:ext cx="6666529" cy="1865207"/>
          </a:xfrm>
          <a:prstGeom prst="rect">
            <a:avLst/>
          </a:prstGeom>
        </p:spPr>
      </p:pic>
    </p:spTree>
    <p:extLst>
      <p:ext uri="{BB962C8B-B14F-4D97-AF65-F5344CB8AC3E}">
        <p14:creationId xmlns:p14="http://schemas.microsoft.com/office/powerpoint/2010/main" val="1070418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6" grpId="0" animBg="1"/>
      <p:bldP spid="60" grpId="0" animBg="1"/>
      <p:bldP spid="61" grpId="0" animBg="1"/>
      <p:bldP spid="34" grpId="0" animBg="1"/>
      <p:bldP spid="3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Feed</a:t>
            </a:r>
            <a:endParaRPr lang="en-US" dirty="0"/>
          </a:p>
        </p:txBody>
      </p:sp>
      <p:sp>
        <p:nvSpPr>
          <p:cNvPr id="27" name="Rectangle 26"/>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28" name="Rectangle 27"/>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44" name="Rectangle 43"/>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45" name="Rectangle 44"/>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50" name="Rectangle 49"/>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51" name="Rectangle 50"/>
          <p:cNvSpPr/>
          <p:nvPr/>
        </p:nvSpPr>
        <p:spPr>
          <a:xfrm>
            <a:off x="-2"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52" name="Rectangle 51"/>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53" name="Rectangle 52"/>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54" name="Rectangle 53"/>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5" name="Rectangle 54"/>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58" name="Rectangle 57"/>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62" name="Rectangle 61"/>
          <p:cNvSpPr/>
          <p:nvPr/>
        </p:nvSpPr>
        <p:spPr>
          <a:xfrm>
            <a:off x="0"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Tree>
    <p:extLst>
      <p:ext uri="{BB962C8B-B14F-4D97-AF65-F5344CB8AC3E}">
        <p14:creationId xmlns:p14="http://schemas.microsoft.com/office/powerpoint/2010/main" val="1902507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Matt’s Personal Site</a:t>
            </a:r>
            <a:endParaRPr lang="en-US" dirty="0"/>
          </a:p>
        </p:txBody>
      </p:sp>
      <p:sp>
        <p:nvSpPr>
          <p:cNvPr id="27" name="Rectangle 26"/>
          <p:cNvSpPr/>
          <p:nvPr/>
        </p:nvSpPr>
        <p:spPr>
          <a:xfrm>
            <a:off x="0"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root post</a:t>
            </a:r>
          </a:p>
        </p:txBody>
      </p:sp>
      <p:sp>
        <p:nvSpPr>
          <p:cNvPr id="28" name="Rectangle 27"/>
          <p:cNvSpPr/>
          <p:nvPr/>
        </p:nvSpPr>
        <p:spPr>
          <a:xfrm>
            <a:off x="-2"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public folder</a:t>
            </a:r>
          </a:p>
        </p:txBody>
      </p:sp>
      <p:sp>
        <p:nvSpPr>
          <p:cNvPr id="44" name="Rectangle 43"/>
          <p:cNvSpPr/>
          <p:nvPr/>
        </p:nvSpPr>
        <p:spPr>
          <a:xfrm>
            <a:off x="0"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45" name="Rectangle 44"/>
          <p:cNvSpPr/>
          <p:nvPr/>
        </p:nvSpPr>
        <p:spPr>
          <a:xfrm>
            <a:off x="2350494"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46" name="Rectangle 45"/>
          <p:cNvSpPr/>
          <p:nvPr/>
        </p:nvSpPr>
        <p:spPr>
          <a:xfrm>
            <a:off x="4710315" y="1845422"/>
            <a:ext cx="4663678"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48" name="Rectangle 47"/>
          <p:cNvSpPr/>
          <p:nvPr/>
        </p:nvSpPr>
        <p:spPr>
          <a:xfrm>
            <a:off x="4710315"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followed content</a:t>
            </a:r>
          </a:p>
        </p:txBody>
      </p:sp>
      <p:sp>
        <p:nvSpPr>
          <p:cNvPr id="49" name="Rectangle 48"/>
          <p:cNvSpPr/>
          <p:nvPr/>
        </p:nvSpPr>
        <p:spPr>
          <a:xfrm>
            <a:off x="7060809" y="3152802"/>
            <a:ext cx="2313184"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50" name="Rectangle 49"/>
          <p:cNvSpPr/>
          <p:nvPr/>
        </p:nvSpPr>
        <p:spPr>
          <a:xfrm>
            <a:off x="9420633" y="1845422"/>
            <a:ext cx="3015845" cy="1017423"/>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Other stuff</a:t>
            </a:r>
          </a:p>
        </p:txBody>
      </p:sp>
      <p:sp>
        <p:nvSpPr>
          <p:cNvPr id="51" name="Rectangle 50"/>
          <p:cNvSpPr/>
          <p:nvPr/>
        </p:nvSpPr>
        <p:spPr>
          <a:xfrm>
            <a:off x="2350494"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private folder</a:t>
            </a:r>
          </a:p>
        </p:txBody>
      </p:sp>
      <p:sp>
        <p:nvSpPr>
          <p:cNvPr id="52" name="Rectangle 51"/>
          <p:cNvSpPr/>
          <p:nvPr/>
        </p:nvSpPr>
        <p:spPr>
          <a:xfrm>
            <a:off x="0"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“MicroFeed” list</a:t>
            </a:r>
          </a:p>
        </p:txBody>
      </p:sp>
      <p:sp>
        <p:nvSpPr>
          <p:cNvPr id="53" name="Rectangle 52"/>
          <p:cNvSpPr/>
          <p:nvPr/>
        </p:nvSpPr>
        <p:spPr>
          <a:xfrm>
            <a:off x="0" y="4913331"/>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reply post</a:t>
            </a:r>
          </a:p>
        </p:txBody>
      </p:sp>
      <p:sp>
        <p:nvSpPr>
          <p:cNvPr id="54" name="Rectangle 53"/>
          <p:cNvSpPr/>
          <p:nvPr/>
        </p:nvSpPr>
        <p:spPr>
          <a:xfrm>
            <a:off x="-2" y="5538434"/>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non-</a:t>
            </a:r>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5" name="Rectangle 54"/>
          <p:cNvSpPr/>
          <p:nvPr/>
        </p:nvSpPr>
        <p:spPr>
          <a:xfrm>
            <a:off x="2350494"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56" name="Rectangle 55"/>
          <p:cNvSpPr/>
          <p:nvPr/>
        </p:nvSpPr>
        <p:spPr>
          <a:xfrm>
            <a:off x="4710315"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followed docs</a:t>
            </a:r>
          </a:p>
        </p:txBody>
      </p:sp>
      <p:sp>
        <p:nvSpPr>
          <p:cNvPr id="58" name="Rectangle 57"/>
          <p:cNvSpPr/>
          <p:nvPr/>
        </p:nvSpPr>
        <p:spPr>
          <a:xfrm>
            <a:off x="2350494" y="4937229"/>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err="1">
                <a:solidFill>
                  <a:srgbClr val="FFFFFF"/>
                </a:solidFill>
                <a:latin typeface="Segoe UI Light"/>
              </a:rPr>
              <a:t>trimmable</a:t>
            </a:r>
            <a:r>
              <a:rPr lang="en-US" sz="2000" dirty="0">
                <a:solidFill>
                  <a:srgbClr val="FFFFFF"/>
                </a:solidFill>
                <a:latin typeface="Segoe UI Light"/>
              </a:rPr>
              <a:t> post</a:t>
            </a:r>
          </a:p>
        </p:txBody>
      </p:sp>
      <p:sp>
        <p:nvSpPr>
          <p:cNvPr id="59" name="Rectangle 58"/>
          <p:cNvSpPr/>
          <p:nvPr/>
        </p:nvSpPr>
        <p:spPr>
          <a:xfrm>
            <a:off x="7060809" y="4273655"/>
            <a:ext cx="1818834" cy="55956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sp>
        <p:nvSpPr>
          <p:cNvPr id="62" name="Rectangle 61"/>
          <p:cNvSpPr/>
          <p:nvPr/>
        </p:nvSpPr>
        <p:spPr>
          <a:xfrm>
            <a:off x="2350494"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reference post</a:t>
            </a:r>
          </a:p>
        </p:txBody>
      </p:sp>
      <p:sp>
        <p:nvSpPr>
          <p:cNvPr id="63" name="Rectangle 62"/>
          <p:cNvSpPr/>
          <p:nvPr/>
        </p:nvSpPr>
        <p:spPr>
          <a:xfrm>
            <a:off x="4710315" y="1845422"/>
            <a:ext cx="4663678"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4100" dirty="0">
                <a:solidFill>
                  <a:srgbClr val="FFFFFF"/>
                </a:solidFill>
                <a:latin typeface="Segoe UI Light"/>
              </a:rPr>
              <a:t>“Social” list</a:t>
            </a:r>
          </a:p>
        </p:txBody>
      </p:sp>
      <p:sp>
        <p:nvSpPr>
          <p:cNvPr id="65" name="Rectangle 64"/>
          <p:cNvSpPr/>
          <p:nvPr/>
        </p:nvSpPr>
        <p:spPr>
          <a:xfrm>
            <a:off x="7060809" y="3152802"/>
            <a:ext cx="2313184" cy="10174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new mention count</a:t>
            </a:r>
          </a:p>
        </p:txBody>
      </p:sp>
      <p:sp>
        <p:nvSpPr>
          <p:cNvPr id="67" name="Rectangle 66"/>
          <p:cNvSpPr/>
          <p:nvPr/>
        </p:nvSpPr>
        <p:spPr>
          <a:xfrm>
            <a:off x="7060809" y="4273655"/>
            <a:ext cx="1818834" cy="559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unread count</a:t>
            </a:r>
          </a:p>
        </p:txBody>
      </p:sp>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0094" y="195019"/>
            <a:ext cx="1119283" cy="1119124"/>
          </a:xfrm>
          <a:prstGeom prst="rect">
            <a:avLst/>
          </a:prstGeom>
        </p:spPr>
      </p:pic>
    </p:spTree>
    <p:extLst>
      <p:ext uri="{BB962C8B-B14F-4D97-AF65-F5344CB8AC3E}">
        <p14:creationId xmlns:p14="http://schemas.microsoft.com/office/powerpoint/2010/main" val="2379158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2" grpId="0" animBg="1"/>
      <p:bldP spid="63" grpId="0" animBg="1"/>
      <p:bldP spid="65" grpId="0" animBg="1"/>
      <p:bldP spid="6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0"/>
            <a:ext cx="11887200" cy="1296029"/>
          </a:xfrm>
        </p:spPr>
        <p:txBody>
          <a:bodyPr/>
          <a:lstStyle/>
          <a:p>
            <a:r>
              <a:rPr lang="en-US" dirty="0" smtClean="0">
                <a:solidFill>
                  <a:srgbClr val="505050"/>
                </a:solidFill>
                <a:latin typeface="Segoe UI Light"/>
              </a:rPr>
              <a:t>Users without ‘social’ capabilities still have the ability to participate in the site feed</a:t>
            </a:r>
          </a:p>
        </p:txBody>
      </p:sp>
    </p:spTree>
    <p:extLst>
      <p:ext uri="{BB962C8B-B14F-4D97-AF65-F5344CB8AC3E}">
        <p14:creationId xmlns:p14="http://schemas.microsoft.com/office/powerpoint/2010/main" val="21563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2010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40" name="Picture 39"/>
          <p:cNvPicPr>
            <a:picLocks noChangeAspect="1"/>
          </p:cNvPicPr>
          <p:nvPr/>
        </p:nvPicPr>
        <p:blipFill>
          <a:blip r:embed="rId3"/>
          <a:stretch>
            <a:fillRect/>
          </a:stretch>
        </p:blipFill>
        <p:spPr>
          <a:xfrm rot="20359571">
            <a:off x="5323532" y="2792260"/>
            <a:ext cx="1253363" cy="213722"/>
          </a:xfrm>
          <a:prstGeom prst="rect">
            <a:avLst/>
          </a:prstGeom>
        </p:spPr>
      </p:pic>
      <p:cxnSp>
        <p:nvCxnSpPr>
          <p:cNvPr id="42" name="Straight Arrow Connector 41"/>
          <p:cNvCxnSpPr/>
          <p:nvPr/>
        </p:nvCxnSpPr>
        <p:spPr>
          <a:xfrm flipH="1">
            <a:off x="3489721" y="2207716"/>
            <a:ext cx="4920985" cy="167178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498905" y="3895814"/>
            <a:ext cx="4911798" cy="3809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7" name="Picture 46"/>
          <p:cNvPicPr>
            <a:picLocks noChangeAspect="1"/>
          </p:cNvPicPr>
          <p:nvPr/>
        </p:nvPicPr>
        <p:blipFill>
          <a:blip r:embed="rId3"/>
          <a:stretch>
            <a:fillRect/>
          </a:stretch>
        </p:blipFill>
        <p:spPr>
          <a:xfrm>
            <a:off x="5328126" y="3682971"/>
            <a:ext cx="1253363" cy="213722"/>
          </a:xfrm>
          <a:prstGeom prst="rect">
            <a:avLst/>
          </a:prstGeom>
        </p:spPr>
      </p:pic>
      <p:cxnSp>
        <p:nvCxnSpPr>
          <p:cNvPr id="43" name="Straight Arrow Connector 42"/>
          <p:cNvCxnSpPr/>
          <p:nvPr/>
        </p:nvCxnSpPr>
        <p:spPr>
          <a:xfrm flipH="1" flipV="1">
            <a:off x="3489718" y="3988318"/>
            <a:ext cx="5203658" cy="1682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a:blip r:embed="rId3"/>
          <a:stretch>
            <a:fillRect/>
          </a:stretch>
        </p:blipFill>
        <p:spPr>
          <a:xfrm rot="1039812">
            <a:off x="5240235" y="4459196"/>
            <a:ext cx="1253363" cy="213722"/>
          </a:xfrm>
          <a:prstGeom prst="rect">
            <a:avLst/>
          </a:prstGeom>
        </p:spPr>
      </p:pic>
    </p:spTree>
    <p:extLst>
      <p:ext uri="{BB962C8B-B14F-4D97-AF65-F5344CB8AC3E}">
        <p14:creationId xmlns:p14="http://schemas.microsoft.com/office/powerpoint/2010/main" val="14235424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a rich post</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54906241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4" name="Rectangle 23"/>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3" name="Rectangle 32"/>
          <p:cNvSpPr/>
          <p:nvPr/>
        </p:nvSpPr>
        <p:spPr>
          <a:xfrm>
            <a:off x="10485964"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4" name="Rectangle 33"/>
          <p:cNvSpPr/>
          <p:nvPr/>
        </p:nvSpPr>
        <p:spPr>
          <a:xfrm>
            <a:off x="2098656"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6" name="Rectangle 35"/>
          <p:cNvSpPr/>
          <p:nvPr/>
        </p:nvSpPr>
        <p:spPr>
          <a:xfrm>
            <a:off x="4195482" y="2475845"/>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37" name="Rectangle 36"/>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38" name="Rectangle 37"/>
          <p:cNvSpPr/>
          <p:nvPr/>
        </p:nvSpPr>
        <p:spPr>
          <a:xfrm>
            <a:off x="2098660"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39" name="Rectangle 38"/>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0" name="Rectangle 39"/>
          <p:cNvSpPr/>
          <p:nvPr/>
        </p:nvSpPr>
        <p:spPr>
          <a:xfrm>
            <a:off x="2098656" y="488573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4" name="Rectangle 43"/>
          <p:cNvSpPr/>
          <p:nvPr/>
        </p:nvSpPr>
        <p:spPr>
          <a:xfrm>
            <a:off x="4195482" y="597763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5" name="Rectangle 44"/>
          <p:cNvSpPr/>
          <p:nvPr/>
        </p:nvSpPr>
        <p:spPr>
          <a:xfrm>
            <a:off x="4195482" y="488573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6" name="Rectangle 45"/>
          <p:cNvSpPr/>
          <p:nvPr/>
        </p:nvSpPr>
        <p:spPr>
          <a:xfrm>
            <a:off x="629230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47" name="Rectangle 46"/>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48" name="Rectangle 47"/>
          <p:cNvSpPr/>
          <p:nvPr/>
        </p:nvSpPr>
        <p:spPr>
          <a:xfrm>
            <a:off x="10485964" y="488573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49" name="Rectangle 48"/>
          <p:cNvSpPr/>
          <p:nvPr/>
        </p:nvSpPr>
        <p:spPr>
          <a:xfrm>
            <a:off x="8389138" y="4885737"/>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0" name="Rectangle 49"/>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2" name="Rectangle 51"/>
          <p:cNvSpPr/>
          <p:nvPr/>
        </p:nvSpPr>
        <p:spPr>
          <a:xfrm>
            <a:off x="4195482" y="488573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54" name="Rectangle 53"/>
          <p:cNvSpPr/>
          <p:nvPr/>
        </p:nvSpPr>
        <p:spPr>
          <a:xfrm>
            <a:off x="4195482" y="4885737"/>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ref mention stored on personal site</a:t>
            </a:r>
          </a:p>
        </p:txBody>
      </p:sp>
      <p:sp>
        <p:nvSpPr>
          <p:cNvPr id="55" name="Rectangle 54"/>
          <p:cNvSpPr/>
          <p:nvPr/>
        </p:nvSpPr>
        <p:spPr>
          <a:xfrm>
            <a:off x="2098656" y="2475845"/>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56" name="Rectangle 55"/>
          <p:cNvSpPr/>
          <p:nvPr/>
        </p:nvSpPr>
        <p:spPr>
          <a:xfrm>
            <a:off x="2098656" y="2475845"/>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rich preview</a:t>
            </a:r>
          </a:p>
        </p:txBody>
      </p:sp>
      <p:pic>
        <p:nvPicPr>
          <p:cNvPr id="3" name="Picture 2"/>
          <p:cNvPicPr>
            <a:picLocks noChangeAspect="1"/>
          </p:cNvPicPr>
          <p:nvPr/>
        </p:nvPicPr>
        <p:blipFill>
          <a:blip r:embed="rId3"/>
          <a:stretch>
            <a:fillRect/>
          </a:stretch>
        </p:blipFill>
        <p:spPr>
          <a:xfrm>
            <a:off x="5845716" y="20501"/>
            <a:ext cx="2474381" cy="2424769"/>
          </a:xfrm>
          <a:prstGeom prst="rect">
            <a:avLst/>
          </a:prstGeom>
        </p:spPr>
      </p:pic>
    </p:spTree>
    <p:extLst>
      <p:ext uri="{BB962C8B-B14F-4D97-AF65-F5344CB8AC3E}">
        <p14:creationId xmlns:p14="http://schemas.microsoft.com/office/powerpoint/2010/main" val="2783997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5" grpId="0" animBg="1"/>
      <p:bldP spid="5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0"/>
            <a:ext cx="11887200" cy="1296029"/>
          </a:xfrm>
        </p:spPr>
        <p:txBody>
          <a:bodyPr/>
          <a:lstStyle/>
          <a:p>
            <a:r>
              <a:rPr lang="en-US" dirty="0" smtClean="0">
                <a:solidFill>
                  <a:srgbClr val="505050"/>
                </a:solidFill>
                <a:latin typeface="Segoe UI Light"/>
              </a:rPr>
              <a:t>For the preview to work, web apps needs to be configured</a:t>
            </a:r>
            <a:endParaRPr lang="en-US" dirty="0">
              <a:solidFill>
                <a:srgbClr val="505050"/>
              </a:solidFill>
              <a:latin typeface="Segoe UI Light"/>
            </a:endParaRPr>
          </a:p>
        </p:txBody>
      </p:sp>
    </p:spTree>
    <p:extLst>
      <p:ext uri="{BB962C8B-B14F-4D97-AF65-F5344CB8AC3E}">
        <p14:creationId xmlns:p14="http://schemas.microsoft.com/office/powerpoint/2010/main" val="4160907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a #tag</a:t>
            </a:r>
            <a:endParaRPr lang="en-US" dirty="0"/>
          </a:p>
        </p:txBody>
      </p:sp>
      <p:sp>
        <p:nvSpPr>
          <p:cNvPr id="5" name="Text Placeholder 4"/>
          <p:cNvSpPr>
            <a:spLocks noGrp="1"/>
          </p:cNvSpPr>
          <p:nvPr>
            <p:ph type="body" sz="quarter" idx="10"/>
          </p:nvPr>
        </p:nvSpPr>
        <p:spPr>
          <a:xfrm>
            <a:off x="275287" y="5265326"/>
            <a:ext cx="11885902" cy="753369"/>
          </a:xfrm>
        </p:spPr>
        <p:txBody>
          <a:bodyPr/>
          <a:lstStyle/>
          <a:p>
            <a:r>
              <a:rPr lang="en-US" dirty="0" smtClean="0"/>
              <a:t>Demo</a:t>
            </a:r>
            <a:endParaRPr lang="en-US" dirty="0"/>
          </a:p>
        </p:txBody>
      </p:sp>
    </p:spTree>
    <p:extLst>
      <p:ext uri="{BB962C8B-B14F-4D97-AF65-F5344CB8AC3E}">
        <p14:creationId xmlns:p14="http://schemas.microsoft.com/office/powerpoint/2010/main" val="1138942325"/>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Viewing a #tag</a:t>
            </a:r>
          </a:p>
        </p:txBody>
      </p:sp>
      <p:sp>
        <p:nvSpPr>
          <p:cNvPr id="4" name="Text Placeholder 3"/>
          <p:cNvSpPr>
            <a:spLocks noGrp="1"/>
          </p:cNvSpPr>
          <p:nvPr>
            <p:ph type="body" sz="quarter" idx="10"/>
          </p:nvPr>
        </p:nvSpPr>
        <p:spPr>
          <a:xfrm>
            <a:off x="275287" y="5265326"/>
            <a:ext cx="11885902" cy="753369"/>
          </a:xfrm>
        </p:spPr>
        <p:txBody>
          <a:bodyPr/>
          <a:lstStyle/>
          <a:p>
            <a:r>
              <a:rPr lang="en-US" dirty="0" smtClean="0"/>
              <a:t>Architecture</a:t>
            </a:r>
            <a:endParaRPr lang="en-US" dirty="0"/>
          </a:p>
        </p:txBody>
      </p:sp>
    </p:spTree>
    <p:extLst>
      <p:ext uri="{BB962C8B-B14F-4D97-AF65-F5344CB8AC3E}">
        <p14:creationId xmlns:p14="http://schemas.microsoft.com/office/powerpoint/2010/main" val="247791898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61268" y="763811"/>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WHAT</a:t>
            </a:r>
          </a:p>
        </p:txBody>
      </p:sp>
      <p:sp>
        <p:nvSpPr>
          <p:cNvPr id="42" name="TextBox 41"/>
          <p:cNvSpPr txBox="1"/>
          <p:nvPr/>
        </p:nvSpPr>
        <p:spPr>
          <a:xfrm>
            <a:off x="-61268" y="3220390"/>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HOW</a:t>
            </a:r>
          </a:p>
        </p:txBody>
      </p:sp>
      <p:sp>
        <p:nvSpPr>
          <p:cNvPr id="43" name="TextBox 42"/>
          <p:cNvSpPr txBox="1"/>
          <p:nvPr/>
        </p:nvSpPr>
        <p:spPr>
          <a:xfrm>
            <a:off x="-61268" y="5512475"/>
            <a:ext cx="2098656"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WHERE</a:t>
            </a:r>
          </a:p>
        </p:txBody>
      </p:sp>
      <p:sp>
        <p:nvSpPr>
          <p:cNvPr id="26" name="Rectangle 25"/>
          <p:cNvSpPr/>
          <p:nvPr/>
        </p:nvSpPr>
        <p:spPr>
          <a:xfrm>
            <a:off x="838913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32" name="Rectangle 31"/>
          <p:cNvSpPr/>
          <p:nvPr/>
        </p:nvSpPr>
        <p:spPr>
          <a:xfrm>
            <a:off x="10485964"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34" name="Rectangle 33"/>
          <p:cNvSpPr/>
          <p:nvPr/>
        </p:nvSpPr>
        <p:spPr>
          <a:xfrm>
            <a:off x="2098656"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web apps</a:t>
            </a:r>
          </a:p>
        </p:txBody>
      </p:sp>
      <p:sp>
        <p:nvSpPr>
          <p:cNvPr id="39" name="Rectangle 38"/>
          <p:cNvSpPr/>
          <p:nvPr/>
        </p:nvSpPr>
        <p:spPr>
          <a:xfrm>
            <a:off x="4195482"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 trimming</a:t>
            </a:r>
          </a:p>
        </p:txBody>
      </p:sp>
      <p:sp>
        <p:nvSpPr>
          <p:cNvPr id="40" name="Rectangle 39"/>
          <p:cNvSpPr/>
          <p:nvPr/>
        </p:nvSpPr>
        <p:spPr>
          <a:xfrm>
            <a:off x="6292308" y="2478748"/>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44" name="Rectangle 43"/>
          <p:cNvSpPr/>
          <p:nvPr/>
        </p:nvSpPr>
        <p:spPr>
          <a:xfrm>
            <a:off x="2098659" y="3558394"/>
            <a:ext cx="1958746"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doc mod listener</a:t>
            </a:r>
          </a:p>
        </p:txBody>
      </p:sp>
      <p:sp>
        <p:nvSpPr>
          <p:cNvPr id="45" name="Rectangle 44"/>
          <p:cNvSpPr/>
          <p:nvPr/>
        </p:nvSpPr>
        <p:spPr>
          <a:xfrm>
            <a:off x="4195482" y="3558394"/>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 check</a:t>
            </a:r>
          </a:p>
        </p:txBody>
      </p:sp>
      <p:sp>
        <p:nvSpPr>
          <p:cNvPr id="46" name="Rectangle 45"/>
          <p:cNvSpPr/>
          <p:nvPr/>
        </p:nvSpPr>
        <p:spPr>
          <a:xfrm>
            <a:off x="629230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feed cache</a:t>
            </a:r>
          </a:p>
        </p:txBody>
      </p:sp>
      <p:sp>
        <p:nvSpPr>
          <p:cNvPr id="47" name="Rectangle 46"/>
          <p:cNvSpPr/>
          <p:nvPr/>
        </p:nvSpPr>
        <p:spPr>
          <a:xfrm>
            <a:off x="4195482"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48" name="Rectangle 47"/>
          <p:cNvSpPr/>
          <p:nvPr/>
        </p:nvSpPr>
        <p:spPr>
          <a:xfrm>
            <a:off x="4195481"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personal site</a:t>
            </a:r>
          </a:p>
        </p:txBody>
      </p:sp>
      <p:sp>
        <p:nvSpPr>
          <p:cNvPr id="49" name="Rectangle 48"/>
          <p:cNvSpPr/>
          <p:nvPr/>
        </p:nvSpPr>
        <p:spPr>
          <a:xfrm>
            <a:off x="2098655"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site feed</a:t>
            </a:r>
          </a:p>
        </p:txBody>
      </p:sp>
      <p:sp>
        <p:nvSpPr>
          <p:cNvPr id="50" name="Rectangle 49"/>
          <p:cNvSpPr/>
          <p:nvPr/>
        </p:nvSpPr>
        <p:spPr>
          <a:xfrm>
            <a:off x="2098656" y="5971920"/>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mail server</a:t>
            </a:r>
          </a:p>
        </p:txBody>
      </p:sp>
      <p:sp>
        <p:nvSpPr>
          <p:cNvPr id="51" name="Rectangle 50"/>
          <p:cNvSpPr/>
          <p:nvPr/>
        </p:nvSpPr>
        <p:spPr>
          <a:xfrm>
            <a:off x="10485964"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52" name="Rectangle 51"/>
          <p:cNvSpPr/>
          <p:nvPr/>
        </p:nvSpPr>
        <p:spPr>
          <a:xfrm>
            <a:off x="8389138" y="4889372"/>
            <a:ext cx="1958745" cy="102586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53" name="Rectangle 52"/>
          <p:cNvSpPr/>
          <p:nvPr/>
        </p:nvSpPr>
        <p:spPr>
          <a:xfrm>
            <a:off x="629230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user profile</a:t>
            </a:r>
          </a:p>
        </p:txBody>
      </p:sp>
      <p:sp>
        <p:nvSpPr>
          <p:cNvPr id="54" name="Rectangle 53"/>
          <p:cNvSpPr/>
          <p:nvPr/>
        </p:nvSpPr>
        <p:spPr>
          <a:xfrm>
            <a:off x="4195482"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profile </a:t>
            </a:r>
            <a:r>
              <a:rPr lang="en-US" sz="2900" dirty="0" err="1">
                <a:solidFill>
                  <a:srgbClr val="FFFFFF"/>
                </a:solidFill>
                <a:latin typeface="Segoe UI Light"/>
              </a:rPr>
              <a:t>db</a:t>
            </a:r>
            <a:endParaRPr lang="en-US" sz="2900" dirty="0">
              <a:solidFill>
                <a:srgbClr val="FFFFFF"/>
              </a:solidFill>
              <a:latin typeface="Segoe UI Light"/>
            </a:endParaRPr>
          </a:p>
        </p:txBody>
      </p:sp>
      <p:sp>
        <p:nvSpPr>
          <p:cNvPr id="55" name="Rectangle 54"/>
          <p:cNvSpPr/>
          <p:nvPr/>
        </p:nvSpPr>
        <p:spPr>
          <a:xfrm>
            <a:off x="4195482" y="5971920"/>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following #tag</a:t>
            </a:r>
          </a:p>
        </p:txBody>
      </p:sp>
      <p:sp>
        <p:nvSpPr>
          <p:cNvPr id="56" name="Rectangle 55"/>
          <p:cNvSpPr/>
          <p:nvPr/>
        </p:nvSpPr>
        <p:spPr>
          <a:xfrm>
            <a:off x="8389138"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a:t>
            </a:r>
          </a:p>
        </p:txBody>
      </p:sp>
      <p:sp>
        <p:nvSpPr>
          <p:cNvPr id="57" name="Rectangle 56"/>
          <p:cNvSpPr/>
          <p:nvPr/>
        </p:nvSpPr>
        <p:spPr>
          <a:xfrm>
            <a:off x="8389138" y="2478748"/>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all posts with (or related to) #tag </a:t>
            </a:r>
          </a:p>
        </p:txBody>
      </p:sp>
      <p:sp>
        <p:nvSpPr>
          <p:cNvPr id="59" name="Rectangle 58"/>
          <p:cNvSpPr/>
          <p:nvPr/>
        </p:nvSpPr>
        <p:spPr>
          <a:xfrm>
            <a:off x="8389138"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search index</a:t>
            </a:r>
          </a:p>
        </p:txBody>
      </p:sp>
      <p:sp>
        <p:nvSpPr>
          <p:cNvPr id="60" name="Rectangle 59"/>
          <p:cNvSpPr/>
          <p:nvPr/>
        </p:nvSpPr>
        <p:spPr>
          <a:xfrm>
            <a:off x="8389138"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personal and site feed posts</a:t>
            </a:r>
          </a:p>
        </p:txBody>
      </p:sp>
      <p:sp>
        <p:nvSpPr>
          <p:cNvPr id="61" name="Rectangle 60"/>
          <p:cNvSpPr/>
          <p:nvPr/>
        </p:nvSpPr>
        <p:spPr>
          <a:xfrm>
            <a:off x="10485964" y="2478748"/>
            <a:ext cx="1958745" cy="1025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managed metadata</a:t>
            </a:r>
          </a:p>
        </p:txBody>
      </p:sp>
      <p:sp>
        <p:nvSpPr>
          <p:cNvPr id="62" name="Rectangle 61"/>
          <p:cNvSpPr/>
          <p:nvPr/>
        </p:nvSpPr>
        <p:spPr>
          <a:xfrm>
            <a:off x="10485964" y="2478748"/>
            <a:ext cx="1958745" cy="102586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manages all tags</a:t>
            </a:r>
          </a:p>
        </p:txBody>
      </p:sp>
      <p:sp>
        <p:nvSpPr>
          <p:cNvPr id="63" name="Rectangle 62"/>
          <p:cNvSpPr/>
          <p:nvPr/>
        </p:nvSpPr>
        <p:spPr>
          <a:xfrm>
            <a:off x="10485964"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term store</a:t>
            </a:r>
          </a:p>
        </p:txBody>
      </p:sp>
      <p:sp>
        <p:nvSpPr>
          <p:cNvPr id="64" name="Rectangle 63"/>
          <p:cNvSpPr/>
          <p:nvPr/>
        </p:nvSpPr>
        <p:spPr>
          <a:xfrm>
            <a:off x="10485964" y="4889372"/>
            <a:ext cx="1958745" cy="1025864"/>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000" dirty="0">
                <a:solidFill>
                  <a:srgbClr val="FFFFFF"/>
                </a:solidFill>
                <a:latin typeface="Segoe UI Light"/>
              </a:rPr>
              <a:t>related tags info</a:t>
            </a:r>
          </a:p>
        </p:txBody>
      </p:sp>
      <p:pic>
        <p:nvPicPr>
          <p:cNvPr id="4" name="Picture 3"/>
          <p:cNvPicPr>
            <a:picLocks noChangeAspect="1"/>
          </p:cNvPicPr>
          <p:nvPr/>
        </p:nvPicPr>
        <p:blipFill>
          <a:blip r:embed="rId4"/>
          <a:stretch>
            <a:fillRect/>
          </a:stretch>
        </p:blipFill>
        <p:spPr>
          <a:xfrm>
            <a:off x="5240878" y="-1568"/>
            <a:ext cx="4061608" cy="2424769"/>
          </a:xfrm>
          <a:prstGeom prst="rect">
            <a:avLst/>
          </a:prstGeom>
        </p:spPr>
      </p:pic>
    </p:spTree>
    <p:extLst>
      <p:ext uri="{BB962C8B-B14F-4D97-AF65-F5344CB8AC3E}">
        <p14:creationId xmlns:p14="http://schemas.microsoft.com/office/powerpoint/2010/main" val="11397688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9" grpId="0" animBg="1"/>
      <p:bldP spid="60" grpId="0" animBg="1"/>
      <p:bldP spid="61" grpId="0" animBg="1"/>
      <p:bldP spid="62" grpId="0" animBg="1"/>
      <p:bldP spid="63" grpId="0" animBg="1"/>
      <p:bldP spid="6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you may care</a:t>
            </a:r>
          </a:p>
        </p:txBody>
      </p:sp>
      <p:sp>
        <p:nvSpPr>
          <p:cNvPr id="3" name="Text Placeholder 2"/>
          <p:cNvSpPr>
            <a:spLocks noGrp="1"/>
          </p:cNvSpPr>
          <p:nvPr>
            <p:ph type="body" sz="quarter" idx="10"/>
          </p:nvPr>
        </p:nvSpPr>
        <p:spPr>
          <a:xfrm>
            <a:off x="274642" y="1212854"/>
            <a:ext cx="11887200" cy="1849873"/>
          </a:xfrm>
        </p:spPr>
        <p:txBody>
          <a:bodyPr/>
          <a:lstStyle/>
          <a:p>
            <a:r>
              <a:rPr lang="en-US" dirty="0" smtClean="0">
                <a:solidFill>
                  <a:srgbClr val="505050"/>
                </a:solidFill>
                <a:latin typeface="Segoe UI Light"/>
              </a:rPr>
              <a:t>Need </a:t>
            </a:r>
            <a:r>
              <a:rPr lang="en-US" dirty="0">
                <a:solidFill>
                  <a:srgbClr val="505050"/>
                </a:solidFill>
                <a:latin typeface="Segoe UI Light"/>
              </a:rPr>
              <a:t>to have Search configured, and even if it is, it’s possible that conversations haven’t yet been indexed (so make sure that your crawl runs frequently</a:t>
            </a:r>
            <a:r>
              <a:rPr lang="en-US" dirty="0" smtClean="0">
                <a:solidFill>
                  <a:srgbClr val="505050"/>
                </a:solidFill>
                <a:latin typeface="Segoe UI Light"/>
              </a:rPr>
              <a:t>)</a:t>
            </a:r>
            <a:endParaRPr lang="en-US" dirty="0">
              <a:solidFill>
                <a:srgbClr val="505050"/>
              </a:solidFill>
              <a:latin typeface="Segoe UI Light"/>
            </a:endParaRPr>
          </a:p>
        </p:txBody>
      </p:sp>
    </p:spTree>
    <p:extLst>
      <p:ext uri="{BB962C8B-B14F-4D97-AF65-F5344CB8AC3E}">
        <p14:creationId xmlns:p14="http://schemas.microsoft.com/office/powerpoint/2010/main" val="28316229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Wrapping </a:t>
            </a:r>
            <a:r>
              <a:rPr lang="en-US" smtClean="0"/>
              <a:t>up…</a:t>
            </a:r>
            <a:endParaRPr lang="en-US" dirty="0"/>
          </a:p>
        </p:txBody>
      </p:sp>
      <p:sp>
        <p:nvSpPr>
          <p:cNvPr id="4" name="Text Placeholder 3"/>
          <p:cNvSpPr>
            <a:spLocks noGrp="1"/>
          </p:cNvSpPr>
          <p:nvPr>
            <p:ph type="body" sz="quarter" idx="10"/>
          </p:nvPr>
        </p:nvSpPr>
        <p:spPr>
          <a:xfrm>
            <a:off x="275287" y="5265326"/>
            <a:ext cx="11885902" cy="756207"/>
          </a:xfrm>
        </p:spPr>
        <p:txBody>
          <a:bodyPr/>
          <a:lstStyle/>
          <a:p>
            <a:endParaRPr lang="en-US"/>
          </a:p>
        </p:txBody>
      </p:sp>
    </p:spTree>
    <p:extLst>
      <p:ext uri="{BB962C8B-B14F-4D97-AF65-F5344CB8AC3E}">
        <p14:creationId xmlns:p14="http://schemas.microsoft.com/office/powerpoint/2010/main" val="394360028"/>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684407" y="2665968"/>
            <a:ext cx="2984754"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team collaboration</a:t>
            </a:r>
          </a:p>
        </p:txBody>
      </p:sp>
      <p:sp>
        <p:nvSpPr>
          <p:cNvPr id="20" name="Rectangle 19"/>
          <p:cNvSpPr/>
          <p:nvPr/>
        </p:nvSpPr>
        <p:spPr>
          <a:xfrm>
            <a:off x="7876434" y="2665968"/>
            <a:ext cx="2984754"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business agility</a:t>
            </a:r>
          </a:p>
        </p:txBody>
      </p:sp>
      <p:sp>
        <p:nvSpPr>
          <p:cNvPr id="30" name="Rectangle 29"/>
          <p:cNvSpPr/>
          <p:nvPr/>
        </p:nvSpPr>
        <p:spPr>
          <a:xfrm>
            <a:off x="1492378" y="2665968"/>
            <a:ext cx="2984754"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employee engagement</a:t>
            </a:r>
          </a:p>
        </p:txBody>
      </p:sp>
      <p:sp>
        <p:nvSpPr>
          <p:cNvPr id="6" name="Rectangle 5"/>
          <p:cNvSpPr/>
          <p:nvPr/>
        </p:nvSpPr>
        <p:spPr>
          <a:xfrm>
            <a:off x="3150575" y="5021652"/>
            <a:ext cx="2984754"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scalability</a:t>
            </a:r>
          </a:p>
        </p:txBody>
      </p:sp>
      <p:sp>
        <p:nvSpPr>
          <p:cNvPr id="4" name="Rectangle 3"/>
          <p:cNvSpPr/>
          <p:nvPr/>
        </p:nvSpPr>
        <p:spPr>
          <a:xfrm>
            <a:off x="9451721" y="5021652"/>
            <a:ext cx="2984754"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security</a:t>
            </a:r>
          </a:p>
        </p:txBody>
      </p:sp>
      <p:sp>
        <p:nvSpPr>
          <p:cNvPr id="8" name="Rectangle 7"/>
          <p:cNvSpPr/>
          <p:nvPr/>
        </p:nvSpPr>
        <p:spPr>
          <a:xfrm>
            <a:off x="1" y="5021652"/>
            <a:ext cx="2984754"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performance</a:t>
            </a:r>
          </a:p>
        </p:txBody>
      </p:sp>
      <p:sp>
        <p:nvSpPr>
          <p:cNvPr id="13" name="Rectangle 12"/>
          <p:cNvSpPr/>
          <p:nvPr/>
        </p:nvSpPr>
        <p:spPr>
          <a:xfrm>
            <a:off x="6301148" y="5021652"/>
            <a:ext cx="2984754"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3243" tIns="46620" rIns="0" bIns="46620" rtlCol="0" anchor="ctr"/>
          <a:lstStyle/>
          <a:p>
            <a:pPr defTabSz="932425"/>
            <a:r>
              <a:rPr lang="en-US" sz="2900" dirty="0">
                <a:solidFill>
                  <a:srgbClr val="FFFFFF"/>
                </a:solidFill>
                <a:latin typeface="Segoe UI Light"/>
              </a:rPr>
              <a:t>privacy</a:t>
            </a:r>
          </a:p>
        </p:txBody>
      </p:sp>
      <p:sp>
        <p:nvSpPr>
          <p:cNvPr id="11" name="TextBox 10"/>
          <p:cNvSpPr txBox="1"/>
          <p:nvPr/>
        </p:nvSpPr>
        <p:spPr>
          <a:xfrm>
            <a:off x="-80317" y="1887117"/>
            <a:ext cx="11712082"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SOCIAL MAKES OUR WORK LIVES </a:t>
            </a:r>
            <a:r>
              <a:rPr lang="en-US" sz="4100" b="1" dirty="0">
                <a:gradFill>
                  <a:gsLst>
                    <a:gs pos="2917">
                      <a:srgbClr val="505050"/>
                    </a:gs>
                    <a:gs pos="30000">
                      <a:srgbClr val="505050"/>
                    </a:gs>
                  </a:gsLst>
                  <a:lin ang="5400000" scaled="0"/>
                </a:gradFill>
              </a:rPr>
              <a:t>WAY</a:t>
            </a:r>
            <a:r>
              <a:rPr lang="en-US" sz="4100" dirty="0">
                <a:gradFill>
                  <a:gsLst>
                    <a:gs pos="2917">
                      <a:srgbClr val="505050"/>
                    </a:gs>
                    <a:gs pos="30000">
                      <a:srgbClr val="505050"/>
                    </a:gs>
                  </a:gsLst>
                  <a:lin ang="5400000" scaled="0"/>
                </a:gradFill>
              </a:rPr>
              <a:t> EASIER</a:t>
            </a:r>
          </a:p>
        </p:txBody>
      </p:sp>
      <p:sp>
        <p:nvSpPr>
          <p:cNvPr id="12" name="TextBox 11"/>
          <p:cNvSpPr txBox="1"/>
          <p:nvPr/>
        </p:nvSpPr>
        <p:spPr>
          <a:xfrm>
            <a:off x="-80320" y="4243544"/>
            <a:ext cx="10917012" cy="866374"/>
          </a:xfrm>
          <a:prstGeom prst="rect">
            <a:avLst/>
          </a:prstGeom>
          <a:noFill/>
        </p:spPr>
        <p:txBody>
          <a:bodyPr wrap="square" lIns="186486" tIns="149188" rIns="186486" bIns="149188" rtlCol="0">
            <a:spAutoFit/>
          </a:bodyPr>
          <a:lstStyle/>
          <a:p>
            <a:pPr defTabSz="932425">
              <a:lnSpc>
                <a:spcPct val="90000"/>
              </a:lnSpc>
              <a:spcAft>
                <a:spcPts val="612"/>
              </a:spcAft>
            </a:pPr>
            <a:r>
              <a:rPr lang="en-US" sz="4100" dirty="0">
                <a:gradFill>
                  <a:gsLst>
                    <a:gs pos="2917">
                      <a:srgbClr val="505050"/>
                    </a:gs>
                    <a:gs pos="30000">
                      <a:srgbClr val="505050"/>
                    </a:gs>
                  </a:gsLst>
                  <a:lin ang="5400000" scaled="0"/>
                </a:gradFill>
              </a:rPr>
              <a:t>ON TOP OF A RESILIENT PLATFORM</a:t>
            </a:r>
          </a:p>
        </p:txBody>
      </p:sp>
    </p:spTree>
    <p:extLst>
      <p:ext uri="{BB962C8B-B14F-4D97-AF65-F5344CB8AC3E}">
        <p14:creationId xmlns:p14="http://schemas.microsoft.com/office/powerpoint/2010/main" val="40646122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30" grpId="0" animBg="1"/>
      <p:bldP spid="6" grpId="0" animBg="1"/>
      <p:bldP spid="4" grpId="0" animBg="1"/>
      <p:bldP spid="8" grpId="0" animBg="1"/>
      <p:bldP spid="13" grpId="0" animBg="1"/>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 from the </a:t>
            </a:r>
            <a:br>
              <a:rPr lang="en-US" dirty="0" smtClean="0"/>
            </a:br>
            <a:r>
              <a:rPr lang="en-US" dirty="0" smtClean="0"/>
              <a:t>Product Team!</a:t>
            </a:r>
            <a:endParaRPr lang="en-US" dirty="0"/>
          </a:p>
        </p:txBody>
      </p:sp>
      <p:sp>
        <p:nvSpPr>
          <p:cNvPr id="3" name="Text Placeholder 2"/>
          <p:cNvSpPr>
            <a:spLocks noGrp="1"/>
          </p:cNvSpPr>
          <p:nvPr>
            <p:ph type="body" sz="quarter" idx="10"/>
          </p:nvPr>
        </p:nvSpPr>
        <p:spPr>
          <a:xfrm>
            <a:off x="275287" y="5265326"/>
            <a:ext cx="11885902" cy="756207"/>
          </a:xfrm>
        </p:spPr>
        <p:txBody>
          <a:bodyPr/>
          <a:lstStyle/>
          <a:p>
            <a:endParaRPr lang="en-US"/>
          </a:p>
        </p:txBody>
      </p:sp>
    </p:spTree>
    <p:extLst>
      <p:ext uri="{BB962C8B-B14F-4D97-AF65-F5344CB8AC3E}">
        <p14:creationId xmlns:p14="http://schemas.microsoft.com/office/powerpoint/2010/main" val="364057244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bwMode="auto">
          <a:xfrm>
            <a:off x="3123776" y="1584067"/>
            <a:ext cx="5062024" cy="1589898"/>
          </a:xfrm>
          <a:prstGeom prst="wedgeRoundRectCallout">
            <a:avLst>
              <a:gd name="adj1" fmla="val -40579"/>
              <a:gd name="adj2" fmla="val 72887"/>
              <a:gd name="adj3" fmla="val 16667"/>
            </a:avLst>
          </a:prstGeom>
          <a:solidFill>
            <a:schemeClr val="bg1"/>
          </a:solidFill>
          <a:ln>
            <a:solidFill>
              <a:schemeClr val="tx1">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2010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8" name="Picture 7"/>
          <p:cNvPicPr>
            <a:picLocks noChangeAspect="1"/>
          </p:cNvPicPr>
          <p:nvPr/>
        </p:nvPicPr>
        <p:blipFill>
          <a:blip r:embed="rId3"/>
          <a:stretch>
            <a:fillRect/>
          </a:stretch>
        </p:blipFill>
        <p:spPr>
          <a:xfrm>
            <a:off x="3244818" y="1736198"/>
            <a:ext cx="4815688" cy="1319668"/>
          </a:xfrm>
          <a:prstGeom prst="rect">
            <a:avLst/>
          </a:prstGeom>
        </p:spPr>
      </p:pic>
    </p:spTree>
    <p:extLst>
      <p:ext uri="{BB962C8B-B14F-4D97-AF65-F5344CB8AC3E}">
        <p14:creationId xmlns:p14="http://schemas.microsoft.com/office/powerpoint/2010/main" val="1897153416"/>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2" y="1212852"/>
            <a:ext cx="11887200" cy="4352542"/>
          </a:xfrm>
        </p:spPr>
        <p:txBody>
          <a:bodyPr/>
          <a:lstStyle/>
          <a:p>
            <a:r>
              <a:rPr lang="en-US" sz="3300" dirty="0"/>
              <a:t>SPC016 Deep Dive of the Social Architecture in SharePoint 2013</a:t>
            </a:r>
          </a:p>
          <a:p>
            <a:r>
              <a:rPr lang="en-US" sz="3300" dirty="0"/>
              <a:t>SPC069 Deep Dive on making Your Search Social with SharePoint</a:t>
            </a:r>
          </a:p>
          <a:p>
            <a:r>
              <a:rPr lang="en-US" sz="3300" dirty="0"/>
              <a:t>SPC227 How to Extend Social </a:t>
            </a:r>
          </a:p>
          <a:p>
            <a:r>
              <a:rPr lang="en-US" sz="3300" dirty="0"/>
              <a:t>SPC182 Overview: SharePoint Mobile &amp; the New SharePoint apps</a:t>
            </a:r>
          </a:p>
          <a:p>
            <a:r>
              <a:rPr lang="en-US" sz="3300" dirty="0"/>
              <a:t>SPC184 Overview of SkyDrive Pro</a:t>
            </a:r>
          </a:p>
          <a:p>
            <a:r>
              <a:rPr lang="en-US" sz="3300" dirty="0"/>
              <a:t>SPC162 Office Web Apps Server</a:t>
            </a:r>
          </a:p>
        </p:txBody>
      </p:sp>
      <p:sp>
        <p:nvSpPr>
          <p:cNvPr id="3" name="Title 2"/>
          <p:cNvSpPr>
            <a:spLocks noGrp="1"/>
          </p:cNvSpPr>
          <p:nvPr>
            <p:ph type="title"/>
          </p:nvPr>
        </p:nvSpPr>
        <p:spPr/>
        <p:txBody>
          <a:bodyPr/>
          <a:lstStyle/>
          <a:p>
            <a:r>
              <a:rPr lang="en-US" smtClean="0"/>
              <a:t>Other sessions you </a:t>
            </a:r>
            <a:r>
              <a:rPr lang="en-US" dirty="0" smtClean="0"/>
              <a:t>may have missed</a:t>
            </a:r>
            <a:endParaRPr lang="en-US" dirty="0"/>
          </a:p>
        </p:txBody>
      </p:sp>
    </p:spTree>
    <p:extLst>
      <p:ext uri="{BB962C8B-B14F-4D97-AF65-F5344CB8AC3E}">
        <p14:creationId xmlns:p14="http://schemas.microsoft.com/office/powerpoint/2010/main" val="3644481571"/>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2" y="1212852"/>
            <a:ext cx="11887200" cy="4620308"/>
          </a:xfrm>
        </p:spPr>
        <p:txBody>
          <a:bodyPr/>
          <a:lstStyle/>
          <a:p>
            <a:r>
              <a:rPr lang="en-US" sz="2400" dirty="0"/>
              <a:t>What's new in social computing (</a:t>
            </a:r>
            <a:r>
              <a:rPr lang="en-US" sz="2400" u="sng" dirty="0">
                <a:hlinkClick r:id="rId2"/>
              </a:rPr>
              <a:t>http://technet.microsoft.com/en-us/library/jj219766(v=office.15).aspx</a:t>
            </a:r>
            <a:r>
              <a:rPr lang="en-US" sz="2400" dirty="0"/>
              <a:t>)</a:t>
            </a:r>
          </a:p>
          <a:p>
            <a:r>
              <a:rPr lang="en-US" sz="2400" dirty="0"/>
              <a:t>Social computing terminology and concepts (</a:t>
            </a:r>
            <a:r>
              <a:rPr lang="en-US" sz="2400" u="sng" dirty="0">
                <a:hlinkClick r:id="rId3"/>
              </a:rPr>
              <a:t>http://technet.microsoft.com/en-us/library/jj219804(office.15).aspx</a:t>
            </a:r>
            <a:r>
              <a:rPr lang="en-US" sz="2400" dirty="0"/>
              <a:t>)</a:t>
            </a:r>
          </a:p>
          <a:p>
            <a:r>
              <a:rPr lang="en-US" sz="2400" dirty="0"/>
              <a:t>Plan for My Sites (</a:t>
            </a:r>
            <a:r>
              <a:rPr lang="en-US" sz="2400" u="sng" dirty="0">
                <a:hlinkClick r:id="rId4"/>
              </a:rPr>
              <a:t>http://technet.microsoft.com/en-us/library/cc262500(office.15).aspx</a:t>
            </a:r>
            <a:r>
              <a:rPr lang="en-US" sz="2400" dirty="0"/>
              <a:t>)</a:t>
            </a:r>
          </a:p>
          <a:p>
            <a:r>
              <a:rPr lang="en-US" sz="2400" dirty="0"/>
              <a:t>Microblog features, feeds, and the Distributed Cache overview (</a:t>
            </a:r>
            <a:r>
              <a:rPr lang="en-US" sz="2400" u="sng" dirty="0">
                <a:hlinkClick r:id="rId5"/>
              </a:rPr>
              <a:t>http://technet.microsoft.com/en-us/library/jj219700(office.15).aspx</a:t>
            </a:r>
            <a:r>
              <a:rPr lang="en-US" sz="2400" dirty="0"/>
              <a:t>)</a:t>
            </a:r>
          </a:p>
          <a:p>
            <a:r>
              <a:rPr lang="en-US" sz="2400" dirty="0"/>
              <a:t>Plan for feeds and the Distributed Cache service (</a:t>
            </a:r>
            <a:r>
              <a:rPr lang="en-US" sz="2400" u="sng" dirty="0">
                <a:hlinkClick r:id="rId6"/>
              </a:rPr>
              <a:t>http://technet.microsoft.com/en-us/library/jj219572(office.15).aspx</a:t>
            </a:r>
            <a:r>
              <a:rPr lang="en-US" sz="2400" dirty="0"/>
              <a:t>)</a:t>
            </a:r>
          </a:p>
          <a:p>
            <a:r>
              <a:rPr lang="en-US" sz="2400" dirty="0"/>
              <a:t>Configure My Sites (</a:t>
            </a:r>
            <a:r>
              <a:rPr lang="en-US" sz="2400" u="sng" dirty="0">
                <a:hlinkClick r:id="rId7"/>
              </a:rPr>
              <a:t>http://technet.microsoft.com/en-us/library/ee624362(office.15).aspx</a:t>
            </a:r>
            <a:r>
              <a:rPr lang="en-US" sz="2400" dirty="0"/>
              <a:t>)</a:t>
            </a:r>
          </a:p>
          <a:p>
            <a:r>
              <a:rPr lang="en-US" sz="2400" dirty="0"/>
              <a:t>Configure Microblogging (</a:t>
            </a:r>
            <a:r>
              <a:rPr lang="en-US" sz="2400" u="sng" dirty="0">
                <a:hlinkClick r:id="rId8"/>
              </a:rPr>
              <a:t>http://technet.microsoft.com/en-us/library/jj219568(office.15).aspx</a:t>
            </a:r>
            <a:r>
              <a:rPr lang="en-US" sz="2400" dirty="0"/>
              <a:t>)</a:t>
            </a:r>
          </a:p>
        </p:txBody>
      </p:sp>
      <p:sp>
        <p:nvSpPr>
          <p:cNvPr id="3" name="Title 2"/>
          <p:cNvSpPr>
            <a:spLocks noGrp="1"/>
          </p:cNvSpPr>
          <p:nvPr>
            <p:ph type="title"/>
          </p:nvPr>
        </p:nvSpPr>
        <p:spPr/>
        <p:txBody>
          <a:bodyPr/>
          <a:lstStyle/>
          <a:p>
            <a:r>
              <a:rPr lang="en-US" dirty="0" smtClean="0"/>
              <a:t>Documents you may be interested in	</a:t>
            </a:r>
            <a:endParaRPr lang="en-US" dirty="0"/>
          </a:p>
        </p:txBody>
      </p:sp>
    </p:spTree>
    <p:extLst>
      <p:ext uri="{BB962C8B-B14F-4D97-AF65-F5344CB8AC3E}">
        <p14:creationId xmlns:p14="http://schemas.microsoft.com/office/powerpoint/2010/main" val="432795407"/>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119"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1" y="2498276"/>
            <a:ext cx="7071847" cy="4093723"/>
          </a:xfrm>
          <a:prstGeom prst="rect">
            <a:avLst/>
          </a:prstGeom>
        </p:spPr>
        <p:txBody>
          <a:bodyPr lIns="93243" tIns="46620" rIns="93243" bIns="46620"/>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9"/>
            <a:ext cx="4736162" cy="1661200"/>
          </a:xfrm>
          <a:prstGeom prst="rect">
            <a:avLst/>
          </a:prstGeom>
        </p:spPr>
        <p:txBody>
          <a:bodyPr vert="horz" wrap="square" lIns="146219" tIns="91387" rIns="146219" bIns="91387"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8" y="6109311"/>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3"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6"/>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9" y="3374962"/>
            <a:ext cx="1572756" cy="2547596"/>
          </a:xfrm>
          <a:prstGeom prst="rect">
            <a:avLst/>
          </a:prstGeom>
        </p:spPr>
      </p:pic>
    </p:spTree>
    <p:extLst>
      <p:ext uri="{BB962C8B-B14F-4D97-AF65-F5344CB8AC3E}">
        <p14:creationId xmlns:p14="http://schemas.microsoft.com/office/powerpoint/2010/main" val="1680232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795" tIns="146235" rIns="182795" bIns="146235" numCol="1" anchor="t" anchorCtr="0" compatLnSpc="1">
            <a:prstTxWarp prst="textNoShape">
              <a:avLst/>
            </a:prstTxWarp>
            <a:spAutoFit/>
          </a:bodyPr>
          <a:lstStyle/>
          <a:p>
            <a:pPr defTabSz="93185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85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5"/>
            <a:ext cx="3288506" cy="704445"/>
          </a:xfrm>
          <a:prstGeom prst="rect">
            <a:avLst/>
          </a:prstGeom>
        </p:spPr>
      </p:pic>
    </p:spTree>
    <p:extLst>
      <p:ext uri="{BB962C8B-B14F-4D97-AF65-F5344CB8AC3E}">
        <p14:creationId xmlns:p14="http://schemas.microsoft.com/office/powerpoint/2010/main" val="3712866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2010 Social Model</a:t>
            </a:r>
            <a:endParaRPr lang="en-US" dirty="0"/>
          </a:p>
        </p:txBody>
      </p:sp>
      <p:grpSp>
        <p:nvGrpSpPr>
          <p:cNvPr id="21" name="Group 20"/>
          <p:cNvGrpSpPr/>
          <p:nvPr/>
        </p:nvGrpSpPr>
        <p:grpSpPr>
          <a:xfrm>
            <a:off x="2846456" y="3344513"/>
            <a:ext cx="442246" cy="1386597"/>
            <a:chOff x="1056289" y="3610304"/>
            <a:chExt cx="638504" cy="2002221"/>
          </a:xfrm>
        </p:grpSpPr>
        <p:sp>
          <p:nvSpPr>
            <p:cNvPr id="5" name="Oval 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4"/>
            <a:chExt cx="638504" cy="2002221"/>
          </a:xfrm>
        </p:grpSpPr>
        <p:sp>
          <p:nvSpPr>
            <p:cNvPr id="23" name="Oval 2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4"/>
            <a:chExt cx="638504" cy="2002221"/>
          </a:xfrm>
        </p:grpSpPr>
        <p:sp>
          <p:nvSpPr>
            <p:cNvPr id="29" name="Oval 2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4"/>
            <a:chExt cx="638504" cy="2002221"/>
          </a:xfrm>
        </p:grpSpPr>
        <p:sp>
          <p:nvSpPr>
            <p:cNvPr id="35" name="Oval 3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rot="1147357">
            <a:off x="7226555" y="537415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cxnSp>
        <p:nvCxnSpPr>
          <p:cNvPr id="8" name="Straight Arrow Connector 7"/>
          <p:cNvCxnSpPr/>
          <p:nvPr/>
        </p:nvCxnSpPr>
        <p:spPr>
          <a:xfrm flipV="1">
            <a:off x="3496582" y="2120371"/>
            <a:ext cx="5285502" cy="1759129"/>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498974" y="3879496"/>
            <a:ext cx="5232268" cy="0"/>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496819" y="3878180"/>
            <a:ext cx="5285030" cy="179307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7326658" y="342983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
        <p:nvSpPr>
          <p:cNvPr id="116" name="TextBox 115"/>
          <p:cNvSpPr txBox="1"/>
          <p:nvPr/>
        </p:nvSpPr>
        <p:spPr>
          <a:xfrm rot="20496253">
            <a:off x="7258485" y="193754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Tree>
    <p:extLst>
      <p:ext uri="{BB962C8B-B14F-4D97-AF65-F5344CB8AC3E}">
        <p14:creationId xmlns:p14="http://schemas.microsoft.com/office/powerpoint/2010/main" val="2152284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wipe(left)">
                                      <p:cBhvr>
                                        <p:cTn id="10" dur="500"/>
                                        <p:tgtEl>
                                          <p:spTgt spid="11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left)">
                                      <p:cBhvr>
                                        <p:cTn id="14" dur="500"/>
                                        <p:tgtEl>
                                          <p:spTgt spid="4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wipe(left)">
                                      <p:cBhvr>
                                        <p:cTn id="17" dur="500"/>
                                        <p:tgtEl>
                                          <p:spTgt spid="11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115" grpId="0"/>
      <p:bldP spid="1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2010 Social Model</a:t>
            </a:r>
            <a:endParaRPr lang="en-US" dirty="0"/>
          </a:p>
        </p:txBody>
      </p:sp>
      <p:grpSp>
        <p:nvGrpSpPr>
          <p:cNvPr id="21" name="Group 20"/>
          <p:cNvGrpSpPr/>
          <p:nvPr/>
        </p:nvGrpSpPr>
        <p:grpSpPr>
          <a:xfrm>
            <a:off x="2846456" y="3344513"/>
            <a:ext cx="442246" cy="1386597"/>
            <a:chOff x="1056289" y="3610303"/>
            <a:chExt cx="638504" cy="2002222"/>
          </a:xfrm>
        </p:grpSpPr>
        <p:sp>
          <p:nvSpPr>
            <p:cNvPr id="5" name="Oval 4"/>
            <p:cNvSpPr/>
            <p:nvPr/>
          </p:nvSpPr>
          <p:spPr bwMode="auto">
            <a:xfrm>
              <a:off x="1123292" y="3610303"/>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 name="Straight Connector 6"/>
            <p:cNvCxnSpPr/>
            <p:nvPr/>
          </p:nvCxnSpPr>
          <p:spPr>
            <a:xfrm>
              <a:off x="1367657" y="4099035"/>
              <a:ext cx="7884"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56289" y="4918841"/>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56289" y="4382815"/>
              <a:ext cx="63062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919958" y="1585384"/>
            <a:ext cx="442246" cy="1386597"/>
            <a:chOff x="1056289" y="3610303"/>
            <a:chExt cx="638504" cy="2002222"/>
          </a:xfrm>
        </p:grpSpPr>
        <p:sp>
          <p:nvSpPr>
            <p:cNvPr id="23" name="Oval 22"/>
            <p:cNvSpPr/>
            <p:nvPr/>
          </p:nvSpPr>
          <p:spPr bwMode="auto">
            <a:xfrm>
              <a:off x="1123292" y="3610303"/>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367657" y="4099035"/>
              <a:ext cx="7884"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56289" y="4918841"/>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56289" y="4382815"/>
              <a:ext cx="63062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14498" y="3360824"/>
            <a:ext cx="442246" cy="1386597"/>
            <a:chOff x="1056289" y="3610303"/>
            <a:chExt cx="638504" cy="2002222"/>
          </a:xfrm>
        </p:grpSpPr>
        <p:sp>
          <p:nvSpPr>
            <p:cNvPr id="29" name="Oval 28"/>
            <p:cNvSpPr/>
            <p:nvPr/>
          </p:nvSpPr>
          <p:spPr bwMode="auto">
            <a:xfrm>
              <a:off x="1123292" y="3610303"/>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367657" y="4099035"/>
              <a:ext cx="7884"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1056289" y="4918841"/>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56289" y="4382815"/>
              <a:ext cx="63062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8919958" y="5136270"/>
            <a:ext cx="442246" cy="1386597"/>
            <a:chOff x="1056289" y="3610303"/>
            <a:chExt cx="638504" cy="2002222"/>
          </a:xfrm>
        </p:grpSpPr>
        <p:sp>
          <p:nvSpPr>
            <p:cNvPr id="35" name="Oval 34"/>
            <p:cNvSpPr/>
            <p:nvPr/>
          </p:nvSpPr>
          <p:spPr bwMode="auto">
            <a:xfrm>
              <a:off x="1123292" y="3610303"/>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1367657" y="4099035"/>
              <a:ext cx="7884"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056289" y="4918841"/>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56289" y="4382815"/>
              <a:ext cx="63062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a:off x="3501381" y="3580635"/>
            <a:ext cx="3456434" cy="1386597"/>
            <a:chOff x="3432551" y="3510742"/>
            <a:chExt cx="3388488" cy="1359532"/>
          </a:xfrm>
        </p:grpSpPr>
        <p:sp>
          <p:nvSpPr>
            <p:cNvPr id="43" name="TextBox 42"/>
            <p:cNvSpPr txBox="1"/>
            <p:nvPr/>
          </p:nvSpPr>
          <p:spPr>
            <a:xfrm>
              <a:off x="5458964" y="3734233"/>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nvGrpSpPr>
            <p:cNvPr id="86" name="Group 85"/>
            <p:cNvGrpSpPr/>
            <p:nvPr/>
          </p:nvGrpSpPr>
          <p:grpSpPr>
            <a:xfrm>
              <a:off x="6372510" y="3510742"/>
              <a:ext cx="433552" cy="1359532"/>
              <a:chOff x="1056289" y="3610304"/>
              <a:chExt cx="638504" cy="2002221"/>
            </a:xfrm>
          </p:grpSpPr>
          <p:sp>
            <p:nvSpPr>
              <p:cNvPr id="87" name="Oval 86"/>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 name="Straight Connector 87"/>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6" name="Straight Arrow Connector 15"/>
            <p:cNvCxnSpPr/>
            <p:nvPr/>
          </p:nvCxnSpPr>
          <p:spPr>
            <a:xfrm>
              <a:off x="3432551" y="3804976"/>
              <a:ext cx="2898477" cy="217751"/>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8" name="Straight Arrow Connector 7"/>
          <p:cNvCxnSpPr/>
          <p:nvPr/>
        </p:nvCxnSpPr>
        <p:spPr>
          <a:xfrm flipV="1">
            <a:off x="3496582" y="2120371"/>
            <a:ext cx="5285502" cy="1759129"/>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498974" y="3879496"/>
            <a:ext cx="5232268" cy="0"/>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496819" y="3878180"/>
            <a:ext cx="5285030" cy="179307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3495932" y="1639978"/>
            <a:ext cx="1396236" cy="2238298"/>
            <a:chOff x="3427209" y="1607964"/>
            <a:chExt cx="1368789" cy="2194609"/>
          </a:xfrm>
        </p:grpSpPr>
        <p:grpSp>
          <p:nvGrpSpPr>
            <p:cNvPr id="56" name="Group 55"/>
            <p:cNvGrpSpPr/>
            <p:nvPr/>
          </p:nvGrpSpPr>
          <p:grpSpPr>
            <a:xfrm>
              <a:off x="4205358" y="1607964"/>
              <a:ext cx="433552" cy="1359532"/>
              <a:chOff x="1056289" y="3610303"/>
              <a:chExt cx="638504" cy="2002222"/>
            </a:xfrm>
          </p:grpSpPr>
          <p:sp>
            <p:nvSpPr>
              <p:cNvPr id="57" name="Oval 56"/>
              <p:cNvSpPr/>
              <p:nvPr/>
            </p:nvSpPr>
            <p:spPr bwMode="auto">
              <a:xfrm>
                <a:off x="1123292" y="3610303"/>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8" name="Straight Connector 57"/>
              <p:cNvCxnSpPr/>
              <p:nvPr/>
            </p:nvCxnSpPr>
            <p:spPr>
              <a:xfrm>
                <a:off x="1367657" y="4099035"/>
                <a:ext cx="7884"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056289" y="4918841"/>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56289" y="4382815"/>
                <a:ext cx="63062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 name="Straight Arrow Connector 3"/>
            <p:cNvCxnSpPr/>
            <p:nvPr/>
          </p:nvCxnSpPr>
          <p:spPr>
            <a:xfrm flipV="1">
              <a:off x="3427209" y="2159005"/>
              <a:ext cx="730747" cy="164356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3433923" y="1989897"/>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3" name="Group 132"/>
          <p:cNvGrpSpPr/>
          <p:nvPr/>
        </p:nvGrpSpPr>
        <p:grpSpPr>
          <a:xfrm>
            <a:off x="3253388" y="3875319"/>
            <a:ext cx="1484002" cy="2986009"/>
            <a:chOff x="3189433" y="3799674"/>
            <a:chExt cx="1454830" cy="2927726"/>
          </a:xfrm>
        </p:grpSpPr>
        <p:grpSp>
          <p:nvGrpSpPr>
            <p:cNvPr id="42" name="Group 41"/>
            <p:cNvGrpSpPr/>
            <p:nvPr/>
          </p:nvGrpSpPr>
          <p:grpSpPr>
            <a:xfrm>
              <a:off x="4210711" y="5367868"/>
              <a:ext cx="433552" cy="1359532"/>
              <a:chOff x="1056289" y="3610304"/>
              <a:chExt cx="638504" cy="2002221"/>
            </a:xfrm>
          </p:grpSpPr>
          <p:sp>
            <p:nvSpPr>
              <p:cNvPr id="45" name="Oval 4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46" name="Straight Connector 4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0" name="Straight Arrow Connector 99"/>
            <p:cNvCxnSpPr/>
            <p:nvPr/>
          </p:nvCxnSpPr>
          <p:spPr>
            <a:xfrm>
              <a:off x="3433875" y="3799674"/>
              <a:ext cx="725761" cy="2124852"/>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189433" y="4945928"/>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2" name="Group 131"/>
          <p:cNvGrpSpPr/>
          <p:nvPr/>
        </p:nvGrpSpPr>
        <p:grpSpPr>
          <a:xfrm>
            <a:off x="3499423" y="3876024"/>
            <a:ext cx="3136796" cy="2843366"/>
            <a:chOff x="3430628" y="3800368"/>
            <a:chExt cx="3075133" cy="2787867"/>
          </a:xfrm>
        </p:grpSpPr>
        <p:grpSp>
          <p:nvGrpSpPr>
            <p:cNvPr id="50" name="Group 49"/>
            <p:cNvGrpSpPr/>
            <p:nvPr/>
          </p:nvGrpSpPr>
          <p:grpSpPr>
            <a:xfrm>
              <a:off x="6072209" y="5228703"/>
              <a:ext cx="433552" cy="1359532"/>
              <a:chOff x="1056289" y="3610304"/>
              <a:chExt cx="638504" cy="2002221"/>
            </a:xfrm>
          </p:grpSpPr>
          <p:sp>
            <p:nvSpPr>
              <p:cNvPr id="51" name="Oval 5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52" name="Straight Connector 5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2" name="Straight Arrow Connector 101"/>
            <p:cNvCxnSpPr/>
            <p:nvPr/>
          </p:nvCxnSpPr>
          <p:spPr>
            <a:xfrm>
              <a:off x="3430628" y="3800368"/>
              <a:ext cx="2551682" cy="1930824"/>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4849018" y="527007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4" name="Group 133"/>
          <p:cNvGrpSpPr/>
          <p:nvPr/>
        </p:nvGrpSpPr>
        <p:grpSpPr>
          <a:xfrm>
            <a:off x="3497270" y="3870852"/>
            <a:ext cx="1664742" cy="1521595"/>
            <a:chOff x="3428517" y="3795294"/>
            <a:chExt cx="1632017" cy="1491895"/>
          </a:xfrm>
        </p:grpSpPr>
        <p:grpSp>
          <p:nvGrpSpPr>
            <p:cNvPr id="80" name="Group 79"/>
            <p:cNvGrpSpPr/>
            <p:nvPr/>
          </p:nvGrpSpPr>
          <p:grpSpPr>
            <a:xfrm>
              <a:off x="4626982" y="3927657"/>
              <a:ext cx="433552" cy="1359532"/>
              <a:chOff x="1056289" y="3610304"/>
              <a:chExt cx="638504" cy="2002221"/>
            </a:xfrm>
          </p:grpSpPr>
          <p:sp>
            <p:nvSpPr>
              <p:cNvPr id="81" name="Oval 80"/>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2" name="Straight Connector 81"/>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3428517" y="3795294"/>
              <a:ext cx="1157804" cy="668323"/>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3582047" y="4089100"/>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1" name="Group 130"/>
          <p:cNvGrpSpPr/>
          <p:nvPr/>
        </p:nvGrpSpPr>
        <p:grpSpPr>
          <a:xfrm>
            <a:off x="3501107" y="3880494"/>
            <a:ext cx="4341733" cy="2204993"/>
            <a:chOff x="3432279" y="3804748"/>
            <a:chExt cx="4256384" cy="2161954"/>
          </a:xfrm>
        </p:grpSpPr>
        <p:grpSp>
          <p:nvGrpSpPr>
            <p:cNvPr id="74" name="Group 73"/>
            <p:cNvGrpSpPr/>
            <p:nvPr/>
          </p:nvGrpSpPr>
          <p:grpSpPr>
            <a:xfrm>
              <a:off x="7255111" y="4607170"/>
              <a:ext cx="433552" cy="1359532"/>
              <a:chOff x="1056289" y="3610304"/>
              <a:chExt cx="638504" cy="2002221"/>
            </a:xfrm>
          </p:grpSpPr>
          <p:sp>
            <p:nvSpPr>
              <p:cNvPr id="75" name="Oval 74"/>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6" name="Straight Connector 75"/>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4" name="Straight Arrow Connector 103"/>
            <p:cNvCxnSpPr/>
            <p:nvPr/>
          </p:nvCxnSpPr>
          <p:spPr>
            <a:xfrm>
              <a:off x="3432279" y="3804748"/>
              <a:ext cx="3825462" cy="1337267"/>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6134312" y="481492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29" name="Group 128"/>
          <p:cNvGrpSpPr/>
          <p:nvPr/>
        </p:nvGrpSpPr>
        <p:grpSpPr>
          <a:xfrm>
            <a:off x="3503538" y="1345418"/>
            <a:ext cx="3127493" cy="2532765"/>
            <a:chOff x="3434662" y="1319154"/>
            <a:chExt cx="3066013" cy="2483328"/>
          </a:xfrm>
        </p:grpSpPr>
        <p:grpSp>
          <p:nvGrpSpPr>
            <p:cNvPr id="62" name="Group 61"/>
            <p:cNvGrpSpPr/>
            <p:nvPr/>
          </p:nvGrpSpPr>
          <p:grpSpPr>
            <a:xfrm>
              <a:off x="6067123" y="1319154"/>
              <a:ext cx="433552" cy="1359532"/>
              <a:chOff x="1056289" y="3610304"/>
              <a:chExt cx="638504" cy="2002221"/>
            </a:xfrm>
          </p:grpSpPr>
          <p:sp>
            <p:nvSpPr>
              <p:cNvPr id="63" name="Oval 6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4" name="Straight Connector 6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p:cNvCxnSpPr/>
            <p:nvPr/>
          </p:nvCxnSpPr>
          <p:spPr>
            <a:xfrm flipV="1">
              <a:off x="3434662" y="1852633"/>
              <a:ext cx="2547648" cy="1949849"/>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4838405" y="2002059"/>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0" name="Group 129"/>
          <p:cNvGrpSpPr/>
          <p:nvPr/>
        </p:nvGrpSpPr>
        <p:grpSpPr>
          <a:xfrm>
            <a:off x="3499936" y="2422799"/>
            <a:ext cx="4676866" cy="1457999"/>
            <a:chOff x="3431134" y="2375505"/>
            <a:chExt cx="4584929" cy="1429541"/>
          </a:xfrm>
        </p:grpSpPr>
        <p:grpSp>
          <p:nvGrpSpPr>
            <p:cNvPr id="68" name="Group 67"/>
            <p:cNvGrpSpPr/>
            <p:nvPr/>
          </p:nvGrpSpPr>
          <p:grpSpPr>
            <a:xfrm>
              <a:off x="7527372" y="2375505"/>
              <a:ext cx="433552" cy="1359532"/>
              <a:chOff x="1056289" y="3610304"/>
              <a:chExt cx="638504" cy="2002221"/>
            </a:xfrm>
          </p:grpSpPr>
          <p:sp>
            <p:nvSpPr>
              <p:cNvPr id="69" name="Oval 68"/>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0" name="Straight Connector 69"/>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8" name="Straight Arrow Connector 17"/>
            <p:cNvCxnSpPr/>
            <p:nvPr/>
          </p:nvCxnSpPr>
          <p:spPr>
            <a:xfrm flipV="1">
              <a:off x="3431134" y="2924598"/>
              <a:ext cx="4029500" cy="880448"/>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653988" y="2727555"/>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grpSp>
        <p:nvGrpSpPr>
          <p:cNvPr id="135" name="Group 134"/>
          <p:cNvGrpSpPr/>
          <p:nvPr/>
        </p:nvGrpSpPr>
        <p:grpSpPr>
          <a:xfrm>
            <a:off x="3497689" y="3021562"/>
            <a:ext cx="2456451" cy="1386597"/>
            <a:chOff x="3428932" y="2962585"/>
            <a:chExt cx="2408162" cy="1359532"/>
          </a:xfrm>
        </p:grpSpPr>
        <p:grpSp>
          <p:nvGrpSpPr>
            <p:cNvPr id="92" name="Group 91"/>
            <p:cNvGrpSpPr/>
            <p:nvPr/>
          </p:nvGrpSpPr>
          <p:grpSpPr>
            <a:xfrm>
              <a:off x="5366742" y="2962585"/>
              <a:ext cx="433552" cy="1359532"/>
              <a:chOff x="1056289" y="3610304"/>
              <a:chExt cx="638504" cy="2002221"/>
            </a:xfrm>
          </p:grpSpPr>
          <p:sp>
            <p:nvSpPr>
              <p:cNvPr id="93" name="Oval 92"/>
              <p:cNvSpPr/>
              <p:nvPr/>
            </p:nvSpPr>
            <p:spPr bwMode="auto">
              <a:xfrm>
                <a:off x="1123292" y="3610304"/>
                <a:ext cx="488732" cy="488732"/>
              </a:xfrm>
              <a:prstGeom prst="ellipse">
                <a:avLst/>
              </a:prstGeom>
              <a:no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1367658" y="4099036"/>
                <a:ext cx="7883" cy="8198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056289"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1056289" y="4382814"/>
                <a:ext cx="63062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375541" y="4918842"/>
                <a:ext cx="319252" cy="6936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flipV="1">
              <a:off x="3428932" y="3495373"/>
              <a:ext cx="1925605" cy="304995"/>
            </a:xfrm>
            <a:prstGeom prst="straightConnector1">
              <a:avLst/>
            </a:prstGeom>
            <a:ln>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475019" y="3390444"/>
              <a:ext cx="1362075" cy="447815"/>
            </a:xfrm>
            <a:prstGeom prst="rect">
              <a:avLst/>
            </a:prstGeom>
            <a:noFill/>
          </p:spPr>
          <p:txBody>
            <a:bodyPr wrap="square" lIns="182880" tIns="146304" rIns="182880" bIns="146304" rtlCol="0">
              <a:spAutoFit/>
            </a:bodyPr>
            <a:lstStyle/>
            <a:p>
              <a:pPr defTabSz="932425">
                <a:lnSpc>
                  <a:spcPct val="90000"/>
                </a:lnSpc>
                <a:spcAft>
                  <a:spcPts val="612"/>
                </a:spcAft>
              </a:pPr>
              <a:r>
                <a:rPr lang="en-US" sz="1100" b="1" dirty="0">
                  <a:solidFill>
                    <a:srgbClr val="BA141A"/>
                  </a:solidFill>
                </a:rPr>
                <a:t> Write</a:t>
              </a:r>
            </a:p>
          </p:txBody>
        </p:sp>
      </p:grpSp>
      <p:sp>
        <p:nvSpPr>
          <p:cNvPr id="115" name="TextBox 114"/>
          <p:cNvSpPr txBox="1"/>
          <p:nvPr/>
        </p:nvSpPr>
        <p:spPr>
          <a:xfrm rot="1147357">
            <a:off x="7226555" y="537415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
        <p:nvSpPr>
          <p:cNvPr id="116" name="TextBox 115"/>
          <p:cNvSpPr txBox="1"/>
          <p:nvPr/>
        </p:nvSpPr>
        <p:spPr>
          <a:xfrm>
            <a:off x="7326658" y="342983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
        <p:nvSpPr>
          <p:cNvPr id="120" name="TextBox 119"/>
          <p:cNvSpPr txBox="1"/>
          <p:nvPr/>
        </p:nvSpPr>
        <p:spPr>
          <a:xfrm rot="20496253">
            <a:off x="7258485" y="1937542"/>
            <a:ext cx="1389387" cy="456701"/>
          </a:xfrm>
          <a:prstGeom prst="rect">
            <a:avLst/>
          </a:prstGeom>
          <a:noFill/>
        </p:spPr>
        <p:txBody>
          <a:bodyPr wrap="square" lIns="186486" tIns="149188" rIns="186486" bIns="149188" rtlCol="0">
            <a:spAutoFit/>
          </a:bodyPr>
          <a:lstStyle/>
          <a:p>
            <a:pPr defTabSz="932425">
              <a:lnSpc>
                <a:spcPct val="90000"/>
              </a:lnSpc>
              <a:spcAft>
                <a:spcPts val="612"/>
              </a:spcAft>
            </a:pPr>
            <a:r>
              <a:rPr lang="en-US" sz="1100" b="1" dirty="0">
                <a:solidFill>
                  <a:srgbClr val="BA141A"/>
                </a:solidFill>
              </a:rPr>
              <a:t>Write</a:t>
            </a:r>
          </a:p>
        </p:txBody>
      </p:sp>
    </p:spTree>
    <p:extLst>
      <p:ext uri="{BB962C8B-B14F-4D97-AF65-F5344CB8AC3E}">
        <p14:creationId xmlns:p14="http://schemas.microsoft.com/office/powerpoint/2010/main" val="1031170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fade">
                                      <p:cBhvr>
                                        <p:cTn id="15" dur="500"/>
                                        <p:tgtEl>
                                          <p:spTgt spid="1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500"/>
                                        <p:tgtEl>
                                          <p:spTgt spid="13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fade">
                                      <p:cBhvr>
                                        <p:cTn id="23" dur="500"/>
                                        <p:tgtEl>
                                          <p:spTgt spid="13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Effect transition="in" filter="fade">
                                      <p:cBhvr>
                                        <p:cTn id="27" dur="500"/>
                                        <p:tgtEl>
                                          <p:spTgt spid="13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500"/>
                                        <p:tgtEl>
                                          <p:spTgt spid="13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Theme">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20Theme" id="{CEDB1D70-2CE9-4447-A519-75FCBACBD68D}" vid="{3FDA8F43-B513-43D5-A139-FE135DCBC552}"/>
    </a:ext>
  </a:ext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Ben Wilde; Matt Feczko</External_x0020_Speaker>
    <Session_x0020_Code xmlns="2295e2e7-0eeb-498e-8716-217bb2ee6ee3"> SPC229</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Ben Wilde, Matt Feczko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3A605B-4ED9-4213-B404-3F19839B3A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schemas.microsoft.com/sharepoint/v3"/>
    <ds:schemaRef ds:uri="http://schemas.microsoft.com/office/2006/metadata/properties"/>
    <ds:schemaRef ds:uri="2295e2e7-0eeb-498e-8716-217bb2ee6ee3"/>
    <ds:schemaRef ds:uri="http://purl.org/dc/dcmitype/"/>
    <ds:schemaRef ds:uri="http://purl.org/dc/terms/"/>
    <ds:schemaRef ds:uri="230e9df3-be65-4c73-a93b-d1236ebd677e"/>
    <ds:schemaRef ds:uri="http://purl.org/dc/elements/1.1/"/>
    <ds:schemaRef ds:uri="http://www.w3.org/XML/1998/namespace"/>
    <ds:schemaRef ds:uri="http://schemas.microsoft.com/office/infopath/2007/PartnerControls"/>
    <ds:schemaRef ds:uri="http://schemas.openxmlformats.org/package/2006/metadata/core-properties"/>
    <ds:schemaRef ds:uri="032d541b-1b4e-4d91-93c7-b10533c52f7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6</TotalTime>
  <Words>2250</Words>
  <Application>Microsoft Office PowerPoint</Application>
  <PresentationFormat>Custom</PresentationFormat>
  <Paragraphs>777</Paragraphs>
  <Slides>73</Slides>
  <Notes>68</Notes>
  <HiddenSlides>0</HiddenSlides>
  <MMClips>0</MMClips>
  <ScaleCrop>false</ScaleCrop>
  <HeadingPairs>
    <vt:vector size="4" baseType="variant">
      <vt:variant>
        <vt:lpstr>Theme</vt:lpstr>
      </vt:variant>
      <vt:variant>
        <vt:i4>5</vt:i4>
      </vt:variant>
      <vt:variant>
        <vt:lpstr>Slide Titles</vt:lpstr>
      </vt:variant>
      <vt:variant>
        <vt:i4>73</vt:i4>
      </vt:variant>
    </vt:vector>
  </HeadingPairs>
  <TitlesOfParts>
    <vt:vector size="78" baseType="lpstr">
      <vt:lpstr>SPC2012_IT-Pro_Template_16x9</vt:lpstr>
      <vt:lpstr>5-30072_SPC2012_IT-Pro_Template_16x9_Light</vt:lpstr>
      <vt:lpstr>SPC%20Theme</vt:lpstr>
      <vt:lpstr>1_5-30072_SPC2012_IT-Pro_Template_16x9_Light</vt:lpstr>
      <vt:lpstr>1_SPC2012_IT-Pro_Template_16x9</vt:lpstr>
      <vt:lpstr>PowerPoint Presentation</vt:lpstr>
      <vt:lpstr>Breaking Down the SharePoint 2013 Newsfeed</vt:lpstr>
      <vt:lpstr>Agenda for today…</vt:lpstr>
      <vt:lpstr>PowerPoint Presentation</vt:lpstr>
      <vt:lpstr>A new social model</vt:lpstr>
      <vt:lpstr>SharePoint 2010 Social Model</vt:lpstr>
      <vt:lpstr>SharePoint 2010 Social Model</vt:lpstr>
      <vt:lpstr>SharePoint 2010 Social Model</vt:lpstr>
      <vt:lpstr>SharePoint 2010 Social Model</vt:lpstr>
      <vt:lpstr>SharePoint 2010 Social Model</vt:lpstr>
      <vt:lpstr>SharePoint 2010 Social Model</vt:lpstr>
      <vt:lpstr>SharePoint 2013 Social Model</vt:lpstr>
      <vt:lpstr>SharePoint 2013 Social Model</vt:lpstr>
      <vt:lpstr>SharePoint 2013 Social Model</vt:lpstr>
      <vt:lpstr>SharePoint 2013 Social Model</vt:lpstr>
      <vt:lpstr>SharePoint 2013 Social Model</vt:lpstr>
      <vt:lpstr>Posting to the newsfeed</vt:lpstr>
      <vt:lpstr>Matt’s Personal Site</vt:lpstr>
      <vt:lpstr>Why you may care</vt:lpstr>
      <vt:lpstr>Viewing the newsfeed</vt:lpstr>
      <vt:lpstr>Viewing the newsfeed</vt:lpstr>
      <vt:lpstr>PowerPoint Presentation</vt:lpstr>
      <vt:lpstr>Why you may care</vt:lpstr>
      <vt:lpstr>Replying to a post</vt:lpstr>
      <vt:lpstr>Replying to a post</vt:lpstr>
      <vt:lpstr>PowerPoint Presentation</vt:lpstr>
      <vt:lpstr>Matt’s Personal Site</vt:lpstr>
      <vt:lpstr>Ben’s Personal Site</vt:lpstr>
      <vt:lpstr>Why you may care</vt:lpstr>
      <vt:lpstr>Email integration</vt:lpstr>
      <vt:lpstr>Email integration</vt:lpstr>
      <vt:lpstr>PowerPoint Presentation</vt:lpstr>
      <vt:lpstr>Why you may care</vt:lpstr>
      <vt:lpstr>Following content</vt:lpstr>
      <vt:lpstr>Following content</vt:lpstr>
      <vt:lpstr>PowerPoint Presentation</vt:lpstr>
      <vt:lpstr>Matt’s Personal Site</vt:lpstr>
      <vt:lpstr>Why you may care</vt:lpstr>
      <vt:lpstr>Security trimming</vt:lpstr>
      <vt:lpstr>Security trimming</vt:lpstr>
      <vt:lpstr>PowerPoint Presentation</vt:lpstr>
      <vt:lpstr>Security Trimming in SharePoint 2010</vt:lpstr>
      <vt:lpstr>Security Trimming in SharePoint 2013</vt:lpstr>
      <vt:lpstr>Security Trimming in SharePoint 2013</vt:lpstr>
      <vt:lpstr>Why you may care</vt:lpstr>
      <vt:lpstr>Doc edit posts</vt:lpstr>
      <vt:lpstr>Doc edit posts</vt:lpstr>
      <vt:lpstr>PowerPoint Presentation</vt:lpstr>
      <vt:lpstr>Why you may care</vt:lpstr>
      <vt:lpstr>Creating a rich post</vt:lpstr>
      <vt:lpstr>Creating a rich post</vt:lpstr>
      <vt:lpstr>PowerPoint Presentation</vt:lpstr>
      <vt:lpstr>Why you may care</vt:lpstr>
      <vt:lpstr>Posting to a site feed </vt:lpstr>
      <vt:lpstr>Posting to a site feed</vt:lpstr>
      <vt:lpstr>PowerPoint Presentation</vt:lpstr>
      <vt:lpstr>Site Feed</vt:lpstr>
      <vt:lpstr>Matt’s Personal Site</vt:lpstr>
      <vt:lpstr>Why you may care</vt:lpstr>
      <vt:lpstr>Viewing a rich post</vt:lpstr>
      <vt:lpstr>PowerPoint Presentation</vt:lpstr>
      <vt:lpstr>Why you may care</vt:lpstr>
      <vt:lpstr>Viewing a #tag</vt:lpstr>
      <vt:lpstr>Viewing a #tag</vt:lpstr>
      <vt:lpstr>PowerPoint Presentation</vt:lpstr>
      <vt:lpstr>Why you may care</vt:lpstr>
      <vt:lpstr>Wrapping up…</vt:lpstr>
      <vt:lpstr>PowerPoint Presentation</vt:lpstr>
      <vt:lpstr>Thanks from the  Product Team!</vt:lpstr>
      <vt:lpstr>Other sessions you may have missed</vt:lpstr>
      <vt:lpstr>Documents you may be interested in </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Breaking Down the SharePoint 2013 Newsfeed</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2012-11-15T00:28:44Z</dcterms:created>
  <dcterms:modified xsi:type="dcterms:W3CDTF">2012-12-06T16:54:28Z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