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Lst>
  <p:notesMasterIdLst>
    <p:notesMasterId r:id="rId31"/>
  </p:notesMasterIdLst>
  <p:handoutMasterIdLst>
    <p:handoutMasterId r:id="rId32"/>
  </p:handoutMasterIdLst>
  <p:sldIdLst>
    <p:sldId id="1055" r:id="rId7"/>
    <p:sldId id="1057" r:id="rId8"/>
    <p:sldId id="1058" r:id="rId9"/>
    <p:sldId id="1059" r:id="rId10"/>
    <p:sldId id="1060" r:id="rId11"/>
    <p:sldId id="1061" r:id="rId12"/>
    <p:sldId id="1062" r:id="rId13"/>
    <p:sldId id="1063" r:id="rId14"/>
    <p:sldId id="1064" r:id="rId15"/>
    <p:sldId id="1065" r:id="rId16"/>
    <p:sldId id="1066" r:id="rId17"/>
    <p:sldId id="1067" r:id="rId18"/>
    <p:sldId id="1068" r:id="rId19"/>
    <p:sldId id="1069" r:id="rId20"/>
    <p:sldId id="1070" r:id="rId21"/>
    <p:sldId id="1071" r:id="rId22"/>
    <p:sldId id="1072" r:id="rId23"/>
    <p:sldId id="1073" r:id="rId24"/>
    <p:sldId id="1074" r:id="rId25"/>
    <p:sldId id="1075" r:id="rId26"/>
    <p:sldId id="1076" r:id="rId27"/>
    <p:sldId id="1078" r:id="rId28"/>
    <p:sldId id="1094" r:id="rId29"/>
    <p:sldId id="1093" r:id="rId3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218" autoAdjust="0"/>
    <p:restoredTop sz="95238" autoAdjust="0"/>
  </p:normalViewPr>
  <p:slideViewPr>
    <p:cSldViewPr>
      <p:cViewPr>
        <p:scale>
          <a:sx n="121" d="100"/>
          <a:sy n="121"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6421F9-ED1D-4DD4-BEA4-8F21A5190367}" type="doc">
      <dgm:prSet loTypeId="urn:microsoft.com/office/officeart/2005/8/layout/funnel1" loCatId="process" qsTypeId="urn:microsoft.com/office/officeart/2005/8/quickstyle/simple1" qsCatId="simple" csTypeId="urn:microsoft.com/office/officeart/2005/8/colors/accent1_2" csCatId="accent1" phldr="1"/>
      <dgm:spPr/>
      <dgm:t>
        <a:bodyPr/>
        <a:lstStyle/>
        <a:p>
          <a:endParaRPr lang="en-US"/>
        </a:p>
      </dgm:t>
    </dgm:pt>
    <dgm:pt modelId="{2E09849E-092D-4968-9B51-431A08E27530}">
      <dgm:prSet phldrT="[Text]"/>
      <dgm:spPr/>
      <dgm:t>
        <a:bodyPr/>
        <a:lstStyle/>
        <a:p>
          <a:r>
            <a:rPr lang="en-US" dirty="0" smtClean="0"/>
            <a:t>By post date?</a:t>
          </a:r>
          <a:endParaRPr lang="en-US" dirty="0"/>
        </a:p>
      </dgm:t>
    </dgm:pt>
    <dgm:pt modelId="{F48D1E36-BD26-4C99-AEBD-5C4D283A80E9}" type="parTrans" cxnId="{E2B813B8-9D94-4A4F-B2E6-B2FBEFD97ABE}">
      <dgm:prSet/>
      <dgm:spPr/>
      <dgm:t>
        <a:bodyPr/>
        <a:lstStyle/>
        <a:p>
          <a:endParaRPr lang="en-US"/>
        </a:p>
      </dgm:t>
    </dgm:pt>
    <dgm:pt modelId="{C5950C3C-C13C-47FB-8239-D18B2306609E}" type="sibTrans" cxnId="{E2B813B8-9D94-4A4F-B2E6-B2FBEFD97ABE}">
      <dgm:prSet/>
      <dgm:spPr/>
      <dgm:t>
        <a:bodyPr/>
        <a:lstStyle/>
        <a:p>
          <a:endParaRPr lang="en-US"/>
        </a:p>
      </dgm:t>
    </dgm:pt>
    <dgm:pt modelId="{116A0C0C-983F-4259-8560-EF6FF85AB6C1}">
      <dgm:prSet phldrT="[Text]"/>
      <dgm:spPr/>
      <dgm:t>
        <a:bodyPr/>
        <a:lstStyle/>
        <a:p>
          <a:r>
            <a:rPr lang="en-US" dirty="0" smtClean="0"/>
            <a:t>By most recent reply?</a:t>
          </a:r>
          <a:endParaRPr lang="en-US" dirty="0"/>
        </a:p>
      </dgm:t>
    </dgm:pt>
    <dgm:pt modelId="{4327FE5A-DEAB-482D-A7E9-32BDC689EAAC}" type="parTrans" cxnId="{AB4F30D2-30A2-43A4-AD29-563D81A39C4B}">
      <dgm:prSet/>
      <dgm:spPr/>
      <dgm:t>
        <a:bodyPr/>
        <a:lstStyle/>
        <a:p>
          <a:endParaRPr lang="en-US"/>
        </a:p>
      </dgm:t>
    </dgm:pt>
    <dgm:pt modelId="{1649CE30-AC93-4DE1-BD76-E77EC2B46875}" type="sibTrans" cxnId="{AB4F30D2-30A2-43A4-AD29-563D81A39C4B}">
      <dgm:prSet/>
      <dgm:spPr/>
      <dgm:t>
        <a:bodyPr/>
        <a:lstStyle/>
        <a:p>
          <a:endParaRPr lang="en-US"/>
        </a:p>
      </dgm:t>
    </dgm:pt>
    <dgm:pt modelId="{A4A64397-98AA-4EF6-863E-8D37D4D77B2F}">
      <dgm:prSet phldrT="[Text]"/>
      <dgm:spPr/>
      <dgm:t>
        <a:bodyPr/>
        <a:lstStyle/>
        <a:p>
          <a:r>
            <a:rPr lang="en-US" dirty="0" smtClean="0"/>
            <a:t>Roll-up similar data</a:t>
          </a:r>
          <a:endParaRPr lang="en-US" dirty="0"/>
        </a:p>
      </dgm:t>
    </dgm:pt>
    <dgm:pt modelId="{A9A75AD3-358D-4D16-8609-111EE67F216C}" type="parTrans" cxnId="{3F358566-C570-4CB0-AEDE-433701D6DB84}">
      <dgm:prSet/>
      <dgm:spPr/>
      <dgm:t>
        <a:bodyPr/>
        <a:lstStyle/>
        <a:p>
          <a:endParaRPr lang="en-US"/>
        </a:p>
      </dgm:t>
    </dgm:pt>
    <dgm:pt modelId="{95577095-4E8D-4E8E-8D68-3A48FBE14A2B}" type="sibTrans" cxnId="{3F358566-C570-4CB0-AEDE-433701D6DB84}">
      <dgm:prSet/>
      <dgm:spPr/>
      <dgm:t>
        <a:bodyPr/>
        <a:lstStyle/>
        <a:p>
          <a:endParaRPr lang="en-US"/>
        </a:p>
      </dgm:t>
    </dgm:pt>
    <dgm:pt modelId="{E2E9CA38-616C-4EB3-968A-86F00254115D}">
      <dgm:prSet phldrT="[Text]"/>
      <dgm:spPr/>
      <dgm:t>
        <a:bodyPr/>
        <a:lstStyle/>
        <a:p>
          <a:endParaRPr lang="en-US" dirty="0"/>
        </a:p>
      </dgm:t>
    </dgm:pt>
    <dgm:pt modelId="{5165875C-8B91-4942-AB68-6963026BA1BC}" type="parTrans" cxnId="{5B45BA33-4448-4B09-8D52-0150ACFFCC63}">
      <dgm:prSet/>
      <dgm:spPr/>
      <dgm:t>
        <a:bodyPr/>
        <a:lstStyle/>
        <a:p>
          <a:endParaRPr lang="en-US"/>
        </a:p>
      </dgm:t>
    </dgm:pt>
    <dgm:pt modelId="{ABD7D710-B5F7-428A-A933-24C24F0A4B87}" type="sibTrans" cxnId="{5B45BA33-4448-4B09-8D52-0150ACFFCC63}">
      <dgm:prSet/>
      <dgm:spPr/>
      <dgm:t>
        <a:bodyPr/>
        <a:lstStyle/>
        <a:p>
          <a:endParaRPr lang="en-US"/>
        </a:p>
      </dgm:t>
    </dgm:pt>
    <dgm:pt modelId="{6A5D5224-14E5-44BD-80D6-8DAA83D2A08C}" type="pres">
      <dgm:prSet presAssocID="{CD6421F9-ED1D-4DD4-BEA4-8F21A5190367}" presName="Name0" presStyleCnt="0">
        <dgm:presLayoutVars>
          <dgm:chMax val="4"/>
          <dgm:resizeHandles val="exact"/>
        </dgm:presLayoutVars>
      </dgm:prSet>
      <dgm:spPr/>
      <dgm:t>
        <a:bodyPr/>
        <a:lstStyle/>
        <a:p>
          <a:endParaRPr lang="en-US"/>
        </a:p>
      </dgm:t>
    </dgm:pt>
    <dgm:pt modelId="{32EB1AAB-C798-44AB-BBB5-F0930893C460}" type="pres">
      <dgm:prSet presAssocID="{CD6421F9-ED1D-4DD4-BEA4-8F21A5190367}" presName="ellipse" presStyleLbl="trBgShp" presStyleIdx="0" presStyleCnt="1"/>
      <dgm:spPr/>
    </dgm:pt>
    <dgm:pt modelId="{7E70E7FF-88D0-4E92-AC04-2DCE25CB8C91}" type="pres">
      <dgm:prSet presAssocID="{CD6421F9-ED1D-4DD4-BEA4-8F21A5190367}" presName="arrow1" presStyleLbl="fgShp" presStyleIdx="0" presStyleCnt="1"/>
      <dgm:spPr>
        <a:noFill/>
        <a:ln>
          <a:noFill/>
        </a:ln>
      </dgm:spPr>
      <dgm:t>
        <a:bodyPr/>
        <a:lstStyle/>
        <a:p>
          <a:endParaRPr lang="en-US"/>
        </a:p>
      </dgm:t>
    </dgm:pt>
    <dgm:pt modelId="{5D490EFD-09B7-4FF1-B025-3E4108B38D0A}" type="pres">
      <dgm:prSet presAssocID="{CD6421F9-ED1D-4DD4-BEA4-8F21A5190367}" presName="rectangle" presStyleLbl="revTx" presStyleIdx="0" presStyleCnt="1">
        <dgm:presLayoutVars>
          <dgm:bulletEnabled val="1"/>
        </dgm:presLayoutVars>
      </dgm:prSet>
      <dgm:spPr/>
      <dgm:t>
        <a:bodyPr/>
        <a:lstStyle/>
        <a:p>
          <a:endParaRPr lang="en-US"/>
        </a:p>
      </dgm:t>
    </dgm:pt>
    <dgm:pt modelId="{9B493334-312B-47C9-97A3-75EF16DC28C0}" type="pres">
      <dgm:prSet presAssocID="{116A0C0C-983F-4259-8560-EF6FF85AB6C1}" presName="item1" presStyleLbl="node1" presStyleIdx="0" presStyleCnt="3">
        <dgm:presLayoutVars>
          <dgm:bulletEnabled val="1"/>
        </dgm:presLayoutVars>
      </dgm:prSet>
      <dgm:spPr/>
      <dgm:t>
        <a:bodyPr/>
        <a:lstStyle/>
        <a:p>
          <a:endParaRPr lang="en-US"/>
        </a:p>
      </dgm:t>
    </dgm:pt>
    <dgm:pt modelId="{CEE1D37B-0D82-459A-812A-CC7E646F9783}" type="pres">
      <dgm:prSet presAssocID="{A4A64397-98AA-4EF6-863E-8D37D4D77B2F}" presName="item2" presStyleLbl="node1" presStyleIdx="1" presStyleCnt="3">
        <dgm:presLayoutVars>
          <dgm:bulletEnabled val="1"/>
        </dgm:presLayoutVars>
      </dgm:prSet>
      <dgm:spPr/>
      <dgm:t>
        <a:bodyPr/>
        <a:lstStyle/>
        <a:p>
          <a:endParaRPr lang="en-US"/>
        </a:p>
      </dgm:t>
    </dgm:pt>
    <dgm:pt modelId="{CD6C709D-73E3-4F29-8A7B-0B5C148273E1}" type="pres">
      <dgm:prSet presAssocID="{E2E9CA38-616C-4EB3-968A-86F00254115D}" presName="item3" presStyleLbl="node1" presStyleIdx="2" presStyleCnt="3">
        <dgm:presLayoutVars>
          <dgm:bulletEnabled val="1"/>
        </dgm:presLayoutVars>
      </dgm:prSet>
      <dgm:spPr/>
      <dgm:t>
        <a:bodyPr/>
        <a:lstStyle/>
        <a:p>
          <a:endParaRPr lang="en-US"/>
        </a:p>
      </dgm:t>
    </dgm:pt>
    <dgm:pt modelId="{DD1C1358-2B78-451B-B67C-ED9F4FF5FE6F}" type="pres">
      <dgm:prSet presAssocID="{CD6421F9-ED1D-4DD4-BEA4-8F21A5190367}" presName="funnel" presStyleLbl="trAlignAcc1" presStyleIdx="0" presStyleCnt="1"/>
      <dgm:spPr/>
      <dgm:t>
        <a:bodyPr/>
        <a:lstStyle/>
        <a:p>
          <a:endParaRPr lang="en-US"/>
        </a:p>
      </dgm:t>
    </dgm:pt>
  </dgm:ptLst>
  <dgm:cxnLst>
    <dgm:cxn modelId="{5B45BA33-4448-4B09-8D52-0150ACFFCC63}" srcId="{CD6421F9-ED1D-4DD4-BEA4-8F21A5190367}" destId="{E2E9CA38-616C-4EB3-968A-86F00254115D}" srcOrd="3" destOrd="0" parTransId="{5165875C-8B91-4942-AB68-6963026BA1BC}" sibTransId="{ABD7D710-B5F7-428A-A933-24C24F0A4B87}"/>
    <dgm:cxn modelId="{AB4F30D2-30A2-43A4-AD29-563D81A39C4B}" srcId="{CD6421F9-ED1D-4DD4-BEA4-8F21A5190367}" destId="{116A0C0C-983F-4259-8560-EF6FF85AB6C1}" srcOrd="1" destOrd="0" parTransId="{4327FE5A-DEAB-482D-A7E9-32BDC689EAAC}" sibTransId="{1649CE30-AC93-4DE1-BD76-E77EC2B46875}"/>
    <dgm:cxn modelId="{D7A8C2CA-3B1F-49BF-8DB6-DDF9E3A02ED8}" type="presOf" srcId="{E2E9CA38-616C-4EB3-968A-86F00254115D}" destId="{5D490EFD-09B7-4FF1-B025-3E4108B38D0A}" srcOrd="0" destOrd="0" presId="urn:microsoft.com/office/officeart/2005/8/layout/funnel1"/>
    <dgm:cxn modelId="{55A5F60C-4DF5-4D20-A1D9-ABB9C9EBC56F}" type="presOf" srcId="{2E09849E-092D-4968-9B51-431A08E27530}" destId="{CD6C709D-73E3-4F29-8A7B-0B5C148273E1}" srcOrd="0" destOrd="0" presId="urn:microsoft.com/office/officeart/2005/8/layout/funnel1"/>
    <dgm:cxn modelId="{3F358566-C570-4CB0-AEDE-433701D6DB84}" srcId="{CD6421F9-ED1D-4DD4-BEA4-8F21A5190367}" destId="{A4A64397-98AA-4EF6-863E-8D37D4D77B2F}" srcOrd="2" destOrd="0" parTransId="{A9A75AD3-358D-4D16-8609-111EE67F216C}" sibTransId="{95577095-4E8D-4E8E-8D68-3A48FBE14A2B}"/>
    <dgm:cxn modelId="{E2B813B8-9D94-4A4F-B2E6-B2FBEFD97ABE}" srcId="{CD6421F9-ED1D-4DD4-BEA4-8F21A5190367}" destId="{2E09849E-092D-4968-9B51-431A08E27530}" srcOrd="0" destOrd="0" parTransId="{F48D1E36-BD26-4C99-AEBD-5C4D283A80E9}" sibTransId="{C5950C3C-C13C-47FB-8239-D18B2306609E}"/>
    <dgm:cxn modelId="{1602BA58-6D48-4D3E-A645-2A4609E36BF3}" type="presOf" srcId="{CD6421F9-ED1D-4DD4-BEA4-8F21A5190367}" destId="{6A5D5224-14E5-44BD-80D6-8DAA83D2A08C}" srcOrd="0" destOrd="0" presId="urn:microsoft.com/office/officeart/2005/8/layout/funnel1"/>
    <dgm:cxn modelId="{9C883751-900C-44F8-8E9E-D81A2B0F584E}" type="presOf" srcId="{116A0C0C-983F-4259-8560-EF6FF85AB6C1}" destId="{CEE1D37B-0D82-459A-812A-CC7E646F9783}" srcOrd="0" destOrd="0" presId="urn:microsoft.com/office/officeart/2005/8/layout/funnel1"/>
    <dgm:cxn modelId="{54F5DCAD-B3B7-4BC9-A755-4D348841AC9F}" type="presOf" srcId="{A4A64397-98AA-4EF6-863E-8D37D4D77B2F}" destId="{9B493334-312B-47C9-97A3-75EF16DC28C0}" srcOrd="0" destOrd="0" presId="urn:microsoft.com/office/officeart/2005/8/layout/funnel1"/>
    <dgm:cxn modelId="{519C3F41-C1BD-4861-BC36-51178BC522A4}" type="presParOf" srcId="{6A5D5224-14E5-44BD-80D6-8DAA83D2A08C}" destId="{32EB1AAB-C798-44AB-BBB5-F0930893C460}" srcOrd="0" destOrd="0" presId="urn:microsoft.com/office/officeart/2005/8/layout/funnel1"/>
    <dgm:cxn modelId="{028E61E3-3680-49F2-A024-E4ADBD490598}" type="presParOf" srcId="{6A5D5224-14E5-44BD-80D6-8DAA83D2A08C}" destId="{7E70E7FF-88D0-4E92-AC04-2DCE25CB8C91}" srcOrd="1" destOrd="0" presId="urn:microsoft.com/office/officeart/2005/8/layout/funnel1"/>
    <dgm:cxn modelId="{45D57EE7-AF0C-406D-B63B-A2D57A17D6B6}" type="presParOf" srcId="{6A5D5224-14E5-44BD-80D6-8DAA83D2A08C}" destId="{5D490EFD-09B7-4FF1-B025-3E4108B38D0A}" srcOrd="2" destOrd="0" presId="urn:microsoft.com/office/officeart/2005/8/layout/funnel1"/>
    <dgm:cxn modelId="{6B7B5622-723F-4F59-91B9-B17A63DAA0C5}" type="presParOf" srcId="{6A5D5224-14E5-44BD-80D6-8DAA83D2A08C}" destId="{9B493334-312B-47C9-97A3-75EF16DC28C0}" srcOrd="3" destOrd="0" presId="urn:microsoft.com/office/officeart/2005/8/layout/funnel1"/>
    <dgm:cxn modelId="{252962DE-BF3B-4B05-A577-23D1B49B2A13}" type="presParOf" srcId="{6A5D5224-14E5-44BD-80D6-8DAA83D2A08C}" destId="{CEE1D37B-0D82-459A-812A-CC7E646F9783}" srcOrd="4" destOrd="0" presId="urn:microsoft.com/office/officeart/2005/8/layout/funnel1"/>
    <dgm:cxn modelId="{3BE57315-B1A4-4F35-9048-AA546E43B951}" type="presParOf" srcId="{6A5D5224-14E5-44BD-80D6-8DAA83D2A08C}" destId="{CD6C709D-73E3-4F29-8A7B-0B5C148273E1}" srcOrd="5" destOrd="0" presId="urn:microsoft.com/office/officeart/2005/8/layout/funnel1"/>
    <dgm:cxn modelId="{D8C47DBE-50EC-4E08-BE49-01AA431CB7CC}" type="presParOf" srcId="{6A5D5224-14E5-44BD-80D6-8DAA83D2A08C}" destId="{DD1C1358-2B78-451B-B67C-ED9F4FF5FE6F}"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583B5D-FEDD-4226-B86D-56BCF62A2148}" type="doc">
      <dgm:prSet loTypeId="urn:microsoft.com/office/officeart/2005/8/layout/gear1" loCatId="process" qsTypeId="urn:microsoft.com/office/officeart/2005/8/quickstyle/simple1" qsCatId="simple" csTypeId="urn:microsoft.com/office/officeart/2005/8/colors/accent1_2" csCatId="accent1" phldr="1"/>
      <dgm:spPr/>
    </dgm:pt>
    <dgm:pt modelId="{B8D98B42-E247-4530-B8B2-612CC03E9650}">
      <dgm:prSet phldrT="[Text]"/>
      <dgm:spPr/>
      <dgm:t>
        <a:bodyPr/>
        <a:lstStyle/>
        <a:p>
          <a:r>
            <a:rPr lang="en-US" dirty="0" smtClean="0"/>
            <a:t>Request count</a:t>
          </a:r>
          <a:endParaRPr lang="en-US" dirty="0"/>
        </a:p>
      </dgm:t>
    </dgm:pt>
    <dgm:pt modelId="{8B0FA1BB-7DFA-4DB8-A251-8665783ADB14}" type="parTrans" cxnId="{96C0FA62-F8C0-4575-9BD4-1CE77422E746}">
      <dgm:prSet/>
      <dgm:spPr/>
      <dgm:t>
        <a:bodyPr/>
        <a:lstStyle/>
        <a:p>
          <a:endParaRPr lang="en-US"/>
        </a:p>
      </dgm:t>
    </dgm:pt>
    <dgm:pt modelId="{5C5A3EA3-44B0-45E7-AA0C-62EBE351E136}" type="sibTrans" cxnId="{96C0FA62-F8C0-4575-9BD4-1CE77422E746}">
      <dgm:prSet/>
      <dgm:spPr/>
      <dgm:t>
        <a:bodyPr/>
        <a:lstStyle/>
        <a:p>
          <a:endParaRPr lang="en-US"/>
        </a:p>
      </dgm:t>
    </dgm:pt>
    <dgm:pt modelId="{2C7560F8-36D7-46CF-852A-73C572EC6AC5}">
      <dgm:prSet phldrT="[Text]"/>
      <dgm:spPr/>
      <dgm:t>
        <a:bodyPr/>
        <a:lstStyle/>
        <a:p>
          <a:r>
            <a:rPr lang="en-US" dirty="0" smtClean="0"/>
            <a:t>Sites</a:t>
          </a:r>
          <a:endParaRPr lang="en-US" dirty="0"/>
        </a:p>
      </dgm:t>
    </dgm:pt>
    <dgm:pt modelId="{18F73D71-3963-4BA8-B47E-3D608B229BA1}" type="parTrans" cxnId="{5BF1580E-AAEF-4740-85A0-59AE363FDC03}">
      <dgm:prSet/>
      <dgm:spPr/>
      <dgm:t>
        <a:bodyPr/>
        <a:lstStyle/>
        <a:p>
          <a:endParaRPr lang="en-US"/>
        </a:p>
      </dgm:t>
    </dgm:pt>
    <dgm:pt modelId="{2B25B0C4-E20E-4444-956E-96A052EB9124}" type="sibTrans" cxnId="{5BF1580E-AAEF-4740-85A0-59AE363FDC03}">
      <dgm:prSet/>
      <dgm:spPr/>
      <dgm:t>
        <a:bodyPr/>
        <a:lstStyle/>
        <a:p>
          <a:endParaRPr lang="en-US"/>
        </a:p>
      </dgm:t>
    </dgm:pt>
    <dgm:pt modelId="{B55DF7D3-EDCE-4D10-98D8-D4A478C78703}">
      <dgm:prSet phldrT="[Text]"/>
      <dgm:spPr/>
      <dgm:t>
        <a:bodyPr/>
        <a:lstStyle/>
        <a:p>
          <a:r>
            <a:rPr lang="en-US" dirty="0" smtClean="0"/>
            <a:t>Documents</a:t>
          </a:r>
          <a:endParaRPr lang="en-US" dirty="0"/>
        </a:p>
      </dgm:t>
    </dgm:pt>
    <dgm:pt modelId="{CC9A1CEC-CE61-412F-89C1-808F60D4A6B4}" type="parTrans" cxnId="{4D85B06A-2A6B-4E68-AA0F-CD9849EB6C07}">
      <dgm:prSet/>
      <dgm:spPr/>
      <dgm:t>
        <a:bodyPr/>
        <a:lstStyle/>
        <a:p>
          <a:endParaRPr lang="en-US"/>
        </a:p>
      </dgm:t>
    </dgm:pt>
    <dgm:pt modelId="{8764EA25-5386-40EE-B05C-E9FA24F1FBCD}" type="sibTrans" cxnId="{4D85B06A-2A6B-4E68-AA0F-CD9849EB6C07}">
      <dgm:prSet/>
      <dgm:spPr/>
      <dgm:t>
        <a:bodyPr/>
        <a:lstStyle/>
        <a:p>
          <a:endParaRPr lang="en-US"/>
        </a:p>
      </dgm:t>
    </dgm:pt>
    <dgm:pt modelId="{FD2CAF5B-4AA5-475E-BB2F-9C6E6D2B341D}" type="pres">
      <dgm:prSet presAssocID="{A6583B5D-FEDD-4226-B86D-56BCF62A2148}" presName="composite" presStyleCnt="0">
        <dgm:presLayoutVars>
          <dgm:chMax val="3"/>
          <dgm:animLvl val="lvl"/>
          <dgm:resizeHandles val="exact"/>
        </dgm:presLayoutVars>
      </dgm:prSet>
      <dgm:spPr/>
    </dgm:pt>
    <dgm:pt modelId="{74F5EC68-8EC4-4B2C-A919-EC0550EA4AB2}" type="pres">
      <dgm:prSet presAssocID="{B8D98B42-E247-4530-B8B2-612CC03E9650}" presName="gear1" presStyleLbl="node1" presStyleIdx="0" presStyleCnt="3">
        <dgm:presLayoutVars>
          <dgm:chMax val="1"/>
          <dgm:bulletEnabled val="1"/>
        </dgm:presLayoutVars>
      </dgm:prSet>
      <dgm:spPr/>
      <dgm:t>
        <a:bodyPr/>
        <a:lstStyle/>
        <a:p>
          <a:endParaRPr lang="en-US"/>
        </a:p>
      </dgm:t>
    </dgm:pt>
    <dgm:pt modelId="{0F64A8CB-FFE2-498B-9F9B-4970B2823E02}" type="pres">
      <dgm:prSet presAssocID="{B8D98B42-E247-4530-B8B2-612CC03E9650}" presName="gear1srcNode" presStyleLbl="node1" presStyleIdx="0" presStyleCnt="3"/>
      <dgm:spPr/>
      <dgm:t>
        <a:bodyPr/>
        <a:lstStyle/>
        <a:p>
          <a:endParaRPr lang="en-US"/>
        </a:p>
      </dgm:t>
    </dgm:pt>
    <dgm:pt modelId="{AF398266-D886-43B1-B18B-5932E9B5693E}" type="pres">
      <dgm:prSet presAssocID="{B8D98B42-E247-4530-B8B2-612CC03E9650}" presName="gear1dstNode" presStyleLbl="node1" presStyleIdx="0" presStyleCnt="3"/>
      <dgm:spPr/>
      <dgm:t>
        <a:bodyPr/>
        <a:lstStyle/>
        <a:p>
          <a:endParaRPr lang="en-US"/>
        </a:p>
      </dgm:t>
    </dgm:pt>
    <dgm:pt modelId="{8BF2A86C-4278-4A7E-B2C6-E55BA4B6D3B6}" type="pres">
      <dgm:prSet presAssocID="{2C7560F8-36D7-46CF-852A-73C572EC6AC5}" presName="gear2" presStyleLbl="node1" presStyleIdx="1" presStyleCnt="3">
        <dgm:presLayoutVars>
          <dgm:chMax val="1"/>
          <dgm:bulletEnabled val="1"/>
        </dgm:presLayoutVars>
      </dgm:prSet>
      <dgm:spPr/>
      <dgm:t>
        <a:bodyPr/>
        <a:lstStyle/>
        <a:p>
          <a:endParaRPr lang="en-US"/>
        </a:p>
      </dgm:t>
    </dgm:pt>
    <dgm:pt modelId="{86E867A7-6AD4-4531-8834-722F937988F8}" type="pres">
      <dgm:prSet presAssocID="{2C7560F8-36D7-46CF-852A-73C572EC6AC5}" presName="gear2srcNode" presStyleLbl="node1" presStyleIdx="1" presStyleCnt="3"/>
      <dgm:spPr/>
      <dgm:t>
        <a:bodyPr/>
        <a:lstStyle/>
        <a:p>
          <a:endParaRPr lang="en-US"/>
        </a:p>
      </dgm:t>
    </dgm:pt>
    <dgm:pt modelId="{CDEB7830-DC49-4CD5-A8AC-10D352D05463}" type="pres">
      <dgm:prSet presAssocID="{2C7560F8-36D7-46CF-852A-73C572EC6AC5}" presName="gear2dstNode" presStyleLbl="node1" presStyleIdx="1" presStyleCnt="3"/>
      <dgm:spPr/>
      <dgm:t>
        <a:bodyPr/>
        <a:lstStyle/>
        <a:p>
          <a:endParaRPr lang="en-US"/>
        </a:p>
      </dgm:t>
    </dgm:pt>
    <dgm:pt modelId="{BEBDDABC-3373-4DBB-AC08-7520375A22D3}" type="pres">
      <dgm:prSet presAssocID="{B55DF7D3-EDCE-4D10-98D8-D4A478C78703}" presName="gear3" presStyleLbl="node1" presStyleIdx="2" presStyleCnt="3"/>
      <dgm:spPr/>
      <dgm:t>
        <a:bodyPr/>
        <a:lstStyle/>
        <a:p>
          <a:endParaRPr lang="en-US"/>
        </a:p>
      </dgm:t>
    </dgm:pt>
    <dgm:pt modelId="{6549ED13-CE08-4FC4-974D-2F0E9618ECF4}" type="pres">
      <dgm:prSet presAssocID="{B55DF7D3-EDCE-4D10-98D8-D4A478C78703}" presName="gear3tx" presStyleLbl="node1" presStyleIdx="2" presStyleCnt="3">
        <dgm:presLayoutVars>
          <dgm:chMax val="1"/>
          <dgm:bulletEnabled val="1"/>
        </dgm:presLayoutVars>
      </dgm:prSet>
      <dgm:spPr/>
      <dgm:t>
        <a:bodyPr/>
        <a:lstStyle/>
        <a:p>
          <a:endParaRPr lang="en-US"/>
        </a:p>
      </dgm:t>
    </dgm:pt>
    <dgm:pt modelId="{3E3C4DB2-D1AF-42BD-BEA3-E98E88F0A76C}" type="pres">
      <dgm:prSet presAssocID="{B55DF7D3-EDCE-4D10-98D8-D4A478C78703}" presName="gear3srcNode" presStyleLbl="node1" presStyleIdx="2" presStyleCnt="3"/>
      <dgm:spPr/>
      <dgm:t>
        <a:bodyPr/>
        <a:lstStyle/>
        <a:p>
          <a:endParaRPr lang="en-US"/>
        </a:p>
      </dgm:t>
    </dgm:pt>
    <dgm:pt modelId="{838E7D16-7749-4166-88CD-BBE1BCCA52D3}" type="pres">
      <dgm:prSet presAssocID="{B55DF7D3-EDCE-4D10-98D8-D4A478C78703}" presName="gear3dstNode" presStyleLbl="node1" presStyleIdx="2" presStyleCnt="3"/>
      <dgm:spPr/>
      <dgm:t>
        <a:bodyPr/>
        <a:lstStyle/>
        <a:p>
          <a:endParaRPr lang="en-US"/>
        </a:p>
      </dgm:t>
    </dgm:pt>
    <dgm:pt modelId="{A997D3E3-6AA1-42FC-9F0C-0B77A9C82948}" type="pres">
      <dgm:prSet presAssocID="{5C5A3EA3-44B0-45E7-AA0C-62EBE351E136}" presName="connector1" presStyleLbl="sibTrans2D1" presStyleIdx="0" presStyleCnt="3"/>
      <dgm:spPr/>
      <dgm:t>
        <a:bodyPr/>
        <a:lstStyle/>
        <a:p>
          <a:endParaRPr lang="en-US"/>
        </a:p>
      </dgm:t>
    </dgm:pt>
    <dgm:pt modelId="{6D22A388-23CC-43B1-9E64-EB02B06E678A}" type="pres">
      <dgm:prSet presAssocID="{2B25B0C4-E20E-4444-956E-96A052EB9124}" presName="connector2" presStyleLbl="sibTrans2D1" presStyleIdx="1" presStyleCnt="3"/>
      <dgm:spPr/>
      <dgm:t>
        <a:bodyPr/>
        <a:lstStyle/>
        <a:p>
          <a:endParaRPr lang="en-US"/>
        </a:p>
      </dgm:t>
    </dgm:pt>
    <dgm:pt modelId="{BFA0A320-E101-4C5B-973F-EC8C3C9BF663}" type="pres">
      <dgm:prSet presAssocID="{8764EA25-5386-40EE-B05C-E9FA24F1FBCD}" presName="connector3" presStyleLbl="sibTrans2D1" presStyleIdx="2" presStyleCnt="3"/>
      <dgm:spPr/>
      <dgm:t>
        <a:bodyPr/>
        <a:lstStyle/>
        <a:p>
          <a:endParaRPr lang="en-US"/>
        </a:p>
      </dgm:t>
    </dgm:pt>
  </dgm:ptLst>
  <dgm:cxnLst>
    <dgm:cxn modelId="{03AE4B7D-BFE1-4323-A82D-5CBA0B2F2AB5}" type="presOf" srcId="{2C7560F8-36D7-46CF-852A-73C572EC6AC5}" destId="{86E867A7-6AD4-4531-8834-722F937988F8}" srcOrd="1" destOrd="0" presId="urn:microsoft.com/office/officeart/2005/8/layout/gear1"/>
    <dgm:cxn modelId="{FF4C9DA7-285E-46D3-AC1F-6EC184133FB4}" type="presOf" srcId="{B55DF7D3-EDCE-4D10-98D8-D4A478C78703}" destId="{3E3C4DB2-D1AF-42BD-BEA3-E98E88F0A76C}" srcOrd="2" destOrd="0" presId="urn:microsoft.com/office/officeart/2005/8/layout/gear1"/>
    <dgm:cxn modelId="{B1AF8E6C-8EDF-4CB4-B8F9-856452A0164D}" type="presOf" srcId="{B55DF7D3-EDCE-4D10-98D8-D4A478C78703}" destId="{6549ED13-CE08-4FC4-974D-2F0E9618ECF4}" srcOrd="1" destOrd="0" presId="urn:microsoft.com/office/officeart/2005/8/layout/gear1"/>
    <dgm:cxn modelId="{4D85B06A-2A6B-4E68-AA0F-CD9849EB6C07}" srcId="{A6583B5D-FEDD-4226-B86D-56BCF62A2148}" destId="{B55DF7D3-EDCE-4D10-98D8-D4A478C78703}" srcOrd="2" destOrd="0" parTransId="{CC9A1CEC-CE61-412F-89C1-808F60D4A6B4}" sibTransId="{8764EA25-5386-40EE-B05C-E9FA24F1FBCD}"/>
    <dgm:cxn modelId="{CFAE6490-791C-40CA-89D1-72108752EED0}" type="presOf" srcId="{2C7560F8-36D7-46CF-852A-73C572EC6AC5}" destId="{CDEB7830-DC49-4CD5-A8AC-10D352D05463}" srcOrd="2" destOrd="0" presId="urn:microsoft.com/office/officeart/2005/8/layout/gear1"/>
    <dgm:cxn modelId="{00F92BB7-F4D7-4F80-AC9F-067906C7BD8B}" type="presOf" srcId="{8764EA25-5386-40EE-B05C-E9FA24F1FBCD}" destId="{BFA0A320-E101-4C5B-973F-EC8C3C9BF663}" srcOrd="0" destOrd="0" presId="urn:microsoft.com/office/officeart/2005/8/layout/gear1"/>
    <dgm:cxn modelId="{A1FB499A-24AE-4F72-9150-87ECA2634C53}" type="presOf" srcId="{5C5A3EA3-44B0-45E7-AA0C-62EBE351E136}" destId="{A997D3E3-6AA1-42FC-9F0C-0B77A9C82948}" srcOrd="0" destOrd="0" presId="urn:microsoft.com/office/officeart/2005/8/layout/gear1"/>
    <dgm:cxn modelId="{96C0FA62-F8C0-4575-9BD4-1CE77422E746}" srcId="{A6583B5D-FEDD-4226-B86D-56BCF62A2148}" destId="{B8D98B42-E247-4530-B8B2-612CC03E9650}" srcOrd="0" destOrd="0" parTransId="{8B0FA1BB-7DFA-4DB8-A251-8665783ADB14}" sibTransId="{5C5A3EA3-44B0-45E7-AA0C-62EBE351E136}"/>
    <dgm:cxn modelId="{D324518E-D8B7-4E96-9E53-3D75E71CB9AD}" type="presOf" srcId="{2B25B0C4-E20E-4444-956E-96A052EB9124}" destId="{6D22A388-23CC-43B1-9E64-EB02B06E678A}" srcOrd="0" destOrd="0" presId="urn:microsoft.com/office/officeart/2005/8/layout/gear1"/>
    <dgm:cxn modelId="{5BF1580E-AAEF-4740-85A0-59AE363FDC03}" srcId="{A6583B5D-FEDD-4226-B86D-56BCF62A2148}" destId="{2C7560F8-36D7-46CF-852A-73C572EC6AC5}" srcOrd="1" destOrd="0" parTransId="{18F73D71-3963-4BA8-B47E-3D608B229BA1}" sibTransId="{2B25B0C4-E20E-4444-956E-96A052EB9124}"/>
    <dgm:cxn modelId="{93DFEA38-1871-494F-83A5-CE7A97E6EF0D}" type="presOf" srcId="{B8D98B42-E247-4530-B8B2-612CC03E9650}" destId="{74F5EC68-8EC4-4B2C-A919-EC0550EA4AB2}" srcOrd="0" destOrd="0" presId="urn:microsoft.com/office/officeart/2005/8/layout/gear1"/>
    <dgm:cxn modelId="{FE64E6EB-DFD8-4F77-A667-FC0026A287EB}" type="presOf" srcId="{B8D98B42-E247-4530-B8B2-612CC03E9650}" destId="{AF398266-D886-43B1-B18B-5932E9B5693E}" srcOrd="2" destOrd="0" presId="urn:microsoft.com/office/officeart/2005/8/layout/gear1"/>
    <dgm:cxn modelId="{CA44766E-985F-470D-83F8-323604EF8DEF}" type="presOf" srcId="{2C7560F8-36D7-46CF-852A-73C572EC6AC5}" destId="{8BF2A86C-4278-4A7E-B2C6-E55BA4B6D3B6}" srcOrd="0" destOrd="0" presId="urn:microsoft.com/office/officeart/2005/8/layout/gear1"/>
    <dgm:cxn modelId="{1DCFA87A-7EAE-4E00-B1EB-B535608FCA99}" type="presOf" srcId="{B55DF7D3-EDCE-4D10-98D8-D4A478C78703}" destId="{838E7D16-7749-4166-88CD-BBE1BCCA52D3}" srcOrd="3" destOrd="0" presId="urn:microsoft.com/office/officeart/2005/8/layout/gear1"/>
    <dgm:cxn modelId="{7D5C5545-365E-497E-B4A2-BD0C42935818}" type="presOf" srcId="{B8D98B42-E247-4530-B8B2-612CC03E9650}" destId="{0F64A8CB-FFE2-498B-9F9B-4970B2823E02}" srcOrd="1" destOrd="0" presId="urn:microsoft.com/office/officeart/2005/8/layout/gear1"/>
    <dgm:cxn modelId="{5A0FF014-64BE-40A2-B6EA-B71CFBC09D86}" type="presOf" srcId="{A6583B5D-FEDD-4226-B86D-56BCF62A2148}" destId="{FD2CAF5B-4AA5-475E-BB2F-9C6E6D2B341D}" srcOrd="0" destOrd="0" presId="urn:microsoft.com/office/officeart/2005/8/layout/gear1"/>
    <dgm:cxn modelId="{BABD41AD-AFCF-4220-B87A-D9BE05061ED0}" type="presOf" srcId="{B55DF7D3-EDCE-4D10-98D8-D4A478C78703}" destId="{BEBDDABC-3373-4DBB-AC08-7520375A22D3}" srcOrd="0" destOrd="0" presId="urn:microsoft.com/office/officeart/2005/8/layout/gear1"/>
    <dgm:cxn modelId="{B4372D76-B2BC-48D5-94D9-53C0047CB0FB}" type="presParOf" srcId="{FD2CAF5B-4AA5-475E-BB2F-9C6E6D2B341D}" destId="{74F5EC68-8EC4-4B2C-A919-EC0550EA4AB2}" srcOrd="0" destOrd="0" presId="urn:microsoft.com/office/officeart/2005/8/layout/gear1"/>
    <dgm:cxn modelId="{221AF8A5-D401-463D-B068-5A6194859CEC}" type="presParOf" srcId="{FD2CAF5B-4AA5-475E-BB2F-9C6E6D2B341D}" destId="{0F64A8CB-FFE2-498B-9F9B-4970B2823E02}" srcOrd="1" destOrd="0" presId="urn:microsoft.com/office/officeart/2005/8/layout/gear1"/>
    <dgm:cxn modelId="{426A4D91-8024-4AAA-B507-BE554E392474}" type="presParOf" srcId="{FD2CAF5B-4AA5-475E-BB2F-9C6E6D2B341D}" destId="{AF398266-D886-43B1-B18B-5932E9B5693E}" srcOrd="2" destOrd="0" presId="urn:microsoft.com/office/officeart/2005/8/layout/gear1"/>
    <dgm:cxn modelId="{89887FE8-3AF6-45F4-A2A7-B329CC2A087B}" type="presParOf" srcId="{FD2CAF5B-4AA5-475E-BB2F-9C6E6D2B341D}" destId="{8BF2A86C-4278-4A7E-B2C6-E55BA4B6D3B6}" srcOrd="3" destOrd="0" presId="urn:microsoft.com/office/officeart/2005/8/layout/gear1"/>
    <dgm:cxn modelId="{2029917D-B168-457E-99BE-C4FE866D9B1F}" type="presParOf" srcId="{FD2CAF5B-4AA5-475E-BB2F-9C6E6D2B341D}" destId="{86E867A7-6AD4-4531-8834-722F937988F8}" srcOrd="4" destOrd="0" presId="urn:microsoft.com/office/officeart/2005/8/layout/gear1"/>
    <dgm:cxn modelId="{D788BABA-B607-41AF-A20E-EBA229205E53}" type="presParOf" srcId="{FD2CAF5B-4AA5-475E-BB2F-9C6E6D2B341D}" destId="{CDEB7830-DC49-4CD5-A8AC-10D352D05463}" srcOrd="5" destOrd="0" presId="urn:microsoft.com/office/officeart/2005/8/layout/gear1"/>
    <dgm:cxn modelId="{401053D6-0249-4CCB-B105-7A27E3F05E5E}" type="presParOf" srcId="{FD2CAF5B-4AA5-475E-BB2F-9C6E6D2B341D}" destId="{BEBDDABC-3373-4DBB-AC08-7520375A22D3}" srcOrd="6" destOrd="0" presId="urn:microsoft.com/office/officeart/2005/8/layout/gear1"/>
    <dgm:cxn modelId="{E5C63AF9-453A-4C03-8DFF-F55A8020DAA5}" type="presParOf" srcId="{FD2CAF5B-4AA5-475E-BB2F-9C6E6D2B341D}" destId="{6549ED13-CE08-4FC4-974D-2F0E9618ECF4}" srcOrd="7" destOrd="0" presId="urn:microsoft.com/office/officeart/2005/8/layout/gear1"/>
    <dgm:cxn modelId="{21CE1771-2DC8-47ED-83C5-C33735547AD8}" type="presParOf" srcId="{FD2CAF5B-4AA5-475E-BB2F-9C6E6D2B341D}" destId="{3E3C4DB2-D1AF-42BD-BEA3-E98E88F0A76C}" srcOrd="8" destOrd="0" presId="urn:microsoft.com/office/officeart/2005/8/layout/gear1"/>
    <dgm:cxn modelId="{85A60F95-B755-4ECE-AA8A-DFB8477DFFEF}" type="presParOf" srcId="{FD2CAF5B-4AA5-475E-BB2F-9C6E6D2B341D}" destId="{838E7D16-7749-4166-88CD-BBE1BCCA52D3}" srcOrd="9" destOrd="0" presId="urn:microsoft.com/office/officeart/2005/8/layout/gear1"/>
    <dgm:cxn modelId="{F9959CA8-BFB1-4A51-B8AE-FD4F8DE39069}" type="presParOf" srcId="{FD2CAF5B-4AA5-475E-BB2F-9C6E6D2B341D}" destId="{A997D3E3-6AA1-42FC-9F0C-0B77A9C82948}" srcOrd="10" destOrd="0" presId="urn:microsoft.com/office/officeart/2005/8/layout/gear1"/>
    <dgm:cxn modelId="{BC96446A-0C5D-411E-9C5B-6F728B779FBB}" type="presParOf" srcId="{FD2CAF5B-4AA5-475E-BB2F-9C6E6D2B341D}" destId="{6D22A388-23CC-43B1-9E64-EB02B06E678A}" srcOrd="11" destOrd="0" presId="urn:microsoft.com/office/officeart/2005/8/layout/gear1"/>
    <dgm:cxn modelId="{8988468F-9C48-42BD-BD13-749CEE7E6624}" type="presParOf" srcId="{FD2CAF5B-4AA5-475E-BB2F-9C6E6D2B341D}" destId="{BFA0A320-E101-4C5B-973F-EC8C3C9BF663}" srcOrd="12" destOrd="0" presId="urn:microsoft.com/office/officeart/2005/8/layout/gear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36F121C-77F8-4CE5-9DD4-E804135BF626}"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F68F6B7-BBEC-4BD6-8752-647033AA0D32}">
      <dgm:prSet phldrT="[Text]"/>
      <dgm:spPr/>
      <dgm:t>
        <a:bodyPr/>
        <a:lstStyle/>
        <a:p>
          <a:r>
            <a:rPr lang="en-US" dirty="0" smtClean="0"/>
            <a:t>Post</a:t>
          </a:r>
          <a:endParaRPr lang="en-US" dirty="0"/>
        </a:p>
      </dgm:t>
    </dgm:pt>
    <dgm:pt modelId="{C40C64C7-D830-421B-9DBB-464CB357DF98}" type="parTrans" cxnId="{DFEACBED-97FD-4AD8-A76C-4BF4F83390C2}">
      <dgm:prSet/>
      <dgm:spPr/>
      <dgm:t>
        <a:bodyPr/>
        <a:lstStyle/>
        <a:p>
          <a:endParaRPr lang="en-US"/>
        </a:p>
      </dgm:t>
    </dgm:pt>
    <dgm:pt modelId="{20438F33-FB44-438A-879D-BD07ECB58425}" type="sibTrans" cxnId="{DFEACBED-97FD-4AD8-A76C-4BF4F83390C2}">
      <dgm:prSet/>
      <dgm:spPr/>
      <dgm:t>
        <a:bodyPr/>
        <a:lstStyle/>
        <a:p>
          <a:endParaRPr lang="en-US"/>
        </a:p>
      </dgm:t>
    </dgm:pt>
    <dgm:pt modelId="{6B446026-C05D-4599-BFBC-590403119D79}">
      <dgm:prSet phldrT="[Text]"/>
      <dgm:spPr/>
      <dgm:t>
        <a:bodyPr/>
        <a:lstStyle/>
        <a:p>
          <a:r>
            <a:rPr lang="en-US" dirty="0" smtClean="0"/>
            <a:t>Reply</a:t>
          </a:r>
          <a:endParaRPr lang="en-US" dirty="0"/>
        </a:p>
      </dgm:t>
    </dgm:pt>
    <dgm:pt modelId="{29268740-708F-47FE-943C-F8457DB60B27}" type="parTrans" cxnId="{F2293D72-3620-4D3E-BB66-CF6924C41DF1}">
      <dgm:prSet/>
      <dgm:spPr/>
      <dgm:t>
        <a:bodyPr/>
        <a:lstStyle/>
        <a:p>
          <a:endParaRPr lang="en-US"/>
        </a:p>
      </dgm:t>
    </dgm:pt>
    <dgm:pt modelId="{7B9079B4-6778-4010-9E8D-B3084222B022}" type="sibTrans" cxnId="{F2293D72-3620-4D3E-BB66-CF6924C41DF1}">
      <dgm:prSet/>
      <dgm:spPr/>
      <dgm:t>
        <a:bodyPr/>
        <a:lstStyle/>
        <a:p>
          <a:endParaRPr lang="en-US"/>
        </a:p>
      </dgm:t>
    </dgm:pt>
    <dgm:pt modelId="{99FD95BA-F258-4021-949C-06988E844615}">
      <dgm:prSet phldrT="[Text]"/>
      <dgm:spPr/>
      <dgm:t>
        <a:bodyPr/>
        <a:lstStyle/>
        <a:p>
          <a:r>
            <a:rPr lang="en-US" dirty="0" smtClean="0"/>
            <a:t>Reply</a:t>
          </a:r>
          <a:endParaRPr lang="en-US" dirty="0"/>
        </a:p>
      </dgm:t>
    </dgm:pt>
    <dgm:pt modelId="{9BC0DE32-2212-4E6E-A755-F9DFB614F472}" type="parTrans" cxnId="{855C33CD-4B65-413B-90BC-E7E07CA54EFB}">
      <dgm:prSet/>
      <dgm:spPr/>
      <dgm:t>
        <a:bodyPr/>
        <a:lstStyle/>
        <a:p>
          <a:endParaRPr lang="en-US"/>
        </a:p>
      </dgm:t>
    </dgm:pt>
    <dgm:pt modelId="{8C9B8447-5120-4E8C-9D8F-1307AD0389A8}" type="sibTrans" cxnId="{855C33CD-4B65-413B-90BC-E7E07CA54EFB}">
      <dgm:prSet/>
      <dgm:spPr/>
      <dgm:t>
        <a:bodyPr/>
        <a:lstStyle/>
        <a:p>
          <a:endParaRPr lang="en-US"/>
        </a:p>
      </dgm:t>
    </dgm:pt>
    <dgm:pt modelId="{90AD2A4D-FE58-4E89-9045-F55D93F8742B}" type="pres">
      <dgm:prSet presAssocID="{236F121C-77F8-4CE5-9DD4-E804135BF626}" presName="diagram" presStyleCnt="0">
        <dgm:presLayoutVars>
          <dgm:chPref val="1"/>
          <dgm:dir/>
          <dgm:animOne val="branch"/>
          <dgm:animLvl val="lvl"/>
          <dgm:resizeHandles/>
        </dgm:presLayoutVars>
      </dgm:prSet>
      <dgm:spPr/>
      <dgm:t>
        <a:bodyPr/>
        <a:lstStyle/>
        <a:p>
          <a:endParaRPr lang="en-US"/>
        </a:p>
      </dgm:t>
    </dgm:pt>
    <dgm:pt modelId="{5034EF6A-BCA2-45E0-98F5-1CDF9F77A407}" type="pres">
      <dgm:prSet presAssocID="{2F68F6B7-BBEC-4BD6-8752-647033AA0D32}" presName="root" presStyleCnt="0"/>
      <dgm:spPr/>
    </dgm:pt>
    <dgm:pt modelId="{AC4950D0-2321-47D2-9CF0-2B8DB7280ABE}" type="pres">
      <dgm:prSet presAssocID="{2F68F6B7-BBEC-4BD6-8752-647033AA0D32}" presName="rootComposite" presStyleCnt="0"/>
      <dgm:spPr/>
    </dgm:pt>
    <dgm:pt modelId="{46439560-AFC0-47B0-A8CF-2C78BD3B9C9C}" type="pres">
      <dgm:prSet presAssocID="{2F68F6B7-BBEC-4BD6-8752-647033AA0D32}" presName="rootText" presStyleLbl="node1" presStyleIdx="0" presStyleCnt="1"/>
      <dgm:spPr/>
      <dgm:t>
        <a:bodyPr/>
        <a:lstStyle/>
        <a:p>
          <a:endParaRPr lang="en-US"/>
        </a:p>
      </dgm:t>
    </dgm:pt>
    <dgm:pt modelId="{36BB0DDD-6BF6-4275-B33C-A7EC68914FEF}" type="pres">
      <dgm:prSet presAssocID="{2F68F6B7-BBEC-4BD6-8752-647033AA0D32}" presName="rootConnector" presStyleLbl="node1" presStyleIdx="0" presStyleCnt="1"/>
      <dgm:spPr/>
      <dgm:t>
        <a:bodyPr/>
        <a:lstStyle/>
        <a:p>
          <a:endParaRPr lang="en-US"/>
        </a:p>
      </dgm:t>
    </dgm:pt>
    <dgm:pt modelId="{9C211A5F-39DB-42CC-8ECA-6794B6E9F2E0}" type="pres">
      <dgm:prSet presAssocID="{2F68F6B7-BBEC-4BD6-8752-647033AA0D32}" presName="childShape" presStyleCnt="0"/>
      <dgm:spPr/>
    </dgm:pt>
    <dgm:pt modelId="{A73A342B-40AA-4896-8253-EB87CB325F28}" type="pres">
      <dgm:prSet presAssocID="{29268740-708F-47FE-943C-F8457DB60B27}" presName="Name13" presStyleLbl="parChTrans1D2" presStyleIdx="0" presStyleCnt="2"/>
      <dgm:spPr/>
      <dgm:t>
        <a:bodyPr/>
        <a:lstStyle/>
        <a:p>
          <a:endParaRPr lang="en-US"/>
        </a:p>
      </dgm:t>
    </dgm:pt>
    <dgm:pt modelId="{1B3FA4F9-0EA8-47E2-B129-33C32755675E}" type="pres">
      <dgm:prSet presAssocID="{6B446026-C05D-4599-BFBC-590403119D79}" presName="childText" presStyleLbl="bgAcc1" presStyleIdx="0" presStyleCnt="2">
        <dgm:presLayoutVars>
          <dgm:bulletEnabled val="1"/>
        </dgm:presLayoutVars>
      </dgm:prSet>
      <dgm:spPr/>
      <dgm:t>
        <a:bodyPr/>
        <a:lstStyle/>
        <a:p>
          <a:endParaRPr lang="en-US"/>
        </a:p>
      </dgm:t>
    </dgm:pt>
    <dgm:pt modelId="{F53A525E-0865-4BCB-BA9F-E3B937C50972}" type="pres">
      <dgm:prSet presAssocID="{9BC0DE32-2212-4E6E-A755-F9DFB614F472}" presName="Name13" presStyleLbl="parChTrans1D2" presStyleIdx="1" presStyleCnt="2"/>
      <dgm:spPr/>
      <dgm:t>
        <a:bodyPr/>
        <a:lstStyle/>
        <a:p>
          <a:endParaRPr lang="en-US"/>
        </a:p>
      </dgm:t>
    </dgm:pt>
    <dgm:pt modelId="{BD719C57-CDE5-4312-9132-5D64CE7E1CDE}" type="pres">
      <dgm:prSet presAssocID="{99FD95BA-F258-4021-949C-06988E844615}" presName="childText" presStyleLbl="bgAcc1" presStyleIdx="1" presStyleCnt="2">
        <dgm:presLayoutVars>
          <dgm:bulletEnabled val="1"/>
        </dgm:presLayoutVars>
      </dgm:prSet>
      <dgm:spPr/>
      <dgm:t>
        <a:bodyPr/>
        <a:lstStyle/>
        <a:p>
          <a:endParaRPr lang="en-US"/>
        </a:p>
      </dgm:t>
    </dgm:pt>
  </dgm:ptLst>
  <dgm:cxnLst>
    <dgm:cxn modelId="{123A95FE-870B-46C7-9E36-31640FDDFBC0}" type="presOf" srcId="{29268740-708F-47FE-943C-F8457DB60B27}" destId="{A73A342B-40AA-4896-8253-EB87CB325F28}" srcOrd="0" destOrd="0" presId="urn:microsoft.com/office/officeart/2005/8/layout/hierarchy3"/>
    <dgm:cxn modelId="{54925ABB-BCA6-4BAF-85EB-221DFBDE1383}" type="presOf" srcId="{9BC0DE32-2212-4E6E-A755-F9DFB614F472}" destId="{F53A525E-0865-4BCB-BA9F-E3B937C50972}" srcOrd="0" destOrd="0" presId="urn:microsoft.com/office/officeart/2005/8/layout/hierarchy3"/>
    <dgm:cxn modelId="{855C33CD-4B65-413B-90BC-E7E07CA54EFB}" srcId="{2F68F6B7-BBEC-4BD6-8752-647033AA0D32}" destId="{99FD95BA-F258-4021-949C-06988E844615}" srcOrd="1" destOrd="0" parTransId="{9BC0DE32-2212-4E6E-A755-F9DFB614F472}" sibTransId="{8C9B8447-5120-4E8C-9D8F-1307AD0389A8}"/>
    <dgm:cxn modelId="{252FF484-28CE-4742-8670-BC9DFE56F298}" type="presOf" srcId="{99FD95BA-F258-4021-949C-06988E844615}" destId="{BD719C57-CDE5-4312-9132-5D64CE7E1CDE}" srcOrd="0" destOrd="0" presId="urn:microsoft.com/office/officeart/2005/8/layout/hierarchy3"/>
    <dgm:cxn modelId="{DFEACBED-97FD-4AD8-A76C-4BF4F83390C2}" srcId="{236F121C-77F8-4CE5-9DD4-E804135BF626}" destId="{2F68F6B7-BBEC-4BD6-8752-647033AA0D32}" srcOrd="0" destOrd="0" parTransId="{C40C64C7-D830-421B-9DBB-464CB357DF98}" sibTransId="{20438F33-FB44-438A-879D-BD07ECB58425}"/>
    <dgm:cxn modelId="{EB9B68EE-7F6C-4082-93DB-8D068A12061B}" type="presOf" srcId="{6B446026-C05D-4599-BFBC-590403119D79}" destId="{1B3FA4F9-0EA8-47E2-B129-33C32755675E}" srcOrd="0" destOrd="0" presId="urn:microsoft.com/office/officeart/2005/8/layout/hierarchy3"/>
    <dgm:cxn modelId="{F2293D72-3620-4D3E-BB66-CF6924C41DF1}" srcId="{2F68F6B7-BBEC-4BD6-8752-647033AA0D32}" destId="{6B446026-C05D-4599-BFBC-590403119D79}" srcOrd="0" destOrd="0" parTransId="{29268740-708F-47FE-943C-F8457DB60B27}" sibTransId="{7B9079B4-6778-4010-9E8D-B3084222B022}"/>
    <dgm:cxn modelId="{CB46E0BB-A06B-4089-B71F-6F806EEF1719}" type="presOf" srcId="{2F68F6B7-BBEC-4BD6-8752-647033AA0D32}" destId="{46439560-AFC0-47B0-A8CF-2C78BD3B9C9C}" srcOrd="0" destOrd="0" presId="urn:microsoft.com/office/officeart/2005/8/layout/hierarchy3"/>
    <dgm:cxn modelId="{BD185D55-6701-445A-B7FC-D8AE48027FA8}" type="presOf" srcId="{236F121C-77F8-4CE5-9DD4-E804135BF626}" destId="{90AD2A4D-FE58-4E89-9045-F55D93F8742B}" srcOrd="0" destOrd="0" presId="urn:microsoft.com/office/officeart/2005/8/layout/hierarchy3"/>
    <dgm:cxn modelId="{F1F4B43F-5FDF-4322-92A0-364CED6F46AC}" type="presOf" srcId="{2F68F6B7-BBEC-4BD6-8752-647033AA0D32}" destId="{36BB0DDD-6BF6-4275-B33C-A7EC68914FEF}" srcOrd="1" destOrd="0" presId="urn:microsoft.com/office/officeart/2005/8/layout/hierarchy3"/>
    <dgm:cxn modelId="{F12270FA-4AF8-4154-96AA-1DF890609E00}" type="presParOf" srcId="{90AD2A4D-FE58-4E89-9045-F55D93F8742B}" destId="{5034EF6A-BCA2-45E0-98F5-1CDF9F77A407}" srcOrd="0" destOrd="0" presId="urn:microsoft.com/office/officeart/2005/8/layout/hierarchy3"/>
    <dgm:cxn modelId="{CF08BF13-B702-451D-85DA-64F1EB93A998}" type="presParOf" srcId="{5034EF6A-BCA2-45E0-98F5-1CDF9F77A407}" destId="{AC4950D0-2321-47D2-9CF0-2B8DB7280ABE}" srcOrd="0" destOrd="0" presId="urn:microsoft.com/office/officeart/2005/8/layout/hierarchy3"/>
    <dgm:cxn modelId="{BA1D2B9D-E599-4985-A1FC-1214FB60C3C5}" type="presParOf" srcId="{AC4950D0-2321-47D2-9CF0-2B8DB7280ABE}" destId="{46439560-AFC0-47B0-A8CF-2C78BD3B9C9C}" srcOrd="0" destOrd="0" presId="urn:microsoft.com/office/officeart/2005/8/layout/hierarchy3"/>
    <dgm:cxn modelId="{4B7788AA-227A-4D8B-AD4F-11017F443E69}" type="presParOf" srcId="{AC4950D0-2321-47D2-9CF0-2B8DB7280ABE}" destId="{36BB0DDD-6BF6-4275-B33C-A7EC68914FEF}" srcOrd="1" destOrd="0" presId="urn:microsoft.com/office/officeart/2005/8/layout/hierarchy3"/>
    <dgm:cxn modelId="{D52AD3D1-041D-43D6-859E-7731621EE647}" type="presParOf" srcId="{5034EF6A-BCA2-45E0-98F5-1CDF9F77A407}" destId="{9C211A5F-39DB-42CC-8ECA-6794B6E9F2E0}" srcOrd="1" destOrd="0" presId="urn:microsoft.com/office/officeart/2005/8/layout/hierarchy3"/>
    <dgm:cxn modelId="{5C29BFF0-D10E-4B80-85E7-C1C5DCDDB78C}" type="presParOf" srcId="{9C211A5F-39DB-42CC-8ECA-6794B6E9F2E0}" destId="{A73A342B-40AA-4896-8253-EB87CB325F28}" srcOrd="0" destOrd="0" presId="urn:microsoft.com/office/officeart/2005/8/layout/hierarchy3"/>
    <dgm:cxn modelId="{AA920E56-5B22-439C-BB4A-9F161F92FA2A}" type="presParOf" srcId="{9C211A5F-39DB-42CC-8ECA-6794B6E9F2E0}" destId="{1B3FA4F9-0EA8-47E2-B129-33C32755675E}" srcOrd="1" destOrd="0" presId="urn:microsoft.com/office/officeart/2005/8/layout/hierarchy3"/>
    <dgm:cxn modelId="{BA6B043F-15E0-4195-A30A-1382A2583E92}" type="presParOf" srcId="{9C211A5F-39DB-42CC-8ECA-6794B6E9F2E0}" destId="{F53A525E-0865-4BCB-BA9F-E3B937C50972}" srcOrd="2" destOrd="0" presId="urn:microsoft.com/office/officeart/2005/8/layout/hierarchy3"/>
    <dgm:cxn modelId="{2DB58503-FAE6-46D0-9D4E-65872B029573}" type="presParOf" srcId="{9C211A5F-39DB-42CC-8ECA-6794B6E9F2E0}" destId="{BD719C57-CDE5-4312-9132-5D64CE7E1CDE}" srcOrd="3" destOrd="0" presId="urn:microsoft.com/office/officeart/2005/8/layout/hierarchy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95FC31E-FF8F-4C39-A0D0-07D361DE9F03}"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18227724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66307C3-F406-466E-A443-7929563A0AC5}"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2923414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9B30769-6C6F-4D02-BDFE-6F6EE57766C6}"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16314215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9C89E4B-54FA-4E53-8FD2-AAD06C86787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41154667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239DC3B-2CD8-450E-A11B-9AB00BAE12A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26959845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8732A84-2D95-4CA9-BB02-AB6AA5D9CD53}"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26241712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2:27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210478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5D275E-FF18-4616-97E8-4DEDF380ABE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267879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6F5B6E8-0A0F-420A-B3A1-A5703F12FED2}"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921707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834F325-D475-443C-B040-7C94D0A32F0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6599207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DC6708D-B8F5-4946-8F7C-DED50F8755B3}"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2660822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F1F4D3C-7740-42CE-A1BC-E327BA2E7BD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1346464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B31D75A-8F32-4D19-B618-7ABB9ABACD43}"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594277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6F5B6E8-0A0F-420A-B3A1-A5703F12FED2}"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2865088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13365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39706962"/>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1534709"/>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9475678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8670730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4547479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2979646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24041326"/>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1075818"/>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8785102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874619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7.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image" Target="../media/image7.png"/><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theme" Target="../theme/theme3.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64507063"/>
      </p:ext>
    </p:extLst>
  </p:cSld>
  <p:clrMap bg1="lt1" tx1="dk1" bg2="lt2" tx2="dk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13.xml"/><Relationship Id="rId16" Type="http://schemas.openxmlformats.org/officeDocument/2006/relationships/diagramColors" Target="../diagrams/colors3.xml"/><Relationship Id="rId1" Type="http://schemas.openxmlformats.org/officeDocument/2006/relationships/slideLayout" Target="../slideLayouts/slideLayout16.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myspc.sharepointconference.com/" TargetMode="External"/><Relationship Id="rId1" Type="http://schemas.openxmlformats.org/officeDocument/2006/relationships/slideLayout" Target="../slideLayouts/slideLayout4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Following</a:t>
            </a:r>
            <a:endParaRPr lang="en-US" dirty="0"/>
          </a:p>
        </p:txBody>
      </p:sp>
    </p:spTree>
    <p:extLst>
      <p:ext uri="{BB962C8B-B14F-4D97-AF65-F5344CB8AC3E}">
        <p14:creationId xmlns:p14="http://schemas.microsoft.com/office/powerpoint/2010/main" val="254074140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Following data is distributed</a:t>
            </a:r>
            <a:endParaRPr lang="en-US" dirty="0"/>
          </a:p>
        </p:txBody>
      </p:sp>
      <p:sp>
        <p:nvSpPr>
          <p:cNvPr id="4" name="Freeform 3"/>
          <p:cNvSpPr/>
          <p:nvPr/>
        </p:nvSpPr>
        <p:spPr>
          <a:xfrm>
            <a:off x="6388797" y="2959721"/>
            <a:ext cx="4400527" cy="1250156"/>
          </a:xfrm>
          <a:custGeom>
            <a:avLst/>
            <a:gdLst>
              <a:gd name="connsiteX0" fmla="*/ 0 w 4400527"/>
              <a:gd name="connsiteY0" fmla="*/ 125016 h 1250156"/>
              <a:gd name="connsiteX1" fmla="*/ 125016 w 4400527"/>
              <a:gd name="connsiteY1" fmla="*/ 0 h 1250156"/>
              <a:gd name="connsiteX2" fmla="*/ 4275511 w 4400527"/>
              <a:gd name="connsiteY2" fmla="*/ 0 h 1250156"/>
              <a:gd name="connsiteX3" fmla="*/ 4400527 w 4400527"/>
              <a:gd name="connsiteY3" fmla="*/ 125016 h 1250156"/>
              <a:gd name="connsiteX4" fmla="*/ 4400527 w 4400527"/>
              <a:gd name="connsiteY4" fmla="*/ 1125140 h 1250156"/>
              <a:gd name="connsiteX5" fmla="*/ 4275511 w 4400527"/>
              <a:gd name="connsiteY5" fmla="*/ 1250156 h 1250156"/>
              <a:gd name="connsiteX6" fmla="*/ 125016 w 4400527"/>
              <a:gd name="connsiteY6" fmla="*/ 1250156 h 1250156"/>
              <a:gd name="connsiteX7" fmla="*/ 0 w 4400527"/>
              <a:gd name="connsiteY7" fmla="*/ 1125140 h 1250156"/>
              <a:gd name="connsiteX8" fmla="*/ 0 w 4400527"/>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0527" h="1250156">
                <a:moveTo>
                  <a:pt x="0" y="125016"/>
                </a:moveTo>
                <a:cubicBezTo>
                  <a:pt x="0" y="55972"/>
                  <a:pt x="55972" y="0"/>
                  <a:pt x="125016" y="0"/>
                </a:cubicBezTo>
                <a:lnTo>
                  <a:pt x="4275511" y="0"/>
                </a:lnTo>
                <a:cubicBezTo>
                  <a:pt x="4344555" y="0"/>
                  <a:pt x="4400527" y="55972"/>
                  <a:pt x="4400527" y="125016"/>
                </a:cubicBezTo>
                <a:lnTo>
                  <a:pt x="4400527" y="1125140"/>
                </a:lnTo>
                <a:cubicBezTo>
                  <a:pt x="4400527" y="1194184"/>
                  <a:pt x="4344555" y="1250156"/>
                  <a:pt x="4275511"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99000"/>
              <a:hueOff val="0"/>
              <a:satOff val="0"/>
              <a:lumOff val="0"/>
              <a:alphaOff val="0"/>
            </a:schemeClr>
          </a:fillRef>
          <a:effectRef idx="0">
            <a:schemeClr val="accent1">
              <a:tint val="99000"/>
              <a:hueOff val="0"/>
              <a:satOff val="0"/>
              <a:lumOff val="0"/>
              <a:alphaOff val="0"/>
            </a:schemeClr>
          </a:effectRef>
          <a:fontRef idx="minor">
            <a:schemeClr val="lt1"/>
          </a:fontRef>
        </p:style>
        <p:txBody>
          <a:bodyPr spcFirstLastPara="0" vert="horz" wrap="square" lIns="120436" tIns="120436" rIns="120436" bIns="120436" numCol="1" spcCol="1270" anchor="ctr" anchorCtr="0">
            <a:noAutofit/>
          </a:bodyPr>
          <a:lstStyle/>
          <a:p>
            <a:pPr lvl="0" algn="ctr" defTabSz="977900">
              <a:lnSpc>
                <a:spcPct val="90000"/>
              </a:lnSpc>
              <a:spcBef>
                <a:spcPct val="0"/>
              </a:spcBef>
              <a:spcAft>
                <a:spcPct val="35000"/>
              </a:spcAft>
            </a:pPr>
            <a:r>
              <a:rPr lang="en-US" sz="2200" kern="1200" dirty="0" smtClean="0"/>
              <a:t>Content DBs (per-user)</a:t>
            </a:r>
            <a:endParaRPr lang="en-US" sz="2200" kern="1200" dirty="0"/>
          </a:p>
        </p:txBody>
      </p:sp>
      <p:sp>
        <p:nvSpPr>
          <p:cNvPr id="5" name="Freeform 4"/>
          <p:cNvSpPr/>
          <p:nvPr/>
        </p:nvSpPr>
        <p:spPr>
          <a:xfrm>
            <a:off x="1737726" y="1483916"/>
            <a:ext cx="8980843" cy="1250156"/>
          </a:xfrm>
          <a:custGeom>
            <a:avLst/>
            <a:gdLst>
              <a:gd name="connsiteX0" fmla="*/ 0 w 8980843"/>
              <a:gd name="connsiteY0" fmla="*/ 125016 h 1250156"/>
              <a:gd name="connsiteX1" fmla="*/ 125016 w 8980843"/>
              <a:gd name="connsiteY1" fmla="*/ 0 h 1250156"/>
              <a:gd name="connsiteX2" fmla="*/ 8855827 w 8980843"/>
              <a:gd name="connsiteY2" fmla="*/ 0 h 1250156"/>
              <a:gd name="connsiteX3" fmla="*/ 8980843 w 8980843"/>
              <a:gd name="connsiteY3" fmla="*/ 125016 h 1250156"/>
              <a:gd name="connsiteX4" fmla="*/ 8980843 w 8980843"/>
              <a:gd name="connsiteY4" fmla="*/ 1125140 h 1250156"/>
              <a:gd name="connsiteX5" fmla="*/ 8855827 w 8980843"/>
              <a:gd name="connsiteY5" fmla="*/ 1250156 h 1250156"/>
              <a:gd name="connsiteX6" fmla="*/ 125016 w 8980843"/>
              <a:gd name="connsiteY6" fmla="*/ 1250156 h 1250156"/>
              <a:gd name="connsiteX7" fmla="*/ 0 w 8980843"/>
              <a:gd name="connsiteY7" fmla="*/ 1125140 h 1250156"/>
              <a:gd name="connsiteX8" fmla="*/ 0 w 8980843"/>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80843" h="1250156">
                <a:moveTo>
                  <a:pt x="0" y="125016"/>
                </a:moveTo>
                <a:cubicBezTo>
                  <a:pt x="0" y="55972"/>
                  <a:pt x="55972" y="0"/>
                  <a:pt x="125016" y="0"/>
                </a:cubicBezTo>
                <a:lnTo>
                  <a:pt x="8855827" y="0"/>
                </a:lnTo>
                <a:cubicBezTo>
                  <a:pt x="8924871" y="0"/>
                  <a:pt x="8980843" y="55972"/>
                  <a:pt x="8980843" y="125016"/>
                </a:cubicBezTo>
                <a:lnTo>
                  <a:pt x="8980843" y="1125140"/>
                </a:lnTo>
                <a:cubicBezTo>
                  <a:pt x="8980843" y="1194184"/>
                  <a:pt x="8924871" y="1250156"/>
                  <a:pt x="8855827"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shade val="80000"/>
              <a:hueOff val="0"/>
              <a:satOff val="0"/>
              <a:lumOff val="0"/>
              <a:alphaOff val="0"/>
            </a:schemeClr>
          </a:fillRef>
          <a:effectRef idx="0">
            <a:schemeClr val="accent1">
              <a:shade val="80000"/>
              <a:hueOff val="0"/>
              <a:satOff val="0"/>
              <a:lumOff val="0"/>
              <a:alphaOff val="0"/>
            </a:schemeClr>
          </a:effectRef>
          <a:fontRef idx="minor">
            <a:schemeClr val="lt1"/>
          </a:fontRef>
        </p:style>
        <p:txBody>
          <a:bodyPr spcFirstLastPara="0" vert="horz" wrap="square" lIns="230926" tIns="230926" rIns="230926" bIns="230926" numCol="1" spcCol="1270" anchor="ctr" anchorCtr="0">
            <a:noAutofit/>
          </a:bodyPr>
          <a:lstStyle/>
          <a:p>
            <a:pPr lvl="0" algn="ctr" defTabSz="2266950">
              <a:lnSpc>
                <a:spcPct val="90000"/>
              </a:lnSpc>
              <a:spcBef>
                <a:spcPct val="0"/>
              </a:spcBef>
              <a:spcAft>
                <a:spcPct val="35000"/>
              </a:spcAft>
            </a:pPr>
            <a:r>
              <a:rPr lang="en-US" sz="5100" kern="1200" dirty="0" smtClean="0"/>
              <a:t>User Profile Service</a:t>
            </a:r>
            <a:endParaRPr lang="en-US" sz="5100" kern="1200" dirty="0"/>
          </a:p>
        </p:txBody>
      </p:sp>
      <p:sp>
        <p:nvSpPr>
          <p:cNvPr id="7" name="Freeform 6"/>
          <p:cNvSpPr/>
          <p:nvPr/>
        </p:nvSpPr>
        <p:spPr>
          <a:xfrm>
            <a:off x="1737726" y="2888966"/>
            <a:ext cx="2913708" cy="1250156"/>
          </a:xfrm>
          <a:custGeom>
            <a:avLst/>
            <a:gdLst>
              <a:gd name="connsiteX0" fmla="*/ 0 w 2913708"/>
              <a:gd name="connsiteY0" fmla="*/ 125016 h 1250156"/>
              <a:gd name="connsiteX1" fmla="*/ 125016 w 2913708"/>
              <a:gd name="connsiteY1" fmla="*/ 0 h 1250156"/>
              <a:gd name="connsiteX2" fmla="*/ 2788692 w 2913708"/>
              <a:gd name="connsiteY2" fmla="*/ 0 h 1250156"/>
              <a:gd name="connsiteX3" fmla="*/ 2913708 w 2913708"/>
              <a:gd name="connsiteY3" fmla="*/ 125016 h 1250156"/>
              <a:gd name="connsiteX4" fmla="*/ 2913708 w 2913708"/>
              <a:gd name="connsiteY4" fmla="*/ 1125140 h 1250156"/>
              <a:gd name="connsiteX5" fmla="*/ 2788692 w 2913708"/>
              <a:gd name="connsiteY5" fmla="*/ 1250156 h 1250156"/>
              <a:gd name="connsiteX6" fmla="*/ 125016 w 2913708"/>
              <a:gd name="connsiteY6" fmla="*/ 1250156 h 1250156"/>
              <a:gd name="connsiteX7" fmla="*/ 0 w 2913708"/>
              <a:gd name="connsiteY7" fmla="*/ 1125140 h 1250156"/>
              <a:gd name="connsiteX8" fmla="*/ 0 w 2913708"/>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3708" h="1250156">
                <a:moveTo>
                  <a:pt x="0" y="125016"/>
                </a:moveTo>
                <a:cubicBezTo>
                  <a:pt x="0" y="55972"/>
                  <a:pt x="55972" y="0"/>
                  <a:pt x="125016" y="0"/>
                </a:cubicBezTo>
                <a:lnTo>
                  <a:pt x="2788692" y="0"/>
                </a:lnTo>
                <a:cubicBezTo>
                  <a:pt x="2857736" y="0"/>
                  <a:pt x="2913708" y="55972"/>
                  <a:pt x="2913708" y="125016"/>
                </a:cubicBezTo>
                <a:lnTo>
                  <a:pt x="2913708" y="1125140"/>
                </a:lnTo>
                <a:cubicBezTo>
                  <a:pt x="2913708" y="1194184"/>
                  <a:pt x="2857736" y="1250156"/>
                  <a:pt x="2788692"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99000"/>
              <a:hueOff val="0"/>
              <a:satOff val="0"/>
              <a:lumOff val="0"/>
              <a:alphaOff val="0"/>
            </a:schemeClr>
          </a:fillRef>
          <a:effectRef idx="0">
            <a:schemeClr val="accent1">
              <a:tint val="99000"/>
              <a:hueOff val="0"/>
              <a:satOff val="0"/>
              <a:lumOff val="0"/>
              <a:alphaOff val="0"/>
            </a:schemeClr>
          </a:effectRef>
          <a:fontRef idx="minor">
            <a:schemeClr val="lt1"/>
          </a:fontRef>
        </p:style>
        <p:txBody>
          <a:bodyPr spcFirstLastPara="0" vert="horz" wrap="square" lIns="120436" tIns="120436" rIns="120436" bIns="120436" numCol="1" spcCol="1270" anchor="ctr" anchorCtr="0">
            <a:noAutofit/>
          </a:bodyPr>
          <a:lstStyle/>
          <a:p>
            <a:pPr lvl="0" algn="ctr" defTabSz="977900">
              <a:lnSpc>
                <a:spcPct val="90000"/>
              </a:lnSpc>
              <a:spcBef>
                <a:spcPct val="0"/>
              </a:spcBef>
              <a:spcAft>
                <a:spcPct val="35000"/>
              </a:spcAft>
            </a:pPr>
            <a:r>
              <a:rPr lang="en-US" sz="2200" kern="1200" dirty="0" smtClean="0"/>
              <a:t>Profile DB (per-service)</a:t>
            </a:r>
            <a:endParaRPr lang="en-US" sz="2200" kern="1200" dirty="0"/>
          </a:p>
        </p:txBody>
      </p:sp>
      <p:sp>
        <p:nvSpPr>
          <p:cNvPr id="8" name="Freeform 7"/>
          <p:cNvSpPr/>
          <p:nvPr/>
        </p:nvSpPr>
        <p:spPr>
          <a:xfrm>
            <a:off x="1737726" y="4294017"/>
            <a:ext cx="1426889" cy="1250156"/>
          </a:xfrm>
          <a:custGeom>
            <a:avLst/>
            <a:gdLst>
              <a:gd name="connsiteX0" fmla="*/ 0 w 1426889"/>
              <a:gd name="connsiteY0" fmla="*/ 125016 h 1250156"/>
              <a:gd name="connsiteX1" fmla="*/ 125016 w 1426889"/>
              <a:gd name="connsiteY1" fmla="*/ 0 h 1250156"/>
              <a:gd name="connsiteX2" fmla="*/ 1301873 w 1426889"/>
              <a:gd name="connsiteY2" fmla="*/ 0 h 1250156"/>
              <a:gd name="connsiteX3" fmla="*/ 1426889 w 1426889"/>
              <a:gd name="connsiteY3" fmla="*/ 125016 h 1250156"/>
              <a:gd name="connsiteX4" fmla="*/ 1426889 w 1426889"/>
              <a:gd name="connsiteY4" fmla="*/ 1125140 h 1250156"/>
              <a:gd name="connsiteX5" fmla="*/ 1301873 w 1426889"/>
              <a:gd name="connsiteY5" fmla="*/ 1250156 h 1250156"/>
              <a:gd name="connsiteX6" fmla="*/ 125016 w 1426889"/>
              <a:gd name="connsiteY6" fmla="*/ 1250156 h 1250156"/>
              <a:gd name="connsiteX7" fmla="*/ 0 w 1426889"/>
              <a:gd name="connsiteY7" fmla="*/ 1125140 h 1250156"/>
              <a:gd name="connsiteX8" fmla="*/ 0 w 1426889"/>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889" h="1250156">
                <a:moveTo>
                  <a:pt x="0" y="125016"/>
                </a:moveTo>
                <a:cubicBezTo>
                  <a:pt x="0" y="55972"/>
                  <a:pt x="55972" y="0"/>
                  <a:pt x="125016" y="0"/>
                </a:cubicBezTo>
                <a:lnTo>
                  <a:pt x="1301873" y="0"/>
                </a:lnTo>
                <a:cubicBezTo>
                  <a:pt x="1370917" y="0"/>
                  <a:pt x="1426889" y="55972"/>
                  <a:pt x="1426889" y="125016"/>
                </a:cubicBezTo>
                <a:lnTo>
                  <a:pt x="1426889" y="1125140"/>
                </a:lnTo>
                <a:cubicBezTo>
                  <a:pt x="1426889" y="1194184"/>
                  <a:pt x="1370917" y="1250156"/>
                  <a:pt x="1301873"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112816" tIns="112816" rIns="112816" bIns="112816" numCol="1" spcCol="1270" anchor="ctr" anchorCtr="0">
            <a:noAutofit/>
          </a:bodyPr>
          <a:lstStyle/>
          <a:p>
            <a:pPr lvl="0" algn="ctr" defTabSz="889000">
              <a:lnSpc>
                <a:spcPct val="90000"/>
              </a:lnSpc>
              <a:spcBef>
                <a:spcPct val="0"/>
              </a:spcBef>
              <a:spcAft>
                <a:spcPct val="35000"/>
              </a:spcAft>
            </a:pPr>
            <a:r>
              <a:rPr lang="en-US" sz="2000" kern="1200" dirty="0" smtClean="0"/>
              <a:t>People and tag following</a:t>
            </a:r>
            <a:endParaRPr lang="en-US" sz="2000" kern="1200" dirty="0"/>
          </a:p>
        </p:txBody>
      </p:sp>
      <p:sp>
        <p:nvSpPr>
          <p:cNvPr id="9" name="Freeform 8"/>
          <p:cNvSpPr/>
          <p:nvPr/>
        </p:nvSpPr>
        <p:spPr>
          <a:xfrm>
            <a:off x="3224545" y="4294017"/>
            <a:ext cx="1426889" cy="1250156"/>
          </a:xfrm>
          <a:custGeom>
            <a:avLst/>
            <a:gdLst>
              <a:gd name="connsiteX0" fmla="*/ 0 w 1426889"/>
              <a:gd name="connsiteY0" fmla="*/ 125016 h 1250156"/>
              <a:gd name="connsiteX1" fmla="*/ 125016 w 1426889"/>
              <a:gd name="connsiteY1" fmla="*/ 0 h 1250156"/>
              <a:gd name="connsiteX2" fmla="*/ 1301873 w 1426889"/>
              <a:gd name="connsiteY2" fmla="*/ 0 h 1250156"/>
              <a:gd name="connsiteX3" fmla="*/ 1426889 w 1426889"/>
              <a:gd name="connsiteY3" fmla="*/ 125016 h 1250156"/>
              <a:gd name="connsiteX4" fmla="*/ 1426889 w 1426889"/>
              <a:gd name="connsiteY4" fmla="*/ 1125140 h 1250156"/>
              <a:gd name="connsiteX5" fmla="*/ 1301873 w 1426889"/>
              <a:gd name="connsiteY5" fmla="*/ 1250156 h 1250156"/>
              <a:gd name="connsiteX6" fmla="*/ 125016 w 1426889"/>
              <a:gd name="connsiteY6" fmla="*/ 1250156 h 1250156"/>
              <a:gd name="connsiteX7" fmla="*/ 0 w 1426889"/>
              <a:gd name="connsiteY7" fmla="*/ 1125140 h 1250156"/>
              <a:gd name="connsiteX8" fmla="*/ 0 w 1426889"/>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889" h="1250156">
                <a:moveTo>
                  <a:pt x="0" y="125016"/>
                </a:moveTo>
                <a:cubicBezTo>
                  <a:pt x="0" y="55972"/>
                  <a:pt x="55972" y="0"/>
                  <a:pt x="125016" y="0"/>
                </a:cubicBezTo>
                <a:lnTo>
                  <a:pt x="1301873" y="0"/>
                </a:lnTo>
                <a:cubicBezTo>
                  <a:pt x="1370917" y="0"/>
                  <a:pt x="1426889" y="55972"/>
                  <a:pt x="1426889" y="125016"/>
                </a:cubicBezTo>
                <a:lnTo>
                  <a:pt x="1426889" y="1125140"/>
                </a:lnTo>
                <a:cubicBezTo>
                  <a:pt x="1426889" y="1194184"/>
                  <a:pt x="1370917" y="1250156"/>
                  <a:pt x="1301873"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112816" tIns="112816" rIns="112816" bIns="112816" numCol="1" spcCol="1270" anchor="ctr" anchorCtr="0">
            <a:noAutofit/>
          </a:bodyPr>
          <a:lstStyle/>
          <a:p>
            <a:pPr lvl="0" algn="ctr" defTabSz="889000">
              <a:lnSpc>
                <a:spcPct val="90000"/>
              </a:lnSpc>
              <a:spcBef>
                <a:spcPct val="0"/>
              </a:spcBef>
              <a:spcAft>
                <a:spcPct val="35000"/>
              </a:spcAft>
            </a:pPr>
            <a:r>
              <a:rPr lang="en-US" sz="2000" kern="1200" dirty="0" smtClean="0"/>
              <a:t>User profile properties</a:t>
            </a:r>
            <a:endParaRPr lang="en-US" sz="2000" kern="1200" dirty="0"/>
          </a:p>
        </p:txBody>
      </p:sp>
      <p:grpSp>
        <p:nvGrpSpPr>
          <p:cNvPr id="10" name="Group 9"/>
          <p:cNvGrpSpPr/>
          <p:nvPr/>
        </p:nvGrpSpPr>
        <p:grpSpPr>
          <a:xfrm>
            <a:off x="4771293" y="2888966"/>
            <a:ext cx="1426889" cy="2655207"/>
            <a:chOff x="4543895" y="2888966"/>
            <a:chExt cx="1426889" cy="2655207"/>
          </a:xfrm>
        </p:grpSpPr>
        <p:sp>
          <p:nvSpPr>
            <p:cNvPr id="11" name="Freeform 10"/>
            <p:cNvSpPr/>
            <p:nvPr/>
          </p:nvSpPr>
          <p:spPr>
            <a:xfrm>
              <a:off x="4543895" y="2888966"/>
              <a:ext cx="1426889" cy="1250156"/>
            </a:xfrm>
            <a:custGeom>
              <a:avLst/>
              <a:gdLst>
                <a:gd name="connsiteX0" fmla="*/ 0 w 1426889"/>
                <a:gd name="connsiteY0" fmla="*/ 125016 h 1250156"/>
                <a:gd name="connsiteX1" fmla="*/ 125016 w 1426889"/>
                <a:gd name="connsiteY1" fmla="*/ 0 h 1250156"/>
                <a:gd name="connsiteX2" fmla="*/ 1301873 w 1426889"/>
                <a:gd name="connsiteY2" fmla="*/ 0 h 1250156"/>
                <a:gd name="connsiteX3" fmla="*/ 1426889 w 1426889"/>
                <a:gd name="connsiteY3" fmla="*/ 125016 h 1250156"/>
                <a:gd name="connsiteX4" fmla="*/ 1426889 w 1426889"/>
                <a:gd name="connsiteY4" fmla="*/ 1125140 h 1250156"/>
                <a:gd name="connsiteX5" fmla="*/ 1301873 w 1426889"/>
                <a:gd name="connsiteY5" fmla="*/ 1250156 h 1250156"/>
                <a:gd name="connsiteX6" fmla="*/ 125016 w 1426889"/>
                <a:gd name="connsiteY6" fmla="*/ 1250156 h 1250156"/>
                <a:gd name="connsiteX7" fmla="*/ 0 w 1426889"/>
                <a:gd name="connsiteY7" fmla="*/ 1125140 h 1250156"/>
                <a:gd name="connsiteX8" fmla="*/ 0 w 1426889"/>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889" h="1250156">
                  <a:moveTo>
                    <a:pt x="0" y="125016"/>
                  </a:moveTo>
                  <a:cubicBezTo>
                    <a:pt x="0" y="55972"/>
                    <a:pt x="55972" y="0"/>
                    <a:pt x="125016" y="0"/>
                  </a:cubicBezTo>
                  <a:lnTo>
                    <a:pt x="1301873" y="0"/>
                  </a:lnTo>
                  <a:cubicBezTo>
                    <a:pt x="1370917" y="0"/>
                    <a:pt x="1426889" y="55972"/>
                    <a:pt x="1426889" y="125016"/>
                  </a:cubicBezTo>
                  <a:lnTo>
                    <a:pt x="1426889" y="1125140"/>
                  </a:lnTo>
                  <a:cubicBezTo>
                    <a:pt x="1426889" y="1194184"/>
                    <a:pt x="1370917" y="1250156"/>
                    <a:pt x="1301873"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99000"/>
                <a:hueOff val="0"/>
                <a:satOff val="0"/>
                <a:lumOff val="0"/>
                <a:alphaOff val="0"/>
              </a:schemeClr>
            </a:fillRef>
            <a:effectRef idx="0">
              <a:schemeClr val="accent1">
                <a:tint val="99000"/>
                <a:hueOff val="0"/>
                <a:satOff val="0"/>
                <a:lumOff val="0"/>
                <a:alphaOff val="0"/>
              </a:schemeClr>
            </a:effectRef>
            <a:fontRef idx="minor">
              <a:schemeClr val="lt1"/>
            </a:fontRef>
          </p:style>
          <p:txBody>
            <a:bodyPr spcFirstLastPara="0" vert="horz" wrap="square" lIns="120436" tIns="120436" rIns="120436" bIns="120436" numCol="1" spcCol="1270" anchor="ctr" anchorCtr="0">
              <a:noAutofit/>
            </a:bodyPr>
            <a:lstStyle/>
            <a:p>
              <a:pPr lvl="0" algn="ctr" defTabSz="977900">
                <a:lnSpc>
                  <a:spcPct val="90000"/>
                </a:lnSpc>
                <a:spcBef>
                  <a:spcPct val="0"/>
                </a:spcBef>
                <a:spcAft>
                  <a:spcPct val="35000"/>
                </a:spcAft>
              </a:pPr>
              <a:r>
                <a:rPr lang="en-US" sz="2200" kern="1200" dirty="0" smtClean="0"/>
                <a:t>Social DB (per-service)</a:t>
              </a:r>
              <a:endParaRPr lang="en-US" sz="2200" kern="1200" dirty="0"/>
            </a:p>
          </p:txBody>
        </p:sp>
        <p:sp>
          <p:nvSpPr>
            <p:cNvPr id="12" name="Freeform 11"/>
            <p:cNvSpPr/>
            <p:nvPr/>
          </p:nvSpPr>
          <p:spPr>
            <a:xfrm>
              <a:off x="4543895" y="4294017"/>
              <a:ext cx="1426889" cy="1250156"/>
            </a:xfrm>
            <a:custGeom>
              <a:avLst/>
              <a:gdLst>
                <a:gd name="connsiteX0" fmla="*/ 0 w 1426889"/>
                <a:gd name="connsiteY0" fmla="*/ 125016 h 1250156"/>
                <a:gd name="connsiteX1" fmla="*/ 125016 w 1426889"/>
                <a:gd name="connsiteY1" fmla="*/ 0 h 1250156"/>
                <a:gd name="connsiteX2" fmla="*/ 1301873 w 1426889"/>
                <a:gd name="connsiteY2" fmla="*/ 0 h 1250156"/>
                <a:gd name="connsiteX3" fmla="*/ 1426889 w 1426889"/>
                <a:gd name="connsiteY3" fmla="*/ 125016 h 1250156"/>
                <a:gd name="connsiteX4" fmla="*/ 1426889 w 1426889"/>
                <a:gd name="connsiteY4" fmla="*/ 1125140 h 1250156"/>
                <a:gd name="connsiteX5" fmla="*/ 1301873 w 1426889"/>
                <a:gd name="connsiteY5" fmla="*/ 1250156 h 1250156"/>
                <a:gd name="connsiteX6" fmla="*/ 125016 w 1426889"/>
                <a:gd name="connsiteY6" fmla="*/ 1250156 h 1250156"/>
                <a:gd name="connsiteX7" fmla="*/ 0 w 1426889"/>
                <a:gd name="connsiteY7" fmla="*/ 1125140 h 1250156"/>
                <a:gd name="connsiteX8" fmla="*/ 0 w 1426889"/>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889" h="1250156">
                  <a:moveTo>
                    <a:pt x="0" y="125016"/>
                  </a:moveTo>
                  <a:cubicBezTo>
                    <a:pt x="0" y="55972"/>
                    <a:pt x="55972" y="0"/>
                    <a:pt x="125016" y="0"/>
                  </a:cubicBezTo>
                  <a:lnTo>
                    <a:pt x="1301873" y="0"/>
                  </a:lnTo>
                  <a:cubicBezTo>
                    <a:pt x="1370917" y="0"/>
                    <a:pt x="1426889" y="55972"/>
                    <a:pt x="1426889" y="125016"/>
                  </a:cubicBezTo>
                  <a:lnTo>
                    <a:pt x="1426889" y="1125140"/>
                  </a:lnTo>
                  <a:cubicBezTo>
                    <a:pt x="1426889" y="1194184"/>
                    <a:pt x="1370917" y="1250156"/>
                    <a:pt x="1301873"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112816" tIns="112816" rIns="112816" bIns="112816" numCol="1" spcCol="1270" anchor="ctr" anchorCtr="0">
              <a:noAutofit/>
            </a:bodyPr>
            <a:lstStyle/>
            <a:p>
              <a:pPr lvl="0" algn="ctr" defTabSz="889000">
                <a:lnSpc>
                  <a:spcPct val="90000"/>
                </a:lnSpc>
                <a:spcBef>
                  <a:spcPct val="0"/>
                </a:spcBef>
                <a:spcAft>
                  <a:spcPct val="35000"/>
                </a:spcAft>
              </a:pPr>
              <a:r>
                <a:rPr lang="en-US" sz="2000" kern="1200" dirty="0" smtClean="0"/>
                <a:t>Social tags</a:t>
              </a:r>
              <a:endParaRPr lang="en-US" sz="2000" kern="1200" dirty="0"/>
            </a:p>
          </p:txBody>
        </p:sp>
      </p:grpSp>
      <p:sp>
        <p:nvSpPr>
          <p:cNvPr id="13" name="Freeform 12"/>
          <p:cNvSpPr/>
          <p:nvPr/>
        </p:nvSpPr>
        <p:spPr>
          <a:xfrm>
            <a:off x="6318042" y="2888966"/>
            <a:ext cx="4400527" cy="1250156"/>
          </a:xfrm>
          <a:custGeom>
            <a:avLst/>
            <a:gdLst>
              <a:gd name="connsiteX0" fmla="*/ 0 w 4400527"/>
              <a:gd name="connsiteY0" fmla="*/ 125016 h 1250156"/>
              <a:gd name="connsiteX1" fmla="*/ 125016 w 4400527"/>
              <a:gd name="connsiteY1" fmla="*/ 0 h 1250156"/>
              <a:gd name="connsiteX2" fmla="*/ 4275511 w 4400527"/>
              <a:gd name="connsiteY2" fmla="*/ 0 h 1250156"/>
              <a:gd name="connsiteX3" fmla="*/ 4400527 w 4400527"/>
              <a:gd name="connsiteY3" fmla="*/ 125016 h 1250156"/>
              <a:gd name="connsiteX4" fmla="*/ 4400527 w 4400527"/>
              <a:gd name="connsiteY4" fmla="*/ 1125140 h 1250156"/>
              <a:gd name="connsiteX5" fmla="*/ 4275511 w 4400527"/>
              <a:gd name="connsiteY5" fmla="*/ 1250156 h 1250156"/>
              <a:gd name="connsiteX6" fmla="*/ 125016 w 4400527"/>
              <a:gd name="connsiteY6" fmla="*/ 1250156 h 1250156"/>
              <a:gd name="connsiteX7" fmla="*/ 0 w 4400527"/>
              <a:gd name="connsiteY7" fmla="*/ 1125140 h 1250156"/>
              <a:gd name="connsiteX8" fmla="*/ 0 w 4400527"/>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0527" h="1250156">
                <a:moveTo>
                  <a:pt x="0" y="125016"/>
                </a:moveTo>
                <a:cubicBezTo>
                  <a:pt x="0" y="55972"/>
                  <a:pt x="55972" y="0"/>
                  <a:pt x="125016" y="0"/>
                </a:cubicBezTo>
                <a:lnTo>
                  <a:pt x="4275511" y="0"/>
                </a:lnTo>
                <a:cubicBezTo>
                  <a:pt x="4344555" y="0"/>
                  <a:pt x="4400527" y="55972"/>
                  <a:pt x="4400527" y="125016"/>
                </a:cubicBezTo>
                <a:lnTo>
                  <a:pt x="4400527" y="1125140"/>
                </a:lnTo>
                <a:cubicBezTo>
                  <a:pt x="4400527" y="1194184"/>
                  <a:pt x="4344555" y="1250156"/>
                  <a:pt x="4275511"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99000"/>
              <a:hueOff val="0"/>
              <a:satOff val="0"/>
              <a:lumOff val="0"/>
              <a:alphaOff val="0"/>
            </a:schemeClr>
          </a:fillRef>
          <a:effectRef idx="0">
            <a:schemeClr val="accent1">
              <a:tint val="99000"/>
              <a:hueOff val="0"/>
              <a:satOff val="0"/>
              <a:lumOff val="0"/>
              <a:alphaOff val="0"/>
            </a:schemeClr>
          </a:effectRef>
          <a:fontRef idx="minor">
            <a:schemeClr val="lt1"/>
          </a:fontRef>
        </p:style>
        <p:txBody>
          <a:bodyPr spcFirstLastPara="0" vert="horz" wrap="square" lIns="120436" tIns="120436" rIns="120436" bIns="120436" numCol="1" spcCol="1270" anchor="ctr" anchorCtr="0">
            <a:noAutofit/>
          </a:bodyPr>
          <a:lstStyle/>
          <a:p>
            <a:pPr lvl="0" algn="ctr" defTabSz="977900">
              <a:lnSpc>
                <a:spcPct val="90000"/>
              </a:lnSpc>
              <a:spcBef>
                <a:spcPct val="0"/>
              </a:spcBef>
              <a:spcAft>
                <a:spcPct val="35000"/>
              </a:spcAft>
            </a:pPr>
            <a:r>
              <a:rPr lang="en-US" sz="2200" dirty="0"/>
              <a:t>Content DB</a:t>
            </a:r>
          </a:p>
          <a:p>
            <a:pPr lvl="0" algn="ctr" defTabSz="977900">
              <a:lnSpc>
                <a:spcPct val="90000"/>
              </a:lnSpc>
              <a:spcBef>
                <a:spcPct val="0"/>
              </a:spcBef>
              <a:spcAft>
                <a:spcPct val="35000"/>
              </a:spcAft>
            </a:pPr>
            <a:r>
              <a:rPr lang="en-US" sz="2200" dirty="0"/>
              <a:t>(site collection per-user)</a:t>
            </a:r>
          </a:p>
        </p:txBody>
      </p:sp>
      <p:sp>
        <p:nvSpPr>
          <p:cNvPr id="14" name="Freeform 13"/>
          <p:cNvSpPr/>
          <p:nvPr/>
        </p:nvSpPr>
        <p:spPr>
          <a:xfrm>
            <a:off x="6318042" y="4294017"/>
            <a:ext cx="1426889" cy="1250156"/>
          </a:xfrm>
          <a:custGeom>
            <a:avLst/>
            <a:gdLst>
              <a:gd name="connsiteX0" fmla="*/ 0 w 1426889"/>
              <a:gd name="connsiteY0" fmla="*/ 125016 h 1250156"/>
              <a:gd name="connsiteX1" fmla="*/ 125016 w 1426889"/>
              <a:gd name="connsiteY1" fmla="*/ 0 h 1250156"/>
              <a:gd name="connsiteX2" fmla="*/ 1301873 w 1426889"/>
              <a:gd name="connsiteY2" fmla="*/ 0 h 1250156"/>
              <a:gd name="connsiteX3" fmla="*/ 1426889 w 1426889"/>
              <a:gd name="connsiteY3" fmla="*/ 125016 h 1250156"/>
              <a:gd name="connsiteX4" fmla="*/ 1426889 w 1426889"/>
              <a:gd name="connsiteY4" fmla="*/ 1125140 h 1250156"/>
              <a:gd name="connsiteX5" fmla="*/ 1301873 w 1426889"/>
              <a:gd name="connsiteY5" fmla="*/ 1250156 h 1250156"/>
              <a:gd name="connsiteX6" fmla="*/ 125016 w 1426889"/>
              <a:gd name="connsiteY6" fmla="*/ 1250156 h 1250156"/>
              <a:gd name="connsiteX7" fmla="*/ 0 w 1426889"/>
              <a:gd name="connsiteY7" fmla="*/ 1125140 h 1250156"/>
              <a:gd name="connsiteX8" fmla="*/ 0 w 1426889"/>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889" h="1250156">
                <a:moveTo>
                  <a:pt x="0" y="125016"/>
                </a:moveTo>
                <a:cubicBezTo>
                  <a:pt x="0" y="55972"/>
                  <a:pt x="55972" y="0"/>
                  <a:pt x="125016" y="0"/>
                </a:cubicBezTo>
                <a:lnTo>
                  <a:pt x="1301873" y="0"/>
                </a:lnTo>
                <a:cubicBezTo>
                  <a:pt x="1370917" y="0"/>
                  <a:pt x="1426889" y="55972"/>
                  <a:pt x="1426889" y="125016"/>
                </a:cubicBezTo>
                <a:lnTo>
                  <a:pt x="1426889" y="1125140"/>
                </a:lnTo>
                <a:cubicBezTo>
                  <a:pt x="1426889" y="1194184"/>
                  <a:pt x="1370917" y="1250156"/>
                  <a:pt x="1301873"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112816" tIns="112816" rIns="112816" bIns="112816" numCol="1" spcCol="1270" anchor="ctr" anchorCtr="0">
            <a:noAutofit/>
          </a:bodyPr>
          <a:lstStyle/>
          <a:p>
            <a:pPr lvl="0" algn="ctr" defTabSz="889000">
              <a:lnSpc>
                <a:spcPct val="90000"/>
              </a:lnSpc>
              <a:spcBef>
                <a:spcPct val="0"/>
              </a:spcBef>
              <a:spcAft>
                <a:spcPct val="35000"/>
              </a:spcAft>
            </a:pPr>
            <a:r>
              <a:rPr lang="en-US" sz="2000" kern="1200" dirty="0" smtClean="0"/>
              <a:t>Feed posts</a:t>
            </a:r>
            <a:endParaRPr lang="en-US" sz="2000" kern="1200" dirty="0"/>
          </a:p>
        </p:txBody>
      </p:sp>
      <p:sp>
        <p:nvSpPr>
          <p:cNvPr id="15" name="Freeform 14"/>
          <p:cNvSpPr/>
          <p:nvPr/>
        </p:nvSpPr>
        <p:spPr>
          <a:xfrm>
            <a:off x="7804861" y="4294017"/>
            <a:ext cx="1426889" cy="1250156"/>
          </a:xfrm>
          <a:custGeom>
            <a:avLst/>
            <a:gdLst>
              <a:gd name="connsiteX0" fmla="*/ 0 w 1426889"/>
              <a:gd name="connsiteY0" fmla="*/ 125016 h 1250156"/>
              <a:gd name="connsiteX1" fmla="*/ 125016 w 1426889"/>
              <a:gd name="connsiteY1" fmla="*/ 0 h 1250156"/>
              <a:gd name="connsiteX2" fmla="*/ 1301873 w 1426889"/>
              <a:gd name="connsiteY2" fmla="*/ 0 h 1250156"/>
              <a:gd name="connsiteX3" fmla="*/ 1426889 w 1426889"/>
              <a:gd name="connsiteY3" fmla="*/ 125016 h 1250156"/>
              <a:gd name="connsiteX4" fmla="*/ 1426889 w 1426889"/>
              <a:gd name="connsiteY4" fmla="*/ 1125140 h 1250156"/>
              <a:gd name="connsiteX5" fmla="*/ 1301873 w 1426889"/>
              <a:gd name="connsiteY5" fmla="*/ 1250156 h 1250156"/>
              <a:gd name="connsiteX6" fmla="*/ 125016 w 1426889"/>
              <a:gd name="connsiteY6" fmla="*/ 1250156 h 1250156"/>
              <a:gd name="connsiteX7" fmla="*/ 0 w 1426889"/>
              <a:gd name="connsiteY7" fmla="*/ 1125140 h 1250156"/>
              <a:gd name="connsiteX8" fmla="*/ 0 w 1426889"/>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889" h="1250156">
                <a:moveTo>
                  <a:pt x="0" y="125016"/>
                </a:moveTo>
                <a:cubicBezTo>
                  <a:pt x="0" y="55972"/>
                  <a:pt x="55972" y="0"/>
                  <a:pt x="125016" y="0"/>
                </a:cubicBezTo>
                <a:lnTo>
                  <a:pt x="1301873" y="0"/>
                </a:lnTo>
                <a:cubicBezTo>
                  <a:pt x="1370917" y="0"/>
                  <a:pt x="1426889" y="55972"/>
                  <a:pt x="1426889" y="125016"/>
                </a:cubicBezTo>
                <a:lnTo>
                  <a:pt x="1426889" y="1125140"/>
                </a:lnTo>
                <a:cubicBezTo>
                  <a:pt x="1426889" y="1194184"/>
                  <a:pt x="1370917" y="1250156"/>
                  <a:pt x="1301873"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112816" tIns="112816" rIns="112816" bIns="112816" numCol="1" spcCol="1270" anchor="ctr" anchorCtr="0">
            <a:noAutofit/>
          </a:bodyPr>
          <a:lstStyle/>
          <a:p>
            <a:pPr lvl="0" algn="ctr" defTabSz="889000">
              <a:lnSpc>
                <a:spcPct val="90000"/>
              </a:lnSpc>
              <a:spcBef>
                <a:spcPct val="0"/>
              </a:spcBef>
              <a:spcAft>
                <a:spcPct val="35000"/>
              </a:spcAft>
            </a:pPr>
            <a:r>
              <a:rPr lang="en-US" sz="2000" kern="1200" dirty="0" smtClean="0"/>
              <a:t>Site and document following</a:t>
            </a:r>
            <a:endParaRPr lang="en-US" sz="2000" kern="1200" dirty="0"/>
          </a:p>
        </p:txBody>
      </p:sp>
      <p:sp>
        <p:nvSpPr>
          <p:cNvPr id="16" name="Freeform 15"/>
          <p:cNvSpPr/>
          <p:nvPr/>
        </p:nvSpPr>
        <p:spPr>
          <a:xfrm>
            <a:off x="9291680" y="4294017"/>
            <a:ext cx="1426889" cy="1250156"/>
          </a:xfrm>
          <a:custGeom>
            <a:avLst/>
            <a:gdLst>
              <a:gd name="connsiteX0" fmla="*/ 0 w 1426889"/>
              <a:gd name="connsiteY0" fmla="*/ 125016 h 1250156"/>
              <a:gd name="connsiteX1" fmla="*/ 125016 w 1426889"/>
              <a:gd name="connsiteY1" fmla="*/ 0 h 1250156"/>
              <a:gd name="connsiteX2" fmla="*/ 1301873 w 1426889"/>
              <a:gd name="connsiteY2" fmla="*/ 0 h 1250156"/>
              <a:gd name="connsiteX3" fmla="*/ 1426889 w 1426889"/>
              <a:gd name="connsiteY3" fmla="*/ 125016 h 1250156"/>
              <a:gd name="connsiteX4" fmla="*/ 1426889 w 1426889"/>
              <a:gd name="connsiteY4" fmla="*/ 1125140 h 1250156"/>
              <a:gd name="connsiteX5" fmla="*/ 1301873 w 1426889"/>
              <a:gd name="connsiteY5" fmla="*/ 1250156 h 1250156"/>
              <a:gd name="connsiteX6" fmla="*/ 125016 w 1426889"/>
              <a:gd name="connsiteY6" fmla="*/ 1250156 h 1250156"/>
              <a:gd name="connsiteX7" fmla="*/ 0 w 1426889"/>
              <a:gd name="connsiteY7" fmla="*/ 1125140 h 1250156"/>
              <a:gd name="connsiteX8" fmla="*/ 0 w 1426889"/>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889" h="1250156">
                <a:moveTo>
                  <a:pt x="0" y="125016"/>
                </a:moveTo>
                <a:cubicBezTo>
                  <a:pt x="0" y="55972"/>
                  <a:pt x="55972" y="0"/>
                  <a:pt x="125016" y="0"/>
                </a:cubicBezTo>
                <a:lnTo>
                  <a:pt x="1301873" y="0"/>
                </a:lnTo>
                <a:cubicBezTo>
                  <a:pt x="1370917" y="0"/>
                  <a:pt x="1426889" y="55972"/>
                  <a:pt x="1426889" y="125016"/>
                </a:cubicBezTo>
                <a:lnTo>
                  <a:pt x="1426889" y="1125140"/>
                </a:lnTo>
                <a:cubicBezTo>
                  <a:pt x="1426889" y="1194184"/>
                  <a:pt x="1370917" y="1250156"/>
                  <a:pt x="1301873"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112816" tIns="112816" rIns="112816" bIns="112816" numCol="1" spcCol="1270" anchor="ctr" anchorCtr="0">
            <a:noAutofit/>
          </a:bodyPr>
          <a:lstStyle/>
          <a:p>
            <a:pPr lvl="0" algn="ctr" defTabSz="889000">
              <a:lnSpc>
                <a:spcPct val="90000"/>
              </a:lnSpc>
              <a:spcBef>
                <a:spcPct val="0"/>
              </a:spcBef>
              <a:spcAft>
                <a:spcPct val="35000"/>
              </a:spcAft>
            </a:pPr>
            <a:r>
              <a:rPr lang="en-US" sz="2000" kern="1200" dirty="0" smtClean="0"/>
              <a:t>Personal storage space</a:t>
            </a:r>
            <a:endParaRPr lang="en-US" sz="2000" kern="1200" dirty="0"/>
          </a:p>
        </p:txBody>
      </p:sp>
    </p:spTree>
    <p:extLst>
      <p:ext uri="{BB962C8B-B14F-4D97-AF65-F5344CB8AC3E}">
        <p14:creationId xmlns:p14="http://schemas.microsoft.com/office/powerpoint/2010/main" val="29705514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7"/>
                                        </p:tgtEl>
                                        <p:attrNameLst>
                                          <p:attrName>fillcolor</p:attrName>
                                        </p:attrNameLst>
                                      </p:cBhvr>
                                      <p:to>
                                        <a:schemeClr val="accent2"/>
                                      </p:to>
                                    </p:animClr>
                                    <p:set>
                                      <p:cBhvr>
                                        <p:cTn id="7" dur="2000" fill="hold"/>
                                        <p:tgtEl>
                                          <p:spTgt spid="7"/>
                                        </p:tgtEl>
                                        <p:attrNameLst>
                                          <p:attrName>fill.type</p:attrName>
                                        </p:attrNameLst>
                                      </p:cBhvr>
                                      <p:to>
                                        <p:strVal val="solid"/>
                                      </p:to>
                                    </p:set>
                                    <p:set>
                                      <p:cBhvr>
                                        <p:cTn id="8" dur="2000" fill="hold"/>
                                        <p:tgtEl>
                                          <p:spTgt spid="7"/>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2000" fill="hold"/>
                                        <p:tgtEl>
                                          <p:spTgt spid="8"/>
                                        </p:tgtEl>
                                        <p:attrNameLst>
                                          <p:attrName>fillcolor</p:attrName>
                                        </p:attrNameLst>
                                      </p:cBhvr>
                                      <p:to>
                                        <a:schemeClr val="accent2"/>
                                      </p:to>
                                    </p:animClr>
                                    <p:set>
                                      <p:cBhvr>
                                        <p:cTn id="11" dur="2000" fill="hold"/>
                                        <p:tgtEl>
                                          <p:spTgt spid="8"/>
                                        </p:tgtEl>
                                        <p:attrNameLst>
                                          <p:attrName>fill.type</p:attrName>
                                        </p:attrNameLst>
                                      </p:cBhvr>
                                      <p:to>
                                        <p:strVal val="solid"/>
                                      </p:to>
                                    </p:set>
                                    <p:set>
                                      <p:cBhvr>
                                        <p:cTn id="12" dur="2000" fill="hold"/>
                                        <p:tgtEl>
                                          <p:spTgt spid="8"/>
                                        </p:tgtEl>
                                        <p:attrNameLst>
                                          <p:attrName>fill.on</p:attrName>
                                        </p:attrNameLst>
                                      </p:cBhvr>
                                      <p:to>
                                        <p:strVal val="true"/>
                                      </p:to>
                                    </p:set>
                                  </p:childTnLst>
                                </p:cTn>
                              </p:par>
                              <p:par>
                                <p:cTn id="13" presetID="1" presetClass="emph" presetSubtype="2" fill="hold" nodeType="withEffect">
                                  <p:stCondLst>
                                    <p:cond delay="0"/>
                                  </p:stCondLst>
                                  <p:childTnLst>
                                    <p:animClr clrSpc="rgb" dir="cw">
                                      <p:cBhvr>
                                        <p:cTn id="14" dur="2000" fill="hold"/>
                                        <p:tgtEl>
                                          <p:spTgt spid="4"/>
                                        </p:tgtEl>
                                        <p:attrNameLst>
                                          <p:attrName>fillcolor</p:attrName>
                                        </p:attrNameLst>
                                      </p:cBhvr>
                                      <p:to>
                                        <a:schemeClr val="accent2"/>
                                      </p:to>
                                    </p:animClr>
                                    <p:set>
                                      <p:cBhvr>
                                        <p:cTn id="15" dur="2000" fill="hold"/>
                                        <p:tgtEl>
                                          <p:spTgt spid="4"/>
                                        </p:tgtEl>
                                        <p:attrNameLst>
                                          <p:attrName>fill.type</p:attrName>
                                        </p:attrNameLst>
                                      </p:cBhvr>
                                      <p:to>
                                        <p:strVal val="solid"/>
                                      </p:to>
                                    </p:set>
                                    <p:set>
                                      <p:cBhvr>
                                        <p:cTn id="16" dur="2000" fill="hold"/>
                                        <p:tgtEl>
                                          <p:spTgt spid="4"/>
                                        </p:tgtEl>
                                        <p:attrNameLst>
                                          <p:attrName>fill.on</p:attrName>
                                        </p:attrNameLst>
                                      </p:cBhvr>
                                      <p:to>
                                        <p:strVal val="true"/>
                                      </p:to>
                                    </p:set>
                                  </p:childTnLst>
                                </p:cTn>
                              </p:par>
                              <p:par>
                                <p:cTn id="17" presetID="1" presetClass="emph" presetSubtype="2" fill="hold" nodeType="withEffect">
                                  <p:stCondLst>
                                    <p:cond delay="0"/>
                                  </p:stCondLst>
                                  <p:childTnLst>
                                    <p:animClr clrSpc="rgb" dir="cw">
                                      <p:cBhvr>
                                        <p:cTn id="18" dur="2000" fill="hold"/>
                                        <p:tgtEl>
                                          <p:spTgt spid="13"/>
                                        </p:tgtEl>
                                        <p:attrNameLst>
                                          <p:attrName>fillcolor</p:attrName>
                                        </p:attrNameLst>
                                      </p:cBhvr>
                                      <p:to>
                                        <a:schemeClr val="accent2"/>
                                      </p:to>
                                    </p:animClr>
                                    <p:set>
                                      <p:cBhvr>
                                        <p:cTn id="19" dur="2000" fill="hold"/>
                                        <p:tgtEl>
                                          <p:spTgt spid="13"/>
                                        </p:tgtEl>
                                        <p:attrNameLst>
                                          <p:attrName>fill.type</p:attrName>
                                        </p:attrNameLst>
                                      </p:cBhvr>
                                      <p:to>
                                        <p:strVal val="solid"/>
                                      </p:to>
                                    </p:set>
                                    <p:set>
                                      <p:cBhvr>
                                        <p:cTn id="20" dur="2000" fill="hold"/>
                                        <p:tgtEl>
                                          <p:spTgt spid="13"/>
                                        </p:tgtEl>
                                        <p:attrNameLst>
                                          <p:attrName>fill.on</p:attrName>
                                        </p:attrNameLst>
                                      </p:cBhvr>
                                      <p:to>
                                        <p:strVal val="true"/>
                                      </p:to>
                                    </p:set>
                                  </p:childTnLst>
                                </p:cTn>
                              </p:par>
                              <p:par>
                                <p:cTn id="21" presetID="1" presetClass="emph" presetSubtype="2" fill="hold" nodeType="withEffect">
                                  <p:stCondLst>
                                    <p:cond delay="0"/>
                                  </p:stCondLst>
                                  <p:childTnLst>
                                    <p:animClr clrSpc="rgb" dir="cw">
                                      <p:cBhvr>
                                        <p:cTn id="22" dur="2000" fill="hold"/>
                                        <p:tgtEl>
                                          <p:spTgt spid="15"/>
                                        </p:tgtEl>
                                        <p:attrNameLst>
                                          <p:attrName>fillcolor</p:attrName>
                                        </p:attrNameLst>
                                      </p:cBhvr>
                                      <p:to>
                                        <a:schemeClr val="accent2"/>
                                      </p:to>
                                    </p:animClr>
                                    <p:set>
                                      <p:cBhvr>
                                        <p:cTn id="23" dur="2000" fill="hold"/>
                                        <p:tgtEl>
                                          <p:spTgt spid="15"/>
                                        </p:tgtEl>
                                        <p:attrNameLst>
                                          <p:attrName>fill.type</p:attrName>
                                        </p:attrNameLst>
                                      </p:cBhvr>
                                      <p:to>
                                        <p:strVal val="solid"/>
                                      </p:to>
                                    </p:set>
                                    <p:set>
                                      <p:cBhvr>
                                        <p:cTn id="24" dur="2000" fill="hold"/>
                                        <p:tgtEl>
                                          <p:spTgt spid="1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Following</a:t>
            </a:r>
            <a:endParaRPr lang="en-US" dirty="0"/>
          </a:p>
        </p:txBody>
      </p:sp>
      <p:sp>
        <p:nvSpPr>
          <p:cNvPr id="3" name="Text Placeholder 2"/>
          <p:cNvSpPr>
            <a:spLocks noGrp="1"/>
          </p:cNvSpPr>
          <p:nvPr>
            <p:ph type="body" sz="quarter" idx="12"/>
          </p:nvPr>
        </p:nvSpPr>
        <p:spPr/>
        <p:txBody>
          <a:bodyPr/>
          <a:lstStyle/>
          <a:p>
            <a:r>
              <a:rPr lang="en-US" dirty="0" err="1" smtClean="0"/>
              <a:t>Microsoft.SharePoint.Client.Social</a:t>
            </a:r>
            <a:endParaRPr lang="en-US" dirty="0" smtClean="0"/>
          </a:p>
          <a:p>
            <a:r>
              <a:rPr lang="en-US" dirty="0" err="1" smtClean="0"/>
              <a:t>SocialFollowingManager</a:t>
            </a:r>
            <a:endParaRPr lang="en-US" dirty="0"/>
          </a:p>
        </p:txBody>
      </p:sp>
    </p:spTree>
    <p:extLst>
      <p:ext uri="{BB962C8B-B14F-4D97-AF65-F5344CB8AC3E}">
        <p14:creationId xmlns:p14="http://schemas.microsoft.com/office/powerpoint/2010/main" val="28869295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Following: Key Features</a:t>
            </a:r>
            <a:endParaRPr lang="en-US" dirty="0"/>
          </a:p>
        </p:txBody>
      </p:sp>
      <p:sp>
        <p:nvSpPr>
          <p:cNvPr id="3" name="Text Placeholder 2"/>
          <p:cNvSpPr>
            <a:spLocks noGrp="1"/>
          </p:cNvSpPr>
          <p:nvPr>
            <p:ph type="body" sz="quarter" idx="10"/>
          </p:nvPr>
        </p:nvSpPr>
        <p:spPr>
          <a:xfrm>
            <a:off x="274638" y="1212850"/>
            <a:ext cx="11887200" cy="4124206"/>
          </a:xfrm>
        </p:spPr>
        <p:txBody>
          <a:bodyPr/>
          <a:lstStyle/>
          <a:p>
            <a:r>
              <a:rPr lang="en-US" dirty="0" smtClean="0"/>
              <a:t>Namespace: </a:t>
            </a:r>
            <a:r>
              <a:rPr lang="en-US" dirty="0" err="1" smtClean="0"/>
              <a:t>Microsoft.SharePoint.Client.Social</a:t>
            </a:r>
            <a:endParaRPr lang="en-US" dirty="0" smtClean="0"/>
          </a:p>
          <a:p>
            <a:r>
              <a:rPr lang="en-US" dirty="0" smtClean="0"/>
              <a:t>Class: </a:t>
            </a:r>
            <a:r>
              <a:rPr lang="en-US" dirty="0" err="1" smtClean="0"/>
              <a:t>SocialFollowingManager</a:t>
            </a:r>
            <a:endParaRPr lang="en-US" dirty="0" smtClean="0"/>
          </a:p>
          <a:p>
            <a:pPr marL="571500" indent="-571500">
              <a:buFont typeface="Arial" panose="020B0604020202020204" pitchFamily="34" charset="0"/>
              <a:buChar char="•"/>
            </a:pPr>
            <a:r>
              <a:rPr lang="en-US" dirty="0" smtClean="0"/>
              <a:t>Follow()</a:t>
            </a:r>
          </a:p>
          <a:p>
            <a:pPr marL="571500" indent="-571500">
              <a:buFont typeface="Arial" panose="020B0604020202020204" pitchFamily="34" charset="0"/>
              <a:buChar char="•"/>
            </a:pPr>
            <a:r>
              <a:rPr lang="en-US" dirty="0" err="1" smtClean="0"/>
              <a:t>StopFollowing</a:t>
            </a:r>
            <a:r>
              <a:rPr lang="en-US" dirty="0" smtClean="0"/>
              <a:t>()</a:t>
            </a:r>
          </a:p>
          <a:p>
            <a:pPr marL="571500" indent="-571500">
              <a:buFont typeface="Arial" panose="020B0604020202020204" pitchFamily="34" charset="0"/>
              <a:buChar char="•"/>
            </a:pPr>
            <a:r>
              <a:rPr lang="en-US" dirty="0" err="1" smtClean="0"/>
              <a:t>GetFollowed</a:t>
            </a:r>
            <a:r>
              <a:rPr lang="en-US" dirty="0" smtClean="0"/>
              <a:t>()</a:t>
            </a:r>
          </a:p>
          <a:p>
            <a:pPr marL="571500" indent="-571500">
              <a:buFont typeface="Arial" panose="020B0604020202020204" pitchFamily="34" charset="0"/>
              <a:buChar char="•"/>
            </a:pPr>
            <a:r>
              <a:rPr lang="en-US" dirty="0" err="1" smtClean="0"/>
              <a:t>GetFollowers</a:t>
            </a:r>
            <a:r>
              <a:rPr lang="en-US" dirty="0" smtClean="0"/>
              <a:t>()</a:t>
            </a:r>
            <a:endParaRPr lang="en-US" dirty="0"/>
          </a:p>
        </p:txBody>
      </p:sp>
    </p:spTree>
    <p:extLst>
      <p:ext uri="{BB962C8B-B14F-4D97-AF65-F5344CB8AC3E}">
        <p14:creationId xmlns:p14="http://schemas.microsoft.com/office/powerpoint/2010/main" val="354643176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Feeds</a:t>
            </a:r>
            <a:endParaRPr lang="en-US" dirty="0"/>
          </a:p>
        </p:txBody>
      </p:sp>
    </p:spTree>
    <p:extLst>
      <p:ext uri="{BB962C8B-B14F-4D97-AF65-F5344CB8AC3E}">
        <p14:creationId xmlns:p14="http://schemas.microsoft.com/office/powerpoint/2010/main" val="342345731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Feeds storage overview</a:t>
            </a:r>
            <a:endParaRPr lang="en-US" dirty="0"/>
          </a:p>
        </p:txBody>
      </p:sp>
      <p:sp>
        <p:nvSpPr>
          <p:cNvPr id="3" name="Freeform 2"/>
          <p:cNvSpPr/>
          <p:nvPr/>
        </p:nvSpPr>
        <p:spPr>
          <a:xfrm>
            <a:off x="1646187" y="2815659"/>
            <a:ext cx="9144000" cy="1014412"/>
          </a:xfrm>
          <a:custGeom>
            <a:avLst/>
            <a:gdLst>
              <a:gd name="connsiteX0" fmla="*/ 0 w 9144000"/>
              <a:gd name="connsiteY0" fmla="*/ 101441 h 1014412"/>
              <a:gd name="connsiteX1" fmla="*/ 101441 w 9144000"/>
              <a:gd name="connsiteY1" fmla="*/ 0 h 1014412"/>
              <a:gd name="connsiteX2" fmla="*/ 9042559 w 9144000"/>
              <a:gd name="connsiteY2" fmla="*/ 0 h 1014412"/>
              <a:gd name="connsiteX3" fmla="*/ 9144000 w 9144000"/>
              <a:gd name="connsiteY3" fmla="*/ 101441 h 1014412"/>
              <a:gd name="connsiteX4" fmla="*/ 9144000 w 9144000"/>
              <a:gd name="connsiteY4" fmla="*/ 912971 h 1014412"/>
              <a:gd name="connsiteX5" fmla="*/ 9042559 w 9144000"/>
              <a:gd name="connsiteY5" fmla="*/ 1014412 h 1014412"/>
              <a:gd name="connsiteX6" fmla="*/ 101441 w 9144000"/>
              <a:gd name="connsiteY6" fmla="*/ 1014412 h 1014412"/>
              <a:gd name="connsiteX7" fmla="*/ 0 w 9144000"/>
              <a:gd name="connsiteY7" fmla="*/ 912971 h 1014412"/>
              <a:gd name="connsiteX8" fmla="*/ 0 w 9144000"/>
              <a:gd name="connsiteY8" fmla="*/ 101441 h 101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1014412">
                <a:moveTo>
                  <a:pt x="0" y="101441"/>
                </a:moveTo>
                <a:cubicBezTo>
                  <a:pt x="0" y="45417"/>
                  <a:pt x="45417" y="0"/>
                  <a:pt x="101441" y="0"/>
                </a:cubicBezTo>
                <a:lnTo>
                  <a:pt x="9042559" y="0"/>
                </a:lnTo>
                <a:cubicBezTo>
                  <a:pt x="9098583" y="0"/>
                  <a:pt x="9144000" y="45417"/>
                  <a:pt x="9144000" y="101441"/>
                </a:cubicBezTo>
                <a:lnTo>
                  <a:pt x="9144000" y="912971"/>
                </a:lnTo>
                <a:cubicBezTo>
                  <a:pt x="9144000" y="968995"/>
                  <a:pt x="9098583" y="1014412"/>
                  <a:pt x="9042559" y="1014412"/>
                </a:cubicBezTo>
                <a:lnTo>
                  <a:pt x="101441" y="1014412"/>
                </a:lnTo>
                <a:cubicBezTo>
                  <a:pt x="45417" y="1014412"/>
                  <a:pt x="0" y="968995"/>
                  <a:pt x="0" y="912971"/>
                </a:cubicBezTo>
                <a:lnTo>
                  <a:pt x="0" y="101441"/>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220472" tIns="220472" rIns="6621272" bIns="220472" numCol="1" spcCol="1270" anchor="ctr" anchorCtr="0">
            <a:noAutofit/>
          </a:bodyPr>
          <a:lstStyle/>
          <a:p>
            <a:pPr lvl="0" algn="ctr" defTabSz="1377950">
              <a:lnSpc>
                <a:spcPct val="90000"/>
              </a:lnSpc>
              <a:spcBef>
                <a:spcPct val="0"/>
              </a:spcBef>
              <a:spcAft>
                <a:spcPct val="35000"/>
              </a:spcAft>
            </a:pPr>
            <a:r>
              <a:rPr lang="en-US" sz="3100" kern="1200" dirty="0" smtClean="0"/>
              <a:t>Persisted feed</a:t>
            </a:r>
            <a:endParaRPr lang="en-US" sz="3100" kern="1200" dirty="0"/>
          </a:p>
        </p:txBody>
      </p:sp>
      <p:sp>
        <p:nvSpPr>
          <p:cNvPr id="4" name="Freeform 3"/>
          <p:cNvSpPr/>
          <p:nvPr/>
        </p:nvSpPr>
        <p:spPr>
          <a:xfrm>
            <a:off x="1646187" y="3988850"/>
            <a:ext cx="9144000" cy="1014412"/>
          </a:xfrm>
          <a:custGeom>
            <a:avLst/>
            <a:gdLst>
              <a:gd name="connsiteX0" fmla="*/ 0 w 9144000"/>
              <a:gd name="connsiteY0" fmla="*/ 101441 h 1014412"/>
              <a:gd name="connsiteX1" fmla="*/ 101441 w 9144000"/>
              <a:gd name="connsiteY1" fmla="*/ 0 h 1014412"/>
              <a:gd name="connsiteX2" fmla="*/ 9042559 w 9144000"/>
              <a:gd name="connsiteY2" fmla="*/ 0 h 1014412"/>
              <a:gd name="connsiteX3" fmla="*/ 9144000 w 9144000"/>
              <a:gd name="connsiteY3" fmla="*/ 101441 h 1014412"/>
              <a:gd name="connsiteX4" fmla="*/ 9144000 w 9144000"/>
              <a:gd name="connsiteY4" fmla="*/ 912971 h 1014412"/>
              <a:gd name="connsiteX5" fmla="*/ 9042559 w 9144000"/>
              <a:gd name="connsiteY5" fmla="*/ 1014412 h 1014412"/>
              <a:gd name="connsiteX6" fmla="*/ 101441 w 9144000"/>
              <a:gd name="connsiteY6" fmla="*/ 1014412 h 1014412"/>
              <a:gd name="connsiteX7" fmla="*/ 0 w 9144000"/>
              <a:gd name="connsiteY7" fmla="*/ 912971 h 1014412"/>
              <a:gd name="connsiteX8" fmla="*/ 0 w 9144000"/>
              <a:gd name="connsiteY8" fmla="*/ 101441 h 101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1014412">
                <a:moveTo>
                  <a:pt x="0" y="101441"/>
                </a:moveTo>
                <a:cubicBezTo>
                  <a:pt x="0" y="45417"/>
                  <a:pt x="45417" y="0"/>
                  <a:pt x="101441" y="0"/>
                </a:cubicBezTo>
                <a:lnTo>
                  <a:pt x="9042559" y="0"/>
                </a:lnTo>
                <a:cubicBezTo>
                  <a:pt x="9098583" y="0"/>
                  <a:pt x="9144000" y="45417"/>
                  <a:pt x="9144000" y="101441"/>
                </a:cubicBezTo>
                <a:lnTo>
                  <a:pt x="9144000" y="912971"/>
                </a:lnTo>
                <a:cubicBezTo>
                  <a:pt x="9144000" y="968995"/>
                  <a:pt x="9098583" y="1014412"/>
                  <a:pt x="9042559" y="1014412"/>
                </a:cubicBezTo>
                <a:lnTo>
                  <a:pt x="101441" y="1014412"/>
                </a:lnTo>
                <a:cubicBezTo>
                  <a:pt x="45417" y="1014412"/>
                  <a:pt x="0" y="968995"/>
                  <a:pt x="0" y="912971"/>
                </a:cubicBezTo>
                <a:lnTo>
                  <a:pt x="0" y="101441"/>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220472" tIns="220472" rIns="6621272" bIns="220472" numCol="1" spcCol="1270" anchor="ctr" anchorCtr="0">
            <a:noAutofit/>
          </a:bodyPr>
          <a:lstStyle/>
          <a:p>
            <a:pPr lvl="0" algn="ctr" defTabSz="1377950">
              <a:lnSpc>
                <a:spcPct val="90000"/>
              </a:lnSpc>
              <a:spcBef>
                <a:spcPct val="0"/>
              </a:spcBef>
              <a:spcAft>
                <a:spcPct val="35000"/>
              </a:spcAft>
            </a:pPr>
            <a:r>
              <a:rPr lang="en-US" sz="3100" kern="1200" dirty="0" smtClean="0"/>
              <a:t>Cached feed</a:t>
            </a:r>
            <a:endParaRPr lang="en-US" sz="3100" kern="1200" dirty="0"/>
          </a:p>
        </p:txBody>
      </p:sp>
      <p:sp>
        <p:nvSpPr>
          <p:cNvPr id="5" name="Freeform 4"/>
          <p:cNvSpPr/>
          <p:nvPr/>
        </p:nvSpPr>
        <p:spPr>
          <a:xfrm>
            <a:off x="1646187" y="1632178"/>
            <a:ext cx="9144000" cy="1014412"/>
          </a:xfrm>
          <a:custGeom>
            <a:avLst/>
            <a:gdLst>
              <a:gd name="connsiteX0" fmla="*/ 0 w 9144000"/>
              <a:gd name="connsiteY0" fmla="*/ 101441 h 1014412"/>
              <a:gd name="connsiteX1" fmla="*/ 101441 w 9144000"/>
              <a:gd name="connsiteY1" fmla="*/ 0 h 1014412"/>
              <a:gd name="connsiteX2" fmla="*/ 9042559 w 9144000"/>
              <a:gd name="connsiteY2" fmla="*/ 0 h 1014412"/>
              <a:gd name="connsiteX3" fmla="*/ 9144000 w 9144000"/>
              <a:gd name="connsiteY3" fmla="*/ 101441 h 1014412"/>
              <a:gd name="connsiteX4" fmla="*/ 9144000 w 9144000"/>
              <a:gd name="connsiteY4" fmla="*/ 912971 h 1014412"/>
              <a:gd name="connsiteX5" fmla="*/ 9042559 w 9144000"/>
              <a:gd name="connsiteY5" fmla="*/ 1014412 h 1014412"/>
              <a:gd name="connsiteX6" fmla="*/ 101441 w 9144000"/>
              <a:gd name="connsiteY6" fmla="*/ 1014412 h 1014412"/>
              <a:gd name="connsiteX7" fmla="*/ 0 w 9144000"/>
              <a:gd name="connsiteY7" fmla="*/ 912971 h 1014412"/>
              <a:gd name="connsiteX8" fmla="*/ 0 w 9144000"/>
              <a:gd name="connsiteY8" fmla="*/ 101441 h 101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1014412">
                <a:moveTo>
                  <a:pt x="0" y="101441"/>
                </a:moveTo>
                <a:cubicBezTo>
                  <a:pt x="0" y="45417"/>
                  <a:pt x="45417" y="0"/>
                  <a:pt x="101441" y="0"/>
                </a:cubicBezTo>
                <a:lnTo>
                  <a:pt x="9042559" y="0"/>
                </a:lnTo>
                <a:cubicBezTo>
                  <a:pt x="9098583" y="0"/>
                  <a:pt x="9144000" y="45417"/>
                  <a:pt x="9144000" y="101441"/>
                </a:cubicBezTo>
                <a:lnTo>
                  <a:pt x="9144000" y="912971"/>
                </a:lnTo>
                <a:cubicBezTo>
                  <a:pt x="9144000" y="968995"/>
                  <a:pt x="9098583" y="1014412"/>
                  <a:pt x="9042559" y="1014412"/>
                </a:cubicBezTo>
                <a:lnTo>
                  <a:pt x="101441" y="1014412"/>
                </a:lnTo>
                <a:cubicBezTo>
                  <a:pt x="45417" y="1014412"/>
                  <a:pt x="0" y="968995"/>
                  <a:pt x="0" y="912971"/>
                </a:cubicBezTo>
                <a:lnTo>
                  <a:pt x="0" y="101441"/>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220472" tIns="220472" rIns="6621272" bIns="220472" numCol="1" spcCol="1270" anchor="ctr" anchorCtr="0">
            <a:noAutofit/>
          </a:bodyPr>
          <a:lstStyle/>
          <a:p>
            <a:pPr lvl="0" algn="ctr" defTabSz="1377950">
              <a:lnSpc>
                <a:spcPct val="90000"/>
              </a:lnSpc>
              <a:spcBef>
                <a:spcPct val="0"/>
              </a:spcBef>
              <a:spcAft>
                <a:spcPct val="35000"/>
              </a:spcAft>
            </a:pPr>
            <a:r>
              <a:rPr lang="en-US" sz="3100" kern="1200" dirty="0" smtClean="0"/>
              <a:t>API</a:t>
            </a:r>
            <a:endParaRPr lang="en-US" sz="3100" kern="1200" dirty="0"/>
          </a:p>
        </p:txBody>
      </p:sp>
      <p:sp>
        <p:nvSpPr>
          <p:cNvPr id="6" name="Freeform 5"/>
          <p:cNvSpPr/>
          <p:nvPr/>
        </p:nvSpPr>
        <p:spPr>
          <a:xfrm>
            <a:off x="6864339" y="1716712"/>
            <a:ext cx="1268015" cy="845343"/>
          </a:xfrm>
          <a:custGeom>
            <a:avLst/>
            <a:gdLst>
              <a:gd name="connsiteX0" fmla="*/ 0 w 1268015"/>
              <a:gd name="connsiteY0" fmla="*/ 84534 h 845343"/>
              <a:gd name="connsiteX1" fmla="*/ 84534 w 1268015"/>
              <a:gd name="connsiteY1" fmla="*/ 0 h 845343"/>
              <a:gd name="connsiteX2" fmla="*/ 1183481 w 1268015"/>
              <a:gd name="connsiteY2" fmla="*/ 0 h 845343"/>
              <a:gd name="connsiteX3" fmla="*/ 1268015 w 1268015"/>
              <a:gd name="connsiteY3" fmla="*/ 84534 h 845343"/>
              <a:gd name="connsiteX4" fmla="*/ 1268015 w 1268015"/>
              <a:gd name="connsiteY4" fmla="*/ 760809 h 845343"/>
              <a:gd name="connsiteX5" fmla="*/ 1183481 w 1268015"/>
              <a:gd name="connsiteY5" fmla="*/ 845343 h 845343"/>
              <a:gd name="connsiteX6" fmla="*/ 84534 w 1268015"/>
              <a:gd name="connsiteY6" fmla="*/ 845343 h 845343"/>
              <a:gd name="connsiteX7" fmla="*/ 0 w 1268015"/>
              <a:gd name="connsiteY7" fmla="*/ 760809 h 845343"/>
              <a:gd name="connsiteX8" fmla="*/ 0 w 1268015"/>
              <a:gd name="connsiteY8" fmla="*/ 84534 h 84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8015" h="845343">
                <a:moveTo>
                  <a:pt x="0" y="84534"/>
                </a:moveTo>
                <a:cubicBezTo>
                  <a:pt x="0" y="37847"/>
                  <a:pt x="37847" y="0"/>
                  <a:pt x="84534" y="0"/>
                </a:cubicBezTo>
                <a:lnTo>
                  <a:pt x="1183481" y="0"/>
                </a:lnTo>
                <a:cubicBezTo>
                  <a:pt x="1230168" y="0"/>
                  <a:pt x="1268015" y="37847"/>
                  <a:pt x="1268015" y="84534"/>
                </a:cubicBezTo>
                <a:lnTo>
                  <a:pt x="1268015" y="760809"/>
                </a:lnTo>
                <a:cubicBezTo>
                  <a:pt x="1268015" y="807496"/>
                  <a:pt x="1230168" y="845343"/>
                  <a:pt x="1183481" y="845343"/>
                </a:cubicBezTo>
                <a:lnTo>
                  <a:pt x="84534" y="845343"/>
                </a:lnTo>
                <a:cubicBezTo>
                  <a:pt x="37847" y="845343"/>
                  <a:pt x="0" y="807496"/>
                  <a:pt x="0" y="760809"/>
                </a:cubicBezTo>
                <a:lnTo>
                  <a:pt x="0" y="84534"/>
                </a:lnTo>
                <a:close/>
              </a:path>
            </a:pathLst>
          </a:custGeom>
          <a:solidFill>
            <a:schemeClr val="accent2">
              <a:lumMod val="75000"/>
            </a:schemeClr>
          </a:solidFill>
        </p:spPr>
        <p:style>
          <a:lnRef idx="0">
            <a:schemeClr val="accent2"/>
          </a:lnRef>
          <a:fillRef idx="3">
            <a:schemeClr val="accent2"/>
          </a:fillRef>
          <a:effectRef idx="3">
            <a:schemeClr val="accent2"/>
          </a:effectRef>
          <a:fontRef idx="minor">
            <a:schemeClr val="lt1"/>
          </a:fontRef>
        </p:style>
        <p:txBody>
          <a:bodyPr spcFirstLastPara="0" vert="horz" wrap="square" lIns="85719" tIns="85719" rIns="85719" bIns="85719" numCol="1" spcCol="1270" anchor="ctr" anchorCtr="0">
            <a:noAutofit/>
          </a:bodyPr>
          <a:lstStyle/>
          <a:p>
            <a:pPr lvl="0" algn="ctr" defTabSz="711200">
              <a:lnSpc>
                <a:spcPct val="90000"/>
              </a:lnSpc>
              <a:spcBef>
                <a:spcPct val="0"/>
              </a:spcBef>
              <a:spcAft>
                <a:spcPct val="35000"/>
              </a:spcAft>
            </a:pPr>
            <a:r>
              <a:rPr lang="en-US" sz="1600" kern="1200" dirty="0" smtClean="0"/>
              <a:t>Event</a:t>
            </a:r>
            <a:endParaRPr lang="en-US" sz="1600" kern="1200" dirty="0"/>
          </a:p>
        </p:txBody>
      </p:sp>
      <p:sp>
        <p:nvSpPr>
          <p:cNvPr id="7" name="Freeform 6"/>
          <p:cNvSpPr/>
          <p:nvPr/>
        </p:nvSpPr>
        <p:spPr>
          <a:xfrm>
            <a:off x="5025716" y="2562056"/>
            <a:ext cx="2472630" cy="338137"/>
          </a:xfrm>
          <a:custGeom>
            <a:avLst/>
            <a:gdLst/>
            <a:ahLst/>
            <a:cxnLst/>
            <a:rect l="0" t="0" r="0" b="0"/>
            <a:pathLst>
              <a:path>
                <a:moveTo>
                  <a:pt x="2472630" y="0"/>
                </a:moveTo>
                <a:lnTo>
                  <a:pt x="2472630" y="169068"/>
                </a:lnTo>
                <a:lnTo>
                  <a:pt x="0" y="169068"/>
                </a:lnTo>
                <a:lnTo>
                  <a:pt x="0" y="338137"/>
                </a:lnTo>
              </a:path>
            </a:pathLst>
          </a:custGeom>
        </p:spPr>
        <p:style>
          <a:lnRef idx="1">
            <a:schemeClr val="accent2"/>
          </a:lnRef>
          <a:fillRef idx="0">
            <a:schemeClr val="accent2"/>
          </a:fillRef>
          <a:effectRef idx="0">
            <a:schemeClr val="accent2"/>
          </a:effectRef>
          <a:fontRef idx="minor">
            <a:schemeClr val="tx1"/>
          </a:fontRef>
        </p:style>
      </p:sp>
      <p:sp>
        <p:nvSpPr>
          <p:cNvPr id="8" name="Freeform 7"/>
          <p:cNvSpPr/>
          <p:nvPr/>
        </p:nvSpPr>
        <p:spPr>
          <a:xfrm>
            <a:off x="4391708" y="4073385"/>
            <a:ext cx="1268015" cy="845343"/>
          </a:xfrm>
          <a:custGeom>
            <a:avLst/>
            <a:gdLst>
              <a:gd name="connsiteX0" fmla="*/ 0 w 1268015"/>
              <a:gd name="connsiteY0" fmla="*/ 84534 h 845343"/>
              <a:gd name="connsiteX1" fmla="*/ 84534 w 1268015"/>
              <a:gd name="connsiteY1" fmla="*/ 0 h 845343"/>
              <a:gd name="connsiteX2" fmla="*/ 1183481 w 1268015"/>
              <a:gd name="connsiteY2" fmla="*/ 0 h 845343"/>
              <a:gd name="connsiteX3" fmla="*/ 1268015 w 1268015"/>
              <a:gd name="connsiteY3" fmla="*/ 84534 h 845343"/>
              <a:gd name="connsiteX4" fmla="*/ 1268015 w 1268015"/>
              <a:gd name="connsiteY4" fmla="*/ 760809 h 845343"/>
              <a:gd name="connsiteX5" fmla="*/ 1183481 w 1268015"/>
              <a:gd name="connsiteY5" fmla="*/ 845343 h 845343"/>
              <a:gd name="connsiteX6" fmla="*/ 84534 w 1268015"/>
              <a:gd name="connsiteY6" fmla="*/ 845343 h 845343"/>
              <a:gd name="connsiteX7" fmla="*/ 0 w 1268015"/>
              <a:gd name="connsiteY7" fmla="*/ 760809 h 845343"/>
              <a:gd name="connsiteX8" fmla="*/ 0 w 1268015"/>
              <a:gd name="connsiteY8" fmla="*/ 84534 h 84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8015" h="845343">
                <a:moveTo>
                  <a:pt x="0" y="84534"/>
                </a:moveTo>
                <a:cubicBezTo>
                  <a:pt x="0" y="37847"/>
                  <a:pt x="37847" y="0"/>
                  <a:pt x="84534" y="0"/>
                </a:cubicBezTo>
                <a:lnTo>
                  <a:pt x="1183481" y="0"/>
                </a:lnTo>
                <a:cubicBezTo>
                  <a:pt x="1230168" y="0"/>
                  <a:pt x="1268015" y="37847"/>
                  <a:pt x="1268015" y="84534"/>
                </a:cubicBezTo>
                <a:lnTo>
                  <a:pt x="1268015" y="760809"/>
                </a:lnTo>
                <a:cubicBezTo>
                  <a:pt x="1268015" y="807496"/>
                  <a:pt x="1230168" y="845343"/>
                  <a:pt x="1183481" y="845343"/>
                </a:cubicBezTo>
                <a:lnTo>
                  <a:pt x="84534" y="845343"/>
                </a:lnTo>
                <a:cubicBezTo>
                  <a:pt x="37847" y="845343"/>
                  <a:pt x="0" y="807496"/>
                  <a:pt x="0" y="760809"/>
                </a:cubicBezTo>
                <a:lnTo>
                  <a:pt x="0" y="84534"/>
                </a:lnTo>
                <a:close/>
              </a:path>
            </a:pathLst>
          </a:custGeom>
          <a:solidFill>
            <a:schemeClr val="accent2">
              <a:lumMod val="75000"/>
            </a:schemeClr>
          </a:solidFill>
        </p:spPr>
        <p:style>
          <a:lnRef idx="0">
            <a:schemeClr val="accent2"/>
          </a:lnRef>
          <a:fillRef idx="3">
            <a:schemeClr val="accent2"/>
          </a:fillRef>
          <a:effectRef idx="3">
            <a:schemeClr val="accent2"/>
          </a:effectRef>
          <a:fontRef idx="minor">
            <a:schemeClr val="lt1"/>
          </a:fontRef>
        </p:style>
        <p:txBody>
          <a:bodyPr spcFirstLastPara="0" vert="horz" wrap="square" lIns="85719" tIns="85719" rIns="85719" bIns="85719" numCol="1" spcCol="1270" anchor="ctr" anchorCtr="0">
            <a:noAutofit/>
          </a:bodyPr>
          <a:lstStyle/>
          <a:p>
            <a:pPr lvl="0" algn="ctr" defTabSz="711200">
              <a:lnSpc>
                <a:spcPct val="90000"/>
              </a:lnSpc>
              <a:spcBef>
                <a:spcPct val="0"/>
              </a:spcBef>
              <a:spcAft>
                <a:spcPct val="35000"/>
              </a:spcAft>
            </a:pPr>
            <a:r>
              <a:rPr lang="en-US" sz="1600" kern="1200" dirty="0" smtClean="0"/>
              <a:t>Person</a:t>
            </a:r>
            <a:endParaRPr lang="en-US" sz="1600" kern="1200" dirty="0"/>
          </a:p>
        </p:txBody>
      </p:sp>
      <p:sp>
        <p:nvSpPr>
          <p:cNvPr id="9" name="Freeform 8"/>
          <p:cNvSpPr/>
          <p:nvPr/>
        </p:nvSpPr>
        <p:spPr>
          <a:xfrm>
            <a:off x="4979996" y="3732257"/>
            <a:ext cx="91440" cy="338137"/>
          </a:xfrm>
          <a:custGeom>
            <a:avLst/>
            <a:gdLst/>
            <a:ahLst/>
            <a:cxnLst/>
            <a:rect l="0" t="0" r="0" b="0"/>
            <a:pathLst>
              <a:path>
                <a:moveTo>
                  <a:pt x="45720" y="0"/>
                </a:moveTo>
                <a:lnTo>
                  <a:pt x="45720" y="338137"/>
                </a:lnTo>
              </a:path>
            </a:pathLst>
          </a:custGeom>
        </p:spPr>
        <p:style>
          <a:lnRef idx="1">
            <a:schemeClr val="accent2"/>
          </a:lnRef>
          <a:fillRef idx="0">
            <a:schemeClr val="accent2"/>
          </a:fillRef>
          <a:effectRef idx="0">
            <a:schemeClr val="accent2"/>
          </a:effectRef>
          <a:fontRef idx="minor">
            <a:schemeClr val="tx1"/>
          </a:fontRef>
        </p:style>
      </p:sp>
      <p:sp>
        <p:nvSpPr>
          <p:cNvPr id="10" name="Freeform 9"/>
          <p:cNvSpPr/>
          <p:nvPr/>
        </p:nvSpPr>
        <p:spPr>
          <a:xfrm>
            <a:off x="4391708" y="2900193"/>
            <a:ext cx="1268015" cy="845343"/>
          </a:xfrm>
          <a:custGeom>
            <a:avLst/>
            <a:gdLst>
              <a:gd name="connsiteX0" fmla="*/ 0 w 1268015"/>
              <a:gd name="connsiteY0" fmla="*/ 84534 h 845343"/>
              <a:gd name="connsiteX1" fmla="*/ 84534 w 1268015"/>
              <a:gd name="connsiteY1" fmla="*/ 0 h 845343"/>
              <a:gd name="connsiteX2" fmla="*/ 1183481 w 1268015"/>
              <a:gd name="connsiteY2" fmla="*/ 0 h 845343"/>
              <a:gd name="connsiteX3" fmla="*/ 1268015 w 1268015"/>
              <a:gd name="connsiteY3" fmla="*/ 84534 h 845343"/>
              <a:gd name="connsiteX4" fmla="*/ 1268015 w 1268015"/>
              <a:gd name="connsiteY4" fmla="*/ 760809 h 845343"/>
              <a:gd name="connsiteX5" fmla="*/ 1183481 w 1268015"/>
              <a:gd name="connsiteY5" fmla="*/ 845343 h 845343"/>
              <a:gd name="connsiteX6" fmla="*/ 84534 w 1268015"/>
              <a:gd name="connsiteY6" fmla="*/ 845343 h 845343"/>
              <a:gd name="connsiteX7" fmla="*/ 0 w 1268015"/>
              <a:gd name="connsiteY7" fmla="*/ 760809 h 845343"/>
              <a:gd name="connsiteX8" fmla="*/ 0 w 1268015"/>
              <a:gd name="connsiteY8" fmla="*/ 84534 h 84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8015" h="845343">
                <a:moveTo>
                  <a:pt x="0" y="84534"/>
                </a:moveTo>
                <a:cubicBezTo>
                  <a:pt x="0" y="37847"/>
                  <a:pt x="37847" y="0"/>
                  <a:pt x="84534" y="0"/>
                </a:cubicBezTo>
                <a:lnTo>
                  <a:pt x="1183481" y="0"/>
                </a:lnTo>
                <a:cubicBezTo>
                  <a:pt x="1230168" y="0"/>
                  <a:pt x="1268015" y="37847"/>
                  <a:pt x="1268015" y="84534"/>
                </a:cubicBezTo>
                <a:lnTo>
                  <a:pt x="1268015" y="760809"/>
                </a:lnTo>
                <a:cubicBezTo>
                  <a:pt x="1268015" y="807496"/>
                  <a:pt x="1230168" y="845343"/>
                  <a:pt x="1183481" y="845343"/>
                </a:cubicBezTo>
                <a:lnTo>
                  <a:pt x="84534" y="845343"/>
                </a:lnTo>
                <a:cubicBezTo>
                  <a:pt x="37847" y="845343"/>
                  <a:pt x="0" y="807496"/>
                  <a:pt x="0" y="760809"/>
                </a:cubicBezTo>
                <a:lnTo>
                  <a:pt x="0" y="84534"/>
                </a:lnTo>
                <a:close/>
              </a:path>
            </a:pathLst>
          </a:custGeom>
          <a:solidFill>
            <a:schemeClr val="accent2">
              <a:lumMod val="75000"/>
            </a:schemeClr>
          </a:solidFill>
        </p:spPr>
        <p:style>
          <a:lnRef idx="0">
            <a:schemeClr val="accent2"/>
          </a:lnRef>
          <a:fillRef idx="3">
            <a:schemeClr val="accent2"/>
          </a:fillRef>
          <a:effectRef idx="3">
            <a:schemeClr val="accent2"/>
          </a:effectRef>
          <a:fontRef idx="minor">
            <a:schemeClr val="lt1"/>
          </a:fontRef>
        </p:style>
        <p:txBody>
          <a:bodyPr spcFirstLastPara="0" vert="horz" wrap="square" lIns="85719" tIns="85719" rIns="85719" bIns="85719" numCol="1" spcCol="1270" anchor="ctr" anchorCtr="0">
            <a:noAutofit/>
          </a:bodyPr>
          <a:lstStyle/>
          <a:p>
            <a:pPr lvl="0" algn="ctr" defTabSz="711200">
              <a:lnSpc>
                <a:spcPct val="90000"/>
              </a:lnSpc>
              <a:spcBef>
                <a:spcPct val="0"/>
              </a:spcBef>
              <a:spcAft>
                <a:spcPct val="35000"/>
              </a:spcAft>
            </a:pPr>
            <a:r>
              <a:rPr lang="en-US" sz="1600" kern="1200" dirty="0" smtClean="0"/>
              <a:t>User‘s personal site content DB</a:t>
            </a:r>
            <a:endParaRPr lang="en-US" sz="1600" kern="1200" dirty="0"/>
          </a:p>
        </p:txBody>
      </p:sp>
      <p:sp>
        <p:nvSpPr>
          <p:cNvPr id="11" name="Freeform 10"/>
          <p:cNvSpPr/>
          <p:nvPr/>
        </p:nvSpPr>
        <p:spPr>
          <a:xfrm>
            <a:off x="6674136" y="2562056"/>
            <a:ext cx="824210" cy="338137"/>
          </a:xfrm>
          <a:custGeom>
            <a:avLst/>
            <a:gdLst/>
            <a:ahLst/>
            <a:cxnLst/>
            <a:rect l="0" t="0" r="0" b="0"/>
            <a:pathLst>
              <a:path>
                <a:moveTo>
                  <a:pt x="824210" y="0"/>
                </a:moveTo>
                <a:lnTo>
                  <a:pt x="824210" y="169068"/>
                </a:lnTo>
                <a:lnTo>
                  <a:pt x="0" y="169068"/>
                </a:lnTo>
                <a:lnTo>
                  <a:pt x="0" y="338137"/>
                </a:lnTo>
              </a:path>
            </a:pathLst>
          </a:custGeom>
        </p:spPr>
        <p:style>
          <a:lnRef idx="1">
            <a:schemeClr val="accent2"/>
          </a:lnRef>
          <a:fillRef idx="0">
            <a:schemeClr val="accent2"/>
          </a:fillRef>
          <a:effectRef idx="0">
            <a:schemeClr val="accent2"/>
          </a:effectRef>
          <a:fontRef idx="minor">
            <a:schemeClr val="tx1"/>
          </a:fontRef>
        </p:style>
      </p:sp>
      <p:sp>
        <p:nvSpPr>
          <p:cNvPr id="12" name="Freeform 11"/>
          <p:cNvSpPr/>
          <p:nvPr/>
        </p:nvSpPr>
        <p:spPr>
          <a:xfrm>
            <a:off x="6040129" y="4073385"/>
            <a:ext cx="1268015" cy="845343"/>
          </a:xfrm>
          <a:custGeom>
            <a:avLst/>
            <a:gdLst>
              <a:gd name="connsiteX0" fmla="*/ 0 w 1268015"/>
              <a:gd name="connsiteY0" fmla="*/ 84534 h 845343"/>
              <a:gd name="connsiteX1" fmla="*/ 84534 w 1268015"/>
              <a:gd name="connsiteY1" fmla="*/ 0 h 845343"/>
              <a:gd name="connsiteX2" fmla="*/ 1183481 w 1268015"/>
              <a:gd name="connsiteY2" fmla="*/ 0 h 845343"/>
              <a:gd name="connsiteX3" fmla="*/ 1268015 w 1268015"/>
              <a:gd name="connsiteY3" fmla="*/ 84534 h 845343"/>
              <a:gd name="connsiteX4" fmla="*/ 1268015 w 1268015"/>
              <a:gd name="connsiteY4" fmla="*/ 760809 h 845343"/>
              <a:gd name="connsiteX5" fmla="*/ 1183481 w 1268015"/>
              <a:gd name="connsiteY5" fmla="*/ 845343 h 845343"/>
              <a:gd name="connsiteX6" fmla="*/ 84534 w 1268015"/>
              <a:gd name="connsiteY6" fmla="*/ 845343 h 845343"/>
              <a:gd name="connsiteX7" fmla="*/ 0 w 1268015"/>
              <a:gd name="connsiteY7" fmla="*/ 760809 h 845343"/>
              <a:gd name="connsiteX8" fmla="*/ 0 w 1268015"/>
              <a:gd name="connsiteY8" fmla="*/ 84534 h 84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8015" h="845343">
                <a:moveTo>
                  <a:pt x="0" y="84534"/>
                </a:moveTo>
                <a:cubicBezTo>
                  <a:pt x="0" y="37847"/>
                  <a:pt x="37847" y="0"/>
                  <a:pt x="84534" y="0"/>
                </a:cubicBezTo>
                <a:lnTo>
                  <a:pt x="1183481" y="0"/>
                </a:lnTo>
                <a:cubicBezTo>
                  <a:pt x="1230168" y="0"/>
                  <a:pt x="1268015" y="37847"/>
                  <a:pt x="1268015" y="84534"/>
                </a:cubicBezTo>
                <a:lnTo>
                  <a:pt x="1268015" y="760809"/>
                </a:lnTo>
                <a:cubicBezTo>
                  <a:pt x="1268015" y="807496"/>
                  <a:pt x="1230168" y="845343"/>
                  <a:pt x="1183481" y="845343"/>
                </a:cubicBezTo>
                <a:lnTo>
                  <a:pt x="84534" y="845343"/>
                </a:lnTo>
                <a:cubicBezTo>
                  <a:pt x="37847" y="845343"/>
                  <a:pt x="0" y="807496"/>
                  <a:pt x="0" y="760809"/>
                </a:cubicBezTo>
                <a:lnTo>
                  <a:pt x="0" y="84534"/>
                </a:lnTo>
                <a:close/>
              </a:path>
            </a:pathLst>
          </a:custGeom>
          <a:solidFill>
            <a:schemeClr val="accent2">
              <a:lumMod val="75000"/>
            </a:schemeClr>
          </a:solidFill>
        </p:spPr>
        <p:style>
          <a:lnRef idx="0">
            <a:schemeClr val="accent2"/>
          </a:lnRef>
          <a:fillRef idx="3">
            <a:schemeClr val="accent2"/>
          </a:fillRef>
          <a:effectRef idx="3">
            <a:schemeClr val="accent2"/>
          </a:effectRef>
          <a:fontRef idx="minor">
            <a:schemeClr val="lt1"/>
          </a:fontRef>
        </p:style>
        <p:txBody>
          <a:bodyPr spcFirstLastPara="0" vert="horz" wrap="square" lIns="85719" tIns="85719" rIns="85719" bIns="85719" numCol="1" spcCol="1270" anchor="ctr" anchorCtr="0">
            <a:noAutofit/>
          </a:bodyPr>
          <a:lstStyle/>
          <a:p>
            <a:pPr lvl="0" algn="ctr" defTabSz="711200">
              <a:lnSpc>
                <a:spcPct val="90000"/>
              </a:lnSpc>
              <a:spcBef>
                <a:spcPct val="0"/>
              </a:spcBef>
              <a:spcAft>
                <a:spcPct val="35000"/>
              </a:spcAft>
            </a:pPr>
            <a:r>
              <a:rPr lang="en-US" sz="1600" kern="1200" dirty="0" smtClean="0"/>
              <a:t>Site</a:t>
            </a:r>
            <a:endParaRPr lang="en-US" sz="1600" kern="1200" dirty="0"/>
          </a:p>
        </p:txBody>
      </p:sp>
      <p:sp>
        <p:nvSpPr>
          <p:cNvPr id="13" name="Freeform 12"/>
          <p:cNvSpPr/>
          <p:nvPr/>
        </p:nvSpPr>
        <p:spPr>
          <a:xfrm>
            <a:off x="6628416" y="3732257"/>
            <a:ext cx="91440" cy="338137"/>
          </a:xfrm>
          <a:custGeom>
            <a:avLst/>
            <a:gdLst/>
            <a:ahLst/>
            <a:cxnLst/>
            <a:rect l="0" t="0" r="0" b="0"/>
            <a:pathLst>
              <a:path>
                <a:moveTo>
                  <a:pt x="45720" y="0"/>
                </a:moveTo>
                <a:lnTo>
                  <a:pt x="45720" y="338137"/>
                </a:lnTo>
              </a:path>
            </a:pathLst>
          </a:custGeom>
        </p:spPr>
        <p:style>
          <a:lnRef idx="1">
            <a:schemeClr val="accent2"/>
          </a:lnRef>
          <a:fillRef idx="0">
            <a:schemeClr val="accent2"/>
          </a:fillRef>
          <a:effectRef idx="0">
            <a:schemeClr val="accent2"/>
          </a:effectRef>
          <a:fontRef idx="minor">
            <a:schemeClr val="tx1"/>
          </a:fontRef>
        </p:style>
      </p:sp>
      <p:sp>
        <p:nvSpPr>
          <p:cNvPr id="14" name="Freeform 13"/>
          <p:cNvSpPr/>
          <p:nvPr/>
        </p:nvSpPr>
        <p:spPr>
          <a:xfrm>
            <a:off x="6040129" y="2900193"/>
            <a:ext cx="1268015" cy="845343"/>
          </a:xfrm>
          <a:custGeom>
            <a:avLst/>
            <a:gdLst>
              <a:gd name="connsiteX0" fmla="*/ 0 w 1268015"/>
              <a:gd name="connsiteY0" fmla="*/ 84534 h 845343"/>
              <a:gd name="connsiteX1" fmla="*/ 84534 w 1268015"/>
              <a:gd name="connsiteY1" fmla="*/ 0 h 845343"/>
              <a:gd name="connsiteX2" fmla="*/ 1183481 w 1268015"/>
              <a:gd name="connsiteY2" fmla="*/ 0 h 845343"/>
              <a:gd name="connsiteX3" fmla="*/ 1268015 w 1268015"/>
              <a:gd name="connsiteY3" fmla="*/ 84534 h 845343"/>
              <a:gd name="connsiteX4" fmla="*/ 1268015 w 1268015"/>
              <a:gd name="connsiteY4" fmla="*/ 760809 h 845343"/>
              <a:gd name="connsiteX5" fmla="*/ 1183481 w 1268015"/>
              <a:gd name="connsiteY5" fmla="*/ 845343 h 845343"/>
              <a:gd name="connsiteX6" fmla="*/ 84534 w 1268015"/>
              <a:gd name="connsiteY6" fmla="*/ 845343 h 845343"/>
              <a:gd name="connsiteX7" fmla="*/ 0 w 1268015"/>
              <a:gd name="connsiteY7" fmla="*/ 760809 h 845343"/>
              <a:gd name="connsiteX8" fmla="*/ 0 w 1268015"/>
              <a:gd name="connsiteY8" fmla="*/ 84534 h 84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8015" h="845343">
                <a:moveTo>
                  <a:pt x="0" y="84534"/>
                </a:moveTo>
                <a:cubicBezTo>
                  <a:pt x="0" y="37847"/>
                  <a:pt x="37847" y="0"/>
                  <a:pt x="84534" y="0"/>
                </a:cubicBezTo>
                <a:lnTo>
                  <a:pt x="1183481" y="0"/>
                </a:lnTo>
                <a:cubicBezTo>
                  <a:pt x="1230168" y="0"/>
                  <a:pt x="1268015" y="37847"/>
                  <a:pt x="1268015" y="84534"/>
                </a:cubicBezTo>
                <a:lnTo>
                  <a:pt x="1268015" y="760809"/>
                </a:lnTo>
                <a:cubicBezTo>
                  <a:pt x="1268015" y="807496"/>
                  <a:pt x="1230168" y="845343"/>
                  <a:pt x="1183481" y="845343"/>
                </a:cubicBezTo>
                <a:lnTo>
                  <a:pt x="84534" y="845343"/>
                </a:lnTo>
                <a:cubicBezTo>
                  <a:pt x="37847" y="845343"/>
                  <a:pt x="0" y="807496"/>
                  <a:pt x="0" y="760809"/>
                </a:cubicBezTo>
                <a:lnTo>
                  <a:pt x="0" y="84534"/>
                </a:lnTo>
                <a:close/>
              </a:path>
            </a:pathLst>
          </a:custGeom>
          <a:solidFill>
            <a:schemeClr val="accent2">
              <a:lumMod val="75000"/>
            </a:schemeClr>
          </a:solidFill>
        </p:spPr>
        <p:style>
          <a:lnRef idx="0">
            <a:schemeClr val="accent2"/>
          </a:lnRef>
          <a:fillRef idx="3">
            <a:schemeClr val="accent2"/>
          </a:fillRef>
          <a:effectRef idx="3">
            <a:schemeClr val="accent2"/>
          </a:effectRef>
          <a:fontRef idx="minor">
            <a:schemeClr val="lt1"/>
          </a:fontRef>
        </p:style>
        <p:txBody>
          <a:bodyPr spcFirstLastPara="0" vert="horz" wrap="square" lIns="85719" tIns="85719" rIns="85719" bIns="85719" numCol="1" spcCol="1270" anchor="ctr" anchorCtr="0">
            <a:noAutofit/>
          </a:bodyPr>
          <a:lstStyle/>
          <a:p>
            <a:pPr lvl="0" algn="ctr" defTabSz="711200">
              <a:lnSpc>
                <a:spcPct val="90000"/>
              </a:lnSpc>
              <a:spcBef>
                <a:spcPct val="0"/>
              </a:spcBef>
              <a:spcAft>
                <a:spcPct val="35000"/>
              </a:spcAft>
            </a:pPr>
            <a:r>
              <a:rPr lang="en-US" sz="1600" dirty="0"/>
              <a:t>S</a:t>
            </a:r>
            <a:r>
              <a:rPr lang="en-US" sz="1600" kern="1200" dirty="0" smtClean="0"/>
              <a:t>ite’s content DB</a:t>
            </a:r>
            <a:endParaRPr lang="en-US" sz="1600" kern="1200" dirty="0"/>
          </a:p>
        </p:txBody>
      </p:sp>
      <p:sp>
        <p:nvSpPr>
          <p:cNvPr id="15" name="Freeform 14"/>
          <p:cNvSpPr/>
          <p:nvPr/>
        </p:nvSpPr>
        <p:spPr>
          <a:xfrm>
            <a:off x="7498347" y="2562056"/>
            <a:ext cx="824210" cy="338137"/>
          </a:xfrm>
          <a:custGeom>
            <a:avLst/>
            <a:gdLst/>
            <a:ahLst/>
            <a:cxnLst/>
            <a:rect l="0" t="0" r="0" b="0"/>
            <a:pathLst>
              <a:path>
                <a:moveTo>
                  <a:pt x="0" y="0"/>
                </a:moveTo>
                <a:lnTo>
                  <a:pt x="0" y="169068"/>
                </a:lnTo>
                <a:lnTo>
                  <a:pt x="824210" y="169068"/>
                </a:lnTo>
                <a:lnTo>
                  <a:pt x="824210" y="338137"/>
                </a:lnTo>
              </a:path>
            </a:pathLst>
          </a:custGeom>
        </p:spPr>
        <p:style>
          <a:lnRef idx="1">
            <a:schemeClr val="accent2"/>
          </a:lnRef>
          <a:fillRef idx="0">
            <a:schemeClr val="accent2"/>
          </a:fillRef>
          <a:effectRef idx="0">
            <a:schemeClr val="accent2"/>
          </a:effectRef>
          <a:fontRef idx="minor">
            <a:schemeClr val="tx1"/>
          </a:fontRef>
        </p:style>
      </p:sp>
      <p:sp>
        <p:nvSpPr>
          <p:cNvPr id="16" name="Freeform 15"/>
          <p:cNvSpPr/>
          <p:nvPr/>
        </p:nvSpPr>
        <p:spPr>
          <a:xfrm>
            <a:off x="7688548" y="4073385"/>
            <a:ext cx="1268015" cy="845343"/>
          </a:xfrm>
          <a:custGeom>
            <a:avLst/>
            <a:gdLst>
              <a:gd name="connsiteX0" fmla="*/ 0 w 1268015"/>
              <a:gd name="connsiteY0" fmla="*/ 84534 h 845343"/>
              <a:gd name="connsiteX1" fmla="*/ 84534 w 1268015"/>
              <a:gd name="connsiteY1" fmla="*/ 0 h 845343"/>
              <a:gd name="connsiteX2" fmla="*/ 1183481 w 1268015"/>
              <a:gd name="connsiteY2" fmla="*/ 0 h 845343"/>
              <a:gd name="connsiteX3" fmla="*/ 1268015 w 1268015"/>
              <a:gd name="connsiteY3" fmla="*/ 84534 h 845343"/>
              <a:gd name="connsiteX4" fmla="*/ 1268015 w 1268015"/>
              <a:gd name="connsiteY4" fmla="*/ 760809 h 845343"/>
              <a:gd name="connsiteX5" fmla="*/ 1183481 w 1268015"/>
              <a:gd name="connsiteY5" fmla="*/ 845343 h 845343"/>
              <a:gd name="connsiteX6" fmla="*/ 84534 w 1268015"/>
              <a:gd name="connsiteY6" fmla="*/ 845343 h 845343"/>
              <a:gd name="connsiteX7" fmla="*/ 0 w 1268015"/>
              <a:gd name="connsiteY7" fmla="*/ 760809 h 845343"/>
              <a:gd name="connsiteX8" fmla="*/ 0 w 1268015"/>
              <a:gd name="connsiteY8" fmla="*/ 84534 h 84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8015" h="845343">
                <a:moveTo>
                  <a:pt x="0" y="84534"/>
                </a:moveTo>
                <a:cubicBezTo>
                  <a:pt x="0" y="37847"/>
                  <a:pt x="37847" y="0"/>
                  <a:pt x="84534" y="0"/>
                </a:cubicBezTo>
                <a:lnTo>
                  <a:pt x="1183481" y="0"/>
                </a:lnTo>
                <a:cubicBezTo>
                  <a:pt x="1230168" y="0"/>
                  <a:pt x="1268015" y="37847"/>
                  <a:pt x="1268015" y="84534"/>
                </a:cubicBezTo>
                <a:lnTo>
                  <a:pt x="1268015" y="760809"/>
                </a:lnTo>
                <a:cubicBezTo>
                  <a:pt x="1268015" y="807496"/>
                  <a:pt x="1230168" y="845343"/>
                  <a:pt x="1183481" y="845343"/>
                </a:cubicBezTo>
                <a:lnTo>
                  <a:pt x="84534" y="845343"/>
                </a:lnTo>
                <a:cubicBezTo>
                  <a:pt x="37847" y="845343"/>
                  <a:pt x="0" y="807496"/>
                  <a:pt x="0" y="760809"/>
                </a:cubicBezTo>
                <a:lnTo>
                  <a:pt x="0" y="84534"/>
                </a:lnTo>
                <a:close/>
              </a:path>
            </a:pathLst>
          </a:custGeom>
          <a:solidFill>
            <a:schemeClr val="accent2">
              <a:lumMod val="75000"/>
            </a:schemeClr>
          </a:solidFill>
        </p:spPr>
        <p:style>
          <a:lnRef idx="0">
            <a:schemeClr val="accent2"/>
          </a:lnRef>
          <a:fillRef idx="3">
            <a:schemeClr val="accent2"/>
          </a:fillRef>
          <a:effectRef idx="3">
            <a:schemeClr val="accent2"/>
          </a:effectRef>
          <a:fontRef idx="minor">
            <a:schemeClr val="lt1"/>
          </a:fontRef>
        </p:style>
        <p:txBody>
          <a:bodyPr spcFirstLastPara="0" vert="horz" wrap="square" lIns="85719" tIns="85719" rIns="85719" bIns="85719" numCol="1" spcCol="1270" anchor="ctr" anchorCtr="0">
            <a:noAutofit/>
          </a:bodyPr>
          <a:lstStyle/>
          <a:p>
            <a:pPr lvl="0" algn="ctr" defTabSz="711200">
              <a:lnSpc>
                <a:spcPct val="90000"/>
              </a:lnSpc>
              <a:spcBef>
                <a:spcPct val="0"/>
              </a:spcBef>
              <a:spcAft>
                <a:spcPct val="35000"/>
              </a:spcAft>
            </a:pPr>
            <a:r>
              <a:rPr lang="en-US" sz="1600" kern="1200" dirty="0" smtClean="0"/>
              <a:t>Document</a:t>
            </a:r>
            <a:endParaRPr lang="en-US" sz="1600" kern="1200" dirty="0"/>
          </a:p>
        </p:txBody>
      </p:sp>
      <p:sp>
        <p:nvSpPr>
          <p:cNvPr id="17" name="Freeform 16"/>
          <p:cNvSpPr/>
          <p:nvPr/>
        </p:nvSpPr>
        <p:spPr>
          <a:xfrm>
            <a:off x="7498347" y="2562056"/>
            <a:ext cx="2472630" cy="338137"/>
          </a:xfrm>
          <a:custGeom>
            <a:avLst/>
            <a:gdLst/>
            <a:ahLst/>
            <a:cxnLst/>
            <a:rect l="0" t="0" r="0" b="0"/>
            <a:pathLst>
              <a:path>
                <a:moveTo>
                  <a:pt x="0" y="0"/>
                </a:moveTo>
                <a:lnTo>
                  <a:pt x="0" y="169068"/>
                </a:lnTo>
                <a:lnTo>
                  <a:pt x="2472630" y="169068"/>
                </a:lnTo>
                <a:lnTo>
                  <a:pt x="2472630" y="338137"/>
                </a:lnTo>
              </a:path>
            </a:pathLst>
          </a:custGeom>
        </p:spPr>
        <p:style>
          <a:lnRef idx="1">
            <a:schemeClr val="accent2"/>
          </a:lnRef>
          <a:fillRef idx="0">
            <a:schemeClr val="accent2"/>
          </a:fillRef>
          <a:effectRef idx="0">
            <a:schemeClr val="accent2"/>
          </a:effectRef>
          <a:fontRef idx="minor">
            <a:schemeClr val="tx1"/>
          </a:fontRef>
        </p:style>
      </p:sp>
      <p:sp>
        <p:nvSpPr>
          <p:cNvPr id="18" name="Freeform 17"/>
          <p:cNvSpPr/>
          <p:nvPr/>
        </p:nvSpPr>
        <p:spPr>
          <a:xfrm>
            <a:off x="9336969" y="4073385"/>
            <a:ext cx="1268015" cy="845343"/>
          </a:xfrm>
          <a:custGeom>
            <a:avLst/>
            <a:gdLst>
              <a:gd name="connsiteX0" fmla="*/ 0 w 1268015"/>
              <a:gd name="connsiteY0" fmla="*/ 84534 h 845343"/>
              <a:gd name="connsiteX1" fmla="*/ 84534 w 1268015"/>
              <a:gd name="connsiteY1" fmla="*/ 0 h 845343"/>
              <a:gd name="connsiteX2" fmla="*/ 1183481 w 1268015"/>
              <a:gd name="connsiteY2" fmla="*/ 0 h 845343"/>
              <a:gd name="connsiteX3" fmla="*/ 1268015 w 1268015"/>
              <a:gd name="connsiteY3" fmla="*/ 84534 h 845343"/>
              <a:gd name="connsiteX4" fmla="*/ 1268015 w 1268015"/>
              <a:gd name="connsiteY4" fmla="*/ 760809 h 845343"/>
              <a:gd name="connsiteX5" fmla="*/ 1183481 w 1268015"/>
              <a:gd name="connsiteY5" fmla="*/ 845343 h 845343"/>
              <a:gd name="connsiteX6" fmla="*/ 84534 w 1268015"/>
              <a:gd name="connsiteY6" fmla="*/ 845343 h 845343"/>
              <a:gd name="connsiteX7" fmla="*/ 0 w 1268015"/>
              <a:gd name="connsiteY7" fmla="*/ 760809 h 845343"/>
              <a:gd name="connsiteX8" fmla="*/ 0 w 1268015"/>
              <a:gd name="connsiteY8" fmla="*/ 84534 h 84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8015" h="845343">
                <a:moveTo>
                  <a:pt x="0" y="84534"/>
                </a:moveTo>
                <a:cubicBezTo>
                  <a:pt x="0" y="37847"/>
                  <a:pt x="37847" y="0"/>
                  <a:pt x="84534" y="0"/>
                </a:cubicBezTo>
                <a:lnTo>
                  <a:pt x="1183481" y="0"/>
                </a:lnTo>
                <a:cubicBezTo>
                  <a:pt x="1230168" y="0"/>
                  <a:pt x="1268015" y="37847"/>
                  <a:pt x="1268015" y="84534"/>
                </a:cubicBezTo>
                <a:lnTo>
                  <a:pt x="1268015" y="760809"/>
                </a:lnTo>
                <a:cubicBezTo>
                  <a:pt x="1268015" y="807496"/>
                  <a:pt x="1230168" y="845343"/>
                  <a:pt x="1183481" y="845343"/>
                </a:cubicBezTo>
                <a:lnTo>
                  <a:pt x="84534" y="845343"/>
                </a:lnTo>
                <a:cubicBezTo>
                  <a:pt x="37847" y="845343"/>
                  <a:pt x="0" y="807496"/>
                  <a:pt x="0" y="760809"/>
                </a:cubicBezTo>
                <a:lnTo>
                  <a:pt x="0" y="84534"/>
                </a:lnTo>
                <a:close/>
              </a:path>
            </a:pathLst>
          </a:custGeom>
          <a:solidFill>
            <a:schemeClr val="accent2">
              <a:lumMod val="75000"/>
            </a:schemeClr>
          </a:solidFill>
        </p:spPr>
        <p:style>
          <a:lnRef idx="0">
            <a:schemeClr val="accent2"/>
          </a:lnRef>
          <a:fillRef idx="3">
            <a:schemeClr val="accent2"/>
          </a:fillRef>
          <a:effectRef idx="3">
            <a:schemeClr val="accent2"/>
          </a:effectRef>
          <a:fontRef idx="minor">
            <a:schemeClr val="lt1"/>
          </a:fontRef>
        </p:style>
        <p:txBody>
          <a:bodyPr spcFirstLastPara="0" vert="horz" wrap="square" lIns="85719" tIns="85719" rIns="85719" bIns="85719" numCol="1" spcCol="1270" anchor="ctr" anchorCtr="0">
            <a:noAutofit/>
          </a:bodyPr>
          <a:lstStyle/>
          <a:p>
            <a:pPr lvl="0" algn="ctr" defTabSz="711200">
              <a:lnSpc>
                <a:spcPct val="90000"/>
              </a:lnSpc>
              <a:spcBef>
                <a:spcPct val="0"/>
              </a:spcBef>
              <a:spcAft>
                <a:spcPct val="35000"/>
              </a:spcAft>
            </a:pPr>
            <a:r>
              <a:rPr lang="en-US" sz="1600" kern="1200" dirty="0" smtClean="0"/>
              <a:t>Tag</a:t>
            </a:r>
            <a:endParaRPr lang="en-US" sz="1600" kern="1200" dirty="0"/>
          </a:p>
        </p:txBody>
      </p:sp>
      <p:sp>
        <p:nvSpPr>
          <p:cNvPr id="19" name="Freeform 18"/>
          <p:cNvSpPr/>
          <p:nvPr/>
        </p:nvSpPr>
        <p:spPr>
          <a:xfrm>
            <a:off x="8276836" y="2889903"/>
            <a:ext cx="91440" cy="338137"/>
          </a:xfrm>
          <a:custGeom>
            <a:avLst/>
            <a:gdLst/>
            <a:ahLst/>
            <a:cxnLst/>
            <a:rect l="0" t="0" r="0" b="0"/>
            <a:pathLst>
              <a:path>
                <a:moveTo>
                  <a:pt x="45720" y="0"/>
                </a:moveTo>
                <a:lnTo>
                  <a:pt x="45720" y="338137"/>
                </a:lnTo>
              </a:path>
            </a:pathLst>
          </a:custGeom>
        </p:spPr>
        <p:style>
          <a:lnRef idx="1">
            <a:schemeClr val="accent2"/>
          </a:lnRef>
          <a:fillRef idx="0">
            <a:schemeClr val="accent2"/>
          </a:fillRef>
          <a:effectRef idx="0">
            <a:schemeClr val="accent2"/>
          </a:effectRef>
          <a:fontRef idx="minor">
            <a:schemeClr val="tx1"/>
          </a:fontRef>
        </p:style>
      </p:sp>
      <p:sp>
        <p:nvSpPr>
          <p:cNvPr id="20" name="Freeform 19"/>
          <p:cNvSpPr/>
          <p:nvPr/>
        </p:nvSpPr>
        <p:spPr>
          <a:xfrm>
            <a:off x="8276836" y="3226680"/>
            <a:ext cx="91440" cy="338137"/>
          </a:xfrm>
          <a:custGeom>
            <a:avLst/>
            <a:gdLst/>
            <a:ahLst/>
            <a:cxnLst/>
            <a:rect l="0" t="0" r="0" b="0"/>
            <a:pathLst>
              <a:path>
                <a:moveTo>
                  <a:pt x="45720" y="0"/>
                </a:moveTo>
                <a:lnTo>
                  <a:pt x="45720" y="338137"/>
                </a:lnTo>
              </a:path>
            </a:pathLst>
          </a:custGeom>
        </p:spPr>
        <p:style>
          <a:lnRef idx="1">
            <a:schemeClr val="accent2"/>
          </a:lnRef>
          <a:fillRef idx="0">
            <a:schemeClr val="accent2"/>
          </a:fillRef>
          <a:effectRef idx="0">
            <a:schemeClr val="accent2"/>
          </a:effectRef>
          <a:fontRef idx="minor">
            <a:schemeClr val="tx1"/>
          </a:fontRef>
        </p:style>
      </p:sp>
      <p:sp>
        <p:nvSpPr>
          <p:cNvPr id="21" name="Freeform 20"/>
          <p:cNvSpPr/>
          <p:nvPr/>
        </p:nvSpPr>
        <p:spPr>
          <a:xfrm>
            <a:off x="8276836" y="3564817"/>
            <a:ext cx="91440" cy="338137"/>
          </a:xfrm>
          <a:custGeom>
            <a:avLst/>
            <a:gdLst/>
            <a:ahLst/>
            <a:cxnLst/>
            <a:rect l="0" t="0" r="0" b="0"/>
            <a:pathLst>
              <a:path>
                <a:moveTo>
                  <a:pt x="45720" y="0"/>
                </a:moveTo>
                <a:lnTo>
                  <a:pt x="45720" y="338137"/>
                </a:lnTo>
              </a:path>
            </a:pathLst>
          </a:custGeom>
        </p:spPr>
        <p:style>
          <a:lnRef idx="1">
            <a:schemeClr val="accent2"/>
          </a:lnRef>
          <a:fillRef idx="0">
            <a:schemeClr val="accent2"/>
          </a:fillRef>
          <a:effectRef idx="0">
            <a:schemeClr val="accent2"/>
          </a:effectRef>
          <a:fontRef idx="minor">
            <a:schemeClr val="tx1"/>
          </a:fontRef>
        </p:style>
      </p:sp>
      <p:sp>
        <p:nvSpPr>
          <p:cNvPr id="22" name="Freeform 21"/>
          <p:cNvSpPr/>
          <p:nvPr/>
        </p:nvSpPr>
        <p:spPr>
          <a:xfrm>
            <a:off x="8276836" y="3732257"/>
            <a:ext cx="91440" cy="338137"/>
          </a:xfrm>
          <a:custGeom>
            <a:avLst/>
            <a:gdLst/>
            <a:ahLst/>
            <a:cxnLst/>
            <a:rect l="0" t="0" r="0" b="0"/>
            <a:pathLst>
              <a:path>
                <a:moveTo>
                  <a:pt x="45720" y="0"/>
                </a:moveTo>
                <a:lnTo>
                  <a:pt x="45720" y="338137"/>
                </a:lnTo>
              </a:path>
            </a:pathLst>
          </a:custGeom>
        </p:spPr>
        <p:style>
          <a:lnRef idx="1">
            <a:schemeClr val="accent2"/>
          </a:lnRef>
          <a:fillRef idx="0">
            <a:schemeClr val="accent2"/>
          </a:fillRef>
          <a:effectRef idx="0">
            <a:schemeClr val="accent2"/>
          </a:effectRef>
          <a:fontRef idx="minor">
            <a:schemeClr val="tx1"/>
          </a:fontRef>
        </p:style>
      </p:sp>
      <p:sp>
        <p:nvSpPr>
          <p:cNvPr id="23" name="Freeform 22"/>
          <p:cNvSpPr/>
          <p:nvPr/>
        </p:nvSpPr>
        <p:spPr>
          <a:xfrm>
            <a:off x="9925256" y="2900193"/>
            <a:ext cx="91440" cy="338137"/>
          </a:xfrm>
          <a:custGeom>
            <a:avLst/>
            <a:gdLst/>
            <a:ahLst/>
            <a:cxnLst/>
            <a:rect l="0" t="0" r="0" b="0"/>
            <a:pathLst>
              <a:path>
                <a:moveTo>
                  <a:pt x="45720" y="0"/>
                </a:moveTo>
                <a:lnTo>
                  <a:pt x="45720" y="338137"/>
                </a:lnTo>
              </a:path>
            </a:pathLst>
          </a:custGeom>
        </p:spPr>
        <p:style>
          <a:lnRef idx="1">
            <a:schemeClr val="accent2"/>
          </a:lnRef>
          <a:fillRef idx="0">
            <a:schemeClr val="accent2"/>
          </a:fillRef>
          <a:effectRef idx="0">
            <a:schemeClr val="accent2"/>
          </a:effectRef>
          <a:fontRef idx="minor">
            <a:schemeClr val="tx1"/>
          </a:fontRef>
        </p:style>
      </p:sp>
      <p:sp>
        <p:nvSpPr>
          <p:cNvPr id="24" name="Freeform 23"/>
          <p:cNvSpPr/>
          <p:nvPr/>
        </p:nvSpPr>
        <p:spPr>
          <a:xfrm>
            <a:off x="9925256" y="3238331"/>
            <a:ext cx="91440" cy="338137"/>
          </a:xfrm>
          <a:custGeom>
            <a:avLst/>
            <a:gdLst/>
            <a:ahLst/>
            <a:cxnLst/>
            <a:rect l="0" t="0" r="0" b="0"/>
            <a:pathLst>
              <a:path>
                <a:moveTo>
                  <a:pt x="45720" y="0"/>
                </a:moveTo>
                <a:lnTo>
                  <a:pt x="45720" y="338137"/>
                </a:lnTo>
              </a:path>
            </a:pathLst>
          </a:custGeom>
        </p:spPr>
        <p:style>
          <a:lnRef idx="1">
            <a:schemeClr val="accent2"/>
          </a:lnRef>
          <a:fillRef idx="0">
            <a:schemeClr val="accent2"/>
          </a:fillRef>
          <a:effectRef idx="0">
            <a:schemeClr val="accent2"/>
          </a:effectRef>
          <a:fontRef idx="minor">
            <a:schemeClr val="tx1"/>
          </a:fontRef>
        </p:style>
      </p:sp>
      <p:sp>
        <p:nvSpPr>
          <p:cNvPr id="25" name="Freeform 24"/>
          <p:cNvSpPr/>
          <p:nvPr/>
        </p:nvSpPr>
        <p:spPr>
          <a:xfrm>
            <a:off x="9925256" y="3560651"/>
            <a:ext cx="91440" cy="338137"/>
          </a:xfrm>
          <a:custGeom>
            <a:avLst/>
            <a:gdLst/>
            <a:ahLst/>
            <a:cxnLst/>
            <a:rect l="0" t="0" r="0" b="0"/>
            <a:pathLst>
              <a:path>
                <a:moveTo>
                  <a:pt x="45720" y="0"/>
                </a:moveTo>
                <a:lnTo>
                  <a:pt x="45720" y="338137"/>
                </a:lnTo>
              </a:path>
            </a:pathLst>
          </a:custGeom>
        </p:spPr>
        <p:style>
          <a:lnRef idx="1">
            <a:schemeClr val="accent2"/>
          </a:lnRef>
          <a:fillRef idx="0">
            <a:schemeClr val="accent2"/>
          </a:fillRef>
          <a:effectRef idx="0">
            <a:schemeClr val="accent2"/>
          </a:effectRef>
          <a:fontRef idx="minor">
            <a:schemeClr val="tx1"/>
          </a:fontRef>
        </p:style>
      </p:sp>
      <p:sp>
        <p:nvSpPr>
          <p:cNvPr id="26" name="Freeform 25"/>
          <p:cNvSpPr/>
          <p:nvPr/>
        </p:nvSpPr>
        <p:spPr>
          <a:xfrm>
            <a:off x="9925255" y="3727494"/>
            <a:ext cx="91440" cy="338137"/>
          </a:xfrm>
          <a:custGeom>
            <a:avLst/>
            <a:gdLst/>
            <a:ahLst/>
            <a:cxnLst/>
            <a:rect l="0" t="0" r="0" b="0"/>
            <a:pathLst>
              <a:path>
                <a:moveTo>
                  <a:pt x="45720" y="0"/>
                </a:moveTo>
                <a:lnTo>
                  <a:pt x="45720" y="338137"/>
                </a:lnTo>
              </a:path>
            </a:pathLst>
          </a:custGeom>
        </p:spPr>
        <p:style>
          <a:lnRef idx="1">
            <a:schemeClr val="accent2"/>
          </a:lnRef>
          <a:fillRef idx="0">
            <a:schemeClr val="accent2"/>
          </a:fillRef>
          <a:effectRef idx="0">
            <a:schemeClr val="accent2"/>
          </a:effectRef>
          <a:fontRef idx="minor">
            <a:schemeClr val="tx1"/>
          </a:fontRef>
        </p:style>
      </p:sp>
    </p:spTree>
    <p:extLst>
      <p:ext uri="{BB962C8B-B14F-4D97-AF65-F5344CB8AC3E}">
        <p14:creationId xmlns:p14="http://schemas.microsoft.com/office/powerpoint/2010/main" val="24610663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par>
                                <p:cTn id="54" presetID="10" presetClass="entr" presetSubtype="0"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childTnLst>
                                </p:cTn>
                              </p:par>
                              <p:par>
                                <p:cTn id="57" presetID="10" presetClass="entr" presetSubtype="0"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0" presetClass="entr" presetSubtype="0" fill="hold"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par>
                                <p:cTn id="63" presetID="10" presetClass="entr" presetSubtype="0" fill="hold"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par>
                                <p:cTn id="66" presetID="10" presetClass="entr" presetSubtype="0" fill="hold"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500"/>
                                        <p:tgtEl>
                                          <p:spTgt spid="22"/>
                                        </p:tgtEl>
                                      </p:cBhvr>
                                    </p:animEffect>
                                  </p:childTnLst>
                                </p:cTn>
                              </p:par>
                              <p:par>
                                <p:cTn id="69" presetID="10" presetClass="entr" presetSubtype="0" fill="hold"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par>
                                <p:cTn id="72" presetID="10" presetClass="entr" presetSubtype="0"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par>
                                <p:cTn id="75" presetID="10" presetClass="entr" presetSubtype="0" fill="hold"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childTnLst>
                                </p:cTn>
                              </p:par>
                              <p:par>
                                <p:cTn id="78" presetID="10" presetClass="entr" presetSubtype="0" fill="hold" nodeType="with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animBg="1"/>
      <p:bldP spid="10" grpId="0" animBg="1"/>
      <p:bldP spid="12" grpId="0" animBg="1"/>
      <p:bldP spid="14" grpId="0" animBg="1"/>
      <p:bldP spid="16"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aggregate feeds on-demand</a:t>
            </a:r>
            <a:endParaRPr lang="en-US" dirty="0"/>
          </a:p>
        </p:txBody>
      </p:sp>
      <p:sp>
        <p:nvSpPr>
          <p:cNvPr id="3" name="TextBox 2"/>
          <p:cNvSpPr txBox="1"/>
          <p:nvPr/>
        </p:nvSpPr>
        <p:spPr>
          <a:xfrm>
            <a:off x="281383" y="2125663"/>
            <a:ext cx="2736455" cy="26745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Gather</a:t>
            </a: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p:txBody>
      </p:sp>
      <p:sp>
        <p:nvSpPr>
          <p:cNvPr id="4" name="TextBox 3"/>
          <p:cNvSpPr txBox="1"/>
          <p:nvPr/>
        </p:nvSpPr>
        <p:spPr>
          <a:xfrm>
            <a:off x="3217746" y="2125663"/>
            <a:ext cx="2726174" cy="267457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Sort</a:t>
            </a: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p:txBody>
      </p:sp>
      <p:sp>
        <p:nvSpPr>
          <p:cNvPr id="5" name="TextBox 4"/>
          <p:cNvSpPr txBox="1"/>
          <p:nvPr/>
        </p:nvSpPr>
        <p:spPr>
          <a:xfrm>
            <a:off x="6204829" y="2125663"/>
            <a:ext cx="2939456" cy="267457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Trim</a:t>
            </a: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p:txBody>
      </p:sp>
      <p:sp>
        <p:nvSpPr>
          <p:cNvPr id="6" name="TextBox 5"/>
          <p:cNvSpPr txBox="1"/>
          <p:nvPr/>
        </p:nvSpPr>
        <p:spPr>
          <a:xfrm>
            <a:off x="9406146" y="2137575"/>
            <a:ext cx="2758057" cy="267457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See</a:t>
            </a: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p:txBody>
      </p:sp>
      <p:grpSp>
        <p:nvGrpSpPr>
          <p:cNvPr id="26" name="Group 25"/>
          <p:cNvGrpSpPr/>
          <p:nvPr/>
        </p:nvGrpSpPr>
        <p:grpSpPr>
          <a:xfrm>
            <a:off x="640458" y="2765750"/>
            <a:ext cx="1914805" cy="1737766"/>
            <a:chOff x="1097653" y="2948203"/>
            <a:chExt cx="1914805" cy="1737766"/>
          </a:xfrm>
        </p:grpSpPr>
        <p:sp>
          <p:nvSpPr>
            <p:cNvPr id="7" name="Freeform 6"/>
            <p:cNvSpPr/>
            <p:nvPr/>
          </p:nvSpPr>
          <p:spPr>
            <a:xfrm>
              <a:off x="1197113" y="3572017"/>
              <a:ext cx="1750496" cy="576868"/>
            </a:xfrm>
            <a:custGeom>
              <a:avLst/>
              <a:gdLst>
                <a:gd name="connsiteX0" fmla="*/ 0 w 1750496"/>
                <a:gd name="connsiteY0" fmla="*/ 0 h 576868"/>
                <a:gd name="connsiteX1" fmla="*/ 1750496 w 1750496"/>
                <a:gd name="connsiteY1" fmla="*/ 0 h 576868"/>
                <a:gd name="connsiteX2" fmla="*/ 1750496 w 1750496"/>
                <a:gd name="connsiteY2" fmla="*/ 576868 h 576868"/>
                <a:gd name="connsiteX3" fmla="*/ 0 w 1750496"/>
                <a:gd name="connsiteY3" fmla="*/ 576868 h 576868"/>
                <a:gd name="connsiteX4" fmla="*/ 0 w 1750496"/>
                <a:gd name="connsiteY4" fmla="*/ 0 h 576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0496" h="576868">
                  <a:moveTo>
                    <a:pt x="0" y="0"/>
                  </a:moveTo>
                  <a:lnTo>
                    <a:pt x="1750496" y="0"/>
                  </a:lnTo>
                  <a:lnTo>
                    <a:pt x="1750496" y="576868"/>
                  </a:lnTo>
                  <a:lnTo>
                    <a:pt x="0" y="5768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endParaRPr lang="en-US" sz="3200" kern="1200" dirty="0"/>
            </a:p>
          </p:txBody>
        </p:sp>
        <p:sp>
          <p:nvSpPr>
            <p:cNvPr id="8" name="Oval 7"/>
            <p:cNvSpPr/>
            <p:nvPr/>
          </p:nvSpPr>
          <p:spPr>
            <a:xfrm>
              <a:off x="1195124" y="3396569"/>
              <a:ext cx="139244" cy="139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Oval 8"/>
            <p:cNvSpPr/>
            <p:nvPr/>
          </p:nvSpPr>
          <p:spPr>
            <a:xfrm>
              <a:off x="1292595" y="3201628"/>
              <a:ext cx="139244" cy="139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Oval 9"/>
            <p:cNvSpPr/>
            <p:nvPr/>
          </p:nvSpPr>
          <p:spPr>
            <a:xfrm>
              <a:off x="1526525" y="3240616"/>
              <a:ext cx="218812" cy="21881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Oval 10"/>
            <p:cNvSpPr/>
            <p:nvPr/>
          </p:nvSpPr>
          <p:spPr>
            <a:xfrm>
              <a:off x="1721466" y="3026180"/>
              <a:ext cx="139244" cy="139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Oval 11"/>
            <p:cNvSpPr/>
            <p:nvPr/>
          </p:nvSpPr>
          <p:spPr>
            <a:xfrm>
              <a:off x="1974891" y="2948203"/>
              <a:ext cx="139244" cy="139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Oval 12"/>
            <p:cNvSpPr/>
            <p:nvPr/>
          </p:nvSpPr>
          <p:spPr>
            <a:xfrm>
              <a:off x="2286797" y="3084663"/>
              <a:ext cx="139244" cy="139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Oval 13"/>
            <p:cNvSpPr/>
            <p:nvPr/>
          </p:nvSpPr>
          <p:spPr>
            <a:xfrm>
              <a:off x="2481739" y="3182134"/>
              <a:ext cx="218812" cy="21881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Oval 14"/>
            <p:cNvSpPr/>
            <p:nvPr/>
          </p:nvSpPr>
          <p:spPr>
            <a:xfrm>
              <a:off x="2754657" y="3396569"/>
              <a:ext cx="139244" cy="139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Oval 15"/>
            <p:cNvSpPr/>
            <p:nvPr/>
          </p:nvSpPr>
          <p:spPr>
            <a:xfrm>
              <a:off x="2871623" y="3611005"/>
              <a:ext cx="139244" cy="139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Oval 16"/>
            <p:cNvSpPr/>
            <p:nvPr/>
          </p:nvSpPr>
          <p:spPr>
            <a:xfrm>
              <a:off x="1857926" y="3201628"/>
              <a:ext cx="358056" cy="35805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Oval 17"/>
            <p:cNvSpPr/>
            <p:nvPr/>
          </p:nvSpPr>
          <p:spPr>
            <a:xfrm>
              <a:off x="1097653" y="3942406"/>
              <a:ext cx="139244" cy="139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Oval 18"/>
            <p:cNvSpPr/>
            <p:nvPr/>
          </p:nvSpPr>
          <p:spPr>
            <a:xfrm>
              <a:off x="1214618" y="4117854"/>
              <a:ext cx="218812" cy="21881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Oval 19"/>
            <p:cNvSpPr/>
            <p:nvPr/>
          </p:nvSpPr>
          <p:spPr>
            <a:xfrm>
              <a:off x="1507031" y="4273807"/>
              <a:ext cx="318272" cy="31827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20"/>
            <p:cNvSpPr/>
            <p:nvPr/>
          </p:nvSpPr>
          <p:spPr>
            <a:xfrm>
              <a:off x="1916408" y="4527231"/>
              <a:ext cx="139244" cy="139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Oval 21"/>
            <p:cNvSpPr/>
            <p:nvPr/>
          </p:nvSpPr>
          <p:spPr>
            <a:xfrm>
              <a:off x="1994385" y="4273807"/>
              <a:ext cx="218812" cy="21881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Oval 22"/>
            <p:cNvSpPr/>
            <p:nvPr/>
          </p:nvSpPr>
          <p:spPr>
            <a:xfrm>
              <a:off x="2189327" y="4546725"/>
              <a:ext cx="139244" cy="139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Oval 23"/>
            <p:cNvSpPr/>
            <p:nvPr/>
          </p:nvSpPr>
          <p:spPr>
            <a:xfrm>
              <a:off x="2364774" y="4234819"/>
              <a:ext cx="318272" cy="31827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Oval 24"/>
            <p:cNvSpPr/>
            <p:nvPr/>
          </p:nvSpPr>
          <p:spPr>
            <a:xfrm>
              <a:off x="2793646" y="4156842"/>
              <a:ext cx="218812" cy="21881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aphicFrame>
        <p:nvGraphicFramePr>
          <p:cNvPr id="27" name="Diagram 26"/>
          <p:cNvGraphicFramePr/>
          <p:nvPr>
            <p:extLst>
              <p:ext uri="{D42A27DB-BD31-4B8C-83A1-F6EECF244321}">
                <p14:modId xmlns:p14="http://schemas.microsoft.com/office/powerpoint/2010/main" val="1161604295"/>
              </p:ext>
            </p:extLst>
          </p:nvPr>
        </p:nvGraphicFramePr>
        <p:xfrm>
          <a:off x="3017872" y="2857189"/>
          <a:ext cx="3124200" cy="2082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8" name="Diagram 27"/>
          <p:cNvGraphicFramePr/>
          <p:nvPr>
            <p:extLst>
              <p:ext uri="{D42A27DB-BD31-4B8C-83A1-F6EECF244321}">
                <p14:modId xmlns:p14="http://schemas.microsoft.com/office/powerpoint/2010/main" val="3956402265"/>
              </p:ext>
            </p:extLst>
          </p:nvPr>
        </p:nvGraphicFramePr>
        <p:xfrm>
          <a:off x="6248690" y="2765750"/>
          <a:ext cx="2438400" cy="16256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29" name="Diagram 28"/>
          <p:cNvGraphicFramePr/>
          <p:nvPr>
            <p:extLst>
              <p:ext uri="{D42A27DB-BD31-4B8C-83A1-F6EECF244321}">
                <p14:modId xmlns:p14="http://schemas.microsoft.com/office/powerpoint/2010/main" val="2797964549"/>
              </p:ext>
            </p:extLst>
          </p:nvPr>
        </p:nvGraphicFramePr>
        <p:xfrm>
          <a:off x="8961407" y="2698787"/>
          <a:ext cx="2843614" cy="1895743"/>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41384779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ppt_x"/>
                                          </p:val>
                                        </p:tav>
                                        <p:tav tm="100000">
                                          <p:val>
                                            <p:strVal val="#ppt_x"/>
                                          </p:val>
                                        </p:tav>
                                      </p:tavLst>
                                    </p:anim>
                                    <p:anim calcmode="lin" valueType="num">
                                      <p:cBhvr additive="base">
                                        <p:cTn id="2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Graphic spid="27" grpId="0">
        <p:bldAsOne/>
      </p:bldGraphic>
      <p:bldGraphic spid="28" grpId="0">
        <p:bldAsOne/>
      </p:bldGraphic>
      <p:bldGraphic spid="29"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022640"/>
          </a:xfrm>
        </p:spPr>
        <p:txBody>
          <a:bodyPr/>
          <a:lstStyle/>
          <a:p>
            <a:pPr marL="0" indent="0">
              <a:buNone/>
            </a:pPr>
            <a:r>
              <a:rPr lang="en-US" dirty="0" err="1" smtClean="0"/>
              <a:t>SocialFeed</a:t>
            </a:r>
            <a:endParaRPr lang="en-US" dirty="0" smtClean="0"/>
          </a:p>
          <a:p>
            <a:pPr marL="342900" lvl="1" indent="0">
              <a:buNone/>
            </a:pPr>
            <a:r>
              <a:rPr lang="en-US" dirty="0" err="1" smtClean="0">
                <a:solidFill>
                  <a:srgbClr val="00B0F0"/>
                </a:solidFill>
              </a:rPr>
              <a:t>SocialThread</a:t>
            </a:r>
            <a:r>
              <a:rPr lang="en-US" dirty="0" smtClean="0">
                <a:solidFill>
                  <a:srgbClr val="00B0F0"/>
                </a:solidFill>
              </a:rPr>
              <a:t>[]</a:t>
            </a:r>
          </a:p>
          <a:p>
            <a:pPr marL="571500" lvl="2" indent="0">
              <a:buNone/>
            </a:pPr>
            <a:r>
              <a:rPr lang="en-US" dirty="0" smtClean="0"/>
              <a:t>Actors[]</a:t>
            </a:r>
          </a:p>
          <a:p>
            <a:pPr marL="571500" lvl="2" indent="0">
              <a:buNone/>
            </a:pPr>
            <a:r>
              <a:rPr lang="en-US" dirty="0" smtClean="0"/>
              <a:t>Attributes</a:t>
            </a:r>
          </a:p>
          <a:p>
            <a:pPr marL="571500" lvl="2" indent="0">
              <a:buNone/>
            </a:pPr>
            <a:r>
              <a:rPr lang="en-US" dirty="0" smtClean="0"/>
              <a:t>ID</a:t>
            </a:r>
          </a:p>
          <a:p>
            <a:pPr marL="571500" lvl="2" indent="0">
              <a:buNone/>
            </a:pPr>
            <a:r>
              <a:rPr lang="en-US" dirty="0" err="1" smtClean="0">
                <a:solidFill>
                  <a:srgbClr val="00B0F0"/>
                </a:solidFill>
              </a:rPr>
              <a:t>SocialPost</a:t>
            </a:r>
            <a:r>
              <a:rPr lang="en-US" dirty="0" smtClean="0">
                <a:solidFill>
                  <a:srgbClr val="00B0F0"/>
                </a:solidFill>
              </a:rPr>
              <a:t>[] (</a:t>
            </a:r>
            <a:r>
              <a:rPr lang="en-US" dirty="0" err="1" smtClean="0">
                <a:solidFill>
                  <a:srgbClr val="00B0F0"/>
                </a:solidFill>
              </a:rPr>
              <a:t>RootPost</a:t>
            </a:r>
            <a:r>
              <a:rPr lang="en-US" dirty="0" smtClean="0">
                <a:solidFill>
                  <a:srgbClr val="00B0F0"/>
                </a:solidFill>
              </a:rPr>
              <a:t> and Replies[])</a:t>
            </a:r>
          </a:p>
          <a:p>
            <a:pPr marL="800100" lvl="3" indent="0">
              <a:buNone/>
            </a:pPr>
            <a:r>
              <a:rPr lang="en-US" dirty="0" smtClean="0"/>
              <a:t>Attachment</a:t>
            </a:r>
          </a:p>
          <a:p>
            <a:pPr marL="800100" lvl="3" indent="0">
              <a:buNone/>
            </a:pPr>
            <a:r>
              <a:rPr lang="en-US" dirty="0" smtClean="0"/>
              <a:t>Author</a:t>
            </a:r>
          </a:p>
          <a:p>
            <a:pPr marL="800100" lvl="3" indent="0">
              <a:buNone/>
            </a:pPr>
            <a:r>
              <a:rPr lang="en-US" dirty="0" smtClean="0"/>
              <a:t>ID</a:t>
            </a:r>
          </a:p>
          <a:p>
            <a:pPr marL="800100" lvl="3" indent="0">
              <a:buNone/>
            </a:pPr>
            <a:r>
              <a:rPr lang="en-US" dirty="0" err="1" smtClean="0"/>
              <a:t>LikerInfo</a:t>
            </a:r>
            <a:endParaRPr lang="en-US" dirty="0" smtClean="0"/>
          </a:p>
          <a:p>
            <a:pPr marL="800100" lvl="3" indent="0">
              <a:buNone/>
            </a:pPr>
            <a:r>
              <a:rPr lang="en-US" dirty="0" smtClean="0"/>
              <a:t>Text</a:t>
            </a:r>
            <a:endParaRPr lang="en-US" dirty="0"/>
          </a:p>
        </p:txBody>
      </p:sp>
      <p:sp>
        <p:nvSpPr>
          <p:cNvPr id="3" name="Title 2"/>
          <p:cNvSpPr>
            <a:spLocks noGrp="1"/>
          </p:cNvSpPr>
          <p:nvPr>
            <p:ph type="title"/>
          </p:nvPr>
        </p:nvSpPr>
        <p:spPr/>
        <p:txBody>
          <a:bodyPr/>
          <a:lstStyle/>
          <a:p>
            <a:r>
              <a:rPr lang="en-US" dirty="0" smtClean="0"/>
              <a:t>Feed data structure</a:t>
            </a:r>
            <a:endParaRPr lang="en-US" dirty="0"/>
          </a:p>
        </p:txBody>
      </p:sp>
    </p:spTree>
    <p:extLst>
      <p:ext uri="{BB962C8B-B14F-4D97-AF65-F5344CB8AC3E}">
        <p14:creationId xmlns:p14="http://schemas.microsoft.com/office/powerpoint/2010/main" val="167875970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Retrieving feeds</a:t>
            </a:r>
            <a:endParaRPr lang="en-US" dirty="0"/>
          </a:p>
        </p:txBody>
      </p:sp>
      <p:sp>
        <p:nvSpPr>
          <p:cNvPr id="3" name="Text Placeholder 2"/>
          <p:cNvSpPr>
            <a:spLocks noGrp="1"/>
          </p:cNvSpPr>
          <p:nvPr>
            <p:ph type="body" sz="quarter" idx="12"/>
          </p:nvPr>
        </p:nvSpPr>
        <p:spPr/>
        <p:txBody>
          <a:bodyPr/>
          <a:lstStyle/>
          <a:p>
            <a:r>
              <a:rPr lang="en-US" dirty="0" err="1" smtClean="0"/>
              <a:t>Microsoft.SharePoint.Client.Social</a:t>
            </a:r>
            <a:endParaRPr lang="en-US" dirty="0" smtClean="0"/>
          </a:p>
          <a:p>
            <a:r>
              <a:rPr lang="en-US" dirty="0" err="1" smtClean="0"/>
              <a:t>SocialFeedManager</a:t>
            </a:r>
            <a:endParaRPr lang="en-US" dirty="0" smtClean="0"/>
          </a:p>
        </p:txBody>
      </p:sp>
    </p:spTree>
    <p:extLst>
      <p:ext uri="{BB962C8B-B14F-4D97-AF65-F5344CB8AC3E}">
        <p14:creationId xmlns:p14="http://schemas.microsoft.com/office/powerpoint/2010/main" val="21459727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Feeds: Key features</a:t>
            </a:r>
            <a:endParaRPr lang="en-US" dirty="0"/>
          </a:p>
        </p:txBody>
      </p:sp>
      <p:sp>
        <p:nvSpPr>
          <p:cNvPr id="3" name="Text Placeholder 2"/>
          <p:cNvSpPr>
            <a:spLocks noGrp="1"/>
          </p:cNvSpPr>
          <p:nvPr>
            <p:ph type="body" sz="quarter" idx="10"/>
          </p:nvPr>
        </p:nvSpPr>
        <p:spPr>
          <a:xfrm>
            <a:off x="274638" y="1212850"/>
            <a:ext cx="11887200" cy="4801314"/>
          </a:xfrm>
        </p:spPr>
        <p:txBody>
          <a:bodyPr/>
          <a:lstStyle/>
          <a:p>
            <a:r>
              <a:rPr lang="en-US" dirty="0" smtClean="0"/>
              <a:t>Namespace: </a:t>
            </a:r>
            <a:r>
              <a:rPr lang="en-US" dirty="0" err="1" smtClean="0"/>
              <a:t>Microsoft.SharePoint.Client.Social</a:t>
            </a:r>
            <a:endParaRPr lang="en-US" dirty="0" smtClean="0"/>
          </a:p>
          <a:p>
            <a:r>
              <a:rPr lang="en-US" dirty="0" smtClean="0"/>
              <a:t>Class: </a:t>
            </a:r>
            <a:r>
              <a:rPr lang="en-US" dirty="0" err="1" smtClean="0"/>
              <a:t>SocialFeedManager</a:t>
            </a:r>
            <a:endParaRPr lang="en-US" dirty="0" smtClean="0"/>
          </a:p>
          <a:p>
            <a:pPr marL="571500" indent="-571500">
              <a:buFont typeface="Arial" panose="020B0604020202020204" pitchFamily="34" charset="0"/>
              <a:buChar char="•"/>
            </a:pPr>
            <a:r>
              <a:rPr lang="en-US" dirty="0" err="1" smtClean="0"/>
              <a:t>GetFeed</a:t>
            </a:r>
            <a:r>
              <a:rPr lang="en-US" dirty="0" smtClean="0"/>
              <a:t>()</a:t>
            </a:r>
          </a:p>
          <a:p>
            <a:pPr marL="571500" indent="-571500">
              <a:buFont typeface="Arial" panose="020B0604020202020204" pitchFamily="34" charset="0"/>
              <a:buChar char="•"/>
            </a:pPr>
            <a:r>
              <a:rPr lang="en-US" dirty="0" err="1" smtClean="0"/>
              <a:t>GetFeedFor</a:t>
            </a:r>
            <a:r>
              <a:rPr lang="en-US" dirty="0" smtClean="0"/>
              <a:t>()</a:t>
            </a:r>
          </a:p>
          <a:p>
            <a:pPr marL="571500" indent="-571500">
              <a:buFont typeface="Arial" panose="020B0604020202020204" pitchFamily="34" charset="0"/>
              <a:buChar char="•"/>
            </a:pPr>
            <a:r>
              <a:rPr lang="en-US" dirty="0" err="1" smtClean="0"/>
              <a:t>GetFullThread</a:t>
            </a:r>
            <a:r>
              <a:rPr lang="en-US" dirty="0" smtClean="0"/>
              <a:t>()</a:t>
            </a:r>
          </a:p>
          <a:p>
            <a:pPr marL="571500" indent="-571500">
              <a:buFont typeface="Arial" panose="020B0604020202020204" pitchFamily="34" charset="0"/>
              <a:buChar char="•"/>
            </a:pPr>
            <a:r>
              <a:rPr lang="en-US" dirty="0" err="1" smtClean="0"/>
              <a:t>GetAllLikers</a:t>
            </a:r>
            <a:r>
              <a:rPr lang="en-US" dirty="0" smtClean="0"/>
              <a:t>()</a:t>
            </a:r>
          </a:p>
          <a:p>
            <a:pPr marL="571500" indent="-571500">
              <a:buFont typeface="Arial" panose="020B0604020202020204" pitchFamily="34" charset="0"/>
              <a:buChar char="•"/>
            </a:pPr>
            <a:r>
              <a:rPr lang="en-US" dirty="0" err="1" smtClean="0"/>
              <a:t>GetMentions</a:t>
            </a:r>
            <a:r>
              <a:rPr lang="en-US" dirty="0" smtClean="0"/>
              <a:t>()</a:t>
            </a:r>
          </a:p>
        </p:txBody>
      </p:sp>
    </p:spTree>
    <p:extLst>
      <p:ext uri="{BB962C8B-B14F-4D97-AF65-F5344CB8AC3E}">
        <p14:creationId xmlns:p14="http://schemas.microsoft.com/office/powerpoint/2010/main" val="288187777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Extending Social</a:t>
            </a:r>
            <a:endParaRPr lang="en-US" dirty="0"/>
          </a:p>
        </p:txBody>
      </p:sp>
      <p:sp>
        <p:nvSpPr>
          <p:cNvPr id="5" name="Text Placeholder 4"/>
          <p:cNvSpPr>
            <a:spLocks noGrp="1"/>
          </p:cNvSpPr>
          <p:nvPr>
            <p:ph type="body" sz="quarter" idx="12"/>
          </p:nvPr>
        </p:nvSpPr>
        <p:spPr/>
        <p:txBody>
          <a:bodyPr/>
          <a:lstStyle/>
          <a:p>
            <a:r>
              <a:rPr lang="en-US" dirty="0" smtClean="0"/>
              <a:t>Andrew Harris</a:t>
            </a:r>
          </a:p>
          <a:p>
            <a:r>
              <a:rPr lang="en-US" dirty="0" smtClean="0"/>
              <a:t>Program Manager</a:t>
            </a:r>
          </a:p>
        </p:txBody>
      </p:sp>
      <p:sp>
        <p:nvSpPr>
          <p:cNvPr id="2" name="Text Placeholder 1"/>
          <p:cNvSpPr>
            <a:spLocks noGrp="1"/>
          </p:cNvSpPr>
          <p:nvPr>
            <p:ph type="body" sz="quarter" idx="13"/>
          </p:nvPr>
        </p:nvSpPr>
        <p:spPr/>
        <p:txBody>
          <a:bodyPr/>
          <a:lstStyle/>
          <a:p>
            <a:r>
              <a:rPr lang="en-US" dirty="0" smtClean="0"/>
              <a:t>SPC227</a:t>
            </a:r>
            <a:endParaRPr lang="en-US" dirty="0"/>
          </a:p>
        </p:txBody>
      </p:sp>
    </p:spTree>
    <p:extLst>
      <p:ext uri="{BB962C8B-B14F-4D97-AF65-F5344CB8AC3E}">
        <p14:creationId xmlns:p14="http://schemas.microsoft.com/office/powerpoint/2010/main" val="40271571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Making conversation</a:t>
            </a:r>
            <a:endParaRPr lang="en-US" dirty="0"/>
          </a:p>
        </p:txBody>
      </p:sp>
      <p:sp>
        <p:nvSpPr>
          <p:cNvPr id="3" name="Text Placeholder 2"/>
          <p:cNvSpPr>
            <a:spLocks noGrp="1"/>
          </p:cNvSpPr>
          <p:nvPr>
            <p:ph type="body" sz="quarter" idx="12"/>
          </p:nvPr>
        </p:nvSpPr>
        <p:spPr/>
        <p:txBody>
          <a:bodyPr/>
          <a:lstStyle/>
          <a:p>
            <a:r>
              <a:rPr lang="en-US" dirty="0" err="1" smtClean="0"/>
              <a:t>Microsoft.SharePoint.Client.Social</a:t>
            </a:r>
            <a:endParaRPr lang="en-US" dirty="0" smtClean="0"/>
          </a:p>
          <a:p>
            <a:r>
              <a:rPr lang="en-US" dirty="0" err="1" smtClean="0"/>
              <a:t>SocialFeedManager</a:t>
            </a:r>
            <a:endParaRPr lang="en-US" dirty="0"/>
          </a:p>
        </p:txBody>
      </p:sp>
    </p:spTree>
    <p:extLst>
      <p:ext uri="{BB962C8B-B14F-4D97-AF65-F5344CB8AC3E}">
        <p14:creationId xmlns:p14="http://schemas.microsoft.com/office/powerpoint/2010/main" val="26842145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Conversations: Key Features</a:t>
            </a:r>
            <a:endParaRPr lang="en-US" dirty="0"/>
          </a:p>
        </p:txBody>
      </p:sp>
      <p:sp>
        <p:nvSpPr>
          <p:cNvPr id="3" name="Text Placeholder 2"/>
          <p:cNvSpPr>
            <a:spLocks noGrp="1"/>
          </p:cNvSpPr>
          <p:nvPr>
            <p:ph type="body" sz="quarter" idx="10"/>
          </p:nvPr>
        </p:nvSpPr>
        <p:spPr>
          <a:xfrm>
            <a:off x="274638" y="1212850"/>
            <a:ext cx="11887200" cy="4124206"/>
          </a:xfrm>
        </p:spPr>
        <p:txBody>
          <a:bodyPr/>
          <a:lstStyle/>
          <a:p>
            <a:r>
              <a:rPr lang="en-US" dirty="0" smtClean="0"/>
              <a:t>Namespace: </a:t>
            </a:r>
            <a:r>
              <a:rPr lang="en-US" dirty="0" err="1" smtClean="0"/>
              <a:t>Microsoft.SharePoint.Client.Social</a:t>
            </a:r>
            <a:endParaRPr lang="en-US" dirty="0" smtClean="0"/>
          </a:p>
          <a:p>
            <a:r>
              <a:rPr lang="en-US" dirty="0" smtClean="0"/>
              <a:t>Class: </a:t>
            </a:r>
            <a:r>
              <a:rPr lang="en-US" dirty="0" err="1" smtClean="0"/>
              <a:t>SocialFeedManager</a:t>
            </a:r>
            <a:endParaRPr lang="en-US" dirty="0" smtClean="0"/>
          </a:p>
          <a:p>
            <a:pPr marL="571500" indent="-571500">
              <a:buFont typeface="Arial" panose="020B0604020202020204" pitchFamily="34" charset="0"/>
              <a:buChar char="•"/>
            </a:pPr>
            <a:r>
              <a:rPr lang="en-US" dirty="0" err="1" smtClean="0"/>
              <a:t>CreatePost</a:t>
            </a:r>
            <a:r>
              <a:rPr lang="en-US" dirty="0" smtClean="0"/>
              <a:t>()</a:t>
            </a:r>
          </a:p>
          <a:p>
            <a:pPr marL="571500" indent="-571500">
              <a:buFont typeface="Arial" panose="020B0604020202020204" pitchFamily="34" charset="0"/>
              <a:buChar char="•"/>
            </a:pPr>
            <a:r>
              <a:rPr lang="en-US" dirty="0" err="1" smtClean="0"/>
              <a:t>DeletePost</a:t>
            </a:r>
            <a:r>
              <a:rPr lang="en-US" dirty="0" smtClean="0"/>
              <a:t>()</a:t>
            </a:r>
          </a:p>
          <a:p>
            <a:pPr marL="571500" indent="-571500">
              <a:buFont typeface="Arial" panose="020B0604020202020204" pitchFamily="34" charset="0"/>
              <a:buChar char="•"/>
            </a:pPr>
            <a:r>
              <a:rPr lang="en-US" dirty="0" err="1" smtClean="0"/>
              <a:t>LikePost</a:t>
            </a:r>
            <a:r>
              <a:rPr lang="en-US" dirty="0" smtClean="0"/>
              <a:t>()</a:t>
            </a:r>
          </a:p>
          <a:p>
            <a:pPr marL="571500" indent="-571500">
              <a:buFont typeface="Arial" panose="020B0604020202020204" pitchFamily="34" charset="0"/>
              <a:buChar char="•"/>
            </a:pPr>
            <a:r>
              <a:rPr lang="en-US" dirty="0" err="1" smtClean="0"/>
              <a:t>UnlikePost</a:t>
            </a:r>
            <a:r>
              <a:rPr lang="en-US" dirty="0" smtClean="0"/>
              <a:t>()</a:t>
            </a:r>
            <a:endParaRPr lang="en-US" dirty="0"/>
          </a:p>
        </p:txBody>
      </p:sp>
    </p:spTree>
    <p:extLst>
      <p:ext uri="{BB962C8B-B14F-4D97-AF65-F5344CB8AC3E}">
        <p14:creationId xmlns:p14="http://schemas.microsoft.com/office/powerpoint/2010/main" val="105344349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summary</a:t>
            </a:r>
            <a:endParaRPr lang="en-US" dirty="0"/>
          </a:p>
        </p:txBody>
      </p:sp>
      <p:sp>
        <p:nvSpPr>
          <p:cNvPr id="3" name="Text Placeholder 2"/>
          <p:cNvSpPr>
            <a:spLocks noGrp="1"/>
          </p:cNvSpPr>
          <p:nvPr>
            <p:ph type="body" sz="quarter" idx="10"/>
          </p:nvPr>
        </p:nvSpPr>
        <p:spPr>
          <a:xfrm>
            <a:off x="274638" y="1212850"/>
            <a:ext cx="11887200" cy="3816429"/>
          </a:xfrm>
        </p:spPr>
        <p:txBody>
          <a:bodyPr/>
          <a:lstStyle/>
          <a:p>
            <a:pPr lvl="0">
              <a:spcBef>
                <a:spcPts val="2400"/>
              </a:spcBef>
            </a:pPr>
            <a:r>
              <a:rPr lang="en-US" dirty="0">
                <a:gradFill>
                  <a:gsLst>
                    <a:gs pos="100000">
                      <a:srgbClr val="61DDFF"/>
                    </a:gs>
                    <a:gs pos="0">
                      <a:srgbClr val="61DDFF"/>
                    </a:gs>
                  </a:gsLst>
                  <a:lin ang="5400000" scaled="0"/>
                </a:gradFill>
              </a:rPr>
              <a:t>Data-driven and platform independent</a:t>
            </a:r>
          </a:p>
          <a:p>
            <a:pPr lvl="1"/>
            <a:r>
              <a:rPr lang="en-US" dirty="0">
                <a:gradFill>
                  <a:gsLst>
                    <a:gs pos="100000">
                      <a:srgbClr val="FFFFFF"/>
                    </a:gs>
                    <a:gs pos="6000">
                      <a:srgbClr val="FFFFFF"/>
                    </a:gs>
                  </a:gsLst>
                  <a:lin ang="5400000" scaled="0"/>
                </a:gradFill>
              </a:rPr>
              <a:t>Easy to use REST and CSOM APIs deliver on any device with a network connection</a:t>
            </a:r>
          </a:p>
          <a:p>
            <a:pPr lvl="1"/>
            <a:r>
              <a:rPr lang="en-US" dirty="0">
                <a:gradFill>
                  <a:gsLst>
                    <a:gs pos="100000">
                      <a:srgbClr val="FFFFFF"/>
                    </a:gs>
                    <a:gs pos="6000">
                      <a:srgbClr val="FFFFFF"/>
                    </a:gs>
                  </a:gsLst>
                  <a:lin ang="5400000" scaled="0"/>
                </a:gradFill>
              </a:rPr>
              <a:t>Separate form from function</a:t>
            </a:r>
          </a:p>
          <a:p>
            <a:pPr lvl="0">
              <a:spcBef>
                <a:spcPts val="2400"/>
              </a:spcBef>
            </a:pPr>
            <a:r>
              <a:rPr lang="en-US" dirty="0">
                <a:gradFill>
                  <a:gsLst>
                    <a:gs pos="100000">
                      <a:srgbClr val="61DDFF"/>
                    </a:gs>
                    <a:gs pos="0">
                      <a:srgbClr val="61DDFF"/>
                    </a:gs>
                  </a:gsLst>
                  <a:lin ang="5400000" scaled="0"/>
                </a:gradFill>
              </a:rPr>
              <a:t>Focus on consumer applications</a:t>
            </a:r>
          </a:p>
          <a:p>
            <a:pPr lvl="1"/>
            <a:r>
              <a:rPr lang="en-US" dirty="0">
                <a:gradFill>
                  <a:gsLst>
                    <a:gs pos="100000">
                      <a:srgbClr val="FFFFFF"/>
                    </a:gs>
                    <a:gs pos="6000">
                      <a:srgbClr val="FFFFFF"/>
                    </a:gs>
                  </a:gsLst>
                  <a:lin ang="5400000" scaled="0"/>
                </a:gradFill>
              </a:rPr>
              <a:t>Mobile and desktop applications, web portals, providing social information in other contexts</a:t>
            </a:r>
          </a:p>
          <a:p>
            <a:pPr lvl="0">
              <a:spcBef>
                <a:spcPts val="2400"/>
              </a:spcBef>
            </a:pPr>
            <a:r>
              <a:rPr lang="en-US" dirty="0">
                <a:gradFill>
                  <a:gsLst>
                    <a:gs pos="100000">
                      <a:srgbClr val="61DDFF"/>
                    </a:gs>
                    <a:gs pos="0">
                      <a:srgbClr val="61DDFF"/>
                    </a:gs>
                  </a:gsLst>
                  <a:lin ang="5400000" scaled="0"/>
                </a:gradFill>
              </a:rPr>
              <a:t>Everything is live</a:t>
            </a:r>
          </a:p>
          <a:p>
            <a:pPr lvl="1"/>
            <a:r>
              <a:rPr lang="en-US" dirty="0">
                <a:gradFill>
                  <a:gsLst>
                    <a:gs pos="100000">
                      <a:srgbClr val="FFFFFF"/>
                    </a:gs>
                    <a:gs pos="6000">
                      <a:srgbClr val="FFFFFF"/>
                    </a:gs>
                  </a:gsLst>
                  <a:lin ang="5400000" scaled="0"/>
                </a:gradFill>
              </a:rPr>
              <a:t>No gatherers or timer jobs getting between you and the latest </a:t>
            </a:r>
            <a:r>
              <a:rPr lang="en-US" dirty="0" smtClean="0">
                <a:gradFill>
                  <a:gsLst>
                    <a:gs pos="100000">
                      <a:srgbClr val="FFFFFF"/>
                    </a:gs>
                    <a:gs pos="6000">
                      <a:srgbClr val="FFFFFF"/>
                    </a:gs>
                  </a:gsLst>
                  <a:lin ang="5400000" scaled="0"/>
                </a:gradFill>
              </a:rPr>
              <a:t>information</a:t>
            </a:r>
            <a:endParaRPr lang="en-US" dirty="0">
              <a:gradFill>
                <a:gsLst>
                  <a:gs pos="100000">
                    <a:srgbClr val="FFFFFF"/>
                  </a:gs>
                  <a:gs pos="6000">
                    <a:srgbClr val="FFFFFF"/>
                  </a:gs>
                </a:gsLst>
                <a:lin ang="5400000" scaled="0"/>
              </a:gradFill>
            </a:endParaRPr>
          </a:p>
        </p:txBody>
      </p:sp>
    </p:spTree>
    <p:extLst>
      <p:ext uri="{BB962C8B-B14F-4D97-AF65-F5344CB8AC3E}">
        <p14:creationId xmlns:p14="http://schemas.microsoft.com/office/powerpoint/2010/main" val="236040139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552025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265535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social?</a:t>
            </a:r>
            <a:endParaRPr lang="en-US" dirty="0"/>
          </a:p>
        </p:txBody>
      </p:sp>
      <p:sp>
        <p:nvSpPr>
          <p:cNvPr id="6" name="TextBox 5"/>
          <p:cNvSpPr txBox="1"/>
          <p:nvPr/>
        </p:nvSpPr>
        <p:spPr>
          <a:xfrm>
            <a:off x="274662" y="2134565"/>
            <a:ext cx="3657600" cy="30839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User Profiles</a:t>
            </a: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a:gradFill>
                <a:gsLst>
                  <a:gs pos="2917">
                    <a:schemeClr val="tx1"/>
                  </a:gs>
                  <a:gs pos="30000">
                    <a:schemeClr val="tx1"/>
                  </a:gs>
                </a:gsLst>
                <a:lin ang="5400000" scaled="0"/>
              </a:gradFill>
            </a:endParaRPr>
          </a:p>
        </p:txBody>
      </p:sp>
      <p:sp>
        <p:nvSpPr>
          <p:cNvPr id="7" name="TextBox 6"/>
          <p:cNvSpPr txBox="1"/>
          <p:nvPr/>
        </p:nvSpPr>
        <p:spPr>
          <a:xfrm>
            <a:off x="4023701" y="2125663"/>
            <a:ext cx="3657600" cy="308392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Following</a:t>
            </a: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p:txBody>
      </p:sp>
      <p:sp>
        <p:nvSpPr>
          <p:cNvPr id="8" name="TextBox 7"/>
          <p:cNvSpPr txBox="1"/>
          <p:nvPr/>
        </p:nvSpPr>
        <p:spPr>
          <a:xfrm>
            <a:off x="7772763" y="2125663"/>
            <a:ext cx="3657600" cy="308392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Feeds</a:t>
            </a: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p:txBody>
      </p:sp>
      <p:pic>
        <p:nvPicPr>
          <p:cNvPr id="12" name="Picture 11"/>
          <p:cNvPicPr>
            <a:picLocks noChangeAspect="1"/>
          </p:cNvPicPr>
          <p:nvPr/>
        </p:nvPicPr>
        <p:blipFill rotWithShape="1">
          <a:blip r:embed="rId3"/>
          <a:srcRect r="44881" b="44899"/>
          <a:stretch/>
        </p:blipFill>
        <p:spPr>
          <a:xfrm>
            <a:off x="457581" y="2716214"/>
            <a:ext cx="3291804" cy="2335512"/>
          </a:xfrm>
          <a:prstGeom prst="rect">
            <a:avLst/>
          </a:prstGeom>
          <a:ln>
            <a:noFill/>
          </a:ln>
          <a:effectLst>
            <a:outerShdw blurRad="190500" algn="tl" rotWithShape="0">
              <a:srgbClr val="000000">
                <a:alpha val="70000"/>
              </a:srgbClr>
            </a:outerShdw>
          </a:effectLst>
        </p:spPr>
      </p:pic>
      <p:pic>
        <p:nvPicPr>
          <p:cNvPr id="13" name="Picture 12"/>
          <p:cNvPicPr>
            <a:picLocks noChangeAspect="1"/>
          </p:cNvPicPr>
          <p:nvPr/>
        </p:nvPicPr>
        <p:blipFill rotWithShape="1">
          <a:blip r:embed="rId4"/>
          <a:srcRect r="43438" b="64241"/>
          <a:stretch/>
        </p:blipFill>
        <p:spPr>
          <a:xfrm>
            <a:off x="7955579" y="2674311"/>
            <a:ext cx="3291804" cy="2377414"/>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5"/>
          <a:stretch>
            <a:fillRect/>
          </a:stretch>
        </p:blipFill>
        <p:spPr>
          <a:xfrm>
            <a:off x="4206579" y="2674311"/>
            <a:ext cx="1494661" cy="2442307"/>
          </a:xfrm>
          <a:prstGeom prst="rect">
            <a:avLst/>
          </a:prstGeom>
        </p:spPr>
      </p:pic>
    </p:spTree>
    <p:extLst>
      <p:ext uri="{BB962C8B-B14F-4D97-AF65-F5344CB8AC3E}">
        <p14:creationId xmlns:p14="http://schemas.microsoft.com/office/powerpoint/2010/main" val="11804055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architecture</a:t>
            </a:r>
            <a:endParaRPr lang="en-US" dirty="0"/>
          </a:p>
        </p:txBody>
      </p:sp>
      <p:sp>
        <p:nvSpPr>
          <p:cNvPr id="4" name="Freeform 3"/>
          <p:cNvSpPr/>
          <p:nvPr/>
        </p:nvSpPr>
        <p:spPr>
          <a:xfrm>
            <a:off x="6388797" y="2959721"/>
            <a:ext cx="4400527" cy="1250156"/>
          </a:xfrm>
          <a:custGeom>
            <a:avLst/>
            <a:gdLst>
              <a:gd name="connsiteX0" fmla="*/ 0 w 4400527"/>
              <a:gd name="connsiteY0" fmla="*/ 125016 h 1250156"/>
              <a:gd name="connsiteX1" fmla="*/ 125016 w 4400527"/>
              <a:gd name="connsiteY1" fmla="*/ 0 h 1250156"/>
              <a:gd name="connsiteX2" fmla="*/ 4275511 w 4400527"/>
              <a:gd name="connsiteY2" fmla="*/ 0 h 1250156"/>
              <a:gd name="connsiteX3" fmla="*/ 4400527 w 4400527"/>
              <a:gd name="connsiteY3" fmla="*/ 125016 h 1250156"/>
              <a:gd name="connsiteX4" fmla="*/ 4400527 w 4400527"/>
              <a:gd name="connsiteY4" fmla="*/ 1125140 h 1250156"/>
              <a:gd name="connsiteX5" fmla="*/ 4275511 w 4400527"/>
              <a:gd name="connsiteY5" fmla="*/ 1250156 h 1250156"/>
              <a:gd name="connsiteX6" fmla="*/ 125016 w 4400527"/>
              <a:gd name="connsiteY6" fmla="*/ 1250156 h 1250156"/>
              <a:gd name="connsiteX7" fmla="*/ 0 w 4400527"/>
              <a:gd name="connsiteY7" fmla="*/ 1125140 h 1250156"/>
              <a:gd name="connsiteX8" fmla="*/ 0 w 4400527"/>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0527" h="1250156">
                <a:moveTo>
                  <a:pt x="0" y="125016"/>
                </a:moveTo>
                <a:cubicBezTo>
                  <a:pt x="0" y="55972"/>
                  <a:pt x="55972" y="0"/>
                  <a:pt x="125016" y="0"/>
                </a:cubicBezTo>
                <a:lnTo>
                  <a:pt x="4275511" y="0"/>
                </a:lnTo>
                <a:cubicBezTo>
                  <a:pt x="4344555" y="0"/>
                  <a:pt x="4400527" y="55972"/>
                  <a:pt x="4400527" y="125016"/>
                </a:cubicBezTo>
                <a:lnTo>
                  <a:pt x="4400527" y="1125140"/>
                </a:lnTo>
                <a:cubicBezTo>
                  <a:pt x="4400527" y="1194184"/>
                  <a:pt x="4344555" y="1250156"/>
                  <a:pt x="4275511"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99000"/>
              <a:hueOff val="0"/>
              <a:satOff val="0"/>
              <a:lumOff val="0"/>
              <a:alphaOff val="0"/>
            </a:schemeClr>
          </a:fillRef>
          <a:effectRef idx="0">
            <a:schemeClr val="accent1">
              <a:tint val="99000"/>
              <a:hueOff val="0"/>
              <a:satOff val="0"/>
              <a:lumOff val="0"/>
              <a:alphaOff val="0"/>
            </a:schemeClr>
          </a:effectRef>
          <a:fontRef idx="minor">
            <a:schemeClr val="lt1"/>
          </a:fontRef>
        </p:style>
        <p:txBody>
          <a:bodyPr spcFirstLastPara="0" vert="horz" wrap="square" lIns="120436" tIns="120436" rIns="120436" bIns="120436" numCol="1" spcCol="1270" anchor="ctr" anchorCtr="0">
            <a:noAutofit/>
          </a:bodyPr>
          <a:lstStyle/>
          <a:p>
            <a:pPr lvl="0" algn="ctr" defTabSz="977900">
              <a:lnSpc>
                <a:spcPct val="90000"/>
              </a:lnSpc>
              <a:spcBef>
                <a:spcPct val="0"/>
              </a:spcBef>
              <a:spcAft>
                <a:spcPct val="35000"/>
              </a:spcAft>
            </a:pPr>
            <a:r>
              <a:rPr lang="en-US" sz="2200" kern="1200" dirty="0" smtClean="0"/>
              <a:t>Content DBs (per-user)</a:t>
            </a:r>
            <a:endParaRPr lang="en-US" sz="2200" kern="1200" dirty="0"/>
          </a:p>
        </p:txBody>
      </p:sp>
      <p:sp>
        <p:nvSpPr>
          <p:cNvPr id="5" name="Freeform 4"/>
          <p:cNvSpPr/>
          <p:nvPr/>
        </p:nvSpPr>
        <p:spPr>
          <a:xfrm>
            <a:off x="1737726" y="1483916"/>
            <a:ext cx="8980843" cy="1250156"/>
          </a:xfrm>
          <a:custGeom>
            <a:avLst/>
            <a:gdLst>
              <a:gd name="connsiteX0" fmla="*/ 0 w 8980843"/>
              <a:gd name="connsiteY0" fmla="*/ 125016 h 1250156"/>
              <a:gd name="connsiteX1" fmla="*/ 125016 w 8980843"/>
              <a:gd name="connsiteY1" fmla="*/ 0 h 1250156"/>
              <a:gd name="connsiteX2" fmla="*/ 8855827 w 8980843"/>
              <a:gd name="connsiteY2" fmla="*/ 0 h 1250156"/>
              <a:gd name="connsiteX3" fmla="*/ 8980843 w 8980843"/>
              <a:gd name="connsiteY3" fmla="*/ 125016 h 1250156"/>
              <a:gd name="connsiteX4" fmla="*/ 8980843 w 8980843"/>
              <a:gd name="connsiteY4" fmla="*/ 1125140 h 1250156"/>
              <a:gd name="connsiteX5" fmla="*/ 8855827 w 8980843"/>
              <a:gd name="connsiteY5" fmla="*/ 1250156 h 1250156"/>
              <a:gd name="connsiteX6" fmla="*/ 125016 w 8980843"/>
              <a:gd name="connsiteY6" fmla="*/ 1250156 h 1250156"/>
              <a:gd name="connsiteX7" fmla="*/ 0 w 8980843"/>
              <a:gd name="connsiteY7" fmla="*/ 1125140 h 1250156"/>
              <a:gd name="connsiteX8" fmla="*/ 0 w 8980843"/>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80843" h="1250156">
                <a:moveTo>
                  <a:pt x="0" y="125016"/>
                </a:moveTo>
                <a:cubicBezTo>
                  <a:pt x="0" y="55972"/>
                  <a:pt x="55972" y="0"/>
                  <a:pt x="125016" y="0"/>
                </a:cubicBezTo>
                <a:lnTo>
                  <a:pt x="8855827" y="0"/>
                </a:lnTo>
                <a:cubicBezTo>
                  <a:pt x="8924871" y="0"/>
                  <a:pt x="8980843" y="55972"/>
                  <a:pt x="8980843" y="125016"/>
                </a:cubicBezTo>
                <a:lnTo>
                  <a:pt x="8980843" y="1125140"/>
                </a:lnTo>
                <a:cubicBezTo>
                  <a:pt x="8980843" y="1194184"/>
                  <a:pt x="8924871" y="1250156"/>
                  <a:pt x="8855827"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shade val="80000"/>
              <a:hueOff val="0"/>
              <a:satOff val="0"/>
              <a:lumOff val="0"/>
              <a:alphaOff val="0"/>
            </a:schemeClr>
          </a:fillRef>
          <a:effectRef idx="0">
            <a:schemeClr val="accent1">
              <a:shade val="80000"/>
              <a:hueOff val="0"/>
              <a:satOff val="0"/>
              <a:lumOff val="0"/>
              <a:alphaOff val="0"/>
            </a:schemeClr>
          </a:effectRef>
          <a:fontRef idx="minor">
            <a:schemeClr val="lt1"/>
          </a:fontRef>
        </p:style>
        <p:txBody>
          <a:bodyPr spcFirstLastPara="0" vert="horz" wrap="square" lIns="230926" tIns="230926" rIns="230926" bIns="230926" numCol="1" spcCol="1270" anchor="ctr" anchorCtr="0">
            <a:noAutofit/>
          </a:bodyPr>
          <a:lstStyle/>
          <a:p>
            <a:pPr lvl="0" algn="ctr" defTabSz="2266950">
              <a:lnSpc>
                <a:spcPct val="90000"/>
              </a:lnSpc>
              <a:spcBef>
                <a:spcPct val="0"/>
              </a:spcBef>
              <a:spcAft>
                <a:spcPct val="35000"/>
              </a:spcAft>
            </a:pPr>
            <a:r>
              <a:rPr lang="en-US" sz="5100" kern="1200" dirty="0" smtClean="0"/>
              <a:t>User Profile Service</a:t>
            </a:r>
            <a:endParaRPr lang="en-US" sz="5100" kern="1200" dirty="0"/>
          </a:p>
        </p:txBody>
      </p:sp>
      <p:grpSp>
        <p:nvGrpSpPr>
          <p:cNvPr id="6" name="Group 5"/>
          <p:cNvGrpSpPr/>
          <p:nvPr/>
        </p:nvGrpSpPr>
        <p:grpSpPr>
          <a:xfrm>
            <a:off x="1737726" y="2888966"/>
            <a:ext cx="2913708" cy="2655207"/>
            <a:chOff x="1510328" y="2888966"/>
            <a:chExt cx="2913708" cy="2655207"/>
          </a:xfrm>
        </p:grpSpPr>
        <p:sp>
          <p:nvSpPr>
            <p:cNvPr id="7" name="Freeform 6"/>
            <p:cNvSpPr/>
            <p:nvPr/>
          </p:nvSpPr>
          <p:spPr>
            <a:xfrm>
              <a:off x="1510328" y="2888966"/>
              <a:ext cx="2913708" cy="1250156"/>
            </a:xfrm>
            <a:custGeom>
              <a:avLst/>
              <a:gdLst>
                <a:gd name="connsiteX0" fmla="*/ 0 w 2913708"/>
                <a:gd name="connsiteY0" fmla="*/ 125016 h 1250156"/>
                <a:gd name="connsiteX1" fmla="*/ 125016 w 2913708"/>
                <a:gd name="connsiteY1" fmla="*/ 0 h 1250156"/>
                <a:gd name="connsiteX2" fmla="*/ 2788692 w 2913708"/>
                <a:gd name="connsiteY2" fmla="*/ 0 h 1250156"/>
                <a:gd name="connsiteX3" fmla="*/ 2913708 w 2913708"/>
                <a:gd name="connsiteY3" fmla="*/ 125016 h 1250156"/>
                <a:gd name="connsiteX4" fmla="*/ 2913708 w 2913708"/>
                <a:gd name="connsiteY4" fmla="*/ 1125140 h 1250156"/>
                <a:gd name="connsiteX5" fmla="*/ 2788692 w 2913708"/>
                <a:gd name="connsiteY5" fmla="*/ 1250156 h 1250156"/>
                <a:gd name="connsiteX6" fmla="*/ 125016 w 2913708"/>
                <a:gd name="connsiteY6" fmla="*/ 1250156 h 1250156"/>
                <a:gd name="connsiteX7" fmla="*/ 0 w 2913708"/>
                <a:gd name="connsiteY7" fmla="*/ 1125140 h 1250156"/>
                <a:gd name="connsiteX8" fmla="*/ 0 w 2913708"/>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3708" h="1250156">
                  <a:moveTo>
                    <a:pt x="0" y="125016"/>
                  </a:moveTo>
                  <a:cubicBezTo>
                    <a:pt x="0" y="55972"/>
                    <a:pt x="55972" y="0"/>
                    <a:pt x="125016" y="0"/>
                  </a:cubicBezTo>
                  <a:lnTo>
                    <a:pt x="2788692" y="0"/>
                  </a:lnTo>
                  <a:cubicBezTo>
                    <a:pt x="2857736" y="0"/>
                    <a:pt x="2913708" y="55972"/>
                    <a:pt x="2913708" y="125016"/>
                  </a:cubicBezTo>
                  <a:lnTo>
                    <a:pt x="2913708" y="1125140"/>
                  </a:lnTo>
                  <a:cubicBezTo>
                    <a:pt x="2913708" y="1194184"/>
                    <a:pt x="2857736" y="1250156"/>
                    <a:pt x="2788692"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99000"/>
                <a:hueOff val="0"/>
                <a:satOff val="0"/>
                <a:lumOff val="0"/>
                <a:alphaOff val="0"/>
              </a:schemeClr>
            </a:fillRef>
            <a:effectRef idx="0">
              <a:schemeClr val="accent1">
                <a:tint val="99000"/>
                <a:hueOff val="0"/>
                <a:satOff val="0"/>
                <a:lumOff val="0"/>
                <a:alphaOff val="0"/>
              </a:schemeClr>
            </a:effectRef>
            <a:fontRef idx="minor">
              <a:schemeClr val="lt1"/>
            </a:fontRef>
          </p:style>
          <p:txBody>
            <a:bodyPr spcFirstLastPara="0" vert="horz" wrap="square" lIns="120436" tIns="120436" rIns="120436" bIns="120436" numCol="1" spcCol="1270" anchor="ctr" anchorCtr="0">
              <a:noAutofit/>
            </a:bodyPr>
            <a:lstStyle/>
            <a:p>
              <a:pPr lvl="0" algn="ctr" defTabSz="977900">
                <a:lnSpc>
                  <a:spcPct val="90000"/>
                </a:lnSpc>
                <a:spcBef>
                  <a:spcPct val="0"/>
                </a:spcBef>
                <a:spcAft>
                  <a:spcPct val="35000"/>
                </a:spcAft>
              </a:pPr>
              <a:r>
                <a:rPr lang="en-US" sz="2200" kern="1200" dirty="0" smtClean="0"/>
                <a:t>Profile DB (per-service)</a:t>
              </a:r>
              <a:endParaRPr lang="en-US" sz="2200" kern="1200" dirty="0"/>
            </a:p>
          </p:txBody>
        </p:sp>
        <p:sp>
          <p:nvSpPr>
            <p:cNvPr id="8" name="Freeform 7"/>
            <p:cNvSpPr/>
            <p:nvPr/>
          </p:nvSpPr>
          <p:spPr>
            <a:xfrm>
              <a:off x="1510328" y="4294017"/>
              <a:ext cx="1426889" cy="1250156"/>
            </a:xfrm>
            <a:custGeom>
              <a:avLst/>
              <a:gdLst>
                <a:gd name="connsiteX0" fmla="*/ 0 w 1426889"/>
                <a:gd name="connsiteY0" fmla="*/ 125016 h 1250156"/>
                <a:gd name="connsiteX1" fmla="*/ 125016 w 1426889"/>
                <a:gd name="connsiteY1" fmla="*/ 0 h 1250156"/>
                <a:gd name="connsiteX2" fmla="*/ 1301873 w 1426889"/>
                <a:gd name="connsiteY2" fmla="*/ 0 h 1250156"/>
                <a:gd name="connsiteX3" fmla="*/ 1426889 w 1426889"/>
                <a:gd name="connsiteY3" fmla="*/ 125016 h 1250156"/>
                <a:gd name="connsiteX4" fmla="*/ 1426889 w 1426889"/>
                <a:gd name="connsiteY4" fmla="*/ 1125140 h 1250156"/>
                <a:gd name="connsiteX5" fmla="*/ 1301873 w 1426889"/>
                <a:gd name="connsiteY5" fmla="*/ 1250156 h 1250156"/>
                <a:gd name="connsiteX6" fmla="*/ 125016 w 1426889"/>
                <a:gd name="connsiteY6" fmla="*/ 1250156 h 1250156"/>
                <a:gd name="connsiteX7" fmla="*/ 0 w 1426889"/>
                <a:gd name="connsiteY7" fmla="*/ 1125140 h 1250156"/>
                <a:gd name="connsiteX8" fmla="*/ 0 w 1426889"/>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889" h="1250156">
                  <a:moveTo>
                    <a:pt x="0" y="125016"/>
                  </a:moveTo>
                  <a:cubicBezTo>
                    <a:pt x="0" y="55972"/>
                    <a:pt x="55972" y="0"/>
                    <a:pt x="125016" y="0"/>
                  </a:cubicBezTo>
                  <a:lnTo>
                    <a:pt x="1301873" y="0"/>
                  </a:lnTo>
                  <a:cubicBezTo>
                    <a:pt x="1370917" y="0"/>
                    <a:pt x="1426889" y="55972"/>
                    <a:pt x="1426889" y="125016"/>
                  </a:cubicBezTo>
                  <a:lnTo>
                    <a:pt x="1426889" y="1125140"/>
                  </a:lnTo>
                  <a:cubicBezTo>
                    <a:pt x="1426889" y="1194184"/>
                    <a:pt x="1370917" y="1250156"/>
                    <a:pt x="1301873"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112816" tIns="112816" rIns="112816" bIns="112816" numCol="1" spcCol="1270" anchor="ctr" anchorCtr="0">
              <a:noAutofit/>
            </a:bodyPr>
            <a:lstStyle/>
            <a:p>
              <a:pPr lvl="0" algn="ctr" defTabSz="889000">
                <a:lnSpc>
                  <a:spcPct val="90000"/>
                </a:lnSpc>
                <a:spcBef>
                  <a:spcPct val="0"/>
                </a:spcBef>
                <a:spcAft>
                  <a:spcPct val="35000"/>
                </a:spcAft>
              </a:pPr>
              <a:r>
                <a:rPr lang="en-US" sz="2000" kern="1200" dirty="0" smtClean="0"/>
                <a:t>People and tag following</a:t>
              </a:r>
              <a:endParaRPr lang="en-US" sz="2000" kern="1200" dirty="0"/>
            </a:p>
          </p:txBody>
        </p:sp>
        <p:sp>
          <p:nvSpPr>
            <p:cNvPr id="9" name="Freeform 8"/>
            <p:cNvSpPr/>
            <p:nvPr/>
          </p:nvSpPr>
          <p:spPr>
            <a:xfrm>
              <a:off x="2997147" y="4294017"/>
              <a:ext cx="1426889" cy="1250156"/>
            </a:xfrm>
            <a:custGeom>
              <a:avLst/>
              <a:gdLst>
                <a:gd name="connsiteX0" fmla="*/ 0 w 1426889"/>
                <a:gd name="connsiteY0" fmla="*/ 125016 h 1250156"/>
                <a:gd name="connsiteX1" fmla="*/ 125016 w 1426889"/>
                <a:gd name="connsiteY1" fmla="*/ 0 h 1250156"/>
                <a:gd name="connsiteX2" fmla="*/ 1301873 w 1426889"/>
                <a:gd name="connsiteY2" fmla="*/ 0 h 1250156"/>
                <a:gd name="connsiteX3" fmla="*/ 1426889 w 1426889"/>
                <a:gd name="connsiteY3" fmla="*/ 125016 h 1250156"/>
                <a:gd name="connsiteX4" fmla="*/ 1426889 w 1426889"/>
                <a:gd name="connsiteY4" fmla="*/ 1125140 h 1250156"/>
                <a:gd name="connsiteX5" fmla="*/ 1301873 w 1426889"/>
                <a:gd name="connsiteY5" fmla="*/ 1250156 h 1250156"/>
                <a:gd name="connsiteX6" fmla="*/ 125016 w 1426889"/>
                <a:gd name="connsiteY6" fmla="*/ 1250156 h 1250156"/>
                <a:gd name="connsiteX7" fmla="*/ 0 w 1426889"/>
                <a:gd name="connsiteY7" fmla="*/ 1125140 h 1250156"/>
                <a:gd name="connsiteX8" fmla="*/ 0 w 1426889"/>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889" h="1250156">
                  <a:moveTo>
                    <a:pt x="0" y="125016"/>
                  </a:moveTo>
                  <a:cubicBezTo>
                    <a:pt x="0" y="55972"/>
                    <a:pt x="55972" y="0"/>
                    <a:pt x="125016" y="0"/>
                  </a:cubicBezTo>
                  <a:lnTo>
                    <a:pt x="1301873" y="0"/>
                  </a:lnTo>
                  <a:cubicBezTo>
                    <a:pt x="1370917" y="0"/>
                    <a:pt x="1426889" y="55972"/>
                    <a:pt x="1426889" y="125016"/>
                  </a:cubicBezTo>
                  <a:lnTo>
                    <a:pt x="1426889" y="1125140"/>
                  </a:lnTo>
                  <a:cubicBezTo>
                    <a:pt x="1426889" y="1194184"/>
                    <a:pt x="1370917" y="1250156"/>
                    <a:pt x="1301873"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112816" tIns="112816" rIns="112816" bIns="112816" numCol="1" spcCol="1270" anchor="ctr" anchorCtr="0">
              <a:noAutofit/>
            </a:bodyPr>
            <a:lstStyle/>
            <a:p>
              <a:pPr lvl="0" algn="ctr" defTabSz="889000">
                <a:lnSpc>
                  <a:spcPct val="90000"/>
                </a:lnSpc>
                <a:spcBef>
                  <a:spcPct val="0"/>
                </a:spcBef>
                <a:spcAft>
                  <a:spcPct val="35000"/>
                </a:spcAft>
              </a:pPr>
              <a:r>
                <a:rPr lang="en-US" sz="2000" kern="1200" dirty="0" smtClean="0"/>
                <a:t>User profile properties</a:t>
              </a:r>
              <a:endParaRPr lang="en-US" sz="2000" kern="1200" dirty="0"/>
            </a:p>
          </p:txBody>
        </p:sp>
      </p:grpSp>
      <p:grpSp>
        <p:nvGrpSpPr>
          <p:cNvPr id="10" name="Group 9"/>
          <p:cNvGrpSpPr/>
          <p:nvPr/>
        </p:nvGrpSpPr>
        <p:grpSpPr>
          <a:xfrm>
            <a:off x="4771293" y="2888966"/>
            <a:ext cx="1426889" cy="2655207"/>
            <a:chOff x="4543895" y="2888966"/>
            <a:chExt cx="1426889" cy="2655207"/>
          </a:xfrm>
        </p:grpSpPr>
        <p:sp>
          <p:nvSpPr>
            <p:cNvPr id="11" name="Freeform 10"/>
            <p:cNvSpPr/>
            <p:nvPr/>
          </p:nvSpPr>
          <p:spPr>
            <a:xfrm>
              <a:off x="4543895" y="2888966"/>
              <a:ext cx="1426889" cy="1250156"/>
            </a:xfrm>
            <a:custGeom>
              <a:avLst/>
              <a:gdLst>
                <a:gd name="connsiteX0" fmla="*/ 0 w 1426889"/>
                <a:gd name="connsiteY0" fmla="*/ 125016 h 1250156"/>
                <a:gd name="connsiteX1" fmla="*/ 125016 w 1426889"/>
                <a:gd name="connsiteY1" fmla="*/ 0 h 1250156"/>
                <a:gd name="connsiteX2" fmla="*/ 1301873 w 1426889"/>
                <a:gd name="connsiteY2" fmla="*/ 0 h 1250156"/>
                <a:gd name="connsiteX3" fmla="*/ 1426889 w 1426889"/>
                <a:gd name="connsiteY3" fmla="*/ 125016 h 1250156"/>
                <a:gd name="connsiteX4" fmla="*/ 1426889 w 1426889"/>
                <a:gd name="connsiteY4" fmla="*/ 1125140 h 1250156"/>
                <a:gd name="connsiteX5" fmla="*/ 1301873 w 1426889"/>
                <a:gd name="connsiteY5" fmla="*/ 1250156 h 1250156"/>
                <a:gd name="connsiteX6" fmla="*/ 125016 w 1426889"/>
                <a:gd name="connsiteY6" fmla="*/ 1250156 h 1250156"/>
                <a:gd name="connsiteX7" fmla="*/ 0 w 1426889"/>
                <a:gd name="connsiteY7" fmla="*/ 1125140 h 1250156"/>
                <a:gd name="connsiteX8" fmla="*/ 0 w 1426889"/>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889" h="1250156">
                  <a:moveTo>
                    <a:pt x="0" y="125016"/>
                  </a:moveTo>
                  <a:cubicBezTo>
                    <a:pt x="0" y="55972"/>
                    <a:pt x="55972" y="0"/>
                    <a:pt x="125016" y="0"/>
                  </a:cubicBezTo>
                  <a:lnTo>
                    <a:pt x="1301873" y="0"/>
                  </a:lnTo>
                  <a:cubicBezTo>
                    <a:pt x="1370917" y="0"/>
                    <a:pt x="1426889" y="55972"/>
                    <a:pt x="1426889" y="125016"/>
                  </a:cubicBezTo>
                  <a:lnTo>
                    <a:pt x="1426889" y="1125140"/>
                  </a:lnTo>
                  <a:cubicBezTo>
                    <a:pt x="1426889" y="1194184"/>
                    <a:pt x="1370917" y="1250156"/>
                    <a:pt x="1301873"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99000"/>
                <a:hueOff val="0"/>
                <a:satOff val="0"/>
                <a:lumOff val="0"/>
                <a:alphaOff val="0"/>
              </a:schemeClr>
            </a:fillRef>
            <a:effectRef idx="0">
              <a:schemeClr val="accent1">
                <a:tint val="99000"/>
                <a:hueOff val="0"/>
                <a:satOff val="0"/>
                <a:lumOff val="0"/>
                <a:alphaOff val="0"/>
              </a:schemeClr>
            </a:effectRef>
            <a:fontRef idx="minor">
              <a:schemeClr val="lt1"/>
            </a:fontRef>
          </p:style>
          <p:txBody>
            <a:bodyPr spcFirstLastPara="0" vert="horz" wrap="square" lIns="120436" tIns="120436" rIns="120436" bIns="120436" numCol="1" spcCol="1270" anchor="ctr" anchorCtr="0">
              <a:noAutofit/>
            </a:bodyPr>
            <a:lstStyle/>
            <a:p>
              <a:pPr lvl="0" algn="ctr" defTabSz="977900">
                <a:lnSpc>
                  <a:spcPct val="90000"/>
                </a:lnSpc>
                <a:spcBef>
                  <a:spcPct val="0"/>
                </a:spcBef>
                <a:spcAft>
                  <a:spcPct val="35000"/>
                </a:spcAft>
              </a:pPr>
              <a:r>
                <a:rPr lang="en-US" sz="2200" kern="1200" dirty="0" smtClean="0"/>
                <a:t>Social DB (per-service)</a:t>
              </a:r>
              <a:endParaRPr lang="en-US" sz="2200" kern="1200" dirty="0"/>
            </a:p>
          </p:txBody>
        </p:sp>
        <p:sp>
          <p:nvSpPr>
            <p:cNvPr id="12" name="Freeform 11"/>
            <p:cNvSpPr/>
            <p:nvPr/>
          </p:nvSpPr>
          <p:spPr>
            <a:xfrm>
              <a:off x="4543895" y="4294017"/>
              <a:ext cx="1426889" cy="1250156"/>
            </a:xfrm>
            <a:custGeom>
              <a:avLst/>
              <a:gdLst>
                <a:gd name="connsiteX0" fmla="*/ 0 w 1426889"/>
                <a:gd name="connsiteY0" fmla="*/ 125016 h 1250156"/>
                <a:gd name="connsiteX1" fmla="*/ 125016 w 1426889"/>
                <a:gd name="connsiteY1" fmla="*/ 0 h 1250156"/>
                <a:gd name="connsiteX2" fmla="*/ 1301873 w 1426889"/>
                <a:gd name="connsiteY2" fmla="*/ 0 h 1250156"/>
                <a:gd name="connsiteX3" fmla="*/ 1426889 w 1426889"/>
                <a:gd name="connsiteY3" fmla="*/ 125016 h 1250156"/>
                <a:gd name="connsiteX4" fmla="*/ 1426889 w 1426889"/>
                <a:gd name="connsiteY4" fmla="*/ 1125140 h 1250156"/>
                <a:gd name="connsiteX5" fmla="*/ 1301873 w 1426889"/>
                <a:gd name="connsiteY5" fmla="*/ 1250156 h 1250156"/>
                <a:gd name="connsiteX6" fmla="*/ 125016 w 1426889"/>
                <a:gd name="connsiteY6" fmla="*/ 1250156 h 1250156"/>
                <a:gd name="connsiteX7" fmla="*/ 0 w 1426889"/>
                <a:gd name="connsiteY7" fmla="*/ 1125140 h 1250156"/>
                <a:gd name="connsiteX8" fmla="*/ 0 w 1426889"/>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889" h="1250156">
                  <a:moveTo>
                    <a:pt x="0" y="125016"/>
                  </a:moveTo>
                  <a:cubicBezTo>
                    <a:pt x="0" y="55972"/>
                    <a:pt x="55972" y="0"/>
                    <a:pt x="125016" y="0"/>
                  </a:cubicBezTo>
                  <a:lnTo>
                    <a:pt x="1301873" y="0"/>
                  </a:lnTo>
                  <a:cubicBezTo>
                    <a:pt x="1370917" y="0"/>
                    <a:pt x="1426889" y="55972"/>
                    <a:pt x="1426889" y="125016"/>
                  </a:cubicBezTo>
                  <a:lnTo>
                    <a:pt x="1426889" y="1125140"/>
                  </a:lnTo>
                  <a:cubicBezTo>
                    <a:pt x="1426889" y="1194184"/>
                    <a:pt x="1370917" y="1250156"/>
                    <a:pt x="1301873"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112816" tIns="112816" rIns="112816" bIns="112816" numCol="1" spcCol="1270" anchor="ctr" anchorCtr="0">
              <a:noAutofit/>
            </a:bodyPr>
            <a:lstStyle/>
            <a:p>
              <a:pPr lvl="0" algn="ctr" defTabSz="889000">
                <a:lnSpc>
                  <a:spcPct val="90000"/>
                </a:lnSpc>
                <a:spcBef>
                  <a:spcPct val="0"/>
                </a:spcBef>
                <a:spcAft>
                  <a:spcPct val="35000"/>
                </a:spcAft>
              </a:pPr>
              <a:r>
                <a:rPr lang="en-US" sz="2000" kern="1200" dirty="0" smtClean="0"/>
                <a:t>Social tags</a:t>
              </a:r>
              <a:endParaRPr lang="en-US" sz="2000" kern="1200" dirty="0"/>
            </a:p>
          </p:txBody>
        </p:sp>
      </p:grpSp>
      <p:sp>
        <p:nvSpPr>
          <p:cNvPr id="13" name="Freeform 12"/>
          <p:cNvSpPr/>
          <p:nvPr/>
        </p:nvSpPr>
        <p:spPr>
          <a:xfrm>
            <a:off x="6318042" y="2888966"/>
            <a:ext cx="4400527" cy="1250156"/>
          </a:xfrm>
          <a:custGeom>
            <a:avLst/>
            <a:gdLst>
              <a:gd name="connsiteX0" fmla="*/ 0 w 4400527"/>
              <a:gd name="connsiteY0" fmla="*/ 125016 h 1250156"/>
              <a:gd name="connsiteX1" fmla="*/ 125016 w 4400527"/>
              <a:gd name="connsiteY1" fmla="*/ 0 h 1250156"/>
              <a:gd name="connsiteX2" fmla="*/ 4275511 w 4400527"/>
              <a:gd name="connsiteY2" fmla="*/ 0 h 1250156"/>
              <a:gd name="connsiteX3" fmla="*/ 4400527 w 4400527"/>
              <a:gd name="connsiteY3" fmla="*/ 125016 h 1250156"/>
              <a:gd name="connsiteX4" fmla="*/ 4400527 w 4400527"/>
              <a:gd name="connsiteY4" fmla="*/ 1125140 h 1250156"/>
              <a:gd name="connsiteX5" fmla="*/ 4275511 w 4400527"/>
              <a:gd name="connsiteY5" fmla="*/ 1250156 h 1250156"/>
              <a:gd name="connsiteX6" fmla="*/ 125016 w 4400527"/>
              <a:gd name="connsiteY6" fmla="*/ 1250156 h 1250156"/>
              <a:gd name="connsiteX7" fmla="*/ 0 w 4400527"/>
              <a:gd name="connsiteY7" fmla="*/ 1125140 h 1250156"/>
              <a:gd name="connsiteX8" fmla="*/ 0 w 4400527"/>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0527" h="1250156">
                <a:moveTo>
                  <a:pt x="0" y="125016"/>
                </a:moveTo>
                <a:cubicBezTo>
                  <a:pt x="0" y="55972"/>
                  <a:pt x="55972" y="0"/>
                  <a:pt x="125016" y="0"/>
                </a:cubicBezTo>
                <a:lnTo>
                  <a:pt x="4275511" y="0"/>
                </a:lnTo>
                <a:cubicBezTo>
                  <a:pt x="4344555" y="0"/>
                  <a:pt x="4400527" y="55972"/>
                  <a:pt x="4400527" y="125016"/>
                </a:cubicBezTo>
                <a:lnTo>
                  <a:pt x="4400527" y="1125140"/>
                </a:lnTo>
                <a:cubicBezTo>
                  <a:pt x="4400527" y="1194184"/>
                  <a:pt x="4344555" y="1250156"/>
                  <a:pt x="4275511"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99000"/>
              <a:hueOff val="0"/>
              <a:satOff val="0"/>
              <a:lumOff val="0"/>
              <a:alphaOff val="0"/>
            </a:schemeClr>
          </a:fillRef>
          <a:effectRef idx="0">
            <a:schemeClr val="accent1">
              <a:tint val="99000"/>
              <a:hueOff val="0"/>
              <a:satOff val="0"/>
              <a:lumOff val="0"/>
              <a:alphaOff val="0"/>
            </a:schemeClr>
          </a:effectRef>
          <a:fontRef idx="minor">
            <a:schemeClr val="lt1"/>
          </a:fontRef>
        </p:style>
        <p:txBody>
          <a:bodyPr spcFirstLastPara="0" vert="horz" wrap="square" lIns="120436" tIns="120436" rIns="120436" bIns="120436" numCol="1" spcCol="1270" anchor="ctr" anchorCtr="0">
            <a:noAutofit/>
          </a:bodyPr>
          <a:lstStyle/>
          <a:p>
            <a:pPr lvl="0" algn="ctr" defTabSz="977900">
              <a:lnSpc>
                <a:spcPct val="90000"/>
              </a:lnSpc>
              <a:spcBef>
                <a:spcPct val="0"/>
              </a:spcBef>
              <a:spcAft>
                <a:spcPct val="35000"/>
              </a:spcAft>
            </a:pPr>
            <a:r>
              <a:rPr lang="en-US" sz="2200" kern="1200" dirty="0" smtClean="0"/>
              <a:t>Content DB</a:t>
            </a:r>
          </a:p>
          <a:p>
            <a:pPr lvl="0" algn="ctr" defTabSz="977900">
              <a:lnSpc>
                <a:spcPct val="90000"/>
              </a:lnSpc>
              <a:spcBef>
                <a:spcPct val="0"/>
              </a:spcBef>
              <a:spcAft>
                <a:spcPct val="35000"/>
              </a:spcAft>
            </a:pPr>
            <a:r>
              <a:rPr lang="en-US" sz="2200" kern="1200" dirty="0" smtClean="0"/>
              <a:t>(site collection per-user)</a:t>
            </a:r>
            <a:endParaRPr lang="en-US" sz="2200" kern="1200" dirty="0"/>
          </a:p>
        </p:txBody>
      </p:sp>
      <p:sp>
        <p:nvSpPr>
          <p:cNvPr id="14" name="Freeform 13"/>
          <p:cNvSpPr/>
          <p:nvPr/>
        </p:nvSpPr>
        <p:spPr>
          <a:xfrm>
            <a:off x="6318042" y="4294017"/>
            <a:ext cx="1426889" cy="1250156"/>
          </a:xfrm>
          <a:custGeom>
            <a:avLst/>
            <a:gdLst>
              <a:gd name="connsiteX0" fmla="*/ 0 w 1426889"/>
              <a:gd name="connsiteY0" fmla="*/ 125016 h 1250156"/>
              <a:gd name="connsiteX1" fmla="*/ 125016 w 1426889"/>
              <a:gd name="connsiteY1" fmla="*/ 0 h 1250156"/>
              <a:gd name="connsiteX2" fmla="*/ 1301873 w 1426889"/>
              <a:gd name="connsiteY2" fmla="*/ 0 h 1250156"/>
              <a:gd name="connsiteX3" fmla="*/ 1426889 w 1426889"/>
              <a:gd name="connsiteY3" fmla="*/ 125016 h 1250156"/>
              <a:gd name="connsiteX4" fmla="*/ 1426889 w 1426889"/>
              <a:gd name="connsiteY4" fmla="*/ 1125140 h 1250156"/>
              <a:gd name="connsiteX5" fmla="*/ 1301873 w 1426889"/>
              <a:gd name="connsiteY5" fmla="*/ 1250156 h 1250156"/>
              <a:gd name="connsiteX6" fmla="*/ 125016 w 1426889"/>
              <a:gd name="connsiteY6" fmla="*/ 1250156 h 1250156"/>
              <a:gd name="connsiteX7" fmla="*/ 0 w 1426889"/>
              <a:gd name="connsiteY7" fmla="*/ 1125140 h 1250156"/>
              <a:gd name="connsiteX8" fmla="*/ 0 w 1426889"/>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889" h="1250156">
                <a:moveTo>
                  <a:pt x="0" y="125016"/>
                </a:moveTo>
                <a:cubicBezTo>
                  <a:pt x="0" y="55972"/>
                  <a:pt x="55972" y="0"/>
                  <a:pt x="125016" y="0"/>
                </a:cubicBezTo>
                <a:lnTo>
                  <a:pt x="1301873" y="0"/>
                </a:lnTo>
                <a:cubicBezTo>
                  <a:pt x="1370917" y="0"/>
                  <a:pt x="1426889" y="55972"/>
                  <a:pt x="1426889" y="125016"/>
                </a:cubicBezTo>
                <a:lnTo>
                  <a:pt x="1426889" y="1125140"/>
                </a:lnTo>
                <a:cubicBezTo>
                  <a:pt x="1426889" y="1194184"/>
                  <a:pt x="1370917" y="1250156"/>
                  <a:pt x="1301873"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112816" tIns="112816" rIns="112816" bIns="112816" numCol="1" spcCol="1270" anchor="ctr" anchorCtr="0">
            <a:noAutofit/>
          </a:bodyPr>
          <a:lstStyle/>
          <a:p>
            <a:pPr lvl="0" algn="ctr" defTabSz="889000">
              <a:lnSpc>
                <a:spcPct val="90000"/>
              </a:lnSpc>
              <a:spcBef>
                <a:spcPct val="0"/>
              </a:spcBef>
              <a:spcAft>
                <a:spcPct val="35000"/>
              </a:spcAft>
            </a:pPr>
            <a:r>
              <a:rPr lang="en-US" sz="2000" kern="1200" dirty="0" smtClean="0"/>
              <a:t>Feed posts</a:t>
            </a:r>
            <a:endParaRPr lang="en-US" sz="2000" kern="1200" dirty="0"/>
          </a:p>
        </p:txBody>
      </p:sp>
      <p:sp>
        <p:nvSpPr>
          <p:cNvPr id="15" name="Freeform 14"/>
          <p:cNvSpPr/>
          <p:nvPr/>
        </p:nvSpPr>
        <p:spPr>
          <a:xfrm>
            <a:off x="7804861" y="4294017"/>
            <a:ext cx="1426889" cy="1250156"/>
          </a:xfrm>
          <a:custGeom>
            <a:avLst/>
            <a:gdLst>
              <a:gd name="connsiteX0" fmla="*/ 0 w 1426889"/>
              <a:gd name="connsiteY0" fmla="*/ 125016 h 1250156"/>
              <a:gd name="connsiteX1" fmla="*/ 125016 w 1426889"/>
              <a:gd name="connsiteY1" fmla="*/ 0 h 1250156"/>
              <a:gd name="connsiteX2" fmla="*/ 1301873 w 1426889"/>
              <a:gd name="connsiteY2" fmla="*/ 0 h 1250156"/>
              <a:gd name="connsiteX3" fmla="*/ 1426889 w 1426889"/>
              <a:gd name="connsiteY3" fmla="*/ 125016 h 1250156"/>
              <a:gd name="connsiteX4" fmla="*/ 1426889 w 1426889"/>
              <a:gd name="connsiteY4" fmla="*/ 1125140 h 1250156"/>
              <a:gd name="connsiteX5" fmla="*/ 1301873 w 1426889"/>
              <a:gd name="connsiteY5" fmla="*/ 1250156 h 1250156"/>
              <a:gd name="connsiteX6" fmla="*/ 125016 w 1426889"/>
              <a:gd name="connsiteY6" fmla="*/ 1250156 h 1250156"/>
              <a:gd name="connsiteX7" fmla="*/ 0 w 1426889"/>
              <a:gd name="connsiteY7" fmla="*/ 1125140 h 1250156"/>
              <a:gd name="connsiteX8" fmla="*/ 0 w 1426889"/>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889" h="1250156">
                <a:moveTo>
                  <a:pt x="0" y="125016"/>
                </a:moveTo>
                <a:cubicBezTo>
                  <a:pt x="0" y="55972"/>
                  <a:pt x="55972" y="0"/>
                  <a:pt x="125016" y="0"/>
                </a:cubicBezTo>
                <a:lnTo>
                  <a:pt x="1301873" y="0"/>
                </a:lnTo>
                <a:cubicBezTo>
                  <a:pt x="1370917" y="0"/>
                  <a:pt x="1426889" y="55972"/>
                  <a:pt x="1426889" y="125016"/>
                </a:cubicBezTo>
                <a:lnTo>
                  <a:pt x="1426889" y="1125140"/>
                </a:lnTo>
                <a:cubicBezTo>
                  <a:pt x="1426889" y="1194184"/>
                  <a:pt x="1370917" y="1250156"/>
                  <a:pt x="1301873"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112816" tIns="112816" rIns="112816" bIns="112816" numCol="1" spcCol="1270" anchor="ctr" anchorCtr="0">
            <a:noAutofit/>
          </a:bodyPr>
          <a:lstStyle/>
          <a:p>
            <a:pPr lvl="0" algn="ctr" defTabSz="889000">
              <a:lnSpc>
                <a:spcPct val="90000"/>
              </a:lnSpc>
              <a:spcBef>
                <a:spcPct val="0"/>
              </a:spcBef>
              <a:spcAft>
                <a:spcPct val="35000"/>
              </a:spcAft>
            </a:pPr>
            <a:r>
              <a:rPr lang="en-US" sz="2000" kern="1200" dirty="0" smtClean="0"/>
              <a:t>Site and document following</a:t>
            </a:r>
            <a:endParaRPr lang="en-US" sz="2000" kern="1200" dirty="0"/>
          </a:p>
        </p:txBody>
      </p:sp>
      <p:sp>
        <p:nvSpPr>
          <p:cNvPr id="16" name="Freeform 15"/>
          <p:cNvSpPr/>
          <p:nvPr/>
        </p:nvSpPr>
        <p:spPr>
          <a:xfrm>
            <a:off x="9291680" y="4294017"/>
            <a:ext cx="1426889" cy="1250156"/>
          </a:xfrm>
          <a:custGeom>
            <a:avLst/>
            <a:gdLst>
              <a:gd name="connsiteX0" fmla="*/ 0 w 1426889"/>
              <a:gd name="connsiteY0" fmla="*/ 125016 h 1250156"/>
              <a:gd name="connsiteX1" fmla="*/ 125016 w 1426889"/>
              <a:gd name="connsiteY1" fmla="*/ 0 h 1250156"/>
              <a:gd name="connsiteX2" fmla="*/ 1301873 w 1426889"/>
              <a:gd name="connsiteY2" fmla="*/ 0 h 1250156"/>
              <a:gd name="connsiteX3" fmla="*/ 1426889 w 1426889"/>
              <a:gd name="connsiteY3" fmla="*/ 125016 h 1250156"/>
              <a:gd name="connsiteX4" fmla="*/ 1426889 w 1426889"/>
              <a:gd name="connsiteY4" fmla="*/ 1125140 h 1250156"/>
              <a:gd name="connsiteX5" fmla="*/ 1301873 w 1426889"/>
              <a:gd name="connsiteY5" fmla="*/ 1250156 h 1250156"/>
              <a:gd name="connsiteX6" fmla="*/ 125016 w 1426889"/>
              <a:gd name="connsiteY6" fmla="*/ 1250156 h 1250156"/>
              <a:gd name="connsiteX7" fmla="*/ 0 w 1426889"/>
              <a:gd name="connsiteY7" fmla="*/ 1125140 h 1250156"/>
              <a:gd name="connsiteX8" fmla="*/ 0 w 1426889"/>
              <a:gd name="connsiteY8" fmla="*/ 125016 h 125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889" h="1250156">
                <a:moveTo>
                  <a:pt x="0" y="125016"/>
                </a:moveTo>
                <a:cubicBezTo>
                  <a:pt x="0" y="55972"/>
                  <a:pt x="55972" y="0"/>
                  <a:pt x="125016" y="0"/>
                </a:cubicBezTo>
                <a:lnTo>
                  <a:pt x="1301873" y="0"/>
                </a:lnTo>
                <a:cubicBezTo>
                  <a:pt x="1370917" y="0"/>
                  <a:pt x="1426889" y="55972"/>
                  <a:pt x="1426889" y="125016"/>
                </a:cubicBezTo>
                <a:lnTo>
                  <a:pt x="1426889" y="1125140"/>
                </a:lnTo>
                <a:cubicBezTo>
                  <a:pt x="1426889" y="1194184"/>
                  <a:pt x="1370917" y="1250156"/>
                  <a:pt x="1301873" y="1250156"/>
                </a:cubicBezTo>
                <a:lnTo>
                  <a:pt x="125016" y="1250156"/>
                </a:lnTo>
                <a:cubicBezTo>
                  <a:pt x="55972" y="1250156"/>
                  <a:pt x="0" y="1194184"/>
                  <a:pt x="0" y="1125140"/>
                </a:cubicBezTo>
                <a:lnTo>
                  <a:pt x="0" y="125016"/>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112816" tIns="112816" rIns="112816" bIns="112816" numCol="1" spcCol="1270" anchor="ctr" anchorCtr="0">
            <a:noAutofit/>
          </a:bodyPr>
          <a:lstStyle/>
          <a:p>
            <a:pPr lvl="0" algn="ctr" defTabSz="889000">
              <a:lnSpc>
                <a:spcPct val="90000"/>
              </a:lnSpc>
              <a:spcBef>
                <a:spcPct val="0"/>
              </a:spcBef>
              <a:spcAft>
                <a:spcPct val="35000"/>
              </a:spcAft>
            </a:pPr>
            <a:r>
              <a:rPr lang="en-US" sz="2000" kern="1200" dirty="0" smtClean="0"/>
              <a:t>Personal storage space</a:t>
            </a:r>
            <a:endParaRPr lang="en-US" sz="2000" kern="1200" dirty="0"/>
          </a:p>
        </p:txBody>
      </p:sp>
    </p:spTree>
    <p:extLst>
      <p:ext uri="{BB962C8B-B14F-4D97-AF65-F5344CB8AC3E}">
        <p14:creationId xmlns:p14="http://schemas.microsoft.com/office/powerpoint/2010/main" val="12762317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14" grpId="0" animBg="1"/>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109091"/>
          </a:xfrm>
        </p:spPr>
        <p:txBody>
          <a:bodyPr/>
          <a:lstStyle/>
          <a:p>
            <a:r>
              <a:rPr lang="en-US" dirty="0" smtClean="0"/>
              <a:t>Distributed caching service removes the need for ‘activity gatherers’ and timer jobs</a:t>
            </a:r>
          </a:p>
          <a:p>
            <a:endParaRPr lang="en-US" dirty="0"/>
          </a:p>
          <a:p>
            <a:r>
              <a:rPr lang="en-US" dirty="0" smtClean="0"/>
              <a:t>All requests are serviced in real-time based on the current state of the social network</a:t>
            </a:r>
          </a:p>
          <a:p>
            <a:endParaRPr lang="en-US" dirty="0"/>
          </a:p>
          <a:p>
            <a:r>
              <a:rPr lang="en-US" dirty="0" smtClean="0"/>
              <a:t>Requests rely on a mix of social databases, the distributed cache, and search index</a:t>
            </a:r>
            <a:endParaRPr lang="en-US" dirty="0"/>
          </a:p>
        </p:txBody>
      </p:sp>
      <p:sp>
        <p:nvSpPr>
          <p:cNvPr id="3" name="Title 2"/>
          <p:cNvSpPr>
            <a:spLocks noGrp="1"/>
          </p:cNvSpPr>
          <p:nvPr>
            <p:ph type="title"/>
          </p:nvPr>
        </p:nvSpPr>
        <p:spPr/>
        <p:txBody>
          <a:bodyPr/>
          <a:lstStyle/>
          <a:p>
            <a:r>
              <a:rPr lang="en-US" dirty="0" smtClean="0"/>
              <a:t>See and do in real-time</a:t>
            </a:r>
            <a:endParaRPr lang="en-US" dirty="0"/>
          </a:p>
        </p:txBody>
      </p:sp>
    </p:spTree>
    <p:extLst>
      <p:ext uri="{BB962C8B-B14F-4D97-AF65-F5344CB8AC3E}">
        <p14:creationId xmlns:p14="http://schemas.microsoft.com/office/powerpoint/2010/main" val="29755121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124206"/>
          </a:xfrm>
        </p:spPr>
        <p:txBody>
          <a:bodyPr/>
          <a:lstStyle/>
          <a:p>
            <a:r>
              <a:rPr lang="en-US" dirty="0" smtClean="0"/>
              <a:t>Client-side object model (CSOM)</a:t>
            </a:r>
          </a:p>
          <a:p>
            <a:pPr lvl="1"/>
            <a:r>
              <a:rPr lang="en-US" dirty="0" smtClean="0"/>
              <a:t>Managed C#, Silverlight, and Windows Phone applications</a:t>
            </a:r>
          </a:p>
          <a:p>
            <a:pPr marL="342900" lvl="1" indent="0">
              <a:buNone/>
            </a:pPr>
            <a:endParaRPr lang="en-US" dirty="0"/>
          </a:p>
          <a:p>
            <a:r>
              <a:rPr lang="en-US" dirty="0" err="1" smtClean="0"/>
              <a:t>Javascript</a:t>
            </a:r>
            <a:r>
              <a:rPr lang="en-US" dirty="0" smtClean="0"/>
              <a:t> Object model (JSOM)</a:t>
            </a:r>
          </a:p>
          <a:p>
            <a:pPr lvl="1"/>
            <a:r>
              <a:rPr lang="en-US" dirty="0" smtClean="0"/>
              <a:t>Web and </a:t>
            </a:r>
            <a:r>
              <a:rPr lang="en-US" dirty="0" err="1" smtClean="0"/>
              <a:t>javascript</a:t>
            </a:r>
            <a:r>
              <a:rPr lang="en-US" dirty="0" smtClean="0"/>
              <a:t> Windows 8 apps made easy</a:t>
            </a:r>
          </a:p>
          <a:p>
            <a:pPr marL="342900" lvl="1" indent="0">
              <a:buNone/>
            </a:pPr>
            <a:endParaRPr lang="en-US" dirty="0"/>
          </a:p>
          <a:p>
            <a:r>
              <a:rPr lang="en-US" dirty="0" smtClean="0"/>
              <a:t>REST</a:t>
            </a:r>
          </a:p>
          <a:p>
            <a:pPr lvl="1"/>
            <a:r>
              <a:rPr lang="en-US" dirty="0" smtClean="0"/>
              <a:t>Platform-independent APIs build on standards like </a:t>
            </a:r>
            <a:r>
              <a:rPr lang="en-US" dirty="0" err="1" smtClean="0"/>
              <a:t>Oauth</a:t>
            </a:r>
            <a:r>
              <a:rPr lang="en-US" dirty="0" smtClean="0"/>
              <a:t> and </a:t>
            </a:r>
            <a:r>
              <a:rPr lang="en-US" dirty="0" err="1" smtClean="0"/>
              <a:t>OData</a:t>
            </a:r>
            <a:endParaRPr lang="en-US" dirty="0"/>
          </a:p>
        </p:txBody>
      </p:sp>
      <p:sp>
        <p:nvSpPr>
          <p:cNvPr id="3" name="Title 2"/>
          <p:cNvSpPr>
            <a:spLocks noGrp="1"/>
          </p:cNvSpPr>
          <p:nvPr>
            <p:ph type="title"/>
          </p:nvPr>
        </p:nvSpPr>
        <p:spPr/>
        <p:txBody>
          <a:bodyPr/>
          <a:lstStyle/>
          <a:p>
            <a:r>
              <a:rPr lang="en-US" dirty="0" smtClean="0"/>
              <a:t>Feature parity on any platform</a:t>
            </a:r>
            <a:endParaRPr lang="en-US" dirty="0"/>
          </a:p>
        </p:txBody>
      </p:sp>
    </p:spTree>
    <p:extLst>
      <p:ext uri="{BB962C8B-B14F-4D97-AF65-F5344CB8AC3E}">
        <p14:creationId xmlns:p14="http://schemas.microsoft.com/office/powerpoint/2010/main" val="70532134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Profiles</a:t>
            </a:r>
            <a:endParaRPr lang="en-US" dirty="0"/>
          </a:p>
        </p:txBody>
      </p:sp>
    </p:spTree>
    <p:extLst>
      <p:ext uri="{BB962C8B-B14F-4D97-AF65-F5344CB8AC3E}">
        <p14:creationId xmlns:p14="http://schemas.microsoft.com/office/powerpoint/2010/main" val="192899564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Authentication and Profiles</a:t>
            </a:r>
            <a:endParaRPr lang="en-US" dirty="0"/>
          </a:p>
        </p:txBody>
      </p:sp>
      <p:sp>
        <p:nvSpPr>
          <p:cNvPr id="3" name="Text Placeholder 2"/>
          <p:cNvSpPr>
            <a:spLocks noGrp="1"/>
          </p:cNvSpPr>
          <p:nvPr>
            <p:ph type="body" sz="quarter" idx="12"/>
          </p:nvPr>
        </p:nvSpPr>
        <p:spPr/>
        <p:txBody>
          <a:bodyPr/>
          <a:lstStyle/>
          <a:p>
            <a:r>
              <a:rPr lang="en-US" smtClean="0"/>
              <a:t>Microsoft.SharePoint.Client.UserProfiles</a:t>
            </a:r>
            <a:endParaRPr lang="en-US" dirty="0" smtClean="0"/>
          </a:p>
          <a:p>
            <a:r>
              <a:rPr lang="en-US" dirty="0" err="1" smtClean="0"/>
              <a:t>PeopleManager</a:t>
            </a:r>
            <a:endParaRPr lang="en-US" dirty="0"/>
          </a:p>
        </p:txBody>
      </p:sp>
    </p:spTree>
    <p:extLst>
      <p:ext uri="{BB962C8B-B14F-4D97-AF65-F5344CB8AC3E}">
        <p14:creationId xmlns:p14="http://schemas.microsoft.com/office/powerpoint/2010/main" val="4394321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Profiles: Key features</a:t>
            </a:r>
            <a:endParaRPr lang="en-US" dirty="0"/>
          </a:p>
        </p:txBody>
      </p:sp>
      <p:sp>
        <p:nvSpPr>
          <p:cNvPr id="3" name="Text Placeholder 2"/>
          <p:cNvSpPr>
            <a:spLocks noGrp="1"/>
          </p:cNvSpPr>
          <p:nvPr>
            <p:ph type="body" sz="quarter" idx="10"/>
          </p:nvPr>
        </p:nvSpPr>
        <p:spPr>
          <a:xfrm>
            <a:off x="274638" y="1212850"/>
            <a:ext cx="11887200" cy="4801314"/>
          </a:xfrm>
        </p:spPr>
        <p:txBody>
          <a:bodyPr/>
          <a:lstStyle/>
          <a:p>
            <a:r>
              <a:rPr lang="en-US" dirty="0" smtClean="0"/>
              <a:t>Namespace: </a:t>
            </a:r>
            <a:r>
              <a:rPr lang="en-US" dirty="0" err="1" smtClean="0"/>
              <a:t>Microsoft.SharePoint.Client.UserProfiles</a:t>
            </a:r>
            <a:endParaRPr lang="en-US" dirty="0" smtClean="0"/>
          </a:p>
          <a:p>
            <a:r>
              <a:rPr lang="en-US" dirty="0" smtClean="0"/>
              <a:t>Class: </a:t>
            </a:r>
            <a:r>
              <a:rPr lang="en-US" dirty="0" err="1" smtClean="0"/>
              <a:t>PeopleManager</a:t>
            </a:r>
            <a:endParaRPr lang="en-US" dirty="0" smtClean="0"/>
          </a:p>
          <a:p>
            <a:pPr marL="571500" indent="-571500">
              <a:buFont typeface="Arial" panose="020B0604020202020204" pitchFamily="34" charset="0"/>
              <a:buChar char="•"/>
            </a:pPr>
            <a:r>
              <a:rPr lang="en-US" dirty="0" err="1" smtClean="0"/>
              <a:t>GetMyProperties</a:t>
            </a:r>
            <a:r>
              <a:rPr lang="en-US" dirty="0" smtClean="0"/>
              <a:t>()</a:t>
            </a:r>
          </a:p>
          <a:p>
            <a:pPr marL="571500" indent="-571500">
              <a:buFont typeface="Arial" panose="020B0604020202020204" pitchFamily="34" charset="0"/>
              <a:buChar char="•"/>
            </a:pPr>
            <a:r>
              <a:rPr lang="en-US" dirty="0" err="1" smtClean="0"/>
              <a:t>GetPropertiesFor</a:t>
            </a:r>
            <a:r>
              <a:rPr lang="en-US" dirty="0" smtClean="0"/>
              <a:t>()</a:t>
            </a:r>
          </a:p>
          <a:p>
            <a:pPr marL="571500" indent="-571500">
              <a:buFont typeface="Arial" panose="020B0604020202020204" pitchFamily="34" charset="0"/>
              <a:buChar char="•"/>
            </a:pPr>
            <a:r>
              <a:rPr lang="en-US" dirty="0" err="1" smtClean="0"/>
              <a:t>SetMyProfilePicture</a:t>
            </a:r>
            <a:r>
              <a:rPr lang="en-US" dirty="0" smtClean="0"/>
              <a:t>()</a:t>
            </a:r>
          </a:p>
          <a:p>
            <a:pPr marL="571500" indent="-571500">
              <a:buFont typeface="Arial" panose="020B0604020202020204" pitchFamily="34" charset="0"/>
              <a:buChar char="•"/>
            </a:pPr>
            <a:endParaRPr lang="en-US" dirty="0"/>
          </a:p>
          <a:p>
            <a:r>
              <a:rPr lang="en-US" dirty="0" smtClean="0"/>
              <a:t>*Profile properties are read-only</a:t>
            </a:r>
            <a:endParaRPr lang="en-US" dirty="0"/>
          </a:p>
        </p:txBody>
      </p:sp>
    </p:spTree>
    <p:extLst>
      <p:ext uri="{BB962C8B-B14F-4D97-AF65-F5344CB8AC3E}">
        <p14:creationId xmlns:p14="http://schemas.microsoft.com/office/powerpoint/2010/main" val="278586358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Andrew Harris</External_x0020_Speaker>
    <Session_x0020_Code xmlns="2295e2e7-0eeb-498e-8716-217bb2ee6ee3">SP227</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Andrew Harris </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2BEF1F2-F30A-454B-9C63-B89A75B6BE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www.w3.org/XML/1998/namespace"/>
    <ds:schemaRef ds:uri="http://purl.org/dc/dcmitype/"/>
    <ds:schemaRef ds:uri="032d541b-1b4e-4d91-93c7-b10533c52f73"/>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230e9df3-be65-4c73-a93b-d1236ebd677e"/>
    <ds:schemaRef ds:uri="2295e2e7-0eeb-498e-8716-217bb2ee6ee3"/>
    <ds:schemaRef ds:uri="http://schemas.microsoft.com/sharepoint/v3"/>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17043</TotalTime>
  <Words>2484</Words>
  <Application>Microsoft Office PowerPoint</Application>
  <PresentationFormat>Custom</PresentationFormat>
  <Paragraphs>246</Paragraphs>
  <Slides>24</Slides>
  <Notes>16</Notes>
  <HiddenSlides>0</HiddenSlides>
  <MMClips>0</MMClips>
  <ScaleCrop>false</ScaleCrop>
  <HeadingPairs>
    <vt:vector size="4" baseType="variant">
      <vt:variant>
        <vt:lpstr>Theme</vt:lpstr>
      </vt:variant>
      <vt:variant>
        <vt:i4>3</vt:i4>
      </vt:variant>
      <vt:variant>
        <vt:lpstr>Slide Titles</vt:lpstr>
      </vt:variant>
      <vt:variant>
        <vt:i4>24</vt:i4>
      </vt:variant>
    </vt:vector>
  </HeadingPairs>
  <TitlesOfParts>
    <vt:vector size="27" baseType="lpstr">
      <vt:lpstr>5-30072_SPC2012_Developer_Template_16x9</vt:lpstr>
      <vt:lpstr>5-30072_SPC2012_Developer_Template_16x9_Light</vt:lpstr>
      <vt:lpstr>5-30072_SPC2012_Business_Template_16x9_Light</vt:lpstr>
      <vt:lpstr>PowerPoint Presentation</vt:lpstr>
      <vt:lpstr>Extending Social</vt:lpstr>
      <vt:lpstr>What is social?</vt:lpstr>
      <vt:lpstr>Storage architecture</vt:lpstr>
      <vt:lpstr>See and do in real-time</vt:lpstr>
      <vt:lpstr>Feature parity on any platform</vt:lpstr>
      <vt:lpstr>User Profiles</vt:lpstr>
      <vt:lpstr>Authentication and Profiles</vt:lpstr>
      <vt:lpstr>Profiles: Key features</vt:lpstr>
      <vt:lpstr>Following</vt:lpstr>
      <vt:lpstr>Following data is distributed</vt:lpstr>
      <vt:lpstr>Following</vt:lpstr>
      <vt:lpstr>Following: Key Features</vt:lpstr>
      <vt:lpstr>Feeds</vt:lpstr>
      <vt:lpstr>Feeds storage overview</vt:lpstr>
      <vt:lpstr>Creating aggregate feeds on-demand</vt:lpstr>
      <vt:lpstr>Feed data structure</vt:lpstr>
      <vt:lpstr>Retrieving feeds</vt:lpstr>
      <vt:lpstr>Feeds: Key features</vt:lpstr>
      <vt:lpstr>Making conversation</vt:lpstr>
      <vt:lpstr>Conversations: Key Features</vt:lpstr>
      <vt:lpstr>In summary</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Extending Social</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927</cp:revision>
  <dcterms:created xsi:type="dcterms:W3CDTF">2012-05-22T07:38:31Z</dcterms:created>
  <dcterms:modified xsi:type="dcterms:W3CDTF">2012-12-05T22:30:28Z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