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 id="2147484218" r:id="rId7"/>
    <p:sldMasterId id="2147484241" r:id="rId8"/>
  </p:sldMasterIdLst>
  <p:notesMasterIdLst>
    <p:notesMasterId r:id="rId39"/>
  </p:notesMasterIdLst>
  <p:handoutMasterIdLst>
    <p:handoutMasterId r:id="rId40"/>
  </p:handoutMasterIdLst>
  <p:sldIdLst>
    <p:sldId id="1055" r:id="rId9"/>
    <p:sldId id="1054" r:id="rId10"/>
    <p:sldId id="1123" r:id="rId11"/>
    <p:sldId id="1117" r:id="rId12"/>
    <p:sldId id="1090" r:id="rId13"/>
    <p:sldId id="1112" r:id="rId14"/>
    <p:sldId id="1091" r:id="rId15"/>
    <p:sldId id="1092" r:id="rId16"/>
    <p:sldId id="1093" r:id="rId17"/>
    <p:sldId id="1110" r:id="rId18"/>
    <p:sldId id="1111" r:id="rId19"/>
    <p:sldId id="1119" r:id="rId20"/>
    <p:sldId id="1105" r:id="rId21"/>
    <p:sldId id="1107" r:id="rId22"/>
    <p:sldId id="1101" r:id="rId23"/>
    <p:sldId id="1118" r:id="rId24"/>
    <p:sldId id="1113" r:id="rId25"/>
    <p:sldId id="1096" r:id="rId26"/>
    <p:sldId id="1120" r:id="rId27"/>
    <p:sldId id="1115" r:id="rId28"/>
    <p:sldId id="1097" r:id="rId29"/>
    <p:sldId id="1122" r:id="rId30"/>
    <p:sldId id="1108" r:id="rId31"/>
    <p:sldId id="1098" r:id="rId32"/>
    <p:sldId id="1099" r:id="rId33"/>
    <p:sldId id="1106" r:id="rId34"/>
    <p:sldId id="1104" r:id="rId35"/>
    <p:sldId id="1109" r:id="rId36"/>
    <p:sldId id="1124" r:id="rId37"/>
    <p:sldId id="1125"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55"/>
            <p14:sldId id="1054"/>
            <p14:sldId id="1123"/>
            <p14:sldId id="1117"/>
            <p14:sldId id="1090"/>
            <p14:sldId id="1112"/>
            <p14:sldId id="1091"/>
            <p14:sldId id="1092"/>
            <p14:sldId id="1093"/>
            <p14:sldId id="1110"/>
            <p14:sldId id="1111"/>
            <p14:sldId id="1119"/>
            <p14:sldId id="1105"/>
            <p14:sldId id="1107"/>
            <p14:sldId id="1101"/>
            <p14:sldId id="1118"/>
            <p14:sldId id="1113"/>
            <p14:sldId id="1096"/>
            <p14:sldId id="1120"/>
            <p14:sldId id="1115"/>
            <p14:sldId id="1097"/>
            <p14:sldId id="1122"/>
            <p14:sldId id="1108"/>
            <p14:sldId id="1098"/>
            <p14:sldId id="1099"/>
            <p14:sldId id="1106"/>
            <p14:sldId id="1104"/>
            <p14:sldId id="1109"/>
            <p14:sldId id="1124"/>
            <p14:sldId id="1125"/>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987" autoAdjust="0"/>
    <p:restoredTop sz="95238" autoAdjust="0"/>
  </p:normalViewPr>
  <p:slideViewPr>
    <p:cSldViewPr snapToGrid="0">
      <p:cViewPr>
        <p:scale>
          <a:sx n="117" d="100"/>
          <a:sy n="117"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62"/>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10:02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40396530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7516254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10351598"/>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80547038"/>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5393344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529491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719462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070005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29287046"/>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5460384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1165034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854778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979635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9085821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9609227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1722645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0778699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2145845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0109985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113458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6875181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84280889"/>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4230507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721028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813106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338303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1774260"/>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889011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00178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64865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5554081"/>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370566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3918293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7161853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5557711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4703687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839017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973529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85183417"/>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87178095"/>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54469714"/>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702500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022402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8184713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31462797"/>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006582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06865711"/>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4845414"/>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90126515"/>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53482704"/>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337675"/>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5152382"/>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3952057"/>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2484908"/>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5538165"/>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9447420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6.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image" Target="../media/image6.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heme" Target="../theme/theme3.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3" Type="http://schemas.openxmlformats.org/officeDocument/2006/relationships/slideLayout" Target="../slideLayouts/slideLayout48.xml"/><Relationship Id="rId21" Type="http://schemas.openxmlformats.org/officeDocument/2006/relationships/slideLayout" Target="../slideLayouts/slideLayout66.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slideLayout" Target="../slideLayouts/slideLayout65.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image" Target="../media/image7.png"/><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theme" Target="../theme/theme4.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21" Type="http://schemas.openxmlformats.org/officeDocument/2006/relationships/slideLayout" Target="../slideLayouts/slideLayout88.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slideLayout" Target="../slideLayouts/slideLayout87.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24" Type="http://schemas.openxmlformats.org/officeDocument/2006/relationships/image" Target="../media/image7.png"/><Relationship Id="rId5" Type="http://schemas.openxmlformats.org/officeDocument/2006/relationships/slideLayout" Target="../slideLayouts/slideLayout72.xml"/><Relationship Id="rId15" Type="http://schemas.openxmlformats.org/officeDocument/2006/relationships/slideLayout" Target="../slideLayouts/slideLayout82.xml"/><Relationship Id="rId23" Type="http://schemas.openxmlformats.org/officeDocument/2006/relationships/theme" Target="../theme/theme5.xml"/><Relationship Id="rId10" Type="http://schemas.openxmlformats.org/officeDocument/2006/relationships/slideLayout" Target="../slideLayouts/slideLayout77.xml"/><Relationship Id="rId19" Type="http://schemas.openxmlformats.org/officeDocument/2006/relationships/slideLayout" Target="../slideLayouts/slideLayout86.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 id="2147484206"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16745242"/>
      </p:ext>
    </p:extLst>
  </p:cSld>
  <p:clrMap bg1="lt1" tx1="dk1" bg2="lt2" tx2="dk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0755842"/>
      </p:ext>
    </p:extLst>
  </p:cSld>
  <p:clrMap bg1="dk1" tx1="lt1" bg2="dk2" tx2="lt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 id="2147484229" r:id="rId11"/>
    <p:sldLayoutId id="2147484230" r:id="rId12"/>
    <p:sldLayoutId id="2147484231" r:id="rId13"/>
    <p:sldLayoutId id="2147484232" r:id="rId14"/>
    <p:sldLayoutId id="2147484233" r:id="rId15"/>
    <p:sldLayoutId id="2147484234" r:id="rId16"/>
    <p:sldLayoutId id="2147484235" r:id="rId17"/>
    <p:sldLayoutId id="2147484236" r:id="rId18"/>
    <p:sldLayoutId id="2147484237" r:id="rId19"/>
    <p:sldLayoutId id="2147484238" r:id="rId20"/>
    <p:sldLayoutId id="2147484239" r:id="rId21"/>
    <p:sldLayoutId id="2147484240"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7516977"/>
      </p:ext>
    </p:extLst>
  </p:cSld>
  <p:clrMap bg1="dk1" tx1="lt1" bg2="dk2" tx2="lt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 id="2147484254" r:id="rId13"/>
    <p:sldLayoutId id="2147484255" r:id="rId14"/>
    <p:sldLayoutId id="2147484256" r:id="rId15"/>
    <p:sldLayoutId id="2147484257" r:id="rId16"/>
    <p:sldLayoutId id="2147484258" r:id="rId17"/>
    <p:sldLayoutId id="2147484259" r:id="rId18"/>
    <p:sldLayoutId id="2147484260" r:id="rId19"/>
    <p:sldLayoutId id="2147484261" r:id="rId20"/>
    <p:sldLayoutId id="2147484262" r:id="rId21"/>
    <p:sldLayoutId id="2147484263"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myspc.sharepointconference.com/" TargetMode="External"/><Relationship Id="rId1" Type="http://schemas.openxmlformats.org/officeDocument/2006/relationships/slideLayout" Target="../slideLayouts/slideLayout4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1.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8.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you can do…</a:t>
            </a:r>
            <a:endParaRPr lang="en-US" dirty="0"/>
          </a:p>
        </p:txBody>
      </p:sp>
      <p:sp>
        <p:nvSpPr>
          <p:cNvPr id="3" name="Text Placeholder 2"/>
          <p:cNvSpPr>
            <a:spLocks noGrp="1"/>
          </p:cNvSpPr>
          <p:nvPr>
            <p:ph type="body" sz="quarter" idx="10"/>
          </p:nvPr>
        </p:nvSpPr>
        <p:spPr/>
        <p:txBody>
          <a:bodyPr/>
          <a:lstStyle/>
          <a:p>
            <a:r>
              <a:rPr lang="en-US" dirty="0" smtClean="0"/>
              <a:t>Get Profiles and Properties</a:t>
            </a:r>
          </a:p>
          <a:p>
            <a:r>
              <a:rPr lang="en-US" dirty="0" smtClean="0"/>
              <a:t>Get Feeds and Replies (some assembly required)</a:t>
            </a:r>
          </a:p>
          <a:p>
            <a:r>
              <a:rPr lang="en-US" dirty="0" smtClean="0"/>
              <a:t>Update the Current Users Picture</a:t>
            </a:r>
          </a:p>
          <a:p>
            <a:r>
              <a:rPr lang="en-US" dirty="0" smtClean="0"/>
              <a:t>Create posts for the current user</a:t>
            </a:r>
          </a:p>
          <a:p>
            <a:endParaRPr lang="en-US" dirty="0" smtClean="0"/>
          </a:p>
          <a:p>
            <a:endParaRPr lang="en-US" dirty="0"/>
          </a:p>
        </p:txBody>
      </p:sp>
    </p:spTree>
    <p:extLst>
      <p:ext uri="{BB962C8B-B14F-4D97-AF65-F5344CB8AC3E}">
        <p14:creationId xmlns:p14="http://schemas.microsoft.com/office/powerpoint/2010/main" val="342348767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you cannot do…</a:t>
            </a:r>
            <a:endParaRPr lang="en-US" dirty="0"/>
          </a:p>
        </p:txBody>
      </p:sp>
      <p:sp>
        <p:nvSpPr>
          <p:cNvPr id="3" name="Text Placeholder 2"/>
          <p:cNvSpPr>
            <a:spLocks noGrp="1"/>
          </p:cNvSpPr>
          <p:nvPr>
            <p:ph type="body" sz="quarter" idx="10"/>
          </p:nvPr>
        </p:nvSpPr>
        <p:spPr/>
        <p:txBody>
          <a:bodyPr/>
          <a:lstStyle/>
          <a:p>
            <a:r>
              <a:rPr lang="en-US" dirty="0" smtClean="0"/>
              <a:t>Find out if an account exists</a:t>
            </a:r>
          </a:p>
          <a:p>
            <a:r>
              <a:rPr lang="en-US" dirty="0" smtClean="0"/>
              <a:t>Create a User Profile</a:t>
            </a:r>
          </a:p>
          <a:p>
            <a:r>
              <a:rPr lang="en-US" dirty="0" smtClean="0"/>
              <a:t>Change a User Profile*</a:t>
            </a:r>
          </a:p>
          <a:p>
            <a:r>
              <a:rPr lang="en-US" dirty="0" smtClean="0"/>
              <a:t>Delete a User Profile</a:t>
            </a:r>
          </a:p>
          <a:p>
            <a:r>
              <a:rPr lang="en-US" dirty="0" smtClean="0"/>
              <a:t>Create posts for another user</a:t>
            </a:r>
            <a:endParaRPr lang="en-US" dirty="0"/>
          </a:p>
        </p:txBody>
      </p:sp>
    </p:spTree>
    <p:extLst>
      <p:ext uri="{BB962C8B-B14F-4D97-AF65-F5344CB8AC3E}">
        <p14:creationId xmlns:p14="http://schemas.microsoft.com/office/powerpoint/2010/main" val="382859919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Social Feeds JOSM</a:t>
            </a:r>
            <a:endParaRPr lang="en-US" dirty="0"/>
          </a:p>
        </p:txBody>
      </p:sp>
    </p:spTree>
    <p:extLst>
      <p:ext uri="{BB962C8B-B14F-4D97-AF65-F5344CB8AC3E}">
        <p14:creationId xmlns:p14="http://schemas.microsoft.com/office/powerpoint/2010/main" val="1605236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Social Feeds JSOM</a:t>
            </a:r>
            <a:endParaRPr lang="en-US" dirty="0"/>
          </a:p>
        </p:txBody>
      </p:sp>
    </p:spTree>
    <p:extLst>
      <p:ext uri="{BB962C8B-B14F-4D97-AF65-F5344CB8AC3E}">
        <p14:creationId xmlns:p14="http://schemas.microsoft.com/office/powerpoint/2010/main" val="40559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Feeds in Search</a:t>
            </a:r>
            <a:endParaRPr lang="en-US" dirty="0"/>
          </a:p>
        </p:txBody>
      </p:sp>
      <p:sp>
        <p:nvSpPr>
          <p:cNvPr id="3" name="Text Placeholder 2"/>
          <p:cNvSpPr>
            <a:spLocks noGrp="1"/>
          </p:cNvSpPr>
          <p:nvPr>
            <p:ph type="body" sz="quarter" idx="10"/>
          </p:nvPr>
        </p:nvSpPr>
        <p:spPr/>
        <p:txBody>
          <a:bodyPr/>
          <a:lstStyle/>
          <a:p>
            <a:r>
              <a:rPr lang="en-US" dirty="0" smtClean="0"/>
              <a:t>Get </a:t>
            </a:r>
            <a:r>
              <a:rPr lang="en-US" dirty="0"/>
              <a:t>a </a:t>
            </a:r>
            <a:r>
              <a:rPr lang="en-US" dirty="0" err="1" smtClean="0"/>
              <a:t>SP.Social.SocialFeedManager</a:t>
            </a:r>
            <a:endParaRPr lang="en-US" dirty="0" smtClean="0"/>
          </a:p>
          <a:p>
            <a:r>
              <a:rPr lang="en-US" dirty="0" smtClean="0"/>
              <a:t>Set the </a:t>
            </a:r>
            <a:r>
              <a:rPr lang="en-US" dirty="0" err="1" smtClean="0"/>
              <a:t>SocialFeedOptions</a:t>
            </a:r>
            <a:endParaRPr lang="en-US" dirty="0" smtClean="0"/>
          </a:p>
          <a:p>
            <a:r>
              <a:rPr lang="en-US" dirty="0" smtClean="0"/>
              <a:t>Choose </a:t>
            </a:r>
            <a:r>
              <a:rPr lang="en-US" dirty="0"/>
              <a:t>your </a:t>
            </a:r>
            <a:r>
              <a:rPr lang="en-US" dirty="0" err="1" smtClean="0"/>
              <a:t>SP.Social.SocialFeedType</a:t>
            </a:r>
            <a:endParaRPr lang="en-US" dirty="0" smtClean="0"/>
          </a:p>
          <a:p>
            <a:r>
              <a:rPr lang="en-US" dirty="0"/>
              <a:t>	</a:t>
            </a:r>
            <a:r>
              <a:rPr lang="en-US" dirty="0" smtClean="0"/>
              <a:t>Personal</a:t>
            </a:r>
          </a:p>
          <a:p>
            <a:r>
              <a:rPr lang="en-US" dirty="0"/>
              <a:t>	</a:t>
            </a:r>
            <a:r>
              <a:rPr lang="en-US" dirty="0" smtClean="0"/>
              <a:t>News</a:t>
            </a:r>
          </a:p>
          <a:p>
            <a:r>
              <a:rPr lang="en-US" dirty="0"/>
              <a:t>	</a:t>
            </a:r>
            <a:r>
              <a:rPr lang="en-US" dirty="0" err="1" smtClean="0"/>
              <a:t>GetFeedFor</a:t>
            </a:r>
            <a:r>
              <a:rPr lang="en-US" dirty="0" smtClean="0"/>
              <a:t>(</a:t>
            </a:r>
            <a:r>
              <a:rPr lang="en-US" dirty="0" err="1" smtClean="0"/>
              <a:t>targetUser</a:t>
            </a:r>
            <a:r>
              <a:rPr lang="en-US" dirty="0" smtClean="0"/>
              <a:t>)</a:t>
            </a:r>
          </a:p>
          <a:p>
            <a:r>
              <a:rPr lang="en-US" dirty="0" smtClean="0"/>
              <a:t>Execute the query (or </a:t>
            </a:r>
            <a:r>
              <a:rPr lang="en-US" dirty="0" err="1" smtClean="0"/>
              <a:t>queryAsync</a:t>
            </a:r>
            <a:r>
              <a:rPr lang="en-US" dirty="0" smtClean="0"/>
              <a:t>)</a:t>
            </a:r>
            <a:r>
              <a:rPr lang="en-US" dirty="0"/>
              <a:t>	</a:t>
            </a:r>
          </a:p>
        </p:txBody>
      </p:sp>
    </p:spTree>
    <p:extLst>
      <p:ext uri="{BB962C8B-B14F-4D97-AF65-F5344CB8AC3E}">
        <p14:creationId xmlns:p14="http://schemas.microsoft.com/office/powerpoint/2010/main" val="167078707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Access Social Feeds</a:t>
            </a:r>
            <a:endParaRPr lang="en-US" dirty="0"/>
          </a:p>
        </p:txBody>
      </p:sp>
      <p:sp>
        <p:nvSpPr>
          <p:cNvPr id="4" name="Text Placeholder 3"/>
          <p:cNvSpPr>
            <a:spLocks noGrp="1"/>
          </p:cNvSpPr>
          <p:nvPr>
            <p:ph type="body" sz="quarter" idx="10"/>
          </p:nvPr>
        </p:nvSpPr>
        <p:spPr/>
        <p:txBody>
          <a:bodyPr/>
          <a:lstStyle/>
          <a:p>
            <a:endParaRPr lang="en-US"/>
          </a:p>
        </p:txBody>
      </p:sp>
      <p:pic>
        <p:nvPicPr>
          <p:cNvPr id="3" name="Picture 2"/>
          <p:cNvPicPr>
            <a:picLocks noChangeAspect="1"/>
          </p:cNvPicPr>
          <p:nvPr/>
        </p:nvPicPr>
        <p:blipFill>
          <a:blip r:embed="rId2"/>
          <a:stretch>
            <a:fillRect/>
          </a:stretch>
        </p:blipFill>
        <p:spPr>
          <a:xfrm>
            <a:off x="1874838" y="1212849"/>
            <a:ext cx="8610600" cy="5647620"/>
          </a:xfrm>
          <a:prstGeom prst="rect">
            <a:avLst/>
          </a:prstGeom>
        </p:spPr>
      </p:pic>
    </p:spTree>
    <p:extLst>
      <p:ext uri="{BB962C8B-B14F-4D97-AF65-F5344CB8AC3E}">
        <p14:creationId xmlns:p14="http://schemas.microsoft.com/office/powerpoint/2010/main" val="316731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Social Feeds REST</a:t>
            </a:r>
            <a:endParaRPr lang="en-US" dirty="0"/>
          </a:p>
        </p:txBody>
      </p:sp>
    </p:spTree>
    <p:extLst>
      <p:ext uri="{BB962C8B-B14F-4D97-AF65-F5344CB8AC3E}">
        <p14:creationId xmlns:p14="http://schemas.microsoft.com/office/powerpoint/2010/main" val="1173706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Social REST API</a:t>
            </a:r>
            <a:endParaRPr lang="en-US" dirty="0"/>
          </a:p>
        </p:txBody>
      </p:sp>
    </p:spTree>
    <p:extLst>
      <p:ext uri="{BB962C8B-B14F-4D97-AF65-F5344CB8AC3E}">
        <p14:creationId xmlns:p14="http://schemas.microsoft.com/office/powerpoint/2010/main" val="128144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REST </a:t>
            </a:r>
            <a:r>
              <a:rPr lang="en-US" dirty="0" smtClean="0"/>
              <a:t>URLs</a:t>
            </a:r>
            <a:endParaRPr lang="en-US" dirty="0"/>
          </a:p>
        </p:txBody>
      </p:sp>
      <p:sp>
        <p:nvSpPr>
          <p:cNvPr id="6" name="Text Placeholder 5"/>
          <p:cNvSpPr>
            <a:spLocks noGrp="1"/>
          </p:cNvSpPr>
          <p:nvPr>
            <p:ph type="body" sz="quarter" idx="10"/>
          </p:nvPr>
        </p:nvSpPr>
        <p:spPr/>
        <p:txBody>
          <a:bodyPr/>
          <a:lstStyle/>
          <a:p>
            <a:r>
              <a:rPr lang="en-US" dirty="0" smtClean="0"/>
              <a:t>Social Feed</a:t>
            </a:r>
          </a:p>
          <a:p>
            <a:r>
              <a:rPr lang="en-US" dirty="0" smtClean="0"/>
              <a:t>http://&lt;site&gt;/_</a:t>
            </a:r>
            <a:r>
              <a:rPr lang="en-US" dirty="0"/>
              <a:t>api/social.feed/my/Feed/Post</a:t>
            </a:r>
          </a:p>
          <a:p>
            <a:r>
              <a:rPr lang="en-US" dirty="0"/>
              <a:t>http</a:t>
            </a:r>
            <a:r>
              <a:rPr lang="en-US" dirty="0" smtClean="0"/>
              <a:t>://&lt;site&gt;/_</a:t>
            </a:r>
            <a:r>
              <a:rPr lang="en-US" dirty="0"/>
              <a:t>api/social.feed/post/Reply</a:t>
            </a:r>
          </a:p>
          <a:p>
            <a:endParaRPr lang="en-US" dirty="0" smtClean="0"/>
          </a:p>
          <a:p>
            <a:r>
              <a:rPr lang="en-US" dirty="0" smtClean="0"/>
              <a:t>Site Feed</a:t>
            </a:r>
          </a:p>
          <a:p>
            <a:r>
              <a:rPr lang="en-US" sz="3200" dirty="0" smtClean="0"/>
              <a:t>/_</a:t>
            </a:r>
            <a:r>
              <a:rPr lang="en-US" sz="3200" dirty="0" err="1"/>
              <a:t>api</a:t>
            </a:r>
            <a:r>
              <a:rPr lang="en-US" sz="3200" dirty="0"/>
              <a:t>/</a:t>
            </a:r>
            <a:r>
              <a:rPr lang="en-US" sz="3200" dirty="0" err="1"/>
              <a:t>social.feed</a:t>
            </a:r>
            <a:r>
              <a:rPr lang="en-US" sz="3200" dirty="0"/>
              <a:t>/actor(item=@v)/feed?@v</a:t>
            </a:r>
            <a:r>
              <a:rPr lang="en-US" sz="3200" dirty="0" smtClean="0"/>
              <a:t>=‘site/newsfeed.aspx’</a:t>
            </a:r>
            <a:endParaRPr lang="en-US" dirty="0" smtClean="0"/>
          </a:p>
        </p:txBody>
      </p:sp>
    </p:spTree>
    <p:extLst>
      <p:ext uri="{BB962C8B-B14F-4D97-AF65-F5344CB8AC3E}">
        <p14:creationId xmlns:p14="http://schemas.microsoft.com/office/powerpoint/2010/main" val="338142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xEl>
                                              <p:pRg st="4" end="4"/>
                                            </p:txEl>
                                          </p:spTgt>
                                        </p:tgtEl>
                                        <p:attrNameLst>
                                          <p:attrName>style.visibility</p:attrName>
                                        </p:attrNameLst>
                                      </p:cBhvr>
                                      <p:to>
                                        <p:strVal val="visible"/>
                                      </p:to>
                                    </p:set>
                                    <p:animEffect transition="in" filter="fade">
                                      <p:cBhvr>
                                        <p:cTn id="20" dur="500"/>
                                        <p:tgtEl>
                                          <p:spTgt spid="6">
                                            <p:txEl>
                                              <p:pRg st="4" end="4"/>
                                            </p:txEl>
                                          </p:spTgt>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6">
                                            <p:txEl>
                                              <p:pRg st="5" end="5"/>
                                            </p:txEl>
                                          </p:spTgt>
                                        </p:tgtEl>
                                        <p:attrNameLst>
                                          <p:attrName>style.visibility</p:attrName>
                                        </p:attrNameLst>
                                      </p:cBhvr>
                                      <p:to>
                                        <p:strVal val="visible"/>
                                      </p:to>
                                    </p:set>
                                    <p:animEffect transition="in" filter="fade">
                                      <p:cBhvr>
                                        <p:cTn id="24"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Response</a:t>
            </a:r>
            <a:endParaRPr lang="en-US" dirty="0"/>
          </a:p>
        </p:txBody>
      </p:sp>
      <p:sp>
        <p:nvSpPr>
          <p:cNvPr id="3" name="Text Placeholder 2"/>
          <p:cNvSpPr>
            <a:spLocks noGrp="1"/>
          </p:cNvSpPr>
          <p:nvPr>
            <p:ph type="body" sz="quarter" idx="10"/>
          </p:nvPr>
        </p:nvSpPr>
        <p:spPr/>
        <p:txBody>
          <a:bodyPr/>
          <a:lstStyle/>
          <a:p>
            <a:r>
              <a:rPr lang="en-US" sz="2600" dirty="0">
                <a:latin typeface="Courier New" panose="02070309020205020404" pitchFamily="49" charset="0"/>
                <a:cs typeface="Courier New" panose="02070309020205020404" pitchFamily="49" charset="0"/>
              </a:rPr>
              <a:t>"</a:t>
            </a:r>
            <a:r>
              <a:rPr lang="en-US" sz="2600" dirty="0" err="1">
                <a:latin typeface="Courier New" panose="02070309020205020404" pitchFamily="49" charset="0"/>
                <a:cs typeface="Courier New" panose="02070309020205020404" pitchFamily="49" charset="0"/>
              </a:rPr>
              <a:t>SocialFeed</a:t>
            </a:r>
            <a:r>
              <a:rPr lang="en-US" sz="2600" dirty="0">
                <a:latin typeface="Courier New" panose="02070309020205020404" pitchFamily="49" charset="0"/>
                <a:cs typeface="Courier New" panose="02070309020205020404" pitchFamily="49" charset="0"/>
              </a:rPr>
              <a:t>": {</a:t>
            </a:r>
          </a:p>
          <a:p>
            <a:r>
              <a:rPr lang="en-US" sz="2600" dirty="0" smtClean="0">
                <a:latin typeface="Courier New" panose="02070309020205020404" pitchFamily="49" charset="0"/>
                <a:cs typeface="Courier New" panose="02070309020205020404" pitchFamily="49" charset="0"/>
              </a:rPr>
              <a:t>  "</a:t>
            </a:r>
            <a:r>
              <a:rPr lang="en-US" sz="2600" dirty="0">
                <a:latin typeface="Courier New" panose="02070309020205020404" pitchFamily="49" charset="0"/>
                <a:cs typeface="Courier New" panose="02070309020205020404" pitchFamily="49" charset="0"/>
              </a:rPr>
              <a:t>Threads": {</a:t>
            </a:r>
          </a:p>
          <a:p>
            <a:r>
              <a:rPr lang="en-US" sz="2600" dirty="0" smtClean="0">
                <a:latin typeface="Courier New" panose="02070309020205020404" pitchFamily="49" charset="0"/>
                <a:cs typeface="Courier New" panose="02070309020205020404" pitchFamily="49" charset="0"/>
              </a:rPr>
              <a:t>    "</a:t>
            </a:r>
            <a:r>
              <a:rPr lang="en-US" sz="2600" dirty="0">
                <a:latin typeface="Courier New" panose="02070309020205020404" pitchFamily="49" charset="0"/>
                <a:cs typeface="Courier New" panose="02070309020205020404" pitchFamily="49" charset="0"/>
              </a:rPr>
              <a:t>Actors": {</a:t>
            </a:r>
          </a:p>
          <a:p>
            <a:r>
              <a:rPr lang="en-US" sz="2600" dirty="0" smtClean="0">
                <a:latin typeface="Courier New" panose="02070309020205020404" pitchFamily="49" charset="0"/>
                <a:cs typeface="Courier New" panose="02070309020205020404" pitchFamily="49" charset="0"/>
              </a:rPr>
              <a:t>      "</a:t>
            </a:r>
            <a:r>
              <a:rPr lang="en-US" sz="2600" dirty="0" err="1">
                <a:latin typeface="Courier New" panose="02070309020205020404" pitchFamily="49" charset="0"/>
                <a:cs typeface="Courier New" panose="02070309020205020404" pitchFamily="49" charset="0"/>
              </a:rPr>
              <a:t>AccountName</a:t>
            </a:r>
            <a:r>
              <a:rPr lang="en-US" sz="2600" dirty="0">
                <a:latin typeface="Courier New" panose="02070309020205020404" pitchFamily="49" charset="0"/>
                <a:cs typeface="Courier New" panose="02070309020205020404" pitchFamily="49" charset="0"/>
              </a:rPr>
              <a:t>": "DHT\\ruby",</a:t>
            </a:r>
          </a:p>
          <a:p>
            <a:r>
              <a:rPr lang="en-US" sz="2600" dirty="0" smtClean="0">
                <a:latin typeface="Courier New" panose="02070309020205020404" pitchFamily="49" charset="0"/>
                <a:cs typeface="Courier New" panose="02070309020205020404" pitchFamily="49" charset="0"/>
              </a:rPr>
              <a:t>      "</a:t>
            </a:r>
            <a:r>
              <a:rPr lang="en-US" sz="2600" dirty="0" err="1">
                <a:latin typeface="Courier New" panose="02070309020205020404" pitchFamily="49" charset="0"/>
                <a:cs typeface="Courier New" panose="02070309020205020404" pitchFamily="49" charset="0"/>
              </a:rPr>
              <a:t>ActorType</a:t>
            </a:r>
            <a:r>
              <a:rPr lang="en-US" sz="2600" dirty="0">
                <a:latin typeface="Courier New" panose="02070309020205020404" pitchFamily="49" charset="0"/>
                <a:cs typeface="Courier New" panose="02070309020205020404" pitchFamily="49" charset="0"/>
              </a:rPr>
              <a:t>": 0,</a:t>
            </a:r>
          </a:p>
          <a:p>
            <a:r>
              <a:rPr lang="en-US" sz="2600" dirty="0" smtClean="0">
                <a:latin typeface="Courier New" panose="02070309020205020404" pitchFamily="49" charset="0"/>
                <a:cs typeface="Courier New" panose="02070309020205020404" pitchFamily="49" charset="0"/>
              </a:rPr>
              <a:t>      "</a:t>
            </a:r>
            <a:r>
              <a:rPr lang="en-US" sz="2600" dirty="0" err="1">
                <a:latin typeface="Courier New" panose="02070309020205020404" pitchFamily="49" charset="0"/>
                <a:cs typeface="Courier New" panose="02070309020205020404" pitchFamily="49" charset="0"/>
              </a:rPr>
              <a:t>CanFollow</a:t>
            </a:r>
            <a:r>
              <a:rPr lang="en-US" sz="2600" dirty="0">
                <a:latin typeface="Courier New" panose="02070309020205020404" pitchFamily="49" charset="0"/>
                <a:cs typeface="Courier New" panose="02070309020205020404" pitchFamily="49" charset="0"/>
              </a:rPr>
              <a:t>": true,</a:t>
            </a:r>
          </a:p>
          <a:p>
            <a:r>
              <a:rPr lang="en-US" sz="2600" dirty="0" smtClean="0">
                <a:latin typeface="Courier New" panose="02070309020205020404" pitchFamily="49" charset="0"/>
                <a:cs typeface="Courier New" panose="02070309020205020404" pitchFamily="49" charset="0"/>
              </a:rPr>
              <a:t>      "</a:t>
            </a:r>
            <a:r>
              <a:rPr lang="en-US" sz="2600" dirty="0" err="1">
                <a:latin typeface="Courier New" panose="02070309020205020404" pitchFamily="49" charset="0"/>
                <a:cs typeface="Courier New" panose="02070309020205020404" pitchFamily="49" charset="0"/>
              </a:rPr>
              <a:t>EmailAddress</a:t>
            </a:r>
            <a:r>
              <a:rPr lang="en-US" sz="2600" dirty="0">
                <a:latin typeface="Courier New" panose="02070309020205020404" pitchFamily="49" charset="0"/>
                <a:cs typeface="Courier New" panose="02070309020205020404" pitchFamily="49" charset="0"/>
              </a:rPr>
              <a:t>": "ruby@doghousetoys.com",</a:t>
            </a:r>
          </a:p>
          <a:p>
            <a:r>
              <a:rPr lang="en-US" sz="2600" dirty="0" smtClean="0">
                <a:latin typeface="Courier New" panose="02070309020205020404" pitchFamily="49" charset="0"/>
                <a:cs typeface="Courier New" panose="02070309020205020404" pitchFamily="49" charset="0"/>
              </a:rPr>
              <a:t>      "</a:t>
            </a:r>
            <a:r>
              <a:rPr lang="en-US" sz="2600" dirty="0" err="1">
                <a:latin typeface="Courier New" panose="02070309020205020404" pitchFamily="49" charset="0"/>
                <a:cs typeface="Courier New" panose="02070309020205020404" pitchFamily="49" charset="0"/>
              </a:rPr>
              <a:t>ImageUri</a:t>
            </a:r>
            <a:r>
              <a:rPr lang="en-US" sz="2600" dirty="0">
                <a:latin typeface="Courier New" panose="02070309020205020404" pitchFamily="49" charset="0"/>
                <a:cs typeface="Courier New" panose="02070309020205020404" pitchFamily="49" charset="0"/>
              </a:rPr>
              <a:t>": "http://</a:t>
            </a:r>
            <a:r>
              <a:rPr lang="en-US" sz="2600" dirty="0" smtClean="0">
                <a:latin typeface="Courier New" panose="02070309020205020404" pitchFamily="49" charset="0"/>
                <a:cs typeface="Courier New" panose="02070309020205020404" pitchFamily="49" charset="0"/>
              </a:rPr>
              <a:t>mysite:80/User%20Photos/</a:t>
            </a:r>
            <a:r>
              <a:rPr lang="en-US" sz="2600" dirty="0" err="1" smtClean="0">
                <a:latin typeface="Courier New" panose="02070309020205020404" pitchFamily="49" charset="0"/>
                <a:cs typeface="Courier New" panose="02070309020205020404" pitchFamily="49" charset="0"/>
              </a:rPr>
              <a:t>Profi</a:t>
            </a:r>
            <a:r>
              <a:rPr lang="en-US" sz="2600" dirty="0" smtClean="0">
                <a:latin typeface="Courier New" panose="02070309020205020404" pitchFamily="49" charset="0"/>
                <a:cs typeface="Courier New" panose="02070309020205020404" pitchFamily="49" charset="0"/>
              </a:rPr>
              <a:t>...</a:t>
            </a:r>
            <a:endParaRPr lang="en-US" sz="2600" dirty="0">
              <a:latin typeface="Courier New" panose="02070309020205020404" pitchFamily="49" charset="0"/>
              <a:cs typeface="Courier New" panose="02070309020205020404" pitchFamily="49" charset="0"/>
            </a:endParaRPr>
          </a:p>
          <a:p>
            <a:r>
              <a:rPr lang="en-US" sz="2600" dirty="0" smtClean="0">
                <a:latin typeface="Courier New" panose="02070309020205020404" pitchFamily="49" charset="0"/>
                <a:cs typeface="Courier New" panose="02070309020205020404" pitchFamily="49" charset="0"/>
              </a:rPr>
              <a:t>      "</a:t>
            </a:r>
            <a:r>
              <a:rPr lang="en-US" sz="2600" dirty="0" err="1">
                <a:latin typeface="Courier New" panose="02070309020205020404" pitchFamily="49" charset="0"/>
                <a:cs typeface="Courier New" panose="02070309020205020404" pitchFamily="49" charset="0"/>
              </a:rPr>
              <a:t>IsFollowed</a:t>
            </a:r>
            <a:r>
              <a:rPr lang="en-US" sz="2600" dirty="0">
                <a:latin typeface="Courier New" panose="02070309020205020404" pitchFamily="49" charset="0"/>
                <a:cs typeface="Courier New" panose="02070309020205020404" pitchFamily="49" charset="0"/>
              </a:rPr>
              <a:t>": true,</a:t>
            </a:r>
          </a:p>
          <a:p>
            <a:r>
              <a:rPr lang="en-US" sz="2600" dirty="0" smtClean="0">
                <a:latin typeface="Courier New" panose="02070309020205020404" pitchFamily="49" charset="0"/>
                <a:cs typeface="Courier New" panose="02070309020205020404" pitchFamily="49" charset="0"/>
              </a:rPr>
              <a:t>      "</a:t>
            </a:r>
            <a:r>
              <a:rPr lang="en-US" sz="2600" dirty="0">
                <a:latin typeface="Courier New" panose="02070309020205020404" pitchFamily="49" charset="0"/>
                <a:cs typeface="Courier New" panose="02070309020205020404" pitchFamily="49" charset="0"/>
              </a:rPr>
              <a:t>Name": "Ruby McDermott",</a:t>
            </a:r>
          </a:p>
          <a:p>
            <a:r>
              <a:rPr lang="en-US" sz="2600" dirty="0" smtClean="0">
                <a:latin typeface="Courier New" panose="02070309020205020404" pitchFamily="49" charset="0"/>
                <a:cs typeface="Courier New" panose="02070309020205020404" pitchFamily="49" charset="0"/>
              </a:rPr>
              <a:t>      "</a:t>
            </a:r>
            <a:r>
              <a:rPr lang="en-US" sz="2600" dirty="0" err="1">
                <a:latin typeface="Courier New" panose="02070309020205020404" pitchFamily="49" charset="0"/>
                <a:cs typeface="Courier New" panose="02070309020205020404" pitchFamily="49" charset="0"/>
              </a:rPr>
              <a:t>PersonalSiteUri</a:t>
            </a:r>
            <a:r>
              <a:rPr lang="en-US" sz="2600" dirty="0">
                <a:latin typeface="Courier New" panose="02070309020205020404" pitchFamily="49" charset="0"/>
                <a:cs typeface="Courier New" panose="02070309020205020404" pitchFamily="49" charset="0"/>
              </a:rPr>
              <a:t>": "http://mysite:80/personal/ruby",</a:t>
            </a:r>
          </a:p>
          <a:p>
            <a:r>
              <a:rPr lang="en-US" sz="2600" dirty="0" smtClean="0">
                <a:latin typeface="Courier New" panose="02070309020205020404" pitchFamily="49" charset="0"/>
                <a:cs typeface="Courier New" panose="02070309020205020404" pitchFamily="49" charset="0"/>
              </a:rPr>
              <a:t>      "</a:t>
            </a:r>
            <a:r>
              <a:rPr lang="en-US" sz="2600" dirty="0" err="1">
                <a:latin typeface="Courier New" panose="02070309020205020404" pitchFamily="49" charset="0"/>
                <a:cs typeface="Courier New" panose="02070309020205020404" pitchFamily="49" charset="0"/>
              </a:rPr>
              <a:t>StatusText</a:t>
            </a:r>
            <a:r>
              <a:rPr lang="en-US" sz="2600" dirty="0">
                <a:latin typeface="Courier New" panose="02070309020205020404" pitchFamily="49" charset="0"/>
                <a:cs typeface="Courier New" panose="02070309020205020404" pitchFamily="49" charset="0"/>
              </a:rPr>
              <a:t>": "Looking forward to staring at the </a:t>
            </a:r>
            <a:r>
              <a:rPr lang="en-US" sz="2600" dirty="0" smtClean="0">
                <a:latin typeface="Courier New" panose="02070309020205020404" pitchFamily="49" charset="0"/>
                <a:cs typeface="Courier New" panose="02070309020205020404" pitchFamily="49" charset="0"/>
              </a:rPr>
              <a:t>…”</a:t>
            </a:r>
            <a:endParaRPr lang="en-US" sz="26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85065393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How to Develop Social Applications with SharePoint 2013</a:t>
            </a:r>
            <a:r>
              <a:rPr lang="en-US" dirty="0" smtClean="0"/>
              <a:t> </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Matthew McDermott, MVP</a:t>
            </a:r>
          </a:p>
          <a:p>
            <a:r>
              <a:rPr lang="en-US" dirty="0" smtClean="0"/>
              <a:t>Principal Consultant, Director</a:t>
            </a:r>
          </a:p>
        </p:txBody>
      </p:sp>
      <p:sp>
        <p:nvSpPr>
          <p:cNvPr id="2" name="Text Placeholder 1"/>
          <p:cNvSpPr>
            <a:spLocks noGrp="1"/>
          </p:cNvSpPr>
          <p:nvPr>
            <p:ph type="body" sz="quarter" idx="13"/>
          </p:nvPr>
        </p:nvSpPr>
        <p:spPr/>
        <p:txBody>
          <a:bodyPr/>
          <a:lstStyle/>
          <a:p>
            <a:r>
              <a:rPr lang="en-US" dirty="0" smtClean="0"/>
              <a:t>SPC226</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a Post</a:t>
            </a:r>
            <a:endParaRPr lang="en-US" dirty="0"/>
          </a:p>
        </p:txBody>
      </p:sp>
      <p:sp>
        <p:nvSpPr>
          <p:cNvPr id="3" name="Text Placeholder 2"/>
          <p:cNvSpPr>
            <a:spLocks noGrp="1"/>
          </p:cNvSpPr>
          <p:nvPr>
            <p:ph type="body" sz="quarter" idx="10"/>
          </p:nvPr>
        </p:nvSpPr>
        <p:spPr/>
        <p:txBody>
          <a:bodyPr/>
          <a:lstStyle/>
          <a:p>
            <a:r>
              <a:rPr lang="en-US" sz="2800" dirty="0" smtClean="0">
                <a:latin typeface="Courier New" pitchFamily="49" charset="0"/>
                <a:cs typeface="Courier New" pitchFamily="49" charset="0"/>
              </a:rPr>
              <a:t>$.</a:t>
            </a:r>
            <a:r>
              <a:rPr lang="en-US" sz="2800" dirty="0" err="1">
                <a:latin typeface="Courier New" pitchFamily="49" charset="0"/>
                <a:cs typeface="Courier New" pitchFamily="49" charset="0"/>
              </a:rPr>
              <a:t>ajax</a:t>
            </a:r>
            <a:r>
              <a:rPr lang="en-US" sz="2800" dirty="0">
                <a:latin typeface="Courier New" pitchFamily="49" charset="0"/>
                <a:cs typeface="Courier New" pitchFamily="49" charset="0"/>
              </a:rPr>
              <a:t>( {</a:t>
            </a:r>
          </a:p>
          <a:p>
            <a:r>
              <a:rPr lang="en-US" sz="2800" dirty="0">
                <a:latin typeface="Courier New" pitchFamily="49" charset="0"/>
                <a:cs typeface="Courier New" pitchFamily="49" charset="0"/>
              </a:rPr>
              <a:t>   </a:t>
            </a:r>
            <a:r>
              <a:rPr lang="en-US" sz="2800" dirty="0" smtClean="0">
                <a:latin typeface="Courier New" pitchFamily="49" charset="0"/>
                <a:cs typeface="Courier New" pitchFamily="49" charset="0"/>
              </a:rPr>
              <a:t>url</a:t>
            </a:r>
            <a:r>
              <a:rPr lang="en-US" sz="2800" dirty="0">
                <a:latin typeface="Courier New" pitchFamily="49" charset="0"/>
                <a:cs typeface="Courier New" pitchFamily="49" charset="0"/>
              </a:rPr>
              <a:t>: "/_</a:t>
            </a:r>
            <a:r>
              <a:rPr lang="en-US" sz="2800" dirty="0" err="1">
                <a:latin typeface="Courier New" pitchFamily="49" charset="0"/>
                <a:cs typeface="Courier New" pitchFamily="49" charset="0"/>
              </a:rPr>
              <a:t>api</a:t>
            </a:r>
            <a:r>
              <a:rPr lang="en-US" sz="2800" dirty="0">
                <a:latin typeface="Courier New" pitchFamily="49" charset="0"/>
                <a:cs typeface="Courier New" pitchFamily="49" charset="0"/>
              </a:rPr>
              <a:t>/</a:t>
            </a:r>
            <a:r>
              <a:rPr lang="en-US" sz="2800" dirty="0" err="1">
                <a:latin typeface="Courier New" pitchFamily="49" charset="0"/>
                <a:cs typeface="Courier New" pitchFamily="49" charset="0"/>
              </a:rPr>
              <a:t>social.feed</a:t>
            </a:r>
            <a:r>
              <a:rPr lang="en-US" sz="2800" dirty="0">
                <a:latin typeface="Courier New" pitchFamily="49" charset="0"/>
                <a:cs typeface="Courier New" pitchFamily="49" charset="0"/>
              </a:rPr>
              <a:t>/my/Feed/Post",</a:t>
            </a:r>
          </a:p>
          <a:p>
            <a:r>
              <a:rPr lang="en-US" sz="2800" dirty="0">
                <a:latin typeface="Courier New" pitchFamily="49" charset="0"/>
                <a:cs typeface="Courier New" pitchFamily="49" charset="0"/>
              </a:rPr>
              <a:t>   </a:t>
            </a:r>
            <a:r>
              <a:rPr lang="en-US" sz="2800" dirty="0" smtClean="0">
                <a:latin typeface="Courier New" pitchFamily="49" charset="0"/>
                <a:cs typeface="Courier New" pitchFamily="49" charset="0"/>
              </a:rPr>
              <a:t>type</a:t>
            </a:r>
            <a:r>
              <a:rPr lang="en-US" sz="2800" dirty="0">
                <a:latin typeface="Courier New" pitchFamily="49" charset="0"/>
                <a:cs typeface="Courier New" pitchFamily="49" charset="0"/>
              </a:rPr>
              <a:t>: "POST",</a:t>
            </a:r>
          </a:p>
          <a:p>
            <a:r>
              <a:rPr lang="en-US" sz="2800" dirty="0">
                <a:latin typeface="Courier New" pitchFamily="49" charset="0"/>
                <a:cs typeface="Courier New" pitchFamily="49" charset="0"/>
              </a:rPr>
              <a:t>   </a:t>
            </a:r>
            <a:r>
              <a:rPr lang="en-US" sz="2800" dirty="0" smtClean="0">
                <a:latin typeface="Courier New" pitchFamily="49" charset="0"/>
                <a:cs typeface="Courier New" pitchFamily="49" charset="0"/>
              </a:rPr>
              <a:t>data</a:t>
            </a:r>
            <a:r>
              <a:rPr lang="en-US" sz="2800" dirty="0">
                <a:latin typeface="Courier New" pitchFamily="49" charset="0"/>
                <a:cs typeface="Courier New" pitchFamily="49" charset="0"/>
              </a:rPr>
              <a:t>: </a:t>
            </a:r>
            <a:r>
              <a:rPr lang="en-US" sz="2800" dirty="0" err="1" smtClean="0">
                <a:latin typeface="Courier New" pitchFamily="49" charset="0"/>
                <a:cs typeface="Courier New" pitchFamily="49" charset="0"/>
              </a:rPr>
              <a:t>restCreationData</a:t>
            </a:r>
            <a:r>
              <a:rPr lang="en-US" sz="2800" dirty="0" smtClean="0">
                <a:latin typeface="Courier New" pitchFamily="49" charset="0"/>
                <a:cs typeface="Courier New" pitchFamily="49" charset="0"/>
              </a:rPr>
              <a:t>,</a:t>
            </a:r>
            <a:endParaRPr lang="en-US" sz="2800" dirty="0">
              <a:latin typeface="Courier New" pitchFamily="49" charset="0"/>
              <a:cs typeface="Courier New" pitchFamily="49" charset="0"/>
            </a:endParaRPr>
          </a:p>
          <a:p>
            <a:r>
              <a:rPr lang="en-US" sz="2800" dirty="0">
                <a:latin typeface="Courier New" pitchFamily="49" charset="0"/>
                <a:cs typeface="Courier New" pitchFamily="49" charset="0"/>
              </a:rPr>
              <a:t>   </a:t>
            </a:r>
            <a:r>
              <a:rPr lang="en-US" sz="2800" dirty="0" smtClean="0">
                <a:latin typeface="Courier New" pitchFamily="49" charset="0"/>
                <a:cs typeface="Courier New" pitchFamily="49" charset="0"/>
              </a:rPr>
              <a:t>headers</a:t>
            </a:r>
            <a:r>
              <a:rPr lang="en-US" sz="2800" dirty="0">
                <a:latin typeface="Courier New" pitchFamily="49" charset="0"/>
                <a:cs typeface="Courier New" pitchFamily="49" charset="0"/>
              </a:rPr>
              <a:t>: { </a:t>
            </a:r>
          </a:p>
          <a:p>
            <a:r>
              <a:rPr lang="en-US" sz="2800" dirty="0" smtClean="0">
                <a:latin typeface="Courier New" pitchFamily="49" charset="0"/>
                <a:cs typeface="Courier New" pitchFamily="49" charset="0"/>
              </a:rPr>
              <a:t>      </a:t>
            </a:r>
            <a:r>
              <a:rPr lang="en-US" sz="2800" dirty="0">
                <a:latin typeface="Courier New" pitchFamily="49" charset="0"/>
                <a:cs typeface="Courier New" pitchFamily="49" charset="0"/>
              </a:rPr>
              <a:t>"accept": </a:t>
            </a:r>
            <a:r>
              <a:rPr lang="en-US" sz="2800" dirty="0" smtClean="0">
                <a:latin typeface="Courier New" pitchFamily="49" charset="0"/>
                <a:cs typeface="Courier New" pitchFamily="49" charset="0"/>
              </a:rPr>
              <a:t>application/</a:t>
            </a:r>
            <a:r>
              <a:rPr lang="en-US" sz="2800" dirty="0" err="1" smtClean="0">
                <a:latin typeface="Courier New" pitchFamily="49" charset="0"/>
                <a:cs typeface="Courier New" pitchFamily="49" charset="0"/>
              </a:rPr>
              <a:t>json;odata</a:t>
            </a:r>
            <a:r>
              <a:rPr lang="en-US" sz="2800" dirty="0" smtClean="0">
                <a:latin typeface="Courier New" pitchFamily="49" charset="0"/>
                <a:cs typeface="Courier New" pitchFamily="49" charset="0"/>
              </a:rPr>
              <a:t>=verbose</a:t>
            </a:r>
            <a:r>
              <a:rPr lang="en-US" sz="2800" dirty="0">
                <a:latin typeface="Courier New" pitchFamily="49" charset="0"/>
                <a:cs typeface="Courier New" pitchFamily="49" charset="0"/>
              </a:rPr>
              <a:t>",</a:t>
            </a:r>
          </a:p>
          <a:p>
            <a:r>
              <a:rPr lang="en-US" sz="2800" dirty="0" smtClean="0">
                <a:latin typeface="Courier New" pitchFamily="49" charset="0"/>
                <a:cs typeface="Courier New" pitchFamily="49" charset="0"/>
              </a:rPr>
              <a:t>      </a:t>
            </a:r>
            <a:r>
              <a:rPr lang="en-US" sz="2800" dirty="0">
                <a:latin typeface="Courier New" pitchFamily="49" charset="0"/>
                <a:cs typeface="Courier New" pitchFamily="49" charset="0"/>
              </a:rPr>
              <a:t>"</a:t>
            </a:r>
            <a:r>
              <a:rPr lang="en-US" sz="2800" dirty="0" err="1">
                <a:latin typeface="Courier New" pitchFamily="49" charset="0"/>
                <a:cs typeface="Courier New" pitchFamily="49" charset="0"/>
              </a:rPr>
              <a:t>content-type":"application</a:t>
            </a:r>
            <a:r>
              <a:rPr lang="en-US" sz="2800" dirty="0">
                <a:latin typeface="Courier New" pitchFamily="49" charset="0"/>
                <a:cs typeface="Courier New" pitchFamily="49" charset="0"/>
              </a:rPr>
              <a:t>/</a:t>
            </a:r>
            <a:r>
              <a:rPr lang="en-US" sz="2800" dirty="0" err="1">
                <a:latin typeface="Courier New" pitchFamily="49" charset="0"/>
                <a:cs typeface="Courier New" pitchFamily="49" charset="0"/>
              </a:rPr>
              <a:t>json;odata</a:t>
            </a:r>
            <a:r>
              <a:rPr lang="en-US" sz="2800" dirty="0">
                <a:latin typeface="Courier New" pitchFamily="49" charset="0"/>
                <a:cs typeface="Courier New" pitchFamily="49" charset="0"/>
              </a:rPr>
              <a:t>=verbose",</a:t>
            </a:r>
          </a:p>
          <a:p>
            <a:r>
              <a:rPr lang="en-US" sz="2800" dirty="0" smtClean="0">
                <a:latin typeface="Courier New" pitchFamily="49" charset="0"/>
                <a:cs typeface="Courier New" pitchFamily="49" charset="0"/>
              </a:rPr>
              <a:t>      </a:t>
            </a:r>
            <a:r>
              <a:rPr lang="en-US" sz="2800" dirty="0">
                <a:latin typeface="Courier New" pitchFamily="49" charset="0"/>
                <a:cs typeface="Courier New" pitchFamily="49" charset="0"/>
              </a:rPr>
              <a:t>"X-</a:t>
            </a:r>
            <a:r>
              <a:rPr lang="en-US" sz="2800" dirty="0" err="1">
                <a:latin typeface="Courier New" pitchFamily="49" charset="0"/>
                <a:cs typeface="Courier New" pitchFamily="49" charset="0"/>
              </a:rPr>
              <a:t>RequestDigest</a:t>
            </a:r>
            <a:r>
              <a:rPr lang="en-US" sz="2800" dirty="0">
                <a:latin typeface="Courier New" pitchFamily="49" charset="0"/>
                <a:cs typeface="Courier New" pitchFamily="49" charset="0"/>
              </a:rPr>
              <a:t>": </a:t>
            </a:r>
            <a:r>
              <a:rPr lang="en-US" sz="2800" dirty="0" smtClean="0">
                <a:latin typeface="Courier New" pitchFamily="49" charset="0"/>
                <a:cs typeface="Courier New" pitchFamily="49" charset="0"/>
              </a:rPr>
              <a:t>token</a:t>
            </a:r>
            <a:endParaRPr lang="en-US" sz="2800" dirty="0">
              <a:latin typeface="Courier New" pitchFamily="49" charset="0"/>
              <a:cs typeface="Courier New" pitchFamily="49" charset="0"/>
            </a:endParaRPr>
          </a:p>
          <a:p>
            <a:r>
              <a:rPr lang="en-US" sz="2800" dirty="0" smtClean="0">
                <a:latin typeface="Courier New" pitchFamily="49" charset="0"/>
                <a:cs typeface="Courier New" pitchFamily="49" charset="0"/>
              </a:rPr>
              <a:t>   </a:t>
            </a:r>
            <a:r>
              <a:rPr lang="en-US" sz="2800" dirty="0">
                <a:latin typeface="Courier New" pitchFamily="49" charset="0"/>
                <a:cs typeface="Courier New" pitchFamily="49" charset="0"/>
              </a:rPr>
              <a:t>}</a:t>
            </a:r>
          </a:p>
        </p:txBody>
      </p:sp>
    </p:spTree>
    <p:extLst>
      <p:ext uri="{BB962C8B-B14F-4D97-AF65-F5344CB8AC3E}">
        <p14:creationId xmlns:p14="http://schemas.microsoft.com/office/powerpoint/2010/main" val="333816233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 </a:t>
            </a:r>
            <a:r>
              <a:rPr lang="en-US" dirty="0" smtClean="0"/>
              <a:t>Post Body</a:t>
            </a:r>
            <a:endParaRPr lang="en-US" dirty="0"/>
          </a:p>
        </p:txBody>
      </p:sp>
      <p:sp>
        <p:nvSpPr>
          <p:cNvPr id="6" name="Text Placeholder 5"/>
          <p:cNvSpPr>
            <a:spLocks noGrp="1"/>
          </p:cNvSpPr>
          <p:nvPr>
            <p:ph type="body" sz="quarter" idx="10"/>
          </p:nvPr>
        </p:nvSpPr>
        <p:spPr/>
        <p:txBody>
          <a:bodyPr vert="horz" wrap="square" lIns="146304" tIns="91440" rIns="146304" bIns="91440" rtlCol="0">
            <a:spAutoFit/>
          </a:bodyPr>
          <a:lstStyle/>
          <a:p>
            <a:r>
              <a:rPr lang="en-US" sz="2400" dirty="0">
                <a:latin typeface="Courier New" pitchFamily="49" charset="0"/>
                <a:cs typeface="Courier New" pitchFamily="49" charset="0"/>
              </a:rPr>
              <a:t>{</a:t>
            </a:r>
          </a:p>
          <a:p>
            <a:r>
              <a:rPr lang="en-US" sz="2400" dirty="0">
                <a:latin typeface="Courier New" pitchFamily="49" charset="0"/>
                <a:cs typeface="Courier New" pitchFamily="49" charset="0"/>
              </a:rPr>
              <a:t>    '</a:t>
            </a:r>
            <a:r>
              <a:rPr lang="en-US" sz="2400" dirty="0" err="1">
                <a:latin typeface="Courier New" pitchFamily="49" charset="0"/>
                <a:cs typeface="Courier New" pitchFamily="49" charset="0"/>
              </a:rPr>
              <a:t>restCreationData</a:t>
            </a:r>
            <a:r>
              <a:rPr lang="en-US" sz="2400" dirty="0">
                <a:latin typeface="Courier New" pitchFamily="49" charset="0"/>
                <a:cs typeface="Courier New" pitchFamily="49" charset="0"/>
              </a:rPr>
              <a:t>': {</a:t>
            </a:r>
          </a:p>
          <a:p>
            <a:r>
              <a:rPr lang="en-US" sz="2400" dirty="0">
                <a:latin typeface="Courier New" pitchFamily="49" charset="0"/>
                <a:cs typeface="Courier New" pitchFamily="49" charset="0"/>
              </a:rPr>
              <a:t>        '__metadata': {</a:t>
            </a:r>
          </a:p>
          <a:p>
            <a:r>
              <a:rPr lang="en-US" sz="2400" dirty="0">
                <a:latin typeface="Courier New" pitchFamily="49" charset="0"/>
                <a:cs typeface="Courier New" pitchFamily="49" charset="0"/>
              </a:rPr>
              <a:t>            'type': '</a:t>
            </a:r>
            <a:r>
              <a:rPr lang="en-US" sz="2400" dirty="0" err="1">
                <a:latin typeface="Courier New" pitchFamily="49" charset="0"/>
                <a:cs typeface="Courier New" pitchFamily="49" charset="0"/>
              </a:rPr>
              <a:t>SP.Social.SocialRestPostCreationData</a:t>
            </a:r>
            <a:r>
              <a:rPr lang="en-US" sz="2400" dirty="0">
                <a:latin typeface="Courier New" pitchFamily="49" charset="0"/>
                <a:cs typeface="Courier New" pitchFamily="49" charset="0"/>
              </a:rPr>
              <a:t>'</a:t>
            </a:r>
          </a:p>
          <a:p>
            <a:r>
              <a:rPr lang="en-US" sz="2400" dirty="0">
                <a:latin typeface="Courier New" pitchFamily="49" charset="0"/>
                <a:cs typeface="Courier New" pitchFamily="49" charset="0"/>
              </a:rPr>
              <a:t>        },</a:t>
            </a:r>
          </a:p>
          <a:p>
            <a:r>
              <a:rPr lang="en-US" sz="2400" dirty="0">
                <a:latin typeface="Courier New" pitchFamily="49" charset="0"/>
                <a:cs typeface="Courier New" pitchFamily="49" charset="0"/>
              </a:rPr>
              <a:t>        'ID': null,</a:t>
            </a:r>
          </a:p>
          <a:p>
            <a:r>
              <a:rPr lang="en-US" sz="2400" dirty="0">
                <a:latin typeface="Courier New" pitchFamily="49" charset="0"/>
                <a:cs typeface="Courier New" pitchFamily="49" charset="0"/>
              </a:rPr>
              <a:t>        '</a:t>
            </a:r>
            <a:r>
              <a:rPr lang="en-US" sz="2400" dirty="0" err="1">
                <a:latin typeface="Courier New" pitchFamily="49" charset="0"/>
                <a:cs typeface="Courier New" pitchFamily="49" charset="0"/>
              </a:rPr>
              <a:t>creationData</a:t>
            </a:r>
            <a:r>
              <a:rPr lang="en-US" sz="2400" dirty="0">
                <a:latin typeface="Courier New" pitchFamily="49" charset="0"/>
                <a:cs typeface="Courier New" pitchFamily="49" charset="0"/>
              </a:rPr>
              <a:t>': {</a:t>
            </a:r>
          </a:p>
          <a:p>
            <a:r>
              <a:rPr lang="en-US" sz="2400" dirty="0">
                <a:latin typeface="Courier New" pitchFamily="49" charset="0"/>
                <a:cs typeface="Courier New" pitchFamily="49" charset="0"/>
              </a:rPr>
              <a:t>            '__metadata': {</a:t>
            </a:r>
          </a:p>
          <a:p>
            <a:r>
              <a:rPr lang="en-US" sz="2400" dirty="0">
                <a:latin typeface="Courier New" pitchFamily="49" charset="0"/>
                <a:cs typeface="Courier New" pitchFamily="49" charset="0"/>
              </a:rPr>
              <a:t>                'type': '</a:t>
            </a:r>
            <a:r>
              <a:rPr lang="en-US" sz="2400" dirty="0" err="1">
                <a:latin typeface="Courier New" pitchFamily="49" charset="0"/>
                <a:cs typeface="Courier New" pitchFamily="49" charset="0"/>
              </a:rPr>
              <a:t>SP.Social.SocialPostCreationData</a:t>
            </a:r>
            <a:r>
              <a:rPr lang="en-US" sz="2400" dirty="0">
                <a:latin typeface="Courier New" pitchFamily="49" charset="0"/>
                <a:cs typeface="Courier New" pitchFamily="49" charset="0"/>
              </a:rPr>
              <a:t>'</a:t>
            </a:r>
          </a:p>
          <a:p>
            <a:r>
              <a:rPr lang="en-US" sz="2400" dirty="0">
                <a:latin typeface="Courier New" pitchFamily="49" charset="0"/>
                <a:cs typeface="Courier New" pitchFamily="49" charset="0"/>
              </a:rPr>
              <a:t>            },</a:t>
            </a:r>
          </a:p>
          <a:p>
            <a:r>
              <a:rPr lang="en-US" sz="2400" dirty="0">
                <a:latin typeface="Courier New" pitchFamily="49" charset="0"/>
                <a:cs typeface="Courier New" pitchFamily="49" charset="0"/>
              </a:rPr>
              <a:t>            '</a:t>
            </a:r>
            <a:r>
              <a:rPr lang="en-US" sz="2400" dirty="0" err="1">
                <a:latin typeface="Courier New" pitchFamily="49" charset="0"/>
                <a:cs typeface="Courier New" pitchFamily="49" charset="0"/>
              </a:rPr>
              <a:t>ContentText</a:t>
            </a:r>
            <a:r>
              <a:rPr lang="en-US" sz="2400" dirty="0">
                <a:latin typeface="Courier New" pitchFamily="49" charset="0"/>
                <a:cs typeface="Courier New" pitchFamily="49" charset="0"/>
              </a:rPr>
              <a:t>': ‘I am at #SPC12!',</a:t>
            </a:r>
          </a:p>
          <a:p>
            <a:r>
              <a:rPr lang="en-US" sz="2400" dirty="0">
                <a:latin typeface="Courier New" pitchFamily="49" charset="0"/>
                <a:cs typeface="Courier New" pitchFamily="49" charset="0"/>
              </a:rPr>
              <a:t>            '</a:t>
            </a:r>
            <a:r>
              <a:rPr lang="en-US" sz="2400" dirty="0" err="1">
                <a:latin typeface="Courier New" pitchFamily="49" charset="0"/>
                <a:cs typeface="Courier New" pitchFamily="49" charset="0"/>
              </a:rPr>
              <a:t>UpdateStatusText</a:t>
            </a:r>
            <a:r>
              <a:rPr lang="en-US" sz="2400" dirty="0">
                <a:latin typeface="Courier New" pitchFamily="49" charset="0"/>
                <a:cs typeface="Courier New" pitchFamily="49" charset="0"/>
              </a:rPr>
              <a:t>': </a:t>
            </a:r>
            <a:r>
              <a:rPr lang="en-US" sz="2400" dirty="0" smtClean="0">
                <a:latin typeface="Courier New" pitchFamily="49" charset="0"/>
                <a:cs typeface="Courier New" pitchFamily="49" charset="0"/>
              </a:rPr>
              <a:t>false</a:t>
            </a:r>
            <a:endParaRPr lang="en-US" sz="2400" dirty="0">
              <a:latin typeface="Courier New" pitchFamily="49" charset="0"/>
              <a:cs typeface="Courier New" pitchFamily="49" charset="0"/>
            </a:endParaRPr>
          </a:p>
        </p:txBody>
      </p:sp>
    </p:spTree>
    <p:extLst>
      <p:ext uri="{BB962C8B-B14F-4D97-AF65-F5344CB8AC3E}">
        <p14:creationId xmlns:p14="http://schemas.microsoft.com/office/powerpoint/2010/main" val="2334749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User Profile Service</a:t>
            </a:r>
            <a:endParaRPr lang="en-US" dirty="0"/>
          </a:p>
        </p:txBody>
      </p:sp>
    </p:spTree>
    <p:extLst>
      <p:ext uri="{BB962C8B-B14F-4D97-AF65-F5344CB8AC3E}">
        <p14:creationId xmlns:p14="http://schemas.microsoft.com/office/powerpoint/2010/main" val="381746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User Profile REST API</a:t>
            </a:r>
            <a:endParaRPr lang="en-US" dirty="0"/>
          </a:p>
        </p:txBody>
      </p:sp>
    </p:spTree>
    <p:extLst>
      <p:ext uri="{BB962C8B-B14F-4D97-AF65-F5344CB8AC3E}">
        <p14:creationId xmlns:p14="http://schemas.microsoft.com/office/powerpoint/2010/main" val="3550681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User </a:t>
            </a:r>
            <a:r>
              <a:rPr lang="en-US" dirty="0" smtClean="0"/>
              <a:t>Profile API Options</a:t>
            </a:r>
            <a:endParaRPr lang="en-US" dirty="0"/>
          </a:p>
        </p:txBody>
      </p:sp>
      <p:sp>
        <p:nvSpPr>
          <p:cNvPr id="2" name="Rectangle 1"/>
          <p:cNvSpPr/>
          <p:nvPr/>
        </p:nvSpPr>
        <p:spPr bwMode="auto">
          <a:xfrm>
            <a:off x="274637" y="1350056"/>
            <a:ext cx="11887200"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lvl="0">
              <a:lnSpc>
                <a:spcPct val="90000"/>
              </a:lnSpc>
              <a:spcBef>
                <a:spcPct val="20000"/>
              </a:spcBef>
              <a:buSzPct val="90000"/>
            </a:pPr>
            <a:r>
              <a:rPr lang="en-US" sz="4000" dirty="0">
                <a:gradFill>
                  <a:gsLst>
                    <a:gs pos="1250">
                      <a:schemeClr val="tx1"/>
                    </a:gs>
                    <a:gs pos="99000">
                      <a:schemeClr val="tx1"/>
                    </a:gs>
                  </a:gsLst>
                  <a:lin ang="5400000" scaled="0"/>
                </a:gradFill>
                <a:latin typeface="Segoe UI Light"/>
              </a:rPr>
              <a:t>Microsoft.Office.Server.UserProfiles.dll</a:t>
            </a:r>
          </a:p>
        </p:txBody>
      </p:sp>
      <p:sp>
        <p:nvSpPr>
          <p:cNvPr id="5" name="Rectangle 4"/>
          <p:cNvSpPr/>
          <p:nvPr/>
        </p:nvSpPr>
        <p:spPr bwMode="auto">
          <a:xfrm>
            <a:off x="274637" y="2395991"/>
            <a:ext cx="11887200" cy="9144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lvl="0">
              <a:lnSpc>
                <a:spcPct val="90000"/>
              </a:lnSpc>
              <a:spcBef>
                <a:spcPct val="20000"/>
              </a:spcBef>
              <a:buSzPct val="90000"/>
            </a:pPr>
            <a:r>
              <a:rPr lang="en-US" sz="4000" dirty="0">
                <a:gradFill>
                  <a:gsLst>
                    <a:gs pos="1250">
                      <a:schemeClr val="tx1"/>
                    </a:gs>
                    <a:gs pos="99000">
                      <a:schemeClr val="tx1"/>
                    </a:gs>
                  </a:gsLst>
                  <a:lin ang="5400000" scaled="0"/>
                </a:gradFill>
                <a:latin typeface="Segoe UI Light"/>
              </a:rPr>
              <a:t>Microsoft.SharePoint.Client.UserProfiles.dll</a:t>
            </a:r>
          </a:p>
        </p:txBody>
      </p:sp>
      <p:sp>
        <p:nvSpPr>
          <p:cNvPr id="7" name="Rectangle 6"/>
          <p:cNvSpPr/>
          <p:nvPr/>
        </p:nvSpPr>
        <p:spPr bwMode="auto">
          <a:xfrm>
            <a:off x="274637" y="3441926"/>
            <a:ext cx="11887200" cy="9144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lvl="0">
              <a:lnSpc>
                <a:spcPct val="90000"/>
              </a:lnSpc>
              <a:spcBef>
                <a:spcPct val="20000"/>
              </a:spcBef>
              <a:buSzPct val="90000"/>
            </a:pPr>
            <a:r>
              <a:rPr lang="en-US" sz="4000" dirty="0">
                <a:gradFill>
                  <a:gsLst>
                    <a:gs pos="1250">
                      <a:schemeClr val="tx1"/>
                    </a:gs>
                    <a:gs pos="99000">
                      <a:schemeClr val="tx1"/>
                    </a:gs>
                  </a:gsLst>
                  <a:lin ang="5400000" scaled="0"/>
                </a:gradFill>
                <a:latin typeface="Segoe UI Light"/>
              </a:rPr>
              <a:t>SP.UserProfiles.js</a:t>
            </a:r>
          </a:p>
        </p:txBody>
      </p:sp>
      <p:sp>
        <p:nvSpPr>
          <p:cNvPr id="8" name="Rectangle 7"/>
          <p:cNvSpPr/>
          <p:nvPr/>
        </p:nvSpPr>
        <p:spPr bwMode="auto">
          <a:xfrm>
            <a:off x="274637" y="4487862"/>
            <a:ext cx="11887200" cy="9144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lvl="0">
              <a:lnSpc>
                <a:spcPct val="90000"/>
              </a:lnSpc>
              <a:spcBef>
                <a:spcPct val="20000"/>
              </a:spcBef>
              <a:buSzPct val="90000"/>
            </a:pPr>
            <a:r>
              <a:rPr lang="en-US" sz="4000" dirty="0">
                <a:gradFill>
                  <a:gsLst>
                    <a:gs pos="1250">
                      <a:schemeClr val="tx1"/>
                    </a:gs>
                    <a:gs pos="99000">
                      <a:schemeClr val="tx1"/>
                    </a:gs>
                  </a:gsLst>
                  <a:lin ang="5400000" scaled="0"/>
                </a:gradFill>
                <a:latin typeface="Segoe UI Light"/>
              </a:rPr>
              <a:t>http://&lt;siteUri&gt;/_api/SP.UserProfiles.PeopleManager</a:t>
            </a:r>
          </a:p>
        </p:txBody>
      </p:sp>
    </p:spTree>
    <p:extLst>
      <p:ext uri="{BB962C8B-B14F-4D97-AF65-F5344CB8AC3E}">
        <p14:creationId xmlns:p14="http://schemas.microsoft.com/office/powerpoint/2010/main" val="399079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REST Example</a:t>
            </a:r>
          </a:p>
        </p:txBody>
      </p:sp>
      <p:sp>
        <p:nvSpPr>
          <p:cNvPr id="6" name="Text Placeholder 5"/>
          <p:cNvSpPr>
            <a:spLocks noGrp="1"/>
          </p:cNvSpPr>
          <p:nvPr>
            <p:ph type="body" sz="quarter" idx="10"/>
          </p:nvPr>
        </p:nvSpPr>
        <p:spPr/>
        <p:txBody>
          <a:bodyPr/>
          <a:lstStyle/>
          <a:p>
            <a:r>
              <a:rPr lang="en-US" dirty="0"/>
              <a:t>Get Property</a:t>
            </a:r>
          </a:p>
          <a:p>
            <a:r>
              <a:rPr lang="en-US" dirty="0"/>
              <a:t>http://&lt;siteUri&gt;/_api/SP.UserProfiles.PeopleManager/GetUserProfilePropertyFor(accountName=@v,propertyName='PreferredName')?@v='domain\user'</a:t>
            </a:r>
          </a:p>
          <a:p>
            <a:endParaRPr lang="en-US" dirty="0"/>
          </a:p>
        </p:txBody>
      </p:sp>
    </p:spTree>
    <p:extLst>
      <p:ext uri="{BB962C8B-B14F-4D97-AF65-F5344CB8AC3E}">
        <p14:creationId xmlns:p14="http://schemas.microsoft.com/office/powerpoint/2010/main" val="2766671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Pulling it </a:t>
            </a:r>
            <a:r>
              <a:rPr lang="en-US" smtClean="0"/>
              <a:t>all together</a:t>
            </a:r>
            <a:endParaRPr lang="en-US" dirty="0"/>
          </a:p>
        </p:txBody>
      </p:sp>
    </p:spTree>
    <p:extLst>
      <p:ext uri="{BB962C8B-B14F-4D97-AF65-F5344CB8AC3E}">
        <p14:creationId xmlns:p14="http://schemas.microsoft.com/office/powerpoint/2010/main" val="2929209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Approach</a:t>
            </a:r>
            <a:endParaRPr lang="en-US" dirty="0"/>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bwMode="auto">
          <a:xfrm>
            <a:off x="5321018" y="2300273"/>
            <a:ext cx="3030819" cy="370433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Rectangle 2"/>
          <p:cNvSpPr/>
          <p:nvPr/>
        </p:nvSpPr>
        <p:spPr bwMode="auto">
          <a:xfrm>
            <a:off x="793195" y="2300273"/>
            <a:ext cx="3030819" cy="370770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0" rIns="0" bIns="46637" numCol="1" rtlCol="0" anchor="t" anchorCtr="0" compatLnSpc="1">
            <a:prstTxWarp prst="textNoShape">
              <a:avLst/>
            </a:prstTxWarp>
          </a:bodyPr>
          <a:lstStyle/>
          <a:p>
            <a:pPr algn="ctr" defTabSz="932472" fontAlgn="base">
              <a:spcBef>
                <a:spcPct val="0"/>
              </a:spcBef>
              <a:spcAft>
                <a:spcPct val="0"/>
              </a:spcAft>
            </a:pPr>
            <a:r>
              <a:rPr lang="en-US" sz="2800" dirty="0" smtClean="0"/>
              <a:t>Request</a:t>
            </a:r>
            <a:br>
              <a:rPr lang="en-US" sz="2800" dirty="0" smtClean="0"/>
            </a:br>
            <a:r>
              <a:rPr lang="en-US" sz="2800" dirty="0" smtClean="0"/>
              <a:t>Executor</a:t>
            </a:r>
            <a:endParaRPr lang="en-US" sz="1600" dirty="0">
              <a:gradFill>
                <a:gsLst>
                  <a:gs pos="0">
                    <a:srgbClr val="FFFFFF"/>
                  </a:gs>
                  <a:gs pos="100000">
                    <a:srgbClr val="FFFFFF"/>
                  </a:gs>
                </a:gsLst>
                <a:lin ang="5400000" scaled="0"/>
              </a:gradFill>
            </a:endParaRPr>
          </a:p>
        </p:txBody>
      </p:sp>
      <p:sp>
        <p:nvSpPr>
          <p:cNvPr id="4" name="Rectangle 3"/>
          <p:cNvSpPr/>
          <p:nvPr/>
        </p:nvSpPr>
        <p:spPr bwMode="auto">
          <a:xfrm>
            <a:off x="5510304" y="2479704"/>
            <a:ext cx="2694061" cy="1178652"/>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latin typeface="+mj-lt"/>
              </a:rPr>
              <a:t>Site</a:t>
            </a:r>
            <a:endParaRPr lang="en-US" sz="2800" dirty="0">
              <a:gradFill>
                <a:gsLst>
                  <a:gs pos="0">
                    <a:srgbClr val="FFFFFF"/>
                  </a:gs>
                  <a:gs pos="100000">
                    <a:srgbClr val="FFFFFF"/>
                  </a:gs>
                </a:gsLst>
                <a:lin ang="5400000" scaled="0"/>
              </a:gradFill>
              <a:latin typeface="+mj-lt"/>
            </a:endParaRPr>
          </a:p>
        </p:txBody>
      </p:sp>
      <p:sp>
        <p:nvSpPr>
          <p:cNvPr id="7" name="Rectangle 6"/>
          <p:cNvSpPr/>
          <p:nvPr/>
        </p:nvSpPr>
        <p:spPr bwMode="auto">
          <a:xfrm>
            <a:off x="5519180" y="4314772"/>
            <a:ext cx="2694061" cy="1178652"/>
          </a:xfrm>
          <a:prstGeom prst="rect">
            <a:avLst/>
          </a:prstGeom>
          <a:solidFill>
            <a:schemeClr val="accent6">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chemeClr val="bg1">
                        <a:lumMod val="50000"/>
                      </a:schemeClr>
                    </a:gs>
                    <a:gs pos="100000">
                      <a:schemeClr val="bg1">
                        <a:lumMod val="50000"/>
                      </a:schemeClr>
                    </a:gs>
                  </a:gsLst>
                  <a:lin ang="5400000" scaled="0"/>
                </a:gradFill>
                <a:latin typeface="+mj-lt"/>
              </a:rPr>
              <a:t>App</a:t>
            </a:r>
            <a:endParaRPr lang="en-US" sz="2800" dirty="0">
              <a:gradFill>
                <a:gsLst>
                  <a:gs pos="0">
                    <a:schemeClr val="bg1">
                      <a:lumMod val="50000"/>
                    </a:schemeClr>
                  </a:gs>
                  <a:gs pos="100000">
                    <a:schemeClr val="bg1">
                      <a:lumMod val="50000"/>
                    </a:schemeClr>
                  </a:gs>
                </a:gsLst>
                <a:lin ang="5400000" scaled="0"/>
              </a:gradFill>
              <a:latin typeface="+mj-lt"/>
            </a:endParaRPr>
          </a:p>
        </p:txBody>
      </p:sp>
      <p:sp>
        <p:nvSpPr>
          <p:cNvPr id="9" name="Right Arrow 8"/>
          <p:cNvSpPr/>
          <p:nvPr/>
        </p:nvSpPr>
        <p:spPr bwMode="auto">
          <a:xfrm rot="16200000">
            <a:off x="6613643" y="3722685"/>
            <a:ext cx="505136" cy="420947"/>
          </a:xfrm>
          <a:prstGeom prst="rightArrow">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TextBox 9"/>
          <p:cNvSpPr txBox="1"/>
          <p:nvPr/>
        </p:nvSpPr>
        <p:spPr>
          <a:xfrm>
            <a:off x="952657" y="1736401"/>
            <a:ext cx="2711896" cy="683264"/>
          </a:xfrm>
          <a:prstGeom prst="rect">
            <a:avLst/>
          </a:prstGeom>
          <a:noFill/>
        </p:spPr>
        <p:txBody>
          <a:bodyPr wrap="none" lIns="182880" tIns="146304" rIns="182880" bIns="146304" rtlCol="0">
            <a:spAutoFit/>
          </a:bodyPr>
          <a:lstStyle/>
          <a:p>
            <a:pPr algn="ctr">
              <a:lnSpc>
                <a:spcPct val="90000"/>
              </a:lnSpc>
              <a:spcAft>
                <a:spcPts val="600"/>
              </a:spcAft>
            </a:pPr>
            <a:r>
              <a:rPr lang="en-US" sz="2800" b="1" dirty="0" smtClean="0">
                <a:gradFill>
                  <a:gsLst>
                    <a:gs pos="2917">
                      <a:schemeClr val="tx1"/>
                    </a:gs>
                    <a:gs pos="100000">
                      <a:schemeClr val="tx1"/>
                    </a:gs>
                  </a:gsLst>
                  <a:lin ang="5400000" scaled="0"/>
                </a:gradFill>
                <a:latin typeface="+mj-lt"/>
              </a:rPr>
              <a:t>External System</a:t>
            </a:r>
          </a:p>
        </p:txBody>
      </p:sp>
      <p:sp>
        <p:nvSpPr>
          <p:cNvPr id="12" name="TextBox 11"/>
          <p:cNvSpPr txBox="1"/>
          <p:nvPr/>
        </p:nvSpPr>
        <p:spPr>
          <a:xfrm>
            <a:off x="5466373" y="1736401"/>
            <a:ext cx="2740109" cy="683264"/>
          </a:xfrm>
          <a:prstGeom prst="rect">
            <a:avLst/>
          </a:prstGeom>
          <a:noFill/>
        </p:spPr>
        <p:txBody>
          <a:bodyPr wrap="none" lIns="182880" tIns="146304" rIns="182880" bIns="146304" rtlCol="0">
            <a:spAutoFit/>
          </a:bodyPr>
          <a:lstStyle/>
          <a:p>
            <a:pPr algn="ctr">
              <a:lnSpc>
                <a:spcPct val="90000"/>
              </a:lnSpc>
              <a:spcAft>
                <a:spcPts val="600"/>
              </a:spcAft>
            </a:pPr>
            <a:r>
              <a:rPr lang="en-US" sz="2800" b="1" dirty="0" smtClean="0">
                <a:gradFill>
                  <a:gsLst>
                    <a:gs pos="2917">
                      <a:schemeClr val="tx1"/>
                    </a:gs>
                    <a:gs pos="100000">
                      <a:schemeClr val="tx1"/>
                    </a:gs>
                  </a:gsLst>
                  <a:lin ang="5400000" scaled="0"/>
                </a:gradFill>
                <a:latin typeface="+mj-lt"/>
              </a:rPr>
              <a:t>SharePoint 2013</a:t>
            </a:r>
          </a:p>
        </p:txBody>
      </p:sp>
      <p:sp>
        <p:nvSpPr>
          <p:cNvPr id="15" name="Rectangle 14"/>
          <p:cNvSpPr/>
          <p:nvPr/>
        </p:nvSpPr>
        <p:spPr bwMode="auto">
          <a:xfrm>
            <a:off x="961247" y="4314772"/>
            <a:ext cx="2697429" cy="11820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3200" dirty="0" err="1" smtClean="0">
                <a:gradFill>
                  <a:gsLst>
                    <a:gs pos="0">
                      <a:srgbClr val="FFFFFF"/>
                    </a:gs>
                    <a:gs pos="100000">
                      <a:srgbClr val="FFFFFF"/>
                    </a:gs>
                  </a:gsLst>
                  <a:lin ang="5400000" scaled="0"/>
                </a:gradFill>
                <a:latin typeface="+mj-lt"/>
                <a:ea typeface="Segoe UI" pitchFamily="34" charset="0"/>
                <a:cs typeface="Segoe UI" pitchFamily="34" charset="0"/>
              </a:rPr>
              <a:t>IFrame</a:t>
            </a: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cxnSp>
        <p:nvCxnSpPr>
          <p:cNvPr id="18" name="Straight Arrow Connector 17"/>
          <p:cNvCxnSpPr/>
          <p:nvPr/>
        </p:nvCxnSpPr>
        <p:spPr>
          <a:xfrm>
            <a:off x="3664553" y="3087690"/>
            <a:ext cx="1801820"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679027" y="4945062"/>
            <a:ext cx="1801820"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008437" y="2322401"/>
            <a:ext cx="1143000" cy="1403461"/>
          </a:xfrm>
          <a:prstGeom prst="rect">
            <a:avLst/>
          </a:prstGeom>
          <a:noFill/>
        </p:spPr>
        <p:txBody>
          <a:bodyPr wrap="square" lIns="182880" tIns="146304" rIns="182880" bIns="146304" rtlCol="0">
            <a:spAutoFit/>
          </a:bodyPr>
          <a:lstStyle/>
          <a:p>
            <a:pPr algn="ctr">
              <a:lnSpc>
                <a:spcPct val="90000"/>
              </a:lnSpc>
              <a:spcAft>
                <a:spcPts val="600"/>
              </a:spcAft>
            </a:pPr>
            <a:r>
              <a:rPr lang="en-US" sz="8000" dirty="0" smtClean="0">
                <a:gradFill>
                  <a:gsLst>
                    <a:gs pos="2917">
                      <a:schemeClr val="accent3"/>
                    </a:gs>
                    <a:gs pos="100000">
                      <a:schemeClr val="accent3"/>
                    </a:gs>
                  </a:gsLst>
                  <a:lin ang="5400000" scaled="0"/>
                </a:gradFill>
              </a:rPr>
              <a:t>x</a:t>
            </a:r>
          </a:p>
        </p:txBody>
      </p:sp>
    </p:spTree>
    <p:extLst>
      <p:ext uri="{BB962C8B-B14F-4D97-AF65-F5344CB8AC3E}">
        <p14:creationId xmlns:p14="http://schemas.microsoft.com/office/powerpoint/2010/main" val="2432005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fade">
                                      <p:cBhvr>
                                        <p:cTn id="35" dur="500"/>
                                        <p:tgtEl>
                                          <p:spTgt spid="3">
                                            <p:txEl>
                                              <p:pRg st="0" end="0"/>
                                            </p:txEl>
                                          </p:spTgt>
                                        </p:tgtEl>
                                      </p:cBhvr>
                                    </p:animEffect>
                                  </p:childTnLst>
                                </p:cTn>
                              </p:par>
                              <p:par>
                                <p:cTn id="36" presetID="10" presetClass="exit" presetSubtype="0" fill="hold" grpId="1" nodeType="with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8"/>
                                        </p:tgtEl>
                                      </p:cBhvr>
                                    </p:animEffect>
                                    <p:set>
                                      <p:cBhvr>
                                        <p:cTn id="41" dur="1" fill="hold">
                                          <p:stCondLst>
                                            <p:cond delay="499"/>
                                          </p:stCondLst>
                                        </p:cTn>
                                        <p:tgtEl>
                                          <p:spTgt spid="1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par>
                          <p:cTn id="52" fill="hold">
                            <p:stCondLst>
                              <p:cond delay="500"/>
                            </p:stCondLst>
                            <p:childTnLst>
                              <p:par>
                                <p:cTn id="53" presetID="26" presetClass="emph" presetSubtype="0" fill="hold" grpId="1" nodeType="afterEffect">
                                  <p:stCondLst>
                                    <p:cond delay="0"/>
                                  </p:stCondLst>
                                  <p:childTnLst>
                                    <p:animEffect transition="out" filter="fade">
                                      <p:cBhvr>
                                        <p:cTn id="54" dur="750" tmFilter="0, 0; .2, .5; .8, .5; 1, 0"/>
                                        <p:tgtEl>
                                          <p:spTgt spid="7"/>
                                        </p:tgtEl>
                                      </p:cBhvr>
                                    </p:animEffect>
                                    <p:animScale>
                                      <p:cBhvr>
                                        <p:cTn id="55" dur="375" autoRev="1" fill="hold"/>
                                        <p:tgtEl>
                                          <p:spTgt spid="7"/>
                                        </p:tgtEl>
                                      </p:cBhvr>
                                      <p:by x="105000" y="105000"/>
                                    </p:animScale>
                                  </p:childTnLst>
                                </p:cTn>
                              </p:par>
                            </p:childTnLst>
                          </p:cTn>
                        </p:par>
                        <p:par>
                          <p:cTn id="56" fill="hold">
                            <p:stCondLst>
                              <p:cond delay="1250"/>
                            </p:stCondLst>
                            <p:childTnLst>
                              <p:par>
                                <p:cTn id="57" presetID="26" presetClass="emph" presetSubtype="0" fill="hold" grpId="1" nodeType="afterEffect">
                                  <p:stCondLst>
                                    <p:cond delay="250"/>
                                  </p:stCondLst>
                                  <p:childTnLst>
                                    <p:animEffect transition="out" filter="fade">
                                      <p:cBhvr>
                                        <p:cTn id="58" dur="750" tmFilter="0, 0; .2, .5; .8, .5; 1, 0"/>
                                        <p:tgtEl>
                                          <p:spTgt spid="9"/>
                                        </p:tgtEl>
                                      </p:cBhvr>
                                    </p:animEffect>
                                    <p:animScale>
                                      <p:cBhvr>
                                        <p:cTn id="59" dur="375"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7" grpId="1" animBg="1"/>
      <p:bldP spid="9" grpId="0" animBg="1"/>
      <p:bldP spid="9" grpId="1" animBg="1"/>
      <p:bldP spid="10" grpId="0"/>
      <p:bldP spid="15" grpId="0" animBg="1"/>
      <p:bldP spid="13" grpId="0"/>
      <p:bldP spid="1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Summary</a:t>
            </a:r>
            <a:endParaRPr lang="en-US" dirty="0"/>
          </a:p>
        </p:txBody>
      </p:sp>
      <p:sp>
        <p:nvSpPr>
          <p:cNvPr id="6" name="Text Placeholder 5"/>
          <p:cNvSpPr>
            <a:spLocks noGrp="1"/>
          </p:cNvSpPr>
          <p:nvPr>
            <p:ph type="body" sz="quarter" idx="10"/>
          </p:nvPr>
        </p:nvSpPr>
        <p:spPr/>
        <p:txBody>
          <a:bodyPr/>
          <a:lstStyle/>
          <a:p>
            <a:r>
              <a:rPr lang="en-US" dirty="0" smtClean="0"/>
              <a:t>Take </a:t>
            </a:r>
            <a:r>
              <a:rPr lang="en-US" dirty="0"/>
              <a:t>an approach end to end</a:t>
            </a:r>
          </a:p>
          <a:p>
            <a:r>
              <a:rPr lang="en-US" dirty="0"/>
              <a:t>Fill in the details later</a:t>
            </a:r>
          </a:p>
          <a:p>
            <a:r>
              <a:rPr lang="en-US" dirty="0" smtClean="0"/>
              <a:t>Consider where you are connecting from</a:t>
            </a:r>
          </a:p>
          <a:p>
            <a:r>
              <a:rPr lang="en-US" dirty="0" smtClean="0"/>
              <a:t>Choose the right API (or mix)</a:t>
            </a:r>
          </a:p>
          <a:p>
            <a:r>
              <a:rPr lang="en-US" dirty="0" smtClean="0"/>
              <a:t>Use Apps as the Entry Point</a:t>
            </a:r>
            <a:endParaRPr lang="en-US" dirty="0"/>
          </a:p>
        </p:txBody>
      </p:sp>
    </p:spTree>
    <p:extLst>
      <p:ext uri="{BB962C8B-B14F-4D97-AF65-F5344CB8AC3E}">
        <p14:creationId xmlns:p14="http://schemas.microsoft.com/office/powerpoint/2010/main" val="274032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953085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Components of Social</a:t>
            </a:r>
            <a:endParaRPr lang="en-US" dirty="0"/>
          </a:p>
        </p:txBody>
      </p:sp>
      <p:grpSp>
        <p:nvGrpSpPr>
          <p:cNvPr id="2" name="Group 1"/>
          <p:cNvGrpSpPr/>
          <p:nvPr/>
        </p:nvGrpSpPr>
        <p:grpSpPr>
          <a:xfrm>
            <a:off x="269009" y="2125663"/>
            <a:ext cx="2697480" cy="2744787"/>
            <a:chOff x="269009" y="2125663"/>
            <a:chExt cx="2697480" cy="2744787"/>
          </a:xfrm>
        </p:grpSpPr>
        <p:sp>
          <p:nvSpPr>
            <p:cNvPr id="26" name="Rectangle 25"/>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User Profiles</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rotWithShape="1">
            <a:blip r:embed="rId2"/>
            <a:srcRect l="552" r="19508"/>
            <a:stretch/>
          </p:blipFill>
          <p:spPr>
            <a:xfrm>
              <a:off x="515897" y="2592320"/>
              <a:ext cx="2203704" cy="2203704"/>
            </a:xfrm>
            <a:prstGeom prst="rect">
              <a:avLst/>
            </a:prstGeom>
          </p:spPr>
        </p:pic>
      </p:grpSp>
      <p:grpSp>
        <p:nvGrpSpPr>
          <p:cNvPr id="14" name="Group 13"/>
          <p:cNvGrpSpPr/>
          <p:nvPr/>
        </p:nvGrpSpPr>
        <p:grpSpPr>
          <a:xfrm>
            <a:off x="5754923" y="2125663"/>
            <a:ext cx="2697480" cy="2744787"/>
            <a:chOff x="5754923" y="2125663"/>
            <a:chExt cx="2697480" cy="2744787"/>
          </a:xfrm>
        </p:grpSpPr>
        <p:sp>
          <p:nvSpPr>
            <p:cNvPr id="31" name="Rectangle 30"/>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Following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p:nvPicPr>
          <p:blipFill rotWithShape="1">
            <a:blip r:embed="rId3"/>
            <a:srcRect b="32484"/>
            <a:stretch/>
          </p:blipFill>
          <p:spPr>
            <a:xfrm>
              <a:off x="6001811" y="2592320"/>
              <a:ext cx="2203704" cy="2203704"/>
            </a:xfrm>
            <a:prstGeom prst="rect">
              <a:avLst/>
            </a:prstGeom>
          </p:spPr>
        </p:pic>
      </p:grpSp>
      <p:grpSp>
        <p:nvGrpSpPr>
          <p:cNvPr id="15" name="Group 14"/>
          <p:cNvGrpSpPr/>
          <p:nvPr/>
        </p:nvGrpSpPr>
        <p:grpSpPr>
          <a:xfrm>
            <a:off x="8497880" y="2125663"/>
            <a:ext cx="2743200" cy="2744787"/>
            <a:chOff x="8497880" y="2125663"/>
            <a:chExt cx="2743200" cy="2744787"/>
          </a:xfrm>
        </p:grpSpPr>
        <p:sp>
          <p:nvSpPr>
            <p:cNvPr id="29" name="Rectangle 28"/>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Search</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rotWithShape="1">
            <a:blip r:embed="rId4"/>
            <a:srcRect l="2759" r="51851" b="16894"/>
            <a:stretch/>
          </p:blipFill>
          <p:spPr>
            <a:xfrm>
              <a:off x="8769310" y="2592320"/>
              <a:ext cx="2200341" cy="2200341"/>
            </a:xfrm>
            <a:prstGeom prst="rect">
              <a:avLst/>
            </a:prstGeom>
          </p:spPr>
        </p:pic>
      </p:grpSp>
      <p:grpSp>
        <p:nvGrpSpPr>
          <p:cNvPr id="4" name="Group 3"/>
          <p:cNvGrpSpPr/>
          <p:nvPr/>
        </p:nvGrpSpPr>
        <p:grpSpPr>
          <a:xfrm>
            <a:off x="3011966" y="2125663"/>
            <a:ext cx="2697480" cy="2744787"/>
            <a:chOff x="3011966" y="2125663"/>
            <a:chExt cx="2697480" cy="2744787"/>
          </a:xfrm>
        </p:grpSpPr>
        <p:sp>
          <p:nvSpPr>
            <p:cNvPr id="27" name="Rectangle 26"/>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Feeds</a:t>
              </a:r>
            </a:p>
          </p:txBody>
        </p:sp>
        <p:pic>
          <p:nvPicPr>
            <p:cNvPr id="9" name="Picture 8"/>
            <p:cNvPicPr>
              <a:picLocks noChangeAspect="1"/>
            </p:cNvPicPr>
            <p:nvPr/>
          </p:nvPicPr>
          <p:blipFill rotWithShape="1">
            <a:blip r:embed="rId5"/>
            <a:srcRect l="2132" r="34941" b="10280"/>
            <a:stretch/>
          </p:blipFill>
          <p:spPr>
            <a:xfrm>
              <a:off x="3258854" y="2592320"/>
              <a:ext cx="2203704" cy="2203704"/>
            </a:xfrm>
            <a:prstGeom prst="rect">
              <a:avLst/>
            </a:prstGeom>
          </p:spPr>
        </p:pic>
      </p:grpSp>
    </p:spTree>
    <p:extLst>
      <p:ext uri="{BB962C8B-B14F-4D97-AF65-F5344CB8AC3E}">
        <p14:creationId xmlns:p14="http://schemas.microsoft.com/office/powerpoint/2010/main" val="3701036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460863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Plan your app</a:t>
            </a:r>
            <a:endParaRPr lang="en-US" dirty="0"/>
          </a:p>
        </p:txBody>
      </p:sp>
    </p:spTree>
    <p:extLst>
      <p:ext uri="{BB962C8B-B14F-4D97-AF65-F5344CB8AC3E}">
        <p14:creationId xmlns:p14="http://schemas.microsoft.com/office/powerpoint/2010/main" val="1552534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pPr marL="0" indent="0">
              <a:buNone/>
            </a:pPr>
            <a:r>
              <a:rPr lang="en-US" dirty="0" smtClean="0"/>
              <a:t>How do you connect?</a:t>
            </a:r>
          </a:p>
          <a:p>
            <a:endParaRPr lang="en-US" dirty="0" smtClean="0"/>
          </a:p>
          <a:p>
            <a:endParaRPr lang="en-US" dirty="0"/>
          </a:p>
        </p:txBody>
      </p:sp>
      <p:sp>
        <p:nvSpPr>
          <p:cNvPr id="17" name="Title 16"/>
          <p:cNvSpPr>
            <a:spLocks noGrp="1"/>
          </p:cNvSpPr>
          <p:nvPr>
            <p:ph type="title"/>
          </p:nvPr>
        </p:nvSpPr>
        <p:spPr/>
        <p:txBody>
          <a:bodyPr/>
          <a:lstStyle/>
          <a:p>
            <a:r>
              <a:rPr lang="en-US" dirty="0" smtClean="0"/>
              <a:t>Where in the world</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6876789"/>
              </p:ext>
            </p:extLst>
          </p:nvPr>
        </p:nvGraphicFramePr>
        <p:xfrm>
          <a:off x="1646237" y="2278062"/>
          <a:ext cx="8366180" cy="2865120"/>
        </p:xfrm>
        <a:graphic>
          <a:graphicData uri="http://schemas.openxmlformats.org/drawingml/2006/table">
            <a:tbl>
              <a:tblPr firstRow="1" bandRow="1">
                <a:tableStyleId>{5C22544A-7EE6-4342-B048-85BDC9FD1C3A}</a:tableStyleId>
              </a:tblPr>
              <a:tblGrid>
                <a:gridCol w="2103120"/>
                <a:gridCol w="1165570"/>
                <a:gridCol w="1280160"/>
                <a:gridCol w="1371600"/>
                <a:gridCol w="1280160"/>
                <a:gridCol w="1165570"/>
              </a:tblGrid>
              <a:tr h="370840">
                <a:tc>
                  <a:txBody>
                    <a:bodyPr/>
                    <a:lstStyle/>
                    <a:p>
                      <a:r>
                        <a:rPr lang="en-US" dirty="0" smtClean="0"/>
                        <a:t>From the…</a:t>
                      </a:r>
                      <a:endParaRPr lang="en-US" dirty="0"/>
                    </a:p>
                  </a:txBody>
                  <a:tcPr/>
                </a:tc>
                <a:tc>
                  <a:txBody>
                    <a:bodyPr/>
                    <a:lstStyle/>
                    <a:p>
                      <a:pPr algn="ctr"/>
                      <a:r>
                        <a:rPr lang="en-US" dirty="0" smtClean="0"/>
                        <a:t>Server OM</a:t>
                      </a:r>
                      <a:endParaRPr lang="en-US" dirty="0"/>
                    </a:p>
                  </a:txBody>
                  <a:tcPr/>
                </a:tc>
                <a:tc>
                  <a:txBody>
                    <a:bodyPr/>
                    <a:lstStyle/>
                    <a:p>
                      <a:pPr algn="ctr"/>
                      <a:r>
                        <a:rPr lang="en-US" dirty="0" smtClean="0"/>
                        <a:t>JavaScript API</a:t>
                      </a:r>
                      <a:endParaRPr lang="en-US" dirty="0"/>
                    </a:p>
                  </a:txBody>
                  <a:tcPr/>
                </a:tc>
                <a:tc>
                  <a:txBody>
                    <a:bodyPr/>
                    <a:lstStyle/>
                    <a:p>
                      <a:pPr algn="ctr"/>
                      <a:r>
                        <a:rPr lang="en-US" dirty="0" err="1" smtClean="0"/>
                        <a:t>.Net</a:t>
                      </a:r>
                      <a:r>
                        <a:rPr lang="en-US" baseline="0" dirty="0" smtClean="0"/>
                        <a:t> </a:t>
                      </a:r>
                      <a:r>
                        <a:rPr lang="en-US" dirty="0" smtClean="0"/>
                        <a:t>CSOM</a:t>
                      </a:r>
                      <a:r>
                        <a:rPr lang="en-US" baseline="0" dirty="0" smtClean="0"/>
                        <a:t> API</a:t>
                      </a:r>
                      <a:endParaRPr lang="en-US" dirty="0"/>
                    </a:p>
                  </a:txBody>
                  <a:tcPr/>
                </a:tc>
                <a:tc>
                  <a:txBody>
                    <a:bodyPr/>
                    <a:lstStyle/>
                    <a:p>
                      <a:pPr algn="ctr"/>
                      <a:r>
                        <a:rPr lang="en-US" dirty="0" smtClean="0"/>
                        <a:t>Silverlight</a:t>
                      </a:r>
                    </a:p>
                    <a:p>
                      <a:pPr algn="ctr"/>
                      <a:r>
                        <a:rPr lang="en-US" dirty="0" smtClean="0"/>
                        <a:t>API</a:t>
                      </a:r>
                      <a:endParaRPr lang="en-US" dirty="0"/>
                    </a:p>
                  </a:txBody>
                  <a:tcPr/>
                </a:tc>
                <a:tc>
                  <a:txBody>
                    <a:bodyPr/>
                    <a:lstStyle/>
                    <a:p>
                      <a:pPr algn="ctr"/>
                      <a:r>
                        <a:rPr lang="en-US" dirty="0" smtClean="0"/>
                        <a:t>REST</a:t>
                      </a:r>
                    </a:p>
                    <a:p>
                      <a:pPr algn="ctr"/>
                      <a:r>
                        <a:rPr lang="en-US" dirty="0" smtClean="0"/>
                        <a:t>API</a:t>
                      </a:r>
                      <a:endParaRPr lang="en-US" dirty="0"/>
                    </a:p>
                  </a:txBody>
                  <a:tcPr/>
                </a:tc>
              </a:tr>
              <a:tr h="370840">
                <a:tc>
                  <a:txBody>
                    <a:bodyPr/>
                    <a:lstStyle/>
                    <a:p>
                      <a:r>
                        <a:rPr lang="en-US" dirty="0" smtClean="0"/>
                        <a:t>Server</a:t>
                      </a:r>
                      <a:endParaRPr lang="en-US"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c>
                  <a:txBody>
                    <a:bodyPr/>
                    <a:lstStyle/>
                    <a:p>
                      <a:pPr algn="ctr"/>
                      <a:endParaRPr lang="en-US" dirty="0"/>
                    </a:p>
                  </a:txBody>
                  <a:tcPr/>
                </a:tc>
                <a:tc>
                  <a:txBody>
                    <a:bodyPr/>
                    <a:lstStyle/>
                    <a:p>
                      <a:pPr algn="ctr"/>
                      <a:r>
                        <a:rPr lang="en-US" dirty="0" smtClean="0"/>
                        <a:t>X</a:t>
                      </a:r>
                      <a:endParaRPr lang="en-US" dirty="0"/>
                    </a:p>
                  </a:txBody>
                  <a:tcPr/>
                </a:tc>
              </a:tr>
              <a:tr h="370840">
                <a:tc>
                  <a:txBody>
                    <a:bodyPr/>
                    <a:lstStyle/>
                    <a:p>
                      <a:r>
                        <a:rPr lang="en-US" dirty="0" smtClean="0"/>
                        <a:t>JavaScript</a:t>
                      </a:r>
                      <a:endParaRPr lang="en-US" dirty="0"/>
                    </a:p>
                  </a:txBody>
                  <a:tcPr/>
                </a:tc>
                <a:tc>
                  <a:txBody>
                    <a:bodyPr/>
                    <a:lstStyle/>
                    <a:p>
                      <a:pPr algn="ctr"/>
                      <a:endParaRPr lang="en-US" dirty="0"/>
                    </a:p>
                  </a:txBody>
                  <a:tcPr/>
                </a:tc>
                <a:tc>
                  <a:txBody>
                    <a:bodyPr/>
                    <a:lstStyle/>
                    <a:p>
                      <a:pPr algn="ctr"/>
                      <a:r>
                        <a:rPr lang="en-US" dirty="0" smtClean="0"/>
                        <a:t>X</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smtClean="0"/>
                        <a:t>X</a:t>
                      </a:r>
                      <a:endParaRPr lang="en-US" dirty="0"/>
                    </a:p>
                  </a:txBody>
                  <a:tcPr/>
                </a:tc>
              </a:tr>
              <a:tr h="370840">
                <a:tc>
                  <a:txBody>
                    <a:bodyPr/>
                    <a:lstStyle/>
                    <a:p>
                      <a:r>
                        <a:rPr lang="en-US" dirty="0" smtClean="0"/>
                        <a:t>Remote </a:t>
                      </a:r>
                      <a:r>
                        <a:rPr lang="en-US" dirty="0" err="1" smtClean="0"/>
                        <a:t>.Net</a:t>
                      </a:r>
                      <a:r>
                        <a:rPr lang="en-US" dirty="0" smtClean="0"/>
                        <a:t> Client</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smtClean="0"/>
                        <a:t>X</a:t>
                      </a: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r>
                        <a:rPr lang="en-US" dirty="0" smtClean="0"/>
                        <a:t>SharePoint App</a:t>
                      </a:r>
                      <a:endParaRPr lang="en-US" dirty="0"/>
                    </a:p>
                  </a:txBody>
                  <a:tcPr/>
                </a:tc>
                <a:tc>
                  <a:txBody>
                    <a:bodyPr/>
                    <a:lstStyle/>
                    <a:p>
                      <a:pPr algn="ctr"/>
                      <a:endParaRPr lang="en-US"/>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c>
                  <a:txBody>
                    <a:bodyPr/>
                    <a:lstStyle/>
                    <a:p>
                      <a:pPr algn="ctr"/>
                      <a:endParaRPr lang="en-US" dirty="0"/>
                    </a:p>
                  </a:txBody>
                  <a:tcPr/>
                </a:tc>
                <a:tc>
                  <a:txBody>
                    <a:bodyPr/>
                    <a:lstStyle/>
                    <a:p>
                      <a:pPr algn="ctr"/>
                      <a:r>
                        <a:rPr lang="en-US" dirty="0" smtClean="0"/>
                        <a:t>X</a:t>
                      </a:r>
                      <a:endParaRPr lang="en-US" dirty="0"/>
                    </a:p>
                  </a:txBody>
                  <a:tcPr/>
                </a:tc>
              </a:tr>
              <a:tr h="370840">
                <a:tc>
                  <a:txBody>
                    <a:bodyPr/>
                    <a:lstStyle/>
                    <a:p>
                      <a:r>
                        <a:rPr lang="en-US" dirty="0" smtClean="0"/>
                        <a:t>Phone</a:t>
                      </a:r>
                      <a:endParaRPr lang="en-US" dirty="0"/>
                    </a:p>
                  </a:txBody>
                  <a:tcPr/>
                </a:tc>
                <a:tc>
                  <a:txBody>
                    <a:bodyPr/>
                    <a:lstStyle/>
                    <a:p>
                      <a:pPr algn="ctr"/>
                      <a:endParaRPr lang="en-US" dirty="0"/>
                    </a:p>
                  </a:txBody>
                  <a:tcPr/>
                </a:tc>
                <a:tc>
                  <a:txBody>
                    <a:bodyPr/>
                    <a:lstStyle/>
                    <a:p>
                      <a:pPr algn="ctr"/>
                      <a:r>
                        <a:rPr lang="en-US" dirty="0" smtClean="0"/>
                        <a:t>X</a:t>
                      </a:r>
                      <a:endParaRPr lang="en-US" dirty="0"/>
                    </a:p>
                  </a:txBody>
                  <a:tcPr/>
                </a:tc>
                <a:tc>
                  <a:txBody>
                    <a:bodyPr/>
                    <a:lstStyle/>
                    <a:p>
                      <a:pPr algn="ctr"/>
                      <a:endParaRPr lang="en-US" dirty="0"/>
                    </a:p>
                  </a:txBody>
                  <a:tcPr/>
                </a:tc>
                <a:tc>
                  <a:txBody>
                    <a:bodyPr/>
                    <a:lstStyle/>
                    <a:p>
                      <a:pPr algn="ctr"/>
                      <a:r>
                        <a:rPr lang="en-US" dirty="0" smtClean="0"/>
                        <a:t>X</a:t>
                      </a:r>
                      <a:endParaRPr lang="en-US" dirty="0"/>
                    </a:p>
                  </a:txBody>
                  <a:tcPr/>
                </a:tc>
                <a:tc>
                  <a:txBody>
                    <a:bodyPr/>
                    <a:lstStyle/>
                    <a:p>
                      <a:pPr algn="ctr"/>
                      <a:r>
                        <a:rPr lang="en-US" dirty="0" smtClean="0"/>
                        <a:t>X</a:t>
                      </a:r>
                      <a:endParaRPr lang="en-US" dirty="0"/>
                    </a:p>
                  </a:txBody>
                  <a:tcPr/>
                </a:tc>
              </a:tr>
              <a:tr h="370840">
                <a:tc>
                  <a:txBody>
                    <a:bodyPr/>
                    <a:lstStyle/>
                    <a:p>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bl>
          </a:graphicData>
        </a:graphic>
      </p:graphicFrame>
    </p:spTree>
    <p:extLst>
      <p:ext uri="{BB962C8B-B14F-4D97-AF65-F5344CB8AC3E}">
        <p14:creationId xmlns:p14="http://schemas.microsoft.com/office/powerpoint/2010/main" val="2540643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47688" y="295275"/>
            <a:ext cx="11888787" cy="917575"/>
          </a:xfrm>
        </p:spPr>
        <p:txBody>
          <a:bodyPr/>
          <a:lstStyle/>
          <a:p>
            <a:r>
              <a:rPr lang="en-US" dirty="0" smtClean="0"/>
              <a:t>The Person Ecosystem</a:t>
            </a:r>
            <a:endParaRPr lang="en-US" dirty="0"/>
          </a:p>
        </p:txBody>
      </p:sp>
      <p:pic>
        <p:nvPicPr>
          <p:cNvPr id="1026" name="Picture 2" descr="C:\Users\Matthew\Documents\Presentations\Icons\Icons\j043262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0837" y="3115789"/>
            <a:ext cx="1721696" cy="172169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Matthew\Documents\Presentations\Icons\Icons\j043392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83795" y="3247406"/>
            <a:ext cx="1363004" cy="13630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Matthew\Documents\Presentations\Icons\Icons\j043472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16180" y="2602770"/>
            <a:ext cx="1289273" cy="128927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Matthew\Documents\Presentations\Icons\Icons\j043488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69211" y="4396043"/>
            <a:ext cx="699453" cy="69945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Matthew\Documents\Presentations\Icons\Icons\j043488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91014" y="4900709"/>
            <a:ext cx="699453" cy="69945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Matthew\Documents\Presentations\Icons\Icons\j043488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49395" y="5192645"/>
            <a:ext cx="699453" cy="6994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Matthew\Documents\Presentations\Icons\Icons\j043488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89238" y="1322932"/>
            <a:ext cx="1320673" cy="132067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Matthew\Documents\Presentations\Icons\Icons\j0434889.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32625" y="2077721"/>
            <a:ext cx="1193842" cy="119384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8404975" y="1003518"/>
            <a:ext cx="1935530" cy="923330"/>
          </a:xfrm>
          <a:prstGeom prst="rect">
            <a:avLst/>
          </a:prstGeom>
          <a:noFill/>
        </p:spPr>
        <p:txBody>
          <a:bodyPr wrap="none" rtlCol="0">
            <a:spAutoFit/>
          </a:bodyPr>
          <a:lstStyle/>
          <a:p>
            <a:r>
              <a:rPr lang="en-US" sz="5400" dirty="0" smtClean="0"/>
              <a:t>#Tags</a:t>
            </a:r>
            <a:endParaRPr lang="en-US" sz="5400" dirty="0"/>
          </a:p>
        </p:txBody>
      </p:sp>
      <p:sp>
        <p:nvSpPr>
          <p:cNvPr id="15" name="TextBox 14"/>
          <p:cNvSpPr txBox="1"/>
          <p:nvPr/>
        </p:nvSpPr>
        <p:spPr>
          <a:xfrm>
            <a:off x="3332532" y="1935719"/>
            <a:ext cx="1463542" cy="707886"/>
          </a:xfrm>
          <a:prstGeom prst="rect">
            <a:avLst/>
          </a:prstGeom>
          <a:noFill/>
        </p:spPr>
        <p:txBody>
          <a:bodyPr wrap="none" rtlCol="0">
            <a:spAutoFit/>
          </a:bodyPr>
          <a:lstStyle/>
          <a:p>
            <a:r>
              <a:rPr lang="en-US" sz="4000" dirty="0" smtClean="0"/>
              <a:t>Likers</a:t>
            </a:r>
            <a:endParaRPr lang="en-US" sz="4000" dirty="0"/>
          </a:p>
        </p:txBody>
      </p:sp>
      <p:sp>
        <p:nvSpPr>
          <p:cNvPr id="17" name="TextBox 16"/>
          <p:cNvSpPr txBox="1"/>
          <p:nvPr/>
        </p:nvSpPr>
        <p:spPr>
          <a:xfrm>
            <a:off x="9771415" y="4483385"/>
            <a:ext cx="2521844" cy="646331"/>
          </a:xfrm>
          <a:prstGeom prst="rect">
            <a:avLst/>
          </a:prstGeom>
          <a:noFill/>
        </p:spPr>
        <p:txBody>
          <a:bodyPr wrap="none" rtlCol="0">
            <a:spAutoFit/>
          </a:bodyPr>
          <a:lstStyle/>
          <a:p>
            <a:r>
              <a:rPr lang="en-US" sz="3600" dirty="0"/>
              <a:t>Discussions</a:t>
            </a:r>
            <a:endParaRPr lang="en-US" sz="1836" dirty="0"/>
          </a:p>
        </p:txBody>
      </p:sp>
      <p:sp>
        <p:nvSpPr>
          <p:cNvPr id="18" name="TextBox 17"/>
          <p:cNvSpPr txBox="1"/>
          <p:nvPr/>
        </p:nvSpPr>
        <p:spPr>
          <a:xfrm>
            <a:off x="2431555" y="4082510"/>
            <a:ext cx="1363065" cy="707886"/>
          </a:xfrm>
          <a:prstGeom prst="rect">
            <a:avLst/>
          </a:prstGeom>
          <a:noFill/>
        </p:spPr>
        <p:txBody>
          <a:bodyPr wrap="none" rtlCol="0">
            <a:spAutoFit/>
          </a:bodyPr>
          <a:lstStyle/>
          <a:p>
            <a:r>
              <a:rPr lang="en-US" sz="4000" dirty="0" smtClean="0"/>
              <a:t>Posts</a:t>
            </a:r>
            <a:endParaRPr lang="en-US" sz="4000" dirty="0"/>
          </a:p>
        </p:txBody>
      </p:sp>
      <p:pic>
        <p:nvPicPr>
          <p:cNvPr id="19" name="Picture 8" descr="File extension docx"/>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30570" y="2461386"/>
            <a:ext cx="1185979" cy="119078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917274" y="3357108"/>
            <a:ext cx="2156360" cy="646331"/>
          </a:xfrm>
          <a:prstGeom prst="rect">
            <a:avLst/>
          </a:prstGeom>
          <a:noFill/>
        </p:spPr>
        <p:txBody>
          <a:bodyPr wrap="none" rtlCol="0">
            <a:spAutoFit/>
          </a:bodyPr>
          <a:lstStyle/>
          <a:p>
            <a:r>
              <a:rPr lang="en-US" sz="3600" dirty="0" smtClean="0"/>
              <a:t>Following</a:t>
            </a:r>
            <a:endParaRPr lang="en-US" sz="1836" dirty="0"/>
          </a:p>
        </p:txBody>
      </p:sp>
      <p:sp>
        <p:nvSpPr>
          <p:cNvPr id="21" name="TextBox 20"/>
          <p:cNvSpPr txBox="1"/>
          <p:nvPr/>
        </p:nvSpPr>
        <p:spPr>
          <a:xfrm>
            <a:off x="5761037" y="4647740"/>
            <a:ext cx="2109167" cy="646331"/>
          </a:xfrm>
          <a:prstGeom prst="rect">
            <a:avLst/>
          </a:prstGeom>
          <a:noFill/>
        </p:spPr>
        <p:txBody>
          <a:bodyPr wrap="none" rtlCol="0">
            <a:spAutoFit/>
          </a:bodyPr>
          <a:lstStyle/>
          <a:p>
            <a:r>
              <a:rPr lang="en-US" sz="3600" dirty="0" smtClean="0"/>
              <a:t>Followers</a:t>
            </a:r>
            <a:endParaRPr lang="en-US" sz="1836" dirty="0"/>
          </a:p>
        </p:txBody>
      </p:sp>
      <p:pic>
        <p:nvPicPr>
          <p:cNvPr id="22" name="Picture 5" descr="C:\Users\Matthew\AppData\Local\Microsoft\Windows\Temporary Internet Files\Content.IE5\1RBVWQSW\MC900432599[1].png"/>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9398" y="2766092"/>
            <a:ext cx="1410634" cy="144868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21512" y="1755892"/>
            <a:ext cx="2541080" cy="646331"/>
          </a:xfrm>
          <a:prstGeom prst="rect">
            <a:avLst/>
          </a:prstGeom>
        </p:spPr>
        <p:txBody>
          <a:bodyPr wrap="none">
            <a:spAutoFit/>
          </a:bodyPr>
          <a:lstStyle/>
          <a:p>
            <a:r>
              <a:rPr lang="en-US" sz="3600" dirty="0" smtClean="0"/>
              <a:t>@Mentions</a:t>
            </a:r>
            <a:endParaRPr lang="en-US" sz="3600" dirty="0"/>
          </a:p>
        </p:txBody>
      </p:sp>
      <p:sp>
        <p:nvSpPr>
          <p:cNvPr id="24" name="TextBox 23"/>
          <p:cNvSpPr txBox="1"/>
          <p:nvPr/>
        </p:nvSpPr>
        <p:spPr>
          <a:xfrm>
            <a:off x="2964190" y="5048429"/>
            <a:ext cx="1314784" cy="707886"/>
          </a:xfrm>
          <a:prstGeom prst="rect">
            <a:avLst/>
          </a:prstGeom>
          <a:noFill/>
        </p:spPr>
        <p:txBody>
          <a:bodyPr wrap="none" rtlCol="0">
            <a:spAutoFit/>
          </a:bodyPr>
          <a:lstStyle/>
          <a:p>
            <a:r>
              <a:rPr lang="en-US" sz="4000" dirty="0" smtClean="0"/>
              <a:t>Links</a:t>
            </a:r>
            <a:endParaRPr lang="en-US" sz="4000" dirty="0"/>
          </a:p>
        </p:txBody>
      </p:sp>
      <p:sp>
        <p:nvSpPr>
          <p:cNvPr id="26" name="TextBox 25"/>
          <p:cNvSpPr txBox="1"/>
          <p:nvPr/>
        </p:nvSpPr>
        <p:spPr>
          <a:xfrm>
            <a:off x="766775" y="4082510"/>
            <a:ext cx="1499128" cy="707886"/>
          </a:xfrm>
          <a:prstGeom prst="rect">
            <a:avLst/>
          </a:prstGeom>
          <a:noFill/>
        </p:spPr>
        <p:txBody>
          <a:bodyPr wrap="none" rtlCol="0">
            <a:spAutoFit/>
          </a:bodyPr>
          <a:lstStyle/>
          <a:p>
            <a:r>
              <a:rPr lang="en-US" sz="4000" dirty="0" smtClean="0"/>
              <a:t>Video</a:t>
            </a:r>
            <a:endParaRPr lang="en-US" sz="4000" dirty="0"/>
          </a:p>
        </p:txBody>
      </p:sp>
      <p:sp>
        <p:nvSpPr>
          <p:cNvPr id="27" name="Freeform 114"/>
          <p:cNvSpPr>
            <a:spLocks noEditPoints="1"/>
          </p:cNvSpPr>
          <p:nvPr/>
        </p:nvSpPr>
        <p:spPr bwMode="black">
          <a:xfrm>
            <a:off x="957571" y="3125987"/>
            <a:ext cx="1117537" cy="883218"/>
          </a:xfrm>
          <a:custGeom>
            <a:avLst/>
            <a:gdLst>
              <a:gd name="T0" fmla="*/ 22 w 75"/>
              <a:gd name="T1" fmla="*/ 22 h 59"/>
              <a:gd name="T2" fmla="*/ 33 w 75"/>
              <a:gd name="T3" fmla="*/ 11 h 59"/>
              <a:gd name="T4" fmla="*/ 22 w 75"/>
              <a:gd name="T5" fmla="*/ 0 h 59"/>
              <a:gd name="T6" fmla="*/ 11 w 75"/>
              <a:gd name="T7" fmla="*/ 11 h 59"/>
              <a:gd name="T8" fmla="*/ 22 w 75"/>
              <a:gd name="T9" fmla="*/ 22 h 59"/>
              <a:gd name="T10" fmla="*/ 45 w 75"/>
              <a:gd name="T11" fmla="*/ 22 h 59"/>
              <a:gd name="T12" fmla="*/ 56 w 75"/>
              <a:gd name="T13" fmla="*/ 11 h 59"/>
              <a:gd name="T14" fmla="*/ 45 w 75"/>
              <a:gd name="T15" fmla="*/ 0 h 59"/>
              <a:gd name="T16" fmla="*/ 34 w 75"/>
              <a:gd name="T17" fmla="*/ 11 h 59"/>
              <a:gd name="T18" fmla="*/ 45 w 75"/>
              <a:gd name="T19" fmla="*/ 22 h 59"/>
              <a:gd name="T20" fmla="*/ 3 w 75"/>
              <a:gd name="T21" fmla="*/ 25 h 59"/>
              <a:gd name="T22" fmla="*/ 0 w 75"/>
              <a:gd name="T23" fmla="*/ 27 h 59"/>
              <a:gd name="T24" fmla="*/ 0 w 75"/>
              <a:gd name="T25" fmla="*/ 38 h 59"/>
              <a:gd name="T26" fmla="*/ 3 w 75"/>
              <a:gd name="T27" fmla="*/ 41 h 59"/>
              <a:gd name="T28" fmla="*/ 5 w 75"/>
              <a:gd name="T29" fmla="*/ 38 h 59"/>
              <a:gd name="T30" fmla="*/ 5 w 75"/>
              <a:gd name="T31" fmla="*/ 27 h 59"/>
              <a:gd name="T32" fmla="*/ 3 w 75"/>
              <a:gd name="T33" fmla="*/ 25 h 59"/>
              <a:gd name="T34" fmla="*/ 75 w 75"/>
              <a:gd name="T35" fmla="*/ 23 h 59"/>
              <a:gd name="T36" fmla="*/ 75 w 75"/>
              <a:gd name="T37" fmla="*/ 56 h 59"/>
              <a:gd name="T38" fmla="*/ 73 w 75"/>
              <a:gd name="T39" fmla="*/ 57 h 59"/>
              <a:gd name="T40" fmla="*/ 65 w 75"/>
              <a:gd name="T41" fmla="*/ 51 h 59"/>
              <a:gd name="T42" fmla="*/ 64 w 75"/>
              <a:gd name="T43" fmla="*/ 49 h 59"/>
              <a:gd name="T44" fmla="*/ 60 w 75"/>
              <a:gd name="T45" fmla="*/ 49 h 59"/>
              <a:gd name="T46" fmla="*/ 60 w 75"/>
              <a:gd name="T47" fmla="*/ 56 h 59"/>
              <a:gd name="T48" fmla="*/ 57 w 75"/>
              <a:gd name="T49" fmla="*/ 59 h 59"/>
              <a:gd name="T50" fmla="*/ 11 w 75"/>
              <a:gd name="T51" fmla="*/ 59 h 59"/>
              <a:gd name="T52" fmla="*/ 8 w 75"/>
              <a:gd name="T53" fmla="*/ 55 h 59"/>
              <a:gd name="T54" fmla="*/ 8 w 75"/>
              <a:gd name="T55" fmla="*/ 27 h 59"/>
              <a:gd name="T56" fmla="*/ 11 w 75"/>
              <a:gd name="T57" fmla="*/ 23 h 59"/>
              <a:gd name="T58" fmla="*/ 57 w 75"/>
              <a:gd name="T59" fmla="*/ 23 h 59"/>
              <a:gd name="T60" fmla="*/ 60 w 75"/>
              <a:gd name="T61" fmla="*/ 27 h 59"/>
              <a:gd name="T62" fmla="*/ 60 w 75"/>
              <a:gd name="T63" fmla="*/ 30 h 59"/>
              <a:gd name="T64" fmla="*/ 64 w 75"/>
              <a:gd name="T65" fmla="*/ 30 h 59"/>
              <a:gd name="T66" fmla="*/ 65 w 75"/>
              <a:gd name="T67" fmla="*/ 29 h 59"/>
              <a:gd name="T68" fmla="*/ 73 w 75"/>
              <a:gd name="T69" fmla="*/ 22 h 59"/>
              <a:gd name="T70" fmla="*/ 75 w 75"/>
              <a:gd name="T71" fmla="*/ 2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59">
                <a:moveTo>
                  <a:pt x="22" y="22"/>
                </a:moveTo>
                <a:cubicBezTo>
                  <a:pt x="28" y="22"/>
                  <a:pt x="33" y="17"/>
                  <a:pt x="33" y="11"/>
                </a:cubicBezTo>
                <a:cubicBezTo>
                  <a:pt x="33" y="5"/>
                  <a:pt x="28" y="0"/>
                  <a:pt x="22" y="0"/>
                </a:cubicBezTo>
                <a:cubicBezTo>
                  <a:pt x="16" y="0"/>
                  <a:pt x="11" y="5"/>
                  <a:pt x="11" y="11"/>
                </a:cubicBezTo>
                <a:cubicBezTo>
                  <a:pt x="11" y="17"/>
                  <a:pt x="16" y="22"/>
                  <a:pt x="22" y="22"/>
                </a:cubicBezTo>
                <a:moveTo>
                  <a:pt x="45" y="22"/>
                </a:moveTo>
                <a:cubicBezTo>
                  <a:pt x="51" y="22"/>
                  <a:pt x="56" y="17"/>
                  <a:pt x="56" y="11"/>
                </a:cubicBezTo>
                <a:cubicBezTo>
                  <a:pt x="56" y="5"/>
                  <a:pt x="51" y="0"/>
                  <a:pt x="45" y="0"/>
                </a:cubicBezTo>
                <a:cubicBezTo>
                  <a:pt x="39" y="0"/>
                  <a:pt x="34" y="5"/>
                  <a:pt x="34" y="11"/>
                </a:cubicBezTo>
                <a:cubicBezTo>
                  <a:pt x="34" y="17"/>
                  <a:pt x="39" y="22"/>
                  <a:pt x="45" y="22"/>
                </a:cubicBezTo>
                <a:moveTo>
                  <a:pt x="3" y="25"/>
                </a:moveTo>
                <a:cubicBezTo>
                  <a:pt x="1" y="25"/>
                  <a:pt x="0" y="26"/>
                  <a:pt x="0" y="27"/>
                </a:cubicBezTo>
                <a:cubicBezTo>
                  <a:pt x="0" y="38"/>
                  <a:pt x="0" y="38"/>
                  <a:pt x="0" y="38"/>
                </a:cubicBezTo>
                <a:cubicBezTo>
                  <a:pt x="0" y="39"/>
                  <a:pt x="1" y="41"/>
                  <a:pt x="3" y="41"/>
                </a:cubicBezTo>
                <a:cubicBezTo>
                  <a:pt x="4" y="41"/>
                  <a:pt x="5" y="39"/>
                  <a:pt x="5" y="38"/>
                </a:cubicBezTo>
                <a:cubicBezTo>
                  <a:pt x="5" y="27"/>
                  <a:pt x="5" y="27"/>
                  <a:pt x="5" y="27"/>
                </a:cubicBezTo>
                <a:cubicBezTo>
                  <a:pt x="5" y="26"/>
                  <a:pt x="4" y="25"/>
                  <a:pt x="3" y="25"/>
                </a:cubicBezTo>
                <a:moveTo>
                  <a:pt x="75" y="23"/>
                </a:moveTo>
                <a:cubicBezTo>
                  <a:pt x="75" y="56"/>
                  <a:pt x="75" y="56"/>
                  <a:pt x="75" y="56"/>
                </a:cubicBezTo>
                <a:cubicBezTo>
                  <a:pt x="75" y="58"/>
                  <a:pt x="74" y="58"/>
                  <a:pt x="73" y="57"/>
                </a:cubicBezTo>
                <a:cubicBezTo>
                  <a:pt x="65" y="51"/>
                  <a:pt x="65" y="51"/>
                  <a:pt x="65" y="51"/>
                </a:cubicBezTo>
                <a:cubicBezTo>
                  <a:pt x="64" y="50"/>
                  <a:pt x="64" y="50"/>
                  <a:pt x="64" y="49"/>
                </a:cubicBezTo>
                <a:cubicBezTo>
                  <a:pt x="60" y="49"/>
                  <a:pt x="60" y="49"/>
                  <a:pt x="60" y="49"/>
                </a:cubicBezTo>
                <a:cubicBezTo>
                  <a:pt x="60" y="56"/>
                  <a:pt x="60" y="56"/>
                  <a:pt x="60" y="56"/>
                </a:cubicBezTo>
                <a:cubicBezTo>
                  <a:pt x="60" y="58"/>
                  <a:pt x="59" y="59"/>
                  <a:pt x="57" y="59"/>
                </a:cubicBezTo>
                <a:cubicBezTo>
                  <a:pt x="11" y="59"/>
                  <a:pt x="11" y="59"/>
                  <a:pt x="11" y="59"/>
                </a:cubicBezTo>
                <a:cubicBezTo>
                  <a:pt x="9" y="59"/>
                  <a:pt x="8" y="57"/>
                  <a:pt x="8" y="55"/>
                </a:cubicBezTo>
                <a:cubicBezTo>
                  <a:pt x="8" y="27"/>
                  <a:pt x="8" y="27"/>
                  <a:pt x="8" y="27"/>
                </a:cubicBezTo>
                <a:cubicBezTo>
                  <a:pt x="8" y="25"/>
                  <a:pt x="9" y="23"/>
                  <a:pt x="11" y="23"/>
                </a:cubicBezTo>
                <a:cubicBezTo>
                  <a:pt x="57" y="23"/>
                  <a:pt x="57" y="23"/>
                  <a:pt x="57" y="23"/>
                </a:cubicBezTo>
                <a:cubicBezTo>
                  <a:pt x="59" y="23"/>
                  <a:pt x="60" y="25"/>
                  <a:pt x="60" y="27"/>
                </a:cubicBezTo>
                <a:cubicBezTo>
                  <a:pt x="60" y="30"/>
                  <a:pt x="60" y="30"/>
                  <a:pt x="60" y="30"/>
                </a:cubicBezTo>
                <a:cubicBezTo>
                  <a:pt x="64" y="30"/>
                  <a:pt x="64" y="30"/>
                  <a:pt x="64" y="30"/>
                </a:cubicBezTo>
                <a:cubicBezTo>
                  <a:pt x="64" y="30"/>
                  <a:pt x="64" y="29"/>
                  <a:pt x="65" y="29"/>
                </a:cubicBezTo>
                <a:cubicBezTo>
                  <a:pt x="73" y="22"/>
                  <a:pt x="73" y="22"/>
                  <a:pt x="73" y="22"/>
                </a:cubicBezTo>
                <a:cubicBezTo>
                  <a:pt x="74" y="21"/>
                  <a:pt x="75" y="21"/>
                  <a:pt x="75" y="23"/>
                </a:cubicBezTo>
              </a:path>
            </a:pathLst>
          </a:custGeom>
          <a:solidFill>
            <a:schemeClr val="tx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 name="Picture 1"/>
          <p:cNvPicPr>
            <a:picLocks noChangeAspect="1"/>
          </p:cNvPicPr>
          <p:nvPr/>
        </p:nvPicPr>
        <p:blipFill rotWithShape="1">
          <a:blip r:embed="rId10">
            <a:extLst>
              <a:ext uri="{28A0092B-C50C-407E-A947-70E740481C1C}">
                <a14:useLocalDpi xmlns:a14="http://schemas.microsoft.com/office/drawing/2010/main" val="0"/>
              </a:ext>
            </a:extLst>
          </a:blip>
          <a:srcRect l="62237" t="20254" b="21484"/>
          <a:stretch/>
        </p:blipFill>
        <p:spPr>
          <a:xfrm>
            <a:off x="9956529" y="2212927"/>
            <a:ext cx="1054532" cy="1106330"/>
          </a:xfrm>
          <a:prstGeom prst="rect">
            <a:avLst/>
          </a:prstGeom>
        </p:spPr>
      </p:pic>
      <p:pic>
        <p:nvPicPr>
          <p:cNvPr id="28" name="Picture 5" descr="C:\Users\Matthew\Documents\Presentations\Icons\Icons\j043488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01365" y="1315057"/>
            <a:ext cx="699453" cy="69945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descr="C:\Users\Matthew\Documents\Presentations\Icons\Icons\j043488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61190" y="1236266"/>
            <a:ext cx="699453" cy="69945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5" descr="C:\Users\Matthew\Documents\Presentations\Icons\Icons\j043488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23168" y="1819723"/>
            <a:ext cx="699453" cy="6994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8887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31"/>
                                        </p:tgtEl>
                                        <p:attrNameLst>
                                          <p:attrName>style.visibility</p:attrName>
                                        </p:attrNameLst>
                                      </p:cBhvr>
                                      <p:to>
                                        <p:strVal val="visible"/>
                                      </p:to>
                                    </p:set>
                                    <p:animEffect transition="in" filter="wipe(down)">
                                      <p:cBhvr>
                                        <p:cTn id="19" dur="500"/>
                                        <p:tgtEl>
                                          <p:spTgt spid="1031"/>
                                        </p:tgtEl>
                                      </p:cBhvr>
                                    </p:animEffect>
                                  </p:childTnLst>
                                </p:cTn>
                              </p:par>
                              <p:par>
                                <p:cTn id="20" presetID="22" presetClass="entr" presetSubtype="4" fill="hold" nodeType="withEffect">
                                  <p:stCondLst>
                                    <p:cond delay="0"/>
                                  </p:stCondLst>
                                  <p:childTnLst>
                                    <p:set>
                                      <p:cBhvr>
                                        <p:cTn id="21" dur="1" fill="hold">
                                          <p:stCondLst>
                                            <p:cond delay="0"/>
                                          </p:stCondLst>
                                        </p:cTn>
                                        <p:tgtEl>
                                          <p:spTgt spid="1030"/>
                                        </p:tgtEl>
                                        <p:attrNameLst>
                                          <p:attrName>style.visibility</p:attrName>
                                        </p:attrNameLst>
                                      </p:cBhvr>
                                      <p:to>
                                        <p:strVal val="visible"/>
                                      </p:to>
                                    </p:set>
                                    <p:animEffect transition="in" filter="wipe(down)">
                                      <p:cBhvr>
                                        <p:cTn id="22" dur="500"/>
                                        <p:tgtEl>
                                          <p:spTgt spid="10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par>
                                <p:cTn id="43" presetID="14" presetClass="entr" presetSubtype="10" fill="hold" nodeType="withEffect">
                                  <p:stCondLst>
                                    <p:cond delay="0"/>
                                  </p:stCondLst>
                                  <p:childTnLst>
                                    <p:set>
                                      <p:cBhvr>
                                        <p:cTn id="44" dur="1" fill="hold">
                                          <p:stCondLst>
                                            <p:cond delay="0"/>
                                          </p:stCondLst>
                                        </p:cTn>
                                        <p:tgtEl>
                                          <p:spTgt spid="1027"/>
                                        </p:tgtEl>
                                        <p:attrNameLst>
                                          <p:attrName>style.visibility</p:attrName>
                                        </p:attrNameLst>
                                      </p:cBhvr>
                                      <p:to>
                                        <p:strVal val="visible"/>
                                      </p:to>
                                    </p:set>
                                    <p:animEffect transition="in" filter="randombar(horizontal)">
                                      <p:cBhvr>
                                        <p:cTn id="45" dur="500"/>
                                        <p:tgtEl>
                                          <p:spTgt spid="1027"/>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nodeType="clickEffect">
                                  <p:stCondLst>
                                    <p:cond delay="0"/>
                                  </p:stCondLst>
                                  <p:childTnLst>
                                    <p:set>
                                      <p:cBhvr>
                                        <p:cTn id="49" dur="1" fill="hold">
                                          <p:stCondLst>
                                            <p:cond delay="0"/>
                                          </p:stCondLst>
                                        </p:cTn>
                                        <p:tgtEl>
                                          <p:spTgt spid="1028"/>
                                        </p:tgtEl>
                                        <p:attrNameLst>
                                          <p:attrName>style.visibility</p:attrName>
                                        </p:attrNameLst>
                                      </p:cBhvr>
                                      <p:to>
                                        <p:strVal val="visible"/>
                                      </p:to>
                                    </p:set>
                                    <p:animEffect transition="in" filter="wheel(1)">
                                      <p:cBhvr>
                                        <p:cTn id="50" dur="1000"/>
                                        <p:tgtEl>
                                          <p:spTgt spid="102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childTnLst>
                          </p:cTn>
                        </p:par>
                        <p:par>
                          <p:cTn id="56" fill="hold">
                            <p:stCondLst>
                              <p:cond delay="500"/>
                            </p:stCondLst>
                            <p:childTnLst>
                              <p:par>
                                <p:cTn id="57" presetID="1" presetClass="entr" presetSubtype="0" fill="hold" nodeType="afterEffect">
                                  <p:stCondLst>
                                    <p:cond delay="0"/>
                                  </p:stCondLst>
                                  <p:childTnLst>
                                    <p:set>
                                      <p:cBhvr>
                                        <p:cTn id="58" dur="1" fill="hold">
                                          <p:stCondLst>
                                            <p:cond delay="0"/>
                                          </p:stCondLst>
                                        </p:cTn>
                                        <p:tgtEl>
                                          <p:spTgt spid="1029"/>
                                        </p:tgtEl>
                                        <p:attrNameLst>
                                          <p:attrName>style.visibility</p:attrName>
                                        </p:attrNameLst>
                                      </p:cBhvr>
                                      <p:to>
                                        <p:strVal val="visible"/>
                                      </p:to>
                                    </p:set>
                                  </p:childTnLst>
                                </p:cTn>
                              </p:par>
                            </p:childTnLst>
                          </p:cTn>
                        </p:par>
                        <p:par>
                          <p:cTn id="59" fill="hold">
                            <p:stCondLst>
                              <p:cond delay="500"/>
                            </p:stCondLst>
                            <p:childTnLst>
                              <p:par>
                                <p:cTn id="60" presetID="1" presetClass="entr" presetSubtype="0" fill="hold" nodeType="afterEffect">
                                  <p:stCondLst>
                                    <p:cond delay="500"/>
                                  </p:stCondLst>
                                  <p:childTnLst>
                                    <p:set>
                                      <p:cBhvr>
                                        <p:cTn id="61" dur="1" fill="hold">
                                          <p:stCondLst>
                                            <p:cond delay="0"/>
                                          </p:stCondLst>
                                        </p:cTn>
                                        <p:tgtEl>
                                          <p:spTgt spid="10"/>
                                        </p:tgtEl>
                                        <p:attrNameLst>
                                          <p:attrName>style.visibility</p:attrName>
                                        </p:attrNameLst>
                                      </p:cBhvr>
                                      <p:to>
                                        <p:strVal val="visible"/>
                                      </p:to>
                                    </p:set>
                                  </p:childTnLst>
                                </p:cTn>
                              </p:par>
                            </p:childTnLst>
                          </p:cTn>
                        </p:par>
                        <p:par>
                          <p:cTn id="62" fill="hold">
                            <p:stCondLst>
                              <p:cond delay="1000"/>
                            </p:stCondLst>
                            <p:childTnLst>
                              <p:par>
                                <p:cTn id="63" presetID="1" presetClass="entr" presetSubtype="0" fill="hold" nodeType="afterEffect">
                                  <p:stCondLst>
                                    <p:cond delay="500"/>
                                  </p:stCondLst>
                                  <p:childTnLst>
                                    <p:set>
                                      <p:cBhvr>
                                        <p:cTn id="64" dur="1" fill="hold">
                                          <p:stCondLst>
                                            <p:cond delay="0"/>
                                          </p:stCondLst>
                                        </p:cTn>
                                        <p:tgtEl>
                                          <p:spTgt spid="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randombar(horizontal)">
                                      <p:cBhvr>
                                        <p:cTn id="69" dur="500"/>
                                        <p:tgtEl>
                                          <p:spTgt spid="18"/>
                                        </p:tgtEl>
                                      </p:cBhvr>
                                    </p:animEffect>
                                  </p:childTnLst>
                                </p:cTn>
                              </p:par>
                              <p:par>
                                <p:cTn id="70" presetID="14" presetClass="entr" presetSubtype="10"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randombar(horizontal)">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down)">
                                      <p:cBhvr>
                                        <p:cTn id="77" dur="500"/>
                                        <p:tgtEl>
                                          <p:spTgt spid="24"/>
                                        </p:tgtEl>
                                      </p:cBhvr>
                                    </p:animEffect>
                                  </p:childTnLst>
                                </p:cTn>
                              </p:par>
                            </p:childTnLst>
                          </p:cTn>
                        </p:par>
                        <p:par>
                          <p:cTn id="78" fill="hold">
                            <p:stCondLst>
                              <p:cond delay="500"/>
                            </p:stCondLst>
                            <p:childTnLst>
                              <p:par>
                                <p:cTn id="79" presetID="22" presetClass="entr" presetSubtype="4" fill="hold" grpId="0" nodeType="afterEffect">
                                  <p:stCondLst>
                                    <p:cond delay="250"/>
                                  </p:stCondLst>
                                  <p:childTnLst>
                                    <p:set>
                                      <p:cBhvr>
                                        <p:cTn id="80" dur="1" fill="hold">
                                          <p:stCondLst>
                                            <p:cond delay="0"/>
                                          </p:stCondLst>
                                        </p:cTn>
                                        <p:tgtEl>
                                          <p:spTgt spid="3"/>
                                        </p:tgtEl>
                                        <p:attrNameLst>
                                          <p:attrName>style.visibility</p:attrName>
                                        </p:attrNameLst>
                                      </p:cBhvr>
                                      <p:to>
                                        <p:strVal val="visible"/>
                                      </p:to>
                                    </p:set>
                                    <p:animEffect transition="in" filter="wipe(down)">
                                      <p:cBhvr>
                                        <p:cTn id="81" dur="500"/>
                                        <p:tgtEl>
                                          <p:spTgt spid="3"/>
                                        </p:tgtEl>
                                      </p:cBhvr>
                                    </p:animEffect>
                                  </p:childTnLst>
                                </p:cTn>
                              </p:par>
                            </p:childTnLst>
                          </p:cTn>
                        </p:par>
                        <p:par>
                          <p:cTn id="82" fill="hold">
                            <p:stCondLst>
                              <p:cond delay="1250"/>
                            </p:stCondLst>
                            <p:childTnLst>
                              <p:par>
                                <p:cTn id="83" presetID="22" presetClass="entr" presetSubtype="4" fill="hold" grpId="0" nodeType="afterEffect">
                                  <p:stCondLst>
                                    <p:cond delay="250"/>
                                  </p:stCondLst>
                                  <p:childTnLst>
                                    <p:set>
                                      <p:cBhvr>
                                        <p:cTn id="84" dur="1" fill="hold">
                                          <p:stCondLst>
                                            <p:cond delay="0"/>
                                          </p:stCondLst>
                                        </p:cTn>
                                        <p:tgtEl>
                                          <p:spTgt spid="15"/>
                                        </p:tgtEl>
                                        <p:attrNameLst>
                                          <p:attrName>style.visibility</p:attrName>
                                        </p:attrNameLst>
                                      </p:cBhvr>
                                      <p:to>
                                        <p:strVal val="visible"/>
                                      </p:to>
                                    </p:set>
                                    <p:animEffect transition="in" filter="wipe(down)">
                                      <p:cBhvr>
                                        <p:cTn id="85" dur="500"/>
                                        <p:tgtEl>
                                          <p:spTgt spid="15"/>
                                        </p:tgtEl>
                                      </p:cBhvr>
                                    </p:animEffect>
                                  </p:childTnLst>
                                </p:cTn>
                              </p:par>
                            </p:childTnLst>
                          </p:cTn>
                        </p:par>
                        <p:par>
                          <p:cTn id="86" fill="hold">
                            <p:stCondLst>
                              <p:cond delay="2000"/>
                            </p:stCondLst>
                            <p:childTnLst>
                              <p:par>
                                <p:cTn id="87" presetID="1" presetClass="entr" presetSubtype="0"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childTnLst>
                                </p:cTn>
                              </p:par>
                            </p:childTnLst>
                          </p:cTn>
                        </p:par>
                        <p:par>
                          <p:cTn id="89" fill="hold">
                            <p:stCondLst>
                              <p:cond delay="2000"/>
                            </p:stCondLst>
                            <p:childTnLst>
                              <p:par>
                                <p:cTn id="90" presetID="1" presetClass="entr" presetSubtype="0" fill="hold" nodeType="afterEffect">
                                  <p:stCondLst>
                                    <p:cond delay="0"/>
                                  </p:stCondLst>
                                  <p:childTnLst>
                                    <p:set>
                                      <p:cBhvr>
                                        <p:cTn id="91" dur="1" fill="hold">
                                          <p:stCondLst>
                                            <p:cond delay="0"/>
                                          </p:stCondLst>
                                        </p:cTn>
                                        <p:tgtEl>
                                          <p:spTgt spid="30"/>
                                        </p:tgtEl>
                                        <p:attrNameLst>
                                          <p:attrName>style.visibility</p:attrName>
                                        </p:attrNameLst>
                                      </p:cBhvr>
                                      <p:to>
                                        <p:strVal val="visible"/>
                                      </p:to>
                                    </p:set>
                                  </p:childTnLst>
                                </p:cTn>
                              </p:par>
                            </p:childTnLst>
                          </p:cTn>
                        </p:par>
                        <p:par>
                          <p:cTn id="92" fill="hold">
                            <p:stCondLst>
                              <p:cond delay="2000"/>
                            </p:stCondLst>
                            <p:childTnLst>
                              <p:par>
                                <p:cTn id="93" presetID="1" presetClass="entr" presetSubtype="0"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childTnLst>
                                </p:cTn>
                              </p:par>
                            </p:childTnLst>
                          </p:cTn>
                        </p:par>
                        <p:par>
                          <p:cTn id="95" fill="hold">
                            <p:stCondLst>
                              <p:cond delay="2000"/>
                            </p:stCondLst>
                            <p:childTnLst>
                              <p:par>
                                <p:cTn id="96" presetID="22" presetClass="entr" presetSubtype="4" fill="hold" grpId="0" nodeType="afterEffect">
                                  <p:stCondLst>
                                    <p:cond delay="250"/>
                                  </p:stCondLst>
                                  <p:childTnLst>
                                    <p:set>
                                      <p:cBhvr>
                                        <p:cTn id="97" dur="1" fill="hold">
                                          <p:stCondLst>
                                            <p:cond delay="0"/>
                                          </p:stCondLst>
                                        </p:cTn>
                                        <p:tgtEl>
                                          <p:spTgt spid="26"/>
                                        </p:tgtEl>
                                        <p:attrNameLst>
                                          <p:attrName>style.visibility</p:attrName>
                                        </p:attrNameLst>
                                      </p:cBhvr>
                                      <p:to>
                                        <p:strVal val="visible"/>
                                      </p:to>
                                    </p:set>
                                    <p:animEffect transition="in" filter="wipe(down)">
                                      <p:cBhvr>
                                        <p:cTn id="98" dur="500"/>
                                        <p:tgtEl>
                                          <p:spTgt spid="26"/>
                                        </p:tgtEl>
                                      </p:cBhvr>
                                    </p:animEffect>
                                  </p:childTnLst>
                                </p:cTn>
                              </p:par>
                            </p:childTnLst>
                          </p:cTn>
                        </p:par>
                        <p:par>
                          <p:cTn id="99" fill="hold">
                            <p:stCondLst>
                              <p:cond delay="2750"/>
                            </p:stCondLst>
                            <p:childTnLst>
                              <p:par>
                                <p:cTn id="100" presetID="22" presetClass="entr" presetSubtype="4"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down)">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P spid="20" grpId="0"/>
      <p:bldP spid="21" grpId="0"/>
      <p:bldP spid="3" grpId="0"/>
      <p:bldP spid="24" grpId="0"/>
      <p:bldP spid="26" grpId="0"/>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What do you want to do?</a:t>
            </a:r>
          </a:p>
        </p:txBody>
      </p:sp>
      <p:sp>
        <p:nvSpPr>
          <p:cNvPr id="6" name="Text Placeholder 5"/>
          <p:cNvSpPr>
            <a:spLocks noGrp="1"/>
          </p:cNvSpPr>
          <p:nvPr>
            <p:ph type="body" sz="quarter" idx="10"/>
          </p:nvPr>
        </p:nvSpPr>
        <p:spPr/>
        <p:txBody>
          <a:bodyPr/>
          <a:lstStyle/>
          <a:p>
            <a:r>
              <a:rPr lang="en-US" dirty="0"/>
              <a:t>Work with </a:t>
            </a:r>
            <a:r>
              <a:rPr lang="en-US" dirty="0" smtClean="0"/>
              <a:t>User Profiles</a:t>
            </a:r>
            <a:endParaRPr lang="en-US" dirty="0"/>
          </a:p>
          <a:p>
            <a:r>
              <a:rPr lang="en-US" dirty="0" smtClean="0"/>
              <a:t>Work with Social Feeds</a:t>
            </a:r>
          </a:p>
          <a:p>
            <a:r>
              <a:rPr lang="en-US" dirty="0" smtClean="0"/>
              <a:t>Work with Site Feeds</a:t>
            </a:r>
          </a:p>
          <a:p>
            <a:r>
              <a:rPr lang="en-US" dirty="0" smtClean="0"/>
              <a:t>Work with Community Sites*</a:t>
            </a:r>
          </a:p>
          <a:p>
            <a:endParaRPr lang="en-US" dirty="0"/>
          </a:p>
        </p:txBody>
      </p:sp>
    </p:spTree>
    <p:extLst>
      <p:ext uri="{BB962C8B-B14F-4D97-AF65-F5344CB8AC3E}">
        <p14:creationId xmlns:p14="http://schemas.microsoft.com/office/powerpoint/2010/main" val="829358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Platform Options</a:t>
            </a:r>
            <a:endParaRPr lang="en-US" dirty="0"/>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858" y="1233613"/>
            <a:ext cx="9822758" cy="5616449"/>
          </a:xfrm>
          <a:prstGeom prst="rect">
            <a:avLst/>
          </a:prstGeom>
        </p:spPr>
      </p:pic>
    </p:spTree>
    <p:extLst>
      <p:ext uri="{BB962C8B-B14F-4D97-AF65-F5344CB8AC3E}">
        <p14:creationId xmlns:p14="http://schemas.microsoft.com/office/powerpoint/2010/main" val="3940894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17" name="Title 16"/>
          <p:cNvSpPr>
            <a:spLocks noGrp="1"/>
          </p:cNvSpPr>
          <p:nvPr>
            <p:ph type="title"/>
          </p:nvPr>
        </p:nvSpPr>
        <p:spPr/>
        <p:txBody>
          <a:bodyPr/>
          <a:lstStyle/>
          <a:p>
            <a:r>
              <a:rPr lang="en-US" dirty="0" smtClean="0"/>
              <a:t>API Options</a:t>
            </a:r>
            <a:endParaRPr lang="en-US" dirty="0"/>
          </a:p>
        </p:txBody>
      </p:sp>
      <p:cxnSp>
        <p:nvCxnSpPr>
          <p:cNvPr id="7" name="Straight Connector 6"/>
          <p:cNvCxnSpPr/>
          <p:nvPr/>
        </p:nvCxnSpPr>
        <p:spPr>
          <a:xfrm>
            <a:off x="2103438" y="3040062"/>
            <a:ext cx="8229600"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8" name="Right Arrow Callout 7"/>
          <p:cNvSpPr/>
          <p:nvPr/>
        </p:nvSpPr>
        <p:spPr>
          <a:xfrm rot="16200000">
            <a:off x="5938090" y="1112116"/>
            <a:ext cx="2322796" cy="5615419"/>
          </a:xfrm>
          <a:prstGeom prst="rightArrowCallout">
            <a:avLst>
              <a:gd name="adj1" fmla="val 46561"/>
              <a:gd name="adj2" fmla="val 34138"/>
              <a:gd name="adj3" fmla="val 25000"/>
              <a:gd name="adj4" fmla="val 62622"/>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17" tIns="43958" rIns="87917" bIns="43958" rtlCol="0" anchor="ctr"/>
          <a:lstStyle/>
          <a:p>
            <a:pPr algn="ctr" defTabSz="659476"/>
            <a:endParaRPr lang="en-US" sz="1350">
              <a:solidFill>
                <a:prstClr val="white"/>
              </a:solidFill>
            </a:endParaRPr>
          </a:p>
        </p:txBody>
      </p:sp>
      <p:sp>
        <p:nvSpPr>
          <p:cNvPr id="9" name="Rectangle 8"/>
          <p:cNvSpPr/>
          <p:nvPr/>
        </p:nvSpPr>
        <p:spPr>
          <a:xfrm>
            <a:off x="4406209" y="3890397"/>
            <a:ext cx="1658774" cy="10740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87917" tIns="43958" rIns="87917" bIns="43958" rtlCol="0" anchor="ctr"/>
          <a:lstStyle/>
          <a:p>
            <a:pPr algn="ctr" defTabSz="659476"/>
            <a:r>
              <a:rPr lang="en-US" sz="1400" dirty="0">
                <a:gradFill>
                  <a:gsLst>
                    <a:gs pos="0">
                      <a:schemeClr val="tx1"/>
                    </a:gs>
                    <a:gs pos="100000">
                      <a:schemeClr val="tx1"/>
                    </a:gs>
                  </a:gsLst>
                  <a:lin ang="5400000" scaled="0"/>
                </a:gradFill>
                <a:latin typeface="Segoe UI" pitchFamily="34" charset="0"/>
                <a:ea typeface="Segoe UI" pitchFamily="34" charset="0"/>
                <a:cs typeface="Segoe UI" pitchFamily="34" charset="0"/>
              </a:rPr>
              <a:t>JavaScript Library</a:t>
            </a:r>
          </a:p>
        </p:txBody>
      </p:sp>
      <p:sp>
        <p:nvSpPr>
          <p:cNvPr id="10" name="Rectangle 9"/>
          <p:cNvSpPr/>
          <p:nvPr/>
        </p:nvSpPr>
        <p:spPr>
          <a:xfrm>
            <a:off x="6230282" y="3890397"/>
            <a:ext cx="1658774" cy="1074075"/>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lIns="87917" tIns="43958" rIns="87917" bIns="43958" rtlCol="0" anchor="ctr"/>
          <a:lstStyle/>
          <a:p>
            <a:pPr algn="ctr" defTabSz="659476"/>
            <a:r>
              <a:rPr lang="en-US" sz="1400" dirty="0">
                <a:gradFill>
                  <a:gsLst>
                    <a:gs pos="0">
                      <a:schemeClr val="tx1"/>
                    </a:gs>
                    <a:gs pos="100000">
                      <a:schemeClr val="tx1"/>
                    </a:gs>
                  </a:gsLst>
                  <a:lin ang="5400000" scaled="0"/>
                </a:gradFill>
                <a:latin typeface="Segoe UI" pitchFamily="34" charset="0"/>
                <a:ea typeface="Segoe UI" pitchFamily="34" charset="0"/>
                <a:cs typeface="Segoe UI" pitchFamily="34" charset="0"/>
              </a:rPr>
              <a:t>Silverlight Library</a:t>
            </a:r>
          </a:p>
        </p:txBody>
      </p:sp>
      <p:sp>
        <p:nvSpPr>
          <p:cNvPr id="11" name="Rectangle 10"/>
          <p:cNvSpPr/>
          <p:nvPr/>
        </p:nvSpPr>
        <p:spPr>
          <a:xfrm>
            <a:off x="8054356" y="3890397"/>
            <a:ext cx="1658774" cy="10740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87917" tIns="43958" rIns="87917" bIns="43958" rtlCol="0" anchor="ctr"/>
          <a:lstStyle/>
          <a:p>
            <a:pPr algn="ctr" defTabSz="659476"/>
            <a:r>
              <a:rPr lang="en-US" sz="1400" dirty="0" err="1">
                <a:gradFill>
                  <a:gsLst>
                    <a:gs pos="0">
                      <a:schemeClr val="tx1"/>
                    </a:gs>
                    <a:gs pos="100000">
                      <a:schemeClr val="tx1"/>
                    </a:gs>
                  </a:gsLst>
                  <a:lin ang="5400000" scaled="0"/>
                </a:gradFill>
                <a:latin typeface="Segoe UI" pitchFamily="34" charset="0"/>
                <a:ea typeface="Segoe UI" pitchFamily="34" charset="0"/>
                <a:cs typeface="Segoe UI" pitchFamily="34" charset="0"/>
              </a:rPr>
              <a:t>.Net</a:t>
            </a:r>
            <a:r>
              <a:rPr lang="en-US" sz="1400" dirty="0">
                <a:gradFill>
                  <a:gsLst>
                    <a:gs pos="0">
                      <a:schemeClr val="tx1"/>
                    </a:gs>
                    <a:gs pos="100000">
                      <a:schemeClr val="tx1"/>
                    </a:gs>
                  </a:gsLst>
                  <a:lin ang="5400000" scaled="0"/>
                </a:gradFill>
                <a:latin typeface="Segoe UI" pitchFamily="34" charset="0"/>
                <a:ea typeface="Segoe UI" pitchFamily="34" charset="0"/>
                <a:cs typeface="Segoe UI" pitchFamily="34" charset="0"/>
              </a:rPr>
              <a:t> CLR Library</a:t>
            </a:r>
          </a:p>
        </p:txBody>
      </p:sp>
      <p:sp>
        <p:nvSpPr>
          <p:cNvPr id="12" name="Rectangle 11"/>
          <p:cNvSpPr/>
          <p:nvPr/>
        </p:nvSpPr>
        <p:spPr>
          <a:xfrm>
            <a:off x="2387422" y="5170725"/>
            <a:ext cx="7519776" cy="984569"/>
          </a:xfrm>
          <a:prstGeom prst="rect">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lIns="87917" tIns="43958" rIns="87917" bIns="43958" rtlCol="0" anchor="ctr"/>
          <a:lstStyle/>
          <a:p>
            <a:pPr algn="ctr" defTabSz="659476"/>
            <a:r>
              <a:rPr lang="en-US" sz="2000" dirty="0">
                <a:gradFill>
                  <a:gsLst>
                    <a:gs pos="0">
                      <a:schemeClr val="tx1"/>
                    </a:gs>
                    <a:gs pos="100000">
                      <a:schemeClr val="tx1"/>
                    </a:gs>
                  </a:gsLst>
                  <a:lin ang="5400000" scaled="0"/>
                </a:gradFill>
                <a:latin typeface="Segoe UI" pitchFamily="34" charset="0"/>
                <a:ea typeface="Segoe UI" pitchFamily="34" charset="0"/>
                <a:cs typeface="Segoe UI" pitchFamily="34" charset="0"/>
              </a:rPr>
              <a:t>Custom Client Code</a:t>
            </a:r>
          </a:p>
        </p:txBody>
      </p:sp>
      <p:sp>
        <p:nvSpPr>
          <p:cNvPr id="13" name="TextBox 12"/>
          <p:cNvSpPr txBox="1"/>
          <p:nvPr/>
        </p:nvSpPr>
        <p:spPr>
          <a:xfrm>
            <a:off x="562508" y="3873026"/>
            <a:ext cx="1823460" cy="870142"/>
          </a:xfrm>
          <a:prstGeom prst="rect">
            <a:avLst/>
          </a:prstGeom>
          <a:noFill/>
        </p:spPr>
        <p:txBody>
          <a:bodyPr wrap="none" lIns="87917" tIns="43958" rIns="87917" bIns="43958" rtlCol="0">
            <a:spAutoFit/>
          </a:bodyPr>
          <a:lstStyle/>
          <a:p>
            <a:pPr defTabSz="659476"/>
            <a:r>
              <a:rPr lang="en-US" sz="4000" dirty="0">
                <a:latin typeface="Segoe UI" pitchFamily="34" charset="0"/>
                <a:ea typeface="Segoe UI" pitchFamily="34" charset="0"/>
                <a:cs typeface="Segoe UI" pitchFamily="34" charset="0"/>
              </a:rPr>
              <a:t>Client</a:t>
            </a:r>
            <a:endParaRPr lang="en-US" sz="1350" dirty="0">
              <a:latin typeface="Segoe UI" pitchFamily="34" charset="0"/>
              <a:ea typeface="Segoe UI" pitchFamily="34" charset="0"/>
              <a:cs typeface="Segoe UI" pitchFamily="34" charset="0"/>
            </a:endParaRPr>
          </a:p>
        </p:txBody>
      </p:sp>
      <p:sp>
        <p:nvSpPr>
          <p:cNvPr id="14" name="TextBox 13"/>
          <p:cNvSpPr txBox="1"/>
          <p:nvPr/>
        </p:nvSpPr>
        <p:spPr>
          <a:xfrm>
            <a:off x="562508" y="1804697"/>
            <a:ext cx="1809282" cy="794093"/>
          </a:xfrm>
          <a:prstGeom prst="rect">
            <a:avLst/>
          </a:prstGeom>
          <a:noFill/>
        </p:spPr>
        <p:txBody>
          <a:bodyPr wrap="none" lIns="87917" tIns="43958" rIns="87917" bIns="43958" rtlCol="0">
            <a:spAutoFit/>
          </a:bodyPr>
          <a:lstStyle/>
          <a:p>
            <a:pPr defTabSz="659476"/>
            <a:r>
              <a:rPr lang="en-US" sz="3600" dirty="0">
                <a:latin typeface="Segoe UI" pitchFamily="34" charset="0"/>
                <a:ea typeface="Segoe UI" pitchFamily="34" charset="0"/>
                <a:cs typeface="Segoe UI" pitchFamily="34" charset="0"/>
              </a:rPr>
              <a:t>Server</a:t>
            </a:r>
            <a:endParaRPr lang="en-US" sz="1350" dirty="0">
              <a:latin typeface="Segoe UI" pitchFamily="34" charset="0"/>
              <a:ea typeface="Segoe UI" pitchFamily="34" charset="0"/>
              <a:cs typeface="Segoe UI" pitchFamily="34" charset="0"/>
            </a:endParaRPr>
          </a:p>
        </p:txBody>
      </p:sp>
      <p:sp>
        <p:nvSpPr>
          <p:cNvPr id="15" name="Rectangle 14"/>
          <p:cNvSpPr/>
          <p:nvPr/>
        </p:nvSpPr>
        <p:spPr>
          <a:xfrm>
            <a:off x="2498006" y="1753631"/>
            <a:ext cx="7409192" cy="984569"/>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87917" tIns="43958" rIns="87917" bIns="43958" rtlCol="0" anchor="ctr"/>
          <a:lstStyle/>
          <a:p>
            <a:pPr algn="ctr" defTabSz="659476"/>
            <a:r>
              <a:rPr lang="en-US" sz="2000" b="1" dirty="0">
                <a:gradFill>
                  <a:gsLst>
                    <a:gs pos="0">
                      <a:schemeClr val="tx1"/>
                    </a:gs>
                    <a:gs pos="100000">
                      <a:schemeClr val="tx1"/>
                    </a:gs>
                  </a:gsLst>
                  <a:lin ang="5400000" scaled="0"/>
                </a:gradFill>
                <a:latin typeface="Segoe UI" pitchFamily="34" charset="0"/>
                <a:ea typeface="Segoe UI" pitchFamily="34" charset="0"/>
                <a:cs typeface="Segoe UI" pitchFamily="34" charset="0"/>
              </a:rPr>
              <a:t>_</a:t>
            </a:r>
            <a:r>
              <a:rPr lang="en-US" sz="2000" b="1" dirty="0" err="1">
                <a:gradFill>
                  <a:gsLst>
                    <a:gs pos="0">
                      <a:schemeClr val="tx1"/>
                    </a:gs>
                    <a:gs pos="100000">
                      <a:schemeClr val="tx1"/>
                    </a:gs>
                  </a:gsLst>
                  <a:lin ang="5400000" scaled="0"/>
                </a:gradFill>
                <a:latin typeface="Segoe UI" pitchFamily="34" charset="0"/>
                <a:ea typeface="Segoe UI" pitchFamily="34" charset="0"/>
                <a:cs typeface="Segoe UI" pitchFamily="34" charset="0"/>
              </a:rPr>
              <a:t>api</a:t>
            </a:r>
            <a:r>
              <a:rPr lang="en-US" sz="2000" dirty="0">
                <a:gradFill>
                  <a:gsLst>
                    <a:gs pos="0">
                      <a:schemeClr val="tx1"/>
                    </a:gs>
                    <a:gs pos="100000">
                      <a:schemeClr val="tx1"/>
                    </a:gs>
                  </a:gsLst>
                  <a:lin ang="5400000" scaled="0"/>
                </a:gradFill>
                <a:latin typeface="Segoe UI" pitchFamily="34" charset="0"/>
                <a:ea typeface="Segoe UI" pitchFamily="34" charset="0"/>
                <a:cs typeface="Segoe UI" pitchFamily="34" charset="0"/>
              </a:rPr>
              <a:t>  is new alias for </a:t>
            </a:r>
            <a:r>
              <a:rPr lang="en-US" sz="2000" b="1" dirty="0">
                <a:gradFill>
                  <a:gsLst>
                    <a:gs pos="0">
                      <a:schemeClr val="tx1"/>
                    </a:gs>
                    <a:gs pos="100000">
                      <a:schemeClr val="tx1"/>
                    </a:gs>
                  </a:gsLst>
                  <a:lin ang="5400000" scaled="0"/>
                </a:gradFill>
                <a:latin typeface="Segoe UI" pitchFamily="34" charset="0"/>
                <a:ea typeface="Segoe UI" pitchFamily="34" charset="0"/>
                <a:cs typeface="Segoe UI" pitchFamily="34" charset="0"/>
              </a:rPr>
              <a:t>_</a:t>
            </a:r>
            <a:r>
              <a:rPr lang="en-US" sz="2000" b="1" dirty="0" err="1">
                <a:gradFill>
                  <a:gsLst>
                    <a:gs pos="0">
                      <a:schemeClr val="tx1"/>
                    </a:gs>
                    <a:gs pos="100000">
                      <a:schemeClr val="tx1"/>
                    </a:gs>
                  </a:gsLst>
                  <a:lin ang="5400000" scaled="0"/>
                </a:gradFill>
                <a:latin typeface="Segoe UI" pitchFamily="34" charset="0"/>
                <a:ea typeface="Segoe UI" pitchFamily="34" charset="0"/>
                <a:cs typeface="Segoe UI" pitchFamily="34" charset="0"/>
              </a:rPr>
              <a:t>vti_bin</a:t>
            </a:r>
            <a:r>
              <a:rPr lang="en-US" sz="2000" b="1" dirty="0">
                <a:gradFill>
                  <a:gsLst>
                    <a:gs pos="0">
                      <a:schemeClr val="tx1"/>
                    </a:gs>
                    <a:gs pos="100000">
                      <a:schemeClr val="tx1"/>
                    </a:gs>
                  </a:gsLst>
                  <a:lin ang="5400000" scaled="0"/>
                </a:gradFill>
                <a:latin typeface="Segoe UI" pitchFamily="34" charset="0"/>
                <a:ea typeface="Segoe UI" pitchFamily="34" charset="0"/>
                <a:cs typeface="Segoe UI" pitchFamily="34" charset="0"/>
              </a:rPr>
              <a:t>/client.svc</a:t>
            </a:r>
          </a:p>
        </p:txBody>
      </p:sp>
      <p:sp>
        <p:nvSpPr>
          <p:cNvPr id="16" name="Down Arrow 15"/>
          <p:cNvSpPr/>
          <p:nvPr/>
        </p:nvSpPr>
        <p:spPr>
          <a:xfrm rot="10800000">
            <a:off x="2455614" y="2841526"/>
            <a:ext cx="1782831" cy="2332136"/>
          </a:xfrm>
          <a:prstGeom prst="downArrow">
            <a:avLst>
              <a:gd name="adj1" fmla="val 51994"/>
              <a:gd name="adj2" fmla="val 52111"/>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lIns="87917" tIns="43958" rIns="87917" bIns="43958" rtlCol="0" anchor="ctr"/>
          <a:lstStyle/>
          <a:p>
            <a:pPr algn="ctr" defTabSz="659476"/>
            <a:endParaRPr lang="en-US" sz="1200" dirty="0">
              <a:solidFill>
                <a:prstClr val="white"/>
              </a:solidFill>
            </a:endParaRPr>
          </a:p>
        </p:txBody>
      </p:sp>
      <p:sp>
        <p:nvSpPr>
          <p:cNvPr id="18" name="TextBox 17"/>
          <p:cNvSpPr txBox="1"/>
          <p:nvPr/>
        </p:nvSpPr>
        <p:spPr>
          <a:xfrm>
            <a:off x="2628225" y="3348061"/>
            <a:ext cx="1437604" cy="489908"/>
          </a:xfrm>
          <a:prstGeom prst="rect">
            <a:avLst/>
          </a:prstGeom>
          <a:noFill/>
        </p:spPr>
        <p:txBody>
          <a:bodyPr wrap="square" lIns="87917" tIns="43958" rIns="87917" bIns="43958" rtlCol="0">
            <a:spAutoFit/>
          </a:bodyPr>
          <a:lstStyle/>
          <a:p>
            <a:pPr algn="ctr" defTabSz="659476"/>
            <a:r>
              <a:rPr lang="en-US" sz="2000" b="1" dirty="0"/>
              <a:t>OData</a:t>
            </a:r>
            <a:endParaRPr lang="en-US" sz="1200" b="1" dirty="0"/>
          </a:p>
        </p:txBody>
      </p:sp>
      <p:sp>
        <p:nvSpPr>
          <p:cNvPr id="19" name="TextBox 18"/>
          <p:cNvSpPr txBox="1"/>
          <p:nvPr/>
        </p:nvSpPr>
        <p:spPr>
          <a:xfrm>
            <a:off x="6380685" y="2993399"/>
            <a:ext cx="1437604" cy="581217"/>
          </a:xfrm>
          <a:prstGeom prst="rect">
            <a:avLst/>
          </a:prstGeom>
          <a:noFill/>
        </p:spPr>
        <p:txBody>
          <a:bodyPr wrap="square" lIns="87917" tIns="43958" rIns="87917" bIns="43958" rtlCol="0">
            <a:spAutoFit/>
          </a:bodyPr>
          <a:lstStyle/>
          <a:p>
            <a:pPr algn="ctr" defTabSz="659476"/>
            <a:r>
              <a:rPr lang="en-US" sz="1600" dirty="0">
                <a:gradFill>
                  <a:gsLst>
                    <a:gs pos="0">
                      <a:schemeClr val="bg1"/>
                    </a:gs>
                    <a:gs pos="100000">
                      <a:schemeClr val="bg1"/>
                    </a:gs>
                  </a:gsLst>
                  <a:lin ang="5400000" scaled="0"/>
                </a:gradFill>
              </a:rPr>
              <a:t>Execute </a:t>
            </a:r>
            <a:r>
              <a:rPr lang="en-US" sz="1600" dirty="0" smtClean="0">
                <a:gradFill>
                  <a:gsLst>
                    <a:gs pos="0">
                      <a:schemeClr val="bg1"/>
                    </a:gs>
                    <a:gs pos="100000">
                      <a:schemeClr val="bg1"/>
                    </a:gs>
                  </a:gsLst>
                  <a:lin ang="5400000" scaled="0"/>
                </a:gradFill>
              </a:rPr>
              <a:t/>
            </a:r>
            <a:br>
              <a:rPr lang="en-US" sz="1600" dirty="0" smtClean="0">
                <a:gradFill>
                  <a:gsLst>
                    <a:gs pos="0">
                      <a:schemeClr val="bg1"/>
                    </a:gs>
                    <a:gs pos="100000">
                      <a:schemeClr val="bg1"/>
                    </a:gs>
                  </a:gsLst>
                  <a:lin ang="5400000" scaled="0"/>
                </a:gradFill>
              </a:rPr>
            </a:br>
            <a:r>
              <a:rPr lang="en-US" sz="1600" dirty="0" smtClean="0">
                <a:gradFill>
                  <a:gsLst>
                    <a:gs pos="0">
                      <a:schemeClr val="bg1"/>
                    </a:gs>
                    <a:gs pos="100000">
                      <a:schemeClr val="bg1"/>
                    </a:gs>
                  </a:gsLst>
                  <a:lin ang="5400000" scaled="0"/>
                </a:gradFill>
              </a:rPr>
              <a:t>Query</a:t>
            </a:r>
            <a:endParaRPr lang="en-US" sz="1600" dirty="0">
              <a:gradFill>
                <a:gsLst>
                  <a:gs pos="0">
                    <a:schemeClr val="bg1"/>
                  </a:gs>
                  <a:gs pos="100000">
                    <a:schemeClr val="bg1"/>
                  </a:gs>
                </a:gsLst>
                <a:lin ang="5400000" scaled="0"/>
              </a:gradFill>
            </a:endParaRPr>
          </a:p>
        </p:txBody>
      </p:sp>
    </p:spTree>
    <p:extLst>
      <p:ext uri="{BB962C8B-B14F-4D97-AF65-F5344CB8AC3E}">
        <p14:creationId xmlns:p14="http://schemas.microsoft.com/office/powerpoint/2010/main" val="1867481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Matthew McDermott</External_x0020_Speaker>
    <Session_x0020_Code xmlns="2295e2e7-0eeb-498e-8716-217bb2ee6ee3">SPC226</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Matthew McDermott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EB02CB-2605-4ADB-BF34-06938D4146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www.w3.org/XML/1998/namespace"/>
    <ds:schemaRef ds:uri="http://purl.org/dc/elements/1.1/"/>
    <ds:schemaRef ds:uri="http://purl.org/dc/terms/"/>
    <ds:schemaRef ds:uri="http://purl.org/dc/dcmitype/"/>
    <ds:schemaRef ds:uri="http://schemas.microsoft.com/sharepoint/v3"/>
    <ds:schemaRef ds:uri="032d541b-1b4e-4d91-93c7-b10533c52f73"/>
    <ds:schemaRef ds:uri="2295e2e7-0eeb-498e-8716-217bb2ee6ee3"/>
    <ds:schemaRef ds:uri="http://schemas.openxmlformats.org/package/2006/metadata/core-properties"/>
    <ds:schemaRef ds:uri="http://schemas.microsoft.com/office/infopath/2007/PartnerControls"/>
    <ds:schemaRef ds:uri="230e9df3-be65-4c73-a93b-d1236ebd677e"/>
    <ds:schemaRef ds:uri="http://schemas.microsoft.com/office/2006/metadata/propertie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1434</TotalTime>
  <Words>1002</Words>
  <Application>Microsoft Office PowerPoint</Application>
  <PresentationFormat>Custom</PresentationFormat>
  <Paragraphs>178</Paragraphs>
  <Slides>30</Slides>
  <Notes>3</Notes>
  <HiddenSlides>0</HiddenSlides>
  <MMClips>0</MMClips>
  <ScaleCrop>false</ScaleCrop>
  <HeadingPairs>
    <vt:vector size="4" baseType="variant">
      <vt:variant>
        <vt:lpstr>Theme</vt:lpstr>
      </vt:variant>
      <vt:variant>
        <vt:i4>5</vt:i4>
      </vt:variant>
      <vt:variant>
        <vt:lpstr>Slide Titles</vt:lpstr>
      </vt:variant>
      <vt:variant>
        <vt:i4>30</vt:i4>
      </vt:variant>
    </vt:vector>
  </HeadingPairs>
  <TitlesOfParts>
    <vt:vector size="35" baseType="lpstr">
      <vt:lpstr>5-30072_SPC2012_Developer_Template_16x9</vt:lpstr>
      <vt:lpstr>5-30072_SPC2012_Developer_Template_16x9_Light</vt:lpstr>
      <vt:lpstr>5-30072_SPC2012_Business_Template_16x9_Light</vt:lpstr>
      <vt:lpstr>SPC2012_Developer_Template_16x9</vt:lpstr>
      <vt:lpstr>1_SPC2012_Developer_Template_16x9</vt:lpstr>
      <vt:lpstr>PowerPoint Presentation</vt:lpstr>
      <vt:lpstr>How to Develop Social Applications with SharePoint 2013  </vt:lpstr>
      <vt:lpstr>Components of Social</vt:lpstr>
      <vt:lpstr>Plan your app</vt:lpstr>
      <vt:lpstr>Where in the world</vt:lpstr>
      <vt:lpstr>The Person Ecosystem</vt:lpstr>
      <vt:lpstr>What do you want to do?</vt:lpstr>
      <vt:lpstr>Platform Options</vt:lpstr>
      <vt:lpstr>API Options</vt:lpstr>
      <vt:lpstr>What you can do…</vt:lpstr>
      <vt:lpstr>What you cannot do…</vt:lpstr>
      <vt:lpstr>Social Feeds JOSM</vt:lpstr>
      <vt:lpstr>Demo</vt:lpstr>
      <vt:lpstr>Social Feeds in Search</vt:lpstr>
      <vt:lpstr>Access Social Feeds</vt:lpstr>
      <vt:lpstr>Social Feeds REST</vt:lpstr>
      <vt:lpstr>Demo</vt:lpstr>
      <vt:lpstr>REST URLs</vt:lpstr>
      <vt:lpstr>GET Response</vt:lpstr>
      <vt:lpstr>Create a Post</vt:lpstr>
      <vt:lpstr>Create a Post Body</vt:lpstr>
      <vt:lpstr>User Profile Service</vt:lpstr>
      <vt:lpstr>Demo</vt:lpstr>
      <vt:lpstr>User Profile API Options</vt:lpstr>
      <vt:lpstr>REST Example</vt:lpstr>
      <vt:lpstr>Demo</vt:lpstr>
      <vt:lpstr>Approach</vt:lpstr>
      <vt:lpstr>Summary</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Develop Social Applications with SharePoint 2013</dc:title>
  <dc:subject>SharePoint Conference 2012</dc:subject>
  <dc:creator>Matthew McDermott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75</cp:revision>
  <dcterms:created xsi:type="dcterms:W3CDTF">2012-11-02T21:59:50Z</dcterms:created>
  <dcterms:modified xsi:type="dcterms:W3CDTF">2012-12-06T18:03:22Z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