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4" r:id="rId7"/>
  </p:sldMasterIdLst>
  <p:notesMasterIdLst>
    <p:notesMasterId r:id="rId85"/>
  </p:notesMasterIdLst>
  <p:handoutMasterIdLst>
    <p:handoutMasterId r:id="rId86"/>
  </p:handoutMasterIdLst>
  <p:sldIdLst>
    <p:sldId id="1055" r:id="rId8"/>
    <p:sldId id="1077" r:id="rId9"/>
    <p:sldId id="1078" r:id="rId10"/>
    <p:sldId id="1079" r:id="rId11"/>
    <p:sldId id="1080" r:id="rId12"/>
    <p:sldId id="1081" r:id="rId13"/>
    <p:sldId id="1082" r:id="rId14"/>
    <p:sldId id="1083" r:id="rId15"/>
    <p:sldId id="1084" r:id="rId16"/>
    <p:sldId id="1085" r:id="rId17"/>
    <p:sldId id="1086" r:id="rId18"/>
    <p:sldId id="1087" r:id="rId19"/>
    <p:sldId id="1088" r:id="rId20"/>
    <p:sldId id="1089" r:id="rId21"/>
    <p:sldId id="1090" r:id="rId22"/>
    <p:sldId id="1091" r:id="rId23"/>
    <p:sldId id="1092" r:id="rId24"/>
    <p:sldId id="1093" r:id="rId25"/>
    <p:sldId id="1094" r:id="rId26"/>
    <p:sldId id="1095" r:id="rId27"/>
    <p:sldId id="1096" r:id="rId28"/>
    <p:sldId id="1097" r:id="rId29"/>
    <p:sldId id="1098" r:id="rId30"/>
    <p:sldId id="1099" r:id="rId31"/>
    <p:sldId id="1100" r:id="rId32"/>
    <p:sldId id="1101" r:id="rId33"/>
    <p:sldId id="1102" r:id="rId34"/>
    <p:sldId id="1103" r:id="rId35"/>
    <p:sldId id="1104" r:id="rId36"/>
    <p:sldId id="1105" r:id="rId37"/>
    <p:sldId id="1106" r:id="rId38"/>
    <p:sldId id="1107" r:id="rId39"/>
    <p:sldId id="1108" r:id="rId40"/>
    <p:sldId id="1109" r:id="rId41"/>
    <p:sldId id="1110" r:id="rId42"/>
    <p:sldId id="1111" r:id="rId43"/>
    <p:sldId id="1112" r:id="rId44"/>
    <p:sldId id="1113" r:id="rId45"/>
    <p:sldId id="1114" r:id="rId46"/>
    <p:sldId id="1115" r:id="rId47"/>
    <p:sldId id="1116" r:id="rId48"/>
    <p:sldId id="1117" r:id="rId49"/>
    <p:sldId id="1118" r:id="rId50"/>
    <p:sldId id="1119" r:id="rId51"/>
    <p:sldId id="1120" r:id="rId52"/>
    <p:sldId id="1121" r:id="rId53"/>
    <p:sldId id="1122" r:id="rId54"/>
    <p:sldId id="1123" r:id="rId55"/>
    <p:sldId id="1124" r:id="rId56"/>
    <p:sldId id="1125" r:id="rId57"/>
    <p:sldId id="1126" r:id="rId58"/>
    <p:sldId id="1127" r:id="rId59"/>
    <p:sldId id="1128" r:id="rId60"/>
    <p:sldId id="1129" r:id="rId61"/>
    <p:sldId id="1130" r:id="rId62"/>
    <p:sldId id="1131" r:id="rId63"/>
    <p:sldId id="1132" r:id="rId64"/>
    <p:sldId id="1133" r:id="rId65"/>
    <p:sldId id="1134" r:id="rId66"/>
    <p:sldId id="1135" r:id="rId67"/>
    <p:sldId id="1136" r:id="rId68"/>
    <p:sldId id="1138" r:id="rId69"/>
    <p:sldId id="1139" r:id="rId70"/>
    <p:sldId id="1140" r:id="rId71"/>
    <p:sldId id="1141" r:id="rId72"/>
    <p:sldId id="1142" r:id="rId73"/>
    <p:sldId id="1143" r:id="rId74"/>
    <p:sldId id="1144" r:id="rId75"/>
    <p:sldId id="1145" r:id="rId76"/>
    <p:sldId id="1146" r:id="rId77"/>
    <p:sldId id="1147" r:id="rId78"/>
    <p:sldId id="1149" r:id="rId79"/>
    <p:sldId id="1150" r:id="rId80"/>
    <p:sldId id="1151" r:id="rId81"/>
    <p:sldId id="1163" r:id="rId82"/>
    <p:sldId id="1152" r:id="rId83"/>
    <p:sldId id="1153" r:id="rId8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Joe Giardino" initials="JG"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5238" autoAdjust="0"/>
  </p:normalViewPr>
  <p:slideViewPr>
    <p:cSldViewPr>
      <p:cViewPr varScale="1">
        <p:scale>
          <a:sx n="65" d="100"/>
          <a:sy n="65" d="100"/>
        </p:scale>
        <p:origin x="-1020"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30"/>
      <c:rotY val="290"/>
      <c:rAngAx val="0"/>
      <c:perspective val="30"/>
    </c:view3D>
    <c:floor>
      <c:thickness val="0"/>
    </c:floor>
    <c:sideWall>
      <c:thickness val="0"/>
    </c:sideWall>
    <c:backWall>
      <c:thickness val="0"/>
    </c:backWall>
    <c:plotArea>
      <c:layout/>
      <c:pie3DChart>
        <c:varyColors val="1"/>
        <c:ser>
          <c:idx val="0"/>
          <c:order val="0"/>
          <c:tx>
            <c:strRef>
              <c:f>Sheet1!$B$1</c:f>
              <c:strCache>
                <c:ptCount val="1"/>
                <c:pt idx="0">
                  <c:v>Audience Type</c:v>
                </c:pt>
              </c:strCache>
            </c:strRef>
          </c:tx>
          <c:cat>
            <c:strRef>
              <c:f>Sheet1!$A$2:$A$4</c:f>
              <c:strCache>
                <c:ptCount val="3"/>
                <c:pt idx="0">
                  <c:v>IT Professional</c:v>
                </c:pt>
                <c:pt idx="1">
                  <c:v>Developer</c:v>
                </c:pt>
                <c:pt idx="2">
                  <c:v>Business Decision Maker</c:v>
                </c:pt>
              </c:strCache>
            </c:strRef>
          </c:cat>
          <c:val>
            <c:numRef>
              <c:f>Sheet1!$B$2:$B$4</c:f>
              <c:numCache>
                <c:formatCode>General</c:formatCode>
                <c:ptCount val="3"/>
                <c:pt idx="0">
                  <c:v>42</c:v>
                </c:pt>
                <c:pt idx="1">
                  <c:v>34</c:v>
                </c:pt>
                <c:pt idx="2">
                  <c:v>24</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58848418700137728"/>
          <c:y val="0.67100628046494193"/>
          <c:w val="0.4115158022463512"/>
          <c:h val="0.29424120760418798"/>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B4A161-E4F5-4AE0-8618-7DF4D255777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87032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E4F9D0-8ABA-4525-A55F-DE46423AD5C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700612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548055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80958E8-E143-496D-921F-5543E5166EF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908817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47A32F-E541-4065-AFE8-DCDB8DD423B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482321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355193-1A76-4BED-894A-52BB205FE5B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559168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470F795-2E62-4358-A4C4-D1319715989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342302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A5F085B6-EFBC-4E28-8C55-11AD7085887B}" type="datetime1">
              <a:rPr lang="en-US" smtClean="0">
                <a:solidFill>
                  <a:prstClr val="black"/>
                </a:solidFill>
              </a:rPr>
              <a:pPr/>
              <a:t>12/6/2012</a:t>
            </a:fld>
            <a:endParaRPr lang="en-US" dirty="0">
              <a:solidFill>
                <a:prstClr val="black"/>
              </a:solidFill>
            </a:endParaRPr>
          </a:p>
        </p:txBody>
      </p:sp>
      <p:sp>
        <p:nvSpPr>
          <p:cNvPr id="6" name="Slide Number Placeholder 5"/>
          <p:cNvSpPr>
            <a:spLocks noGrp="1"/>
          </p:cNvSpPr>
          <p:nvPr>
            <p:ph type="sldNum" sz="quarter" idx="11"/>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7" name="Footer Placeholder 6"/>
          <p:cNvSpPr>
            <a:spLocks noGrp="1"/>
          </p:cNvSpPr>
          <p:nvPr>
            <p:ph type="ftr" sz="quarter" idx="12"/>
          </p:nvPr>
        </p:nvSpPr>
        <p:spPr/>
        <p:txBody>
          <a:bodyPr/>
          <a:lstStyle/>
          <a:p>
            <a:r>
              <a:rPr lang="en-US" dirty="0" smtClean="0">
                <a:solidFill>
                  <a:srgbClr val="000000"/>
                </a:solidFill>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8" name="Header Placeholder 7"/>
          <p:cNvSpPr>
            <a:spLocks noGrp="1"/>
          </p:cNvSpPr>
          <p:nvPr>
            <p:ph type="hdr" sz="quarter" idx="13"/>
          </p:nvPr>
        </p:nvSpPr>
        <p:spPr/>
        <p:txBody>
          <a:bodyPr/>
          <a:lstStyle/>
          <a:p>
            <a:r>
              <a:rPr lang="en-US" dirty="0" smtClean="0">
                <a:solidFill>
                  <a:prstClr val="black"/>
                </a:solidFill>
              </a:rPr>
              <a:t>MIX 09</a:t>
            </a:r>
            <a:endParaRPr lang="en-US" dirty="0">
              <a:solidFill>
                <a:prstClr val="black"/>
              </a:solidFill>
            </a:endParaRPr>
          </a:p>
        </p:txBody>
      </p:sp>
    </p:spTree>
    <p:extLst>
      <p:ext uri="{BB962C8B-B14F-4D97-AF65-F5344CB8AC3E}">
        <p14:creationId xmlns:p14="http://schemas.microsoft.com/office/powerpoint/2010/main" val="2784134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7F3309C-40B0-400F-9DDF-37D5F192F07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71469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58158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97F3309C-40B0-400F-9DDF-37D5F192F07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700995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70F795-2E62-4358-A4C4-D1319715989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342302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010570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70F795-2E62-4358-A4C4-D1319715989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34230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F40BF8-40B1-49D7-98BD-A6A99FA2051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965761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TechEd</a:t>
            </a:r>
            <a:r>
              <a:rPr lang="en-US" dirty="0" smtClean="0">
                <a:solidFill>
                  <a:prstClr val="black"/>
                </a:solidFill>
              </a:rPr>
              <a:t> 2012</a:t>
            </a:r>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8:52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prstClr val="black"/>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latin typeface="Segoe UI" pitchFamily="34" charset="0"/>
              </a:rPr>
            </a:br>
            <a:r>
              <a:rPr lang="en-US" dirty="0" smtClean="0">
                <a:solidFill>
                  <a:prstClr val="black"/>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003698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03F1BBD-D365-4FE6-931D-811985A881E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411897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err="1" smtClean="0">
                <a:solidFill>
                  <a:prstClr val="black"/>
                </a:solidFill>
              </a:rPr>
              <a:t>TechEd</a:t>
            </a:r>
            <a:r>
              <a:rPr lang="en-US" dirty="0" smtClean="0">
                <a:solidFill>
                  <a:prstClr val="black"/>
                </a:solidFill>
              </a:rPr>
              <a:t> 2012</a:t>
            </a:r>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8:52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prstClr val="black"/>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prstClr val="black"/>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latin typeface="Segoe UI" pitchFamily="34" charset="0"/>
              </a:rPr>
            </a:br>
            <a:r>
              <a:rPr lang="en-US" dirty="0" smtClean="0">
                <a:solidFill>
                  <a:prstClr val="black"/>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3840401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5E2197-A4A8-447D-8925-BC5E137D7E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5119712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0C9F9AB-AAE2-4FC2-B36C-7041905253C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0364905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32D893-2821-417E-9510-94AE06D2461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1537013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70F795-2E62-4358-A4C4-D1319715989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3423025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34DA4E-5337-43DE-B02D-A9905A99ECB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28340376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61</a:t>
            </a:fld>
            <a:endParaRPr 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1894495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8333819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847626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C5026B-13F6-4641-9D6E-036D0A12FDA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23176618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17331475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13546F-9D03-4C48-9F29-098990DE759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16837732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582AE4-4C05-4EC7-8810-DAF22E617C4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624035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399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63401C-4D51-428E-872F-C94E3767851D}"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036724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C18EA66-713B-4B6C-89E0-DB1B64AE7E4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603702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C71D22C-7D46-4695-A89D-8297C6E1A6C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576266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14A9E2-4214-4703-816A-3EA949F86B4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800960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722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809234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1986624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902205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7327095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2780042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06683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883520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956052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712731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564557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681179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579365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513831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250862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629765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08240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809695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51690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35716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180969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222617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0" y="3040063"/>
            <a:ext cx="6400801"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218558"/>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48654" tIns="0" rIns="248654"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041731359"/>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79990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31314" y="6450506"/>
            <a:ext cx="1245920" cy="155434"/>
          </a:xfrm>
          <a:prstGeom prst="rect">
            <a:avLst/>
          </a:prstGeom>
        </p:spPr>
        <p:txBody>
          <a:bodyPr lIns="148010" tIns="74004" rIns="148010" bIns="74004"/>
          <a:lstStyle/>
          <a:p>
            <a:endParaRPr lang="en-US" dirty="0">
              <a:solidFill>
                <a:srgbClr val="FFFFFF"/>
              </a:solidFill>
            </a:endParaRPr>
          </a:p>
        </p:txBody>
      </p:sp>
      <p:sp>
        <p:nvSpPr>
          <p:cNvPr id="10" name="Slide Number Placeholder 9"/>
          <p:cNvSpPr>
            <a:spLocks noGrp="1"/>
          </p:cNvSpPr>
          <p:nvPr>
            <p:ph type="sldNum" sz="quarter" idx="16"/>
          </p:nvPr>
        </p:nvSpPr>
        <p:spPr>
          <a:xfrm>
            <a:off x="626614" y="6450506"/>
            <a:ext cx="526777" cy="155434"/>
          </a:xfrm>
          <a:prstGeom prst="rect">
            <a:avLst/>
          </a:prstGeom>
        </p:spPr>
        <p:txBody>
          <a:bodyPr lIns="148010" tIns="74004" rIns="148010" bIns="74004"/>
          <a:lstStyle/>
          <a:p>
            <a:r>
              <a:rPr lang="en-US" dirty="0"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26616" y="6590286"/>
            <a:ext cx="1850618" cy="131135"/>
          </a:xfrm>
          <a:prstGeom prst="rect">
            <a:avLst/>
          </a:prstGeom>
        </p:spPr>
        <p:txBody>
          <a:bodyPr lIns="148010" tIns="74004" rIns="148010" bIns="74004"/>
          <a:lstStyle/>
          <a:p>
            <a:endParaRPr lang="en-US" dirty="0">
              <a:solidFill>
                <a:srgbClr val="FFFFFF"/>
              </a:solidFill>
            </a:endParaRPr>
          </a:p>
        </p:txBody>
      </p:sp>
      <p:sp>
        <p:nvSpPr>
          <p:cNvPr id="15" name="Content Placeholder 14"/>
          <p:cNvSpPr>
            <a:spLocks noGrp="1"/>
          </p:cNvSpPr>
          <p:nvPr>
            <p:ph sz="quarter" idx="18"/>
          </p:nvPr>
        </p:nvSpPr>
        <p:spPr>
          <a:xfrm>
            <a:off x="626612" y="1447623"/>
            <a:ext cx="10984740"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21824" y="967401"/>
            <a:ext cx="11205895" cy="310869"/>
          </a:xfrm>
        </p:spPr>
        <p:txBody>
          <a:bodyPr lIns="0" anchor="b" anchorCtr="0">
            <a:noAutofit/>
          </a:bodyPr>
          <a:lstStyle>
            <a:lvl1pPr marL="0" indent="0" algn="l">
              <a:buFont typeface="Arial" pitchFamily="34" charset="0"/>
              <a:buNone/>
              <a:defRPr sz="15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71957" y="254203"/>
            <a:ext cx="11255765" cy="621530"/>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019045930"/>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29660" y="1476623"/>
            <a:ext cx="5597872" cy="1940531"/>
          </a:xfrm>
        </p:spPr>
        <p:txBody>
          <a:bodyPr/>
          <a:lstStyle>
            <a:lvl1pPr marL="346810" indent="-346810">
              <a:lnSpc>
                <a:spcPct val="90000"/>
              </a:lnSpc>
              <a:defRPr sz="2900"/>
            </a:lvl1pPr>
            <a:lvl2pPr marL="686872" indent="-331965">
              <a:lnSpc>
                <a:spcPct val="90000"/>
              </a:lnSpc>
              <a:defRPr sz="2400"/>
            </a:lvl2pPr>
            <a:lvl3pPr marL="972956" indent="-294181">
              <a:lnSpc>
                <a:spcPct val="90000"/>
              </a:lnSpc>
              <a:defRPr sz="2000"/>
            </a:lvl3pPr>
            <a:lvl4pPr marL="1252293" indent="-279337">
              <a:lnSpc>
                <a:spcPct val="90000"/>
              </a:lnSpc>
              <a:defRPr sz="1800"/>
            </a:lvl4pPr>
            <a:lvl5pPr marL="1546474" indent="-286084">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4" y="1476623"/>
            <a:ext cx="5597872" cy="1940531"/>
          </a:xfrm>
        </p:spPr>
        <p:txBody>
          <a:bodyPr/>
          <a:lstStyle>
            <a:lvl1pPr marL="354907" indent="-354907">
              <a:lnSpc>
                <a:spcPct val="90000"/>
              </a:lnSpc>
              <a:defRPr sz="2900"/>
            </a:lvl1pPr>
            <a:lvl2pPr marL="686872" indent="-346810">
              <a:lnSpc>
                <a:spcPct val="90000"/>
              </a:lnSpc>
              <a:defRPr sz="2400"/>
            </a:lvl2pPr>
            <a:lvl3pPr marL="981053" indent="-309025">
              <a:lnSpc>
                <a:spcPct val="90000"/>
              </a:lnSpc>
              <a:defRPr sz="2000"/>
            </a:lvl3pPr>
            <a:lvl4pPr marL="1252293" indent="-271241">
              <a:lnSpc>
                <a:spcPct val="90000"/>
              </a:lnSpc>
              <a:defRPr sz="1800"/>
            </a:lvl4pPr>
            <a:lvl5pPr marL="1546474" indent="-27933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698078"/>
            <a:ext cx="1717678" cy="266818"/>
          </a:xfrm>
          <a:prstGeom prst="rect">
            <a:avLst/>
          </a:prstGeom>
        </p:spPr>
        <p:txBody>
          <a:bodyPr wrap="none" lIns="93278" tIns="46639" rIns="93278" bIns="46639">
            <a:spAutoFit/>
          </a:bodyPr>
          <a:lstStyle/>
          <a:p>
            <a:r>
              <a:rPr lang="en-US" sz="1100" dirty="0" smtClean="0">
                <a:gradFill>
                  <a:gsLst>
                    <a:gs pos="0">
                      <a:srgbClr val="FFFFFF"/>
                    </a:gs>
                    <a:gs pos="86000">
                      <a:srgbClr val="FFFFFF"/>
                    </a:gs>
                  </a:gsLst>
                  <a:lin ang="5400000" scaled="0"/>
                </a:gradFill>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0386930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972742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630107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943831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455916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242224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335099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22043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710383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162704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8196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7.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4.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021223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1" r:id="rId25"/>
    <p:sldLayoutId id="2147484232" r:id="rId2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079439"/>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www.windowsazure.com/en-us/pricing/calculator/"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manage.windowsazure.com/"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3" Type="http://schemas.openxmlformats.org/officeDocument/2006/relationships/hyperlink" Target="http://blogs.msdn.com/b/windowsazurestorage/archive/2012/11/04/windows-azure-s-flat-network-storage-and-2012-scalability-targets.aspx" TargetMode="External"/><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hyperlink" Target="http://blogs.msdn.com/b/windowsazure/archive/2012/06/08/introducing-locally-redundant-storage-for-windows-azure-storage.aspx" TargetMode="External"/><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mailto:joegiard@microsoft.com"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hyperlink" Target="http://account.blob.core.windows.net/$logs/" TargetMode="External"/><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hyperlink" Target="http://account.table.core.windows.net/$Metrics*"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2" Type="http://schemas.openxmlformats.org/officeDocument/2006/relationships/hyperlink" Target="https://github.com/downloads/WindowsAzure/azure-sdk-downloads/AzCopy.zip" TargetMode="Externa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hyperlink" Target="https://myaccount.blob.core.windows.net/mycontainer/" TargetMode="External"/><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7" Type="http://schemas.microsoft.com/office/2007/relationships/hdphoto" Target="../media/hdphoto1.wdp"/><Relationship Id="rId2" Type="http://schemas.openxmlformats.org/officeDocument/2006/relationships/notesSlide" Target="../notesSlides/notesSlide41.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hyperlink" Target="https://www.windowsazure.com/en-us/pricing/details/" TargetMode="Externa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myspc.sharepointconference.com/" TargetMode="External"/><Relationship Id="rId1" Type="http://schemas.openxmlformats.org/officeDocument/2006/relationships/slideLayout" Target="../slideLayouts/slideLayout6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125662"/>
            <a:ext cx="11887200" cy="5650778"/>
          </a:xfrm>
        </p:spPr>
        <p:txBody>
          <a:bodyPr/>
          <a:lstStyle/>
          <a:p>
            <a:r>
              <a:rPr lang="en-US" sz="3600" dirty="0" smtClean="0"/>
              <a:t>Hybrid storage scenarios</a:t>
            </a:r>
          </a:p>
          <a:p>
            <a:r>
              <a:rPr lang="en-US" sz="3600" dirty="0" smtClean="0"/>
              <a:t>Offload large media files to the cloud</a:t>
            </a:r>
          </a:p>
          <a:p>
            <a:r>
              <a:rPr lang="en-US" sz="3600" dirty="0" smtClean="0"/>
              <a:t>Document Archiving</a:t>
            </a:r>
          </a:p>
          <a:p>
            <a:r>
              <a:rPr lang="en-US" sz="3600" dirty="0" smtClean="0"/>
              <a:t>Some 3</a:t>
            </a:r>
            <a:r>
              <a:rPr lang="en-US" sz="3600" baseline="30000" dirty="0" smtClean="0"/>
              <a:t>rd</a:t>
            </a:r>
            <a:r>
              <a:rPr lang="en-US" sz="3600" dirty="0" smtClean="0"/>
              <a:t> party providers already offering some of this today</a:t>
            </a:r>
          </a:p>
          <a:p>
            <a:r>
              <a:rPr lang="en-US" sz="3600" dirty="0" smtClean="0"/>
              <a:t>Upload and process large amount of documents in bulk</a:t>
            </a:r>
          </a:p>
          <a:p>
            <a:r>
              <a:rPr lang="en-US" sz="3600" dirty="0" smtClean="0"/>
              <a:t>Reduce the size of your SharePoint DB / lower cost</a:t>
            </a:r>
          </a:p>
          <a:p>
            <a:endParaRPr lang="en-US" sz="3600" dirty="0" smtClean="0"/>
          </a:p>
          <a:p>
            <a:endParaRPr lang="en-US" sz="3600" dirty="0"/>
          </a:p>
        </p:txBody>
      </p:sp>
      <p:sp>
        <p:nvSpPr>
          <p:cNvPr id="3" name="Title 2"/>
          <p:cNvSpPr>
            <a:spLocks noGrp="1"/>
          </p:cNvSpPr>
          <p:nvPr>
            <p:ph type="title"/>
          </p:nvPr>
        </p:nvSpPr>
        <p:spPr/>
        <p:txBody>
          <a:bodyPr/>
          <a:lstStyle/>
          <a:p>
            <a:r>
              <a:rPr lang="en-US" sz="4800" dirty="0" smtClean="0"/>
              <a:t>Windows Azure Storage for the SharePoint Developer</a:t>
            </a:r>
            <a:endParaRPr lang="en-US" sz="4800" dirty="0"/>
          </a:p>
        </p:txBody>
      </p:sp>
    </p:spTree>
    <p:extLst>
      <p:ext uri="{BB962C8B-B14F-4D97-AF65-F5344CB8AC3E}">
        <p14:creationId xmlns:p14="http://schemas.microsoft.com/office/powerpoint/2010/main" val="128308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3200" b="1" dirty="0" smtClean="0">
                <a:latin typeface="+mn-lt"/>
              </a:rPr>
              <a:t>Blobs</a:t>
            </a:r>
            <a:r>
              <a:rPr lang="en-US" sz="3200" dirty="0">
                <a:latin typeface="+mn-lt"/>
              </a:rPr>
              <a:t>: Store files and metadata associated with </a:t>
            </a:r>
            <a:r>
              <a:rPr lang="en-US" sz="3200" dirty="0" smtClean="0">
                <a:latin typeface="+mn-lt"/>
              </a:rPr>
              <a:t>it</a:t>
            </a:r>
          </a:p>
          <a:p>
            <a:r>
              <a:rPr lang="en-US" sz="3200" b="1" dirty="0">
                <a:latin typeface="+mn-lt"/>
              </a:rPr>
              <a:t>Tables</a:t>
            </a:r>
            <a:r>
              <a:rPr lang="en-US" sz="3200" dirty="0">
                <a:latin typeface="+mn-lt"/>
              </a:rPr>
              <a:t>: A strongly consistent NoSQL structured store that auto </a:t>
            </a:r>
            <a:r>
              <a:rPr lang="en-US" sz="3200" dirty="0" smtClean="0">
                <a:latin typeface="+mn-lt"/>
              </a:rPr>
              <a:t>scales</a:t>
            </a:r>
            <a:endParaRPr lang="en-US" sz="3200" dirty="0">
              <a:latin typeface="+mn-lt"/>
            </a:endParaRPr>
          </a:p>
          <a:p>
            <a:r>
              <a:rPr lang="en-US" sz="3200" b="1" dirty="0">
                <a:latin typeface="+mn-lt"/>
              </a:rPr>
              <a:t>Queues</a:t>
            </a:r>
            <a:r>
              <a:rPr lang="en-US" sz="3200" dirty="0">
                <a:latin typeface="+mn-lt"/>
              </a:rPr>
              <a:t>: Durable asynchronous messaging system to decouple </a:t>
            </a:r>
            <a:r>
              <a:rPr lang="en-US" sz="3200" dirty="0" smtClean="0">
                <a:latin typeface="+mn-lt"/>
              </a:rPr>
              <a:t>components</a:t>
            </a:r>
            <a:endParaRPr lang="en-US" sz="3200" dirty="0">
              <a:latin typeface="+mn-lt"/>
            </a:endParaRPr>
          </a:p>
          <a:p>
            <a:r>
              <a:rPr lang="en-US" sz="3200" b="1" dirty="0">
                <a:latin typeface="+mn-lt"/>
              </a:rPr>
              <a:t>Drives and Disks</a:t>
            </a:r>
            <a:r>
              <a:rPr lang="en-US" sz="3200" dirty="0">
                <a:latin typeface="+mn-lt"/>
              </a:rPr>
              <a:t>: Network mounted durable drives available for applications in the </a:t>
            </a:r>
            <a:r>
              <a:rPr lang="en-US" sz="3200" dirty="0" smtClean="0">
                <a:latin typeface="+mn-lt"/>
              </a:rPr>
              <a:t>cloud</a:t>
            </a:r>
          </a:p>
          <a:p>
            <a:endParaRPr lang="en-US" sz="3200" dirty="0" smtClean="0">
              <a:latin typeface="+mn-lt"/>
            </a:endParaRPr>
          </a:p>
          <a:p>
            <a:r>
              <a:rPr lang="en-US" sz="3200" b="1" dirty="0" smtClean="0">
                <a:latin typeface="+mn-lt"/>
              </a:rPr>
              <a:t>Easy </a:t>
            </a:r>
            <a:r>
              <a:rPr lang="en-US" sz="3200" b="1" dirty="0">
                <a:latin typeface="+mn-lt"/>
              </a:rPr>
              <a:t>to use and open REST APIs </a:t>
            </a:r>
          </a:p>
          <a:p>
            <a:pPr lvl="1">
              <a:buFont typeface="Courier New" pitchFamily="49" charset="0"/>
              <a:buChar char="o"/>
            </a:pPr>
            <a:r>
              <a:rPr lang="en-US" sz="1600" dirty="0"/>
              <a:t>Client libraries in Java, Node.js, PHP, .NET etc.</a:t>
            </a:r>
          </a:p>
        </p:txBody>
      </p:sp>
      <p:sp>
        <p:nvSpPr>
          <p:cNvPr id="4" name="Title 1"/>
          <p:cNvSpPr>
            <a:spLocks noGrp="1"/>
          </p:cNvSpPr>
          <p:nvPr>
            <p:ph type="title"/>
          </p:nvPr>
        </p:nvSpPr>
        <p:spPr/>
        <p:txBody>
          <a:bodyPr/>
          <a:lstStyle/>
          <a:p>
            <a:r>
              <a:rPr lang="en-US" dirty="0"/>
              <a:t>Windows Azure Storage Abstractions</a:t>
            </a:r>
          </a:p>
        </p:txBody>
      </p:sp>
    </p:spTree>
    <p:extLst>
      <p:ext uri="{BB962C8B-B14F-4D97-AF65-F5344CB8AC3E}">
        <p14:creationId xmlns:p14="http://schemas.microsoft.com/office/powerpoint/2010/main" val="252227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z="2800" dirty="0">
                <a:latin typeface="+mn-lt"/>
              </a:rPr>
              <a:t>A “</a:t>
            </a:r>
            <a:r>
              <a:rPr lang="en-US" sz="2800" b="1" dirty="0">
                <a:latin typeface="+mn-lt"/>
                <a:cs typeface="Segoe UI" panose="020B0502040204020203" pitchFamily="34" charset="0"/>
              </a:rPr>
              <a:t>pay for what you use</a:t>
            </a:r>
            <a:r>
              <a:rPr lang="en-US" sz="2800" dirty="0">
                <a:latin typeface="+mn-lt"/>
              </a:rPr>
              <a:t>” cloud storage system </a:t>
            </a:r>
            <a:endParaRPr lang="en-US" sz="2800" dirty="0" smtClean="0">
              <a:latin typeface="+mn-lt"/>
            </a:endParaRPr>
          </a:p>
          <a:p>
            <a:endParaRPr lang="en-US" sz="1400" dirty="0">
              <a:latin typeface="+mn-lt"/>
            </a:endParaRPr>
          </a:p>
          <a:p>
            <a:r>
              <a:rPr lang="en-US" sz="2800" b="1" dirty="0">
                <a:latin typeface="+mn-lt"/>
              </a:rPr>
              <a:t>Durable</a:t>
            </a:r>
            <a:r>
              <a:rPr lang="en-US" sz="2800" dirty="0">
                <a:latin typeface="+mn-lt"/>
              </a:rPr>
              <a:t>: Store multiple replicas of your data</a:t>
            </a:r>
          </a:p>
          <a:p>
            <a:pPr lvl="1"/>
            <a:r>
              <a:rPr lang="en-US" sz="1600" b="1" dirty="0"/>
              <a:t>Local replication</a:t>
            </a:r>
            <a:r>
              <a:rPr lang="en-US" sz="1600" dirty="0"/>
              <a:t>: </a:t>
            </a:r>
          </a:p>
          <a:p>
            <a:pPr lvl="2"/>
            <a:r>
              <a:rPr lang="en-US" sz="1400" dirty="0"/>
              <a:t>Synchronous replication before returning success</a:t>
            </a:r>
          </a:p>
          <a:p>
            <a:pPr lvl="1"/>
            <a:r>
              <a:rPr lang="en-US" sz="1600" b="1" dirty="0"/>
              <a:t>Geo replication</a:t>
            </a:r>
            <a:r>
              <a:rPr lang="en-US" sz="1600" dirty="0"/>
              <a:t>: </a:t>
            </a:r>
          </a:p>
          <a:p>
            <a:pPr lvl="2"/>
            <a:r>
              <a:rPr lang="en-US" sz="1400" dirty="0"/>
              <a:t>Replicated to data center at least 400+ miles apart </a:t>
            </a:r>
          </a:p>
          <a:p>
            <a:pPr lvl="2"/>
            <a:r>
              <a:rPr lang="en-US" sz="1400" dirty="0"/>
              <a:t>Asynchronous replication after returning success to user. </a:t>
            </a:r>
            <a:endParaRPr lang="en-US" sz="2800" b="1" dirty="0" smtClean="0">
              <a:latin typeface="+mn-lt"/>
            </a:endParaRPr>
          </a:p>
          <a:p>
            <a:r>
              <a:rPr lang="en-US" sz="2800" b="1" dirty="0" smtClean="0">
                <a:latin typeface="+mn-lt"/>
              </a:rPr>
              <a:t>Available</a:t>
            </a:r>
            <a:r>
              <a:rPr lang="en-US" sz="2800" dirty="0">
                <a:latin typeface="+mn-lt"/>
              </a:rPr>
              <a:t>: Multiple replicas </a:t>
            </a:r>
            <a:r>
              <a:rPr lang="en-US" sz="2800" dirty="0" smtClean="0">
                <a:latin typeface="+mn-lt"/>
              </a:rPr>
              <a:t>are placed to provide </a:t>
            </a:r>
            <a:r>
              <a:rPr lang="en-US" sz="2800" dirty="0">
                <a:latin typeface="+mn-lt"/>
              </a:rPr>
              <a:t>fault tolerance</a:t>
            </a:r>
          </a:p>
          <a:p>
            <a:endParaRPr lang="en-US" sz="2800" b="1" dirty="0" smtClean="0">
              <a:latin typeface="+mn-lt"/>
            </a:endParaRPr>
          </a:p>
          <a:p>
            <a:r>
              <a:rPr lang="en-US" sz="2800" b="1" dirty="0" smtClean="0">
                <a:latin typeface="+mn-lt"/>
              </a:rPr>
              <a:t>Scalable</a:t>
            </a:r>
            <a:r>
              <a:rPr lang="en-US" sz="2800" dirty="0">
                <a:latin typeface="+mn-lt"/>
              </a:rPr>
              <a:t>: Automatically partitions data across servers to meet traffic demands</a:t>
            </a:r>
          </a:p>
          <a:p>
            <a:endParaRPr lang="en-US" sz="2800" b="1" dirty="0" smtClean="0">
              <a:latin typeface="+mn-lt"/>
            </a:endParaRPr>
          </a:p>
          <a:p>
            <a:r>
              <a:rPr lang="en-US" sz="2800" b="1" dirty="0">
                <a:latin typeface="+mn-lt"/>
              </a:rPr>
              <a:t>Strong consistency: </a:t>
            </a:r>
            <a:r>
              <a:rPr lang="en-US" sz="2800" dirty="0">
                <a:latin typeface="+mn-lt"/>
              </a:rPr>
              <a:t>Default behavior is consistent reads once data is committed </a:t>
            </a:r>
          </a:p>
          <a:p>
            <a:endParaRPr lang="en-US" sz="2800" dirty="0"/>
          </a:p>
        </p:txBody>
      </p:sp>
      <p:sp>
        <p:nvSpPr>
          <p:cNvPr id="2" name="Title 1"/>
          <p:cNvSpPr>
            <a:spLocks noGrp="1"/>
          </p:cNvSpPr>
          <p:nvPr>
            <p:ph type="title"/>
          </p:nvPr>
        </p:nvSpPr>
        <p:spPr/>
        <p:txBody>
          <a:bodyPr/>
          <a:lstStyle/>
          <a:p>
            <a:r>
              <a:rPr lang="en-US" dirty="0"/>
              <a:t>Windows Azure </a:t>
            </a:r>
            <a:r>
              <a:rPr lang="en-US" dirty="0" smtClean="0"/>
              <a:t>Storage Characteristics </a:t>
            </a:r>
            <a:endParaRPr lang="en-US" dirty="0"/>
          </a:p>
        </p:txBody>
      </p:sp>
    </p:spTree>
    <p:extLst>
      <p:ext uri="{BB962C8B-B14F-4D97-AF65-F5344CB8AC3E}">
        <p14:creationId xmlns:p14="http://schemas.microsoft.com/office/powerpoint/2010/main" val="3816493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2800" dirty="0" smtClean="0">
                <a:latin typeface="+mn-lt"/>
              </a:rPr>
              <a:t>All </a:t>
            </a:r>
            <a:r>
              <a:rPr lang="en-US" sz="2800" dirty="0">
                <a:latin typeface="+mn-lt"/>
              </a:rPr>
              <a:t>abstractions </a:t>
            </a:r>
            <a:r>
              <a:rPr lang="en-US" sz="2800" b="1" dirty="0">
                <a:latin typeface="+mn-lt"/>
              </a:rPr>
              <a:t>backed by same store</a:t>
            </a:r>
          </a:p>
          <a:p>
            <a:pPr lvl="1"/>
            <a:r>
              <a:rPr lang="en-US" sz="2800" dirty="0"/>
              <a:t>Same feature set across all abstractions (geo, durability, strong consistency, auto scale, monitoring, partitioning logic etc</a:t>
            </a:r>
            <a:r>
              <a:rPr lang="en-US" sz="2800" dirty="0" smtClean="0"/>
              <a:t>.)</a:t>
            </a:r>
          </a:p>
          <a:p>
            <a:pPr lvl="1"/>
            <a:endParaRPr lang="en-US" sz="1050" dirty="0"/>
          </a:p>
          <a:p>
            <a:pPr lvl="1"/>
            <a:r>
              <a:rPr lang="en-US" sz="2800" dirty="0"/>
              <a:t>Reduce costs by blending different characteristics of each </a:t>
            </a:r>
            <a:r>
              <a:rPr lang="en-US" sz="2800" dirty="0" smtClean="0"/>
              <a:t>abstraction</a:t>
            </a:r>
          </a:p>
          <a:p>
            <a:endParaRPr lang="en-US" sz="1050" dirty="0" smtClean="0">
              <a:latin typeface="+mn-lt"/>
            </a:endParaRPr>
          </a:p>
          <a:p>
            <a:r>
              <a:rPr lang="en-US" sz="2800" dirty="0" smtClean="0">
                <a:latin typeface="+mn-lt"/>
              </a:rPr>
              <a:t>880K </a:t>
            </a:r>
            <a:r>
              <a:rPr lang="en-US" sz="2800" dirty="0">
                <a:latin typeface="+mn-lt"/>
              </a:rPr>
              <a:t>requests/s at peak &amp; 4+ Trillion </a:t>
            </a:r>
            <a:r>
              <a:rPr lang="en-US" sz="2800" dirty="0" smtClean="0">
                <a:latin typeface="+mn-lt"/>
              </a:rPr>
              <a:t>objects</a:t>
            </a:r>
            <a:endParaRPr lang="en-US" sz="1050" dirty="0" smtClean="0">
              <a:latin typeface="+mn-lt"/>
            </a:endParaRPr>
          </a:p>
          <a:p>
            <a:r>
              <a:rPr lang="en-US" sz="2800" dirty="0" smtClean="0">
                <a:latin typeface="+mn-lt"/>
              </a:rPr>
              <a:t>Great </a:t>
            </a:r>
            <a:r>
              <a:rPr lang="en-US" sz="2800" dirty="0">
                <a:latin typeface="+mn-lt"/>
              </a:rPr>
              <a:t>performance for low transaction costs</a:t>
            </a:r>
            <a:r>
              <a:rPr lang="en-US" sz="2800" dirty="0" smtClean="0">
                <a:latin typeface="+mn-lt"/>
              </a:rPr>
              <a:t>!</a:t>
            </a:r>
            <a:endParaRPr lang="en-US" sz="1800" dirty="0">
              <a:latin typeface="+mn-lt"/>
            </a:endParaRPr>
          </a:p>
          <a:p>
            <a:r>
              <a:rPr lang="en-US" sz="2800" dirty="0">
                <a:latin typeface="+mn-lt"/>
              </a:rPr>
              <a:t>Easy to use and open REST APIs </a:t>
            </a:r>
          </a:p>
          <a:p>
            <a:r>
              <a:rPr lang="en-US" sz="2800" dirty="0">
                <a:latin typeface="+mn-lt"/>
              </a:rPr>
              <a:t>Client libraries in Java, Node.js, PHP, .NET etc.</a:t>
            </a:r>
          </a:p>
          <a:p>
            <a:pPr lvl="1"/>
            <a:endParaRPr lang="en-US" sz="2400" dirty="0"/>
          </a:p>
          <a:p>
            <a:pPr lvl="1"/>
            <a:endParaRPr lang="en-US" dirty="0" smtClean="0"/>
          </a:p>
          <a:p>
            <a:pPr lvl="1"/>
            <a:endParaRPr lang="en-US" dirty="0" smtClean="0"/>
          </a:p>
        </p:txBody>
      </p:sp>
      <p:sp>
        <p:nvSpPr>
          <p:cNvPr id="4" name="Title 1"/>
          <p:cNvSpPr>
            <a:spLocks noGrp="1"/>
          </p:cNvSpPr>
          <p:nvPr>
            <p:ph type="title"/>
          </p:nvPr>
        </p:nvSpPr>
        <p:spPr/>
        <p:txBody>
          <a:bodyPr/>
          <a:lstStyle/>
          <a:p>
            <a:r>
              <a:rPr lang="en-US" dirty="0"/>
              <a:t>Windows Azure </a:t>
            </a:r>
            <a:r>
              <a:rPr lang="en-US" dirty="0" smtClean="0"/>
              <a:t>Storage Characteristics </a:t>
            </a:r>
            <a:endParaRPr lang="en-US" dirty="0"/>
          </a:p>
        </p:txBody>
      </p:sp>
    </p:spTree>
    <p:extLst>
      <p:ext uri="{BB962C8B-B14F-4D97-AF65-F5344CB8AC3E}">
        <p14:creationId xmlns:p14="http://schemas.microsoft.com/office/powerpoint/2010/main" val="2132920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b="1" dirty="0">
                <a:solidFill>
                  <a:schemeClr val="tx1">
                    <a:alpha val="99000"/>
                  </a:schemeClr>
                </a:solidFill>
              </a:rPr>
              <a:t>$0.125  </a:t>
            </a:r>
            <a:r>
              <a:rPr lang="en-US" sz="3200" b="1" dirty="0" smtClean="0">
                <a:solidFill>
                  <a:schemeClr val="tx1">
                    <a:alpha val="99000"/>
                  </a:schemeClr>
                </a:solidFill>
              </a:rPr>
              <a:t>to  </a:t>
            </a:r>
            <a:r>
              <a:rPr lang="en-US" sz="3200" b="1" dirty="0">
                <a:solidFill>
                  <a:schemeClr val="tx1">
                    <a:alpha val="99000"/>
                  </a:schemeClr>
                </a:solidFill>
              </a:rPr>
              <a:t>$0.04 /GB per month depending on usage and </a:t>
            </a:r>
            <a:r>
              <a:rPr lang="en-US" sz="3200" b="1" dirty="0" smtClean="0">
                <a:solidFill>
                  <a:schemeClr val="tx1">
                    <a:alpha val="99000"/>
                  </a:schemeClr>
                </a:solidFill>
              </a:rPr>
              <a:t>redundancy </a:t>
            </a:r>
          </a:p>
          <a:p>
            <a:pPr lvl="1"/>
            <a:r>
              <a:rPr lang="en-US" sz="1800" b="1" dirty="0" smtClean="0">
                <a:solidFill>
                  <a:schemeClr val="tx1">
                    <a:alpha val="99000"/>
                  </a:schemeClr>
                </a:solidFill>
              </a:rPr>
              <a:t>Locally redundant is ~27% cheaper</a:t>
            </a:r>
          </a:p>
          <a:p>
            <a:pPr lvl="1"/>
            <a:r>
              <a:rPr lang="en-US" sz="1800" b="1" dirty="0" smtClean="0">
                <a:solidFill>
                  <a:schemeClr val="tx1">
                    <a:alpha val="99000"/>
                  </a:schemeClr>
                </a:solidFill>
              </a:rPr>
              <a:t>Pay for what you use</a:t>
            </a:r>
          </a:p>
          <a:p>
            <a:pPr lvl="1"/>
            <a:r>
              <a:rPr lang="en-US" sz="1800" b="1" dirty="0" smtClean="0">
                <a:solidFill>
                  <a:schemeClr val="tx1">
                    <a:alpha val="99000"/>
                  </a:schemeClr>
                </a:solidFill>
              </a:rPr>
              <a:t>All abstractions share the same billing</a:t>
            </a:r>
          </a:p>
          <a:p>
            <a:r>
              <a:rPr lang="en-US" sz="3200" b="1" dirty="0" smtClean="0">
                <a:solidFill>
                  <a:schemeClr val="tx1">
                    <a:alpha val="99000"/>
                  </a:schemeClr>
                </a:solidFill>
              </a:rPr>
              <a:t>$0.01 per 100,000 transactions</a:t>
            </a:r>
            <a:endParaRPr lang="en-US" sz="3200" dirty="0" smtClean="0">
              <a:solidFill>
                <a:schemeClr val="tx1">
                  <a:alpha val="99000"/>
                </a:schemeClr>
              </a:solidFill>
            </a:endParaRPr>
          </a:p>
          <a:p>
            <a:r>
              <a:rPr lang="en-US" sz="3200" b="1" dirty="0" smtClean="0">
                <a:solidFill>
                  <a:schemeClr val="tx1">
                    <a:alpha val="99000"/>
                  </a:schemeClr>
                </a:solidFill>
              </a:rPr>
              <a:t>Free Account available to MSDN subscribers</a:t>
            </a:r>
          </a:p>
          <a:p>
            <a:r>
              <a:rPr lang="en-US" sz="3200" b="1" dirty="0" smtClean="0">
                <a:solidFill>
                  <a:schemeClr val="tx1">
                    <a:alpha val="99000"/>
                  </a:schemeClr>
                </a:solidFill>
              </a:rPr>
              <a:t>90 day Trial Accounts available</a:t>
            </a:r>
          </a:p>
          <a:p>
            <a:r>
              <a:rPr lang="en-US" sz="3200" b="1" dirty="0" smtClean="0">
                <a:solidFill>
                  <a:schemeClr val="tx1">
                    <a:alpha val="99000"/>
                  </a:schemeClr>
                </a:solidFill>
              </a:rPr>
              <a:t>Available as part of Enterprise Agreements</a:t>
            </a:r>
          </a:p>
          <a:p>
            <a:r>
              <a:rPr lang="en-US" sz="3200" b="1" dirty="0" smtClean="0"/>
              <a:t>Develop for free with the Storage Emulator </a:t>
            </a:r>
          </a:p>
          <a:p>
            <a:r>
              <a:rPr lang="en-US" sz="3200" dirty="0" smtClean="0">
                <a:solidFill>
                  <a:schemeClr val="tx1">
                    <a:alpha val="99000"/>
                  </a:schemeClr>
                </a:solidFill>
              </a:rPr>
              <a:t>Cost Calculator : </a:t>
            </a:r>
            <a:r>
              <a:rPr lang="en-US" sz="3200" dirty="0">
                <a:solidFill>
                  <a:schemeClr val="tx1">
                    <a:alpha val="99000"/>
                  </a:schemeClr>
                </a:solidFill>
                <a:hlinkClick r:id="rId3"/>
              </a:rPr>
              <a:t>https://www.windowsazure.com/en-us/pricing/calculator/</a:t>
            </a:r>
            <a:endParaRPr lang="en-US" dirty="0">
              <a:solidFill>
                <a:schemeClr val="tx1">
                  <a:alpha val="99000"/>
                </a:schemeClr>
              </a:solidFill>
            </a:endParaRPr>
          </a:p>
          <a:p>
            <a:endParaRPr lang="en-US" sz="4400" b="1" dirty="0"/>
          </a:p>
        </p:txBody>
      </p:sp>
      <p:sp>
        <p:nvSpPr>
          <p:cNvPr id="3" name="Title 2"/>
          <p:cNvSpPr>
            <a:spLocks noGrp="1"/>
          </p:cNvSpPr>
          <p:nvPr>
            <p:ph type="title"/>
          </p:nvPr>
        </p:nvSpPr>
        <p:spPr/>
        <p:txBody>
          <a:bodyPr/>
          <a:lstStyle/>
          <a:p>
            <a:r>
              <a:rPr lang="en-US" dirty="0" smtClean="0"/>
              <a:t>Pricing</a:t>
            </a:r>
            <a:endParaRPr lang="en-US" dirty="0"/>
          </a:p>
        </p:txBody>
      </p:sp>
    </p:spTree>
    <p:extLst>
      <p:ext uri="{BB962C8B-B14F-4D97-AF65-F5344CB8AC3E}">
        <p14:creationId xmlns:p14="http://schemas.microsoft.com/office/powerpoint/2010/main" val="26745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Oval 113"/>
          <p:cNvSpPr/>
          <p:nvPr/>
        </p:nvSpPr>
        <p:spPr bwMode="auto">
          <a:xfrm>
            <a:off x="2" y="721700"/>
            <a:ext cx="5301013" cy="5486211"/>
          </a:xfrm>
          <a:prstGeom prst="ellipse">
            <a:avLst/>
          </a:prstGeom>
          <a:solidFill>
            <a:srgbClr val="CCECFF">
              <a:alpha val="19000"/>
            </a:srgbClr>
          </a:solidFill>
          <a:ln>
            <a:solidFill>
              <a:srgbClr val="00B0F0">
                <a:alpha val="71000"/>
              </a:srgbClr>
            </a:solidFill>
            <a:headEnd type="none" w="med" len="med"/>
            <a:tailEnd type="none" w="med" len="med"/>
          </a:ln>
          <a:effectLst/>
          <a:scene3d>
            <a:camera prst="orthographicFront" fov="0">
              <a:rot lat="0" lon="0" rev="0"/>
            </a:camera>
            <a:lightRig rig="glow" dir="t">
              <a:rot lat="0" lon="0" rev="6360000"/>
            </a:lightRig>
          </a:scene3d>
          <a:sp3d prstMaterial="flat">
            <a:contourClr>
              <a:srgbClr val="457EC1">
                <a:satMod val="300000"/>
              </a:srgbClr>
            </a:contourClr>
          </a:sp3d>
        </p:spPr>
        <p:txBody>
          <a:bodyPr lIns="111017" tIns="55508" rIns="111017" bIns="55508" anchor="ctr"/>
          <a:lstStyle/>
          <a:p>
            <a:pPr algn="ctr" defTabSz="1109853">
              <a:defRPr/>
            </a:pPr>
            <a:endParaRPr lang="en-US" sz="2900" kern="0" dirty="0">
              <a:gradFill>
                <a:gsLst>
                  <a:gs pos="0">
                    <a:srgbClr val="FFFFFF"/>
                  </a:gs>
                  <a:gs pos="100000">
                    <a:srgbClr val="FFFFFF"/>
                  </a:gs>
                </a:gsLst>
                <a:lin ang="5400000" scaled="0"/>
              </a:gradFill>
              <a:latin typeface="Calibri"/>
            </a:endParaRPr>
          </a:p>
        </p:txBody>
      </p:sp>
      <p:sp>
        <p:nvSpPr>
          <p:cNvPr id="113" name="Oval 112"/>
          <p:cNvSpPr/>
          <p:nvPr/>
        </p:nvSpPr>
        <p:spPr bwMode="auto">
          <a:xfrm>
            <a:off x="4664893" y="1128808"/>
            <a:ext cx="4223619" cy="4719544"/>
          </a:xfrm>
          <a:prstGeom prst="ellipse">
            <a:avLst/>
          </a:prstGeom>
          <a:solidFill>
            <a:srgbClr val="CCECFF">
              <a:alpha val="20000"/>
            </a:srgbClr>
          </a:solidFill>
          <a:ln>
            <a:solidFill>
              <a:srgbClr val="00B0F0">
                <a:alpha val="71000"/>
              </a:srgbClr>
            </a:solidFill>
            <a:headEnd type="none" w="med" len="med"/>
            <a:tailEnd type="none" w="med" len="med"/>
          </a:ln>
          <a:effectLst/>
          <a:scene3d>
            <a:camera prst="orthographicFront" fov="0">
              <a:rot lat="0" lon="0" rev="0"/>
            </a:camera>
            <a:lightRig rig="glow" dir="t">
              <a:rot lat="0" lon="0" rev="6360000"/>
            </a:lightRig>
          </a:scene3d>
          <a:sp3d prstMaterial="flat">
            <a:contourClr>
              <a:srgbClr val="457EC1">
                <a:satMod val="300000"/>
              </a:srgbClr>
            </a:contourClr>
          </a:sp3d>
        </p:spPr>
        <p:txBody>
          <a:bodyPr lIns="111017" tIns="55508" rIns="111017" bIns="55508" anchor="ctr"/>
          <a:lstStyle/>
          <a:p>
            <a:pPr algn="ctr" defTabSz="1109853">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111" name="Oval 110"/>
          <p:cNvSpPr/>
          <p:nvPr/>
        </p:nvSpPr>
        <p:spPr bwMode="auto">
          <a:xfrm>
            <a:off x="7849214" y="1397144"/>
            <a:ext cx="4846862" cy="4853822"/>
          </a:xfrm>
          <a:prstGeom prst="ellipse">
            <a:avLst/>
          </a:prstGeom>
          <a:solidFill>
            <a:srgbClr val="CCECFF">
              <a:alpha val="20000"/>
            </a:srgbClr>
          </a:solidFill>
          <a:ln>
            <a:solidFill>
              <a:srgbClr val="00B0F0">
                <a:alpha val="71000"/>
              </a:srgbClr>
            </a:solidFill>
            <a:headEnd type="none" w="med" len="med"/>
            <a:tailEnd type="none" w="med" len="med"/>
          </a:ln>
          <a:effectLst/>
          <a:scene3d>
            <a:camera prst="orthographicFront" fov="0">
              <a:rot lat="0" lon="0" rev="0"/>
            </a:camera>
            <a:lightRig rig="glow" dir="t">
              <a:rot lat="0" lon="0" rev="6360000"/>
            </a:lightRig>
          </a:scene3d>
          <a:sp3d prstMaterial="flat">
            <a:contourClr>
              <a:srgbClr val="457EC1">
                <a:satMod val="300000"/>
              </a:srgbClr>
            </a:contourClr>
          </a:sp3d>
        </p:spPr>
        <p:txBody>
          <a:bodyPr lIns="111017" tIns="55508" rIns="111017" bIns="55508" anchor="ctr"/>
          <a:lstStyle/>
          <a:p>
            <a:pPr algn="ctr" defTabSz="1109853">
              <a:defRPr/>
            </a:pPr>
            <a:endParaRPr lang="en-US" sz="2900" kern="0" dirty="0">
              <a:gradFill>
                <a:gsLst>
                  <a:gs pos="0">
                    <a:srgbClr val="FFFFFF"/>
                  </a:gs>
                  <a:gs pos="100000">
                    <a:srgbClr val="FFFFFF"/>
                  </a:gs>
                </a:gsLst>
                <a:lin ang="5400000" scaled="0"/>
              </a:gradFill>
              <a:latin typeface="Calibri"/>
            </a:endParaRPr>
          </a:p>
        </p:txBody>
      </p:sp>
      <p:pic>
        <p:nvPicPr>
          <p:cNvPr id="74" name="Picture 6" descr="\\server3\InternalBin\Resource DVD\DVD_ART36\Artwork_Imagery\Icons - Illustrations\Maps Globes\world map Transparent blue.png"/>
          <p:cNvPicPr>
            <a:picLocks noChangeAspect="1" noChangeArrowheads="1"/>
          </p:cNvPicPr>
          <p:nvPr/>
        </p:nvPicPr>
        <p:blipFill>
          <a:blip r:embed="rId3" cstate="print"/>
          <a:srcRect l="8430" r="55320"/>
          <a:stretch>
            <a:fillRect/>
          </a:stretch>
        </p:blipFill>
        <p:spPr bwMode="auto">
          <a:xfrm>
            <a:off x="100" y="2039586"/>
            <a:ext cx="4896518" cy="5001907"/>
          </a:xfrm>
          <a:prstGeom prst="rect">
            <a:avLst/>
          </a:prstGeom>
          <a:noFill/>
        </p:spPr>
      </p:pic>
      <p:pic>
        <p:nvPicPr>
          <p:cNvPr id="83" name="Picture 6" descr="\\server3\InternalBin\Resource DVD\DVD_ART36\Artwork_Imagery\Icons - Illustrations\Maps Globes\world map Transparent blue.png"/>
          <p:cNvPicPr>
            <a:picLocks noChangeAspect="1" noChangeArrowheads="1"/>
          </p:cNvPicPr>
          <p:nvPr/>
        </p:nvPicPr>
        <p:blipFill>
          <a:blip r:embed="rId3" cstate="print"/>
          <a:srcRect l="64535" r="-620"/>
          <a:stretch>
            <a:fillRect/>
          </a:stretch>
        </p:blipFill>
        <p:spPr bwMode="auto">
          <a:xfrm>
            <a:off x="7561114" y="2049299"/>
            <a:ext cx="4875461" cy="5001907"/>
          </a:xfrm>
          <a:prstGeom prst="rect">
            <a:avLst/>
          </a:prstGeom>
          <a:noFill/>
        </p:spPr>
      </p:pic>
      <p:sp>
        <p:nvSpPr>
          <p:cNvPr id="63" name="Rounded Rectangle 62"/>
          <p:cNvSpPr/>
          <p:nvPr/>
        </p:nvSpPr>
        <p:spPr bwMode="auto">
          <a:xfrm>
            <a:off x="4898141" y="1243474"/>
            <a:ext cx="2662876" cy="5751058"/>
          </a:xfrm>
          <a:prstGeom prst="roundRect">
            <a:avLst>
              <a:gd name="adj" fmla="val 0"/>
            </a:avLst>
          </a:prstGeom>
          <a:gradFill flip="none" rotWithShape="1">
            <a:gsLst>
              <a:gs pos="8000">
                <a:schemeClr val="bg2">
                  <a:alpha val="0"/>
                </a:schemeClr>
              </a:gs>
              <a:gs pos="0">
                <a:schemeClr val="tx1"/>
              </a:gs>
              <a:gs pos="50000">
                <a:schemeClr val="bg1">
                  <a:alpha val="9000"/>
                </a:schemeClr>
              </a:gs>
              <a:gs pos="86000">
                <a:srgbClr val="000000">
                  <a:alpha val="0"/>
                </a:srgbClr>
              </a:gs>
              <a:gs pos="100000">
                <a:schemeClr val="bg1">
                  <a:alpha val="55000"/>
                </a:schemeClr>
              </a:gs>
            </a:gsLst>
            <a:lin ang="16200000" scaled="0"/>
            <a:tileRect/>
          </a:gradFill>
          <a:ln w="12700">
            <a:gradFill flip="none" rotWithShape="1">
              <a:gsLst>
                <a:gs pos="0">
                  <a:srgbClr val="FFFFFF"/>
                </a:gs>
                <a:gs pos="50000">
                  <a:srgbClr val="FFFFFF">
                    <a:alpha val="49000"/>
                  </a:srgbClr>
                </a:gs>
                <a:gs pos="100000">
                  <a:schemeClr val="accent1">
                    <a:tint val="23500"/>
                    <a:satMod val="160000"/>
                    <a:alpha val="0"/>
                  </a:schemeClr>
                </a:gs>
              </a:gsLst>
              <a:lin ang="5400000" scaled="0"/>
              <a:tileRect/>
            </a:gradFill>
            <a:headEnd type="none" w="med" len="med"/>
            <a:tailEnd type="none" w="med" len="med"/>
          </a:ln>
          <a:effectLst/>
        </p:spPr>
        <p:style>
          <a:lnRef idx="2">
            <a:schemeClr val="accent5">
              <a:shade val="50000"/>
            </a:schemeClr>
          </a:lnRef>
          <a:fillRef idx="1">
            <a:schemeClr val="accent5"/>
          </a:fillRef>
          <a:effectRef idx="0">
            <a:schemeClr val="accent5"/>
          </a:effectRef>
          <a:fontRef idx="minor">
            <a:schemeClr val="lt1"/>
          </a:fontRef>
        </p:style>
        <p:txBody>
          <a:bodyPr lIns="221373" tIns="110686" rIns="110686" bIns="110686" anchor="t"/>
          <a:lstStyle/>
          <a:p>
            <a:pPr defTabSz="1475665" fontAlgn="base">
              <a:lnSpc>
                <a:spcPct val="90000"/>
              </a:lnSpc>
              <a:spcBef>
                <a:spcPct val="0"/>
              </a:spcBef>
              <a:spcAft>
                <a:spcPts val="729"/>
              </a:spcAft>
            </a:pPr>
            <a:r>
              <a:rPr lang="en-US" sz="2900" dirty="0">
                <a:solidFill>
                  <a:srgbClr val="FFFFFF"/>
                </a:solidFill>
                <a:latin typeface="Segoe Semibold" pitchFamily="34" charset="0"/>
              </a:rPr>
              <a:t> </a:t>
            </a:r>
          </a:p>
        </p:txBody>
      </p:sp>
      <p:sp>
        <p:nvSpPr>
          <p:cNvPr id="59" name="Rounded Rectangle 58"/>
          <p:cNvSpPr/>
          <p:nvPr/>
        </p:nvSpPr>
        <p:spPr bwMode="auto">
          <a:xfrm>
            <a:off x="0" y="1243474"/>
            <a:ext cx="4898138" cy="5751058"/>
          </a:xfrm>
          <a:prstGeom prst="roundRect">
            <a:avLst>
              <a:gd name="adj" fmla="val 0"/>
            </a:avLst>
          </a:prstGeom>
          <a:gradFill flip="none" rotWithShape="1">
            <a:gsLst>
              <a:gs pos="8000">
                <a:schemeClr val="bg2">
                  <a:alpha val="0"/>
                </a:schemeClr>
              </a:gs>
              <a:gs pos="0">
                <a:schemeClr val="tx1"/>
              </a:gs>
              <a:gs pos="50000">
                <a:schemeClr val="bg1">
                  <a:alpha val="9000"/>
                </a:schemeClr>
              </a:gs>
              <a:gs pos="86000">
                <a:srgbClr val="000000">
                  <a:alpha val="0"/>
                </a:srgbClr>
              </a:gs>
              <a:gs pos="100000">
                <a:schemeClr val="bg1">
                  <a:alpha val="55000"/>
                </a:schemeClr>
              </a:gs>
            </a:gsLst>
            <a:lin ang="16200000" scaled="0"/>
            <a:tileRect/>
          </a:gradFill>
          <a:ln w="12700">
            <a:gradFill flip="none" rotWithShape="1">
              <a:gsLst>
                <a:gs pos="0">
                  <a:srgbClr val="FFFFFF"/>
                </a:gs>
                <a:gs pos="50000">
                  <a:srgbClr val="FFFFFF">
                    <a:alpha val="49000"/>
                  </a:srgbClr>
                </a:gs>
                <a:gs pos="100000">
                  <a:schemeClr val="accent1">
                    <a:tint val="23500"/>
                    <a:satMod val="160000"/>
                    <a:alpha val="0"/>
                  </a:schemeClr>
                </a:gs>
              </a:gsLst>
              <a:lin ang="5400000" scaled="0"/>
              <a:tileRect/>
            </a:gradFill>
            <a:headEnd type="none" w="med" len="med"/>
            <a:tailEnd type="none" w="med" len="med"/>
          </a:ln>
          <a:effectLst/>
        </p:spPr>
        <p:style>
          <a:lnRef idx="2">
            <a:schemeClr val="accent5">
              <a:shade val="50000"/>
            </a:schemeClr>
          </a:lnRef>
          <a:fillRef idx="1">
            <a:schemeClr val="accent5"/>
          </a:fillRef>
          <a:effectRef idx="0">
            <a:schemeClr val="accent5"/>
          </a:effectRef>
          <a:fontRef idx="minor">
            <a:schemeClr val="lt1"/>
          </a:fontRef>
        </p:style>
        <p:txBody>
          <a:bodyPr lIns="221373" tIns="110686" rIns="110686" bIns="110686" anchor="t"/>
          <a:lstStyle/>
          <a:p>
            <a:pPr defTabSz="1475665" fontAlgn="base">
              <a:lnSpc>
                <a:spcPct val="90000"/>
              </a:lnSpc>
              <a:spcBef>
                <a:spcPct val="0"/>
              </a:spcBef>
              <a:spcAft>
                <a:spcPts val="729"/>
              </a:spcAft>
            </a:pPr>
            <a:r>
              <a:rPr lang="en-US" sz="2900" dirty="0">
                <a:solidFill>
                  <a:srgbClr val="FFFFFF"/>
                </a:solidFill>
                <a:latin typeface="Segoe Semibold" pitchFamily="34" charset="0"/>
              </a:rPr>
              <a:t> </a:t>
            </a:r>
          </a:p>
        </p:txBody>
      </p:sp>
      <p:sp>
        <p:nvSpPr>
          <p:cNvPr id="62" name="Rounded Rectangle 61"/>
          <p:cNvSpPr/>
          <p:nvPr/>
        </p:nvSpPr>
        <p:spPr bwMode="auto">
          <a:xfrm>
            <a:off x="7561114" y="1243474"/>
            <a:ext cx="4875461" cy="5751058"/>
          </a:xfrm>
          <a:prstGeom prst="roundRect">
            <a:avLst>
              <a:gd name="adj" fmla="val 0"/>
            </a:avLst>
          </a:prstGeom>
          <a:gradFill flip="none" rotWithShape="1">
            <a:gsLst>
              <a:gs pos="8000">
                <a:schemeClr val="bg2">
                  <a:alpha val="0"/>
                </a:schemeClr>
              </a:gs>
              <a:gs pos="0">
                <a:schemeClr val="tx1"/>
              </a:gs>
              <a:gs pos="50000">
                <a:schemeClr val="bg1">
                  <a:alpha val="9000"/>
                </a:schemeClr>
              </a:gs>
              <a:gs pos="86000">
                <a:srgbClr val="000000">
                  <a:alpha val="0"/>
                </a:srgbClr>
              </a:gs>
              <a:gs pos="100000">
                <a:schemeClr val="bg1">
                  <a:alpha val="55000"/>
                </a:schemeClr>
              </a:gs>
            </a:gsLst>
            <a:lin ang="16200000" scaled="0"/>
            <a:tileRect/>
          </a:gradFill>
          <a:ln w="12700">
            <a:gradFill flip="none" rotWithShape="1">
              <a:gsLst>
                <a:gs pos="0">
                  <a:srgbClr val="FFFFFF"/>
                </a:gs>
                <a:gs pos="50000">
                  <a:srgbClr val="FFFFFF">
                    <a:alpha val="49000"/>
                  </a:srgbClr>
                </a:gs>
                <a:gs pos="100000">
                  <a:schemeClr val="accent1">
                    <a:tint val="23500"/>
                    <a:satMod val="160000"/>
                    <a:alpha val="0"/>
                  </a:schemeClr>
                </a:gs>
              </a:gsLst>
              <a:lin ang="5400000" scaled="0"/>
              <a:tileRect/>
            </a:gradFill>
            <a:headEnd type="none" w="med" len="med"/>
            <a:tailEnd type="none" w="med" len="med"/>
          </a:ln>
          <a:effectLst/>
        </p:spPr>
        <p:style>
          <a:lnRef idx="2">
            <a:schemeClr val="accent5">
              <a:shade val="50000"/>
            </a:schemeClr>
          </a:lnRef>
          <a:fillRef idx="1">
            <a:schemeClr val="accent5"/>
          </a:fillRef>
          <a:effectRef idx="0">
            <a:schemeClr val="accent5"/>
          </a:effectRef>
          <a:fontRef idx="minor">
            <a:schemeClr val="lt1"/>
          </a:fontRef>
        </p:style>
        <p:txBody>
          <a:bodyPr lIns="221373" tIns="110686" rIns="110686" bIns="110686" anchor="t"/>
          <a:lstStyle/>
          <a:p>
            <a:pPr defTabSz="1475665" fontAlgn="base">
              <a:lnSpc>
                <a:spcPct val="90000"/>
              </a:lnSpc>
              <a:spcBef>
                <a:spcPct val="0"/>
              </a:spcBef>
              <a:spcAft>
                <a:spcPts val="729"/>
              </a:spcAft>
            </a:pPr>
            <a:r>
              <a:rPr lang="en-US" sz="2900" dirty="0">
                <a:solidFill>
                  <a:srgbClr val="FFFFFF"/>
                </a:solidFill>
                <a:latin typeface="Segoe Semibold" pitchFamily="34" charset="0"/>
              </a:rPr>
              <a:t> </a:t>
            </a:r>
          </a:p>
        </p:txBody>
      </p:sp>
      <p:pic>
        <p:nvPicPr>
          <p:cNvPr id="82" name="Picture 6" descr="\\server3\InternalBin\Resource DVD\DVD_ART36\Artwork_Imagery\Icons - Illustrations\Maps Globes\world map Transparent blue.png"/>
          <p:cNvPicPr>
            <a:picLocks noChangeAspect="1" noChangeArrowheads="1"/>
          </p:cNvPicPr>
          <p:nvPr/>
        </p:nvPicPr>
        <p:blipFill>
          <a:blip r:embed="rId3" cstate="print"/>
          <a:srcRect l="44968" r="35465"/>
          <a:stretch>
            <a:fillRect/>
          </a:stretch>
        </p:blipFill>
        <p:spPr bwMode="auto">
          <a:xfrm>
            <a:off x="4907857" y="2049299"/>
            <a:ext cx="2643439" cy="5001907"/>
          </a:xfrm>
          <a:prstGeom prst="rect">
            <a:avLst/>
          </a:prstGeom>
          <a:noFill/>
        </p:spPr>
      </p:pic>
      <p:sp>
        <p:nvSpPr>
          <p:cNvPr id="15" name="TextBox 9"/>
          <p:cNvSpPr txBox="1">
            <a:spLocks noChangeArrowheads="1"/>
          </p:cNvSpPr>
          <p:nvPr/>
        </p:nvSpPr>
        <p:spPr bwMode="auto">
          <a:xfrm>
            <a:off x="120450" y="1486653"/>
            <a:ext cx="4776168" cy="481097"/>
          </a:xfrm>
          <a:prstGeom prst="rect">
            <a:avLst/>
          </a:prstGeom>
          <a:noFill/>
          <a:ln w="9525">
            <a:noFill/>
            <a:miter lim="800000"/>
            <a:headEnd/>
            <a:tailEnd/>
          </a:ln>
        </p:spPr>
        <p:txBody>
          <a:bodyPr wrap="square" lIns="110682" tIns="55342" rIns="110682" bIns="55342">
            <a:spAutoFit/>
          </a:bodyPr>
          <a:lstStyle/>
          <a:p>
            <a:pPr algn="ctr" defTabSz="1475665" eaLnBrk="0" hangingPunct="0"/>
            <a:r>
              <a:rPr lang="en-US" sz="2400" dirty="0">
                <a:gradFill>
                  <a:gsLst>
                    <a:gs pos="0">
                      <a:srgbClr val="FFFFFF"/>
                    </a:gs>
                    <a:gs pos="86000">
                      <a:srgbClr val="FFFFFF"/>
                    </a:gs>
                  </a:gsLst>
                  <a:lin ang="5400000" scaled="0"/>
                </a:gradFill>
              </a:rPr>
              <a:t>North America Region </a:t>
            </a:r>
          </a:p>
        </p:txBody>
      </p:sp>
      <p:sp>
        <p:nvSpPr>
          <p:cNvPr id="21" name="TextBox 8"/>
          <p:cNvSpPr txBox="1">
            <a:spLocks noChangeArrowheads="1"/>
          </p:cNvSpPr>
          <p:nvPr/>
        </p:nvSpPr>
        <p:spPr bwMode="auto">
          <a:xfrm>
            <a:off x="5739155" y="4415472"/>
            <a:ext cx="2090344" cy="558041"/>
          </a:xfrm>
          <a:prstGeom prst="rect">
            <a:avLst/>
          </a:prstGeom>
          <a:noFill/>
          <a:ln w="9525">
            <a:noFill/>
            <a:miter lim="800000"/>
            <a:headEnd/>
            <a:tailEnd/>
          </a:ln>
        </p:spPr>
        <p:txBody>
          <a:bodyPr wrap="square" lIns="110682" tIns="55342" rIns="110682" bIns="55342">
            <a:spAutoFit/>
          </a:bodyPr>
          <a:lstStyle/>
          <a:p>
            <a:pPr defTabSz="1475665" eaLnBrk="0" hangingPunct="0"/>
            <a:endParaRPr lang="en-US" sz="2900" b="1" dirty="0">
              <a:solidFill>
                <a:srgbClr val="FFFFFF"/>
              </a:solidFill>
              <a:effectLst>
                <a:outerShdw blurRad="38100" dist="38100" dir="2700000" algn="tl">
                  <a:srgbClr val="000000">
                    <a:alpha val="43137"/>
                  </a:srgbClr>
                </a:outerShdw>
              </a:effectLst>
              <a:latin typeface="Segoe UI Light"/>
            </a:endParaRPr>
          </a:p>
        </p:txBody>
      </p:sp>
      <p:sp>
        <p:nvSpPr>
          <p:cNvPr id="22" name="TextBox 9"/>
          <p:cNvSpPr txBox="1">
            <a:spLocks noChangeArrowheads="1"/>
          </p:cNvSpPr>
          <p:nvPr/>
        </p:nvSpPr>
        <p:spPr bwMode="auto">
          <a:xfrm>
            <a:off x="4907954" y="1508430"/>
            <a:ext cx="2653160" cy="481097"/>
          </a:xfrm>
          <a:prstGeom prst="rect">
            <a:avLst/>
          </a:prstGeom>
          <a:noFill/>
          <a:ln w="9525">
            <a:noFill/>
            <a:miter lim="800000"/>
            <a:headEnd/>
            <a:tailEnd/>
          </a:ln>
        </p:spPr>
        <p:txBody>
          <a:bodyPr wrap="square" lIns="110682" tIns="55342" rIns="110682" bIns="55342">
            <a:spAutoFit/>
          </a:bodyPr>
          <a:lstStyle/>
          <a:p>
            <a:pPr algn="ctr" defTabSz="1475665" eaLnBrk="0" hangingPunct="0"/>
            <a:r>
              <a:rPr lang="en-US" sz="2400" dirty="0">
                <a:gradFill>
                  <a:gsLst>
                    <a:gs pos="0">
                      <a:srgbClr val="FFFFFF"/>
                    </a:gs>
                    <a:gs pos="86000">
                      <a:srgbClr val="FFFFFF"/>
                    </a:gs>
                  </a:gsLst>
                  <a:lin ang="5400000" scaled="0"/>
                </a:gradFill>
              </a:rPr>
              <a:t>Europe Region </a:t>
            </a:r>
          </a:p>
        </p:txBody>
      </p:sp>
      <p:sp>
        <p:nvSpPr>
          <p:cNvPr id="39" name="TextBox 9"/>
          <p:cNvSpPr txBox="1">
            <a:spLocks noChangeArrowheads="1"/>
          </p:cNvSpPr>
          <p:nvPr/>
        </p:nvSpPr>
        <p:spPr bwMode="auto">
          <a:xfrm>
            <a:off x="7561113" y="1526036"/>
            <a:ext cx="4875459" cy="481097"/>
          </a:xfrm>
          <a:prstGeom prst="rect">
            <a:avLst/>
          </a:prstGeom>
          <a:noFill/>
          <a:ln w="9525">
            <a:noFill/>
            <a:miter lim="800000"/>
            <a:headEnd/>
            <a:tailEnd/>
          </a:ln>
        </p:spPr>
        <p:txBody>
          <a:bodyPr wrap="square" lIns="110682" tIns="55342" rIns="110682" bIns="55342">
            <a:spAutoFit/>
          </a:bodyPr>
          <a:lstStyle/>
          <a:p>
            <a:pPr algn="ctr" defTabSz="1475665" eaLnBrk="0" hangingPunct="0"/>
            <a:r>
              <a:rPr lang="en-US" sz="2400" dirty="0">
                <a:gradFill>
                  <a:gsLst>
                    <a:gs pos="0">
                      <a:srgbClr val="FFFFFF"/>
                    </a:gs>
                    <a:gs pos="86000">
                      <a:srgbClr val="FFFFFF"/>
                    </a:gs>
                  </a:gsLst>
                  <a:lin ang="5400000" scaled="0"/>
                </a:gradFill>
              </a:rPr>
              <a:t>Asia Pacific Region </a:t>
            </a:r>
          </a:p>
        </p:txBody>
      </p:sp>
      <p:grpSp>
        <p:nvGrpSpPr>
          <p:cNvPr id="2" name="Group 117"/>
          <p:cNvGrpSpPr/>
          <p:nvPr/>
        </p:nvGrpSpPr>
        <p:grpSpPr>
          <a:xfrm>
            <a:off x="1944725" y="3446379"/>
            <a:ext cx="602549" cy="402326"/>
            <a:chOff x="1933575" y="510402"/>
            <a:chExt cx="590550" cy="394473"/>
          </a:xfrm>
        </p:grpSpPr>
        <p:sp>
          <p:nvSpPr>
            <p:cNvPr id="121" name="Oval 120"/>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3" name="Group 110"/>
            <p:cNvGrpSpPr/>
            <p:nvPr/>
          </p:nvGrpSpPr>
          <p:grpSpPr>
            <a:xfrm>
              <a:off x="2048154" y="510402"/>
              <a:ext cx="407419" cy="345058"/>
              <a:chOff x="-2293085" y="806266"/>
              <a:chExt cx="319677" cy="345058"/>
            </a:xfrm>
          </p:grpSpPr>
          <p:pic>
            <p:nvPicPr>
              <p:cNvPr id="123"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24"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16" name="TextBox 13"/>
          <p:cNvSpPr txBox="1">
            <a:spLocks noChangeArrowheads="1"/>
          </p:cNvSpPr>
          <p:nvPr/>
        </p:nvSpPr>
        <p:spPr bwMode="auto">
          <a:xfrm>
            <a:off x="1477459" y="4447330"/>
            <a:ext cx="1477216" cy="711929"/>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 Central </a:t>
            </a:r>
            <a:b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br>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 U.S. Sub-region</a:t>
            </a:r>
          </a:p>
        </p:txBody>
      </p:sp>
      <p:grpSp>
        <p:nvGrpSpPr>
          <p:cNvPr id="4" name="Group 109"/>
          <p:cNvGrpSpPr/>
          <p:nvPr/>
        </p:nvGrpSpPr>
        <p:grpSpPr>
          <a:xfrm>
            <a:off x="1878019" y="4022434"/>
            <a:ext cx="602549" cy="402326"/>
            <a:chOff x="1933575" y="510402"/>
            <a:chExt cx="590550" cy="394473"/>
          </a:xfrm>
        </p:grpSpPr>
        <p:sp>
          <p:nvSpPr>
            <p:cNvPr id="106" name="Oval 105"/>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5" name="Group 110"/>
            <p:cNvGrpSpPr/>
            <p:nvPr/>
          </p:nvGrpSpPr>
          <p:grpSpPr>
            <a:xfrm>
              <a:off x="2048154" y="510402"/>
              <a:ext cx="407419" cy="345058"/>
              <a:chOff x="-2293085" y="806266"/>
              <a:chExt cx="319677" cy="345058"/>
            </a:xfrm>
          </p:grpSpPr>
          <p:pic>
            <p:nvPicPr>
              <p:cNvPr id="108"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09"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cxnSp>
        <p:nvCxnSpPr>
          <p:cNvPr id="112" name="Straight Connector 111"/>
          <p:cNvCxnSpPr>
            <a:stCxn id="109" idx="2"/>
          </p:cNvCxnSpPr>
          <p:nvPr/>
        </p:nvCxnSpPr>
        <p:spPr>
          <a:xfrm rot="5400000" flipH="1" flipV="1">
            <a:off x="2670376" y="3992026"/>
            <a:ext cx="7890" cy="75657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124"/>
          <p:cNvGrpSpPr/>
          <p:nvPr/>
        </p:nvGrpSpPr>
        <p:grpSpPr>
          <a:xfrm>
            <a:off x="5056326" y="3331011"/>
            <a:ext cx="602549" cy="402326"/>
            <a:chOff x="1933575" y="510402"/>
            <a:chExt cx="590550" cy="394473"/>
          </a:xfrm>
        </p:grpSpPr>
        <p:sp>
          <p:nvSpPr>
            <p:cNvPr id="126" name="Oval 125"/>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7" name="Group 110"/>
            <p:cNvGrpSpPr/>
            <p:nvPr/>
          </p:nvGrpSpPr>
          <p:grpSpPr>
            <a:xfrm>
              <a:off x="2048154" y="510402"/>
              <a:ext cx="407419" cy="345058"/>
              <a:chOff x="-2293085" y="806266"/>
              <a:chExt cx="319677" cy="345058"/>
            </a:xfrm>
          </p:grpSpPr>
          <p:pic>
            <p:nvPicPr>
              <p:cNvPr id="128"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29"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135" name="TextBox 13"/>
          <p:cNvSpPr txBox="1">
            <a:spLocks noChangeArrowheads="1"/>
          </p:cNvSpPr>
          <p:nvPr/>
        </p:nvSpPr>
        <p:spPr bwMode="auto">
          <a:xfrm>
            <a:off x="6475067" y="3751951"/>
            <a:ext cx="987238" cy="911984"/>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W. Europe </a:t>
            </a:r>
          </a:p>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Sub-region </a:t>
            </a:r>
          </a:p>
        </p:txBody>
      </p:sp>
      <p:cxnSp>
        <p:nvCxnSpPr>
          <p:cNvPr id="136" name="Straight Connector 135"/>
          <p:cNvCxnSpPr/>
          <p:nvPr/>
        </p:nvCxnSpPr>
        <p:spPr>
          <a:xfrm>
            <a:off x="6174203" y="3824055"/>
            <a:ext cx="296394" cy="16732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TextBox 13"/>
          <p:cNvSpPr txBox="1">
            <a:spLocks noChangeArrowheads="1"/>
          </p:cNvSpPr>
          <p:nvPr/>
        </p:nvSpPr>
        <p:spPr bwMode="auto">
          <a:xfrm>
            <a:off x="1509285" y="3007929"/>
            <a:ext cx="1470004" cy="711929"/>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N. Central </a:t>
            </a:r>
            <a:b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br>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 U.S. Sub-region</a:t>
            </a:r>
          </a:p>
        </p:txBody>
      </p:sp>
      <p:cxnSp>
        <p:nvCxnSpPr>
          <p:cNvPr id="139" name="Straight Connector 138"/>
          <p:cNvCxnSpPr>
            <a:stCxn id="124" idx="3"/>
          </p:cNvCxnSpPr>
          <p:nvPr/>
        </p:nvCxnSpPr>
        <p:spPr>
          <a:xfrm>
            <a:off x="2477332" y="3677465"/>
            <a:ext cx="556234" cy="9688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TextBox 13"/>
          <p:cNvSpPr txBox="1">
            <a:spLocks noChangeArrowheads="1"/>
          </p:cNvSpPr>
          <p:nvPr/>
        </p:nvSpPr>
        <p:spPr bwMode="auto">
          <a:xfrm>
            <a:off x="6475067" y="3309965"/>
            <a:ext cx="987238" cy="711929"/>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N. Europe </a:t>
            </a:r>
          </a:p>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Sub-region </a:t>
            </a:r>
          </a:p>
        </p:txBody>
      </p:sp>
      <p:cxnSp>
        <p:nvCxnSpPr>
          <p:cNvPr id="141" name="Straight Connector 140"/>
          <p:cNvCxnSpPr>
            <a:stCxn id="129" idx="3"/>
            <a:endCxn id="140" idx="1"/>
          </p:cNvCxnSpPr>
          <p:nvPr/>
        </p:nvCxnSpPr>
        <p:spPr>
          <a:xfrm>
            <a:off x="5588930" y="3562118"/>
            <a:ext cx="886137" cy="10381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142"/>
          <p:cNvGrpSpPr/>
          <p:nvPr/>
        </p:nvGrpSpPr>
        <p:grpSpPr>
          <a:xfrm>
            <a:off x="9115978" y="4196929"/>
            <a:ext cx="602549" cy="402326"/>
            <a:chOff x="1933575" y="510402"/>
            <a:chExt cx="590550" cy="394473"/>
          </a:xfrm>
        </p:grpSpPr>
        <p:sp>
          <p:nvSpPr>
            <p:cNvPr id="144" name="Oval 143"/>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9" name="Group 110"/>
            <p:cNvGrpSpPr/>
            <p:nvPr/>
          </p:nvGrpSpPr>
          <p:grpSpPr>
            <a:xfrm>
              <a:off x="2048154" y="510402"/>
              <a:ext cx="407419" cy="345058"/>
              <a:chOff x="-2293085" y="806266"/>
              <a:chExt cx="319677" cy="345058"/>
            </a:xfrm>
          </p:grpSpPr>
          <p:pic>
            <p:nvPicPr>
              <p:cNvPr id="146"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47"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148" name="TextBox 13"/>
          <p:cNvSpPr txBox="1">
            <a:spLocks noChangeArrowheads="1"/>
          </p:cNvSpPr>
          <p:nvPr/>
        </p:nvSpPr>
        <p:spPr bwMode="auto">
          <a:xfrm>
            <a:off x="9970783" y="4846776"/>
            <a:ext cx="1124639" cy="511874"/>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S.E. Asia</a:t>
            </a:r>
          </a:p>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Sub-region  </a:t>
            </a:r>
          </a:p>
        </p:txBody>
      </p:sp>
      <p:grpSp>
        <p:nvGrpSpPr>
          <p:cNvPr id="10" name="Group 148"/>
          <p:cNvGrpSpPr/>
          <p:nvPr/>
        </p:nvGrpSpPr>
        <p:grpSpPr>
          <a:xfrm>
            <a:off x="8931326" y="4636222"/>
            <a:ext cx="602549" cy="402326"/>
            <a:chOff x="1933575" y="510402"/>
            <a:chExt cx="590550" cy="394473"/>
          </a:xfrm>
        </p:grpSpPr>
        <p:sp>
          <p:nvSpPr>
            <p:cNvPr id="150" name="Oval 149"/>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11" name="Group 110"/>
            <p:cNvGrpSpPr/>
            <p:nvPr/>
          </p:nvGrpSpPr>
          <p:grpSpPr>
            <a:xfrm>
              <a:off x="2048154" y="510402"/>
              <a:ext cx="407419" cy="345058"/>
              <a:chOff x="-2293085" y="806266"/>
              <a:chExt cx="319677" cy="345058"/>
            </a:xfrm>
          </p:grpSpPr>
          <p:pic>
            <p:nvPicPr>
              <p:cNvPr id="152"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53"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cxnSp>
        <p:nvCxnSpPr>
          <p:cNvPr id="154" name="Straight Connector 153"/>
          <p:cNvCxnSpPr/>
          <p:nvPr/>
        </p:nvCxnSpPr>
        <p:spPr>
          <a:xfrm flipV="1">
            <a:off x="9495003" y="4985551"/>
            <a:ext cx="466489"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55" name="TextBox 13"/>
          <p:cNvSpPr txBox="1">
            <a:spLocks noChangeArrowheads="1"/>
          </p:cNvSpPr>
          <p:nvPr/>
        </p:nvSpPr>
        <p:spPr bwMode="auto">
          <a:xfrm>
            <a:off x="9970782" y="4321920"/>
            <a:ext cx="1134673" cy="511874"/>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E. Asia</a:t>
            </a:r>
            <a:b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br>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Sub-region </a:t>
            </a:r>
          </a:p>
        </p:txBody>
      </p:sp>
      <p:cxnSp>
        <p:nvCxnSpPr>
          <p:cNvPr id="156" name="Straight Connector 155"/>
          <p:cNvCxnSpPr/>
          <p:nvPr/>
        </p:nvCxnSpPr>
        <p:spPr>
          <a:xfrm flipV="1">
            <a:off x="9686542" y="4530083"/>
            <a:ext cx="279894" cy="0"/>
          </a:xfrm>
          <a:prstGeom prst="line">
            <a:avLst/>
          </a:prstGeom>
          <a:ln w="15875"/>
        </p:spPr>
        <p:style>
          <a:lnRef idx="1">
            <a:schemeClr val="accent1"/>
          </a:lnRef>
          <a:fillRef idx="0">
            <a:schemeClr val="accent1"/>
          </a:fillRef>
          <a:effectRef idx="0">
            <a:schemeClr val="accent1"/>
          </a:effectRef>
          <a:fontRef idx="minor">
            <a:schemeClr val="tx1"/>
          </a:fontRef>
        </p:style>
      </p:cxnSp>
      <p:grpSp>
        <p:nvGrpSpPr>
          <p:cNvPr id="12" name="Group 129"/>
          <p:cNvGrpSpPr/>
          <p:nvPr/>
        </p:nvGrpSpPr>
        <p:grpSpPr>
          <a:xfrm>
            <a:off x="5591426" y="3434168"/>
            <a:ext cx="602549" cy="402326"/>
            <a:chOff x="1933575" y="510402"/>
            <a:chExt cx="590550" cy="394473"/>
          </a:xfrm>
        </p:grpSpPr>
        <p:sp>
          <p:nvSpPr>
            <p:cNvPr id="131" name="Oval 130"/>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13" name="Group 110"/>
            <p:cNvGrpSpPr/>
            <p:nvPr/>
          </p:nvGrpSpPr>
          <p:grpSpPr>
            <a:xfrm>
              <a:off x="2048154" y="510402"/>
              <a:ext cx="407419" cy="345058"/>
              <a:chOff x="-2293085" y="806266"/>
              <a:chExt cx="319677" cy="345058"/>
            </a:xfrm>
          </p:grpSpPr>
          <p:pic>
            <p:nvPicPr>
              <p:cNvPr id="133"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34"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67" name="Rounded Rectangle 66"/>
          <p:cNvSpPr/>
          <p:nvPr/>
        </p:nvSpPr>
        <p:spPr bwMode="auto">
          <a:xfrm>
            <a:off x="658029" y="5247270"/>
            <a:ext cx="2198448" cy="1603954"/>
          </a:xfrm>
          <a:prstGeom prst="roundRect">
            <a:avLst>
              <a:gd name="adj" fmla="val 0"/>
            </a:avLst>
          </a:prstGeom>
          <a:no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147556" tIns="147556" rIns="147556" bIns="0" numCol="1" rtlCol="0" anchor="t" anchorCtr="0" compatLnSpc="1">
            <a:prstTxWarp prst="textNoShape">
              <a:avLst/>
            </a:prstTxWarp>
          </a:bodyPr>
          <a:lstStyle/>
          <a:p>
            <a:pPr defTabSz="1106760" fontAlgn="base">
              <a:lnSpc>
                <a:spcPct val="80000"/>
              </a:lnSpc>
              <a:spcBef>
                <a:spcPct val="0"/>
              </a:spcBef>
              <a:spcAft>
                <a:spcPct val="0"/>
              </a:spcAft>
            </a:pPr>
            <a:r>
              <a:rPr lang="en-US" sz="1900" dirty="0">
                <a:gradFill>
                  <a:gsLst>
                    <a:gs pos="0">
                      <a:srgbClr val="FFFFFF"/>
                    </a:gs>
                    <a:gs pos="100000">
                      <a:srgbClr val="FFFFFF"/>
                    </a:gs>
                  </a:gsLst>
                  <a:lin ang="5400000" scaled="0"/>
                </a:gradFill>
                <a:effectLst>
                  <a:outerShdw blurRad="38100" dist="38100" dir="2700000" algn="tl">
                    <a:srgbClr val="000000">
                      <a:alpha val="43137"/>
                    </a:srgbClr>
                  </a:outerShdw>
                </a:effectLst>
              </a:rPr>
              <a:t>Major datacenter</a:t>
            </a:r>
          </a:p>
          <a:p>
            <a:pPr defTabSz="1106760" fontAlgn="base">
              <a:lnSpc>
                <a:spcPct val="80000"/>
              </a:lnSpc>
              <a:spcBef>
                <a:spcPct val="0"/>
              </a:spcBef>
              <a:spcAft>
                <a:spcPct val="0"/>
              </a:spcAft>
            </a:pPr>
            <a:endParaRPr lang="en-US" sz="1900" dirty="0">
              <a:gradFill>
                <a:gsLst>
                  <a:gs pos="0">
                    <a:srgbClr val="FFFFFF"/>
                  </a:gs>
                  <a:gs pos="100000">
                    <a:srgbClr val="FFFFFF"/>
                  </a:gs>
                </a:gsLst>
                <a:lin ang="5400000" scaled="0"/>
              </a:gradFill>
              <a:effectLst>
                <a:outerShdw blurRad="38100" dist="38100" dir="2700000" algn="tl">
                  <a:srgbClr val="000000">
                    <a:alpha val="43137"/>
                  </a:srgbClr>
                </a:outerShdw>
              </a:effectLst>
            </a:endParaRPr>
          </a:p>
          <a:p>
            <a:pPr defTabSz="1106760" fontAlgn="base">
              <a:lnSpc>
                <a:spcPct val="80000"/>
              </a:lnSpc>
              <a:spcBef>
                <a:spcPct val="0"/>
              </a:spcBef>
              <a:spcAft>
                <a:spcPct val="0"/>
              </a:spcAft>
            </a:pPr>
            <a:endParaRPr lang="en-US" sz="1900" dirty="0">
              <a:gradFill>
                <a:gsLst>
                  <a:gs pos="0">
                    <a:srgbClr val="FFFFFF"/>
                  </a:gs>
                  <a:gs pos="100000">
                    <a:srgbClr val="FFFFFF"/>
                  </a:gs>
                </a:gsLst>
                <a:lin ang="5400000" scaled="0"/>
              </a:gradFill>
              <a:effectLst>
                <a:outerShdw blurRad="38100" dist="38100" dir="2700000" algn="tl">
                  <a:srgbClr val="000000">
                    <a:alpha val="43137"/>
                  </a:srgbClr>
                </a:outerShdw>
              </a:effectLst>
            </a:endParaRPr>
          </a:p>
          <a:p>
            <a:pPr defTabSz="1106760" fontAlgn="base">
              <a:lnSpc>
                <a:spcPct val="80000"/>
              </a:lnSpc>
              <a:spcBef>
                <a:spcPct val="0"/>
              </a:spcBef>
              <a:spcAft>
                <a:spcPct val="0"/>
              </a:spcAft>
            </a:pPr>
            <a:r>
              <a:rPr lang="en-US" sz="1900" dirty="0">
                <a:gradFill>
                  <a:gsLst>
                    <a:gs pos="0">
                      <a:srgbClr val="FFFFFF"/>
                    </a:gs>
                    <a:gs pos="100000">
                      <a:srgbClr val="FFFFFF"/>
                    </a:gs>
                  </a:gsLst>
                  <a:lin ang="5400000" scaled="0"/>
                </a:gradFill>
                <a:effectLst>
                  <a:outerShdw blurRad="38100" dist="38100" dir="2700000" algn="tl">
                    <a:srgbClr val="000000">
                      <a:alpha val="43137"/>
                    </a:srgbClr>
                  </a:outerShdw>
                </a:effectLst>
              </a:rPr>
              <a:t>CDN PoPs</a:t>
            </a:r>
          </a:p>
        </p:txBody>
      </p:sp>
      <p:sp>
        <p:nvSpPr>
          <p:cNvPr id="68" name="Rectangle 67"/>
          <p:cNvSpPr/>
          <p:nvPr/>
        </p:nvSpPr>
        <p:spPr>
          <a:xfrm>
            <a:off x="0" y="5137774"/>
            <a:ext cx="3130494" cy="412146"/>
          </a:xfrm>
          <a:prstGeom prst="rect">
            <a:avLst/>
          </a:prstGeom>
        </p:spPr>
        <p:txBody>
          <a:bodyPr wrap="square" lIns="147556" tIns="73778" rIns="147556" bIns="73778">
            <a:spAutoFit/>
          </a:bodyPr>
          <a:lstStyle/>
          <a:p>
            <a:pPr marL="0" lvl="1" algn="ctr" defTabSz="1106624" fontAlgn="base">
              <a:lnSpc>
                <a:spcPct val="90000"/>
              </a:lnSpc>
              <a:spcBef>
                <a:spcPct val="0"/>
              </a:spcBef>
              <a:spcAft>
                <a:spcPct val="0"/>
              </a:spcAft>
              <a:buClr>
                <a:srgbClr val="FFC000"/>
              </a:buClr>
            </a:pPr>
            <a:endParaRPr lang="en-US" sz="1900" spc="-62" dirty="0">
              <a:solidFill>
                <a:srgbClr val="FFFFFF"/>
              </a:solidFill>
              <a:effectLst>
                <a:outerShdw blurRad="38100" dist="38100" dir="2700000" algn="tl">
                  <a:srgbClr val="000000">
                    <a:alpha val="43137"/>
                  </a:srgbClr>
                </a:outerShdw>
              </a:effectLst>
            </a:endParaRPr>
          </a:p>
        </p:txBody>
      </p:sp>
      <p:grpSp>
        <p:nvGrpSpPr>
          <p:cNvPr id="14" name="Group 109"/>
          <p:cNvGrpSpPr/>
          <p:nvPr/>
        </p:nvGrpSpPr>
        <p:grpSpPr>
          <a:xfrm>
            <a:off x="120352" y="5247783"/>
            <a:ext cx="602549" cy="402326"/>
            <a:chOff x="1933575" y="510402"/>
            <a:chExt cx="590550" cy="394473"/>
          </a:xfrm>
        </p:grpSpPr>
        <p:sp>
          <p:nvSpPr>
            <p:cNvPr id="98" name="Oval 97"/>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17" name="Group 110"/>
            <p:cNvGrpSpPr/>
            <p:nvPr/>
          </p:nvGrpSpPr>
          <p:grpSpPr>
            <a:xfrm>
              <a:off x="2048154" y="510402"/>
              <a:ext cx="407419" cy="345058"/>
              <a:chOff x="-2293085" y="806266"/>
              <a:chExt cx="319677" cy="345058"/>
            </a:xfrm>
          </p:grpSpPr>
          <p:pic>
            <p:nvPicPr>
              <p:cNvPr id="100"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01"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102" name="Isosceles Triangle 101"/>
          <p:cNvSpPr/>
          <p:nvPr/>
        </p:nvSpPr>
        <p:spPr bwMode="auto">
          <a:xfrm>
            <a:off x="345610" y="5950760"/>
            <a:ext cx="188910" cy="188882"/>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553459" tIns="55342" rIns="110682" bIns="55342"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104" name="Title 103"/>
          <p:cNvSpPr>
            <a:spLocks noGrp="1"/>
          </p:cNvSpPr>
          <p:nvPr>
            <p:ph type="title" idx="4294967295"/>
          </p:nvPr>
        </p:nvSpPr>
        <p:spPr>
          <a:xfrm>
            <a:off x="2094755" y="-2604392"/>
            <a:ext cx="10735096" cy="677864"/>
          </a:xfrm>
        </p:spPr>
        <p:txBody>
          <a:bodyPr>
            <a:normAutofit fontScale="90000"/>
          </a:bodyPr>
          <a:lstStyle/>
          <a:p>
            <a:r>
              <a:rPr lang="en-US" dirty="0" smtClean="0"/>
              <a:t>Windows Azure Growing Global Presence</a:t>
            </a:r>
            <a:endParaRPr lang="en-US" dirty="0"/>
          </a:p>
        </p:txBody>
      </p:sp>
      <p:sp>
        <p:nvSpPr>
          <p:cNvPr id="85" name="Rectangle 84"/>
          <p:cNvSpPr/>
          <p:nvPr/>
        </p:nvSpPr>
        <p:spPr bwMode="auto">
          <a:xfrm>
            <a:off x="-38844" y="-39076"/>
            <a:ext cx="12460225" cy="1332202"/>
          </a:xfrm>
          <a:prstGeom prst="rect">
            <a:avLst/>
          </a:prstGeom>
          <a:solidFill>
            <a:srgbClr val="00B0F0"/>
          </a:solidFill>
          <a:ln>
            <a:noFill/>
            <a:headEnd type="none" w="med" len="med"/>
            <a:tailEnd type="none" w="med" len="med"/>
          </a:ln>
          <a:effectLst/>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74002" rIns="0" bIns="74002" numCol="1" spcCol="0" rtlCol="0" fromWordArt="0" anchor="ctr" anchorCtr="0" forceAA="0" compatLnSpc="1">
            <a:prstTxWarp prst="textNoShape">
              <a:avLst/>
            </a:prstTxWarp>
            <a:noAutofit/>
          </a:bodyPr>
          <a:lstStyle/>
          <a:p>
            <a:pPr marL="0" lvl="2" indent="-182443" algn="ctr" defTabSz="1480094">
              <a:lnSpc>
                <a:spcPct val="80000"/>
              </a:lnSpc>
            </a:pPr>
            <a:endParaRPr lang="en-US" sz="6400" b="1" dirty="0">
              <a:gradFill>
                <a:gsLst>
                  <a:gs pos="3333">
                    <a:srgbClr val="FFFFFF"/>
                  </a:gs>
                  <a:gs pos="12500">
                    <a:srgbClr val="FFFFFF"/>
                  </a:gs>
                </a:gsLst>
                <a:lin ang="5400000" scaled="0"/>
              </a:gradFill>
              <a:latin typeface="Segoe Light" pitchFamily="34" charset="0"/>
            </a:endParaRPr>
          </a:p>
        </p:txBody>
      </p:sp>
      <p:sp>
        <p:nvSpPr>
          <p:cNvPr id="97" name="Rectangle 96"/>
          <p:cNvSpPr/>
          <p:nvPr/>
        </p:nvSpPr>
        <p:spPr>
          <a:xfrm>
            <a:off x="2147316" y="281730"/>
            <a:ext cx="10289159" cy="828101"/>
          </a:xfrm>
          <a:prstGeom prst="rect">
            <a:avLst/>
          </a:prstGeom>
        </p:spPr>
        <p:txBody>
          <a:bodyPr wrap="square" lIns="148010" tIns="74004" rIns="148010" bIns="74004">
            <a:spAutoFit/>
          </a:bodyPr>
          <a:lstStyle/>
          <a:p>
            <a:pPr defTabSz="1110173">
              <a:lnSpc>
                <a:spcPct val="90000"/>
              </a:lnSpc>
              <a:spcBef>
                <a:spcPct val="0"/>
              </a:spcBef>
            </a:pPr>
            <a:r>
              <a:rPr lang="en-US" sz="4900" b="1" spc="-121" dirty="0">
                <a:ln w="3175">
                  <a:noFill/>
                </a:ln>
                <a:gradFill flip="none" rotWithShape="1">
                  <a:gsLst>
                    <a:gs pos="0">
                      <a:srgbClr val="FFFFFF"/>
                    </a:gs>
                    <a:gs pos="86000">
                      <a:srgbClr val="FFFFFF"/>
                    </a:gs>
                  </a:gsLst>
                  <a:lin ang="5400000" scaled="0"/>
                  <a:tileRect/>
                </a:gradFill>
                <a:latin typeface="Segoe UI Light"/>
                <a:cs typeface="Arial" charset="0"/>
              </a:rPr>
              <a:t>Windows Azure Storage</a:t>
            </a:r>
          </a:p>
        </p:txBody>
      </p:sp>
      <p:pic>
        <p:nvPicPr>
          <p:cNvPr id="99" name="Picture 11" descr="\\sfp\Work\White_Whale\2-30020_Ballmer_FAM\SFP_Art\Windows_PNG_FLA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2169" y="180871"/>
            <a:ext cx="989019" cy="892314"/>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23"/>
          <p:cNvGrpSpPr/>
          <p:nvPr/>
        </p:nvGrpSpPr>
        <p:grpSpPr>
          <a:xfrm>
            <a:off x="1196299" y="3171200"/>
            <a:ext cx="9619288" cy="3099088"/>
            <a:chOff x="1172476" y="3109299"/>
            <a:chExt cx="9427738" cy="3038597"/>
          </a:xfrm>
        </p:grpSpPr>
        <p:sp>
          <p:nvSpPr>
            <p:cNvPr id="69" name="Isosceles Triangle 68"/>
            <p:cNvSpPr/>
            <p:nvPr/>
          </p:nvSpPr>
          <p:spPr bwMode="auto">
            <a:xfrm>
              <a:off x="3214673" y="5163055"/>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75" name="Isosceles Triangle 74"/>
            <p:cNvSpPr/>
            <p:nvPr/>
          </p:nvSpPr>
          <p:spPr bwMode="auto">
            <a:xfrm>
              <a:off x="2794595" y="3909145"/>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76" name="Isosceles Triangle 75"/>
            <p:cNvSpPr/>
            <p:nvPr/>
          </p:nvSpPr>
          <p:spPr bwMode="auto">
            <a:xfrm>
              <a:off x="2657215" y="4116112"/>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77" name="Isosceles Triangle 76"/>
            <p:cNvSpPr/>
            <p:nvPr/>
          </p:nvSpPr>
          <p:spPr bwMode="auto">
            <a:xfrm>
              <a:off x="1233239" y="3755358"/>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78" name="Isosceles Triangle 77"/>
            <p:cNvSpPr/>
            <p:nvPr/>
          </p:nvSpPr>
          <p:spPr bwMode="auto">
            <a:xfrm>
              <a:off x="1322304" y="3973990"/>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79" name="Isosceles Triangle 78"/>
            <p:cNvSpPr/>
            <p:nvPr/>
          </p:nvSpPr>
          <p:spPr bwMode="auto">
            <a:xfrm>
              <a:off x="1172476" y="3551101"/>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81" name="Isosceles Triangle 80"/>
            <p:cNvSpPr/>
            <p:nvPr/>
          </p:nvSpPr>
          <p:spPr bwMode="auto">
            <a:xfrm>
              <a:off x="2936962" y="3736506"/>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86" name="Isosceles Triangle 85"/>
            <p:cNvSpPr/>
            <p:nvPr/>
          </p:nvSpPr>
          <p:spPr bwMode="auto">
            <a:xfrm>
              <a:off x="6054766" y="3498825"/>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87" name="Isosceles Triangle 86"/>
            <p:cNvSpPr/>
            <p:nvPr/>
          </p:nvSpPr>
          <p:spPr bwMode="auto">
            <a:xfrm>
              <a:off x="5866107" y="3367076"/>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89" name="Isosceles Triangle 88"/>
            <p:cNvSpPr/>
            <p:nvPr/>
          </p:nvSpPr>
          <p:spPr bwMode="auto">
            <a:xfrm>
              <a:off x="5672665" y="3619934"/>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90" name="Isosceles Triangle 89"/>
            <p:cNvSpPr/>
            <p:nvPr/>
          </p:nvSpPr>
          <p:spPr bwMode="auto">
            <a:xfrm>
              <a:off x="5872538" y="3109299"/>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91" name="Isosceles Triangle 90"/>
            <p:cNvSpPr/>
            <p:nvPr/>
          </p:nvSpPr>
          <p:spPr bwMode="auto">
            <a:xfrm>
              <a:off x="5387509" y="3700805"/>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93" name="Isosceles Triangle 92"/>
            <p:cNvSpPr/>
            <p:nvPr/>
          </p:nvSpPr>
          <p:spPr bwMode="auto">
            <a:xfrm>
              <a:off x="10415066" y="5962701"/>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94" name="Isosceles Triangle 93"/>
            <p:cNvSpPr/>
            <p:nvPr/>
          </p:nvSpPr>
          <p:spPr bwMode="auto">
            <a:xfrm>
              <a:off x="10009849" y="3900304"/>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116" name="Isosceles Triangle 115"/>
            <p:cNvSpPr/>
            <p:nvPr/>
          </p:nvSpPr>
          <p:spPr bwMode="auto">
            <a:xfrm>
              <a:off x="6880135" y="4351294"/>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117" name="Isosceles Triangle 116"/>
            <p:cNvSpPr/>
            <p:nvPr/>
          </p:nvSpPr>
          <p:spPr bwMode="auto">
            <a:xfrm>
              <a:off x="7180205" y="3333004"/>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118" name="Isosceles Triangle 117"/>
            <p:cNvSpPr/>
            <p:nvPr/>
          </p:nvSpPr>
          <p:spPr bwMode="auto">
            <a:xfrm>
              <a:off x="9577979" y="3892371"/>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sp>
          <p:nvSpPr>
            <p:cNvPr id="119" name="Isosceles Triangle 118"/>
            <p:cNvSpPr/>
            <p:nvPr/>
          </p:nvSpPr>
          <p:spPr bwMode="auto">
            <a:xfrm>
              <a:off x="9182899" y="4930632"/>
              <a:ext cx="185148" cy="185195"/>
            </a:xfrm>
            <a:prstGeom prst="triangle">
              <a:avLst/>
            </a:prstGeom>
            <a:gradFill flip="none" rotWithShape="1">
              <a:gsLst>
                <a:gs pos="0">
                  <a:schemeClr val="accent3">
                    <a:alpha val="31000"/>
                  </a:schemeClr>
                </a:gs>
                <a:gs pos="50000">
                  <a:schemeClr val="accent3">
                    <a:alpha val="71000"/>
                  </a:schemeClr>
                </a:gs>
                <a:gs pos="70000">
                  <a:schemeClr val="accent3">
                    <a:alpha val="73000"/>
                  </a:schemeClr>
                </a:gs>
                <a:gs pos="100000">
                  <a:schemeClr val="accent3">
                    <a:alpha val="24000"/>
                  </a:schemeClr>
                </a:gs>
              </a:gsLst>
              <a:lin ang="0" scaled="1"/>
              <a:tileRect/>
            </a:gradFill>
            <a:ln>
              <a:gradFill>
                <a:gsLst>
                  <a:gs pos="0">
                    <a:schemeClr val="accent1">
                      <a:tint val="66000"/>
                      <a:satMod val="160000"/>
                      <a:alpha val="0"/>
                    </a:schemeClr>
                  </a:gs>
                  <a:gs pos="50000">
                    <a:schemeClr val="accent1">
                      <a:tint val="44500"/>
                      <a:satMod val="160000"/>
                    </a:schemeClr>
                  </a:gs>
                  <a:gs pos="100000">
                    <a:schemeClr val="accent1">
                      <a:tint val="23500"/>
                      <a:satMod val="160000"/>
                    </a:schemeClr>
                  </a:gs>
                </a:gsLst>
                <a:lin ang="5400000" scaled="0"/>
              </a:gra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822" tIns="45579" rIns="91156" bIns="45579" numCol="1" rtlCol="0" anchor="ctr" anchorCtr="0" compatLnSpc="1">
              <a:prstTxWarp prst="textNoShape">
                <a:avLst/>
              </a:prstTxWarp>
            </a:bodyPr>
            <a:lstStyle/>
            <a:p>
              <a:pPr defTabSz="1354667" fontAlgn="base">
                <a:lnSpc>
                  <a:spcPct val="80000"/>
                </a:lnSpc>
                <a:spcBef>
                  <a:spcPct val="0"/>
                </a:spcBef>
                <a:spcAft>
                  <a:spcPts val="729"/>
                </a:spcAft>
                <a:defRPr/>
              </a:pPr>
              <a:endParaRPr lang="en-US" sz="2400" kern="0" spc="-121" dirty="0">
                <a:ln>
                  <a:solidFill>
                    <a:srgbClr val="FFFFFF">
                      <a:alpha val="0"/>
                    </a:srgbClr>
                  </a:solidFill>
                </a:ln>
                <a:gradFill>
                  <a:gsLst>
                    <a:gs pos="0">
                      <a:srgbClr val="FFFFFF"/>
                    </a:gs>
                    <a:gs pos="86000">
                      <a:srgbClr val="FFFFFF"/>
                    </a:gs>
                  </a:gsLst>
                  <a:lin ang="5400000" scaled="0"/>
                </a:gradFill>
                <a:latin typeface="Segoe Semibold" pitchFamily="34" charset="0"/>
              </a:endParaRPr>
            </a:p>
          </p:txBody>
        </p:sp>
      </p:grpSp>
      <p:grpSp>
        <p:nvGrpSpPr>
          <p:cNvPr id="92" name="Group 117"/>
          <p:cNvGrpSpPr/>
          <p:nvPr/>
        </p:nvGrpSpPr>
        <p:grpSpPr>
          <a:xfrm>
            <a:off x="2393158" y="3855891"/>
            <a:ext cx="602549" cy="402326"/>
            <a:chOff x="1933575" y="510402"/>
            <a:chExt cx="590550" cy="394473"/>
          </a:xfrm>
        </p:grpSpPr>
        <p:sp>
          <p:nvSpPr>
            <p:cNvPr id="95" name="Oval 94"/>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96" name="Group 110"/>
            <p:cNvGrpSpPr/>
            <p:nvPr/>
          </p:nvGrpSpPr>
          <p:grpSpPr>
            <a:xfrm>
              <a:off x="2048154" y="510402"/>
              <a:ext cx="407419" cy="345058"/>
              <a:chOff x="-2293085" y="806266"/>
              <a:chExt cx="319677" cy="345058"/>
            </a:xfrm>
          </p:grpSpPr>
          <p:pic>
            <p:nvPicPr>
              <p:cNvPr id="103"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05"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grpSp>
        <p:nvGrpSpPr>
          <p:cNvPr id="107" name="Group 117"/>
          <p:cNvGrpSpPr/>
          <p:nvPr/>
        </p:nvGrpSpPr>
        <p:grpSpPr>
          <a:xfrm>
            <a:off x="1392378" y="3665276"/>
            <a:ext cx="602549" cy="402326"/>
            <a:chOff x="1933575" y="510402"/>
            <a:chExt cx="590550" cy="394473"/>
          </a:xfrm>
        </p:grpSpPr>
        <p:sp>
          <p:nvSpPr>
            <p:cNvPr id="110" name="Oval 109"/>
            <p:cNvSpPr/>
            <p:nvPr/>
          </p:nvSpPr>
          <p:spPr bwMode="auto">
            <a:xfrm>
              <a:off x="1933575" y="676274"/>
              <a:ext cx="590550" cy="228601"/>
            </a:xfrm>
            <a:prstGeom prst="ellipse">
              <a:avLst/>
            </a:prstGeom>
            <a:solidFill>
              <a:schemeClr val="lt1">
                <a:alpha val="31000"/>
              </a:schemeClr>
            </a:solidFill>
            <a:ln w="15875">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1106624"/>
              <a:endParaRPr lang="en-US" sz="2900" spc="-62" dirty="0">
                <a:gradFill>
                  <a:gsLst>
                    <a:gs pos="0">
                      <a:srgbClr val="000000"/>
                    </a:gs>
                    <a:gs pos="100000">
                      <a:srgbClr val="000000"/>
                    </a:gs>
                  </a:gsLst>
                  <a:lin ang="5400000" scaled="0"/>
                </a:gradFill>
              </a:endParaRPr>
            </a:p>
          </p:txBody>
        </p:sp>
        <p:grpSp>
          <p:nvGrpSpPr>
            <p:cNvPr id="120" name="Group 110"/>
            <p:cNvGrpSpPr/>
            <p:nvPr/>
          </p:nvGrpSpPr>
          <p:grpSpPr>
            <a:xfrm>
              <a:off x="2048154" y="510402"/>
              <a:ext cx="407419" cy="345058"/>
              <a:chOff x="-2293085" y="806266"/>
              <a:chExt cx="319677" cy="345058"/>
            </a:xfrm>
          </p:grpSpPr>
          <p:pic>
            <p:nvPicPr>
              <p:cNvPr id="122" name="Picture 29" descr="Server"/>
              <p:cNvPicPr>
                <a:picLocks noChangeAspect="1" noChangeArrowheads="1"/>
              </p:cNvPicPr>
              <p:nvPr/>
            </p:nvPicPr>
            <p:blipFill>
              <a:blip r:embed="rId4" cstate="print"/>
              <a:stretch>
                <a:fillRect/>
              </a:stretch>
            </p:blipFill>
            <p:spPr bwMode="auto">
              <a:xfrm>
                <a:off x="-2293085" y="806266"/>
                <a:ext cx="170059" cy="336682"/>
              </a:xfrm>
              <a:prstGeom prst="rect">
                <a:avLst/>
              </a:prstGeom>
              <a:noFill/>
              <a:ln>
                <a:noFill/>
              </a:ln>
            </p:spPr>
          </p:pic>
          <p:pic>
            <p:nvPicPr>
              <p:cNvPr id="125" name="Picture 9" descr="D:\Aeshen\TechNet 2006\12-December\Msft-longhorn-papers\TDM Deck\Windows Illustration Icons\Internet.png"/>
              <p:cNvPicPr>
                <a:picLocks noChangeAspect="1" noChangeArrowheads="1"/>
              </p:cNvPicPr>
              <p:nvPr/>
            </p:nvPicPr>
            <p:blipFill>
              <a:blip r:embed="rId5" cstate="print"/>
              <a:stretch>
                <a:fillRect/>
              </a:stretch>
            </p:blipFill>
            <p:spPr bwMode="auto">
              <a:xfrm>
                <a:off x="-2149651" y="914400"/>
                <a:ext cx="176243" cy="236924"/>
              </a:xfrm>
              <a:prstGeom prst="rect">
                <a:avLst/>
              </a:prstGeom>
              <a:noFill/>
              <a:ln>
                <a:noFill/>
              </a:ln>
            </p:spPr>
          </p:pic>
        </p:grpSp>
      </p:grpSp>
      <p:sp>
        <p:nvSpPr>
          <p:cNvPr id="127" name="TextBox 13"/>
          <p:cNvSpPr txBox="1">
            <a:spLocks noChangeArrowheads="1"/>
          </p:cNvSpPr>
          <p:nvPr/>
        </p:nvSpPr>
        <p:spPr bwMode="auto">
          <a:xfrm>
            <a:off x="3130494" y="3969860"/>
            <a:ext cx="1477216" cy="511874"/>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East – U.S. Sub-region</a:t>
            </a:r>
          </a:p>
        </p:txBody>
      </p:sp>
      <p:sp>
        <p:nvSpPr>
          <p:cNvPr id="130" name="TextBox 13"/>
          <p:cNvSpPr txBox="1">
            <a:spLocks noChangeArrowheads="1"/>
          </p:cNvSpPr>
          <p:nvPr/>
        </p:nvSpPr>
        <p:spPr bwMode="auto">
          <a:xfrm>
            <a:off x="60865" y="3342383"/>
            <a:ext cx="1477216" cy="511874"/>
          </a:xfrm>
          <a:prstGeom prst="rect">
            <a:avLst/>
          </a:prstGeom>
          <a:solidFill>
            <a:schemeClr val="tx2">
              <a:lumMod val="25000"/>
              <a:alpha val="48000"/>
            </a:schemeClr>
          </a:solidFill>
          <a:ln w="9525">
            <a:noFill/>
            <a:miter lim="800000"/>
            <a:headEnd/>
            <a:tailEnd/>
          </a:ln>
        </p:spPr>
        <p:txBody>
          <a:bodyPr wrap="square" lIns="110682" tIns="55342" rIns="110682" bIns="55342">
            <a:spAutoFit/>
          </a:bodyPr>
          <a:lstStyle/>
          <a:p>
            <a:pPr defTabSz="1475665"/>
            <a:r>
              <a:rPr lang="en-US" sz="1300" dirty="0">
                <a:gradFill>
                  <a:gsLst>
                    <a:gs pos="6000">
                      <a:srgbClr val="FFFFFF"/>
                    </a:gs>
                    <a:gs pos="13000">
                      <a:srgbClr val="FFFFFF"/>
                    </a:gs>
                    <a:gs pos="61000">
                      <a:srgbClr val="FFFFFF"/>
                    </a:gs>
                    <a:gs pos="95000">
                      <a:srgbClr val="FFFFFF"/>
                    </a:gs>
                    <a:gs pos="100000">
                      <a:srgbClr val="FFFFFF"/>
                    </a:gs>
                  </a:gsLst>
                  <a:lin ang="16680000" scaled="0"/>
                </a:gradFill>
                <a:latin typeface="Segoe Semibold" pitchFamily="34" charset="0"/>
              </a:rPr>
              <a:t>West – U.S. Sub-region</a:t>
            </a:r>
          </a:p>
        </p:txBody>
      </p:sp>
    </p:spTree>
    <p:extLst>
      <p:ext uri="{BB962C8B-B14F-4D97-AF65-F5344CB8AC3E}">
        <p14:creationId xmlns:p14="http://schemas.microsoft.com/office/powerpoint/2010/main" val="35087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2000" fill="hold"/>
                                        <p:tgtEl>
                                          <p:spTgt spid="111"/>
                                        </p:tgtEl>
                                        <p:attrNameLst>
                                          <p:attrName>ppt_w</p:attrName>
                                        </p:attrNameLst>
                                      </p:cBhvr>
                                      <p:tavLst>
                                        <p:tav tm="0">
                                          <p:val>
                                            <p:fltVal val="0"/>
                                          </p:val>
                                        </p:tav>
                                        <p:tav tm="100000">
                                          <p:val>
                                            <p:strVal val="#ppt_w"/>
                                          </p:val>
                                        </p:tav>
                                      </p:tavLst>
                                    </p:anim>
                                    <p:anim calcmode="lin" valueType="num">
                                      <p:cBhvr>
                                        <p:cTn id="8" dur="2000" fill="hold"/>
                                        <p:tgtEl>
                                          <p:spTgt spid="111"/>
                                        </p:tgtEl>
                                        <p:attrNameLst>
                                          <p:attrName>ppt_h</p:attrName>
                                        </p:attrNameLst>
                                      </p:cBhvr>
                                      <p:tavLst>
                                        <p:tav tm="0">
                                          <p:val>
                                            <p:fltVal val="0"/>
                                          </p:val>
                                        </p:tav>
                                        <p:tav tm="100000">
                                          <p:val>
                                            <p:strVal val="#ppt_h"/>
                                          </p:val>
                                        </p:tav>
                                      </p:tavLst>
                                    </p:anim>
                                    <p:animEffect transition="in" filter="fade">
                                      <p:cBhvr>
                                        <p:cTn id="9" dur="2000"/>
                                        <p:tgtEl>
                                          <p:spTgt spid="1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p:cTn id="12" dur="2000" fill="hold"/>
                                        <p:tgtEl>
                                          <p:spTgt spid="114"/>
                                        </p:tgtEl>
                                        <p:attrNameLst>
                                          <p:attrName>ppt_w</p:attrName>
                                        </p:attrNameLst>
                                      </p:cBhvr>
                                      <p:tavLst>
                                        <p:tav tm="0">
                                          <p:val>
                                            <p:fltVal val="0"/>
                                          </p:val>
                                        </p:tav>
                                        <p:tav tm="100000">
                                          <p:val>
                                            <p:strVal val="#ppt_w"/>
                                          </p:val>
                                        </p:tav>
                                      </p:tavLst>
                                    </p:anim>
                                    <p:anim calcmode="lin" valueType="num">
                                      <p:cBhvr>
                                        <p:cTn id="13" dur="2000" fill="hold"/>
                                        <p:tgtEl>
                                          <p:spTgt spid="114"/>
                                        </p:tgtEl>
                                        <p:attrNameLst>
                                          <p:attrName>ppt_h</p:attrName>
                                        </p:attrNameLst>
                                      </p:cBhvr>
                                      <p:tavLst>
                                        <p:tav tm="0">
                                          <p:val>
                                            <p:fltVal val="0"/>
                                          </p:val>
                                        </p:tav>
                                        <p:tav tm="100000">
                                          <p:val>
                                            <p:strVal val="#ppt_h"/>
                                          </p:val>
                                        </p:tav>
                                      </p:tavLst>
                                    </p:anim>
                                    <p:animEffect transition="in" filter="fade">
                                      <p:cBhvr>
                                        <p:cTn id="14" dur="2000"/>
                                        <p:tgtEl>
                                          <p:spTgt spid="1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2000" fill="hold"/>
                                        <p:tgtEl>
                                          <p:spTgt spid="113"/>
                                        </p:tgtEl>
                                        <p:attrNameLst>
                                          <p:attrName>ppt_w</p:attrName>
                                        </p:attrNameLst>
                                      </p:cBhvr>
                                      <p:tavLst>
                                        <p:tav tm="0">
                                          <p:val>
                                            <p:fltVal val="0"/>
                                          </p:val>
                                        </p:tav>
                                        <p:tav tm="100000">
                                          <p:val>
                                            <p:strVal val="#ppt_w"/>
                                          </p:val>
                                        </p:tav>
                                      </p:tavLst>
                                    </p:anim>
                                    <p:anim calcmode="lin" valueType="num">
                                      <p:cBhvr>
                                        <p:cTn id="18" dur="2000" fill="hold"/>
                                        <p:tgtEl>
                                          <p:spTgt spid="113"/>
                                        </p:tgtEl>
                                        <p:attrNameLst>
                                          <p:attrName>ppt_h</p:attrName>
                                        </p:attrNameLst>
                                      </p:cBhvr>
                                      <p:tavLst>
                                        <p:tav tm="0">
                                          <p:val>
                                            <p:fltVal val="0"/>
                                          </p:val>
                                        </p:tav>
                                        <p:tav tm="100000">
                                          <p:val>
                                            <p:strVal val="#ppt_h"/>
                                          </p:val>
                                        </p:tav>
                                      </p:tavLst>
                                    </p:anim>
                                    <p:animEffect transition="in" filter="fade">
                                      <p:cBhvr>
                                        <p:cTn id="19" dur="2000"/>
                                        <p:tgtEl>
                                          <p:spTgt spid="11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3" grpId="0" animBg="1"/>
      <p:bldP spid="1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6771084"/>
          </a:xfrm>
        </p:spPr>
        <p:txBody>
          <a:bodyPr/>
          <a:lstStyle/>
          <a:p>
            <a:r>
              <a:rPr lang="en-US" dirty="0" smtClean="0"/>
              <a:t>Xbox: Uses Windows Azure Blobs, Tables &amp; Queues for applications like Cloud Game Saves, Halo multiplayer, Music, Kinect data collection etc.</a:t>
            </a:r>
          </a:p>
          <a:p>
            <a:r>
              <a:rPr lang="en-US" dirty="0" smtClean="0"/>
              <a:t>SkyDrive: Uses Windows Azure Blobs to store pictures, documents etc. </a:t>
            </a:r>
          </a:p>
          <a:p>
            <a:r>
              <a:rPr lang="en-US" dirty="0" smtClean="0"/>
              <a:t>Bing: Uses Windows Azure Blobs, Tables and Queues to implement an ingestion engine that consumes Twitter and Facebook public status feeds and provides it to Bing search</a:t>
            </a:r>
          </a:p>
          <a:p>
            <a:endParaRPr lang="en-US" dirty="0" smtClean="0"/>
          </a:p>
          <a:p>
            <a:r>
              <a:rPr lang="en-US" dirty="0" smtClean="0"/>
              <a:t>And many more… </a:t>
            </a:r>
            <a:endParaRPr lang="en-US" dirty="0"/>
          </a:p>
        </p:txBody>
      </p:sp>
      <p:sp>
        <p:nvSpPr>
          <p:cNvPr id="6" name="Title 5"/>
          <p:cNvSpPr>
            <a:spLocks noGrp="1"/>
          </p:cNvSpPr>
          <p:nvPr>
            <p:ph type="title"/>
          </p:nvPr>
        </p:nvSpPr>
        <p:spPr/>
        <p:txBody>
          <a:bodyPr/>
          <a:lstStyle/>
          <a:p>
            <a:r>
              <a:rPr lang="en-US" smtClean="0"/>
              <a:t>Windows Azure Storage – How is it used?</a:t>
            </a:r>
            <a:endParaRPr lang="en-US" dirty="0"/>
          </a:p>
        </p:txBody>
      </p:sp>
    </p:spTree>
    <p:extLst>
      <p:ext uri="{BB962C8B-B14F-4D97-AF65-F5344CB8AC3E}">
        <p14:creationId xmlns:p14="http://schemas.microsoft.com/office/powerpoint/2010/main" val="161139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Concepts</a:t>
            </a:r>
            <a:endParaRPr lang="en-US" dirty="0"/>
          </a:p>
        </p:txBody>
      </p:sp>
    </p:spTree>
    <p:extLst>
      <p:ext uri="{BB962C8B-B14F-4D97-AF65-F5344CB8AC3E}">
        <p14:creationId xmlns:p14="http://schemas.microsoft.com/office/powerpoint/2010/main" val="182652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z="2800" dirty="0" smtClean="0">
                <a:latin typeface="+mn-lt"/>
              </a:rPr>
              <a:t>User creates a globally unique storage account name</a:t>
            </a:r>
          </a:p>
          <a:p>
            <a:pPr lvl="1"/>
            <a:r>
              <a:rPr lang="en-US" sz="2800" dirty="0" smtClean="0"/>
              <a:t>Choose the primary location to host storage account</a:t>
            </a:r>
          </a:p>
          <a:p>
            <a:pPr lvl="2"/>
            <a:r>
              <a:rPr lang="en-US" sz="2400" dirty="0" smtClean="0"/>
              <a:t>“North Central US”, “South Central US”</a:t>
            </a:r>
          </a:p>
          <a:p>
            <a:pPr lvl="2"/>
            <a:r>
              <a:rPr lang="en-US" sz="2400" dirty="0" smtClean="0"/>
              <a:t>“North Europe”, “Europe West”</a:t>
            </a:r>
          </a:p>
          <a:p>
            <a:pPr lvl="2"/>
            <a:r>
              <a:rPr lang="en-US" sz="2400" dirty="0" smtClean="0"/>
              <a:t>“South East Asia”, “East Asia”</a:t>
            </a:r>
          </a:p>
          <a:p>
            <a:endParaRPr lang="en-US" sz="800" dirty="0" smtClean="0">
              <a:latin typeface="+mn-lt"/>
            </a:endParaRPr>
          </a:p>
          <a:p>
            <a:r>
              <a:rPr lang="en-US" sz="2800" dirty="0" smtClean="0">
                <a:latin typeface="+mn-lt"/>
              </a:rPr>
              <a:t>Storage Account Keys</a:t>
            </a:r>
          </a:p>
          <a:p>
            <a:pPr lvl="1"/>
            <a:r>
              <a:rPr lang="en-US" sz="2800" dirty="0" smtClean="0"/>
              <a:t>Receive two 512 bit secret key when creating account</a:t>
            </a:r>
          </a:p>
          <a:p>
            <a:pPr lvl="1"/>
            <a:r>
              <a:rPr lang="en-US" sz="2800" dirty="0" smtClean="0"/>
              <a:t>Rotate keys </a:t>
            </a:r>
          </a:p>
          <a:p>
            <a:pPr>
              <a:buNone/>
            </a:pPr>
            <a:endParaRPr lang="en-US" sz="800" dirty="0" smtClean="0">
              <a:latin typeface="+mn-lt"/>
            </a:endParaRPr>
          </a:p>
          <a:p>
            <a:r>
              <a:rPr lang="en-US" sz="2800" dirty="0" smtClean="0">
                <a:latin typeface="+mn-lt"/>
              </a:rPr>
              <a:t>Storage Account Capacity</a:t>
            </a:r>
          </a:p>
          <a:p>
            <a:pPr lvl="1"/>
            <a:r>
              <a:rPr lang="en-US" sz="2800" dirty="0" smtClean="0"/>
              <a:t>Each storage account can store up to 200 TB </a:t>
            </a:r>
          </a:p>
          <a:p>
            <a:endParaRPr lang="en-US" dirty="0"/>
          </a:p>
        </p:txBody>
      </p:sp>
      <p:sp>
        <p:nvSpPr>
          <p:cNvPr id="2" name="Title 1"/>
          <p:cNvSpPr>
            <a:spLocks noGrp="1"/>
          </p:cNvSpPr>
          <p:nvPr>
            <p:ph type="title"/>
          </p:nvPr>
        </p:nvSpPr>
        <p:spPr/>
        <p:txBody>
          <a:bodyPr/>
          <a:lstStyle/>
          <a:p>
            <a:r>
              <a:rPr lang="en-US" dirty="0"/>
              <a:t>Windows Azure Storage Account</a:t>
            </a:r>
          </a:p>
        </p:txBody>
      </p:sp>
    </p:spTree>
    <p:extLst>
      <p:ext uri="{BB962C8B-B14F-4D97-AF65-F5344CB8AC3E}">
        <p14:creationId xmlns:p14="http://schemas.microsoft.com/office/powerpoint/2010/main" val="27341191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Via the Portal </a:t>
            </a:r>
            <a:r>
              <a:rPr lang="en-US" dirty="0"/>
              <a:t>@ </a:t>
            </a:r>
            <a:r>
              <a:rPr lang="en-US" dirty="0">
                <a:hlinkClick r:id="rId2"/>
              </a:rPr>
              <a:t>https://manage.windowsazure.com</a:t>
            </a:r>
            <a:r>
              <a:rPr lang="en-US" dirty="0" smtClean="0">
                <a:hlinkClick r:id="rId2"/>
              </a:rPr>
              <a:t>/</a:t>
            </a:r>
            <a:endParaRPr lang="en-US" dirty="0" smtClean="0"/>
          </a:p>
          <a:p>
            <a:endParaRPr lang="en-US" dirty="0"/>
          </a:p>
        </p:txBody>
      </p:sp>
      <p:sp>
        <p:nvSpPr>
          <p:cNvPr id="3" name="Title 2"/>
          <p:cNvSpPr>
            <a:spLocks noGrp="1"/>
          </p:cNvSpPr>
          <p:nvPr>
            <p:ph type="title"/>
          </p:nvPr>
        </p:nvSpPr>
        <p:spPr/>
        <p:txBody>
          <a:bodyPr/>
          <a:lstStyle/>
          <a:p>
            <a:r>
              <a:rPr lang="en-US" sz="4800" dirty="0" smtClean="0"/>
              <a:t>Getting Started – Creating a Storage Account</a:t>
            </a:r>
            <a:endParaRPr lang="en-US" sz="4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8036" y="2080920"/>
            <a:ext cx="7848601" cy="492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1"/>
          <p:cNvSpPr txBox="1">
            <a:spLocks/>
          </p:cNvSpPr>
          <p:nvPr/>
        </p:nvSpPr>
        <p:spPr>
          <a:xfrm>
            <a:off x="274638" y="1973262"/>
            <a:ext cx="4648200" cy="363176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FFFFFF"/>
                    </a:gs>
                    <a:gs pos="100000">
                      <a:srgbClr val="FFFFFF"/>
                    </a:gs>
                  </a:gsLst>
                  <a:lin ang="5400000" scaled="0"/>
                </a:gradFill>
              </a:rPr>
              <a:t>3 Clicks in an existing Subscription</a:t>
            </a:r>
          </a:p>
          <a:p>
            <a:r>
              <a:rPr lang="en-US" dirty="0" smtClean="0">
                <a:gradFill>
                  <a:gsLst>
                    <a:gs pos="1250">
                      <a:srgbClr val="FFFFFF"/>
                    </a:gs>
                    <a:gs pos="100000">
                      <a:srgbClr val="FFFFFF"/>
                    </a:gs>
                  </a:gsLst>
                  <a:lin ang="5400000" scaled="0"/>
                </a:gradFill>
              </a:rPr>
              <a:t>Will be provisioned and online in minutes</a:t>
            </a:r>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68812089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Using Windows Azure Storage with SharePoint for Document Management </a:t>
            </a:r>
            <a:r>
              <a:rPr lang="en-US" sz="3200" dirty="0" smtClean="0"/>
              <a:t/>
            </a:r>
            <a:br>
              <a:rPr lang="en-US" sz="3200" dirty="0" smtClean="0"/>
            </a:br>
            <a:endParaRPr lang="en-US" sz="3200" dirty="0"/>
          </a:p>
        </p:txBody>
      </p:sp>
      <p:sp>
        <p:nvSpPr>
          <p:cNvPr id="5" name="Text Placeholder 4"/>
          <p:cNvSpPr>
            <a:spLocks noGrp="1"/>
          </p:cNvSpPr>
          <p:nvPr>
            <p:ph type="body" sz="quarter" idx="12"/>
          </p:nvPr>
        </p:nvSpPr>
        <p:spPr/>
        <p:txBody>
          <a:bodyPr/>
          <a:lstStyle/>
          <a:p>
            <a:r>
              <a:rPr lang="en-US" dirty="0" smtClean="0"/>
              <a:t>Joe Giardino</a:t>
            </a:r>
          </a:p>
          <a:p>
            <a:r>
              <a:rPr lang="en-US" dirty="0" smtClean="0"/>
              <a:t>Senior Development Lead</a:t>
            </a:r>
          </a:p>
        </p:txBody>
      </p:sp>
      <p:sp>
        <p:nvSpPr>
          <p:cNvPr id="2" name="Text Placeholder 1"/>
          <p:cNvSpPr>
            <a:spLocks noGrp="1"/>
          </p:cNvSpPr>
          <p:nvPr>
            <p:ph type="body" sz="quarter" idx="13"/>
          </p:nvPr>
        </p:nvSpPr>
        <p:spPr/>
        <p:txBody>
          <a:bodyPr/>
          <a:lstStyle/>
          <a:p>
            <a:r>
              <a:rPr lang="en-US" dirty="0" smtClean="0"/>
              <a:t>SPC224</a:t>
            </a:r>
            <a:endParaRPr lang="en-US" dirty="0"/>
          </a:p>
        </p:txBody>
      </p:sp>
    </p:spTree>
    <p:extLst>
      <p:ext uri="{BB962C8B-B14F-4D97-AF65-F5344CB8AC3E}">
        <p14:creationId xmlns:p14="http://schemas.microsoft.com/office/powerpoint/2010/main" val="392574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Blobs</a:t>
            </a:r>
            <a:endParaRPr lang="en-US" dirty="0"/>
          </a:p>
        </p:txBody>
      </p:sp>
    </p:spTree>
    <p:extLst>
      <p:ext uri="{BB962C8B-B14F-4D97-AF65-F5344CB8AC3E}">
        <p14:creationId xmlns:p14="http://schemas.microsoft.com/office/powerpoint/2010/main" val="3338365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Azure Blobs</a:t>
            </a:r>
            <a:r>
              <a:rPr lang="en-US" dirty="0" smtClean="0"/>
              <a:t>	</a:t>
            </a:r>
            <a:endParaRPr lang="en-US" dirty="0"/>
          </a:p>
        </p:txBody>
      </p:sp>
      <p:grpSp>
        <p:nvGrpSpPr>
          <p:cNvPr id="22" name="Group 4"/>
          <p:cNvGrpSpPr/>
          <p:nvPr/>
        </p:nvGrpSpPr>
        <p:grpSpPr>
          <a:xfrm>
            <a:off x="4584394" y="2558011"/>
            <a:ext cx="1554559" cy="4139651"/>
            <a:chOff x="5685541" y="0"/>
            <a:chExt cx="2303725" cy="4800599"/>
          </a:xfrm>
          <a:solidFill>
            <a:schemeClr val="accent6"/>
          </a:solidFill>
        </p:grpSpPr>
        <p:sp>
          <p:nvSpPr>
            <p:cNvPr id="23" name="Rounded Rectangle 65"/>
            <p:cNvSpPr/>
            <p:nvPr/>
          </p:nvSpPr>
          <p:spPr>
            <a:xfrm>
              <a:off x="5685541" y="0"/>
              <a:ext cx="2303725" cy="4800599"/>
            </a:xfrm>
            <a:prstGeom prst="rect">
              <a:avLst/>
            </a:prstGeom>
          </p:spPr>
          <p:style>
            <a:lnRef idx="3">
              <a:schemeClr val="lt1"/>
            </a:lnRef>
            <a:fillRef idx="1">
              <a:schemeClr val="accent2"/>
            </a:fillRef>
            <a:effectRef idx="1">
              <a:schemeClr val="accent2"/>
            </a:effectRef>
            <a:fontRef idx="minor">
              <a:schemeClr val="lt1"/>
            </a:fontRef>
          </p:style>
        </p:sp>
        <p:sp>
          <p:nvSpPr>
            <p:cNvPr id="24" name="Rounded Rectangle 4"/>
            <p:cNvSpPr/>
            <p:nvPr/>
          </p:nvSpPr>
          <p:spPr>
            <a:xfrm>
              <a:off x="5685541" y="0"/>
              <a:ext cx="2303725" cy="1440180"/>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932229"/>
              <a:r>
                <a:rPr lang="en-US" sz="2400" dirty="0">
                  <a:solidFill>
                    <a:srgbClr val="FFFFFF">
                      <a:alpha val="99000"/>
                    </a:srgbClr>
                  </a:solidFill>
                </a:rPr>
                <a:t>Blob</a:t>
              </a:r>
            </a:p>
          </p:txBody>
        </p:sp>
      </p:grpSp>
      <p:grpSp>
        <p:nvGrpSpPr>
          <p:cNvPr id="25" name="Group 5"/>
          <p:cNvGrpSpPr/>
          <p:nvPr/>
        </p:nvGrpSpPr>
        <p:grpSpPr>
          <a:xfrm>
            <a:off x="2775330" y="2558011"/>
            <a:ext cx="1554559" cy="4139651"/>
            <a:chOff x="2997862" y="0"/>
            <a:chExt cx="2303725" cy="4800599"/>
          </a:xfrm>
          <a:solidFill>
            <a:schemeClr val="accent6"/>
          </a:solidFill>
        </p:grpSpPr>
        <p:sp>
          <p:nvSpPr>
            <p:cNvPr id="26" name="Rounded Rectangle 68"/>
            <p:cNvSpPr/>
            <p:nvPr/>
          </p:nvSpPr>
          <p:spPr>
            <a:xfrm>
              <a:off x="2997862" y="0"/>
              <a:ext cx="2303725" cy="4800599"/>
            </a:xfrm>
            <a:prstGeom prst="rect">
              <a:avLst/>
            </a:prstGeom>
          </p:spPr>
          <p:style>
            <a:lnRef idx="3">
              <a:schemeClr val="lt1"/>
            </a:lnRef>
            <a:fillRef idx="1">
              <a:schemeClr val="accent2"/>
            </a:fillRef>
            <a:effectRef idx="1">
              <a:schemeClr val="accent2"/>
            </a:effectRef>
            <a:fontRef idx="minor">
              <a:schemeClr val="lt1"/>
            </a:fontRef>
          </p:style>
        </p:sp>
        <p:sp>
          <p:nvSpPr>
            <p:cNvPr id="27" name="Rounded Rectangle 6"/>
            <p:cNvSpPr/>
            <p:nvPr/>
          </p:nvSpPr>
          <p:spPr>
            <a:xfrm>
              <a:off x="2997862" y="0"/>
              <a:ext cx="2298474" cy="1440180"/>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932229"/>
              <a:r>
                <a:rPr lang="en-US" sz="2400" dirty="0">
                  <a:solidFill>
                    <a:srgbClr val="FFFFFF">
                      <a:alpha val="99000"/>
                    </a:srgbClr>
                  </a:solidFill>
                </a:rPr>
                <a:t>Container</a:t>
              </a:r>
            </a:p>
          </p:txBody>
        </p:sp>
      </p:grpSp>
      <p:grpSp>
        <p:nvGrpSpPr>
          <p:cNvPr id="28" name="Group 6"/>
          <p:cNvGrpSpPr/>
          <p:nvPr/>
        </p:nvGrpSpPr>
        <p:grpSpPr>
          <a:xfrm>
            <a:off x="960437" y="2558011"/>
            <a:ext cx="1554559" cy="4139651"/>
            <a:chOff x="222249" y="0"/>
            <a:chExt cx="2303725" cy="4800599"/>
          </a:xfrm>
        </p:grpSpPr>
        <p:sp>
          <p:nvSpPr>
            <p:cNvPr id="29" name="Rounded Rectangle 71"/>
            <p:cNvSpPr/>
            <p:nvPr/>
          </p:nvSpPr>
          <p:spPr>
            <a:xfrm>
              <a:off x="222249" y="0"/>
              <a:ext cx="2303725" cy="4800599"/>
            </a:xfrm>
            <a:prstGeom prst="rect">
              <a:avLst/>
            </a:prstGeom>
          </p:spPr>
          <p:style>
            <a:lnRef idx="3">
              <a:schemeClr val="lt1"/>
            </a:lnRef>
            <a:fillRef idx="1">
              <a:schemeClr val="accent2"/>
            </a:fillRef>
            <a:effectRef idx="1">
              <a:schemeClr val="accent2"/>
            </a:effectRef>
            <a:fontRef idx="minor">
              <a:schemeClr val="lt1"/>
            </a:fontRef>
          </p:style>
        </p:sp>
        <p:sp>
          <p:nvSpPr>
            <p:cNvPr id="30" name="Rounded Rectangle 8"/>
            <p:cNvSpPr/>
            <p:nvPr/>
          </p:nvSpPr>
          <p:spPr>
            <a:xfrm>
              <a:off x="222249" y="0"/>
              <a:ext cx="2303725" cy="1440180"/>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932229"/>
              <a:r>
                <a:rPr lang="en-US" sz="2400" dirty="0">
                  <a:solidFill>
                    <a:srgbClr val="FFFFFF">
                      <a:alpha val="99000"/>
                    </a:srgbClr>
                  </a:solidFill>
                </a:rPr>
                <a:t>Account</a:t>
              </a:r>
            </a:p>
          </p:txBody>
        </p:sp>
      </p:grpSp>
      <p:sp>
        <p:nvSpPr>
          <p:cNvPr id="31" name="Rounded Rectangle 10"/>
          <p:cNvSpPr/>
          <p:nvPr/>
        </p:nvSpPr>
        <p:spPr>
          <a:xfrm>
            <a:off x="1031774" y="4100368"/>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smtClean="0">
                <a:solidFill>
                  <a:srgbClr val="000000">
                    <a:alpha val="99000"/>
                  </a:srgbClr>
                </a:solidFill>
              </a:rPr>
              <a:t>Contoso</a:t>
            </a:r>
            <a:endParaRPr lang="en-US" dirty="0">
              <a:solidFill>
                <a:srgbClr val="000000">
                  <a:alpha val="99000"/>
                </a:srgbClr>
              </a:solidFill>
            </a:endParaRPr>
          </a:p>
        </p:txBody>
      </p:sp>
      <p:sp>
        <p:nvSpPr>
          <p:cNvPr id="32" name="Rounded Rectangle 14"/>
          <p:cNvSpPr/>
          <p:nvPr/>
        </p:nvSpPr>
        <p:spPr>
          <a:xfrm>
            <a:off x="2853058" y="3539205"/>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I</a:t>
            </a:r>
            <a:r>
              <a:rPr lang="en-US" dirty="0" smtClean="0">
                <a:solidFill>
                  <a:srgbClr val="000000">
                    <a:alpha val="99000"/>
                  </a:srgbClr>
                </a:solidFill>
              </a:rPr>
              <a:t>mages</a:t>
            </a:r>
            <a:endParaRPr lang="en-US" dirty="0">
              <a:solidFill>
                <a:srgbClr val="000000">
                  <a:alpha val="99000"/>
                </a:srgbClr>
              </a:solidFill>
            </a:endParaRPr>
          </a:p>
        </p:txBody>
      </p:sp>
      <p:sp>
        <p:nvSpPr>
          <p:cNvPr id="33" name="Rounded Rectangle 18"/>
          <p:cNvSpPr/>
          <p:nvPr/>
        </p:nvSpPr>
        <p:spPr>
          <a:xfrm>
            <a:off x="4662122" y="2978042"/>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PIC01.JPG</a:t>
            </a:r>
          </a:p>
        </p:txBody>
      </p:sp>
      <p:sp>
        <p:nvSpPr>
          <p:cNvPr id="34" name="Rectangle 33"/>
          <p:cNvSpPr/>
          <p:nvPr/>
        </p:nvSpPr>
        <p:spPr>
          <a:xfrm>
            <a:off x="2853058" y="4661532"/>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Video</a:t>
            </a:r>
          </a:p>
        </p:txBody>
      </p:sp>
      <p:sp>
        <p:nvSpPr>
          <p:cNvPr id="35" name="Rounded Rectangle 30"/>
          <p:cNvSpPr/>
          <p:nvPr/>
        </p:nvSpPr>
        <p:spPr>
          <a:xfrm>
            <a:off x="4662122" y="5222694"/>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VID1.AVI</a:t>
            </a:r>
          </a:p>
        </p:txBody>
      </p:sp>
      <p:sp>
        <p:nvSpPr>
          <p:cNvPr id="36" name="Rectangle 35"/>
          <p:cNvSpPr/>
          <p:nvPr/>
        </p:nvSpPr>
        <p:spPr bwMode="auto">
          <a:xfrm>
            <a:off x="960437" y="1834242"/>
            <a:ext cx="6999237" cy="466302"/>
          </a:xfrm>
          <a:prstGeom prst="rect">
            <a:avLst/>
          </a:prstGeom>
          <a:solidFill>
            <a:schemeClr val="accent3"/>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80" tIns="46640" rIns="93280" bIns="46640" numCol="1" rtlCol="0" anchor="ctr" anchorCtr="0" compatLnSpc="1">
            <a:prstTxWarp prst="textNoShape">
              <a:avLst/>
            </a:prstTxWarp>
          </a:bodyPr>
          <a:lstStyle/>
          <a:p>
            <a:pPr algn="ctr" defTabSz="932537" fontAlgn="base">
              <a:spcBef>
                <a:spcPct val="0"/>
              </a:spcBef>
              <a:spcAft>
                <a:spcPct val="0"/>
              </a:spcAft>
            </a:pPr>
            <a:r>
              <a:rPr lang="en-US" dirty="0" smtClean="0">
                <a:solidFill>
                  <a:srgbClr val="000000">
                    <a:alpha val="99000"/>
                  </a:srgbClr>
                </a:solidFill>
                <a:latin typeface="Calibri"/>
              </a:rPr>
              <a:t>http://&lt;account&gt;.</a:t>
            </a:r>
            <a:r>
              <a:rPr lang="en-US" b="1" dirty="0" smtClean="0">
                <a:solidFill>
                  <a:srgbClr val="000000">
                    <a:alpha val="99000"/>
                  </a:srgbClr>
                </a:solidFill>
                <a:latin typeface="Calibri"/>
              </a:rPr>
              <a:t>blob</a:t>
            </a:r>
            <a:r>
              <a:rPr lang="en-US" dirty="0" smtClean="0">
                <a:solidFill>
                  <a:srgbClr val="000000">
                    <a:alpha val="99000"/>
                  </a:srgbClr>
                </a:solidFill>
                <a:latin typeface="Calibri"/>
              </a:rPr>
              <a:t>.core.windows.net/&lt;container&gt;/&lt;blobname&gt;</a:t>
            </a:r>
          </a:p>
        </p:txBody>
      </p:sp>
      <p:sp>
        <p:nvSpPr>
          <p:cNvPr id="37" name="Down Arrow 36"/>
          <p:cNvSpPr/>
          <p:nvPr/>
        </p:nvSpPr>
        <p:spPr bwMode="auto">
          <a:xfrm rot="10800000">
            <a:off x="1583565" y="2319510"/>
            <a:ext cx="308304" cy="238502"/>
          </a:xfrm>
          <a:prstGeom prst="downArrow">
            <a:avLst/>
          </a:prstGeom>
          <a:solidFill>
            <a:schemeClr val="accent5"/>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vert="horz" wrap="square" lIns="93280" tIns="46640" rIns="93280" bIns="46640" numCol="1" rtlCol="0" anchor="ctr" anchorCtr="0" compatLnSpc="1">
            <a:prstTxWarp prst="textNoShape">
              <a:avLst/>
            </a:prstTxWarp>
          </a:bodyPr>
          <a:lstStyle/>
          <a:p>
            <a:pPr algn="ctr" defTabSz="932537" fontAlgn="base">
              <a:spcBef>
                <a:spcPct val="0"/>
              </a:spcBef>
              <a:spcAft>
                <a:spcPct val="0"/>
              </a:spcAft>
            </a:pPr>
            <a:endParaRPr lang="en-US" sz="2400" dirty="0">
              <a:solidFill>
                <a:srgbClr val="FFFFFF"/>
              </a:solidFill>
              <a:latin typeface="Calibri"/>
            </a:endParaRPr>
          </a:p>
        </p:txBody>
      </p:sp>
      <p:sp>
        <p:nvSpPr>
          <p:cNvPr id="38" name="Down Arrow 37"/>
          <p:cNvSpPr/>
          <p:nvPr/>
        </p:nvSpPr>
        <p:spPr bwMode="auto">
          <a:xfrm rot="10800000">
            <a:off x="5207521" y="2319511"/>
            <a:ext cx="308304" cy="238502"/>
          </a:xfrm>
          <a:prstGeom prst="downArrow">
            <a:avLst/>
          </a:prstGeom>
          <a:solidFill>
            <a:schemeClr val="accent5"/>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vert="horz" wrap="square" lIns="93280" tIns="46640" rIns="93280" bIns="46640" numCol="1" rtlCol="0" anchor="ctr" anchorCtr="0" compatLnSpc="1">
            <a:prstTxWarp prst="textNoShape">
              <a:avLst/>
            </a:prstTxWarp>
          </a:bodyPr>
          <a:lstStyle/>
          <a:p>
            <a:pPr algn="ctr" defTabSz="932537" fontAlgn="base">
              <a:spcBef>
                <a:spcPct val="0"/>
              </a:spcBef>
              <a:spcAft>
                <a:spcPct val="0"/>
              </a:spcAft>
            </a:pPr>
            <a:endParaRPr lang="en-US" sz="2400" dirty="0">
              <a:solidFill>
                <a:srgbClr val="FFFFFF"/>
              </a:solidFill>
              <a:latin typeface="Calibri"/>
            </a:endParaRPr>
          </a:p>
        </p:txBody>
      </p:sp>
      <p:sp>
        <p:nvSpPr>
          <p:cNvPr id="39" name="Down Arrow 38"/>
          <p:cNvSpPr/>
          <p:nvPr/>
        </p:nvSpPr>
        <p:spPr bwMode="auto">
          <a:xfrm rot="10800000">
            <a:off x="7028242" y="2319511"/>
            <a:ext cx="308304" cy="238502"/>
          </a:xfrm>
          <a:prstGeom prst="downArrow">
            <a:avLst/>
          </a:prstGeom>
          <a:solidFill>
            <a:schemeClr val="accent5"/>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vert="horz" wrap="square" lIns="93280" tIns="46640" rIns="93280" bIns="46640" numCol="1" rtlCol="0" anchor="ctr" anchorCtr="0" compatLnSpc="1">
            <a:prstTxWarp prst="textNoShape">
              <a:avLst/>
            </a:prstTxWarp>
          </a:bodyPr>
          <a:lstStyle/>
          <a:p>
            <a:pPr algn="ctr" defTabSz="932537" fontAlgn="base">
              <a:spcBef>
                <a:spcPct val="0"/>
              </a:spcBef>
              <a:spcAft>
                <a:spcPct val="0"/>
              </a:spcAft>
            </a:pPr>
            <a:endParaRPr lang="en-US" sz="2400" dirty="0">
              <a:solidFill>
                <a:srgbClr val="FFFFFF"/>
              </a:solidFill>
              <a:latin typeface="Calibri"/>
            </a:endParaRPr>
          </a:p>
        </p:txBody>
      </p:sp>
      <p:grpSp>
        <p:nvGrpSpPr>
          <p:cNvPr id="40" name="Group 4"/>
          <p:cNvGrpSpPr/>
          <p:nvPr/>
        </p:nvGrpSpPr>
        <p:grpSpPr>
          <a:xfrm>
            <a:off x="6405115" y="2558011"/>
            <a:ext cx="1554559" cy="4139651"/>
            <a:chOff x="5497074" y="954288"/>
            <a:chExt cx="2492192" cy="3846311"/>
          </a:xfrm>
          <a:solidFill>
            <a:schemeClr val="accent6"/>
          </a:solidFill>
        </p:grpSpPr>
        <p:sp>
          <p:nvSpPr>
            <p:cNvPr id="41" name="Rounded Rectangle 104"/>
            <p:cNvSpPr/>
            <p:nvPr/>
          </p:nvSpPr>
          <p:spPr>
            <a:xfrm>
              <a:off x="5497074" y="954288"/>
              <a:ext cx="2492192" cy="3846311"/>
            </a:xfrm>
            <a:prstGeom prst="rect">
              <a:avLst/>
            </a:prstGeom>
          </p:spPr>
          <p:style>
            <a:lnRef idx="3">
              <a:schemeClr val="lt1"/>
            </a:lnRef>
            <a:fillRef idx="1">
              <a:schemeClr val="accent2"/>
            </a:fillRef>
            <a:effectRef idx="1">
              <a:schemeClr val="accent2"/>
            </a:effectRef>
            <a:fontRef idx="minor">
              <a:schemeClr val="lt1"/>
            </a:fontRef>
          </p:style>
        </p:sp>
        <p:sp>
          <p:nvSpPr>
            <p:cNvPr id="42" name="Rounded Rectangle 4"/>
            <p:cNvSpPr/>
            <p:nvPr/>
          </p:nvSpPr>
          <p:spPr>
            <a:xfrm>
              <a:off x="5497074" y="954289"/>
              <a:ext cx="2492192" cy="499143"/>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932229"/>
              <a:r>
                <a:rPr lang="en-US" sz="2400" dirty="0">
                  <a:solidFill>
                    <a:srgbClr val="FFFFFF">
                      <a:alpha val="99000"/>
                    </a:srgbClr>
                  </a:solidFill>
                </a:rPr>
                <a:t>Pages/</a:t>
              </a:r>
            </a:p>
            <a:p>
              <a:pPr algn="ctr" defTabSz="932229"/>
              <a:r>
                <a:rPr lang="en-US" sz="2400" dirty="0">
                  <a:solidFill>
                    <a:srgbClr val="FFFFFF">
                      <a:alpha val="99000"/>
                    </a:srgbClr>
                  </a:solidFill>
                </a:rPr>
                <a:t>Blocks</a:t>
              </a:r>
            </a:p>
          </p:txBody>
        </p:sp>
      </p:grpSp>
      <p:sp>
        <p:nvSpPr>
          <p:cNvPr id="43" name="Rounded Rectangle 18"/>
          <p:cNvSpPr/>
          <p:nvPr/>
        </p:nvSpPr>
        <p:spPr>
          <a:xfrm>
            <a:off x="6482843" y="3539205"/>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Block/Page</a:t>
            </a:r>
          </a:p>
        </p:txBody>
      </p:sp>
      <p:sp>
        <p:nvSpPr>
          <p:cNvPr id="44" name="Rounded Rectangle 22"/>
          <p:cNvSpPr/>
          <p:nvPr/>
        </p:nvSpPr>
        <p:spPr>
          <a:xfrm>
            <a:off x="6482843" y="4661532"/>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Block/Page</a:t>
            </a:r>
          </a:p>
        </p:txBody>
      </p:sp>
      <p:sp>
        <p:nvSpPr>
          <p:cNvPr id="45" name="Rounded Rectangle 22"/>
          <p:cNvSpPr/>
          <p:nvPr/>
        </p:nvSpPr>
        <p:spPr>
          <a:xfrm>
            <a:off x="4662122" y="4100368"/>
            <a:ext cx="1399103" cy="777169"/>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8636" tIns="8636" rIns="8636" bIns="8636" numCol="1" spcCol="1080" anchor="ctr" anchorCtr="0">
            <a:noAutofit/>
          </a:bodyPr>
          <a:lstStyle/>
          <a:p>
            <a:pPr algn="ctr" defTabSz="725514">
              <a:lnSpc>
                <a:spcPct val="90000"/>
              </a:lnSpc>
              <a:spcBef>
                <a:spcPct val="0"/>
              </a:spcBef>
              <a:spcAft>
                <a:spcPct val="35000"/>
              </a:spcAft>
            </a:pPr>
            <a:r>
              <a:rPr lang="en-US" dirty="0">
                <a:solidFill>
                  <a:srgbClr val="000000">
                    <a:alpha val="99000"/>
                  </a:srgbClr>
                </a:solidFill>
              </a:rPr>
              <a:t>PIC02.JPG</a:t>
            </a:r>
          </a:p>
        </p:txBody>
      </p:sp>
      <p:sp>
        <p:nvSpPr>
          <p:cNvPr id="46" name="Rectangle 45"/>
          <p:cNvSpPr/>
          <p:nvPr/>
        </p:nvSpPr>
        <p:spPr>
          <a:xfrm>
            <a:off x="8169689" y="2438762"/>
            <a:ext cx="3230147" cy="4258899"/>
          </a:xfrm>
          <a:prstGeom prst="rect">
            <a:avLst/>
          </a:prstGeom>
          <a:solidFill>
            <a:schemeClr val="accent2"/>
          </a:solidFill>
        </p:spPr>
        <p:txBody>
          <a:bodyPr wrap="square" lIns="77724" tIns="77724" rIns="77724" bIns="77724" rtlCol="0" anchor="b" anchorCtr="0">
            <a:noAutofit/>
          </a:bodyPr>
          <a:lstStyle/>
          <a:p>
            <a:pPr defTabSz="932229"/>
            <a:r>
              <a:rPr lang="en-US" dirty="0">
                <a:solidFill>
                  <a:srgbClr val="000000">
                    <a:alpha val="99000"/>
                  </a:srgbClr>
                </a:solidFill>
              </a:rPr>
              <a:t>BLOB Storage is the simplest way to store large amounts of unstructured text or binary data such as video, audio </a:t>
            </a:r>
            <a:r>
              <a:rPr lang="en-US" dirty="0" smtClean="0">
                <a:solidFill>
                  <a:srgbClr val="000000">
                    <a:alpha val="99000"/>
                  </a:srgbClr>
                </a:solidFill>
              </a:rPr>
              <a:t>and </a:t>
            </a:r>
            <a:r>
              <a:rPr lang="en-US" dirty="0">
                <a:solidFill>
                  <a:srgbClr val="000000">
                    <a:alpha val="99000"/>
                  </a:srgbClr>
                </a:solidFill>
              </a:rPr>
              <a:t>images with the fastest </a:t>
            </a:r>
            <a:br>
              <a:rPr lang="en-US" dirty="0">
                <a:solidFill>
                  <a:srgbClr val="000000">
                    <a:alpha val="99000"/>
                  </a:srgbClr>
                </a:solidFill>
              </a:rPr>
            </a:br>
            <a:r>
              <a:rPr lang="en-US" dirty="0">
                <a:solidFill>
                  <a:srgbClr val="000000">
                    <a:alpha val="99000"/>
                  </a:srgbClr>
                </a:solidFill>
              </a:rPr>
              <a:t>read performance</a:t>
            </a:r>
            <a:r>
              <a:rPr lang="en-US" dirty="0" smtClean="0">
                <a:solidFill>
                  <a:srgbClr val="000000">
                    <a:alpha val="99000"/>
                  </a:srgbClr>
                </a:solidFill>
              </a:rPr>
              <a:t>.</a:t>
            </a:r>
            <a:br>
              <a:rPr lang="en-US" dirty="0" smtClean="0">
                <a:solidFill>
                  <a:srgbClr val="000000">
                    <a:alpha val="99000"/>
                  </a:srgbClr>
                </a:solidFill>
              </a:rPr>
            </a:br>
            <a:r>
              <a:rPr lang="en-US" dirty="0" smtClean="0">
                <a:solidFill>
                  <a:srgbClr val="000000">
                    <a:alpha val="99000"/>
                  </a:srgbClr>
                </a:solidFill>
              </a:rPr>
              <a:t> </a:t>
            </a:r>
            <a:endParaRPr lang="en-US" dirty="0">
              <a:solidFill>
                <a:srgbClr val="000000">
                  <a:alpha val="99000"/>
                </a:srgbClr>
              </a:solidFill>
              <a:sym typeface="Wingdings" pitchFamily="2" charset="2"/>
            </a:endParaRPr>
          </a:p>
          <a:p>
            <a:pPr defTabSz="932229"/>
            <a:r>
              <a:rPr lang="en-US" dirty="0">
                <a:solidFill>
                  <a:srgbClr val="000000">
                    <a:alpha val="99000"/>
                  </a:srgbClr>
                </a:solidFill>
              </a:rPr>
              <a:t>Highly scalable, durable, available file system</a:t>
            </a:r>
            <a:r>
              <a:rPr lang="en-US" dirty="0" smtClean="0">
                <a:solidFill>
                  <a:srgbClr val="000000">
                    <a:alpha val="99000"/>
                  </a:srgbClr>
                </a:solidFill>
              </a:rPr>
              <a:t>.</a:t>
            </a:r>
            <a:br>
              <a:rPr lang="en-US" dirty="0" smtClean="0">
                <a:solidFill>
                  <a:srgbClr val="000000">
                    <a:alpha val="99000"/>
                  </a:srgbClr>
                </a:solidFill>
              </a:rPr>
            </a:br>
            <a:endParaRPr lang="en-US" dirty="0">
              <a:solidFill>
                <a:srgbClr val="000000">
                  <a:alpha val="99000"/>
                </a:srgbClr>
              </a:solidFill>
            </a:endParaRPr>
          </a:p>
          <a:p>
            <a:pPr defTabSz="932229"/>
            <a:r>
              <a:rPr lang="en-US" dirty="0">
                <a:solidFill>
                  <a:srgbClr val="000000">
                    <a:alpha val="99000"/>
                  </a:srgbClr>
                </a:solidFill>
              </a:rPr>
              <a:t>Blobs can be exposed publically over http</a:t>
            </a:r>
            <a:r>
              <a:rPr lang="en-US" dirty="0" smtClean="0">
                <a:solidFill>
                  <a:srgbClr val="000000">
                    <a:alpha val="99000"/>
                  </a:srgbClr>
                </a:solidFill>
              </a:rPr>
              <a:t>.</a:t>
            </a:r>
            <a:br>
              <a:rPr lang="en-US" dirty="0" smtClean="0">
                <a:solidFill>
                  <a:srgbClr val="000000">
                    <a:alpha val="99000"/>
                  </a:srgbClr>
                </a:solidFill>
              </a:rPr>
            </a:br>
            <a:endParaRPr lang="en-US" dirty="0">
              <a:solidFill>
                <a:srgbClr val="000000">
                  <a:alpha val="99000"/>
                </a:srgbClr>
              </a:solidFill>
            </a:endParaRPr>
          </a:p>
          <a:p>
            <a:pPr defTabSz="932229"/>
            <a:r>
              <a:rPr lang="en-US" dirty="0">
                <a:solidFill>
                  <a:srgbClr val="000000">
                    <a:alpha val="99000"/>
                  </a:srgbClr>
                </a:solidFill>
              </a:rPr>
              <a:t>Can securely lock down permissions to </a:t>
            </a:r>
            <a:r>
              <a:rPr lang="en-US" dirty="0" smtClean="0">
                <a:solidFill>
                  <a:srgbClr val="000000">
                    <a:alpha val="99000"/>
                  </a:srgbClr>
                </a:solidFill>
              </a:rPr>
              <a:t>blobs.</a:t>
            </a:r>
            <a:endParaRPr lang="en-US" dirty="0">
              <a:solidFill>
                <a:srgbClr val="000000">
                  <a:alpha val="99000"/>
                </a:srgbClr>
              </a:solidFill>
            </a:endParaRPr>
          </a:p>
        </p:txBody>
      </p:sp>
      <p:cxnSp>
        <p:nvCxnSpPr>
          <p:cNvPr id="47" name="Straight Connector 46"/>
          <p:cNvCxnSpPr>
            <a:endCxn id="32" idx="1"/>
          </p:cNvCxnSpPr>
          <p:nvPr/>
        </p:nvCxnSpPr>
        <p:spPr>
          <a:xfrm flipV="1">
            <a:off x="2429431" y="3927790"/>
            <a:ext cx="423627" cy="57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endCxn id="34" idx="1"/>
          </p:cNvCxnSpPr>
          <p:nvPr/>
        </p:nvCxnSpPr>
        <p:spPr>
          <a:xfrm>
            <a:off x="2463054" y="4511669"/>
            <a:ext cx="390004" cy="5384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35" idx="1"/>
          </p:cNvCxnSpPr>
          <p:nvPr/>
        </p:nvCxnSpPr>
        <p:spPr>
          <a:xfrm>
            <a:off x="4252161" y="5040948"/>
            <a:ext cx="409961" cy="5703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252161" y="3916043"/>
            <a:ext cx="409961" cy="5956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endCxn id="33" idx="1"/>
          </p:cNvCxnSpPr>
          <p:nvPr/>
        </p:nvCxnSpPr>
        <p:spPr>
          <a:xfrm flipV="1">
            <a:off x="4258259" y="3366627"/>
            <a:ext cx="403862" cy="5494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endCxn id="43" idx="1"/>
          </p:cNvCxnSpPr>
          <p:nvPr/>
        </p:nvCxnSpPr>
        <p:spPr>
          <a:xfrm flipV="1">
            <a:off x="6061226" y="3927790"/>
            <a:ext cx="421617" cy="5882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5" idx="3"/>
            <a:endCxn id="44" idx="1"/>
          </p:cNvCxnSpPr>
          <p:nvPr/>
        </p:nvCxnSpPr>
        <p:spPr>
          <a:xfrm>
            <a:off x="6061226" y="4488953"/>
            <a:ext cx="421617" cy="561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709795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Blob Containers</a:t>
            </a:r>
          </a:p>
        </p:txBody>
      </p:sp>
      <p:sp>
        <p:nvSpPr>
          <p:cNvPr id="4" name="Content Placeholder 2"/>
          <p:cNvSpPr txBox="1">
            <a:spLocks/>
          </p:cNvSpPr>
          <p:nvPr/>
        </p:nvSpPr>
        <p:spPr>
          <a:xfrm>
            <a:off x="274638" y="1211263"/>
            <a:ext cx="11552237" cy="5029200"/>
          </a:xfrm>
          <a:prstGeom prst="rect">
            <a:avLst/>
          </a:prstGeom>
        </p:spPr>
        <p:txBody>
          <a:bodyPr>
            <a:normAutofit lnSpcReduction="1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dirty="0" smtClean="0">
                <a:gradFill>
                  <a:gsLst>
                    <a:gs pos="1250">
                      <a:srgbClr val="FFFFFF"/>
                    </a:gs>
                    <a:gs pos="100000">
                      <a:srgbClr val="FFFFFF"/>
                    </a:gs>
                  </a:gsLst>
                  <a:lin ang="5400000" scaled="0"/>
                </a:gradFill>
                <a:latin typeface="Segoe UI"/>
              </a:rPr>
              <a:t>Number of Blob Containers</a:t>
            </a:r>
          </a:p>
          <a:p>
            <a:pPr lvl="1"/>
            <a:r>
              <a:rPr lang="en-US" sz="2800" dirty="0" smtClean="0">
                <a:gradFill>
                  <a:gsLst>
                    <a:gs pos="1250">
                      <a:srgbClr val="FFFFFF"/>
                    </a:gs>
                    <a:gs pos="100000">
                      <a:srgbClr val="FFFFFF"/>
                    </a:gs>
                  </a:gsLst>
                  <a:lin ang="5400000" scaled="0"/>
                </a:gradFill>
              </a:rPr>
              <a:t>Can have has many Blob Containers that will fit within the storage account limit </a:t>
            </a:r>
          </a:p>
          <a:p>
            <a:r>
              <a:rPr lang="en-US" sz="4400" dirty="0" smtClean="0">
                <a:gradFill>
                  <a:gsLst>
                    <a:gs pos="1250">
                      <a:srgbClr val="FFFFFF"/>
                    </a:gs>
                    <a:gs pos="100000">
                      <a:srgbClr val="FFFFFF"/>
                    </a:gs>
                  </a:gsLst>
                  <a:lin ang="5400000" scaled="0"/>
                </a:gradFill>
                <a:latin typeface="Segoe UI"/>
              </a:rPr>
              <a:t>Blob Container</a:t>
            </a:r>
          </a:p>
          <a:p>
            <a:pPr lvl="1"/>
            <a:r>
              <a:rPr lang="en-US" sz="2800" dirty="0" smtClean="0">
                <a:gradFill>
                  <a:gsLst>
                    <a:gs pos="1250">
                      <a:srgbClr val="FFFFFF"/>
                    </a:gs>
                    <a:gs pos="100000">
                      <a:srgbClr val="FFFFFF"/>
                    </a:gs>
                  </a:gsLst>
                  <a:lin ang="5400000" scaled="0"/>
                </a:gradFill>
              </a:rPr>
              <a:t>A container holds a set of blobs</a:t>
            </a:r>
          </a:p>
          <a:p>
            <a:pPr lvl="1"/>
            <a:r>
              <a:rPr lang="en-US" sz="2800" dirty="0" smtClean="0">
                <a:gradFill>
                  <a:gsLst>
                    <a:gs pos="1250">
                      <a:srgbClr val="FFFFFF"/>
                    </a:gs>
                    <a:gs pos="100000">
                      <a:srgbClr val="FFFFFF"/>
                    </a:gs>
                  </a:gsLst>
                  <a:lin ang="5400000" scaled="0"/>
                </a:gradFill>
              </a:rPr>
              <a:t>Set access policies at the container level </a:t>
            </a:r>
          </a:p>
          <a:p>
            <a:pPr lvl="2"/>
            <a:r>
              <a:rPr lang="en-US" sz="2400" dirty="0" smtClean="0">
                <a:gradFill>
                  <a:gsLst>
                    <a:gs pos="1250">
                      <a:srgbClr val="FFFFFF"/>
                    </a:gs>
                    <a:gs pos="100000">
                      <a:srgbClr val="FFFFFF"/>
                    </a:gs>
                  </a:gsLst>
                  <a:lin ang="5400000" scaled="0"/>
                </a:gradFill>
              </a:rPr>
              <a:t>Private or Public accessible or Store Shared Access Identifiers</a:t>
            </a:r>
          </a:p>
          <a:p>
            <a:pPr lvl="1"/>
            <a:r>
              <a:rPr lang="en-US" sz="2800" dirty="0" smtClean="0">
                <a:gradFill>
                  <a:gsLst>
                    <a:gs pos="1250">
                      <a:srgbClr val="FFFFFF"/>
                    </a:gs>
                    <a:gs pos="100000">
                      <a:srgbClr val="FFFFFF"/>
                    </a:gs>
                  </a:gsLst>
                  <a:lin ang="5400000" scaled="0"/>
                </a:gradFill>
              </a:rPr>
              <a:t>Associate Metadata with Container</a:t>
            </a:r>
          </a:p>
          <a:p>
            <a:pPr lvl="2"/>
            <a:r>
              <a:rPr lang="en-US" sz="2400" dirty="0" smtClean="0">
                <a:gradFill>
                  <a:gsLst>
                    <a:gs pos="1250">
                      <a:srgbClr val="FFFFFF"/>
                    </a:gs>
                    <a:gs pos="100000">
                      <a:srgbClr val="FFFFFF"/>
                    </a:gs>
                  </a:gsLst>
                  <a:lin ang="5400000" scaled="0"/>
                </a:gradFill>
              </a:rPr>
              <a:t>Metadata are &lt;name, value&gt; pairs</a:t>
            </a:r>
          </a:p>
          <a:p>
            <a:pPr lvl="2"/>
            <a:r>
              <a:rPr lang="en-US" sz="2400" dirty="0" smtClean="0">
                <a:gradFill>
                  <a:gsLst>
                    <a:gs pos="1250">
                      <a:srgbClr val="FFFFFF"/>
                    </a:gs>
                    <a:gs pos="100000">
                      <a:srgbClr val="FFFFFF"/>
                    </a:gs>
                  </a:gsLst>
                  <a:lin ang="5400000" scaled="0"/>
                </a:gradFill>
              </a:rPr>
              <a:t>Up to 8KB per container</a:t>
            </a:r>
          </a:p>
          <a:p>
            <a:pPr lvl="1"/>
            <a:r>
              <a:rPr lang="en-US" sz="2800" dirty="0" smtClean="0">
                <a:gradFill>
                  <a:gsLst>
                    <a:gs pos="1250">
                      <a:srgbClr val="FFFFFF"/>
                    </a:gs>
                    <a:gs pos="100000">
                      <a:srgbClr val="FFFFFF"/>
                    </a:gs>
                  </a:gsLst>
                  <a:lin ang="5400000" scaled="0"/>
                </a:gradFill>
              </a:rPr>
              <a:t>List the blobs in a container</a:t>
            </a:r>
            <a:endParaRPr lang="en-US" dirty="0" smtClean="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9887628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blinds(horizontal)">
                                      <p:cBhvr>
                                        <p:cTn id="10" dur="500"/>
                                        <p:tgtEl>
                                          <p:spTgt spid="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blinds(horizontal)">
                                      <p:cBhvr>
                                        <p:cTn id="13" dur="500"/>
                                        <p:tgtEl>
                                          <p:spTgt spid="4">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5" end="5"/>
                                            </p:txEl>
                                          </p:spTgt>
                                        </p:tgtEl>
                                        <p:attrNameLst>
                                          <p:attrName>style.visibility</p:attrName>
                                        </p:attrNameLst>
                                      </p:cBhvr>
                                      <p:to>
                                        <p:strVal val="visible"/>
                                      </p:to>
                                    </p:set>
                                    <p:animEffect transition="in" filter="blinds(horizontal)">
                                      <p:cBhvr>
                                        <p:cTn id="16" dur="500"/>
                                        <p:tgtEl>
                                          <p:spTgt spid="4">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Effect transition="in" filter="blinds(horizontal)">
                                      <p:cBhvr>
                                        <p:cTn id="19" dur="500"/>
                                        <p:tgtEl>
                                          <p:spTgt spid="4">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blinds(horizontal)">
                                      <p:cBhvr>
                                        <p:cTn id="22" dur="500"/>
                                        <p:tgtEl>
                                          <p:spTgt spid="4">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Effect transition="in" filter="blinds(horizontal)">
                                      <p:cBhvr>
                                        <p:cTn id="25" dur="500"/>
                                        <p:tgtEl>
                                          <p:spTgt spid="4">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4">
                                            <p:txEl>
                                              <p:pRg st="9" end="9"/>
                                            </p:txEl>
                                          </p:spTgt>
                                        </p:tgtEl>
                                        <p:attrNameLst>
                                          <p:attrName>style.visibility</p:attrName>
                                        </p:attrNameLst>
                                      </p:cBhvr>
                                      <p:to>
                                        <p:strVal val="visible"/>
                                      </p:to>
                                    </p:set>
                                    <p:animEffect transition="in" filter="blinds(horizontal)">
                                      <p:cBhvr>
                                        <p:cTn id="28"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Emulate Hierarchical Directory Structure</a:t>
            </a:r>
            <a:endParaRPr lang="en-US" dirty="0"/>
          </a:p>
        </p:txBody>
      </p:sp>
      <p:sp>
        <p:nvSpPr>
          <p:cNvPr id="4" name="Content Placeholder 2"/>
          <p:cNvSpPr txBox="1">
            <a:spLocks/>
          </p:cNvSpPr>
          <p:nvPr/>
        </p:nvSpPr>
        <p:spPr>
          <a:xfrm>
            <a:off x="282575" y="1219827"/>
            <a:ext cx="11552237" cy="5029200"/>
          </a:xfrm>
          <a:prstGeom prst="rect">
            <a:avLst/>
          </a:prstGeom>
        </p:spPr>
        <p:txBody>
          <a:bodyPr>
            <a:normAutofit fontScale="92500" lnSpcReduction="20000"/>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400" dirty="0" smtClean="0">
                <a:gradFill>
                  <a:gsLst>
                    <a:gs pos="1250">
                      <a:srgbClr val="FFFFFF"/>
                    </a:gs>
                    <a:gs pos="100000">
                      <a:srgbClr val="FFFFFF"/>
                    </a:gs>
                  </a:gsLst>
                  <a:lin ang="5400000" scaled="0"/>
                </a:gradFill>
                <a:latin typeface="Segoe UI"/>
              </a:rPr>
              <a:t>Containers provide a single level of isolation and access control</a:t>
            </a:r>
          </a:p>
          <a:p>
            <a:r>
              <a:rPr lang="en-US" sz="4400" dirty="0" smtClean="0">
                <a:gradFill>
                  <a:gsLst>
                    <a:gs pos="1250">
                      <a:srgbClr val="FFFFFF"/>
                    </a:gs>
                    <a:gs pos="100000">
                      <a:srgbClr val="FFFFFF"/>
                    </a:gs>
                  </a:gsLst>
                  <a:lin ang="5400000" scaled="0"/>
                </a:gradFill>
                <a:latin typeface="Segoe UI"/>
              </a:rPr>
              <a:t>Hierarchical directory structures can be emulated via fixed delimiters in blob names</a:t>
            </a:r>
          </a:p>
          <a:p>
            <a:pPr lvl="1"/>
            <a:r>
              <a:rPr lang="en-US" sz="2800" dirty="0" smtClean="0">
                <a:gradFill>
                  <a:gsLst>
                    <a:gs pos="1250">
                      <a:srgbClr val="FFFFFF"/>
                    </a:gs>
                    <a:gs pos="100000">
                      <a:srgbClr val="FFFFFF"/>
                    </a:gs>
                  </a:gsLst>
                  <a:lin ang="5400000" scaled="0"/>
                </a:gradFill>
              </a:rPr>
              <a:t>i.e. Media/Music/Album/Song.mp3</a:t>
            </a:r>
          </a:p>
          <a:p>
            <a:pPr lvl="1"/>
            <a:endParaRPr lang="en-US" sz="2800" dirty="0" smtClean="0">
              <a:gradFill>
                <a:gsLst>
                  <a:gs pos="1250">
                    <a:srgbClr val="FFFFFF"/>
                  </a:gs>
                  <a:gs pos="100000">
                    <a:srgbClr val="FFFFFF"/>
                  </a:gs>
                </a:gsLst>
                <a:lin ang="5400000" scaled="0"/>
              </a:gradFill>
            </a:endParaRPr>
          </a:p>
          <a:p>
            <a:r>
              <a:rPr lang="en-US" sz="4400" dirty="0" smtClean="0">
                <a:gradFill>
                  <a:gsLst>
                    <a:gs pos="1250">
                      <a:srgbClr val="FFFFFF"/>
                    </a:gs>
                    <a:gs pos="100000">
                      <a:srgbClr val="FFFFFF"/>
                    </a:gs>
                  </a:gsLst>
                  <a:lin ang="5400000" scaled="0"/>
                </a:gradFill>
                <a:latin typeface="Segoe UI"/>
              </a:rPr>
              <a:t>Listing APIs provide for easy way to target listings to sub “directories”</a:t>
            </a:r>
          </a:p>
          <a:p>
            <a:r>
              <a:rPr lang="en-US" sz="4400" dirty="0" smtClean="0">
                <a:gradFill>
                  <a:gsLst>
                    <a:gs pos="1250">
                      <a:srgbClr val="FFFFFF"/>
                    </a:gs>
                    <a:gs pos="100000">
                      <a:srgbClr val="FFFFFF"/>
                    </a:gs>
                  </a:gsLst>
                  <a:lin ang="5400000" scaled="0"/>
                </a:gradFill>
                <a:latin typeface="Segoe UI"/>
              </a:rPr>
              <a:t>Exposed in the Storage client libraries as CloudBlobDirectories</a:t>
            </a:r>
            <a:endParaRPr lang="en-US" dirty="0" smtClean="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55986101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Hello Blob</a:t>
            </a:r>
            <a:endParaRPr lang="en-US" dirty="0"/>
          </a:p>
        </p:txBody>
      </p:sp>
    </p:spTree>
    <p:extLst>
      <p:ext uri="{BB962C8B-B14F-4D97-AF65-F5344CB8AC3E}">
        <p14:creationId xmlns:p14="http://schemas.microsoft.com/office/powerpoint/2010/main" val="183529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z="2800" dirty="0"/>
              <a:t>C</a:t>
            </a:r>
            <a:r>
              <a:rPr lang="en-US" sz="2800" dirty="0">
                <a:latin typeface="+mn-lt"/>
              </a:rPr>
              <a:t>reate, Delete, SetAcl Containers</a:t>
            </a:r>
          </a:p>
          <a:p>
            <a:r>
              <a:rPr lang="en-US" sz="2800" dirty="0">
                <a:latin typeface="+mn-lt"/>
              </a:rPr>
              <a:t>Put/Get Blobs/Set Metadata</a:t>
            </a:r>
          </a:p>
          <a:p>
            <a:pPr lvl="1"/>
            <a:r>
              <a:rPr lang="en-US" dirty="0"/>
              <a:t>Parallel uploads &amp; Single range gets</a:t>
            </a:r>
          </a:p>
          <a:p>
            <a:r>
              <a:rPr lang="en-US" sz="2800" dirty="0">
                <a:latin typeface="+mn-lt"/>
              </a:rPr>
              <a:t>Copy Blob</a:t>
            </a:r>
          </a:p>
          <a:p>
            <a:pPr lvl="1"/>
            <a:r>
              <a:rPr lang="en-US" dirty="0"/>
              <a:t>Asynchronous copy – copy between accounts</a:t>
            </a:r>
          </a:p>
          <a:p>
            <a:r>
              <a:rPr lang="en-US" sz="2800" dirty="0">
                <a:latin typeface="+mn-lt"/>
              </a:rPr>
              <a:t>Snapshots</a:t>
            </a:r>
          </a:p>
          <a:p>
            <a:pPr lvl="1"/>
            <a:r>
              <a:rPr lang="en-US" dirty="0"/>
              <a:t>Read only version of a blob</a:t>
            </a:r>
          </a:p>
          <a:p>
            <a:pPr lvl="1"/>
            <a:r>
              <a:rPr lang="en-US" dirty="0"/>
              <a:t>Promote a version as base blob</a:t>
            </a:r>
          </a:p>
          <a:p>
            <a:r>
              <a:rPr lang="en-US" dirty="0">
                <a:latin typeface="+mn-lt"/>
              </a:rPr>
              <a:t>Lease on a container or blob </a:t>
            </a:r>
          </a:p>
          <a:p>
            <a:pPr lvl="1"/>
            <a:r>
              <a:rPr lang="en-US" dirty="0"/>
              <a:t>15-60s lease on blob</a:t>
            </a:r>
          </a:p>
          <a:p>
            <a:pPr lvl="1"/>
            <a:r>
              <a:rPr lang="en-US" dirty="0"/>
              <a:t>Useful for master election scenarios</a:t>
            </a:r>
          </a:p>
          <a:p>
            <a:pPr lvl="1"/>
            <a:r>
              <a:rPr lang="en-US" dirty="0"/>
              <a:t>Infinite leases  - Locks</a:t>
            </a:r>
          </a:p>
        </p:txBody>
      </p:sp>
      <p:sp>
        <p:nvSpPr>
          <p:cNvPr id="2" name="Title 1"/>
          <p:cNvSpPr>
            <a:spLocks noGrp="1"/>
          </p:cNvSpPr>
          <p:nvPr>
            <p:ph type="title"/>
          </p:nvPr>
        </p:nvSpPr>
        <p:spPr/>
        <p:txBody>
          <a:bodyPr/>
          <a:lstStyle/>
          <a:p>
            <a:r>
              <a:rPr lang="en-US" dirty="0"/>
              <a:t>Windows Azure Blobs - Operations</a:t>
            </a:r>
          </a:p>
        </p:txBody>
      </p:sp>
    </p:spTree>
    <p:extLst>
      <p:ext uri="{BB962C8B-B14F-4D97-AF65-F5344CB8AC3E}">
        <p14:creationId xmlns:p14="http://schemas.microsoft.com/office/powerpoint/2010/main" val="19808312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z="4400" dirty="0"/>
              <a:t>Block Blob </a:t>
            </a:r>
          </a:p>
          <a:p>
            <a:pPr lvl="1"/>
            <a:r>
              <a:rPr lang="en-US" sz="2800" dirty="0"/>
              <a:t>Targeted at streaming </a:t>
            </a:r>
            <a:r>
              <a:rPr lang="en-US" sz="2800" dirty="0" smtClean="0"/>
              <a:t>workloads and general purpose files</a:t>
            </a:r>
            <a:endParaRPr lang="en-US" sz="2800" dirty="0"/>
          </a:p>
          <a:p>
            <a:pPr lvl="1"/>
            <a:r>
              <a:rPr lang="en-US" sz="2800" dirty="0"/>
              <a:t>Each blob consists of a sequence of </a:t>
            </a:r>
            <a:r>
              <a:rPr lang="en-US" sz="2800" dirty="0">
                <a:solidFill>
                  <a:srgbClr val="0070C0"/>
                </a:solidFill>
              </a:rPr>
              <a:t>blocks</a:t>
            </a:r>
          </a:p>
          <a:p>
            <a:pPr lvl="2"/>
            <a:r>
              <a:rPr lang="en-US" sz="2400" dirty="0"/>
              <a:t>Each block is identified by a Block ID</a:t>
            </a:r>
          </a:p>
          <a:p>
            <a:pPr lvl="1"/>
            <a:r>
              <a:rPr lang="en-US" sz="2800" dirty="0"/>
              <a:t>Size limit </a:t>
            </a:r>
            <a:r>
              <a:rPr lang="en-US" sz="2800" dirty="0" smtClean="0"/>
              <a:t>200,000 MB </a:t>
            </a:r>
            <a:r>
              <a:rPr lang="en-US" sz="2800" dirty="0"/>
              <a:t>per blob</a:t>
            </a:r>
          </a:p>
          <a:p>
            <a:r>
              <a:rPr lang="en-US" sz="4400" dirty="0"/>
              <a:t>Page Blob</a:t>
            </a:r>
          </a:p>
          <a:p>
            <a:pPr lvl="1"/>
            <a:r>
              <a:rPr lang="en-US" sz="2800" dirty="0"/>
              <a:t>Targeted at random write workloads</a:t>
            </a:r>
          </a:p>
          <a:p>
            <a:pPr lvl="1"/>
            <a:r>
              <a:rPr lang="en-US" sz="2800" dirty="0"/>
              <a:t>Each blob consists of an array of </a:t>
            </a:r>
            <a:r>
              <a:rPr lang="en-US" sz="2800" dirty="0">
                <a:solidFill>
                  <a:srgbClr val="0070C0"/>
                </a:solidFill>
              </a:rPr>
              <a:t>pages</a:t>
            </a:r>
          </a:p>
          <a:p>
            <a:pPr lvl="2"/>
            <a:r>
              <a:rPr lang="en-US" sz="2400" dirty="0"/>
              <a:t>Each page is identified by its offset from the start of the blob</a:t>
            </a:r>
          </a:p>
          <a:p>
            <a:pPr lvl="1"/>
            <a:r>
              <a:rPr lang="en-US" sz="2800" dirty="0"/>
              <a:t>Size limit 1TB per </a:t>
            </a:r>
            <a:r>
              <a:rPr lang="en-US" sz="2800" dirty="0" smtClean="0"/>
              <a:t>blob</a:t>
            </a:r>
          </a:p>
          <a:p>
            <a:pPr lvl="1"/>
            <a:r>
              <a:rPr lang="en-US" sz="2800" dirty="0" smtClean="0"/>
              <a:t>Must be 512 byte aligned</a:t>
            </a:r>
          </a:p>
          <a:p>
            <a:endParaRPr lang="en-US" dirty="0"/>
          </a:p>
        </p:txBody>
      </p:sp>
      <p:sp>
        <p:nvSpPr>
          <p:cNvPr id="2" name="Title 1"/>
          <p:cNvSpPr>
            <a:spLocks noGrp="1"/>
          </p:cNvSpPr>
          <p:nvPr>
            <p:ph type="title"/>
          </p:nvPr>
        </p:nvSpPr>
        <p:spPr/>
        <p:txBody>
          <a:bodyPr/>
          <a:lstStyle/>
          <a:p>
            <a:r>
              <a:rPr lang="en-US" dirty="0" smtClean="0"/>
              <a:t>Types of Blobs	</a:t>
            </a:r>
            <a:endParaRPr lang="en-US" dirty="0"/>
          </a:p>
        </p:txBody>
      </p:sp>
    </p:spTree>
    <p:extLst>
      <p:ext uri="{BB962C8B-B14F-4D97-AF65-F5344CB8AC3E}">
        <p14:creationId xmlns:p14="http://schemas.microsoft.com/office/powerpoint/2010/main" val="420144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dirty="0" smtClean="0"/>
              <a:t>Uploading a large blob</a:t>
            </a:r>
          </a:p>
          <a:p>
            <a:endParaRPr lang="en-US" dirty="0"/>
          </a:p>
        </p:txBody>
      </p:sp>
      <p:sp>
        <p:nvSpPr>
          <p:cNvPr id="45" name="Title 1"/>
          <p:cNvSpPr>
            <a:spLocks noGrp="1"/>
          </p:cNvSpPr>
          <p:nvPr>
            <p:ph type="title"/>
          </p:nvPr>
        </p:nvSpPr>
        <p:spPr/>
        <p:txBody>
          <a:bodyPr/>
          <a:lstStyle/>
          <a:p>
            <a:r>
              <a:rPr lang="en-US" dirty="0"/>
              <a:t>Uploading a Block Blob</a:t>
            </a:r>
          </a:p>
        </p:txBody>
      </p:sp>
      <p:sp>
        <p:nvSpPr>
          <p:cNvPr id="7" name="Rectangle 6"/>
          <p:cNvSpPr/>
          <p:nvPr/>
        </p:nvSpPr>
        <p:spPr>
          <a:xfrm>
            <a:off x="1308286" y="2623610"/>
            <a:ext cx="4456404" cy="544019"/>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r>
              <a:rPr lang="en-US" dirty="0" smtClean="0">
                <a:solidFill>
                  <a:srgbClr val="FFFFFF"/>
                </a:solidFill>
              </a:rPr>
              <a:t>10 GB Movie</a:t>
            </a:r>
            <a:endParaRPr lang="en-US" dirty="0">
              <a:solidFill>
                <a:srgbClr val="FFFFFF"/>
              </a:solidFill>
            </a:endParaRPr>
          </a:p>
        </p:txBody>
      </p:sp>
      <p:grpSp>
        <p:nvGrpSpPr>
          <p:cNvPr id="4" name="Group 20"/>
          <p:cNvGrpSpPr/>
          <p:nvPr/>
        </p:nvGrpSpPr>
        <p:grpSpPr>
          <a:xfrm>
            <a:off x="893737" y="2619642"/>
            <a:ext cx="5285502" cy="544019"/>
            <a:chOff x="4038600" y="3276600"/>
            <a:chExt cx="3886200" cy="533400"/>
          </a:xfrm>
          <a:solidFill>
            <a:srgbClr val="FFFF00"/>
          </a:solidFill>
        </p:grpSpPr>
        <p:sp>
          <p:nvSpPr>
            <p:cNvPr id="8" name="Rectangle 7"/>
            <p:cNvSpPr/>
            <p:nvPr/>
          </p:nvSpPr>
          <p:spPr>
            <a:xfrm>
              <a:off x="40386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9" name="Rectangle 8"/>
            <p:cNvSpPr/>
            <p:nvPr/>
          </p:nvSpPr>
          <p:spPr>
            <a:xfrm>
              <a:off x="43434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0" name="Rectangle 9"/>
            <p:cNvSpPr/>
            <p:nvPr/>
          </p:nvSpPr>
          <p:spPr>
            <a:xfrm>
              <a:off x="4648200" y="3276600"/>
              <a:ext cx="508911"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2" name="Rectangle 11"/>
            <p:cNvSpPr/>
            <p:nvPr/>
          </p:nvSpPr>
          <p:spPr>
            <a:xfrm>
              <a:off x="52578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3" name="Rectangle 12"/>
            <p:cNvSpPr/>
            <p:nvPr/>
          </p:nvSpPr>
          <p:spPr>
            <a:xfrm>
              <a:off x="55626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4" name="Rectangle 13"/>
            <p:cNvSpPr/>
            <p:nvPr/>
          </p:nvSpPr>
          <p:spPr>
            <a:xfrm>
              <a:off x="58674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5" name="Rectangle 14"/>
            <p:cNvSpPr/>
            <p:nvPr/>
          </p:nvSpPr>
          <p:spPr>
            <a:xfrm>
              <a:off x="61722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6" name="Rectangle 15"/>
            <p:cNvSpPr/>
            <p:nvPr/>
          </p:nvSpPr>
          <p:spPr>
            <a:xfrm>
              <a:off x="64770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7" name="Rectangle 16"/>
            <p:cNvSpPr/>
            <p:nvPr/>
          </p:nvSpPr>
          <p:spPr>
            <a:xfrm>
              <a:off x="67818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8" name="Rectangle 17"/>
            <p:cNvSpPr/>
            <p:nvPr/>
          </p:nvSpPr>
          <p:spPr>
            <a:xfrm>
              <a:off x="70866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19" name="Rectangle 18"/>
            <p:cNvSpPr/>
            <p:nvPr/>
          </p:nvSpPr>
          <p:spPr>
            <a:xfrm>
              <a:off x="73914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sp>
          <p:nvSpPr>
            <p:cNvPr id="20" name="Rectangle 19"/>
            <p:cNvSpPr/>
            <p:nvPr/>
          </p:nvSpPr>
          <p:spPr>
            <a:xfrm>
              <a:off x="7696200" y="3276600"/>
              <a:ext cx="228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grpSp>
      <p:sp>
        <p:nvSpPr>
          <p:cNvPr id="1027" name="Cloud"/>
          <p:cNvSpPr>
            <a:spLocks noChangeAspect="1" noEditPoints="1" noChangeArrowheads="1"/>
          </p:cNvSpPr>
          <p:nvPr/>
        </p:nvSpPr>
        <p:spPr bwMode="auto">
          <a:xfrm>
            <a:off x="5078227" y="4955119"/>
            <a:ext cx="6529149" cy="179720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4"/>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11022" tIns="55511" rIns="111022" bIns="55511" numCol="1" rtlCol="0" anchor="t" anchorCtr="0" compatLnSpc="1">
            <a:prstTxWarp prst="textNoShape">
              <a:avLst/>
            </a:prstTxWarp>
          </a:bodyPr>
          <a:lstStyle/>
          <a:p>
            <a:pPr algn="ctr" defTabSz="1109899" fontAlgn="base">
              <a:spcBef>
                <a:spcPct val="0"/>
              </a:spcBef>
              <a:spcAft>
                <a:spcPct val="0"/>
              </a:spcAft>
            </a:pPr>
            <a:endParaRPr lang="en-US" dirty="0" smtClean="0">
              <a:solidFill>
                <a:srgbClr val="FFFFFF"/>
              </a:solidFill>
              <a:latin typeface="Calibri"/>
            </a:endParaRPr>
          </a:p>
          <a:p>
            <a:pPr algn="r" defTabSz="1109899" fontAlgn="base">
              <a:spcBef>
                <a:spcPct val="0"/>
              </a:spcBef>
              <a:spcAft>
                <a:spcPct val="0"/>
              </a:spcAft>
            </a:pPr>
            <a:r>
              <a:rPr lang="en-US" dirty="0" smtClean="0">
                <a:solidFill>
                  <a:srgbClr val="FFFFFF"/>
                </a:solidFill>
                <a:latin typeface="Calibri"/>
              </a:rPr>
              <a:t>                           Windows Azure Storage</a:t>
            </a:r>
            <a:endParaRPr lang="en-US" dirty="0">
              <a:solidFill>
                <a:srgbClr val="FFFFFF"/>
              </a:solidFill>
              <a:latin typeface="Calibri"/>
            </a:endParaRPr>
          </a:p>
        </p:txBody>
      </p:sp>
      <p:sp>
        <p:nvSpPr>
          <p:cNvPr id="28" name="Rectangle 27"/>
          <p:cNvSpPr/>
          <p:nvPr/>
        </p:nvSpPr>
        <p:spPr>
          <a:xfrm>
            <a:off x="813094" y="2623610"/>
            <a:ext cx="310912" cy="54401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grpSp>
        <p:nvGrpSpPr>
          <p:cNvPr id="5" name="Group 38"/>
          <p:cNvGrpSpPr/>
          <p:nvPr/>
        </p:nvGrpSpPr>
        <p:grpSpPr>
          <a:xfrm>
            <a:off x="771943" y="3212968"/>
            <a:ext cx="5446294" cy="1216897"/>
            <a:chOff x="830818" y="2829584"/>
            <a:chExt cx="4004424" cy="1193145"/>
          </a:xfrm>
        </p:grpSpPr>
        <p:sp>
          <p:nvSpPr>
            <p:cNvPr id="33" name="TextBox 32"/>
            <p:cNvSpPr txBox="1"/>
            <p:nvPr/>
          </p:nvSpPr>
          <p:spPr>
            <a:xfrm>
              <a:off x="830818" y="2845455"/>
              <a:ext cx="339442" cy="1142008"/>
            </a:xfrm>
            <a:prstGeom prst="rect">
              <a:avLst/>
            </a:prstGeom>
            <a:noFill/>
          </p:spPr>
          <p:txBody>
            <a:bodyPr vert="vert270" wrap="none" rtlCol="0">
              <a:spAutoFit/>
            </a:bodyPr>
            <a:lstStyle/>
            <a:p>
              <a:r>
                <a:rPr lang="en-US" b="1" dirty="0" smtClean="0">
                  <a:solidFill>
                    <a:srgbClr val="FFFFFF"/>
                  </a:solidFill>
                </a:rPr>
                <a:t>Block Id 1</a:t>
              </a:r>
              <a:endParaRPr lang="en-US" b="1" dirty="0">
                <a:solidFill>
                  <a:srgbClr val="FFFFFF"/>
                </a:solidFill>
              </a:endParaRPr>
            </a:p>
          </p:txBody>
        </p:sp>
        <p:sp>
          <p:nvSpPr>
            <p:cNvPr id="34" name="TextBox 33"/>
            <p:cNvSpPr txBox="1"/>
            <p:nvPr/>
          </p:nvSpPr>
          <p:spPr>
            <a:xfrm>
              <a:off x="1126093" y="2829584"/>
              <a:ext cx="339442" cy="1142008"/>
            </a:xfrm>
            <a:prstGeom prst="rect">
              <a:avLst/>
            </a:prstGeom>
            <a:noFill/>
          </p:spPr>
          <p:txBody>
            <a:bodyPr vert="vert270" wrap="none" rtlCol="0">
              <a:spAutoFit/>
            </a:bodyPr>
            <a:lstStyle/>
            <a:p>
              <a:r>
                <a:rPr lang="en-US" b="1" dirty="0" smtClean="0">
                  <a:solidFill>
                    <a:srgbClr val="FFFFFF"/>
                  </a:solidFill>
                </a:rPr>
                <a:t>Block Id 2</a:t>
              </a:r>
              <a:endParaRPr lang="en-US" b="1" dirty="0">
                <a:solidFill>
                  <a:srgbClr val="FFFFFF"/>
                </a:solidFill>
              </a:endParaRPr>
            </a:p>
          </p:txBody>
        </p:sp>
        <p:sp>
          <p:nvSpPr>
            <p:cNvPr id="35" name="TextBox 34"/>
            <p:cNvSpPr txBox="1"/>
            <p:nvPr/>
          </p:nvSpPr>
          <p:spPr>
            <a:xfrm>
              <a:off x="1459468" y="2845455"/>
              <a:ext cx="339442" cy="1142008"/>
            </a:xfrm>
            <a:prstGeom prst="rect">
              <a:avLst/>
            </a:prstGeom>
            <a:noFill/>
          </p:spPr>
          <p:txBody>
            <a:bodyPr vert="vert270" wrap="none" rtlCol="0">
              <a:spAutoFit/>
            </a:bodyPr>
            <a:lstStyle/>
            <a:p>
              <a:r>
                <a:rPr lang="en-US" b="1" dirty="0" smtClean="0">
                  <a:solidFill>
                    <a:srgbClr val="FFFFFF"/>
                  </a:solidFill>
                </a:rPr>
                <a:t>Block Id 3</a:t>
              </a:r>
              <a:endParaRPr lang="en-US" b="1" dirty="0">
                <a:solidFill>
                  <a:srgbClr val="FFFFFF"/>
                </a:solidFill>
              </a:endParaRPr>
            </a:p>
          </p:txBody>
        </p:sp>
        <p:sp>
          <p:nvSpPr>
            <p:cNvPr id="36" name="TextBox 35"/>
            <p:cNvSpPr txBox="1"/>
            <p:nvPr/>
          </p:nvSpPr>
          <p:spPr>
            <a:xfrm>
              <a:off x="4495800" y="2831998"/>
              <a:ext cx="339442" cy="1190731"/>
            </a:xfrm>
            <a:prstGeom prst="rect">
              <a:avLst/>
            </a:prstGeom>
            <a:noFill/>
          </p:spPr>
          <p:txBody>
            <a:bodyPr vert="vert270" wrap="none" rtlCol="0">
              <a:spAutoFit/>
            </a:bodyPr>
            <a:lstStyle/>
            <a:p>
              <a:r>
                <a:rPr lang="en-US" b="1" dirty="0" smtClean="0">
                  <a:solidFill>
                    <a:srgbClr val="FFFFFF"/>
                  </a:solidFill>
                </a:rPr>
                <a:t>Block Id N</a:t>
              </a:r>
              <a:endParaRPr lang="en-US" b="1" dirty="0">
                <a:solidFill>
                  <a:srgbClr val="FFFFFF"/>
                </a:solidFill>
              </a:endParaRPr>
            </a:p>
          </p:txBody>
        </p:sp>
        <p:cxnSp>
          <p:nvCxnSpPr>
            <p:cNvPr id="38" name="Straight Connector 37"/>
            <p:cNvCxnSpPr/>
            <p:nvPr/>
          </p:nvCxnSpPr>
          <p:spPr>
            <a:xfrm>
              <a:off x="1905000" y="3352800"/>
              <a:ext cx="2514600" cy="1588"/>
            </a:xfrm>
            <a:prstGeom prst="line">
              <a:avLst/>
            </a:prstGeom>
            <a:ln w="50800">
              <a:solidFill>
                <a:srgbClr val="FFFF00"/>
              </a:solidFill>
              <a:prstDash val="sysDot"/>
            </a:ln>
          </p:spPr>
          <p:style>
            <a:lnRef idx="1">
              <a:schemeClr val="accent1"/>
            </a:lnRef>
            <a:fillRef idx="0">
              <a:schemeClr val="accent1"/>
            </a:fillRef>
            <a:effectRef idx="0">
              <a:schemeClr val="accent1"/>
            </a:effectRef>
            <a:fontRef idx="minor">
              <a:schemeClr val="tx1"/>
            </a:fontRef>
          </p:style>
        </p:cxnSp>
      </p:grpSp>
      <p:sp>
        <p:nvSpPr>
          <p:cNvPr id="41" name="Rounded Rectangle 40"/>
          <p:cNvSpPr/>
          <p:nvPr/>
        </p:nvSpPr>
        <p:spPr>
          <a:xfrm>
            <a:off x="6321875" y="2417252"/>
            <a:ext cx="5587777" cy="2409225"/>
          </a:xfrm>
          <a:prstGeom prst="roundRect">
            <a:avLst/>
          </a:prstGeom>
          <a:solidFill>
            <a:schemeClr val="tx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defTabSz="1109899" fontAlgn="base">
              <a:spcBef>
                <a:spcPct val="0"/>
              </a:spcBef>
              <a:spcAft>
                <a:spcPct val="0"/>
              </a:spcAft>
            </a:pPr>
            <a:r>
              <a:rPr lang="en-US" sz="1900" dirty="0">
                <a:solidFill>
                  <a:srgbClr val="505050"/>
                </a:solidFill>
                <a:latin typeface="Calibri"/>
              </a:rPr>
              <a:t>blobName = “TheBlob.wmv”;</a:t>
            </a:r>
          </a:p>
          <a:p>
            <a:pPr defTabSz="1109899" fontAlgn="base">
              <a:spcBef>
                <a:spcPct val="0"/>
              </a:spcBef>
              <a:spcAft>
                <a:spcPct val="0"/>
              </a:spcAft>
            </a:pPr>
            <a:r>
              <a:rPr lang="en-US" sz="1900" dirty="0">
                <a:solidFill>
                  <a:srgbClr val="505050"/>
                </a:solidFill>
                <a:latin typeface="Calibri"/>
              </a:rPr>
              <a:t>PutBlock(blobName, blockId1, block1Bits);</a:t>
            </a:r>
          </a:p>
          <a:p>
            <a:pPr defTabSz="1109899" fontAlgn="base">
              <a:spcBef>
                <a:spcPct val="0"/>
              </a:spcBef>
              <a:spcAft>
                <a:spcPct val="0"/>
              </a:spcAft>
            </a:pPr>
            <a:r>
              <a:rPr lang="en-US" sz="1900" dirty="0">
                <a:solidFill>
                  <a:srgbClr val="505050"/>
                </a:solidFill>
                <a:latin typeface="Calibri"/>
              </a:rPr>
              <a:t>PutBlock(blobName, blockId2, block2Bits);</a:t>
            </a:r>
          </a:p>
          <a:p>
            <a:pPr defTabSz="1109899" fontAlgn="base">
              <a:spcBef>
                <a:spcPct val="0"/>
              </a:spcBef>
              <a:spcAft>
                <a:spcPct val="0"/>
              </a:spcAft>
            </a:pPr>
            <a:r>
              <a:rPr lang="en-US" sz="1900" dirty="0">
                <a:solidFill>
                  <a:srgbClr val="505050"/>
                </a:solidFill>
                <a:latin typeface="Calibri"/>
              </a:rPr>
              <a:t>…………</a:t>
            </a:r>
          </a:p>
          <a:p>
            <a:pPr defTabSz="1109899" fontAlgn="base">
              <a:spcBef>
                <a:spcPct val="0"/>
              </a:spcBef>
              <a:spcAft>
                <a:spcPct val="0"/>
              </a:spcAft>
            </a:pPr>
            <a:r>
              <a:rPr lang="en-US" sz="1900" dirty="0">
                <a:solidFill>
                  <a:srgbClr val="505050"/>
                </a:solidFill>
                <a:latin typeface="Calibri"/>
              </a:rPr>
              <a:t>PutBlock(blobName, blockIdN, blockNBits);</a:t>
            </a:r>
          </a:p>
          <a:p>
            <a:pPr defTabSz="1109899" fontAlgn="base">
              <a:spcBef>
                <a:spcPct val="0"/>
              </a:spcBef>
              <a:spcAft>
                <a:spcPct val="0"/>
              </a:spcAft>
            </a:pPr>
            <a:r>
              <a:rPr lang="en-US" sz="1900" b="1" dirty="0">
                <a:solidFill>
                  <a:srgbClr val="505050"/>
                </a:solidFill>
                <a:latin typeface="Calibri"/>
              </a:rPr>
              <a:t>PutBlockList(blobName,</a:t>
            </a:r>
          </a:p>
          <a:p>
            <a:pPr defTabSz="1109899" fontAlgn="base">
              <a:spcBef>
                <a:spcPct val="0"/>
              </a:spcBef>
              <a:spcAft>
                <a:spcPct val="0"/>
              </a:spcAft>
            </a:pPr>
            <a:r>
              <a:rPr lang="en-US" sz="1900" b="1" dirty="0">
                <a:solidFill>
                  <a:srgbClr val="505050"/>
                </a:solidFill>
                <a:latin typeface="Calibri"/>
              </a:rPr>
              <a:t>	       blockId1,…,blockIdN);</a:t>
            </a:r>
          </a:p>
        </p:txBody>
      </p:sp>
      <p:sp>
        <p:nvSpPr>
          <p:cNvPr id="42" name="Rectangle 41"/>
          <p:cNvSpPr/>
          <p:nvPr/>
        </p:nvSpPr>
        <p:spPr>
          <a:xfrm>
            <a:off x="1292417" y="2623610"/>
            <a:ext cx="310912" cy="54401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sp>
        <p:nvSpPr>
          <p:cNvPr id="43" name="Rectangle 42"/>
          <p:cNvSpPr/>
          <p:nvPr/>
        </p:nvSpPr>
        <p:spPr>
          <a:xfrm>
            <a:off x="1726268" y="2619642"/>
            <a:ext cx="679102" cy="54401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sp>
        <p:nvSpPr>
          <p:cNvPr id="44" name="Rectangle 43"/>
          <p:cNvSpPr/>
          <p:nvPr/>
        </p:nvSpPr>
        <p:spPr>
          <a:xfrm>
            <a:off x="5852458" y="2623610"/>
            <a:ext cx="310912" cy="54401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sp>
        <p:nvSpPr>
          <p:cNvPr id="48" name="Rounded Rectangle 47"/>
          <p:cNvSpPr>
            <a:spLocks noChangeAspect="1"/>
          </p:cNvSpPr>
          <p:nvPr/>
        </p:nvSpPr>
        <p:spPr>
          <a:xfrm>
            <a:off x="5803691" y="5421421"/>
            <a:ext cx="2072743" cy="421456"/>
          </a:xfrm>
          <a:prstGeom prst="roundRect">
            <a:avLst/>
          </a:prstGeom>
          <a:noFill/>
          <a:ln w="25400" cmpd="sng">
            <a:prstDash val="dash"/>
          </a:ln>
        </p:spPr>
        <p:style>
          <a:lnRef idx="2">
            <a:schemeClr val="accent1">
              <a:shade val="50000"/>
            </a:schemeClr>
          </a:lnRef>
          <a:fillRef idx="1">
            <a:schemeClr val="accent1"/>
          </a:fillRef>
          <a:effectRef idx="0">
            <a:schemeClr val="accent1"/>
          </a:effectRef>
          <a:fontRef idx="minor">
            <a:schemeClr val="lt1"/>
          </a:fontRef>
        </p:style>
        <p:txBody>
          <a:bodyPr lIns="0" tIns="55513" rIns="0" bIns="55513" rtlCol="0" anchor="ctr"/>
          <a:lstStyle/>
          <a:p>
            <a:pPr algn="ctr"/>
            <a:r>
              <a:rPr lang="en-US" dirty="0" smtClean="0">
                <a:solidFill>
                  <a:srgbClr val="FFFFFF"/>
                </a:solidFill>
              </a:rPr>
              <a:t>TheBlob.wmv</a:t>
            </a:r>
            <a:endParaRPr lang="en-US" dirty="0">
              <a:solidFill>
                <a:srgbClr val="FFFFFF"/>
              </a:solidFill>
            </a:endParaRPr>
          </a:p>
        </p:txBody>
      </p:sp>
      <p:sp>
        <p:nvSpPr>
          <p:cNvPr id="47" name="Rounded Rectangle 46"/>
          <p:cNvSpPr/>
          <p:nvPr/>
        </p:nvSpPr>
        <p:spPr>
          <a:xfrm>
            <a:off x="5742934" y="5362469"/>
            <a:ext cx="2237137" cy="544019"/>
          </a:xfrm>
          <a:prstGeom prst="round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r>
              <a:rPr lang="en-US" dirty="0" smtClean="0">
                <a:solidFill>
                  <a:srgbClr val="FFFFFF"/>
                </a:solidFill>
              </a:rPr>
              <a:t>TheBlob.wmv</a:t>
            </a:r>
            <a:endParaRPr lang="en-US" dirty="0">
              <a:solidFill>
                <a:srgbClr val="FFFFFF"/>
              </a:solidFill>
            </a:endParaRPr>
          </a:p>
        </p:txBody>
      </p:sp>
      <p:sp>
        <p:nvSpPr>
          <p:cNvPr id="39" name="Rectangle 38"/>
          <p:cNvSpPr/>
          <p:nvPr/>
        </p:nvSpPr>
        <p:spPr>
          <a:xfrm>
            <a:off x="7389666" y="1462832"/>
            <a:ext cx="3452194" cy="800567"/>
          </a:xfrm>
          <a:prstGeom prst="rect">
            <a:avLst/>
          </a:prstGeom>
          <a:noFill/>
        </p:spPr>
        <p:txBody>
          <a:bodyPr wrap="none" lIns="111026" tIns="55513" rIns="111026" bIns="55513">
            <a:prstTxWarp prst="textStop">
              <a:avLst/>
            </a:prstTxWarp>
            <a:spAutoFit/>
          </a:bodyPr>
          <a:lstStyle/>
          <a:p>
            <a:pPr algn="ctr"/>
            <a:r>
              <a:rPr lang="en-US" sz="4900" b="1" dirty="0">
                <a:ln w="19050">
                  <a:solidFill>
                    <a:srgbClr val="00AEEF">
                      <a:tint val="1000"/>
                    </a:srgbClr>
                  </a:solidFill>
                  <a:prstDash val="solid"/>
                </a:ln>
                <a:solidFill>
                  <a:srgbClr val="FFC000"/>
                </a:solidFill>
                <a:effectLst>
                  <a:glow rad="228600">
                    <a:srgbClr val="68217A">
                      <a:satMod val="175000"/>
                      <a:alpha val="40000"/>
                    </a:srgbClr>
                  </a:glow>
                  <a:outerShdw blurRad="50000" dist="50800" dir="7500000" algn="tl">
                    <a:srgbClr val="000000">
                      <a:shade val="5000"/>
                      <a:alpha val="35000"/>
                    </a:srgbClr>
                  </a:outerShdw>
                </a:effectLst>
              </a:rPr>
              <a:t>THE BLOB</a:t>
            </a:r>
          </a:p>
        </p:txBody>
      </p:sp>
      <p:sp>
        <p:nvSpPr>
          <p:cNvPr id="40" name="Oval 39"/>
          <p:cNvSpPr/>
          <p:nvPr/>
        </p:nvSpPr>
        <p:spPr bwMode="auto">
          <a:xfrm>
            <a:off x="7634290" y="3841577"/>
            <a:ext cx="3759012" cy="854886"/>
          </a:xfrm>
          <a:prstGeom prst="ellipse">
            <a:avLst/>
          </a:prstGeom>
          <a:noFill/>
          <a:ln w="508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fontAlgn="base">
              <a:spcBef>
                <a:spcPct val="0"/>
              </a:spcBef>
              <a:spcAft>
                <a:spcPct val="0"/>
              </a:spcAft>
            </a:pPr>
            <a:endParaRPr lang="en-US" sz="2800" dirty="0">
              <a:solidFill>
                <a:srgbClr val="FFFFFF"/>
              </a:solidFill>
            </a:endParaRPr>
          </a:p>
        </p:txBody>
      </p:sp>
      <p:sp>
        <p:nvSpPr>
          <p:cNvPr id="49" name="Text Placeholder 2"/>
          <p:cNvSpPr txBox="1">
            <a:spLocks/>
          </p:cNvSpPr>
          <p:nvPr/>
        </p:nvSpPr>
        <p:spPr>
          <a:xfrm>
            <a:off x="262133" y="4785958"/>
            <a:ext cx="4895347" cy="1878976"/>
          </a:xfrm>
          <a:prstGeom prst="rect">
            <a:avLst/>
          </a:prstGeom>
        </p:spPr>
        <p:txBody>
          <a:bodyPr vert="horz" wrap="square" lIns="0" tIns="0" rIns="0" bIns="0" rtlCol="0">
            <a:spAutoFit/>
          </a:bodyPr>
          <a:lstStyle/>
          <a:p>
            <a:pPr marL="558987" indent="-558987" defTabSz="1110220">
              <a:lnSpc>
                <a:spcPct val="90000"/>
              </a:lnSpc>
              <a:spcBef>
                <a:spcPct val="20000"/>
              </a:spcBef>
              <a:buFontTx/>
              <a:buBlip>
                <a:blip r:embed="rId3"/>
              </a:buBlip>
              <a:defRPr/>
            </a:pPr>
            <a:r>
              <a:rPr lang="en-US" sz="2900" dirty="0">
                <a:gradFill>
                  <a:gsLst>
                    <a:gs pos="36000">
                      <a:srgbClr val="FFFFFF"/>
                    </a:gs>
                    <a:gs pos="86000">
                      <a:srgbClr val="FFFFFF"/>
                    </a:gs>
                  </a:gsLst>
                  <a:lin ang="5400000" scaled="0"/>
                </a:gradFill>
              </a:rPr>
              <a:t>Benefit</a:t>
            </a:r>
          </a:p>
          <a:p>
            <a:pPr marL="1038946" lvl="1" indent="-479959" defTabSz="1110220">
              <a:lnSpc>
                <a:spcPct val="90000"/>
              </a:lnSpc>
              <a:spcBef>
                <a:spcPct val="20000"/>
              </a:spcBef>
              <a:buFontTx/>
              <a:buBlip>
                <a:blip r:embed="rId4"/>
              </a:buBlip>
              <a:defRPr/>
            </a:pPr>
            <a:r>
              <a:rPr lang="en-US" sz="2400" dirty="0">
                <a:gradFill>
                  <a:gsLst>
                    <a:gs pos="36000">
                      <a:srgbClr val="FFFFFF"/>
                    </a:gs>
                    <a:gs pos="86000">
                      <a:srgbClr val="FFFFFF"/>
                    </a:gs>
                  </a:gsLst>
                  <a:lin ang="5400000" scaled="0"/>
                </a:gradFill>
              </a:rPr>
              <a:t>Efficient continuation and retry</a:t>
            </a:r>
          </a:p>
          <a:p>
            <a:pPr marL="1038946" lvl="1" indent="-479959" defTabSz="1110220">
              <a:lnSpc>
                <a:spcPct val="90000"/>
              </a:lnSpc>
              <a:spcBef>
                <a:spcPct val="20000"/>
              </a:spcBef>
              <a:buFontTx/>
              <a:buBlip>
                <a:blip r:embed="rId4"/>
              </a:buBlip>
              <a:defRPr/>
            </a:pPr>
            <a:r>
              <a:rPr lang="en-US" sz="2400" dirty="0">
                <a:gradFill>
                  <a:gsLst>
                    <a:gs pos="36000">
                      <a:srgbClr val="FFFFFF"/>
                    </a:gs>
                    <a:gs pos="86000">
                      <a:srgbClr val="FFFFFF"/>
                    </a:gs>
                  </a:gsLst>
                  <a:lin ang="5400000" scaled="0"/>
                </a:gradFill>
              </a:rPr>
              <a:t>Parallel and out of order upload of blocks</a:t>
            </a:r>
          </a:p>
        </p:txBody>
      </p:sp>
    </p:spTree>
    <p:extLst>
      <p:ext uri="{BB962C8B-B14F-4D97-AF65-F5344CB8AC3E}">
        <p14:creationId xmlns:p14="http://schemas.microsoft.com/office/powerpoint/2010/main" val="270945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horizont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1">
                                            <p:txEl>
                                              <p:pRg st="0" end="0"/>
                                            </p:txEl>
                                          </p:spTgt>
                                        </p:tgtEl>
                                        <p:attrNameLst>
                                          <p:attrName>style.visibility</p:attrName>
                                        </p:attrNameLst>
                                      </p:cBhvr>
                                      <p:to>
                                        <p:strVal val="visible"/>
                                      </p:to>
                                    </p:set>
                                  </p:childTnLst>
                                </p:cTn>
                              </p:par>
                            </p:childTnLst>
                          </p:cTn>
                        </p:par>
                        <p:par>
                          <p:cTn id="12" fill="hold">
                            <p:stCondLst>
                              <p:cond delay="0"/>
                            </p:stCondLst>
                            <p:childTnLst>
                              <p:par>
                                <p:cTn id="13" presetID="55"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1000" fill="hold"/>
                                        <p:tgtEl>
                                          <p:spTgt spid="48"/>
                                        </p:tgtEl>
                                        <p:attrNameLst>
                                          <p:attrName>ppt_w</p:attrName>
                                        </p:attrNameLst>
                                      </p:cBhvr>
                                      <p:tavLst>
                                        <p:tav tm="0">
                                          <p:val>
                                            <p:strVal val="#ppt_w*0.70"/>
                                          </p:val>
                                        </p:tav>
                                        <p:tav tm="100000">
                                          <p:val>
                                            <p:strVal val="#ppt_w"/>
                                          </p:val>
                                        </p:tav>
                                      </p:tavLst>
                                    </p:anim>
                                    <p:anim calcmode="lin" valueType="num">
                                      <p:cBhvr>
                                        <p:cTn id="16" dur="1000" fill="hold"/>
                                        <p:tgtEl>
                                          <p:spTgt spid="48"/>
                                        </p:tgtEl>
                                        <p:attrNameLst>
                                          <p:attrName>ppt_h</p:attrName>
                                        </p:attrNameLst>
                                      </p:cBhvr>
                                      <p:tavLst>
                                        <p:tav tm="0">
                                          <p:val>
                                            <p:strVal val="#ppt_h"/>
                                          </p:val>
                                        </p:tav>
                                        <p:tav tm="100000">
                                          <p:val>
                                            <p:strVal val="#ppt_h"/>
                                          </p:val>
                                        </p:tav>
                                      </p:tavLst>
                                    </p:anim>
                                    <p:animEffect transition="in" filter="fade">
                                      <p:cBhvr>
                                        <p:cTn id="17" dur="10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hidden"/>
                                      </p:to>
                                    </p:set>
                                  </p:childTnLst>
                                </p:cTn>
                              </p:par>
                            </p:childTnLst>
                          </p:cTn>
                        </p:par>
                        <p:par>
                          <p:cTn id="22" fill="hold">
                            <p:stCondLst>
                              <p:cond delay="0"/>
                            </p:stCondLst>
                            <p:childTnLst>
                              <p:par>
                                <p:cTn id="23" presetID="55"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strVal val="#ppt_w*0.70"/>
                                          </p:val>
                                        </p:tav>
                                        <p:tav tm="100000">
                                          <p:val>
                                            <p:strVal val="#ppt_w"/>
                                          </p:val>
                                        </p:tav>
                                      </p:tavLst>
                                    </p:anim>
                                    <p:anim calcmode="lin" valueType="num">
                                      <p:cBhvr>
                                        <p:cTn id="26" dur="1000" fill="hold"/>
                                        <p:tgtEl>
                                          <p:spTgt spid="4"/>
                                        </p:tgtEl>
                                        <p:attrNameLst>
                                          <p:attrName>ppt_h</p:attrName>
                                        </p:attrNameLst>
                                      </p:cBhvr>
                                      <p:tavLst>
                                        <p:tav tm="0">
                                          <p:val>
                                            <p:strVal val="#ppt_h"/>
                                          </p:val>
                                        </p:tav>
                                        <p:tav tm="100000">
                                          <p:val>
                                            <p:strVal val="#ppt_h"/>
                                          </p:val>
                                        </p:tav>
                                      </p:tavLst>
                                    </p:anim>
                                    <p:animEffect transition="in" filter="fade">
                                      <p:cBhvr>
                                        <p:cTn id="27" dur="1000"/>
                                        <p:tgtEl>
                                          <p:spTgt spid="4"/>
                                        </p:tgtEl>
                                      </p:cBhvr>
                                    </p:animEffect>
                                  </p:childTnLst>
                                </p:cTn>
                              </p:par>
                            </p:childTnLst>
                          </p:cTn>
                        </p:par>
                        <p:par>
                          <p:cTn id="28" fill="hold">
                            <p:stCondLst>
                              <p:cond delay="1000"/>
                            </p:stCondLst>
                            <p:childTnLst>
                              <p:par>
                                <p:cTn id="29" presetID="17"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ppt_h/2"/>
                                          </p:val>
                                        </p:tav>
                                        <p:tav tm="100000">
                                          <p:val>
                                            <p:strVal val="#ppt_y"/>
                                          </p:val>
                                        </p:tav>
                                      </p:tavLst>
                                    </p:anim>
                                    <p:anim calcmode="lin" valueType="num">
                                      <p:cBhvr>
                                        <p:cTn id="33" dur="1000" fill="hold"/>
                                        <p:tgtEl>
                                          <p:spTgt spid="5"/>
                                        </p:tgtEl>
                                        <p:attrNameLst>
                                          <p:attrName>ppt_w</p:attrName>
                                        </p:attrNameLst>
                                      </p:cBhvr>
                                      <p:tavLst>
                                        <p:tav tm="0">
                                          <p:val>
                                            <p:strVal val="#ppt_w"/>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 fill="hold" nodeType="clickEffect">
                                  <p:stCondLst>
                                    <p:cond delay="0"/>
                                  </p:stCondLst>
                                  <p:childTnLst>
                                    <p:set>
                                      <p:cBhvr>
                                        <p:cTn id="38" dur="1" fill="hold">
                                          <p:stCondLst>
                                            <p:cond delay="0"/>
                                          </p:stCondLst>
                                        </p:cTn>
                                        <p:tgtEl>
                                          <p:spTgt spid="41">
                                            <p:txEl>
                                              <p:pRg st="1" end="1"/>
                                            </p:txEl>
                                          </p:spTgt>
                                        </p:tgtEl>
                                        <p:attrNameLst>
                                          <p:attrName>style.visibility</p:attrName>
                                        </p:attrNameLst>
                                      </p:cBhvr>
                                      <p:to>
                                        <p:strVal val="visible"/>
                                      </p:to>
                                    </p:set>
                                    <p:anim calcmode="lin" valueType="num">
                                      <p:cBhvr>
                                        <p:cTn id="39" dur="500" fill="hold"/>
                                        <p:tgtEl>
                                          <p:spTgt spid="41">
                                            <p:txEl>
                                              <p:pRg st="1" end="1"/>
                                            </p:txEl>
                                          </p:spTgt>
                                        </p:tgtEl>
                                        <p:attrNameLst>
                                          <p:attrName>ppt_x</p:attrName>
                                        </p:attrNameLst>
                                      </p:cBhvr>
                                      <p:tavLst>
                                        <p:tav tm="0">
                                          <p:val>
                                            <p:strVal val="#ppt_x"/>
                                          </p:val>
                                        </p:tav>
                                        <p:tav tm="100000">
                                          <p:val>
                                            <p:strVal val="#ppt_x"/>
                                          </p:val>
                                        </p:tav>
                                      </p:tavLst>
                                    </p:anim>
                                    <p:anim calcmode="lin" valueType="num">
                                      <p:cBhvr>
                                        <p:cTn id="40" dur="500" fill="hold"/>
                                        <p:tgtEl>
                                          <p:spTgt spid="41">
                                            <p:txEl>
                                              <p:pRg st="1" end="1"/>
                                            </p:txEl>
                                          </p:spTgt>
                                        </p:tgtEl>
                                        <p:attrNameLst>
                                          <p:attrName>ppt_y</p:attrName>
                                        </p:attrNameLst>
                                      </p:cBhvr>
                                      <p:tavLst>
                                        <p:tav tm="0">
                                          <p:val>
                                            <p:strVal val="#ppt_y-#ppt_h/2"/>
                                          </p:val>
                                        </p:tav>
                                        <p:tav tm="100000">
                                          <p:val>
                                            <p:strVal val="#ppt_y"/>
                                          </p:val>
                                        </p:tav>
                                      </p:tavLst>
                                    </p:anim>
                                    <p:anim calcmode="lin" valueType="num">
                                      <p:cBhvr>
                                        <p:cTn id="41" dur="500" fill="hold"/>
                                        <p:tgtEl>
                                          <p:spTgt spid="41">
                                            <p:txEl>
                                              <p:pRg st="1" end="1"/>
                                            </p:txEl>
                                          </p:spTgt>
                                        </p:tgtEl>
                                        <p:attrNameLst>
                                          <p:attrName>ppt_w</p:attrName>
                                        </p:attrNameLst>
                                      </p:cBhvr>
                                      <p:tavLst>
                                        <p:tav tm="0">
                                          <p:val>
                                            <p:strVal val="#ppt_w"/>
                                          </p:val>
                                        </p:tav>
                                        <p:tav tm="100000">
                                          <p:val>
                                            <p:strVal val="#ppt_w"/>
                                          </p:val>
                                        </p:tav>
                                      </p:tavLst>
                                    </p:anim>
                                    <p:anim calcmode="lin" valueType="num">
                                      <p:cBhvr>
                                        <p:cTn id="42" dur="500" fill="hold"/>
                                        <p:tgtEl>
                                          <p:spTgt spid="41">
                                            <p:txEl>
                                              <p:pRg st="1" end="1"/>
                                            </p:txEl>
                                          </p:spTgt>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1" presetClass="entr" presetSubtype="0"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childTnLst>
                                </p:cTn>
                              </p:par>
                            </p:childTnLst>
                          </p:cTn>
                        </p:par>
                        <p:par>
                          <p:cTn id="46" fill="hold">
                            <p:stCondLst>
                              <p:cond delay="500"/>
                            </p:stCondLst>
                            <p:childTnLst>
                              <p:par>
                                <p:cTn id="47" presetID="0" presetClass="path" presetSubtype="0" accel="50000" decel="50000" fill="hold" grpId="0" nodeType="afterEffect">
                                  <p:stCondLst>
                                    <p:cond delay="0"/>
                                  </p:stCondLst>
                                  <p:childTnLst>
                                    <p:animMotion origin="layout" path="M 4.72222E-6 -3.33333E-6 C 0.04079 0.11366 0.08246 0.22778 0.16336 0.29723 C 0.24444 0.36667 0.36493 0.39144 0.48628 0.41667 " pathEditMode="relative" rAng="0" ptsTypes="aaA">
                                      <p:cBhvr>
                                        <p:cTn id="48" dur="2000" fill="hold"/>
                                        <p:tgtEl>
                                          <p:spTgt spid="28"/>
                                        </p:tgtEl>
                                        <p:attrNameLst>
                                          <p:attrName>ppt_x</p:attrName>
                                          <p:attrName>ppt_y</p:attrName>
                                        </p:attrNameLst>
                                      </p:cBhvr>
                                      <p:rCtr x="24300" y="20800"/>
                                    </p:animMotion>
                                  </p:childTnLst>
                                </p:cTn>
                              </p:par>
                            </p:childTnLst>
                          </p:cTn>
                        </p:par>
                        <p:par>
                          <p:cTn id="49" fill="hold">
                            <p:stCondLst>
                              <p:cond delay="2500"/>
                            </p:stCondLst>
                            <p:childTnLst>
                              <p:par>
                                <p:cTn id="50" presetID="10" presetClass="exit" presetSubtype="0" fill="hold" nodeType="afterEffect">
                                  <p:stCondLst>
                                    <p:cond delay="0"/>
                                  </p:stCondLst>
                                  <p:childTnLst>
                                    <p:animEffect transition="out" filter="fade">
                                      <p:cBhvr>
                                        <p:cTn id="51" dur="2000"/>
                                        <p:tgtEl>
                                          <p:spTgt spid="28"/>
                                        </p:tgtEl>
                                      </p:cBhvr>
                                    </p:animEffect>
                                    <p:set>
                                      <p:cBhvr>
                                        <p:cTn id="52" dur="1" fill="hold">
                                          <p:stCondLst>
                                            <p:cond delay="1999"/>
                                          </p:stCondLst>
                                        </p:cTn>
                                        <p:tgtEl>
                                          <p:spTgt spid="2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nodeType="clickEffect">
                                  <p:stCondLst>
                                    <p:cond delay="0"/>
                                  </p:stCondLst>
                                  <p:childTnLst>
                                    <p:set>
                                      <p:cBhvr>
                                        <p:cTn id="56" dur="1" fill="hold">
                                          <p:stCondLst>
                                            <p:cond delay="0"/>
                                          </p:stCondLst>
                                        </p:cTn>
                                        <p:tgtEl>
                                          <p:spTgt spid="41">
                                            <p:txEl>
                                              <p:pRg st="2" end="2"/>
                                            </p:txEl>
                                          </p:spTgt>
                                        </p:tgtEl>
                                        <p:attrNameLst>
                                          <p:attrName>style.visibility</p:attrName>
                                        </p:attrNameLst>
                                      </p:cBhvr>
                                      <p:to>
                                        <p:strVal val="visible"/>
                                      </p:to>
                                    </p:set>
                                    <p:anim calcmode="lin" valueType="num">
                                      <p:cBhvr>
                                        <p:cTn id="57" dur="500" fill="hold"/>
                                        <p:tgtEl>
                                          <p:spTgt spid="41">
                                            <p:txEl>
                                              <p:pRg st="2" end="2"/>
                                            </p:txEl>
                                          </p:spTgt>
                                        </p:tgtEl>
                                        <p:attrNameLst>
                                          <p:attrName>ppt_x</p:attrName>
                                        </p:attrNameLst>
                                      </p:cBhvr>
                                      <p:tavLst>
                                        <p:tav tm="0">
                                          <p:val>
                                            <p:strVal val="#ppt_x"/>
                                          </p:val>
                                        </p:tav>
                                        <p:tav tm="100000">
                                          <p:val>
                                            <p:strVal val="#ppt_x"/>
                                          </p:val>
                                        </p:tav>
                                      </p:tavLst>
                                    </p:anim>
                                    <p:anim calcmode="lin" valueType="num">
                                      <p:cBhvr>
                                        <p:cTn id="58" dur="500" fill="hold"/>
                                        <p:tgtEl>
                                          <p:spTgt spid="41">
                                            <p:txEl>
                                              <p:pRg st="2" end="2"/>
                                            </p:txEl>
                                          </p:spTgt>
                                        </p:tgtEl>
                                        <p:attrNameLst>
                                          <p:attrName>ppt_y</p:attrName>
                                        </p:attrNameLst>
                                      </p:cBhvr>
                                      <p:tavLst>
                                        <p:tav tm="0">
                                          <p:val>
                                            <p:strVal val="#ppt_y-#ppt_h/2"/>
                                          </p:val>
                                        </p:tav>
                                        <p:tav tm="100000">
                                          <p:val>
                                            <p:strVal val="#ppt_y"/>
                                          </p:val>
                                        </p:tav>
                                      </p:tavLst>
                                    </p:anim>
                                    <p:anim calcmode="lin" valueType="num">
                                      <p:cBhvr>
                                        <p:cTn id="59" dur="500" fill="hold"/>
                                        <p:tgtEl>
                                          <p:spTgt spid="41">
                                            <p:txEl>
                                              <p:pRg st="2" end="2"/>
                                            </p:txEl>
                                          </p:spTgt>
                                        </p:tgtEl>
                                        <p:attrNameLst>
                                          <p:attrName>ppt_w</p:attrName>
                                        </p:attrNameLst>
                                      </p:cBhvr>
                                      <p:tavLst>
                                        <p:tav tm="0">
                                          <p:val>
                                            <p:strVal val="#ppt_w"/>
                                          </p:val>
                                        </p:tav>
                                        <p:tav tm="100000">
                                          <p:val>
                                            <p:strVal val="#ppt_w"/>
                                          </p:val>
                                        </p:tav>
                                      </p:tavLst>
                                    </p:anim>
                                    <p:anim calcmode="lin" valueType="num">
                                      <p:cBhvr>
                                        <p:cTn id="60" dur="500" fill="hold"/>
                                        <p:tgtEl>
                                          <p:spTgt spid="41">
                                            <p:txEl>
                                              <p:pRg st="2" end="2"/>
                                            </p:txEl>
                                          </p:spTgt>
                                        </p:tgtEl>
                                        <p:attrNameLst>
                                          <p:attrName>ppt_h</p:attrName>
                                        </p:attrNameLst>
                                      </p:cBhvr>
                                      <p:tavLst>
                                        <p:tav tm="0">
                                          <p:val>
                                            <p:fltVal val="0"/>
                                          </p:val>
                                        </p:tav>
                                        <p:tav tm="100000">
                                          <p:val>
                                            <p:strVal val="#ppt_h"/>
                                          </p:val>
                                        </p:tav>
                                      </p:tavLst>
                                    </p:anim>
                                  </p:childTnLst>
                                </p:cTn>
                              </p:par>
                            </p:childTnLst>
                          </p:cTn>
                        </p:par>
                        <p:par>
                          <p:cTn id="61" fill="hold">
                            <p:stCondLst>
                              <p:cond delay="500"/>
                            </p:stCondLst>
                            <p:childTnLst>
                              <p:par>
                                <p:cTn id="62" presetID="1"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childTnLst>
                                </p:cTn>
                              </p:par>
                            </p:childTnLst>
                          </p:cTn>
                        </p:par>
                        <p:par>
                          <p:cTn id="64" fill="hold">
                            <p:stCondLst>
                              <p:cond delay="500"/>
                            </p:stCondLst>
                            <p:childTnLst>
                              <p:par>
                                <p:cTn id="65" presetID="0" presetClass="path" presetSubtype="0" accel="50000" decel="50000" fill="hold" grpId="0" nodeType="afterEffect">
                                  <p:stCondLst>
                                    <p:cond delay="0"/>
                                  </p:stCondLst>
                                  <p:childTnLst>
                                    <p:animMotion origin="layout" path="M -3.33333E-6 -3.33333E-6 C 0.0382 0.11065 0.07691 0.22176 0.15243 0.28936 C 0.2283 0.35695 0.3408 0.38102 0.45417 0.40556 " pathEditMode="relative" rAng="0" ptsTypes="aaA">
                                      <p:cBhvr>
                                        <p:cTn id="66" dur="2000" fill="hold"/>
                                        <p:tgtEl>
                                          <p:spTgt spid="42"/>
                                        </p:tgtEl>
                                        <p:attrNameLst>
                                          <p:attrName>ppt_x</p:attrName>
                                          <p:attrName>ppt_y</p:attrName>
                                        </p:attrNameLst>
                                      </p:cBhvr>
                                      <p:rCtr x="22700" y="20300"/>
                                    </p:animMotion>
                                  </p:childTnLst>
                                </p:cTn>
                              </p:par>
                            </p:childTnLst>
                          </p:cTn>
                        </p:par>
                        <p:par>
                          <p:cTn id="67" fill="hold">
                            <p:stCondLst>
                              <p:cond delay="2500"/>
                            </p:stCondLst>
                            <p:childTnLst>
                              <p:par>
                                <p:cTn id="68" presetID="10" presetClass="exit" presetSubtype="0" fill="hold" grpId="1" nodeType="afterEffect">
                                  <p:stCondLst>
                                    <p:cond delay="0"/>
                                  </p:stCondLst>
                                  <p:childTnLst>
                                    <p:animEffect transition="out" filter="fade">
                                      <p:cBhvr>
                                        <p:cTn id="69" dur="2000"/>
                                        <p:tgtEl>
                                          <p:spTgt spid="42"/>
                                        </p:tgtEl>
                                      </p:cBhvr>
                                    </p:animEffect>
                                    <p:set>
                                      <p:cBhvr>
                                        <p:cTn id="70" dur="1" fill="hold">
                                          <p:stCondLst>
                                            <p:cond delay="1999"/>
                                          </p:stCondLst>
                                        </p:cTn>
                                        <p:tgtEl>
                                          <p:spTgt spid="4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7" presetClass="entr" presetSubtype="1" fill="hold" nodeType="clickEffect">
                                  <p:stCondLst>
                                    <p:cond delay="0"/>
                                  </p:stCondLst>
                                  <p:childTnLst>
                                    <p:set>
                                      <p:cBhvr>
                                        <p:cTn id="74" dur="1" fill="hold">
                                          <p:stCondLst>
                                            <p:cond delay="0"/>
                                          </p:stCondLst>
                                        </p:cTn>
                                        <p:tgtEl>
                                          <p:spTgt spid="41">
                                            <p:txEl>
                                              <p:pRg st="3" end="3"/>
                                            </p:txEl>
                                          </p:spTgt>
                                        </p:tgtEl>
                                        <p:attrNameLst>
                                          <p:attrName>style.visibility</p:attrName>
                                        </p:attrNameLst>
                                      </p:cBhvr>
                                      <p:to>
                                        <p:strVal val="visible"/>
                                      </p:to>
                                    </p:set>
                                    <p:anim calcmode="lin" valueType="num">
                                      <p:cBhvr>
                                        <p:cTn id="75" dur="500" fill="hold"/>
                                        <p:tgtEl>
                                          <p:spTgt spid="41">
                                            <p:txEl>
                                              <p:pRg st="3" end="3"/>
                                            </p:txEl>
                                          </p:spTgt>
                                        </p:tgtEl>
                                        <p:attrNameLst>
                                          <p:attrName>ppt_x</p:attrName>
                                        </p:attrNameLst>
                                      </p:cBhvr>
                                      <p:tavLst>
                                        <p:tav tm="0">
                                          <p:val>
                                            <p:strVal val="#ppt_x"/>
                                          </p:val>
                                        </p:tav>
                                        <p:tav tm="100000">
                                          <p:val>
                                            <p:strVal val="#ppt_x"/>
                                          </p:val>
                                        </p:tav>
                                      </p:tavLst>
                                    </p:anim>
                                    <p:anim calcmode="lin" valueType="num">
                                      <p:cBhvr>
                                        <p:cTn id="76" dur="500" fill="hold"/>
                                        <p:tgtEl>
                                          <p:spTgt spid="41">
                                            <p:txEl>
                                              <p:pRg st="3" end="3"/>
                                            </p:txEl>
                                          </p:spTgt>
                                        </p:tgtEl>
                                        <p:attrNameLst>
                                          <p:attrName>ppt_y</p:attrName>
                                        </p:attrNameLst>
                                      </p:cBhvr>
                                      <p:tavLst>
                                        <p:tav tm="0">
                                          <p:val>
                                            <p:strVal val="#ppt_y-#ppt_h/2"/>
                                          </p:val>
                                        </p:tav>
                                        <p:tav tm="100000">
                                          <p:val>
                                            <p:strVal val="#ppt_y"/>
                                          </p:val>
                                        </p:tav>
                                      </p:tavLst>
                                    </p:anim>
                                    <p:anim calcmode="lin" valueType="num">
                                      <p:cBhvr>
                                        <p:cTn id="77" dur="500" fill="hold"/>
                                        <p:tgtEl>
                                          <p:spTgt spid="41">
                                            <p:txEl>
                                              <p:pRg st="3" end="3"/>
                                            </p:txEl>
                                          </p:spTgt>
                                        </p:tgtEl>
                                        <p:attrNameLst>
                                          <p:attrName>ppt_w</p:attrName>
                                        </p:attrNameLst>
                                      </p:cBhvr>
                                      <p:tavLst>
                                        <p:tav tm="0">
                                          <p:val>
                                            <p:strVal val="#ppt_w"/>
                                          </p:val>
                                        </p:tav>
                                        <p:tav tm="100000">
                                          <p:val>
                                            <p:strVal val="#ppt_w"/>
                                          </p:val>
                                        </p:tav>
                                      </p:tavLst>
                                    </p:anim>
                                    <p:anim calcmode="lin" valueType="num">
                                      <p:cBhvr>
                                        <p:cTn id="78" dur="500" fill="hold"/>
                                        <p:tgtEl>
                                          <p:spTgt spid="41">
                                            <p:txEl>
                                              <p:pRg st="3" end="3"/>
                                            </p:txEl>
                                          </p:spTgt>
                                        </p:tgtEl>
                                        <p:attrNameLst>
                                          <p:attrName>ppt_h</p:attrName>
                                        </p:attrNameLst>
                                      </p:cBhvr>
                                      <p:tavLst>
                                        <p:tav tm="0">
                                          <p:val>
                                            <p:fltVal val="0"/>
                                          </p:val>
                                        </p:tav>
                                        <p:tav tm="100000">
                                          <p:val>
                                            <p:strVal val="#ppt_h"/>
                                          </p:val>
                                        </p:tav>
                                      </p:tavLst>
                                    </p:anim>
                                  </p:childTnLst>
                                </p:cTn>
                              </p:par>
                            </p:childTnLst>
                          </p:cTn>
                        </p:par>
                        <p:par>
                          <p:cTn id="79" fill="hold">
                            <p:stCondLst>
                              <p:cond delay="500"/>
                            </p:stCondLst>
                            <p:childTnLst>
                              <p:par>
                                <p:cTn id="80" presetID="1" presetClass="entr" presetSubtype="0"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childTnLst>
                                </p:cTn>
                              </p:par>
                            </p:childTnLst>
                          </p:cTn>
                        </p:par>
                        <p:par>
                          <p:cTn id="82" fill="hold">
                            <p:stCondLst>
                              <p:cond delay="500"/>
                            </p:stCondLst>
                            <p:childTnLst>
                              <p:par>
                                <p:cTn id="83" presetID="0" presetClass="path" presetSubtype="0" accel="50000" decel="50000" fill="hold" grpId="0" nodeType="afterEffect">
                                  <p:stCondLst>
                                    <p:cond delay="0"/>
                                  </p:stCondLst>
                                  <p:childTnLst>
                                    <p:animMotion origin="layout" path="M 3.33333E-6 -3.33333E-6 C 0.03524 0.10764 0.07135 0.21574 0.14132 0.28148 C 0.21146 0.34723 0.3158 0.37061 0.42083 0.39445 " pathEditMode="relative" rAng="0" ptsTypes="aaA">
                                      <p:cBhvr>
                                        <p:cTn id="84" dur="2000" fill="hold"/>
                                        <p:tgtEl>
                                          <p:spTgt spid="43"/>
                                        </p:tgtEl>
                                        <p:attrNameLst>
                                          <p:attrName>ppt_x</p:attrName>
                                          <p:attrName>ppt_y</p:attrName>
                                        </p:attrNameLst>
                                      </p:cBhvr>
                                      <p:rCtr x="21000" y="19700"/>
                                    </p:animMotion>
                                  </p:childTnLst>
                                </p:cTn>
                              </p:par>
                            </p:childTnLst>
                          </p:cTn>
                        </p:par>
                        <p:par>
                          <p:cTn id="85" fill="hold">
                            <p:stCondLst>
                              <p:cond delay="2500"/>
                            </p:stCondLst>
                            <p:childTnLst>
                              <p:par>
                                <p:cTn id="86" presetID="10" presetClass="exit" presetSubtype="0" fill="hold" grpId="1" nodeType="afterEffect">
                                  <p:stCondLst>
                                    <p:cond delay="0"/>
                                  </p:stCondLst>
                                  <p:childTnLst>
                                    <p:animEffect transition="out" filter="fade">
                                      <p:cBhvr>
                                        <p:cTn id="87" dur="2000"/>
                                        <p:tgtEl>
                                          <p:spTgt spid="43"/>
                                        </p:tgtEl>
                                      </p:cBhvr>
                                    </p:animEffect>
                                    <p:set>
                                      <p:cBhvr>
                                        <p:cTn id="88" dur="1" fill="hold">
                                          <p:stCondLst>
                                            <p:cond delay="1999"/>
                                          </p:stCondLst>
                                        </p:cTn>
                                        <p:tgtEl>
                                          <p:spTgt spid="43"/>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7" presetClass="entr" presetSubtype="1" fill="hold" nodeType="clickEffect">
                                  <p:stCondLst>
                                    <p:cond delay="0"/>
                                  </p:stCondLst>
                                  <p:childTnLst>
                                    <p:set>
                                      <p:cBhvr>
                                        <p:cTn id="92" dur="1" fill="hold">
                                          <p:stCondLst>
                                            <p:cond delay="0"/>
                                          </p:stCondLst>
                                        </p:cTn>
                                        <p:tgtEl>
                                          <p:spTgt spid="41">
                                            <p:txEl>
                                              <p:pRg st="4" end="4"/>
                                            </p:txEl>
                                          </p:spTgt>
                                        </p:tgtEl>
                                        <p:attrNameLst>
                                          <p:attrName>style.visibility</p:attrName>
                                        </p:attrNameLst>
                                      </p:cBhvr>
                                      <p:to>
                                        <p:strVal val="visible"/>
                                      </p:to>
                                    </p:set>
                                    <p:anim calcmode="lin" valueType="num">
                                      <p:cBhvr>
                                        <p:cTn id="93" dur="500" fill="hold"/>
                                        <p:tgtEl>
                                          <p:spTgt spid="41">
                                            <p:txEl>
                                              <p:pRg st="4" end="4"/>
                                            </p:txEl>
                                          </p:spTgt>
                                        </p:tgtEl>
                                        <p:attrNameLst>
                                          <p:attrName>ppt_x</p:attrName>
                                        </p:attrNameLst>
                                      </p:cBhvr>
                                      <p:tavLst>
                                        <p:tav tm="0">
                                          <p:val>
                                            <p:strVal val="#ppt_x"/>
                                          </p:val>
                                        </p:tav>
                                        <p:tav tm="100000">
                                          <p:val>
                                            <p:strVal val="#ppt_x"/>
                                          </p:val>
                                        </p:tav>
                                      </p:tavLst>
                                    </p:anim>
                                    <p:anim calcmode="lin" valueType="num">
                                      <p:cBhvr>
                                        <p:cTn id="94" dur="500" fill="hold"/>
                                        <p:tgtEl>
                                          <p:spTgt spid="41">
                                            <p:txEl>
                                              <p:pRg st="4" end="4"/>
                                            </p:txEl>
                                          </p:spTgt>
                                        </p:tgtEl>
                                        <p:attrNameLst>
                                          <p:attrName>ppt_y</p:attrName>
                                        </p:attrNameLst>
                                      </p:cBhvr>
                                      <p:tavLst>
                                        <p:tav tm="0">
                                          <p:val>
                                            <p:strVal val="#ppt_y-#ppt_h/2"/>
                                          </p:val>
                                        </p:tav>
                                        <p:tav tm="100000">
                                          <p:val>
                                            <p:strVal val="#ppt_y"/>
                                          </p:val>
                                        </p:tav>
                                      </p:tavLst>
                                    </p:anim>
                                    <p:anim calcmode="lin" valueType="num">
                                      <p:cBhvr>
                                        <p:cTn id="95" dur="500" fill="hold"/>
                                        <p:tgtEl>
                                          <p:spTgt spid="41">
                                            <p:txEl>
                                              <p:pRg st="4" end="4"/>
                                            </p:txEl>
                                          </p:spTgt>
                                        </p:tgtEl>
                                        <p:attrNameLst>
                                          <p:attrName>ppt_w</p:attrName>
                                        </p:attrNameLst>
                                      </p:cBhvr>
                                      <p:tavLst>
                                        <p:tav tm="0">
                                          <p:val>
                                            <p:strVal val="#ppt_w"/>
                                          </p:val>
                                        </p:tav>
                                        <p:tav tm="100000">
                                          <p:val>
                                            <p:strVal val="#ppt_w"/>
                                          </p:val>
                                        </p:tav>
                                      </p:tavLst>
                                    </p:anim>
                                    <p:anim calcmode="lin" valueType="num">
                                      <p:cBhvr>
                                        <p:cTn id="96" dur="500" fill="hold"/>
                                        <p:tgtEl>
                                          <p:spTgt spid="41">
                                            <p:txEl>
                                              <p:pRg st="4" end="4"/>
                                            </p:txEl>
                                          </p:spTgt>
                                        </p:tgtEl>
                                        <p:attrNameLst>
                                          <p:attrName>ppt_h</p:attrName>
                                        </p:attrNameLst>
                                      </p:cBhvr>
                                      <p:tavLst>
                                        <p:tav tm="0">
                                          <p:val>
                                            <p:fltVal val="0"/>
                                          </p:val>
                                        </p:tav>
                                        <p:tav tm="100000">
                                          <p:val>
                                            <p:strVal val="#ppt_h"/>
                                          </p:val>
                                        </p:tav>
                                      </p:tavLst>
                                    </p:anim>
                                  </p:childTnLst>
                                </p:cTn>
                              </p:par>
                            </p:childTnLst>
                          </p:cTn>
                        </p:par>
                        <p:par>
                          <p:cTn id="97" fill="hold">
                            <p:stCondLst>
                              <p:cond delay="500"/>
                            </p:stCondLst>
                            <p:childTnLst>
                              <p:par>
                                <p:cTn id="98" presetID="1" presetClass="entr" presetSubtype="0" fill="hold" grpId="2" nodeType="afterEffect">
                                  <p:stCondLst>
                                    <p:cond delay="0"/>
                                  </p:stCondLst>
                                  <p:childTnLst>
                                    <p:set>
                                      <p:cBhvr>
                                        <p:cTn id="99" dur="1" fill="hold">
                                          <p:stCondLst>
                                            <p:cond delay="0"/>
                                          </p:stCondLst>
                                        </p:cTn>
                                        <p:tgtEl>
                                          <p:spTgt spid="44"/>
                                        </p:tgtEl>
                                        <p:attrNameLst>
                                          <p:attrName>style.visibility</p:attrName>
                                        </p:attrNameLst>
                                      </p:cBhvr>
                                      <p:to>
                                        <p:strVal val="visible"/>
                                      </p:to>
                                    </p:set>
                                  </p:childTnLst>
                                </p:cTn>
                              </p:par>
                            </p:childTnLst>
                          </p:cTn>
                        </p:par>
                        <p:par>
                          <p:cTn id="100" fill="hold">
                            <p:stCondLst>
                              <p:cond delay="500"/>
                            </p:stCondLst>
                            <p:childTnLst>
                              <p:par>
                                <p:cTn id="101" presetID="0" presetClass="path" presetSubtype="0" accel="50000" decel="50000" fill="hold" grpId="0" nodeType="afterEffect">
                                  <p:stCondLst>
                                    <p:cond delay="0"/>
                                  </p:stCondLst>
                                  <p:childTnLst>
                                    <p:animMotion origin="layout" path="M -3.33333E-6 -3.33333E-6 C 0.00764 0.10139 0.01528 0.20348 0.03056 0.26551 C 0.04584 0.32755 0.06875 0.34954 0.09167 0.37223 " pathEditMode="relative" rAng="0" ptsTypes="aaA">
                                      <p:cBhvr>
                                        <p:cTn id="102" dur="2000" fill="hold"/>
                                        <p:tgtEl>
                                          <p:spTgt spid="44"/>
                                        </p:tgtEl>
                                        <p:attrNameLst>
                                          <p:attrName>ppt_x</p:attrName>
                                          <p:attrName>ppt_y</p:attrName>
                                        </p:attrNameLst>
                                      </p:cBhvr>
                                      <p:rCtr x="4600" y="18600"/>
                                    </p:animMotion>
                                  </p:childTnLst>
                                </p:cTn>
                              </p:par>
                            </p:childTnLst>
                          </p:cTn>
                        </p:par>
                        <p:par>
                          <p:cTn id="103" fill="hold">
                            <p:stCondLst>
                              <p:cond delay="2500"/>
                            </p:stCondLst>
                            <p:childTnLst>
                              <p:par>
                                <p:cTn id="104" presetID="10" presetClass="exit" presetSubtype="0" fill="hold" grpId="1" nodeType="afterEffect">
                                  <p:stCondLst>
                                    <p:cond delay="0"/>
                                  </p:stCondLst>
                                  <p:childTnLst>
                                    <p:animEffect transition="out" filter="fade">
                                      <p:cBhvr>
                                        <p:cTn id="105" dur="2000"/>
                                        <p:tgtEl>
                                          <p:spTgt spid="44"/>
                                        </p:tgtEl>
                                      </p:cBhvr>
                                    </p:animEffect>
                                    <p:set>
                                      <p:cBhvr>
                                        <p:cTn id="106" dur="1" fill="hold">
                                          <p:stCondLst>
                                            <p:cond delay="1999"/>
                                          </p:stCondLst>
                                        </p:cTn>
                                        <p:tgtEl>
                                          <p:spTgt spid="44"/>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7" presetClass="entr" presetSubtype="1" fill="hold" nodeType="clickEffect">
                                  <p:stCondLst>
                                    <p:cond delay="0"/>
                                  </p:stCondLst>
                                  <p:childTnLst>
                                    <p:set>
                                      <p:cBhvr>
                                        <p:cTn id="110" dur="1" fill="hold">
                                          <p:stCondLst>
                                            <p:cond delay="0"/>
                                          </p:stCondLst>
                                        </p:cTn>
                                        <p:tgtEl>
                                          <p:spTgt spid="41">
                                            <p:txEl>
                                              <p:pRg st="5" end="5"/>
                                            </p:txEl>
                                          </p:spTgt>
                                        </p:tgtEl>
                                        <p:attrNameLst>
                                          <p:attrName>style.visibility</p:attrName>
                                        </p:attrNameLst>
                                      </p:cBhvr>
                                      <p:to>
                                        <p:strVal val="visible"/>
                                      </p:to>
                                    </p:set>
                                    <p:anim calcmode="lin" valueType="num">
                                      <p:cBhvr>
                                        <p:cTn id="111" dur="500" fill="hold"/>
                                        <p:tgtEl>
                                          <p:spTgt spid="41">
                                            <p:txEl>
                                              <p:pRg st="5" end="5"/>
                                            </p:txEl>
                                          </p:spTgt>
                                        </p:tgtEl>
                                        <p:attrNameLst>
                                          <p:attrName>ppt_x</p:attrName>
                                        </p:attrNameLst>
                                      </p:cBhvr>
                                      <p:tavLst>
                                        <p:tav tm="0">
                                          <p:val>
                                            <p:strVal val="#ppt_x"/>
                                          </p:val>
                                        </p:tav>
                                        <p:tav tm="100000">
                                          <p:val>
                                            <p:strVal val="#ppt_x"/>
                                          </p:val>
                                        </p:tav>
                                      </p:tavLst>
                                    </p:anim>
                                    <p:anim calcmode="lin" valueType="num">
                                      <p:cBhvr>
                                        <p:cTn id="112" dur="500" fill="hold"/>
                                        <p:tgtEl>
                                          <p:spTgt spid="41">
                                            <p:txEl>
                                              <p:pRg st="5" end="5"/>
                                            </p:txEl>
                                          </p:spTgt>
                                        </p:tgtEl>
                                        <p:attrNameLst>
                                          <p:attrName>ppt_y</p:attrName>
                                        </p:attrNameLst>
                                      </p:cBhvr>
                                      <p:tavLst>
                                        <p:tav tm="0">
                                          <p:val>
                                            <p:strVal val="#ppt_y-#ppt_h/2"/>
                                          </p:val>
                                        </p:tav>
                                        <p:tav tm="100000">
                                          <p:val>
                                            <p:strVal val="#ppt_y"/>
                                          </p:val>
                                        </p:tav>
                                      </p:tavLst>
                                    </p:anim>
                                    <p:anim calcmode="lin" valueType="num">
                                      <p:cBhvr>
                                        <p:cTn id="113" dur="500" fill="hold"/>
                                        <p:tgtEl>
                                          <p:spTgt spid="41">
                                            <p:txEl>
                                              <p:pRg st="5" end="5"/>
                                            </p:txEl>
                                          </p:spTgt>
                                        </p:tgtEl>
                                        <p:attrNameLst>
                                          <p:attrName>ppt_w</p:attrName>
                                        </p:attrNameLst>
                                      </p:cBhvr>
                                      <p:tavLst>
                                        <p:tav tm="0">
                                          <p:val>
                                            <p:strVal val="#ppt_w"/>
                                          </p:val>
                                        </p:tav>
                                        <p:tav tm="100000">
                                          <p:val>
                                            <p:strVal val="#ppt_w"/>
                                          </p:val>
                                        </p:tav>
                                      </p:tavLst>
                                    </p:anim>
                                    <p:anim calcmode="lin" valueType="num">
                                      <p:cBhvr>
                                        <p:cTn id="114" dur="500" fill="hold"/>
                                        <p:tgtEl>
                                          <p:spTgt spid="41">
                                            <p:txEl>
                                              <p:pRg st="5" end="5"/>
                                            </p:txEl>
                                          </p:spTgt>
                                        </p:tgtEl>
                                        <p:attrNameLst>
                                          <p:attrName>ppt_h</p:attrName>
                                        </p:attrNameLst>
                                      </p:cBhvr>
                                      <p:tavLst>
                                        <p:tav tm="0">
                                          <p:val>
                                            <p:fltVal val="0"/>
                                          </p:val>
                                        </p:tav>
                                        <p:tav tm="100000">
                                          <p:val>
                                            <p:strVal val="#ppt_h"/>
                                          </p:val>
                                        </p:tav>
                                      </p:tavLst>
                                    </p:anim>
                                  </p:childTnLst>
                                </p:cTn>
                              </p:par>
                              <p:par>
                                <p:cTn id="115" presetID="17" presetClass="entr" presetSubtype="1" fill="hold" nodeType="withEffect">
                                  <p:stCondLst>
                                    <p:cond delay="0"/>
                                  </p:stCondLst>
                                  <p:childTnLst>
                                    <p:set>
                                      <p:cBhvr>
                                        <p:cTn id="116" dur="1" fill="hold">
                                          <p:stCondLst>
                                            <p:cond delay="0"/>
                                          </p:stCondLst>
                                        </p:cTn>
                                        <p:tgtEl>
                                          <p:spTgt spid="41">
                                            <p:txEl>
                                              <p:pRg st="6" end="6"/>
                                            </p:txEl>
                                          </p:spTgt>
                                        </p:tgtEl>
                                        <p:attrNameLst>
                                          <p:attrName>style.visibility</p:attrName>
                                        </p:attrNameLst>
                                      </p:cBhvr>
                                      <p:to>
                                        <p:strVal val="visible"/>
                                      </p:to>
                                    </p:set>
                                    <p:anim calcmode="lin" valueType="num">
                                      <p:cBhvr>
                                        <p:cTn id="117" dur="500" fill="hold"/>
                                        <p:tgtEl>
                                          <p:spTgt spid="41">
                                            <p:txEl>
                                              <p:pRg st="6" end="6"/>
                                            </p:txEl>
                                          </p:spTgt>
                                        </p:tgtEl>
                                        <p:attrNameLst>
                                          <p:attrName>ppt_x</p:attrName>
                                        </p:attrNameLst>
                                      </p:cBhvr>
                                      <p:tavLst>
                                        <p:tav tm="0">
                                          <p:val>
                                            <p:strVal val="#ppt_x"/>
                                          </p:val>
                                        </p:tav>
                                        <p:tav tm="100000">
                                          <p:val>
                                            <p:strVal val="#ppt_x"/>
                                          </p:val>
                                        </p:tav>
                                      </p:tavLst>
                                    </p:anim>
                                    <p:anim calcmode="lin" valueType="num">
                                      <p:cBhvr>
                                        <p:cTn id="118" dur="500" fill="hold"/>
                                        <p:tgtEl>
                                          <p:spTgt spid="41">
                                            <p:txEl>
                                              <p:pRg st="6" end="6"/>
                                            </p:txEl>
                                          </p:spTgt>
                                        </p:tgtEl>
                                        <p:attrNameLst>
                                          <p:attrName>ppt_y</p:attrName>
                                        </p:attrNameLst>
                                      </p:cBhvr>
                                      <p:tavLst>
                                        <p:tav tm="0">
                                          <p:val>
                                            <p:strVal val="#ppt_y-#ppt_h/2"/>
                                          </p:val>
                                        </p:tav>
                                        <p:tav tm="100000">
                                          <p:val>
                                            <p:strVal val="#ppt_y"/>
                                          </p:val>
                                        </p:tav>
                                      </p:tavLst>
                                    </p:anim>
                                    <p:anim calcmode="lin" valueType="num">
                                      <p:cBhvr>
                                        <p:cTn id="119" dur="500" fill="hold"/>
                                        <p:tgtEl>
                                          <p:spTgt spid="41">
                                            <p:txEl>
                                              <p:pRg st="6" end="6"/>
                                            </p:txEl>
                                          </p:spTgt>
                                        </p:tgtEl>
                                        <p:attrNameLst>
                                          <p:attrName>ppt_w</p:attrName>
                                        </p:attrNameLst>
                                      </p:cBhvr>
                                      <p:tavLst>
                                        <p:tav tm="0">
                                          <p:val>
                                            <p:strVal val="#ppt_w"/>
                                          </p:val>
                                        </p:tav>
                                        <p:tav tm="100000">
                                          <p:val>
                                            <p:strVal val="#ppt_w"/>
                                          </p:val>
                                        </p:tav>
                                      </p:tavLst>
                                    </p:anim>
                                    <p:anim calcmode="lin" valueType="num">
                                      <p:cBhvr>
                                        <p:cTn id="120" dur="500" fill="hold"/>
                                        <p:tgtEl>
                                          <p:spTgt spid="41">
                                            <p:txEl>
                                              <p:pRg st="6" end="6"/>
                                            </p:txEl>
                                          </p:spTgt>
                                        </p:tgtEl>
                                        <p:attrNameLst>
                                          <p:attrName>ppt_h</p:attrName>
                                        </p:attrNameLst>
                                      </p:cBhvr>
                                      <p:tavLst>
                                        <p:tav tm="0">
                                          <p:val>
                                            <p:fltVal val="0"/>
                                          </p:val>
                                        </p:tav>
                                        <p:tav tm="100000">
                                          <p:val>
                                            <p:strVal val="#ppt_h"/>
                                          </p:val>
                                        </p:tav>
                                      </p:tavLst>
                                    </p:anim>
                                  </p:childTnLst>
                                </p:cTn>
                              </p:par>
                            </p:childTnLst>
                          </p:cTn>
                        </p:par>
                        <p:par>
                          <p:cTn id="121" fill="hold">
                            <p:stCondLst>
                              <p:cond delay="500"/>
                            </p:stCondLst>
                            <p:childTnLst>
                              <p:par>
                                <p:cTn id="122" presetID="55" presetClass="entr" presetSubtype="0" fill="hold" grpId="0" nodeType="after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1000" fill="hold"/>
                                        <p:tgtEl>
                                          <p:spTgt spid="47"/>
                                        </p:tgtEl>
                                        <p:attrNameLst>
                                          <p:attrName>ppt_w</p:attrName>
                                        </p:attrNameLst>
                                      </p:cBhvr>
                                      <p:tavLst>
                                        <p:tav tm="0">
                                          <p:val>
                                            <p:strVal val="#ppt_w*0.70"/>
                                          </p:val>
                                        </p:tav>
                                        <p:tav tm="100000">
                                          <p:val>
                                            <p:strVal val="#ppt_w"/>
                                          </p:val>
                                        </p:tav>
                                      </p:tavLst>
                                    </p:anim>
                                    <p:anim calcmode="lin" valueType="num">
                                      <p:cBhvr>
                                        <p:cTn id="125" dur="1000" fill="hold"/>
                                        <p:tgtEl>
                                          <p:spTgt spid="47"/>
                                        </p:tgtEl>
                                        <p:attrNameLst>
                                          <p:attrName>ppt_h</p:attrName>
                                        </p:attrNameLst>
                                      </p:cBhvr>
                                      <p:tavLst>
                                        <p:tav tm="0">
                                          <p:val>
                                            <p:strVal val="#ppt_h"/>
                                          </p:val>
                                        </p:tav>
                                        <p:tav tm="100000">
                                          <p:val>
                                            <p:strVal val="#ppt_h"/>
                                          </p:val>
                                        </p:tav>
                                      </p:tavLst>
                                    </p:anim>
                                    <p:animEffect transition="in" filter="fade">
                                      <p:cBhvr>
                                        <p:cTn id="126" dur="1000"/>
                                        <p:tgtEl>
                                          <p:spTgt spid="47"/>
                                        </p:tgtEl>
                                      </p:cBhvr>
                                    </p:animEffect>
                                  </p:childTnLst>
                                </p:cTn>
                              </p:par>
                            </p:childTnLst>
                          </p:cTn>
                        </p:par>
                      </p:childTnLst>
                    </p:cTn>
                  </p:par>
                  <p:par>
                    <p:cTn id="127" fill="hold">
                      <p:stCondLst>
                        <p:cond delay="indefinite"/>
                      </p:stCondLst>
                      <p:childTnLst>
                        <p:par>
                          <p:cTn id="128" fill="hold">
                            <p:stCondLst>
                              <p:cond delay="0"/>
                            </p:stCondLst>
                            <p:childTnLst>
                              <p:par>
                                <p:cTn id="129" presetID="3" presetClass="entr" presetSubtype="10" fill="hold" grpId="0" nodeType="click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blinds(horizontal)">
                                      <p:cBhvr>
                                        <p:cTn id="131" dur="500"/>
                                        <p:tgtEl>
                                          <p:spTgt spid="40"/>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grpId="0" nodeType="click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wipe(up)">
                                      <p:cBhvr>
                                        <p:cTn id="1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42" grpId="0" animBg="1"/>
      <p:bldP spid="42" grpId="1" animBg="1"/>
      <p:bldP spid="43" grpId="0" animBg="1"/>
      <p:bldP spid="43" grpId="1" animBg="1"/>
      <p:bldP spid="44" grpId="0" animBg="1"/>
      <p:bldP spid="44" grpId="1" animBg="1"/>
      <p:bldP spid="44" grpId="2" animBg="1"/>
      <p:bldP spid="48" grpId="0" animBg="1"/>
      <p:bldP spid="47" grpId="0" animBg="1"/>
      <p:bldP spid="39" grpId="0"/>
      <p:bldP spid="40" grpId="0" animBg="1"/>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lIns="111026" tIns="55513" rIns="111026" bIns="55513">
            <a:noAutofit/>
          </a:bodyPr>
          <a:lstStyle/>
          <a:p>
            <a:r>
              <a:rPr lang="en-US" sz="2900" dirty="0"/>
              <a:t>Block can be up to 4MB each	</a:t>
            </a:r>
          </a:p>
          <a:p>
            <a:pPr lvl="1"/>
            <a:r>
              <a:rPr lang="en-US" dirty="0"/>
              <a:t>Each block can be variable size</a:t>
            </a:r>
          </a:p>
          <a:p>
            <a:pPr lvl="1"/>
            <a:r>
              <a:rPr lang="en-US" dirty="0"/>
              <a:t>Each block has a 64 byte ID</a:t>
            </a:r>
          </a:p>
          <a:p>
            <a:pPr lvl="2"/>
            <a:r>
              <a:rPr lang="en-US" sz="2200" dirty="0"/>
              <a:t>Scoped by blob name and stored with the blob</a:t>
            </a:r>
          </a:p>
          <a:p>
            <a:r>
              <a:rPr lang="en-US" sz="2900" dirty="0"/>
              <a:t>Block operation</a:t>
            </a:r>
            <a:endParaRPr lang="en-US" sz="2900" dirty="0">
              <a:solidFill>
                <a:srgbClr val="0070C0"/>
              </a:solidFill>
            </a:endParaRPr>
          </a:p>
          <a:p>
            <a:pPr lvl="1"/>
            <a:r>
              <a:rPr lang="en-US" dirty="0">
                <a:solidFill>
                  <a:srgbClr val="0070C0"/>
                </a:solidFill>
              </a:rPr>
              <a:t>PutBlock</a:t>
            </a:r>
          </a:p>
          <a:p>
            <a:pPr lvl="2"/>
            <a:r>
              <a:rPr lang="en-US" sz="2200" dirty="0"/>
              <a:t>Puts an uncommitted block defined by the block ID for the blob </a:t>
            </a:r>
          </a:p>
          <a:p>
            <a:r>
              <a:rPr lang="en-US" sz="2900" dirty="0"/>
              <a:t>Block List Operations</a:t>
            </a:r>
          </a:p>
          <a:p>
            <a:pPr lvl="1"/>
            <a:r>
              <a:rPr lang="en-US" dirty="0">
                <a:solidFill>
                  <a:srgbClr val="0070C0"/>
                </a:solidFill>
              </a:rPr>
              <a:t>PutBlockList</a:t>
            </a:r>
          </a:p>
          <a:p>
            <a:pPr lvl="2"/>
            <a:r>
              <a:rPr lang="en-US" sz="2200" dirty="0"/>
              <a:t>Provide the list of blocks to comprise the readable version of the blob</a:t>
            </a:r>
          </a:p>
          <a:p>
            <a:pPr lvl="3"/>
            <a:r>
              <a:rPr lang="en-US" sz="2200" dirty="0"/>
              <a:t>Can use blocks from uncommitted or committed list to update blob</a:t>
            </a:r>
          </a:p>
          <a:p>
            <a:pPr lvl="1"/>
            <a:r>
              <a:rPr lang="en-US" dirty="0">
                <a:solidFill>
                  <a:srgbClr val="0070C0"/>
                </a:solidFill>
              </a:rPr>
              <a:t>GetBlockList</a:t>
            </a:r>
          </a:p>
          <a:p>
            <a:pPr lvl="2"/>
            <a:r>
              <a:rPr lang="en-US" sz="2400" dirty="0"/>
              <a:t>Returns the list of blocks, committed or uncommitted for a blob</a:t>
            </a:r>
          </a:p>
          <a:p>
            <a:pPr lvl="3"/>
            <a:r>
              <a:rPr lang="en-US" sz="2200" dirty="0"/>
              <a:t>Block ID and Size of Block is returned for each block</a:t>
            </a:r>
          </a:p>
          <a:p>
            <a:pPr lvl="2"/>
            <a:endParaRPr lang="en-US" sz="2200" dirty="0"/>
          </a:p>
        </p:txBody>
      </p:sp>
      <p:sp>
        <p:nvSpPr>
          <p:cNvPr id="2" name="Title 1"/>
          <p:cNvSpPr>
            <a:spLocks noGrp="1"/>
          </p:cNvSpPr>
          <p:nvPr>
            <p:ph type="title"/>
          </p:nvPr>
        </p:nvSpPr>
        <p:spPr/>
        <p:txBody>
          <a:bodyPr/>
          <a:lstStyle/>
          <a:p>
            <a:r>
              <a:rPr lang="en-US" dirty="0" smtClean="0"/>
              <a:t>Block Blob Details</a:t>
            </a:r>
            <a:endParaRPr lang="en-US" dirty="0"/>
          </a:p>
        </p:txBody>
      </p:sp>
    </p:spTree>
    <p:extLst>
      <p:ext uri="{BB962C8B-B14F-4D97-AF65-F5344CB8AC3E}">
        <p14:creationId xmlns:p14="http://schemas.microsoft.com/office/powerpoint/2010/main" val="95836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blinds(horizontal)">
                                      <p:cBhvr>
                                        <p:cTn id="18" dur="500"/>
                                        <p:tgtEl>
                                          <p:spTgt spid="3">
                                            <p:txEl>
                                              <p:pRg st="7" end="7"/>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blinds(horizontal)">
                                      <p:cBhvr>
                                        <p:cTn id="21" dur="500"/>
                                        <p:tgtEl>
                                          <p:spTgt spid="3">
                                            <p:txEl>
                                              <p:pRg st="8" end="8"/>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blinds(horizontal)">
                                      <p:cBhvr>
                                        <p:cTn id="24" dur="500"/>
                                        <p:tgtEl>
                                          <p:spTgt spid="3">
                                            <p:txEl>
                                              <p:pRg st="9" end="9"/>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blinds(horizontal)">
                                      <p:cBhvr>
                                        <p:cTn id="27" dur="500"/>
                                        <p:tgtEl>
                                          <p:spTgt spid="3">
                                            <p:txEl>
                                              <p:pRg st="10" end="1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11" end="11"/>
                                            </p:txEl>
                                          </p:spTgt>
                                        </p:tgtEl>
                                        <p:attrNameLst>
                                          <p:attrName>style.visibility</p:attrName>
                                        </p:attrNameLst>
                                      </p:cBhvr>
                                      <p:to>
                                        <p:strVal val="visible"/>
                                      </p:to>
                                    </p:set>
                                    <p:animEffect transition="in" filter="blinds(horizontal)">
                                      <p:cBhvr>
                                        <p:cTn id="30" dur="500"/>
                                        <p:tgtEl>
                                          <p:spTgt spid="3">
                                            <p:txEl>
                                              <p:pRg st="11" end="1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blinds(horizontal)">
                                      <p:cBhvr>
                                        <p:cTn id="33" dur="500"/>
                                        <p:tgtEl>
                                          <p:spTgt spid="3">
                                            <p:txEl>
                                              <p:pRg st="12" end="12"/>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13" end="13"/>
                                            </p:txEl>
                                          </p:spTgt>
                                        </p:tgtEl>
                                        <p:attrNameLst>
                                          <p:attrName>style.visibility</p:attrName>
                                        </p:attrNameLst>
                                      </p:cBhvr>
                                      <p:to>
                                        <p:strVal val="visible"/>
                                      </p:to>
                                    </p:set>
                                    <p:animEffect transition="in" filter="blinds(horizontal)">
                                      <p:cBhvr>
                                        <p:cTn id="36"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ontent Placeholder 2"/>
          <p:cNvSpPr>
            <a:spLocks noGrp="1"/>
          </p:cNvSpPr>
          <p:nvPr>
            <p:ph type="body" sz="quarter" idx="10"/>
          </p:nvPr>
        </p:nvSpPr>
        <p:spPr>
          <a:xfrm>
            <a:off x="5761038" y="1212850"/>
            <a:ext cx="6400800" cy="2025170"/>
          </a:xfrm>
          <a:prstGeom prst="rect">
            <a:avLst/>
          </a:prstGeom>
        </p:spPr>
        <p:txBody>
          <a:bodyPr lIns="111026" tIns="55513" rIns="111026" bIns="55513">
            <a:noAutofit/>
          </a:bodyPr>
          <a:lstStyle/>
          <a:p>
            <a:r>
              <a:rPr lang="en-US" sz="2000" dirty="0"/>
              <a:t>Create MyBlob</a:t>
            </a:r>
          </a:p>
          <a:p>
            <a:pPr lvl="1"/>
            <a:r>
              <a:rPr lang="en-US" sz="1800" dirty="0"/>
              <a:t>Specify Blob Size = 10 GBytes</a:t>
            </a:r>
          </a:p>
          <a:p>
            <a:pPr lvl="1"/>
            <a:endParaRPr lang="en-US" sz="1800" dirty="0"/>
          </a:p>
          <a:p>
            <a:r>
              <a:rPr lang="en-US" sz="2000" dirty="0"/>
              <a:t>Fixed Page Size = 512 bytes</a:t>
            </a:r>
          </a:p>
          <a:p>
            <a:pPr lvl="1">
              <a:buNone/>
            </a:pPr>
            <a:endParaRPr lang="en-US" sz="1800" dirty="0"/>
          </a:p>
          <a:p>
            <a:r>
              <a:rPr lang="en-US" sz="2000" dirty="0"/>
              <a:t>Random Access Operations</a:t>
            </a:r>
          </a:p>
          <a:p>
            <a:pPr lvl="1"/>
            <a:r>
              <a:rPr lang="en-US" sz="1800" dirty="0">
                <a:solidFill>
                  <a:srgbClr val="0070C0"/>
                </a:solidFill>
              </a:rPr>
              <a:t>PutPage[512, 2048)</a:t>
            </a:r>
          </a:p>
          <a:p>
            <a:pPr lvl="1"/>
            <a:r>
              <a:rPr lang="en-US" sz="1800" dirty="0">
                <a:solidFill>
                  <a:srgbClr val="0070C0"/>
                </a:solidFill>
              </a:rPr>
              <a:t>PutPage[0, 1024)</a:t>
            </a:r>
          </a:p>
          <a:p>
            <a:pPr lvl="1"/>
            <a:r>
              <a:rPr lang="en-US" sz="1800" dirty="0">
                <a:solidFill>
                  <a:srgbClr val="0070C0"/>
                </a:solidFill>
              </a:rPr>
              <a:t>ClearPage[512, 1536)</a:t>
            </a:r>
          </a:p>
          <a:p>
            <a:pPr lvl="1"/>
            <a:r>
              <a:rPr lang="en-US" sz="1800" dirty="0">
                <a:solidFill>
                  <a:srgbClr val="0070C0"/>
                </a:solidFill>
              </a:rPr>
              <a:t>PutPage[2048,2560)</a:t>
            </a:r>
          </a:p>
          <a:p>
            <a:pPr lvl="1"/>
            <a:endParaRPr lang="en-US" sz="1800" dirty="0"/>
          </a:p>
          <a:p>
            <a:r>
              <a:rPr lang="en-US" sz="2000" dirty="0">
                <a:solidFill>
                  <a:srgbClr val="0070C0"/>
                </a:solidFill>
              </a:rPr>
              <a:t>GetPageRange[0, 4096)</a:t>
            </a:r>
            <a:r>
              <a:rPr lang="en-US" sz="2000" dirty="0"/>
              <a:t> returns valid data ranges:</a:t>
            </a:r>
          </a:p>
          <a:p>
            <a:pPr lvl="1"/>
            <a:r>
              <a:rPr lang="en-US" sz="1800" dirty="0">
                <a:solidFill>
                  <a:srgbClr val="0070C0"/>
                </a:solidFill>
              </a:rPr>
              <a:t>[0,512) , [1536,2560)</a:t>
            </a:r>
          </a:p>
          <a:p>
            <a:pPr lvl="4"/>
            <a:endParaRPr lang="en-US" sz="1400" dirty="0"/>
          </a:p>
          <a:p>
            <a:r>
              <a:rPr lang="en-US" sz="2000" dirty="0">
                <a:solidFill>
                  <a:srgbClr val="0070C0"/>
                </a:solidFill>
              </a:rPr>
              <a:t>GetBlob[1000, 2048) </a:t>
            </a:r>
            <a:r>
              <a:rPr lang="en-US" sz="2000" dirty="0"/>
              <a:t>returns</a:t>
            </a:r>
          </a:p>
          <a:p>
            <a:pPr lvl="1"/>
            <a:r>
              <a:rPr lang="en-US" sz="1800" dirty="0"/>
              <a:t>All 0 for first 536 bytes</a:t>
            </a:r>
          </a:p>
          <a:p>
            <a:pPr lvl="1"/>
            <a:r>
              <a:rPr lang="en-US" sz="1800" dirty="0"/>
              <a:t>Next 512 bytes are data stored in </a:t>
            </a:r>
            <a:r>
              <a:rPr lang="en-US" sz="1800" dirty="0">
                <a:solidFill>
                  <a:srgbClr val="0070C0"/>
                </a:solidFill>
              </a:rPr>
              <a:t>[1536,2048)</a:t>
            </a:r>
          </a:p>
          <a:p>
            <a:endParaRPr lang="en-US" sz="2400" dirty="0"/>
          </a:p>
          <a:p>
            <a:pPr lvl="1"/>
            <a:endParaRPr lang="en-US" sz="1900" dirty="0"/>
          </a:p>
          <a:p>
            <a:pPr lvl="1"/>
            <a:endParaRPr lang="en-US" sz="1900" dirty="0"/>
          </a:p>
          <a:p>
            <a:pPr lvl="1"/>
            <a:endParaRPr lang="en-US" sz="1900" dirty="0"/>
          </a:p>
        </p:txBody>
      </p:sp>
      <p:sp>
        <p:nvSpPr>
          <p:cNvPr id="2" name="Title 1"/>
          <p:cNvSpPr>
            <a:spLocks noGrp="1"/>
          </p:cNvSpPr>
          <p:nvPr>
            <p:ph type="title"/>
          </p:nvPr>
        </p:nvSpPr>
        <p:spPr/>
        <p:txBody>
          <a:bodyPr>
            <a:normAutofit/>
          </a:bodyPr>
          <a:lstStyle/>
          <a:p>
            <a:r>
              <a:rPr lang="en-US" dirty="0" smtClean="0"/>
              <a:t>Page Blob</a:t>
            </a:r>
            <a:r>
              <a:rPr lang="en-US" dirty="0">
                <a:solidFill>
                  <a:srgbClr val="FFFF00"/>
                </a:solidFill>
              </a:rPr>
              <a:t> </a:t>
            </a:r>
            <a:r>
              <a:rPr lang="en-US" dirty="0" smtClean="0"/>
              <a:t>– Random Write</a:t>
            </a:r>
            <a:endParaRPr lang="en-US" dirty="0"/>
          </a:p>
        </p:txBody>
      </p:sp>
      <p:sp>
        <p:nvSpPr>
          <p:cNvPr id="22" name="TextBox 21"/>
          <p:cNvSpPr txBox="1"/>
          <p:nvPr/>
        </p:nvSpPr>
        <p:spPr>
          <a:xfrm rot="5400000">
            <a:off x="2257828" y="1709040"/>
            <a:ext cx="455053" cy="222718"/>
          </a:xfrm>
          <a:prstGeom prst="rect">
            <a:avLst/>
          </a:prstGeom>
          <a:noFill/>
        </p:spPr>
        <p:txBody>
          <a:bodyPr vert="vert270" wrap="none" lIns="111026" tIns="55513" rIns="111026" bIns="55513" rtlCol="0">
            <a:spAutoFit/>
          </a:bodyPr>
          <a:lstStyle/>
          <a:p>
            <a:r>
              <a:rPr lang="en-US" sz="1500" b="1" dirty="0">
                <a:solidFill>
                  <a:srgbClr val="FFFFFF"/>
                </a:solidFill>
              </a:rPr>
              <a:t>0</a:t>
            </a:r>
          </a:p>
        </p:txBody>
      </p:sp>
      <p:sp>
        <p:nvSpPr>
          <p:cNvPr id="59" name="Rectangle 58"/>
          <p:cNvSpPr/>
          <p:nvPr/>
        </p:nvSpPr>
        <p:spPr>
          <a:xfrm>
            <a:off x="1828246" y="5468541"/>
            <a:ext cx="758021" cy="342943"/>
          </a:xfrm>
          <a:prstGeom prst="rect">
            <a:avLst/>
          </a:prstGeom>
        </p:spPr>
        <p:txBody>
          <a:bodyPr wrap="none" lIns="111026" tIns="55513" rIns="111026" bIns="55513">
            <a:spAutoFit/>
          </a:bodyPr>
          <a:lstStyle/>
          <a:p>
            <a:r>
              <a:rPr lang="en-US" sz="1500" b="1" dirty="0">
                <a:solidFill>
                  <a:srgbClr val="FFFFFF"/>
                </a:solidFill>
              </a:rPr>
              <a:t>10 GB</a:t>
            </a:r>
            <a:endParaRPr lang="en-US" sz="1500" baseline="30000" dirty="0">
              <a:solidFill>
                <a:srgbClr val="FFFFFF"/>
              </a:solidFill>
            </a:endParaRPr>
          </a:p>
        </p:txBody>
      </p:sp>
      <p:grpSp>
        <p:nvGrpSpPr>
          <p:cNvPr id="38" name="Group 37"/>
          <p:cNvGrpSpPr/>
          <p:nvPr/>
        </p:nvGrpSpPr>
        <p:grpSpPr>
          <a:xfrm>
            <a:off x="1990365" y="1865207"/>
            <a:ext cx="2569674" cy="3730413"/>
            <a:chOff x="1463429" y="1828800"/>
            <a:chExt cx="1889370" cy="3657600"/>
          </a:xfrm>
        </p:grpSpPr>
        <p:sp>
          <p:nvSpPr>
            <p:cNvPr id="5" name="Rectangle 4"/>
            <p:cNvSpPr/>
            <p:nvPr/>
          </p:nvSpPr>
          <p:spPr>
            <a:xfrm rot="5400000">
              <a:off x="800099" y="2933700"/>
              <a:ext cx="3657600" cy="14478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r>
                <a:rPr lang="en-US" dirty="0" smtClean="0">
                  <a:solidFill>
                    <a:srgbClr val="FFFFFF"/>
                  </a:solidFill>
                </a:rPr>
                <a:t>10 GB Address Space</a:t>
              </a:r>
              <a:endParaRPr lang="en-US" dirty="0">
                <a:solidFill>
                  <a:srgbClr val="FFFFFF"/>
                </a:solidFill>
              </a:endParaRPr>
            </a:p>
          </p:txBody>
        </p:sp>
        <p:cxnSp>
          <p:nvCxnSpPr>
            <p:cNvPr id="26" name="Straight Connector 25"/>
            <p:cNvCxnSpPr/>
            <p:nvPr/>
          </p:nvCxnSpPr>
          <p:spPr>
            <a:xfrm rot="5400000">
              <a:off x="875507" y="4457701"/>
              <a:ext cx="1753393" cy="794"/>
            </a:xfrm>
            <a:prstGeom prst="line">
              <a:avLst/>
            </a:prstGeom>
            <a:ln w="508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1547444" y="2009001"/>
              <a:ext cx="379751" cy="316857"/>
            </a:xfrm>
            <a:prstGeom prst="rect">
              <a:avLst/>
            </a:prstGeom>
          </p:spPr>
          <p:txBody>
            <a:bodyPr wrap="none">
              <a:spAutoFit/>
            </a:bodyPr>
            <a:lstStyle/>
            <a:p>
              <a:r>
                <a:rPr lang="en-US" sz="1500" b="1" dirty="0">
                  <a:solidFill>
                    <a:srgbClr val="FFFFFF"/>
                  </a:solidFill>
                </a:rPr>
                <a:t>512</a:t>
              </a:r>
              <a:endParaRPr lang="en-US" sz="1500" dirty="0">
                <a:solidFill>
                  <a:srgbClr val="FFFFFF"/>
                </a:solidFill>
              </a:endParaRPr>
            </a:p>
          </p:txBody>
        </p:sp>
        <p:sp>
          <p:nvSpPr>
            <p:cNvPr id="34" name="Rectangle 33"/>
            <p:cNvSpPr/>
            <p:nvPr/>
          </p:nvSpPr>
          <p:spPr>
            <a:xfrm>
              <a:off x="1463429" y="2313801"/>
              <a:ext cx="461076" cy="316857"/>
            </a:xfrm>
            <a:prstGeom prst="rect">
              <a:avLst/>
            </a:prstGeom>
          </p:spPr>
          <p:txBody>
            <a:bodyPr wrap="none">
              <a:spAutoFit/>
            </a:bodyPr>
            <a:lstStyle/>
            <a:p>
              <a:r>
                <a:rPr lang="en-US" sz="1500" b="1" dirty="0">
                  <a:solidFill>
                    <a:srgbClr val="FFFFFF"/>
                  </a:solidFill>
                </a:rPr>
                <a:t>1024</a:t>
              </a:r>
              <a:endParaRPr lang="en-US" sz="1500" dirty="0">
                <a:solidFill>
                  <a:srgbClr val="FFFFFF"/>
                </a:solidFill>
              </a:endParaRPr>
            </a:p>
          </p:txBody>
        </p:sp>
        <p:cxnSp>
          <p:nvCxnSpPr>
            <p:cNvPr id="35" name="Straight Connector 34"/>
            <p:cNvCxnSpPr/>
            <p:nvPr/>
          </p:nvCxnSpPr>
          <p:spPr>
            <a:xfrm>
              <a:off x="1904999" y="21336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904999" y="42672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904999" y="45720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904999" y="24368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1904999" y="27416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904999" y="30464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904999" y="33512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904999" y="36560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904999" y="3960812"/>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1904999" y="48768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1904999" y="51816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1466442" y="2614245"/>
              <a:ext cx="461076" cy="316857"/>
            </a:xfrm>
            <a:prstGeom prst="rect">
              <a:avLst/>
            </a:prstGeom>
          </p:spPr>
          <p:txBody>
            <a:bodyPr wrap="none">
              <a:spAutoFit/>
            </a:bodyPr>
            <a:lstStyle/>
            <a:p>
              <a:r>
                <a:rPr lang="en-US" sz="1500" b="1" dirty="0">
                  <a:solidFill>
                    <a:srgbClr val="FFFFFF"/>
                  </a:solidFill>
                </a:rPr>
                <a:t>1536</a:t>
              </a:r>
              <a:endParaRPr lang="en-US" sz="1500" dirty="0">
                <a:solidFill>
                  <a:srgbClr val="FFFFFF"/>
                </a:solidFill>
              </a:endParaRPr>
            </a:p>
          </p:txBody>
        </p:sp>
        <p:sp>
          <p:nvSpPr>
            <p:cNvPr id="64" name="Rectangle 63"/>
            <p:cNvSpPr/>
            <p:nvPr/>
          </p:nvSpPr>
          <p:spPr>
            <a:xfrm>
              <a:off x="1474393" y="2919045"/>
              <a:ext cx="461076" cy="316857"/>
            </a:xfrm>
            <a:prstGeom prst="rect">
              <a:avLst/>
            </a:prstGeom>
          </p:spPr>
          <p:txBody>
            <a:bodyPr wrap="none">
              <a:spAutoFit/>
            </a:bodyPr>
            <a:lstStyle/>
            <a:p>
              <a:r>
                <a:rPr lang="en-US" sz="1500" b="1" dirty="0">
                  <a:solidFill>
                    <a:srgbClr val="FFFFFF"/>
                  </a:solidFill>
                </a:rPr>
                <a:t>2048</a:t>
              </a:r>
              <a:endParaRPr lang="en-US" sz="1500" dirty="0">
                <a:solidFill>
                  <a:srgbClr val="FFFFFF"/>
                </a:solidFill>
              </a:endParaRPr>
            </a:p>
          </p:txBody>
        </p:sp>
        <p:sp>
          <p:nvSpPr>
            <p:cNvPr id="65" name="Rectangle 64"/>
            <p:cNvSpPr/>
            <p:nvPr/>
          </p:nvSpPr>
          <p:spPr>
            <a:xfrm>
              <a:off x="1474393" y="3223845"/>
              <a:ext cx="461076" cy="316857"/>
            </a:xfrm>
            <a:prstGeom prst="rect">
              <a:avLst/>
            </a:prstGeom>
          </p:spPr>
          <p:txBody>
            <a:bodyPr wrap="none">
              <a:spAutoFit/>
            </a:bodyPr>
            <a:lstStyle/>
            <a:p>
              <a:r>
                <a:rPr lang="en-US" sz="1500" b="1" dirty="0">
                  <a:solidFill>
                    <a:srgbClr val="FFFFFF"/>
                  </a:solidFill>
                </a:rPr>
                <a:t>2560</a:t>
              </a:r>
              <a:endParaRPr lang="en-US" sz="1500" dirty="0">
                <a:solidFill>
                  <a:srgbClr val="FFFFFF"/>
                </a:solidFill>
              </a:endParaRPr>
            </a:p>
          </p:txBody>
        </p:sp>
      </p:grpSp>
      <p:sp>
        <p:nvSpPr>
          <p:cNvPr id="28" name="Rectangle 27"/>
          <p:cNvSpPr/>
          <p:nvPr/>
        </p:nvSpPr>
        <p:spPr>
          <a:xfrm rot="5400000">
            <a:off x="3109185" y="1657822"/>
            <a:ext cx="932603" cy="1969109"/>
          </a:xfrm>
          <a:prstGeom prst="rect">
            <a:avLst/>
          </a:prstGeom>
          <a:solidFill>
            <a:schemeClr val="accent4"/>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sp>
        <p:nvSpPr>
          <p:cNvPr id="67" name="Rectangle 66"/>
          <p:cNvSpPr/>
          <p:nvPr/>
        </p:nvSpPr>
        <p:spPr>
          <a:xfrm rot="5400000">
            <a:off x="3264619" y="1191520"/>
            <a:ext cx="621736" cy="1969109"/>
          </a:xfrm>
          <a:prstGeom prst="rect">
            <a:avLst/>
          </a:prstGeom>
          <a:solidFill>
            <a:schemeClr val="accent6">
              <a:lumMod val="75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grpSp>
        <p:nvGrpSpPr>
          <p:cNvPr id="3" name="Group 71"/>
          <p:cNvGrpSpPr/>
          <p:nvPr/>
        </p:nvGrpSpPr>
        <p:grpSpPr>
          <a:xfrm>
            <a:off x="2590932" y="2176074"/>
            <a:ext cx="1969109" cy="621736"/>
            <a:chOff x="3733800" y="1828800"/>
            <a:chExt cx="1447800" cy="306388"/>
          </a:xfrm>
        </p:grpSpPr>
        <p:sp>
          <p:nvSpPr>
            <p:cNvPr id="7" name="Rectangle 6"/>
            <p:cNvSpPr/>
            <p:nvPr/>
          </p:nvSpPr>
          <p:spPr>
            <a:xfrm rot="5400000">
              <a:off x="4305300" y="1257300"/>
              <a:ext cx="304800" cy="14478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09899"/>
              <a:endParaRPr lang="en-US" sz="2800" dirty="0">
                <a:solidFill>
                  <a:srgbClr val="FFFFFF"/>
                </a:solidFill>
              </a:endParaRPr>
            </a:p>
          </p:txBody>
        </p:sp>
        <p:cxnSp>
          <p:nvCxnSpPr>
            <p:cNvPr id="68" name="Straight Connector 67"/>
            <p:cNvCxnSpPr/>
            <p:nvPr/>
          </p:nvCxnSpPr>
          <p:spPr>
            <a:xfrm>
              <a:off x="3733800" y="19812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733800" y="21336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733800" y="1828800"/>
              <a:ext cx="1447800"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sp>
        <p:nvSpPr>
          <p:cNvPr id="100" name="Rectangle 99"/>
          <p:cNvSpPr/>
          <p:nvPr/>
        </p:nvSpPr>
        <p:spPr>
          <a:xfrm rot="5400000">
            <a:off x="3420053" y="2279557"/>
            <a:ext cx="310868" cy="1969109"/>
          </a:xfrm>
          <a:prstGeom prst="rect">
            <a:avLst/>
          </a:prstGeom>
          <a:solidFill>
            <a:srgbClr val="00B050"/>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11022" tIns="55511" rIns="111022" bIns="55511" numCol="1" rtlCol="0" anchor="ctr" anchorCtr="0" compatLnSpc="1">
            <a:prstTxWarp prst="textNoShape">
              <a:avLst/>
            </a:prstTxWarp>
          </a:bodyPr>
          <a:lstStyle/>
          <a:p>
            <a:pPr algn="ctr" defTabSz="1109899"/>
            <a:endParaRPr lang="en-US" sz="2800" dirty="0">
              <a:solidFill>
                <a:srgbClr val="FFFFFF"/>
              </a:solidFill>
            </a:endParaRPr>
          </a:p>
        </p:txBody>
      </p:sp>
      <p:grpSp>
        <p:nvGrpSpPr>
          <p:cNvPr id="4" name="Group 103"/>
          <p:cNvGrpSpPr/>
          <p:nvPr/>
        </p:nvGrpSpPr>
        <p:grpSpPr>
          <a:xfrm>
            <a:off x="4767315" y="1865207"/>
            <a:ext cx="207275" cy="1554339"/>
            <a:chOff x="3505200" y="1828800"/>
            <a:chExt cx="152400" cy="1524000"/>
          </a:xfrm>
        </p:grpSpPr>
        <p:sp>
          <p:nvSpPr>
            <p:cNvPr id="102" name="Right Brace 101"/>
            <p:cNvSpPr/>
            <p:nvPr/>
          </p:nvSpPr>
          <p:spPr>
            <a:xfrm>
              <a:off x="3505200" y="1828800"/>
              <a:ext cx="152400" cy="304800"/>
            </a:xfrm>
            <a:prstGeom prst="rightBrace">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sp>
          <p:nvSpPr>
            <p:cNvPr id="103" name="Right Brace 102"/>
            <p:cNvSpPr/>
            <p:nvPr/>
          </p:nvSpPr>
          <p:spPr>
            <a:xfrm>
              <a:off x="3505200" y="2743200"/>
              <a:ext cx="152400" cy="609600"/>
            </a:xfrm>
            <a:prstGeom prst="rightBrace">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FFFFFF"/>
                </a:solidFill>
              </a:endParaRPr>
            </a:p>
          </p:txBody>
        </p:sp>
      </p:grpSp>
      <p:sp>
        <p:nvSpPr>
          <p:cNvPr id="105" name="Right Brace 104"/>
          <p:cNvSpPr/>
          <p:nvPr/>
        </p:nvSpPr>
        <p:spPr>
          <a:xfrm>
            <a:off x="4767315" y="2402749"/>
            <a:ext cx="207275" cy="705929"/>
          </a:xfrm>
          <a:prstGeom prst="rightBrace">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lIns="111026" tIns="55513" rIns="111026" bIns="55513" rtlCol="0" anchor="ctr"/>
          <a:lstStyle/>
          <a:p>
            <a:pPr algn="ctr"/>
            <a:endParaRPr lang="en-US" dirty="0">
              <a:solidFill>
                <a:srgbClr val="FFFFFF"/>
              </a:solidFill>
            </a:endParaRPr>
          </a:p>
        </p:txBody>
      </p:sp>
    </p:spTree>
    <p:extLst>
      <p:ext uri="{BB962C8B-B14F-4D97-AF65-F5344CB8AC3E}">
        <p14:creationId xmlns:p14="http://schemas.microsoft.com/office/powerpoint/2010/main" val="47189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
                                            <p:txEl>
                                              <p:pRg st="0" end="0"/>
                                            </p:txEl>
                                          </p:spTgt>
                                        </p:tgtEl>
                                        <p:attrNameLst>
                                          <p:attrName>style.visibility</p:attrName>
                                        </p:attrNameLst>
                                      </p:cBhvr>
                                      <p:to>
                                        <p:strVal val="visible"/>
                                      </p:to>
                                    </p:set>
                                    <p:animEffect transition="in" filter="blinds(horizontal)">
                                      <p:cBhvr>
                                        <p:cTn id="7" dur="500"/>
                                        <p:tgtEl>
                                          <p:spTgt spid="6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
                                            <p:txEl>
                                              <p:pRg st="1" end="1"/>
                                            </p:txEl>
                                          </p:spTgt>
                                        </p:tgtEl>
                                        <p:attrNameLst>
                                          <p:attrName>style.visibility</p:attrName>
                                        </p:attrNameLst>
                                      </p:cBhvr>
                                      <p:to>
                                        <p:strVal val="visible"/>
                                      </p:to>
                                    </p:set>
                                    <p:animEffect transition="in" filter="blinds(horizontal)">
                                      <p:cBhvr>
                                        <p:cTn id="10" dur="500"/>
                                        <p:tgtEl>
                                          <p:spTgt spid="6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3" presetClass="entr" presetSubtype="1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blinds(horizontal)">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1">
                                            <p:txEl>
                                              <p:pRg st="3" end="3"/>
                                            </p:txEl>
                                          </p:spTgt>
                                        </p:tgtEl>
                                        <p:attrNameLst>
                                          <p:attrName>style.visibility</p:attrName>
                                        </p:attrNameLst>
                                      </p:cBhvr>
                                      <p:to>
                                        <p:strVal val="visible"/>
                                      </p:to>
                                    </p:set>
                                    <p:animEffect transition="in" filter="blinds(horizontal)">
                                      <p:cBhvr>
                                        <p:cTn id="25" dur="500"/>
                                        <p:tgtEl>
                                          <p:spTgt spid="61">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61">
                                            <p:txEl>
                                              <p:pRg st="5" end="5"/>
                                            </p:txEl>
                                          </p:spTgt>
                                        </p:tgtEl>
                                        <p:attrNameLst>
                                          <p:attrName>style.visibility</p:attrName>
                                        </p:attrNameLst>
                                      </p:cBhvr>
                                      <p:to>
                                        <p:strVal val="visible"/>
                                      </p:to>
                                    </p:set>
                                    <p:animEffect transition="in" filter="blinds(horizontal)">
                                      <p:cBhvr>
                                        <p:cTn id="30" dur="500"/>
                                        <p:tgtEl>
                                          <p:spTgt spid="61">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
                                            <p:txEl>
                                              <p:pRg st="6" end="6"/>
                                            </p:txEl>
                                          </p:spTgt>
                                        </p:tgtEl>
                                        <p:attrNameLst>
                                          <p:attrName>style.visibility</p:attrName>
                                        </p:attrNameLst>
                                      </p:cBhvr>
                                      <p:to>
                                        <p:strVal val="visible"/>
                                      </p:to>
                                    </p:set>
                                  </p:childTnLst>
                                </p:cTn>
                              </p:par>
                            </p:childTnLst>
                          </p:cTn>
                        </p:par>
                        <p:par>
                          <p:cTn id="35" fill="hold">
                            <p:stCondLst>
                              <p:cond delay="0"/>
                            </p:stCondLst>
                            <p:childTnLst>
                              <p:par>
                                <p:cTn id="36" presetID="2" presetClass="entr" presetSubtype="2"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1+#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61">
                                            <p:txEl>
                                              <p:pRg st="7" end="7"/>
                                            </p:txEl>
                                          </p:spTgt>
                                        </p:tgtEl>
                                        <p:attrNameLst>
                                          <p:attrName>style.visibility</p:attrName>
                                        </p:attrNameLst>
                                      </p:cBhvr>
                                      <p:to>
                                        <p:strVal val="visible"/>
                                      </p:to>
                                    </p:set>
                                  </p:childTnLst>
                                </p:cTn>
                              </p:par>
                            </p:childTnLst>
                          </p:cTn>
                        </p:par>
                        <p:par>
                          <p:cTn id="44" fill="hold">
                            <p:stCondLst>
                              <p:cond delay="0"/>
                            </p:stCondLst>
                            <p:childTnLst>
                              <p:par>
                                <p:cTn id="45" presetID="2" presetClass="entr" presetSubtype="2"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500" fill="hold"/>
                                        <p:tgtEl>
                                          <p:spTgt spid="67"/>
                                        </p:tgtEl>
                                        <p:attrNameLst>
                                          <p:attrName>ppt_x</p:attrName>
                                        </p:attrNameLst>
                                      </p:cBhvr>
                                      <p:tavLst>
                                        <p:tav tm="0">
                                          <p:val>
                                            <p:strVal val="1+#ppt_w/2"/>
                                          </p:val>
                                        </p:tav>
                                        <p:tav tm="100000">
                                          <p:val>
                                            <p:strVal val="#ppt_x"/>
                                          </p:val>
                                        </p:tav>
                                      </p:tavLst>
                                    </p:anim>
                                    <p:anim calcmode="lin" valueType="num">
                                      <p:cBhvr additive="base">
                                        <p:cTn id="48"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1">
                                            <p:txEl>
                                              <p:pRg st="8" end="8"/>
                                            </p:txEl>
                                          </p:spTgt>
                                        </p:tgtEl>
                                        <p:attrNameLst>
                                          <p:attrName>style.visibility</p:attrName>
                                        </p:attrNameLst>
                                      </p:cBhvr>
                                      <p:to>
                                        <p:strVal val="visible"/>
                                      </p:to>
                                    </p:set>
                                  </p:childTnLst>
                                </p:cTn>
                              </p:par>
                            </p:childTnLst>
                          </p:cTn>
                        </p:par>
                        <p:par>
                          <p:cTn id="53" fill="hold">
                            <p:stCondLst>
                              <p:cond delay="0"/>
                            </p:stCondLst>
                            <p:childTnLst>
                              <p:par>
                                <p:cTn id="54" presetID="3" presetClass="entr" presetSubtype="5"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blinds(vertical)">
                                      <p:cBhvr>
                                        <p:cTn id="56" dur="500"/>
                                        <p:tgtEl>
                                          <p:spTgt spid="3"/>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1">
                                            <p:txEl>
                                              <p:pRg st="9" end="9"/>
                                            </p:txEl>
                                          </p:spTgt>
                                        </p:tgtEl>
                                        <p:attrNameLst>
                                          <p:attrName>style.visibility</p:attrName>
                                        </p:attrNameLst>
                                      </p:cBhvr>
                                      <p:to>
                                        <p:strVal val="visible"/>
                                      </p:to>
                                    </p:set>
                                  </p:childTnLst>
                                </p:cTn>
                              </p:par>
                            </p:childTnLst>
                          </p:cTn>
                        </p:par>
                        <p:par>
                          <p:cTn id="61" fill="hold">
                            <p:stCondLst>
                              <p:cond delay="0"/>
                            </p:stCondLst>
                            <p:childTnLst>
                              <p:par>
                                <p:cTn id="62" presetID="2" presetClass="entr" presetSubtype="2" fill="hold" grpId="0" nodeType="afterEffect">
                                  <p:stCondLst>
                                    <p:cond delay="0"/>
                                  </p:stCondLst>
                                  <p:childTnLst>
                                    <p:set>
                                      <p:cBhvr>
                                        <p:cTn id="63" dur="1" fill="hold">
                                          <p:stCondLst>
                                            <p:cond delay="0"/>
                                          </p:stCondLst>
                                        </p:cTn>
                                        <p:tgtEl>
                                          <p:spTgt spid="100"/>
                                        </p:tgtEl>
                                        <p:attrNameLst>
                                          <p:attrName>style.visibility</p:attrName>
                                        </p:attrNameLst>
                                      </p:cBhvr>
                                      <p:to>
                                        <p:strVal val="visible"/>
                                      </p:to>
                                    </p:set>
                                    <p:anim calcmode="lin" valueType="num">
                                      <p:cBhvr additive="base">
                                        <p:cTn id="64" dur="500" fill="hold"/>
                                        <p:tgtEl>
                                          <p:spTgt spid="100"/>
                                        </p:tgtEl>
                                        <p:attrNameLst>
                                          <p:attrName>ppt_x</p:attrName>
                                        </p:attrNameLst>
                                      </p:cBhvr>
                                      <p:tavLst>
                                        <p:tav tm="0">
                                          <p:val>
                                            <p:strVal val="1+#ppt_w/2"/>
                                          </p:val>
                                        </p:tav>
                                        <p:tav tm="100000">
                                          <p:val>
                                            <p:strVal val="#ppt_x"/>
                                          </p:val>
                                        </p:tav>
                                      </p:tavLst>
                                    </p:anim>
                                    <p:anim calcmode="lin" valueType="num">
                                      <p:cBhvr additive="base">
                                        <p:cTn id="65" dur="5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61">
                                            <p:txEl>
                                              <p:pRg st="11" end="11"/>
                                            </p:txEl>
                                          </p:spTgt>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61">
                                            <p:txEl>
                                              <p:pRg st="12" end="12"/>
                                            </p:txEl>
                                          </p:spTgt>
                                        </p:tgtEl>
                                        <p:attrNameLst>
                                          <p:attrName>style.visibility</p:attrName>
                                        </p:attrNameLst>
                                      </p:cBhvr>
                                      <p:to>
                                        <p:strVal val="visible"/>
                                      </p:to>
                                    </p:set>
                                  </p:childTnLst>
                                </p:cTn>
                              </p:par>
                            </p:childTnLst>
                          </p:cTn>
                        </p:par>
                        <p:par>
                          <p:cTn id="72" fill="hold">
                            <p:stCondLst>
                              <p:cond delay="0"/>
                            </p:stCondLst>
                            <p:childTnLst>
                              <p:par>
                                <p:cTn id="73" presetID="1" presetClass="entr" presetSubtype="0"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61">
                                            <p:txEl>
                                              <p:pRg st="14" end="14"/>
                                            </p:txEl>
                                          </p:spTgt>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61">
                                            <p:txEl>
                                              <p:pRg st="15" end="15"/>
                                            </p:txEl>
                                          </p:spTgt>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61">
                                            <p:txEl>
                                              <p:pRg st="16" end="16"/>
                                            </p:txEl>
                                          </p:spTgt>
                                        </p:tgtEl>
                                        <p:attrNameLst>
                                          <p:attrName>style.visibility</p:attrName>
                                        </p:attrNameLst>
                                      </p:cBhvr>
                                      <p:to>
                                        <p:strVal val="visible"/>
                                      </p:to>
                                    </p:set>
                                  </p:childTnLst>
                                </p:cTn>
                              </p:par>
                              <p:par>
                                <p:cTn id="83" presetID="3" presetClass="exit" presetSubtype="10" fill="hold" nodeType="withEffect">
                                  <p:stCondLst>
                                    <p:cond delay="0"/>
                                  </p:stCondLst>
                                  <p:childTnLst>
                                    <p:animEffect transition="out" filter="blinds(horizontal)">
                                      <p:cBhvr>
                                        <p:cTn id="84" dur="500"/>
                                        <p:tgtEl>
                                          <p:spTgt spid="4"/>
                                        </p:tgtEl>
                                      </p:cBhvr>
                                    </p:animEffect>
                                    <p:set>
                                      <p:cBhvr>
                                        <p:cTn id="85" dur="1" fill="hold">
                                          <p:stCondLst>
                                            <p:cond delay="499"/>
                                          </p:stCondLst>
                                        </p:cTn>
                                        <p:tgtEl>
                                          <p:spTgt spid="4"/>
                                        </p:tgtEl>
                                        <p:attrNameLst>
                                          <p:attrName>style.visibility</p:attrName>
                                        </p:attrNameLst>
                                      </p:cBhvr>
                                      <p:to>
                                        <p:strVal val="hidden"/>
                                      </p:to>
                                    </p:set>
                                  </p:childTnLst>
                                </p:cTn>
                              </p:par>
                            </p:childTnLst>
                          </p:cTn>
                        </p:par>
                        <p:par>
                          <p:cTn id="86" fill="hold">
                            <p:stCondLst>
                              <p:cond delay="500"/>
                            </p:stCondLst>
                            <p:childTnLst>
                              <p:par>
                                <p:cTn id="87" presetID="17" presetClass="entr" presetSubtype="1" fill="hold" grpId="0" nodeType="afterEffect">
                                  <p:stCondLst>
                                    <p:cond delay="0"/>
                                  </p:stCondLst>
                                  <p:childTnLst>
                                    <p:set>
                                      <p:cBhvr>
                                        <p:cTn id="88" dur="1" fill="hold">
                                          <p:stCondLst>
                                            <p:cond delay="0"/>
                                          </p:stCondLst>
                                        </p:cTn>
                                        <p:tgtEl>
                                          <p:spTgt spid="105"/>
                                        </p:tgtEl>
                                        <p:attrNameLst>
                                          <p:attrName>style.visibility</p:attrName>
                                        </p:attrNameLst>
                                      </p:cBhvr>
                                      <p:to>
                                        <p:strVal val="visible"/>
                                      </p:to>
                                    </p:set>
                                    <p:anim calcmode="lin" valueType="num">
                                      <p:cBhvr>
                                        <p:cTn id="89" dur="500" fill="hold"/>
                                        <p:tgtEl>
                                          <p:spTgt spid="105"/>
                                        </p:tgtEl>
                                        <p:attrNameLst>
                                          <p:attrName>ppt_x</p:attrName>
                                        </p:attrNameLst>
                                      </p:cBhvr>
                                      <p:tavLst>
                                        <p:tav tm="0">
                                          <p:val>
                                            <p:strVal val="#ppt_x"/>
                                          </p:val>
                                        </p:tav>
                                        <p:tav tm="100000">
                                          <p:val>
                                            <p:strVal val="#ppt_x"/>
                                          </p:val>
                                        </p:tav>
                                      </p:tavLst>
                                    </p:anim>
                                    <p:anim calcmode="lin" valueType="num">
                                      <p:cBhvr>
                                        <p:cTn id="90" dur="500" fill="hold"/>
                                        <p:tgtEl>
                                          <p:spTgt spid="105"/>
                                        </p:tgtEl>
                                        <p:attrNameLst>
                                          <p:attrName>ppt_y</p:attrName>
                                        </p:attrNameLst>
                                      </p:cBhvr>
                                      <p:tavLst>
                                        <p:tav tm="0">
                                          <p:val>
                                            <p:strVal val="#ppt_y-#ppt_h/2"/>
                                          </p:val>
                                        </p:tav>
                                        <p:tav tm="100000">
                                          <p:val>
                                            <p:strVal val="#ppt_y"/>
                                          </p:val>
                                        </p:tav>
                                      </p:tavLst>
                                    </p:anim>
                                    <p:anim calcmode="lin" valueType="num">
                                      <p:cBhvr>
                                        <p:cTn id="91" dur="500" fill="hold"/>
                                        <p:tgtEl>
                                          <p:spTgt spid="105"/>
                                        </p:tgtEl>
                                        <p:attrNameLst>
                                          <p:attrName>ppt_w</p:attrName>
                                        </p:attrNameLst>
                                      </p:cBhvr>
                                      <p:tavLst>
                                        <p:tav tm="0">
                                          <p:val>
                                            <p:strVal val="#ppt_w"/>
                                          </p:val>
                                        </p:tav>
                                        <p:tav tm="100000">
                                          <p:val>
                                            <p:strVal val="#ppt_w"/>
                                          </p:val>
                                        </p:tav>
                                      </p:tavLst>
                                    </p:anim>
                                    <p:anim calcmode="lin" valueType="num">
                                      <p:cBhvr>
                                        <p:cTn id="92" dur="500" fill="hold"/>
                                        <p:tgtEl>
                                          <p:spTgt spid="10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9" grpId="0"/>
      <p:bldP spid="28" grpId="0" animBg="1"/>
      <p:bldP spid="67" grpId="0" animBg="1"/>
      <p:bldP spid="100" grpId="0" animBg="1"/>
      <p:bldP spid="10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br>
              <a:rPr lang="en-US" dirty="0" smtClean="0"/>
            </a:br>
            <a:endParaRPr lang="en-US" dirty="0"/>
          </a:p>
        </p:txBody>
      </p:sp>
    </p:spTree>
    <p:extLst>
      <p:ext uri="{BB962C8B-B14F-4D97-AF65-F5344CB8AC3E}">
        <p14:creationId xmlns:p14="http://schemas.microsoft.com/office/powerpoint/2010/main" val="280844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lIns="111026" tIns="55513" rIns="111026" bIns="55513">
            <a:noAutofit/>
          </a:bodyPr>
          <a:lstStyle/>
          <a:p>
            <a:r>
              <a:rPr lang="en-US" sz="2800" dirty="0"/>
              <a:t>Page Blob is created with a Max Blob Size</a:t>
            </a:r>
          </a:p>
          <a:p>
            <a:pPr lvl="1"/>
            <a:r>
              <a:rPr lang="en-US" sz="2000" dirty="0"/>
              <a:t>Can change the max size of the blob at anytime.</a:t>
            </a:r>
          </a:p>
          <a:p>
            <a:r>
              <a:rPr lang="en-US" sz="2800" dirty="0"/>
              <a:t>Address space is broken up into fixed sized 512 byte pages for updates</a:t>
            </a:r>
          </a:p>
          <a:p>
            <a:r>
              <a:rPr lang="en-US" sz="2800" dirty="0"/>
              <a:t>Page update operations – must be page aligned</a:t>
            </a:r>
          </a:p>
          <a:p>
            <a:pPr lvl="1"/>
            <a:r>
              <a:rPr lang="en-US" sz="2000" dirty="0">
                <a:solidFill>
                  <a:srgbClr val="0070C0"/>
                </a:solidFill>
              </a:rPr>
              <a:t>PutPage </a:t>
            </a:r>
            <a:r>
              <a:rPr lang="en-US" sz="2000" dirty="0">
                <a:solidFill>
                  <a:schemeClr val="tx1"/>
                </a:solidFill>
              </a:rPr>
              <a:t>- limited to 4MB</a:t>
            </a:r>
            <a:endParaRPr lang="en-US" sz="2000" dirty="0">
              <a:solidFill>
                <a:srgbClr val="FFC000"/>
              </a:solidFill>
            </a:endParaRPr>
          </a:p>
          <a:p>
            <a:pPr lvl="2"/>
            <a:r>
              <a:rPr lang="en-US" sz="1800" dirty="0"/>
              <a:t>Overwrite range of pages starting at the specified offset</a:t>
            </a:r>
          </a:p>
          <a:p>
            <a:pPr lvl="1"/>
            <a:r>
              <a:rPr lang="en-US" sz="2000" dirty="0">
                <a:solidFill>
                  <a:srgbClr val="0070C0"/>
                </a:solidFill>
              </a:rPr>
              <a:t>ClearPage </a:t>
            </a:r>
            <a:r>
              <a:rPr lang="en-US" sz="2000" dirty="0">
                <a:solidFill>
                  <a:schemeClr val="tx1"/>
                </a:solidFill>
              </a:rPr>
              <a:t>- can specify up to max size of blob</a:t>
            </a:r>
            <a:endParaRPr lang="en-US" sz="2000" dirty="0">
              <a:solidFill>
                <a:srgbClr val="FFC000"/>
              </a:solidFill>
            </a:endParaRPr>
          </a:p>
          <a:p>
            <a:pPr lvl="2"/>
            <a:r>
              <a:rPr lang="en-US" sz="1800" dirty="0">
                <a:solidFill>
                  <a:schemeClr val="tx1"/>
                </a:solidFill>
              </a:rPr>
              <a:t>Clear range of pages at the offset</a:t>
            </a:r>
          </a:p>
          <a:p>
            <a:r>
              <a:rPr lang="en-US" sz="2800" dirty="0"/>
              <a:t>Reading a Page Blob</a:t>
            </a:r>
          </a:p>
          <a:p>
            <a:pPr lvl="1"/>
            <a:r>
              <a:rPr lang="en-US" sz="2000" dirty="0">
                <a:solidFill>
                  <a:srgbClr val="0070C0"/>
                </a:solidFill>
              </a:rPr>
              <a:t>GetBlob </a:t>
            </a:r>
            <a:r>
              <a:rPr lang="en-US" sz="2000" dirty="0"/>
              <a:t>– can read from any byte offset for any valid range</a:t>
            </a:r>
          </a:p>
          <a:p>
            <a:r>
              <a:rPr lang="en-US" sz="2800" dirty="0"/>
              <a:t>What parts of the Page Blob have stored pages in them</a:t>
            </a:r>
          </a:p>
          <a:p>
            <a:pPr lvl="1"/>
            <a:r>
              <a:rPr lang="en-US" sz="2000" dirty="0" err="1" smtClean="0">
                <a:solidFill>
                  <a:srgbClr val="0070C0"/>
                </a:solidFill>
              </a:rPr>
              <a:t>GetPageRanges</a:t>
            </a:r>
            <a:endParaRPr lang="en-US" sz="2000" dirty="0">
              <a:solidFill>
                <a:srgbClr val="0070C0"/>
              </a:solidFill>
            </a:endParaRPr>
          </a:p>
          <a:p>
            <a:pPr lvl="2"/>
            <a:r>
              <a:rPr lang="en-US" dirty="0"/>
              <a:t>Get valid page ranges in the blob</a:t>
            </a:r>
          </a:p>
          <a:p>
            <a:r>
              <a:rPr lang="en-US" sz="2800" dirty="0"/>
              <a:t>Only charged for pages with data stored in them</a:t>
            </a:r>
          </a:p>
        </p:txBody>
      </p:sp>
      <p:sp>
        <p:nvSpPr>
          <p:cNvPr id="2" name="Title 1"/>
          <p:cNvSpPr>
            <a:spLocks noGrp="1"/>
          </p:cNvSpPr>
          <p:nvPr>
            <p:ph type="title"/>
          </p:nvPr>
        </p:nvSpPr>
        <p:spPr/>
        <p:txBody>
          <a:bodyPr/>
          <a:lstStyle/>
          <a:p>
            <a:r>
              <a:rPr lang="en-US" dirty="0" smtClean="0"/>
              <a:t>Page Blob Details</a:t>
            </a:r>
            <a:endParaRPr lang="en-US" dirty="0"/>
          </a:p>
        </p:txBody>
      </p:sp>
    </p:spTree>
    <p:extLst>
      <p:ext uri="{BB962C8B-B14F-4D97-AF65-F5344CB8AC3E}">
        <p14:creationId xmlns:p14="http://schemas.microsoft.com/office/powerpoint/2010/main" val="287351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blinds(horizontal)">
                                      <p:cBhvr>
                                        <p:cTn id="19" dur="500"/>
                                        <p:tgtEl>
                                          <p:spTgt spid="3">
                                            <p:txEl>
                                              <p:pRg st="7" end="7"/>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blinds(horizontal)">
                                      <p:cBhvr>
                                        <p:cTn id="25" dur="500"/>
                                        <p:tgtEl>
                                          <p:spTgt spid="3">
                                            <p:txEl>
                                              <p:pRg st="9" end="9"/>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blinds(horizontal)">
                                      <p:cBhvr>
                                        <p:cTn id="28" dur="500"/>
                                        <p:tgtEl>
                                          <p:spTgt spid="3">
                                            <p:txEl>
                                              <p:pRg st="10" end="10"/>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blinds(horizontal)">
                                      <p:cBhvr>
                                        <p:cTn id="31" dur="500"/>
                                        <p:tgtEl>
                                          <p:spTgt spid="3">
                                            <p:txEl>
                                              <p:pRg st="11" end="11"/>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blinds(horizontal)">
                                      <p:cBhvr>
                                        <p:cTn id="34" dur="500"/>
                                        <p:tgtEl>
                                          <p:spTgt spid="3">
                                            <p:txEl>
                                              <p:pRg st="12" end="1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animEffect transition="in" filter="blinds(horizontal)">
                                      <p:cBhvr>
                                        <p:cTn id="39"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dirty="0">
                <a:gradFill>
                  <a:gsLst>
                    <a:gs pos="0">
                      <a:schemeClr val="tx1"/>
                    </a:gs>
                    <a:gs pos="100000">
                      <a:schemeClr val="tx1"/>
                    </a:gs>
                  </a:gsLst>
                  <a:lin ang="5400000" scaled="0"/>
                </a:gradFill>
                <a:latin typeface="+mn-lt"/>
              </a:rPr>
              <a:t>Move legacy applications easily to cloud </a:t>
            </a:r>
          </a:p>
          <a:p>
            <a:endParaRPr lang="en-US" sz="1050" dirty="0">
              <a:gradFill>
                <a:gsLst>
                  <a:gs pos="0">
                    <a:schemeClr val="tx1"/>
                  </a:gs>
                  <a:gs pos="100000">
                    <a:schemeClr val="tx1"/>
                  </a:gs>
                </a:gsLst>
                <a:lin ang="5400000" scaled="0"/>
              </a:gradFill>
              <a:latin typeface="+mn-lt"/>
            </a:endParaRPr>
          </a:p>
          <a:p>
            <a:r>
              <a:rPr lang="en-US" sz="3200" dirty="0">
                <a:gradFill>
                  <a:gsLst>
                    <a:gs pos="0">
                      <a:schemeClr val="tx1"/>
                    </a:gs>
                    <a:gs pos="100000">
                      <a:schemeClr val="tx1"/>
                    </a:gs>
                  </a:gsLst>
                  <a:lin ang="5400000" scaled="0"/>
                </a:gradFill>
                <a:latin typeface="+mn-lt"/>
              </a:rPr>
              <a:t>IaaS</a:t>
            </a:r>
          </a:p>
          <a:p>
            <a:pPr lvl="1"/>
            <a:r>
              <a:rPr lang="en-US" dirty="0">
                <a:gradFill>
                  <a:gsLst>
                    <a:gs pos="0">
                      <a:schemeClr val="tx1"/>
                    </a:gs>
                    <a:gs pos="100000">
                      <a:schemeClr val="tx1"/>
                    </a:gs>
                  </a:gsLst>
                  <a:lin ang="5400000" scaled="0"/>
                </a:gradFill>
              </a:rPr>
              <a:t>Disks:  OS and multiple data disks associated with VM. Network mounted durable drives</a:t>
            </a:r>
          </a:p>
          <a:p>
            <a:pPr lvl="2"/>
            <a:endParaRPr lang="en-US" sz="900" dirty="0">
              <a:gradFill>
                <a:gsLst>
                  <a:gs pos="0">
                    <a:schemeClr val="tx1"/>
                  </a:gs>
                  <a:gs pos="100000">
                    <a:schemeClr val="tx1"/>
                  </a:gs>
                </a:gsLst>
                <a:lin ang="5400000" scaled="0"/>
              </a:gradFill>
            </a:endParaRPr>
          </a:p>
          <a:p>
            <a:r>
              <a:rPr lang="en-US" sz="3200" dirty="0">
                <a:gradFill>
                  <a:gsLst>
                    <a:gs pos="0">
                      <a:schemeClr val="tx1"/>
                    </a:gs>
                    <a:gs pos="100000">
                      <a:schemeClr val="tx1"/>
                    </a:gs>
                  </a:gsLst>
                  <a:lin ang="5400000" scaled="0"/>
                </a:gradFill>
                <a:latin typeface="+mn-lt"/>
              </a:rPr>
              <a:t>PaaS</a:t>
            </a:r>
          </a:p>
          <a:p>
            <a:pPr lvl="1"/>
            <a:r>
              <a:rPr lang="en-US" dirty="0">
                <a:gradFill>
                  <a:gsLst>
                    <a:gs pos="0">
                      <a:schemeClr val="tx1"/>
                    </a:gs>
                    <a:gs pos="100000">
                      <a:schemeClr val="tx1"/>
                    </a:gs>
                  </a:gsLst>
                  <a:lin ang="5400000" scaled="0"/>
                </a:gradFill>
              </a:rPr>
              <a:t>Drives: </a:t>
            </a:r>
            <a:r>
              <a:rPr lang="en-US" dirty="0"/>
              <a:t>Dynamically mount network attached single volume VHDs</a:t>
            </a:r>
            <a:endParaRPr lang="en-US" dirty="0">
              <a:gradFill>
                <a:gsLst>
                  <a:gs pos="0">
                    <a:schemeClr val="tx1"/>
                  </a:gs>
                  <a:gs pos="100000">
                    <a:schemeClr val="tx1"/>
                  </a:gs>
                </a:gsLst>
                <a:lin ang="5400000" scaled="0"/>
              </a:gradFill>
            </a:endParaRPr>
          </a:p>
          <a:p>
            <a:pPr lvl="1"/>
            <a:endParaRPr lang="en-US" sz="1050" dirty="0">
              <a:gradFill>
                <a:gsLst>
                  <a:gs pos="0">
                    <a:schemeClr val="tx1"/>
                  </a:gs>
                  <a:gs pos="100000">
                    <a:schemeClr val="tx1"/>
                  </a:gs>
                </a:gsLst>
                <a:lin ang="5400000" scaled="0"/>
              </a:gradFill>
            </a:endParaRPr>
          </a:p>
          <a:p>
            <a:r>
              <a:rPr lang="en-US" sz="3200" dirty="0">
                <a:gradFill>
                  <a:gsLst>
                    <a:gs pos="0">
                      <a:schemeClr val="tx1"/>
                    </a:gs>
                    <a:gs pos="100000">
                      <a:schemeClr val="tx1"/>
                    </a:gs>
                  </a:gsLst>
                  <a:lin ang="5400000" scaled="0"/>
                </a:gradFill>
                <a:latin typeface="+mn-lt"/>
              </a:rPr>
              <a:t>Drives &amp; Disks</a:t>
            </a:r>
          </a:p>
          <a:p>
            <a:pPr lvl="1"/>
            <a:r>
              <a:rPr lang="en-US" dirty="0">
                <a:gradFill>
                  <a:gsLst>
                    <a:gs pos="0">
                      <a:schemeClr val="tx1"/>
                    </a:gs>
                    <a:gs pos="100000">
                      <a:schemeClr val="tx1"/>
                    </a:gs>
                  </a:gsLst>
                  <a:lin ang="5400000" scaled="0"/>
                </a:gradFill>
              </a:rPr>
              <a:t>Fixed formatted VHD</a:t>
            </a:r>
          </a:p>
          <a:p>
            <a:pPr lvl="1"/>
            <a:r>
              <a:rPr lang="en-US" dirty="0">
                <a:gradFill>
                  <a:gsLst>
                    <a:gs pos="0">
                      <a:schemeClr val="tx1"/>
                    </a:gs>
                    <a:gs pos="100000">
                      <a:schemeClr val="tx1"/>
                    </a:gs>
                  </a:gsLst>
                  <a:lin ang="5400000" scaled="0"/>
                </a:gradFill>
              </a:rPr>
              <a:t>Stored using page blobs </a:t>
            </a:r>
          </a:p>
          <a:p>
            <a:pPr lvl="2"/>
            <a:r>
              <a:rPr lang="en-US" dirty="0">
                <a:gradFill>
                  <a:gsLst>
                    <a:gs pos="0">
                      <a:schemeClr val="tx1"/>
                    </a:gs>
                    <a:gs pos="100000">
                      <a:schemeClr val="tx1"/>
                    </a:gs>
                  </a:gsLst>
                  <a:lin ang="5400000" scaled="0"/>
                </a:gradFill>
              </a:rPr>
              <a:t>All flushed and un-buffered writes are made durable</a:t>
            </a:r>
          </a:p>
          <a:p>
            <a:pPr lvl="2"/>
            <a:r>
              <a:rPr lang="en-US" dirty="0">
                <a:gradFill>
                  <a:gsLst>
                    <a:gs pos="0">
                      <a:schemeClr val="tx1"/>
                    </a:gs>
                    <a:gs pos="100000">
                      <a:schemeClr val="tx1"/>
                    </a:gs>
                  </a:gsLst>
                  <a:lin ang="5400000" scaled="0"/>
                </a:gradFill>
              </a:rPr>
              <a:t>Transactions on blobs like PutPage, GetBlob (ranges) etc. are counted towards storage account</a:t>
            </a:r>
            <a:endParaRPr lang="en-US" dirty="0"/>
          </a:p>
        </p:txBody>
      </p:sp>
      <p:sp>
        <p:nvSpPr>
          <p:cNvPr id="3" name="Title 2"/>
          <p:cNvSpPr>
            <a:spLocks noGrp="1"/>
          </p:cNvSpPr>
          <p:nvPr>
            <p:ph type="title"/>
          </p:nvPr>
        </p:nvSpPr>
        <p:spPr/>
        <p:txBody>
          <a:bodyPr/>
          <a:lstStyle/>
          <a:p>
            <a:r>
              <a:rPr lang="en-US" dirty="0"/>
              <a:t>Windows Azure Disks &amp; Drives</a:t>
            </a:r>
          </a:p>
        </p:txBody>
      </p:sp>
    </p:spTree>
    <p:extLst>
      <p:ext uri="{BB962C8B-B14F-4D97-AF65-F5344CB8AC3E}">
        <p14:creationId xmlns:p14="http://schemas.microsoft.com/office/powerpoint/2010/main" val="105380099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4800" dirty="0"/>
              <a:t>Block Blob</a:t>
            </a:r>
          </a:p>
          <a:p>
            <a:pPr lvl="1"/>
            <a:r>
              <a:rPr lang="en-US" sz="3200" dirty="0"/>
              <a:t>Targeted at streaming workloads</a:t>
            </a:r>
          </a:p>
          <a:p>
            <a:pPr lvl="1"/>
            <a:r>
              <a:rPr lang="en-US" sz="3200" dirty="0"/>
              <a:t>Update </a:t>
            </a:r>
            <a:r>
              <a:rPr lang="en-US" sz="3200" dirty="0" smtClean="0"/>
              <a:t>semantics</a:t>
            </a:r>
            <a:endParaRPr lang="en-US" sz="3200" dirty="0"/>
          </a:p>
          <a:p>
            <a:pPr lvl="2"/>
            <a:r>
              <a:rPr lang="en-US" sz="2800" dirty="0" smtClean="0"/>
              <a:t>Upload smaller blobs in a single PUT (up to 64 MB)</a:t>
            </a:r>
          </a:p>
          <a:p>
            <a:pPr lvl="2"/>
            <a:r>
              <a:rPr lang="en-US" sz="2800" dirty="0" smtClean="0"/>
              <a:t>Upload </a:t>
            </a:r>
            <a:r>
              <a:rPr lang="en-US" sz="2800" dirty="0"/>
              <a:t>a bunch of blocks.  Then commit change</a:t>
            </a:r>
            <a:r>
              <a:rPr lang="en-US" sz="2800" dirty="0" smtClean="0"/>
              <a:t>.</a:t>
            </a:r>
          </a:p>
          <a:p>
            <a:r>
              <a:rPr lang="en-US" sz="4800" dirty="0" smtClean="0"/>
              <a:t>Page Blob</a:t>
            </a:r>
          </a:p>
          <a:p>
            <a:pPr lvl="1"/>
            <a:r>
              <a:rPr lang="en-US" sz="3200" dirty="0" smtClean="0"/>
              <a:t>Targeted </a:t>
            </a:r>
            <a:r>
              <a:rPr lang="en-US" sz="3200" dirty="0"/>
              <a:t>at random write workloads</a:t>
            </a:r>
          </a:p>
          <a:p>
            <a:pPr lvl="1"/>
            <a:r>
              <a:rPr lang="en-US" sz="3200" dirty="0"/>
              <a:t>Update Semantics</a:t>
            </a:r>
          </a:p>
          <a:p>
            <a:pPr lvl="2"/>
            <a:r>
              <a:rPr lang="en-US" sz="2800" dirty="0"/>
              <a:t>Immediate </a:t>
            </a:r>
            <a:r>
              <a:rPr lang="en-US" sz="2800" dirty="0" smtClean="0"/>
              <a:t>update</a:t>
            </a:r>
            <a:endParaRPr lang="en-US" sz="2800" dirty="0"/>
          </a:p>
        </p:txBody>
      </p:sp>
      <p:sp>
        <p:nvSpPr>
          <p:cNvPr id="3" name="Title 2"/>
          <p:cNvSpPr>
            <a:spLocks noGrp="1"/>
          </p:cNvSpPr>
          <p:nvPr>
            <p:ph type="title"/>
          </p:nvPr>
        </p:nvSpPr>
        <p:spPr/>
        <p:txBody>
          <a:bodyPr/>
          <a:lstStyle/>
          <a:p>
            <a:r>
              <a:rPr lang="en-US" dirty="0"/>
              <a:t>Choosing Between Block and Page Blob </a:t>
            </a:r>
          </a:p>
        </p:txBody>
      </p:sp>
    </p:spTree>
    <p:extLst>
      <p:ext uri="{BB962C8B-B14F-4D97-AF65-F5344CB8AC3E}">
        <p14:creationId xmlns:p14="http://schemas.microsoft.com/office/powerpoint/2010/main" val="285874405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Tables</a:t>
            </a:r>
            <a:endParaRPr lang="en-US" dirty="0"/>
          </a:p>
        </p:txBody>
      </p:sp>
    </p:spTree>
    <p:extLst>
      <p:ext uri="{BB962C8B-B14F-4D97-AF65-F5344CB8AC3E}">
        <p14:creationId xmlns:p14="http://schemas.microsoft.com/office/powerpoint/2010/main" val="87688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solidFill>
                  <a:schemeClr val="tx1">
                    <a:alpha val="99000"/>
                  </a:schemeClr>
                </a:solidFill>
              </a:rPr>
              <a:t>http://&lt;account&gt;.</a:t>
            </a:r>
            <a:r>
              <a:rPr lang="en-US" b="1" dirty="0">
                <a:solidFill>
                  <a:schemeClr val="tx1">
                    <a:alpha val="99000"/>
                  </a:schemeClr>
                </a:solidFill>
              </a:rPr>
              <a:t>table</a:t>
            </a:r>
            <a:r>
              <a:rPr lang="en-US" dirty="0">
                <a:solidFill>
                  <a:schemeClr val="tx1">
                    <a:alpha val="99000"/>
                  </a:schemeClr>
                </a:solidFill>
              </a:rPr>
              <a:t>.core.windows.net/</a:t>
            </a:r>
          </a:p>
          <a:p>
            <a:endParaRPr lang="en-US" dirty="0"/>
          </a:p>
        </p:txBody>
      </p:sp>
      <p:sp>
        <p:nvSpPr>
          <p:cNvPr id="3" name="Title 2"/>
          <p:cNvSpPr>
            <a:spLocks noGrp="1"/>
          </p:cNvSpPr>
          <p:nvPr>
            <p:ph type="title"/>
          </p:nvPr>
        </p:nvSpPr>
        <p:spPr/>
        <p:txBody>
          <a:bodyPr/>
          <a:lstStyle/>
          <a:p>
            <a:r>
              <a:rPr lang="en-US" dirty="0"/>
              <a:t>Windows Azure Tables</a:t>
            </a:r>
            <a:br>
              <a:rPr lang="en-US" dirty="0"/>
            </a:br>
            <a:endParaRPr lang="en-US" dirty="0"/>
          </a:p>
        </p:txBody>
      </p:sp>
      <p:sp>
        <p:nvSpPr>
          <p:cNvPr id="54" name="Rectangle 53"/>
          <p:cNvSpPr/>
          <p:nvPr/>
        </p:nvSpPr>
        <p:spPr>
          <a:xfrm>
            <a:off x="6248649" y="2125664"/>
            <a:ext cx="2377440" cy="4684104"/>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Entity</a:t>
            </a:r>
            <a:endParaRPr lang="en-US" sz="2800" dirty="0">
              <a:solidFill>
                <a:srgbClr val="FFFFFF">
                  <a:alpha val="99000"/>
                </a:srgbClr>
              </a:solidFill>
            </a:endParaRPr>
          </a:p>
        </p:txBody>
      </p:sp>
      <p:sp>
        <p:nvSpPr>
          <p:cNvPr id="55" name="Rectangle 54"/>
          <p:cNvSpPr/>
          <p:nvPr/>
        </p:nvSpPr>
        <p:spPr>
          <a:xfrm>
            <a:off x="3321313" y="2125663"/>
            <a:ext cx="2377440" cy="4684104"/>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Table</a:t>
            </a:r>
            <a:endParaRPr lang="en-US" sz="2800" dirty="0">
              <a:solidFill>
                <a:srgbClr val="FFFFFF">
                  <a:alpha val="99000"/>
                </a:srgbClr>
              </a:solidFill>
            </a:endParaRPr>
          </a:p>
        </p:txBody>
      </p:sp>
      <p:sp>
        <p:nvSpPr>
          <p:cNvPr id="56" name="Rectangle 55"/>
          <p:cNvSpPr/>
          <p:nvPr/>
        </p:nvSpPr>
        <p:spPr>
          <a:xfrm>
            <a:off x="393976" y="2125663"/>
            <a:ext cx="2377440" cy="4684105"/>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Account</a:t>
            </a:r>
            <a:endParaRPr lang="en-US" sz="2800" dirty="0">
              <a:solidFill>
                <a:srgbClr val="FFFFFF">
                  <a:alpha val="99000"/>
                </a:srgbClr>
              </a:solidFill>
            </a:endParaRPr>
          </a:p>
        </p:txBody>
      </p:sp>
      <p:sp>
        <p:nvSpPr>
          <p:cNvPr id="57" name="Straight Connector 16"/>
          <p:cNvSpPr/>
          <p:nvPr/>
        </p:nvSpPr>
        <p:spPr>
          <a:xfrm rot="19457599">
            <a:off x="8799206" y="4650469"/>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58" name="Rounded Rectangle 18"/>
          <p:cNvSpPr/>
          <p:nvPr/>
        </p:nvSpPr>
        <p:spPr>
          <a:xfrm>
            <a:off x="6371314" y="2683695"/>
            <a:ext cx="2132110"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Name =…</a:t>
            </a:r>
          </a:p>
          <a:p>
            <a:pPr algn="ctr" defTabSz="853546">
              <a:lnSpc>
                <a:spcPct val="90000"/>
              </a:lnSpc>
              <a:spcBef>
                <a:spcPct val="0"/>
              </a:spcBef>
              <a:spcAft>
                <a:spcPct val="35000"/>
              </a:spcAft>
            </a:pPr>
            <a:r>
              <a:rPr lang="en-US" dirty="0">
                <a:solidFill>
                  <a:srgbClr val="000000">
                    <a:alpha val="99000"/>
                  </a:srgbClr>
                </a:solidFill>
              </a:rPr>
              <a:t>Email = …</a:t>
            </a:r>
          </a:p>
        </p:txBody>
      </p:sp>
      <p:sp>
        <p:nvSpPr>
          <p:cNvPr id="59" name="Straight Connector 20"/>
          <p:cNvSpPr/>
          <p:nvPr/>
        </p:nvSpPr>
        <p:spPr>
          <a:xfrm rot="2142401">
            <a:off x="8799206" y="5164593"/>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60" name="Rounded Rectangle 22"/>
          <p:cNvSpPr/>
          <p:nvPr/>
        </p:nvSpPr>
        <p:spPr>
          <a:xfrm>
            <a:off x="6376796" y="3795512"/>
            <a:ext cx="2121147"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Name =…</a:t>
            </a:r>
          </a:p>
          <a:p>
            <a:pPr algn="ctr" defTabSz="853546">
              <a:lnSpc>
                <a:spcPct val="90000"/>
              </a:lnSpc>
              <a:spcBef>
                <a:spcPct val="0"/>
              </a:spcBef>
              <a:spcAft>
                <a:spcPct val="35000"/>
              </a:spcAft>
            </a:pPr>
            <a:r>
              <a:rPr lang="en-US" dirty="0" smtClean="0">
                <a:solidFill>
                  <a:srgbClr val="000000">
                    <a:alpha val="99000"/>
                  </a:srgbClr>
                </a:solidFill>
              </a:rPr>
              <a:t>Email = </a:t>
            </a:r>
            <a:r>
              <a:rPr lang="en-US" dirty="0">
                <a:solidFill>
                  <a:srgbClr val="000000">
                    <a:alpha val="99000"/>
                  </a:srgbClr>
                </a:solidFill>
              </a:rPr>
              <a:t>…</a:t>
            </a:r>
          </a:p>
        </p:txBody>
      </p:sp>
      <p:sp>
        <p:nvSpPr>
          <p:cNvPr id="61" name="Straight Connector 24"/>
          <p:cNvSpPr/>
          <p:nvPr/>
        </p:nvSpPr>
        <p:spPr>
          <a:xfrm rot="3310531">
            <a:off x="4453634" y="6330100"/>
            <a:ext cx="62628" cy="10888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grpSp>
        <p:nvGrpSpPr>
          <p:cNvPr id="62" name="Group 61"/>
          <p:cNvGrpSpPr/>
          <p:nvPr/>
        </p:nvGrpSpPr>
        <p:grpSpPr>
          <a:xfrm>
            <a:off x="668296" y="4325233"/>
            <a:ext cx="1828800" cy="895374"/>
            <a:chOff x="803910" y="4319267"/>
            <a:chExt cx="1943099" cy="746145"/>
          </a:xfrm>
          <a:solidFill>
            <a:schemeClr val="accent5">
              <a:lumMod val="60000"/>
              <a:lumOff val="40000"/>
            </a:schemeClr>
          </a:solidFill>
          <a:effectLst/>
        </p:grpSpPr>
        <p:sp>
          <p:nvSpPr>
            <p:cNvPr id="63" name="Rounded Rectangle 11"/>
            <p:cNvSpPr/>
            <p:nvPr/>
          </p:nvSpPr>
          <p:spPr>
            <a:xfrm>
              <a:off x="803910" y="4320304"/>
              <a:ext cx="1943099" cy="745108"/>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sp>
        <p:sp>
          <p:nvSpPr>
            <p:cNvPr id="64" name="Rounded Rectangle 10"/>
            <p:cNvSpPr/>
            <p:nvPr/>
          </p:nvSpPr>
          <p:spPr>
            <a:xfrm>
              <a:off x="803910" y="4319267"/>
              <a:ext cx="1926075" cy="74614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contoso</a:t>
              </a:r>
              <a:endParaRPr lang="en-US" sz="1900" dirty="0">
                <a:solidFill>
                  <a:srgbClr val="000000">
                    <a:alpha val="99000"/>
                  </a:srgbClr>
                </a:solidFill>
              </a:endParaRPr>
            </a:p>
          </p:txBody>
        </p:sp>
      </p:grpSp>
      <p:grpSp>
        <p:nvGrpSpPr>
          <p:cNvPr id="65" name="Group 64"/>
          <p:cNvGrpSpPr/>
          <p:nvPr/>
        </p:nvGrpSpPr>
        <p:grpSpPr>
          <a:xfrm>
            <a:off x="3485657" y="3213416"/>
            <a:ext cx="2048753" cy="894130"/>
            <a:chOff x="3524250" y="3463428"/>
            <a:chExt cx="1943099" cy="745108"/>
          </a:xfrm>
          <a:solidFill>
            <a:schemeClr val="accent5">
              <a:lumMod val="60000"/>
              <a:lumOff val="40000"/>
            </a:schemeClr>
          </a:solidFill>
          <a:effectLst/>
        </p:grpSpPr>
        <p:sp>
          <p:nvSpPr>
            <p:cNvPr id="66" name="Rounded Rectangle 15"/>
            <p:cNvSpPr/>
            <p:nvPr/>
          </p:nvSpPr>
          <p:spPr>
            <a:xfrm>
              <a:off x="3524250" y="3463428"/>
              <a:ext cx="1943099" cy="745108"/>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sp>
        <p:sp>
          <p:nvSpPr>
            <p:cNvPr id="67" name="Rounded Rectangle 14"/>
            <p:cNvSpPr/>
            <p:nvPr/>
          </p:nvSpPr>
          <p:spPr>
            <a:xfrm>
              <a:off x="3552705" y="3495866"/>
              <a:ext cx="1886189" cy="69084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customers</a:t>
              </a:r>
            </a:p>
          </p:txBody>
        </p:sp>
      </p:grpSp>
      <p:sp>
        <p:nvSpPr>
          <p:cNvPr id="68" name="Rounded Rectangle 26"/>
          <p:cNvSpPr/>
          <p:nvPr/>
        </p:nvSpPr>
        <p:spPr>
          <a:xfrm>
            <a:off x="3485657" y="5438294"/>
            <a:ext cx="2048753"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photos</a:t>
            </a:r>
          </a:p>
        </p:txBody>
      </p:sp>
      <p:sp>
        <p:nvSpPr>
          <p:cNvPr id="69" name="Straight Connector 28"/>
          <p:cNvSpPr/>
          <p:nvPr/>
        </p:nvSpPr>
        <p:spPr>
          <a:xfrm rot="19457599">
            <a:off x="8799206" y="6706969"/>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70" name="Rounded Rectangle 30"/>
          <p:cNvSpPr/>
          <p:nvPr/>
        </p:nvSpPr>
        <p:spPr>
          <a:xfrm>
            <a:off x="6371314" y="4908573"/>
            <a:ext cx="2132110"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Photo ID =…</a:t>
            </a:r>
          </a:p>
          <a:p>
            <a:pPr algn="ctr" defTabSz="853546">
              <a:lnSpc>
                <a:spcPct val="90000"/>
              </a:lnSpc>
              <a:spcBef>
                <a:spcPct val="0"/>
              </a:spcBef>
              <a:spcAft>
                <a:spcPct val="35000"/>
              </a:spcAft>
            </a:pPr>
            <a:r>
              <a:rPr lang="en-US" dirty="0">
                <a:solidFill>
                  <a:srgbClr val="000000">
                    <a:alpha val="99000"/>
                  </a:srgbClr>
                </a:solidFill>
              </a:rPr>
              <a:t>Date =…</a:t>
            </a:r>
          </a:p>
        </p:txBody>
      </p:sp>
      <p:sp>
        <p:nvSpPr>
          <p:cNvPr id="71" name="Rounded Rectangle 34"/>
          <p:cNvSpPr/>
          <p:nvPr/>
        </p:nvSpPr>
        <p:spPr>
          <a:xfrm>
            <a:off x="6376796" y="5968013"/>
            <a:ext cx="2121147" cy="80120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Photo ID =…</a:t>
            </a:r>
          </a:p>
          <a:p>
            <a:pPr algn="ctr" defTabSz="853546">
              <a:lnSpc>
                <a:spcPct val="90000"/>
              </a:lnSpc>
              <a:spcBef>
                <a:spcPct val="0"/>
              </a:spcBef>
              <a:spcAft>
                <a:spcPct val="35000"/>
              </a:spcAft>
            </a:pPr>
            <a:r>
              <a:rPr lang="en-US" dirty="0">
                <a:solidFill>
                  <a:srgbClr val="000000">
                    <a:alpha val="99000"/>
                  </a:srgbClr>
                </a:solidFill>
              </a:rPr>
              <a:t>Date =…</a:t>
            </a:r>
          </a:p>
        </p:txBody>
      </p:sp>
      <p:sp>
        <p:nvSpPr>
          <p:cNvPr id="72" name="TextBox 71"/>
          <p:cNvSpPr txBox="1"/>
          <p:nvPr/>
        </p:nvSpPr>
        <p:spPr>
          <a:xfrm>
            <a:off x="8891769" y="4773542"/>
            <a:ext cx="3422468" cy="1995676"/>
          </a:xfrm>
          <a:prstGeom prst="rect">
            <a:avLst/>
          </a:prstGeom>
          <a:solidFill>
            <a:schemeClr val="accent2"/>
          </a:solidFill>
        </p:spPr>
        <p:txBody>
          <a:bodyPr wrap="square" lIns="91440" tIns="91440" rIns="91440" bIns="91440" rtlCol="0" anchor="b" anchorCtr="0">
            <a:noAutofit/>
          </a:bodyPr>
          <a:lstStyle/>
          <a:p>
            <a:pPr defTabSz="1096740"/>
            <a:r>
              <a:rPr lang="en-US" dirty="0" smtClean="0">
                <a:solidFill>
                  <a:srgbClr val="000000">
                    <a:alpha val="99000"/>
                  </a:srgbClr>
                </a:solidFill>
              </a:rPr>
              <a:t>Table Storage </a:t>
            </a:r>
            <a:r>
              <a:rPr lang="en-US" dirty="0">
                <a:solidFill>
                  <a:srgbClr val="000000">
                    <a:alpha val="99000"/>
                  </a:srgbClr>
                </a:solidFill>
              </a:rPr>
              <a:t>a </a:t>
            </a:r>
            <a:r>
              <a:rPr lang="en-US" dirty="0" smtClean="0">
                <a:solidFill>
                  <a:srgbClr val="000000">
                    <a:alpha val="99000"/>
                  </a:srgbClr>
                </a:solidFill>
              </a:rPr>
              <a:t>NoSQL </a:t>
            </a:r>
            <a:r>
              <a:rPr lang="en-US" dirty="0">
                <a:solidFill>
                  <a:srgbClr val="000000">
                    <a:alpha val="99000"/>
                  </a:srgbClr>
                </a:solidFill>
              </a:rPr>
              <a:t>key-value store </a:t>
            </a:r>
            <a:r>
              <a:rPr lang="en-US" dirty="0" smtClean="0">
                <a:solidFill>
                  <a:srgbClr val="000000">
                    <a:alpha val="99000"/>
                  </a:srgbClr>
                </a:solidFill>
              </a:rPr>
              <a:t>technology used </a:t>
            </a:r>
            <a:r>
              <a:rPr lang="en-US" dirty="0">
                <a:solidFill>
                  <a:srgbClr val="000000">
                    <a:alpha val="99000"/>
                  </a:srgbClr>
                </a:solidFill>
              </a:rPr>
              <a:t>by applications </a:t>
            </a:r>
            <a:r>
              <a:rPr lang="en-US" dirty="0" smtClean="0">
                <a:solidFill>
                  <a:srgbClr val="000000">
                    <a:alpha val="99000"/>
                  </a:srgbClr>
                </a:solidFill>
              </a:rPr>
              <a:t>requiring storing </a:t>
            </a:r>
            <a:r>
              <a:rPr lang="en-US" dirty="0">
                <a:solidFill>
                  <a:srgbClr val="000000">
                    <a:alpha val="99000"/>
                  </a:srgbClr>
                </a:solidFill>
              </a:rPr>
              <a:t>large amounts </a:t>
            </a:r>
            <a:r>
              <a:rPr lang="en-US" dirty="0" smtClean="0">
                <a:solidFill>
                  <a:srgbClr val="000000">
                    <a:alpha val="99000"/>
                  </a:srgbClr>
                </a:solidFill>
              </a:rPr>
              <a:t/>
            </a:r>
            <a:br>
              <a:rPr lang="en-US" dirty="0" smtClean="0">
                <a:solidFill>
                  <a:srgbClr val="000000">
                    <a:alpha val="99000"/>
                  </a:srgbClr>
                </a:solidFill>
              </a:rPr>
            </a:br>
            <a:r>
              <a:rPr lang="en-US" dirty="0" smtClean="0">
                <a:solidFill>
                  <a:srgbClr val="000000">
                    <a:alpha val="99000"/>
                  </a:srgbClr>
                </a:solidFill>
              </a:rPr>
              <a:t>of </a:t>
            </a:r>
            <a:r>
              <a:rPr lang="en-US" dirty="0">
                <a:solidFill>
                  <a:srgbClr val="000000">
                    <a:alpha val="99000"/>
                  </a:srgbClr>
                </a:solidFill>
              </a:rPr>
              <a:t>data storage that </a:t>
            </a:r>
            <a:r>
              <a:rPr lang="en-US" dirty="0" smtClean="0">
                <a:solidFill>
                  <a:srgbClr val="000000">
                    <a:alpha val="99000"/>
                  </a:srgbClr>
                </a:solidFill>
              </a:rPr>
              <a:t>need </a:t>
            </a:r>
            <a:r>
              <a:rPr lang="en-US" dirty="0">
                <a:solidFill>
                  <a:srgbClr val="000000">
                    <a:alpha val="99000"/>
                  </a:srgbClr>
                </a:solidFill>
              </a:rPr>
              <a:t>additional structure at no performance cost. </a:t>
            </a:r>
            <a:endParaRPr lang="en-US" dirty="0" smtClean="0">
              <a:solidFill>
                <a:srgbClr val="000000">
                  <a:alpha val="99000"/>
                </a:srgbClr>
              </a:solidFill>
            </a:endParaRPr>
          </a:p>
        </p:txBody>
      </p:sp>
      <p:cxnSp>
        <p:nvCxnSpPr>
          <p:cNvPr id="73" name="Straight Connector 72"/>
          <p:cNvCxnSpPr>
            <a:stCxn id="63" idx="3"/>
            <a:endCxn id="66" idx="1"/>
          </p:cNvCxnSpPr>
          <p:nvPr/>
        </p:nvCxnSpPr>
        <p:spPr>
          <a:xfrm flipV="1">
            <a:off x="2497096" y="3660481"/>
            <a:ext cx="988561" cy="11130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63" idx="3"/>
            <a:endCxn id="68" idx="1"/>
          </p:cNvCxnSpPr>
          <p:nvPr/>
        </p:nvCxnSpPr>
        <p:spPr>
          <a:xfrm>
            <a:off x="2497096" y="4773542"/>
            <a:ext cx="988561" cy="10856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66" idx="3"/>
            <a:endCxn id="58" idx="1"/>
          </p:cNvCxnSpPr>
          <p:nvPr/>
        </p:nvCxnSpPr>
        <p:spPr>
          <a:xfrm flipV="1">
            <a:off x="5534410" y="3104573"/>
            <a:ext cx="836904" cy="555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a:stCxn id="66" idx="3"/>
            <a:endCxn id="60" idx="1"/>
          </p:cNvCxnSpPr>
          <p:nvPr/>
        </p:nvCxnSpPr>
        <p:spPr>
          <a:xfrm>
            <a:off x="5534410" y="3660481"/>
            <a:ext cx="842386" cy="555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5534410" y="5329450"/>
            <a:ext cx="836904" cy="555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534410" y="5885358"/>
            <a:ext cx="842386" cy="555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165790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Tables is a NoSQL DataStore</a:t>
            </a:r>
          </a:p>
          <a:p>
            <a:r>
              <a:rPr lang="en-US" dirty="0" smtClean="0"/>
              <a:t>Designed to be scale to TBs and beyond</a:t>
            </a:r>
          </a:p>
          <a:p>
            <a:r>
              <a:rPr lang="en-US" dirty="0"/>
              <a:t>Large demand for economically accessing structured data at Internet scale</a:t>
            </a:r>
          </a:p>
          <a:p>
            <a:pPr lvl="1"/>
            <a:r>
              <a:rPr lang="en-US" dirty="0"/>
              <a:t>Distributed store </a:t>
            </a:r>
          </a:p>
          <a:p>
            <a:pPr lvl="1"/>
            <a:r>
              <a:rPr lang="en-US" dirty="0"/>
              <a:t>Auto scale</a:t>
            </a:r>
          </a:p>
          <a:p>
            <a:pPr lvl="1"/>
            <a:r>
              <a:rPr lang="en-US" dirty="0"/>
              <a:t>Flexible schema</a:t>
            </a:r>
          </a:p>
          <a:p>
            <a:r>
              <a:rPr lang="en-US" dirty="0"/>
              <a:t>Relational databases </a:t>
            </a:r>
          </a:p>
          <a:p>
            <a:pPr lvl="1"/>
            <a:r>
              <a:rPr lang="en-US" dirty="0"/>
              <a:t>Scale up your servers: But gets expensive very soon</a:t>
            </a:r>
          </a:p>
          <a:p>
            <a:pPr lvl="1"/>
            <a:r>
              <a:rPr lang="en-US" dirty="0"/>
              <a:t>Manually Shard: But now you lose certain relational capabilities across shards</a:t>
            </a:r>
          </a:p>
          <a:p>
            <a:pPr lvl="1"/>
            <a:r>
              <a:rPr lang="en-US" dirty="0"/>
              <a:t>Maintenance requires DBA expertise </a:t>
            </a:r>
          </a:p>
          <a:p>
            <a:endParaRPr lang="en-US" dirty="0" smtClean="0"/>
          </a:p>
          <a:p>
            <a:endParaRPr lang="en-US" dirty="0"/>
          </a:p>
        </p:txBody>
      </p:sp>
      <p:sp>
        <p:nvSpPr>
          <p:cNvPr id="3" name="Title 2"/>
          <p:cNvSpPr>
            <a:spLocks noGrp="1"/>
          </p:cNvSpPr>
          <p:nvPr>
            <p:ph type="title"/>
          </p:nvPr>
        </p:nvSpPr>
        <p:spPr/>
        <p:txBody>
          <a:bodyPr/>
          <a:lstStyle/>
          <a:p>
            <a:r>
              <a:rPr lang="en-US" dirty="0"/>
              <a:t>Windows Azure Tables</a:t>
            </a:r>
          </a:p>
        </p:txBody>
      </p:sp>
    </p:spTree>
    <p:extLst>
      <p:ext uri="{BB962C8B-B14F-4D97-AF65-F5344CB8AC3E}">
        <p14:creationId xmlns:p14="http://schemas.microsoft.com/office/powerpoint/2010/main" val="83797593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600" dirty="0">
                <a:latin typeface="+mn-lt"/>
              </a:rPr>
              <a:t>Flexible schema</a:t>
            </a:r>
          </a:p>
          <a:p>
            <a:pPr lvl="1"/>
            <a:r>
              <a:rPr lang="en-US" sz="3200" dirty="0"/>
              <a:t>Tables – No schema associated</a:t>
            </a:r>
          </a:p>
          <a:p>
            <a:pPr lvl="1"/>
            <a:r>
              <a:rPr lang="en-US" sz="3200" dirty="0"/>
              <a:t>Store different entity types in same table</a:t>
            </a:r>
          </a:p>
          <a:p>
            <a:pPr lvl="1"/>
            <a:endParaRPr lang="en-US" sz="3200" dirty="0"/>
          </a:p>
          <a:p>
            <a:r>
              <a:rPr lang="en-US" sz="3200" dirty="0">
                <a:latin typeface="+mn-lt"/>
              </a:rPr>
              <a:t>Single Index</a:t>
            </a:r>
          </a:p>
          <a:p>
            <a:pPr lvl="1"/>
            <a:r>
              <a:rPr lang="en-US" sz="3200" dirty="0"/>
              <a:t>(AccountName, TableName, PartitionKey, RowKey) =&gt; Clustered Index</a:t>
            </a:r>
          </a:p>
          <a:p>
            <a:pPr lvl="1"/>
            <a:r>
              <a:rPr lang="en-US" sz="3200" dirty="0"/>
              <a:t>PartitionKey – Mandatory property which defines partitioning</a:t>
            </a:r>
          </a:p>
          <a:p>
            <a:pPr lvl="1"/>
            <a:r>
              <a:rPr lang="en-US" sz="3200" dirty="0"/>
              <a:t>RowKey – Mandatory property which defines uniqueness within a given partition</a:t>
            </a:r>
          </a:p>
          <a:p>
            <a:pPr lvl="1">
              <a:buFont typeface="Courier New" pitchFamily="49" charset="0"/>
              <a:buChar char="o"/>
            </a:pPr>
            <a:endParaRPr lang="en-US" sz="1800" dirty="0">
              <a:solidFill>
                <a:prstClr val="black"/>
              </a:solidFill>
            </a:endParaRPr>
          </a:p>
          <a:p>
            <a:endParaRPr lang="en-US" sz="4800" dirty="0">
              <a:latin typeface="+mn-lt"/>
            </a:endParaRPr>
          </a:p>
        </p:txBody>
      </p:sp>
      <p:sp>
        <p:nvSpPr>
          <p:cNvPr id="3" name="Title 2"/>
          <p:cNvSpPr>
            <a:spLocks noGrp="1"/>
          </p:cNvSpPr>
          <p:nvPr>
            <p:ph type="title"/>
          </p:nvPr>
        </p:nvSpPr>
        <p:spPr/>
        <p:txBody>
          <a:bodyPr/>
          <a:lstStyle/>
          <a:p>
            <a:r>
              <a:rPr lang="en-US" dirty="0"/>
              <a:t>Windows Azure Table – Basics</a:t>
            </a:r>
          </a:p>
        </p:txBody>
      </p:sp>
    </p:spTree>
    <p:extLst>
      <p:ext uri="{BB962C8B-B14F-4D97-AF65-F5344CB8AC3E}">
        <p14:creationId xmlns:p14="http://schemas.microsoft.com/office/powerpoint/2010/main" val="52990320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dirty="0">
                <a:latin typeface="+mn-lt"/>
              </a:rPr>
              <a:t>Optimistic concurrency</a:t>
            </a:r>
          </a:p>
          <a:p>
            <a:pPr lvl="1"/>
            <a:r>
              <a:rPr lang="en-US" sz="2800" dirty="0"/>
              <a:t>Timestamp – A read only property maintained by server</a:t>
            </a:r>
          </a:p>
          <a:p>
            <a:r>
              <a:rPr lang="en-US" sz="3200" dirty="0">
                <a:latin typeface="+mn-lt"/>
              </a:rPr>
              <a:t>Query</a:t>
            </a:r>
          </a:p>
          <a:p>
            <a:pPr lvl="1"/>
            <a:r>
              <a:rPr lang="en-US" sz="2800" dirty="0"/>
              <a:t>Single entity lookup </a:t>
            </a:r>
            <a:endParaRPr lang="en-US" sz="3200" dirty="0"/>
          </a:p>
          <a:p>
            <a:pPr lvl="1"/>
            <a:r>
              <a:rPr lang="en-US" sz="3200" dirty="0"/>
              <a:t>Scans: Range based </a:t>
            </a:r>
            <a:r>
              <a:rPr lang="en-US" sz="3200" dirty="0" smtClean="0"/>
              <a:t>query</a:t>
            </a:r>
          </a:p>
          <a:p>
            <a:pPr lvl="1"/>
            <a:r>
              <a:rPr lang="en-US" sz="3200" dirty="0" smtClean="0"/>
              <a:t>Performance </a:t>
            </a:r>
            <a:r>
              <a:rPr lang="en-US" sz="3200" dirty="0"/>
              <a:t>depends on selectivity</a:t>
            </a:r>
          </a:p>
          <a:p>
            <a:r>
              <a:rPr lang="en-US" sz="3200" dirty="0">
                <a:latin typeface="+mn-lt"/>
              </a:rPr>
              <a:t>Atomic Transactions</a:t>
            </a:r>
          </a:p>
          <a:p>
            <a:pPr lvl="1"/>
            <a:r>
              <a:rPr lang="en-US" sz="2800" dirty="0"/>
              <a:t>Entities with same partitioning key can be part of single batch request</a:t>
            </a:r>
          </a:p>
          <a:p>
            <a:r>
              <a:rPr lang="en-US" sz="3200" dirty="0">
                <a:latin typeface="+mn-lt"/>
              </a:rPr>
              <a:t>Exposed via RESTful APIs </a:t>
            </a:r>
          </a:p>
          <a:p>
            <a:pPr lvl="1"/>
            <a:r>
              <a:rPr lang="en-US" sz="2800" dirty="0" err="1"/>
              <a:t>OData</a:t>
            </a:r>
            <a:r>
              <a:rPr lang="en-US" sz="2800" dirty="0"/>
              <a:t> </a:t>
            </a:r>
            <a:r>
              <a:rPr lang="en-US" sz="2800" dirty="0" smtClean="0"/>
              <a:t>protocol</a:t>
            </a:r>
            <a:endParaRPr lang="en-US" sz="2800" dirty="0"/>
          </a:p>
          <a:p>
            <a:pPr lvl="1"/>
            <a:r>
              <a:rPr lang="en-US" sz="2800" dirty="0"/>
              <a:t>Java, Node.js, PHP, .NET client libraries</a:t>
            </a:r>
          </a:p>
          <a:p>
            <a:pPr lvl="1">
              <a:buFont typeface="Courier New" pitchFamily="49" charset="0"/>
              <a:buChar char="o"/>
            </a:pPr>
            <a:endParaRPr lang="en-US" sz="2000" b="1" dirty="0">
              <a:solidFill>
                <a:prstClr val="black"/>
              </a:solidFill>
            </a:endParaRPr>
          </a:p>
          <a:p>
            <a:endParaRPr lang="en-US" sz="4800" dirty="0">
              <a:latin typeface="+mn-lt"/>
            </a:endParaRPr>
          </a:p>
        </p:txBody>
      </p:sp>
      <p:sp>
        <p:nvSpPr>
          <p:cNvPr id="3" name="Title 2"/>
          <p:cNvSpPr>
            <a:spLocks noGrp="1"/>
          </p:cNvSpPr>
          <p:nvPr>
            <p:ph type="title"/>
          </p:nvPr>
        </p:nvSpPr>
        <p:spPr/>
        <p:txBody>
          <a:bodyPr/>
          <a:lstStyle/>
          <a:p>
            <a:r>
              <a:rPr lang="en-US" dirty="0"/>
              <a:t>Windows Azure Table – Basics</a:t>
            </a:r>
          </a:p>
        </p:txBody>
      </p:sp>
    </p:spTree>
    <p:extLst>
      <p:ext uri="{BB962C8B-B14F-4D97-AF65-F5344CB8AC3E}">
        <p14:creationId xmlns:p14="http://schemas.microsoft.com/office/powerpoint/2010/main" val="6579393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All Entities define 3 reserved properties</a:t>
            </a:r>
          </a:p>
          <a:p>
            <a:pPr lvl="1"/>
            <a:r>
              <a:rPr lang="en-US" dirty="0" smtClean="0"/>
              <a:t>PartitionKey</a:t>
            </a:r>
          </a:p>
          <a:p>
            <a:pPr lvl="1"/>
            <a:r>
              <a:rPr lang="en-US" dirty="0" smtClean="0"/>
              <a:t>RowKey</a:t>
            </a:r>
          </a:p>
          <a:p>
            <a:pPr lvl="1"/>
            <a:r>
              <a:rPr lang="en-US" dirty="0" smtClean="0"/>
              <a:t>Timestamp</a:t>
            </a:r>
          </a:p>
          <a:p>
            <a:r>
              <a:rPr lang="en-US" dirty="0" smtClean="0"/>
              <a:t>Entities can contain 255 properties</a:t>
            </a:r>
          </a:p>
          <a:p>
            <a:r>
              <a:rPr lang="en-US" dirty="0" smtClean="0"/>
              <a:t>Properties can be up to 64 KB each</a:t>
            </a:r>
          </a:p>
          <a:p>
            <a:r>
              <a:rPr lang="en-US" dirty="0" smtClean="0"/>
              <a:t>A single entity can be up to 1 MB</a:t>
            </a:r>
          </a:p>
          <a:p>
            <a:r>
              <a:rPr lang="en-US" dirty="0" smtClean="0"/>
              <a:t>A single atomic batch operation can be up to 4 MB</a:t>
            </a:r>
            <a:endParaRPr lang="en-US" dirty="0"/>
          </a:p>
        </p:txBody>
      </p:sp>
      <p:sp>
        <p:nvSpPr>
          <p:cNvPr id="3" name="Title 2"/>
          <p:cNvSpPr>
            <a:spLocks noGrp="1"/>
          </p:cNvSpPr>
          <p:nvPr>
            <p:ph type="title"/>
          </p:nvPr>
        </p:nvSpPr>
        <p:spPr/>
        <p:txBody>
          <a:bodyPr/>
          <a:lstStyle/>
          <a:p>
            <a:r>
              <a:rPr lang="en-US" dirty="0" smtClean="0"/>
              <a:t>Window Azure Tables - Basics</a:t>
            </a:r>
            <a:endParaRPr lang="en-US" dirty="0"/>
          </a:p>
        </p:txBody>
      </p:sp>
    </p:spTree>
    <p:extLst>
      <p:ext uri="{BB962C8B-B14F-4D97-AF65-F5344CB8AC3E}">
        <p14:creationId xmlns:p14="http://schemas.microsoft.com/office/powerpoint/2010/main" val="286131280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Hello Table</a:t>
            </a:r>
            <a:endParaRPr lang="en-US" dirty="0"/>
          </a:p>
        </p:txBody>
      </p:sp>
    </p:spTree>
    <p:extLst>
      <p:ext uri="{BB962C8B-B14F-4D97-AF65-F5344CB8AC3E}">
        <p14:creationId xmlns:p14="http://schemas.microsoft.com/office/powerpoint/2010/main" val="308574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z="3200" dirty="0" smtClean="0">
                <a:latin typeface="+mn-lt"/>
              </a:rPr>
              <a:t>Introduction</a:t>
            </a:r>
          </a:p>
          <a:p>
            <a:r>
              <a:rPr lang="en-US" sz="3200" dirty="0" smtClean="0">
                <a:latin typeface="+mn-lt"/>
              </a:rPr>
              <a:t>Windows Azure Storage Overview</a:t>
            </a:r>
          </a:p>
          <a:p>
            <a:r>
              <a:rPr lang="en-US" sz="3200" dirty="0" smtClean="0">
                <a:latin typeface="+mn-lt"/>
              </a:rPr>
              <a:t>Concepts</a:t>
            </a:r>
          </a:p>
          <a:p>
            <a:r>
              <a:rPr lang="en-US" sz="3200" dirty="0" smtClean="0">
                <a:latin typeface="+mn-lt"/>
              </a:rPr>
              <a:t>Storage Abstractions</a:t>
            </a:r>
            <a:endParaRPr lang="en-US" sz="3200" dirty="0">
              <a:latin typeface="+mn-lt"/>
            </a:endParaRPr>
          </a:p>
          <a:p>
            <a:r>
              <a:rPr lang="en-US" sz="3200" dirty="0" smtClean="0">
                <a:latin typeface="+mn-lt"/>
              </a:rPr>
              <a:t>Scale</a:t>
            </a:r>
          </a:p>
          <a:p>
            <a:r>
              <a:rPr lang="en-US" sz="3200" dirty="0" smtClean="0">
                <a:latin typeface="+mn-lt"/>
              </a:rPr>
              <a:t>Sharing your data</a:t>
            </a:r>
          </a:p>
          <a:p>
            <a:r>
              <a:rPr lang="en-US" sz="3200" dirty="0" smtClean="0">
                <a:latin typeface="+mn-lt"/>
              </a:rPr>
              <a:t>Analytics</a:t>
            </a:r>
          </a:p>
          <a:p>
            <a:r>
              <a:rPr lang="en-US" sz="3200" dirty="0" err="1" smtClean="0">
                <a:latin typeface="+mn-lt"/>
              </a:rPr>
              <a:t>Azcopy</a:t>
            </a:r>
            <a:endParaRPr lang="en-US" sz="3200" dirty="0" smtClean="0">
              <a:latin typeface="+mn-lt"/>
            </a:endParaRPr>
          </a:p>
          <a:p>
            <a:r>
              <a:rPr lang="en-US" sz="3200" dirty="0" smtClean="0">
                <a:latin typeface="+mn-lt"/>
              </a:rPr>
              <a:t>Putting it all together</a:t>
            </a:r>
          </a:p>
          <a:p>
            <a:r>
              <a:rPr lang="en-US" sz="3200" dirty="0" smtClean="0">
                <a:latin typeface="+mn-lt"/>
              </a:rPr>
              <a:t>Questions</a:t>
            </a:r>
            <a:endParaRPr lang="en-US" sz="3600" dirty="0" smtClean="0">
              <a:latin typeface="+mn-lt"/>
            </a:endParaRPr>
          </a:p>
          <a:p>
            <a:endParaRPr lang="en-US" sz="3200"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96094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Queues</a:t>
            </a:r>
            <a:endParaRPr lang="en-US" dirty="0"/>
          </a:p>
        </p:txBody>
      </p:sp>
    </p:spTree>
    <p:extLst>
      <p:ext uri="{BB962C8B-B14F-4D97-AF65-F5344CB8AC3E}">
        <p14:creationId xmlns:p14="http://schemas.microsoft.com/office/powerpoint/2010/main" val="3545848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solidFill>
                  <a:schemeClr val="tx1">
                    <a:alpha val="99000"/>
                  </a:schemeClr>
                </a:solidFill>
              </a:rPr>
              <a:t>http://&lt;account&gt;.</a:t>
            </a:r>
            <a:r>
              <a:rPr lang="en-US" b="1" dirty="0">
                <a:solidFill>
                  <a:schemeClr val="tx1">
                    <a:alpha val="99000"/>
                  </a:schemeClr>
                </a:solidFill>
              </a:rPr>
              <a:t>queue</a:t>
            </a:r>
            <a:r>
              <a:rPr lang="en-US" dirty="0">
                <a:solidFill>
                  <a:schemeClr val="tx1">
                    <a:alpha val="99000"/>
                  </a:schemeClr>
                </a:solidFill>
              </a:rPr>
              <a:t>.core.windows.net/</a:t>
            </a:r>
          </a:p>
          <a:p>
            <a:endParaRPr lang="en-US" dirty="0"/>
          </a:p>
        </p:txBody>
      </p:sp>
      <p:sp>
        <p:nvSpPr>
          <p:cNvPr id="3" name="Title 2"/>
          <p:cNvSpPr>
            <a:spLocks noGrp="1"/>
          </p:cNvSpPr>
          <p:nvPr>
            <p:ph type="title"/>
          </p:nvPr>
        </p:nvSpPr>
        <p:spPr/>
        <p:txBody>
          <a:bodyPr/>
          <a:lstStyle/>
          <a:p>
            <a:r>
              <a:rPr lang="en-US" dirty="0"/>
              <a:t>Windows Azure Queues</a:t>
            </a:r>
            <a:br>
              <a:rPr lang="en-US" dirty="0"/>
            </a:br>
            <a:endParaRPr lang="en-US" dirty="0"/>
          </a:p>
        </p:txBody>
      </p:sp>
      <p:sp>
        <p:nvSpPr>
          <p:cNvPr id="46" name="Rectangle 45"/>
          <p:cNvSpPr/>
          <p:nvPr/>
        </p:nvSpPr>
        <p:spPr>
          <a:xfrm>
            <a:off x="6248649" y="2125664"/>
            <a:ext cx="2377440" cy="4684104"/>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Messages</a:t>
            </a:r>
            <a:endParaRPr lang="en-US" sz="2800" dirty="0">
              <a:solidFill>
                <a:srgbClr val="FFFFFF">
                  <a:alpha val="99000"/>
                </a:srgbClr>
              </a:solidFill>
            </a:endParaRPr>
          </a:p>
        </p:txBody>
      </p:sp>
      <p:sp>
        <p:nvSpPr>
          <p:cNvPr id="47" name="Rectangle 46"/>
          <p:cNvSpPr/>
          <p:nvPr/>
        </p:nvSpPr>
        <p:spPr>
          <a:xfrm>
            <a:off x="3321313" y="2125663"/>
            <a:ext cx="2377440" cy="4684104"/>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Queue</a:t>
            </a:r>
            <a:endParaRPr lang="en-US" sz="2800" dirty="0">
              <a:solidFill>
                <a:srgbClr val="FFFFFF">
                  <a:alpha val="99000"/>
                </a:srgbClr>
              </a:solidFill>
            </a:endParaRPr>
          </a:p>
        </p:txBody>
      </p:sp>
      <p:sp>
        <p:nvSpPr>
          <p:cNvPr id="48" name="Rectangle 47"/>
          <p:cNvSpPr/>
          <p:nvPr/>
        </p:nvSpPr>
        <p:spPr>
          <a:xfrm>
            <a:off x="393976" y="2125663"/>
            <a:ext cx="2377440" cy="4684105"/>
          </a:xfrm>
          <a:prstGeom prst="rect">
            <a:avLst/>
          </a:prstGeom>
        </p:spPr>
        <p:style>
          <a:lnRef idx="3">
            <a:schemeClr val="lt1"/>
          </a:lnRef>
          <a:fillRef idx="1">
            <a:schemeClr val="accent2"/>
          </a:fillRef>
          <a:effectRef idx="1">
            <a:schemeClr val="accent2"/>
          </a:effectRef>
          <a:fontRef idx="minor">
            <a:schemeClr val="lt1"/>
          </a:fontRef>
        </p:style>
        <p:txBody>
          <a:bodyPr/>
          <a:lstStyle/>
          <a:p>
            <a:pPr algn="ctr" defTabSz="1096740"/>
            <a:r>
              <a:rPr lang="en-US" sz="2800" dirty="0" smtClean="0">
                <a:solidFill>
                  <a:srgbClr val="FFFFFF">
                    <a:alpha val="99000"/>
                  </a:srgbClr>
                </a:solidFill>
              </a:rPr>
              <a:t>Account</a:t>
            </a:r>
            <a:endParaRPr lang="en-US" sz="2800" dirty="0">
              <a:solidFill>
                <a:srgbClr val="FFFFFF">
                  <a:alpha val="99000"/>
                </a:srgbClr>
              </a:solidFill>
            </a:endParaRPr>
          </a:p>
        </p:txBody>
      </p:sp>
      <p:sp>
        <p:nvSpPr>
          <p:cNvPr id="49" name="Straight Connector 16"/>
          <p:cNvSpPr/>
          <p:nvPr/>
        </p:nvSpPr>
        <p:spPr>
          <a:xfrm rot="19457599">
            <a:off x="8799206" y="4650469"/>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50" name="Rounded Rectangle 18"/>
          <p:cNvSpPr/>
          <p:nvPr/>
        </p:nvSpPr>
        <p:spPr>
          <a:xfrm>
            <a:off x="6371314" y="2683695"/>
            <a:ext cx="2132110"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defTabSz="685680" fontAlgn="base">
              <a:lnSpc>
                <a:spcPct val="90000"/>
              </a:lnSpc>
              <a:spcBef>
                <a:spcPct val="0"/>
              </a:spcBef>
              <a:spcAft>
                <a:spcPct val="0"/>
              </a:spcAft>
            </a:pPr>
            <a:r>
              <a:rPr lang="en-US" dirty="0" err="1">
                <a:solidFill>
                  <a:srgbClr val="FFFFFF">
                    <a:alpha val="99000"/>
                  </a:srgbClr>
                </a:solidFill>
              </a:rPr>
              <a:t>CustomerId</a:t>
            </a:r>
            <a:r>
              <a:rPr lang="en-US" dirty="0">
                <a:solidFill>
                  <a:srgbClr val="FFFFFF">
                    <a:alpha val="99000"/>
                  </a:srgbClr>
                </a:solidFill>
              </a:rPr>
              <a:t>=41</a:t>
            </a:r>
          </a:p>
          <a:p>
            <a:pPr defTabSz="685680" fontAlgn="base">
              <a:lnSpc>
                <a:spcPct val="90000"/>
              </a:lnSpc>
              <a:spcBef>
                <a:spcPct val="0"/>
              </a:spcBef>
              <a:spcAft>
                <a:spcPct val="0"/>
              </a:spcAft>
            </a:pPr>
            <a:r>
              <a:rPr lang="en-US" dirty="0" err="1">
                <a:solidFill>
                  <a:srgbClr val="FFFFFF">
                    <a:alpha val="99000"/>
                  </a:srgbClr>
                </a:solidFill>
              </a:rPr>
              <a:t>OrderId</a:t>
            </a:r>
            <a:r>
              <a:rPr lang="en-US" dirty="0">
                <a:solidFill>
                  <a:srgbClr val="FFFFFF">
                    <a:alpha val="99000"/>
                  </a:srgbClr>
                </a:solidFill>
              </a:rPr>
              <a:t>=O21</a:t>
            </a:r>
          </a:p>
        </p:txBody>
      </p:sp>
      <p:sp>
        <p:nvSpPr>
          <p:cNvPr id="51" name="Straight Connector 20"/>
          <p:cNvSpPr/>
          <p:nvPr/>
        </p:nvSpPr>
        <p:spPr>
          <a:xfrm rot="2142401">
            <a:off x="8799206" y="5164593"/>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52" name="Rounded Rectangle 22"/>
          <p:cNvSpPr/>
          <p:nvPr/>
        </p:nvSpPr>
        <p:spPr>
          <a:xfrm>
            <a:off x="6376796" y="3795512"/>
            <a:ext cx="2121147"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defTabSz="685680" fontAlgn="base">
              <a:lnSpc>
                <a:spcPct val="90000"/>
              </a:lnSpc>
              <a:spcBef>
                <a:spcPct val="0"/>
              </a:spcBef>
              <a:spcAft>
                <a:spcPct val="0"/>
              </a:spcAft>
            </a:pPr>
            <a:r>
              <a:rPr lang="en-US" dirty="0" err="1">
                <a:solidFill>
                  <a:srgbClr val="FFFFFF">
                    <a:alpha val="99000"/>
                  </a:srgbClr>
                </a:solidFill>
              </a:rPr>
              <a:t>CustomerId</a:t>
            </a:r>
            <a:r>
              <a:rPr lang="en-US" dirty="0">
                <a:solidFill>
                  <a:srgbClr val="FFFFFF">
                    <a:alpha val="99000"/>
                  </a:srgbClr>
                </a:solidFill>
              </a:rPr>
              <a:t>=12</a:t>
            </a:r>
          </a:p>
          <a:p>
            <a:pPr defTabSz="685680" fontAlgn="base">
              <a:lnSpc>
                <a:spcPct val="90000"/>
              </a:lnSpc>
              <a:spcBef>
                <a:spcPct val="0"/>
              </a:spcBef>
              <a:spcAft>
                <a:spcPct val="0"/>
              </a:spcAft>
            </a:pPr>
            <a:r>
              <a:rPr lang="en-US" dirty="0" err="1">
                <a:solidFill>
                  <a:srgbClr val="FFFFFF">
                    <a:alpha val="99000"/>
                  </a:srgbClr>
                </a:solidFill>
              </a:rPr>
              <a:t>OrderId</a:t>
            </a:r>
            <a:r>
              <a:rPr lang="en-US" dirty="0">
                <a:solidFill>
                  <a:srgbClr val="FFFFFF">
                    <a:alpha val="99000"/>
                  </a:srgbClr>
                </a:solidFill>
              </a:rPr>
              <a:t>=O1</a:t>
            </a:r>
          </a:p>
        </p:txBody>
      </p:sp>
      <p:sp>
        <p:nvSpPr>
          <p:cNvPr id="53" name="Straight Connector 24"/>
          <p:cNvSpPr/>
          <p:nvPr/>
        </p:nvSpPr>
        <p:spPr>
          <a:xfrm rot="3310531">
            <a:off x="4453634" y="6330100"/>
            <a:ext cx="62628" cy="10888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grpSp>
        <p:nvGrpSpPr>
          <p:cNvPr id="54" name="Group 53"/>
          <p:cNvGrpSpPr/>
          <p:nvPr/>
        </p:nvGrpSpPr>
        <p:grpSpPr>
          <a:xfrm>
            <a:off x="668296" y="4325233"/>
            <a:ext cx="1828800" cy="895374"/>
            <a:chOff x="803910" y="4319267"/>
            <a:chExt cx="1943099" cy="746145"/>
          </a:xfrm>
          <a:solidFill>
            <a:schemeClr val="accent5">
              <a:lumMod val="60000"/>
              <a:lumOff val="40000"/>
            </a:schemeClr>
          </a:solidFill>
          <a:effectLst/>
        </p:grpSpPr>
        <p:sp>
          <p:nvSpPr>
            <p:cNvPr id="55" name="Rounded Rectangle 11"/>
            <p:cNvSpPr/>
            <p:nvPr/>
          </p:nvSpPr>
          <p:spPr>
            <a:xfrm>
              <a:off x="803910" y="4320304"/>
              <a:ext cx="1943099" cy="745108"/>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sp>
        <p:sp>
          <p:nvSpPr>
            <p:cNvPr id="56" name="Rounded Rectangle 10"/>
            <p:cNvSpPr/>
            <p:nvPr/>
          </p:nvSpPr>
          <p:spPr>
            <a:xfrm>
              <a:off x="803910" y="4319267"/>
              <a:ext cx="1926075" cy="74614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000000">
                      <a:alpha val="99000"/>
                    </a:srgbClr>
                  </a:solidFill>
                </a:rPr>
                <a:t>contoso</a:t>
              </a:r>
              <a:endParaRPr lang="en-US" sz="1900" dirty="0">
                <a:solidFill>
                  <a:srgbClr val="000000">
                    <a:alpha val="99000"/>
                  </a:srgbClr>
                </a:solidFill>
              </a:endParaRPr>
            </a:p>
          </p:txBody>
        </p:sp>
      </p:grpSp>
      <p:grpSp>
        <p:nvGrpSpPr>
          <p:cNvPr id="57" name="Group 56"/>
          <p:cNvGrpSpPr/>
          <p:nvPr/>
        </p:nvGrpSpPr>
        <p:grpSpPr>
          <a:xfrm>
            <a:off x="3485657" y="3213416"/>
            <a:ext cx="2048753" cy="894130"/>
            <a:chOff x="3524250" y="3463428"/>
            <a:chExt cx="1943099" cy="745108"/>
          </a:xfrm>
          <a:solidFill>
            <a:schemeClr val="accent5">
              <a:lumMod val="60000"/>
              <a:lumOff val="40000"/>
            </a:schemeClr>
          </a:solidFill>
          <a:effectLst/>
        </p:grpSpPr>
        <p:sp>
          <p:nvSpPr>
            <p:cNvPr id="58" name="Rounded Rectangle 15"/>
            <p:cNvSpPr/>
            <p:nvPr/>
          </p:nvSpPr>
          <p:spPr>
            <a:xfrm>
              <a:off x="3524250" y="3463428"/>
              <a:ext cx="1943099" cy="745108"/>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sp>
        <p:sp>
          <p:nvSpPr>
            <p:cNvPr id="59" name="Rounded Rectangle 14"/>
            <p:cNvSpPr/>
            <p:nvPr/>
          </p:nvSpPr>
          <p:spPr>
            <a:xfrm>
              <a:off x="3552705" y="3495866"/>
              <a:ext cx="1886189" cy="69084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a:solidFill>
                    <a:srgbClr val="FFFFFF">
                      <a:alpha val="99000"/>
                    </a:srgbClr>
                  </a:solidFill>
                </a:rPr>
                <a:t>orders</a:t>
              </a:r>
              <a:endParaRPr lang="en-US" dirty="0">
                <a:solidFill>
                  <a:srgbClr val="000000">
                    <a:alpha val="99000"/>
                  </a:srgbClr>
                </a:solidFill>
              </a:endParaRPr>
            </a:p>
          </p:txBody>
        </p:sp>
      </p:grpSp>
      <p:sp>
        <p:nvSpPr>
          <p:cNvPr id="60" name="Rounded Rectangle 26"/>
          <p:cNvSpPr/>
          <p:nvPr/>
        </p:nvSpPr>
        <p:spPr>
          <a:xfrm>
            <a:off x="3485657" y="5438294"/>
            <a:ext cx="2048753"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algn="ctr" defTabSz="853546">
              <a:lnSpc>
                <a:spcPct val="90000"/>
              </a:lnSpc>
              <a:spcBef>
                <a:spcPct val="0"/>
              </a:spcBef>
              <a:spcAft>
                <a:spcPct val="35000"/>
              </a:spcAft>
            </a:pPr>
            <a:r>
              <a:rPr lang="en-US" dirty="0" err="1">
                <a:solidFill>
                  <a:srgbClr val="FFFFFF">
                    <a:alpha val="99000"/>
                  </a:srgbClr>
                </a:solidFill>
              </a:rPr>
              <a:t>imageprocessing</a:t>
            </a:r>
            <a:endParaRPr lang="en-US" dirty="0">
              <a:solidFill>
                <a:srgbClr val="FFFFFF">
                  <a:alpha val="99000"/>
                </a:srgbClr>
              </a:solidFill>
            </a:endParaRPr>
          </a:p>
          <a:p>
            <a:pPr algn="ctr" defTabSz="853546">
              <a:lnSpc>
                <a:spcPct val="90000"/>
              </a:lnSpc>
              <a:spcBef>
                <a:spcPct val="0"/>
              </a:spcBef>
              <a:spcAft>
                <a:spcPct val="35000"/>
              </a:spcAft>
            </a:pPr>
            <a:endParaRPr lang="en-US" dirty="0">
              <a:solidFill>
                <a:srgbClr val="000000">
                  <a:alpha val="99000"/>
                </a:srgbClr>
              </a:solidFill>
            </a:endParaRPr>
          </a:p>
        </p:txBody>
      </p:sp>
      <p:sp>
        <p:nvSpPr>
          <p:cNvPr id="61" name="Straight Connector 28"/>
          <p:cNvSpPr/>
          <p:nvPr/>
        </p:nvSpPr>
        <p:spPr>
          <a:xfrm rot="19457599">
            <a:off x="8799206" y="6706969"/>
            <a:ext cx="76573" cy="440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5243" tIns="0" rIns="15243" bIns="0" numCol="1" spcCol="1524" anchor="ctr" anchorCtr="0">
            <a:noAutofit/>
          </a:bodyPr>
          <a:lstStyle/>
          <a:p>
            <a:pPr algn="ctr" defTabSz="266734">
              <a:lnSpc>
                <a:spcPct val="90000"/>
              </a:lnSpc>
              <a:spcBef>
                <a:spcPct val="0"/>
              </a:spcBef>
              <a:spcAft>
                <a:spcPct val="35000"/>
              </a:spcAft>
            </a:pPr>
            <a:endParaRPr lang="en-US" sz="600" dirty="0">
              <a:solidFill>
                <a:srgbClr val="FFFFFF">
                  <a:hueOff val="0"/>
                  <a:satOff val="0"/>
                  <a:lumOff val="0"/>
                  <a:alphaOff val="0"/>
                </a:srgbClr>
              </a:solidFill>
            </a:endParaRPr>
          </a:p>
        </p:txBody>
      </p:sp>
      <p:sp>
        <p:nvSpPr>
          <p:cNvPr id="62" name="Rounded Rectangle 30"/>
          <p:cNvSpPr/>
          <p:nvPr/>
        </p:nvSpPr>
        <p:spPr>
          <a:xfrm>
            <a:off x="6371314" y="4908573"/>
            <a:ext cx="2132110" cy="841755"/>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defTabSz="685680" fontAlgn="base">
              <a:lnSpc>
                <a:spcPct val="90000"/>
              </a:lnSpc>
              <a:spcBef>
                <a:spcPct val="0"/>
              </a:spcBef>
              <a:spcAft>
                <a:spcPct val="0"/>
              </a:spcAft>
            </a:pPr>
            <a:r>
              <a:rPr lang="en-US" dirty="0" err="1">
                <a:solidFill>
                  <a:srgbClr val="FFFFFF">
                    <a:alpha val="99000"/>
                  </a:srgbClr>
                </a:solidFill>
              </a:rPr>
              <a:t>BlobUrl</a:t>
            </a:r>
            <a:r>
              <a:rPr lang="en-US" dirty="0">
                <a:solidFill>
                  <a:srgbClr val="FFFFFF">
                    <a:alpha val="99000"/>
                  </a:srgbClr>
                </a:solidFill>
              </a:rPr>
              <a:t>=http://contoso.blob…</a:t>
            </a:r>
          </a:p>
        </p:txBody>
      </p:sp>
      <p:sp>
        <p:nvSpPr>
          <p:cNvPr id="63" name="Rounded Rectangle 34"/>
          <p:cNvSpPr/>
          <p:nvPr/>
        </p:nvSpPr>
        <p:spPr>
          <a:xfrm>
            <a:off x="6376796" y="5968013"/>
            <a:ext cx="2121147" cy="801206"/>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160" tIns="10160" rIns="10160" bIns="10160" numCol="1" spcCol="1270" anchor="ctr" anchorCtr="0">
            <a:noAutofit/>
          </a:bodyPr>
          <a:lstStyle/>
          <a:p>
            <a:pPr defTabSz="685680" fontAlgn="base">
              <a:lnSpc>
                <a:spcPct val="90000"/>
              </a:lnSpc>
              <a:spcBef>
                <a:spcPct val="0"/>
              </a:spcBef>
              <a:spcAft>
                <a:spcPct val="0"/>
              </a:spcAft>
            </a:pPr>
            <a:r>
              <a:rPr lang="en-US" dirty="0" err="1">
                <a:solidFill>
                  <a:srgbClr val="FFFFFF">
                    <a:alpha val="99000"/>
                  </a:srgbClr>
                </a:solidFill>
              </a:rPr>
              <a:t>BlobUrl</a:t>
            </a:r>
            <a:r>
              <a:rPr lang="en-US" dirty="0">
                <a:solidFill>
                  <a:srgbClr val="FFFFFF">
                    <a:alpha val="99000"/>
                  </a:srgbClr>
                </a:solidFill>
              </a:rPr>
              <a:t>=http://contoso.blob…</a:t>
            </a:r>
          </a:p>
        </p:txBody>
      </p:sp>
      <p:sp>
        <p:nvSpPr>
          <p:cNvPr id="64" name="TextBox 63"/>
          <p:cNvSpPr txBox="1"/>
          <p:nvPr/>
        </p:nvSpPr>
        <p:spPr>
          <a:xfrm>
            <a:off x="8891769" y="3938435"/>
            <a:ext cx="3422468" cy="2830783"/>
          </a:xfrm>
          <a:prstGeom prst="rect">
            <a:avLst/>
          </a:prstGeom>
          <a:solidFill>
            <a:schemeClr val="accent2"/>
          </a:solidFill>
        </p:spPr>
        <p:txBody>
          <a:bodyPr wrap="square" lIns="91440" tIns="91440" rIns="91440" bIns="91440" rtlCol="0" anchor="b" anchorCtr="0">
            <a:noAutofit/>
          </a:bodyPr>
          <a:lstStyle/>
          <a:p>
            <a:pPr defTabSz="1096740"/>
            <a:r>
              <a:rPr lang="en-US" dirty="0" smtClean="0">
                <a:solidFill>
                  <a:srgbClr val="000000">
                    <a:alpha val="99000"/>
                  </a:srgbClr>
                </a:solidFill>
              </a:rPr>
              <a:t>Queues offer a guaranteed message delivery mechanism that can be used to distribute work across roles.  Utilizing a two-phase delete process ensures that even if a role which retrieves a message goes down the message will become visible again and subsequently processed by another worker.</a:t>
            </a:r>
          </a:p>
        </p:txBody>
      </p:sp>
      <p:cxnSp>
        <p:nvCxnSpPr>
          <p:cNvPr id="65" name="Straight Connector 64"/>
          <p:cNvCxnSpPr>
            <a:stCxn id="55" idx="3"/>
            <a:endCxn id="58" idx="1"/>
          </p:cNvCxnSpPr>
          <p:nvPr/>
        </p:nvCxnSpPr>
        <p:spPr>
          <a:xfrm flipV="1">
            <a:off x="2497096" y="3660481"/>
            <a:ext cx="988561" cy="11130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55" idx="3"/>
            <a:endCxn id="60" idx="1"/>
          </p:cNvCxnSpPr>
          <p:nvPr/>
        </p:nvCxnSpPr>
        <p:spPr>
          <a:xfrm>
            <a:off x="2497096" y="4773542"/>
            <a:ext cx="988561" cy="10856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58" idx="3"/>
            <a:endCxn id="50" idx="1"/>
          </p:cNvCxnSpPr>
          <p:nvPr/>
        </p:nvCxnSpPr>
        <p:spPr>
          <a:xfrm flipV="1">
            <a:off x="5534410" y="3104573"/>
            <a:ext cx="836904" cy="555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8" idx="3"/>
            <a:endCxn id="52" idx="1"/>
          </p:cNvCxnSpPr>
          <p:nvPr/>
        </p:nvCxnSpPr>
        <p:spPr>
          <a:xfrm>
            <a:off x="5534410" y="3660481"/>
            <a:ext cx="842386" cy="555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5534410" y="5329450"/>
            <a:ext cx="836904" cy="555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5534410" y="5885358"/>
            <a:ext cx="842386" cy="555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83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dirty="0">
                <a:gradFill>
                  <a:gsLst>
                    <a:gs pos="0">
                      <a:schemeClr val="tx1"/>
                    </a:gs>
                    <a:gs pos="100000">
                      <a:schemeClr val="tx1"/>
                    </a:gs>
                  </a:gsLst>
                  <a:lin ang="5400000" scaled="0"/>
                </a:gradFill>
                <a:latin typeface="+mn-lt"/>
              </a:rPr>
              <a:t>Create, Delete, SetAcl Queues</a:t>
            </a:r>
          </a:p>
          <a:p>
            <a:r>
              <a:rPr lang="en-US" sz="3200" dirty="0" err="1">
                <a:gradFill>
                  <a:gsLst>
                    <a:gs pos="0">
                      <a:schemeClr val="tx1"/>
                    </a:gs>
                    <a:gs pos="100000">
                      <a:schemeClr val="tx1"/>
                    </a:gs>
                  </a:gsLst>
                  <a:lin ang="5400000" scaled="0"/>
                </a:gradFill>
                <a:latin typeface="+mn-lt"/>
              </a:rPr>
              <a:t>Enqueue</a:t>
            </a:r>
            <a:r>
              <a:rPr lang="en-US" sz="3200" dirty="0">
                <a:gradFill>
                  <a:gsLst>
                    <a:gs pos="0">
                      <a:schemeClr val="tx1"/>
                    </a:gs>
                    <a:gs pos="100000">
                      <a:schemeClr val="tx1"/>
                    </a:gs>
                  </a:gsLst>
                  <a:lin ang="5400000" scaled="0"/>
                </a:gradFill>
                <a:latin typeface="+mn-lt"/>
              </a:rPr>
              <a:t> Messages – 64KB messages</a:t>
            </a:r>
          </a:p>
          <a:p>
            <a:r>
              <a:rPr lang="en-US" sz="3200" dirty="0">
                <a:gradFill>
                  <a:gsLst>
                    <a:gs pos="0">
                      <a:schemeClr val="tx1"/>
                    </a:gs>
                    <a:gs pos="100000">
                      <a:schemeClr val="tx1"/>
                    </a:gs>
                  </a:gsLst>
                  <a:lin ang="5400000" scaled="0"/>
                </a:gradFill>
                <a:latin typeface="+mn-lt"/>
              </a:rPr>
              <a:t>Lease mechanism for processing</a:t>
            </a:r>
          </a:p>
          <a:p>
            <a:pPr lvl="1"/>
            <a:r>
              <a:rPr lang="en-US" sz="2800" dirty="0">
                <a:gradFill>
                  <a:gsLst>
                    <a:gs pos="0">
                      <a:schemeClr val="tx1"/>
                    </a:gs>
                    <a:gs pos="100000">
                      <a:schemeClr val="tx1"/>
                    </a:gs>
                  </a:gsLst>
                  <a:lin ang="5400000" scaled="0"/>
                </a:gradFill>
              </a:rPr>
              <a:t>Get Message(s) – provide lease time</a:t>
            </a:r>
          </a:p>
          <a:p>
            <a:pPr lvl="1"/>
            <a:r>
              <a:rPr lang="en-US" sz="2800" dirty="0">
                <a:gradFill>
                  <a:gsLst>
                    <a:gs pos="0">
                      <a:schemeClr val="tx1"/>
                    </a:gs>
                    <a:gs pos="100000">
                      <a:schemeClr val="tx1"/>
                    </a:gs>
                  </a:gsLst>
                  <a:lin ang="5400000" scaled="0"/>
                </a:gradFill>
              </a:rPr>
              <a:t>Delete Message</a:t>
            </a:r>
          </a:p>
          <a:p>
            <a:r>
              <a:rPr lang="en-US" sz="3200" dirty="0">
                <a:gradFill>
                  <a:gsLst>
                    <a:gs pos="0">
                      <a:schemeClr val="tx1"/>
                    </a:gs>
                    <a:gs pos="100000">
                      <a:schemeClr val="tx1"/>
                    </a:gs>
                  </a:gsLst>
                  <a:lin ang="5400000" scaled="0"/>
                </a:gradFill>
                <a:latin typeface="+mn-lt"/>
              </a:rPr>
              <a:t>Metadata</a:t>
            </a:r>
          </a:p>
          <a:p>
            <a:pPr lvl="1"/>
            <a:r>
              <a:rPr lang="en-US" sz="2800" dirty="0">
                <a:gradFill>
                  <a:gsLst>
                    <a:gs pos="0">
                      <a:schemeClr val="tx1"/>
                    </a:gs>
                    <a:gs pos="100000">
                      <a:schemeClr val="tx1"/>
                    </a:gs>
                  </a:gsLst>
                  <a:lin ang="5400000" scaled="0"/>
                </a:gradFill>
              </a:rPr>
              <a:t>Message count – Enables auto scaling</a:t>
            </a:r>
          </a:p>
          <a:p>
            <a:pPr lvl="1"/>
            <a:r>
              <a:rPr lang="en-US" sz="2800" dirty="0" err="1">
                <a:gradFill>
                  <a:gsLst>
                    <a:gs pos="0">
                      <a:schemeClr val="tx1"/>
                    </a:gs>
                    <a:gs pos="100000">
                      <a:schemeClr val="tx1"/>
                    </a:gs>
                  </a:gsLst>
                  <a:lin ang="5400000" scaled="0"/>
                </a:gradFill>
              </a:rPr>
              <a:t>Dequeue</a:t>
            </a:r>
            <a:r>
              <a:rPr lang="en-US" sz="2800" dirty="0">
                <a:gradFill>
                  <a:gsLst>
                    <a:gs pos="0">
                      <a:schemeClr val="tx1"/>
                    </a:gs>
                    <a:gs pos="100000">
                      <a:schemeClr val="tx1"/>
                    </a:gs>
                  </a:gsLst>
                  <a:lin ang="5400000" scaled="0"/>
                </a:gradFill>
              </a:rPr>
              <a:t> count – Detect poison messages</a:t>
            </a:r>
          </a:p>
          <a:p>
            <a:r>
              <a:rPr lang="en-US" sz="3200" dirty="0">
                <a:gradFill>
                  <a:gsLst>
                    <a:gs pos="0">
                      <a:schemeClr val="tx1"/>
                    </a:gs>
                    <a:gs pos="100000">
                      <a:schemeClr val="tx1"/>
                    </a:gs>
                  </a:gsLst>
                  <a:lin ang="5400000" scaled="0"/>
                </a:gradFill>
                <a:latin typeface="+mn-lt"/>
              </a:rPr>
              <a:t>Sharing Scenarios</a:t>
            </a:r>
          </a:p>
          <a:p>
            <a:pPr lvl="1"/>
            <a:r>
              <a:rPr lang="en-US" sz="2800" dirty="0">
                <a:gradFill>
                  <a:gsLst>
                    <a:gs pos="0">
                      <a:schemeClr val="tx1"/>
                    </a:gs>
                    <a:gs pos="100000">
                      <a:schemeClr val="tx1"/>
                    </a:gs>
                  </a:gsLst>
                  <a:lin ang="5400000" scaled="0"/>
                </a:gradFill>
              </a:rPr>
              <a:t>Private access or </a:t>
            </a:r>
            <a:r>
              <a:rPr lang="en-US" sz="2800" dirty="0"/>
              <a:t>Shared Access Signatures (Signed </a:t>
            </a:r>
            <a:r>
              <a:rPr lang="en-US" sz="2800" dirty="0" err="1"/>
              <a:t>Url</a:t>
            </a:r>
            <a:r>
              <a:rPr lang="en-US" sz="2800" dirty="0"/>
              <a:t>)</a:t>
            </a:r>
          </a:p>
          <a:p>
            <a:endParaRPr lang="en-US" dirty="0"/>
          </a:p>
        </p:txBody>
      </p:sp>
      <p:sp>
        <p:nvSpPr>
          <p:cNvPr id="3" name="Title 2"/>
          <p:cNvSpPr>
            <a:spLocks noGrp="1"/>
          </p:cNvSpPr>
          <p:nvPr>
            <p:ph type="title"/>
          </p:nvPr>
        </p:nvSpPr>
        <p:spPr/>
        <p:txBody>
          <a:bodyPr/>
          <a:lstStyle/>
          <a:p>
            <a:r>
              <a:rPr lang="en-US" dirty="0"/>
              <a:t>Windows Azure Queues - Operations</a:t>
            </a:r>
            <a:br>
              <a:rPr lang="en-US" dirty="0"/>
            </a:br>
            <a:endParaRPr lang="en-US" dirty="0"/>
          </a:p>
        </p:txBody>
      </p:sp>
    </p:spTree>
    <p:extLst>
      <p:ext uri="{BB962C8B-B14F-4D97-AF65-F5344CB8AC3E}">
        <p14:creationId xmlns:p14="http://schemas.microsoft.com/office/powerpoint/2010/main" val="288875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Message Processing</a:t>
            </a:r>
            <a:endParaRPr lang="en-US" dirty="0"/>
          </a:p>
        </p:txBody>
      </p:sp>
      <p:grpSp>
        <p:nvGrpSpPr>
          <p:cNvPr id="3" name="Group 21"/>
          <p:cNvGrpSpPr/>
          <p:nvPr/>
        </p:nvGrpSpPr>
        <p:grpSpPr>
          <a:xfrm>
            <a:off x="3222934" y="3150946"/>
            <a:ext cx="3869153" cy="1136725"/>
            <a:chOff x="3117569" y="2396961"/>
            <a:chExt cx="2222371" cy="549541"/>
          </a:xfrm>
        </p:grpSpPr>
        <p:sp>
          <p:nvSpPr>
            <p:cNvPr id="22" name="Rectangle 21"/>
            <p:cNvSpPr/>
            <p:nvPr/>
          </p:nvSpPr>
          <p:spPr>
            <a:xfrm>
              <a:off x="3117569" y="2565502"/>
              <a:ext cx="2222371" cy="381000"/>
            </a:xfrm>
            <a:prstGeom prst="rect">
              <a:avLst/>
            </a:prstGeom>
            <a:gradFill rotWithShape="1">
              <a:gsLst>
                <a:gs pos="0">
                  <a:srgbClr val="5F779C">
                    <a:shade val="58000"/>
                    <a:satMod val="150000"/>
                  </a:srgbClr>
                </a:gs>
                <a:gs pos="72000">
                  <a:srgbClr val="5F779C">
                    <a:tint val="90000"/>
                    <a:satMod val="135000"/>
                  </a:srgbClr>
                </a:gs>
                <a:gs pos="100000">
                  <a:srgbClr val="5F779C">
                    <a:tint val="80000"/>
                    <a:satMod val="155000"/>
                  </a:srgbClr>
                </a:gs>
              </a:gsLst>
              <a:lin ang="16200000" scaled="0"/>
            </a:grad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rtlCol="0" anchor="t"/>
            <a:lstStyle/>
            <a:p>
              <a:pPr algn="ctr" defTabSz="832921">
                <a:defRPr/>
              </a:pPr>
              <a:r>
                <a:rPr lang="en-US" sz="1600" kern="0" dirty="0">
                  <a:solidFill>
                    <a:srgbClr val="FFFFFF"/>
                  </a:solidFill>
                </a:rPr>
                <a:t>Azure Queue</a:t>
              </a:r>
            </a:p>
          </p:txBody>
        </p:sp>
        <p:sp>
          <p:nvSpPr>
            <p:cNvPr id="23" name="TextBox 22"/>
            <p:cNvSpPr txBox="1"/>
            <p:nvPr/>
          </p:nvSpPr>
          <p:spPr>
            <a:xfrm>
              <a:off x="3895744" y="2396961"/>
              <a:ext cx="744139" cy="163671"/>
            </a:xfrm>
            <a:prstGeom prst="rect">
              <a:avLst/>
            </a:prstGeom>
            <a:noFill/>
          </p:spPr>
          <p:txBody>
            <a:bodyPr wrap="none" rtlCol="0">
              <a:spAutoFit/>
            </a:bodyPr>
            <a:lstStyle/>
            <a:p>
              <a:pPr defTabSz="832921">
                <a:defRPr/>
              </a:pPr>
              <a:r>
                <a:rPr lang="en-US" sz="1600" b="1" kern="0" dirty="0">
                  <a:solidFill>
                    <a:srgbClr val="FFFFFF"/>
                  </a:solidFill>
                </a:rPr>
                <a:t>Work items</a:t>
              </a:r>
            </a:p>
          </p:txBody>
        </p:sp>
      </p:grpSp>
      <p:sp>
        <p:nvSpPr>
          <p:cNvPr id="25" name="Rounded Rectangle 24"/>
          <p:cNvSpPr/>
          <p:nvPr/>
        </p:nvSpPr>
        <p:spPr bwMode="auto">
          <a:xfrm>
            <a:off x="1112837" y="3018104"/>
            <a:ext cx="1294403" cy="434908"/>
          </a:xfrm>
          <a:prstGeom prst="roundRect">
            <a:avLst/>
          </a:prstGeom>
          <a:solidFill>
            <a:srgbClr val="0070C0">
              <a:lumMod val="60000"/>
              <a:lumOff val="40000"/>
            </a:srgbClr>
          </a:solidFill>
          <a:ln>
            <a:noFill/>
            <a:headEnd type="none" w="med" len="med"/>
            <a:tailEnd type="none" w="med" len="med"/>
          </a:ln>
          <a:effectLst>
            <a:innerShdw blurRad="63500" dist="50800" dir="2700000">
              <a:prstClr val="black">
                <a:alpha val="50000"/>
              </a:prstClr>
            </a:innerShdw>
          </a:effectLst>
          <a:scene3d>
            <a:camera prst="orthographicFront" fov="0">
              <a:rot lat="0" lon="0" rev="0"/>
            </a:camera>
            <a:lightRig rig="soft" dir="tl">
              <a:rot lat="0" lon="0" rev="20000000"/>
            </a:lightRig>
          </a:scene3d>
          <a:sp3d prstMaterial="matte"/>
        </p:spPr>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defRPr/>
            </a:pPr>
            <a:r>
              <a:rPr lang="en-US" sz="1600" kern="0" dirty="0">
                <a:solidFill>
                  <a:srgbClr val="FFFFFF"/>
                </a:solidFill>
              </a:rPr>
              <a:t>Web Role</a:t>
            </a:r>
          </a:p>
        </p:txBody>
      </p:sp>
      <p:sp>
        <p:nvSpPr>
          <p:cNvPr id="27" name="Rounded Rectangle 26"/>
          <p:cNvSpPr/>
          <p:nvPr/>
        </p:nvSpPr>
        <p:spPr bwMode="auto">
          <a:xfrm>
            <a:off x="1112842" y="3901489"/>
            <a:ext cx="1294403" cy="434908"/>
          </a:xfrm>
          <a:prstGeom prst="roundRect">
            <a:avLst/>
          </a:prstGeom>
          <a:solidFill>
            <a:srgbClr val="0070C0">
              <a:lumMod val="60000"/>
              <a:lumOff val="40000"/>
            </a:srgbClr>
          </a:solidFill>
          <a:ln>
            <a:noFill/>
            <a:headEnd type="none" w="med" len="med"/>
            <a:tailEnd type="none" w="med" len="med"/>
          </a:ln>
          <a:effectLst>
            <a:innerShdw blurRad="63500" dist="50800" dir="2700000">
              <a:prstClr val="black">
                <a:alpha val="50000"/>
              </a:prstClr>
            </a:innerShdw>
          </a:effectLst>
          <a:scene3d>
            <a:camera prst="orthographicFront" fov="0">
              <a:rot lat="0" lon="0" rev="0"/>
            </a:camera>
            <a:lightRig rig="soft" dir="tl">
              <a:rot lat="0" lon="0" rev="20000000"/>
            </a:lightRig>
          </a:scene3d>
          <a:sp3d prstMaterial="matte"/>
        </p:spPr>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defRPr/>
            </a:pPr>
            <a:r>
              <a:rPr lang="en-US" sz="1600" kern="0" dirty="0">
                <a:solidFill>
                  <a:srgbClr val="FFFFFF"/>
                </a:solidFill>
              </a:rPr>
              <a:t>Web Role</a:t>
            </a:r>
          </a:p>
        </p:txBody>
      </p:sp>
      <p:sp>
        <p:nvSpPr>
          <p:cNvPr id="28" name="Right Arrow 27"/>
          <p:cNvSpPr/>
          <p:nvPr/>
        </p:nvSpPr>
        <p:spPr>
          <a:xfrm rot="1551301">
            <a:off x="2428357" y="3394077"/>
            <a:ext cx="932979" cy="233212"/>
          </a:xfrm>
          <a:prstGeom prst="rightArrow">
            <a:avLst/>
          </a:prstGeom>
          <a:gradFill rotWithShape="1">
            <a:gsLst>
              <a:gs pos="0">
                <a:srgbClr val="B8B2AE">
                  <a:shade val="58000"/>
                  <a:satMod val="150000"/>
                </a:srgbClr>
              </a:gs>
              <a:gs pos="72000">
                <a:srgbClr val="B8B2AE">
                  <a:tint val="90000"/>
                  <a:satMod val="135000"/>
                </a:srgbClr>
              </a:gs>
              <a:gs pos="100000">
                <a:srgbClr val="B8B2AE">
                  <a:tint val="80000"/>
                  <a:satMod val="155000"/>
                </a:srgbClr>
              </a:gs>
            </a:gsLst>
            <a:lin ang="16200000" scaled="0"/>
          </a:gradFill>
          <a:ln w="9525" cap="flat" cmpd="sng" algn="ctr">
            <a:solidFill>
              <a:srgbClr val="B8B2AE">
                <a:shade val="80000"/>
              </a:srgbClr>
            </a:solidFill>
            <a:prstDash val="solid"/>
          </a:ln>
          <a:effectLst>
            <a:outerShdw blurRad="50800" dist="38100" dir="5400000" rotWithShape="0">
              <a:srgbClr val="000000">
                <a:alpha val="43137"/>
              </a:srgbClr>
            </a:outerShdw>
          </a:effectLst>
        </p:spPr>
        <p:txBody>
          <a:bodyPr lIns="111026" tIns="55513" rIns="111026" bIns="55513" rtlCol="0" anchor="ctr"/>
          <a:lstStyle/>
          <a:p>
            <a:pPr algn="ctr" defTabSz="832921">
              <a:defRPr/>
            </a:pPr>
            <a:endParaRPr lang="en-US" sz="1600" kern="0" dirty="0">
              <a:solidFill>
                <a:srgbClr val="FFFFFF"/>
              </a:solidFill>
            </a:endParaRPr>
          </a:p>
        </p:txBody>
      </p:sp>
      <p:sp>
        <p:nvSpPr>
          <p:cNvPr id="29" name="Right Arrow 28"/>
          <p:cNvSpPr/>
          <p:nvPr/>
        </p:nvSpPr>
        <p:spPr>
          <a:xfrm rot="20048699" flipV="1">
            <a:off x="2428358" y="3913577"/>
            <a:ext cx="932979" cy="233212"/>
          </a:xfrm>
          <a:prstGeom prst="rightArrow">
            <a:avLst/>
          </a:prstGeom>
          <a:gradFill rotWithShape="1">
            <a:gsLst>
              <a:gs pos="0">
                <a:srgbClr val="B8B2AE">
                  <a:shade val="58000"/>
                  <a:satMod val="150000"/>
                </a:srgbClr>
              </a:gs>
              <a:gs pos="72000">
                <a:srgbClr val="B8B2AE">
                  <a:tint val="90000"/>
                  <a:satMod val="135000"/>
                </a:srgbClr>
              </a:gs>
              <a:gs pos="100000">
                <a:srgbClr val="B8B2AE">
                  <a:tint val="80000"/>
                  <a:satMod val="155000"/>
                </a:srgbClr>
              </a:gs>
            </a:gsLst>
            <a:lin ang="16200000" scaled="0"/>
          </a:gradFill>
          <a:ln w="9525" cap="flat" cmpd="sng" algn="ctr">
            <a:solidFill>
              <a:srgbClr val="B8B2AE">
                <a:shade val="80000"/>
              </a:srgbClr>
            </a:solidFill>
            <a:prstDash val="solid"/>
          </a:ln>
          <a:effectLst>
            <a:outerShdw blurRad="50800" dist="38100" dir="5400000" rotWithShape="0">
              <a:srgbClr val="000000">
                <a:alpha val="43137"/>
              </a:srgbClr>
            </a:outerShdw>
          </a:effectLst>
        </p:spPr>
        <p:txBody>
          <a:bodyPr lIns="111026" tIns="55513" rIns="111026" bIns="55513" rtlCol="0" anchor="ctr"/>
          <a:lstStyle/>
          <a:p>
            <a:pPr algn="ctr" defTabSz="832921">
              <a:defRPr/>
            </a:pPr>
            <a:endParaRPr lang="en-US" sz="1600" kern="0" dirty="0">
              <a:solidFill>
                <a:srgbClr val="FFFFFF"/>
              </a:solidFill>
            </a:endParaRPr>
          </a:p>
        </p:txBody>
      </p:sp>
      <p:sp>
        <p:nvSpPr>
          <p:cNvPr id="31" name="Rounded Rectangle 30"/>
          <p:cNvSpPr/>
          <p:nvPr/>
        </p:nvSpPr>
        <p:spPr bwMode="auto">
          <a:xfrm>
            <a:off x="8219903" y="3028832"/>
            <a:ext cx="1294403" cy="434908"/>
          </a:xfrm>
          <a:prstGeom prst="roundRect">
            <a:avLst/>
          </a:prstGeom>
          <a:solidFill>
            <a:srgbClr val="0070C0">
              <a:alpha val="75000"/>
            </a:srgbClr>
          </a:solidFill>
          <a:ln>
            <a:noFill/>
            <a:headEnd type="none" w="med" len="med"/>
            <a:tailEnd type="none" w="med" len="med"/>
          </a:ln>
          <a:effectLst>
            <a:innerShdw blurRad="63500" dist="50800" dir="2700000">
              <a:prstClr val="black">
                <a:alpha val="50000"/>
              </a:prstClr>
            </a:innerShdw>
          </a:effectLst>
          <a:scene3d>
            <a:camera prst="orthographicFront" fov="0">
              <a:rot lat="0" lon="0" rev="0"/>
            </a:camera>
            <a:lightRig rig="soft" dir="tl">
              <a:rot lat="0" lon="0" rev="20000000"/>
            </a:lightRig>
          </a:scene3d>
          <a:sp3d prstMaterial="matte"/>
        </p:spPr>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defRPr/>
            </a:pPr>
            <a:r>
              <a:rPr lang="en-US" sz="1500" kern="0" dirty="0">
                <a:solidFill>
                  <a:srgbClr val="FFFFFF"/>
                </a:solidFill>
              </a:rPr>
              <a:t>Worker Role</a:t>
            </a:r>
          </a:p>
        </p:txBody>
      </p:sp>
      <p:sp>
        <p:nvSpPr>
          <p:cNvPr id="32" name="Rounded Rectangle 31"/>
          <p:cNvSpPr/>
          <p:nvPr/>
        </p:nvSpPr>
        <p:spPr bwMode="auto">
          <a:xfrm>
            <a:off x="8219903" y="3831531"/>
            <a:ext cx="1294403" cy="434908"/>
          </a:xfrm>
          <a:prstGeom prst="roundRect">
            <a:avLst/>
          </a:prstGeom>
          <a:solidFill>
            <a:srgbClr val="0070C0">
              <a:alpha val="75000"/>
            </a:srgbClr>
          </a:solidFill>
          <a:ln>
            <a:noFill/>
            <a:headEnd type="none" w="med" len="med"/>
            <a:tailEnd type="none" w="med" len="med"/>
          </a:ln>
          <a:effectLst>
            <a:innerShdw blurRad="63500" dist="50800" dir="2700000">
              <a:prstClr val="black">
                <a:alpha val="50000"/>
              </a:prstClr>
            </a:innerShdw>
          </a:effectLst>
          <a:scene3d>
            <a:camera prst="orthographicFront" fov="0">
              <a:rot lat="0" lon="0" rev="0"/>
            </a:camera>
            <a:lightRig rig="soft" dir="tl">
              <a:rot lat="0" lon="0" rev="20000000"/>
            </a:lightRig>
          </a:scene3d>
          <a:sp3d prstMaterial="matte"/>
        </p:spPr>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defRPr/>
            </a:pPr>
            <a:r>
              <a:rPr lang="en-US" sz="1500" kern="0" dirty="0">
                <a:solidFill>
                  <a:srgbClr val="FFFFFF"/>
                </a:solidFill>
              </a:rPr>
              <a:t>Worker Role</a:t>
            </a:r>
          </a:p>
        </p:txBody>
      </p:sp>
      <p:sp>
        <p:nvSpPr>
          <p:cNvPr id="34" name="Right Arrow 33"/>
          <p:cNvSpPr/>
          <p:nvPr/>
        </p:nvSpPr>
        <p:spPr>
          <a:xfrm rot="1568662">
            <a:off x="7309103" y="3863254"/>
            <a:ext cx="807200" cy="160313"/>
          </a:xfrm>
          <a:prstGeom prst="rightArrow">
            <a:avLst/>
          </a:prstGeom>
          <a:gradFill rotWithShape="1">
            <a:gsLst>
              <a:gs pos="0">
                <a:srgbClr val="B8B2AE">
                  <a:shade val="58000"/>
                  <a:satMod val="150000"/>
                </a:srgbClr>
              </a:gs>
              <a:gs pos="72000">
                <a:srgbClr val="B8B2AE">
                  <a:tint val="90000"/>
                  <a:satMod val="135000"/>
                </a:srgbClr>
              </a:gs>
              <a:gs pos="100000">
                <a:srgbClr val="B8B2AE">
                  <a:tint val="80000"/>
                  <a:satMod val="155000"/>
                </a:srgbClr>
              </a:gs>
            </a:gsLst>
            <a:lin ang="16200000" scaled="0"/>
          </a:gradFill>
          <a:ln w="9525" cap="flat" cmpd="sng" algn="ctr">
            <a:solidFill>
              <a:srgbClr val="B8B2AE">
                <a:shade val="80000"/>
              </a:srgbClr>
            </a:solidFill>
            <a:prstDash val="solid"/>
          </a:ln>
          <a:effectLst>
            <a:outerShdw blurRad="50800" dist="38100" dir="5400000" rotWithShape="0">
              <a:srgbClr val="000000">
                <a:alpha val="43137"/>
              </a:srgbClr>
            </a:outerShdw>
          </a:effectLst>
        </p:spPr>
        <p:txBody>
          <a:bodyPr lIns="111026" tIns="55513" rIns="111026" bIns="55513" rtlCol="0" anchor="ctr"/>
          <a:lstStyle/>
          <a:p>
            <a:pPr algn="ctr" defTabSz="832921">
              <a:defRPr/>
            </a:pPr>
            <a:endParaRPr lang="en-US" sz="1600" kern="0" dirty="0">
              <a:solidFill>
                <a:srgbClr val="FFFFFF"/>
              </a:solidFill>
            </a:endParaRPr>
          </a:p>
        </p:txBody>
      </p:sp>
      <p:sp>
        <p:nvSpPr>
          <p:cNvPr id="36" name="Right Arrow 35"/>
          <p:cNvSpPr/>
          <p:nvPr/>
        </p:nvSpPr>
        <p:spPr>
          <a:xfrm rot="20031338" flipV="1">
            <a:off x="7257494" y="3277500"/>
            <a:ext cx="932979" cy="139453"/>
          </a:xfrm>
          <a:prstGeom prst="rightArrow">
            <a:avLst/>
          </a:prstGeom>
          <a:gradFill rotWithShape="1">
            <a:gsLst>
              <a:gs pos="0">
                <a:srgbClr val="B8B2AE">
                  <a:shade val="58000"/>
                  <a:satMod val="150000"/>
                </a:srgbClr>
              </a:gs>
              <a:gs pos="72000">
                <a:srgbClr val="B8B2AE">
                  <a:tint val="90000"/>
                  <a:satMod val="135000"/>
                </a:srgbClr>
              </a:gs>
              <a:gs pos="100000">
                <a:srgbClr val="B8B2AE">
                  <a:tint val="80000"/>
                  <a:satMod val="155000"/>
                </a:srgbClr>
              </a:gs>
            </a:gsLst>
            <a:lin ang="16200000" scaled="0"/>
          </a:gradFill>
          <a:ln w="9525" cap="flat" cmpd="sng" algn="ctr">
            <a:solidFill>
              <a:srgbClr val="B8B2AE">
                <a:shade val="80000"/>
              </a:srgbClr>
            </a:solidFill>
            <a:prstDash val="solid"/>
          </a:ln>
          <a:effectLst>
            <a:outerShdw blurRad="50800" dist="38100" dir="5400000" rotWithShape="0">
              <a:srgbClr val="000000">
                <a:alpha val="43137"/>
              </a:srgbClr>
            </a:outerShdw>
          </a:effectLst>
        </p:spPr>
        <p:txBody>
          <a:bodyPr lIns="111026" tIns="55513" rIns="111026" bIns="55513" rtlCol="0" anchor="ctr"/>
          <a:lstStyle/>
          <a:p>
            <a:pPr algn="ctr" defTabSz="832921">
              <a:defRPr/>
            </a:pPr>
            <a:endParaRPr lang="en-US" sz="1600" kern="0" dirty="0">
              <a:solidFill>
                <a:srgbClr val="FFFFFF"/>
              </a:solidFill>
            </a:endParaRPr>
          </a:p>
        </p:txBody>
      </p:sp>
      <p:sp>
        <p:nvSpPr>
          <p:cNvPr id="41" name="Rectangle 40"/>
          <p:cNvSpPr/>
          <p:nvPr/>
        </p:nvSpPr>
        <p:spPr bwMode="auto">
          <a:xfrm>
            <a:off x="5360606" y="3775837"/>
            <a:ext cx="881302" cy="439188"/>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42" name="Rectangle 41"/>
          <p:cNvSpPr/>
          <p:nvPr/>
        </p:nvSpPr>
        <p:spPr bwMode="auto">
          <a:xfrm>
            <a:off x="4562626" y="3775837"/>
            <a:ext cx="797980" cy="439188"/>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43" name="Rectangle 42"/>
          <p:cNvSpPr/>
          <p:nvPr/>
        </p:nvSpPr>
        <p:spPr bwMode="auto">
          <a:xfrm>
            <a:off x="3762421" y="3774719"/>
            <a:ext cx="800205" cy="439188"/>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49" name="Bevel 48"/>
          <p:cNvSpPr/>
          <p:nvPr/>
        </p:nvSpPr>
        <p:spPr>
          <a:xfrm>
            <a:off x="2843697" y="2626760"/>
            <a:ext cx="1654320" cy="529837"/>
          </a:xfrm>
          <a:prstGeom prst="bevel">
            <a:avLst/>
          </a:prstGeom>
          <a:solidFill>
            <a:sysClr val="windowText" lastClr="000000">
              <a:alpha val="67000"/>
            </a:sysClr>
          </a:solidFill>
          <a:ln w="25400" cap="flat" cmpd="sng" algn="ctr">
            <a:solidFill>
              <a:sysClr val="windowText" lastClr="000000">
                <a:lumMod val="75000"/>
                <a:lumOff val="25000"/>
              </a:sysClr>
            </a:solidFill>
            <a:prstDash val="solid"/>
          </a:ln>
          <a:effectLst>
            <a:outerShdw blurRad="50800" dist="38100" dir="13500000" algn="br" rotWithShape="0">
              <a:prstClr val="black">
                <a:alpha val="40000"/>
              </a:prstClr>
            </a:outerShdw>
          </a:effectLst>
        </p:spPr>
        <p:txBody>
          <a:bodyPr lIns="111026" tIns="55513" rIns="111026" bIns="55513" rtlCol="0" anchor="ctr"/>
          <a:lstStyle/>
          <a:p>
            <a:pPr algn="ctr" defTabSz="832921">
              <a:defRPr/>
            </a:pPr>
            <a:r>
              <a:rPr lang="en-US" sz="2600" b="1" kern="0" dirty="0">
                <a:solidFill>
                  <a:srgbClr val="505050">
                    <a:lumMod val="85000"/>
                  </a:srgbClr>
                </a:solidFill>
                <a:effectLst>
                  <a:outerShdw blurRad="38100" dist="38100" dir="2700000" algn="tl">
                    <a:srgbClr val="000000">
                      <a:alpha val="43137"/>
                    </a:srgbClr>
                  </a:outerShdw>
                </a:effectLst>
                <a:latin typeface="Calibri"/>
              </a:rPr>
              <a:t>7:00AM</a:t>
            </a:r>
          </a:p>
        </p:txBody>
      </p:sp>
      <p:sp>
        <p:nvSpPr>
          <p:cNvPr id="50" name="Rectangle 49"/>
          <p:cNvSpPr/>
          <p:nvPr/>
        </p:nvSpPr>
        <p:spPr>
          <a:xfrm>
            <a:off x="2936311" y="2655732"/>
            <a:ext cx="1529686" cy="512220"/>
          </a:xfrm>
          <a:prstGeom prst="rect">
            <a:avLst/>
          </a:prstGeom>
          <a:solidFill>
            <a:schemeClr val="tx1">
              <a:lumMod val="75000"/>
              <a:lumOff val="25000"/>
            </a:schemeClr>
          </a:solidFill>
        </p:spPr>
        <p:txBody>
          <a:bodyPr wrap="square" lIns="111026" tIns="55513" rIns="111026" bIns="55513">
            <a:spAutoFit/>
          </a:bodyPr>
          <a:lstStyle/>
          <a:p>
            <a:pPr algn="ctr" defTabSz="832921">
              <a:defRPr/>
            </a:pPr>
            <a:r>
              <a:rPr lang="en-US" sz="2600" b="1" kern="0" dirty="0">
                <a:solidFill>
                  <a:srgbClr val="505050">
                    <a:lumMod val="85000"/>
                  </a:srgbClr>
                </a:solidFill>
                <a:effectLst>
                  <a:outerShdw blurRad="38100" dist="38100" dir="2700000" algn="tl">
                    <a:srgbClr val="000000">
                      <a:alpha val="43137"/>
                    </a:srgbClr>
                  </a:outerShdw>
                </a:effectLst>
                <a:latin typeface="Calibri" pitchFamily="34" charset="0"/>
                <a:cs typeface="Calibri" pitchFamily="34" charset="0"/>
              </a:rPr>
              <a:t>7:04 AM</a:t>
            </a:r>
          </a:p>
        </p:txBody>
      </p:sp>
      <p:sp>
        <p:nvSpPr>
          <p:cNvPr id="51" name="TextBox 50"/>
          <p:cNvSpPr txBox="1"/>
          <p:nvPr/>
        </p:nvSpPr>
        <p:spPr>
          <a:xfrm>
            <a:off x="6119365" y="2742420"/>
            <a:ext cx="4606839"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Get Message with 5 minutes visibility timeout</a:t>
            </a:r>
          </a:p>
        </p:txBody>
      </p:sp>
      <p:sp>
        <p:nvSpPr>
          <p:cNvPr id="52" name="TextBox 51"/>
          <p:cNvSpPr txBox="1"/>
          <p:nvPr/>
        </p:nvSpPr>
        <p:spPr>
          <a:xfrm>
            <a:off x="5092625" y="2488948"/>
            <a:ext cx="4829464"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Extend visibility timeout with another 5 minutes</a:t>
            </a:r>
          </a:p>
        </p:txBody>
      </p:sp>
      <p:sp>
        <p:nvSpPr>
          <p:cNvPr id="54" name="Rectangle 53"/>
          <p:cNvSpPr/>
          <p:nvPr/>
        </p:nvSpPr>
        <p:spPr>
          <a:xfrm>
            <a:off x="2936648" y="2655734"/>
            <a:ext cx="1548406" cy="512220"/>
          </a:xfrm>
          <a:prstGeom prst="rect">
            <a:avLst/>
          </a:prstGeom>
          <a:solidFill>
            <a:schemeClr val="tx1">
              <a:lumMod val="75000"/>
              <a:lumOff val="25000"/>
            </a:schemeClr>
          </a:solidFill>
        </p:spPr>
        <p:txBody>
          <a:bodyPr wrap="square" lIns="111026" tIns="55513" rIns="111026" bIns="55513">
            <a:spAutoFit/>
          </a:bodyPr>
          <a:lstStyle/>
          <a:p>
            <a:pPr algn="ctr" defTabSz="832921">
              <a:defRPr/>
            </a:pPr>
            <a:r>
              <a:rPr lang="en-US" sz="2600" b="1" kern="0" dirty="0">
                <a:solidFill>
                  <a:srgbClr val="505050">
                    <a:lumMod val="85000"/>
                  </a:srgbClr>
                </a:solidFill>
                <a:effectLst>
                  <a:outerShdw blurRad="38100" dist="38100" dir="2700000" algn="tl">
                    <a:srgbClr val="000000">
                      <a:alpha val="43137"/>
                    </a:srgbClr>
                  </a:outerShdw>
                </a:effectLst>
                <a:latin typeface="Calibri" pitchFamily="34" charset="0"/>
                <a:cs typeface="Calibri" pitchFamily="34" charset="0"/>
              </a:rPr>
              <a:t>7:07 AM</a:t>
            </a:r>
          </a:p>
        </p:txBody>
      </p:sp>
      <p:sp>
        <p:nvSpPr>
          <p:cNvPr id="55" name="Multiply 54"/>
          <p:cNvSpPr/>
          <p:nvPr/>
        </p:nvSpPr>
        <p:spPr bwMode="auto">
          <a:xfrm>
            <a:off x="8432575" y="2863649"/>
            <a:ext cx="774460" cy="760184"/>
          </a:xfrm>
          <a:prstGeom prst="mathMultiply">
            <a:avLst>
              <a:gd name="adj1" fmla="val 13226"/>
            </a:avLst>
          </a:prstGeom>
          <a:ln w="12700">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56" name="Rectangle 55"/>
          <p:cNvSpPr/>
          <p:nvPr/>
        </p:nvSpPr>
        <p:spPr>
          <a:xfrm>
            <a:off x="2936649" y="2655734"/>
            <a:ext cx="1548413" cy="512220"/>
          </a:xfrm>
          <a:prstGeom prst="rect">
            <a:avLst/>
          </a:prstGeom>
          <a:solidFill>
            <a:schemeClr val="tx1">
              <a:lumMod val="75000"/>
              <a:lumOff val="25000"/>
            </a:schemeClr>
          </a:solidFill>
        </p:spPr>
        <p:txBody>
          <a:bodyPr wrap="square" lIns="111026" tIns="55513" rIns="111026" bIns="55513">
            <a:spAutoFit/>
          </a:bodyPr>
          <a:lstStyle/>
          <a:p>
            <a:pPr algn="ctr" defTabSz="832921">
              <a:defRPr/>
            </a:pPr>
            <a:r>
              <a:rPr lang="en-US" sz="2600" b="1" kern="0" dirty="0">
                <a:solidFill>
                  <a:srgbClr val="505050">
                    <a:lumMod val="85000"/>
                  </a:srgbClr>
                </a:solidFill>
                <a:effectLst>
                  <a:outerShdw blurRad="38100" dist="38100" dir="2700000" algn="tl">
                    <a:srgbClr val="000000">
                      <a:alpha val="43137"/>
                    </a:srgbClr>
                  </a:outerShdw>
                </a:effectLst>
                <a:latin typeface="Calibri" pitchFamily="34" charset="0"/>
                <a:cs typeface="Calibri" pitchFamily="34" charset="0"/>
              </a:rPr>
              <a:t>7:09 AM</a:t>
            </a:r>
          </a:p>
        </p:txBody>
      </p:sp>
      <p:sp>
        <p:nvSpPr>
          <p:cNvPr id="59" name="TextBox 58"/>
          <p:cNvSpPr txBox="1"/>
          <p:nvPr/>
        </p:nvSpPr>
        <p:spPr>
          <a:xfrm>
            <a:off x="4586571" y="2201862"/>
            <a:ext cx="5951116"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Periodically store progress information in message content</a:t>
            </a:r>
          </a:p>
        </p:txBody>
      </p:sp>
      <p:sp>
        <p:nvSpPr>
          <p:cNvPr id="44" name="Rectangle 43"/>
          <p:cNvSpPr/>
          <p:nvPr/>
        </p:nvSpPr>
        <p:spPr bwMode="auto">
          <a:xfrm>
            <a:off x="6243275" y="3775837"/>
            <a:ext cx="807616" cy="439188"/>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r>
              <a:rPr lang="en-US" b="1" dirty="0">
                <a:solidFill>
                  <a:srgbClr val="FFFFFF"/>
                </a:solidFill>
              </a:rPr>
              <a:t>7:05</a:t>
            </a:r>
          </a:p>
        </p:txBody>
      </p:sp>
      <p:sp>
        <p:nvSpPr>
          <p:cNvPr id="33" name="Rectangle 32"/>
          <p:cNvSpPr/>
          <p:nvPr/>
        </p:nvSpPr>
        <p:spPr bwMode="auto">
          <a:xfrm>
            <a:off x="6251841" y="3768740"/>
            <a:ext cx="807616" cy="439188"/>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r>
              <a:rPr lang="en-US" b="1" dirty="0">
                <a:solidFill>
                  <a:srgbClr val="FFFFFF"/>
                </a:solidFill>
              </a:rPr>
              <a:t>7:09</a:t>
            </a:r>
          </a:p>
        </p:txBody>
      </p:sp>
      <p:sp>
        <p:nvSpPr>
          <p:cNvPr id="35" name="Rectangle 34"/>
          <p:cNvSpPr/>
          <p:nvPr/>
        </p:nvSpPr>
        <p:spPr bwMode="auto">
          <a:xfrm>
            <a:off x="6251841" y="3775837"/>
            <a:ext cx="807616" cy="439188"/>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r>
              <a:rPr lang="en-US" b="1" dirty="0">
                <a:solidFill>
                  <a:srgbClr val="FFFFFF"/>
                </a:solidFill>
              </a:rPr>
              <a:t>7:14</a:t>
            </a:r>
          </a:p>
        </p:txBody>
      </p:sp>
      <p:sp>
        <p:nvSpPr>
          <p:cNvPr id="40" name="Rectangle 39"/>
          <p:cNvSpPr/>
          <p:nvPr/>
        </p:nvSpPr>
        <p:spPr bwMode="auto">
          <a:xfrm>
            <a:off x="6252900" y="3767483"/>
            <a:ext cx="820807" cy="456976"/>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83288" tIns="41643" rIns="83288" bIns="41643" numCol="1" rtlCol="0" anchor="t" anchorCtr="0" compatLnSpc="1">
            <a:prstTxWarp prst="textNoShape">
              <a:avLst/>
            </a:prstTxWarp>
          </a:bodyPr>
          <a:lstStyle/>
          <a:p>
            <a:pPr algn="ctr" defTabSz="832646" fontAlgn="base">
              <a:spcBef>
                <a:spcPct val="0"/>
              </a:spcBef>
              <a:spcAft>
                <a:spcPct val="0"/>
              </a:spcAft>
            </a:pPr>
            <a:endParaRPr lang="en-US" b="1" dirty="0">
              <a:solidFill>
                <a:srgbClr val="FFFFFF"/>
              </a:solidFill>
            </a:endParaRPr>
          </a:p>
        </p:txBody>
      </p:sp>
      <p:sp>
        <p:nvSpPr>
          <p:cNvPr id="37" name="Right Arrow 36"/>
          <p:cNvSpPr/>
          <p:nvPr/>
        </p:nvSpPr>
        <p:spPr>
          <a:xfrm rot="9211975">
            <a:off x="7306963" y="3476046"/>
            <a:ext cx="937826" cy="127698"/>
          </a:xfrm>
          <a:prstGeom prst="rightArrow">
            <a:avLst>
              <a:gd name="adj1" fmla="val 55792"/>
              <a:gd name="adj2" fmla="val 50000"/>
            </a:avLst>
          </a:prstGeom>
          <a:gradFill rotWithShape="1">
            <a:gsLst>
              <a:gs pos="0">
                <a:srgbClr val="B8B2AE">
                  <a:shade val="58000"/>
                  <a:satMod val="150000"/>
                </a:srgbClr>
              </a:gs>
              <a:gs pos="72000">
                <a:srgbClr val="B8B2AE">
                  <a:tint val="90000"/>
                  <a:satMod val="135000"/>
                </a:srgbClr>
              </a:gs>
              <a:gs pos="100000">
                <a:srgbClr val="B8B2AE">
                  <a:tint val="80000"/>
                  <a:satMod val="155000"/>
                </a:srgbClr>
              </a:gs>
            </a:gsLst>
            <a:lin ang="16200000" scaled="0"/>
          </a:gradFill>
          <a:ln w="9525" cap="flat" cmpd="sng" algn="ctr">
            <a:solidFill>
              <a:srgbClr val="B8B2AE">
                <a:shade val="80000"/>
              </a:srgbClr>
            </a:solidFill>
            <a:prstDash val="solid"/>
          </a:ln>
          <a:effectLst>
            <a:outerShdw blurRad="50800" dist="38100" dir="5400000" rotWithShape="0">
              <a:srgbClr val="000000">
                <a:alpha val="43137"/>
              </a:srgbClr>
            </a:outerShdw>
          </a:effectLst>
        </p:spPr>
        <p:txBody>
          <a:bodyPr lIns="111026" tIns="55513" rIns="111026" bIns="55513" rtlCol="0" anchor="ctr"/>
          <a:lstStyle/>
          <a:p>
            <a:pPr algn="ctr" defTabSz="832921">
              <a:defRPr/>
            </a:pPr>
            <a:endParaRPr lang="en-US" sz="1600" kern="0" dirty="0">
              <a:solidFill>
                <a:srgbClr val="FFFFFF"/>
              </a:solidFill>
            </a:endParaRPr>
          </a:p>
        </p:txBody>
      </p:sp>
      <p:sp>
        <p:nvSpPr>
          <p:cNvPr id="4" name="Rectangle 3"/>
          <p:cNvSpPr/>
          <p:nvPr/>
        </p:nvSpPr>
        <p:spPr bwMode="auto">
          <a:xfrm>
            <a:off x="6279158" y="4112214"/>
            <a:ext cx="233509" cy="747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45" name="Rectangle 44"/>
          <p:cNvSpPr/>
          <p:nvPr/>
        </p:nvSpPr>
        <p:spPr bwMode="auto">
          <a:xfrm>
            <a:off x="6521617" y="4112214"/>
            <a:ext cx="233509" cy="747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47" name="TextBox 46"/>
          <p:cNvSpPr txBox="1"/>
          <p:nvPr/>
        </p:nvSpPr>
        <p:spPr>
          <a:xfrm>
            <a:off x="2922328" y="2391271"/>
            <a:ext cx="1316258"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Current Time</a:t>
            </a:r>
          </a:p>
        </p:txBody>
      </p:sp>
      <p:sp>
        <p:nvSpPr>
          <p:cNvPr id="48" name="Rectangle 47"/>
          <p:cNvSpPr/>
          <p:nvPr/>
        </p:nvSpPr>
        <p:spPr bwMode="auto">
          <a:xfrm>
            <a:off x="6274708" y="4122204"/>
            <a:ext cx="233509" cy="747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57" name="Rectangle 56"/>
          <p:cNvSpPr/>
          <p:nvPr/>
        </p:nvSpPr>
        <p:spPr bwMode="auto">
          <a:xfrm>
            <a:off x="6517167" y="4122204"/>
            <a:ext cx="233509" cy="747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83288" tIns="41643" rIns="83288" bIns="41643" numCol="1" rtlCol="0" anchor="ctr" anchorCtr="0" compatLnSpc="1">
            <a:prstTxWarp prst="textNoShape">
              <a:avLst/>
            </a:prstTxWarp>
          </a:bodyPr>
          <a:lstStyle/>
          <a:p>
            <a:pPr algn="ctr" defTabSz="832646" fontAlgn="base">
              <a:spcBef>
                <a:spcPct val="0"/>
              </a:spcBef>
              <a:spcAft>
                <a:spcPct val="0"/>
              </a:spcAft>
            </a:pPr>
            <a:endParaRPr lang="en-US" sz="2000" dirty="0">
              <a:solidFill>
                <a:srgbClr val="FFFFFF"/>
              </a:solidFill>
            </a:endParaRPr>
          </a:p>
        </p:txBody>
      </p:sp>
      <p:sp>
        <p:nvSpPr>
          <p:cNvPr id="53" name="TextBox 52"/>
          <p:cNvSpPr txBox="1"/>
          <p:nvPr/>
        </p:nvSpPr>
        <p:spPr>
          <a:xfrm>
            <a:off x="9545601" y="3022880"/>
            <a:ext cx="1837234"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Expires @ 7:09AM</a:t>
            </a:r>
          </a:p>
        </p:txBody>
      </p:sp>
      <p:sp>
        <p:nvSpPr>
          <p:cNvPr id="46" name="TextBox 45"/>
          <p:cNvSpPr txBox="1"/>
          <p:nvPr/>
        </p:nvSpPr>
        <p:spPr>
          <a:xfrm>
            <a:off x="9545597" y="2977909"/>
            <a:ext cx="1837234" cy="276999"/>
          </a:xfrm>
          <a:prstGeom prst="rect">
            <a:avLst/>
          </a:prstGeom>
          <a:noFill/>
        </p:spPr>
        <p:txBody>
          <a:bodyPr wrap="none" lIns="0" tIns="0" rIns="0" bIns="0" rtlCol="0">
            <a:spAutoFit/>
          </a:bodyPr>
          <a:lstStyle/>
          <a:p>
            <a:r>
              <a:rPr lang="en-US" dirty="0">
                <a:solidFill>
                  <a:srgbClr val="FFFFFF"/>
                </a:solidFill>
                <a:ea typeface="Segoe UI" pitchFamily="34" charset="0"/>
                <a:cs typeface="Segoe UI" pitchFamily="34" charset="0"/>
              </a:rPr>
              <a:t>Expires @ 7:05AM</a:t>
            </a:r>
          </a:p>
        </p:txBody>
      </p:sp>
      <p:sp>
        <p:nvSpPr>
          <p:cNvPr id="58" name="TextBox 57"/>
          <p:cNvSpPr txBox="1"/>
          <p:nvPr/>
        </p:nvSpPr>
        <p:spPr>
          <a:xfrm>
            <a:off x="7712702" y="4740211"/>
            <a:ext cx="3916422" cy="553998"/>
          </a:xfrm>
          <a:prstGeom prst="rect">
            <a:avLst/>
          </a:prstGeom>
          <a:noFill/>
        </p:spPr>
        <p:txBody>
          <a:bodyPr wrap="square" lIns="0" tIns="0" rIns="0" bIns="0" rtlCol="0">
            <a:spAutoFit/>
          </a:bodyPr>
          <a:lstStyle/>
          <a:p>
            <a:r>
              <a:rPr lang="en-US" dirty="0">
                <a:solidFill>
                  <a:srgbClr val="FFFFFF"/>
                </a:solidFill>
                <a:ea typeface="Segoe UI" pitchFamily="34" charset="0"/>
                <a:cs typeface="Segoe UI" pitchFamily="34" charset="0"/>
              </a:rPr>
              <a:t>Retrieve progress from queue message and resume</a:t>
            </a:r>
          </a:p>
        </p:txBody>
      </p:sp>
    </p:spTree>
    <p:extLst>
      <p:ext uri="{BB962C8B-B14F-4D97-AF65-F5344CB8AC3E}">
        <p14:creationId xmlns:p14="http://schemas.microsoft.com/office/powerpoint/2010/main" val="314962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1000" fill="hold"/>
                                        <p:tgtEl>
                                          <p:spTgt spid="41"/>
                                        </p:tgtEl>
                                        <p:attrNameLst>
                                          <p:attrName>ppt_x</p:attrName>
                                        </p:attrNameLst>
                                      </p:cBhvr>
                                      <p:tavLst>
                                        <p:tav tm="0">
                                          <p:val>
                                            <p:strVal val="0-#ppt_w/2"/>
                                          </p:val>
                                        </p:tav>
                                        <p:tav tm="100000">
                                          <p:val>
                                            <p:strVal val="#ppt_x"/>
                                          </p:val>
                                        </p:tav>
                                      </p:tavLst>
                                    </p:anim>
                                    <p:anim calcmode="lin" valueType="num">
                                      <p:cBhvr additive="base">
                                        <p:cTn id="13" dur="1000" fill="hold"/>
                                        <p:tgtEl>
                                          <p:spTgt spid="4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1000" fill="hold"/>
                                        <p:tgtEl>
                                          <p:spTgt spid="42"/>
                                        </p:tgtEl>
                                        <p:attrNameLst>
                                          <p:attrName>ppt_x</p:attrName>
                                        </p:attrNameLst>
                                      </p:cBhvr>
                                      <p:tavLst>
                                        <p:tav tm="0">
                                          <p:val>
                                            <p:strVal val="0-#ppt_w/2"/>
                                          </p:val>
                                        </p:tav>
                                        <p:tav tm="100000">
                                          <p:val>
                                            <p:strVal val="#ppt_x"/>
                                          </p:val>
                                        </p:tav>
                                      </p:tavLst>
                                    </p:anim>
                                    <p:anim calcmode="lin" valueType="num">
                                      <p:cBhvr additive="base">
                                        <p:cTn id="18" dur="100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1000" fill="hold"/>
                                        <p:tgtEl>
                                          <p:spTgt spid="43"/>
                                        </p:tgtEl>
                                        <p:attrNameLst>
                                          <p:attrName>ppt_x</p:attrName>
                                        </p:attrNameLst>
                                      </p:cBhvr>
                                      <p:tavLst>
                                        <p:tav tm="0">
                                          <p:val>
                                            <p:strVal val="0-#ppt_w/2"/>
                                          </p:val>
                                        </p:tav>
                                        <p:tav tm="100000">
                                          <p:val>
                                            <p:strVal val="#ppt_x"/>
                                          </p:val>
                                        </p:tav>
                                      </p:tavLst>
                                    </p:anim>
                                    <p:anim calcmode="lin" valueType="num">
                                      <p:cBhvr additive="base">
                                        <p:cTn id="23" dur="10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blinds(horizontal)">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anim calcmode="lin" valueType="num">
                                      <p:cBhvr>
                                        <p:cTn id="41" dur="1000" fill="hold"/>
                                        <p:tgtEl>
                                          <p:spTgt spid="51"/>
                                        </p:tgtEl>
                                        <p:attrNameLst>
                                          <p:attrName>ppt_x</p:attrName>
                                        </p:attrNameLst>
                                      </p:cBhvr>
                                      <p:tavLst>
                                        <p:tav tm="0">
                                          <p:val>
                                            <p:strVal val="#ppt_x"/>
                                          </p:val>
                                        </p:tav>
                                        <p:tav tm="100000">
                                          <p:val>
                                            <p:strVal val="#ppt_x"/>
                                          </p:val>
                                        </p:tav>
                                      </p:tavLst>
                                    </p:anim>
                                    <p:anim calcmode="lin" valueType="num">
                                      <p:cBhvr>
                                        <p:cTn id="42" dur="1000" fill="hold"/>
                                        <p:tgtEl>
                                          <p:spTgt spid="51"/>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2" presetClass="path" presetSubtype="0" accel="50000" decel="50000" fill="hold" grpId="1" nodeType="afterEffect">
                                  <p:stCondLst>
                                    <p:cond delay="0"/>
                                  </p:stCondLst>
                                  <p:childTnLst>
                                    <p:animMotion origin="layout" path="M -3.61111E-6 -4.07407E-6 L 0.23907 -0.10185 " pathEditMode="relative" rAng="0" ptsTypes="AA">
                                      <p:cBhvr>
                                        <p:cTn id="45" dur="2000" fill="hold"/>
                                        <p:tgtEl>
                                          <p:spTgt spid="40"/>
                                        </p:tgtEl>
                                        <p:attrNameLst>
                                          <p:attrName>ppt_x</p:attrName>
                                          <p:attrName>ppt_y</p:attrName>
                                        </p:attrNameLst>
                                      </p:cBhvr>
                                      <p:rCtr x="11944" y="-5093"/>
                                    </p:animMotion>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par>
                          <p:cTn id="50" fill="hold">
                            <p:stCondLst>
                              <p:cond delay="3500"/>
                            </p:stCondLst>
                            <p:childTnLst>
                              <p:par>
                                <p:cTn id="51" presetID="1" presetClass="exit" presetSubtype="0" fill="hold" grpId="1" nodeType="afterEffect">
                                  <p:stCondLst>
                                    <p:cond delay="0"/>
                                  </p:stCondLst>
                                  <p:childTnLst>
                                    <p:set>
                                      <p:cBhvr>
                                        <p:cTn id="52" dur="1" fill="hold">
                                          <p:stCondLst>
                                            <p:cond delay="0"/>
                                          </p:stCondLst>
                                        </p:cTn>
                                        <p:tgtEl>
                                          <p:spTgt spid="3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22" presetClass="entr" presetSubtype="2"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right)">
                                      <p:cBhvr>
                                        <p:cTn id="68" dur="500"/>
                                        <p:tgtEl>
                                          <p:spTgt spid="37"/>
                                        </p:tgtEl>
                                      </p:cBhvr>
                                    </p:animEffect>
                                  </p:childTnLst>
                                </p:cTn>
                              </p:par>
                              <p:par>
                                <p:cTn id="69" presetID="1" presetClass="exit" presetSubtype="0" fill="hold" grpId="1" nodeType="withEffect">
                                  <p:stCondLst>
                                    <p:cond delay="0"/>
                                  </p:stCondLst>
                                  <p:childTnLst>
                                    <p:set>
                                      <p:cBhvr>
                                        <p:cTn id="70" dur="1" fill="hold">
                                          <p:stCondLst>
                                            <p:cond delay="0"/>
                                          </p:stCondLst>
                                        </p:cTn>
                                        <p:tgtEl>
                                          <p:spTgt spid="51"/>
                                        </p:tgtEl>
                                        <p:attrNameLst>
                                          <p:attrName>style.visibility</p:attrName>
                                        </p:attrNameLst>
                                      </p:cBhvr>
                                      <p:to>
                                        <p:strVal val="hidden"/>
                                      </p:to>
                                    </p:set>
                                  </p:childTnLst>
                                </p:cTn>
                              </p:par>
                            </p:childTnLst>
                          </p:cTn>
                        </p:par>
                        <p:par>
                          <p:cTn id="71" fill="hold">
                            <p:stCondLst>
                              <p:cond delay="1500"/>
                            </p:stCondLst>
                            <p:childTnLst>
                              <p:par>
                                <p:cTn id="72" presetID="42" presetClass="exit" presetSubtype="0" fill="hold" grpId="1" nodeType="afterEffect">
                                  <p:stCondLst>
                                    <p:cond delay="0"/>
                                  </p:stCondLst>
                                  <p:childTnLst>
                                    <p:animEffect transition="out" filter="fade">
                                      <p:cBhvr>
                                        <p:cTn id="73" dur="1000"/>
                                        <p:tgtEl>
                                          <p:spTgt spid="46"/>
                                        </p:tgtEl>
                                      </p:cBhvr>
                                    </p:animEffect>
                                    <p:anim calcmode="lin" valueType="num">
                                      <p:cBhvr>
                                        <p:cTn id="74" dur="1000"/>
                                        <p:tgtEl>
                                          <p:spTgt spid="46"/>
                                        </p:tgtEl>
                                        <p:attrNameLst>
                                          <p:attrName>ppt_x</p:attrName>
                                        </p:attrNameLst>
                                      </p:cBhvr>
                                      <p:tavLst>
                                        <p:tav tm="0">
                                          <p:val>
                                            <p:strVal val="ppt_x"/>
                                          </p:val>
                                        </p:tav>
                                        <p:tav tm="100000">
                                          <p:val>
                                            <p:strVal val="ppt_x"/>
                                          </p:val>
                                        </p:tav>
                                      </p:tavLst>
                                    </p:anim>
                                    <p:anim calcmode="lin" valueType="num">
                                      <p:cBhvr>
                                        <p:cTn id="75" dur="1000"/>
                                        <p:tgtEl>
                                          <p:spTgt spid="46"/>
                                        </p:tgtEl>
                                        <p:attrNameLst>
                                          <p:attrName>ppt_y</p:attrName>
                                        </p:attrNameLst>
                                      </p:cBhvr>
                                      <p:tavLst>
                                        <p:tav tm="0">
                                          <p:val>
                                            <p:strVal val="ppt_y"/>
                                          </p:val>
                                        </p:tav>
                                        <p:tav tm="100000">
                                          <p:val>
                                            <p:strVal val="ppt_y+.1"/>
                                          </p:val>
                                        </p:tav>
                                      </p:tavLst>
                                    </p:anim>
                                    <p:set>
                                      <p:cBhvr>
                                        <p:cTn id="76" dur="1" fill="hold">
                                          <p:stCondLst>
                                            <p:cond delay="999"/>
                                          </p:stCondLst>
                                        </p:cTn>
                                        <p:tgtEl>
                                          <p:spTgt spid="46"/>
                                        </p:tgtEl>
                                        <p:attrNameLst>
                                          <p:attrName>style.visibility</p:attrName>
                                        </p:attrNameLst>
                                      </p:cBhvr>
                                      <p:to>
                                        <p:strVal val="hidden"/>
                                      </p:to>
                                    </p:se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1000"/>
                                        <p:tgtEl>
                                          <p:spTgt spid="53"/>
                                        </p:tgtEl>
                                      </p:cBhvr>
                                    </p:animEffect>
                                    <p:anim calcmode="lin" valueType="num">
                                      <p:cBhvr>
                                        <p:cTn id="81" dur="1000" fill="hold"/>
                                        <p:tgtEl>
                                          <p:spTgt spid="53"/>
                                        </p:tgtEl>
                                        <p:attrNameLst>
                                          <p:attrName>ppt_x</p:attrName>
                                        </p:attrNameLst>
                                      </p:cBhvr>
                                      <p:tavLst>
                                        <p:tav tm="0">
                                          <p:val>
                                            <p:strVal val="#ppt_x"/>
                                          </p:val>
                                        </p:tav>
                                        <p:tav tm="100000">
                                          <p:val>
                                            <p:strVal val="#ppt_x"/>
                                          </p:val>
                                        </p:tav>
                                      </p:tavLst>
                                    </p:anim>
                                    <p:anim calcmode="lin" valueType="num">
                                      <p:cBhvr>
                                        <p:cTn id="82" dur="1000" fill="hold"/>
                                        <p:tgtEl>
                                          <p:spTgt spid="53"/>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 presetClass="exit" presetSubtype="0" fill="hold" grpId="1" nodeType="withEffect">
                                  <p:stCondLst>
                                    <p:cond delay="0"/>
                                  </p:stCondLst>
                                  <p:childTnLst>
                                    <p:set>
                                      <p:cBhvr>
                                        <p:cTn id="87" dur="1" fill="hold">
                                          <p:stCondLst>
                                            <p:cond delay="0"/>
                                          </p:stCondLst>
                                        </p:cTn>
                                        <p:tgtEl>
                                          <p:spTgt spid="33"/>
                                        </p:tgtEl>
                                        <p:attrNameLst>
                                          <p:attrName>style.visibility</p:attrName>
                                        </p:attrNameLst>
                                      </p:cBhvr>
                                      <p:to>
                                        <p:strVal val="hidden"/>
                                      </p:to>
                                    </p:set>
                                  </p:childTnLst>
                                </p:cTn>
                              </p:par>
                              <p:par>
                                <p:cTn id="88" presetID="10" presetClass="entr" presetSubtype="0" fill="hold" grpId="2"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childTnLst>
                          </p:cTn>
                        </p:par>
                        <p:par>
                          <p:cTn id="91" fill="hold">
                            <p:stCondLst>
                              <p:cond delay="3500"/>
                            </p:stCondLst>
                            <p:childTnLst>
                              <p:par>
                                <p:cTn id="92" presetID="1" presetClass="exit" presetSubtype="0" fill="hold" grpId="1" nodeType="afterEffect">
                                  <p:stCondLst>
                                    <p:cond delay="0"/>
                                  </p:stCondLst>
                                  <p:childTnLst>
                                    <p:set>
                                      <p:cBhvr>
                                        <p:cTn id="93" dur="1" fill="hold">
                                          <p:stCondLst>
                                            <p:cond delay="0"/>
                                          </p:stCondLst>
                                        </p:cTn>
                                        <p:tgtEl>
                                          <p:spTgt spid="37"/>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par>
                                <p:cTn id="101" presetID="1" presetClass="exit" presetSubtype="0" fill="hold" grpId="1" nodeType="withEffect">
                                  <p:stCondLst>
                                    <p:cond delay="0"/>
                                  </p:stCondLst>
                                  <p:childTnLst>
                                    <p:set>
                                      <p:cBhvr>
                                        <p:cTn id="102" dur="1" fill="hold">
                                          <p:stCondLst>
                                            <p:cond delay="0"/>
                                          </p:stCondLst>
                                        </p:cTn>
                                        <p:tgtEl>
                                          <p:spTgt spid="52"/>
                                        </p:tgtEl>
                                        <p:attrNameLst>
                                          <p:attrName>style.visibility</p:attrName>
                                        </p:attrNameLst>
                                      </p:cBhvr>
                                      <p:to>
                                        <p:strVal val="hidden"/>
                                      </p:to>
                                    </p:set>
                                  </p:childTnLst>
                                </p:cTn>
                              </p:par>
                            </p:childTnLst>
                          </p:cTn>
                        </p:par>
                        <p:par>
                          <p:cTn id="103" fill="hold">
                            <p:stCondLst>
                              <p:cond delay="1000"/>
                            </p:stCondLst>
                            <p:childTnLst>
                              <p:par>
                                <p:cTn id="104" presetID="22" presetClass="entr" presetSubtype="2" fill="hold" grpId="2"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right)">
                                      <p:cBhvr>
                                        <p:cTn id="106" dur="500"/>
                                        <p:tgtEl>
                                          <p:spTgt spid="37"/>
                                        </p:tgtEl>
                                      </p:cBhvr>
                                    </p:animEffect>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4"/>
                                        </p:tgtEl>
                                        <p:attrNameLst>
                                          <p:attrName>style.visibility</p:attrName>
                                        </p:attrNameLst>
                                      </p:cBhvr>
                                      <p:to>
                                        <p:strVal val="visible"/>
                                      </p:to>
                                    </p:set>
                                    <p:animEffect transition="in" filter="wipe(left)">
                                      <p:cBhvr>
                                        <p:cTn id="110" dur="500"/>
                                        <p:tgtEl>
                                          <p:spTgt spid="4"/>
                                        </p:tgtEl>
                                      </p:cBhvr>
                                    </p:animEffect>
                                  </p:childTnLst>
                                </p:cTn>
                              </p:par>
                            </p:childTnLst>
                          </p:cTn>
                        </p:par>
                        <p:par>
                          <p:cTn id="111" fill="hold">
                            <p:stCondLst>
                              <p:cond delay="2000"/>
                            </p:stCondLst>
                            <p:childTnLst>
                              <p:par>
                                <p:cTn id="112" presetID="22" presetClass="entr" presetSubtype="2" fill="hold" grpId="3" nodeType="afterEffect">
                                  <p:stCondLst>
                                    <p:cond delay="1000"/>
                                  </p:stCondLst>
                                  <p:childTnLst>
                                    <p:set>
                                      <p:cBhvr>
                                        <p:cTn id="113" dur="1" fill="hold">
                                          <p:stCondLst>
                                            <p:cond delay="0"/>
                                          </p:stCondLst>
                                        </p:cTn>
                                        <p:tgtEl>
                                          <p:spTgt spid="37"/>
                                        </p:tgtEl>
                                        <p:attrNameLst>
                                          <p:attrName>style.visibility</p:attrName>
                                        </p:attrNameLst>
                                      </p:cBhvr>
                                      <p:to>
                                        <p:strVal val="visible"/>
                                      </p:to>
                                    </p:set>
                                    <p:animEffect transition="in" filter="wipe(right)">
                                      <p:cBhvr>
                                        <p:cTn id="114" dur="500"/>
                                        <p:tgtEl>
                                          <p:spTgt spid="37"/>
                                        </p:tgtEl>
                                      </p:cBhvr>
                                    </p:animEffect>
                                  </p:childTnLst>
                                </p:cTn>
                              </p:par>
                            </p:childTnLst>
                          </p:cTn>
                        </p:par>
                        <p:par>
                          <p:cTn id="115" fill="hold">
                            <p:stCondLst>
                              <p:cond delay="3500"/>
                            </p:stCondLst>
                            <p:childTnLst>
                              <p:par>
                                <p:cTn id="116" presetID="22" presetClass="entr" presetSubtype="8" fill="hold" grpId="0" nodeType="afterEffect">
                                  <p:stCondLst>
                                    <p:cond delay="0"/>
                                  </p:stCondLst>
                                  <p:childTnLst>
                                    <p:set>
                                      <p:cBhvr>
                                        <p:cTn id="117" dur="1" fill="hold">
                                          <p:stCondLst>
                                            <p:cond delay="0"/>
                                          </p:stCondLst>
                                        </p:cTn>
                                        <p:tgtEl>
                                          <p:spTgt spid="45"/>
                                        </p:tgtEl>
                                        <p:attrNameLst>
                                          <p:attrName>style.visibility</p:attrName>
                                        </p:attrNameLst>
                                      </p:cBhvr>
                                      <p:to>
                                        <p:strVal val="visible"/>
                                      </p:to>
                                    </p:set>
                                    <p:animEffect transition="in" filter="wipe(left)">
                                      <p:cBhvr>
                                        <p:cTn id="118" dur="500"/>
                                        <p:tgtEl>
                                          <p:spTgt spid="45"/>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wipe(left)">
                                      <p:cBhvr>
                                        <p:cTn id="123" dur="500"/>
                                        <p:tgtEl>
                                          <p:spTgt spid="54"/>
                                        </p:tgtEl>
                                      </p:cBhvr>
                                    </p:animEffect>
                                  </p:childTnLst>
                                </p:cTn>
                              </p:par>
                              <p:par>
                                <p:cTn id="124" presetID="3" presetClass="exit" presetSubtype="10" fill="hold" grpId="4" nodeType="withEffect">
                                  <p:stCondLst>
                                    <p:cond delay="0"/>
                                  </p:stCondLst>
                                  <p:childTnLst>
                                    <p:animEffect transition="out" filter="blinds(horizontal)">
                                      <p:cBhvr>
                                        <p:cTn id="125" dur="500"/>
                                        <p:tgtEl>
                                          <p:spTgt spid="37"/>
                                        </p:tgtEl>
                                      </p:cBhvr>
                                    </p:animEffect>
                                    <p:set>
                                      <p:cBhvr>
                                        <p:cTn id="126" dur="1" fill="hold">
                                          <p:stCondLst>
                                            <p:cond delay="499"/>
                                          </p:stCondLst>
                                        </p:cTn>
                                        <p:tgtEl>
                                          <p:spTgt spid="37"/>
                                        </p:tgtEl>
                                        <p:attrNameLst>
                                          <p:attrName>style.visibility</p:attrName>
                                        </p:attrNameLst>
                                      </p:cBhvr>
                                      <p:to>
                                        <p:strVal val="hidden"/>
                                      </p:to>
                                    </p:set>
                                  </p:childTnLst>
                                </p:cTn>
                              </p:par>
                              <p:par>
                                <p:cTn id="127" presetID="3" presetClass="exit" presetSubtype="10" fill="hold" nodeType="withEffect">
                                  <p:stCondLst>
                                    <p:cond delay="0"/>
                                  </p:stCondLst>
                                  <p:childTnLst>
                                    <p:animEffect transition="out" filter="blinds(horizontal)">
                                      <p:cBhvr>
                                        <p:cTn id="128" dur="500"/>
                                        <p:tgtEl>
                                          <p:spTgt spid="59"/>
                                        </p:tgtEl>
                                      </p:cBhvr>
                                    </p:animEffect>
                                    <p:set>
                                      <p:cBhvr>
                                        <p:cTn id="129" dur="1" fill="hold">
                                          <p:stCondLst>
                                            <p:cond delay="499"/>
                                          </p:stCondLst>
                                        </p:cTn>
                                        <p:tgtEl>
                                          <p:spTgt spid="59"/>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3" presetClass="exit" presetSubtype="10" fill="hold" grpId="2" nodeType="clickEffect">
                                  <p:stCondLst>
                                    <p:cond delay="0"/>
                                  </p:stCondLst>
                                  <p:childTnLst>
                                    <p:animEffect transition="out" filter="blinds(horizontal)">
                                      <p:cBhvr>
                                        <p:cTn id="133" dur="500"/>
                                        <p:tgtEl>
                                          <p:spTgt spid="52"/>
                                        </p:tgtEl>
                                      </p:cBhvr>
                                    </p:animEffect>
                                    <p:set>
                                      <p:cBhvr>
                                        <p:cTn id="134" dur="1" fill="hold">
                                          <p:stCondLst>
                                            <p:cond delay="499"/>
                                          </p:stCondLst>
                                        </p:cTn>
                                        <p:tgtEl>
                                          <p:spTgt spid="52"/>
                                        </p:tgtEl>
                                        <p:attrNameLst>
                                          <p:attrName>style.visibility</p:attrName>
                                        </p:attrNameLst>
                                      </p:cBhvr>
                                      <p:to>
                                        <p:strVal val="hidden"/>
                                      </p:to>
                                    </p:set>
                                  </p:childTnLst>
                                </p:cTn>
                              </p:par>
                            </p:childTnLst>
                          </p:cTn>
                        </p:par>
                        <p:par>
                          <p:cTn id="135" fill="hold">
                            <p:stCondLst>
                              <p:cond delay="500"/>
                            </p:stCondLst>
                            <p:childTnLst>
                              <p:par>
                                <p:cTn id="136" presetID="53" presetClass="entr" presetSubtype="16" fill="hold" grpId="0" nodeType="afterEffect">
                                  <p:stCondLst>
                                    <p:cond delay="0"/>
                                  </p:stCondLst>
                                  <p:childTnLst>
                                    <p:set>
                                      <p:cBhvr>
                                        <p:cTn id="137" dur="1" fill="hold">
                                          <p:stCondLst>
                                            <p:cond delay="0"/>
                                          </p:stCondLst>
                                        </p:cTn>
                                        <p:tgtEl>
                                          <p:spTgt spid="55"/>
                                        </p:tgtEl>
                                        <p:attrNameLst>
                                          <p:attrName>style.visibility</p:attrName>
                                        </p:attrNameLst>
                                      </p:cBhvr>
                                      <p:to>
                                        <p:strVal val="visible"/>
                                      </p:to>
                                    </p:set>
                                    <p:anim calcmode="lin" valueType="num">
                                      <p:cBhvr>
                                        <p:cTn id="138" dur="500" fill="hold"/>
                                        <p:tgtEl>
                                          <p:spTgt spid="55"/>
                                        </p:tgtEl>
                                        <p:attrNameLst>
                                          <p:attrName>ppt_w</p:attrName>
                                        </p:attrNameLst>
                                      </p:cBhvr>
                                      <p:tavLst>
                                        <p:tav tm="0">
                                          <p:val>
                                            <p:fltVal val="0"/>
                                          </p:val>
                                        </p:tav>
                                        <p:tav tm="100000">
                                          <p:val>
                                            <p:strVal val="#ppt_w"/>
                                          </p:val>
                                        </p:tav>
                                      </p:tavLst>
                                    </p:anim>
                                    <p:anim calcmode="lin" valueType="num">
                                      <p:cBhvr>
                                        <p:cTn id="139" dur="500" fill="hold"/>
                                        <p:tgtEl>
                                          <p:spTgt spid="55"/>
                                        </p:tgtEl>
                                        <p:attrNameLst>
                                          <p:attrName>ppt_h</p:attrName>
                                        </p:attrNameLst>
                                      </p:cBhvr>
                                      <p:tavLst>
                                        <p:tav tm="0">
                                          <p:val>
                                            <p:fltVal val="0"/>
                                          </p:val>
                                        </p:tav>
                                        <p:tav tm="100000">
                                          <p:val>
                                            <p:strVal val="#ppt_h"/>
                                          </p:val>
                                        </p:tav>
                                      </p:tavLst>
                                    </p:anim>
                                    <p:animEffect transition="in" filter="fade">
                                      <p:cBhvr>
                                        <p:cTn id="140" dur="500"/>
                                        <p:tgtEl>
                                          <p:spTgt spid="55"/>
                                        </p:tgtEl>
                                      </p:cBhvr>
                                    </p:animEffect>
                                  </p:childTnLst>
                                </p:cTn>
                              </p:par>
                            </p:childTnLst>
                          </p:cTn>
                        </p:par>
                        <p:par>
                          <p:cTn id="141" fill="hold">
                            <p:stCondLst>
                              <p:cond delay="1000"/>
                            </p:stCondLst>
                            <p:childTnLst>
                              <p:par>
                                <p:cTn id="142" presetID="31" presetClass="exit" presetSubtype="0" fill="hold" grpId="1" nodeType="afterEffect">
                                  <p:stCondLst>
                                    <p:cond delay="0"/>
                                  </p:stCondLst>
                                  <p:childTnLst>
                                    <p:anim calcmode="lin" valueType="num">
                                      <p:cBhvr>
                                        <p:cTn id="143" dur="1000"/>
                                        <p:tgtEl>
                                          <p:spTgt spid="53"/>
                                        </p:tgtEl>
                                        <p:attrNameLst>
                                          <p:attrName>ppt_w</p:attrName>
                                        </p:attrNameLst>
                                      </p:cBhvr>
                                      <p:tavLst>
                                        <p:tav tm="0">
                                          <p:val>
                                            <p:strVal val="ppt_w"/>
                                          </p:val>
                                        </p:tav>
                                        <p:tav tm="100000">
                                          <p:val>
                                            <p:fltVal val="0"/>
                                          </p:val>
                                        </p:tav>
                                      </p:tavLst>
                                    </p:anim>
                                    <p:anim calcmode="lin" valueType="num">
                                      <p:cBhvr>
                                        <p:cTn id="144" dur="1000"/>
                                        <p:tgtEl>
                                          <p:spTgt spid="53"/>
                                        </p:tgtEl>
                                        <p:attrNameLst>
                                          <p:attrName>ppt_h</p:attrName>
                                        </p:attrNameLst>
                                      </p:cBhvr>
                                      <p:tavLst>
                                        <p:tav tm="0">
                                          <p:val>
                                            <p:strVal val="ppt_h"/>
                                          </p:val>
                                        </p:tav>
                                        <p:tav tm="100000">
                                          <p:val>
                                            <p:fltVal val="0"/>
                                          </p:val>
                                        </p:tav>
                                      </p:tavLst>
                                    </p:anim>
                                    <p:anim calcmode="lin" valueType="num">
                                      <p:cBhvr>
                                        <p:cTn id="145" dur="1000"/>
                                        <p:tgtEl>
                                          <p:spTgt spid="53"/>
                                        </p:tgtEl>
                                        <p:attrNameLst>
                                          <p:attrName>style.rotation</p:attrName>
                                        </p:attrNameLst>
                                      </p:cBhvr>
                                      <p:tavLst>
                                        <p:tav tm="0">
                                          <p:val>
                                            <p:fltVal val="0"/>
                                          </p:val>
                                        </p:tav>
                                        <p:tav tm="100000">
                                          <p:val>
                                            <p:fltVal val="90"/>
                                          </p:val>
                                        </p:tav>
                                      </p:tavLst>
                                    </p:anim>
                                    <p:animEffect transition="out" filter="fade">
                                      <p:cBhvr>
                                        <p:cTn id="146" dur="1000"/>
                                        <p:tgtEl>
                                          <p:spTgt spid="53"/>
                                        </p:tgtEl>
                                      </p:cBhvr>
                                    </p:animEffect>
                                    <p:set>
                                      <p:cBhvr>
                                        <p:cTn id="147" dur="1" fill="hold">
                                          <p:stCondLst>
                                            <p:cond delay="999"/>
                                          </p:stCondLst>
                                        </p:cTn>
                                        <p:tgtEl>
                                          <p:spTgt spid="53"/>
                                        </p:tgtEl>
                                        <p:attrNameLst>
                                          <p:attrName>style.visibility</p:attrName>
                                        </p:attrNameLst>
                                      </p:cBhvr>
                                      <p:to>
                                        <p:strVal val="hidden"/>
                                      </p:to>
                                    </p:set>
                                  </p:childTnLst>
                                </p:cTn>
                              </p:par>
                              <p:par>
                                <p:cTn id="148" presetID="42" presetClass="path" presetSubtype="0" accel="50000" decel="50000" fill="hold" grpId="7" nodeType="withEffect">
                                  <p:stCondLst>
                                    <p:cond delay="0"/>
                                  </p:stCondLst>
                                  <p:childTnLst>
                                    <p:animMotion origin="layout" path="M 0.23924 -0.10185 L -3.61111E-6 -4.07407E-6 " pathEditMode="relative" rAng="0" ptsTypes="AA">
                                      <p:cBhvr>
                                        <p:cTn id="149" dur="2000" fill="hold"/>
                                        <p:tgtEl>
                                          <p:spTgt spid="40"/>
                                        </p:tgtEl>
                                        <p:attrNameLst>
                                          <p:attrName>ppt_x</p:attrName>
                                          <p:attrName>ppt_y</p:attrName>
                                        </p:attrNameLst>
                                      </p:cBhvr>
                                      <p:rCtr x="-11962" y="5093"/>
                                    </p:animMotion>
                                  </p:childTnLst>
                                </p:cTn>
                              </p:par>
                              <p:par>
                                <p:cTn id="150" presetID="42" presetClass="exit" presetSubtype="0" fill="hold" grpId="6" nodeType="withEffect">
                                  <p:stCondLst>
                                    <p:cond delay="0"/>
                                  </p:stCondLst>
                                  <p:childTnLst>
                                    <p:animEffect transition="out" filter="fade">
                                      <p:cBhvr>
                                        <p:cTn id="151" dur="1000"/>
                                        <p:tgtEl>
                                          <p:spTgt spid="40"/>
                                        </p:tgtEl>
                                      </p:cBhvr>
                                    </p:animEffect>
                                    <p:anim calcmode="lin" valueType="num">
                                      <p:cBhvr>
                                        <p:cTn id="152" dur="1000"/>
                                        <p:tgtEl>
                                          <p:spTgt spid="40"/>
                                        </p:tgtEl>
                                        <p:attrNameLst>
                                          <p:attrName>ppt_x</p:attrName>
                                        </p:attrNameLst>
                                      </p:cBhvr>
                                      <p:tavLst>
                                        <p:tav tm="0">
                                          <p:val>
                                            <p:strVal val="ppt_x"/>
                                          </p:val>
                                        </p:tav>
                                        <p:tav tm="100000">
                                          <p:val>
                                            <p:strVal val="ppt_x"/>
                                          </p:val>
                                        </p:tav>
                                      </p:tavLst>
                                    </p:anim>
                                    <p:anim calcmode="lin" valueType="num">
                                      <p:cBhvr>
                                        <p:cTn id="153" dur="1000"/>
                                        <p:tgtEl>
                                          <p:spTgt spid="40"/>
                                        </p:tgtEl>
                                        <p:attrNameLst>
                                          <p:attrName>ppt_y</p:attrName>
                                        </p:attrNameLst>
                                      </p:cBhvr>
                                      <p:tavLst>
                                        <p:tav tm="0">
                                          <p:val>
                                            <p:strVal val="ppt_y"/>
                                          </p:val>
                                        </p:tav>
                                        <p:tav tm="100000">
                                          <p:val>
                                            <p:strVal val="ppt_y+.1"/>
                                          </p:val>
                                        </p:tav>
                                      </p:tavLst>
                                    </p:anim>
                                    <p:set>
                                      <p:cBhvr>
                                        <p:cTn id="154" dur="1" fill="hold">
                                          <p:stCondLst>
                                            <p:cond delay="999"/>
                                          </p:stCondLst>
                                        </p:cTn>
                                        <p:tgtEl>
                                          <p:spTgt spid="40"/>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56"/>
                                        </p:tgtEl>
                                        <p:attrNameLst>
                                          <p:attrName>style.visibility</p:attrName>
                                        </p:attrNameLst>
                                      </p:cBhvr>
                                      <p:to>
                                        <p:strVal val="visible"/>
                                      </p:to>
                                    </p:set>
                                    <p:animEffect transition="in" filter="wipe(left)">
                                      <p:cBhvr>
                                        <p:cTn id="159" dur="500"/>
                                        <p:tgtEl>
                                          <p:spTgt spid="56"/>
                                        </p:tgtEl>
                                      </p:cBhvr>
                                    </p:animEffect>
                                  </p:childTnLst>
                                </p:cTn>
                              </p:par>
                            </p:childTnLst>
                          </p:cTn>
                        </p:par>
                        <p:par>
                          <p:cTn id="160" fill="hold">
                            <p:stCondLst>
                              <p:cond delay="500"/>
                            </p:stCondLst>
                            <p:childTnLst>
                              <p:par>
                                <p:cTn id="161" presetID="1" presetClass="exit" presetSubtype="0" fill="hold" grpId="4" nodeType="afterEffect">
                                  <p:stCondLst>
                                    <p:cond delay="0"/>
                                  </p:stCondLst>
                                  <p:childTnLst>
                                    <p:set>
                                      <p:cBhvr>
                                        <p:cTn id="162" dur="1" fill="hold">
                                          <p:stCondLst>
                                            <p:cond delay="0"/>
                                          </p:stCondLst>
                                        </p:cTn>
                                        <p:tgtEl>
                                          <p:spTgt spid="40"/>
                                        </p:tgtEl>
                                        <p:attrNameLst>
                                          <p:attrName>style.visibility</p:attrName>
                                        </p:attrNameLst>
                                      </p:cBhvr>
                                      <p:to>
                                        <p:strVal val="hidden"/>
                                      </p:to>
                                    </p:set>
                                  </p:childTnLst>
                                </p:cTn>
                              </p:par>
                              <p:par>
                                <p:cTn id="163" presetID="21" presetClass="entr" presetSubtype="2" fill="hold" grpId="2" nodeType="withEffect">
                                  <p:stCondLst>
                                    <p:cond delay="0"/>
                                  </p:stCondLst>
                                  <p:childTnLst>
                                    <p:set>
                                      <p:cBhvr>
                                        <p:cTn id="164" dur="1" fill="hold">
                                          <p:stCondLst>
                                            <p:cond delay="0"/>
                                          </p:stCondLst>
                                        </p:cTn>
                                        <p:tgtEl>
                                          <p:spTgt spid="40"/>
                                        </p:tgtEl>
                                        <p:attrNameLst>
                                          <p:attrName>style.visibility</p:attrName>
                                        </p:attrNameLst>
                                      </p:cBhvr>
                                      <p:to>
                                        <p:strVal val="visible"/>
                                      </p:to>
                                    </p:set>
                                    <p:animEffect transition="in" filter="wheel(2)">
                                      <p:cBhvr>
                                        <p:cTn id="165" dur="2000"/>
                                        <p:tgtEl>
                                          <p:spTgt spid="40"/>
                                        </p:tgtEl>
                                      </p:cBhvr>
                                    </p:animEffect>
                                  </p:childTnLst>
                                </p:cTn>
                              </p:par>
                            </p:childTnLst>
                          </p:cTn>
                        </p:par>
                        <p:par>
                          <p:cTn id="166" fill="hold">
                            <p:stCondLst>
                              <p:cond delay="2500"/>
                            </p:stCondLst>
                            <p:childTnLst>
                              <p:par>
                                <p:cTn id="167" presetID="1" presetClass="entr" presetSubtype="0" fill="hold" grpId="5" nodeType="afterEffect">
                                  <p:stCondLst>
                                    <p:cond delay="0"/>
                                  </p:stCondLst>
                                  <p:childTnLst>
                                    <p:set>
                                      <p:cBhvr>
                                        <p:cTn id="168" dur="1" fill="hold">
                                          <p:stCondLst>
                                            <p:cond delay="0"/>
                                          </p:stCondLst>
                                        </p:cTn>
                                        <p:tgtEl>
                                          <p:spTgt spid="40"/>
                                        </p:tgtEl>
                                        <p:attrNameLst>
                                          <p:attrName>style.visibility</p:attrName>
                                        </p:attrNameLst>
                                      </p:cBhvr>
                                      <p:to>
                                        <p:strVal val="visible"/>
                                      </p:to>
                                    </p:set>
                                  </p:childTnLst>
                                </p:cTn>
                              </p:par>
                              <p:par>
                                <p:cTn id="169" presetID="1" presetClass="exit" presetSubtype="0" fill="hold" grpId="1" nodeType="withEffect">
                                  <p:stCondLst>
                                    <p:cond delay="0"/>
                                  </p:stCondLst>
                                  <p:childTnLst>
                                    <p:set>
                                      <p:cBhvr>
                                        <p:cTn id="170" dur="1" fill="hold">
                                          <p:stCondLst>
                                            <p:cond delay="0"/>
                                          </p:stCondLst>
                                        </p:cTn>
                                        <p:tgtEl>
                                          <p:spTgt spid="44"/>
                                        </p:tgtEl>
                                        <p:attrNameLst>
                                          <p:attrName>style.visibility</p:attrName>
                                        </p:attrNameLst>
                                      </p:cBhvr>
                                      <p:to>
                                        <p:strVal val="hidden"/>
                                      </p:to>
                                    </p:se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34"/>
                                        </p:tgtEl>
                                        <p:attrNameLst>
                                          <p:attrName>style.visibility</p:attrName>
                                        </p:attrNameLst>
                                      </p:cBhvr>
                                      <p:to>
                                        <p:strVal val="visible"/>
                                      </p:to>
                                    </p:set>
                                    <p:animEffect transition="in" filter="wipe(left)">
                                      <p:cBhvr>
                                        <p:cTn id="175" dur="500"/>
                                        <p:tgtEl>
                                          <p:spTgt spid="34"/>
                                        </p:tgtEl>
                                      </p:cBhvr>
                                    </p:animEffect>
                                  </p:childTnLst>
                                </p:cTn>
                              </p:par>
                            </p:childTnLst>
                          </p:cTn>
                        </p:par>
                        <p:par>
                          <p:cTn id="176" fill="hold">
                            <p:stCondLst>
                              <p:cond delay="500"/>
                            </p:stCondLst>
                            <p:childTnLst>
                              <p:par>
                                <p:cTn id="177" presetID="42" presetClass="path" presetSubtype="0" accel="50000" decel="50000" fill="hold" grpId="3" nodeType="afterEffect">
                                  <p:stCondLst>
                                    <p:cond delay="0"/>
                                  </p:stCondLst>
                                  <p:childTnLst>
                                    <p:animMotion origin="layout" path="M -3.61111E-6 -4.07407E-6 L 0.23907 0.05162 " pathEditMode="relative" rAng="0" ptsTypes="AA">
                                      <p:cBhvr>
                                        <p:cTn id="178" dur="2000" fill="hold"/>
                                        <p:tgtEl>
                                          <p:spTgt spid="40"/>
                                        </p:tgtEl>
                                        <p:attrNameLst>
                                          <p:attrName>ppt_x</p:attrName>
                                          <p:attrName>ppt_y</p:attrName>
                                        </p:attrNameLst>
                                      </p:cBhvr>
                                      <p:rCtr x="11944" y="2569"/>
                                    </p:animMotion>
                                  </p:childTnLst>
                                </p:cTn>
                              </p:par>
                              <p:par>
                                <p:cTn id="179" presetID="1" presetClass="entr" presetSubtype="0" fill="hold" grpId="0" nodeType="withEffect">
                                  <p:stCondLst>
                                    <p:cond delay="0"/>
                                  </p:stCondLst>
                                  <p:childTnLst>
                                    <p:set>
                                      <p:cBhvr>
                                        <p:cTn id="180" dur="1" fill="hold">
                                          <p:stCondLst>
                                            <p:cond delay="0"/>
                                          </p:stCondLst>
                                        </p:cTn>
                                        <p:tgtEl>
                                          <p:spTgt spid="48"/>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57"/>
                                        </p:tgtEl>
                                        <p:attrNameLst>
                                          <p:attrName>style.visibility</p:attrName>
                                        </p:attrNameLst>
                                      </p:cBhvr>
                                      <p:to>
                                        <p:strVal val="visible"/>
                                      </p:to>
                                    </p:set>
                                  </p:childTnLst>
                                </p:cTn>
                              </p:par>
                              <p:par>
                                <p:cTn id="183" presetID="42" presetClass="path" presetSubtype="0" accel="50000" decel="50000" fill="hold" grpId="1" nodeType="withEffect">
                                  <p:stCondLst>
                                    <p:cond delay="0"/>
                                  </p:stCondLst>
                                  <p:childTnLst>
                                    <p:animMotion origin="layout" path="M 0.00195 -0.00116 L 0.23842 0.05366 " pathEditMode="relative" rAng="0" ptsTypes="AA">
                                      <p:cBhvr>
                                        <p:cTn id="184" dur="2000" fill="hold"/>
                                        <p:tgtEl>
                                          <p:spTgt spid="48"/>
                                        </p:tgtEl>
                                        <p:attrNameLst>
                                          <p:attrName>ppt_x</p:attrName>
                                          <p:attrName>ppt_y</p:attrName>
                                        </p:attrNameLst>
                                      </p:cBhvr>
                                      <p:rCtr x="11823" y="2730"/>
                                    </p:animMotion>
                                  </p:childTnLst>
                                </p:cTn>
                              </p:par>
                              <p:par>
                                <p:cTn id="185" presetID="42" presetClass="path" presetSubtype="0" accel="50000" decel="50000" fill="hold" grpId="1" nodeType="withEffect">
                                  <p:stCondLst>
                                    <p:cond delay="0"/>
                                  </p:stCondLst>
                                  <p:childTnLst>
                                    <p:animMotion origin="layout" path="M -0.00196 -0.00116 L 0.2388 0.05366 " pathEditMode="relative" rAng="0" ptsTypes="AA">
                                      <p:cBhvr>
                                        <p:cTn id="186" dur="2000" fill="hold"/>
                                        <p:tgtEl>
                                          <p:spTgt spid="57"/>
                                        </p:tgtEl>
                                        <p:attrNameLst>
                                          <p:attrName>ppt_x</p:attrName>
                                          <p:attrName>ppt_y</p:attrName>
                                        </p:attrNameLst>
                                      </p:cBhvr>
                                      <p:rCtr x="12031" y="2730"/>
                                    </p:animMotion>
                                  </p:childTnLst>
                                </p:cTn>
                              </p:par>
                              <p:par>
                                <p:cTn id="187" presetID="10" presetClass="entr" presetSubtype="0" fill="hold" grpId="2" nodeType="withEffect">
                                  <p:stCondLst>
                                    <p:cond delay="0"/>
                                  </p:stCondLst>
                                  <p:childTnLst>
                                    <p:set>
                                      <p:cBhvr>
                                        <p:cTn id="188" dur="1" fill="hold">
                                          <p:stCondLst>
                                            <p:cond delay="0"/>
                                          </p:stCondLst>
                                        </p:cTn>
                                        <p:tgtEl>
                                          <p:spTgt spid="44"/>
                                        </p:tgtEl>
                                        <p:attrNameLst>
                                          <p:attrName>style.visibility</p:attrName>
                                        </p:attrNameLst>
                                      </p:cBhvr>
                                      <p:to>
                                        <p:strVal val="visible"/>
                                      </p:to>
                                    </p:set>
                                    <p:animEffect transition="in" filter="fade">
                                      <p:cBhvr>
                                        <p:cTn id="189" dur="500"/>
                                        <p:tgtEl>
                                          <p:spTgt spid="44"/>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35"/>
                                        </p:tgtEl>
                                        <p:attrNameLst>
                                          <p:attrName>style.visibility</p:attrName>
                                        </p:attrNameLst>
                                      </p:cBhvr>
                                      <p:to>
                                        <p:strVal val="visible"/>
                                      </p:to>
                                    </p:set>
                                    <p:animEffect transition="in" filter="fade">
                                      <p:cBhvr>
                                        <p:cTn id="192" dur="500"/>
                                        <p:tgtEl>
                                          <p:spTgt spid="35"/>
                                        </p:tgtEl>
                                      </p:cBhvr>
                                    </p:animEffect>
                                  </p:childTnLst>
                                </p:cTn>
                              </p:par>
                            </p:childTnLst>
                          </p:cTn>
                        </p:par>
                        <p:par>
                          <p:cTn id="193" fill="hold">
                            <p:stCondLst>
                              <p:cond delay="2500"/>
                            </p:stCondLst>
                            <p:childTnLst>
                              <p:par>
                                <p:cTn id="194" presetID="42" presetClass="entr" presetSubtype="0" fill="hold" grpId="0" nodeType="afterEffect">
                                  <p:stCondLst>
                                    <p:cond delay="0"/>
                                  </p:stCondLst>
                                  <p:childTnLst>
                                    <p:set>
                                      <p:cBhvr>
                                        <p:cTn id="195" dur="1" fill="hold">
                                          <p:stCondLst>
                                            <p:cond delay="0"/>
                                          </p:stCondLst>
                                        </p:cTn>
                                        <p:tgtEl>
                                          <p:spTgt spid="58"/>
                                        </p:tgtEl>
                                        <p:attrNameLst>
                                          <p:attrName>style.visibility</p:attrName>
                                        </p:attrNameLst>
                                      </p:cBhvr>
                                      <p:to>
                                        <p:strVal val="visible"/>
                                      </p:to>
                                    </p:set>
                                    <p:animEffect transition="in" filter="fade">
                                      <p:cBhvr>
                                        <p:cTn id="196" dur="1000"/>
                                        <p:tgtEl>
                                          <p:spTgt spid="58"/>
                                        </p:tgtEl>
                                      </p:cBhvr>
                                    </p:animEffect>
                                    <p:anim calcmode="lin" valueType="num">
                                      <p:cBhvr>
                                        <p:cTn id="197" dur="1000" fill="hold"/>
                                        <p:tgtEl>
                                          <p:spTgt spid="58"/>
                                        </p:tgtEl>
                                        <p:attrNameLst>
                                          <p:attrName>ppt_x</p:attrName>
                                        </p:attrNameLst>
                                      </p:cBhvr>
                                      <p:tavLst>
                                        <p:tav tm="0">
                                          <p:val>
                                            <p:strVal val="#ppt_x"/>
                                          </p:val>
                                        </p:tav>
                                        <p:tav tm="100000">
                                          <p:val>
                                            <p:strVal val="#ppt_x"/>
                                          </p:val>
                                        </p:tav>
                                      </p:tavLst>
                                    </p:anim>
                                    <p:anim calcmode="lin" valueType="num">
                                      <p:cBhvr>
                                        <p:cTn id="19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6" grpId="1" animBg="1"/>
      <p:bldP spid="41" grpId="0" animBg="1"/>
      <p:bldP spid="42" grpId="0" animBg="1"/>
      <p:bldP spid="43" grpId="0" animBg="1"/>
      <p:bldP spid="49" grpId="0" animBg="1"/>
      <p:bldP spid="50" grpId="0" animBg="1"/>
      <p:bldP spid="51" grpId="0"/>
      <p:bldP spid="51" grpId="1"/>
      <p:bldP spid="52" grpId="0"/>
      <p:bldP spid="52" grpId="1"/>
      <p:bldP spid="52" grpId="2"/>
      <p:bldP spid="54" grpId="0" animBg="1"/>
      <p:bldP spid="55" grpId="0" animBg="1"/>
      <p:bldP spid="56" grpId="0" animBg="1"/>
      <p:bldP spid="59" grpId="0"/>
      <p:bldP spid="44" grpId="0" animBg="1"/>
      <p:bldP spid="44" grpId="1" animBg="1"/>
      <p:bldP spid="44" grpId="2" animBg="1"/>
      <p:bldP spid="33" grpId="0" animBg="1"/>
      <p:bldP spid="33" grpId="1" animBg="1"/>
      <p:bldP spid="33" grpId="2" animBg="1"/>
      <p:bldP spid="35" grpId="0" animBg="1"/>
      <p:bldP spid="40" grpId="0" animBg="1"/>
      <p:bldP spid="40" grpId="1" animBg="1"/>
      <p:bldP spid="40" grpId="2" animBg="1"/>
      <p:bldP spid="40" grpId="3" animBg="1"/>
      <p:bldP spid="40" grpId="4" animBg="1"/>
      <p:bldP spid="40" grpId="5" animBg="1"/>
      <p:bldP spid="40" grpId="6" animBg="1"/>
      <p:bldP spid="40" grpId="7" animBg="1"/>
      <p:bldP spid="37" grpId="0" animBg="1"/>
      <p:bldP spid="37" grpId="1" animBg="1"/>
      <p:bldP spid="37" grpId="2" animBg="1"/>
      <p:bldP spid="37" grpId="3" animBg="1"/>
      <p:bldP spid="37" grpId="4" animBg="1"/>
      <p:bldP spid="4" grpId="0" animBg="1"/>
      <p:bldP spid="45" grpId="0" animBg="1"/>
      <p:bldP spid="47" grpId="0"/>
      <p:bldP spid="48" grpId="0" animBg="1"/>
      <p:bldP spid="48" grpId="1" animBg="1"/>
      <p:bldP spid="57" grpId="0" animBg="1"/>
      <p:bldP spid="57" grpId="1" animBg="1"/>
      <p:bldP spid="53" grpId="0"/>
      <p:bldP spid="53" grpId="1"/>
      <p:bldP spid="46" grpId="0"/>
      <p:bldP spid="46" grpId="1"/>
      <p:bldP spid="5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Hello Queue</a:t>
            </a:r>
            <a:endParaRPr lang="en-US" dirty="0"/>
          </a:p>
        </p:txBody>
      </p:sp>
    </p:spTree>
    <p:extLst>
      <p:ext uri="{BB962C8B-B14F-4D97-AF65-F5344CB8AC3E}">
        <p14:creationId xmlns:p14="http://schemas.microsoft.com/office/powerpoint/2010/main" val="44233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Scale</a:t>
            </a:r>
            <a:endParaRPr lang="en-US" dirty="0"/>
          </a:p>
        </p:txBody>
      </p:sp>
    </p:spTree>
    <p:extLst>
      <p:ext uri="{BB962C8B-B14F-4D97-AF65-F5344CB8AC3E}">
        <p14:creationId xmlns:p14="http://schemas.microsoft.com/office/powerpoint/2010/main" val="137462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Autofit/>
          </a:bodyPr>
          <a:lstStyle/>
          <a:p>
            <a:r>
              <a:rPr lang="en-US" sz="3200" b="1" dirty="0" smtClean="0">
                <a:latin typeface="+mn-lt"/>
              </a:rPr>
              <a:t>Flat network</a:t>
            </a:r>
            <a:r>
              <a:rPr lang="en-US" sz="3200" dirty="0" smtClean="0">
                <a:latin typeface="+mn-lt"/>
              </a:rPr>
              <a:t> </a:t>
            </a:r>
            <a:r>
              <a:rPr lang="en-US" sz="3200" b="1" dirty="0" smtClean="0">
                <a:latin typeface="+mn-lt"/>
              </a:rPr>
              <a:t>storage</a:t>
            </a:r>
            <a:r>
              <a:rPr lang="en-US" sz="3200" dirty="0" smtClean="0">
                <a:latin typeface="+mn-lt"/>
              </a:rPr>
              <a:t> design</a:t>
            </a:r>
          </a:p>
          <a:p>
            <a:r>
              <a:rPr lang="en-US" sz="2800" b="1" dirty="0" smtClean="0">
                <a:latin typeface="+mn-lt"/>
              </a:rPr>
              <a:t>“</a:t>
            </a:r>
            <a:r>
              <a:rPr lang="en-US" sz="2800" b="1" dirty="0">
                <a:latin typeface="+mn-lt"/>
              </a:rPr>
              <a:t>Quantum 10”</a:t>
            </a:r>
            <a:r>
              <a:rPr lang="en-US" sz="2800" dirty="0">
                <a:latin typeface="+mn-lt"/>
              </a:rPr>
              <a:t> network</a:t>
            </a:r>
            <a:endParaRPr lang="en-US" sz="2800" b="1" dirty="0">
              <a:latin typeface="+mn-lt"/>
            </a:endParaRPr>
          </a:p>
          <a:p>
            <a:r>
              <a:rPr lang="en-US" sz="2800" b="1" dirty="0" smtClean="0">
                <a:latin typeface="+mn-lt"/>
              </a:rPr>
              <a:t>Non-blocking 10Gbps</a:t>
            </a:r>
            <a:r>
              <a:rPr lang="en-US" sz="2800" dirty="0" smtClean="0">
                <a:latin typeface="+mn-lt"/>
              </a:rPr>
              <a:t> </a:t>
            </a:r>
            <a:r>
              <a:rPr lang="en-US" sz="2800" dirty="0">
                <a:latin typeface="+mn-lt"/>
              </a:rPr>
              <a:t>based fully meshed </a:t>
            </a:r>
            <a:r>
              <a:rPr lang="en-US" sz="2800" dirty="0" smtClean="0">
                <a:latin typeface="+mn-lt"/>
              </a:rPr>
              <a:t>network</a:t>
            </a:r>
          </a:p>
          <a:p>
            <a:r>
              <a:rPr lang="en-US" sz="2800" dirty="0" smtClean="0">
                <a:latin typeface="+mn-lt"/>
              </a:rPr>
              <a:t>Move to </a:t>
            </a:r>
            <a:r>
              <a:rPr lang="en-US" sz="2800" b="1" dirty="0" smtClean="0">
                <a:latin typeface="+mn-lt"/>
              </a:rPr>
              <a:t>software based Load Balancer</a:t>
            </a:r>
            <a:r>
              <a:rPr lang="en-US" sz="2800" dirty="0" smtClean="0">
                <a:latin typeface="+mn-lt"/>
              </a:rPr>
              <a:t> </a:t>
            </a:r>
          </a:p>
          <a:p>
            <a:r>
              <a:rPr lang="en-US" sz="2800" dirty="0" smtClean="0">
                <a:latin typeface="+mn-lt"/>
              </a:rPr>
              <a:t>Provides an </a:t>
            </a:r>
            <a:r>
              <a:rPr lang="en-US" sz="2800" dirty="0">
                <a:latin typeface="+mn-lt"/>
              </a:rPr>
              <a:t>aggregate backplane in </a:t>
            </a:r>
            <a:r>
              <a:rPr lang="en-US" sz="2800" b="1" dirty="0">
                <a:latin typeface="+mn-lt"/>
              </a:rPr>
              <a:t>excess of 50 </a:t>
            </a:r>
            <a:r>
              <a:rPr lang="en-US" sz="2800" b="1" dirty="0" err="1">
                <a:latin typeface="+mn-lt"/>
              </a:rPr>
              <a:t>Tbps</a:t>
            </a:r>
            <a:r>
              <a:rPr lang="en-US" sz="2800" b="1" dirty="0">
                <a:latin typeface="+mn-lt"/>
              </a:rPr>
              <a:t> </a:t>
            </a:r>
            <a:r>
              <a:rPr lang="en-US" sz="2800" b="1" dirty="0" smtClean="0">
                <a:latin typeface="+mn-lt"/>
              </a:rPr>
              <a:t>bandwidth</a:t>
            </a:r>
            <a:r>
              <a:rPr lang="en-US" sz="2800" dirty="0" smtClean="0">
                <a:latin typeface="+mn-lt"/>
              </a:rPr>
              <a:t> per Datacenter</a:t>
            </a:r>
            <a:endParaRPr lang="en-US" sz="2800" b="1" dirty="0" smtClean="0">
              <a:latin typeface="+mn-lt"/>
            </a:endParaRPr>
          </a:p>
          <a:p>
            <a:r>
              <a:rPr lang="en-US" sz="2800" b="1" dirty="0" smtClean="0">
                <a:latin typeface="+mn-lt"/>
              </a:rPr>
              <a:t>Enables high bandwidth scenarios</a:t>
            </a:r>
            <a:r>
              <a:rPr lang="en-US" sz="2800" dirty="0" smtClean="0">
                <a:latin typeface="+mn-lt"/>
              </a:rPr>
              <a:t> such as Windows Azure IaaS disks, HPC, Map Reduce etc.</a:t>
            </a:r>
          </a:p>
          <a:p>
            <a:endParaRPr lang="en-US" sz="2800" dirty="0" smtClean="0">
              <a:latin typeface="+mn-lt"/>
              <a:hlinkClick r:id="rId3"/>
            </a:endParaRPr>
          </a:p>
          <a:p>
            <a:r>
              <a:rPr lang="en-US" sz="2800" dirty="0" smtClean="0">
                <a:latin typeface="+mn-lt"/>
                <a:hlinkClick r:id="rId3"/>
              </a:rPr>
              <a:t>http</a:t>
            </a:r>
            <a:r>
              <a:rPr lang="en-US" sz="2800" dirty="0">
                <a:latin typeface="+mn-lt"/>
                <a:hlinkClick r:id="rId3"/>
              </a:rPr>
              <a:t>://</a:t>
            </a:r>
            <a:r>
              <a:rPr lang="en-US" sz="2800" dirty="0" smtClean="0">
                <a:latin typeface="+mn-lt"/>
                <a:hlinkClick r:id="rId3"/>
              </a:rPr>
              <a:t>blogs.msdn.com/b/windowsazurestorage/archive/2012/11/04/windows-azure-s-flat-network-storage-and-2012-scalability-targets.aspx</a:t>
            </a:r>
            <a:endParaRPr lang="en-US" sz="2800" dirty="0" smtClean="0">
              <a:latin typeface="+mn-lt"/>
            </a:endParaRPr>
          </a:p>
          <a:p>
            <a:endParaRPr lang="en-US" sz="3600" dirty="0">
              <a:latin typeface="+mn-lt"/>
            </a:endParaRPr>
          </a:p>
        </p:txBody>
      </p:sp>
      <p:sp>
        <p:nvSpPr>
          <p:cNvPr id="4" name="Title 1"/>
          <p:cNvSpPr>
            <a:spLocks noGrp="1"/>
          </p:cNvSpPr>
          <p:nvPr>
            <p:ph type="title"/>
          </p:nvPr>
        </p:nvSpPr>
        <p:spPr/>
        <p:txBody>
          <a:bodyPr>
            <a:noAutofit/>
          </a:bodyPr>
          <a:lstStyle/>
          <a:p>
            <a:r>
              <a:rPr lang="en-US" sz="6000" dirty="0"/>
              <a:t>Windows Azure Flat </a:t>
            </a:r>
            <a:r>
              <a:rPr lang="en-US" sz="6000" dirty="0" smtClean="0"/>
              <a:t>Network</a:t>
            </a:r>
            <a:endParaRPr lang="en-US" sz="5800" dirty="0">
              <a:solidFill>
                <a:schemeClr val="tx1"/>
              </a:solidFill>
            </a:endParaRPr>
          </a:p>
        </p:txBody>
      </p:sp>
      <p:sp>
        <p:nvSpPr>
          <p:cNvPr id="5" name="Title 1"/>
          <p:cNvSpPr txBox="1">
            <a:spLocks/>
          </p:cNvSpPr>
          <p:nvPr/>
        </p:nvSpPr>
        <p:spPr>
          <a:xfrm>
            <a:off x="274638" y="275802"/>
            <a:ext cx="11192828" cy="1165754"/>
          </a:xfrm>
          <a:prstGeom prst="rect">
            <a:avLst/>
          </a:prstGeom>
        </p:spPr>
        <p:txBody>
          <a:bodyPr vert="horz" lIns="111026" tIns="55513" rIns="111026" bIns="5551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4900" dirty="0">
              <a:solidFill>
                <a:srgbClr val="FFFFFF"/>
              </a:solidFill>
            </a:endParaRPr>
          </a:p>
        </p:txBody>
      </p:sp>
    </p:spTree>
    <p:extLst>
      <p:ext uri="{BB962C8B-B14F-4D97-AF65-F5344CB8AC3E}">
        <p14:creationId xmlns:p14="http://schemas.microsoft.com/office/powerpoint/2010/main" val="2033517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pPr lvl="0"/>
            <a:r>
              <a:rPr lang="en-US" sz="3200" b="1" dirty="0" smtClean="0">
                <a:latin typeface="+mn-lt"/>
              </a:rPr>
              <a:t>Storage Account level targets </a:t>
            </a:r>
            <a:r>
              <a:rPr lang="en-US" sz="3600" dirty="0"/>
              <a:t>by end of 2012 </a:t>
            </a:r>
            <a:endParaRPr lang="en-US" sz="3600" dirty="0" smtClean="0"/>
          </a:p>
          <a:p>
            <a:pPr lvl="0"/>
            <a:r>
              <a:rPr lang="en-US" sz="3600" dirty="0" smtClean="0"/>
              <a:t>Applies to accounts </a:t>
            </a:r>
            <a:r>
              <a:rPr lang="en-US" sz="3600" b="1" dirty="0" smtClean="0">
                <a:latin typeface="+mn-lt"/>
              </a:rPr>
              <a:t>created after June 7</a:t>
            </a:r>
            <a:r>
              <a:rPr lang="en-US" sz="3600" b="1" baseline="30000" dirty="0" smtClean="0">
                <a:latin typeface="+mn-lt"/>
              </a:rPr>
              <a:t>th</a:t>
            </a:r>
            <a:r>
              <a:rPr lang="en-US" sz="3600" b="1" dirty="0" smtClean="0">
                <a:latin typeface="+mn-lt"/>
              </a:rPr>
              <a:t> 2012</a:t>
            </a:r>
            <a:endParaRPr lang="en-US" sz="1400" b="1" dirty="0">
              <a:latin typeface="+mn-lt"/>
            </a:endParaRPr>
          </a:p>
          <a:p>
            <a:pPr lvl="0"/>
            <a:r>
              <a:rPr lang="en-US" sz="2800" b="1" dirty="0" smtClean="0">
                <a:latin typeface="+mn-lt"/>
              </a:rPr>
              <a:t>Capacity </a:t>
            </a:r>
            <a:r>
              <a:rPr lang="en-US" sz="2800" dirty="0"/>
              <a:t>– Up to </a:t>
            </a:r>
            <a:r>
              <a:rPr lang="en-US" sz="2800" b="1" dirty="0">
                <a:latin typeface="+mn-lt"/>
              </a:rPr>
              <a:t>200 TBs</a:t>
            </a:r>
            <a:r>
              <a:rPr lang="en-US" sz="2800" dirty="0"/>
              <a:t> </a:t>
            </a:r>
            <a:endParaRPr lang="en-US" sz="1400" b="1" dirty="0" smtClean="0">
              <a:latin typeface="+mn-lt"/>
            </a:endParaRPr>
          </a:p>
          <a:p>
            <a:pPr lvl="0"/>
            <a:r>
              <a:rPr lang="en-US" sz="2800" b="1" dirty="0" smtClean="0">
                <a:latin typeface="+mn-lt"/>
              </a:rPr>
              <a:t>Transactions</a:t>
            </a:r>
            <a:r>
              <a:rPr lang="en-US" sz="2800" dirty="0" smtClean="0"/>
              <a:t> </a:t>
            </a:r>
            <a:r>
              <a:rPr lang="en-US" sz="2800" dirty="0"/>
              <a:t>– Up to </a:t>
            </a:r>
            <a:r>
              <a:rPr lang="en-US" sz="2800" b="1" dirty="0">
                <a:latin typeface="+mn-lt"/>
              </a:rPr>
              <a:t>20,000</a:t>
            </a:r>
            <a:r>
              <a:rPr lang="en-US" sz="2800" dirty="0"/>
              <a:t> entities/messages/blobs per second </a:t>
            </a:r>
            <a:endParaRPr lang="en-US" sz="1400" b="1" dirty="0"/>
          </a:p>
          <a:p>
            <a:pPr lvl="0"/>
            <a:r>
              <a:rPr lang="en-US" sz="2800" b="1" dirty="0" smtClean="0">
                <a:latin typeface="+mn-lt"/>
              </a:rPr>
              <a:t>Bandwidth</a:t>
            </a:r>
            <a:r>
              <a:rPr lang="en-US" sz="2800" b="1" dirty="0" smtClean="0"/>
              <a:t> </a:t>
            </a:r>
            <a:r>
              <a:rPr lang="en-US" sz="2800" b="1" dirty="0"/>
              <a:t>for a </a:t>
            </a:r>
            <a:r>
              <a:rPr lang="en-US" sz="2800" b="1" u="sng" dirty="0">
                <a:latin typeface="+mn-lt"/>
                <a:hlinkClick r:id="rId3"/>
              </a:rPr>
              <a:t>Geo Redundant</a:t>
            </a:r>
            <a:r>
              <a:rPr lang="en-US" sz="2800" b="1" dirty="0"/>
              <a:t> storage account</a:t>
            </a:r>
            <a:endParaRPr lang="en-US" sz="2800" dirty="0"/>
          </a:p>
          <a:p>
            <a:pPr lvl="1"/>
            <a:r>
              <a:rPr lang="en-US" b="1" dirty="0"/>
              <a:t>Ingress </a:t>
            </a:r>
            <a:r>
              <a:rPr lang="en-US" dirty="0"/>
              <a:t>-</a:t>
            </a:r>
            <a:r>
              <a:rPr lang="en-US" dirty="0">
                <a:latin typeface="+mj-lt"/>
              </a:rPr>
              <a:t> up to </a:t>
            </a:r>
            <a:r>
              <a:rPr lang="en-US" b="1" dirty="0"/>
              <a:t>5 </a:t>
            </a:r>
            <a:r>
              <a:rPr lang="en-US" b="1" dirty="0" err="1" smtClean="0"/>
              <a:t>Gibps</a:t>
            </a:r>
            <a:endParaRPr lang="en-US" b="1" dirty="0"/>
          </a:p>
          <a:p>
            <a:pPr lvl="1"/>
            <a:r>
              <a:rPr lang="en-US" b="1" dirty="0"/>
              <a:t>Egress </a:t>
            </a:r>
            <a:r>
              <a:rPr lang="en-US" dirty="0"/>
              <a:t>- </a:t>
            </a:r>
            <a:r>
              <a:rPr lang="en-US" dirty="0">
                <a:latin typeface="+mj-lt"/>
              </a:rPr>
              <a:t>up to </a:t>
            </a:r>
            <a:r>
              <a:rPr lang="en-US" b="1" dirty="0"/>
              <a:t>10 </a:t>
            </a:r>
            <a:r>
              <a:rPr lang="en-US" b="1" dirty="0" err="1" smtClean="0"/>
              <a:t>Gibps</a:t>
            </a:r>
            <a:endParaRPr lang="en-US" b="1" dirty="0"/>
          </a:p>
          <a:p>
            <a:pPr lvl="0"/>
            <a:endParaRPr lang="en-US" sz="1400" b="1" dirty="0" smtClean="0"/>
          </a:p>
          <a:p>
            <a:pPr lvl="0"/>
            <a:r>
              <a:rPr lang="en-US" sz="2800" b="1" dirty="0" smtClean="0">
                <a:latin typeface="+mn-lt"/>
              </a:rPr>
              <a:t>Bandwidth </a:t>
            </a:r>
            <a:r>
              <a:rPr lang="en-US" sz="2800" b="1" dirty="0"/>
              <a:t>for a </a:t>
            </a:r>
            <a:r>
              <a:rPr lang="en-US" sz="2800" b="1" u="sng" dirty="0">
                <a:latin typeface="+mn-lt"/>
                <a:hlinkClick r:id="rId3"/>
              </a:rPr>
              <a:t>Locally Redundant</a:t>
            </a:r>
            <a:r>
              <a:rPr lang="en-US" sz="2800" b="1" dirty="0"/>
              <a:t> storage account</a:t>
            </a:r>
            <a:endParaRPr lang="en-US" sz="2800" dirty="0"/>
          </a:p>
          <a:p>
            <a:pPr lvl="1"/>
            <a:r>
              <a:rPr lang="en-US" b="1" dirty="0"/>
              <a:t>Ingress </a:t>
            </a:r>
            <a:r>
              <a:rPr lang="en-US" dirty="0"/>
              <a:t>- </a:t>
            </a:r>
            <a:r>
              <a:rPr lang="en-US" dirty="0" smtClean="0"/>
              <a:t>up </a:t>
            </a:r>
            <a:r>
              <a:rPr lang="en-US" dirty="0"/>
              <a:t>to </a:t>
            </a:r>
            <a:r>
              <a:rPr lang="en-US" b="1" dirty="0"/>
              <a:t>10 </a:t>
            </a:r>
            <a:r>
              <a:rPr lang="en-US" b="1" dirty="0" err="1"/>
              <a:t>Gibps</a:t>
            </a:r>
            <a:r>
              <a:rPr lang="en-US" b="1" dirty="0"/>
              <a:t> </a:t>
            </a:r>
            <a:endParaRPr lang="en-US" b="1" dirty="0" smtClean="0"/>
          </a:p>
          <a:p>
            <a:pPr lvl="1"/>
            <a:r>
              <a:rPr lang="en-US" b="1" dirty="0" smtClean="0"/>
              <a:t>Egress </a:t>
            </a:r>
            <a:r>
              <a:rPr lang="en-US" dirty="0"/>
              <a:t>- </a:t>
            </a:r>
            <a:r>
              <a:rPr lang="en-US" dirty="0" smtClean="0"/>
              <a:t>up </a:t>
            </a:r>
            <a:r>
              <a:rPr lang="en-US" dirty="0"/>
              <a:t>to </a:t>
            </a:r>
            <a:r>
              <a:rPr lang="en-US" b="1" dirty="0" smtClean="0"/>
              <a:t>15 </a:t>
            </a:r>
            <a:r>
              <a:rPr lang="en-US" b="1" dirty="0" err="1" smtClean="0"/>
              <a:t>Gibps</a:t>
            </a:r>
            <a:endParaRPr lang="en-US" b="1" dirty="0"/>
          </a:p>
        </p:txBody>
      </p:sp>
      <p:sp>
        <p:nvSpPr>
          <p:cNvPr id="2" name="Title 1"/>
          <p:cNvSpPr>
            <a:spLocks noGrp="1"/>
          </p:cNvSpPr>
          <p:nvPr>
            <p:ph type="title"/>
          </p:nvPr>
        </p:nvSpPr>
        <p:spPr/>
        <p:txBody>
          <a:bodyPr>
            <a:noAutofit/>
          </a:bodyPr>
          <a:lstStyle/>
          <a:p>
            <a:r>
              <a:rPr lang="en-US" sz="5800" dirty="0" smtClean="0">
                <a:solidFill>
                  <a:schemeClr val="tx1"/>
                </a:solidFill>
              </a:rPr>
              <a:t>Scalability Targets -Storage Account</a:t>
            </a:r>
            <a:endParaRPr lang="en-US" sz="5800" dirty="0">
              <a:solidFill>
                <a:schemeClr val="tx1"/>
              </a:solidFill>
            </a:endParaRPr>
          </a:p>
        </p:txBody>
      </p:sp>
    </p:spTree>
    <p:extLst>
      <p:ext uri="{BB962C8B-B14F-4D97-AF65-F5344CB8AC3E}">
        <p14:creationId xmlns:p14="http://schemas.microsoft.com/office/powerpoint/2010/main" val="3725470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pPr lvl="0"/>
            <a:r>
              <a:rPr lang="en-US" sz="3200" b="1" dirty="0" smtClean="0">
                <a:latin typeface="+mn-lt"/>
              </a:rPr>
              <a:t>Partition level Targets </a:t>
            </a:r>
            <a:r>
              <a:rPr lang="en-US" sz="3200" dirty="0" smtClean="0"/>
              <a:t>by end of 2012 </a:t>
            </a:r>
          </a:p>
          <a:p>
            <a:pPr lvl="0"/>
            <a:r>
              <a:rPr lang="en-US" sz="3200" dirty="0">
                <a:gradFill>
                  <a:gsLst>
                    <a:gs pos="0">
                      <a:srgbClr val="FFFFFF"/>
                    </a:gs>
                    <a:gs pos="100000">
                      <a:srgbClr val="FFFFFF"/>
                    </a:gs>
                  </a:gsLst>
                  <a:lin ang="5400000" scaled="0"/>
                </a:gradFill>
              </a:rPr>
              <a:t>Applies to accounts </a:t>
            </a:r>
            <a:r>
              <a:rPr lang="en-US" sz="3200" b="1" dirty="0">
                <a:gradFill>
                  <a:gsLst>
                    <a:gs pos="0">
                      <a:srgbClr val="FFFFFF"/>
                    </a:gs>
                    <a:gs pos="100000">
                      <a:srgbClr val="FFFFFF"/>
                    </a:gs>
                  </a:gsLst>
                  <a:lin ang="5400000" scaled="0"/>
                </a:gradFill>
                <a:latin typeface="Segoe UI"/>
              </a:rPr>
              <a:t>created after June 7</a:t>
            </a:r>
            <a:r>
              <a:rPr lang="en-US" sz="3200" b="1" baseline="30000" dirty="0">
                <a:gradFill>
                  <a:gsLst>
                    <a:gs pos="0">
                      <a:srgbClr val="FFFFFF"/>
                    </a:gs>
                    <a:gs pos="100000">
                      <a:srgbClr val="FFFFFF"/>
                    </a:gs>
                  </a:gsLst>
                  <a:lin ang="5400000" scaled="0"/>
                </a:gradFill>
                <a:latin typeface="Segoe UI"/>
              </a:rPr>
              <a:t>th</a:t>
            </a:r>
            <a:r>
              <a:rPr lang="en-US" sz="3200" b="1" dirty="0">
                <a:gradFill>
                  <a:gsLst>
                    <a:gs pos="0">
                      <a:srgbClr val="FFFFFF"/>
                    </a:gs>
                    <a:gs pos="100000">
                      <a:srgbClr val="FFFFFF"/>
                    </a:gs>
                  </a:gsLst>
                  <a:lin ang="5400000" scaled="0"/>
                </a:gradFill>
                <a:latin typeface="Segoe UI"/>
              </a:rPr>
              <a:t> </a:t>
            </a:r>
            <a:r>
              <a:rPr lang="en-US" sz="3200" b="1" dirty="0" smtClean="0">
                <a:gradFill>
                  <a:gsLst>
                    <a:gs pos="0">
                      <a:srgbClr val="FFFFFF"/>
                    </a:gs>
                    <a:gs pos="100000">
                      <a:srgbClr val="FFFFFF"/>
                    </a:gs>
                  </a:gsLst>
                  <a:lin ang="5400000" scaled="0"/>
                </a:gradFill>
                <a:latin typeface="Segoe UI"/>
              </a:rPr>
              <a:t>2012</a:t>
            </a:r>
          </a:p>
          <a:p>
            <a:pPr lvl="0"/>
            <a:endParaRPr lang="en-US" sz="1050" dirty="0" smtClean="0"/>
          </a:p>
          <a:p>
            <a:pPr lvl="0"/>
            <a:r>
              <a:rPr lang="en-US" sz="3200" b="1" dirty="0" smtClean="0">
                <a:latin typeface="+mn-lt"/>
              </a:rPr>
              <a:t>Single </a:t>
            </a:r>
            <a:r>
              <a:rPr lang="en-US" sz="3200" b="1" dirty="0">
                <a:latin typeface="+mn-lt"/>
              </a:rPr>
              <a:t>Queue </a:t>
            </a:r>
            <a:r>
              <a:rPr lang="en-US" sz="3200" dirty="0" smtClean="0"/>
              <a:t>– Account Name + Queue Name</a:t>
            </a:r>
          </a:p>
          <a:p>
            <a:pPr lvl="0"/>
            <a:r>
              <a:rPr lang="en-US" sz="3200" dirty="0" smtClean="0"/>
              <a:t>Up </a:t>
            </a:r>
            <a:r>
              <a:rPr lang="en-US" sz="3200" dirty="0"/>
              <a:t>to </a:t>
            </a:r>
            <a:r>
              <a:rPr lang="en-US" sz="3200" dirty="0">
                <a:latin typeface="+mn-lt"/>
              </a:rPr>
              <a:t>2,000 </a:t>
            </a:r>
            <a:r>
              <a:rPr lang="en-US" sz="3200" dirty="0"/>
              <a:t>messages per second  </a:t>
            </a:r>
          </a:p>
          <a:p>
            <a:pPr lvl="0"/>
            <a:endParaRPr lang="en-US" sz="1050" b="1" dirty="0" smtClean="0">
              <a:latin typeface="+mn-lt"/>
            </a:endParaRPr>
          </a:p>
          <a:p>
            <a:pPr lvl="0"/>
            <a:r>
              <a:rPr lang="en-US" sz="3200" b="1" dirty="0" smtClean="0">
                <a:latin typeface="+mn-lt"/>
              </a:rPr>
              <a:t>Single </a:t>
            </a:r>
            <a:r>
              <a:rPr lang="en-US" sz="3200" b="1" dirty="0">
                <a:latin typeface="+mn-lt"/>
              </a:rPr>
              <a:t>Table Partition </a:t>
            </a:r>
            <a:r>
              <a:rPr lang="en-US" sz="3200" dirty="0" smtClean="0"/>
              <a:t>– </a:t>
            </a:r>
            <a:r>
              <a:rPr lang="en-US" sz="2800" dirty="0"/>
              <a:t>Account Name + </a:t>
            </a:r>
            <a:r>
              <a:rPr lang="en-US" sz="2800" dirty="0" smtClean="0"/>
              <a:t>Table Name </a:t>
            </a:r>
            <a:r>
              <a:rPr lang="en-US" sz="2800" dirty="0"/>
              <a:t>+ </a:t>
            </a:r>
            <a:r>
              <a:rPr lang="en-US" sz="2800" dirty="0" smtClean="0"/>
              <a:t>PartitionKey value</a:t>
            </a:r>
          </a:p>
          <a:p>
            <a:pPr lvl="0"/>
            <a:r>
              <a:rPr lang="en-US" sz="3200" dirty="0" smtClean="0"/>
              <a:t>Up </a:t>
            </a:r>
            <a:r>
              <a:rPr lang="en-US" sz="3200" dirty="0"/>
              <a:t>to </a:t>
            </a:r>
            <a:r>
              <a:rPr lang="en-US" sz="3200" dirty="0">
                <a:latin typeface="+mn-lt"/>
              </a:rPr>
              <a:t>2,000</a:t>
            </a:r>
            <a:r>
              <a:rPr lang="en-US" sz="3200" dirty="0"/>
              <a:t> entities per second  </a:t>
            </a:r>
          </a:p>
          <a:p>
            <a:pPr lvl="1"/>
            <a:endParaRPr lang="en-US" sz="1050" dirty="0">
              <a:latin typeface="+mj-lt"/>
            </a:endParaRPr>
          </a:p>
          <a:p>
            <a:pPr lvl="0"/>
            <a:r>
              <a:rPr lang="en-US" sz="3200" b="1" dirty="0">
                <a:latin typeface="+mn-lt"/>
              </a:rPr>
              <a:t>Single Blob</a:t>
            </a:r>
            <a:r>
              <a:rPr lang="en-US" sz="3200" dirty="0">
                <a:latin typeface="+mn-lt"/>
              </a:rPr>
              <a:t> </a:t>
            </a:r>
            <a:r>
              <a:rPr lang="en-US" sz="3200" dirty="0" smtClean="0"/>
              <a:t>– Account Name + Container Name + Blob Name</a:t>
            </a:r>
          </a:p>
          <a:p>
            <a:pPr lvl="0"/>
            <a:r>
              <a:rPr lang="en-US" sz="3200" dirty="0" smtClean="0"/>
              <a:t>Up </a:t>
            </a:r>
            <a:r>
              <a:rPr lang="en-US" sz="3200" dirty="0"/>
              <a:t>to </a:t>
            </a:r>
            <a:r>
              <a:rPr lang="en-US" sz="3200" dirty="0">
                <a:latin typeface="+mn-lt"/>
              </a:rPr>
              <a:t>60 </a:t>
            </a:r>
            <a:r>
              <a:rPr lang="en-US" sz="3200" dirty="0" err="1" smtClean="0">
                <a:latin typeface="+mn-lt"/>
              </a:rPr>
              <a:t>Mibps</a:t>
            </a:r>
            <a:r>
              <a:rPr lang="en-US" sz="3200" dirty="0" smtClean="0"/>
              <a:t> </a:t>
            </a:r>
            <a:r>
              <a:rPr lang="en-US" sz="3200" dirty="0"/>
              <a:t> </a:t>
            </a:r>
          </a:p>
        </p:txBody>
      </p:sp>
      <p:sp>
        <p:nvSpPr>
          <p:cNvPr id="2" name="Title 1"/>
          <p:cNvSpPr>
            <a:spLocks noGrp="1"/>
          </p:cNvSpPr>
          <p:nvPr>
            <p:ph type="title"/>
          </p:nvPr>
        </p:nvSpPr>
        <p:spPr/>
        <p:txBody>
          <a:bodyPr>
            <a:noAutofit/>
          </a:bodyPr>
          <a:lstStyle/>
          <a:p>
            <a:r>
              <a:rPr lang="en-US" sz="5800" dirty="0" smtClean="0">
                <a:solidFill>
                  <a:schemeClr val="tx1"/>
                </a:solidFill>
              </a:rPr>
              <a:t>Scalability Targets – </a:t>
            </a:r>
            <a:r>
              <a:rPr lang="en-US" sz="5400" dirty="0" smtClean="0">
                <a:solidFill>
                  <a:schemeClr val="tx1"/>
                </a:solidFill>
              </a:rPr>
              <a:t>Partition</a:t>
            </a:r>
            <a:endParaRPr lang="en-US" sz="5400" dirty="0">
              <a:solidFill>
                <a:schemeClr val="tx1"/>
              </a:solidFill>
            </a:endParaRPr>
          </a:p>
        </p:txBody>
      </p:sp>
    </p:spTree>
    <p:extLst>
      <p:ext uri="{BB962C8B-B14F-4D97-AF65-F5344CB8AC3E}">
        <p14:creationId xmlns:p14="http://schemas.microsoft.com/office/powerpoint/2010/main" val="386953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4 trillion objects </a:t>
            </a:r>
            <a:r>
              <a:rPr lang="en-US" dirty="0" smtClean="0"/>
              <a:t>stored</a:t>
            </a:r>
          </a:p>
          <a:p>
            <a:r>
              <a:rPr lang="en-US" dirty="0"/>
              <a:t>A</a:t>
            </a:r>
            <a:r>
              <a:rPr lang="en-US" dirty="0" smtClean="0"/>
              <a:t>verage </a:t>
            </a:r>
            <a:r>
              <a:rPr lang="en-US" dirty="0"/>
              <a:t>of 270,000 </a:t>
            </a:r>
            <a:r>
              <a:rPr lang="en-US" dirty="0" smtClean="0"/>
              <a:t>requests/sec</a:t>
            </a:r>
          </a:p>
          <a:p>
            <a:r>
              <a:rPr lang="en-US" dirty="0" smtClean="0"/>
              <a:t>Peaks </a:t>
            </a:r>
            <a:r>
              <a:rPr lang="en-US" dirty="0"/>
              <a:t>of 880,000 </a:t>
            </a:r>
            <a:r>
              <a:rPr lang="en-US" dirty="0" smtClean="0"/>
              <a:t>requests/sec</a:t>
            </a:r>
          </a:p>
          <a:p>
            <a:r>
              <a:rPr lang="en-US" dirty="0" smtClean="0"/>
              <a:t>4x increase in number of objects stored over last 12 months</a:t>
            </a:r>
          </a:p>
          <a:p>
            <a:endParaRPr lang="en-US" dirty="0"/>
          </a:p>
        </p:txBody>
      </p:sp>
      <p:sp>
        <p:nvSpPr>
          <p:cNvPr id="2" name="Title 1"/>
          <p:cNvSpPr>
            <a:spLocks noGrp="1"/>
          </p:cNvSpPr>
          <p:nvPr>
            <p:ph type="title"/>
          </p:nvPr>
        </p:nvSpPr>
        <p:spPr/>
        <p:txBody>
          <a:bodyPr/>
          <a:lstStyle/>
          <a:p>
            <a:r>
              <a:rPr lang="en-US" sz="4800" b="1" dirty="0"/>
              <a:t>4 Trillion Objects and </a:t>
            </a:r>
            <a:r>
              <a:rPr lang="en-US" sz="4800" b="1" dirty="0" smtClean="0"/>
              <a:t>Counting (As of June)</a:t>
            </a:r>
            <a:endParaRPr lang="en-US" sz="4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5088" y="4106862"/>
            <a:ext cx="447675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483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Joe Giardino</a:t>
            </a:r>
          </a:p>
          <a:p>
            <a:r>
              <a:rPr lang="en-US" dirty="0" smtClean="0"/>
              <a:t>Senior Development Lead – Azure Storage</a:t>
            </a:r>
          </a:p>
          <a:p>
            <a:r>
              <a:rPr lang="en-US" dirty="0" smtClean="0">
                <a:hlinkClick r:id="rId3"/>
              </a:rPr>
              <a:t>joegiard@microsoft.com</a:t>
            </a:r>
            <a:endParaRPr lang="en-US" dirty="0" smtClean="0"/>
          </a:p>
          <a:p>
            <a:r>
              <a:rPr lang="en-US" dirty="0" smtClean="0"/>
              <a:t>@dajoeg (twitter) </a:t>
            </a:r>
          </a:p>
          <a:p>
            <a:endParaRPr lang="en-US" dirty="0" smtClean="0"/>
          </a:p>
          <a:p>
            <a:endParaRPr lang="en-US" dirty="0"/>
          </a:p>
        </p:txBody>
      </p:sp>
      <p:sp>
        <p:nvSpPr>
          <p:cNvPr id="2" name="Title 1"/>
          <p:cNvSpPr>
            <a:spLocks noGrp="1"/>
          </p:cNvSpPr>
          <p:nvPr>
            <p:ph type="title"/>
          </p:nvPr>
        </p:nvSpPr>
        <p:spPr/>
        <p:txBody>
          <a:bodyPr/>
          <a:lstStyle/>
          <a:p>
            <a:r>
              <a:rPr lang="en-US" dirty="0" smtClean="0"/>
              <a:t>Who I am	</a:t>
            </a:r>
            <a:endParaRPr lang="en-US" dirty="0"/>
          </a:p>
        </p:txBody>
      </p:sp>
    </p:spTree>
    <p:extLst>
      <p:ext uri="{BB962C8B-B14F-4D97-AF65-F5344CB8AC3E}">
        <p14:creationId xmlns:p14="http://schemas.microsoft.com/office/powerpoint/2010/main" val="1400337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Sharing</a:t>
            </a:r>
            <a:endParaRPr lang="en-US" dirty="0"/>
          </a:p>
        </p:txBody>
      </p:sp>
    </p:spTree>
    <p:extLst>
      <p:ext uri="{BB962C8B-B14F-4D97-AF65-F5344CB8AC3E}">
        <p14:creationId xmlns:p14="http://schemas.microsoft.com/office/powerpoint/2010/main" val="1620998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b="1" dirty="0">
                <a:latin typeface="+mn-lt"/>
              </a:rPr>
              <a:t>Full public read access:</a:t>
            </a:r>
            <a:r>
              <a:rPr lang="en-US" sz="3200" dirty="0">
                <a:latin typeface="+mn-lt"/>
              </a:rPr>
              <a:t> Container and blob data can be read via anonymous request. Clients can enumerate blobs within the container via anonymous request, but cannot enumerate containers within the storage account</a:t>
            </a:r>
            <a:r>
              <a:rPr lang="en-US" sz="3200" dirty="0" smtClean="0">
                <a:latin typeface="+mn-lt"/>
              </a:rPr>
              <a:t>.</a:t>
            </a:r>
            <a:endParaRPr lang="en-US" sz="3200" dirty="0">
              <a:latin typeface="+mn-lt"/>
            </a:endParaRPr>
          </a:p>
          <a:p>
            <a:r>
              <a:rPr lang="en-US" sz="3200" b="1" dirty="0">
                <a:latin typeface="+mn-lt"/>
              </a:rPr>
              <a:t>Public read access for blobs only:</a:t>
            </a:r>
            <a:r>
              <a:rPr lang="en-US" sz="3200" dirty="0">
                <a:latin typeface="+mn-lt"/>
              </a:rPr>
              <a:t> Blob data within this container can be read via anonymous request, but container data is not available. Clients cannot enumerate blobs within the container via anonymous request</a:t>
            </a:r>
            <a:r>
              <a:rPr lang="en-US" sz="3200" dirty="0" smtClean="0">
                <a:latin typeface="+mn-lt"/>
              </a:rPr>
              <a:t>.</a:t>
            </a:r>
            <a:endParaRPr lang="en-US" sz="3200" dirty="0">
              <a:latin typeface="+mn-lt"/>
            </a:endParaRPr>
          </a:p>
          <a:p>
            <a:r>
              <a:rPr lang="en-US" sz="3200" b="1" dirty="0">
                <a:latin typeface="+mn-lt"/>
              </a:rPr>
              <a:t>No public read access:</a:t>
            </a:r>
            <a:r>
              <a:rPr lang="en-US" sz="3200" dirty="0">
                <a:latin typeface="+mn-lt"/>
              </a:rPr>
              <a:t> Container and blob data can be read by the account owner only.</a:t>
            </a:r>
            <a:r>
              <a:rPr lang="en-US" sz="3200" dirty="0"/>
              <a:t/>
            </a:r>
            <a:br>
              <a:rPr lang="en-US" sz="3200" dirty="0"/>
            </a:br>
            <a:endParaRPr lang="en-US" sz="3200" dirty="0"/>
          </a:p>
          <a:p>
            <a:endParaRPr lang="en-US" sz="3200" dirty="0"/>
          </a:p>
        </p:txBody>
      </p:sp>
      <p:sp>
        <p:nvSpPr>
          <p:cNvPr id="3" name="Title 2"/>
          <p:cNvSpPr>
            <a:spLocks noGrp="1"/>
          </p:cNvSpPr>
          <p:nvPr>
            <p:ph type="title"/>
          </p:nvPr>
        </p:nvSpPr>
        <p:spPr/>
        <p:txBody>
          <a:bodyPr/>
          <a:lstStyle/>
          <a:p>
            <a:r>
              <a:rPr lang="en-US" dirty="0" smtClean="0"/>
              <a:t>Sharing your Blobs</a:t>
            </a:r>
            <a:endParaRPr lang="en-US" dirty="0"/>
          </a:p>
        </p:txBody>
      </p:sp>
    </p:spTree>
    <p:extLst>
      <p:ext uri="{BB962C8B-B14F-4D97-AF65-F5344CB8AC3E}">
        <p14:creationId xmlns:p14="http://schemas.microsoft.com/office/powerpoint/2010/main" val="133560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SAS allows you to provide granular access to third parties without exposing your private keys</a:t>
            </a:r>
          </a:p>
          <a:p>
            <a:r>
              <a:rPr lang="en-US" dirty="0" smtClean="0"/>
              <a:t>Can be tied to a Container/Table/Queue ACL policy to provide revocability</a:t>
            </a:r>
          </a:p>
          <a:p>
            <a:r>
              <a:rPr lang="en-US" dirty="0"/>
              <a:t>A </a:t>
            </a:r>
            <a:r>
              <a:rPr lang="en-US" dirty="0" smtClean="0"/>
              <a:t>pre-authenticated </a:t>
            </a:r>
            <a:r>
              <a:rPr lang="en-US" dirty="0"/>
              <a:t>token for a given resource expressed in the query of a given </a:t>
            </a:r>
            <a:r>
              <a:rPr lang="en-US" dirty="0" smtClean="0"/>
              <a:t>URI</a:t>
            </a:r>
          </a:p>
          <a:p>
            <a:r>
              <a:rPr lang="en-US" dirty="0" smtClean="0"/>
              <a:t>Available for Blobs, Tables, and Queues</a:t>
            </a:r>
          </a:p>
          <a:p>
            <a:endParaRPr lang="en-US" dirty="0"/>
          </a:p>
        </p:txBody>
      </p:sp>
      <p:sp>
        <p:nvSpPr>
          <p:cNvPr id="3" name="Title 2"/>
          <p:cNvSpPr>
            <a:spLocks noGrp="1"/>
          </p:cNvSpPr>
          <p:nvPr>
            <p:ph type="title"/>
          </p:nvPr>
        </p:nvSpPr>
        <p:spPr/>
        <p:txBody>
          <a:bodyPr/>
          <a:lstStyle/>
          <a:p>
            <a:r>
              <a:rPr lang="en-US" dirty="0">
                <a:solidFill>
                  <a:schemeClr val="tx1"/>
                </a:solidFill>
              </a:rPr>
              <a:t>Shared Access Signatures (SAS)</a:t>
            </a:r>
            <a:endParaRPr lang="en-US" dirty="0"/>
          </a:p>
        </p:txBody>
      </p:sp>
    </p:spTree>
    <p:extLst>
      <p:ext uri="{BB962C8B-B14F-4D97-AF65-F5344CB8AC3E}">
        <p14:creationId xmlns:p14="http://schemas.microsoft.com/office/powerpoint/2010/main" val="247343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0"/>
          </p:nvPr>
        </p:nvSpPr>
        <p:spPr>
          <a:xfrm>
            <a:off x="274638" y="4259262"/>
            <a:ext cx="11887200" cy="2025170"/>
          </a:xfrm>
        </p:spPr>
        <p:txBody>
          <a:bodyPr/>
          <a:lstStyle/>
          <a:p>
            <a:pPr marL="0" indent="0">
              <a:buNone/>
            </a:pPr>
            <a:r>
              <a:rPr lang="en-US" sz="2400" dirty="0"/>
              <a:t>?</a:t>
            </a:r>
            <a:r>
              <a:rPr lang="en-US" sz="2400" b="1" dirty="0" err="1" smtClean="0"/>
              <a:t>sv</a:t>
            </a:r>
            <a:r>
              <a:rPr lang="en-US" sz="2400" b="1" dirty="0" smtClean="0"/>
              <a:t>=2012-02-12</a:t>
            </a:r>
          </a:p>
          <a:p>
            <a:pPr marL="0" indent="0">
              <a:buNone/>
            </a:pPr>
            <a:r>
              <a:rPr lang="en-US" sz="2400" dirty="0" smtClean="0"/>
              <a:t>&amp;</a:t>
            </a:r>
            <a:r>
              <a:rPr lang="en-US" sz="2400" dirty="0" err="1" smtClean="0"/>
              <a:t>st</a:t>
            </a:r>
            <a:r>
              <a:rPr lang="en-US" sz="2400" dirty="0" smtClean="0"/>
              <a:t>=2012-11-13T18%3A31%3A38Z&amp;</a:t>
            </a:r>
          </a:p>
          <a:p>
            <a:pPr marL="0" indent="0">
              <a:buNone/>
            </a:pPr>
            <a:r>
              <a:rPr lang="en-US" sz="2400" dirty="0" smtClean="0"/>
              <a:t>se=2012-11-14T18%3A36%3A38Z&amp;</a:t>
            </a:r>
          </a:p>
          <a:p>
            <a:pPr marL="0" indent="0">
              <a:buNone/>
            </a:pPr>
            <a:r>
              <a:rPr lang="en-US" sz="2400" dirty="0" err="1" smtClean="0"/>
              <a:t>sr</a:t>
            </a:r>
            <a:r>
              <a:rPr lang="en-US" sz="2400" dirty="0" smtClean="0"/>
              <a:t>=b&amp;</a:t>
            </a:r>
          </a:p>
          <a:p>
            <a:pPr marL="0" indent="0">
              <a:buNone/>
            </a:pPr>
            <a:r>
              <a:rPr lang="en-US" sz="2400" dirty="0" err="1" smtClean="0"/>
              <a:t>sp</a:t>
            </a:r>
            <a:r>
              <a:rPr lang="en-US" sz="2400" dirty="0" smtClean="0"/>
              <a:t>=r&amp;</a:t>
            </a:r>
          </a:p>
          <a:p>
            <a:pPr marL="0" indent="0">
              <a:buNone/>
            </a:pPr>
            <a:r>
              <a:rPr lang="en-US" sz="2400" dirty="0" smtClean="0"/>
              <a:t>sig=gAv5uhEsaae5i4Px%2F1qhkePmu7OFmF2EElIH8t3hqKU%3D</a:t>
            </a:r>
            <a:endParaRPr lang="en-US" sz="2400" dirty="0"/>
          </a:p>
        </p:txBody>
      </p:sp>
      <p:sp>
        <p:nvSpPr>
          <p:cNvPr id="3" name="Title 2"/>
          <p:cNvSpPr>
            <a:spLocks noGrp="1"/>
          </p:cNvSpPr>
          <p:nvPr>
            <p:ph type="title"/>
          </p:nvPr>
        </p:nvSpPr>
        <p:spPr/>
        <p:txBody>
          <a:bodyPr/>
          <a:lstStyle/>
          <a:p>
            <a:r>
              <a:rPr lang="en-US" dirty="0" smtClean="0"/>
              <a:t>Anatomy of a SAS Token (no policy)</a:t>
            </a:r>
            <a:endParaRPr lang="en-US" dirty="0"/>
          </a:p>
        </p:txBody>
      </p:sp>
      <p:sp>
        <p:nvSpPr>
          <p:cNvPr id="4" name="Rectangle 3"/>
          <p:cNvSpPr/>
          <p:nvPr/>
        </p:nvSpPr>
        <p:spPr bwMode="auto">
          <a:xfrm>
            <a:off x="460373" y="1419224"/>
            <a:ext cx="11472864" cy="5540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463545" y="3497262"/>
            <a:ext cx="1716092"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Version</a:t>
            </a:r>
          </a:p>
        </p:txBody>
      </p:sp>
      <p:sp>
        <p:nvSpPr>
          <p:cNvPr id="7" name="Rectangle 6"/>
          <p:cNvSpPr/>
          <p:nvPr/>
        </p:nvSpPr>
        <p:spPr bwMode="auto">
          <a:xfrm>
            <a:off x="2408237" y="3497262"/>
            <a:ext cx="1676400"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Start</a:t>
            </a:r>
          </a:p>
        </p:txBody>
      </p:sp>
      <p:sp>
        <p:nvSpPr>
          <p:cNvPr id="8" name="Rectangle 7"/>
          <p:cNvSpPr/>
          <p:nvPr/>
        </p:nvSpPr>
        <p:spPr bwMode="auto">
          <a:xfrm>
            <a:off x="4237037" y="3497262"/>
            <a:ext cx="1731168"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End</a:t>
            </a:r>
          </a:p>
        </p:txBody>
      </p:sp>
      <p:sp>
        <p:nvSpPr>
          <p:cNvPr id="9" name="Rectangle 8"/>
          <p:cNvSpPr/>
          <p:nvPr/>
        </p:nvSpPr>
        <p:spPr bwMode="auto">
          <a:xfrm>
            <a:off x="6145221" y="3497262"/>
            <a:ext cx="1673216"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Resource</a:t>
            </a:r>
          </a:p>
        </p:txBody>
      </p:sp>
      <p:sp>
        <p:nvSpPr>
          <p:cNvPr id="10" name="Rectangle 9"/>
          <p:cNvSpPr/>
          <p:nvPr/>
        </p:nvSpPr>
        <p:spPr bwMode="auto">
          <a:xfrm>
            <a:off x="7970837" y="3497262"/>
            <a:ext cx="2057400"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Permissions</a:t>
            </a:r>
          </a:p>
        </p:txBody>
      </p:sp>
      <p:sp>
        <p:nvSpPr>
          <p:cNvPr id="11" name="Rectangle 10"/>
          <p:cNvSpPr/>
          <p:nvPr/>
        </p:nvSpPr>
        <p:spPr bwMode="auto">
          <a:xfrm>
            <a:off x="10180637" y="3497262"/>
            <a:ext cx="1905000"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Signature</a:t>
            </a:r>
          </a:p>
        </p:txBody>
      </p:sp>
    </p:spTree>
    <p:extLst>
      <p:ext uri="{BB962C8B-B14F-4D97-AF65-F5344CB8AC3E}">
        <p14:creationId xmlns:p14="http://schemas.microsoft.com/office/powerpoint/2010/main" val="20823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xEl>
                                              <p:pRg st="0" end="0"/>
                                            </p:txEl>
                                          </p:spTgt>
                                        </p:tgtEl>
                                      </p:cBhvr>
                                    </p:animEffect>
                                    <p:animScale>
                                      <p:cBhvr>
                                        <p:cTn id="7" dur="250" autoRev="1" fill="hold"/>
                                        <p:tgtEl>
                                          <p:spTgt spid="5">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50000" decel="50000" fill="hold" grpId="0" nodeType="withEffect">
                                  <p:stCondLst>
                                    <p:cond delay="0"/>
                                  </p:stCondLst>
                                  <p:childTnLst>
                                    <p:animMotion origin="layout" path="M -7.04801E-7 3.99274E-7 L -7.04801E-7 -0.30422 " pathEditMode="relative" rAng="0" ptsTypes="AA">
                                      <p:cBhvr>
                                        <p:cTn id="14" dur="1250" fill="hold"/>
                                        <p:tgtEl>
                                          <p:spTgt spid="2"/>
                                        </p:tgtEl>
                                        <p:attrNameLst>
                                          <p:attrName>ppt_x</p:attrName>
                                          <p:attrName>ppt_y</p:attrName>
                                        </p:attrNameLst>
                                      </p:cBhvr>
                                      <p:rCtr x="0" y="-15222"/>
                                    </p:animMotion>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500" tmFilter="0, 0; .2, .5; .8, .5; 1, 0"/>
                                        <p:tgtEl>
                                          <p:spTgt spid="5">
                                            <p:txEl>
                                              <p:pRg st="1" end="1"/>
                                            </p:txEl>
                                          </p:spTgt>
                                        </p:tgtEl>
                                      </p:cBhvr>
                                    </p:animEffect>
                                    <p:animScale>
                                      <p:cBhvr>
                                        <p:cTn id="19" dur="250" autoRev="1" fill="hold"/>
                                        <p:tgtEl>
                                          <p:spTgt spid="5">
                                            <p:txEl>
                                              <p:pRg st="1" end="1"/>
                                            </p:txEl>
                                          </p:spTgt>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1"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42" presetClass="path" presetSubtype="0" accel="50000" decel="50000" fill="hold" grpId="0" nodeType="withEffect">
                                  <p:stCondLst>
                                    <p:cond delay="0"/>
                                  </p:stCondLst>
                                  <p:childTnLst>
                                    <p:animMotion origin="layout" path="M -7.04801E-7 3.99274E-7 L -7.04801E-7 -0.30422 " pathEditMode="relative" rAng="0" ptsTypes="AA">
                                      <p:cBhvr>
                                        <p:cTn id="26" dur="1250" fill="hold"/>
                                        <p:tgtEl>
                                          <p:spTgt spid="7"/>
                                        </p:tgtEl>
                                        <p:attrNameLst>
                                          <p:attrName>ppt_x</p:attrName>
                                          <p:attrName>ppt_y</p:attrName>
                                        </p:attrNameLst>
                                      </p:cBhvr>
                                      <p:rCtr x="0" y="-15222"/>
                                    </p:animMotion>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5">
                                            <p:txEl>
                                              <p:pRg st="2" end="2"/>
                                            </p:txEl>
                                          </p:spTgt>
                                        </p:tgtEl>
                                      </p:cBhvr>
                                    </p:animEffect>
                                    <p:animScale>
                                      <p:cBhvr>
                                        <p:cTn id="31" dur="250" autoRev="1" fill="hold"/>
                                        <p:tgtEl>
                                          <p:spTgt spid="5">
                                            <p:txEl>
                                              <p:pRg st="2" end="2"/>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1"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42" presetClass="path" presetSubtype="0" accel="50000" decel="50000" fill="hold" grpId="0" nodeType="withEffect">
                                  <p:stCondLst>
                                    <p:cond delay="0"/>
                                  </p:stCondLst>
                                  <p:childTnLst>
                                    <p:animMotion origin="layout" path="M -7.04801E-7 3.99274E-7 L -7.04801E-7 -0.30422 " pathEditMode="relative" rAng="0" ptsTypes="AA">
                                      <p:cBhvr>
                                        <p:cTn id="38" dur="1250" fill="hold"/>
                                        <p:tgtEl>
                                          <p:spTgt spid="8"/>
                                        </p:tgtEl>
                                        <p:attrNameLst>
                                          <p:attrName>ppt_x</p:attrName>
                                          <p:attrName>ppt_y</p:attrName>
                                        </p:attrNameLst>
                                      </p:cBhvr>
                                      <p:rCtr x="0" y="-15222"/>
                                    </p:animMotion>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grpId="0" nodeType="clickEffect">
                                  <p:stCondLst>
                                    <p:cond delay="0"/>
                                  </p:stCondLst>
                                  <p:childTnLst>
                                    <p:animEffect transition="out" filter="fade">
                                      <p:cBhvr>
                                        <p:cTn id="42" dur="500" tmFilter="0, 0; .2, .5; .8, .5; 1, 0"/>
                                        <p:tgtEl>
                                          <p:spTgt spid="5">
                                            <p:txEl>
                                              <p:pRg st="3" end="3"/>
                                            </p:txEl>
                                          </p:spTgt>
                                        </p:tgtEl>
                                      </p:cBhvr>
                                    </p:animEffect>
                                    <p:animScale>
                                      <p:cBhvr>
                                        <p:cTn id="43" dur="250" autoRev="1" fill="hold"/>
                                        <p:tgtEl>
                                          <p:spTgt spid="5">
                                            <p:txEl>
                                              <p:pRg st="3" end="3"/>
                                            </p:txEl>
                                          </p:spTgt>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1"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42" presetClass="path" presetSubtype="0" accel="50000" decel="50000" fill="hold" grpId="0" nodeType="withEffect">
                                  <p:stCondLst>
                                    <p:cond delay="0"/>
                                  </p:stCondLst>
                                  <p:childTnLst>
                                    <p:animMotion origin="layout" path="M -7.04801E-7 3.99274E-7 L -7.04801E-7 -0.30422 " pathEditMode="relative" rAng="0" ptsTypes="AA">
                                      <p:cBhvr>
                                        <p:cTn id="50" dur="1250" fill="hold"/>
                                        <p:tgtEl>
                                          <p:spTgt spid="9"/>
                                        </p:tgtEl>
                                        <p:attrNameLst>
                                          <p:attrName>ppt_x</p:attrName>
                                          <p:attrName>ppt_y</p:attrName>
                                        </p:attrNameLst>
                                      </p:cBhvr>
                                      <p:rCtr x="0" y="-15222"/>
                                    </p:animMotion>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grpId="0" nodeType="clickEffect">
                                  <p:stCondLst>
                                    <p:cond delay="0"/>
                                  </p:stCondLst>
                                  <p:childTnLst>
                                    <p:animEffect transition="out" filter="fade">
                                      <p:cBhvr>
                                        <p:cTn id="54" dur="500" tmFilter="0, 0; .2, .5; .8, .5; 1, 0"/>
                                        <p:tgtEl>
                                          <p:spTgt spid="5">
                                            <p:txEl>
                                              <p:pRg st="4" end="4"/>
                                            </p:txEl>
                                          </p:spTgt>
                                        </p:tgtEl>
                                      </p:cBhvr>
                                    </p:animEffect>
                                    <p:animScale>
                                      <p:cBhvr>
                                        <p:cTn id="55" dur="250" autoRev="1" fill="hold"/>
                                        <p:tgtEl>
                                          <p:spTgt spid="5">
                                            <p:txEl>
                                              <p:pRg st="4" end="4"/>
                                            </p:txEl>
                                          </p:spTgt>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1"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42" presetClass="path" presetSubtype="0" accel="50000" decel="50000" fill="hold" grpId="0" nodeType="withEffect">
                                  <p:stCondLst>
                                    <p:cond delay="0"/>
                                  </p:stCondLst>
                                  <p:childTnLst>
                                    <p:animMotion origin="layout" path="M -7.04801E-7 3.99274E-7 L -7.04801E-7 -0.30422 " pathEditMode="relative" rAng="0" ptsTypes="AA">
                                      <p:cBhvr>
                                        <p:cTn id="62" dur="1250" fill="hold"/>
                                        <p:tgtEl>
                                          <p:spTgt spid="10"/>
                                        </p:tgtEl>
                                        <p:attrNameLst>
                                          <p:attrName>ppt_x</p:attrName>
                                          <p:attrName>ppt_y</p:attrName>
                                        </p:attrNameLst>
                                      </p:cBhvr>
                                      <p:rCtr x="0" y="-15222"/>
                                    </p:animMotion>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grpId="0" nodeType="clickEffect">
                                  <p:stCondLst>
                                    <p:cond delay="0"/>
                                  </p:stCondLst>
                                  <p:childTnLst>
                                    <p:animEffect transition="out" filter="fade">
                                      <p:cBhvr>
                                        <p:cTn id="66" dur="500" tmFilter="0, 0; .2, .5; .8, .5; 1, 0"/>
                                        <p:tgtEl>
                                          <p:spTgt spid="5">
                                            <p:txEl>
                                              <p:pRg st="5" end="5"/>
                                            </p:txEl>
                                          </p:spTgt>
                                        </p:tgtEl>
                                      </p:cBhvr>
                                    </p:animEffect>
                                    <p:animScale>
                                      <p:cBhvr>
                                        <p:cTn id="67" dur="250" autoRev="1" fill="hold"/>
                                        <p:tgtEl>
                                          <p:spTgt spid="5">
                                            <p:txEl>
                                              <p:pRg st="5" end="5"/>
                                            </p:txEl>
                                          </p:spTgt>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1"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42" presetClass="path" presetSubtype="0" accel="50000" decel="50000" fill="hold" grpId="0" nodeType="withEffect">
                                  <p:stCondLst>
                                    <p:cond delay="0"/>
                                  </p:stCondLst>
                                  <p:childTnLst>
                                    <p:animMotion origin="layout" path="M -7.04801E-7 3.99274E-7 L -7.04801E-7 -0.30422 " pathEditMode="relative" rAng="0" ptsTypes="AA">
                                      <p:cBhvr>
                                        <p:cTn id="74" dur="1250" fill="hold"/>
                                        <p:tgtEl>
                                          <p:spTgt spid="11"/>
                                        </p:tgtEl>
                                        <p:attrNameLst>
                                          <p:attrName>ppt_x</p:attrName>
                                          <p:attrName>ppt_y</p:attrName>
                                        </p:attrNameLst>
                                      </p:cBhvr>
                                      <p:rCtr x="0" y="-152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2"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0"/>
          </p:nvPr>
        </p:nvSpPr>
        <p:spPr>
          <a:xfrm>
            <a:off x="274638" y="4259262"/>
            <a:ext cx="11887200" cy="2025170"/>
          </a:xfrm>
        </p:spPr>
        <p:txBody>
          <a:bodyPr/>
          <a:lstStyle/>
          <a:p>
            <a:pPr marL="0" indent="0">
              <a:buNone/>
            </a:pPr>
            <a:r>
              <a:rPr lang="en-US" sz="2400" dirty="0"/>
              <a:t>?</a:t>
            </a:r>
            <a:r>
              <a:rPr lang="en-US" sz="2400" dirty="0" err="1" smtClean="0"/>
              <a:t>sv</a:t>
            </a:r>
            <a:r>
              <a:rPr lang="en-US" sz="2400" dirty="0" smtClean="0"/>
              <a:t>=2012-02-12</a:t>
            </a:r>
          </a:p>
          <a:p>
            <a:pPr marL="0" indent="0">
              <a:buNone/>
            </a:pPr>
            <a:r>
              <a:rPr lang="en-US" sz="2400" dirty="0" smtClean="0"/>
              <a:t>&amp;</a:t>
            </a:r>
            <a:r>
              <a:rPr lang="en-US" sz="2400" dirty="0" err="1" smtClean="0"/>
              <a:t>sr</a:t>
            </a:r>
            <a:r>
              <a:rPr lang="en-US" sz="2400" dirty="0" smtClean="0"/>
              <a:t>=b</a:t>
            </a:r>
          </a:p>
          <a:p>
            <a:pPr marL="0" indent="0">
              <a:buNone/>
            </a:pPr>
            <a:r>
              <a:rPr lang="en-US" sz="2400" dirty="0" smtClean="0"/>
              <a:t>&amp;</a:t>
            </a:r>
            <a:r>
              <a:rPr lang="en-US" sz="2400" dirty="0" err="1" smtClean="0"/>
              <a:t>si</a:t>
            </a:r>
            <a:r>
              <a:rPr lang="en-US" sz="2400" dirty="0" smtClean="0"/>
              <a:t>=</a:t>
            </a:r>
            <a:r>
              <a:rPr lang="en-US" sz="2400" dirty="0" err="1" smtClean="0"/>
              <a:t>readPolicy</a:t>
            </a:r>
            <a:endParaRPr lang="en-US" sz="2400" dirty="0" smtClean="0"/>
          </a:p>
          <a:p>
            <a:pPr marL="0" indent="0">
              <a:buNone/>
            </a:pPr>
            <a:r>
              <a:rPr lang="en-US" sz="2400" dirty="0" smtClean="0"/>
              <a:t>&amp;sig=OoRHdwlm5aiPukNhUtwQF3tb5dQmnEef43Sq6ZPQj3o%3D</a:t>
            </a:r>
            <a:endParaRPr lang="en-US" sz="2400" dirty="0"/>
          </a:p>
        </p:txBody>
      </p:sp>
      <p:sp>
        <p:nvSpPr>
          <p:cNvPr id="3" name="Title 2"/>
          <p:cNvSpPr>
            <a:spLocks noGrp="1"/>
          </p:cNvSpPr>
          <p:nvPr>
            <p:ph type="title"/>
          </p:nvPr>
        </p:nvSpPr>
        <p:spPr/>
        <p:txBody>
          <a:bodyPr/>
          <a:lstStyle/>
          <a:p>
            <a:r>
              <a:rPr lang="en-US" dirty="0" smtClean="0"/>
              <a:t>Anatomy of a SAS Token (based on policy)</a:t>
            </a:r>
            <a:endParaRPr lang="en-US" dirty="0"/>
          </a:p>
        </p:txBody>
      </p:sp>
      <p:sp>
        <p:nvSpPr>
          <p:cNvPr id="4" name="Rectangle 3"/>
          <p:cNvSpPr/>
          <p:nvPr/>
        </p:nvSpPr>
        <p:spPr bwMode="auto">
          <a:xfrm>
            <a:off x="460373" y="1419224"/>
            <a:ext cx="11472864" cy="5540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463545" y="3497262"/>
            <a:ext cx="1716092"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Version</a:t>
            </a:r>
          </a:p>
        </p:txBody>
      </p:sp>
      <p:sp>
        <p:nvSpPr>
          <p:cNvPr id="9" name="Rectangle 8"/>
          <p:cNvSpPr/>
          <p:nvPr/>
        </p:nvSpPr>
        <p:spPr bwMode="auto">
          <a:xfrm>
            <a:off x="2332037" y="3497262"/>
            <a:ext cx="1673216"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Resource</a:t>
            </a:r>
          </a:p>
        </p:txBody>
      </p:sp>
      <p:sp>
        <p:nvSpPr>
          <p:cNvPr id="10" name="Rectangle 9"/>
          <p:cNvSpPr/>
          <p:nvPr/>
        </p:nvSpPr>
        <p:spPr bwMode="auto">
          <a:xfrm>
            <a:off x="4164177" y="3497262"/>
            <a:ext cx="5787860"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Signed Identifier (Policy name)</a:t>
            </a:r>
          </a:p>
        </p:txBody>
      </p:sp>
      <p:sp>
        <p:nvSpPr>
          <p:cNvPr id="11" name="Rectangle 10"/>
          <p:cNvSpPr/>
          <p:nvPr/>
        </p:nvSpPr>
        <p:spPr bwMode="auto">
          <a:xfrm>
            <a:off x="10180637" y="3497262"/>
            <a:ext cx="1905000" cy="609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Signature</a:t>
            </a:r>
          </a:p>
        </p:txBody>
      </p:sp>
    </p:spTree>
    <p:extLst>
      <p:ext uri="{BB962C8B-B14F-4D97-AF65-F5344CB8AC3E}">
        <p14:creationId xmlns:p14="http://schemas.microsoft.com/office/powerpoint/2010/main" val="4010895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5">
                                            <p:txEl>
                                              <p:pRg st="0" end="0"/>
                                            </p:txEl>
                                          </p:spTgt>
                                        </p:tgtEl>
                                      </p:cBhvr>
                                    </p:animEffect>
                                    <p:animScale>
                                      <p:cBhvr>
                                        <p:cTn id="7" dur="250" autoRev="1" fill="hold"/>
                                        <p:tgtEl>
                                          <p:spTgt spid="5">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50000" decel="50000" fill="hold" grpId="0" nodeType="withEffect">
                                  <p:stCondLst>
                                    <p:cond delay="0"/>
                                  </p:stCondLst>
                                  <p:childTnLst>
                                    <p:animMotion origin="layout" path="M -7.04801E-7 3.99274E-7 L -7.04801E-7 -0.30422 " pathEditMode="relative" rAng="0" ptsTypes="AA">
                                      <p:cBhvr>
                                        <p:cTn id="14" dur="1250" fill="hold"/>
                                        <p:tgtEl>
                                          <p:spTgt spid="2"/>
                                        </p:tgtEl>
                                        <p:attrNameLst>
                                          <p:attrName>ppt_x</p:attrName>
                                          <p:attrName>ppt_y</p:attrName>
                                        </p:attrNameLst>
                                      </p:cBhvr>
                                      <p:rCtr x="0" y="-15222"/>
                                    </p:animMotion>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500" tmFilter="0, 0; .2, .5; .8, .5; 1, 0"/>
                                        <p:tgtEl>
                                          <p:spTgt spid="5">
                                            <p:txEl>
                                              <p:pRg st="1" end="1"/>
                                            </p:txEl>
                                          </p:spTgt>
                                        </p:tgtEl>
                                      </p:cBhvr>
                                    </p:animEffect>
                                    <p:animScale>
                                      <p:cBhvr>
                                        <p:cTn id="19" dur="250" autoRev="1" fill="hold"/>
                                        <p:tgtEl>
                                          <p:spTgt spid="5">
                                            <p:txEl>
                                              <p:pRg st="1" end="1"/>
                                            </p:txEl>
                                          </p:spTgt>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1"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42" presetClass="path" presetSubtype="0" accel="50000" decel="50000" fill="hold" grpId="0" nodeType="withEffect">
                                  <p:stCondLst>
                                    <p:cond delay="0"/>
                                  </p:stCondLst>
                                  <p:childTnLst>
                                    <p:animMotion origin="layout" path="M -7.04801E-7 3.99274E-7 L -7.04801E-7 -0.30422 " pathEditMode="relative" rAng="0" ptsTypes="AA">
                                      <p:cBhvr>
                                        <p:cTn id="26" dur="1250" fill="hold"/>
                                        <p:tgtEl>
                                          <p:spTgt spid="9"/>
                                        </p:tgtEl>
                                        <p:attrNameLst>
                                          <p:attrName>ppt_x</p:attrName>
                                          <p:attrName>ppt_y</p:attrName>
                                        </p:attrNameLst>
                                      </p:cBhvr>
                                      <p:rCtr x="0" y="-15222"/>
                                    </p:animMotion>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5">
                                            <p:txEl>
                                              <p:pRg st="2" end="2"/>
                                            </p:txEl>
                                          </p:spTgt>
                                        </p:tgtEl>
                                      </p:cBhvr>
                                    </p:animEffect>
                                    <p:animScale>
                                      <p:cBhvr>
                                        <p:cTn id="31" dur="250" autoRev="1" fill="hold"/>
                                        <p:tgtEl>
                                          <p:spTgt spid="5">
                                            <p:txEl>
                                              <p:pRg st="2" end="2"/>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1"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42" presetClass="path" presetSubtype="0" accel="50000" decel="50000" fill="hold" grpId="0" nodeType="withEffect">
                                  <p:stCondLst>
                                    <p:cond delay="0"/>
                                  </p:stCondLst>
                                  <p:childTnLst>
                                    <p:animMotion origin="layout" path="M -7.04801E-7 3.99274E-7 L -7.04801E-7 -0.30422 " pathEditMode="relative" rAng="0" ptsTypes="AA">
                                      <p:cBhvr>
                                        <p:cTn id="38" dur="1250" fill="hold"/>
                                        <p:tgtEl>
                                          <p:spTgt spid="10"/>
                                        </p:tgtEl>
                                        <p:attrNameLst>
                                          <p:attrName>ppt_x</p:attrName>
                                          <p:attrName>ppt_y</p:attrName>
                                        </p:attrNameLst>
                                      </p:cBhvr>
                                      <p:rCtr x="0" y="-15222"/>
                                    </p:animMotion>
                                  </p:childTnLst>
                                </p:cTn>
                              </p:par>
                            </p:childTnLst>
                          </p:cTn>
                        </p:par>
                      </p:childTnLst>
                    </p:cTn>
                  </p:par>
                  <p:par>
                    <p:cTn id="39" fill="hold">
                      <p:stCondLst>
                        <p:cond delay="indefinite"/>
                      </p:stCondLst>
                      <p:childTnLst>
                        <p:par>
                          <p:cTn id="40" fill="hold">
                            <p:stCondLst>
                              <p:cond delay="0"/>
                            </p:stCondLst>
                            <p:childTnLst>
                              <p:par>
                                <p:cTn id="41" presetID="26" presetClass="emph" presetSubtype="0" fill="hold" grpId="0" nodeType="clickEffect">
                                  <p:stCondLst>
                                    <p:cond delay="0"/>
                                  </p:stCondLst>
                                  <p:childTnLst>
                                    <p:animEffect transition="out" filter="fade">
                                      <p:cBhvr>
                                        <p:cTn id="42" dur="500" tmFilter="0, 0; .2, .5; .8, .5; 1, 0"/>
                                        <p:tgtEl>
                                          <p:spTgt spid="5">
                                            <p:txEl>
                                              <p:pRg st="3" end="3"/>
                                            </p:txEl>
                                          </p:spTgt>
                                        </p:tgtEl>
                                      </p:cBhvr>
                                    </p:animEffect>
                                    <p:animScale>
                                      <p:cBhvr>
                                        <p:cTn id="43" dur="250" autoRev="1" fill="hold"/>
                                        <p:tgtEl>
                                          <p:spTgt spid="5">
                                            <p:txEl>
                                              <p:pRg st="3" end="3"/>
                                            </p:txEl>
                                          </p:spTgt>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1"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42" presetClass="path" presetSubtype="0" accel="50000" decel="50000" fill="hold" grpId="0" nodeType="withEffect">
                                  <p:stCondLst>
                                    <p:cond delay="0"/>
                                  </p:stCondLst>
                                  <p:childTnLst>
                                    <p:animMotion origin="layout" path="M -7.04801E-7 3.99274E-7 L -7.04801E-7 -0.30422 " pathEditMode="relative" rAng="0" ptsTypes="AA">
                                      <p:cBhvr>
                                        <p:cTn id="50" dur="1250" fill="hold"/>
                                        <p:tgtEl>
                                          <p:spTgt spid="11"/>
                                        </p:tgtEl>
                                        <p:attrNameLst>
                                          <p:attrName>ppt_x</p:attrName>
                                          <p:attrName>ppt_y</p:attrName>
                                        </p:attrNameLst>
                                      </p:cBhvr>
                                      <p:rCtr x="0" y="-1522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2" grpId="1" animBg="1"/>
      <p:bldP spid="9" grpId="0" animBg="1"/>
      <p:bldP spid="9" grpId="1" animBg="1"/>
      <p:bldP spid="10" grpId="0" animBg="1"/>
      <p:bldP spid="10" grpId="1" animBg="1"/>
      <p:bldP spid="11" grpId="0" animBg="1"/>
      <p:bldP spid="11"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dirty="0">
                <a:gradFill>
                  <a:gsLst>
                    <a:gs pos="0">
                      <a:schemeClr val="tx1"/>
                    </a:gs>
                    <a:gs pos="100000">
                      <a:schemeClr val="tx1"/>
                    </a:gs>
                  </a:gsLst>
                  <a:lin ang="5400000" scaled="0"/>
                </a:gradFill>
                <a:latin typeface="+mn-lt"/>
              </a:rPr>
              <a:t>Use HTTPS </a:t>
            </a:r>
          </a:p>
          <a:p>
            <a:pPr lvl="1"/>
            <a:r>
              <a:rPr lang="en-US" sz="2800" dirty="0">
                <a:gradFill>
                  <a:gsLst>
                    <a:gs pos="0">
                      <a:schemeClr val="tx1"/>
                    </a:gs>
                    <a:gs pos="100000">
                      <a:schemeClr val="tx1"/>
                    </a:gs>
                  </a:gsLst>
                  <a:lin ang="5400000" scaled="0"/>
                </a:gradFill>
              </a:rPr>
              <a:t>Securely use/transport SAS tokens</a:t>
            </a:r>
          </a:p>
          <a:p>
            <a:pPr lvl="1"/>
            <a:endParaRPr lang="en-US" sz="1050" dirty="0">
              <a:gradFill>
                <a:gsLst>
                  <a:gs pos="0">
                    <a:schemeClr val="tx1"/>
                  </a:gs>
                  <a:gs pos="100000">
                    <a:schemeClr val="tx1"/>
                  </a:gs>
                </a:gsLst>
                <a:lin ang="5400000" scaled="0"/>
              </a:gradFill>
            </a:endParaRPr>
          </a:p>
          <a:p>
            <a:r>
              <a:rPr lang="en-US" sz="3200" dirty="0">
                <a:gradFill>
                  <a:gsLst>
                    <a:gs pos="0">
                      <a:schemeClr val="tx1"/>
                    </a:gs>
                    <a:gs pos="100000">
                      <a:schemeClr val="tx1"/>
                    </a:gs>
                  </a:gsLst>
                  <a:lin ang="5400000" scaled="0"/>
                </a:gradFill>
                <a:latin typeface="+mn-lt"/>
              </a:rPr>
              <a:t>Use minimum permissions needed and restrict time period for access</a:t>
            </a:r>
          </a:p>
          <a:p>
            <a:pPr lvl="1"/>
            <a:endParaRPr lang="en-US" sz="1050" dirty="0">
              <a:gradFill>
                <a:gsLst>
                  <a:gs pos="0">
                    <a:schemeClr val="tx1"/>
                  </a:gs>
                  <a:gs pos="100000">
                    <a:schemeClr val="tx1"/>
                  </a:gs>
                </a:gsLst>
                <a:lin ang="5400000" scaled="0"/>
              </a:gradFill>
            </a:endParaRPr>
          </a:p>
          <a:p>
            <a:r>
              <a:rPr lang="en-US" sz="3200" dirty="0">
                <a:gradFill>
                  <a:gsLst>
                    <a:gs pos="0">
                      <a:schemeClr val="tx1"/>
                    </a:gs>
                    <a:gs pos="100000">
                      <a:schemeClr val="tx1"/>
                    </a:gs>
                  </a:gsLst>
                  <a:lin ang="5400000" scaled="0"/>
                </a:gradFill>
                <a:latin typeface="+mn-lt"/>
              </a:rPr>
              <a:t>Clock Skew - Clients should renew SAS token with sufficient leeway</a:t>
            </a:r>
          </a:p>
          <a:p>
            <a:pPr lvl="1"/>
            <a:endParaRPr lang="en-US" sz="1050" dirty="0">
              <a:gradFill>
                <a:gsLst>
                  <a:gs pos="0">
                    <a:schemeClr val="tx1"/>
                  </a:gs>
                  <a:gs pos="100000">
                    <a:schemeClr val="tx1"/>
                  </a:gs>
                </a:gsLst>
                <a:lin ang="5400000" scaled="0"/>
              </a:gradFill>
            </a:endParaRPr>
          </a:p>
          <a:p>
            <a:r>
              <a:rPr lang="en-US" sz="3200" dirty="0">
                <a:gradFill>
                  <a:gsLst>
                    <a:gs pos="0">
                      <a:schemeClr val="tx1"/>
                    </a:gs>
                    <a:gs pos="100000">
                      <a:schemeClr val="tx1"/>
                    </a:gs>
                  </a:gsLst>
                  <a:lin ang="5400000" scaled="0"/>
                </a:gradFill>
                <a:latin typeface="+mn-lt"/>
              </a:rPr>
              <a:t>Revocable SAS - Use policy to store SAS permissions, expiry etc.</a:t>
            </a:r>
          </a:p>
          <a:p>
            <a:pPr lvl="1"/>
            <a:r>
              <a:rPr lang="en-US" sz="2800" dirty="0" smtClean="0">
                <a:gradFill>
                  <a:gsLst>
                    <a:gs pos="0">
                      <a:schemeClr val="tx1"/>
                    </a:gs>
                    <a:gs pos="100000">
                      <a:schemeClr val="tx1"/>
                    </a:gs>
                  </a:gsLst>
                  <a:lin ang="5400000" scaled="0"/>
                </a:gradFill>
              </a:rPr>
              <a:t>Only 5 </a:t>
            </a:r>
            <a:r>
              <a:rPr lang="en-US" sz="2800" dirty="0">
                <a:gradFill>
                  <a:gsLst>
                    <a:gs pos="0">
                      <a:schemeClr val="tx1"/>
                    </a:gs>
                    <a:gs pos="100000">
                      <a:schemeClr val="tx1"/>
                    </a:gs>
                  </a:gsLst>
                  <a:lin ang="5400000" scaled="0"/>
                </a:gradFill>
              </a:rPr>
              <a:t>policies can be associated with container</a:t>
            </a:r>
          </a:p>
          <a:p>
            <a:pPr lvl="1"/>
            <a:r>
              <a:rPr lang="en-US" sz="2800" dirty="0">
                <a:gradFill>
                  <a:gsLst>
                    <a:gs pos="0">
                      <a:schemeClr val="tx1"/>
                    </a:gs>
                    <a:gs pos="100000">
                      <a:schemeClr val="tx1"/>
                    </a:gs>
                  </a:gsLst>
                  <a:lin ang="5400000" scaled="0"/>
                </a:gradFill>
              </a:rPr>
              <a:t>When removing and recreating policies, change policy IDs </a:t>
            </a:r>
          </a:p>
          <a:p>
            <a:endParaRPr lang="en-US" dirty="0"/>
          </a:p>
        </p:txBody>
      </p:sp>
      <p:sp>
        <p:nvSpPr>
          <p:cNvPr id="3" name="Title 2"/>
          <p:cNvSpPr>
            <a:spLocks noGrp="1"/>
          </p:cNvSpPr>
          <p:nvPr>
            <p:ph type="title"/>
          </p:nvPr>
        </p:nvSpPr>
        <p:spPr/>
        <p:txBody>
          <a:bodyPr/>
          <a:lstStyle/>
          <a:p>
            <a:r>
              <a:rPr lang="en-US" dirty="0" smtClean="0"/>
              <a:t>Shared Access Signatures – Best Practice</a:t>
            </a:r>
            <a:endParaRPr lang="en-US" dirty="0"/>
          </a:p>
        </p:txBody>
      </p:sp>
    </p:spTree>
    <p:extLst>
      <p:ext uri="{BB962C8B-B14F-4D97-AF65-F5344CB8AC3E}">
        <p14:creationId xmlns:p14="http://schemas.microsoft.com/office/powerpoint/2010/main" val="3404375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bwMode="auto">
          <a:xfrm>
            <a:off x="3017838" y="3149633"/>
            <a:ext cx="1523999" cy="1159461"/>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lIns="91440" tIns="91440" rIns="34294" bIns="34294" rtlCol="0" anchor="ctr" anchorCtr="0"/>
          <a:lstStyle/>
          <a:p>
            <a:pPr algn="ctr" defTabSz="932406"/>
            <a:r>
              <a:rPr lang="en-US" b="1" spc="-102" dirty="0" smtClean="0">
                <a:solidFill>
                  <a:srgbClr val="505050"/>
                </a:solidFill>
                <a:ea typeface="Segoe UI" pitchFamily="34" charset="0"/>
                <a:cs typeface="Segoe UI" pitchFamily="34" charset="0"/>
              </a:rPr>
              <a:t>SAS Read/Write</a:t>
            </a:r>
            <a:endParaRPr lang="en-US" b="1" spc="-102" dirty="0">
              <a:solidFill>
                <a:srgbClr val="505050"/>
              </a:solidFill>
              <a:ea typeface="Segoe UI" pitchFamily="34" charset="0"/>
              <a:cs typeface="Segoe UI" pitchFamily="34" charset="0"/>
            </a:endParaRPr>
          </a:p>
        </p:txBody>
      </p:sp>
      <p:sp>
        <p:nvSpPr>
          <p:cNvPr id="9" name="Right Arrow 8"/>
          <p:cNvSpPr/>
          <p:nvPr/>
        </p:nvSpPr>
        <p:spPr bwMode="auto">
          <a:xfrm>
            <a:off x="7246342" y="3386560"/>
            <a:ext cx="1791295" cy="685610"/>
          </a:xfrm>
          <a:prstGeom prst="righ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lIns="91440" tIns="91440" rIns="34294" bIns="34294" rtlCol="0" anchor="ctr" anchorCtr="0"/>
          <a:lstStyle/>
          <a:p>
            <a:pPr algn="ctr" defTabSz="932406"/>
            <a:r>
              <a:rPr lang="en-US" sz="2000" b="1" spc="-102" dirty="0" smtClean="0">
                <a:solidFill>
                  <a:srgbClr val="505050"/>
                </a:solidFill>
                <a:ea typeface="Segoe UI" pitchFamily="34" charset="0"/>
                <a:cs typeface="Segoe UI" pitchFamily="34" charset="0"/>
              </a:rPr>
              <a:t>Logs</a:t>
            </a:r>
            <a:endParaRPr lang="en-US" sz="2000" b="1" spc="-102" dirty="0">
              <a:solidFill>
                <a:srgbClr val="505050"/>
              </a:solidFill>
              <a:ea typeface="Segoe UI" pitchFamily="34" charset="0"/>
              <a:cs typeface="Segoe UI" pitchFamily="34" charset="0"/>
            </a:endParaRPr>
          </a:p>
        </p:txBody>
      </p:sp>
      <p:sp>
        <p:nvSpPr>
          <p:cNvPr id="18" name="Text Placeholder 2"/>
          <p:cNvSpPr>
            <a:spLocks noGrp="1"/>
          </p:cNvSpPr>
          <p:nvPr>
            <p:ph type="body" sz="quarter" idx="10"/>
          </p:nvPr>
        </p:nvSpPr>
        <p:spPr>
          <a:xfrm>
            <a:off x="274638" y="4443892"/>
            <a:ext cx="11887200" cy="2025170"/>
          </a:xfrm>
        </p:spPr>
        <p:txBody>
          <a:bodyPr/>
          <a:lstStyle/>
          <a:p>
            <a:r>
              <a:rPr lang="en-US" sz="2400" dirty="0" smtClean="0">
                <a:latin typeface="+mn-lt"/>
              </a:rPr>
              <a:t>Service </a:t>
            </a:r>
            <a:r>
              <a:rPr lang="en-US" sz="2400" dirty="0">
                <a:latin typeface="+mn-lt"/>
              </a:rPr>
              <a:t>scales as it is only </a:t>
            </a:r>
            <a:r>
              <a:rPr lang="en-US" sz="2400" b="1" dirty="0">
                <a:latin typeface="+mn-lt"/>
              </a:rPr>
              <a:t>responsible for handing SAS </a:t>
            </a:r>
            <a:endParaRPr lang="en-US" sz="2400" b="1" dirty="0" smtClean="0">
              <a:latin typeface="+mn-lt"/>
            </a:endParaRPr>
          </a:p>
          <a:p>
            <a:r>
              <a:rPr lang="en-US" sz="2400" dirty="0" smtClean="0">
                <a:latin typeface="+mn-lt"/>
              </a:rPr>
              <a:t>Devices &amp; Roles </a:t>
            </a:r>
            <a:r>
              <a:rPr lang="en-US" sz="2400" b="1" dirty="0" smtClean="0">
                <a:latin typeface="+mn-lt"/>
              </a:rPr>
              <a:t>directly access Windows </a:t>
            </a:r>
            <a:r>
              <a:rPr lang="en-US" sz="2400" b="1" dirty="0">
                <a:latin typeface="+mn-lt"/>
              </a:rPr>
              <a:t>Azure Storage service</a:t>
            </a:r>
            <a:r>
              <a:rPr lang="en-US" sz="2400" dirty="0">
                <a:latin typeface="+mn-lt"/>
              </a:rPr>
              <a:t> using SAS – no routing </a:t>
            </a:r>
            <a:r>
              <a:rPr lang="en-US" sz="2400" dirty="0" smtClean="0">
                <a:latin typeface="+mn-lt"/>
              </a:rPr>
              <a:t>overhead </a:t>
            </a:r>
          </a:p>
          <a:p>
            <a:r>
              <a:rPr lang="en-US" sz="2400" dirty="0" smtClean="0">
                <a:latin typeface="+mn-lt"/>
              </a:rPr>
              <a:t>Use </a:t>
            </a:r>
            <a:r>
              <a:rPr lang="en-US" sz="2400" b="1" dirty="0" smtClean="0">
                <a:latin typeface="+mn-lt"/>
              </a:rPr>
              <a:t>Analytics </a:t>
            </a:r>
            <a:r>
              <a:rPr lang="en-US" sz="2400" dirty="0" smtClean="0">
                <a:latin typeface="+mn-lt"/>
              </a:rPr>
              <a:t>to monitor Storage Access &amp; Usage</a:t>
            </a:r>
            <a:r>
              <a:rPr lang="en-US" sz="2400" b="1" dirty="0" smtClean="0">
                <a:latin typeface="+mn-lt"/>
              </a:rPr>
              <a:t> </a:t>
            </a:r>
          </a:p>
          <a:p>
            <a:r>
              <a:rPr lang="en-US" sz="2400" b="1" dirty="0" smtClean="0">
                <a:latin typeface="+mn-lt"/>
              </a:rPr>
              <a:t>Client applications </a:t>
            </a:r>
            <a:r>
              <a:rPr lang="en-US" sz="2400" dirty="0" smtClean="0">
                <a:latin typeface="+mn-lt"/>
              </a:rPr>
              <a:t>can make use of the storage client libs to offer best practice / performance</a:t>
            </a:r>
          </a:p>
          <a:p>
            <a:endParaRPr lang="en-US" sz="2400" dirty="0">
              <a:latin typeface="+mn-lt"/>
            </a:endParaRPr>
          </a:p>
          <a:p>
            <a:endParaRPr lang="en-US" sz="2400" b="1" dirty="0">
              <a:latin typeface="+mn-lt"/>
            </a:endParaRPr>
          </a:p>
        </p:txBody>
      </p:sp>
      <p:sp>
        <p:nvSpPr>
          <p:cNvPr id="2" name="Title 1"/>
          <p:cNvSpPr>
            <a:spLocks noGrp="1"/>
          </p:cNvSpPr>
          <p:nvPr>
            <p:ph type="title"/>
          </p:nvPr>
        </p:nvSpPr>
        <p:spPr/>
        <p:txBody>
          <a:bodyPr/>
          <a:lstStyle/>
          <a:p>
            <a:r>
              <a:rPr lang="en-US" dirty="0"/>
              <a:t>SAS Provider Model</a:t>
            </a:r>
          </a:p>
        </p:txBody>
      </p:sp>
      <p:grpSp>
        <p:nvGrpSpPr>
          <p:cNvPr id="8" name="Group 7"/>
          <p:cNvGrpSpPr/>
          <p:nvPr/>
        </p:nvGrpSpPr>
        <p:grpSpPr>
          <a:xfrm>
            <a:off x="1493837" y="1784200"/>
            <a:ext cx="1371600" cy="2524893"/>
            <a:chOff x="4008437" y="4106862"/>
            <a:chExt cx="1371600" cy="1524001"/>
          </a:xfrm>
        </p:grpSpPr>
        <p:sp>
          <p:nvSpPr>
            <p:cNvPr id="7" name="Rectangle 6"/>
            <p:cNvSpPr/>
            <p:nvPr/>
          </p:nvSpPr>
          <p:spPr bwMode="auto">
            <a:xfrm>
              <a:off x="4160837" y="4106862"/>
              <a:ext cx="1219200" cy="13716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endParaRPr lang="en-US" sz="1600" b="1" spc="-102" dirty="0">
                <a:solidFill>
                  <a:srgbClr val="505050"/>
                </a:solidFill>
                <a:ea typeface="Segoe UI" pitchFamily="34" charset="0"/>
                <a:cs typeface="Segoe UI" pitchFamily="34" charset="0"/>
              </a:endParaRPr>
            </a:p>
          </p:txBody>
        </p:sp>
        <p:sp>
          <p:nvSpPr>
            <p:cNvPr id="6" name="Rectangle 5"/>
            <p:cNvSpPr/>
            <p:nvPr/>
          </p:nvSpPr>
          <p:spPr bwMode="auto">
            <a:xfrm>
              <a:off x="4084637" y="4183062"/>
              <a:ext cx="1219200" cy="13716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endParaRPr lang="en-US" sz="1600" b="1" spc="-102" dirty="0">
                <a:solidFill>
                  <a:srgbClr val="505050"/>
                </a:solidFill>
                <a:ea typeface="Segoe UI" pitchFamily="34" charset="0"/>
                <a:cs typeface="Segoe UI" pitchFamily="34" charset="0"/>
              </a:endParaRPr>
            </a:p>
          </p:txBody>
        </p:sp>
        <p:sp>
          <p:nvSpPr>
            <p:cNvPr id="5" name="Rectangle 4"/>
            <p:cNvSpPr/>
            <p:nvPr/>
          </p:nvSpPr>
          <p:spPr bwMode="auto">
            <a:xfrm>
              <a:off x="4008437" y="4259263"/>
              <a:ext cx="1219200" cy="13716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r>
                <a:rPr lang="en-US" sz="2400" b="1" spc="-102" dirty="0" smtClean="0">
                  <a:solidFill>
                    <a:srgbClr val="505050"/>
                  </a:solidFill>
                  <a:ea typeface="Segoe UI" pitchFamily="34" charset="0"/>
                  <a:cs typeface="Segoe UI" pitchFamily="34" charset="0"/>
                </a:rPr>
                <a:t>Devices &amp; </a:t>
              </a:r>
            </a:p>
            <a:p>
              <a:pPr algn="ctr" defTabSz="932406"/>
              <a:r>
                <a:rPr lang="en-US" sz="2400" b="1" spc="-102" dirty="0" smtClean="0">
                  <a:solidFill>
                    <a:srgbClr val="505050"/>
                  </a:solidFill>
                  <a:ea typeface="Segoe UI" pitchFamily="34" charset="0"/>
                  <a:cs typeface="Segoe UI" pitchFamily="34" charset="0"/>
                </a:rPr>
                <a:t>Roles</a:t>
              </a:r>
              <a:endParaRPr lang="en-US" sz="1600" b="1" spc="-102" dirty="0">
                <a:solidFill>
                  <a:srgbClr val="505050"/>
                </a:solidFill>
                <a:ea typeface="Segoe UI" pitchFamily="34" charset="0"/>
                <a:cs typeface="Segoe UI" pitchFamily="34" charset="0"/>
              </a:endParaRPr>
            </a:p>
          </p:txBody>
        </p:sp>
      </p:grpSp>
      <p:sp>
        <p:nvSpPr>
          <p:cNvPr id="10" name="Can 9"/>
          <p:cNvSpPr/>
          <p:nvPr/>
        </p:nvSpPr>
        <p:spPr bwMode="auto">
          <a:xfrm>
            <a:off x="4694237" y="3006458"/>
            <a:ext cx="2362200" cy="1447567"/>
          </a:xfrm>
          <a:prstGeom prst="can">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r>
              <a:rPr lang="en-US" b="1" spc="-102" dirty="0" smtClean="0">
                <a:solidFill>
                  <a:srgbClr val="505050"/>
                </a:solidFill>
                <a:ea typeface="Segoe UI" pitchFamily="34" charset="0"/>
                <a:cs typeface="Segoe UI" pitchFamily="34" charset="0"/>
              </a:rPr>
              <a:t>Windows Azure Storage Service</a:t>
            </a:r>
            <a:endParaRPr lang="en-US" b="1" spc="-102" dirty="0">
              <a:solidFill>
                <a:srgbClr val="505050"/>
              </a:solidFill>
              <a:ea typeface="Segoe UI" pitchFamily="34" charset="0"/>
              <a:cs typeface="Segoe UI" pitchFamily="34" charset="0"/>
            </a:endParaRPr>
          </a:p>
        </p:txBody>
      </p:sp>
      <p:grpSp>
        <p:nvGrpSpPr>
          <p:cNvPr id="17" name="Group 16"/>
          <p:cNvGrpSpPr/>
          <p:nvPr/>
        </p:nvGrpSpPr>
        <p:grpSpPr>
          <a:xfrm>
            <a:off x="9176422" y="3004702"/>
            <a:ext cx="2313231" cy="1449323"/>
            <a:chOff x="4008437" y="4106861"/>
            <a:chExt cx="1371600" cy="1523998"/>
          </a:xfrm>
        </p:grpSpPr>
        <p:sp>
          <p:nvSpPr>
            <p:cNvPr id="20" name="Rectangle 19"/>
            <p:cNvSpPr/>
            <p:nvPr/>
          </p:nvSpPr>
          <p:spPr bwMode="auto">
            <a:xfrm>
              <a:off x="4160837" y="4106861"/>
              <a:ext cx="1219200" cy="13716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endParaRPr lang="en-US" sz="1600" b="1" spc="-102" dirty="0">
                <a:solidFill>
                  <a:srgbClr val="505050"/>
                </a:solidFill>
                <a:ea typeface="Segoe UI" pitchFamily="34" charset="0"/>
                <a:cs typeface="Segoe UI" pitchFamily="34" charset="0"/>
              </a:endParaRPr>
            </a:p>
          </p:txBody>
        </p:sp>
        <p:sp>
          <p:nvSpPr>
            <p:cNvPr id="21" name="Rectangle 20"/>
            <p:cNvSpPr/>
            <p:nvPr/>
          </p:nvSpPr>
          <p:spPr bwMode="auto">
            <a:xfrm>
              <a:off x="4084637" y="4183062"/>
              <a:ext cx="1219200" cy="1371601"/>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endParaRPr lang="en-US" sz="1600" b="1" spc="-102" dirty="0">
                <a:solidFill>
                  <a:srgbClr val="505050"/>
                </a:solidFill>
                <a:ea typeface="Segoe UI" pitchFamily="34" charset="0"/>
                <a:cs typeface="Segoe UI" pitchFamily="34" charset="0"/>
              </a:endParaRPr>
            </a:p>
          </p:txBody>
        </p:sp>
        <p:sp>
          <p:nvSpPr>
            <p:cNvPr id="22" name="Rectangle 21"/>
            <p:cNvSpPr/>
            <p:nvPr/>
          </p:nvSpPr>
          <p:spPr bwMode="auto">
            <a:xfrm>
              <a:off x="4008437" y="4259260"/>
              <a:ext cx="1219200" cy="1371599"/>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r>
                <a:rPr lang="en-US" sz="2400" b="1" spc="-102" dirty="0" smtClean="0">
                  <a:solidFill>
                    <a:srgbClr val="505050"/>
                  </a:solidFill>
                  <a:ea typeface="Segoe UI" pitchFamily="34" charset="0"/>
                  <a:cs typeface="Segoe UI" pitchFamily="34" charset="0"/>
                </a:rPr>
                <a:t>Analytics Logs &amp; Metrics</a:t>
              </a:r>
              <a:endParaRPr lang="en-US" sz="1600" b="1" spc="-102" dirty="0">
                <a:solidFill>
                  <a:srgbClr val="505050"/>
                </a:solidFill>
                <a:ea typeface="Segoe UI" pitchFamily="34" charset="0"/>
                <a:cs typeface="Segoe UI" pitchFamily="34" charset="0"/>
              </a:endParaRPr>
            </a:p>
          </p:txBody>
        </p:sp>
      </p:grpSp>
      <p:grpSp>
        <p:nvGrpSpPr>
          <p:cNvPr id="13" name="Group 12"/>
          <p:cNvGrpSpPr/>
          <p:nvPr/>
        </p:nvGrpSpPr>
        <p:grpSpPr>
          <a:xfrm>
            <a:off x="6769304" y="1190625"/>
            <a:ext cx="2846633" cy="1465441"/>
            <a:chOff x="4008437" y="4183062"/>
            <a:chExt cx="1295400" cy="1447805"/>
          </a:xfrm>
        </p:grpSpPr>
        <p:sp>
          <p:nvSpPr>
            <p:cNvPr id="15" name="Rectangle 14"/>
            <p:cNvSpPr/>
            <p:nvPr/>
          </p:nvSpPr>
          <p:spPr bwMode="auto">
            <a:xfrm>
              <a:off x="4084637" y="4183062"/>
              <a:ext cx="1219200" cy="1371600"/>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endParaRPr lang="en-US" sz="1600" b="1" spc="-102" dirty="0">
                <a:solidFill>
                  <a:srgbClr val="505050"/>
                </a:solidFill>
                <a:ea typeface="Segoe UI" pitchFamily="34" charset="0"/>
                <a:cs typeface="Segoe UI" pitchFamily="34" charset="0"/>
              </a:endParaRPr>
            </a:p>
          </p:txBody>
        </p:sp>
        <p:sp>
          <p:nvSpPr>
            <p:cNvPr id="16" name="Rectangle 15"/>
            <p:cNvSpPr/>
            <p:nvPr/>
          </p:nvSpPr>
          <p:spPr bwMode="auto">
            <a:xfrm>
              <a:off x="4008437" y="4259265"/>
              <a:ext cx="1219200" cy="1371602"/>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lIns="91440" tIns="91440" rIns="34294" bIns="34294" rtlCol="0" anchor="t" anchorCtr="0"/>
            <a:lstStyle/>
            <a:p>
              <a:pPr algn="ctr" defTabSz="932406"/>
              <a:r>
                <a:rPr lang="en-US" sz="2400" b="1" spc="-102" dirty="0" smtClean="0">
                  <a:solidFill>
                    <a:srgbClr val="505050"/>
                  </a:solidFill>
                  <a:ea typeface="Segoe UI" pitchFamily="34" charset="0"/>
                  <a:cs typeface="Segoe UI" pitchFamily="34" charset="0"/>
                </a:rPr>
                <a:t>Public </a:t>
              </a:r>
            </a:p>
            <a:p>
              <a:pPr algn="ctr" defTabSz="932406"/>
              <a:r>
                <a:rPr lang="en-US" sz="2400" b="1" spc="-102" dirty="0" smtClean="0">
                  <a:solidFill>
                    <a:srgbClr val="505050"/>
                  </a:solidFill>
                  <a:ea typeface="Segoe UI" pitchFamily="34" charset="0"/>
                  <a:cs typeface="Segoe UI" pitchFamily="34" charset="0"/>
                </a:rPr>
                <a:t>Service</a:t>
              </a:r>
              <a:endParaRPr lang="en-US" sz="1600" b="1" spc="-102" dirty="0">
                <a:solidFill>
                  <a:srgbClr val="505050"/>
                </a:solidFill>
                <a:ea typeface="Segoe UI" pitchFamily="34" charset="0"/>
                <a:cs typeface="Segoe UI" pitchFamily="34" charset="0"/>
              </a:endParaRPr>
            </a:p>
          </p:txBody>
        </p:sp>
      </p:grpSp>
      <p:sp>
        <p:nvSpPr>
          <p:cNvPr id="11" name="Left Arrow 10"/>
          <p:cNvSpPr/>
          <p:nvPr/>
        </p:nvSpPr>
        <p:spPr bwMode="auto">
          <a:xfrm>
            <a:off x="3017838" y="1784200"/>
            <a:ext cx="3352799" cy="871866"/>
          </a:xfrm>
          <a:prstGeom prst="leftArrow">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b="1" dirty="0" smtClean="0">
                <a:solidFill>
                  <a:srgbClr val="505050"/>
                </a:solidFill>
                <a:ea typeface="Segoe UI" pitchFamily="34" charset="0"/>
                <a:cs typeface="Segoe UI" pitchFamily="34" charset="0"/>
              </a:rPr>
              <a:t>Issue SAS Token</a:t>
            </a:r>
          </a:p>
        </p:txBody>
      </p:sp>
    </p:spTree>
    <p:extLst>
      <p:ext uri="{BB962C8B-B14F-4D97-AF65-F5344CB8AC3E}">
        <p14:creationId xmlns:p14="http://schemas.microsoft.com/office/powerpoint/2010/main" val="2550284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5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5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fade">
                                      <p:cBhvr>
                                        <p:cTn id="30" dur="500"/>
                                        <p:tgtEl>
                                          <p:spTgt spid="18">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
                                            <p:txEl>
                                              <p:pRg st="2" end="2"/>
                                            </p:txEl>
                                          </p:spTgt>
                                        </p:tgtEl>
                                        <p:attrNameLst>
                                          <p:attrName>style.visibility</p:attrName>
                                        </p:attrNameLst>
                                      </p:cBhvr>
                                      <p:to>
                                        <p:strVal val="visible"/>
                                      </p:to>
                                    </p:set>
                                    <p:animEffect transition="in" filter="fade">
                                      <p:cBhvr>
                                        <p:cTn id="35" dur="500"/>
                                        <p:tgtEl>
                                          <p:spTgt spid="18">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8">
                                            <p:txEl>
                                              <p:pRg st="3" end="3"/>
                                            </p:txEl>
                                          </p:spTgt>
                                        </p:tgtEl>
                                        <p:attrNameLst>
                                          <p:attrName>style.visibility</p:attrName>
                                        </p:attrNameLst>
                                      </p:cBhvr>
                                      <p:to>
                                        <p:strVal val="visible"/>
                                      </p:to>
                                    </p:set>
                                    <p:animEffect transition="in" filter="fade">
                                      <p:cBhvr>
                                        <p:cTn id="40" dur="5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Sharing your Blobs</a:t>
            </a:r>
            <a:endParaRPr lang="en-US" dirty="0"/>
          </a:p>
        </p:txBody>
      </p:sp>
    </p:spTree>
    <p:extLst>
      <p:ext uri="{BB962C8B-B14F-4D97-AF65-F5344CB8AC3E}">
        <p14:creationId xmlns:p14="http://schemas.microsoft.com/office/powerpoint/2010/main" val="306245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Analytics</a:t>
            </a:r>
            <a:endParaRPr lang="en-US" dirty="0"/>
          </a:p>
        </p:txBody>
      </p:sp>
    </p:spTree>
    <p:extLst>
      <p:ext uri="{BB962C8B-B14F-4D97-AF65-F5344CB8AC3E}">
        <p14:creationId xmlns:p14="http://schemas.microsoft.com/office/powerpoint/2010/main" val="389458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600" dirty="0" smtClean="0"/>
              <a:t>Metrics provides usage data per abstraction</a:t>
            </a:r>
          </a:p>
          <a:p>
            <a:r>
              <a:rPr lang="en-US" sz="3600" dirty="0" smtClean="0"/>
              <a:t>Logging provides per request logging, including client trace ids</a:t>
            </a:r>
            <a:endParaRPr lang="en-US" sz="3600" dirty="0"/>
          </a:p>
          <a:p>
            <a:r>
              <a:rPr lang="en-US" sz="3600" dirty="0" smtClean="0"/>
              <a:t>Logs / Metrics are stored in your storage account</a:t>
            </a:r>
          </a:p>
          <a:p>
            <a:pPr lvl="1"/>
            <a:r>
              <a:rPr lang="en-US" sz="2000" dirty="0" smtClean="0"/>
              <a:t>Can specify a retention policy to auto delete after some period of time</a:t>
            </a:r>
          </a:p>
          <a:p>
            <a:r>
              <a:rPr lang="en-US" sz="3600" dirty="0" smtClean="0"/>
              <a:t>Enable via code or the Azure Portal</a:t>
            </a:r>
          </a:p>
          <a:p>
            <a:r>
              <a:rPr lang="en-US" sz="3600" dirty="0" smtClean="0"/>
              <a:t>Provides the ability to monitor and diagnose applications</a:t>
            </a:r>
          </a:p>
          <a:p>
            <a:r>
              <a:rPr lang="en-US" sz="3600" dirty="0" smtClean="0"/>
              <a:t>Especially useful when utilizing SAS / SAS provider model</a:t>
            </a:r>
          </a:p>
        </p:txBody>
      </p:sp>
      <p:sp>
        <p:nvSpPr>
          <p:cNvPr id="3" name="Title 2"/>
          <p:cNvSpPr>
            <a:spLocks noGrp="1"/>
          </p:cNvSpPr>
          <p:nvPr>
            <p:ph type="title"/>
          </p:nvPr>
        </p:nvSpPr>
        <p:spPr/>
        <p:txBody>
          <a:bodyPr/>
          <a:lstStyle/>
          <a:p>
            <a:r>
              <a:rPr lang="en-US" dirty="0" smtClean="0"/>
              <a:t>Storage Analytics</a:t>
            </a:r>
            <a:endParaRPr lang="en-US" dirty="0"/>
          </a:p>
        </p:txBody>
      </p:sp>
    </p:spTree>
    <p:extLst>
      <p:ext uri="{BB962C8B-B14F-4D97-AF65-F5344CB8AC3E}">
        <p14:creationId xmlns:p14="http://schemas.microsoft.com/office/powerpoint/2010/main" val="296733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3886199" cy="5816977"/>
          </a:xfrm>
        </p:spPr>
        <p:txBody>
          <a:bodyPr/>
          <a:lstStyle/>
          <a:p>
            <a:r>
              <a:rPr lang="en-US" sz="3600" dirty="0" smtClean="0"/>
              <a:t>(As of 11/12)</a:t>
            </a:r>
          </a:p>
          <a:p>
            <a:r>
              <a:rPr lang="en-US" sz="3600" dirty="0" smtClean="0"/>
              <a:t>Majority (~80%) are Developers and IT Pros looking to expand into the cloud via Azure. </a:t>
            </a:r>
          </a:p>
          <a:p>
            <a:endParaRPr lang="en-US" sz="3600" dirty="0" smtClean="0"/>
          </a:p>
          <a:p>
            <a:endParaRPr lang="en-US" sz="3600" dirty="0" smtClean="0"/>
          </a:p>
          <a:p>
            <a:endParaRPr lang="en-US" sz="3600" dirty="0"/>
          </a:p>
        </p:txBody>
      </p:sp>
      <p:sp>
        <p:nvSpPr>
          <p:cNvPr id="2" name="Title 1"/>
          <p:cNvSpPr>
            <a:spLocks noGrp="1"/>
          </p:cNvSpPr>
          <p:nvPr>
            <p:ph type="title"/>
          </p:nvPr>
        </p:nvSpPr>
        <p:spPr/>
        <p:txBody>
          <a:bodyPr/>
          <a:lstStyle/>
          <a:p>
            <a:r>
              <a:rPr lang="en-US" dirty="0" smtClean="0"/>
              <a:t>Who you are	</a:t>
            </a:r>
            <a:endParaRPr lang="en-US" dirty="0"/>
          </a:p>
        </p:txBody>
      </p:sp>
      <p:graphicFrame>
        <p:nvGraphicFramePr>
          <p:cNvPr id="4" name="Chart 3"/>
          <p:cNvGraphicFramePr/>
          <p:nvPr>
            <p:extLst>
              <p:ext uri="{D42A27DB-BD31-4B8C-83A1-F6EECF244321}">
                <p14:modId xmlns:p14="http://schemas.microsoft.com/office/powerpoint/2010/main" val="871459602"/>
              </p:ext>
            </p:extLst>
          </p:nvPr>
        </p:nvGraphicFramePr>
        <p:xfrm>
          <a:off x="4160837" y="1058862"/>
          <a:ext cx="8033183" cy="56605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584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275290"/>
          </a:xfrm>
        </p:spPr>
        <p:txBody>
          <a:bodyPr/>
          <a:lstStyle/>
          <a:p>
            <a:pPr lvl="0"/>
            <a:r>
              <a:rPr lang="en-US" dirty="0"/>
              <a:t>Log records for requests are stored in Windows Azure Blobs</a:t>
            </a:r>
          </a:p>
          <a:p>
            <a:pPr lvl="1"/>
            <a:r>
              <a:rPr lang="en-US" dirty="0"/>
              <a:t>The Log blobs are text files with one log entry per line</a:t>
            </a:r>
          </a:p>
          <a:p>
            <a:pPr lvl="2"/>
            <a:r>
              <a:rPr lang="en-US" dirty="0"/>
              <a:t>Each blob can contain one to many request records </a:t>
            </a:r>
          </a:p>
          <a:p>
            <a:pPr lvl="1"/>
            <a:r>
              <a:rPr lang="en-US" dirty="0"/>
              <a:t>A request typically appears in the log within 15 minutes after it completes </a:t>
            </a:r>
            <a:r>
              <a:rPr lang="en-US" dirty="0" smtClean="0"/>
              <a:t>execution</a:t>
            </a:r>
            <a:endParaRPr lang="en-US" dirty="0"/>
          </a:p>
          <a:p>
            <a:r>
              <a:rPr lang="en-US" dirty="0"/>
              <a:t>Configure the logging levels separately for</a:t>
            </a:r>
          </a:p>
          <a:p>
            <a:pPr lvl="1"/>
            <a:r>
              <a:rPr lang="en-US" dirty="0"/>
              <a:t>Blob, Table and Queues</a:t>
            </a:r>
          </a:p>
          <a:p>
            <a:pPr lvl="1"/>
            <a:r>
              <a:rPr lang="en-US" dirty="0"/>
              <a:t>read (GET), write (PUT/POST/MERGE), delete (DELETE) requests or any </a:t>
            </a:r>
            <a:r>
              <a:rPr lang="en-US" dirty="0" smtClean="0"/>
              <a:t>combination</a:t>
            </a:r>
            <a:endParaRPr lang="en-US" dirty="0"/>
          </a:p>
          <a:p>
            <a:r>
              <a:rPr lang="en-US" dirty="0"/>
              <a:t>Best </a:t>
            </a:r>
            <a:r>
              <a:rPr lang="en-US" dirty="0" smtClean="0"/>
              <a:t>effort logging</a:t>
            </a:r>
            <a:endParaRPr lang="en-US" dirty="0"/>
          </a:p>
        </p:txBody>
      </p:sp>
      <p:sp>
        <p:nvSpPr>
          <p:cNvPr id="3" name="Title 2"/>
          <p:cNvSpPr>
            <a:spLocks noGrp="1"/>
          </p:cNvSpPr>
          <p:nvPr>
            <p:ph type="title"/>
          </p:nvPr>
        </p:nvSpPr>
        <p:spPr/>
        <p:txBody>
          <a:bodyPr/>
          <a:lstStyle/>
          <a:p>
            <a:r>
              <a:rPr lang="en-US" dirty="0"/>
              <a:t>Storage Analytics Logs</a:t>
            </a:r>
          </a:p>
        </p:txBody>
      </p:sp>
    </p:spTree>
    <p:extLst>
      <p:ext uri="{BB962C8B-B14F-4D97-AF65-F5344CB8AC3E}">
        <p14:creationId xmlns:p14="http://schemas.microsoft.com/office/powerpoint/2010/main" val="279881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a:prstGeom prst="rect">
            <a:avLst/>
          </a:prstGeom>
        </p:spPr>
        <p:txBody>
          <a:bodyPr lIns="93278" tIns="46639" rIns="93278" bIns="46639"/>
          <a:lstStyle/>
          <a:p>
            <a:r>
              <a:rPr lang="en-US" dirty="0" smtClean="0"/>
              <a:t>The following are some of the fields logged for each record:</a:t>
            </a:r>
          </a:p>
        </p:txBody>
      </p:sp>
      <p:sp>
        <p:nvSpPr>
          <p:cNvPr id="6" name="Title 5"/>
          <p:cNvSpPr>
            <a:spLocks noGrp="1"/>
          </p:cNvSpPr>
          <p:nvPr>
            <p:ph type="title"/>
          </p:nvPr>
        </p:nvSpPr>
        <p:spPr/>
        <p:txBody>
          <a:bodyPr/>
          <a:lstStyle/>
          <a:p>
            <a:r>
              <a:rPr lang="en-US" dirty="0" smtClean="0"/>
              <a:t>Storage Analytics Data Fields Logged</a:t>
            </a:r>
            <a:endParaRPr lang="en-US" dirty="0"/>
          </a:p>
        </p:txBody>
      </p:sp>
      <p:grpSp>
        <p:nvGrpSpPr>
          <p:cNvPr id="3" name="Group 3"/>
          <p:cNvGrpSpPr/>
          <p:nvPr/>
        </p:nvGrpSpPr>
        <p:grpSpPr>
          <a:xfrm>
            <a:off x="525957" y="2735262"/>
            <a:ext cx="11423785" cy="2310125"/>
            <a:chOff x="992524" y="3566717"/>
            <a:chExt cx="11196301" cy="2265034"/>
          </a:xfrm>
        </p:grpSpPr>
        <p:grpSp>
          <p:nvGrpSpPr>
            <p:cNvPr id="4" name="Group 2"/>
            <p:cNvGrpSpPr/>
            <p:nvPr/>
          </p:nvGrpSpPr>
          <p:grpSpPr>
            <a:xfrm>
              <a:off x="992524" y="3580968"/>
              <a:ext cx="8689016" cy="2250783"/>
              <a:chOff x="1113704" y="3395631"/>
              <a:chExt cx="6518459" cy="2250783"/>
            </a:xfrm>
          </p:grpSpPr>
          <p:sp>
            <p:nvSpPr>
              <p:cNvPr id="2" name="TextBox 1"/>
              <p:cNvSpPr txBox="1"/>
              <p:nvPr/>
            </p:nvSpPr>
            <p:spPr>
              <a:xfrm>
                <a:off x="1113704" y="3473675"/>
                <a:ext cx="2286000" cy="1938992"/>
              </a:xfrm>
              <a:prstGeom prst="rect">
                <a:avLst/>
              </a:prstGeom>
              <a:noFill/>
            </p:spPr>
            <p:txBody>
              <a:bodyPr wrap="square" lIns="0" tIns="0" rIns="0" bIns="0" rtlCol="0">
                <a:spAutoFit/>
              </a:bodyPr>
              <a:lstStyle/>
              <a:p>
                <a:r>
                  <a:rPr lang="en-US" dirty="0" smtClean="0">
                    <a:solidFill>
                      <a:srgbClr val="FFFFFF"/>
                    </a:solidFill>
                    <a:effectLst>
                      <a:outerShdw blurRad="63500" algn="ctr" rotWithShape="0">
                        <a:srgbClr val="FFFFFF">
                          <a:alpha val="60000"/>
                        </a:srgbClr>
                      </a:outerShdw>
                    </a:effectLst>
                  </a:rPr>
                  <a:t>Log Version</a:t>
                </a:r>
              </a:p>
              <a:p>
                <a:r>
                  <a:rPr lang="en-US" dirty="0" smtClean="0">
                    <a:solidFill>
                      <a:srgbClr val="FFFFFF"/>
                    </a:solidFill>
                    <a:effectLst>
                      <a:outerShdw blurRad="63500" algn="ctr" rotWithShape="0">
                        <a:srgbClr val="FFFFFF">
                          <a:alpha val="60000"/>
                        </a:srgbClr>
                      </a:outerShdw>
                    </a:effectLst>
                  </a:rPr>
                  <a:t>Accessing Account</a:t>
                </a:r>
              </a:p>
              <a:p>
                <a:r>
                  <a:rPr lang="en-US" dirty="0" smtClean="0">
                    <a:solidFill>
                      <a:srgbClr val="FFFFFF"/>
                    </a:solidFill>
                    <a:effectLst>
                      <a:outerShdw blurRad="63500" algn="ctr" rotWithShape="0">
                        <a:srgbClr val="FFFFFF">
                          <a:alpha val="60000"/>
                        </a:srgbClr>
                      </a:outerShdw>
                    </a:effectLst>
                  </a:rPr>
                  <a:t>Owner Account</a:t>
                </a:r>
              </a:p>
              <a:p>
                <a:r>
                  <a:rPr lang="en-US" dirty="0" smtClean="0">
                    <a:solidFill>
                      <a:srgbClr val="FFFFFF"/>
                    </a:solidFill>
                    <a:effectLst>
                      <a:outerShdw blurRad="63500" algn="ctr" rotWithShape="0">
                        <a:srgbClr val="FFFFFF">
                          <a:alpha val="60000"/>
                        </a:srgbClr>
                      </a:outerShdw>
                    </a:effectLst>
                  </a:rPr>
                  <a:t>Service Type</a:t>
                </a:r>
              </a:p>
              <a:p>
                <a:r>
                  <a:rPr lang="en-US" dirty="0">
                    <a:solidFill>
                      <a:srgbClr val="FFFFFF"/>
                    </a:solidFill>
                    <a:effectLst>
                      <a:outerShdw blurRad="63500" algn="ctr" rotWithShape="0">
                        <a:srgbClr val="FFFFFF">
                          <a:alpha val="60000"/>
                        </a:srgbClr>
                      </a:outerShdw>
                    </a:effectLst>
                  </a:rPr>
                  <a:t>Request URL</a:t>
                </a:r>
              </a:p>
              <a:p>
                <a:r>
                  <a:rPr lang="en-US" dirty="0" smtClean="0">
                    <a:solidFill>
                      <a:srgbClr val="FFFFFF"/>
                    </a:solidFill>
                    <a:effectLst>
                      <a:outerShdw blurRad="63500" algn="ctr" rotWithShape="0">
                        <a:srgbClr val="FFFFFF">
                          <a:alpha val="60000"/>
                        </a:srgbClr>
                      </a:outerShdw>
                    </a:effectLst>
                  </a:rPr>
                  <a:t>Object Key</a:t>
                </a:r>
              </a:p>
              <a:p>
                <a:r>
                  <a:rPr lang="en-US" dirty="0" smtClean="0">
                    <a:solidFill>
                      <a:srgbClr val="FFFFFF"/>
                    </a:solidFill>
                    <a:effectLst>
                      <a:outerShdw blurRad="63500" algn="ctr" rotWithShape="0">
                        <a:srgbClr val="FFFFFF">
                          <a:alpha val="60000"/>
                        </a:srgbClr>
                      </a:outerShdw>
                    </a:effectLst>
                  </a:rPr>
                  <a:t>Request ID</a:t>
                </a:r>
              </a:p>
            </p:txBody>
          </p:sp>
          <p:sp>
            <p:nvSpPr>
              <p:cNvPr id="8" name="TextBox 7"/>
              <p:cNvSpPr txBox="1"/>
              <p:nvPr/>
            </p:nvSpPr>
            <p:spPr>
              <a:xfrm>
                <a:off x="2842675" y="3473676"/>
                <a:ext cx="2286000" cy="2172738"/>
              </a:xfrm>
              <a:prstGeom prst="rect">
                <a:avLst/>
              </a:prstGeom>
              <a:noFill/>
            </p:spPr>
            <p:txBody>
              <a:bodyPr wrap="square" lIns="0" tIns="0" rIns="0" bIns="0" rtlCol="0">
                <a:spAutoFit/>
              </a:bodyPr>
              <a:lstStyle/>
              <a:p>
                <a:r>
                  <a:rPr lang="en-US" dirty="0" smtClean="0">
                    <a:solidFill>
                      <a:srgbClr val="FFFFFF"/>
                    </a:solidFill>
                    <a:effectLst>
                      <a:outerShdw blurRad="63500" algn="ctr" rotWithShape="0">
                        <a:srgbClr val="FFFFFF">
                          <a:alpha val="60000"/>
                        </a:srgbClr>
                      </a:outerShdw>
                    </a:effectLst>
                  </a:rPr>
                  <a:t>Operation Number</a:t>
                </a:r>
              </a:p>
              <a:p>
                <a:r>
                  <a:rPr lang="en-US" dirty="0">
                    <a:solidFill>
                      <a:srgbClr val="FFFFFF"/>
                    </a:solidFill>
                    <a:effectLst>
                      <a:outerShdw blurRad="63500" algn="ctr" rotWithShape="0">
                        <a:srgbClr val="FFFFFF">
                          <a:alpha val="60000"/>
                        </a:srgbClr>
                      </a:outerShdw>
                    </a:effectLst>
                  </a:rPr>
                  <a:t>Request </a:t>
                </a:r>
                <a:r>
                  <a:rPr lang="en-US" dirty="0" smtClean="0">
                    <a:solidFill>
                      <a:srgbClr val="FFFFFF"/>
                    </a:solidFill>
                    <a:effectLst>
                      <a:outerShdw blurRad="63500" algn="ctr" rotWithShape="0">
                        <a:srgbClr val="FFFFFF">
                          <a:alpha val="60000"/>
                        </a:srgbClr>
                      </a:outerShdw>
                    </a:effectLst>
                  </a:rPr>
                  <a:t>Version</a:t>
                </a:r>
              </a:p>
              <a:p>
                <a:r>
                  <a:rPr lang="en-US" dirty="0">
                    <a:solidFill>
                      <a:srgbClr val="FFFFFF"/>
                    </a:solidFill>
                    <a:effectLst>
                      <a:outerShdw blurRad="63500" algn="ctr" rotWithShape="0">
                        <a:srgbClr val="FFFFFF">
                          <a:alpha val="60000"/>
                        </a:srgbClr>
                      </a:outerShdw>
                    </a:effectLst>
                  </a:rPr>
                  <a:t>Operation </a:t>
                </a:r>
                <a:r>
                  <a:rPr lang="en-US" dirty="0" smtClean="0">
                    <a:solidFill>
                      <a:srgbClr val="FFFFFF"/>
                    </a:solidFill>
                    <a:effectLst>
                      <a:outerShdw blurRad="63500" algn="ctr" rotWithShape="0">
                        <a:srgbClr val="FFFFFF">
                          <a:alpha val="60000"/>
                        </a:srgbClr>
                      </a:outerShdw>
                    </a:effectLst>
                  </a:rPr>
                  <a:t>Type</a:t>
                </a:r>
              </a:p>
              <a:p>
                <a:r>
                  <a:rPr lang="en-US" dirty="0" smtClean="0">
                    <a:solidFill>
                      <a:srgbClr val="FFFFFF"/>
                    </a:solidFill>
                    <a:effectLst>
                      <a:outerShdw blurRad="63500" algn="ctr" rotWithShape="0">
                        <a:srgbClr val="FFFFFF">
                          <a:alpha val="60000"/>
                        </a:srgbClr>
                      </a:outerShdw>
                    </a:effectLst>
                  </a:rPr>
                  <a:t>Start Time</a:t>
                </a:r>
              </a:p>
              <a:p>
                <a:r>
                  <a:rPr lang="en-US" dirty="0" smtClean="0">
                    <a:solidFill>
                      <a:srgbClr val="FFFFFF"/>
                    </a:solidFill>
                    <a:effectLst>
                      <a:outerShdw blurRad="63500" algn="ctr" rotWithShape="0">
                        <a:srgbClr val="FFFFFF">
                          <a:alpha val="60000"/>
                        </a:srgbClr>
                      </a:outerShdw>
                    </a:effectLst>
                  </a:rPr>
                  <a:t>Application End to End Latency</a:t>
                </a:r>
              </a:p>
              <a:p>
                <a:r>
                  <a:rPr lang="en-US" dirty="0" smtClean="0">
                    <a:solidFill>
                      <a:srgbClr val="FFFFFF"/>
                    </a:solidFill>
                    <a:effectLst>
                      <a:outerShdw blurRad="63500" algn="ctr" rotWithShape="0">
                        <a:srgbClr val="FFFFFF">
                          <a:alpha val="60000"/>
                        </a:srgbClr>
                      </a:outerShdw>
                    </a:effectLst>
                  </a:rPr>
                  <a:t>Storage Server Latency</a:t>
                </a:r>
              </a:p>
              <a:p>
                <a:r>
                  <a:rPr lang="en-US" dirty="0" smtClean="0">
                    <a:solidFill>
                      <a:srgbClr val="FFFFFF"/>
                    </a:solidFill>
                    <a:effectLst>
                      <a:outerShdw blurRad="63500" algn="ctr" rotWithShape="0">
                        <a:srgbClr val="FFFFFF">
                          <a:alpha val="60000"/>
                        </a:srgbClr>
                      </a:outerShdw>
                    </a:effectLst>
                  </a:rPr>
                  <a:t>Authentication Type</a:t>
                </a:r>
              </a:p>
            </p:txBody>
          </p:sp>
          <p:sp>
            <p:nvSpPr>
              <p:cNvPr id="9" name="TextBox 8"/>
              <p:cNvSpPr txBox="1"/>
              <p:nvPr/>
            </p:nvSpPr>
            <p:spPr>
              <a:xfrm>
                <a:off x="5346163" y="3395631"/>
                <a:ext cx="2286000" cy="2215991"/>
              </a:xfrm>
              <a:prstGeom prst="rect">
                <a:avLst/>
              </a:prstGeom>
              <a:noFill/>
            </p:spPr>
            <p:txBody>
              <a:bodyPr wrap="square" lIns="0" tIns="0" rIns="0" bIns="0" rtlCol="0">
                <a:spAutoFit/>
              </a:bodyPr>
              <a:lstStyle/>
              <a:p>
                <a:r>
                  <a:rPr lang="en-US" dirty="0" smtClean="0">
                    <a:solidFill>
                      <a:srgbClr val="FFFFFF"/>
                    </a:solidFill>
                    <a:effectLst>
                      <a:outerShdw blurRad="63500" algn="ctr" rotWithShape="0">
                        <a:srgbClr val="FFFFFF">
                          <a:alpha val="60000"/>
                        </a:srgbClr>
                      </a:outerShdw>
                    </a:effectLst>
                  </a:rPr>
                  <a:t>Request Status</a:t>
                </a:r>
              </a:p>
              <a:p>
                <a:r>
                  <a:rPr lang="en-US" dirty="0" smtClean="0">
                    <a:solidFill>
                      <a:srgbClr val="FFFFFF"/>
                    </a:solidFill>
                    <a:effectLst>
                      <a:outerShdw blurRad="63500" algn="ctr" rotWithShape="0">
                        <a:srgbClr val="FFFFFF">
                          <a:alpha val="60000"/>
                        </a:srgbClr>
                      </a:outerShdw>
                    </a:effectLst>
                  </a:rPr>
                  <a:t>HTTP Status Code</a:t>
                </a:r>
              </a:p>
              <a:p>
                <a:r>
                  <a:rPr lang="en-US" dirty="0" smtClean="0">
                    <a:solidFill>
                      <a:srgbClr val="FFFFFF"/>
                    </a:solidFill>
                    <a:effectLst>
                      <a:outerShdw blurRad="63500" algn="ctr" rotWithShape="0">
                        <a:srgbClr val="FFFFFF">
                          <a:alpha val="60000"/>
                        </a:srgbClr>
                      </a:outerShdw>
                    </a:effectLst>
                  </a:rPr>
                  <a:t>Client IP</a:t>
                </a:r>
              </a:p>
              <a:p>
                <a:r>
                  <a:rPr lang="en-US" dirty="0" smtClean="0">
                    <a:solidFill>
                      <a:srgbClr val="FFFFFF"/>
                    </a:solidFill>
                    <a:effectLst>
                      <a:outerShdw blurRad="63500" algn="ctr" rotWithShape="0">
                        <a:srgbClr val="FFFFFF">
                          <a:alpha val="60000"/>
                        </a:srgbClr>
                      </a:outerShdw>
                    </a:effectLst>
                  </a:rPr>
                  <a:t>User Agent</a:t>
                </a:r>
              </a:p>
              <a:p>
                <a:r>
                  <a:rPr lang="en-US" dirty="0" smtClean="0">
                    <a:solidFill>
                      <a:srgbClr val="FFFFFF"/>
                    </a:solidFill>
                    <a:effectLst>
                      <a:outerShdw blurRad="63500" algn="ctr" rotWithShape="0">
                        <a:srgbClr val="FFFFFF">
                          <a:alpha val="60000"/>
                        </a:srgbClr>
                      </a:outerShdw>
                    </a:effectLst>
                  </a:rPr>
                  <a:t>Referrer</a:t>
                </a:r>
              </a:p>
              <a:p>
                <a:r>
                  <a:rPr lang="en-US" dirty="0" smtClean="0">
                    <a:solidFill>
                      <a:srgbClr val="FFFFFF"/>
                    </a:solidFill>
                    <a:effectLst>
                      <a:outerShdw blurRad="63500" algn="ctr" rotWithShape="0">
                        <a:srgbClr val="FFFFFF">
                          <a:alpha val="60000"/>
                        </a:srgbClr>
                      </a:outerShdw>
                    </a:effectLst>
                  </a:rPr>
                  <a:t>Client Request ID</a:t>
                </a:r>
              </a:p>
              <a:p>
                <a:r>
                  <a:rPr lang="en-US" dirty="0" smtClean="0">
                    <a:solidFill>
                      <a:srgbClr val="FFFFFF"/>
                    </a:solidFill>
                    <a:effectLst>
                      <a:outerShdw blurRad="63500" algn="ctr" rotWithShape="0">
                        <a:srgbClr val="FFFFFF">
                          <a:alpha val="60000"/>
                        </a:srgbClr>
                      </a:outerShdw>
                    </a:effectLst>
                  </a:rPr>
                  <a:t>ETag</a:t>
                </a:r>
                <a:endParaRPr lang="en-US" dirty="0">
                  <a:solidFill>
                    <a:srgbClr val="FFFFFF"/>
                  </a:solidFill>
                  <a:effectLst>
                    <a:outerShdw blurRad="63500" algn="ctr" rotWithShape="0">
                      <a:srgbClr val="FFFFFF">
                        <a:alpha val="60000"/>
                      </a:srgbClr>
                    </a:outerShdw>
                  </a:effectLst>
                </a:endParaRPr>
              </a:p>
              <a:p>
                <a:r>
                  <a:rPr lang="en-US" dirty="0" smtClean="0">
                    <a:solidFill>
                      <a:srgbClr val="FFFFFF"/>
                    </a:solidFill>
                    <a:effectLst>
                      <a:outerShdw blurRad="63500" algn="ctr" rotWithShape="0">
                        <a:srgbClr val="FFFFFF">
                          <a:alpha val="60000"/>
                        </a:srgbClr>
                      </a:outerShdw>
                    </a:effectLst>
                  </a:rPr>
                  <a:t>LMT</a:t>
                </a:r>
                <a:endParaRPr lang="en-US" dirty="0">
                  <a:solidFill>
                    <a:srgbClr val="FFFFFF"/>
                  </a:solidFill>
                  <a:effectLst>
                    <a:outerShdw blurRad="63500" algn="ctr" rotWithShape="0">
                      <a:srgbClr val="FFFFFF">
                        <a:alpha val="60000"/>
                      </a:srgbClr>
                    </a:outerShdw>
                  </a:effectLst>
                </a:endParaRPr>
              </a:p>
            </p:txBody>
          </p:sp>
        </p:grpSp>
        <p:sp>
          <p:nvSpPr>
            <p:cNvPr id="10" name="TextBox 9"/>
            <p:cNvSpPr txBox="1"/>
            <p:nvPr/>
          </p:nvSpPr>
          <p:spPr>
            <a:xfrm>
              <a:off x="9141619" y="3566717"/>
              <a:ext cx="3047206" cy="2215991"/>
            </a:xfrm>
            <a:prstGeom prst="rect">
              <a:avLst/>
            </a:prstGeom>
            <a:noFill/>
          </p:spPr>
          <p:txBody>
            <a:bodyPr wrap="square" lIns="0" tIns="0" rIns="0" bIns="0" rtlCol="0">
              <a:spAutoFit/>
            </a:bodyPr>
            <a:lstStyle/>
            <a:p>
              <a:r>
                <a:rPr lang="en-US" dirty="0" smtClean="0">
                  <a:solidFill>
                    <a:srgbClr val="FFFFFF"/>
                  </a:solidFill>
                  <a:effectLst>
                    <a:outerShdw blurRad="63500" algn="ctr" rotWithShape="0">
                      <a:srgbClr val="FFFFFF">
                        <a:alpha val="60000"/>
                      </a:srgbClr>
                    </a:outerShdw>
                  </a:effectLst>
                </a:rPr>
                <a:t>Request Packet Size</a:t>
              </a:r>
            </a:p>
            <a:p>
              <a:r>
                <a:rPr lang="en-US" dirty="0">
                  <a:solidFill>
                    <a:srgbClr val="FFFFFF"/>
                  </a:solidFill>
                  <a:effectLst>
                    <a:outerShdw blurRad="63500" algn="ctr" rotWithShape="0">
                      <a:srgbClr val="FFFFFF">
                        <a:alpha val="60000"/>
                      </a:srgbClr>
                    </a:outerShdw>
                  </a:effectLst>
                </a:rPr>
                <a:t>Request </a:t>
              </a:r>
              <a:r>
                <a:rPr lang="en-US" dirty="0" smtClean="0">
                  <a:solidFill>
                    <a:srgbClr val="FFFFFF"/>
                  </a:solidFill>
                  <a:effectLst>
                    <a:outerShdw blurRad="63500" algn="ctr" rotWithShape="0">
                      <a:srgbClr val="FFFFFF">
                        <a:alpha val="60000"/>
                      </a:srgbClr>
                    </a:outerShdw>
                  </a:effectLst>
                </a:rPr>
                <a:t>Header Size</a:t>
              </a:r>
              <a:endParaRPr lang="en-US" dirty="0">
                <a:solidFill>
                  <a:srgbClr val="FFFFFF"/>
                </a:solidFill>
                <a:effectLst>
                  <a:outerShdw blurRad="63500" algn="ctr" rotWithShape="0">
                    <a:srgbClr val="FFFFFF">
                      <a:alpha val="60000"/>
                    </a:srgbClr>
                  </a:outerShdw>
                </a:effectLst>
              </a:endParaRPr>
            </a:p>
            <a:p>
              <a:r>
                <a:rPr lang="en-US" dirty="0">
                  <a:solidFill>
                    <a:srgbClr val="FFFFFF"/>
                  </a:solidFill>
                  <a:effectLst>
                    <a:outerShdw blurRad="63500" algn="ctr" rotWithShape="0">
                      <a:srgbClr val="FFFFFF">
                        <a:alpha val="60000"/>
                      </a:srgbClr>
                    </a:outerShdw>
                  </a:effectLst>
                </a:rPr>
                <a:t>Response Packet </a:t>
              </a:r>
              <a:r>
                <a:rPr lang="en-US" dirty="0" smtClean="0">
                  <a:solidFill>
                    <a:srgbClr val="FFFFFF"/>
                  </a:solidFill>
                  <a:effectLst>
                    <a:outerShdw blurRad="63500" algn="ctr" rotWithShape="0">
                      <a:srgbClr val="FFFFFF">
                        <a:alpha val="60000"/>
                      </a:srgbClr>
                    </a:outerShdw>
                  </a:effectLst>
                </a:rPr>
                <a:t>Size</a:t>
              </a:r>
            </a:p>
            <a:p>
              <a:r>
                <a:rPr lang="en-US" dirty="0" smtClean="0">
                  <a:solidFill>
                    <a:srgbClr val="FFFFFF"/>
                  </a:solidFill>
                  <a:effectLst>
                    <a:outerShdw blurRad="63500" algn="ctr" rotWithShape="0">
                      <a:srgbClr val="FFFFFF">
                        <a:alpha val="60000"/>
                      </a:srgbClr>
                    </a:outerShdw>
                  </a:effectLst>
                </a:rPr>
                <a:t>Response Header Size</a:t>
              </a:r>
            </a:p>
            <a:p>
              <a:r>
                <a:rPr lang="en-US" dirty="0">
                  <a:solidFill>
                    <a:srgbClr val="FFFFFF"/>
                  </a:solidFill>
                  <a:effectLst>
                    <a:outerShdw blurRad="63500" algn="ctr" rotWithShape="0">
                      <a:srgbClr val="FFFFFF">
                        <a:alpha val="60000"/>
                      </a:srgbClr>
                    </a:outerShdw>
                  </a:effectLst>
                </a:rPr>
                <a:t>Request MD5</a:t>
              </a:r>
            </a:p>
            <a:p>
              <a:r>
                <a:rPr lang="en-US" dirty="0">
                  <a:solidFill>
                    <a:srgbClr val="FFFFFF"/>
                  </a:solidFill>
                  <a:effectLst>
                    <a:outerShdw blurRad="63500" algn="ctr" rotWithShape="0">
                      <a:srgbClr val="FFFFFF">
                        <a:alpha val="60000"/>
                      </a:srgbClr>
                    </a:outerShdw>
                  </a:effectLst>
                </a:rPr>
                <a:t>Server MD5</a:t>
              </a:r>
            </a:p>
            <a:p>
              <a:r>
                <a:rPr lang="en-US" dirty="0">
                  <a:solidFill>
                    <a:srgbClr val="FFFFFF"/>
                  </a:solidFill>
                  <a:effectLst>
                    <a:outerShdw blurRad="63500" algn="ctr" rotWithShape="0">
                      <a:srgbClr val="FFFFFF">
                        <a:alpha val="60000"/>
                      </a:srgbClr>
                    </a:outerShdw>
                  </a:effectLst>
                </a:rPr>
                <a:t>Conditions </a:t>
              </a:r>
              <a:r>
                <a:rPr lang="en-US" dirty="0" smtClean="0">
                  <a:solidFill>
                    <a:srgbClr val="FFFFFF"/>
                  </a:solidFill>
                  <a:effectLst>
                    <a:outerShdw blurRad="63500" algn="ctr" rotWithShape="0">
                      <a:srgbClr val="FFFFFF">
                        <a:alpha val="60000"/>
                      </a:srgbClr>
                    </a:outerShdw>
                  </a:effectLst>
                </a:rPr>
                <a:t>Used</a:t>
              </a:r>
              <a:endParaRPr lang="en-US" dirty="0">
                <a:solidFill>
                  <a:srgbClr val="FFFFFF"/>
                </a:solidFill>
                <a:effectLst>
                  <a:outerShdw blurRad="63500" algn="ctr" rotWithShape="0">
                    <a:srgbClr val="FFFFFF">
                      <a:alpha val="60000"/>
                    </a:srgbClr>
                  </a:outerShdw>
                </a:effectLst>
              </a:endParaRPr>
            </a:p>
            <a:p>
              <a:endParaRPr lang="en-US" dirty="0">
                <a:solidFill>
                  <a:srgbClr val="FFFFFF"/>
                </a:solidFill>
                <a:effectLst>
                  <a:outerShdw blurRad="63500" algn="ctr" rotWithShape="0">
                    <a:srgbClr val="FFFFFF">
                      <a:alpha val="60000"/>
                    </a:srgbClr>
                  </a:outerShdw>
                </a:effectLst>
              </a:endParaRPr>
            </a:p>
          </p:txBody>
        </p:sp>
      </p:grpSp>
    </p:spTree>
    <p:extLst>
      <p:ext uri="{BB962C8B-B14F-4D97-AF65-F5344CB8AC3E}">
        <p14:creationId xmlns:p14="http://schemas.microsoft.com/office/powerpoint/2010/main" val="125382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12850"/>
            <a:ext cx="4800599" cy="2025170"/>
          </a:xfrm>
        </p:spPr>
        <p:txBody>
          <a:bodyPr/>
          <a:lstStyle/>
          <a:p>
            <a:r>
              <a:rPr lang="en-US" sz="3600" dirty="0" smtClean="0"/>
              <a:t>Each transaction type can be configured separately</a:t>
            </a:r>
          </a:p>
          <a:p>
            <a:r>
              <a:rPr lang="en-US" sz="3600" dirty="0" smtClean="0"/>
              <a:t>Each service is configured separately</a:t>
            </a:r>
          </a:p>
          <a:p>
            <a:r>
              <a:rPr lang="en-US" sz="3600" dirty="0" smtClean="0"/>
              <a:t>Use Retention Policy to auto garbage </a:t>
            </a:r>
            <a:r>
              <a:rPr lang="en-US" sz="3600" dirty="0"/>
              <a:t>c</a:t>
            </a:r>
            <a:r>
              <a:rPr lang="en-US" sz="3600" dirty="0" smtClean="0"/>
              <a:t>ollect old logs</a:t>
            </a:r>
            <a:endParaRPr lang="en-US" sz="3600" dirty="0"/>
          </a:p>
        </p:txBody>
      </p:sp>
      <p:sp>
        <p:nvSpPr>
          <p:cNvPr id="3" name="Title 2"/>
          <p:cNvSpPr>
            <a:spLocks noGrp="1"/>
          </p:cNvSpPr>
          <p:nvPr>
            <p:ph type="title"/>
          </p:nvPr>
        </p:nvSpPr>
        <p:spPr/>
        <p:txBody>
          <a:bodyPr/>
          <a:lstStyle/>
          <a:p>
            <a:r>
              <a:rPr lang="en-US" dirty="0" smtClean="0"/>
              <a:t>Enable Logging </a:t>
            </a:r>
            <a:r>
              <a:rPr lang="en-US" dirty="0"/>
              <a:t>via the portal</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5237" y="2016989"/>
            <a:ext cx="7105650" cy="467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1150135"/>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lIns="93278" tIns="46639" rIns="93278" bIns="46639">
            <a:normAutofit/>
          </a:bodyPr>
          <a:lstStyle/>
          <a:p>
            <a:r>
              <a:rPr lang="en-US" dirty="0" smtClean="0"/>
              <a:t>Provides ability to answer commonly asked questions:</a:t>
            </a:r>
          </a:p>
          <a:p>
            <a:pPr lvl="1"/>
            <a:r>
              <a:rPr lang="en-US" dirty="0" smtClean="0"/>
              <a:t>How many transactions did my service issue per hour over the past week?</a:t>
            </a:r>
            <a:endParaRPr lang="en-US" sz="400" dirty="0"/>
          </a:p>
          <a:p>
            <a:pPr lvl="1"/>
            <a:endParaRPr lang="en-US" sz="1200" dirty="0"/>
          </a:p>
          <a:p>
            <a:pPr lvl="1"/>
            <a:r>
              <a:rPr lang="en-US" dirty="0" smtClean="0"/>
              <a:t>How many anonymous Get Blob requests were issued to my storage account?</a:t>
            </a:r>
          </a:p>
          <a:p>
            <a:pPr lvl="1"/>
            <a:endParaRPr lang="en-US" sz="1200" dirty="0"/>
          </a:p>
          <a:p>
            <a:pPr lvl="1"/>
            <a:r>
              <a:rPr lang="en-US" dirty="0" smtClean="0"/>
              <a:t>My application is not performing as expected, what is the availability and performance of storage for a given time period?</a:t>
            </a:r>
          </a:p>
          <a:p>
            <a:pPr lvl="4"/>
            <a:endParaRPr lang="en-US" dirty="0" smtClean="0"/>
          </a:p>
          <a:p>
            <a:pPr lvl="1"/>
            <a:r>
              <a:rPr lang="en-US" dirty="0" smtClean="0"/>
              <a:t>list goes on and on… </a:t>
            </a:r>
          </a:p>
          <a:p>
            <a:r>
              <a:rPr lang="en-US" dirty="0" smtClean="0"/>
              <a:t>Figure out who is accessing what…</a:t>
            </a:r>
          </a:p>
          <a:p>
            <a:pPr lvl="1">
              <a:buNone/>
            </a:pPr>
            <a:endParaRPr lang="en-US" dirty="0" smtClean="0"/>
          </a:p>
        </p:txBody>
      </p:sp>
      <p:sp>
        <p:nvSpPr>
          <p:cNvPr id="2" name="Title 1"/>
          <p:cNvSpPr>
            <a:spLocks noGrp="1"/>
          </p:cNvSpPr>
          <p:nvPr>
            <p:ph type="title"/>
          </p:nvPr>
        </p:nvSpPr>
        <p:spPr/>
        <p:txBody>
          <a:bodyPr/>
          <a:lstStyle/>
          <a:p>
            <a:r>
              <a:rPr lang="en-US" dirty="0"/>
              <a:t>Storage </a:t>
            </a:r>
            <a:r>
              <a:rPr lang="en-US" dirty="0" smtClean="0"/>
              <a:t>Analytics – Why turn on Metrics?</a:t>
            </a:r>
            <a:endParaRPr lang="en-US" dirty="0"/>
          </a:p>
        </p:txBody>
      </p:sp>
    </p:spTree>
    <p:extLst>
      <p:ext uri="{BB962C8B-B14F-4D97-AF65-F5344CB8AC3E}">
        <p14:creationId xmlns:p14="http://schemas.microsoft.com/office/powerpoint/2010/main" val="136457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prstGeom prst="rect">
            <a:avLst/>
          </a:prstGeom>
        </p:spPr>
        <p:txBody>
          <a:bodyPr lIns="93278" tIns="46639" rIns="93278" bIns="46639">
            <a:normAutofit lnSpcReduction="10000"/>
          </a:bodyPr>
          <a:lstStyle/>
          <a:p>
            <a:r>
              <a:rPr lang="en-US" dirty="0" smtClean="0">
                <a:ea typeface="Segoe UI" pitchFamily="34" charset="0"/>
                <a:cs typeface="Segoe UI" pitchFamily="34" charset="0"/>
              </a:rPr>
              <a:t>Transaction metrics are provided for every 1 hour time interval stored into Windows Azure Tables</a:t>
            </a:r>
          </a:p>
          <a:p>
            <a:pPr lvl="1"/>
            <a:r>
              <a:rPr lang="en-US" dirty="0" smtClean="0">
                <a:ea typeface="Segoe UI" pitchFamily="34" charset="0"/>
                <a:cs typeface="Segoe UI" pitchFamily="34" charset="0"/>
              </a:rPr>
              <a:t>Example Metrics</a:t>
            </a:r>
          </a:p>
          <a:p>
            <a:pPr lvl="2"/>
            <a:r>
              <a:rPr lang="en-US" dirty="0" smtClean="0">
                <a:solidFill>
                  <a:srgbClr val="FFFF00"/>
                </a:solidFill>
                <a:ea typeface="Segoe UI" pitchFamily="34" charset="0"/>
                <a:cs typeface="Segoe UI" pitchFamily="34" charset="0"/>
              </a:rPr>
              <a:t>Total Transactions</a:t>
            </a:r>
          </a:p>
          <a:p>
            <a:pPr lvl="2"/>
            <a:r>
              <a:rPr lang="en-US" dirty="0" smtClean="0">
                <a:solidFill>
                  <a:srgbClr val="FFFF00"/>
                </a:solidFill>
                <a:ea typeface="Segoe UI" pitchFamily="34" charset="0"/>
                <a:cs typeface="Segoe UI" pitchFamily="34" charset="0"/>
              </a:rPr>
              <a:t>Availability</a:t>
            </a:r>
          </a:p>
          <a:p>
            <a:pPr lvl="2"/>
            <a:r>
              <a:rPr lang="en-US" dirty="0" smtClean="0">
                <a:solidFill>
                  <a:srgbClr val="FFFF00"/>
                </a:solidFill>
                <a:ea typeface="Segoe UI" pitchFamily="34" charset="0"/>
                <a:cs typeface="Segoe UI" pitchFamily="34" charset="0"/>
              </a:rPr>
              <a:t>% Success, % Network Errors, % Timeout, % Throttled, etc.</a:t>
            </a:r>
          </a:p>
          <a:p>
            <a:pPr lvl="2"/>
            <a:r>
              <a:rPr lang="en-US" dirty="0" smtClean="0">
                <a:solidFill>
                  <a:srgbClr val="FFFF00"/>
                </a:solidFill>
                <a:ea typeface="Segoe UI" pitchFamily="34" charset="0"/>
                <a:cs typeface="Segoe UI" pitchFamily="34" charset="0"/>
              </a:rPr>
              <a:t>Average Latency (Application E2E and Storage Server latency)</a:t>
            </a:r>
          </a:p>
          <a:p>
            <a:pPr lvl="2"/>
            <a:r>
              <a:rPr lang="en-US" dirty="0" smtClean="0">
                <a:solidFill>
                  <a:srgbClr val="FFFF00"/>
                </a:solidFill>
                <a:ea typeface="Segoe UI" pitchFamily="34" charset="0"/>
                <a:cs typeface="Segoe UI" pitchFamily="34" charset="0"/>
              </a:rPr>
              <a:t>Total Ingress</a:t>
            </a:r>
          </a:p>
          <a:p>
            <a:pPr lvl="2"/>
            <a:r>
              <a:rPr lang="en-US" dirty="0" smtClean="0">
                <a:solidFill>
                  <a:srgbClr val="FFFF00"/>
                </a:solidFill>
                <a:ea typeface="Segoe UI" pitchFamily="34" charset="0"/>
                <a:cs typeface="Segoe UI" pitchFamily="34" charset="0"/>
              </a:rPr>
              <a:t>Total Egress</a:t>
            </a:r>
          </a:p>
          <a:p>
            <a:pPr lvl="1"/>
            <a:r>
              <a:rPr lang="en-US" dirty="0" smtClean="0">
                <a:ea typeface="Segoe UI" pitchFamily="34" charset="0"/>
                <a:cs typeface="Segoe UI" pitchFamily="34" charset="0"/>
              </a:rPr>
              <a:t>Blob, Table or Queue Summary and per REST API metrics </a:t>
            </a:r>
          </a:p>
          <a:p>
            <a:pPr lvl="3"/>
            <a:endParaRPr lang="en-US" dirty="0" smtClean="0">
              <a:ea typeface="Segoe UI" pitchFamily="34" charset="0"/>
              <a:cs typeface="Segoe UI" pitchFamily="34" charset="0"/>
            </a:endParaRPr>
          </a:p>
          <a:p>
            <a:r>
              <a:rPr lang="en-US" dirty="0" smtClean="0">
                <a:ea typeface="Segoe UI" pitchFamily="34" charset="0"/>
                <a:cs typeface="Segoe UI" pitchFamily="34" charset="0"/>
              </a:rPr>
              <a:t>Capacity metrics provided for only Blobs at this time</a:t>
            </a:r>
          </a:p>
          <a:p>
            <a:pPr lvl="1"/>
            <a:r>
              <a:rPr lang="en-US" dirty="0" smtClean="0">
                <a:ea typeface="Segoe UI" pitchFamily="34" charset="0"/>
                <a:cs typeface="Segoe UI" pitchFamily="34" charset="0"/>
              </a:rPr>
              <a:t>Updated once a day </a:t>
            </a:r>
          </a:p>
          <a:p>
            <a:pPr lvl="2"/>
            <a:r>
              <a:rPr lang="en-US" dirty="0" smtClean="0">
                <a:solidFill>
                  <a:srgbClr val="FFFF00"/>
                </a:solidFill>
                <a:ea typeface="Segoe UI" pitchFamily="34" charset="0"/>
                <a:cs typeface="Segoe UI" pitchFamily="34" charset="0"/>
              </a:rPr>
              <a:t>Capacity and # of objects</a:t>
            </a:r>
          </a:p>
          <a:p>
            <a:pPr lvl="1"/>
            <a:endParaRPr lang="en-US" dirty="0" smtClean="0"/>
          </a:p>
          <a:p>
            <a:pPr lvl="1"/>
            <a:endParaRPr lang="en-US" dirty="0" smtClean="0"/>
          </a:p>
        </p:txBody>
      </p:sp>
      <p:sp>
        <p:nvSpPr>
          <p:cNvPr id="2" name="Title 1"/>
          <p:cNvSpPr>
            <a:spLocks noGrp="1"/>
          </p:cNvSpPr>
          <p:nvPr>
            <p:ph type="title"/>
          </p:nvPr>
        </p:nvSpPr>
        <p:spPr/>
        <p:txBody>
          <a:bodyPr/>
          <a:lstStyle/>
          <a:p>
            <a:r>
              <a:rPr lang="en-US" dirty="0" smtClean="0"/>
              <a:t>Storage Analytics – Metrics</a:t>
            </a:r>
            <a:endParaRPr lang="en-US" dirty="0"/>
          </a:p>
        </p:txBody>
      </p:sp>
    </p:spTree>
    <p:extLst>
      <p:ext uri="{BB962C8B-B14F-4D97-AF65-F5344CB8AC3E}">
        <p14:creationId xmlns:p14="http://schemas.microsoft.com/office/powerpoint/2010/main" val="58246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0" end="10"/>
                                            </p:txEl>
                                          </p:spTgt>
                                        </p:tgtEl>
                                        <p:attrNameLst>
                                          <p:attrName>style.visibility</p:attrName>
                                        </p:attrNameLst>
                                      </p:cBhvr>
                                      <p:to>
                                        <p:strVal val="visible"/>
                                      </p:to>
                                    </p:set>
                                    <p:animEffect transition="in" filter="blinds(horizontal)">
                                      <p:cBhvr>
                                        <p:cTn id="7" dur="500"/>
                                        <p:tgtEl>
                                          <p:spTgt spid="4">
                                            <p:txEl>
                                              <p:pRg st="10" end="1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2" end="12"/>
                                            </p:txEl>
                                          </p:spTgt>
                                        </p:tgtEl>
                                        <p:attrNameLst>
                                          <p:attrName>style.visibility</p:attrName>
                                        </p:attrNameLst>
                                      </p:cBhvr>
                                      <p:to>
                                        <p:strVal val="visible"/>
                                      </p:to>
                                    </p:set>
                                    <p:animEffect transition="in" filter="blinds(horizontal)">
                                      <p:cBhvr>
                                        <p:cTn id="10" dur="500"/>
                                        <p:tgtEl>
                                          <p:spTgt spid="4">
                                            <p:txEl>
                                              <p:pRg st="12" end="1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11" end="11"/>
                                            </p:txEl>
                                          </p:spTgt>
                                        </p:tgtEl>
                                        <p:attrNameLst>
                                          <p:attrName>style.visibility</p:attrName>
                                        </p:attrNameLst>
                                      </p:cBhvr>
                                      <p:to>
                                        <p:strVal val="visible"/>
                                      </p:to>
                                    </p:set>
                                    <p:animEffect transition="in" filter="blinds(horizontal)">
                                      <p:cBhvr>
                                        <p:cTn id="13"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12850"/>
            <a:ext cx="4365471" cy="2025170"/>
          </a:xfrm>
        </p:spPr>
        <p:txBody>
          <a:bodyPr/>
          <a:lstStyle/>
          <a:p>
            <a:r>
              <a:rPr lang="en-US" sz="3600" dirty="0" smtClean="0"/>
              <a:t>Multiple Verbosity levels</a:t>
            </a:r>
          </a:p>
          <a:p>
            <a:r>
              <a:rPr lang="en-US" sz="3600" dirty="0" smtClean="0"/>
              <a:t>Each service is configured separately</a:t>
            </a:r>
          </a:p>
          <a:p>
            <a:r>
              <a:rPr lang="en-US" sz="3600" dirty="0" smtClean="0"/>
              <a:t>Use Retention Policy to auto Garbage Collect old logs</a:t>
            </a:r>
            <a:endParaRPr lang="en-US" sz="3600" dirty="0"/>
          </a:p>
        </p:txBody>
      </p:sp>
      <p:sp>
        <p:nvSpPr>
          <p:cNvPr id="3" name="Title 2"/>
          <p:cNvSpPr>
            <a:spLocks noGrp="1"/>
          </p:cNvSpPr>
          <p:nvPr>
            <p:ph type="title"/>
          </p:nvPr>
        </p:nvSpPr>
        <p:spPr/>
        <p:txBody>
          <a:bodyPr/>
          <a:lstStyle/>
          <a:p>
            <a:r>
              <a:rPr lang="en-US" dirty="0" smtClean="0"/>
              <a:t>Enable Metrics (Monitoring) via the portal</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0108" y="2278062"/>
            <a:ext cx="7513790" cy="4270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8684569"/>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lIns="93278" tIns="46639" rIns="93278" bIns="46639">
            <a:normAutofit fontScale="92500" lnSpcReduction="10000"/>
          </a:bodyPr>
          <a:lstStyle/>
          <a:p>
            <a:r>
              <a:rPr lang="en-US" dirty="0" smtClean="0">
                <a:ea typeface="Segoe UI" pitchFamily="34" charset="0"/>
                <a:cs typeface="Segoe UI" pitchFamily="34" charset="0"/>
              </a:rPr>
              <a:t>Separate Namespace</a:t>
            </a:r>
          </a:p>
          <a:p>
            <a:pPr lvl="1"/>
            <a:r>
              <a:rPr lang="en-US" dirty="0" smtClean="0">
                <a:ea typeface="Segoe UI" pitchFamily="34" charset="0"/>
                <a:cs typeface="Segoe UI" pitchFamily="34" charset="0"/>
              </a:rPr>
              <a:t>Logs</a:t>
            </a:r>
          </a:p>
          <a:p>
            <a:pPr lvl="2"/>
            <a:r>
              <a:rPr lang="en-US" dirty="0" smtClean="0">
                <a:ea typeface="Segoe UI" pitchFamily="34" charset="0"/>
                <a:cs typeface="Segoe UI" pitchFamily="34" charset="0"/>
              </a:rPr>
              <a:t>Stored as blobs in separate Blob Container in the storage account being monitored</a:t>
            </a:r>
          </a:p>
          <a:p>
            <a:pPr lvl="2"/>
            <a:r>
              <a:rPr lang="en-US" u="sng" dirty="0" smtClean="0">
                <a:solidFill>
                  <a:schemeClr val="accent6">
                    <a:lumMod val="40000"/>
                    <a:lumOff val="60000"/>
                  </a:schemeClr>
                </a:solidFill>
                <a:ea typeface="Segoe UI" pitchFamily="34" charset="0"/>
                <a:cs typeface="Segoe UI" pitchFamily="34" charset="0"/>
                <a:hlinkClick r:id="rId3"/>
              </a:rPr>
              <a:t>http://account.blob.core.windows.net/$logs/</a:t>
            </a:r>
            <a:r>
              <a:rPr lang="en-US" u="sng" dirty="0" smtClean="0">
                <a:solidFill>
                  <a:schemeClr val="accent6">
                    <a:lumMod val="40000"/>
                    <a:lumOff val="60000"/>
                  </a:schemeClr>
                </a:solidFill>
                <a:ea typeface="Segoe UI" pitchFamily="34" charset="0"/>
                <a:cs typeface="Segoe UI" pitchFamily="34" charset="0"/>
              </a:rPr>
              <a:t> </a:t>
            </a:r>
          </a:p>
          <a:p>
            <a:pPr lvl="1"/>
            <a:r>
              <a:rPr lang="en-US" dirty="0" smtClean="0">
                <a:ea typeface="Segoe UI" pitchFamily="34" charset="0"/>
                <a:cs typeface="Segoe UI" pitchFamily="34" charset="0"/>
              </a:rPr>
              <a:t>Metrics</a:t>
            </a:r>
          </a:p>
          <a:p>
            <a:pPr lvl="2"/>
            <a:r>
              <a:rPr lang="en-US" dirty="0" smtClean="0">
                <a:ea typeface="Segoe UI" pitchFamily="34" charset="0"/>
                <a:cs typeface="Segoe UI" pitchFamily="34" charset="0"/>
              </a:rPr>
              <a:t>Stored as entities in a separate metrics Azure Tables in the storage account being monitored</a:t>
            </a:r>
          </a:p>
          <a:p>
            <a:pPr lvl="2"/>
            <a:r>
              <a:rPr lang="en-US" u="sng" dirty="0" smtClean="0">
                <a:solidFill>
                  <a:schemeClr val="accent6">
                    <a:lumMod val="40000"/>
                    <a:lumOff val="60000"/>
                  </a:schemeClr>
                </a:solidFill>
                <a:ea typeface="Segoe UI" pitchFamily="34" charset="0"/>
                <a:cs typeface="Segoe UI" pitchFamily="34" charset="0"/>
                <a:hlinkClick r:id="rId4"/>
              </a:rPr>
              <a:t>http://account.table.core.windows.net/$Metrics*</a:t>
            </a:r>
            <a:endParaRPr lang="en-US" u="sng" dirty="0" smtClean="0">
              <a:solidFill>
                <a:schemeClr val="accent6">
                  <a:lumMod val="40000"/>
                  <a:lumOff val="60000"/>
                </a:schemeClr>
              </a:solidFill>
              <a:ea typeface="Segoe UI" pitchFamily="34" charset="0"/>
              <a:cs typeface="Segoe UI" pitchFamily="34" charset="0"/>
            </a:endParaRPr>
          </a:p>
          <a:p>
            <a:pPr lvl="1"/>
            <a:r>
              <a:rPr lang="en-US" dirty="0" smtClean="0">
                <a:ea typeface="Segoe UI" pitchFamily="34" charset="0"/>
                <a:cs typeface="Segoe UI" pitchFamily="34" charset="0"/>
              </a:rPr>
              <a:t>Isolation</a:t>
            </a:r>
          </a:p>
          <a:p>
            <a:pPr lvl="2"/>
            <a:r>
              <a:rPr lang="en-US" dirty="0" smtClean="0">
                <a:ea typeface="Segoe UI" pitchFamily="34" charset="0"/>
                <a:cs typeface="Segoe UI" pitchFamily="34" charset="0"/>
              </a:rPr>
              <a:t>$logs and $Metrics have separate resource limits and throttling from the rest of the </a:t>
            </a:r>
            <a:br>
              <a:rPr lang="en-US" dirty="0" smtClean="0">
                <a:ea typeface="Segoe UI" pitchFamily="34" charset="0"/>
                <a:cs typeface="Segoe UI" pitchFamily="34" charset="0"/>
              </a:rPr>
            </a:br>
            <a:r>
              <a:rPr lang="en-US" dirty="0" smtClean="0">
                <a:ea typeface="Segoe UI" pitchFamily="34" charset="0"/>
                <a:cs typeface="Segoe UI" pitchFamily="34" charset="0"/>
              </a:rPr>
              <a:t>storage account traffic</a:t>
            </a:r>
          </a:p>
          <a:p>
            <a:pPr lvl="4"/>
            <a:endParaRPr lang="en-US" dirty="0" smtClean="0">
              <a:ea typeface="Segoe UI" pitchFamily="34" charset="0"/>
              <a:cs typeface="Segoe UI" pitchFamily="34" charset="0"/>
            </a:endParaRPr>
          </a:p>
          <a:p>
            <a:r>
              <a:rPr lang="en-US" dirty="0" smtClean="0">
                <a:ea typeface="Segoe UI" pitchFamily="34" charset="0"/>
                <a:cs typeface="Segoe UI" pitchFamily="34" charset="0"/>
              </a:rPr>
              <a:t>Cost</a:t>
            </a:r>
          </a:p>
          <a:p>
            <a:pPr lvl="1"/>
            <a:r>
              <a:rPr lang="en-US" dirty="0" smtClean="0">
                <a:ea typeface="Segoe UI" pitchFamily="34" charset="0"/>
                <a:cs typeface="Segoe UI" pitchFamily="34" charset="0"/>
              </a:rPr>
              <a:t>Capacity to keep the data</a:t>
            </a:r>
          </a:p>
          <a:p>
            <a:pPr lvl="1"/>
            <a:r>
              <a:rPr lang="en-US" dirty="0" smtClean="0">
                <a:ea typeface="Segoe UI" pitchFamily="34" charset="0"/>
                <a:cs typeface="Segoe UI" pitchFamily="34" charset="0"/>
              </a:rPr>
              <a:t>Transactions for generating &amp; accessing analytics data</a:t>
            </a:r>
          </a:p>
          <a:p>
            <a:pPr lvl="1"/>
            <a:r>
              <a:rPr lang="en-US" dirty="0" smtClean="0">
                <a:ea typeface="Segoe UI" pitchFamily="34" charset="0"/>
                <a:cs typeface="Segoe UI" pitchFamily="34" charset="0"/>
              </a:rPr>
              <a:t>Can use retention policy on both logs and metrics in terms of days</a:t>
            </a:r>
          </a:p>
          <a:p>
            <a:pPr marL="880958" lvl="2" indent="-469629"/>
            <a:r>
              <a:rPr lang="en-US" dirty="0" smtClean="0">
                <a:ea typeface="Segoe UI" pitchFamily="34" charset="0"/>
                <a:cs typeface="Segoe UI" pitchFamily="34" charset="0"/>
              </a:rPr>
              <a:t>Deleting data via retention policy does not incur transaction cost</a:t>
            </a:r>
          </a:p>
          <a:p>
            <a:pPr lvl="1"/>
            <a:endParaRPr lang="en-US" dirty="0" smtClean="0">
              <a:latin typeface="Segoe UI" pitchFamily="34" charset="0"/>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Storage Analytics </a:t>
            </a:r>
            <a:r>
              <a:rPr lang="en-US" dirty="0" smtClean="0"/>
              <a:t>Summary</a:t>
            </a:r>
            <a:endParaRPr lang="en-US" dirty="0"/>
          </a:p>
        </p:txBody>
      </p:sp>
      <p:sp>
        <p:nvSpPr>
          <p:cNvPr id="4" name="Oval 3"/>
          <p:cNvSpPr/>
          <p:nvPr/>
        </p:nvSpPr>
        <p:spPr bwMode="auto">
          <a:xfrm>
            <a:off x="5095874" y="2006935"/>
            <a:ext cx="1371600" cy="542254"/>
          </a:xfrm>
          <a:prstGeom prst="ellipse">
            <a:avLst/>
          </a:prstGeom>
          <a:noFill/>
          <a:ln w="508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dirty="0">
              <a:solidFill>
                <a:srgbClr val="FFFFFF"/>
              </a:solidFill>
            </a:endParaRPr>
          </a:p>
        </p:txBody>
      </p:sp>
      <p:sp>
        <p:nvSpPr>
          <p:cNvPr id="5" name="Oval 4"/>
          <p:cNvSpPr/>
          <p:nvPr/>
        </p:nvSpPr>
        <p:spPr bwMode="auto">
          <a:xfrm>
            <a:off x="5380037" y="3040062"/>
            <a:ext cx="1295400" cy="576631"/>
          </a:xfrm>
          <a:prstGeom prst="ellipse">
            <a:avLst/>
          </a:prstGeom>
          <a:noFill/>
          <a:ln w="508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300" dirty="0">
              <a:solidFill>
                <a:srgbClr val="FFFFFF"/>
              </a:solidFill>
            </a:endParaRPr>
          </a:p>
        </p:txBody>
      </p:sp>
    </p:spTree>
    <p:extLst>
      <p:ext uri="{BB962C8B-B14F-4D97-AF65-F5344CB8AC3E}">
        <p14:creationId xmlns:p14="http://schemas.microsoft.com/office/powerpoint/2010/main" val="292992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animEffect transition="in" filter="blinds(horizontal)">
                                      <p:cBhvr>
                                        <p:cTn id="15" dur="500"/>
                                        <p:tgtEl>
                                          <p:spTgt spid="3">
                                            <p:txEl>
                                              <p:pRg st="10" end="1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11" end="11"/>
                                            </p:txEl>
                                          </p:spTgt>
                                        </p:tgtEl>
                                        <p:attrNameLst>
                                          <p:attrName>style.visibility</p:attrName>
                                        </p:attrNameLst>
                                      </p:cBhvr>
                                      <p:to>
                                        <p:strVal val="visible"/>
                                      </p:to>
                                    </p:set>
                                    <p:animEffect transition="in" filter="blinds(horizontal)">
                                      <p:cBhvr>
                                        <p:cTn id="18" dur="500"/>
                                        <p:tgtEl>
                                          <p:spTgt spid="3">
                                            <p:txEl>
                                              <p:pRg st="11" end="1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animEffect transition="in" filter="blinds(horizontal)">
                                      <p:cBhvr>
                                        <p:cTn id="21" dur="500"/>
                                        <p:tgtEl>
                                          <p:spTgt spid="3">
                                            <p:txEl>
                                              <p:pRg st="12" end="1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13" end="13"/>
                                            </p:txEl>
                                          </p:spTgt>
                                        </p:tgtEl>
                                        <p:attrNameLst>
                                          <p:attrName>style.visibility</p:attrName>
                                        </p:attrNameLst>
                                      </p:cBhvr>
                                      <p:to>
                                        <p:strVal val="visible"/>
                                      </p:to>
                                    </p:set>
                                    <p:animEffect transition="in" filter="blinds(horizontal)">
                                      <p:cBhvr>
                                        <p:cTn id="24" dur="500"/>
                                        <p:tgtEl>
                                          <p:spTgt spid="3">
                                            <p:txEl>
                                              <p:pRg st="13" end="13"/>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animEffect transition="in" filter="blinds(horizontal)">
                                      <p:cBhvr>
                                        <p:cTn id="27" dur="500"/>
                                        <p:tgtEl>
                                          <p:spTgt spid="3">
                                            <p:txEl>
                                              <p:pRg st="14" end="14"/>
                                            </p:txEl>
                                          </p:spTgt>
                                        </p:tgtEl>
                                      </p:cBhvr>
                                    </p:animEffect>
                                  </p:childTnLst>
                                </p:cTn>
                              </p:par>
                              <p:par>
                                <p:cTn id="28" presetID="3" presetClass="exit" presetSubtype="10" fill="hold" grpId="1" nodeType="withEffect">
                                  <p:stCondLst>
                                    <p:cond delay="0"/>
                                  </p:stCondLst>
                                  <p:childTnLst>
                                    <p:animEffect transition="out" filter="blinds(horizontal)">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3" presetClass="exit" presetSubtype="10" fill="hold" grpId="1" nodeType="withEffect">
                                  <p:stCondLst>
                                    <p:cond delay="0"/>
                                  </p:stCondLst>
                                  <p:childTnLst>
                                    <p:animEffect transition="out" filter="blinds(horizontal)">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AzCopy</a:t>
            </a:r>
            <a:endParaRPr lang="en-US" dirty="0"/>
          </a:p>
        </p:txBody>
      </p:sp>
    </p:spTree>
    <p:extLst>
      <p:ext uri="{BB962C8B-B14F-4D97-AF65-F5344CB8AC3E}">
        <p14:creationId xmlns:p14="http://schemas.microsoft.com/office/powerpoint/2010/main" val="2063340326"/>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Available at : </a:t>
            </a:r>
            <a:r>
              <a:rPr lang="en-US" u="sng" dirty="0" smtClean="0">
                <a:hlinkClick r:id="rId2"/>
              </a:rPr>
              <a:t>https://github.com/downloads/WindowsAzure/azure-sdk-downloads/AzCopy.zip</a:t>
            </a:r>
            <a:endParaRPr lang="en-US" u="sng" dirty="0" smtClean="0"/>
          </a:p>
          <a:p>
            <a:r>
              <a:rPr lang="en-US" dirty="0" smtClean="0"/>
              <a:t>Directory copy to/from the cloud</a:t>
            </a:r>
          </a:p>
          <a:p>
            <a:r>
              <a:rPr lang="en-US" dirty="0" smtClean="0"/>
              <a:t>Recursive directory supported</a:t>
            </a:r>
          </a:p>
          <a:p>
            <a:r>
              <a:rPr lang="en-US" dirty="0" smtClean="0"/>
              <a:t>Can specify wild cards etc.</a:t>
            </a:r>
          </a:p>
          <a:p>
            <a:r>
              <a:rPr lang="en-US" dirty="0" smtClean="0"/>
              <a:t>Fault tolerant and </a:t>
            </a:r>
            <a:r>
              <a:rPr lang="en-US" dirty="0" err="1" smtClean="0"/>
              <a:t>restartable</a:t>
            </a:r>
            <a:r>
              <a:rPr lang="en-US" dirty="0" smtClean="0"/>
              <a:t> </a:t>
            </a:r>
            <a:endParaRPr lang="en-US" dirty="0"/>
          </a:p>
        </p:txBody>
      </p:sp>
      <p:sp>
        <p:nvSpPr>
          <p:cNvPr id="3" name="Title 2"/>
          <p:cNvSpPr>
            <a:spLocks noGrp="1"/>
          </p:cNvSpPr>
          <p:nvPr>
            <p:ph type="title"/>
          </p:nvPr>
        </p:nvSpPr>
        <p:spPr/>
        <p:txBody>
          <a:bodyPr/>
          <a:lstStyle/>
          <a:p>
            <a:r>
              <a:rPr lang="en-US" dirty="0" err="1" smtClean="0"/>
              <a:t>Azcopy</a:t>
            </a:r>
            <a:r>
              <a:rPr lang="en-US" dirty="0" smtClean="0"/>
              <a:t> – </a:t>
            </a:r>
            <a:r>
              <a:rPr lang="en-US" dirty="0" err="1" smtClean="0"/>
              <a:t>xcopy</a:t>
            </a:r>
            <a:r>
              <a:rPr lang="en-US" dirty="0" smtClean="0"/>
              <a:t> for the cloud</a:t>
            </a:r>
            <a:endParaRPr lang="en-US" dirty="0"/>
          </a:p>
        </p:txBody>
      </p:sp>
    </p:spTree>
    <p:extLst>
      <p:ext uri="{BB962C8B-B14F-4D97-AF65-F5344CB8AC3E}">
        <p14:creationId xmlns:p14="http://schemas.microsoft.com/office/powerpoint/2010/main" val="3666221458"/>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200" dirty="0" err="1" smtClean="0"/>
              <a:t>azcopy</a:t>
            </a:r>
            <a:r>
              <a:rPr lang="en-US" sz="3200" dirty="0" smtClean="0"/>
              <a:t> </a:t>
            </a:r>
            <a:r>
              <a:rPr lang="en-US" sz="3200" dirty="0"/>
              <a:t>c:\blob-data </a:t>
            </a:r>
            <a:r>
              <a:rPr lang="en-US" sz="3200" u="sng" dirty="0">
                <a:hlinkClick r:id="rId3"/>
              </a:rPr>
              <a:t>https://myaccount.blob.core.windows.net/mycontainer/</a:t>
            </a:r>
            <a:r>
              <a:rPr lang="en-US" sz="3200" dirty="0"/>
              <a:t> /</a:t>
            </a:r>
            <a:r>
              <a:rPr lang="en-US" sz="3200" dirty="0" err="1"/>
              <a:t>destkey:key</a:t>
            </a:r>
            <a:r>
              <a:rPr lang="en-US" sz="3200" dirty="0"/>
              <a:t> /</a:t>
            </a:r>
            <a:r>
              <a:rPr lang="en-US" sz="3200" dirty="0" smtClean="0"/>
              <a:t>S</a:t>
            </a:r>
          </a:p>
          <a:p>
            <a:r>
              <a:rPr lang="en-US" sz="3200" dirty="0" smtClean="0"/>
              <a:t>Copies all files recursively in c:\blob-data to a container name </a:t>
            </a:r>
            <a:r>
              <a:rPr lang="en-US" sz="3200" dirty="0" err="1" smtClean="0"/>
              <a:t>mycontainer</a:t>
            </a:r>
            <a:endParaRPr lang="en-US" sz="3200" dirty="0"/>
          </a:p>
        </p:txBody>
      </p:sp>
      <p:sp>
        <p:nvSpPr>
          <p:cNvPr id="3" name="Title 2"/>
          <p:cNvSpPr>
            <a:spLocks noGrp="1"/>
          </p:cNvSpPr>
          <p:nvPr>
            <p:ph type="title"/>
          </p:nvPr>
        </p:nvSpPr>
        <p:spPr/>
        <p:txBody>
          <a:bodyPr/>
          <a:lstStyle/>
          <a:p>
            <a:r>
              <a:rPr lang="en-US" dirty="0" err="1" smtClean="0"/>
              <a:t>Azcopy</a:t>
            </a:r>
            <a:r>
              <a:rPr lang="en-US" dirty="0" smtClean="0"/>
              <a:t> example</a:t>
            </a:r>
            <a:endParaRPr lang="en-US" dirty="0"/>
          </a:p>
        </p:txBody>
      </p:sp>
      <p:sp>
        <p:nvSpPr>
          <p:cNvPr id="6" name="Rectangle 5"/>
          <p:cNvSpPr/>
          <p:nvPr/>
        </p:nvSpPr>
        <p:spPr bwMode="auto">
          <a:xfrm>
            <a:off x="7818437" y="3649662"/>
            <a:ext cx="4191000" cy="3116263"/>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r>
              <a:rPr lang="en-US" sz="2400" b="1" dirty="0" smtClean="0">
                <a:solidFill>
                  <a:srgbClr val="505050">
                    <a:lumMod val="50000"/>
                  </a:srgbClr>
                </a:solidFill>
              </a:rPr>
              <a:t>[</a:t>
            </a:r>
            <a:r>
              <a:rPr lang="en-US" sz="2400" b="1" dirty="0" err="1" smtClean="0">
                <a:solidFill>
                  <a:srgbClr val="505050">
                    <a:lumMod val="50000"/>
                  </a:srgbClr>
                </a:solidFill>
              </a:rPr>
              <a:t>mycontainer</a:t>
            </a:r>
            <a:r>
              <a:rPr lang="en-US" sz="2400" b="1" dirty="0" smtClean="0">
                <a:solidFill>
                  <a:srgbClr val="505050">
                    <a:lumMod val="50000"/>
                  </a:srgbClr>
                </a:solidFill>
              </a:rPr>
              <a:t>]</a:t>
            </a:r>
          </a:p>
          <a:p>
            <a:endParaRPr lang="en-US" sz="2400" b="1" dirty="0" smtClean="0">
              <a:solidFill>
                <a:srgbClr val="505050">
                  <a:lumMod val="50000"/>
                </a:srgbClr>
              </a:solidFill>
            </a:endParaRPr>
          </a:p>
          <a:p>
            <a:r>
              <a:rPr lang="en-US" sz="2400" b="1" dirty="0" smtClean="0">
                <a:solidFill>
                  <a:srgbClr val="505050">
                    <a:lumMod val="50000"/>
                  </a:srgbClr>
                </a:solidFill>
              </a:rPr>
              <a:t>car1.docx</a:t>
            </a:r>
            <a:endParaRPr lang="en-US" sz="2400" b="1" dirty="0">
              <a:solidFill>
                <a:srgbClr val="505050">
                  <a:lumMod val="50000"/>
                </a:srgbClr>
              </a:solidFill>
            </a:endParaRPr>
          </a:p>
          <a:p>
            <a:r>
              <a:rPr lang="en-US" sz="2400" b="1" dirty="0">
                <a:solidFill>
                  <a:srgbClr val="505050">
                    <a:lumMod val="50000"/>
                  </a:srgbClr>
                </a:solidFill>
              </a:rPr>
              <a:t>car2.docx</a:t>
            </a:r>
          </a:p>
          <a:p>
            <a:r>
              <a:rPr lang="en-US" sz="2400" b="1" dirty="0">
                <a:solidFill>
                  <a:srgbClr val="505050">
                    <a:lumMod val="50000"/>
                  </a:srgbClr>
                </a:solidFill>
              </a:rPr>
              <a:t>car3.docx</a:t>
            </a:r>
          </a:p>
          <a:p>
            <a:r>
              <a:rPr lang="en-US" sz="2400" b="1" dirty="0">
                <a:solidFill>
                  <a:srgbClr val="505050">
                    <a:lumMod val="50000"/>
                  </a:srgbClr>
                </a:solidFill>
              </a:rPr>
              <a:t>train1.docx</a:t>
            </a:r>
          </a:p>
          <a:p>
            <a:r>
              <a:rPr lang="en-US" sz="2400" b="1" dirty="0">
                <a:solidFill>
                  <a:srgbClr val="505050">
                    <a:lumMod val="50000"/>
                  </a:srgbClr>
                </a:solidFill>
              </a:rPr>
              <a:t>subfolder1/car_sub1.docx</a:t>
            </a:r>
          </a:p>
          <a:p>
            <a:r>
              <a:rPr lang="en-US" sz="2400" b="1" dirty="0">
                <a:solidFill>
                  <a:srgbClr val="505050">
                    <a:lumMod val="50000"/>
                  </a:srgbClr>
                </a:solidFill>
              </a:rPr>
              <a:t>subfolder1/car_sub2.docx</a:t>
            </a:r>
          </a:p>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198437" y="3649662"/>
            <a:ext cx="4419600" cy="3116263"/>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r>
              <a:rPr lang="en-US" sz="2400" b="1" dirty="0" smtClean="0">
                <a:solidFill>
                  <a:srgbClr val="505050">
                    <a:lumMod val="50000"/>
                  </a:srgbClr>
                </a:solidFill>
              </a:rPr>
              <a:t>[c:\blob-data]</a:t>
            </a:r>
          </a:p>
          <a:p>
            <a:endParaRPr lang="en-US" sz="2400" b="1" dirty="0" smtClean="0">
              <a:solidFill>
                <a:srgbClr val="505050">
                  <a:lumMod val="50000"/>
                </a:srgbClr>
              </a:solidFill>
            </a:endParaRPr>
          </a:p>
          <a:p>
            <a:r>
              <a:rPr lang="en-US" sz="2400" b="1" dirty="0" smtClean="0">
                <a:solidFill>
                  <a:srgbClr val="505050">
                    <a:lumMod val="50000"/>
                  </a:srgbClr>
                </a:solidFill>
              </a:rPr>
              <a:t>.\car1.docx</a:t>
            </a:r>
          </a:p>
          <a:p>
            <a:r>
              <a:rPr lang="en-US" sz="2400" b="1" dirty="0" smtClean="0">
                <a:solidFill>
                  <a:srgbClr val="505050">
                    <a:lumMod val="50000"/>
                  </a:srgbClr>
                </a:solidFill>
              </a:rPr>
              <a:t>.\car2.docx</a:t>
            </a:r>
            <a:endParaRPr lang="en-US" sz="2400" b="1" dirty="0">
              <a:solidFill>
                <a:srgbClr val="505050">
                  <a:lumMod val="50000"/>
                </a:srgbClr>
              </a:solidFill>
            </a:endParaRPr>
          </a:p>
          <a:p>
            <a:r>
              <a:rPr lang="en-US" sz="2400" b="1" dirty="0" smtClean="0">
                <a:solidFill>
                  <a:srgbClr val="505050">
                    <a:lumMod val="50000"/>
                  </a:srgbClr>
                </a:solidFill>
              </a:rPr>
              <a:t>.\car3.docx</a:t>
            </a:r>
            <a:endParaRPr lang="en-US" sz="2400" b="1" dirty="0">
              <a:solidFill>
                <a:srgbClr val="505050">
                  <a:lumMod val="50000"/>
                </a:srgbClr>
              </a:solidFill>
            </a:endParaRPr>
          </a:p>
          <a:p>
            <a:r>
              <a:rPr lang="en-US" sz="2400" b="1" dirty="0" smtClean="0">
                <a:solidFill>
                  <a:srgbClr val="505050">
                    <a:lumMod val="50000"/>
                  </a:srgbClr>
                </a:solidFill>
              </a:rPr>
              <a:t>.\train1.docx</a:t>
            </a:r>
            <a:endParaRPr lang="en-US" sz="2400" b="1" dirty="0">
              <a:solidFill>
                <a:srgbClr val="505050">
                  <a:lumMod val="50000"/>
                </a:srgbClr>
              </a:solidFill>
            </a:endParaRPr>
          </a:p>
          <a:p>
            <a:r>
              <a:rPr lang="en-US" sz="2400" b="1" dirty="0" smtClean="0">
                <a:solidFill>
                  <a:srgbClr val="505050">
                    <a:lumMod val="50000"/>
                  </a:srgbClr>
                </a:solidFill>
              </a:rPr>
              <a:t>.\subfolder1\car_sub1.docx</a:t>
            </a:r>
            <a:endParaRPr lang="en-US" sz="2400" b="1" dirty="0">
              <a:solidFill>
                <a:srgbClr val="505050">
                  <a:lumMod val="50000"/>
                </a:srgbClr>
              </a:solidFill>
            </a:endParaRPr>
          </a:p>
          <a:p>
            <a:r>
              <a:rPr lang="en-US" sz="2400" b="1" dirty="0" smtClean="0">
                <a:solidFill>
                  <a:srgbClr val="505050">
                    <a:lumMod val="50000"/>
                  </a:srgbClr>
                </a:solidFill>
              </a:rPr>
              <a:t>.\subfolder1\car_sub2.docx</a:t>
            </a:r>
            <a:endParaRPr lang="en-US" sz="2400" b="1" dirty="0">
              <a:solidFill>
                <a:srgbClr val="505050">
                  <a:lumMod val="50000"/>
                </a:srgbClr>
              </a:solidFill>
            </a:endParaRPr>
          </a:p>
          <a:p>
            <a:pPr algn="ctr" defTabSz="932472" fontAlgn="base">
              <a:lnSpc>
                <a:spcPct val="90000"/>
              </a:lnSpc>
              <a:spcBef>
                <a:spcPct val="0"/>
              </a:spcBef>
              <a:spcAft>
                <a:spcPct val="0"/>
              </a:spcAft>
            </a:pPr>
            <a:endParaRPr lang="en-US" sz="2400" b="1" dirty="0" err="1" smtClean="0">
              <a:solidFill>
                <a:srgbClr val="505050">
                  <a:lumMod val="50000"/>
                </a:srgbClr>
              </a:solidFill>
              <a:ea typeface="Segoe UI" pitchFamily="34" charset="0"/>
              <a:cs typeface="Segoe UI" pitchFamily="34" charset="0"/>
            </a:endParaRPr>
          </a:p>
        </p:txBody>
      </p:sp>
      <p:sp>
        <p:nvSpPr>
          <p:cNvPr id="10" name="Right Arrow 9"/>
          <p:cNvSpPr/>
          <p:nvPr/>
        </p:nvSpPr>
        <p:spPr bwMode="auto">
          <a:xfrm>
            <a:off x="4922837" y="4640262"/>
            <a:ext cx="2514600" cy="8382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03204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8"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 calcmode="lin" valueType="num">
                                      <p:cBhvr additive="base">
                                        <p:cTn id="10"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0" presetClass="emph" presetSubtype="0" fill="hold" nodeType="clickEffect">
                                  <p:stCondLst>
                                    <p:cond delay="0"/>
                                  </p:stCondLst>
                                  <p:childTnLst>
                                    <p:animClr clrSpc="hsl" dir="cw">
                                      <p:cBhvr override="childStyle">
                                        <p:cTn id="15" dur="500" fill="hold"/>
                                        <p:tgtEl>
                                          <p:spTgt spid="9">
                                            <p:txEl>
                                              <p:pRg st="2" end="2"/>
                                            </p:txEl>
                                          </p:spTgt>
                                        </p:tgtEl>
                                        <p:attrNameLst>
                                          <p:attrName>style.color</p:attrName>
                                        </p:attrNameLst>
                                      </p:cBhvr>
                                      <p:by>
                                        <p:hsl h="0" s="12549" l="25098"/>
                                      </p:by>
                                    </p:animClr>
                                    <p:animClr clrSpc="hsl" dir="cw">
                                      <p:cBhvr>
                                        <p:cTn id="16" dur="500" fill="hold"/>
                                        <p:tgtEl>
                                          <p:spTgt spid="9">
                                            <p:txEl>
                                              <p:pRg st="2" end="2"/>
                                            </p:txEl>
                                          </p:spTgt>
                                        </p:tgtEl>
                                        <p:attrNameLst>
                                          <p:attrName>fillcolor</p:attrName>
                                        </p:attrNameLst>
                                      </p:cBhvr>
                                      <p:by>
                                        <p:hsl h="0" s="12549" l="25098"/>
                                      </p:by>
                                    </p:animClr>
                                    <p:animClr clrSpc="hsl" dir="cw">
                                      <p:cBhvr>
                                        <p:cTn id="17" dur="500" fill="hold"/>
                                        <p:tgtEl>
                                          <p:spTgt spid="9">
                                            <p:txEl>
                                              <p:pRg st="2" end="2"/>
                                            </p:txEl>
                                          </p:spTgt>
                                        </p:tgtEl>
                                        <p:attrNameLst>
                                          <p:attrName>stroke.color</p:attrName>
                                        </p:attrNameLst>
                                      </p:cBhvr>
                                      <p:by>
                                        <p:hsl h="0" s="12549" l="25098"/>
                                      </p:by>
                                    </p:animClr>
                                    <p:set>
                                      <p:cBhvr>
                                        <p:cTn id="18" dur="500" fill="hold"/>
                                        <p:tgtEl>
                                          <p:spTgt spid="9">
                                            <p:txEl>
                                              <p:pRg st="2" end="2"/>
                                            </p:txEl>
                                          </p:spTgt>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30" presetClass="emph" presetSubtype="0" fill="hold" nodeType="clickEffect">
                                  <p:stCondLst>
                                    <p:cond delay="0"/>
                                  </p:stCondLst>
                                  <p:childTnLst>
                                    <p:animClr clrSpc="hsl" dir="cw">
                                      <p:cBhvr override="childStyle">
                                        <p:cTn id="22" dur="500" fill="hold"/>
                                        <p:tgtEl>
                                          <p:spTgt spid="9">
                                            <p:txEl>
                                              <p:pRg st="3" end="3"/>
                                            </p:txEl>
                                          </p:spTgt>
                                        </p:tgtEl>
                                        <p:attrNameLst>
                                          <p:attrName>style.color</p:attrName>
                                        </p:attrNameLst>
                                      </p:cBhvr>
                                      <p:by>
                                        <p:hsl h="0" s="12549" l="25098"/>
                                      </p:by>
                                    </p:animClr>
                                    <p:animClr clrSpc="hsl" dir="cw">
                                      <p:cBhvr>
                                        <p:cTn id="23" dur="500" fill="hold"/>
                                        <p:tgtEl>
                                          <p:spTgt spid="9">
                                            <p:txEl>
                                              <p:pRg st="3" end="3"/>
                                            </p:txEl>
                                          </p:spTgt>
                                        </p:tgtEl>
                                        <p:attrNameLst>
                                          <p:attrName>fillcolor</p:attrName>
                                        </p:attrNameLst>
                                      </p:cBhvr>
                                      <p:by>
                                        <p:hsl h="0" s="12549" l="25098"/>
                                      </p:by>
                                    </p:animClr>
                                    <p:animClr clrSpc="hsl" dir="cw">
                                      <p:cBhvr>
                                        <p:cTn id="24" dur="500" fill="hold"/>
                                        <p:tgtEl>
                                          <p:spTgt spid="9">
                                            <p:txEl>
                                              <p:pRg st="3" end="3"/>
                                            </p:txEl>
                                          </p:spTgt>
                                        </p:tgtEl>
                                        <p:attrNameLst>
                                          <p:attrName>stroke.color</p:attrName>
                                        </p:attrNameLst>
                                      </p:cBhvr>
                                      <p:by>
                                        <p:hsl h="0" s="12549" l="25098"/>
                                      </p:by>
                                    </p:animClr>
                                    <p:set>
                                      <p:cBhvr>
                                        <p:cTn id="25" dur="500" fill="hold"/>
                                        <p:tgtEl>
                                          <p:spTgt spid="9">
                                            <p:txEl>
                                              <p:pRg st="3" end="3"/>
                                            </p:txEl>
                                          </p:spTgt>
                                        </p:tgtEl>
                                        <p:attrNameLst>
                                          <p:attrName>fill.type</p:attrName>
                                        </p:attrNameLst>
                                      </p:cBhvr>
                                      <p:to>
                                        <p:strVal val="solid"/>
                                      </p:to>
                                    </p:set>
                                  </p:childTnLst>
                                </p:cTn>
                              </p:par>
                              <p:par>
                                <p:cTn id="26" presetID="2" presetClass="entr" presetSubtype="8"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mph" presetSubtype="0" fill="hold" nodeType="clickEffect">
                                  <p:stCondLst>
                                    <p:cond delay="0"/>
                                  </p:stCondLst>
                                  <p:childTnLst>
                                    <p:animClr clrSpc="hsl" dir="cw">
                                      <p:cBhvr override="childStyle">
                                        <p:cTn id="33" dur="500" fill="hold"/>
                                        <p:tgtEl>
                                          <p:spTgt spid="9">
                                            <p:txEl>
                                              <p:pRg st="4" end="4"/>
                                            </p:txEl>
                                          </p:spTgt>
                                        </p:tgtEl>
                                        <p:attrNameLst>
                                          <p:attrName>style.color</p:attrName>
                                        </p:attrNameLst>
                                      </p:cBhvr>
                                      <p:by>
                                        <p:hsl h="0" s="12549" l="25098"/>
                                      </p:by>
                                    </p:animClr>
                                    <p:animClr clrSpc="hsl" dir="cw">
                                      <p:cBhvr>
                                        <p:cTn id="34" dur="500" fill="hold"/>
                                        <p:tgtEl>
                                          <p:spTgt spid="9">
                                            <p:txEl>
                                              <p:pRg st="4" end="4"/>
                                            </p:txEl>
                                          </p:spTgt>
                                        </p:tgtEl>
                                        <p:attrNameLst>
                                          <p:attrName>fillcolor</p:attrName>
                                        </p:attrNameLst>
                                      </p:cBhvr>
                                      <p:by>
                                        <p:hsl h="0" s="12549" l="25098"/>
                                      </p:by>
                                    </p:animClr>
                                    <p:animClr clrSpc="hsl" dir="cw">
                                      <p:cBhvr>
                                        <p:cTn id="35" dur="500" fill="hold"/>
                                        <p:tgtEl>
                                          <p:spTgt spid="9">
                                            <p:txEl>
                                              <p:pRg st="4" end="4"/>
                                            </p:txEl>
                                          </p:spTgt>
                                        </p:tgtEl>
                                        <p:attrNameLst>
                                          <p:attrName>stroke.color</p:attrName>
                                        </p:attrNameLst>
                                      </p:cBhvr>
                                      <p:by>
                                        <p:hsl h="0" s="12549" l="25098"/>
                                      </p:by>
                                    </p:animClr>
                                    <p:set>
                                      <p:cBhvr>
                                        <p:cTn id="36" dur="500" fill="hold"/>
                                        <p:tgtEl>
                                          <p:spTgt spid="9">
                                            <p:txEl>
                                              <p:pRg st="4" end="4"/>
                                            </p:txEl>
                                          </p:spTgt>
                                        </p:tgtEl>
                                        <p:attrNameLst>
                                          <p:attrName>fill.type</p:attrName>
                                        </p:attrNameLst>
                                      </p:cBhvr>
                                      <p:to>
                                        <p:strVal val="solid"/>
                                      </p:to>
                                    </p:set>
                                  </p:childTnLst>
                                </p:cTn>
                              </p:par>
                              <p:par>
                                <p:cTn id="37" presetID="2" presetClass="entr" presetSubtype="8" fill="hold" nodeType="with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additive="base">
                                        <p:cTn id="39"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mph" presetSubtype="0" fill="hold" nodeType="clickEffect">
                                  <p:stCondLst>
                                    <p:cond delay="0"/>
                                  </p:stCondLst>
                                  <p:childTnLst>
                                    <p:animClr clrSpc="hsl" dir="cw">
                                      <p:cBhvr override="childStyle">
                                        <p:cTn id="44" dur="500" fill="hold"/>
                                        <p:tgtEl>
                                          <p:spTgt spid="9">
                                            <p:txEl>
                                              <p:pRg st="5" end="5"/>
                                            </p:txEl>
                                          </p:spTgt>
                                        </p:tgtEl>
                                        <p:attrNameLst>
                                          <p:attrName>style.color</p:attrName>
                                        </p:attrNameLst>
                                      </p:cBhvr>
                                      <p:by>
                                        <p:hsl h="0" s="12549" l="25098"/>
                                      </p:by>
                                    </p:animClr>
                                    <p:animClr clrSpc="hsl" dir="cw">
                                      <p:cBhvr>
                                        <p:cTn id="45" dur="500" fill="hold"/>
                                        <p:tgtEl>
                                          <p:spTgt spid="9">
                                            <p:txEl>
                                              <p:pRg st="5" end="5"/>
                                            </p:txEl>
                                          </p:spTgt>
                                        </p:tgtEl>
                                        <p:attrNameLst>
                                          <p:attrName>fillcolor</p:attrName>
                                        </p:attrNameLst>
                                      </p:cBhvr>
                                      <p:by>
                                        <p:hsl h="0" s="12549" l="25098"/>
                                      </p:by>
                                    </p:animClr>
                                    <p:animClr clrSpc="hsl" dir="cw">
                                      <p:cBhvr>
                                        <p:cTn id="46" dur="500" fill="hold"/>
                                        <p:tgtEl>
                                          <p:spTgt spid="9">
                                            <p:txEl>
                                              <p:pRg st="5" end="5"/>
                                            </p:txEl>
                                          </p:spTgt>
                                        </p:tgtEl>
                                        <p:attrNameLst>
                                          <p:attrName>stroke.color</p:attrName>
                                        </p:attrNameLst>
                                      </p:cBhvr>
                                      <p:by>
                                        <p:hsl h="0" s="12549" l="25098"/>
                                      </p:by>
                                    </p:animClr>
                                    <p:set>
                                      <p:cBhvr>
                                        <p:cTn id="47" dur="500" fill="hold"/>
                                        <p:tgtEl>
                                          <p:spTgt spid="9">
                                            <p:txEl>
                                              <p:pRg st="5" end="5"/>
                                            </p:txEl>
                                          </p:spTgt>
                                        </p:tgtEl>
                                        <p:attrNameLst>
                                          <p:attrName>fill.type</p:attrName>
                                        </p:attrNameLst>
                                      </p:cBhvr>
                                      <p:to>
                                        <p:strVal val="solid"/>
                                      </p:to>
                                    </p:set>
                                  </p:childTnLst>
                                </p:cTn>
                              </p:par>
                              <p:par>
                                <p:cTn id="48" presetID="2" presetClass="entr" presetSubtype="8" fill="hold" nodeType="withEffect">
                                  <p:stCondLst>
                                    <p:cond delay="0"/>
                                  </p:stCondLst>
                                  <p:childTnLst>
                                    <p:set>
                                      <p:cBhvr>
                                        <p:cTn id="49" dur="1" fill="hold">
                                          <p:stCondLst>
                                            <p:cond delay="0"/>
                                          </p:stCondLst>
                                        </p:cTn>
                                        <p:tgtEl>
                                          <p:spTgt spid="6">
                                            <p:txEl>
                                              <p:pRg st="5" end="5"/>
                                            </p:txEl>
                                          </p:spTgt>
                                        </p:tgtEl>
                                        <p:attrNameLst>
                                          <p:attrName>style.visibility</p:attrName>
                                        </p:attrNameLst>
                                      </p:cBhvr>
                                      <p:to>
                                        <p:strVal val="visible"/>
                                      </p:to>
                                    </p:set>
                                    <p:anim calcmode="lin" valueType="num">
                                      <p:cBhvr additive="base">
                                        <p:cTn id="50"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0" presetClass="emph" presetSubtype="0" fill="hold" nodeType="clickEffect">
                                  <p:stCondLst>
                                    <p:cond delay="0"/>
                                  </p:stCondLst>
                                  <p:childTnLst>
                                    <p:animClr clrSpc="hsl" dir="cw">
                                      <p:cBhvr override="childStyle">
                                        <p:cTn id="55" dur="500" fill="hold"/>
                                        <p:tgtEl>
                                          <p:spTgt spid="9">
                                            <p:txEl>
                                              <p:pRg st="6" end="6"/>
                                            </p:txEl>
                                          </p:spTgt>
                                        </p:tgtEl>
                                        <p:attrNameLst>
                                          <p:attrName>style.color</p:attrName>
                                        </p:attrNameLst>
                                      </p:cBhvr>
                                      <p:by>
                                        <p:hsl h="0" s="12549" l="25098"/>
                                      </p:by>
                                    </p:animClr>
                                    <p:animClr clrSpc="hsl" dir="cw">
                                      <p:cBhvr>
                                        <p:cTn id="56" dur="500" fill="hold"/>
                                        <p:tgtEl>
                                          <p:spTgt spid="9">
                                            <p:txEl>
                                              <p:pRg st="6" end="6"/>
                                            </p:txEl>
                                          </p:spTgt>
                                        </p:tgtEl>
                                        <p:attrNameLst>
                                          <p:attrName>fillcolor</p:attrName>
                                        </p:attrNameLst>
                                      </p:cBhvr>
                                      <p:by>
                                        <p:hsl h="0" s="12549" l="25098"/>
                                      </p:by>
                                    </p:animClr>
                                    <p:animClr clrSpc="hsl" dir="cw">
                                      <p:cBhvr>
                                        <p:cTn id="57" dur="500" fill="hold"/>
                                        <p:tgtEl>
                                          <p:spTgt spid="9">
                                            <p:txEl>
                                              <p:pRg st="6" end="6"/>
                                            </p:txEl>
                                          </p:spTgt>
                                        </p:tgtEl>
                                        <p:attrNameLst>
                                          <p:attrName>stroke.color</p:attrName>
                                        </p:attrNameLst>
                                      </p:cBhvr>
                                      <p:by>
                                        <p:hsl h="0" s="12549" l="25098"/>
                                      </p:by>
                                    </p:animClr>
                                    <p:set>
                                      <p:cBhvr>
                                        <p:cTn id="58" dur="500" fill="hold"/>
                                        <p:tgtEl>
                                          <p:spTgt spid="9">
                                            <p:txEl>
                                              <p:pRg st="6" end="6"/>
                                            </p:txEl>
                                          </p:spTgt>
                                        </p:tgtEl>
                                        <p:attrNameLst>
                                          <p:attrName>fill.type</p:attrName>
                                        </p:attrNameLst>
                                      </p:cBhvr>
                                      <p:to>
                                        <p:strVal val="solid"/>
                                      </p:to>
                                    </p:set>
                                  </p:childTnLst>
                                </p:cTn>
                              </p:par>
                              <p:par>
                                <p:cTn id="59" presetID="2" presetClass="entr" presetSubtype="8" fill="hold" nodeType="withEffect">
                                  <p:stCondLst>
                                    <p:cond delay="0"/>
                                  </p:stCondLst>
                                  <p:childTnLst>
                                    <p:set>
                                      <p:cBhvr>
                                        <p:cTn id="60" dur="1" fill="hold">
                                          <p:stCondLst>
                                            <p:cond delay="0"/>
                                          </p:stCondLst>
                                        </p:cTn>
                                        <p:tgtEl>
                                          <p:spTgt spid="6">
                                            <p:txEl>
                                              <p:pRg st="6" end="6"/>
                                            </p:txEl>
                                          </p:spTgt>
                                        </p:tgtEl>
                                        <p:attrNameLst>
                                          <p:attrName>style.visibility</p:attrName>
                                        </p:attrNameLst>
                                      </p:cBhvr>
                                      <p:to>
                                        <p:strVal val="visible"/>
                                      </p:to>
                                    </p:set>
                                    <p:anim calcmode="lin" valueType="num">
                                      <p:cBhvr additive="base">
                                        <p:cTn id="61"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mph" presetSubtype="0" fill="hold" nodeType="clickEffect">
                                  <p:stCondLst>
                                    <p:cond delay="0"/>
                                  </p:stCondLst>
                                  <p:childTnLst>
                                    <p:animClr clrSpc="hsl" dir="cw">
                                      <p:cBhvr override="childStyle">
                                        <p:cTn id="66" dur="500" fill="hold"/>
                                        <p:tgtEl>
                                          <p:spTgt spid="9">
                                            <p:txEl>
                                              <p:pRg st="7" end="7"/>
                                            </p:txEl>
                                          </p:spTgt>
                                        </p:tgtEl>
                                        <p:attrNameLst>
                                          <p:attrName>style.color</p:attrName>
                                        </p:attrNameLst>
                                      </p:cBhvr>
                                      <p:by>
                                        <p:hsl h="0" s="12549" l="25098"/>
                                      </p:by>
                                    </p:animClr>
                                    <p:animClr clrSpc="hsl" dir="cw">
                                      <p:cBhvr>
                                        <p:cTn id="67" dur="500" fill="hold"/>
                                        <p:tgtEl>
                                          <p:spTgt spid="9">
                                            <p:txEl>
                                              <p:pRg st="7" end="7"/>
                                            </p:txEl>
                                          </p:spTgt>
                                        </p:tgtEl>
                                        <p:attrNameLst>
                                          <p:attrName>fillcolor</p:attrName>
                                        </p:attrNameLst>
                                      </p:cBhvr>
                                      <p:by>
                                        <p:hsl h="0" s="12549" l="25098"/>
                                      </p:by>
                                    </p:animClr>
                                    <p:animClr clrSpc="hsl" dir="cw">
                                      <p:cBhvr>
                                        <p:cTn id="68" dur="500" fill="hold"/>
                                        <p:tgtEl>
                                          <p:spTgt spid="9">
                                            <p:txEl>
                                              <p:pRg st="7" end="7"/>
                                            </p:txEl>
                                          </p:spTgt>
                                        </p:tgtEl>
                                        <p:attrNameLst>
                                          <p:attrName>stroke.color</p:attrName>
                                        </p:attrNameLst>
                                      </p:cBhvr>
                                      <p:by>
                                        <p:hsl h="0" s="12549" l="25098"/>
                                      </p:by>
                                    </p:animClr>
                                    <p:set>
                                      <p:cBhvr>
                                        <p:cTn id="69" dur="500" fill="hold"/>
                                        <p:tgtEl>
                                          <p:spTgt spid="9">
                                            <p:txEl>
                                              <p:pRg st="7" end="7"/>
                                            </p:txEl>
                                          </p:spTgt>
                                        </p:tgtEl>
                                        <p:attrNameLst>
                                          <p:attrName>fill.type</p:attrName>
                                        </p:attrNameLst>
                                      </p:cBhvr>
                                      <p:to>
                                        <p:strVal val="solid"/>
                                      </p:to>
                                    </p:set>
                                  </p:childTnLst>
                                </p:cTn>
                              </p:par>
                              <p:par>
                                <p:cTn id="70" presetID="2" presetClass="entr" presetSubtype="8" fill="hold" nodeType="withEffect">
                                  <p:stCondLst>
                                    <p:cond delay="0"/>
                                  </p:stCondLst>
                                  <p:childTnLst>
                                    <p:set>
                                      <p:cBhvr>
                                        <p:cTn id="71" dur="1" fill="hold">
                                          <p:stCondLst>
                                            <p:cond delay="0"/>
                                          </p:stCondLst>
                                        </p:cTn>
                                        <p:tgtEl>
                                          <p:spTgt spid="6">
                                            <p:txEl>
                                              <p:pRg st="7" end="7"/>
                                            </p:txEl>
                                          </p:spTgt>
                                        </p:tgtEl>
                                        <p:attrNameLst>
                                          <p:attrName>style.visibility</p:attrName>
                                        </p:attrNameLst>
                                      </p:cBhvr>
                                      <p:to>
                                        <p:strVal val="visible"/>
                                      </p:to>
                                    </p:set>
                                    <p:anim calcmode="lin" valueType="num">
                                      <p:cBhvr additive="base">
                                        <p:cTn id="72" dur="500" fill="hold"/>
                                        <p:tgtEl>
                                          <p:spTgt spid="6">
                                            <p:txEl>
                                              <p:pRg st="7" end="7"/>
                                            </p:txEl>
                                          </p:spTgt>
                                        </p:tgtEl>
                                        <p:attrNameLst>
                                          <p:attrName>ppt_x</p:attrName>
                                        </p:attrNameLst>
                                      </p:cBhvr>
                                      <p:tavLst>
                                        <p:tav tm="0">
                                          <p:val>
                                            <p:strVal val="0-#ppt_w/2"/>
                                          </p:val>
                                        </p:tav>
                                        <p:tav tm="100000">
                                          <p:val>
                                            <p:strVal val="#ppt_x"/>
                                          </p:val>
                                        </p:tav>
                                      </p:tavLst>
                                    </p:anim>
                                    <p:anim calcmode="lin" valueType="num">
                                      <p:cBhvr additive="base">
                                        <p:cTn id="73" dur="500" fill="hold"/>
                                        <p:tgtEl>
                                          <p:spTgt spid="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Storage Overview</a:t>
            </a:r>
            <a:endParaRPr lang="en-US" dirty="0"/>
          </a:p>
        </p:txBody>
      </p:sp>
    </p:spTree>
    <p:extLst>
      <p:ext uri="{BB962C8B-B14F-4D97-AF65-F5344CB8AC3E}">
        <p14:creationId xmlns:p14="http://schemas.microsoft.com/office/powerpoint/2010/main" val="151128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849793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p:txBody>
          <a:bodyPr/>
          <a:lstStyle/>
          <a:p>
            <a:r>
              <a:rPr lang="en-US" dirty="0" smtClean="0"/>
              <a:t>SharePoint service as SAS provider, distributes token based on authentication of SharePoint user </a:t>
            </a:r>
          </a:p>
          <a:p>
            <a:r>
              <a:rPr lang="en-US" dirty="0" smtClean="0"/>
              <a:t>Azure Blobs as bulk storage backend</a:t>
            </a:r>
          </a:p>
          <a:p>
            <a:r>
              <a:rPr lang="en-US" dirty="0"/>
              <a:t>Clients Read / Write directly to </a:t>
            </a:r>
            <a:r>
              <a:rPr lang="en-US" dirty="0" smtClean="0"/>
              <a:t>Azure Storage</a:t>
            </a:r>
          </a:p>
          <a:p>
            <a:r>
              <a:rPr lang="en-US" dirty="0" smtClean="0"/>
              <a:t>Service audits access Via Logs / Metrics</a:t>
            </a:r>
          </a:p>
          <a:p>
            <a:r>
              <a:rPr lang="en-US" dirty="0" smtClean="0"/>
              <a:t>Azure Queues + Blobs for Bulk import / processing</a:t>
            </a:r>
          </a:p>
          <a:p>
            <a:r>
              <a:rPr lang="en-US" dirty="0" err="1" smtClean="0"/>
              <a:t>azCopy</a:t>
            </a:r>
            <a:r>
              <a:rPr lang="en-US" dirty="0" smtClean="0"/>
              <a:t> to simplify bulk import</a:t>
            </a:r>
          </a:p>
          <a:p>
            <a:endParaRPr lang="en-US" dirty="0" smtClean="0"/>
          </a:p>
          <a:p>
            <a:endParaRPr lang="en-US" dirty="0"/>
          </a:p>
        </p:txBody>
      </p:sp>
      <p:sp>
        <p:nvSpPr>
          <p:cNvPr id="4" name="Title 3"/>
          <p:cNvSpPr>
            <a:spLocks noGrp="1"/>
          </p:cNvSpPr>
          <p:nvPr>
            <p:ph type="title"/>
          </p:nvPr>
        </p:nvSpPr>
        <p:spPr/>
        <p:txBody>
          <a:bodyPr/>
          <a:lstStyle/>
          <a:p>
            <a:r>
              <a:rPr lang="en-US" b="0" dirty="0" smtClean="0"/>
              <a:t>Putting it all together…</a:t>
            </a:r>
            <a:endParaRPr lang="en-US" b="0" dirty="0"/>
          </a:p>
        </p:txBody>
      </p:sp>
    </p:spTree>
    <p:extLst>
      <p:ext uri="{BB962C8B-B14F-4D97-AF65-F5344CB8AC3E}">
        <p14:creationId xmlns:p14="http://schemas.microsoft.com/office/powerpoint/2010/main" val="2790409152"/>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65454" y="1619250"/>
            <a:ext cx="10570873" cy="771525"/>
          </a:xfrm>
        </p:spPr>
        <p:txBody>
          <a:bodyPr/>
          <a:lstStyle/>
          <a:p>
            <a:r>
              <a:rPr lang="en-US" sz="4000" dirty="0"/>
              <a:t>One-Click Install Per Language Gives You </a:t>
            </a:r>
            <a:br>
              <a:rPr lang="en-US" sz="4000" dirty="0"/>
            </a:br>
            <a:r>
              <a:rPr lang="en-US" sz="4000" dirty="0"/>
              <a:t>Everything You Need to Start Developing on Azure </a:t>
            </a:r>
          </a:p>
        </p:txBody>
      </p:sp>
      <p:sp>
        <p:nvSpPr>
          <p:cNvPr id="5" name="Rectangle 4"/>
          <p:cNvSpPr/>
          <p:nvPr/>
        </p:nvSpPr>
        <p:spPr>
          <a:xfrm>
            <a:off x="1056075" y="4712848"/>
            <a:ext cx="2176383" cy="908892"/>
          </a:xfrm>
          <a:prstGeom prst="rect">
            <a:avLst/>
          </a:prstGeom>
          <a:solidFill>
            <a:schemeClr val="accent5"/>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.NET Client </a:t>
            </a:r>
            <a:br>
              <a:rPr lang="en-US" dirty="0">
                <a:solidFill>
                  <a:srgbClr val="FFFFFF">
                    <a:alpha val="99000"/>
                  </a:srgbClr>
                </a:solidFill>
              </a:rPr>
            </a:br>
            <a:r>
              <a:rPr lang="en-US" dirty="0">
                <a:solidFill>
                  <a:srgbClr val="FFFFFF">
                    <a:alpha val="99000"/>
                  </a:srgbClr>
                </a:solidFill>
              </a:rPr>
              <a:t>Libraries</a:t>
            </a:r>
          </a:p>
        </p:txBody>
      </p:sp>
      <p:sp>
        <p:nvSpPr>
          <p:cNvPr id="10" name="Rectangle 9"/>
          <p:cNvSpPr/>
          <p:nvPr/>
        </p:nvSpPr>
        <p:spPr>
          <a:xfrm>
            <a:off x="1056075" y="3774303"/>
            <a:ext cx="2176383" cy="76802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Visual Studio Tooling</a:t>
            </a:r>
          </a:p>
        </p:txBody>
      </p:sp>
      <p:sp>
        <p:nvSpPr>
          <p:cNvPr id="13" name="Rectangle 12"/>
          <p:cNvSpPr/>
          <p:nvPr/>
        </p:nvSpPr>
        <p:spPr>
          <a:xfrm>
            <a:off x="978347" y="2997132"/>
            <a:ext cx="2331839" cy="3518409"/>
          </a:xfrm>
          <a:prstGeom prst="rect">
            <a:avLst/>
          </a:prstGeom>
          <a:noFill/>
          <a:ln w="12700">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111004" tIns="55502" rIns="111004" bIns="55502" rtlCol="0" anchor="ctr"/>
          <a:lstStyle/>
          <a:p>
            <a:pPr algn="ctr" defTabSz="932549">
              <a:lnSpc>
                <a:spcPct val="90000"/>
              </a:lnSpc>
            </a:pPr>
            <a:endParaRPr lang="en-US">
              <a:solidFill>
                <a:srgbClr val="FFFFFF"/>
              </a:solidFill>
            </a:endParaRPr>
          </a:p>
        </p:txBody>
      </p:sp>
      <p:sp>
        <p:nvSpPr>
          <p:cNvPr id="17" name="TextBox 16"/>
          <p:cNvSpPr txBox="1"/>
          <p:nvPr/>
        </p:nvSpPr>
        <p:spPr>
          <a:xfrm>
            <a:off x="978347" y="3004513"/>
            <a:ext cx="2331839" cy="441678"/>
          </a:xfrm>
          <a:prstGeom prst="rect">
            <a:avLst/>
          </a:prstGeom>
          <a:noFill/>
        </p:spPr>
        <p:txBody>
          <a:bodyPr wrap="square" lIns="77706" tIns="55502" rIns="77706" bIns="55502" rtlCol="0">
            <a:spAutoFit/>
          </a:bodyPr>
          <a:lstStyle/>
          <a:p>
            <a:pPr algn="ctr" defTabSz="932549">
              <a:lnSpc>
                <a:spcPct val="90000"/>
              </a:lnSpc>
            </a:pPr>
            <a:r>
              <a:rPr lang="en-US" sz="2400" spc="-60" dirty="0">
                <a:solidFill>
                  <a:srgbClr val="FFFFFF">
                    <a:alpha val="99000"/>
                  </a:srgbClr>
                </a:solidFill>
                <a:latin typeface="Segoe UI Light" pitchFamily="34" charset="0"/>
              </a:rPr>
              <a:t>.NET Tools &amp; SDK</a:t>
            </a:r>
          </a:p>
        </p:txBody>
      </p:sp>
      <p:sp>
        <p:nvSpPr>
          <p:cNvPr id="9" name="Rectangle 8"/>
          <p:cNvSpPr/>
          <p:nvPr/>
        </p:nvSpPr>
        <p:spPr>
          <a:xfrm>
            <a:off x="1056075" y="5792258"/>
            <a:ext cx="2176383" cy="545336"/>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702" tIns="38852" rIns="77702" bIns="38852" numCol="1" rtlCol="0" anchor="b" anchorCtr="0" compatLnSpc="1">
            <a:prstTxWarp prst="textNoShape">
              <a:avLst/>
            </a:prstTxWarp>
          </a:bodyPr>
          <a:lstStyle/>
          <a:p>
            <a:pPr defTabSz="776808">
              <a:lnSpc>
                <a:spcPct val="90000"/>
              </a:lnSpc>
            </a:pPr>
            <a:r>
              <a:rPr lang="en-US" dirty="0">
                <a:solidFill>
                  <a:srgbClr val="FFFFFF">
                    <a:alpha val="99000"/>
                  </a:srgbClr>
                </a:solidFill>
              </a:rPr>
              <a:t>Core SDK</a:t>
            </a:r>
          </a:p>
        </p:txBody>
      </p:sp>
      <p:sp>
        <p:nvSpPr>
          <p:cNvPr id="7" name="Rectangle 6"/>
          <p:cNvSpPr/>
          <p:nvPr/>
        </p:nvSpPr>
        <p:spPr>
          <a:xfrm>
            <a:off x="9282216" y="4712848"/>
            <a:ext cx="2176383" cy="908892"/>
          </a:xfrm>
          <a:prstGeom prst="rect">
            <a:avLst/>
          </a:prstGeom>
          <a:solidFill>
            <a:schemeClr val="accent5"/>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Node.js Client Libraries</a:t>
            </a:r>
          </a:p>
        </p:txBody>
      </p:sp>
      <p:sp>
        <p:nvSpPr>
          <p:cNvPr id="14" name="Rectangle 13"/>
          <p:cNvSpPr/>
          <p:nvPr/>
        </p:nvSpPr>
        <p:spPr>
          <a:xfrm>
            <a:off x="9204488" y="2997132"/>
            <a:ext cx="2331839" cy="3518409"/>
          </a:xfrm>
          <a:prstGeom prst="rect">
            <a:avLst/>
          </a:prstGeom>
          <a:noFill/>
          <a:ln w="12700">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111004" tIns="55502" rIns="111004" bIns="55502" rtlCol="0" anchor="ctr"/>
          <a:lstStyle/>
          <a:p>
            <a:pPr algn="ctr" defTabSz="932549">
              <a:lnSpc>
                <a:spcPct val="90000"/>
              </a:lnSpc>
            </a:pPr>
            <a:endParaRPr lang="en-US">
              <a:solidFill>
                <a:srgbClr val="FFFFFF"/>
              </a:solidFill>
            </a:endParaRPr>
          </a:p>
        </p:txBody>
      </p:sp>
      <p:sp>
        <p:nvSpPr>
          <p:cNvPr id="18" name="TextBox 17"/>
          <p:cNvSpPr txBox="1"/>
          <p:nvPr/>
        </p:nvSpPr>
        <p:spPr>
          <a:xfrm>
            <a:off x="9204488" y="3004513"/>
            <a:ext cx="2331839" cy="441678"/>
          </a:xfrm>
          <a:prstGeom prst="rect">
            <a:avLst/>
          </a:prstGeom>
          <a:noFill/>
        </p:spPr>
        <p:txBody>
          <a:bodyPr wrap="square" lIns="111004" tIns="55502" rIns="111004" bIns="55502" rtlCol="0">
            <a:spAutoFit/>
          </a:bodyPr>
          <a:lstStyle/>
          <a:p>
            <a:pPr algn="ctr" defTabSz="932549">
              <a:lnSpc>
                <a:spcPct val="90000"/>
              </a:lnSpc>
            </a:pPr>
            <a:r>
              <a:rPr lang="en-US" sz="2400" spc="-60" dirty="0">
                <a:solidFill>
                  <a:srgbClr val="FFFFFF">
                    <a:alpha val="99000"/>
                  </a:srgbClr>
                </a:solidFill>
                <a:latin typeface="Segoe UI Light" pitchFamily="34" charset="0"/>
              </a:rPr>
              <a:t>Node.js SDK</a:t>
            </a:r>
          </a:p>
        </p:txBody>
      </p:sp>
      <p:sp>
        <p:nvSpPr>
          <p:cNvPr id="26" name="Rectangle 25"/>
          <p:cNvSpPr/>
          <p:nvPr/>
        </p:nvSpPr>
        <p:spPr>
          <a:xfrm>
            <a:off x="9282216" y="5780453"/>
            <a:ext cx="2176383" cy="545336"/>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702" tIns="38852" rIns="77702" bIns="38852" numCol="1" rtlCol="0" anchor="b" anchorCtr="0" compatLnSpc="1">
            <a:prstTxWarp prst="textNoShape">
              <a:avLst/>
            </a:prstTxWarp>
          </a:bodyPr>
          <a:lstStyle/>
          <a:p>
            <a:pPr defTabSz="776808">
              <a:lnSpc>
                <a:spcPct val="90000"/>
              </a:lnSpc>
            </a:pPr>
            <a:r>
              <a:rPr lang="en-US" dirty="0">
                <a:solidFill>
                  <a:srgbClr val="FFFFFF">
                    <a:alpha val="99000"/>
                  </a:srgbClr>
                </a:solidFill>
              </a:rPr>
              <a:t>Core SDK</a:t>
            </a:r>
          </a:p>
        </p:txBody>
      </p:sp>
      <p:sp>
        <p:nvSpPr>
          <p:cNvPr id="8" name="Rectangle 7"/>
          <p:cNvSpPr/>
          <p:nvPr/>
        </p:nvSpPr>
        <p:spPr>
          <a:xfrm>
            <a:off x="6535158" y="4712848"/>
            <a:ext cx="2176383" cy="908892"/>
          </a:xfrm>
          <a:prstGeom prst="rect">
            <a:avLst/>
          </a:prstGeom>
          <a:solidFill>
            <a:schemeClr val="accent5"/>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PHP Client </a:t>
            </a:r>
            <a:br>
              <a:rPr lang="en-US" dirty="0">
                <a:solidFill>
                  <a:srgbClr val="FFFFFF">
                    <a:alpha val="99000"/>
                  </a:srgbClr>
                </a:solidFill>
              </a:rPr>
            </a:br>
            <a:r>
              <a:rPr lang="en-US" dirty="0">
                <a:solidFill>
                  <a:srgbClr val="FFFFFF">
                    <a:alpha val="99000"/>
                  </a:srgbClr>
                </a:solidFill>
              </a:rPr>
              <a:t>Libraries</a:t>
            </a:r>
          </a:p>
        </p:txBody>
      </p:sp>
      <p:sp>
        <p:nvSpPr>
          <p:cNvPr id="15" name="Rectangle 14"/>
          <p:cNvSpPr/>
          <p:nvPr/>
        </p:nvSpPr>
        <p:spPr>
          <a:xfrm>
            <a:off x="6457430" y="2997132"/>
            <a:ext cx="2331839" cy="3518409"/>
          </a:xfrm>
          <a:prstGeom prst="rect">
            <a:avLst/>
          </a:prstGeom>
          <a:noFill/>
          <a:ln w="12700">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111004" tIns="55502" rIns="111004" bIns="55502" rtlCol="0" anchor="ctr"/>
          <a:lstStyle/>
          <a:p>
            <a:pPr algn="ctr" defTabSz="932549">
              <a:lnSpc>
                <a:spcPct val="90000"/>
              </a:lnSpc>
            </a:pPr>
            <a:endParaRPr lang="en-US">
              <a:solidFill>
                <a:srgbClr val="FFFFFF"/>
              </a:solidFill>
            </a:endParaRPr>
          </a:p>
        </p:txBody>
      </p:sp>
      <p:sp>
        <p:nvSpPr>
          <p:cNvPr id="19" name="TextBox 18"/>
          <p:cNvSpPr txBox="1"/>
          <p:nvPr/>
        </p:nvSpPr>
        <p:spPr>
          <a:xfrm>
            <a:off x="6457430" y="2997134"/>
            <a:ext cx="2331839" cy="441678"/>
          </a:xfrm>
          <a:prstGeom prst="rect">
            <a:avLst/>
          </a:prstGeom>
          <a:noFill/>
        </p:spPr>
        <p:txBody>
          <a:bodyPr wrap="square" lIns="111004" tIns="55502" rIns="111004" bIns="55502" rtlCol="0">
            <a:spAutoFit/>
          </a:bodyPr>
          <a:lstStyle/>
          <a:p>
            <a:pPr algn="ctr" defTabSz="932549">
              <a:lnSpc>
                <a:spcPct val="90000"/>
              </a:lnSpc>
            </a:pPr>
            <a:r>
              <a:rPr lang="en-US" sz="2400" spc="-60" dirty="0">
                <a:solidFill>
                  <a:srgbClr val="FFFFFF">
                    <a:alpha val="99000"/>
                  </a:srgbClr>
                </a:solidFill>
                <a:latin typeface="Segoe UI Light" pitchFamily="34" charset="0"/>
              </a:rPr>
              <a:t>PHP SDK</a:t>
            </a:r>
          </a:p>
        </p:txBody>
      </p:sp>
      <p:sp>
        <p:nvSpPr>
          <p:cNvPr id="27" name="Rectangle 26"/>
          <p:cNvSpPr/>
          <p:nvPr/>
        </p:nvSpPr>
        <p:spPr>
          <a:xfrm>
            <a:off x="6535158" y="5780453"/>
            <a:ext cx="2176383" cy="545336"/>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702" tIns="38852" rIns="77702" bIns="38852" numCol="1" rtlCol="0" anchor="b" anchorCtr="0" compatLnSpc="1">
            <a:prstTxWarp prst="textNoShape">
              <a:avLst/>
            </a:prstTxWarp>
          </a:bodyPr>
          <a:lstStyle/>
          <a:p>
            <a:pPr defTabSz="776808">
              <a:lnSpc>
                <a:spcPct val="90000"/>
              </a:lnSpc>
            </a:pPr>
            <a:r>
              <a:rPr lang="en-US" dirty="0">
                <a:solidFill>
                  <a:srgbClr val="FFFFFF">
                    <a:alpha val="99000"/>
                  </a:srgbClr>
                </a:solidFill>
              </a:rPr>
              <a:t>Core SDK</a:t>
            </a:r>
          </a:p>
        </p:txBody>
      </p:sp>
      <p:sp>
        <p:nvSpPr>
          <p:cNvPr id="3" name="TextBox 2"/>
          <p:cNvSpPr txBox="1"/>
          <p:nvPr/>
        </p:nvSpPr>
        <p:spPr>
          <a:xfrm>
            <a:off x="1005011" y="6515541"/>
            <a:ext cx="4554721" cy="361387"/>
          </a:xfrm>
          <a:prstGeom prst="rect">
            <a:avLst/>
          </a:prstGeom>
          <a:noFill/>
        </p:spPr>
        <p:txBody>
          <a:bodyPr wrap="none" lIns="111004" tIns="55502" rIns="111004" bIns="55502" rtlCol="0">
            <a:spAutoFit/>
          </a:bodyPr>
          <a:lstStyle/>
          <a:p>
            <a:pPr defTabSz="932549">
              <a:lnSpc>
                <a:spcPct val="90000"/>
              </a:lnSpc>
            </a:pPr>
            <a:r>
              <a:rPr lang="en-US" dirty="0" smtClean="0">
                <a:solidFill>
                  <a:srgbClr val="FFFFFF">
                    <a:lumMod val="50000"/>
                    <a:alpha val="99000"/>
                  </a:srgbClr>
                </a:solidFill>
              </a:rPr>
              <a:t>Core SDK = Emulator, Packaging Tools, etc.</a:t>
            </a:r>
            <a:endParaRPr lang="en-US" dirty="0">
              <a:solidFill>
                <a:srgbClr val="FFFFFF">
                  <a:lumMod val="50000"/>
                  <a:alpha val="99000"/>
                </a:srgbClr>
              </a:solidFill>
            </a:endParaRPr>
          </a:p>
        </p:txBody>
      </p:sp>
      <p:sp>
        <p:nvSpPr>
          <p:cNvPr id="4" name="Rectangle 3"/>
          <p:cNvSpPr/>
          <p:nvPr/>
        </p:nvSpPr>
        <p:spPr>
          <a:xfrm>
            <a:off x="3788100" y="4712848"/>
            <a:ext cx="2176383" cy="908892"/>
          </a:xfrm>
          <a:prstGeom prst="rect">
            <a:avLst/>
          </a:prstGeom>
          <a:solidFill>
            <a:schemeClr val="accent5"/>
          </a:soli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Java Client </a:t>
            </a:r>
            <a:br>
              <a:rPr lang="en-US" dirty="0">
                <a:solidFill>
                  <a:srgbClr val="FFFFFF">
                    <a:alpha val="99000"/>
                  </a:srgbClr>
                </a:solidFill>
              </a:rPr>
            </a:br>
            <a:r>
              <a:rPr lang="en-US" dirty="0">
                <a:solidFill>
                  <a:srgbClr val="FFFFFF">
                    <a:alpha val="99000"/>
                  </a:srgbClr>
                </a:solidFill>
              </a:rPr>
              <a:t>Libraries</a:t>
            </a:r>
          </a:p>
        </p:txBody>
      </p:sp>
      <p:sp>
        <p:nvSpPr>
          <p:cNvPr id="11" name="Rectangle 10"/>
          <p:cNvSpPr/>
          <p:nvPr/>
        </p:nvSpPr>
        <p:spPr>
          <a:xfrm>
            <a:off x="3710372" y="2997132"/>
            <a:ext cx="2331839" cy="3518409"/>
          </a:xfrm>
          <a:prstGeom prst="rect">
            <a:avLst/>
          </a:prstGeom>
          <a:noFill/>
          <a:ln w="12700">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111004" tIns="55502" rIns="111004" bIns="55502" rtlCol="0" anchor="ctr"/>
          <a:lstStyle/>
          <a:p>
            <a:pPr algn="ctr" defTabSz="932549">
              <a:lnSpc>
                <a:spcPct val="90000"/>
              </a:lnSpc>
            </a:pPr>
            <a:endParaRPr lang="en-US">
              <a:solidFill>
                <a:srgbClr val="FFFFFF"/>
              </a:solidFill>
            </a:endParaRPr>
          </a:p>
        </p:txBody>
      </p:sp>
      <p:sp>
        <p:nvSpPr>
          <p:cNvPr id="16" name="TextBox 15"/>
          <p:cNvSpPr txBox="1"/>
          <p:nvPr/>
        </p:nvSpPr>
        <p:spPr>
          <a:xfrm>
            <a:off x="3710372" y="3004513"/>
            <a:ext cx="2331839" cy="441678"/>
          </a:xfrm>
          <a:prstGeom prst="rect">
            <a:avLst/>
          </a:prstGeom>
          <a:noFill/>
        </p:spPr>
        <p:txBody>
          <a:bodyPr wrap="square" lIns="111004" tIns="55502" rIns="111004" bIns="55502" rtlCol="0">
            <a:spAutoFit/>
          </a:bodyPr>
          <a:lstStyle/>
          <a:p>
            <a:pPr algn="ctr" defTabSz="932549">
              <a:lnSpc>
                <a:spcPct val="90000"/>
              </a:lnSpc>
            </a:pPr>
            <a:r>
              <a:rPr lang="en-US" sz="2400" spc="-60" dirty="0">
                <a:solidFill>
                  <a:srgbClr val="FFFFFF">
                    <a:alpha val="99000"/>
                  </a:srgbClr>
                </a:solidFill>
                <a:latin typeface="Segoe UI Light" pitchFamily="34" charset="0"/>
              </a:rPr>
              <a:t>Java SDK</a:t>
            </a:r>
          </a:p>
        </p:txBody>
      </p:sp>
      <p:sp>
        <p:nvSpPr>
          <p:cNvPr id="29" name="Rectangle 28"/>
          <p:cNvSpPr/>
          <p:nvPr/>
        </p:nvSpPr>
        <p:spPr>
          <a:xfrm>
            <a:off x="3788100" y="5780453"/>
            <a:ext cx="2176383" cy="545336"/>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702" tIns="38852" rIns="77702" bIns="38852" numCol="1" rtlCol="0" anchor="b" anchorCtr="0" compatLnSpc="1">
            <a:prstTxWarp prst="textNoShape">
              <a:avLst/>
            </a:prstTxWarp>
          </a:bodyPr>
          <a:lstStyle/>
          <a:p>
            <a:pPr defTabSz="776808">
              <a:lnSpc>
                <a:spcPct val="90000"/>
              </a:lnSpc>
            </a:pPr>
            <a:r>
              <a:rPr lang="en-US" dirty="0">
                <a:solidFill>
                  <a:srgbClr val="FFFFFF">
                    <a:alpha val="99000"/>
                  </a:srgbClr>
                </a:solidFill>
              </a:rPr>
              <a:t>Core SDK</a:t>
            </a:r>
          </a:p>
        </p:txBody>
      </p:sp>
      <p:sp>
        <p:nvSpPr>
          <p:cNvPr id="6" name="Rectangle 5"/>
          <p:cNvSpPr/>
          <p:nvPr/>
        </p:nvSpPr>
        <p:spPr bwMode="auto">
          <a:xfrm>
            <a:off x="3788100" y="3765158"/>
            <a:ext cx="2176383" cy="77716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702" tIns="38852" rIns="77702" bIns="38852" numCol="1" rtlCol="0" anchor="b" anchorCtr="0" compatLnSpc="1">
            <a:prstTxWarp prst="textNoShape">
              <a:avLst/>
            </a:prstTxWarp>
          </a:bodyPr>
          <a:lstStyle/>
          <a:p>
            <a:pPr defTabSz="776808" fontAlgn="base">
              <a:lnSpc>
                <a:spcPct val="90000"/>
              </a:lnSpc>
              <a:spcBef>
                <a:spcPct val="0"/>
              </a:spcBef>
              <a:spcAft>
                <a:spcPct val="0"/>
              </a:spcAft>
            </a:pPr>
            <a:r>
              <a:rPr lang="en-US" dirty="0">
                <a:solidFill>
                  <a:srgbClr val="FFFFFF">
                    <a:alpha val="99000"/>
                  </a:srgbClr>
                </a:solidFill>
              </a:rPr>
              <a:t>Eclipse Tooling</a:t>
            </a:r>
          </a:p>
        </p:txBody>
      </p:sp>
      <p:grpSp>
        <p:nvGrpSpPr>
          <p:cNvPr id="22" name="Group 21"/>
          <p:cNvGrpSpPr/>
          <p:nvPr/>
        </p:nvGrpSpPr>
        <p:grpSpPr>
          <a:xfrm>
            <a:off x="965454" y="798046"/>
            <a:ext cx="10580551" cy="821058"/>
            <a:chOff x="1135770" y="938963"/>
            <a:chExt cx="12447072" cy="966038"/>
          </a:xfrm>
        </p:grpSpPr>
        <p:sp>
          <p:nvSpPr>
            <p:cNvPr id="23" name="Rectangle 22"/>
            <p:cNvSpPr/>
            <p:nvPr/>
          </p:nvSpPr>
          <p:spPr bwMode="auto">
            <a:xfrm>
              <a:off x="1135770" y="938963"/>
              <a:ext cx="12447072" cy="966038"/>
            </a:xfrm>
            <a:prstGeom prst="rect">
              <a:avLst/>
            </a:prstGeom>
            <a:solidFill>
              <a:srgbClr val="00A1DA"/>
            </a:solidFill>
            <a:ln w="9525" cap="flat" cmpd="sng" algn="ctr">
              <a:noFill/>
              <a:prstDash val="solid"/>
            </a:ln>
            <a:effectLst/>
          </p:spPr>
          <p:txBody>
            <a:bodyPr lIns="261154" tIns="130578" rIns="261154" bIns="261154" rtlCol="0" anchor="b" anchorCtr="0"/>
            <a:lstStyle/>
            <a:p>
              <a:pPr algn="r" defTabSz="1479558"/>
              <a:endParaRPr lang="en-US" sz="2500" dirty="0">
                <a:solidFill>
                  <a:srgbClr val="000000">
                    <a:alpha val="99000"/>
                  </a:srgbClr>
                </a:solidFill>
                <a:ea typeface="Segoe UI" pitchFamily="34" charset="0"/>
                <a:cs typeface="Segoe UI" pitchFamily="34" charset="0"/>
              </a:endParaRPr>
            </a:p>
          </p:txBody>
        </p:sp>
        <p:pic>
          <p:nvPicPr>
            <p:cNvPr id="24" name="Picture 4" descr="http://www.jbase.com/new/products/images/java.png"/>
            <p:cNvPicPr>
              <a:picLocks noChangeAspect="1" noChangeArrowheads="1"/>
            </p:cNvPicPr>
            <p:nvPr/>
          </p:nvPicPr>
          <p:blipFill>
            <a:blip r:embed="rId3" cstate="print">
              <a:lum bright="100000" contrast="100000"/>
            </a:blip>
            <a:srcRect/>
            <a:stretch>
              <a:fillRect/>
            </a:stretch>
          </p:blipFill>
          <p:spPr bwMode="auto">
            <a:xfrm>
              <a:off x="6006301" y="1058936"/>
              <a:ext cx="389257" cy="726092"/>
            </a:xfrm>
            <a:prstGeom prst="rect">
              <a:avLst/>
            </a:prstGeom>
            <a:noFill/>
          </p:spPr>
        </p:pic>
        <p:pic>
          <p:nvPicPr>
            <p:cNvPr id="25" name="Picture 24" descr="PHP.png"/>
            <p:cNvPicPr>
              <a:picLocks noChangeAspect="1"/>
            </p:cNvPicPr>
            <p:nvPr/>
          </p:nvPicPr>
          <p:blipFill>
            <a:blip r:embed="rId4" cstate="print"/>
            <a:stretch>
              <a:fillRect/>
            </a:stretch>
          </p:blipFill>
          <p:spPr>
            <a:xfrm>
              <a:off x="7551481" y="1122599"/>
              <a:ext cx="1138768" cy="598766"/>
            </a:xfrm>
            <a:prstGeom prst="rect">
              <a:avLst/>
            </a:prstGeom>
            <a:noFill/>
          </p:spPr>
        </p:pic>
        <p:pic>
          <p:nvPicPr>
            <p:cNvPr id="28" name="Picture 2" descr="https://mediabank.partners.extranet.microsoft.com/Assets/Active/M-Q/Microsoft_.NET/Microsoft_NET_ADO_.NET/Logos+Logotypes/NET-ADO_bL.png"/>
            <p:cNvPicPr>
              <a:picLocks noChangeAspect="1" noChangeArrowheads="1"/>
            </p:cNvPicPr>
            <p:nvPr/>
          </p:nvPicPr>
          <p:blipFill>
            <a:blip r:embed="rId5" cstate="print">
              <a:lum bright="100000" contrast="100000"/>
              <a:alphaModFix/>
            </a:blip>
            <a:srcRect r="31488"/>
            <a:stretch>
              <a:fillRect/>
            </a:stretch>
          </p:blipFill>
          <p:spPr bwMode="auto">
            <a:xfrm>
              <a:off x="2714232" y="1113373"/>
              <a:ext cx="2136146" cy="617218"/>
            </a:xfrm>
            <a:prstGeom prst="rect">
              <a:avLst/>
            </a:prstGeom>
            <a:noFill/>
          </p:spPr>
        </p:pic>
        <p:pic>
          <p:nvPicPr>
            <p:cNvPr id="30" name="Picture 29"/>
            <p:cNvPicPr>
              <a:picLocks noChangeAspect="1"/>
            </p:cNvPicPr>
            <p:nvPr/>
          </p:nvPicPr>
          <p:blipFill>
            <a:blip r:embed="rId6">
              <a:biLevel thresh="25000"/>
              <a:extLst>
                <a:ext uri="{BEBA8EAE-BF5A-486C-A8C5-ECC9F3942E4B}">
                  <a14:imgProps xmlns:a14="http://schemas.microsoft.com/office/drawing/2010/main">
                    <a14:imgLayer r:embed="rId7">
                      <a14:imgEffect>
                        <a14:colorTemperature colorTemp="10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9846173" y="1162431"/>
              <a:ext cx="1964168" cy="519102"/>
            </a:xfrm>
            <a:prstGeom prst="rect">
              <a:avLst/>
            </a:prstGeom>
          </p:spPr>
        </p:pic>
      </p:grpSp>
    </p:spTree>
    <p:extLst>
      <p:ext uri="{BB962C8B-B14F-4D97-AF65-F5344CB8AC3E}">
        <p14:creationId xmlns:p14="http://schemas.microsoft.com/office/powerpoint/2010/main" val="737569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1)">
                                      <p:cBhvr>
                                        <p:cTn id="33" dur="2000"/>
                                        <p:tgtEl>
                                          <p:spTgt spid="11"/>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heel(1)">
                                      <p:cBhvr>
                                        <p:cTn id="55" dur="2000"/>
                                        <p:tgtEl>
                                          <p:spTgt spid="15"/>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25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heel(1)">
                                      <p:cBhvr>
                                        <p:cTn id="72" dur="2000"/>
                                        <p:tgtEl>
                                          <p:spTgt spid="14"/>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1000"/>
                                        <p:tgtEl>
                                          <p:spTgt spid="7"/>
                                        </p:tgtEl>
                                      </p:cBhvr>
                                    </p:animEffect>
                                    <p:anim calcmode="lin" valueType="num">
                                      <p:cBhvr>
                                        <p:cTn id="76" dur="1000" fill="hold"/>
                                        <p:tgtEl>
                                          <p:spTgt spid="7"/>
                                        </p:tgtEl>
                                        <p:attrNameLst>
                                          <p:attrName>ppt_x</p:attrName>
                                        </p:attrNameLst>
                                      </p:cBhvr>
                                      <p:tavLst>
                                        <p:tav tm="0">
                                          <p:val>
                                            <p:strVal val="#ppt_x"/>
                                          </p:val>
                                        </p:tav>
                                        <p:tav tm="100000">
                                          <p:val>
                                            <p:strVal val="#ppt_x"/>
                                          </p:val>
                                        </p:tav>
                                      </p:tavLst>
                                    </p:anim>
                                    <p:anim calcmode="lin" valueType="num">
                                      <p:cBhvr>
                                        <p:cTn id="77" dur="1000" fill="hold"/>
                                        <p:tgtEl>
                                          <p:spTgt spid="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1000"/>
                                        <p:tgtEl>
                                          <p:spTgt spid="26"/>
                                        </p:tgtEl>
                                      </p:cBhvr>
                                    </p:animEffect>
                                    <p:anim calcmode="lin" valueType="num">
                                      <p:cBhvr>
                                        <p:cTn id="81" dur="1000" fill="hold"/>
                                        <p:tgtEl>
                                          <p:spTgt spid="26"/>
                                        </p:tgtEl>
                                        <p:attrNameLst>
                                          <p:attrName>ppt_x</p:attrName>
                                        </p:attrNameLst>
                                      </p:cBhvr>
                                      <p:tavLst>
                                        <p:tav tm="0">
                                          <p:val>
                                            <p:strVal val="#ppt_x"/>
                                          </p:val>
                                        </p:tav>
                                        <p:tav tm="100000">
                                          <p:val>
                                            <p:strVal val="#ppt_x"/>
                                          </p:val>
                                        </p:tav>
                                      </p:tavLst>
                                    </p:anim>
                                    <p:anim calcmode="lin" valueType="num">
                                      <p:cBhvr>
                                        <p:cTn id="82" dur="1000" fill="hold"/>
                                        <p:tgtEl>
                                          <p:spTgt spid="26"/>
                                        </p:tgtEl>
                                        <p:attrNameLst>
                                          <p:attrName>ppt_y</p:attrName>
                                        </p:attrNameLst>
                                      </p:cBhvr>
                                      <p:tavLst>
                                        <p:tav tm="0">
                                          <p:val>
                                            <p:strVal val="#ppt_y+.1"/>
                                          </p:val>
                                        </p:tav>
                                        <p:tav tm="100000">
                                          <p:val>
                                            <p:strVal val="#ppt_y"/>
                                          </p:val>
                                        </p:tav>
                                      </p:tavLst>
                                    </p:anim>
                                  </p:childTnLst>
                                </p:cTn>
                              </p:par>
                            </p:childTnLst>
                          </p:cTn>
                        </p:par>
                        <p:par>
                          <p:cTn id="83" fill="hold">
                            <p:stCondLst>
                              <p:cond delay="8500"/>
                            </p:stCondLst>
                            <p:childTnLst>
                              <p:par>
                                <p:cTn id="84" presetID="10" presetClass="entr" presetSubtype="0" fill="hold" grpId="0" nodeType="afterEffect">
                                  <p:stCondLst>
                                    <p:cond delay="0"/>
                                  </p:stCondLst>
                                  <p:childTnLst>
                                    <p:set>
                                      <p:cBhvr>
                                        <p:cTn id="85" dur="1" fill="hold">
                                          <p:stCondLst>
                                            <p:cond delay="0"/>
                                          </p:stCondLst>
                                        </p:cTn>
                                        <p:tgtEl>
                                          <p:spTgt spid="3"/>
                                        </p:tgtEl>
                                        <p:attrNameLst>
                                          <p:attrName>style.visibility</p:attrName>
                                        </p:attrNameLst>
                                      </p:cBhvr>
                                      <p:to>
                                        <p:strVal val="visible"/>
                                      </p:to>
                                    </p:set>
                                    <p:animEffect transition="in" filter="fade">
                                      <p:cBhvr>
                                        <p:cTn id="8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P spid="17" grpId="0"/>
      <p:bldP spid="9" grpId="0" animBg="1"/>
      <p:bldP spid="7" grpId="0" animBg="1"/>
      <p:bldP spid="14" grpId="0" animBg="1"/>
      <p:bldP spid="18" grpId="0"/>
      <p:bldP spid="26" grpId="0" animBg="1"/>
      <p:bldP spid="8" grpId="0" animBg="1"/>
      <p:bldP spid="15" grpId="0" animBg="1"/>
      <p:bldP spid="19" grpId="0"/>
      <p:bldP spid="27" grpId="0" animBg="1"/>
      <p:bldP spid="3" grpId="0"/>
      <p:bldP spid="4" grpId="0" animBg="1"/>
      <p:bldP spid="11" grpId="0" animBg="1"/>
      <p:bldP spid="16" grpId="0"/>
      <p:bldP spid="29"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30" y="2955352"/>
            <a:ext cx="5416766" cy="3133201"/>
          </a:xfrm>
          <a:prstGeom prst="rect">
            <a:avLst/>
          </a:prstGeom>
        </p:spPr>
      </p:pic>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267251" y="3255907"/>
            <a:ext cx="3602147" cy="223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Get Started</a:t>
            </a:r>
            <a:endParaRPr lang="en-US" dirty="0"/>
          </a:p>
        </p:txBody>
      </p:sp>
      <p:sp>
        <p:nvSpPr>
          <p:cNvPr id="3" name="Content Placeholder 2"/>
          <p:cNvSpPr>
            <a:spLocks noGrp="1"/>
          </p:cNvSpPr>
          <p:nvPr>
            <p:ph idx="4294967295"/>
          </p:nvPr>
        </p:nvSpPr>
        <p:spPr>
          <a:xfrm>
            <a:off x="1060450" y="1476375"/>
            <a:ext cx="11376025" cy="2301875"/>
          </a:xfrm>
          <a:prstGeom prst="rect">
            <a:avLst/>
          </a:prstGeom>
        </p:spPr>
        <p:txBody>
          <a:bodyPr lIns="77724" tIns="38862" rIns="77724" bIns="38862"/>
          <a:lstStyle/>
          <a:p>
            <a:pPr marL="0" indent="0">
              <a:buNone/>
            </a:pPr>
            <a:r>
              <a:rPr lang="en-US" sz="7300" spc="-102" dirty="0">
                <a:solidFill>
                  <a:srgbClr val="FFFFFF">
                    <a:alpha val="99000"/>
                  </a:srgbClr>
                </a:solidFill>
                <a:latin typeface="Segoe UI Light" pitchFamily="34" charset="0"/>
              </a:rPr>
              <a:t>http://WindowsAzure.com</a:t>
            </a:r>
          </a:p>
          <a:p>
            <a:endParaRPr lang="en-US" sz="7300" dirty="0"/>
          </a:p>
        </p:txBody>
      </p:sp>
    </p:spTree>
    <p:extLst>
      <p:ext uri="{BB962C8B-B14F-4D97-AF65-F5344CB8AC3E}">
        <p14:creationId xmlns:p14="http://schemas.microsoft.com/office/powerpoint/2010/main" val="260631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571500" indent="-571500">
              <a:buFont typeface="Arial" pitchFamily="34" charset="0"/>
              <a:buChar char="•"/>
            </a:pPr>
            <a:r>
              <a:rPr lang="en-US" sz="3200" dirty="0">
                <a:solidFill>
                  <a:schemeClr val="tx1">
                    <a:alpha val="99000"/>
                  </a:schemeClr>
                </a:solidFill>
              </a:rPr>
              <a:t>Storage team blogs @ http://blogs.msdn.com/b/windowsazurestorage/</a:t>
            </a:r>
            <a:endParaRPr lang="en-US" sz="3200" dirty="0" smtClean="0"/>
          </a:p>
          <a:p>
            <a:pPr marL="571500" indent="-571500">
              <a:buFont typeface="Arial" pitchFamily="34" charset="0"/>
              <a:buChar char="•"/>
            </a:pPr>
            <a:r>
              <a:rPr lang="en-US" sz="3200" dirty="0">
                <a:solidFill>
                  <a:schemeClr val="tx1">
                    <a:alpha val="99000"/>
                  </a:schemeClr>
                </a:solidFill>
              </a:rPr>
              <a:t>Getting Started  @ https://www.windowsazure.com/en-us/develop/overview/</a:t>
            </a:r>
            <a:endParaRPr lang="en-US" sz="3200" dirty="0" smtClean="0"/>
          </a:p>
          <a:p>
            <a:pPr marL="571500" indent="-571500">
              <a:buFont typeface="Arial" pitchFamily="34" charset="0"/>
              <a:buChar char="•"/>
            </a:pPr>
            <a:r>
              <a:rPr lang="en-US" sz="3200" dirty="0">
                <a:solidFill>
                  <a:schemeClr val="tx1">
                    <a:alpha val="99000"/>
                  </a:schemeClr>
                </a:solidFill>
              </a:rPr>
              <a:t>Pricing information @ </a:t>
            </a:r>
            <a:r>
              <a:rPr lang="en-US" sz="3200" dirty="0">
                <a:solidFill>
                  <a:schemeClr val="tx1">
                    <a:alpha val="99000"/>
                  </a:schemeClr>
                </a:solidFill>
                <a:hlinkClick r:id="rId2"/>
              </a:rPr>
              <a:t>https://www.windowsazure.com/en-us/pricing/details</a:t>
            </a:r>
            <a:r>
              <a:rPr lang="en-US" sz="3200" dirty="0" smtClean="0">
                <a:solidFill>
                  <a:schemeClr val="tx1">
                    <a:alpha val="99000"/>
                  </a:schemeClr>
                </a:solidFill>
                <a:hlinkClick r:id="rId2"/>
              </a:rPr>
              <a:t>/</a:t>
            </a:r>
            <a:endParaRPr lang="en-US" sz="3200" dirty="0" smtClean="0">
              <a:solidFill>
                <a:schemeClr val="tx1">
                  <a:alpha val="99000"/>
                </a:schemeClr>
              </a:solidFill>
            </a:endParaRPr>
          </a:p>
          <a:p>
            <a:pPr marL="571500" indent="-571500"/>
            <a:r>
              <a:rPr lang="en-US" sz="3200" dirty="0" smtClean="0"/>
              <a:t>Advanced Storage Topics (Build 2012) http</a:t>
            </a:r>
            <a:r>
              <a:rPr lang="en-US" sz="3200" dirty="0"/>
              <a:t>://channel9.msdn.com/Events/Build/2012/4-004</a:t>
            </a:r>
          </a:p>
        </p:txBody>
      </p:sp>
      <p:sp>
        <p:nvSpPr>
          <p:cNvPr id="4" name="Title 3"/>
          <p:cNvSpPr>
            <a:spLocks noGrp="1"/>
          </p:cNvSpPr>
          <p:nvPr>
            <p:ph type="title"/>
          </p:nvPr>
        </p:nvSpPr>
        <p:spPr/>
        <p:txBody>
          <a:bodyPr/>
          <a:lstStyle/>
          <a:p>
            <a:r>
              <a:rPr lang="en-US" sz="6600" dirty="0" smtClean="0"/>
              <a:t>Resources</a:t>
            </a:r>
            <a:endParaRPr lang="en-US" sz="6600" dirty="0"/>
          </a:p>
        </p:txBody>
      </p:sp>
    </p:spTree>
    <p:extLst>
      <p:ext uri="{BB962C8B-B14F-4D97-AF65-F5344CB8AC3E}">
        <p14:creationId xmlns:p14="http://schemas.microsoft.com/office/powerpoint/2010/main" val="247239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95630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31270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42257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3124199" cy="4468916"/>
          </a:xfrm>
        </p:spPr>
        <p:txBody>
          <a:bodyPr/>
          <a:lstStyle/>
          <a:p>
            <a:r>
              <a:rPr lang="en-US" sz="3200" dirty="0" smtClean="0"/>
              <a:t>Windows in the Cloud</a:t>
            </a:r>
          </a:p>
          <a:p>
            <a:r>
              <a:rPr lang="en-US" sz="3200" dirty="0" smtClean="0"/>
              <a:t>Services for multiple application models</a:t>
            </a:r>
          </a:p>
          <a:p>
            <a:r>
              <a:rPr lang="en-US" sz="3200" dirty="0" smtClean="0"/>
              <a:t>Rock solid, always on</a:t>
            </a:r>
          </a:p>
          <a:p>
            <a:endParaRPr lang="en-US" sz="3200" dirty="0"/>
          </a:p>
        </p:txBody>
      </p:sp>
      <p:sp>
        <p:nvSpPr>
          <p:cNvPr id="3" name="Title 2"/>
          <p:cNvSpPr>
            <a:spLocks noGrp="1"/>
          </p:cNvSpPr>
          <p:nvPr>
            <p:ph type="title"/>
          </p:nvPr>
        </p:nvSpPr>
        <p:spPr/>
        <p:txBody>
          <a:bodyPr/>
          <a:lstStyle/>
          <a:p>
            <a:r>
              <a:rPr lang="en-US" dirty="0" smtClean="0"/>
              <a:t>What is Windows Azure?</a:t>
            </a:r>
            <a:endParaRPr lang="en-US" dirty="0"/>
          </a:p>
        </p:txBody>
      </p:sp>
      <p:sp>
        <p:nvSpPr>
          <p:cNvPr id="4" name="Rectangle 3"/>
          <p:cNvSpPr/>
          <p:nvPr/>
        </p:nvSpPr>
        <p:spPr bwMode="auto">
          <a:xfrm>
            <a:off x="6426810" y="5278425"/>
            <a:ext cx="2826327" cy="946309"/>
          </a:xfrm>
          <a:prstGeom prst="rect">
            <a:avLst/>
          </a:prstGeom>
          <a:solidFill>
            <a:srgbClr val="9B07B9"/>
          </a:solidFill>
          <a:ln w="9525" cap="flat" cmpd="sng" algn="ctr">
            <a:noFill/>
            <a:prstDash val="solid"/>
            <a:headEnd type="none" w="med" len="med"/>
            <a:tailEnd type="none" w="med" len="med"/>
          </a:ln>
          <a:effectLst/>
        </p:spPr>
        <p:txBody>
          <a:bodyPr vert="horz" wrap="square" lIns="182775" tIns="182775" rIns="91388" bIns="45690" numCol="1" rtlCol="0" anchor="ctr" anchorCtr="1" compatLnSpc="1">
            <a:prstTxWarp prst="textNoShape">
              <a:avLst/>
            </a:prstTxWarp>
          </a:bodyPr>
          <a:lstStyle/>
          <a:p>
            <a:pPr defTabSz="1096920">
              <a:lnSpc>
                <a:spcPct val="90000"/>
              </a:lnSpc>
              <a:buSzPct val="90000"/>
            </a:pPr>
            <a:r>
              <a:rPr lang="en-US" sz="2900" dirty="0">
                <a:gradFill>
                  <a:gsLst>
                    <a:gs pos="85000">
                      <a:srgbClr val="FFFFFF"/>
                    </a:gs>
                    <a:gs pos="0">
                      <a:srgbClr val="FFFFFF"/>
                    </a:gs>
                  </a:gsLst>
                  <a:lin ang="5400000" scaled="0"/>
                </a:gradFill>
              </a:rPr>
              <a:t>PaaS</a:t>
            </a:r>
          </a:p>
        </p:txBody>
      </p:sp>
      <p:sp>
        <p:nvSpPr>
          <p:cNvPr id="5" name="Rectangle 4"/>
          <p:cNvSpPr/>
          <p:nvPr/>
        </p:nvSpPr>
        <p:spPr bwMode="auto">
          <a:xfrm>
            <a:off x="9333918" y="5278425"/>
            <a:ext cx="2826327" cy="946309"/>
          </a:xfrm>
          <a:prstGeom prst="rect">
            <a:avLst/>
          </a:prstGeom>
          <a:solidFill>
            <a:srgbClr val="8CC600"/>
          </a:solidFill>
          <a:ln w="9525" cap="flat" cmpd="sng" algn="ctr">
            <a:noFill/>
            <a:prstDash val="solid"/>
            <a:headEnd type="none" w="med" len="med"/>
            <a:tailEnd type="none" w="med" len="med"/>
          </a:ln>
          <a:effectLst/>
        </p:spPr>
        <p:txBody>
          <a:bodyPr vert="horz" wrap="square" lIns="182775" tIns="182775" rIns="91388" bIns="45690" numCol="1" rtlCol="0" anchor="ctr" anchorCtr="1" compatLnSpc="1">
            <a:prstTxWarp prst="textNoShape">
              <a:avLst/>
            </a:prstTxWarp>
          </a:bodyPr>
          <a:lstStyle/>
          <a:p>
            <a:pPr defTabSz="1096920">
              <a:lnSpc>
                <a:spcPct val="90000"/>
              </a:lnSpc>
              <a:buSzPct val="90000"/>
            </a:pPr>
            <a:r>
              <a:rPr lang="en-US" sz="2900" dirty="0">
                <a:gradFill>
                  <a:gsLst>
                    <a:gs pos="85000">
                      <a:srgbClr val="FFFFFF"/>
                    </a:gs>
                    <a:gs pos="0">
                      <a:srgbClr val="FFFFFF"/>
                    </a:gs>
                  </a:gsLst>
                  <a:lin ang="5400000" scaled="0"/>
                </a:gradFill>
              </a:rPr>
              <a:t>SaaS</a:t>
            </a:r>
          </a:p>
        </p:txBody>
      </p:sp>
      <p:sp>
        <p:nvSpPr>
          <p:cNvPr id="6" name="Rectangle 5"/>
          <p:cNvSpPr/>
          <p:nvPr/>
        </p:nvSpPr>
        <p:spPr bwMode="auto">
          <a:xfrm>
            <a:off x="6424035" y="1710775"/>
            <a:ext cx="2826327" cy="3480433"/>
          </a:xfrm>
          <a:prstGeom prst="rect">
            <a:avLst/>
          </a:prstGeom>
          <a:solidFill>
            <a:srgbClr val="9B07B9"/>
          </a:solidFill>
          <a:ln w="9525" cap="flat" cmpd="sng" algn="ctr">
            <a:noFill/>
            <a:prstDash val="solid"/>
            <a:headEnd type="none" w="med" len="med"/>
            <a:tailEnd type="none" w="med" len="med"/>
          </a:ln>
          <a:effectLst/>
        </p:spPr>
        <p:txBody>
          <a:bodyPr vert="horz" wrap="square" lIns="182775" tIns="182775" rIns="91388" bIns="45690" numCol="1" rtlCol="0" anchor="t" anchorCtr="0" compatLnSpc="1">
            <a:prstTxWarp prst="textNoShape">
              <a:avLst/>
            </a:prstTxWarp>
          </a:bodyPr>
          <a:lstStyle/>
          <a:p>
            <a:pPr defTabSz="1096920">
              <a:lnSpc>
                <a:spcPct val="90000"/>
              </a:lnSpc>
              <a:buSzPct val="90000"/>
            </a:pPr>
            <a:endParaRPr lang="en-US" sz="2900" dirty="0">
              <a:gradFill>
                <a:gsLst>
                  <a:gs pos="85000">
                    <a:srgbClr val="FFFFFF"/>
                  </a:gs>
                  <a:gs pos="0">
                    <a:srgbClr val="FFFFFF"/>
                  </a:gs>
                </a:gsLst>
                <a:lin ang="5400000" scaled="0"/>
              </a:gradFill>
            </a:endParaRPr>
          </a:p>
        </p:txBody>
      </p:sp>
      <p:sp>
        <p:nvSpPr>
          <p:cNvPr id="7" name="Rectangle 6"/>
          <p:cNvSpPr/>
          <p:nvPr/>
        </p:nvSpPr>
        <p:spPr bwMode="auto">
          <a:xfrm>
            <a:off x="9331143" y="1710775"/>
            <a:ext cx="2826327" cy="3480433"/>
          </a:xfrm>
          <a:prstGeom prst="rect">
            <a:avLst/>
          </a:prstGeom>
          <a:solidFill>
            <a:srgbClr val="8CC600"/>
          </a:solidFill>
          <a:ln w="9525" cap="flat" cmpd="sng" algn="ctr">
            <a:noFill/>
            <a:prstDash val="solid"/>
            <a:headEnd type="none" w="med" len="med"/>
            <a:tailEnd type="none" w="med" len="med"/>
          </a:ln>
          <a:effectLst/>
        </p:spPr>
        <p:txBody>
          <a:bodyPr vert="horz" wrap="square" lIns="182775" tIns="182775" rIns="91388" bIns="45690" numCol="1" rtlCol="0" anchor="t" anchorCtr="0" compatLnSpc="1">
            <a:prstTxWarp prst="textNoShape">
              <a:avLst/>
            </a:prstTxWarp>
          </a:bodyPr>
          <a:lstStyle/>
          <a:p>
            <a:pPr defTabSz="1096920">
              <a:lnSpc>
                <a:spcPct val="90000"/>
              </a:lnSpc>
              <a:buSzPct val="90000"/>
            </a:pPr>
            <a:endParaRPr lang="en-US" sz="2900" dirty="0">
              <a:gradFill>
                <a:gsLst>
                  <a:gs pos="85000">
                    <a:srgbClr val="FFFFFF"/>
                  </a:gs>
                  <a:gs pos="0">
                    <a:srgbClr val="FFFFFF"/>
                  </a:gs>
                </a:gsLst>
                <a:lin ang="5400000" scaled="0"/>
              </a:gradFill>
            </a:endParaRPr>
          </a:p>
        </p:txBody>
      </p:sp>
      <p:grpSp>
        <p:nvGrpSpPr>
          <p:cNvPr id="8" name="Group 7"/>
          <p:cNvGrpSpPr/>
          <p:nvPr/>
        </p:nvGrpSpPr>
        <p:grpSpPr>
          <a:xfrm>
            <a:off x="6838016" y="1677968"/>
            <a:ext cx="2113909" cy="3332674"/>
            <a:chOff x="8104633" y="2874661"/>
            <a:chExt cx="2113909" cy="3332674"/>
          </a:xfrm>
        </p:grpSpPr>
        <p:sp>
          <p:nvSpPr>
            <p:cNvPr id="9" name="Isosceles Triangle 8"/>
            <p:cNvSpPr/>
            <p:nvPr/>
          </p:nvSpPr>
          <p:spPr bwMode="auto">
            <a:xfrm rot="10800000">
              <a:off x="8355713" y="4165941"/>
              <a:ext cx="1061647" cy="1329862"/>
            </a:xfrm>
            <a:prstGeom prst="triangle">
              <a:avLst>
                <a:gd name="adj" fmla="val 0"/>
              </a:avLst>
            </a:prstGeom>
            <a:solidFill>
              <a:schemeClr val="accent6">
                <a:lumMod val="7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81"/>
              <a:endParaRPr lang="en-US"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2" cstate="print">
              <a:lum bright="100000" contrast="100000"/>
            </a:blip>
            <a:stretch>
              <a:fillRect/>
            </a:stretch>
          </p:blipFill>
          <p:spPr>
            <a:xfrm>
              <a:off x="8104633" y="4947463"/>
              <a:ext cx="2113909" cy="1259872"/>
            </a:xfrm>
            <a:prstGeom prst="rect">
              <a:avLst/>
            </a:prstGeom>
            <a:noFill/>
            <a:ln>
              <a:noFill/>
            </a:ln>
            <a:effectLst/>
          </p:spPr>
        </p:pic>
        <p:pic>
          <p:nvPicPr>
            <p:cNvPr id="11" name="Picture 10" descr="\\MAGNUM\Projects\Microsoft\Cloud Power FY12\Design\ICONS_PNG\Application.png"/>
            <p:cNvPicPr>
              <a:picLocks noChangeAspect="1" noChangeArrowheads="1"/>
            </p:cNvPicPr>
            <p:nvPr/>
          </p:nvPicPr>
          <p:blipFill>
            <a:blip r:embed="rId3" cstate="print">
              <a:lum bright="100000"/>
            </a:blip>
            <a:srcRect/>
            <a:stretch>
              <a:fillRect/>
            </a:stretch>
          </p:blipFill>
          <p:spPr bwMode="auto">
            <a:xfrm>
              <a:off x="8104633" y="2874661"/>
              <a:ext cx="1563808" cy="1563400"/>
            </a:xfrm>
            <a:prstGeom prst="rect">
              <a:avLst/>
            </a:prstGeom>
            <a:noFill/>
          </p:spPr>
        </p:pic>
      </p:grpSp>
      <p:grpSp>
        <p:nvGrpSpPr>
          <p:cNvPr id="12" name="Group 11"/>
          <p:cNvGrpSpPr/>
          <p:nvPr/>
        </p:nvGrpSpPr>
        <p:grpSpPr>
          <a:xfrm>
            <a:off x="9706096" y="1871531"/>
            <a:ext cx="2113909" cy="3139117"/>
            <a:chOff x="10948236" y="3048621"/>
            <a:chExt cx="2113909" cy="3139117"/>
          </a:xfrm>
        </p:grpSpPr>
        <p:pic>
          <p:nvPicPr>
            <p:cNvPr id="13" name="Picture 2" descr="\\MAGNUM\Projects\Microsoft\Cloud Power FY12\Design\Icons\PNGs\Web.png"/>
            <p:cNvPicPr>
              <a:picLocks noChangeAspect="1" noChangeArrowheads="1"/>
            </p:cNvPicPr>
            <p:nvPr/>
          </p:nvPicPr>
          <p:blipFill rotWithShape="1">
            <a:blip r:embed="rId4" cstate="print">
              <a:lum bright="100000"/>
            </a:blip>
            <a:srcRect t="1" b="-1316"/>
            <a:stretch/>
          </p:blipFill>
          <p:spPr bwMode="auto">
            <a:xfrm>
              <a:off x="11112870" y="3048621"/>
              <a:ext cx="1234537" cy="1250773"/>
            </a:xfrm>
            <a:prstGeom prst="rect">
              <a:avLst/>
            </a:prstGeom>
            <a:noFill/>
          </p:spPr>
        </p:pic>
        <p:sp>
          <p:nvSpPr>
            <p:cNvPr id="14" name="Isosceles Triangle 13"/>
            <p:cNvSpPr/>
            <p:nvPr/>
          </p:nvSpPr>
          <p:spPr bwMode="auto">
            <a:xfrm rot="10800000">
              <a:off x="11199316" y="4146344"/>
              <a:ext cx="1061647" cy="1329862"/>
            </a:xfrm>
            <a:prstGeom prst="triangle">
              <a:avLst>
                <a:gd name="adj" fmla="val 0"/>
              </a:avLst>
            </a:prstGeom>
            <a:solidFill>
              <a:schemeClr val="accent2">
                <a:lumMod val="7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81"/>
              <a:endParaRPr lang="en-US" dirty="0">
                <a:gradFill>
                  <a:gsLst>
                    <a:gs pos="0">
                      <a:srgbClr val="FFFFFF"/>
                    </a:gs>
                    <a:gs pos="100000">
                      <a:srgbClr val="FFFFFF"/>
                    </a:gs>
                  </a:gsLst>
                  <a:lin ang="5400000" scaled="0"/>
                </a:gradFill>
              </a:endParaRPr>
            </a:p>
          </p:txBody>
        </p:sp>
        <p:pic>
          <p:nvPicPr>
            <p:cNvPr id="15" name="Picture 14"/>
            <p:cNvPicPr>
              <a:picLocks noChangeAspect="1"/>
            </p:cNvPicPr>
            <p:nvPr/>
          </p:nvPicPr>
          <p:blipFill>
            <a:blip r:embed="rId2" cstate="print">
              <a:lum bright="100000" contrast="100000"/>
            </a:blip>
            <a:stretch>
              <a:fillRect/>
            </a:stretch>
          </p:blipFill>
          <p:spPr>
            <a:xfrm>
              <a:off x="10948236" y="4927866"/>
              <a:ext cx="2113909" cy="1259872"/>
            </a:xfrm>
            <a:prstGeom prst="rect">
              <a:avLst/>
            </a:prstGeom>
            <a:noFill/>
            <a:ln>
              <a:noFill/>
            </a:ln>
            <a:effectLst/>
          </p:spPr>
        </p:pic>
      </p:grpSp>
      <p:grpSp>
        <p:nvGrpSpPr>
          <p:cNvPr id="16" name="Group 15"/>
          <p:cNvGrpSpPr/>
          <p:nvPr/>
        </p:nvGrpSpPr>
        <p:grpSpPr>
          <a:xfrm>
            <a:off x="3471119" y="1665181"/>
            <a:ext cx="2874905" cy="4559546"/>
            <a:chOff x="5844305" y="2718544"/>
            <a:chExt cx="2874905" cy="4559546"/>
          </a:xfrm>
        </p:grpSpPr>
        <p:sp>
          <p:nvSpPr>
            <p:cNvPr id="17" name="Rectangle 16"/>
            <p:cNvSpPr/>
            <p:nvPr/>
          </p:nvSpPr>
          <p:spPr bwMode="auto">
            <a:xfrm>
              <a:off x="5892883" y="6331781"/>
              <a:ext cx="2826327" cy="946309"/>
            </a:xfrm>
            <a:prstGeom prst="rect">
              <a:avLst/>
            </a:prstGeom>
            <a:solidFill>
              <a:schemeClr val="accent1"/>
            </a:solidFill>
            <a:ln w="9525" cap="flat" cmpd="sng" algn="ctr">
              <a:noFill/>
              <a:prstDash val="solid"/>
              <a:headEnd type="none" w="med" len="med"/>
              <a:tailEnd type="none" w="med" len="med"/>
            </a:ln>
            <a:effectLst/>
          </p:spPr>
          <p:txBody>
            <a:bodyPr vert="horz" wrap="square" lIns="182880" tIns="182880" rIns="91440" bIns="45718" numCol="1" rtlCol="0" anchor="ctr" anchorCtr="1" compatLnSpc="1">
              <a:prstTxWarp prst="textNoShape">
                <a:avLst/>
              </a:prstTxWarp>
            </a:bodyPr>
            <a:lstStyle/>
            <a:p>
              <a:pPr defTabSz="1096920">
                <a:lnSpc>
                  <a:spcPct val="90000"/>
                </a:lnSpc>
                <a:buSzPct val="90000"/>
              </a:pPr>
              <a:r>
                <a:rPr lang="en-US" sz="2900" dirty="0">
                  <a:gradFill>
                    <a:gsLst>
                      <a:gs pos="85000">
                        <a:srgbClr val="FFFFFF"/>
                      </a:gs>
                      <a:gs pos="0">
                        <a:srgbClr val="FFFFFF"/>
                      </a:gs>
                    </a:gsLst>
                    <a:lin ang="5400000" scaled="0"/>
                  </a:gradFill>
                </a:rPr>
                <a:t>IaaS</a:t>
              </a:r>
            </a:p>
          </p:txBody>
        </p:sp>
        <p:sp>
          <p:nvSpPr>
            <p:cNvPr id="18" name="Rectangle 17"/>
            <p:cNvSpPr/>
            <p:nvPr/>
          </p:nvSpPr>
          <p:spPr bwMode="auto">
            <a:xfrm>
              <a:off x="5890108" y="2764132"/>
              <a:ext cx="2826327" cy="3480433"/>
            </a:xfrm>
            <a:prstGeom prst="rect">
              <a:avLst/>
            </a:prstGeom>
            <a:solidFill>
              <a:schemeClr val="accent1"/>
            </a:solidFill>
            <a:ln w="9525" cap="flat" cmpd="sng" algn="ctr">
              <a:noFill/>
              <a:prstDash val="solid"/>
              <a:headEnd type="none" w="med" len="med"/>
              <a:tailEnd type="none" w="med" len="med"/>
            </a:ln>
            <a:effectLst/>
          </p:spPr>
          <p:txBody>
            <a:bodyPr vert="horz" wrap="square" lIns="182880" tIns="182880" rIns="91440" bIns="45718" numCol="1" rtlCol="0" anchor="t" anchorCtr="0" compatLnSpc="1">
              <a:prstTxWarp prst="textNoShape">
                <a:avLst/>
              </a:prstTxWarp>
            </a:bodyPr>
            <a:lstStyle/>
            <a:p>
              <a:pPr defTabSz="1096920">
                <a:lnSpc>
                  <a:spcPct val="90000"/>
                </a:lnSpc>
                <a:buSzPct val="90000"/>
              </a:pPr>
              <a:endParaRPr lang="en-US" sz="2900" dirty="0">
                <a:gradFill>
                  <a:gsLst>
                    <a:gs pos="85000">
                      <a:srgbClr val="FFFFFF"/>
                    </a:gs>
                    <a:gs pos="0">
                      <a:srgbClr val="FFFFFF"/>
                    </a:gs>
                  </a:gsLst>
                  <a:lin ang="5400000" scaled="0"/>
                </a:gradFill>
              </a:endParaRPr>
            </a:p>
          </p:txBody>
        </p:sp>
        <p:grpSp>
          <p:nvGrpSpPr>
            <p:cNvPr id="19" name="Group 18"/>
            <p:cNvGrpSpPr/>
            <p:nvPr/>
          </p:nvGrpSpPr>
          <p:grpSpPr>
            <a:xfrm>
              <a:off x="5844305" y="2718544"/>
              <a:ext cx="2777268" cy="3345461"/>
              <a:chOff x="5062551" y="2861874"/>
              <a:chExt cx="2777268" cy="3345461"/>
            </a:xfrm>
          </p:grpSpPr>
          <p:pic>
            <p:nvPicPr>
              <p:cNvPr id="20" name="Picture 2"/>
              <p:cNvPicPr>
                <a:picLocks noChangeAspect="1" noChangeArrowheads="1"/>
              </p:cNvPicPr>
              <p:nvPr/>
            </p:nvPicPr>
            <p:blipFill>
              <a:blip r:embed="rId5" cstate="print">
                <a:lum bright="100000" contrast="100000"/>
              </a:blip>
              <a:srcRect/>
              <a:stretch>
                <a:fillRect/>
              </a:stretch>
            </p:blipFill>
            <p:spPr bwMode="auto">
              <a:xfrm>
                <a:off x="5062551" y="2861874"/>
                <a:ext cx="2148932" cy="1968998"/>
              </a:xfrm>
              <a:prstGeom prst="rect">
                <a:avLst/>
              </a:prstGeom>
              <a:noFill/>
              <a:ln w="9525">
                <a:noFill/>
                <a:miter lim="800000"/>
                <a:headEnd/>
                <a:tailEnd/>
              </a:ln>
              <a:effectLst/>
            </p:spPr>
          </p:pic>
          <p:sp>
            <p:nvSpPr>
              <p:cNvPr id="21" name="Isosceles Triangle 20"/>
              <p:cNvSpPr/>
              <p:nvPr/>
            </p:nvSpPr>
            <p:spPr bwMode="auto">
              <a:xfrm rot="9180217">
                <a:off x="6169786" y="4246310"/>
                <a:ext cx="1061647" cy="1329862"/>
              </a:xfrm>
              <a:prstGeom prst="triangle">
                <a:avLst>
                  <a:gd name="adj" fmla="val 64317"/>
                </a:avLst>
              </a:prstGeom>
              <a:solidFill>
                <a:schemeClr val="accent1">
                  <a:lumMod val="7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3581"/>
                <a:endParaRPr lang="en-US" dirty="0">
                  <a:gradFill>
                    <a:gsLst>
                      <a:gs pos="0">
                        <a:srgbClr val="FFFFFF"/>
                      </a:gs>
                      <a:gs pos="100000">
                        <a:srgbClr val="FFFFFF"/>
                      </a:gs>
                    </a:gsLst>
                    <a:lin ang="5400000" scaled="0"/>
                  </a:gradFill>
                </a:endParaRPr>
              </a:p>
            </p:txBody>
          </p:sp>
          <p:pic>
            <p:nvPicPr>
              <p:cNvPr id="22" name="Picture 21"/>
              <p:cNvPicPr>
                <a:picLocks noChangeAspect="1"/>
              </p:cNvPicPr>
              <p:nvPr/>
            </p:nvPicPr>
            <p:blipFill>
              <a:blip r:embed="rId2" cstate="print">
                <a:lum bright="100000" contrast="100000"/>
              </a:blip>
              <a:stretch>
                <a:fillRect/>
              </a:stretch>
            </p:blipFill>
            <p:spPr>
              <a:xfrm>
                <a:off x="5725910" y="4947463"/>
                <a:ext cx="2113909" cy="1259872"/>
              </a:xfrm>
              <a:prstGeom prst="rect">
                <a:avLst/>
              </a:prstGeom>
              <a:noFill/>
              <a:ln>
                <a:noFill/>
              </a:ln>
              <a:effectLst/>
            </p:spPr>
          </p:pic>
        </p:grpSp>
      </p:grpSp>
    </p:spTree>
    <p:extLst>
      <p:ext uri="{BB962C8B-B14F-4D97-AF65-F5344CB8AC3E}">
        <p14:creationId xmlns:p14="http://schemas.microsoft.com/office/powerpoint/2010/main" val="103393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Compliance Capabilities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44279368"/>
              </p:ext>
            </p:extLst>
          </p:nvPr>
        </p:nvGraphicFramePr>
        <p:xfrm>
          <a:off x="1442277" y="1592262"/>
          <a:ext cx="9424159" cy="4724401"/>
        </p:xfrm>
        <a:graphic>
          <a:graphicData uri="http://schemas.openxmlformats.org/drawingml/2006/table">
            <a:tbl>
              <a:tblPr firstRow="1" firstCol="1" bandRow="1">
                <a:tableStyleId>{073A0DAA-6AF3-43AB-8588-CEC1D06C72B9}</a:tableStyleId>
              </a:tblPr>
              <a:tblGrid>
                <a:gridCol w="3826351"/>
                <a:gridCol w="1345387"/>
                <a:gridCol w="1502856"/>
                <a:gridCol w="1403256"/>
                <a:gridCol w="1346309"/>
              </a:tblGrid>
              <a:tr h="826397">
                <a:tc>
                  <a:txBody>
                    <a:bodyPr/>
                    <a:lstStyle/>
                    <a:p>
                      <a:pPr marL="0" marR="0"/>
                      <a:r>
                        <a:rPr lang="en-US" sz="1700" dirty="0">
                          <a:effectLst/>
                        </a:rPr>
                        <a:t>Windows Azure feature</a:t>
                      </a:r>
                      <a:endParaRPr lang="en-US" sz="1700" b="1" dirty="0">
                        <a:effectLst/>
                        <a:latin typeface="+mj-lt"/>
                        <a:ea typeface="Times New Roman"/>
                        <a:cs typeface="Times New Roman"/>
                      </a:endParaRPr>
                    </a:p>
                  </a:txBody>
                  <a:tcPr marL="65991" marR="65991" marT="0" marB="0"/>
                </a:tc>
                <a:tc>
                  <a:txBody>
                    <a:bodyPr/>
                    <a:lstStyle/>
                    <a:p>
                      <a:pPr marL="0" marR="0"/>
                      <a:r>
                        <a:rPr lang="en-US" sz="1700" dirty="0">
                          <a:effectLst/>
                        </a:rPr>
                        <a:t>ISO 27001</a:t>
                      </a:r>
                      <a:endParaRPr lang="en-US" sz="1700" b="1" dirty="0">
                        <a:effectLst/>
                        <a:latin typeface="+mj-lt"/>
                        <a:ea typeface="Times New Roman"/>
                        <a:cs typeface="Times New Roman"/>
                      </a:endParaRPr>
                    </a:p>
                  </a:txBody>
                  <a:tcPr marL="65991" marR="65991" marT="0" marB="0"/>
                </a:tc>
                <a:tc>
                  <a:txBody>
                    <a:bodyPr/>
                    <a:lstStyle/>
                    <a:p>
                      <a:pPr marL="0" marR="0"/>
                      <a:r>
                        <a:rPr lang="en-US" sz="1700" dirty="0">
                          <a:effectLst/>
                        </a:rPr>
                        <a:t>SSAE 16 </a:t>
                      </a:r>
                      <a:endParaRPr lang="en-US" sz="1700" dirty="0" smtClean="0">
                        <a:effectLst/>
                      </a:endParaRPr>
                    </a:p>
                    <a:p>
                      <a:pPr marL="0" marR="0"/>
                      <a:r>
                        <a:rPr lang="en-US" sz="1700" dirty="0" smtClean="0">
                          <a:effectLst/>
                        </a:rPr>
                        <a:t>SOC</a:t>
                      </a:r>
                      <a:r>
                        <a:rPr lang="en-US" sz="1700" baseline="0" dirty="0" smtClean="0">
                          <a:effectLst/>
                        </a:rPr>
                        <a:t> 1 Type 2</a:t>
                      </a:r>
                      <a:endParaRPr lang="en-US" sz="1700" b="1" dirty="0">
                        <a:effectLst/>
                        <a:latin typeface="+mj-lt"/>
                        <a:ea typeface="Times New Roman"/>
                        <a:cs typeface="Times New Roman"/>
                      </a:endParaRPr>
                    </a:p>
                  </a:txBody>
                  <a:tcPr marL="65991" marR="65991" marT="0" marB="0"/>
                </a:tc>
                <a:tc>
                  <a:txBody>
                    <a:bodyPr/>
                    <a:lstStyle/>
                    <a:p>
                      <a:pPr marL="0" marR="0"/>
                      <a:r>
                        <a:rPr lang="en-US" sz="1700" dirty="0">
                          <a:effectLst/>
                        </a:rPr>
                        <a:t>EU Model Clauses</a:t>
                      </a:r>
                      <a:endParaRPr lang="en-US" sz="1700" b="1" dirty="0">
                        <a:effectLst/>
                        <a:latin typeface="+mj-lt"/>
                        <a:ea typeface="Times New Roman"/>
                        <a:cs typeface="Times New Roman"/>
                      </a:endParaRPr>
                    </a:p>
                  </a:txBody>
                  <a:tcPr marL="65991" marR="65991" marT="0" marB="0"/>
                </a:tc>
                <a:tc>
                  <a:txBody>
                    <a:bodyPr/>
                    <a:lstStyle/>
                    <a:p>
                      <a:pPr marL="0" marR="0"/>
                      <a:r>
                        <a:rPr lang="en-US" sz="1700" dirty="0">
                          <a:effectLst/>
                        </a:rPr>
                        <a:t>HIPAA BAA</a:t>
                      </a:r>
                      <a:endParaRPr lang="en-US" sz="1700" b="1" dirty="0">
                        <a:effectLst/>
                        <a:latin typeface="+mj-lt"/>
                        <a:ea typeface="Times New Roman"/>
                        <a:cs typeface="Times New Roman"/>
                      </a:endParaRPr>
                    </a:p>
                  </a:txBody>
                  <a:tcPr marL="65991" marR="65991" marT="0" marB="0"/>
                </a:tc>
              </a:tr>
              <a:tr h="354364">
                <a:tc>
                  <a:txBody>
                    <a:bodyPr/>
                    <a:lstStyle/>
                    <a:p>
                      <a:pPr marL="0" marR="0"/>
                      <a:r>
                        <a:rPr lang="en-US" sz="1700" u="none" dirty="0">
                          <a:effectLst/>
                        </a:rPr>
                        <a:t>Web Sites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dirty="0">
                          <a:effectLst/>
                        </a:rPr>
                        <a:t> </a:t>
                      </a:r>
                      <a:endParaRPr lang="en-US" sz="1700" b="0" dirty="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Virtual </a:t>
                      </a:r>
                      <a:r>
                        <a:rPr lang="en-US" sz="1700" u="none" dirty="0" smtClean="0">
                          <a:effectLst/>
                        </a:rPr>
                        <a:t>Machines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Cloud Services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Storage (Tables, Blobs, Queues)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SQL Database</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Caching</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Content Delivery Network (CDN)</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smtClean="0">
                          <a:effectLst/>
                        </a:rPr>
                        <a:t>Networking (Connect, TM, </a:t>
                      </a:r>
                      <a:r>
                        <a:rPr lang="en-US" sz="1700" u="none" dirty="0" err="1" smtClean="0">
                          <a:effectLst/>
                        </a:rPr>
                        <a:t>VNet</a:t>
                      </a:r>
                      <a:r>
                        <a:rPr lang="en-US" sz="1700" u="none" dirty="0" smtClean="0">
                          <a:effectLst/>
                        </a:rPr>
                        <a:t>)</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sym typeface="Wingdings"/>
                        </a:rPr>
                        <a:t></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Windows Azure Active Directory</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Service Bus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c>
                  <a:txBody>
                    <a:bodyPr/>
                    <a:lstStyle/>
                    <a:p>
                      <a:pPr marL="0" marR="0" algn="ctr"/>
                      <a:r>
                        <a:rPr lang="en-US" sz="1700">
                          <a:effectLst/>
                        </a:rPr>
                        <a:t> </a:t>
                      </a:r>
                      <a:endParaRPr lang="en-US" sz="1700" b="0">
                        <a:effectLst/>
                        <a:latin typeface="Calibri"/>
                        <a:ea typeface="Times New Roman"/>
                        <a:cs typeface="Times New Roman"/>
                      </a:endParaRPr>
                    </a:p>
                  </a:txBody>
                  <a:tcPr marL="65991" marR="65991" marT="0" marB="0"/>
                </a:tc>
              </a:tr>
              <a:tr h="354364">
                <a:tc>
                  <a:txBody>
                    <a:bodyPr/>
                    <a:lstStyle/>
                    <a:p>
                      <a:pPr marL="0" marR="0"/>
                      <a:r>
                        <a:rPr lang="en-US" sz="1700" u="none" dirty="0">
                          <a:effectLst/>
                        </a:rPr>
                        <a:t>Media Services</a:t>
                      </a:r>
                      <a:endParaRPr lang="en-US" sz="1700" b="0" u="none" dirty="0">
                        <a:effectLst/>
                        <a:latin typeface="+mj-lt"/>
                        <a:ea typeface="Times New Roman"/>
                        <a:cs typeface="Times New Roman"/>
                      </a:endParaRPr>
                    </a:p>
                  </a:txBody>
                  <a:tcPr marL="65991" marR="65991" marT="0" marB="0"/>
                </a:tc>
                <a:tc>
                  <a:txBody>
                    <a:bodyPr/>
                    <a:lstStyle/>
                    <a:p>
                      <a:pPr marL="0" marR="0" algn="ctr"/>
                      <a:r>
                        <a:rPr lang="en-US" sz="1700" dirty="0">
                          <a:effectLst/>
                        </a:rPr>
                        <a:t> </a:t>
                      </a:r>
                      <a:endParaRPr lang="en-US" sz="1700" b="0" dirty="0">
                        <a:effectLst/>
                        <a:latin typeface="Calibri"/>
                        <a:ea typeface="Times New Roman"/>
                        <a:cs typeface="Times New Roman"/>
                      </a:endParaRPr>
                    </a:p>
                  </a:txBody>
                  <a:tcPr marL="65991" marR="65991" marT="0" marB="0"/>
                </a:tc>
                <a:tc>
                  <a:txBody>
                    <a:bodyPr/>
                    <a:lstStyle/>
                    <a:p>
                      <a:pPr marL="0" marR="0" algn="ctr"/>
                      <a:r>
                        <a:rPr lang="en-US" sz="1700" dirty="0">
                          <a:effectLst/>
                        </a:rPr>
                        <a:t> </a:t>
                      </a:r>
                      <a:endParaRPr lang="en-US" sz="1700" b="0" dirty="0">
                        <a:effectLst/>
                        <a:latin typeface="Calibri"/>
                        <a:ea typeface="Times New Roman"/>
                        <a:cs typeface="Times New Roman"/>
                      </a:endParaRPr>
                    </a:p>
                  </a:txBody>
                  <a:tcPr marL="65991" marR="65991" marT="0" marB="0"/>
                </a:tc>
                <a:tc>
                  <a:txBody>
                    <a:bodyPr/>
                    <a:lstStyle/>
                    <a:p>
                      <a:pPr marL="0" marR="0" algn="ctr"/>
                      <a:r>
                        <a:rPr lang="en-US" sz="1700" dirty="0">
                          <a:effectLst/>
                        </a:rPr>
                        <a:t> </a:t>
                      </a:r>
                      <a:endParaRPr lang="en-US" sz="1700" b="0" dirty="0">
                        <a:effectLst/>
                        <a:latin typeface="Calibri"/>
                        <a:ea typeface="Times New Roman"/>
                        <a:cs typeface="Times New Roman"/>
                      </a:endParaRPr>
                    </a:p>
                  </a:txBody>
                  <a:tcPr marL="65991" marR="65991" marT="0" marB="0"/>
                </a:tc>
                <a:tc>
                  <a:txBody>
                    <a:bodyPr/>
                    <a:lstStyle/>
                    <a:p>
                      <a:pPr marL="0" marR="0" algn="ctr"/>
                      <a:r>
                        <a:rPr lang="en-US" sz="1700" dirty="0">
                          <a:effectLst/>
                        </a:rPr>
                        <a:t> </a:t>
                      </a:r>
                      <a:endParaRPr lang="en-US" sz="1700" b="0" dirty="0">
                        <a:effectLst/>
                        <a:latin typeface="Calibri"/>
                        <a:ea typeface="Times New Roman"/>
                        <a:cs typeface="Times New Roman"/>
                      </a:endParaRPr>
                    </a:p>
                  </a:txBody>
                  <a:tcPr marL="65991" marR="65991" marT="0" marB="0"/>
                </a:tc>
              </a:tr>
            </a:tbl>
          </a:graphicData>
        </a:graphic>
      </p:graphicFrame>
    </p:spTree>
    <p:extLst>
      <p:ext uri="{BB962C8B-B14F-4D97-AF65-F5344CB8AC3E}">
        <p14:creationId xmlns:p14="http://schemas.microsoft.com/office/powerpoint/2010/main" val="381741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Joe Giardino</External_x0020_Speaker>
    <Session_x0020_Code xmlns="2295e2e7-0eeb-498e-8716-217bb2ee6ee3">SPC224</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Sam Hassani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5A07B1-4767-4C6C-BE9B-BA3286B1C2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http://www.w3.org/XML/1998/namespace"/>
    <ds:schemaRef ds:uri="http://purl.org/dc/dcmitype/"/>
    <ds:schemaRef ds:uri="http://purl.org/dc/terms/"/>
    <ds:schemaRef ds:uri="http://schemas.microsoft.com/office/infopath/2007/PartnerControls"/>
    <ds:schemaRef ds:uri="http://schemas.microsoft.com/office/2006/documentManagement/types"/>
    <ds:schemaRef ds:uri="http://purl.org/dc/elements/1.1/"/>
    <ds:schemaRef ds:uri="032d541b-1b4e-4d91-93c7-b10533c52f73"/>
    <ds:schemaRef ds:uri="http://schemas.openxmlformats.org/package/2006/metadata/core-properties"/>
    <ds:schemaRef ds:uri="230e9df3-be65-4c73-a93b-d1236ebd677e"/>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15</TotalTime>
  <Words>7294</Words>
  <Application>Microsoft Office PowerPoint</Application>
  <PresentationFormat>Custom</PresentationFormat>
  <Paragraphs>903</Paragraphs>
  <Slides>77</Slides>
  <Notes>43</Notes>
  <HiddenSlides>0</HiddenSlides>
  <MMClips>0</MMClips>
  <ScaleCrop>false</ScaleCrop>
  <HeadingPairs>
    <vt:vector size="4" baseType="variant">
      <vt:variant>
        <vt:lpstr>Theme</vt:lpstr>
      </vt:variant>
      <vt:variant>
        <vt:i4>4</vt:i4>
      </vt:variant>
      <vt:variant>
        <vt:lpstr>Slide Titles</vt:lpstr>
      </vt:variant>
      <vt:variant>
        <vt:i4>77</vt:i4>
      </vt:variant>
    </vt:vector>
  </HeadingPairs>
  <TitlesOfParts>
    <vt:vector size="81" baseType="lpstr">
      <vt:lpstr>SPC2012_IT-Pro_Template_16x9</vt:lpstr>
      <vt:lpstr>5-30072_SPC2012_IT-Pro_Template_16x9_Light</vt:lpstr>
      <vt:lpstr>SPC2012_Developer_Template_16x9</vt:lpstr>
      <vt:lpstr>5-30072_SPC2012_Business_Template_16x9_Light</vt:lpstr>
      <vt:lpstr>PowerPoint Presentation</vt:lpstr>
      <vt:lpstr>Using Windows Azure Storage with SharePoint for Document Management  </vt:lpstr>
      <vt:lpstr>Introduction </vt:lpstr>
      <vt:lpstr>Agenda</vt:lpstr>
      <vt:lpstr>Who I am </vt:lpstr>
      <vt:lpstr>Who you are </vt:lpstr>
      <vt:lpstr>Azure Storage Overview</vt:lpstr>
      <vt:lpstr>What is Windows Azure?</vt:lpstr>
      <vt:lpstr>Windows Azure Compliance Capabilities</vt:lpstr>
      <vt:lpstr>Windows Azure Storage for the SharePoint Developer</vt:lpstr>
      <vt:lpstr>Windows Azure Storage Abstractions</vt:lpstr>
      <vt:lpstr>Windows Azure Storage Characteristics </vt:lpstr>
      <vt:lpstr>Windows Azure Storage Characteristics </vt:lpstr>
      <vt:lpstr>Pricing</vt:lpstr>
      <vt:lpstr>Windows Azure Growing Global Presence</vt:lpstr>
      <vt:lpstr>Windows Azure Storage – How is it used?</vt:lpstr>
      <vt:lpstr>Concepts</vt:lpstr>
      <vt:lpstr>Windows Azure Storage Account</vt:lpstr>
      <vt:lpstr>Getting Started – Creating a Storage Account</vt:lpstr>
      <vt:lpstr>Blobs</vt:lpstr>
      <vt:lpstr>Windows Azure Blobs </vt:lpstr>
      <vt:lpstr>Blob Containers</vt:lpstr>
      <vt:lpstr>Emulate Hierarchical Directory Structure</vt:lpstr>
      <vt:lpstr>Demo</vt:lpstr>
      <vt:lpstr>Windows Azure Blobs - Operations</vt:lpstr>
      <vt:lpstr>Types of Blobs </vt:lpstr>
      <vt:lpstr>Uploading a Block Blob</vt:lpstr>
      <vt:lpstr>Block Blob Details</vt:lpstr>
      <vt:lpstr>Page Blob – Random Write</vt:lpstr>
      <vt:lpstr>Page Blob Details</vt:lpstr>
      <vt:lpstr>Windows Azure Disks &amp; Drives</vt:lpstr>
      <vt:lpstr>Choosing Between Block and Page Blob </vt:lpstr>
      <vt:lpstr>Tables</vt:lpstr>
      <vt:lpstr>Windows Azure Tables </vt:lpstr>
      <vt:lpstr>Windows Azure Tables</vt:lpstr>
      <vt:lpstr>Windows Azure Table – Basics</vt:lpstr>
      <vt:lpstr>Windows Azure Table – Basics</vt:lpstr>
      <vt:lpstr>Window Azure Tables - Basics</vt:lpstr>
      <vt:lpstr>Demo</vt:lpstr>
      <vt:lpstr>Queues</vt:lpstr>
      <vt:lpstr>Windows Azure Queues </vt:lpstr>
      <vt:lpstr>Windows Azure Queues - Operations </vt:lpstr>
      <vt:lpstr>Message Processing</vt:lpstr>
      <vt:lpstr>Demo</vt:lpstr>
      <vt:lpstr>Scale</vt:lpstr>
      <vt:lpstr>Windows Azure Flat Network</vt:lpstr>
      <vt:lpstr>Scalability Targets -Storage Account</vt:lpstr>
      <vt:lpstr>Scalability Targets – Partition</vt:lpstr>
      <vt:lpstr>4 Trillion Objects and Counting (As of June)</vt:lpstr>
      <vt:lpstr>Sharing</vt:lpstr>
      <vt:lpstr>Sharing your Blobs</vt:lpstr>
      <vt:lpstr>Shared Access Signatures (SAS)</vt:lpstr>
      <vt:lpstr>Anatomy of a SAS Token (no policy)</vt:lpstr>
      <vt:lpstr>Anatomy of a SAS Token (based on policy)</vt:lpstr>
      <vt:lpstr>Shared Access Signatures – Best Practice</vt:lpstr>
      <vt:lpstr>SAS Provider Model</vt:lpstr>
      <vt:lpstr>Demo</vt:lpstr>
      <vt:lpstr>Analytics</vt:lpstr>
      <vt:lpstr>Storage Analytics</vt:lpstr>
      <vt:lpstr>Storage Analytics Logs</vt:lpstr>
      <vt:lpstr>Storage Analytics Data Fields Logged</vt:lpstr>
      <vt:lpstr>Enable Logging via the portal</vt:lpstr>
      <vt:lpstr>Storage Analytics – Why turn on Metrics?</vt:lpstr>
      <vt:lpstr>Storage Analytics – Metrics</vt:lpstr>
      <vt:lpstr>Enable Metrics (Monitoring) via the portal</vt:lpstr>
      <vt:lpstr>Storage Analytics Summary</vt:lpstr>
      <vt:lpstr>AzCopy</vt:lpstr>
      <vt:lpstr>Azcopy – xcopy for the cloud</vt:lpstr>
      <vt:lpstr>Azcopy example</vt:lpstr>
      <vt:lpstr>Summary</vt:lpstr>
      <vt:lpstr>Putting it all together…</vt:lpstr>
      <vt:lpstr>One-Click Install Per Language Gives You  Everything You Need to Start Developing on Azure </vt:lpstr>
      <vt:lpstr>Get Started</vt:lpstr>
      <vt:lpstr>Resources</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Windows Azure Storage with SharePoint for Document Management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2012-11-15T16:30:25Z</dcterms:created>
  <dcterms:modified xsi:type="dcterms:W3CDTF">2012-12-06T16:52:43Z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