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45"/>
  </p:notesMasterIdLst>
  <p:handoutMasterIdLst>
    <p:handoutMasterId r:id="rId46"/>
  </p:handoutMasterIdLst>
  <p:sldIdLst>
    <p:sldId id="1055" r:id="rId6"/>
    <p:sldId id="1054" r:id="rId7"/>
    <p:sldId id="1090" r:id="rId8"/>
    <p:sldId id="1135" r:id="rId9"/>
    <p:sldId id="1092" r:id="rId10"/>
    <p:sldId id="1093" r:id="rId11"/>
    <p:sldId id="1094" r:id="rId12"/>
    <p:sldId id="1095" r:id="rId13"/>
    <p:sldId id="1096" r:id="rId14"/>
    <p:sldId id="1098" r:id="rId15"/>
    <p:sldId id="1137" r:id="rId16"/>
    <p:sldId id="1138" r:id="rId17"/>
    <p:sldId id="1128" r:id="rId18"/>
    <p:sldId id="1139" r:id="rId19"/>
    <p:sldId id="1100" r:id="rId20"/>
    <p:sldId id="1101" r:id="rId21"/>
    <p:sldId id="1109" r:id="rId22"/>
    <p:sldId id="1103" r:id="rId23"/>
    <p:sldId id="1104" r:id="rId24"/>
    <p:sldId id="1140" r:id="rId25"/>
    <p:sldId id="1150" r:id="rId26"/>
    <p:sldId id="1142" r:id="rId27"/>
    <p:sldId id="1110" r:id="rId28"/>
    <p:sldId id="1143" r:id="rId29"/>
    <p:sldId id="1144" r:id="rId30"/>
    <p:sldId id="1145" r:id="rId31"/>
    <p:sldId id="1113" r:id="rId32"/>
    <p:sldId id="1114" r:id="rId33"/>
    <p:sldId id="1115" r:id="rId34"/>
    <p:sldId id="1146" r:id="rId35"/>
    <p:sldId id="1149" r:id="rId36"/>
    <p:sldId id="1147" r:id="rId37"/>
    <p:sldId id="1129" r:id="rId38"/>
    <p:sldId id="1132" r:id="rId39"/>
    <p:sldId id="1124" r:id="rId40"/>
    <p:sldId id="1148" r:id="rId41"/>
    <p:sldId id="1126" r:id="rId42"/>
    <p:sldId id="1151" r:id="rId43"/>
    <p:sldId id="1076" r:id="rId4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054"/>
            <p14:sldId id="1090"/>
            <p14:sldId id="1135"/>
          </p14:sldIdLst>
        </p14:section>
        <p14:section name="Web Template Fundamentals" id="{F57FF2C4-5AA7-4863-8665-941B7DB521B3}">
          <p14:sldIdLst>
            <p14:sldId id="1092"/>
            <p14:sldId id="1093"/>
            <p14:sldId id="1094"/>
            <p14:sldId id="1095"/>
            <p14:sldId id="1096"/>
            <p14:sldId id="1098"/>
            <p14:sldId id="1137"/>
            <p14:sldId id="1138"/>
            <p14:sldId id="1128"/>
            <p14:sldId id="1139"/>
            <p14:sldId id="1100"/>
            <p14:sldId id="1101"/>
          </p14:sldIdLst>
        </p14:section>
        <p14:section name="Creating Web Templates" id="{A9A461E7-375E-40A1-A46D-A45F7F180E9B}">
          <p14:sldIdLst>
            <p14:sldId id="1109"/>
            <p14:sldId id="1103"/>
            <p14:sldId id="1104"/>
            <p14:sldId id="1140"/>
            <p14:sldId id="1150"/>
            <p14:sldId id="1142"/>
          </p14:sldIdLst>
        </p14:section>
        <p14:section name="Using Web Templates" id="{6879F829-AF65-4688-9393-2D804D5E4C87}">
          <p14:sldIdLst>
            <p14:sldId id="1110"/>
            <p14:sldId id="1143"/>
            <p14:sldId id="1144"/>
            <p14:sldId id="1145"/>
            <p14:sldId id="1113"/>
          </p14:sldIdLst>
        </p14:section>
        <p14:section name="Web Templates and App Webs" id="{9409101D-A3B9-44C2-9433-111FE227D525}">
          <p14:sldIdLst>
            <p14:sldId id="1114"/>
            <p14:sldId id="1115"/>
            <p14:sldId id="1146"/>
            <p14:sldId id="1149"/>
            <p14:sldId id="1147"/>
            <p14:sldId id="1129"/>
            <p14:sldId id="1132"/>
          </p14:sldIdLst>
        </p14:section>
        <p14:section name="Wrap Up" id="{EC2FFC44-92E5-48E3-919B-E66DB2A8B54C}">
          <p14:sldIdLst>
            <p14:sldId id="1124"/>
            <p14:sldId id="1148"/>
            <p14:sldId id="1126"/>
            <p14:sldId id="1151"/>
            <p14:sldId id="1076"/>
          </p14:sldIdLst>
        </p14:section>
      </p14:sectionLst>
    </p:ex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irjam van Olst" initials="MvO"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p:scale>
          <a:sx n="104" d="100"/>
          <a:sy n="104" d="100"/>
        </p:scale>
        <p:origin x="-72" y="-72"/>
      </p:cViewPr>
      <p:guideLst>
        <p:guide orient="horz" pos="187"/>
        <p:guide orient="horz" pos="763"/>
        <p:guide orient="horz" pos="1339"/>
        <p:guide orient="horz" pos="2475"/>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95" d="100"/>
        <a:sy n="95" d="100"/>
      </p:scale>
      <p:origin x="0" y="0"/>
    </p:cViewPr>
  </p:sorterViewPr>
  <p:notesViewPr>
    <p:cSldViewPr showGuides="1">
      <p:cViewPr varScale="1">
        <p:scale>
          <a:sx n="95" d="100"/>
          <a:sy n="95" d="100"/>
        </p:scale>
        <p:origin x="-358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824546-2A5D-43CA-B1CB-D17EC2A39CA7}" type="doc">
      <dgm:prSet loTypeId="urn:microsoft.com/office/officeart/2005/8/layout/process2" loCatId="process" qsTypeId="urn:microsoft.com/office/officeart/2005/8/quickstyle/simple1" qsCatId="simple" csTypeId="urn:microsoft.com/office/officeart/2005/8/colors/accent1_2" csCatId="accent1" phldr="1"/>
      <dgm:spPr/>
    </dgm:pt>
    <dgm:pt modelId="{FEC40D72-52A7-4C3E-8C2F-EF118FF233C4}">
      <dgm:prSet phldrT="[Text]" custT="1">
        <dgm:style>
          <a:lnRef idx="1">
            <a:schemeClr val="accent6"/>
          </a:lnRef>
          <a:fillRef idx="2">
            <a:schemeClr val="accent6"/>
          </a:fillRef>
          <a:effectRef idx="1">
            <a:schemeClr val="accent6"/>
          </a:effectRef>
          <a:fontRef idx="minor">
            <a:schemeClr val="dk1"/>
          </a:fontRef>
        </dgm:style>
      </dgm:prSet>
      <dgm:spPr>
        <a:solidFill>
          <a:schemeClr val="tx2"/>
        </a:solidFill>
        <a:ln>
          <a:solidFill>
            <a:schemeClr val="accent2">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Create URL for the site</a:t>
          </a:r>
          <a:endParaRPr lang="en-US" sz="2400" b="0" dirty="0">
            <a:solidFill>
              <a:schemeClr val="bg1"/>
            </a:solidFill>
            <a:latin typeface="+mn-lt"/>
            <a:cs typeface="Calibri" pitchFamily="34" charset="0"/>
          </a:endParaRPr>
        </a:p>
      </dgm:t>
    </dgm:pt>
    <dgm:pt modelId="{5C05561F-CA1B-48A6-A21D-10C3E30FC805}" type="parTrans" cxnId="{3A80DAEA-3FAC-422F-80B4-38DFAB76ADBF}">
      <dgm:prSet/>
      <dgm:spPr/>
      <dgm:t>
        <a:bodyPr/>
        <a:lstStyle/>
        <a:p>
          <a:endParaRPr lang="en-US" sz="4000" b="1">
            <a:solidFill>
              <a:schemeClr val="bg1"/>
            </a:solidFill>
            <a:latin typeface="Calibri" pitchFamily="34" charset="0"/>
            <a:cs typeface="Calibri" pitchFamily="34" charset="0"/>
          </a:endParaRPr>
        </a:p>
      </dgm:t>
    </dgm:pt>
    <dgm:pt modelId="{3647A4C0-D019-44D5-9F4F-E531E5B25EE9}" type="sibTrans" cxnId="{3A80DAEA-3FAC-422F-80B4-38DFAB76ADBF}">
      <dgm:prSet custT="1">
        <dgm:style>
          <a:lnRef idx="1">
            <a:schemeClr val="accent6"/>
          </a:lnRef>
          <a:fillRef idx="2">
            <a:schemeClr val="accent6"/>
          </a:fillRef>
          <a:effectRef idx="1">
            <a:schemeClr val="accent6"/>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73D684CC-0815-4E97-BB54-EA01DACB70BA}">
      <dgm:prSet phldrT="[Text]" custT="1">
        <dgm:style>
          <a:lnRef idx="1">
            <a:schemeClr val="accent5"/>
          </a:lnRef>
          <a:fillRef idx="2">
            <a:schemeClr val="accent5"/>
          </a:fillRef>
          <a:effectRef idx="1">
            <a:schemeClr val="accent5"/>
          </a:effectRef>
          <a:fontRef idx="minor">
            <a:schemeClr val="dk1"/>
          </a:fontRef>
        </dgm:style>
      </dgm:prSet>
      <dgm:spPr>
        <a:solidFill>
          <a:schemeClr val="bg2"/>
        </a:solidFill>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Site collection: Activate site collection scoped features in defined order</a:t>
          </a:r>
          <a:br>
            <a:rPr lang="en-US" sz="2400" b="0" dirty="0" smtClean="0">
              <a:solidFill>
                <a:schemeClr val="bg1"/>
              </a:solidFill>
              <a:latin typeface="+mn-lt"/>
              <a:cs typeface="Calibri" pitchFamily="34" charset="0"/>
            </a:rPr>
          </a:br>
          <a:r>
            <a:rPr lang="en-US" sz="2400" b="0" dirty="0" smtClean="0">
              <a:solidFill>
                <a:schemeClr val="bg1"/>
              </a:solidFill>
              <a:latin typeface="+mn-lt"/>
              <a:cs typeface="Calibri" pitchFamily="34" charset="0"/>
            </a:rPr>
            <a:t>Sub site: Verify that site collection scoped features are activated</a:t>
          </a:r>
          <a:endParaRPr lang="en-US" sz="2400" b="0" dirty="0">
            <a:solidFill>
              <a:schemeClr val="bg1"/>
            </a:solidFill>
            <a:latin typeface="+mn-lt"/>
            <a:cs typeface="Calibri" pitchFamily="34" charset="0"/>
          </a:endParaRPr>
        </a:p>
      </dgm:t>
    </dgm:pt>
    <dgm:pt modelId="{092F7319-BFCC-4EA5-B282-2FF59F8D1017}" type="parTrans" cxnId="{3641C001-219F-4EB3-8785-E541C215F3FC}">
      <dgm:prSet/>
      <dgm:spPr/>
      <dgm:t>
        <a:bodyPr/>
        <a:lstStyle/>
        <a:p>
          <a:endParaRPr lang="en-US" sz="4000" b="1">
            <a:solidFill>
              <a:schemeClr val="bg1"/>
            </a:solidFill>
            <a:latin typeface="Calibri" pitchFamily="34" charset="0"/>
            <a:cs typeface="Calibri" pitchFamily="34" charset="0"/>
          </a:endParaRPr>
        </a:p>
      </dgm:t>
    </dgm:pt>
    <dgm:pt modelId="{383310E5-4F0C-41E1-A07A-24F882ACFA13}" type="sibTrans" cxnId="{3641C001-219F-4EB3-8785-E541C215F3FC}">
      <dgm:prSet custT="1">
        <dgm:style>
          <a:lnRef idx="1">
            <a:schemeClr val="accent5"/>
          </a:lnRef>
          <a:fillRef idx="2">
            <a:schemeClr val="accent5"/>
          </a:fillRef>
          <a:effectRef idx="1">
            <a:schemeClr val="accent5"/>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2F96B589-FC24-41CF-8963-85770F5F612E}">
      <dgm:prSet phldrT="[Text]" custT="1">
        <dgm:style>
          <a:lnRef idx="1">
            <a:schemeClr val="accent2"/>
          </a:lnRef>
          <a:fillRef idx="2">
            <a:schemeClr val="accent2"/>
          </a:fillRef>
          <a:effectRef idx="1">
            <a:schemeClr val="accent2"/>
          </a:effectRef>
          <a:fontRef idx="minor">
            <a:schemeClr val="dk1"/>
          </a:fontRef>
        </dgm:style>
      </dgm:prSet>
      <dgm:spPr>
        <a:solidFill>
          <a:schemeClr val="accent1"/>
        </a:solidFill>
        <a:ln>
          <a:solidFill>
            <a:schemeClr val="accent1">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Provision GLOBAL onet.xml</a:t>
          </a:r>
          <a:endParaRPr lang="en-US" sz="2400" b="0" dirty="0">
            <a:solidFill>
              <a:schemeClr val="bg1"/>
            </a:solidFill>
            <a:latin typeface="+mn-lt"/>
            <a:cs typeface="Calibri" pitchFamily="34" charset="0"/>
          </a:endParaRPr>
        </a:p>
      </dgm:t>
    </dgm:pt>
    <dgm:pt modelId="{9AEBAA6A-CF94-48DB-ADE1-5A5396C6D53A}" type="parTrans" cxnId="{9C144789-5781-46FA-BD4D-C58BDB88FE17}">
      <dgm:prSet/>
      <dgm:spPr/>
      <dgm:t>
        <a:bodyPr/>
        <a:lstStyle/>
        <a:p>
          <a:endParaRPr lang="en-US" sz="4000" b="1">
            <a:solidFill>
              <a:schemeClr val="bg1"/>
            </a:solidFill>
            <a:latin typeface="Calibri" pitchFamily="34" charset="0"/>
            <a:cs typeface="Calibri" pitchFamily="34" charset="0"/>
          </a:endParaRPr>
        </a:p>
      </dgm:t>
    </dgm:pt>
    <dgm:pt modelId="{46000A5F-8734-44B9-B30D-7E10C8AABE76}" type="sibTrans" cxnId="{9C144789-5781-46FA-BD4D-C58BDB88FE17}">
      <dgm:prSet custT="1">
        <dgm:style>
          <a:lnRef idx="1">
            <a:schemeClr val="accent2"/>
          </a:lnRef>
          <a:fillRef idx="2">
            <a:schemeClr val="accent2"/>
          </a:fillRef>
          <a:effectRef idx="1">
            <a:schemeClr val="accent2"/>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655A95CD-C7E4-481A-8559-C1F2ACA30112}">
      <dgm:prSet phldrT="[Text]" custT="1">
        <dgm:style>
          <a:lnRef idx="1">
            <a:schemeClr val="accent1"/>
          </a:lnRef>
          <a:fillRef idx="2">
            <a:schemeClr val="accent1"/>
          </a:fillRef>
          <a:effectRef idx="1">
            <a:schemeClr val="accent1"/>
          </a:effectRef>
          <a:fontRef idx="minor">
            <a:schemeClr val="dk1"/>
          </a:fontRef>
        </dgm:style>
      </dgm:prSet>
      <dgm:spPr>
        <a:solidFill>
          <a:schemeClr val="accent4"/>
        </a:solidFill>
        <a:ln>
          <a:solidFill>
            <a:schemeClr val="accent3">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Activate site scoped features from onet.xml in defined order</a:t>
          </a:r>
          <a:endParaRPr lang="en-US" sz="2400" b="0" dirty="0">
            <a:solidFill>
              <a:schemeClr val="bg1"/>
            </a:solidFill>
            <a:latin typeface="+mn-lt"/>
            <a:cs typeface="Calibri" pitchFamily="34" charset="0"/>
          </a:endParaRPr>
        </a:p>
      </dgm:t>
    </dgm:pt>
    <dgm:pt modelId="{5EC40C76-FB5C-4D3C-BB69-BF120E243178}" type="parTrans" cxnId="{9B02491B-E4BB-42C0-AF0E-936C926E09B6}">
      <dgm:prSet/>
      <dgm:spPr/>
      <dgm:t>
        <a:bodyPr/>
        <a:lstStyle/>
        <a:p>
          <a:endParaRPr lang="en-US" sz="4000" b="1">
            <a:solidFill>
              <a:schemeClr val="bg1"/>
            </a:solidFill>
            <a:latin typeface="Calibri" pitchFamily="34" charset="0"/>
            <a:cs typeface="Calibri" pitchFamily="34" charset="0"/>
          </a:endParaRPr>
        </a:p>
      </dgm:t>
    </dgm:pt>
    <dgm:pt modelId="{EA6D3B5A-93D2-4FE7-9661-345C31A59CFD}" type="sibTrans" cxnId="{9B02491B-E4BB-42C0-AF0E-936C926E09B6}">
      <dgm:prSet custT="1">
        <dgm:style>
          <a:lnRef idx="1">
            <a:schemeClr val="accent1"/>
          </a:lnRef>
          <a:fillRef idx="2">
            <a:schemeClr val="accent1"/>
          </a:fillRef>
          <a:effectRef idx="1">
            <a:schemeClr val="accent1"/>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F6F7998B-5AEC-44BA-A99E-644153FFA8C9}">
      <dgm:prSet phldrT="[Text]" custT="1">
        <dgm:style>
          <a:lnRef idx="1">
            <a:schemeClr val="accent6"/>
          </a:lnRef>
          <a:fillRef idx="2">
            <a:schemeClr val="accent6"/>
          </a:fillRef>
          <a:effectRef idx="1">
            <a:schemeClr val="accent6"/>
          </a:effectRef>
          <a:fontRef idx="minor">
            <a:schemeClr val="dk1"/>
          </a:fontRef>
        </dgm:style>
      </dgm:prSet>
      <dgm:spPr>
        <a:solidFill>
          <a:schemeClr val="accent6"/>
        </a:solidFill>
        <a:ln>
          <a:solidFill>
            <a:schemeClr val="accent4">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Create list instances from onet.xml</a:t>
          </a:r>
          <a:endParaRPr lang="en-US" sz="2400" b="0" dirty="0">
            <a:solidFill>
              <a:schemeClr val="bg1"/>
            </a:solidFill>
            <a:latin typeface="+mn-lt"/>
            <a:cs typeface="Calibri" pitchFamily="34" charset="0"/>
          </a:endParaRPr>
        </a:p>
      </dgm:t>
    </dgm:pt>
    <dgm:pt modelId="{1B38B2A3-2237-4A43-8A48-E76D42C15EAD}" type="parTrans" cxnId="{240248F3-557B-4965-8B73-89B8B0499A09}">
      <dgm:prSet/>
      <dgm:spPr/>
      <dgm:t>
        <a:bodyPr/>
        <a:lstStyle/>
        <a:p>
          <a:endParaRPr lang="en-US" sz="4000" b="1">
            <a:solidFill>
              <a:schemeClr val="bg1"/>
            </a:solidFill>
            <a:latin typeface="Calibri" pitchFamily="34" charset="0"/>
            <a:cs typeface="Calibri" pitchFamily="34" charset="0"/>
          </a:endParaRPr>
        </a:p>
      </dgm:t>
    </dgm:pt>
    <dgm:pt modelId="{3AEFAE40-78B5-4B80-AB7E-12A0C2FA7865}" type="sibTrans" cxnId="{240248F3-557B-4965-8B73-89B8B0499A09}">
      <dgm:prSet custT="1">
        <dgm:style>
          <a:lnRef idx="1">
            <a:schemeClr val="accent3"/>
          </a:lnRef>
          <a:fillRef idx="2">
            <a:schemeClr val="accent3"/>
          </a:fillRef>
          <a:effectRef idx="1">
            <a:schemeClr val="accent3"/>
          </a:effectRef>
          <a:fontRef idx="minor">
            <a:schemeClr val="dk1"/>
          </a:fontRef>
        </dgm:style>
      </dgm:prSet>
      <dgm:spPr/>
      <dgm:t>
        <a:bodyPr/>
        <a:lstStyle/>
        <a:p>
          <a:endParaRPr lang="en-US" sz="1200" b="1">
            <a:solidFill>
              <a:schemeClr val="bg1"/>
            </a:solidFill>
            <a:latin typeface="Calibri" pitchFamily="34" charset="0"/>
            <a:cs typeface="Calibri" pitchFamily="34" charset="0"/>
          </a:endParaRPr>
        </a:p>
      </dgm:t>
    </dgm:pt>
    <dgm:pt modelId="{F43D496E-2AB7-4CD9-A7AD-1F0A29CF272B}" type="pres">
      <dgm:prSet presAssocID="{9E824546-2A5D-43CA-B1CB-D17EC2A39CA7}" presName="linearFlow" presStyleCnt="0">
        <dgm:presLayoutVars>
          <dgm:resizeHandles val="exact"/>
        </dgm:presLayoutVars>
      </dgm:prSet>
      <dgm:spPr/>
    </dgm:pt>
    <dgm:pt modelId="{E257026B-EB49-4CD0-A1B7-12D6B0292CB4}" type="pres">
      <dgm:prSet presAssocID="{FEC40D72-52A7-4C3E-8C2F-EF118FF233C4}" presName="node" presStyleLbl="node1" presStyleIdx="0" presStyleCnt="5" custScaleX="573128" custLinFactNeighborY="-9364">
        <dgm:presLayoutVars>
          <dgm:bulletEnabled val="1"/>
        </dgm:presLayoutVars>
      </dgm:prSet>
      <dgm:spPr/>
      <dgm:t>
        <a:bodyPr/>
        <a:lstStyle/>
        <a:p>
          <a:endParaRPr lang="en-US"/>
        </a:p>
      </dgm:t>
    </dgm:pt>
    <dgm:pt modelId="{A4E7DBC0-FA87-41EB-AF3E-045D627FE95C}" type="pres">
      <dgm:prSet presAssocID="{3647A4C0-D019-44D5-9F4F-E531E5B25EE9}" presName="sibTrans" presStyleLbl="sibTrans2D1" presStyleIdx="0" presStyleCnt="4"/>
      <dgm:spPr/>
      <dgm:t>
        <a:bodyPr/>
        <a:lstStyle/>
        <a:p>
          <a:endParaRPr lang="en-US"/>
        </a:p>
      </dgm:t>
    </dgm:pt>
    <dgm:pt modelId="{6A23D5AD-5759-460F-947F-65EF004838BF}" type="pres">
      <dgm:prSet presAssocID="{3647A4C0-D019-44D5-9F4F-E531E5B25EE9}" presName="connectorText" presStyleLbl="sibTrans2D1" presStyleIdx="0" presStyleCnt="4"/>
      <dgm:spPr/>
      <dgm:t>
        <a:bodyPr/>
        <a:lstStyle/>
        <a:p>
          <a:endParaRPr lang="en-US"/>
        </a:p>
      </dgm:t>
    </dgm:pt>
    <dgm:pt modelId="{5D229589-1A96-4A61-876D-02923EB1DD4C}" type="pres">
      <dgm:prSet presAssocID="{2F96B589-FC24-41CF-8963-85770F5F612E}" presName="node" presStyleLbl="node1" presStyleIdx="1" presStyleCnt="5" custScaleX="573128" custLinFactNeighborY="1225">
        <dgm:presLayoutVars>
          <dgm:bulletEnabled val="1"/>
        </dgm:presLayoutVars>
      </dgm:prSet>
      <dgm:spPr/>
      <dgm:t>
        <a:bodyPr/>
        <a:lstStyle/>
        <a:p>
          <a:endParaRPr lang="en-US"/>
        </a:p>
      </dgm:t>
    </dgm:pt>
    <dgm:pt modelId="{8561D3F5-F627-48DF-9FFF-D89B88A05E0D}" type="pres">
      <dgm:prSet presAssocID="{46000A5F-8734-44B9-B30D-7E10C8AABE76}" presName="sibTrans" presStyleLbl="sibTrans2D1" presStyleIdx="1" presStyleCnt="4"/>
      <dgm:spPr/>
      <dgm:t>
        <a:bodyPr/>
        <a:lstStyle/>
        <a:p>
          <a:endParaRPr lang="en-US"/>
        </a:p>
      </dgm:t>
    </dgm:pt>
    <dgm:pt modelId="{97E887B1-05F5-4F59-86D3-00E1A20EEF0C}" type="pres">
      <dgm:prSet presAssocID="{46000A5F-8734-44B9-B30D-7E10C8AABE76}" presName="connectorText" presStyleLbl="sibTrans2D1" presStyleIdx="1" presStyleCnt="4"/>
      <dgm:spPr/>
      <dgm:t>
        <a:bodyPr/>
        <a:lstStyle/>
        <a:p>
          <a:endParaRPr lang="en-US"/>
        </a:p>
      </dgm:t>
    </dgm:pt>
    <dgm:pt modelId="{058365D6-DCEC-4880-8F85-E93F92CC2CE1}" type="pres">
      <dgm:prSet presAssocID="{73D684CC-0815-4E97-BB54-EA01DACB70BA}" presName="node" presStyleLbl="node1" presStyleIdx="2" presStyleCnt="5" custScaleX="573128">
        <dgm:presLayoutVars>
          <dgm:bulletEnabled val="1"/>
        </dgm:presLayoutVars>
      </dgm:prSet>
      <dgm:spPr/>
      <dgm:t>
        <a:bodyPr/>
        <a:lstStyle/>
        <a:p>
          <a:endParaRPr lang="en-US"/>
        </a:p>
      </dgm:t>
    </dgm:pt>
    <dgm:pt modelId="{02B21911-D85E-457C-9AF5-8649A8A5BC2E}" type="pres">
      <dgm:prSet presAssocID="{383310E5-4F0C-41E1-A07A-24F882ACFA13}" presName="sibTrans" presStyleLbl="sibTrans2D1" presStyleIdx="2" presStyleCnt="4"/>
      <dgm:spPr/>
      <dgm:t>
        <a:bodyPr/>
        <a:lstStyle/>
        <a:p>
          <a:endParaRPr lang="en-US"/>
        </a:p>
      </dgm:t>
    </dgm:pt>
    <dgm:pt modelId="{734CC060-2635-42A9-9067-CE3297DE542C}" type="pres">
      <dgm:prSet presAssocID="{383310E5-4F0C-41E1-A07A-24F882ACFA13}" presName="connectorText" presStyleLbl="sibTrans2D1" presStyleIdx="2" presStyleCnt="4"/>
      <dgm:spPr/>
      <dgm:t>
        <a:bodyPr/>
        <a:lstStyle/>
        <a:p>
          <a:endParaRPr lang="en-US"/>
        </a:p>
      </dgm:t>
    </dgm:pt>
    <dgm:pt modelId="{1C7F6CBE-24B3-4152-96D4-5D1999779067}" type="pres">
      <dgm:prSet presAssocID="{655A95CD-C7E4-481A-8559-C1F2ACA30112}" presName="node" presStyleLbl="node1" presStyleIdx="3" presStyleCnt="5" custScaleX="573128">
        <dgm:presLayoutVars>
          <dgm:bulletEnabled val="1"/>
        </dgm:presLayoutVars>
      </dgm:prSet>
      <dgm:spPr/>
      <dgm:t>
        <a:bodyPr/>
        <a:lstStyle/>
        <a:p>
          <a:endParaRPr lang="en-US"/>
        </a:p>
      </dgm:t>
    </dgm:pt>
    <dgm:pt modelId="{A27FCADC-6426-4840-845E-AC4820CB3877}" type="pres">
      <dgm:prSet presAssocID="{EA6D3B5A-93D2-4FE7-9661-345C31A59CFD}" presName="sibTrans" presStyleLbl="sibTrans2D1" presStyleIdx="3" presStyleCnt="4"/>
      <dgm:spPr/>
      <dgm:t>
        <a:bodyPr/>
        <a:lstStyle/>
        <a:p>
          <a:endParaRPr lang="en-US"/>
        </a:p>
      </dgm:t>
    </dgm:pt>
    <dgm:pt modelId="{25A246D6-08BB-4CE2-898C-F50406A755B0}" type="pres">
      <dgm:prSet presAssocID="{EA6D3B5A-93D2-4FE7-9661-345C31A59CFD}" presName="connectorText" presStyleLbl="sibTrans2D1" presStyleIdx="3" presStyleCnt="4"/>
      <dgm:spPr/>
      <dgm:t>
        <a:bodyPr/>
        <a:lstStyle/>
        <a:p>
          <a:endParaRPr lang="en-US"/>
        </a:p>
      </dgm:t>
    </dgm:pt>
    <dgm:pt modelId="{081F79B5-1EA6-45B6-B9DA-58DF03288843}" type="pres">
      <dgm:prSet presAssocID="{F6F7998B-5AEC-44BA-A99E-644153FFA8C9}" presName="node" presStyleLbl="node1" presStyleIdx="4" presStyleCnt="5" custScaleX="573128">
        <dgm:presLayoutVars>
          <dgm:bulletEnabled val="1"/>
        </dgm:presLayoutVars>
      </dgm:prSet>
      <dgm:spPr/>
      <dgm:t>
        <a:bodyPr/>
        <a:lstStyle/>
        <a:p>
          <a:endParaRPr lang="en-US"/>
        </a:p>
      </dgm:t>
    </dgm:pt>
  </dgm:ptLst>
  <dgm:cxnLst>
    <dgm:cxn modelId="{3641C001-219F-4EB3-8785-E541C215F3FC}" srcId="{9E824546-2A5D-43CA-B1CB-D17EC2A39CA7}" destId="{73D684CC-0815-4E97-BB54-EA01DACB70BA}" srcOrd="2" destOrd="0" parTransId="{092F7319-BFCC-4EA5-B282-2FF59F8D1017}" sibTransId="{383310E5-4F0C-41E1-A07A-24F882ACFA13}"/>
    <dgm:cxn modelId="{CCD71C65-1E4F-4894-8E2C-11238D24AB2E}" type="presOf" srcId="{73D684CC-0815-4E97-BB54-EA01DACB70BA}" destId="{058365D6-DCEC-4880-8F85-E93F92CC2CE1}" srcOrd="0" destOrd="0" presId="urn:microsoft.com/office/officeart/2005/8/layout/process2"/>
    <dgm:cxn modelId="{66783410-FDA9-41A5-84F5-435ACB1E2C66}" type="presOf" srcId="{F6F7998B-5AEC-44BA-A99E-644153FFA8C9}" destId="{081F79B5-1EA6-45B6-B9DA-58DF03288843}" srcOrd="0" destOrd="0" presId="urn:microsoft.com/office/officeart/2005/8/layout/process2"/>
    <dgm:cxn modelId="{D25AC78A-1769-428F-AE91-6EAE491F08E4}" type="presOf" srcId="{3647A4C0-D019-44D5-9F4F-E531E5B25EE9}" destId="{6A23D5AD-5759-460F-947F-65EF004838BF}" srcOrd="1" destOrd="0" presId="urn:microsoft.com/office/officeart/2005/8/layout/process2"/>
    <dgm:cxn modelId="{B09D3B8C-7487-412F-A578-303EEF065872}" type="presOf" srcId="{FEC40D72-52A7-4C3E-8C2F-EF118FF233C4}" destId="{E257026B-EB49-4CD0-A1B7-12D6B0292CB4}" srcOrd="0" destOrd="0" presId="urn:microsoft.com/office/officeart/2005/8/layout/process2"/>
    <dgm:cxn modelId="{3A80DAEA-3FAC-422F-80B4-38DFAB76ADBF}" srcId="{9E824546-2A5D-43CA-B1CB-D17EC2A39CA7}" destId="{FEC40D72-52A7-4C3E-8C2F-EF118FF233C4}" srcOrd="0" destOrd="0" parTransId="{5C05561F-CA1B-48A6-A21D-10C3E30FC805}" sibTransId="{3647A4C0-D019-44D5-9F4F-E531E5B25EE9}"/>
    <dgm:cxn modelId="{4B29E969-D3DD-4AC1-AC19-0100574F1617}" type="presOf" srcId="{EA6D3B5A-93D2-4FE7-9661-345C31A59CFD}" destId="{A27FCADC-6426-4840-845E-AC4820CB3877}" srcOrd="0" destOrd="0" presId="urn:microsoft.com/office/officeart/2005/8/layout/process2"/>
    <dgm:cxn modelId="{4D5127B0-8798-4D5C-AC52-848733A50846}" type="presOf" srcId="{2F96B589-FC24-41CF-8963-85770F5F612E}" destId="{5D229589-1A96-4A61-876D-02923EB1DD4C}" srcOrd="0" destOrd="0" presId="urn:microsoft.com/office/officeart/2005/8/layout/process2"/>
    <dgm:cxn modelId="{5E0CEAF7-B50E-4D6B-A6EC-EB3491EA504C}" type="presOf" srcId="{383310E5-4F0C-41E1-A07A-24F882ACFA13}" destId="{734CC060-2635-42A9-9067-CE3297DE542C}" srcOrd="1" destOrd="0" presId="urn:microsoft.com/office/officeart/2005/8/layout/process2"/>
    <dgm:cxn modelId="{6A19D29E-464F-451B-B012-38D13A7B6237}" type="presOf" srcId="{9E824546-2A5D-43CA-B1CB-D17EC2A39CA7}" destId="{F43D496E-2AB7-4CD9-A7AD-1F0A29CF272B}" srcOrd="0" destOrd="0" presId="urn:microsoft.com/office/officeart/2005/8/layout/process2"/>
    <dgm:cxn modelId="{E08ECEC5-1B65-4CF3-BE3E-79EB1B337544}" type="presOf" srcId="{46000A5F-8734-44B9-B30D-7E10C8AABE76}" destId="{8561D3F5-F627-48DF-9FFF-D89B88A05E0D}" srcOrd="0" destOrd="0" presId="urn:microsoft.com/office/officeart/2005/8/layout/process2"/>
    <dgm:cxn modelId="{9B02491B-E4BB-42C0-AF0E-936C926E09B6}" srcId="{9E824546-2A5D-43CA-B1CB-D17EC2A39CA7}" destId="{655A95CD-C7E4-481A-8559-C1F2ACA30112}" srcOrd="3" destOrd="0" parTransId="{5EC40C76-FB5C-4D3C-BB69-BF120E243178}" sibTransId="{EA6D3B5A-93D2-4FE7-9661-345C31A59CFD}"/>
    <dgm:cxn modelId="{D37A72CF-CC60-4FE5-B0EC-CDF8995CCDCE}" type="presOf" srcId="{655A95CD-C7E4-481A-8559-C1F2ACA30112}" destId="{1C7F6CBE-24B3-4152-96D4-5D1999779067}" srcOrd="0" destOrd="0" presId="urn:microsoft.com/office/officeart/2005/8/layout/process2"/>
    <dgm:cxn modelId="{9C144789-5781-46FA-BD4D-C58BDB88FE17}" srcId="{9E824546-2A5D-43CA-B1CB-D17EC2A39CA7}" destId="{2F96B589-FC24-41CF-8963-85770F5F612E}" srcOrd="1" destOrd="0" parTransId="{9AEBAA6A-CF94-48DB-ADE1-5A5396C6D53A}" sibTransId="{46000A5F-8734-44B9-B30D-7E10C8AABE76}"/>
    <dgm:cxn modelId="{D4580561-3CA0-4C82-A812-0C16D0A0B00D}" type="presOf" srcId="{EA6D3B5A-93D2-4FE7-9661-345C31A59CFD}" destId="{25A246D6-08BB-4CE2-898C-F50406A755B0}" srcOrd="1" destOrd="0" presId="urn:microsoft.com/office/officeart/2005/8/layout/process2"/>
    <dgm:cxn modelId="{8BB1FBA5-49BE-4903-955E-24160446439D}" type="presOf" srcId="{3647A4C0-D019-44D5-9F4F-E531E5B25EE9}" destId="{A4E7DBC0-FA87-41EB-AF3E-045D627FE95C}" srcOrd="0" destOrd="0" presId="urn:microsoft.com/office/officeart/2005/8/layout/process2"/>
    <dgm:cxn modelId="{240248F3-557B-4965-8B73-89B8B0499A09}" srcId="{9E824546-2A5D-43CA-B1CB-D17EC2A39CA7}" destId="{F6F7998B-5AEC-44BA-A99E-644153FFA8C9}" srcOrd="4" destOrd="0" parTransId="{1B38B2A3-2237-4A43-8A48-E76D42C15EAD}" sibTransId="{3AEFAE40-78B5-4B80-AB7E-12A0C2FA7865}"/>
    <dgm:cxn modelId="{C27F5383-3915-437D-B71F-F1EC09028D45}" type="presOf" srcId="{46000A5F-8734-44B9-B30D-7E10C8AABE76}" destId="{97E887B1-05F5-4F59-86D3-00E1A20EEF0C}" srcOrd="1" destOrd="0" presId="urn:microsoft.com/office/officeart/2005/8/layout/process2"/>
    <dgm:cxn modelId="{8F609542-A758-4ED3-9E6F-4C7F65CF7957}" type="presOf" srcId="{383310E5-4F0C-41E1-A07A-24F882ACFA13}" destId="{02B21911-D85E-457C-9AF5-8649A8A5BC2E}" srcOrd="0" destOrd="0" presId="urn:microsoft.com/office/officeart/2005/8/layout/process2"/>
    <dgm:cxn modelId="{0A3BC8F0-D852-4F94-9739-1128F7306865}" type="presParOf" srcId="{F43D496E-2AB7-4CD9-A7AD-1F0A29CF272B}" destId="{E257026B-EB49-4CD0-A1B7-12D6B0292CB4}" srcOrd="0" destOrd="0" presId="urn:microsoft.com/office/officeart/2005/8/layout/process2"/>
    <dgm:cxn modelId="{2155E0D0-872D-4753-9252-6BE013D98D19}" type="presParOf" srcId="{F43D496E-2AB7-4CD9-A7AD-1F0A29CF272B}" destId="{A4E7DBC0-FA87-41EB-AF3E-045D627FE95C}" srcOrd="1" destOrd="0" presId="urn:microsoft.com/office/officeart/2005/8/layout/process2"/>
    <dgm:cxn modelId="{A94637F6-2221-425E-A952-1FE9954B1EA4}" type="presParOf" srcId="{A4E7DBC0-FA87-41EB-AF3E-045D627FE95C}" destId="{6A23D5AD-5759-460F-947F-65EF004838BF}" srcOrd="0" destOrd="0" presId="urn:microsoft.com/office/officeart/2005/8/layout/process2"/>
    <dgm:cxn modelId="{D3FB0550-5010-4DEC-A4BF-3A3DFFCE3736}" type="presParOf" srcId="{F43D496E-2AB7-4CD9-A7AD-1F0A29CF272B}" destId="{5D229589-1A96-4A61-876D-02923EB1DD4C}" srcOrd="2" destOrd="0" presId="urn:microsoft.com/office/officeart/2005/8/layout/process2"/>
    <dgm:cxn modelId="{0B2DBC55-C7FF-4042-80E8-EEF6F34C8913}" type="presParOf" srcId="{F43D496E-2AB7-4CD9-A7AD-1F0A29CF272B}" destId="{8561D3F5-F627-48DF-9FFF-D89B88A05E0D}" srcOrd="3" destOrd="0" presId="urn:microsoft.com/office/officeart/2005/8/layout/process2"/>
    <dgm:cxn modelId="{8180485C-E0AD-4BFE-BD2A-EEB0ED88A6C1}" type="presParOf" srcId="{8561D3F5-F627-48DF-9FFF-D89B88A05E0D}" destId="{97E887B1-05F5-4F59-86D3-00E1A20EEF0C}" srcOrd="0" destOrd="0" presId="urn:microsoft.com/office/officeart/2005/8/layout/process2"/>
    <dgm:cxn modelId="{40808F2D-CE30-475C-A28C-E31CA4101FEB}" type="presParOf" srcId="{F43D496E-2AB7-4CD9-A7AD-1F0A29CF272B}" destId="{058365D6-DCEC-4880-8F85-E93F92CC2CE1}" srcOrd="4" destOrd="0" presId="urn:microsoft.com/office/officeart/2005/8/layout/process2"/>
    <dgm:cxn modelId="{3393044B-17F6-4498-80E0-585FBB91AC2B}" type="presParOf" srcId="{F43D496E-2AB7-4CD9-A7AD-1F0A29CF272B}" destId="{02B21911-D85E-457C-9AF5-8649A8A5BC2E}" srcOrd="5" destOrd="0" presId="urn:microsoft.com/office/officeart/2005/8/layout/process2"/>
    <dgm:cxn modelId="{0B267E9B-1EB0-4795-9504-D38073FF993C}" type="presParOf" srcId="{02B21911-D85E-457C-9AF5-8649A8A5BC2E}" destId="{734CC060-2635-42A9-9067-CE3297DE542C}" srcOrd="0" destOrd="0" presId="urn:microsoft.com/office/officeart/2005/8/layout/process2"/>
    <dgm:cxn modelId="{3D0A1088-9140-4C98-A181-1E21B62F9ACE}" type="presParOf" srcId="{F43D496E-2AB7-4CD9-A7AD-1F0A29CF272B}" destId="{1C7F6CBE-24B3-4152-96D4-5D1999779067}" srcOrd="6" destOrd="0" presId="urn:microsoft.com/office/officeart/2005/8/layout/process2"/>
    <dgm:cxn modelId="{E33AF65B-8092-43D1-A23F-BE0AD5571D5F}" type="presParOf" srcId="{F43D496E-2AB7-4CD9-A7AD-1F0A29CF272B}" destId="{A27FCADC-6426-4840-845E-AC4820CB3877}" srcOrd="7" destOrd="0" presId="urn:microsoft.com/office/officeart/2005/8/layout/process2"/>
    <dgm:cxn modelId="{3079F1DC-7D5C-4C43-BB76-9E67CD736475}" type="presParOf" srcId="{A27FCADC-6426-4840-845E-AC4820CB3877}" destId="{25A246D6-08BB-4CE2-898C-F50406A755B0}" srcOrd="0" destOrd="0" presId="urn:microsoft.com/office/officeart/2005/8/layout/process2"/>
    <dgm:cxn modelId="{CA283529-5E47-4EBD-9625-A9182F724114}" type="presParOf" srcId="{F43D496E-2AB7-4CD9-A7AD-1F0A29CF272B}" destId="{081F79B5-1EA6-45B6-B9DA-58DF03288843}"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12840-4215-4AA7-B061-37D685245FD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399192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593A487-17F1-4ABE-9B56-F02D990B027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575297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7B061D5-A0CB-4B71-8ED2-F2A23A008FB9}"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264172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10:07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39</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8831601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31478839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4629928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6.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6" r:id="rId12"/>
    <p:sldLayoutId id="2147484207"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1.xml"/><Relationship Id="rId5" Type="http://schemas.openxmlformats.org/officeDocument/2006/relationships/image" Target="../media/image21.pn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myspc.sharepointconference.com/" TargetMode="External"/><Relationship Id="rId1" Type="http://schemas.openxmlformats.org/officeDocument/2006/relationships/slideLayout" Target="../slideLayouts/slideLayout3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970089"/>
          </a:xfrm>
          <a:prstGeom prst="rect">
            <a:avLst/>
          </a:prstGeom>
        </p:spPr>
        <p:txBody>
          <a:bodyPr lIns="111026" tIns="55513" rIns="111026" bIns="55513"/>
          <a:lstStyle/>
          <a:p>
            <a:pPr>
              <a:lnSpc>
                <a:spcPct val="150000"/>
              </a:lnSpc>
            </a:pPr>
            <a:r>
              <a:rPr lang="en-US" sz="3400" dirty="0"/>
              <a:t>Can be created in two ways:</a:t>
            </a:r>
          </a:p>
          <a:p>
            <a:pPr lvl="1">
              <a:lnSpc>
                <a:spcPct val="100000"/>
              </a:lnSpc>
            </a:pPr>
            <a:r>
              <a:rPr lang="en-US" sz="2900" dirty="0"/>
              <a:t>Use “Save Site as Template” on site settings page (site templates)</a:t>
            </a:r>
          </a:p>
          <a:p>
            <a:pPr lvl="1">
              <a:lnSpc>
                <a:spcPct val="150000"/>
              </a:lnSpc>
            </a:pPr>
            <a:r>
              <a:rPr lang="en-US" sz="2900" dirty="0"/>
              <a:t>Use Visual Studio (web templates)</a:t>
            </a:r>
          </a:p>
          <a:p>
            <a:pPr>
              <a:lnSpc>
                <a:spcPct val="150000"/>
              </a:lnSpc>
            </a:pPr>
            <a:r>
              <a:rPr lang="en-US" sz="3400" dirty="0"/>
              <a:t>Both types create a .</a:t>
            </a:r>
            <a:r>
              <a:rPr lang="en-US" sz="3400" dirty="0" err="1"/>
              <a:t>wsp</a:t>
            </a:r>
            <a:r>
              <a:rPr lang="en-US" sz="3400" dirty="0"/>
              <a:t> file</a:t>
            </a:r>
          </a:p>
          <a:p>
            <a:pPr>
              <a:lnSpc>
                <a:spcPct val="150000"/>
              </a:lnSpc>
            </a:pPr>
            <a:r>
              <a:rPr lang="en-US" sz="3400" dirty="0"/>
              <a:t>Both look the same when creating a </a:t>
            </a:r>
            <a:r>
              <a:rPr lang="en-US" sz="3400" dirty="0" smtClean="0"/>
              <a:t>site</a:t>
            </a:r>
          </a:p>
        </p:txBody>
      </p:sp>
      <p:sp>
        <p:nvSpPr>
          <p:cNvPr id="2" name="Title 1"/>
          <p:cNvSpPr>
            <a:spLocks noGrp="1"/>
          </p:cNvSpPr>
          <p:nvPr>
            <p:ph type="title"/>
          </p:nvPr>
        </p:nvSpPr>
        <p:spPr/>
        <p:txBody>
          <a:bodyPr/>
          <a:lstStyle/>
          <a:p>
            <a:r>
              <a:rPr lang="en-US" sz="4900" dirty="0"/>
              <a:t>Web Templates</a:t>
            </a:r>
            <a:endParaRPr lang="nl-NL" sz="4900" dirty="0"/>
          </a:p>
        </p:txBody>
      </p:sp>
    </p:spTree>
    <p:extLst>
      <p:ext uri="{BB962C8B-B14F-4D97-AF65-F5344CB8AC3E}">
        <p14:creationId xmlns:p14="http://schemas.microsoft.com/office/powerpoint/2010/main" val="988064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a:t>Creates a sandboxed solution</a:t>
            </a:r>
            <a:endParaRPr lang="en-US" sz="4400" dirty="0"/>
          </a:p>
        </p:txBody>
      </p:sp>
      <p:sp>
        <p:nvSpPr>
          <p:cNvPr id="3" name="Title 2"/>
          <p:cNvSpPr>
            <a:spLocks noGrp="1"/>
          </p:cNvSpPr>
          <p:nvPr>
            <p:ph type="title"/>
          </p:nvPr>
        </p:nvSpPr>
        <p:spPr/>
        <p:txBody>
          <a:bodyPr/>
          <a:lstStyle/>
          <a:p>
            <a:r>
              <a:rPr lang="en-US" dirty="0"/>
              <a:t>Save Site as Template</a:t>
            </a:r>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Stored </a:t>
            </a:r>
            <a:r>
              <a:rPr lang="en-GB" sz="4400" dirty="0"/>
              <a:t>in </a:t>
            </a:r>
            <a:r>
              <a:rPr lang="en-GB" sz="4400" dirty="0" smtClean="0"/>
              <a:t/>
            </a:r>
            <a:br>
              <a:rPr lang="en-GB" sz="4400" dirty="0" smtClean="0"/>
            </a:br>
            <a:r>
              <a:rPr lang="en-GB" sz="4400" dirty="0" smtClean="0"/>
              <a:t>site collection </a:t>
            </a:r>
            <a:r>
              <a:rPr lang="en-GB" sz="4400" dirty="0"/>
              <a:t>solution gallery</a:t>
            </a:r>
            <a:endParaRPr lang="en-US" sz="4400" dirty="0"/>
          </a:p>
        </p:txBody>
      </p:sp>
      <p:sp>
        <p:nvSpPr>
          <p:cNvPr id="11" name="Rectangle 10"/>
          <p:cNvSpPr/>
          <p:nvPr/>
        </p:nvSpPr>
        <p:spPr bwMode="auto">
          <a:xfrm>
            <a:off x="8126869" y="2129110"/>
            <a:ext cx="3780000" cy="360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a:t>Can be imported into Visual Studio</a:t>
            </a:r>
            <a:endParaRPr lang="en-US" sz="4400" dirty="0"/>
          </a:p>
        </p:txBody>
      </p:sp>
    </p:spTree>
    <p:extLst>
      <p:ext uri="{BB962C8B-B14F-4D97-AF65-F5344CB8AC3E}">
        <p14:creationId xmlns:p14="http://schemas.microsoft.com/office/powerpoint/2010/main" val="404546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“Based</a:t>
            </a:r>
            <a:r>
              <a:rPr lang="en-US" sz="4400" dirty="0"/>
              <a:t>” on a site definition</a:t>
            </a:r>
          </a:p>
        </p:txBody>
      </p:sp>
      <p:sp>
        <p:nvSpPr>
          <p:cNvPr id="3" name="Title 2"/>
          <p:cNvSpPr>
            <a:spLocks noGrp="1"/>
          </p:cNvSpPr>
          <p:nvPr>
            <p:ph type="title"/>
          </p:nvPr>
        </p:nvSpPr>
        <p:spPr/>
        <p:txBody>
          <a:bodyPr/>
          <a:lstStyle/>
          <a:p>
            <a:r>
              <a:rPr lang="nl-NL" dirty="0"/>
              <a:t>Web Templates</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Do </a:t>
            </a:r>
            <a:r>
              <a:rPr lang="en-US" sz="4400" dirty="0" smtClean="0"/>
              <a:t>NOT inherit from </a:t>
            </a:r>
            <a:r>
              <a:rPr lang="en-US" sz="4400" dirty="0"/>
              <a:t>their “base” site definition</a:t>
            </a:r>
          </a:p>
        </p:txBody>
      </p:sp>
      <p:sp>
        <p:nvSpPr>
          <p:cNvPr id="11" name="Rectangle 10"/>
          <p:cNvSpPr/>
          <p:nvPr/>
        </p:nvSpPr>
        <p:spPr bwMode="auto">
          <a:xfrm>
            <a:off x="8126869" y="2129110"/>
            <a:ext cx="3780000" cy="360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Can be changed or deleted after they have been used</a:t>
            </a:r>
          </a:p>
        </p:txBody>
      </p:sp>
    </p:spTree>
    <p:extLst>
      <p:ext uri="{BB962C8B-B14F-4D97-AF65-F5344CB8AC3E}">
        <p14:creationId xmlns:p14="http://schemas.microsoft.com/office/powerpoint/2010/main" val="323649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a:xfrm>
            <a:off x="274638" y="1212850"/>
            <a:ext cx="11887200" cy="2302169"/>
          </a:xfrm>
        </p:spPr>
        <p:txBody>
          <a:bodyPr/>
          <a:lstStyle/>
          <a:p>
            <a:pPr>
              <a:lnSpc>
                <a:spcPct val="100000"/>
              </a:lnSpc>
            </a:pPr>
            <a:r>
              <a:rPr lang="en-US" dirty="0" smtClean="0"/>
              <a:t>A site created using a Web Template only knows about the “base” site definition</a:t>
            </a:r>
          </a:p>
          <a:p>
            <a:pPr lvl="1">
              <a:lnSpc>
                <a:spcPct val="100000"/>
              </a:lnSpc>
            </a:pPr>
            <a:r>
              <a:rPr lang="en-US" dirty="0" err="1" smtClean="0"/>
              <a:t>SPWeb.WebTemplate</a:t>
            </a:r>
            <a:r>
              <a:rPr lang="en-US" dirty="0" smtClean="0"/>
              <a:t> 		= STS</a:t>
            </a:r>
          </a:p>
          <a:p>
            <a:pPr lvl="1">
              <a:lnSpc>
                <a:spcPct val="100000"/>
              </a:lnSpc>
            </a:pPr>
            <a:r>
              <a:rPr lang="en-US" dirty="0" err="1" smtClean="0"/>
              <a:t>SPWeb.WebTemplateId</a:t>
            </a:r>
            <a:r>
              <a:rPr lang="en-US" dirty="0" smtClean="0"/>
              <a:t> 	= 1</a:t>
            </a:r>
          </a:p>
        </p:txBody>
      </p:sp>
      <p:sp>
        <p:nvSpPr>
          <p:cNvPr id="3" name="Title 2"/>
          <p:cNvSpPr>
            <a:spLocks noGrp="1"/>
          </p:cNvSpPr>
          <p:nvPr>
            <p:ph type="title"/>
          </p:nvPr>
        </p:nvSpPr>
        <p:spPr/>
        <p:txBody>
          <a:bodyPr/>
          <a:lstStyle/>
          <a:p>
            <a:r>
              <a:rPr lang="nl-NL" dirty="0" smtClean="0"/>
              <a:t>Web Templates</a:t>
            </a:r>
            <a:endParaRPr lang="en-US" dirty="0"/>
          </a:p>
        </p:txBody>
      </p:sp>
    </p:spTree>
    <p:extLst>
      <p:ext uri="{BB962C8B-B14F-4D97-AF65-F5344CB8AC3E}">
        <p14:creationId xmlns:p14="http://schemas.microsoft.com/office/powerpoint/2010/main" val="1983480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5400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000" dirty="0"/>
              <a:t>Web Templates created in Visual Studio</a:t>
            </a:r>
            <a:endParaRPr lang="en-US" sz="4000" dirty="0"/>
          </a:p>
        </p:txBody>
      </p:sp>
      <p:sp>
        <p:nvSpPr>
          <p:cNvPr id="3" name="Title 2"/>
          <p:cNvSpPr>
            <a:spLocks noGrp="1"/>
          </p:cNvSpPr>
          <p:nvPr>
            <p:ph type="title"/>
          </p:nvPr>
        </p:nvSpPr>
        <p:spPr/>
        <p:txBody>
          <a:bodyPr/>
          <a:lstStyle/>
          <a:p>
            <a:r>
              <a:rPr lang="nl-NL" dirty="0"/>
              <a:t>Publishing Features</a:t>
            </a:r>
            <a:endParaRPr lang="en-US" dirty="0"/>
          </a:p>
        </p:txBody>
      </p:sp>
      <p:sp>
        <p:nvSpPr>
          <p:cNvPr id="10" name="Rectangle 9"/>
          <p:cNvSpPr/>
          <p:nvPr/>
        </p:nvSpPr>
        <p:spPr bwMode="auto">
          <a:xfrm>
            <a:off x="5930205" y="2129110"/>
            <a:ext cx="5400000" cy="25200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000" dirty="0"/>
              <a:t>Saving sites as templates</a:t>
            </a:r>
            <a:endParaRPr lang="en-US" sz="4000" dirty="0"/>
          </a:p>
        </p:txBody>
      </p:sp>
      <p:sp>
        <p:nvSpPr>
          <p:cNvPr id="4" name="TextBox 3"/>
          <p:cNvSpPr txBox="1"/>
          <p:nvPr/>
        </p:nvSpPr>
        <p:spPr>
          <a:xfrm>
            <a:off x="262519" y="4793405"/>
            <a:ext cx="5400000" cy="1625060"/>
          </a:xfrm>
          <a:prstGeom prst="rect">
            <a:avLst/>
          </a:prstGeom>
          <a:noFill/>
        </p:spPr>
        <p:txBody>
          <a:bodyPr wrap="square" lIns="182880" tIns="146304" rIns="182880" bIns="146304" rtlCol="0">
            <a:spAutoFit/>
          </a:bodyPr>
          <a:lstStyle/>
          <a:p>
            <a:pPr>
              <a:lnSpc>
                <a:spcPct val="90000"/>
              </a:lnSpc>
              <a:spcAft>
                <a:spcPts val="600"/>
              </a:spcAft>
            </a:pPr>
            <a:r>
              <a:rPr lang="en-US" sz="3200" dirty="0" smtClean="0"/>
              <a:t>Can </a:t>
            </a:r>
            <a:r>
              <a:rPr lang="en-US" sz="3200" dirty="0"/>
              <a:t>be based on publishing sites and can use the publishing feature</a:t>
            </a:r>
            <a:endParaRPr lang="en-US" sz="3200" dirty="0" smtClean="0">
              <a:gradFill>
                <a:gsLst>
                  <a:gs pos="2917">
                    <a:schemeClr val="tx1"/>
                  </a:gs>
                  <a:gs pos="30000">
                    <a:schemeClr val="tx1"/>
                  </a:gs>
                </a:gsLst>
                <a:lin ang="5400000" scaled="0"/>
              </a:gradFill>
            </a:endParaRPr>
          </a:p>
        </p:txBody>
      </p:sp>
      <p:sp>
        <p:nvSpPr>
          <p:cNvPr id="8" name="TextBox 7"/>
          <p:cNvSpPr txBox="1"/>
          <p:nvPr/>
        </p:nvSpPr>
        <p:spPr>
          <a:xfrm>
            <a:off x="5928220" y="4719539"/>
            <a:ext cx="5400000" cy="1772793"/>
          </a:xfrm>
          <a:prstGeom prst="rect">
            <a:avLst/>
          </a:prstGeom>
          <a:noFill/>
        </p:spPr>
        <p:txBody>
          <a:bodyPr wrap="square" lIns="182880" tIns="146304" rIns="182880" bIns="146304" rtlCol="0">
            <a:spAutoFit/>
          </a:bodyPr>
          <a:lstStyle/>
          <a:p>
            <a:r>
              <a:rPr lang="en-GB" sz="3200" dirty="0" smtClean="0"/>
              <a:t>That </a:t>
            </a:r>
            <a:r>
              <a:rPr lang="en-GB" sz="3200" dirty="0"/>
              <a:t>have the publishing feature activated is not supported</a:t>
            </a:r>
          </a:p>
        </p:txBody>
      </p:sp>
    </p:spTree>
    <p:extLst>
      <p:ext uri="{BB962C8B-B14F-4D97-AF65-F5344CB8AC3E}">
        <p14:creationId xmlns:p14="http://schemas.microsoft.com/office/powerpoint/2010/main" val="194878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p:txBody>
          <a:bodyPr/>
          <a:lstStyle/>
          <a:p>
            <a:r>
              <a:rPr lang="en-US" dirty="0" smtClean="0"/>
              <a:t>Module element</a:t>
            </a:r>
          </a:p>
          <a:p>
            <a:pPr lvl="1"/>
            <a:r>
              <a:rPr lang="en-US" dirty="0" smtClean="0"/>
              <a:t>Use features to provision your (default.aspx) pages</a:t>
            </a:r>
          </a:p>
          <a:p>
            <a:r>
              <a:rPr lang="en-US" dirty="0" smtClean="0"/>
              <a:t>Components</a:t>
            </a:r>
          </a:p>
          <a:p>
            <a:pPr lvl="1"/>
            <a:r>
              <a:rPr lang="en-US" dirty="0" err="1" smtClean="0"/>
              <a:t>FileDialogPostProcessor</a:t>
            </a:r>
            <a:r>
              <a:rPr lang="en-US" dirty="0" smtClean="0"/>
              <a:t> –class used to modify the file open and save dialog’s interfaces on a document library</a:t>
            </a:r>
          </a:p>
          <a:p>
            <a:pPr lvl="1"/>
            <a:r>
              <a:rPr lang="en-US" dirty="0" err="1" smtClean="0"/>
              <a:t>ExternalSecurityProvider</a:t>
            </a:r>
            <a:r>
              <a:rPr lang="en-US" dirty="0" smtClean="0"/>
              <a:t> –interface that returns custom information about the security used in Microsoft SharePoint Foundation for indexing by a search crawler on a portal </a:t>
            </a:r>
          </a:p>
          <a:p>
            <a:r>
              <a:rPr lang="en-US" dirty="0" err="1" smtClean="0"/>
              <a:t>ServerEmailFooter</a:t>
            </a:r>
            <a:endParaRPr lang="en-US" dirty="0" smtClean="0"/>
          </a:p>
          <a:p>
            <a:r>
              <a:rPr lang="nl-NL" dirty="0" smtClean="0"/>
              <a:t>Feature </a:t>
            </a:r>
            <a:r>
              <a:rPr lang="nl-NL" dirty="0" err="1" smtClean="0"/>
              <a:t>Stapling</a:t>
            </a:r>
            <a:endParaRPr lang="nl-NL" dirty="0" smtClean="0"/>
          </a:p>
          <a:p>
            <a:r>
              <a:rPr lang="nl-NL" dirty="0" err="1" smtClean="0"/>
              <a:t>Variations</a:t>
            </a:r>
            <a:r>
              <a:rPr lang="nl-NL" dirty="0" smtClean="0"/>
              <a:t> </a:t>
            </a:r>
            <a:r>
              <a:rPr lang="nl-NL" dirty="0" err="1" smtClean="0"/>
              <a:t>Hierarchy</a:t>
            </a:r>
            <a:endParaRPr lang="en-US" dirty="0"/>
          </a:p>
        </p:txBody>
      </p:sp>
      <p:sp>
        <p:nvSpPr>
          <p:cNvPr id="3" name="Title 2"/>
          <p:cNvSpPr>
            <a:spLocks noGrp="1"/>
          </p:cNvSpPr>
          <p:nvPr>
            <p:ph type="title"/>
          </p:nvPr>
        </p:nvSpPr>
        <p:spPr/>
        <p:txBody>
          <a:bodyPr/>
          <a:lstStyle/>
          <a:p>
            <a:r>
              <a:rPr lang="nl-NL" smtClean="0"/>
              <a:t>Web Template limitations</a:t>
            </a:r>
            <a:endParaRPr lang="en-US" dirty="0"/>
          </a:p>
        </p:txBody>
      </p:sp>
    </p:spTree>
    <p:extLst>
      <p:ext uri="{BB962C8B-B14F-4D97-AF65-F5344CB8AC3E}">
        <p14:creationId xmlns:p14="http://schemas.microsoft.com/office/powerpoint/2010/main" val="1351075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smtClean="0"/>
              <a:t>Web Template </a:t>
            </a:r>
            <a:r>
              <a:rPr lang="nl-NL" dirty="0" err="1" smtClean="0"/>
              <a:t>Provisioning</a:t>
            </a:r>
            <a:endParaRPr lang="en-US"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3856523555"/>
              </p:ext>
            </p:extLst>
          </p:nvPr>
        </p:nvGraphicFramePr>
        <p:xfrm>
          <a:off x="385589" y="1438275"/>
          <a:ext cx="11562590" cy="5227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8784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E257026B-EB49-4CD0-A1B7-12D6B0292CB4}"/>
                                            </p:graphicEl>
                                          </p:spTgt>
                                        </p:tgtEl>
                                        <p:attrNameLst>
                                          <p:attrName>style.visibility</p:attrName>
                                        </p:attrNameLst>
                                      </p:cBhvr>
                                      <p:to>
                                        <p:strVal val="visible"/>
                                      </p:to>
                                    </p:set>
                                    <p:animEffect transition="in" filter="fade">
                                      <p:cBhvr>
                                        <p:cTn id="7" dur="500"/>
                                        <p:tgtEl>
                                          <p:spTgt spid="6">
                                            <p:graphicEl>
                                              <a:dgm id="{E257026B-EB49-4CD0-A1B7-12D6B0292C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A4E7DBC0-FA87-41EB-AF3E-045D627FE95C}"/>
                                            </p:graphicEl>
                                          </p:spTgt>
                                        </p:tgtEl>
                                        <p:attrNameLst>
                                          <p:attrName>style.visibility</p:attrName>
                                        </p:attrNameLst>
                                      </p:cBhvr>
                                      <p:to>
                                        <p:strVal val="visible"/>
                                      </p:to>
                                    </p:set>
                                    <p:animEffect transition="in" filter="fade">
                                      <p:cBhvr>
                                        <p:cTn id="12" dur="500"/>
                                        <p:tgtEl>
                                          <p:spTgt spid="6">
                                            <p:graphicEl>
                                              <a:dgm id="{A4E7DBC0-FA87-41EB-AF3E-045D627FE95C}"/>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graphicEl>
                                              <a:dgm id="{5D229589-1A96-4A61-876D-02923EB1DD4C}"/>
                                            </p:graphicEl>
                                          </p:spTgt>
                                        </p:tgtEl>
                                        <p:attrNameLst>
                                          <p:attrName>style.visibility</p:attrName>
                                        </p:attrNameLst>
                                      </p:cBhvr>
                                      <p:to>
                                        <p:strVal val="visible"/>
                                      </p:to>
                                    </p:set>
                                    <p:animEffect transition="in" filter="fade">
                                      <p:cBhvr>
                                        <p:cTn id="15" dur="500"/>
                                        <p:tgtEl>
                                          <p:spTgt spid="6">
                                            <p:graphicEl>
                                              <a:dgm id="{5D229589-1A96-4A61-876D-02923EB1DD4C}"/>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graphicEl>
                                              <a:dgm id="{8561D3F5-F627-48DF-9FFF-D89B88A05E0D}"/>
                                            </p:graphicEl>
                                          </p:spTgt>
                                        </p:tgtEl>
                                        <p:attrNameLst>
                                          <p:attrName>style.visibility</p:attrName>
                                        </p:attrNameLst>
                                      </p:cBhvr>
                                      <p:to>
                                        <p:strVal val="visible"/>
                                      </p:to>
                                    </p:set>
                                    <p:animEffect transition="in" filter="fade">
                                      <p:cBhvr>
                                        <p:cTn id="20" dur="500"/>
                                        <p:tgtEl>
                                          <p:spTgt spid="6">
                                            <p:graphicEl>
                                              <a:dgm id="{8561D3F5-F627-48DF-9FFF-D89B88A05E0D}"/>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graphicEl>
                                              <a:dgm id="{058365D6-DCEC-4880-8F85-E93F92CC2CE1}"/>
                                            </p:graphicEl>
                                          </p:spTgt>
                                        </p:tgtEl>
                                        <p:attrNameLst>
                                          <p:attrName>style.visibility</p:attrName>
                                        </p:attrNameLst>
                                      </p:cBhvr>
                                      <p:to>
                                        <p:strVal val="visible"/>
                                      </p:to>
                                    </p:set>
                                    <p:animEffect transition="in" filter="fade">
                                      <p:cBhvr>
                                        <p:cTn id="23" dur="500"/>
                                        <p:tgtEl>
                                          <p:spTgt spid="6">
                                            <p:graphicEl>
                                              <a:dgm id="{058365D6-DCEC-4880-8F85-E93F92CC2CE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graphicEl>
                                              <a:dgm id="{02B21911-D85E-457C-9AF5-8649A8A5BC2E}"/>
                                            </p:graphicEl>
                                          </p:spTgt>
                                        </p:tgtEl>
                                        <p:attrNameLst>
                                          <p:attrName>style.visibility</p:attrName>
                                        </p:attrNameLst>
                                      </p:cBhvr>
                                      <p:to>
                                        <p:strVal val="visible"/>
                                      </p:to>
                                    </p:set>
                                    <p:animEffect transition="in" filter="fade">
                                      <p:cBhvr>
                                        <p:cTn id="28" dur="500"/>
                                        <p:tgtEl>
                                          <p:spTgt spid="6">
                                            <p:graphicEl>
                                              <a:dgm id="{02B21911-D85E-457C-9AF5-8649A8A5BC2E}"/>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graphicEl>
                                              <a:dgm id="{1C7F6CBE-24B3-4152-96D4-5D1999779067}"/>
                                            </p:graphicEl>
                                          </p:spTgt>
                                        </p:tgtEl>
                                        <p:attrNameLst>
                                          <p:attrName>style.visibility</p:attrName>
                                        </p:attrNameLst>
                                      </p:cBhvr>
                                      <p:to>
                                        <p:strVal val="visible"/>
                                      </p:to>
                                    </p:set>
                                    <p:animEffect transition="in" filter="fade">
                                      <p:cBhvr>
                                        <p:cTn id="31" dur="500"/>
                                        <p:tgtEl>
                                          <p:spTgt spid="6">
                                            <p:graphicEl>
                                              <a:dgm id="{1C7F6CBE-24B3-4152-96D4-5D199977906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graphicEl>
                                              <a:dgm id="{A27FCADC-6426-4840-845E-AC4820CB3877}"/>
                                            </p:graphicEl>
                                          </p:spTgt>
                                        </p:tgtEl>
                                        <p:attrNameLst>
                                          <p:attrName>style.visibility</p:attrName>
                                        </p:attrNameLst>
                                      </p:cBhvr>
                                      <p:to>
                                        <p:strVal val="visible"/>
                                      </p:to>
                                    </p:set>
                                    <p:animEffect transition="in" filter="fade">
                                      <p:cBhvr>
                                        <p:cTn id="36" dur="500"/>
                                        <p:tgtEl>
                                          <p:spTgt spid="6">
                                            <p:graphicEl>
                                              <a:dgm id="{A27FCADC-6426-4840-845E-AC4820CB3877}"/>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graphicEl>
                                              <a:dgm id="{081F79B5-1EA6-45B6-B9DA-58DF03288843}"/>
                                            </p:graphicEl>
                                          </p:spTgt>
                                        </p:tgtEl>
                                        <p:attrNameLst>
                                          <p:attrName>style.visibility</p:attrName>
                                        </p:attrNameLst>
                                      </p:cBhvr>
                                      <p:to>
                                        <p:strVal val="visible"/>
                                      </p:to>
                                    </p:set>
                                    <p:animEffect transition="in" filter="fade">
                                      <p:cBhvr>
                                        <p:cTn id="39" dur="500"/>
                                        <p:tgtEl>
                                          <p:spTgt spid="6">
                                            <p:graphicEl>
                                              <a:dgm id="{081F79B5-1EA6-45B6-B9DA-58DF0328884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Creating Web Templates</a:t>
            </a:r>
            <a:endParaRPr lang="nl-NL" dirty="0"/>
          </a:p>
        </p:txBody>
      </p:sp>
    </p:spTree>
    <p:extLst>
      <p:ext uri="{BB962C8B-B14F-4D97-AF65-F5344CB8AC3E}">
        <p14:creationId xmlns:p14="http://schemas.microsoft.com/office/powerpoint/2010/main" val="66857458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sz="4900" dirty="0"/>
              <a:t>Web Template element</a:t>
            </a:r>
            <a:endParaRPr lang="en-US" sz="4900"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633" y="2129109"/>
            <a:ext cx="10873208" cy="3112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700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0"/>
          </p:nvPr>
        </p:nvSpPr>
        <p:spPr>
          <a:xfrm>
            <a:off x="274637" y="1212850"/>
            <a:ext cx="11992271" cy="3262432"/>
          </a:xfrm>
        </p:spPr>
        <p:txBody>
          <a:bodyPr/>
          <a:lstStyle/>
          <a:p>
            <a:pPr>
              <a:lnSpc>
                <a:spcPct val="150000"/>
              </a:lnSpc>
            </a:pPr>
            <a:r>
              <a:rPr lang="en-US" sz="3600" dirty="0" smtClean="0"/>
              <a:t>Required properties of </a:t>
            </a:r>
            <a:r>
              <a:rPr lang="en-US" sz="3600" dirty="0" err="1" smtClean="0"/>
              <a:t>WebTemplate</a:t>
            </a:r>
            <a:r>
              <a:rPr lang="en-US" sz="3600" dirty="0" smtClean="0"/>
              <a:t> feature element:</a:t>
            </a:r>
          </a:p>
          <a:p>
            <a:pPr lvl="1">
              <a:lnSpc>
                <a:spcPct val="150000"/>
              </a:lnSpc>
            </a:pPr>
            <a:r>
              <a:rPr lang="en-US" sz="2000" dirty="0" err="1" smtClean="0"/>
              <a:t>BaseTemplateName</a:t>
            </a:r>
            <a:r>
              <a:rPr lang="en-US" sz="2000" dirty="0" smtClean="0"/>
              <a:t>		-	STS (or any other site definition template name)</a:t>
            </a:r>
          </a:p>
          <a:p>
            <a:pPr lvl="1">
              <a:lnSpc>
                <a:spcPct val="150000"/>
              </a:lnSpc>
            </a:pPr>
            <a:r>
              <a:rPr lang="en-US" sz="2000" dirty="0" err="1" smtClean="0"/>
              <a:t>BaseTemplateID</a:t>
            </a:r>
            <a:r>
              <a:rPr lang="en-US" sz="2000" dirty="0" smtClean="0"/>
              <a:t>		-	</a:t>
            </a:r>
            <a:r>
              <a:rPr lang="en-US" sz="2000" dirty="0"/>
              <a:t>1 (or any other site definition </a:t>
            </a:r>
            <a:r>
              <a:rPr lang="en-US" sz="2000" dirty="0" smtClean="0"/>
              <a:t>template ID)</a:t>
            </a:r>
          </a:p>
          <a:p>
            <a:pPr lvl="1">
              <a:lnSpc>
                <a:spcPct val="150000"/>
              </a:lnSpc>
            </a:pPr>
            <a:r>
              <a:rPr lang="en-US" sz="2000" dirty="0" err="1" smtClean="0"/>
              <a:t>BaseConfigurationID</a:t>
            </a:r>
            <a:r>
              <a:rPr lang="en-US" sz="2000" dirty="0" smtClean="0"/>
              <a:t>	-	0</a:t>
            </a:r>
          </a:p>
          <a:p>
            <a:endParaRPr lang="en-US" dirty="0"/>
          </a:p>
        </p:txBody>
      </p:sp>
      <p:sp>
        <p:nvSpPr>
          <p:cNvPr id="3" name="Title 2"/>
          <p:cNvSpPr>
            <a:spLocks noGrp="1"/>
          </p:cNvSpPr>
          <p:nvPr>
            <p:ph type="title"/>
          </p:nvPr>
        </p:nvSpPr>
        <p:spPr/>
        <p:txBody>
          <a:bodyPr/>
          <a:lstStyle/>
          <a:p>
            <a:r>
              <a:rPr lang="nl-NL" dirty="0" smtClean="0"/>
              <a:t>Web Template basics</a:t>
            </a:r>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714" y="3929310"/>
            <a:ext cx="11371046"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2419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a:t>SharePoint Web Templates</a:t>
            </a:r>
            <a:r>
              <a:rPr lang="en-US" dirty="0" smtClean="0"/>
              <a:t> </a:t>
            </a:r>
            <a:br>
              <a:rPr lang="en-US" dirty="0" smtClean="0"/>
            </a:br>
            <a:r>
              <a:rPr lang="en-US" sz="3600" dirty="0"/>
              <a:t>On-premise and in the </a:t>
            </a:r>
            <a:r>
              <a:rPr lang="en-US" sz="3600" dirty="0" smtClean="0"/>
              <a:t>Cloud</a:t>
            </a:r>
            <a:r>
              <a:rPr lang="en-US" sz="5400" dirty="0">
                <a:solidFill>
                  <a:schemeClr val="accent5">
                    <a:lumMod val="50000"/>
                  </a:schemeClr>
                </a:solidFill>
              </a:rPr>
              <a:t/>
            </a:r>
            <a:br>
              <a:rPr lang="en-US" sz="5400" dirty="0">
                <a:solidFill>
                  <a:schemeClr val="accent5">
                    <a:lumMod val="50000"/>
                  </a:schemeClr>
                </a:solidFill>
              </a:rPr>
            </a:br>
            <a:endParaRPr lang="en-US" dirty="0"/>
          </a:p>
        </p:txBody>
      </p:sp>
      <p:sp>
        <p:nvSpPr>
          <p:cNvPr id="5" name="Text Placeholder 4"/>
          <p:cNvSpPr>
            <a:spLocks noGrp="1"/>
          </p:cNvSpPr>
          <p:nvPr>
            <p:ph type="body" sz="quarter" idx="12"/>
          </p:nvPr>
        </p:nvSpPr>
        <p:spPr/>
        <p:txBody>
          <a:bodyPr/>
          <a:lstStyle/>
          <a:p>
            <a:r>
              <a:rPr lang="en-US" dirty="0" smtClean="0"/>
              <a:t>Mirjam van Olst</a:t>
            </a:r>
          </a:p>
          <a:p>
            <a:r>
              <a:rPr lang="en-US" dirty="0" smtClean="0"/>
              <a:t>SharePoint Architect @ Avanade</a:t>
            </a:r>
          </a:p>
        </p:txBody>
      </p:sp>
      <p:sp>
        <p:nvSpPr>
          <p:cNvPr id="2" name="Rectangle 1"/>
          <p:cNvSpPr/>
          <p:nvPr/>
        </p:nvSpPr>
        <p:spPr>
          <a:xfrm>
            <a:off x="11177723" y="1211263"/>
            <a:ext cx="955711" cy="369332"/>
          </a:xfrm>
          <a:prstGeom prst="rect">
            <a:avLst/>
          </a:prstGeom>
        </p:spPr>
        <p:txBody>
          <a:bodyPr wrap="none">
            <a:spAutoFit/>
          </a:bodyPr>
          <a:lstStyle/>
          <a:p>
            <a:pPr algn="r"/>
            <a:r>
              <a:rPr lang="en-US" dirty="0" smtClean="0"/>
              <a:t>SPC220</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3600" dirty="0"/>
              <a:t>Copy ONET.xml </a:t>
            </a:r>
            <a:r>
              <a:rPr lang="nl-NL" sz="3600" dirty="0" err="1"/>
              <a:t>from</a:t>
            </a:r>
            <a:r>
              <a:rPr lang="nl-NL" sz="3600" dirty="0"/>
              <a:t> </a:t>
            </a:r>
            <a:r>
              <a:rPr lang="nl-NL" sz="3600" dirty="0" err="1"/>
              <a:t>an</a:t>
            </a:r>
            <a:r>
              <a:rPr lang="nl-NL" sz="3600" dirty="0"/>
              <a:t> out of the box site </a:t>
            </a:r>
            <a:r>
              <a:rPr lang="nl-NL" sz="3600" dirty="0" err="1" smtClean="0"/>
              <a:t>definition</a:t>
            </a:r>
            <a:r>
              <a:rPr lang="nl-NL" sz="3600" dirty="0" smtClean="0"/>
              <a:t> </a:t>
            </a:r>
            <a:r>
              <a:rPr lang="nl-NL" sz="3600" dirty="0" err="1" smtClean="0"/>
              <a:t>and</a:t>
            </a:r>
            <a:r>
              <a:rPr lang="nl-NL" sz="3600" dirty="0" smtClean="0"/>
              <a:t> strip </a:t>
            </a:r>
            <a:r>
              <a:rPr lang="nl-NL" sz="3600" dirty="0" err="1" smtClean="0"/>
              <a:t>it</a:t>
            </a:r>
            <a:endParaRPr lang="en-US" sz="3600" dirty="0"/>
          </a:p>
        </p:txBody>
      </p:sp>
      <p:sp>
        <p:nvSpPr>
          <p:cNvPr id="3" name="Title 2"/>
          <p:cNvSpPr>
            <a:spLocks noGrp="1"/>
          </p:cNvSpPr>
          <p:nvPr>
            <p:ph type="title"/>
          </p:nvPr>
        </p:nvSpPr>
        <p:spPr/>
        <p:txBody>
          <a:bodyPr/>
          <a:lstStyle/>
          <a:p>
            <a:r>
              <a:rPr lang="nl-NL" dirty="0" smtClean="0"/>
              <a:t>Web Template ONET.xml</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3600" dirty="0"/>
              <a:t>ONET.xml file </a:t>
            </a:r>
            <a:r>
              <a:rPr lang="nl-NL" sz="3600" dirty="0" err="1"/>
              <a:t>can</a:t>
            </a:r>
            <a:r>
              <a:rPr lang="nl-NL" sz="3600" dirty="0"/>
              <a:t> </a:t>
            </a:r>
            <a:r>
              <a:rPr lang="nl-NL" sz="3600" dirty="0" err="1"/>
              <a:t>only</a:t>
            </a:r>
            <a:r>
              <a:rPr lang="nl-NL" sz="3600" dirty="0"/>
              <a:t> </a:t>
            </a:r>
            <a:r>
              <a:rPr lang="nl-NL" sz="3600" dirty="0" err="1"/>
              <a:t>contain</a:t>
            </a:r>
            <a:r>
              <a:rPr lang="nl-NL" sz="3600" dirty="0"/>
              <a:t> </a:t>
            </a:r>
            <a:r>
              <a:rPr lang="nl-NL" sz="3600" dirty="0" err="1"/>
              <a:t>one</a:t>
            </a:r>
            <a:r>
              <a:rPr lang="nl-NL" sz="3600" dirty="0"/>
              <a:t> </a:t>
            </a:r>
            <a:r>
              <a:rPr lang="nl-NL" sz="3600" dirty="0" err="1"/>
              <a:t>configuration</a:t>
            </a:r>
            <a:endParaRPr lang="en-US" sz="3600" dirty="0"/>
          </a:p>
        </p:txBody>
      </p:sp>
      <p:sp>
        <p:nvSpPr>
          <p:cNvPr id="11" name="Rectangle 10"/>
          <p:cNvSpPr/>
          <p:nvPr/>
        </p:nvSpPr>
        <p:spPr bwMode="auto">
          <a:xfrm>
            <a:off x="8126869" y="2129110"/>
            <a:ext cx="3780000" cy="360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3600" dirty="0" err="1"/>
              <a:t>Configuration</a:t>
            </a:r>
            <a:r>
              <a:rPr lang="nl-NL" sz="3600" dirty="0"/>
              <a:t> </a:t>
            </a:r>
            <a:r>
              <a:rPr lang="nl-NL" sz="3600" dirty="0" err="1"/>
              <a:t>needs</a:t>
            </a:r>
            <a:r>
              <a:rPr lang="nl-NL" sz="3600" dirty="0"/>
              <a:t> </a:t>
            </a:r>
            <a:r>
              <a:rPr lang="nl-NL" sz="3600" dirty="0" err="1"/>
              <a:t>to</a:t>
            </a:r>
            <a:r>
              <a:rPr lang="nl-NL" sz="3600" dirty="0"/>
              <a:t> have ID=0</a:t>
            </a:r>
            <a:endParaRPr lang="en-US" sz="3600" dirty="0"/>
          </a:p>
        </p:txBody>
      </p:sp>
    </p:spTree>
    <p:extLst>
      <p:ext uri="{BB962C8B-B14F-4D97-AF65-F5344CB8AC3E}">
        <p14:creationId xmlns:p14="http://schemas.microsoft.com/office/powerpoint/2010/main" val="1301682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More features will make the site creation slower</a:t>
            </a:r>
          </a:p>
        </p:txBody>
      </p:sp>
      <p:sp>
        <p:nvSpPr>
          <p:cNvPr id="3" name="Title 2"/>
          <p:cNvSpPr>
            <a:spLocks noGrp="1"/>
          </p:cNvSpPr>
          <p:nvPr>
            <p:ph type="title"/>
          </p:nvPr>
        </p:nvSpPr>
        <p:spPr/>
        <p:txBody>
          <a:bodyPr/>
          <a:lstStyle/>
          <a:p>
            <a:r>
              <a:rPr lang="nl-NL" dirty="0"/>
              <a:t>Web Templates best </a:t>
            </a:r>
            <a:r>
              <a:rPr lang="nl-NL" dirty="0" err="1"/>
              <a:t>practices</a:t>
            </a:r>
            <a:r>
              <a:rPr lang="nl-NL" dirty="0"/>
              <a:t/>
            </a:r>
            <a:br>
              <a:rPr lang="nl-NL" dirty="0"/>
            </a:br>
            <a:r>
              <a:rPr lang="en-US" sz="4000" dirty="0"/>
              <a:t>Use “enough” features</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Not enough features makes upgrading very challenging</a:t>
            </a:r>
          </a:p>
        </p:txBody>
      </p:sp>
      <p:sp>
        <p:nvSpPr>
          <p:cNvPr id="11" name="Rectangle 10"/>
          <p:cNvSpPr/>
          <p:nvPr/>
        </p:nvSpPr>
        <p:spPr bwMode="auto">
          <a:xfrm>
            <a:off x="8126869" y="2129110"/>
            <a:ext cx="3780000" cy="360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smtClean="0"/>
              <a:t>Be careful with Site scoped features – can block sub site creation</a:t>
            </a:r>
            <a:endParaRPr lang="en-US" sz="3600" dirty="0"/>
          </a:p>
        </p:txBody>
      </p:sp>
    </p:spTree>
    <p:extLst>
      <p:ext uri="{BB962C8B-B14F-4D97-AF65-F5344CB8AC3E}">
        <p14:creationId xmlns:p14="http://schemas.microsoft.com/office/powerpoint/2010/main" val="780313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Create a hidden web scoped feature</a:t>
            </a:r>
          </a:p>
        </p:txBody>
      </p:sp>
      <p:sp>
        <p:nvSpPr>
          <p:cNvPr id="3" name="Title 2"/>
          <p:cNvSpPr>
            <a:spLocks noGrp="1"/>
          </p:cNvSpPr>
          <p:nvPr>
            <p:ph type="title"/>
          </p:nvPr>
        </p:nvSpPr>
        <p:spPr/>
        <p:txBody>
          <a:bodyPr/>
          <a:lstStyle/>
          <a:p>
            <a:r>
              <a:rPr lang="nl-NL" dirty="0"/>
              <a:t>Web Templates best </a:t>
            </a:r>
            <a:r>
              <a:rPr lang="nl-NL" dirty="0" err="1"/>
              <a:t>practices</a:t>
            </a:r>
            <a:r>
              <a:rPr lang="nl-NL" dirty="0"/>
              <a:t/>
            </a:r>
            <a:br>
              <a:rPr lang="nl-NL" dirty="0"/>
            </a:br>
            <a:r>
              <a:rPr lang="en-US" sz="4000" dirty="0"/>
              <a:t>Store Web Template information</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smtClean="0"/>
              <a:t>Add it to </a:t>
            </a:r>
            <a:r>
              <a:rPr lang="en-US" sz="3600" dirty="0"/>
              <a:t>the </a:t>
            </a:r>
            <a:r>
              <a:rPr lang="en-US" sz="3600" dirty="0" err="1"/>
              <a:t>WebFeatures</a:t>
            </a:r>
            <a:r>
              <a:rPr lang="en-US" sz="3600" dirty="0"/>
              <a:t> section of the onet.xml file</a:t>
            </a:r>
          </a:p>
        </p:txBody>
      </p:sp>
      <p:sp>
        <p:nvSpPr>
          <p:cNvPr id="11" name="Rectangle 10"/>
          <p:cNvSpPr/>
          <p:nvPr/>
        </p:nvSpPr>
        <p:spPr bwMode="auto">
          <a:xfrm>
            <a:off x="8126869" y="2129110"/>
            <a:ext cx="3780000" cy="360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Store the Web Template name, feature ID and version </a:t>
            </a:r>
            <a:r>
              <a:rPr lang="en-US" sz="3600" dirty="0" smtClean="0"/>
              <a:t>in site </a:t>
            </a:r>
            <a:r>
              <a:rPr lang="en-US" sz="3600" dirty="0"/>
              <a:t>property bag</a:t>
            </a:r>
          </a:p>
        </p:txBody>
      </p:sp>
    </p:spTree>
    <p:extLst>
      <p:ext uri="{BB962C8B-B14F-4D97-AF65-F5344CB8AC3E}">
        <p14:creationId xmlns:p14="http://schemas.microsoft.com/office/powerpoint/2010/main" val="97174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Web Templates</a:t>
            </a:r>
            <a:endParaRPr lang="nl-NL" dirty="0"/>
          </a:p>
        </p:txBody>
      </p:sp>
    </p:spTree>
    <p:extLst>
      <p:ext uri="{BB962C8B-B14F-4D97-AF65-F5344CB8AC3E}">
        <p14:creationId xmlns:p14="http://schemas.microsoft.com/office/powerpoint/2010/main" val="24060454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625054"/>
            <a:ext cx="5400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Farm Solution</a:t>
            </a:r>
            <a:endParaRPr lang="en-US" sz="4400" dirty="0"/>
          </a:p>
        </p:txBody>
      </p:sp>
      <p:sp>
        <p:nvSpPr>
          <p:cNvPr id="3" name="Title 2"/>
          <p:cNvSpPr>
            <a:spLocks noGrp="1"/>
          </p:cNvSpPr>
          <p:nvPr>
            <p:ph type="title"/>
          </p:nvPr>
        </p:nvSpPr>
        <p:spPr/>
        <p:txBody>
          <a:bodyPr/>
          <a:lstStyle/>
          <a:p>
            <a:r>
              <a:rPr lang="nl-NL" dirty="0"/>
              <a:t>Web Templates </a:t>
            </a:r>
            <a:r>
              <a:rPr lang="nl-NL" dirty="0" err="1"/>
              <a:t>deployment</a:t>
            </a:r>
            <a:endParaRPr lang="en-US" dirty="0"/>
          </a:p>
        </p:txBody>
      </p:sp>
      <p:sp>
        <p:nvSpPr>
          <p:cNvPr id="10" name="Rectangle 9"/>
          <p:cNvSpPr/>
          <p:nvPr/>
        </p:nvSpPr>
        <p:spPr bwMode="auto">
          <a:xfrm>
            <a:off x="5930205" y="1625054"/>
            <a:ext cx="5400000" cy="25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Sandboxed Solution</a:t>
            </a:r>
            <a:endParaRPr lang="en-US" sz="4400" dirty="0"/>
          </a:p>
        </p:txBody>
      </p:sp>
      <p:sp>
        <p:nvSpPr>
          <p:cNvPr id="4" name="TextBox 3"/>
          <p:cNvSpPr txBox="1"/>
          <p:nvPr/>
        </p:nvSpPr>
        <p:spPr>
          <a:xfrm>
            <a:off x="262519" y="4289349"/>
            <a:ext cx="5400000" cy="2311402"/>
          </a:xfrm>
          <a:prstGeom prst="rect">
            <a:avLst/>
          </a:prstGeom>
          <a:noFill/>
        </p:spPr>
        <p:txBody>
          <a:bodyPr wrap="square" lIns="182880" tIns="146304" rIns="182880" bIns="146304" rtlCol="0">
            <a:spAutoFit/>
          </a:bodyPr>
          <a:lstStyle/>
          <a:p>
            <a:pPr>
              <a:lnSpc>
                <a:spcPct val="90000"/>
              </a:lnSpc>
              <a:spcAft>
                <a:spcPts val="600"/>
              </a:spcAft>
            </a:pPr>
            <a:r>
              <a:rPr lang="en-US" sz="2800" dirty="0"/>
              <a:t>Farm or Site scoped feature</a:t>
            </a:r>
          </a:p>
          <a:p>
            <a:pPr>
              <a:lnSpc>
                <a:spcPct val="90000"/>
              </a:lnSpc>
              <a:spcAft>
                <a:spcPts val="600"/>
              </a:spcAft>
            </a:pPr>
            <a:r>
              <a:rPr lang="en-US" sz="2800" dirty="0" smtClean="0"/>
              <a:t/>
            </a:r>
            <a:br>
              <a:rPr lang="en-US" sz="2800" dirty="0" smtClean="0"/>
            </a:br>
            <a:r>
              <a:rPr lang="en-US" sz="2800" dirty="0" smtClean="0"/>
              <a:t>ONET.xml </a:t>
            </a:r>
            <a:r>
              <a:rPr lang="en-US" sz="2800" dirty="0"/>
              <a:t>file is stored in the feature folder with elements.xml file</a:t>
            </a:r>
          </a:p>
        </p:txBody>
      </p:sp>
      <p:sp>
        <p:nvSpPr>
          <p:cNvPr id="8" name="TextBox 7"/>
          <p:cNvSpPr txBox="1"/>
          <p:nvPr/>
        </p:nvSpPr>
        <p:spPr>
          <a:xfrm>
            <a:off x="5928220" y="4215483"/>
            <a:ext cx="5400000" cy="2449901"/>
          </a:xfrm>
          <a:prstGeom prst="rect">
            <a:avLst/>
          </a:prstGeom>
          <a:noFill/>
        </p:spPr>
        <p:txBody>
          <a:bodyPr wrap="square" lIns="182880" tIns="146304" rIns="182880" bIns="146304" rtlCol="0">
            <a:spAutoFit/>
          </a:bodyPr>
          <a:lstStyle/>
          <a:p>
            <a:r>
              <a:rPr lang="en-US" sz="2800" dirty="0"/>
              <a:t>Site scoped feature</a:t>
            </a:r>
          </a:p>
          <a:p>
            <a:r>
              <a:rPr lang="en-US" sz="2800" dirty="0" smtClean="0"/>
              <a:t/>
            </a:r>
            <a:br>
              <a:rPr lang="en-US" sz="2800" dirty="0" smtClean="0"/>
            </a:br>
            <a:r>
              <a:rPr lang="en-US" sz="2800" dirty="0" smtClean="0"/>
              <a:t>ONET.xml </a:t>
            </a:r>
            <a:r>
              <a:rPr lang="en-US" sz="2800" dirty="0"/>
              <a:t>file and </a:t>
            </a:r>
            <a:r>
              <a:rPr lang="en-US" sz="2800" dirty="0" smtClean="0"/>
              <a:t>elements.xml </a:t>
            </a:r>
            <a:r>
              <a:rPr lang="en-US" sz="2800" dirty="0"/>
              <a:t>file are stored in the content database</a:t>
            </a:r>
          </a:p>
        </p:txBody>
      </p:sp>
    </p:spTree>
    <p:extLst>
      <p:ext uri="{BB962C8B-B14F-4D97-AF65-F5344CB8AC3E}">
        <p14:creationId xmlns:p14="http://schemas.microsoft.com/office/powerpoint/2010/main" val="119240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841078"/>
            <a:ext cx="5400000" cy="288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3600" dirty="0"/>
              <a:t>Web Templates </a:t>
            </a:r>
            <a:r>
              <a:rPr lang="nl-NL" sz="3600" dirty="0" err="1"/>
              <a:t>that</a:t>
            </a:r>
            <a:r>
              <a:rPr lang="nl-NL" sz="3600" dirty="0"/>
              <a:t> are built as </a:t>
            </a:r>
            <a:r>
              <a:rPr lang="nl-NL" sz="3600" dirty="0" err="1"/>
              <a:t>sandboxed</a:t>
            </a:r>
            <a:r>
              <a:rPr lang="nl-NL" sz="3600" dirty="0"/>
              <a:t> </a:t>
            </a:r>
            <a:r>
              <a:rPr lang="nl-NL" sz="3600" dirty="0" err="1"/>
              <a:t>solutions</a:t>
            </a:r>
            <a:r>
              <a:rPr lang="nl-NL" sz="3600" dirty="0"/>
              <a:t> </a:t>
            </a:r>
            <a:r>
              <a:rPr lang="nl-NL" sz="3600" dirty="0" err="1"/>
              <a:t>can</a:t>
            </a:r>
            <a:r>
              <a:rPr lang="nl-NL" sz="3600" dirty="0"/>
              <a:t> </a:t>
            </a:r>
            <a:r>
              <a:rPr lang="nl-NL" sz="3600" dirty="0" err="1"/>
              <a:t>be</a:t>
            </a:r>
            <a:r>
              <a:rPr lang="nl-NL" sz="3600" dirty="0"/>
              <a:t> </a:t>
            </a:r>
            <a:r>
              <a:rPr lang="nl-NL" sz="3600" dirty="0" err="1"/>
              <a:t>deployed</a:t>
            </a:r>
            <a:r>
              <a:rPr lang="nl-NL" sz="3600" dirty="0"/>
              <a:t> </a:t>
            </a:r>
            <a:r>
              <a:rPr lang="nl-NL" sz="3600" dirty="0" err="1"/>
              <a:t>to</a:t>
            </a:r>
            <a:r>
              <a:rPr lang="nl-NL" sz="3600" dirty="0"/>
              <a:t> Office 365</a:t>
            </a:r>
            <a:endParaRPr lang="en-US" sz="3600" dirty="0"/>
          </a:p>
        </p:txBody>
      </p:sp>
      <p:sp>
        <p:nvSpPr>
          <p:cNvPr id="3" name="Title 2"/>
          <p:cNvSpPr>
            <a:spLocks noGrp="1"/>
          </p:cNvSpPr>
          <p:nvPr>
            <p:ph type="title"/>
          </p:nvPr>
        </p:nvSpPr>
        <p:spPr/>
        <p:txBody>
          <a:bodyPr/>
          <a:lstStyle/>
          <a:p>
            <a:r>
              <a:rPr lang="nl-NL" dirty="0"/>
              <a:t>Web Templates </a:t>
            </a:r>
            <a:r>
              <a:rPr lang="nl-NL" dirty="0" smtClean="0"/>
              <a:t>in </a:t>
            </a:r>
            <a:r>
              <a:rPr lang="nl-NL" dirty="0" err="1" smtClean="0"/>
              <a:t>Sandboxed</a:t>
            </a:r>
            <a:r>
              <a:rPr lang="nl-NL" dirty="0" smtClean="0"/>
              <a:t> </a:t>
            </a:r>
            <a:r>
              <a:rPr lang="nl-NL" dirty="0" err="1" smtClean="0"/>
              <a:t>Solutions</a:t>
            </a:r>
            <a:endParaRPr lang="en-US" dirty="0"/>
          </a:p>
        </p:txBody>
      </p:sp>
      <p:sp>
        <p:nvSpPr>
          <p:cNvPr id="10" name="Rectangle 9"/>
          <p:cNvSpPr/>
          <p:nvPr/>
        </p:nvSpPr>
        <p:spPr bwMode="auto">
          <a:xfrm>
            <a:off x="5930205" y="1841078"/>
            <a:ext cx="5400000" cy="288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Sandboxed solutions are deprecated, but still fully </a:t>
            </a:r>
            <a:r>
              <a:rPr lang="en-US" sz="3600" dirty="0" smtClean="0"/>
              <a:t>functional in SharePoint 2013</a:t>
            </a:r>
            <a:endParaRPr lang="en-US" sz="3600" dirty="0"/>
          </a:p>
        </p:txBody>
      </p:sp>
      <p:sp>
        <p:nvSpPr>
          <p:cNvPr id="4" name="TextBox 3"/>
          <p:cNvSpPr txBox="1"/>
          <p:nvPr/>
        </p:nvSpPr>
        <p:spPr>
          <a:xfrm>
            <a:off x="262519" y="4802464"/>
            <a:ext cx="11067686" cy="1181862"/>
          </a:xfrm>
          <a:prstGeom prst="rect">
            <a:avLst/>
          </a:prstGeom>
          <a:noFill/>
        </p:spPr>
        <p:txBody>
          <a:bodyPr wrap="square" lIns="182880" tIns="146304" rIns="182880" bIns="146304" rtlCol="0">
            <a:spAutoFit/>
          </a:bodyPr>
          <a:lstStyle/>
          <a:p>
            <a:pPr>
              <a:lnSpc>
                <a:spcPct val="90000"/>
              </a:lnSpc>
              <a:spcAft>
                <a:spcPts val="600"/>
              </a:spcAft>
            </a:pPr>
            <a:r>
              <a:rPr lang="en-US" sz="3200" dirty="0"/>
              <a:t>Make sure the sandboxed solution can be removed after creating the site</a:t>
            </a:r>
          </a:p>
        </p:txBody>
      </p:sp>
    </p:spTree>
    <p:extLst>
      <p:ext uri="{BB962C8B-B14F-4D97-AF65-F5344CB8AC3E}">
        <p14:creationId xmlns:p14="http://schemas.microsoft.com/office/powerpoint/2010/main" val="43407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553046"/>
            <a:ext cx="2708869"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4000" dirty="0" err="1"/>
              <a:t>Can</a:t>
            </a:r>
            <a:r>
              <a:rPr lang="nl-NL" sz="4000" dirty="0"/>
              <a:t> </a:t>
            </a:r>
            <a:r>
              <a:rPr lang="nl-NL" sz="4000" dirty="0" err="1"/>
              <a:t>be</a:t>
            </a:r>
            <a:r>
              <a:rPr lang="nl-NL" sz="4000" dirty="0"/>
              <a:t> </a:t>
            </a:r>
            <a:r>
              <a:rPr lang="nl-NL" sz="4000" dirty="0" err="1" smtClean="0"/>
              <a:t>used</a:t>
            </a:r>
            <a:r>
              <a:rPr lang="nl-NL" sz="4000" dirty="0" smtClean="0"/>
              <a:t> </a:t>
            </a:r>
            <a:r>
              <a:rPr lang="nl-NL" sz="4000" dirty="0" err="1" smtClean="0"/>
              <a:t>from</a:t>
            </a:r>
            <a:r>
              <a:rPr lang="nl-NL" sz="4000" dirty="0" smtClean="0"/>
              <a:t> </a:t>
            </a:r>
            <a:r>
              <a:rPr lang="nl-NL" sz="4000" dirty="0"/>
              <a:t>code</a:t>
            </a:r>
            <a:endParaRPr lang="en-US" sz="4000" dirty="0"/>
          </a:p>
        </p:txBody>
      </p:sp>
      <p:sp>
        <p:nvSpPr>
          <p:cNvPr id="3" name="Title 2"/>
          <p:cNvSpPr>
            <a:spLocks noGrp="1"/>
          </p:cNvSpPr>
          <p:nvPr>
            <p:ph type="title"/>
          </p:nvPr>
        </p:nvSpPr>
        <p:spPr/>
        <p:txBody>
          <a:bodyPr/>
          <a:lstStyle/>
          <a:p>
            <a:r>
              <a:rPr lang="nl-NL" dirty="0"/>
              <a:t>Using Web Templates</a:t>
            </a:r>
            <a:endParaRPr lang="en-US" dirty="0"/>
          </a:p>
        </p:txBody>
      </p:sp>
      <p:sp>
        <p:nvSpPr>
          <p:cNvPr id="10" name="Rectangle 9"/>
          <p:cNvSpPr/>
          <p:nvPr/>
        </p:nvSpPr>
        <p:spPr bwMode="auto">
          <a:xfrm>
            <a:off x="3265909" y="1553046"/>
            <a:ext cx="8064296" cy="25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4000" dirty="0" err="1" smtClean="0"/>
              <a:t>Apply</a:t>
            </a:r>
            <a:r>
              <a:rPr lang="nl-NL" sz="4000" dirty="0" smtClean="0"/>
              <a:t> </a:t>
            </a:r>
            <a:r>
              <a:rPr lang="nl-NL" sz="4000" dirty="0" err="1" smtClean="0"/>
              <a:t>with</a:t>
            </a:r>
            <a:r>
              <a:rPr lang="nl-NL" sz="4000" dirty="0" smtClean="0"/>
              <a:t/>
            </a:r>
            <a:br>
              <a:rPr lang="nl-NL" sz="4000" dirty="0" smtClean="0"/>
            </a:br>
            <a:r>
              <a:rPr lang="nl-NL" sz="4000" dirty="0" smtClean="0"/>
              <a:t>[</a:t>
            </a:r>
            <a:r>
              <a:rPr lang="nl-NL" sz="4000" dirty="0"/>
              <a:t>web template feature GUID</a:t>
            </a:r>
            <a:r>
              <a:rPr lang="nl-NL" sz="4000" dirty="0" smtClean="0"/>
              <a:t>]#</a:t>
            </a:r>
            <a:br>
              <a:rPr lang="nl-NL" sz="4000" dirty="0" smtClean="0"/>
            </a:br>
            <a:r>
              <a:rPr lang="nl-NL" sz="4000" dirty="0" smtClean="0"/>
              <a:t>[</a:t>
            </a:r>
            <a:r>
              <a:rPr lang="nl-NL" sz="4000" dirty="0"/>
              <a:t>web template name]</a:t>
            </a:r>
            <a:endParaRPr lang="en-US" sz="400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523" y="4217342"/>
            <a:ext cx="11159373"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066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sz="3200" dirty="0" smtClean="0">
                <a:solidFill>
                  <a:schemeClr val="tx1"/>
                </a:solidFill>
                <a:cs typeface="Calibri" pitchFamily="34" charset="0"/>
              </a:rPr>
              <a:t>Building Web Templates</a:t>
            </a:r>
            <a:endParaRPr lang="en-US" sz="3200" dirty="0">
              <a:solidFill>
                <a:schemeClr val="tx1"/>
              </a:solidFill>
              <a:cs typeface="Calibri" pitchFamily="34" charset="0"/>
            </a:endParaRPr>
          </a:p>
        </p:txBody>
      </p:sp>
    </p:spTree>
    <p:extLst>
      <p:ext uri="{BB962C8B-B14F-4D97-AF65-F5344CB8AC3E}">
        <p14:creationId xmlns:p14="http://schemas.microsoft.com/office/powerpoint/2010/main" val="3646891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t>Web Templates and App Webs</a:t>
            </a:r>
            <a:endParaRPr lang="nl-NL" sz="7200" dirty="0"/>
          </a:p>
        </p:txBody>
      </p:sp>
    </p:spTree>
    <p:extLst>
      <p:ext uri="{BB962C8B-B14F-4D97-AF65-F5344CB8AC3E}">
        <p14:creationId xmlns:p14="http://schemas.microsoft.com/office/powerpoint/2010/main" val="99877604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794901" y="2674525"/>
            <a:ext cx="4823936" cy="420711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sz="4400" dirty="0"/>
          </a:p>
        </p:txBody>
      </p:sp>
      <p:sp>
        <p:nvSpPr>
          <p:cNvPr id="7" name="Rectangle 6"/>
          <p:cNvSpPr/>
          <p:nvPr/>
        </p:nvSpPr>
        <p:spPr bwMode="auto">
          <a:xfrm>
            <a:off x="169565" y="2674525"/>
            <a:ext cx="5112568" cy="420711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sz="4400" dirty="0"/>
          </a:p>
        </p:txBody>
      </p:sp>
      <p:sp>
        <p:nvSpPr>
          <p:cNvPr id="6" name="Text Placeholder 5"/>
          <p:cNvSpPr>
            <a:spLocks noGrp="1"/>
          </p:cNvSpPr>
          <p:nvPr>
            <p:ph type="body" sz="quarter" idx="10"/>
          </p:nvPr>
        </p:nvSpPr>
        <p:spPr>
          <a:xfrm>
            <a:off x="274638" y="1212850"/>
            <a:ext cx="11887200" cy="1551194"/>
          </a:xfrm>
        </p:spPr>
        <p:txBody>
          <a:bodyPr/>
          <a:lstStyle/>
          <a:p>
            <a:r>
              <a:rPr lang="en-US" dirty="0" smtClean="0"/>
              <a:t>Apps for SharePoint are like Apps for Phones</a:t>
            </a:r>
          </a:p>
          <a:p>
            <a:pPr lvl="1"/>
            <a:r>
              <a:rPr lang="en-US" dirty="0" smtClean="0"/>
              <a:t>They are user driven</a:t>
            </a:r>
          </a:p>
          <a:p>
            <a:pPr lvl="1"/>
            <a:r>
              <a:rPr lang="en-US" dirty="0" smtClean="0"/>
              <a:t>They have to be self-contained</a:t>
            </a:r>
            <a:endParaRPr lang="nl-NL" dirty="0"/>
          </a:p>
        </p:txBody>
      </p:sp>
      <p:sp>
        <p:nvSpPr>
          <p:cNvPr id="2" name="Title 1"/>
          <p:cNvSpPr>
            <a:spLocks noGrp="1"/>
          </p:cNvSpPr>
          <p:nvPr>
            <p:ph type="title"/>
          </p:nvPr>
        </p:nvSpPr>
        <p:spPr/>
        <p:txBody>
          <a:bodyPr/>
          <a:lstStyle/>
          <a:p>
            <a:r>
              <a:rPr lang="en-US" smtClean="0"/>
              <a:t>Mindset</a:t>
            </a:r>
            <a:endParaRPr lang="nl-NL" dirty="0"/>
          </a:p>
        </p:txBody>
      </p:sp>
      <p:sp>
        <p:nvSpPr>
          <p:cNvPr id="5" name="Equal 4"/>
          <p:cNvSpPr/>
          <p:nvPr/>
        </p:nvSpPr>
        <p:spPr>
          <a:xfrm>
            <a:off x="5282133" y="4166716"/>
            <a:ext cx="1469038" cy="807856"/>
          </a:xfrm>
          <a:prstGeom prst="mathEqual">
            <a:avLst/>
          </a:prstGeom>
          <a:solidFill>
            <a:schemeClr val="bg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111026" tIns="55513" rIns="111026" bIns="55513" rtlCol="0" anchor="ctr"/>
          <a:lstStyle/>
          <a:p>
            <a:pPr algn="ctr"/>
            <a:endParaRPr lang="nl-NL">
              <a:solidFill>
                <a:schemeClr val="tx1"/>
              </a:solidFill>
            </a:endParaRPr>
          </a:p>
        </p:txBody>
      </p:sp>
      <p:pic>
        <p:nvPicPr>
          <p:cNvPr id="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669" y="2777182"/>
            <a:ext cx="3240360" cy="38884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8" descr="C:\Users\MIRJAM~1.OLS\AppData\Local\Temp\SNAGHTML13f10b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4381" y="2725761"/>
            <a:ext cx="3467100" cy="386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881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34786"/>
          </a:xfrm>
        </p:spPr>
        <p:txBody>
          <a:bodyPr/>
          <a:lstStyle/>
          <a:p>
            <a:pPr marL="0" indent="0">
              <a:lnSpc>
                <a:spcPct val="150000"/>
              </a:lnSpc>
              <a:buNone/>
            </a:pPr>
            <a:r>
              <a:rPr lang="en-US" sz="3200" dirty="0" smtClean="0"/>
              <a:t>http://sharepointchick.com  </a:t>
            </a:r>
          </a:p>
          <a:p>
            <a:pPr marL="0" indent="0">
              <a:lnSpc>
                <a:spcPct val="150000"/>
              </a:lnSpc>
              <a:buNone/>
            </a:pPr>
            <a:r>
              <a:rPr lang="en-US" sz="3200" dirty="0" smtClean="0"/>
              <a:t>@</a:t>
            </a:r>
            <a:r>
              <a:rPr lang="en-US" sz="3200" dirty="0" err="1" smtClean="0"/>
              <a:t>mirjamvanolst</a:t>
            </a:r>
            <a:endParaRPr lang="en-US" sz="3200" dirty="0" smtClean="0"/>
          </a:p>
          <a:p>
            <a:pPr marL="0" indent="0">
              <a:lnSpc>
                <a:spcPct val="150000"/>
              </a:lnSpc>
              <a:buNone/>
            </a:pPr>
            <a:r>
              <a:rPr lang="en-US" sz="3200" dirty="0" smtClean="0"/>
              <a:t>mirjam@outlook.com</a:t>
            </a:r>
          </a:p>
          <a:p>
            <a:pPr marL="0" indent="0">
              <a:lnSpc>
                <a:spcPct val="150000"/>
              </a:lnSpc>
              <a:buNone/>
            </a:pPr>
            <a:r>
              <a:rPr lang="en-US" sz="3200" dirty="0"/>
              <a:t>http://</a:t>
            </a:r>
            <a:r>
              <a:rPr lang="en-US" sz="3200" dirty="0" smtClean="0"/>
              <a:t>www.diwug.nl/e-magazines</a:t>
            </a:r>
            <a:endParaRPr lang="en-US" sz="3200" dirty="0"/>
          </a:p>
        </p:txBody>
      </p:sp>
      <p:sp>
        <p:nvSpPr>
          <p:cNvPr id="9218" name="Title 1"/>
          <p:cNvSpPr>
            <a:spLocks noGrp="1"/>
          </p:cNvSpPr>
          <p:nvPr>
            <p:ph type="title"/>
          </p:nvPr>
        </p:nvSpPr>
        <p:spPr/>
        <p:txBody>
          <a:bodyPr/>
          <a:lstStyle/>
          <a:p>
            <a:r>
              <a:rPr lang="nl-NL" dirty="0" err="1" smtClean="0"/>
              <a:t>About</a:t>
            </a:r>
            <a:r>
              <a:rPr lang="nl-NL" dirty="0" smtClean="0"/>
              <a:t> Mirjam</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1421" y="5739946"/>
            <a:ext cx="2477496" cy="833654"/>
          </a:xfrm>
          <a:prstGeom prst="rect">
            <a:avLst/>
          </a:prstGeom>
          <a:ln>
            <a:solidFill>
              <a:schemeClr val="accent2">
                <a:lumMod val="75000"/>
              </a:schemeClr>
            </a:solidFill>
          </a:ln>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9897" y="5739946"/>
            <a:ext cx="2541475" cy="844920"/>
          </a:xfrm>
          <a:prstGeom prst="rect">
            <a:avLst/>
          </a:prstGeom>
          <a:ln>
            <a:solidFill>
              <a:schemeClr val="accent1">
                <a:lumMod val="50000"/>
              </a:schemeClr>
            </a:solidFill>
          </a:ln>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823" y="5182987"/>
            <a:ext cx="2005126" cy="1390613"/>
          </a:xfrm>
          <a:prstGeom prst="rect">
            <a:avLst/>
          </a:prstGeom>
          <a:ln>
            <a:solidFill>
              <a:schemeClr val="accent3">
                <a:lumMod val="50000"/>
              </a:schemeClr>
            </a:solidFill>
          </a:ln>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63431" y="5739947"/>
            <a:ext cx="2045106" cy="833655"/>
          </a:xfrm>
          <a:prstGeom prst="rect">
            <a:avLst/>
          </a:prstGeom>
        </p:spPr>
      </p:pic>
      <p:pic>
        <p:nvPicPr>
          <p:cNvPr id="1027" name="Picture 3" descr="E:\Pictures\foto's van mij\Fotoshoot Mike3\Selectie\high-res\MirjamvanOlst_SPC.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78477" y="508687"/>
            <a:ext cx="3456384" cy="4644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71268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913086"/>
            <a:ext cx="5400000" cy="43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You cannot deploy web templates to create other sites </a:t>
            </a:r>
            <a:r>
              <a:rPr lang="en-US" sz="4400" dirty="0" smtClean="0"/>
              <a:t>within an App</a:t>
            </a:r>
            <a:endParaRPr lang="en-US" sz="4400" dirty="0"/>
          </a:p>
        </p:txBody>
      </p:sp>
      <p:sp>
        <p:nvSpPr>
          <p:cNvPr id="3" name="Title 2"/>
          <p:cNvSpPr>
            <a:spLocks noGrp="1"/>
          </p:cNvSpPr>
          <p:nvPr>
            <p:ph type="title"/>
          </p:nvPr>
        </p:nvSpPr>
        <p:spPr/>
        <p:txBody>
          <a:bodyPr/>
          <a:lstStyle/>
          <a:p>
            <a:r>
              <a:rPr lang="en-US" dirty="0"/>
              <a:t>Deploy web templates in an App</a:t>
            </a:r>
          </a:p>
        </p:txBody>
      </p:sp>
      <p:sp>
        <p:nvSpPr>
          <p:cNvPr id="10" name="Rectangle 9"/>
          <p:cNvSpPr/>
          <p:nvPr/>
        </p:nvSpPr>
        <p:spPr bwMode="auto">
          <a:xfrm>
            <a:off x="5930205" y="1913086"/>
            <a:ext cx="5400000" cy="43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You can only deploy a web template to create the App Web with</a:t>
            </a:r>
          </a:p>
        </p:txBody>
      </p:sp>
    </p:spTree>
    <p:extLst>
      <p:ext uri="{BB962C8B-B14F-4D97-AF65-F5344CB8AC3E}">
        <p14:creationId xmlns:p14="http://schemas.microsoft.com/office/powerpoint/2010/main" val="657796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664852" y="828531"/>
            <a:ext cx="5795922" cy="3575054"/>
          </a:xfrm>
          <a:prstGeom prst="rect">
            <a:avLst/>
          </a:prstGeom>
          <a:noFill/>
          <a:ln w="44450">
            <a:solidFill>
              <a:schemeClr val="accent1"/>
            </a:solidFill>
          </a:ln>
        </p:spPr>
      </p:pic>
      <p:pic>
        <p:nvPicPr>
          <p:cNvPr id="5" name="Picture 4"/>
          <p:cNvPicPr>
            <a:picLocks noChangeAspect="1"/>
          </p:cNvPicPr>
          <p:nvPr/>
        </p:nvPicPr>
        <p:blipFill>
          <a:blip r:embed="rId3"/>
          <a:stretch>
            <a:fillRect/>
          </a:stretch>
        </p:blipFill>
        <p:spPr>
          <a:xfrm>
            <a:off x="5643429" y="832697"/>
            <a:ext cx="5817345" cy="3574905"/>
          </a:xfrm>
          <a:prstGeom prst="rect">
            <a:avLst/>
          </a:prstGeom>
          <a:ln w="44450">
            <a:solidFill>
              <a:schemeClr val="accent1"/>
            </a:solidFill>
          </a:ln>
        </p:spPr>
      </p:pic>
      <p:sp>
        <p:nvSpPr>
          <p:cNvPr id="2" name="Title 1"/>
          <p:cNvSpPr>
            <a:spLocks noGrp="1"/>
          </p:cNvSpPr>
          <p:nvPr>
            <p:ph type="title"/>
          </p:nvPr>
        </p:nvSpPr>
        <p:spPr/>
        <p:txBody>
          <a:bodyPr/>
          <a:lstStyle/>
          <a:p>
            <a:r>
              <a:rPr lang="en-US" dirty="0" smtClean="0"/>
              <a:t>App Webs</a:t>
            </a:r>
            <a:endParaRPr lang="en-US"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7335" y="1954601"/>
            <a:ext cx="1249232" cy="1562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3205182" y="2375482"/>
            <a:ext cx="2292975" cy="20620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nl-NL"/>
          </a:p>
        </p:txBody>
      </p:sp>
      <p:sp>
        <p:nvSpPr>
          <p:cNvPr id="8" name="TextBox 7"/>
          <p:cNvSpPr txBox="1"/>
          <p:nvPr/>
        </p:nvSpPr>
        <p:spPr>
          <a:xfrm>
            <a:off x="3091692" y="2057102"/>
            <a:ext cx="2396612" cy="389109"/>
          </a:xfrm>
          <a:prstGeom prst="rect">
            <a:avLst/>
          </a:prstGeom>
          <a:noFill/>
        </p:spPr>
        <p:txBody>
          <a:bodyPr wrap="square" lIns="111026" tIns="55513" rIns="111026" bIns="55513" rtlCol="0">
            <a:spAutoFit/>
          </a:bodyPr>
          <a:lstStyle/>
          <a:p>
            <a:r>
              <a:rPr lang="en-US" dirty="0" smtClean="0"/>
              <a:t>Browse</a:t>
            </a:r>
            <a:endParaRPr lang="nl-NL" dirty="0"/>
          </a:p>
        </p:txBody>
      </p:sp>
      <p:sp>
        <p:nvSpPr>
          <p:cNvPr id="11" name="Rectangle 10"/>
          <p:cNvSpPr/>
          <p:nvPr/>
        </p:nvSpPr>
        <p:spPr bwMode="auto">
          <a:xfrm>
            <a:off x="2185789" y="4733814"/>
            <a:ext cx="10153128" cy="9099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dirty="0">
                <a:solidFill>
                  <a:schemeClr val="bg1"/>
                </a:solidFill>
              </a:rPr>
              <a:t>http://</a:t>
            </a:r>
            <a:r>
              <a:rPr lang="nl-NL" dirty="0" smtClean="0">
                <a:solidFill>
                  <a:schemeClr val="bg1"/>
                </a:solidFill>
              </a:rPr>
              <a:t>teamsite.wingtip.com/sites/apptest</a:t>
            </a:r>
            <a:r>
              <a:rPr lang="nl-NL" dirty="0">
                <a:solidFill>
                  <a:schemeClr val="bg1"/>
                </a:solidFill>
              </a:rPr>
              <a:t>/_layouts/15/start.aspx#/SitePages/Home.aspx</a:t>
            </a:r>
          </a:p>
        </p:txBody>
      </p:sp>
      <p:sp>
        <p:nvSpPr>
          <p:cNvPr id="13" name="Rectangle 12"/>
          <p:cNvSpPr/>
          <p:nvPr/>
        </p:nvSpPr>
        <p:spPr bwMode="auto">
          <a:xfrm>
            <a:off x="169565" y="4733814"/>
            <a:ext cx="1872208" cy="9099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2000" dirty="0" smtClean="0">
                <a:solidFill>
                  <a:schemeClr val="bg1"/>
                </a:solidFill>
              </a:rPr>
              <a:t>Host Web</a:t>
            </a:r>
            <a:endParaRPr lang="nl-NL" sz="2000" dirty="0">
              <a:solidFill>
                <a:schemeClr val="bg1"/>
              </a:solidFill>
            </a:endParaRPr>
          </a:p>
        </p:txBody>
      </p:sp>
      <p:sp>
        <p:nvSpPr>
          <p:cNvPr id="14" name="Rectangle 13"/>
          <p:cNvSpPr/>
          <p:nvPr/>
        </p:nvSpPr>
        <p:spPr bwMode="auto">
          <a:xfrm>
            <a:off x="2185789" y="5795825"/>
            <a:ext cx="10153128" cy="90995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dirty="0"/>
              <a:t>http://</a:t>
            </a:r>
            <a:r>
              <a:rPr lang="nl-NL" dirty="0" smtClean="0"/>
              <a:t>app-fef8493a3feb20.wingtipapps.com/sites/apps/BambooWeather/Pages/Home.aspx</a:t>
            </a:r>
            <a:endParaRPr lang="nl-NL" dirty="0"/>
          </a:p>
        </p:txBody>
      </p:sp>
      <p:sp>
        <p:nvSpPr>
          <p:cNvPr id="15" name="Rectangle 14"/>
          <p:cNvSpPr/>
          <p:nvPr/>
        </p:nvSpPr>
        <p:spPr bwMode="auto">
          <a:xfrm>
            <a:off x="169565" y="5795825"/>
            <a:ext cx="1872208" cy="90995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2000" dirty="0" err="1" smtClean="0">
                <a:solidFill>
                  <a:schemeClr val="bg1"/>
                </a:solidFill>
              </a:rPr>
              <a:t>App</a:t>
            </a:r>
            <a:r>
              <a:rPr lang="nl-NL" sz="2000" dirty="0" smtClean="0">
                <a:solidFill>
                  <a:schemeClr val="bg1"/>
                </a:solidFill>
              </a:rPr>
              <a:t> Web</a:t>
            </a:r>
            <a:endParaRPr lang="nl-NL" sz="2000" dirty="0">
              <a:solidFill>
                <a:schemeClr val="bg1"/>
              </a:solidFill>
            </a:endParaRPr>
          </a:p>
        </p:txBody>
      </p:sp>
      <p:sp>
        <p:nvSpPr>
          <p:cNvPr id="17" name="Right Arrow 16"/>
          <p:cNvSpPr/>
          <p:nvPr/>
        </p:nvSpPr>
        <p:spPr>
          <a:xfrm>
            <a:off x="3193612" y="3085164"/>
            <a:ext cx="2292975" cy="206209"/>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nl-NL"/>
          </a:p>
        </p:txBody>
      </p:sp>
      <p:sp>
        <p:nvSpPr>
          <p:cNvPr id="18" name="TextBox 17"/>
          <p:cNvSpPr txBox="1"/>
          <p:nvPr/>
        </p:nvSpPr>
        <p:spPr>
          <a:xfrm>
            <a:off x="3080122" y="2766784"/>
            <a:ext cx="2396612" cy="389109"/>
          </a:xfrm>
          <a:prstGeom prst="rect">
            <a:avLst/>
          </a:prstGeom>
          <a:noFill/>
        </p:spPr>
        <p:txBody>
          <a:bodyPr wrap="square" lIns="111026" tIns="55513" rIns="111026" bIns="55513" rtlCol="0">
            <a:spAutoFit/>
          </a:bodyPr>
          <a:lstStyle/>
          <a:p>
            <a:r>
              <a:rPr lang="en-US" dirty="0" smtClean="0"/>
              <a:t>Add App</a:t>
            </a:r>
            <a:endParaRPr lang="nl-NL" dirty="0"/>
          </a:p>
        </p:txBody>
      </p:sp>
      <p:pic>
        <p:nvPicPr>
          <p:cNvPr id="6" name="Picture 5"/>
          <p:cNvPicPr>
            <a:picLocks noChangeAspect="1"/>
          </p:cNvPicPr>
          <p:nvPr/>
        </p:nvPicPr>
        <p:blipFill>
          <a:blip r:embed="rId5"/>
          <a:stretch>
            <a:fillRect/>
          </a:stretch>
        </p:blipFill>
        <p:spPr>
          <a:xfrm>
            <a:off x="7586389" y="1996023"/>
            <a:ext cx="3744416" cy="2306141"/>
          </a:xfrm>
          <a:prstGeom prst="rect">
            <a:avLst/>
          </a:prstGeom>
          <a:ln w="44450">
            <a:solidFill>
              <a:schemeClr val="accent4"/>
            </a:solidFill>
          </a:ln>
        </p:spPr>
      </p:pic>
    </p:spTree>
    <p:extLst>
      <p:ext uri="{BB962C8B-B14F-4D97-AF65-F5344CB8AC3E}">
        <p14:creationId xmlns:p14="http://schemas.microsoft.com/office/powerpoint/2010/main" val="20426064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childTnLst>
                                </p:cTn>
                              </p:par>
                              <p:par>
                                <p:cTn id="42" presetID="10" presetClass="entr" presetSubtype="0"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animBg="1"/>
      <p:bldP spid="13" grpId="0" animBg="1"/>
      <p:bldP spid="14" grpId="0" animBg="1"/>
      <p:bldP spid="15" grpId="0" animBg="1"/>
      <p:bldP spid="17" grpId="0" animBg="1"/>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913086"/>
            <a:ext cx="5400000" cy="43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Either create </a:t>
            </a:r>
            <a:r>
              <a:rPr lang="en-US" sz="4400" dirty="0"/>
              <a:t>the App Web using site definition </a:t>
            </a:r>
            <a:r>
              <a:rPr lang="en-US" sz="4400" dirty="0" smtClean="0"/>
              <a:t>App#0</a:t>
            </a:r>
            <a:br>
              <a:rPr lang="en-US" sz="4400" dirty="0" smtClean="0"/>
            </a:br>
            <a:r>
              <a:rPr lang="en-US" sz="4400" dirty="0" smtClean="0"/>
              <a:t>(default)</a:t>
            </a:r>
            <a:endParaRPr lang="en-US" sz="4400" dirty="0"/>
          </a:p>
        </p:txBody>
      </p:sp>
      <p:sp>
        <p:nvSpPr>
          <p:cNvPr id="3" name="Title 2"/>
          <p:cNvSpPr>
            <a:spLocks noGrp="1"/>
          </p:cNvSpPr>
          <p:nvPr>
            <p:ph type="title"/>
          </p:nvPr>
        </p:nvSpPr>
        <p:spPr/>
        <p:txBody>
          <a:bodyPr/>
          <a:lstStyle/>
          <a:p>
            <a:r>
              <a:rPr lang="en-US" dirty="0" smtClean="0"/>
              <a:t>App Webs</a:t>
            </a:r>
            <a:endParaRPr lang="en-US" dirty="0"/>
          </a:p>
        </p:txBody>
      </p:sp>
      <p:sp>
        <p:nvSpPr>
          <p:cNvPr id="10" name="Rectangle 9"/>
          <p:cNvSpPr/>
          <p:nvPr/>
        </p:nvSpPr>
        <p:spPr bwMode="auto">
          <a:xfrm>
            <a:off x="5930205" y="1913086"/>
            <a:ext cx="5400000" cy="43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Or create </a:t>
            </a:r>
            <a:r>
              <a:rPr lang="en-US" sz="4400" dirty="0"/>
              <a:t>the App Web using a custom web template</a:t>
            </a:r>
          </a:p>
        </p:txBody>
      </p:sp>
    </p:spTree>
    <p:extLst>
      <p:ext uri="{BB962C8B-B14F-4D97-AF65-F5344CB8AC3E}">
        <p14:creationId xmlns:p14="http://schemas.microsoft.com/office/powerpoint/2010/main" val="190010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78423"/>
          </a:xfrm>
        </p:spPr>
        <p:txBody>
          <a:bodyPr/>
          <a:lstStyle/>
          <a:p>
            <a:r>
              <a:rPr lang="en-US" dirty="0" smtClean="0"/>
              <a:t>Deployed in the App itself</a:t>
            </a:r>
          </a:p>
          <a:p>
            <a:pPr lvl="1"/>
            <a:r>
              <a:rPr lang="en-US" dirty="0" smtClean="0"/>
              <a:t>In a web scoped feature</a:t>
            </a:r>
          </a:p>
          <a:p>
            <a:pPr lvl="1"/>
            <a:r>
              <a:rPr lang="en-US" dirty="0" smtClean="0"/>
              <a:t>Using an ONET.xml and an elements.xml</a:t>
            </a:r>
          </a:p>
          <a:p>
            <a:r>
              <a:rPr lang="en-US" dirty="0" smtClean="0"/>
              <a:t>Defined in the appmanifest.xml</a:t>
            </a:r>
          </a:p>
          <a:p>
            <a:pPr lvl="1"/>
            <a:r>
              <a:rPr lang="en-US" dirty="0" smtClean="0"/>
              <a:t>Using the </a:t>
            </a:r>
            <a:r>
              <a:rPr lang="en-US" dirty="0" err="1" smtClean="0"/>
              <a:t>WebTemplate</a:t>
            </a:r>
            <a:r>
              <a:rPr lang="en-US" dirty="0" smtClean="0"/>
              <a:t> element </a:t>
            </a:r>
          </a:p>
          <a:p>
            <a:pPr lvl="1"/>
            <a:r>
              <a:rPr lang="en-US" dirty="0" smtClean="0"/>
              <a:t>ID=[{GUID of the App Web feature}]#[Web Template “Name” attribute]</a:t>
            </a:r>
          </a:p>
          <a:p>
            <a:pPr lvl="1"/>
            <a:r>
              <a:rPr lang="en-US" dirty="0" smtClean="0"/>
              <a:t>“</a:t>
            </a:r>
            <a:r>
              <a:rPr lang="en-US" dirty="0" err="1" smtClean="0"/>
              <a:t>FeatureId</a:t>
            </a:r>
            <a:r>
              <a:rPr lang="en-US" dirty="0" smtClean="0"/>
              <a:t>” property is obsolete</a:t>
            </a:r>
          </a:p>
          <a:p>
            <a:r>
              <a:rPr lang="en-US" dirty="0" smtClean="0"/>
              <a:t>You cannot use out of the box site definitions</a:t>
            </a:r>
          </a:p>
          <a:p>
            <a:pPr marL="0" indent="0">
              <a:buNone/>
            </a:pPr>
            <a:endParaRPr lang="en-US" dirty="0" smtClean="0"/>
          </a:p>
          <a:p>
            <a:endParaRPr lang="en-US" dirty="0" smtClean="0"/>
          </a:p>
        </p:txBody>
      </p:sp>
      <p:sp>
        <p:nvSpPr>
          <p:cNvPr id="2" name="Title 1"/>
          <p:cNvSpPr>
            <a:spLocks noGrp="1"/>
          </p:cNvSpPr>
          <p:nvPr>
            <p:ph type="title"/>
          </p:nvPr>
        </p:nvSpPr>
        <p:spPr/>
        <p:txBody>
          <a:bodyPr/>
          <a:lstStyle/>
          <a:p>
            <a:r>
              <a:rPr lang="en-US" dirty="0" smtClean="0"/>
              <a:t>A custom App Web </a:t>
            </a:r>
            <a:r>
              <a:rPr lang="en-US" dirty="0" err="1" smtClean="0"/>
              <a:t>web</a:t>
            </a:r>
            <a:r>
              <a:rPr lang="en-US" dirty="0" smtClean="0"/>
              <a:t> template</a:t>
            </a:r>
            <a:endParaRPr lang="nl-NL" dirty="0"/>
          </a:p>
        </p:txBody>
      </p:sp>
    </p:spTree>
    <p:extLst>
      <p:ext uri="{BB962C8B-B14F-4D97-AF65-F5344CB8AC3E}">
        <p14:creationId xmlns:p14="http://schemas.microsoft.com/office/powerpoint/2010/main" val="332969478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180" y="1481038"/>
            <a:ext cx="9621571" cy="5112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r>
              <a:rPr lang="en-US" dirty="0"/>
              <a:t>AppManifest.xml code</a:t>
            </a:r>
            <a:endParaRPr lang="nl-NL" dirty="0"/>
          </a:p>
        </p:txBody>
      </p:sp>
    </p:spTree>
    <p:extLst>
      <p:ext uri="{BB962C8B-B14F-4D97-AF65-F5344CB8AC3E}">
        <p14:creationId xmlns:p14="http://schemas.microsoft.com/office/powerpoint/2010/main" val="391332324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t>Wrap Up</a:t>
            </a:r>
            <a:endParaRPr lang="nl-NL" sz="7200" dirty="0"/>
          </a:p>
        </p:txBody>
      </p:sp>
    </p:spTree>
    <p:extLst>
      <p:ext uri="{BB962C8B-B14F-4D97-AF65-F5344CB8AC3E}">
        <p14:creationId xmlns:p14="http://schemas.microsoft.com/office/powerpoint/2010/main" val="404355332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8" y="2273126"/>
            <a:ext cx="2880000" cy="288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a:t>Use web templates to create </a:t>
            </a:r>
            <a:r>
              <a:rPr lang="en-US" sz="2800" dirty="0" err="1"/>
              <a:t>templated</a:t>
            </a:r>
            <a:r>
              <a:rPr lang="en-US" sz="2800" dirty="0"/>
              <a:t> sites</a:t>
            </a:r>
          </a:p>
        </p:txBody>
      </p:sp>
      <p:sp>
        <p:nvSpPr>
          <p:cNvPr id="27" name="Rectangle 26"/>
          <p:cNvSpPr/>
          <p:nvPr/>
        </p:nvSpPr>
        <p:spPr bwMode="auto">
          <a:xfrm>
            <a:off x="3265909" y="2273126"/>
            <a:ext cx="2880000" cy="288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smtClean="0"/>
              <a:t>No </a:t>
            </a:r>
            <a:r>
              <a:rPr lang="en-US" sz="2800" dirty="0" err="1" smtClean="0"/>
              <a:t>templated</a:t>
            </a:r>
            <a:r>
              <a:rPr lang="en-US" sz="2800" dirty="0" smtClean="0"/>
              <a:t> sites in Apps – use full </a:t>
            </a:r>
            <a:r>
              <a:rPr lang="en-US" sz="2800" dirty="0"/>
              <a:t>trust or sandboxed solutions</a:t>
            </a:r>
          </a:p>
        </p:txBody>
      </p:sp>
      <p:sp>
        <p:nvSpPr>
          <p:cNvPr id="31" name="Rectangle 30"/>
          <p:cNvSpPr/>
          <p:nvPr/>
        </p:nvSpPr>
        <p:spPr bwMode="auto">
          <a:xfrm>
            <a:off x="6290205" y="2280985"/>
            <a:ext cx="2880000" cy="288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a:t>Build </a:t>
            </a:r>
            <a:r>
              <a:rPr lang="en-US" sz="2800" dirty="0" smtClean="0"/>
              <a:t>with deprecation </a:t>
            </a:r>
            <a:r>
              <a:rPr lang="en-US" sz="2800" dirty="0"/>
              <a:t>of sandboxed </a:t>
            </a:r>
            <a:r>
              <a:rPr lang="en-US" sz="2800" dirty="0" smtClean="0"/>
              <a:t>solutions in mind</a:t>
            </a:r>
            <a:endParaRPr lang="en-US" sz="2800" dirty="0"/>
          </a:p>
        </p:txBody>
      </p:sp>
      <p:sp>
        <p:nvSpPr>
          <p:cNvPr id="11" name="Rectangle 10"/>
          <p:cNvSpPr/>
          <p:nvPr/>
        </p:nvSpPr>
        <p:spPr bwMode="auto">
          <a:xfrm>
            <a:off x="9314501" y="2273126"/>
            <a:ext cx="2880000" cy="288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smtClean="0"/>
              <a:t>Plan feature scope and amount</a:t>
            </a:r>
            <a:endParaRPr lang="en-US" sz="2800" dirty="0"/>
          </a:p>
        </p:txBody>
      </p:sp>
      <p:sp>
        <p:nvSpPr>
          <p:cNvPr id="4" name="Title 3"/>
          <p:cNvSpPr>
            <a:spLocks noGrp="1"/>
          </p:cNvSpPr>
          <p:nvPr>
            <p:ph type="title"/>
          </p:nvPr>
        </p:nvSpPr>
        <p:spPr/>
        <p:txBody>
          <a:bodyPr/>
          <a:lstStyle/>
          <a:p>
            <a:r>
              <a:rPr lang="en-US" dirty="0" smtClean="0"/>
              <a:t>Wrap Up</a:t>
            </a:r>
            <a:endParaRPr lang="en-US" dirty="0"/>
          </a:p>
        </p:txBody>
      </p:sp>
    </p:spTree>
    <p:extLst>
      <p:ext uri="{BB962C8B-B14F-4D97-AF65-F5344CB8AC3E}">
        <p14:creationId xmlns:p14="http://schemas.microsoft.com/office/powerpoint/2010/main" val="3415489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1"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265909" y="544934"/>
            <a:ext cx="5688632" cy="1152128"/>
          </a:xfrm>
          <a:prstGeom prst="round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nl-NL"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p:txBody>
          <a:bodyPr/>
          <a:lstStyle/>
          <a:p>
            <a:r>
              <a:rPr lang="en-US" sz="4800" dirty="0"/>
              <a:t>SharePoint Web Templates</a:t>
            </a:r>
            <a:r>
              <a:rPr lang="en-US" dirty="0" smtClean="0"/>
              <a:t> </a:t>
            </a:r>
            <a:br>
              <a:rPr lang="en-US" dirty="0" smtClean="0"/>
            </a:br>
            <a:r>
              <a:rPr lang="en-US" sz="3600" dirty="0"/>
              <a:t>On-premise and in the Cloud</a:t>
            </a:r>
            <a:r>
              <a:rPr lang="en-US" sz="5400" dirty="0">
                <a:solidFill>
                  <a:schemeClr val="accent5">
                    <a:lumMod val="50000"/>
                  </a:schemeClr>
                </a:solidFill>
              </a:rPr>
              <a:t/>
            </a:r>
            <a:br>
              <a:rPr lang="en-US" sz="5400" dirty="0">
                <a:solidFill>
                  <a:schemeClr val="accent5">
                    <a:lumMod val="50000"/>
                  </a:schemeClr>
                </a:solidFill>
              </a:rPr>
            </a:br>
            <a:endParaRPr lang="en-US" dirty="0"/>
          </a:p>
        </p:txBody>
      </p:sp>
      <p:sp>
        <p:nvSpPr>
          <p:cNvPr id="5" name="Text Placeholder 4"/>
          <p:cNvSpPr>
            <a:spLocks noGrp="1"/>
          </p:cNvSpPr>
          <p:nvPr>
            <p:ph type="body" sz="quarter" idx="12"/>
          </p:nvPr>
        </p:nvSpPr>
        <p:spPr/>
        <p:txBody>
          <a:bodyPr/>
          <a:lstStyle/>
          <a:p>
            <a:r>
              <a:rPr lang="en-US" dirty="0" smtClean="0"/>
              <a:t>Mirjam van Olst</a:t>
            </a:r>
          </a:p>
          <a:p>
            <a:r>
              <a:rPr lang="en-US" dirty="0" smtClean="0"/>
              <a:t>SharePoint Architect @ Avanade</a:t>
            </a:r>
          </a:p>
        </p:txBody>
      </p:sp>
      <p:sp>
        <p:nvSpPr>
          <p:cNvPr id="6" name="Rectangle 5"/>
          <p:cNvSpPr/>
          <p:nvPr/>
        </p:nvSpPr>
        <p:spPr>
          <a:xfrm>
            <a:off x="3614610" y="532526"/>
            <a:ext cx="4979679" cy="1165116"/>
          </a:xfrm>
          <a:prstGeom prst="rect">
            <a:avLst/>
          </a:prstGeom>
          <a:noFill/>
          <a:ln>
            <a:noFill/>
          </a:ln>
        </p:spPr>
        <p:txBody>
          <a:bodyPr wrap="none" lIns="148010" tIns="74004" rIns="148010" bIns="74004">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cap="all" dirty="0">
                <a:ln w="0">
                  <a:solidFill>
                    <a:schemeClr val="bg1">
                      <a:lumMod val="50000"/>
                    </a:schemeClr>
                  </a:solidFill>
                </a:ln>
                <a:solidFill>
                  <a:schemeClr val="bg1">
                    <a:lumMod val="50000"/>
                  </a:schemeClr>
                </a:solidFill>
                <a:effectLst/>
                <a:latin typeface="+mj-lt"/>
                <a:cs typeface="Calibri" pitchFamily="34" charset="0"/>
              </a:rPr>
              <a:t>Questions?</a:t>
            </a:r>
          </a:p>
        </p:txBody>
      </p:sp>
    </p:spTree>
    <p:extLst>
      <p:ext uri="{BB962C8B-B14F-4D97-AF65-F5344CB8AC3E}">
        <p14:creationId xmlns:p14="http://schemas.microsoft.com/office/powerpoint/2010/main" val="7106075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035614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8" y="1481318"/>
            <a:ext cx="6669308" cy="25200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t>Web Template </a:t>
            </a:r>
            <a:r>
              <a:rPr lang="en-US" sz="3200" dirty="0" smtClean="0"/>
              <a:t>Fundamentals</a:t>
            </a:r>
            <a:endParaRPr lang="en-US" sz="3200" dirty="0"/>
          </a:p>
        </p:txBody>
      </p:sp>
      <p:sp>
        <p:nvSpPr>
          <p:cNvPr id="27" name="Rectangle 26"/>
          <p:cNvSpPr/>
          <p:nvPr/>
        </p:nvSpPr>
        <p:spPr bwMode="auto">
          <a:xfrm>
            <a:off x="7154701" y="1481318"/>
            <a:ext cx="3240000" cy="252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t>Creating </a:t>
            </a:r>
            <a:r>
              <a:rPr lang="en-US" sz="3200" dirty="0" smtClean="0"/>
              <a:t>Web Templates</a:t>
            </a:r>
            <a:endParaRPr lang="en-US" sz="3200" dirty="0"/>
          </a:p>
        </p:txBody>
      </p:sp>
      <p:sp>
        <p:nvSpPr>
          <p:cNvPr id="31" name="Rectangle 30"/>
          <p:cNvSpPr/>
          <p:nvPr/>
        </p:nvSpPr>
        <p:spPr bwMode="auto">
          <a:xfrm>
            <a:off x="269008" y="4217622"/>
            <a:ext cx="3240000" cy="2520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t>Using Web Templates</a:t>
            </a:r>
          </a:p>
        </p:txBody>
      </p:sp>
      <p:sp>
        <p:nvSpPr>
          <p:cNvPr id="3" name="Title 2"/>
          <p:cNvSpPr>
            <a:spLocks noGrp="1"/>
          </p:cNvSpPr>
          <p:nvPr>
            <p:ph type="title"/>
          </p:nvPr>
        </p:nvSpPr>
        <p:spPr/>
        <p:txBody>
          <a:bodyPr/>
          <a:lstStyle/>
          <a:p>
            <a:r>
              <a:rPr lang="en-US" dirty="0"/>
              <a:t>Agenda</a:t>
            </a:r>
          </a:p>
        </p:txBody>
      </p:sp>
      <p:sp>
        <p:nvSpPr>
          <p:cNvPr id="10" name="Rectangle 9"/>
          <p:cNvSpPr/>
          <p:nvPr/>
        </p:nvSpPr>
        <p:spPr bwMode="auto">
          <a:xfrm>
            <a:off x="3703051" y="4217622"/>
            <a:ext cx="3235266"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t>Web Templates and App Webs</a:t>
            </a:r>
          </a:p>
        </p:txBody>
      </p:sp>
      <p:sp>
        <p:nvSpPr>
          <p:cNvPr id="11" name="Rectangle 10"/>
          <p:cNvSpPr/>
          <p:nvPr/>
        </p:nvSpPr>
        <p:spPr bwMode="auto">
          <a:xfrm>
            <a:off x="7154701" y="4217622"/>
            <a:ext cx="3240000" cy="25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smtClean="0"/>
              <a:t>Wrap Up</a:t>
            </a:r>
            <a:endParaRPr lang="en-US" sz="3200" dirty="0"/>
          </a:p>
        </p:txBody>
      </p:sp>
    </p:spTree>
    <p:extLst>
      <p:ext uri="{BB962C8B-B14F-4D97-AF65-F5344CB8AC3E}">
        <p14:creationId xmlns:p14="http://schemas.microsoft.com/office/powerpoint/2010/main" val="39830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1"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a:cs typeface="Calibri" pitchFamily="34" charset="0"/>
              </a:rPr>
              <a:t>Web Template </a:t>
            </a:r>
            <a:r>
              <a:rPr lang="en-US" sz="7200" dirty="0" smtClean="0">
                <a:cs typeface="Calibri" pitchFamily="34" charset="0"/>
              </a:rPr>
              <a:t>Fundamentals</a:t>
            </a:r>
            <a:endParaRPr lang="nl-NL" sz="7200" dirty="0"/>
          </a:p>
        </p:txBody>
      </p:sp>
    </p:spTree>
    <p:extLst>
      <p:ext uri="{BB962C8B-B14F-4D97-AF65-F5344CB8AC3E}">
        <p14:creationId xmlns:p14="http://schemas.microsoft.com/office/powerpoint/2010/main" val="139698824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hoek 16"/>
          <p:cNvSpPr/>
          <p:nvPr/>
        </p:nvSpPr>
        <p:spPr>
          <a:xfrm>
            <a:off x="0" y="1745393"/>
            <a:ext cx="12436475" cy="11009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t"/>
          <a:lstStyle/>
          <a:p>
            <a:endParaRPr lang="nl-NL" b="1" dirty="0">
              <a:solidFill>
                <a:schemeClr val="bg1"/>
              </a:solidFill>
            </a:endParaRPr>
          </a:p>
        </p:txBody>
      </p:sp>
      <p:sp>
        <p:nvSpPr>
          <p:cNvPr id="4" name="Titel 3"/>
          <p:cNvSpPr>
            <a:spLocks noGrp="1"/>
          </p:cNvSpPr>
          <p:nvPr>
            <p:ph type="title"/>
          </p:nvPr>
        </p:nvSpPr>
        <p:spPr/>
        <p:txBody>
          <a:bodyPr/>
          <a:lstStyle/>
          <a:p>
            <a:r>
              <a:rPr lang="nl-NL" sz="4900" dirty="0" err="1"/>
              <a:t>Creating</a:t>
            </a:r>
            <a:r>
              <a:rPr lang="nl-NL" sz="4900" dirty="0"/>
              <a:t> Sites</a:t>
            </a:r>
            <a:br>
              <a:rPr lang="nl-NL" sz="4900" dirty="0"/>
            </a:br>
            <a:r>
              <a:rPr lang="nl-NL" sz="3600" dirty="0"/>
              <a:t>Past, present &amp; </a:t>
            </a:r>
            <a:r>
              <a:rPr lang="nl-NL" sz="3600" dirty="0" err="1"/>
              <a:t>future</a:t>
            </a:r>
            <a:endParaRPr lang="nl-NL" sz="3900" dirty="0"/>
          </a:p>
        </p:txBody>
      </p:sp>
      <p:sp>
        <p:nvSpPr>
          <p:cNvPr id="8" name="Rechthoek 7"/>
          <p:cNvSpPr/>
          <p:nvPr/>
        </p:nvSpPr>
        <p:spPr>
          <a:xfrm>
            <a:off x="341138" y="1745393"/>
            <a:ext cx="5877099" cy="1100992"/>
          </a:xfrm>
          <a:prstGeom prst="rect">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ctr"/>
          <a:lstStyle/>
          <a:p>
            <a:pPr algn="ctr"/>
            <a:r>
              <a:rPr lang="nl-NL" sz="2400" b="1" dirty="0">
                <a:solidFill>
                  <a:schemeClr val="bg1"/>
                </a:solidFill>
              </a:rPr>
              <a:t>&lt;= SharePoint 2007</a:t>
            </a:r>
          </a:p>
        </p:txBody>
      </p:sp>
      <p:sp>
        <p:nvSpPr>
          <p:cNvPr id="15" name="Rechthoek 14"/>
          <p:cNvSpPr/>
          <p:nvPr/>
        </p:nvSpPr>
        <p:spPr>
          <a:xfrm>
            <a:off x="6218238" y="1744742"/>
            <a:ext cx="5881416" cy="1100992"/>
          </a:xfrm>
          <a:prstGeom prst="rect">
            <a:avLst/>
          </a:prstGeom>
          <a:solidFill>
            <a:schemeClr val="tx1">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ctr"/>
          <a:lstStyle/>
          <a:p>
            <a:pPr algn="ctr"/>
            <a:r>
              <a:rPr lang="nl-NL" sz="2400" b="1" dirty="0">
                <a:solidFill>
                  <a:schemeClr val="bg1"/>
                </a:solidFill>
              </a:rPr>
              <a:t>&gt;= SharePoint 2010</a:t>
            </a:r>
          </a:p>
        </p:txBody>
      </p:sp>
      <p:sp>
        <p:nvSpPr>
          <p:cNvPr id="18" name="Gelijkbenige driehoek 17"/>
          <p:cNvSpPr/>
          <p:nvPr/>
        </p:nvSpPr>
        <p:spPr>
          <a:xfrm rot="10800000">
            <a:off x="1749958" y="3029990"/>
            <a:ext cx="1101145" cy="183607"/>
          </a:xfrm>
          <a:prstGeom prst="triangl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a:p>
        </p:txBody>
      </p:sp>
      <p:sp>
        <p:nvSpPr>
          <p:cNvPr id="9" name="Rechthoek 8"/>
          <p:cNvSpPr/>
          <p:nvPr/>
        </p:nvSpPr>
        <p:spPr>
          <a:xfrm>
            <a:off x="936616" y="3281238"/>
            <a:ext cx="11072355" cy="2753769"/>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t"/>
          <a:lstStyle/>
          <a:p>
            <a:pPr>
              <a:spcAft>
                <a:spcPts val="1457"/>
              </a:spcAft>
            </a:pPr>
            <a:r>
              <a:rPr lang="en-GB" sz="2800" dirty="0">
                <a:solidFill>
                  <a:schemeClr val="tx1"/>
                </a:solidFill>
              </a:rPr>
              <a:t>Site Definitions</a:t>
            </a:r>
            <a:endParaRPr lang="nl-NL" sz="2800" dirty="0">
              <a:solidFill>
                <a:schemeClr val="tx1"/>
              </a:solidFill>
            </a:endParaRPr>
          </a:p>
          <a:p>
            <a:pPr marL="416349" indent="-416349">
              <a:lnSpc>
                <a:spcPct val="150000"/>
              </a:lnSpc>
              <a:buFont typeface="Arial" pitchFamily="34" charset="0"/>
              <a:buChar char="–"/>
            </a:pPr>
            <a:r>
              <a:rPr lang="en-US" sz="2000" dirty="0" smtClean="0">
                <a:solidFill>
                  <a:schemeClr val="tx1"/>
                </a:solidFill>
              </a:rPr>
              <a:t>Deployed to the SharePoint Server </a:t>
            </a:r>
          </a:p>
          <a:p>
            <a:pPr marL="416349" indent="-416349">
              <a:lnSpc>
                <a:spcPct val="150000"/>
              </a:lnSpc>
              <a:buFont typeface="Arial" pitchFamily="34" charset="0"/>
              <a:buChar char="–"/>
            </a:pPr>
            <a:r>
              <a:rPr lang="en-US" sz="2000" dirty="0" smtClean="0">
                <a:solidFill>
                  <a:schemeClr val="tx1"/>
                </a:solidFill>
              </a:rPr>
              <a:t>ONET.xml in [</a:t>
            </a:r>
            <a:r>
              <a:rPr lang="en-US" sz="2000" dirty="0" err="1" smtClean="0">
                <a:solidFill>
                  <a:schemeClr val="tx1"/>
                </a:solidFill>
              </a:rPr>
              <a:t>SharePointRoot</a:t>
            </a:r>
            <a:r>
              <a:rPr lang="en-US" sz="2000" dirty="0" smtClean="0">
                <a:solidFill>
                  <a:schemeClr val="tx1"/>
                </a:solidFill>
              </a:rPr>
              <a:t>]\Template\</a:t>
            </a:r>
            <a:r>
              <a:rPr lang="en-US" sz="2000" dirty="0" err="1" smtClean="0">
                <a:solidFill>
                  <a:schemeClr val="tx1"/>
                </a:solidFill>
              </a:rPr>
              <a:t>SiteTemplates</a:t>
            </a:r>
            <a:r>
              <a:rPr lang="en-US" sz="2000" dirty="0" smtClean="0">
                <a:solidFill>
                  <a:schemeClr val="tx1"/>
                </a:solidFill>
              </a:rPr>
              <a:t> folder</a:t>
            </a:r>
          </a:p>
          <a:p>
            <a:pPr marL="416349" indent="-416349">
              <a:lnSpc>
                <a:spcPct val="150000"/>
              </a:lnSpc>
              <a:buFont typeface="Arial" pitchFamily="34" charset="0"/>
              <a:buChar char="–"/>
            </a:pPr>
            <a:r>
              <a:rPr lang="en-US" sz="2000" dirty="0" smtClean="0">
                <a:solidFill>
                  <a:schemeClr val="tx1"/>
                </a:solidFill>
              </a:rPr>
              <a:t>WebTemp.xml in [</a:t>
            </a:r>
            <a:r>
              <a:rPr lang="en-US" sz="2000" dirty="0" err="1" smtClean="0">
                <a:solidFill>
                  <a:schemeClr val="tx1"/>
                </a:solidFill>
              </a:rPr>
              <a:t>SharePointRoot</a:t>
            </a:r>
            <a:r>
              <a:rPr lang="en-US" sz="2000" dirty="0" smtClean="0">
                <a:solidFill>
                  <a:schemeClr val="tx1"/>
                </a:solidFill>
              </a:rPr>
              <a:t>]\TEMPLATE\1033\XML folder</a:t>
            </a:r>
          </a:p>
          <a:p>
            <a:pPr marL="416349" indent="-416349">
              <a:lnSpc>
                <a:spcPct val="150000"/>
              </a:lnSpc>
              <a:buFont typeface="Arial" pitchFamily="34" charset="0"/>
              <a:buChar char="–"/>
            </a:pPr>
            <a:r>
              <a:rPr lang="en-GB" sz="2000" dirty="0" smtClean="0">
                <a:solidFill>
                  <a:schemeClr val="tx1"/>
                </a:solidFill>
              </a:rPr>
              <a:t>Can’t be changed after sites have been created based on it</a:t>
            </a:r>
          </a:p>
          <a:p>
            <a:pPr>
              <a:spcAft>
                <a:spcPts val="1457"/>
              </a:spcAft>
            </a:pPr>
            <a:r>
              <a:rPr lang="en-GB" sz="2800" dirty="0" smtClean="0">
                <a:solidFill>
                  <a:schemeClr val="tx1"/>
                </a:solidFill>
              </a:rPr>
              <a:t>Site </a:t>
            </a:r>
            <a:r>
              <a:rPr lang="en-GB" sz="2800" dirty="0">
                <a:solidFill>
                  <a:schemeClr val="tx1"/>
                </a:solidFill>
              </a:rPr>
              <a:t>Templates</a:t>
            </a:r>
          </a:p>
          <a:p>
            <a:pPr marL="416349" indent="-416349">
              <a:spcAft>
                <a:spcPts val="1457"/>
              </a:spcAft>
              <a:buFont typeface="Arial" pitchFamily="34" charset="0"/>
              <a:buChar char="–"/>
            </a:pPr>
            <a:r>
              <a:rPr lang="en-US" sz="2000" dirty="0">
                <a:solidFill>
                  <a:schemeClr val="tx1"/>
                </a:solidFill>
              </a:rPr>
              <a:t>“Save Site as Template” creates .</a:t>
            </a:r>
            <a:r>
              <a:rPr lang="en-US" sz="2000" dirty="0" err="1">
                <a:solidFill>
                  <a:schemeClr val="tx1"/>
                </a:solidFill>
              </a:rPr>
              <a:t>stp</a:t>
            </a:r>
            <a:r>
              <a:rPr lang="en-US" sz="2000" dirty="0">
                <a:solidFill>
                  <a:schemeClr val="tx1"/>
                </a:solidFill>
              </a:rPr>
              <a:t> files</a:t>
            </a:r>
          </a:p>
        </p:txBody>
      </p:sp>
    </p:spTree>
    <p:extLst>
      <p:ext uri="{BB962C8B-B14F-4D97-AF65-F5344CB8AC3E}">
        <p14:creationId xmlns:p14="http://schemas.microsoft.com/office/powerpoint/2010/main" val="1449455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hoek 16"/>
          <p:cNvSpPr/>
          <p:nvPr/>
        </p:nvSpPr>
        <p:spPr>
          <a:xfrm>
            <a:off x="0" y="1745393"/>
            <a:ext cx="12436475" cy="11009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t"/>
          <a:lstStyle/>
          <a:p>
            <a:endParaRPr lang="nl-NL" b="1" dirty="0">
              <a:solidFill>
                <a:schemeClr val="bg1"/>
              </a:solidFill>
            </a:endParaRPr>
          </a:p>
        </p:txBody>
      </p:sp>
      <p:sp>
        <p:nvSpPr>
          <p:cNvPr id="4" name="Titel 3"/>
          <p:cNvSpPr>
            <a:spLocks noGrp="1"/>
          </p:cNvSpPr>
          <p:nvPr>
            <p:ph type="title"/>
          </p:nvPr>
        </p:nvSpPr>
        <p:spPr/>
        <p:txBody>
          <a:bodyPr/>
          <a:lstStyle/>
          <a:p>
            <a:r>
              <a:rPr lang="nl-NL" sz="4900" dirty="0" err="1"/>
              <a:t>Creating</a:t>
            </a:r>
            <a:r>
              <a:rPr lang="nl-NL" sz="4900" dirty="0"/>
              <a:t> Sites</a:t>
            </a:r>
            <a:br>
              <a:rPr lang="nl-NL" sz="4900" dirty="0"/>
            </a:br>
            <a:r>
              <a:rPr lang="nl-NL" sz="3600" dirty="0"/>
              <a:t>Past, present &amp; </a:t>
            </a:r>
            <a:r>
              <a:rPr lang="nl-NL" sz="3600" dirty="0" err="1"/>
              <a:t>future</a:t>
            </a:r>
            <a:endParaRPr lang="nl-NL" sz="3600" dirty="0"/>
          </a:p>
        </p:txBody>
      </p:sp>
      <p:sp>
        <p:nvSpPr>
          <p:cNvPr id="8" name="Rechthoek 7"/>
          <p:cNvSpPr/>
          <p:nvPr/>
        </p:nvSpPr>
        <p:spPr>
          <a:xfrm>
            <a:off x="341138" y="1745393"/>
            <a:ext cx="5877099" cy="1100992"/>
          </a:xfrm>
          <a:prstGeom prst="rect">
            <a:avLst/>
          </a:prstGeom>
          <a:solidFill>
            <a:schemeClr val="tx1">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ctr"/>
          <a:lstStyle/>
          <a:p>
            <a:pPr algn="ctr"/>
            <a:r>
              <a:rPr lang="nl-NL" sz="2400" b="1" dirty="0">
                <a:solidFill>
                  <a:schemeClr val="bg1"/>
                </a:solidFill>
              </a:rPr>
              <a:t>&lt;= SharePoint 2007</a:t>
            </a:r>
          </a:p>
        </p:txBody>
      </p:sp>
      <p:sp>
        <p:nvSpPr>
          <p:cNvPr id="15" name="Rechthoek 14"/>
          <p:cNvSpPr/>
          <p:nvPr/>
        </p:nvSpPr>
        <p:spPr>
          <a:xfrm>
            <a:off x="6218238" y="1744742"/>
            <a:ext cx="5881416" cy="1100992"/>
          </a:xfrm>
          <a:prstGeom prst="rect">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ctr"/>
          <a:lstStyle/>
          <a:p>
            <a:pPr algn="ctr"/>
            <a:r>
              <a:rPr lang="nl-NL" sz="2400" b="1" dirty="0">
                <a:solidFill>
                  <a:schemeClr val="bg1"/>
                </a:solidFill>
              </a:rPr>
              <a:t>&gt;= SharePoint 2010</a:t>
            </a:r>
          </a:p>
        </p:txBody>
      </p:sp>
      <p:sp>
        <p:nvSpPr>
          <p:cNvPr id="18" name="Gelijkbenige driehoek 17"/>
          <p:cNvSpPr/>
          <p:nvPr/>
        </p:nvSpPr>
        <p:spPr>
          <a:xfrm rot="10800000">
            <a:off x="9522755" y="3029990"/>
            <a:ext cx="1101145" cy="183607"/>
          </a:xfrm>
          <a:prstGeom prst="triangl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a:p>
        </p:txBody>
      </p:sp>
      <p:sp>
        <p:nvSpPr>
          <p:cNvPr id="9" name="Rechthoek 8"/>
          <p:cNvSpPr/>
          <p:nvPr/>
        </p:nvSpPr>
        <p:spPr>
          <a:xfrm>
            <a:off x="4418037" y="3397203"/>
            <a:ext cx="7590934" cy="2753769"/>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87422" tIns="87422" rIns="87422" bIns="87422" rtlCol="0" anchor="t"/>
          <a:lstStyle/>
          <a:p>
            <a:pPr>
              <a:spcAft>
                <a:spcPts val="1457"/>
              </a:spcAft>
            </a:pPr>
            <a:r>
              <a:rPr lang="en-GB" sz="2800" dirty="0">
                <a:solidFill>
                  <a:schemeClr val="tx1"/>
                </a:solidFill>
              </a:rPr>
              <a:t>Web Templates</a:t>
            </a:r>
            <a:endParaRPr lang="nl-NL" sz="2800" dirty="0">
              <a:solidFill>
                <a:schemeClr val="tx1"/>
              </a:solidFill>
            </a:endParaRPr>
          </a:p>
          <a:p>
            <a:pPr marL="416349" indent="-416349">
              <a:spcAft>
                <a:spcPts val="1457"/>
              </a:spcAft>
              <a:buFont typeface="Arial" pitchFamily="34" charset="0"/>
              <a:buChar char="–"/>
            </a:pPr>
            <a:r>
              <a:rPr lang="en-US" sz="2000" dirty="0">
                <a:solidFill>
                  <a:schemeClr val="tx1"/>
                </a:solidFill>
              </a:rPr>
              <a:t>Deployed to the SharePoint Server or Solutions Gallery</a:t>
            </a:r>
          </a:p>
          <a:p>
            <a:pPr marL="416349" indent="-416349">
              <a:spcAft>
                <a:spcPts val="1457"/>
              </a:spcAft>
              <a:buFont typeface="Arial" pitchFamily="34" charset="0"/>
              <a:buChar char="–"/>
            </a:pPr>
            <a:r>
              <a:rPr lang="en-GB" sz="2000" dirty="0">
                <a:solidFill>
                  <a:schemeClr val="tx1"/>
                </a:solidFill>
              </a:rPr>
              <a:t>Can be changed after sites have been created based on it</a:t>
            </a:r>
          </a:p>
          <a:p>
            <a:pPr>
              <a:spcAft>
                <a:spcPts val="1457"/>
              </a:spcAft>
            </a:pPr>
            <a:r>
              <a:rPr lang="en-GB" sz="2800" dirty="0">
                <a:solidFill>
                  <a:schemeClr val="tx1"/>
                </a:solidFill>
              </a:rPr>
              <a:t>Site Templates</a:t>
            </a:r>
          </a:p>
          <a:p>
            <a:pPr marL="416349" indent="-416349">
              <a:spcAft>
                <a:spcPts val="1457"/>
              </a:spcAft>
              <a:buFont typeface="Arial" pitchFamily="34" charset="0"/>
              <a:buChar char="–"/>
            </a:pPr>
            <a:r>
              <a:rPr lang="en-US" sz="2000" dirty="0">
                <a:solidFill>
                  <a:schemeClr val="tx1"/>
                </a:solidFill>
              </a:rPr>
              <a:t>“Save Site as Template” creates .</a:t>
            </a:r>
            <a:r>
              <a:rPr lang="en-US" sz="2000" dirty="0" err="1">
                <a:solidFill>
                  <a:schemeClr val="tx1"/>
                </a:solidFill>
              </a:rPr>
              <a:t>wsp</a:t>
            </a:r>
            <a:r>
              <a:rPr lang="en-US" sz="2000" dirty="0">
                <a:solidFill>
                  <a:schemeClr val="tx1"/>
                </a:solidFill>
              </a:rPr>
              <a:t> files</a:t>
            </a:r>
          </a:p>
          <a:p>
            <a:pPr marL="416349" indent="-416349">
              <a:spcAft>
                <a:spcPts val="1457"/>
              </a:spcAft>
              <a:buFont typeface="Arial" pitchFamily="34" charset="0"/>
              <a:buChar char="–"/>
            </a:pPr>
            <a:r>
              <a:rPr lang="en-US" sz="2000" dirty="0">
                <a:solidFill>
                  <a:schemeClr val="tx1"/>
                </a:solidFill>
              </a:rPr>
              <a:t>Uses Web Template improvements</a:t>
            </a:r>
          </a:p>
        </p:txBody>
      </p:sp>
    </p:spTree>
    <p:extLst>
      <p:ext uri="{BB962C8B-B14F-4D97-AF65-F5344CB8AC3E}">
        <p14:creationId xmlns:p14="http://schemas.microsoft.com/office/powerpoint/2010/main" val="1643224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a:xfrm>
            <a:off x="274638" y="1212850"/>
            <a:ext cx="11887200" cy="4979825"/>
          </a:xfrm>
        </p:spPr>
        <p:txBody>
          <a:bodyPr/>
          <a:lstStyle/>
          <a:p>
            <a:pPr>
              <a:lnSpc>
                <a:spcPct val="150000"/>
              </a:lnSpc>
            </a:pPr>
            <a:r>
              <a:rPr lang="en-US" dirty="0" smtClean="0"/>
              <a:t>Created using </a:t>
            </a:r>
            <a:r>
              <a:rPr lang="en-US" dirty="0" err="1" smtClean="0"/>
              <a:t>WebTemplate</a:t>
            </a:r>
            <a:r>
              <a:rPr lang="en-US" dirty="0" smtClean="0"/>
              <a:t> Feature element </a:t>
            </a:r>
          </a:p>
          <a:p>
            <a:pPr>
              <a:lnSpc>
                <a:spcPct val="150000"/>
              </a:lnSpc>
            </a:pPr>
            <a:r>
              <a:rPr lang="en-US" dirty="0" smtClean="0"/>
              <a:t>Can be Site and Farm scoped</a:t>
            </a:r>
          </a:p>
          <a:p>
            <a:pPr lvl="1">
              <a:lnSpc>
                <a:spcPct val="150000"/>
              </a:lnSpc>
            </a:pPr>
            <a:r>
              <a:rPr lang="en-US" dirty="0" smtClean="0"/>
              <a:t>Site scoped:</a:t>
            </a:r>
          </a:p>
          <a:p>
            <a:pPr lvl="2">
              <a:lnSpc>
                <a:spcPct val="150000"/>
              </a:lnSpc>
            </a:pPr>
            <a:r>
              <a:rPr lang="en-US" dirty="0" smtClean="0"/>
              <a:t>Web Template will only be available in a site collection where the feature is activated</a:t>
            </a:r>
          </a:p>
          <a:p>
            <a:pPr lvl="1">
              <a:lnSpc>
                <a:spcPct val="150000"/>
              </a:lnSpc>
            </a:pPr>
            <a:r>
              <a:rPr lang="en-US" dirty="0" smtClean="0"/>
              <a:t>Farm scoped: </a:t>
            </a:r>
          </a:p>
          <a:p>
            <a:pPr lvl="2">
              <a:lnSpc>
                <a:spcPct val="150000"/>
              </a:lnSpc>
            </a:pPr>
            <a:r>
              <a:rPr lang="en-US" dirty="0" smtClean="0"/>
              <a:t>Web Template will be available in the entire farm</a:t>
            </a:r>
          </a:p>
          <a:p>
            <a:pPr lvl="2">
              <a:lnSpc>
                <a:spcPct val="150000"/>
              </a:lnSpc>
            </a:pPr>
            <a:r>
              <a:rPr lang="en-US" dirty="0" smtClean="0"/>
              <a:t>Web Template can be used to create site collections from Central Administration</a:t>
            </a:r>
            <a:endParaRPr lang="en-US" dirty="0"/>
          </a:p>
        </p:txBody>
      </p:sp>
      <p:sp>
        <p:nvSpPr>
          <p:cNvPr id="3" name="Title 2"/>
          <p:cNvSpPr>
            <a:spLocks noGrp="1"/>
          </p:cNvSpPr>
          <p:nvPr>
            <p:ph type="title"/>
          </p:nvPr>
        </p:nvSpPr>
        <p:spPr/>
        <p:txBody>
          <a:bodyPr/>
          <a:lstStyle/>
          <a:p>
            <a:r>
              <a:rPr lang="en-US" dirty="0" smtClean="0"/>
              <a:t>Web Templates basics</a:t>
            </a:r>
            <a:endParaRPr lang="en-US" dirty="0"/>
          </a:p>
        </p:txBody>
      </p:sp>
    </p:spTree>
    <p:extLst>
      <p:ext uri="{BB962C8B-B14F-4D97-AF65-F5344CB8AC3E}">
        <p14:creationId xmlns:p14="http://schemas.microsoft.com/office/powerpoint/2010/main" val="1401776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p:txBody>
          <a:bodyPr/>
          <a:lstStyle/>
          <a:p>
            <a:r>
              <a:rPr lang="nl-NL" dirty="0" err="1" smtClean="0"/>
              <a:t>Build</a:t>
            </a:r>
            <a:r>
              <a:rPr lang="nl-NL" dirty="0" smtClean="0"/>
              <a:t> </a:t>
            </a:r>
            <a:r>
              <a:rPr lang="nl-NL" dirty="0" err="1" smtClean="0"/>
              <a:t>using</a:t>
            </a:r>
            <a:r>
              <a:rPr lang="nl-NL" dirty="0" smtClean="0"/>
              <a:t> </a:t>
            </a:r>
            <a:r>
              <a:rPr lang="nl-NL" dirty="0" err="1" smtClean="0"/>
              <a:t>an</a:t>
            </a:r>
            <a:r>
              <a:rPr lang="nl-NL" dirty="0" smtClean="0"/>
              <a:t> elements.xml file </a:t>
            </a:r>
            <a:r>
              <a:rPr lang="nl-NL" dirty="0" err="1" smtClean="0"/>
              <a:t>and</a:t>
            </a:r>
            <a:r>
              <a:rPr lang="nl-NL" dirty="0" smtClean="0"/>
              <a:t> </a:t>
            </a:r>
            <a:r>
              <a:rPr lang="nl-NL" dirty="0" err="1" smtClean="0"/>
              <a:t>an</a:t>
            </a:r>
            <a:r>
              <a:rPr lang="nl-NL" dirty="0" smtClean="0"/>
              <a:t> ONET.xml</a:t>
            </a:r>
          </a:p>
          <a:p>
            <a:pPr lvl="1"/>
            <a:r>
              <a:rPr lang="nl-NL" dirty="0" smtClean="0"/>
              <a:t>No webtemp.xml file!</a:t>
            </a:r>
          </a:p>
          <a:p>
            <a:endParaRPr lang="nl-NL" dirty="0" smtClean="0"/>
          </a:p>
          <a:p>
            <a:endParaRPr lang="nl-NL" dirty="0" smtClean="0"/>
          </a:p>
          <a:p>
            <a:endParaRPr lang="nl-NL" dirty="0" smtClean="0"/>
          </a:p>
          <a:p>
            <a:endParaRPr lang="nl-NL" dirty="0"/>
          </a:p>
        </p:txBody>
      </p:sp>
      <p:sp>
        <p:nvSpPr>
          <p:cNvPr id="3" name="Title 2"/>
          <p:cNvSpPr>
            <a:spLocks noGrp="1"/>
          </p:cNvSpPr>
          <p:nvPr>
            <p:ph type="title"/>
          </p:nvPr>
        </p:nvSpPr>
        <p:spPr/>
        <p:txBody>
          <a:bodyPr/>
          <a:lstStyle/>
          <a:p>
            <a:r>
              <a:rPr lang="nl-NL" dirty="0" smtClean="0"/>
              <a:t>Web Templates basics</a:t>
            </a:r>
            <a:endParaRPr lang="en-US"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1893" y="2849190"/>
            <a:ext cx="6192688" cy="2568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656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Mirjam van Olst</External_x0020_Speaker>
    <Session_x0020_Code xmlns="2295e2e7-0eeb-498e-8716-217bb2ee6ee3">SPC220</Session_x0020_Code>
    <ProductTaxHTField0 xmlns="2295e2e7-0eeb-498e-8716-217bb2ee6ee3">
      <Terms xmlns="http://schemas.microsoft.com/office/infopath/2007/PartnerControls"/>
    </ProductTaxHTField0>
    <Presentation_x0020_Date xmlns="2295e2e7-0eeb-498e-8716-217bb2ee6ee3">2012-11-15T08:00:00+00:00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Mirjam Van Olst </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2295e2e7-0eeb-498e-8716-217bb2ee6ee3"/>
    <ds:schemaRef ds:uri="http://www.w3.org/XML/1998/namespace"/>
    <ds:schemaRef ds:uri="http://schemas.microsoft.com/sharepoint/v3"/>
    <ds:schemaRef ds:uri="http://purl.org/dc/elements/1.1/"/>
    <ds:schemaRef ds:uri="http://purl.org/dc/terms/"/>
    <ds:schemaRef ds:uri="http://purl.org/dc/dcmitype/"/>
    <ds:schemaRef ds:uri="http://schemas.microsoft.com/office/infopath/2007/PartnerControls"/>
    <ds:schemaRef ds:uri="http://schemas.openxmlformats.org/package/2006/metadata/core-properties"/>
    <ds:schemaRef ds:uri="230e9df3-be65-4c73-a93b-d1236ebd677e"/>
    <ds:schemaRef ds:uri="032d541b-1b4e-4d91-93c7-b10533c52f73"/>
    <ds:schemaRef ds:uri="http://schemas.microsoft.com/office/2006/metadata/properties"/>
  </ds:schemaRefs>
</ds:datastoreItem>
</file>

<file path=customXml/itemProps3.xml><?xml version="1.0" encoding="utf-8"?>
<ds:datastoreItem xmlns:ds="http://schemas.openxmlformats.org/officeDocument/2006/customXml" ds:itemID="{C91B9AA9-FDA7-4D54-8813-E2D0BBDB14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1935</TotalTime>
  <Words>1800</Words>
  <Application>Microsoft Office PowerPoint</Application>
  <PresentationFormat>Custom</PresentationFormat>
  <Paragraphs>198</Paragraphs>
  <Slides>39</Slides>
  <Notes>7</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SPC2012_Developer_Template_16x9</vt:lpstr>
      <vt:lpstr>5-30072_SPC2012_Developer_Template_16x9_Light</vt:lpstr>
      <vt:lpstr>PowerPoint Presentation</vt:lpstr>
      <vt:lpstr>SharePoint Web Templates  On-premise and in the Cloud </vt:lpstr>
      <vt:lpstr>About Mirjam</vt:lpstr>
      <vt:lpstr>Agenda</vt:lpstr>
      <vt:lpstr>Web Template Fundamentals</vt:lpstr>
      <vt:lpstr>Creating Sites Past, present &amp; future</vt:lpstr>
      <vt:lpstr>Creating Sites Past, present &amp; future</vt:lpstr>
      <vt:lpstr>Web Templates basics</vt:lpstr>
      <vt:lpstr>Web Templates basics</vt:lpstr>
      <vt:lpstr>Web Templates</vt:lpstr>
      <vt:lpstr>Save Site as Template</vt:lpstr>
      <vt:lpstr>Web Templates</vt:lpstr>
      <vt:lpstr>Web Templates</vt:lpstr>
      <vt:lpstr>Publishing Features</vt:lpstr>
      <vt:lpstr>Web Template limitations</vt:lpstr>
      <vt:lpstr>Web Template Provisioning</vt:lpstr>
      <vt:lpstr>Creating Web Templates</vt:lpstr>
      <vt:lpstr>Web Template element</vt:lpstr>
      <vt:lpstr>Web Template basics</vt:lpstr>
      <vt:lpstr>Web Template ONET.xml</vt:lpstr>
      <vt:lpstr>Web Templates best practices Use “enough” features</vt:lpstr>
      <vt:lpstr>Web Templates best practices Store Web Template information</vt:lpstr>
      <vt:lpstr>Using Web Templates</vt:lpstr>
      <vt:lpstr>Web Templates deployment</vt:lpstr>
      <vt:lpstr>Web Templates in Sandboxed Solutions</vt:lpstr>
      <vt:lpstr>Using Web Templates</vt:lpstr>
      <vt:lpstr>Demo</vt:lpstr>
      <vt:lpstr>Web Templates and App Webs</vt:lpstr>
      <vt:lpstr>Mindset</vt:lpstr>
      <vt:lpstr>Deploy web templates in an App</vt:lpstr>
      <vt:lpstr>App Webs</vt:lpstr>
      <vt:lpstr>App Webs</vt:lpstr>
      <vt:lpstr>A custom App Web web template</vt:lpstr>
      <vt:lpstr>AppManifest.xml code</vt:lpstr>
      <vt:lpstr>Wrap Up</vt:lpstr>
      <vt:lpstr>Wrap Up</vt:lpstr>
      <vt:lpstr>SharePoint Web Templates  On-premise and in the Cloud </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Web Templates On-premise and in the Cloud</dc:title>
  <dc:subject>SharePoint Conference 2012</dc:subject>
  <dc:creator>Mirjam van Olst</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48</cp:revision>
  <dcterms:created xsi:type="dcterms:W3CDTF">2012-10-21T18:17:10Z</dcterms:created>
  <dcterms:modified xsi:type="dcterms:W3CDTF">2012-12-06T18:07:28Z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