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Lst>
  <p:notesMasterIdLst>
    <p:notesMasterId r:id="rId61"/>
  </p:notesMasterIdLst>
  <p:handoutMasterIdLst>
    <p:handoutMasterId r:id="rId62"/>
  </p:handoutMasterIdLst>
  <p:sldIdLst>
    <p:sldId id="1055" r:id="rId7"/>
    <p:sldId id="1057" r:id="rId8"/>
    <p:sldId id="1058" r:id="rId9"/>
    <p:sldId id="1059" r:id="rId10"/>
    <p:sldId id="1060" r:id="rId11"/>
    <p:sldId id="1061" r:id="rId12"/>
    <p:sldId id="1062" r:id="rId13"/>
    <p:sldId id="1063" r:id="rId14"/>
    <p:sldId id="1064" r:id="rId15"/>
    <p:sldId id="1065" r:id="rId16"/>
    <p:sldId id="1066" r:id="rId17"/>
    <p:sldId id="1067" r:id="rId18"/>
    <p:sldId id="1068" r:id="rId19"/>
    <p:sldId id="1069" r:id="rId20"/>
    <p:sldId id="1070" r:id="rId21"/>
    <p:sldId id="1071" r:id="rId22"/>
    <p:sldId id="1072" r:id="rId23"/>
    <p:sldId id="1073" r:id="rId24"/>
    <p:sldId id="1074" r:id="rId25"/>
    <p:sldId id="1075" r:id="rId26"/>
    <p:sldId id="1076" r:id="rId27"/>
    <p:sldId id="1077" r:id="rId28"/>
    <p:sldId id="1078" r:id="rId29"/>
    <p:sldId id="1079" r:id="rId30"/>
    <p:sldId id="1080" r:id="rId31"/>
    <p:sldId id="1081" r:id="rId32"/>
    <p:sldId id="1082" r:id="rId33"/>
    <p:sldId id="1083" r:id="rId34"/>
    <p:sldId id="1084" r:id="rId35"/>
    <p:sldId id="1085" r:id="rId36"/>
    <p:sldId id="1086" r:id="rId37"/>
    <p:sldId id="1087" r:id="rId38"/>
    <p:sldId id="1088" r:id="rId39"/>
    <p:sldId id="1089" r:id="rId40"/>
    <p:sldId id="1090" r:id="rId41"/>
    <p:sldId id="1091" r:id="rId42"/>
    <p:sldId id="1092" r:id="rId43"/>
    <p:sldId id="1093" r:id="rId44"/>
    <p:sldId id="1094" r:id="rId45"/>
    <p:sldId id="1095" r:id="rId46"/>
    <p:sldId id="1096" r:id="rId47"/>
    <p:sldId id="1097" r:id="rId48"/>
    <p:sldId id="1098" r:id="rId49"/>
    <p:sldId id="1099" r:id="rId50"/>
    <p:sldId id="1100" r:id="rId51"/>
    <p:sldId id="1101" r:id="rId52"/>
    <p:sldId id="1102" r:id="rId53"/>
    <p:sldId id="1103" r:id="rId54"/>
    <p:sldId id="1104" r:id="rId55"/>
    <p:sldId id="1105" r:id="rId56"/>
    <p:sldId id="1106" r:id="rId57"/>
    <p:sldId id="1107" r:id="rId58"/>
    <p:sldId id="1109" r:id="rId59"/>
    <p:sldId id="1108"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20" d="100"/>
          <a:sy n="120"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8784"/>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commentAuthors" Target="commen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115090">
              <a:buNone/>
            </a:pPr>
            <a:endParaRPr lang="en-US" dirty="0"/>
          </a:p>
        </p:txBody>
      </p:sp>
      <p:sp>
        <p:nvSpPr>
          <p:cNvPr id="4" name="Date Placeholder 3"/>
          <p:cNvSpPr>
            <a:spLocks noGrp="1"/>
          </p:cNvSpPr>
          <p:nvPr>
            <p:ph type="dt" idx="10"/>
          </p:nvPr>
        </p:nvSpPr>
        <p:spPr/>
        <p:txBody>
          <a:bodyPr/>
          <a:lstStyle/>
          <a:p>
            <a:fld id="{BD889E44-73FC-49C1-B516-E74901669AE6}"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17</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66198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6D71B87-06AC-48EB-87AE-F3072662B025}"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19</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42075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B800C5C1-2195-4017-9D3C-66A59874159C}" type="slidenum">
              <a:rPr lang="en-US" smtClean="0"/>
              <a:t>21</a:t>
            </a:fld>
            <a:endParaRPr lang="en-US"/>
          </a:p>
        </p:txBody>
      </p:sp>
    </p:spTree>
    <p:extLst>
      <p:ext uri="{BB962C8B-B14F-4D97-AF65-F5344CB8AC3E}">
        <p14:creationId xmlns:p14="http://schemas.microsoft.com/office/powerpoint/2010/main" val="670408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3022557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1547998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302509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767624E-1853-42DE-BC1B-53B671DB281C}"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27</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14575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B60EB50-D92B-4A61-BD83-53650AC5C293}"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28</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210578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extLst>
      <p:ext uri="{BB962C8B-B14F-4D97-AF65-F5344CB8AC3E}">
        <p14:creationId xmlns:p14="http://schemas.microsoft.com/office/powerpoint/2010/main" val="1883860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extLst>
      <p:ext uri="{BB962C8B-B14F-4D97-AF65-F5344CB8AC3E}">
        <p14:creationId xmlns:p14="http://schemas.microsoft.com/office/powerpoint/2010/main" val="3430857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t>2</a:t>
            </a:fld>
            <a:endParaRPr lang="en-US" dirty="0"/>
          </a:p>
        </p:txBody>
      </p:sp>
    </p:spTree>
    <p:extLst>
      <p:ext uri="{BB962C8B-B14F-4D97-AF65-F5344CB8AC3E}">
        <p14:creationId xmlns:p14="http://schemas.microsoft.com/office/powerpoint/2010/main" val="2884656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303620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75044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651800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223625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696246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4744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670906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98478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t>49</a:t>
            </a:fld>
            <a:endParaRPr lang="en-US"/>
          </a:p>
        </p:txBody>
      </p:sp>
    </p:spTree>
    <p:extLst>
      <p:ext uri="{BB962C8B-B14F-4D97-AF65-F5344CB8AC3E}">
        <p14:creationId xmlns:p14="http://schemas.microsoft.com/office/powerpoint/2010/main" val="491984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560271-D2EF-4F05-8156-BD32B902ADCA}"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262237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68F663D-3148-4196-889F-3AF3481999F2}"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3</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878264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11:40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42320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p>
        </p:txBody>
      </p:sp>
      <p:sp>
        <p:nvSpPr>
          <p:cNvPr id="5" name="Footer Placeholder 4"/>
          <p:cNvSpPr>
            <a:spLocks noGrp="1"/>
          </p:cNvSpPr>
          <p:nvPr>
            <p:ph type="ftr" sz="quarter" idx="11"/>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94FB22D-AF06-49F0-ABFB-4A3B32E04FBE}"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7</a:t>
            </a:fld>
            <a:endParaRPr lang="en-US" dirty="0"/>
          </a:p>
        </p:txBody>
      </p:sp>
    </p:spTree>
    <p:extLst>
      <p:ext uri="{BB962C8B-B14F-4D97-AF65-F5344CB8AC3E}">
        <p14:creationId xmlns:p14="http://schemas.microsoft.com/office/powerpoint/2010/main" val="4179401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40192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8CCA5BE-2F80-445B-9100-928957CE5DE6}"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12</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32666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105829">
              <a:buNone/>
            </a:pPr>
            <a:endParaRPr lang="en-US" dirty="0"/>
          </a:p>
        </p:txBody>
      </p:sp>
      <p:sp>
        <p:nvSpPr>
          <p:cNvPr id="4" name="Date Placeholder 3"/>
          <p:cNvSpPr>
            <a:spLocks noGrp="1"/>
          </p:cNvSpPr>
          <p:nvPr>
            <p:ph type="dt" idx="10"/>
          </p:nvPr>
        </p:nvSpPr>
        <p:spPr/>
        <p:txBody>
          <a:bodyPr/>
          <a:lstStyle/>
          <a:p>
            <a:fld id="{A784223E-C26B-4897-B27D-287648F02FA9}"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13</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03600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13735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115090">
              <a:buNone/>
            </a:pPr>
            <a:endParaRPr lang="en-US" dirty="0"/>
          </a:p>
        </p:txBody>
      </p:sp>
      <p:sp>
        <p:nvSpPr>
          <p:cNvPr id="4" name="Date Placeholder 3"/>
          <p:cNvSpPr>
            <a:spLocks noGrp="1"/>
          </p:cNvSpPr>
          <p:nvPr>
            <p:ph type="dt" idx="10"/>
          </p:nvPr>
        </p:nvSpPr>
        <p:spPr/>
        <p:txBody>
          <a:bodyPr/>
          <a:lstStyle/>
          <a:p>
            <a:fld id="{253E8CC4-DAAF-4B00-AC8E-AD052AEA319B}" type="datetime1">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15</a:t>
            </a:fld>
            <a:endParaRPr lang="en-US" dirty="0"/>
          </a:p>
        </p:txBody>
      </p:sp>
      <p:sp>
        <p:nvSpPr>
          <p:cNvPr id="6" name="Header Placeholder 5"/>
          <p:cNvSpPr>
            <a:spLocks noGrp="1"/>
          </p:cNvSpPr>
          <p:nvPr>
            <p:ph type="hdr" sz="quarter" idx="12"/>
          </p:nvPr>
        </p:nvSpPr>
        <p:spPr/>
        <p:txBody>
          <a:bodyPr/>
          <a:lstStyle/>
          <a:p>
            <a:r>
              <a:rPr lang="en-US" smtClean="0"/>
              <a:t>Microsoft SharePoint</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55047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64433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501839"/>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4" cy="3006151"/>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fld id="{727B4C2D-45E2-4621-8491-2995EB46A674}" type="slidenum">
              <a:rPr lang="en-US" smtClean="0"/>
              <a:pPr/>
              <a:t>‹#›</a:t>
            </a:fld>
            <a:endParaRPr lang="en-US" dirty="0"/>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24304"/>
          <a:stretch/>
        </p:blipFill>
        <p:spPr bwMode="black">
          <a:xfrm>
            <a:off x="10512436" y="6264565"/>
            <a:ext cx="1632342" cy="559562"/>
          </a:xfrm>
          <a:prstGeom prst="rect">
            <a:avLst/>
          </a:prstGeom>
        </p:spPr>
      </p:pic>
    </p:spTree>
    <p:extLst>
      <p:ext uri="{BB962C8B-B14F-4D97-AF65-F5344CB8AC3E}">
        <p14:creationId xmlns:p14="http://schemas.microsoft.com/office/powerpoint/2010/main" val="271438149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1232951"/>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73581453"/>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615088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26790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51799543"/>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001965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152372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374754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112367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04386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8.pn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image" Target="../media/image8.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heme" Target="../theme/theme3.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57181433"/>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technet.microsoft.com/en-us/library/ff191199(v=office.15)" TargetMode="Externa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hyperlink" Target="http://technet.microsoft.com/en-us/library/ee833948(v=office.15)" TargetMode="External"/><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technet.microsoft.com/en-us/library/jj219650(v=office.15)"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hyperlink" Target="http://technet.microsoft.com/en-us/library/jj219720(v=office.15)"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technet.microsoft.com/en-us/library/jj219720(v=office.15)"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http://technet.microsoft.com/en-us/library/ff191199(v=office.15)" TargetMode="Externa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hyperlink" Target="http://technet.microsoft.com/en-us/library/ff191199(v=office.15)"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hyperlink" Target="http://technet.microsoft.com/en-us/library/ee662538(v=office.15)" TargetMode="Externa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29.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microsoft.com/office/2007/relationships/hdphoto" Target="../media/hdphoto4.wdp"/><Relationship Id="rId5" Type="http://schemas.openxmlformats.org/officeDocument/2006/relationships/image" Target="../media/image30.png"/><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microsoft.com/office/2007/relationships/hdphoto" Target="../media/hdphoto6.wdp"/></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hyperlink" Target="http://office.com/preview" TargetMode="External"/><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image" Target="../media/image40.png"/><Relationship Id="rId5" Type="http://schemas.openxmlformats.org/officeDocument/2006/relationships/hyperlink" Target="http://technet.microsoft.com/sharepoint/fp123606" TargetMode="External"/><Relationship Id="rId4" Type="http://schemas.openxmlformats.org/officeDocument/2006/relationships/hyperlink" Target="http://sharepoint.microsoft.com/"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technet.microsoft.com/sharepoint" TargetMode="External"/><Relationship Id="rId2" Type="http://schemas.openxmlformats.org/officeDocument/2006/relationships/hyperlink" Target="http://www.microsoft.com/en-us/download/details.aspx?id=34023" TargetMode="Externa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myspc.sharepointconference.com/" TargetMode="External"/><Relationship Id="rId1" Type="http://schemas.openxmlformats.org/officeDocument/2006/relationships/slideLayout" Target="../slideLayouts/slideLayout4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5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technet.microsoft.com/en-us/library/cc262485(v=office.15).aspx" TargetMode="Externa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hyperlink" Target="http://technet.microsoft.com/en-us/library/cc262485(v=office.15).aspx)"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technet.microsoft.com/en-us/library/cc262485(v=office.15).aspx" TargetMode="External"/><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hyperlink" Target="http://technet.microsoft.com/en-us/library/cc262485(v=office.15).aspx)"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technet.microsoft.com/en-us/library/cc262485(v=office.15).aspx)" TargetMode="External"/><Relationship Id="rId2" Type="http://schemas.openxmlformats.org/officeDocument/2006/relationships/hyperlink" Target="http://technet.microsoft.com/en-us/library/cc262485(v=office.15).aspx" TargetMode="Externa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Scenarios</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1500181988"/>
              </p:ext>
            </p:extLst>
          </p:nvPr>
        </p:nvGraphicFramePr>
        <p:xfrm>
          <a:off x="531946" y="1530983"/>
          <a:ext cx="11370961" cy="4722946"/>
        </p:xfrm>
        <a:graphic>
          <a:graphicData uri="http://schemas.openxmlformats.org/drawingml/2006/table">
            <a:tbl>
              <a:tblPr firstRow="1" firstCol="1" bandRow="1">
                <a:tableStyleId>{5C22544A-7EE6-4342-B048-85BDC9FD1C3A}</a:tableStyleId>
              </a:tblPr>
              <a:tblGrid>
                <a:gridCol w="3191029"/>
                <a:gridCol w="3802145"/>
                <a:gridCol w="4377787"/>
              </a:tblGrid>
              <a:tr h="889734">
                <a:tc>
                  <a:txBody>
                    <a:bodyPr/>
                    <a:lstStyle/>
                    <a:p>
                      <a:pPr marL="0" marR="0">
                        <a:spcBef>
                          <a:spcPts val="0"/>
                        </a:spcBef>
                        <a:spcAft>
                          <a:spcPts val="0"/>
                        </a:spcAft>
                      </a:pPr>
                      <a:r>
                        <a:rPr lang="en-US" sz="1200" dirty="0">
                          <a:solidFill>
                            <a:schemeClr val="tx1"/>
                          </a:solidFill>
                          <a:effectLst/>
                        </a:rPr>
                        <a:t> </a:t>
                      </a:r>
                      <a:endParaRPr lang="en-US" sz="1200" dirty="0">
                        <a:solidFill>
                          <a:schemeClr val="tx1"/>
                        </a:solidFill>
                        <a:effectLst/>
                        <a:latin typeface="Times New Roman"/>
                        <a:ea typeface="Calibri"/>
                      </a:endParaRPr>
                    </a:p>
                  </a:txBody>
                  <a:tcPr marL="64170" marR="64170" marT="9626" marB="0">
                    <a:lnL w="12700" cmpd="sng">
                      <a:noFill/>
                    </a:lnL>
                    <a:lnR w="12700" cmpd="sng">
                      <a:noFill/>
                    </a:lnR>
                    <a:lnT w="12700" cmpd="sng">
                      <a:noFill/>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900" b="0" dirty="0" smtClean="0">
                          <a:solidFill>
                            <a:schemeClr val="tx1"/>
                          </a:solidFill>
                          <a:effectLst/>
                          <a:latin typeface="+mj-lt"/>
                        </a:rPr>
                        <a:t>SharePoint 2013</a:t>
                      </a:r>
                      <a:endParaRPr lang="en-US" sz="2900" b="0" dirty="0">
                        <a:solidFill>
                          <a:schemeClr val="tx1"/>
                        </a:solidFill>
                        <a:effectLst/>
                        <a:latin typeface="+mj-lt"/>
                        <a:ea typeface="Calibri"/>
                      </a:endParaRPr>
                    </a:p>
                  </a:txBody>
                  <a:tcPr marL="64170" marR="64170" marT="9626" marB="0">
                    <a:lnL w="12700" cmpd="sng">
                      <a:noFill/>
                    </a:lnL>
                    <a:lnR w="12700" cmpd="sng">
                      <a:noFill/>
                    </a:lnR>
                    <a:lnT w="12700" cmpd="sng">
                      <a:noFill/>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2900" b="0" dirty="0" smtClean="0">
                          <a:solidFill>
                            <a:schemeClr val="tx1"/>
                          </a:solidFill>
                          <a:effectLst/>
                          <a:latin typeface="+mj-lt"/>
                        </a:rPr>
                        <a:t>SharePoint 2010</a:t>
                      </a:r>
                      <a:endParaRPr lang="en-US" sz="2900" b="0" dirty="0">
                        <a:solidFill>
                          <a:schemeClr val="tx1"/>
                        </a:solidFill>
                        <a:effectLst/>
                        <a:latin typeface="+mj-lt"/>
                        <a:ea typeface="Calibri"/>
                      </a:endParaRPr>
                    </a:p>
                  </a:txBody>
                  <a:tcPr marL="64170" marR="64170" marT="9626" marB="0">
                    <a:lnL w="12700" cmpd="sng">
                      <a:noFill/>
                    </a:lnL>
                    <a:lnR w="12700" cmpd="sng">
                      <a:noFill/>
                    </a:lnR>
                    <a:lnT w="12700" cmpd="sng">
                      <a:noFill/>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r>
              <a:tr h="714280">
                <a:tc>
                  <a:txBody>
                    <a:bodyPr/>
                    <a:lstStyle/>
                    <a:p>
                      <a:pPr marL="0" marR="0" algn="ctr">
                        <a:spcBef>
                          <a:spcPts val="0"/>
                        </a:spcBef>
                        <a:spcAft>
                          <a:spcPts val="0"/>
                        </a:spcAft>
                      </a:pPr>
                      <a:r>
                        <a:rPr lang="en-US" sz="1800" b="0" dirty="0">
                          <a:effectLst/>
                          <a:latin typeface="+mn-lt"/>
                        </a:rPr>
                        <a:t>Workgroup</a:t>
                      </a:r>
                      <a:endParaRPr lang="en-US" sz="1800" b="0" dirty="0">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smtClean="0">
                          <a:solidFill>
                            <a:schemeClr val="tx1"/>
                          </a:solidFill>
                          <a:effectLst/>
                          <a:latin typeface="+mn-lt"/>
                        </a:rPr>
                        <a:t>Unsupported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spcBef>
                          <a:spcPts val="0"/>
                        </a:spcBef>
                        <a:spcAft>
                          <a:spcPts val="0"/>
                        </a:spcAft>
                      </a:pPr>
                      <a:r>
                        <a:rPr lang="en-US" sz="1600" dirty="0">
                          <a:solidFill>
                            <a:schemeClr val="tx1"/>
                          </a:solidFill>
                          <a:effectLst/>
                          <a:latin typeface="+mn-lt"/>
                        </a:rPr>
                        <a:t> </a:t>
                      </a:r>
                      <a:r>
                        <a:rPr lang="en-US" sz="1600" dirty="0" smtClean="0">
                          <a:solidFill>
                            <a:schemeClr val="tx1"/>
                          </a:solidFill>
                          <a:effectLst/>
                          <a:latin typeface="+mn-lt"/>
                        </a:rPr>
                        <a:t>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764019">
                <a:tc>
                  <a:txBody>
                    <a:bodyPr/>
                    <a:lstStyle/>
                    <a:p>
                      <a:pPr marL="0" marR="0" algn="ctr">
                        <a:spcBef>
                          <a:spcPts val="0"/>
                        </a:spcBef>
                        <a:spcAft>
                          <a:spcPts val="0"/>
                        </a:spcAft>
                      </a:pPr>
                      <a:r>
                        <a:rPr lang="en-US" sz="1800" b="0">
                          <a:effectLst/>
                          <a:latin typeface="+mn-lt"/>
                        </a:rPr>
                        <a:t>Domain Controller</a:t>
                      </a:r>
                      <a:endParaRPr lang="en-US" sz="1800" b="0">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smtClean="0">
                          <a:solidFill>
                            <a:schemeClr val="tx1"/>
                          </a:solidFill>
                          <a:effectLst/>
                          <a:latin typeface="+mn-lt"/>
                        </a:rPr>
                        <a:t>Developer Installation</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spcBef>
                          <a:spcPts val="0"/>
                        </a:spcBef>
                        <a:spcAft>
                          <a:spcPts val="0"/>
                        </a:spcAft>
                      </a:pPr>
                      <a:r>
                        <a:rPr lang="en-US" sz="1600" dirty="0">
                          <a:solidFill>
                            <a:schemeClr val="tx1"/>
                          </a:solidFill>
                          <a:effectLst/>
                          <a:latin typeface="+mn-lt"/>
                        </a:rPr>
                        <a:t>Supported  for SBS</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764019">
                <a:tc>
                  <a:txBody>
                    <a:bodyPr/>
                    <a:lstStyle/>
                    <a:p>
                      <a:pPr marL="0" marR="0" algn="ctr">
                        <a:spcBef>
                          <a:spcPts val="0"/>
                        </a:spcBef>
                        <a:spcAft>
                          <a:spcPts val="0"/>
                        </a:spcAft>
                      </a:pPr>
                      <a:r>
                        <a:rPr lang="en-US" sz="1800" b="0">
                          <a:effectLst/>
                          <a:latin typeface="+mn-lt"/>
                        </a:rPr>
                        <a:t>Client OS</a:t>
                      </a:r>
                      <a:endParaRPr lang="en-US" sz="1800" b="0">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smtClean="0">
                          <a:solidFill>
                            <a:schemeClr val="tx1"/>
                          </a:solidFill>
                          <a:effectLst/>
                          <a:latin typeface="+mn-lt"/>
                        </a:rPr>
                        <a:t>Unsupported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spcBef>
                          <a:spcPts val="0"/>
                        </a:spcBef>
                        <a:spcAft>
                          <a:spcPts val="0"/>
                        </a:spcAft>
                      </a:pPr>
                      <a:r>
                        <a:rPr lang="en-US" sz="1600" dirty="0" smtClean="0">
                          <a:solidFill>
                            <a:schemeClr val="tx1"/>
                          </a:solidFill>
                          <a:effectLst/>
                          <a:latin typeface="+mn-lt"/>
                          <a:ea typeface="Calibri"/>
                        </a:rPr>
                        <a:t>Developer</a:t>
                      </a:r>
                      <a:r>
                        <a:rPr lang="en-US" sz="1600" baseline="0" dirty="0" smtClean="0">
                          <a:solidFill>
                            <a:schemeClr val="tx1"/>
                          </a:solidFill>
                          <a:effectLst/>
                          <a:latin typeface="+mn-lt"/>
                          <a:ea typeface="Calibri"/>
                        </a:rPr>
                        <a:t> Installation</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1015447">
                <a:tc>
                  <a:txBody>
                    <a:bodyPr/>
                    <a:lstStyle/>
                    <a:p>
                      <a:pPr marL="0" marR="0" algn="ctr">
                        <a:spcBef>
                          <a:spcPts val="0"/>
                        </a:spcBef>
                        <a:spcAft>
                          <a:spcPts val="0"/>
                        </a:spcAft>
                      </a:pPr>
                      <a:r>
                        <a:rPr lang="en-US" sz="1800" b="0">
                          <a:effectLst/>
                          <a:latin typeface="+mn-lt"/>
                        </a:rPr>
                        <a:t>Dynamic Memory in VMs</a:t>
                      </a:r>
                      <a:endParaRPr lang="en-US" sz="1800" b="0">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smtClean="0">
                          <a:solidFill>
                            <a:schemeClr val="tx1"/>
                          </a:solidFill>
                          <a:effectLst/>
                          <a:latin typeface="+mn-lt"/>
                        </a:rPr>
                        <a:t>Unsupported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spcBef>
                          <a:spcPts val="0"/>
                        </a:spcBef>
                        <a:spcAft>
                          <a:spcPts val="0"/>
                        </a:spcAft>
                      </a:pPr>
                      <a:r>
                        <a:rPr lang="en-US" sz="1600" dirty="0" smtClean="0">
                          <a:solidFill>
                            <a:schemeClr val="tx1"/>
                          </a:solidFill>
                          <a:effectLst/>
                          <a:latin typeface="+mn-lt"/>
                          <a:ea typeface="+mn-ea"/>
                        </a:rPr>
                        <a:t>Unsupported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575447">
                <a:tc>
                  <a:txBody>
                    <a:bodyPr/>
                    <a:lstStyle/>
                    <a:p>
                      <a:pPr marL="0" marR="0" algn="ctr">
                        <a:spcBef>
                          <a:spcPts val="0"/>
                        </a:spcBef>
                        <a:spcAft>
                          <a:spcPts val="0"/>
                        </a:spcAft>
                      </a:pPr>
                      <a:r>
                        <a:rPr lang="en-US" sz="1800" b="0" dirty="0">
                          <a:effectLst/>
                          <a:latin typeface="+mn-lt"/>
                        </a:rPr>
                        <a:t>Windows </a:t>
                      </a:r>
                      <a:r>
                        <a:rPr lang="en-US" sz="1800" b="0" dirty="0" smtClean="0">
                          <a:effectLst/>
                          <a:latin typeface="+mn-lt"/>
                        </a:rPr>
                        <a:t>Web </a:t>
                      </a:r>
                      <a:r>
                        <a:rPr lang="en-US" sz="1800" b="0" dirty="0">
                          <a:effectLst/>
                          <a:latin typeface="+mn-lt"/>
                        </a:rPr>
                        <a:t>S</a:t>
                      </a:r>
                      <a:r>
                        <a:rPr lang="en-US" sz="1800" b="0" dirty="0" smtClean="0">
                          <a:effectLst/>
                          <a:latin typeface="+mn-lt"/>
                        </a:rPr>
                        <a:t>erver</a:t>
                      </a:r>
                      <a:endParaRPr lang="en-US" sz="1800" b="0" dirty="0">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r>
                        <a:rPr lang="en-US" sz="1600" dirty="0" smtClean="0">
                          <a:solidFill>
                            <a:schemeClr val="tx1"/>
                          </a:solidFill>
                          <a:effectLst/>
                          <a:latin typeface="+mn-lt"/>
                        </a:rPr>
                        <a:t>Unsupported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algn="ctr">
                        <a:spcBef>
                          <a:spcPts val="0"/>
                        </a:spcBef>
                        <a:spcAft>
                          <a:spcPts val="0"/>
                        </a:spcAft>
                      </a:pPr>
                      <a:r>
                        <a:rPr lang="en-US" sz="1600" dirty="0">
                          <a:solidFill>
                            <a:schemeClr val="tx1"/>
                          </a:solidFill>
                          <a:effectLst/>
                          <a:latin typeface="+mn-lt"/>
                        </a:rPr>
                        <a:t>Supported</a:t>
                      </a:r>
                      <a:endParaRPr lang="en-US" sz="1600" dirty="0">
                        <a:solidFill>
                          <a:schemeClr val="tx1"/>
                        </a:solidFill>
                        <a:effectLst/>
                        <a:latin typeface="+mn-lt"/>
                        <a:ea typeface="Calibri"/>
                      </a:endParaRPr>
                    </a:p>
                  </a:txBody>
                  <a:tcPr marL="64170" marR="64170" marT="9626" marB="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Tree>
    <p:extLst>
      <p:ext uri="{BB962C8B-B14F-4D97-AF65-F5344CB8AC3E}">
        <p14:creationId xmlns:p14="http://schemas.microsoft.com/office/powerpoint/2010/main" val="38852779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Upgrade and Site Provisioning</a:t>
            </a:r>
            <a:endParaRPr lang="en-US" dirty="0"/>
          </a:p>
        </p:txBody>
      </p:sp>
    </p:spTree>
    <p:extLst>
      <p:ext uri="{BB962C8B-B14F-4D97-AF65-F5344CB8AC3E}">
        <p14:creationId xmlns:p14="http://schemas.microsoft.com/office/powerpoint/2010/main" val="363078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2560" y="3427315"/>
            <a:ext cx="4658872" cy="262061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r>
              <a:rPr lang="en-US" smtClean="0"/>
              <a:t>System Status Notifications</a:t>
            </a:r>
            <a:endParaRPr lang="en-US" dirty="0"/>
          </a:p>
        </p:txBody>
      </p:sp>
      <p:sp>
        <p:nvSpPr>
          <p:cNvPr id="8" name="Text Placeholder 7"/>
          <p:cNvSpPr>
            <a:spLocks noGrp="1"/>
          </p:cNvSpPr>
          <p:nvPr>
            <p:ph type="body" sz="quarter" idx="10"/>
          </p:nvPr>
        </p:nvSpPr>
        <p:spPr>
          <a:xfrm>
            <a:off x="274638" y="1212850"/>
            <a:ext cx="11887200" cy="1754326"/>
          </a:xfrm>
        </p:spPr>
        <p:txBody>
          <a:bodyPr/>
          <a:lstStyle/>
          <a:p>
            <a:r>
              <a:rPr lang="en-US" dirty="0" smtClean="0"/>
              <a:t>Enables customizable integrated system notifications</a:t>
            </a:r>
          </a:p>
          <a:p>
            <a:pPr lvl="1"/>
            <a:r>
              <a:rPr lang="en-US" dirty="0" smtClean="0"/>
              <a:t>Available upgrade</a:t>
            </a:r>
          </a:p>
          <a:p>
            <a:pPr lvl="1"/>
            <a:r>
              <a:rPr lang="en-US" dirty="0" smtClean="0"/>
              <a:t>Read-only mode</a:t>
            </a:r>
          </a:p>
          <a:p>
            <a:pPr lvl="1"/>
            <a:r>
              <a:rPr lang="en-US" dirty="0" smtClean="0"/>
              <a:t>Scheduled maintenance</a:t>
            </a:r>
            <a:endParaRPr lang="en-US" dirty="0"/>
          </a:p>
        </p:txBody>
      </p:sp>
      <p:pic>
        <p:nvPicPr>
          <p:cNvPr id="1026" name="Picture 2"/>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2029" y="3301415"/>
            <a:ext cx="9279403" cy="25180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2029" y="3301414"/>
            <a:ext cx="9279403" cy="25180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2029" y="3301415"/>
            <a:ext cx="9279403" cy="25180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31947" y="6803306"/>
            <a:ext cx="5762354"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7"/>
              </a:rPr>
              <a:t>Plan for site collection upgrades in SharePoint 2013</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7"/>
              </a:rPr>
              <a:t>http://technet.microsoft.com/en-us/library/ff191199(v=office.15)#Notifications</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214011951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wipe(right)">
                                      <p:cBhvr>
                                        <p:cTn id="11" dur="500"/>
                                        <p:tgtEl>
                                          <p:spTgt spid="102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fade">
                                      <p:cBhvr>
                                        <p:cTn id="16" dur="500"/>
                                        <p:tgtEl>
                                          <p:spTgt spid="8">
                                            <p:txEl>
                                              <p:pRg st="2" end="2"/>
                                            </p:txEl>
                                          </p:spTgt>
                                        </p:tgtEl>
                                      </p:cBhvr>
                                    </p:animEffect>
                                  </p:childTnLst>
                                </p:cTn>
                              </p:par>
                            </p:childTnLst>
                          </p:cTn>
                        </p:par>
                        <p:par>
                          <p:cTn id="17" fill="hold">
                            <p:stCondLst>
                              <p:cond delay="500"/>
                            </p:stCondLst>
                            <p:childTnLst>
                              <p:par>
                                <p:cTn id="18" presetID="22" presetClass="entr" presetSubtype="2" fill="hold" nodeType="afterEffect">
                                  <p:stCondLst>
                                    <p:cond delay="0"/>
                                  </p:stCondLst>
                                  <p:childTnLst>
                                    <p:set>
                                      <p:cBhvr>
                                        <p:cTn id="19" dur="1" fill="hold">
                                          <p:stCondLst>
                                            <p:cond delay="0"/>
                                          </p:stCondLst>
                                        </p:cTn>
                                        <p:tgtEl>
                                          <p:spTgt spid="1028"/>
                                        </p:tgtEl>
                                        <p:attrNameLst>
                                          <p:attrName>style.visibility</p:attrName>
                                        </p:attrNameLst>
                                      </p:cBhvr>
                                      <p:to>
                                        <p:strVal val="visible"/>
                                      </p:to>
                                    </p:set>
                                    <p:animEffect transition="in" filter="wipe(right)">
                                      <p:cBhvr>
                                        <p:cTn id="20" dur="500"/>
                                        <p:tgtEl>
                                          <p:spTgt spid="10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Effect transition="in" filter="fade">
                                      <p:cBhvr>
                                        <p:cTn id="25" dur="500"/>
                                        <p:tgtEl>
                                          <p:spTgt spid="8">
                                            <p:txEl>
                                              <p:pRg st="3" end="3"/>
                                            </p:txEl>
                                          </p:spTgt>
                                        </p:tgtEl>
                                      </p:cBhvr>
                                    </p:animEffect>
                                  </p:childTnLst>
                                </p:cTn>
                              </p:par>
                            </p:childTnLst>
                          </p:cTn>
                        </p:par>
                        <p:par>
                          <p:cTn id="26" fill="hold">
                            <p:stCondLst>
                              <p:cond delay="500"/>
                            </p:stCondLst>
                            <p:childTnLst>
                              <p:par>
                                <p:cTn id="27" presetID="22" presetClass="entr" presetSubtype="2" fill="hold" nodeType="afterEffect">
                                  <p:stCondLst>
                                    <p:cond delay="0"/>
                                  </p:stCondLst>
                                  <p:childTnLst>
                                    <p:set>
                                      <p:cBhvr>
                                        <p:cTn id="28" dur="1" fill="hold">
                                          <p:stCondLst>
                                            <p:cond delay="0"/>
                                          </p:stCondLst>
                                        </p:cTn>
                                        <p:tgtEl>
                                          <p:spTgt spid="1029"/>
                                        </p:tgtEl>
                                        <p:attrNameLst>
                                          <p:attrName>style.visibility</p:attrName>
                                        </p:attrNameLst>
                                      </p:cBhvr>
                                      <p:to>
                                        <p:strVal val="visible"/>
                                      </p:to>
                                    </p:set>
                                    <p:animEffect transition="in" filter="wipe(right)">
                                      <p:cBhvr>
                                        <p:cTn id="29"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Schema vs. Site Collection Upgrade</a:t>
            </a:r>
            <a:endParaRPr lang="en-US" dirty="0"/>
          </a:p>
        </p:txBody>
      </p:sp>
      <p:sp>
        <p:nvSpPr>
          <p:cNvPr id="10" name="Text Placeholder 9"/>
          <p:cNvSpPr>
            <a:spLocks noGrp="1"/>
          </p:cNvSpPr>
          <p:nvPr>
            <p:ph type="body" sz="quarter" idx="10"/>
          </p:nvPr>
        </p:nvSpPr>
        <p:spPr>
          <a:xfrm>
            <a:off x="274638" y="1212850"/>
            <a:ext cx="6553199" cy="3970318"/>
          </a:xfrm>
        </p:spPr>
        <p:txBody>
          <a:bodyPr/>
          <a:lstStyle/>
          <a:p>
            <a:r>
              <a:rPr lang="en-US" dirty="0" smtClean="0"/>
              <a:t>Separation of schema and site collection upgrade</a:t>
            </a:r>
          </a:p>
          <a:p>
            <a:r>
              <a:rPr lang="en-US" dirty="0" smtClean="0"/>
              <a:t>Schema is upgraded to SharePoint 2013 and run with SharePoint 2010 features and visuals</a:t>
            </a:r>
          </a:p>
          <a:p>
            <a:pPr lvl="1"/>
            <a:r>
              <a:rPr lang="en-US" dirty="0" smtClean="0"/>
              <a:t>Enables Deferred Site Collection Upgrade</a:t>
            </a:r>
          </a:p>
        </p:txBody>
      </p:sp>
      <p:sp>
        <p:nvSpPr>
          <p:cNvPr id="16" name="Can 15"/>
          <p:cNvSpPr/>
          <p:nvPr/>
        </p:nvSpPr>
        <p:spPr>
          <a:xfrm>
            <a:off x="7622785" y="2791574"/>
            <a:ext cx="3920773" cy="3534363"/>
          </a:xfrm>
          <a:prstGeom prst="can">
            <a:avLst>
              <a:gd name="adj" fmla="val 40946"/>
            </a:avLst>
          </a:prstGeom>
          <a:solidFill>
            <a:schemeClr val="accent3"/>
          </a:solidFill>
          <a:ln>
            <a:noFill/>
          </a:ln>
          <a:effectLst/>
        </p:spPr>
        <p:style>
          <a:lnRef idx="1">
            <a:schemeClr val="accent5"/>
          </a:lnRef>
          <a:fillRef idx="2">
            <a:schemeClr val="accent5"/>
          </a:fillRef>
          <a:effectRef idx="1">
            <a:schemeClr val="accent5"/>
          </a:effectRef>
          <a:fontRef idx="minor">
            <a:schemeClr val="dk1"/>
          </a:fontRef>
        </p:style>
        <p:txBody>
          <a:bodyPr lIns="93260" tIns="93260" rIns="93260" bIns="0" rtlCol="0" anchor="ctr"/>
          <a:lstStyle/>
          <a:p>
            <a:pPr algn="ctr"/>
            <a:endParaRPr lang="en-US" sz="1428" dirty="0">
              <a:solidFill>
                <a:schemeClr val="tx1">
                  <a:alpha val="99000"/>
                </a:schemeClr>
              </a:solidFill>
            </a:endParaRPr>
          </a:p>
        </p:txBody>
      </p:sp>
      <p:sp>
        <p:nvSpPr>
          <p:cNvPr id="17" name="Can 16"/>
          <p:cNvSpPr/>
          <p:nvPr/>
        </p:nvSpPr>
        <p:spPr>
          <a:xfrm>
            <a:off x="7622785" y="1473304"/>
            <a:ext cx="3920773" cy="2775581"/>
          </a:xfrm>
          <a:prstGeom prst="can">
            <a:avLst>
              <a:gd name="adj" fmla="val 39450"/>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3260" tIns="93260" rIns="93260" bIns="0" rtlCol="0" anchor="ctr"/>
          <a:lstStyle/>
          <a:p>
            <a:pPr algn="ctr"/>
            <a:endParaRPr lang="en-US" sz="2448" dirty="0">
              <a:solidFill>
                <a:schemeClr val="bg1">
                  <a:alpha val="99000"/>
                </a:schemeClr>
              </a:solidFill>
              <a:latin typeface="+mj-lt"/>
            </a:endParaRPr>
          </a:p>
        </p:txBody>
      </p:sp>
      <p:sp>
        <p:nvSpPr>
          <p:cNvPr id="8" name="TextBox 7"/>
          <p:cNvSpPr txBox="1"/>
          <p:nvPr/>
        </p:nvSpPr>
        <p:spPr>
          <a:xfrm>
            <a:off x="8184601" y="3044996"/>
            <a:ext cx="2861231" cy="384205"/>
          </a:xfrm>
          <a:prstGeom prst="rect">
            <a:avLst/>
          </a:prstGeom>
          <a:noFill/>
        </p:spPr>
        <p:txBody>
          <a:bodyPr wrap="none" lIns="0" tIns="0" rIns="0" bIns="0" rtlCol="0">
            <a:spAutoFit/>
          </a:bodyPr>
          <a:lstStyle/>
          <a:p>
            <a:r>
              <a:rPr lang="en-US" sz="2448" spc="-71" dirty="0">
                <a:latin typeface="+mj-lt"/>
              </a:rPr>
              <a:t>SharePoint Server 2013</a:t>
            </a:r>
          </a:p>
        </p:txBody>
      </p:sp>
      <p:sp>
        <p:nvSpPr>
          <p:cNvPr id="9" name="TextBox 8"/>
          <p:cNvSpPr txBox="1"/>
          <p:nvPr/>
        </p:nvSpPr>
        <p:spPr>
          <a:xfrm>
            <a:off x="9068663" y="3044995"/>
            <a:ext cx="1000437" cy="384205"/>
          </a:xfrm>
          <a:prstGeom prst="rect">
            <a:avLst/>
          </a:prstGeom>
          <a:noFill/>
        </p:spPr>
        <p:txBody>
          <a:bodyPr wrap="none" lIns="0" tIns="0" rIns="0" bIns="0" rtlCol="0">
            <a:spAutoFit/>
          </a:bodyPr>
          <a:lstStyle/>
          <a:p>
            <a:r>
              <a:rPr lang="en-US" sz="2448" spc="-71" dirty="0">
                <a:latin typeface="+mj-lt"/>
              </a:rPr>
              <a:t>Schema</a:t>
            </a:r>
          </a:p>
        </p:txBody>
      </p:sp>
      <p:sp>
        <p:nvSpPr>
          <p:cNvPr id="11" name="TextBox 10"/>
          <p:cNvSpPr txBox="1"/>
          <p:nvPr/>
        </p:nvSpPr>
        <p:spPr>
          <a:xfrm>
            <a:off x="8724023" y="4404693"/>
            <a:ext cx="1755572" cy="1536820"/>
          </a:xfrm>
          <a:prstGeom prst="rect">
            <a:avLst/>
          </a:prstGeom>
          <a:noFill/>
        </p:spPr>
        <p:txBody>
          <a:bodyPr wrap="none" lIns="0" tIns="0" rIns="0" bIns="0" rtlCol="0">
            <a:spAutoFit/>
          </a:bodyPr>
          <a:lstStyle/>
          <a:p>
            <a:r>
              <a:rPr lang="en-US" sz="2448" spc="-71" dirty="0">
                <a:latin typeface="+mj-lt"/>
              </a:rPr>
              <a:t>Site Collection</a:t>
            </a:r>
          </a:p>
          <a:p>
            <a:r>
              <a:rPr lang="en-US" sz="2448" spc="-71" dirty="0">
                <a:latin typeface="+mj-lt"/>
              </a:rPr>
              <a:t>Site Collection</a:t>
            </a:r>
          </a:p>
          <a:p>
            <a:r>
              <a:rPr lang="en-US" sz="2448" spc="-71" dirty="0">
                <a:latin typeface="+mj-lt"/>
              </a:rPr>
              <a:t>Site Collection</a:t>
            </a:r>
          </a:p>
          <a:p>
            <a:r>
              <a:rPr lang="en-US" sz="2448" spc="-71" dirty="0">
                <a:latin typeface="+mj-lt"/>
              </a:rPr>
              <a:t>…</a:t>
            </a:r>
          </a:p>
        </p:txBody>
      </p:sp>
      <p:sp>
        <p:nvSpPr>
          <p:cNvPr id="12" name="TextBox 11"/>
          <p:cNvSpPr txBox="1"/>
          <p:nvPr/>
        </p:nvSpPr>
        <p:spPr>
          <a:xfrm>
            <a:off x="8184601" y="4806583"/>
            <a:ext cx="2861231" cy="384205"/>
          </a:xfrm>
          <a:prstGeom prst="rect">
            <a:avLst/>
          </a:prstGeom>
          <a:noFill/>
        </p:spPr>
        <p:txBody>
          <a:bodyPr wrap="none" lIns="0" tIns="0" rIns="0" bIns="0" rtlCol="0">
            <a:spAutoFit/>
          </a:bodyPr>
          <a:lstStyle/>
          <a:p>
            <a:r>
              <a:rPr lang="en-US" sz="2448" spc="-71" dirty="0">
                <a:latin typeface="+mj-lt"/>
              </a:rPr>
              <a:t>SharePoint Server 2010</a:t>
            </a:r>
          </a:p>
        </p:txBody>
      </p:sp>
      <p:sp>
        <p:nvSpPr>
          <p:cNvPr id="13" name="TextBox 12"/>
          <p:cNvSpPr txBox="1"/>
          <p:nvPr/>
        </p:nvSpPr>
        <p:spPr>
          <a:xfrm>
            <a:off x="531947" y="6803306"/>
            <a:ext cx="4728631"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3"/>
              </a:rPr>
              <a:t>What's new in SharePoint 2013 upgrade</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3"/>
              </a:rPr>
              <a:t>http://technet.microsoft.com/en-us/library/ee833948(v=office.15)</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10815262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500"/>
                            </p:stCondLst>
                            <p:childTnLst>
                              <p:par>
                                <p:cTn id="30" presetID="10" presetClass="exit" presetSubtype="0" fill="hold" grpId="1" nodeType="after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animEffect transition="in" filter="fade">
                                      <p:cBhvr>
                                        <p:cTn id="35" dur="500"/>
                                        <p:tgtEl>
                                          <p:spTgt spid="10">
                                            <p:txEl>
                                              <p:pRg st="1" end="1"/>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xEl>
                                              <p:pRg st="2" end="2"/>
                                            </p:txEl>
                                          </p:spTgt>
                                        </p:tgtEl>
                                        <p:attrNameLst>
                                          <p:attrName>style.visibility</p:attrName>
                                        </p:attrNameLst>
                                      </p:cBhvr>
                                      <p:to>
                                        <p:strVal val="visible"/>
                                      </p:to>
                                    </p:set>
                                    <p:animEffect transition="in" filter="fade">
                                      <p:cBhvr>
                                        <p:cTn id="38" dur="500"/>
                                        <p:tgtEl>
                                          <p:spTgt spid="10">
                                            <p:txEl>
                                              <p:pRg st="2" end="2"/>
                                            </p:txEl>
                                          </p:spTgt>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xit" presetSubtype="0" fill="hold" grpId="1" nodeType="withEffect">
                                  <p:stCondLst>
                                    <p:cond delay="0"/>
                                  </p:stCondLst>
                                  <p:childTnLst>
                                    <p:animEffect transition="out" filter="fade">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8" grpId="0"/>
      <p:bldP spid="9" grpId="0"/>
      <p:bldP spid="9" grpId="1"/>
      <p:bldP spid="11" grpId="0"/>
      <p:bldP spid="11" grpId="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97" y="1607252"/>
            <a:ext cx="5595620" cy="3147536"/>
          </a:xfrm>
          <a:prstGeom prst="rect">
            <a:avLst/>
          </a:prstGeom>
          <a:ln>
            <a:noFill/>
          </a:ln>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lstStyle/>
          <a:p>
            <a:r>
              <a:rPr lang="en-US" smtClean="0"/>
              <a:t>Deferred Site Collection Upgrade</a:t>
            </a:r>
            <a:endParaRPr lang="en-US" dirty="0"/>
          </a:p>
        </p:txBody>
      </p:sp>
      <p:sp>
        <p:nvSpPr>
          <p:cNvPr id="4" name="Text Placeholder 3"/>
          <p:cNvSpPr>
            <a:spLocks noGrp="1"/>
          </p:cNvSpPr>
          <p:nvPr>
            <p:ph type="body" sz="quarter" idx="10"/>
          </p:nvPr>
        </p:nvSpPr>
        <p:spPr>
          <a:xfrm>
            <a:off x="6675120" y="1216152"/>
            <a:ext cx="5486399" cy="2468368"/>
          </a:xfrm>
        </p:spPr>
        <p:txBody>
          <a:bodyPr/>
          <a:lstStyle/>
          <a:p>
            <a:r>
              <a:rPr lang="en-US" dirty="0" smtClean="0"/>
              <a:t>Enables existing SharePoint 2010 site collections </a:t>
            </a:r>
            <a:br>
              <a:rPr lang="en-US" dirty="0" smtClean="0"/>
            </a:br>
            <a:r>
              <a:rPr lang="en-US" dirty="0" smtClean="0"/>
              <a:t>to work unchanged in SharePoint 2013</a:t>
            </a:r>
          </a:p>
          <a:p>
            <a:pPr lvl="1"/>
            <a:r>
              <a:rPr lang="en-US" dirty="0" smtClean="0"/>
              <a:t>No SharePoint 2010 installation required</a:t>
            </a:r>
          </a:p>
          <a:p>
            <a:pPr lvl="1"/>
            <a:r>
              <a:rPr lang="en-US" dirty="0" smtClean="0"/>
              <a:t>SharePoint 2013 has all required SharePoint 2010 files included</a:t>
            </a:r>
          </a:p>
          <a:p>
            <a:r>
              <a:rPr lang="en-US" dirty="0" smtClean="0"/>
              <a:t>Default state for all Site Collections </a:t>
            </a:r>
            <a:br>
              <a:rPr lang="en-US" dirty="0" smtClean="0"/>
            </a:br>
            <a:r>
              <a:rPr lang="en-US" dirty="0" smtClean="0"/>
              <a:t>in upgraded databases</a:t>
            </a:r>
            <a:endParaRPr lang="en-US" dirty="0"/>
          </a:p>
        </p:txBody>
      </p:sp>
      <p:sp>
        <p:nvSpPr>
          <p:cNvPr id="3" name="Left Arrow 2"/>
          <p:cNvSpPr/>
          <p:nvPr/>
        </p:nvSpPr>
        <p:spPr bwMode="auto">
          <a:xfrm>
            <a:off x="1411324" y="2420799"/>
            <a:ext cx="1686624" cy="446459"/>
          </a:xfrm>
          <a:prstGeom prst="leftArrow">
            <a:avLst/>
          </a:prstGeom>
          <a:solidFill>
            <a:schemeClr val="accent1"/>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531948" y="6803306"/>
            <a:ext cx="4833658"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4"/>
              </a:rPr>
              <a:t>Upgrade a site collection to SharePoint 2013</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4"/>
              </a:rPr>
              <a:t>http://technet.microsoft.com/en-us/library/jj219650(v=office.15)</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20175940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Scale>
                                      <p:cBhvr>
                                        <p:cTn id="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6"/>
                                        </p:tgtEl>
                                        <p:attrNameLst>
                                          <p:attrName>ppt_x</p:attrName>
                                          <p:attrName>ppt_y</p:attrName>
                                        </p:attrNameLst>
                                      </p:cBhvr>
                                    </p:animMotion>
                                    <p:animEffect transition="in" filter="fade">
                                      <p:cBhvr>
                                        <p:cTn id="9" dur="1000"/>
                                        <p:tgtEl>
                                          <p:spTgt spid="1026"/>
                                        </p:tgtEl>
                                      </p:cBhvr>
                                    </p:animEffect>
                                  </p:childTnLst>
                                </p:cTn>
                              </p:par>
                            </p:childTnLst>
                          </p:cTn>
                        </p:par>
                        <p:par>
                          <p:cTn id="10" fill="hold">
                            <p:stCondLst>
                              <p:cond delay="1000"/>
                            </p:stCondLst>
                            <p:childTnLst>
                              <p:par>
                                <p:cTn id="11" presetID="22" presetClass="entr" presetSubtype="2" fill="hold" grpId="1"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1500"/>
                            </p:stCondLst>
                            <p:childTnLst>
                              <p:par>
                                <p:cTn id="15" presetID="26" presetClass="emph" presetSubtype="0" fill="hold" grpId="0" nodeType="afterEffect">
                                  <p:stCondLst>
                                    <p:cond delay="0"/>
                                  </p:stCondLst>
                                  <p:childTnLst>
                                    <p:animEffect transition="out" filter="fade">
                                      <p:cBhvr>
                                        <p:cTn id="16" dur="500" tmFilter="0, 0; .2, .5; .8, .5; 1, 0"/>
                                        <p:tgtEl>
                                          <p:spTgt spid="3"/>
                                        </p:tgtEl>
                                      </p:cBhvr>
                                    </p:animEffect>
                                    <p:animScale>
                                      <p:cBhvr>
                                        <p:cTn id="17"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Site Collection Health Checks</a:t>
            </a:r>
            <a:endParaRPr lang="en-US" dirty="0"/>
          </a:p>
        </p:txBody>
      </p:sp>
      <p:sp>
        <p:nvSpPr>
          <p:cNvPr id="3" name="Text Placeholder 2"/>
          <p:cNvSpPr>
            <a:spLocks noGrp="1"/>
          </p:cNvSpPr>
          <p:nvPr>
            <p:ph type="body" sz="quarter" idx="10"/>
          </p:nvPr>
        </p:nvSpPr>
        <p:spPr/>
        <p:txBody>
          <a:bodyPr/>
          <a:lstStyle/>
          <a:p>
            <a:pPr lvl="1"/>
            <a:r>
              <a:rPr lang="en-US" sz="4080" smtClean="0">
                <a:solidFill>
                  <a:schemeClr val="tx2"/>
                </a:solidFill>
                <a:latin typeface="+mj-lt"/>
              </a:rPr>
              <a:t>Rule-based health checks and validation</a:t>
            </a:r>
          </a:p>
          <a:p>
            <a:pPr lvl="1"/>
            <a:r>
              <a:rPr lang="en-US" smtClean="0"/>
              <a:t>Exposed to Site Collection Administrators (cmdlets for Farm Administrators)</a:t>
            </a:r>
          </a:p>
          <a:p>
            <a:pPr lvl="1"/>
            <a:r>
              <a:rPr lang="en-US" smtClean="0"/>
              <a:t>Identifies common known issues</a:t>
            </a:r>
          </a:p>
          <a:p>
            <a:pPr lvl="1"/>
            <a:r>
              <a:rPr lang="en-US" smtClean="0"/>
              <a:t>Missing Features and Templates</a:t>
            </a:r>
          </a:p>
          <a:p>
            <a:pPr lvl="1"/>
            <a:r>
              <a:rPr lang="en-US" smtClean="0"/>
              <a:t>Helps address post-upgrade issues:</a:t>
            </a:r>
          </a:p>
          <a:p>
            <a:pPr lvl="1"/>
            <a:r>
              <a:rPr lang="en-US" smtClean="0"/>
              <a:t>I.e. (Un-ghosted files)</a:t>
            </a:r>
          </a:p>
          <a:p>
            <a:pPr lvl="1"/>
            <a:r>
              <a:rPr lang="en-US" smtClean="0"/>
              <a:t>Site collection level scoped tool</a:t>
            </a:r>
          </a:p>
          <a:p>
            <a:pPr lvl="1"/>
            <a:r>
              <a:rPr lang="en-US" smtClean="0"/>
              <a:t>Runs automatically before Site </a:t>
            </a:r>
            <a:br>
              <a:rPr lang="en-US" smtClean="0"/>
            </a:br>
            <a:r>
              <a:rPr lang="en-US" smtClean="0"/>
              <a:t>Collection version to version upgrade</a:t>
            </a:r>
          </a:p>
          <a:p>
            <a:pPr lvl="1"/>
            <a:r>
              <a:rPr lang="en-US" smtClean="0"/>
              <a:t>Prevents upgrade if blocking issues detected</a:t>
            </a:r>
          </a:p>
          <a:p>
            <a:pPr lvl="1"/>
            <a:r>
              <a:rPr lang="en-US" smtClean="0"/>
              <a:t>Does not run before any build to build upgrades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747" y="1508039"/>
            <a:ext cx="4658872" cy="2620615"/>
          </a:xfrm>
          <a:prstGeom prst="rect">
            <a:avLst/>
          </a:prstGeom>
          <a:ln>
            <a:noFill/>
          </a:ln>
          <a:effectLst/>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531948" y="6803306"/>
            <a:ext cx="5153381"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4"/>
              </a:rPr>
              <a:t>Run site collection health checks in SharePoint 2013</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4"/>
              </a:rPr>
              <a:t>http://technet.microsoft.com/en-us/library/jj219720(v=office.15)</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355713360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Scale>
                                      <p:cBhvr>
                                        <p:cTn id="7"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50"/>
                                        </p:tgtEl>
                                        <p:attrNameLst>
                                          <p:attrName>ppt_x</p:attrName>
                                          <p:attrName>ppt_y</p:attrName>
                                        </p:attrNameLst>
                                      </p:cBhvr>
                                    </p:animMotion>
                                    <p:animEffect transition="in" filter="fade">
                                      <p:cBhvr>
                                        <p:cTn id="9"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000" dirty="0" smtClean="0"/>
              <a:t>Site Collection Health Checks/Deferred Site Collection Upgrade</a:t>
            </a:r>
            <a:endParaRPr lang="en-US" sz="4000" dirty="0"/>
          </a:p>
        </p:txBody>
      </p:sp>
      <p:sp>
        <p:nvSpPr>
          <p:cNvPr id="6" name="Text Placeholder 5"/>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398541832"/>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Evaluation Site Collections</a:t>
            </a:r>
            <a:endParaRPr lang="en-US" dirty="0"/>
          </a:p>
        </p:txBody>
      </p:sp>
      <p:sp>
        <p:nvSpPr>
          <p:cNvPr id="3" name="Text Placeholder 2"/>
          <p:cNvSpPr>
            <a:spLocks noGrp="1"/>
          </p:cNvSpPr>
          <p:nvPr>
            <p:ph type="body" sz="quarter" idx="10"/>
          </p:nvPr>
        </p:nvSpPr>
        <p:spPr>
          <a:xfrm>
            <a:off x="274639" y="1212849"/>
            <a:ext cx="5486399" cy="4592026"/>
          </a:xfrm>
        </p:spPr>
        <p:txBody>
          <a:bodyPr/>
          <a:lstStyle/>
          <a:p>
            <a:r>
              <a:rPr lang="en-US" dirty="0" smtClean="0"/>
              <a:t>Evaluation site collections</a:t>
            </a:r>
          </a:p>
          <a:p>
            <a:pPr lvl="1"/>
            <a:r>
              <a:rPr lang="en-US" dirty="0" smtClean="0"/>
              <a:t>Allows Site Collection Administrators to preview SharePoint 2013 w/o upgrading production Site Collection</a:t>
            </a:r>
          </a:p>
          <a:p>
            <a:pPr lvl="1"/>
            <a:r>
              <a:rPr lang="en-US" dirty="0" smtClean="0"/>
              <a:t>Enabled through a copy of production Site Collection</a:t>
            </a:r>
          </a:p>
          <a:p>
            <a:pPr lvl="1"/>
            <a:r>
              <a:rPr lang="en-US" dirty="0" smtClean="0"/>
              <a:t>Takes advantage of SQL Snapshots where available</a:t>
            </a:r>
            <a:br>
              <a:rPr lang="en-US" dirty="0" smtClean="0"/>
            </a:br>
            <a:r>
              <a:rPr lang="en-US" dirty="0" smtClean="0"/>
              <a:t>Causes no read-only outage as source is snapshot</a:t>
            </a:r>
          </a:p>
          <a:p>
            <a:pPr lvl="1"/>
            <a:r>
              <a:rPr lang="en-US" dirty="0" smtClean="0"/>
              <a:t>Available in SQL Enterprise and SQL Developer editions</a:t>
            </a:r>
          </a:p>
          <a:p>
            <a:pPr lvl="1"/>
            <a:r>
              <a:rPr lang="en-US" dirty="0" smtClean="0"/>
              <a:t>Uses site collection backup process where SQL Snapshots are not supported</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076" y="1535925"/>
            <a:ext cx="4663017" cy="262294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4695" y="2625539"/>
            <a:ext cx="4658872" cy="262061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4027" y="3603279"/>
            <a:ext cx="4663017" cy="262294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31947" y="6803306"/>
            <a:ext cx="4312905"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6"/>
              </a:rPr>
              <a:t>Plan for upgrade evaluation sites</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7"/>
              </a:rPr>
              <a:t>http://technet.microsoft.com/en-us/library/jj219720(v=office.15)</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46410981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1000"/>
                                        <p:tgtEl>
                                          <p:spTgt spid="1027"/>
                                        </p:tgtEl>
                                      </p:cBhvr>
                                    </p:animEffect>
                                    <p:anim calcmode="lin" valueType="num">
                                      <p:cBhvr>
                                        <p:cTn id="23" dur="1000" fill="hold"/>
                                        <p:tgtEl>
                                          <p:spTgt spid="1027"/>
                                        </p:tgtEl>
                                        <p:attrNameLst>
                                          <p:attrName>ppt_x</p:attrName>
                                        </p:attrNameLst>
                                      </p:cBhvr>
                                      <p:tavLst>
                                        <p:tav tm="0">
                                          <p:val>
                                            <p:strVal val="#ppt_x"/>
                                          </p:val>
                                        </p:tav>
                                        <p:tav tm="100000">
                                          <p:val>
                                            <p:strVal val="#ppt_x"/>
                                          </p:val>
                                        </p:tav>
                                      </p:tavLst>
                                    </p:anim>
                                    <p:anim calcmode="lin" valueType="num">
                                      <p:cBhvr>
                                        <p:cTn id="24" dur="1000" fill="hold"/>
                                        <p:tgtEl>
                                          <p:spTgt spid="1027"/>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00" dirty="0" smtClean="0"/>
              <a:t>Evaluation Site Collections</a:t>
            </a:r>
            <a:endParaRPr lang="en-US" sz="4400" dirty="0"/>
          </a:p>
        </p:txBody>
      </p:sp>
      <p:sp>
        <p:nvSpPr>
          <p:cNvPr id="6" name="Text Placeholder 5"/>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2777231157"/>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ectangle 93"/>
          <p:cNvSpPr/>
          <p:nvPr/>
        </p:nvSpPr>
        <p:spPr>
          <a:xfrm>
            <a:off x="4962307" y="2228228"/>
            <a:ext cx="7477495" cy="476629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endParaRPr lang="en-US" sz="1836">
              <a:solidFill>
                <a:schemeClr val="tx2"/>
              </a:solidFill>
            </a:endParaRPr>
          </a:p>
        </p:txBody>
      </p:sp>
      <p:sp>
        <p:nvSpPr>
          <p:cNvPr id="158" name="15 Content Database"/>
          <p:cNvSpPr/>
          <p:nvPr/>
        </p:nvSpPr>
        <p:spPr>
          <a:xfrm>
            <a:off x="8247310" y="5915625"/>
            <a:ext cx="891338" cy="1004846"/>
          </a:xfrm>
          <a:prstGeom prst="can">
            <a:avLst>
              <a:gd name="adj" fmla="val 1700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71">
                <a:solidFill>
                  <a:schemeClr val="tx1"/>
                </a:solidFill>
                <a:latin typeface="Segoe UI Semibold" pitchFamily="34" charset="0"/>
              </a:rPr>
              <a:t>SP15 CONTENT</a:t>
            </a:r>
          </a:p>
          <a:p>
            <a:pPr algn="ctr"/>
            <a:r>
              <a:rPr lang="en-US" sz="1071">
                <a:solidFill>
                  <a:schemeClr val="tx1"/>
                </a:solidFill>
                <a:latin typeface="Segoe UI Semibold" pitchFamily="34" charset="0"/>
              </a:rPr>
              <a:t>DATABASE</a:t>
            </a:r>
            <a:endParaRPr lang="en-US" sz="1071" dirty="0">
              <a:solidFill>
                <a:schemeClr val="tx1"/>
              </a:solidFill>
              <a:latin typeface="Segoe UI Semibold" pitchFamily="34" charset="0"/>
            </a:endParaRPr>
          </a:p>
        </p:txBody>
      </p:sp>
      <p:grpSp>
        <p:nvGrpSpPr>
          <p:cNvPr id="178" name="ViewBox Right Callout"/>
          <p:cNvGrpSpPr/>
          <p:nvPr/>
        </p:nvGrpSpPr>
        <p:grpSpPr>
          <a:xfrm>
            <a:off x="6655507" y="6078681"/>
            <a:ext cx="1699113" cy="760835"/>
            <a:chOff x="4191000" y="5194516"/>
            <a:chExt cx="2120902" cy="895189"/>
          </a:xfrm>
        </p:grpSpPr>
        <p:sp>
          <p:nvSpPr>
            <p:cNvPr id="179" name="ViewBox Back"/>
            <p:cNvSpPr/>
            <p:nvPr/>
          </p:nvSpPr>
          <p:spPr>
            <a:xfrm>
              <a:off x="6089651" y="5586662"/>
              <a:ext cx="222251" cy="128337"/>
            </a:xfrm>
            <a:prstGeom prst="rect">
              <a:avLst/>
            </a:prstGeom>
            <a:solidFill>
              <a:schemeClr val="accent2">
                <a:lumMod val="75000"/>
              </a:schemeClr>
            </a:solidFill>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24"/>
            </a:p>
          </p:txBody>
        </p:sp>
        <p:sp>
          <p:nvSpPr>
            <p:cNvPr id="180" name="ViewBox Long Side"/>
            <p:cNvSpPr/>
            <p:nvPr/>
          </p:nvSpPr>
          <p:spPr>
            <a:xfrm rot="5400000">
              <a:off x="4706080" y="4702583"/>
              <a:ext cx="868492" cy="1898651"/>
            </a:xfrm>
            <a:prstGeom prst="trapezoid">
              <a:avLst>
                <a:gd name="adj" fmla="val 43310"/>
              </a:avLst>
            </a:prstGeom>
            <a:noFill/>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24"/>
            </a:p>
          </p:txBody>
        </p:sp>
        <p:sp>
          <p:nvSpPr>
            <p:cNvPr id="181" name="ViewBox Short Side"/>
            <p:cNvSpPr/>
            <p:nvPr/>
          </p:nvSpPr>
          <p:spPr>
            <a:xfrm rot="5400000">
              <a:off x="5642055" y="5419860"/>
              <a:ext cx="895189" cy="444501"/>
            </a:xfrm>
            <a:prstGeom prst="trapezoid">
              <a:avLst>
                <a:gd name="adj" fmla="val 102277"/>
              </a:avLst>
            </a:prstGeom>
            <a:noFill/>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24"/>
            </a:p>
          </p:txBody>
        </p:sp>
      </p:grpSp>
      <p:sp>
        <p:nvSpPr>
          <p:cNvPr id="102" name="Rectangle 101"/>
          <p:cNvSpPr/>
          <p:nvPr/>
        </p:nvSpPr>
        <p:spPr>
          <a:xfrm>
            <a:off x="4962307" y="1110890"/>
            <a:ext cx="7477495" cy="91858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endParaRPr lang="en-US" sz="1836">
              <a:solidFill>
                <a:schemeClr val="tx2"/>
              </a:solidFill>
            </a:endParaRPr>
          </a:p>
        </p:txBody>
      </p:sp>
      <p:sp>
        <p:nvSpPr>
          <p:cNvPr id="4" name="Title 3"/>
          <p:cNvSpPr>
            <a:spLocks noGrp="1"/>
          </p:cNvSpPr>
          <p:nvPr>
            <p:ph type="title"/>
          </p:nvPr>
        </p:nvSpPr>
        <p:spPr/>
        <p:txBody>
          <a:bodyPr/>
          <a:lstStyle/>
          <a:p>
            <a:r>
              <a:rPr lang="en-US" smtClean="0"/>
              <a:t>Site Provisioning Modes</a:t>
            </a:r>
            <a:endParaRPr lang="en-US" dirty="0"/>
          </a:p>
        </p:txBody>
      </p:sp>
      <p:sp>
        <p:nvSpPr>
          <p:cNvPr id="5" name="Text Placeholder 4"/>
          <p:cNvSpPr>
            <a:spLocks noGrp="1"/>
          </p:cNvSpPr>
          <p:nvPr>
            <p:ph type="body" sz="quarter" idx="10"/>
          </p:nvPr>
        </p:nvSpPr>
        <p:spPr>
          <a:xfrm>
            <a:off x="274639" y="1212849"/>
            <a:ext cx="4567553" cy="2468368"/>
          </a:xfrm>
        </p:spPr>
        <p:txBody>
          <a:bodyPr/>
          <a:lstStyle/>
          <a:p>
            <a:r>
              <a:rPr lang="en-US" dirty="0" smtClean="0"/>
              <a:t>Selective provisioning</a:t>
            </a:r>
          </a:p>
          <a:p>
            <a:r>
              <a:rPr lang="en-US" dirty="0" smtClean="0"/>
              <a:t>Enables provisioning of backward compatible Sites and Site Collections</a:t>
            </a:r>
          </a:p>
          <a:p>
            <a:pPr lvl="1"/>
            <a:r>
              <a:rPr lang="en-US" dirty="0" smtClean="0"/>
              <a:t>Webs are provisioned </a:t>
            </a:r>
            <a:br>
              <a:rPr lang="en-US" dirty="0" smtClean="0"/>
            </a:br>
            <a:r>
              <a:rPr lang="en-US" dirty="0" smtClean="0"/>
              <a:t>to site collection experience, </a:t>
            </a:r>
            <a:br>
              <a:rPr lang="en-US" dirty="0" smtClean="0"/>
            </a:br>
            <a:r>
              <a:rPr lang="en-US" dirty="0" smtClean="0"/>
              <a:t>i.e. SharePoint 2010 </a:t>
            </a:r>
            <a:br>
              <a:rPr lang="en-US" dirty="0" smtClean="0"/>
            </a:br>
            <a:r>
              <a:rPr lang="en-US" dirty="0" smtClean="0"/>
              <a:t>site collection provisions SharePoint 2010 Webs</a:t>
            </a:r>
            <a:endParaRPr lang="en-US" dirty="0"/>
          </a:p>
        </p:txBody>
      </p:sp>
      <p:pic>
        <p:nvPicPr>
          <p:cNvPr id="96" name="Picture 2" descr="C:\Users\chrisw\Desktop\Cloud Services 3.png"/>
          <p:cNvPicPr>
            <a:picLocks noChangeAspect="1" noChangeArrowheads="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8172663" y="1187234"/>
            <a:ext cx="1056782" cy="728669"/>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6" descr="\\MAGNUM\Projects\Microsoft\Cloud Power FY12\Design\ICONS_PNG\Flexible_Workspace.png"/>
          <p:cNvPicPr>
            <a:picLocks noChangeAspect="1" noChangeArrowheads="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brightnessContrast bright="100000" contrast="20000"/>
                    </a14:imgEffect>
                  </a14:imgLayer>
                </a14:imgProps>
              </a:ext>
            </a:extLst>
          </a:blip>
          <a:srcRect r="63636"/>
          <a:stretch>
            <a:fillRect/>
          </a:stretch>
        </p:blipFill>
        <p:spPr bwMode="auto">
          <a:xfrm>
            <a:off x="5235774" y="1193967"/>
            <a:ext cx="289420" cy="795905"/>
          </a:xfrm>
          <a:prstGeom prst="rect">
            <a:avLst/>
          </a:prstGeom>
          <a:noFill/>
          <a:ln>
            <a:noFill/>
          </a:ln>
        </p:spPr>
      </p:pic>
      <p:pic>
        <p:nvPicPr>
          <p:cNvPr id="106" name="Picture 6" descr="\\MAGNUM\Projects\Microsoft\Cloud Power FY12\Design\ICONS_PNG\Flexible_Workspace.png"/>
          <p:cNvPicPr>
            <a:picLocks noChangeAspect="1" noChangeArrowheads="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brightnessContrast bright="100000" contrast="20000"/>
                    </a14:imgEffect>
                  </a14:imgLayer>
                </a14:imgProps>
              </a:ext>
            </a:extLst>
          </a:blip>
          <a:srcRect r="63636"/>
          <a:stretch>
            <a:fillRect/>
          </a:stretch>
        </p:blipFill>
        <p:spPr bwMode="auto">
          <a:xfrm>
            <a:off x="11886307" y="1193967"/>
            <a:ext cx="289420" cy="795905"/>
          </a:xfrm>
          <a:prstGeom prst="rect">
            <a:avLst/>
          </a:prstGeom>
          <a:noFill/>
          <a:ln>
            <a:noFill/>
          </a:ln>
        </p:spPr>
      </p:pic>
      <p:cxnSp>
        <p:nvCxnSpPr>
          <p:cNvPr id="107" name="Straight Arrow Connector 106"/>
          <p:cNvCxnSpPr/>
          <p:nvPr/>
        </p:nvCxnSpPr>
        <p:spPr>
          <a:xfrm>
            <a:off x="9472437" y="1591920"/>
            <a:ext cx="2216844" cy="0"/>
          </a:xfrm>
          <a:prstGeom prst="straightConnector1">
            <a:avLst/>
          </a:prstGeom>
          <a:ln w="38100">
            <a:solidFill>
              <a:schemeClr val="accent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4" name="Page"/>
          <p:cNvSpPr/>
          <p:nvPr/>
        </p:nvSpPr>
        <p:spPr>
          <a:xfrm>
            <a:off x="10305248" y="1193967"/>
            <a:ext cx="557086" cy="752432"/>
          </a:xfrm>
          <a:prstGeom prst="snip1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a:solidFill>
                  <a:schemeClr val="tx1"/>
                </a:solidFill>
                <a:latin typeface="Segoe UI Semibold" pitchFamily="34" charset="0"/>
              </a:rPr>
              <a:t>15</a:t>
            </a:r>
          </a:p>
          <a:p>
            <a:pPr algn="ctr"/>
            <a:r>
              <a:rPr lang="en-US" sz="1071">
                <a:solidFill>
                  <a:schemeClr val="tx1"/>
                </a:solidFill>
                <a:latin typeface="Segoe UI Semibold" pitchFamily="34" charset="0"/>
              </a:rPr>
              <a:t>MODE</a:t>
            </a:r>
          </a:p>
          <a:p>
            <a:pPr algn="ctr"/>
            <a:r>
              <a:rPr lang="en-US" sz="1071">
                <a:solidFill>
                  <a:schemeClr val="tx1"/>
                </a:solidFill>
                <a:latin typeface="Segoe UI Semibold" pitchFamily="34" charset="0"/>
              </a:rPr>
              <a:t>SITE PAGE</a:t>
            </a:r>
            <a:endParaRPr lang="en-US" sz="1071" dirty="0">
              <a:solidFill>
                <a:schemeClr val="tx1"/>
              </a:solidFill>
              <a:latin typeface="Segoe UI Semibold" pitchFamily="34" charset="0"/>
            </a:endParaRPr>
          </a:p>
        </p:txBody>
      </p:sp>
      <p:cxnSp>
        <p:nvCxnSpPr>
          <p:cNvPr id="109" name="Straight Arrow Connector 108"/>
          <p:cNvCxnSpPr/>
          <p:nvPr/>
        </p:nvCxnSpPr>
        <p:spPr>
          <a:xfrm>
            <a:off x="5697463" y="1591920"/>
            <a:ext cx="2216844" cy="0"/>
          </a:xfrm>
          <a:prstGeom prst="straightConnector1">
            <a:avLst/>
          </a:prstGeom>
          <a:ln w="38100">
            <a:solidFill>
              <a:schemeClr val="accent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Page"/>
          <p:cNvSpPr/>
          <p:nvPr/>
        </p:nvSpPr>
        <p:spPr>
          <a:xfrm>
            <a:off x="6527342" y="1193968"/>
            <a:ext cx="557086" cy="752432"/>
          </a:xfrm>
          <a:prstGeom prst="snip1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a:solidFill>
                  <a:schemeClr val="tx1"/>
                </a:solidFill>
                <a:latin typeface="Segoe UI Semibold" pitchFamily="34" charset="0"/>
              </a:rPr>
              <a:t>14</a:t>
            </a:r>
          </a:p>
          <a:p>
            <a:pPr algn="ctr"/>
            <a:r>
              <a:rPr lang="en-US" sz="1071">
                <a:solidFill>
                  <a:schemeClr val="tx1"/>
                </a:solidFill>
                <a:latin typeface="Segoe UI Semibold" pitchFamily="34" charset="0"/>
              </a:rPr>
              <a:t>MODE</a:t>
            </a:r>
          </a:p>
          <a:p>
            <a:pPr algn="ctr"/>
            <a:r>
              <a:rPr lang="en-US" sz="1071">
                <a:solidFill>
                  <a:schemeClr val="tx1"/>
                </a:solidFill>
                <a:latin typeface="Segoe UI Semibold" pitchFamily="34" charset="0"/>
              </a:rPr>
              <a:t>SITE PAGE</a:t>
            </a:r>
            <a:endParaRPr lang="en-US" sz="1071" dirty="0">
              <a:solidFill>
                <a:schemeClr val="tx1"/>
              </a:solidFill>
              <a:latin typeface="Segoe UI Semibold" pitchFamily="34" charset="0"/>
            </a:endParaRPr>
          </a:p>
        </p:txBody>
      </p:sp>
      <p:sp>
        <p:nvSpPr>
          <p:cNvPr id="132" name="15 Config Database"/>
          <p:cNvSpPr/>
          <p:nvPr/>
        </p:nvSpPr>
        <p:spPr>
          <a:xfrm>
            <a:off x="9851189" y="4765372"/>
            <a:ext cx="812069" cy="634463"/>
          </a:xfrm>
          <a:prstGeom prst="can">
            <a:avLst>
              <a:gd name="adj" fmla="val 17011"/>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tIns="0" bIns="0" rtlCol="0" anchor="b"/>
          <a:lstStyle/>
          <a:p>
            <a:pPr algn="ctr"/>
            <a:r>
              <a:rPr lang="en-US" sz="918">
                <a:solidFill>
                  <a:schemeClr val="tx1"/>
                </a:solidFill>
                <a:latin typeface="Segoe UI Semibold" pitchFamily="34" charset="0"/>
              </a:rPr>
              <a:t>SP15</a:t>
            </a:r>
          </a:p>
          <a:p>
            <a:pPr algn="ctr"/>
            <a:r>
              <a:rPr lang="en-US" sz="918">
                <a:solidFill>
                  <a:schemeClr val="tx1"/>
                </a:solidFill>
                <a:latin typeface="Segoe UI Semibold" pitchFamily="34" charset="0"/>
              </a:rPr>
              <a:t>CONFIG</a:t>
            </a:r>
          </a:p>
          <a:p>
            <a:pPr algn="ctr"/>
            <a:r>
              <a:rPr lang="en-US" sz="918">
                <a:solidFill>
                  <a:schemeClr val="tx1"/>
                </a:solidFill>
                <a:latin typeface="Segoe UI Semibold" pitchFamily="34" charset="0"/>
              </a:rPr>
              <a:t>DATABASE</a:t>
            </a:r>
            <a:endParaRPr lang="en-US" sz="918" dirty="0">
              <a:solidFill>
                <a:schemeClr val="tx1"/>
              </a:solidFill>
              <a:latin typeface="Segoe UI Semibold" pitchFamily="34" charset="0"/>
            </a:endParaRPr>
          </a:p>
        </p:txBody>
      </p:sp>
      <p:sp>
        <p:nvSpPr>
          <p:cNvPr id="148" name="15 Assembly"/>
          <p:cNvSpPr/>
          <p:nvPr/>
        </p:nvSpPr>
        <p:spPr>
          <a:xfrm>
            <a:off x="8912045" y="4040086"/>
            <a:ext cx="891338" cy="778443"/>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a:solidFill>
                  <a:schemeClr val="tx1"/>
                </a:solidFill>
                <a:latin typeface="Segoe UI Semibold" pitchFamily="34" charset="0"/>
              </a:rPr>
              <a:t>15</a:t>
            </a:r>
          </a:p>
          <a:p>
            <a:pPr algn="ctr"/>
            <a:r>
              <a:rPr lang="en-US" sz="1071">
                <a:solidFill>
                  <a:schemeClr val="tx1"/>
                </a:solidFill>
                <a:latin typeface="Segoe UI Semibold" pitchFamily="34" charset="0"/>
              </a:rPr>
              <a:t>ASSEMBLY</a:t>
            </a:r>
            <a:endParaRPr lang="en-US" sz="1071" dirty="0">
              <a:solidFill>
                <a:schemeClr val="tx1"/>
              </a:solidFill>
              <a:latin typeface="Segoe UI Semibold" pitchFamily="34" charset="0"/>
            </a:endParaRPr>
          </a:p>
        </p:txBody>
      </p:sp>
      <p:grpSp>
        <p:nvGrpSpPr>
          <p:cNvPr id="164" name="ViewBox Right Callout"/>
          <p:cNvGrpSpPr/>
          <p:nvPr/>
        </p:nvGrpSpPr>
        <p:grpSpPr>
          <a:xfrm flipH="1">
            <a:off x="9051922" y="6078681"/>
            <a:ext cx="1699113" cy="760835"/>
            <a:chOff x="4191000" y="5194516"/>
            <a:chExt cx="2120902" cy="895189"/>
          </a:xfrm>
        </p:grpSpPr>
        <p:sp>
          <p:nvSpPr>
            <p:cNvPr id="165" name="ViewBox Back"/>
            <p:cNvSpPr/>
            <p:nvPr/>
          </p:nvSpPr>
          <p:spPr>
            <a:xfrm>
              <a:off x="6089651" y="5586662"/>
              <a:ext cx="222251" cy="128337"/>
            </a:xfrm>
            <a:prstGeom prst="rect">
              <a:avLst/>
            </a:prstGeom>
            <a:solidFill>
              <a:schemeClr val="accent2">
                <a:lumMod val="75000"/>
              </a:schemeClr>
            </a:solidFill>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24"/>
            </a:p>
          </p:txBody>
        </p:sp>
        <p:sp>
          <p:nvSpPr>
            <p:cNvPr id="166" name="ViewBox Long Side"/>
            <p:cNvSpPr/>
            <p:nvPr/>
          </p:nvSpPr>
          <p:spPr>
            <a:xfrm rot="5400000">
              <a:off x="4706080" y="4702583"/>
              <a:ext cx="868492" cy="1898651"/>
            </a:xfrm>
            <a:prstGeom prst="trapezoid">
              <a:avLst>
                <a:gd name="adj" fmla="val 43310"/>
              </a:avLst>
            </a:prstGeom>
            <a:noFill/>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24"/>
            </a:p>
          </p:txBody>
        </p:sp>
        <p:sp>
          <p:nvSpPr>
            <p:cNvPr id="167" name="ViewBox Short Side"/>
            <p:cNvSpPr/>
            <p:nvPr/>
          </p:nvSpPr>
          <p:spPr>
            <a:xfrm rot="5400000">
              <a:off x="5642055" y="5419860"/>
              <a:ext cx="895189" cy="444501"/>
            </a:xfrm>
            <a:prstGeom prst="trapezoid">
              <a:avLst>
                <a:gd name="adj" fmla="val 102277"/>
              </a:avLst>
            </a:prstGeom>
            <a:noFill/>
            <a:ln>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224"/>
            </a:p>
          </p:txBody>
        </p:sp>
      </p:grpSp>
      <p:grpSp>
        <p:nvGrpSpPr>
          <p:cNvPr id="172" name="15 Site Collection"/>
          <p:cNvGrpSpPr/>
          <p:nvPr/>
        </p:nvGrpSpPr>
        <p:grpSpPr>
          <a:xfrm>
            <a:off x="9408026" y="6061599"/>
            <a:ext cx="1504940" cy="794242"/>
            <a:chOff x="905278" y="5293961"/>
            <a:chExt cx="1543878" cy="934497"/>
          </a:xfrm>
          <a:solidFill>
            <a:schemeClr val="accent1"/>
          </a:solidFill>
        </p:grpSpPr>
        <p:sp>
          <p:nvSpPr>
            <p:cNvPr id="173" name="SPSite"/>
            <p:cNvSpPr/>
            <p:nvPr/>
          </p:nvSpPr>
          <p:spPr>
            <a:xfrm>
              <a:off x="905278" y="5293961"/>
              <a:ext cx="1543878" cy="934497"/>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r>
                <a:rPr lang="en-US" sz="1071">
                  <a:solidFill>
                    <a:schemeClr val="tx1"/>
                  </a:solidFill>
                </a:rPr>
                <a:t>SPSITE</a:t>
              </a:r>
              <a:endParaRPr lang="en-US" sz="1071" dirty="0">
                <a:solidFill>
                  <a:schemeClr val="tx1"/>
                </a:solidFill>
              </a:endParaRPr>
            </a:p>
          </p:txBody>
        </p:sp>
        <p:sp>
          <p:nvSpPr>
            <p:cNvPr id="174" name="SPWeb"/>
            <p:cNvSpPr/>
            <p:nvPr/>
          </p:nvSpPr>
          <p:spPr>
            <a:xfrm>
              <a:off x="973467" y="5674962"/>
              <a:ext cx="1407500" cy="304800"/>
            </a:xfrm>
            <a:prstGeom prst="rect">
              <a:avLst/>
            </a:prstGeom>
            <a:gr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71">
                  <a:solidFill>
                    <a:schemeClr val="tx1"/>
                  </a:solidFill>
                </a:rPr>
                <a:t>SPWEB</a:t>
              </a:r>
              <a:endParaRPr lang="en-US" sz="1071" dirty="0">
                <a:solidFill>
                  <a:schemeClr val="tx1"/>
                </a:solidFill>
              </a:endParaRPr>
            </a:p>
          </p:txBody>
        </p:sp>
      </p:grpSp>
      <p:grpSp>
        <p:nvGrpSpPr>
          <p:cNvPr id="175" name="15 Site Collection"/>
          <p:cNvGrpSpPr/>
          <p:nvPr/>
        </p:nvGrpSpPr>
        <p:grpSpPr>
          <a:xfrm>
            <a:off x="6499056" y="6061599"/>
            <a:ext cx="1504940" cy="794242"/>
            <a:chOff x="905278" y="5293961"/>
            <a:chExt cx="1543878" cy="934497"/>
          </a:xfrm>
          <a:solidFill>
            <a:schemeClr val="accent1"/>
          </a:solidFill>
        </p:grpSpPr>
        <p:sp>
          <p:nvSpPr>
            <p:cNvPr id="176" name="SPSite"/>
            <p:cNvSpPr/>
            <p:nvPr/>
          </p:nvSpPr>
          <p:spPr>
            <a:xfrm>
              <a:off x="905278" y="5293961"/>
              <a:ext cx="1543878" cy="934497"/>
            </a:xfrm>
            <a:prstGeom prst="rect">
              <a:avLst/>
            </a:prstGeom>
            <a:grpFill/>
            <a:ln>
              <a:no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r>
                <a:rPr lang="en-US" sz="1071">
                  <a:solidFill>
                    <a:schemeClr val="tx1"/>
                  </a:solidFill>
                </a:rPr>
                <a:t>SPSITE</a:t>
              </a:r>
              <a:endParaRPr lang="en-US" sz="1071" dirty="0">
                <a:solidFill>
                  <a:schemeClr val="tx1"/>
                </a:solidFill>
              </a:endParaRPr>
            </a:p>
          </p:txBody>
        </p:sp>
        <p:sp>
          <p:nvSpPr>
            <p:cNvPr id="177" name="SPWeb"/>
            <p:cNvSpPr/>
            <p:nvPr/>
          </p:nvSpPr>
          <p:spPr>
            <a:xfrm>
              <a:off x="973467" y="5674962"/>
              <a:ext cx="1407500" cy="304800"/>
            </a:xfrm>
            <a:prstGeom prst="rect">
              <a:avLst/>
            </a:prstGeom>
            <a:gr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1071">
                  <a:solidFill>
                    <a:schemeClr val="tx1"/>
                  </a:solidFill>
                </a:rPr>
                <a:t>SPWEB</a:t>
              </a:r>
              <a:endParaRPr lang="en-US" sz="1071" dirty="0">
                <a:solidFill>
                  <a:schemeClr val="tx1"/>
                </a:solidFill>
              </a:endParaRPr>
            </a:p>
          </p:txBody>
        </p:sp>
      </p:grpSp>
      <p:cxnSp>
        <p:nvCxnSpPr>
          <p:cNvPr id="211" name="Page Source: SPWeb"/>
          <p:cNvCxnSpPr>
            <a:stCxn id="176" idx="1"/>
          </p:cNvCxnSpPr>
          <p:nvPr/>
        </p:nvCxnSpPr>
        <p:spPr>
          <a:xfrm rot="10800000" flipH="1">
            <a:off x="6499055" y="2987565"/>
            <a:ext cx="605753" cy="3471155"/>
          </a:xfrm>
          <a:prstGeom prst="bentConnector4">
            <a:avLst>
              <a:gd name="adj1" fmla="val -218652"/>
              <a:gd name="adj2" fmla="val 107168"/>
            </a:avLst>
          </a:prstGeom>
          <a:ln>
            <a:solidFill>
              <a:schemeClr val="accent3"/>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20" name="Straight Connector 219"/>
          <p:cNvCxnSpPr/>
          <p:nvPr/>
        </p:nvCxnSpPr>
        <p:spPr>
          <a:xfrm>
            <a:off x="5177552" y="4070152"/>
            <a:ext cx="316309" cy="1"/>
          </a:xfrm>
          <a:prstGeom prst="line">
            <a:avLst/>
          </a:prstGeom>
          <a:ln>
            <a:solidFill>
              <a:schemeClr val="accent3"/>
            </a:solidFill>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cxnSp>
        <p:nvCxnSpPr>
          <p:cNvPr id="221" name="Straight Connector 220"/>
          <p:cNvCxnSpPr/>
          <p:nvPr/>
        </p:nvCxnSpPr>
        <p:spPr>
          <a:xfrm>
            <a:off x="5177552" y="4739378"/>
            <a:ext cx="316309" cy="1"/>
          </a:xfrm>
          <a:prstGeom prst="line">
            <a:avLst/>
          </a:prstGeom>
          <a:ln>
            <a:solidFill>
              <a:schemeClr val="accent3"/>
            </a:solidFill>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grpSp>
        <p:nvGrpSpPr>
          <p:cNvPr id="155" name="15 Layouts Folder"/>
          <p:cNvGrpSpPr/>
          <p:nvPr/>
        </p:nvGrpSpPr>
        <p:grpSpPr>
          <a:xfrm>
            <a:off x="5370347" y="4429948"/>
            <a:ext cx="1384034" cy="518110"/>
            <a:chOff x="4571999" y="2400300"/>
            <a:chExt cx="1622678" cy="1028700"/>
          </a:xfrm>
          <a:solidFill>
            <a:schemeClr val="accent3"/>
          </a:solidFill>
        </p:grpSpPr>
        <p:sp>
          <p:nvSpPr>
            <p:cNvPr id="156" name="Shell"/>
            <p:cNvSpPr/>
            <p:nvPr/>
          </p:nvSpPr>
          <p:spPr>
            <a:xfrm>
              <a:off x="4571999" y="2514599"/>
              <a:ext cx="1622678" cy="914401"/>
            </a:xfrm>
            <a:prstGeom prst="rect">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71">
                  <a:solidFill>
                    <a:schemeClr val="tx1"/>
                  </a:solidFill>
                  <a:latin typeface="Segoe UI Semibold" pitchFamily="34" charset="0"/>
                </a:rPr>
                <a:t>WSE/14/Templates</a:t>
              </a:r>
              <a:endParaRPr lang="en-US" sz="1071" dirty="0">
                <a:solidFill>
                  <a:schemeClr val="tx1"/>
                </a:solidFill>
                <a:latin typeface="Segoe UI Semibold" pitchFamily="34" charset="0"/>
              </a:endParaRPr>
            </a:p>
          </p:txBody>
        </p:sp>
        <p:sp>
          <p:nvSpPr>
            <p:cNvPr id="157" name="Tab"/>
            <p:cNvSpPr/>
            <p:nvPr/>
          </p:nvSpPr>
          <p:spPr>
            <a:xfrm>
              <a:off x="4572000" y="2400300"/>
              <a:ext cx="762000" cy="228600"/>
            </a:xfrm>
            <a:prstGeom prst="homePlate">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28" b="1">
                <a:solidFill>
                  <a:schemeClr val="tx1"/>
                </a:solidFill>
              </a:endParaRPr>
            </a:p>
          </p:txBody>
        </p:sp>
      </p:grpSp>
      <p:sp>
        <p:nvSpPr>
          <p:cNvPr id="222" name="Rectangle 221"/>
          <p:cNvSpPr/>
          <p:nvPr/>
        </p:nvSpPr>
        <p:spPr>
          <a:xfrm rot="16200000">
            <a:off x="3715139" y="4620135"/>
            <a:ext cx="2740444" cy="262241"/>
          </a:xfrm>
          <a:prstGeom prst="rect">
            <a:avLst/>
          </a:prstGeom>
        </p:spPr>
        <p:txBody>
          <a:bodyPr wrap="none">
            <a:spAutoFit/>
          </a:bodyPr>
          <a:lstStyle/>
          <a:p>
            <a:r>
              <a:rPr lang="en-US" sz="1071" dirty="0">
                <a:solidFill>
                  <a:schemeClr val="bg2"/>
                </a:solidFill>
                <a:latin typeface="Segoe UI Semibold" pitchFamily="34" charset="0"/>
              </a:rPr>
              <a:t>SHAREPOINT 2013 APP PROCESS SPACE</a:t>
            </a:r>
          </a:p>
        </p:txBody>
      </p:sp>
      <p:grpSp>
        <p:nvGrpSpPr>
          <p:cNvPr id="224" name="14 Page References"/>
          <p:cNvGrpSpPr/>
          <p:nvPr/>
        </p:nvGrpSpPr>
        <p:grpSpPr>
          <a:xfrm>
            <a:off x="6011897" y="3357211"/>
            <a:ext cx="894361" cy="455971"/>
            <a:chOff x="1485325" y="3191654"/>
            <a:chExt cx="917501" cy="504045"/>
          </a:xfrm>
        </p:grpSpPr>
        <p:cxnSp>
          <p:nvCxnSpPr>
            <p:cNvPr id="226" name="IIS Reference to 14 Layouts Folder"/>
            <p:cNvCxnSpPr/>
            <p:nvPr/>
          </p:nvCxnSpPr>
          <p:spPr>
            <a:xfrm rot="16200000" flipH="1">
              <a:off x="1271531" y="3481325"/>
              <a:ext cx="428168" cy="580"/>
            </a:xfrm>
            <a:prstGeom prst="bentConnector3">
              <a:avLst>
                <a:gd name="adj1" fmla="val 46170"/>
              </a:avLst>
            </a:prstGeom>
            <a:ln>
              <a:solidFill>
                <a:schemeClr val="accent5"/>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29" name="IIS Reference to 14 Layouts Folder"/>
            <p:cNvCxnSpPr/>
            <p:nvPr/>
          </p:nvCxnSpPr>
          <p:spPr>
            <a:xfrm rot="10800000">
              <a:off x="2029504" y="3191654"/>
              <a:ext cx="373322" cy="665"/>
            </a:xfrm>
            <a:prstGeom prst="bentConnector3">
              <a:avLst>
                <a:gd name="adj1" fmla="val 49003"/>
              </a:avLst>
            </a:prstGeom>
            <a:ln>
              <a:solidFill>
                <a:schemeClr val="accent5"/>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grpSp>
      <p:sp>
        <p:nvSpPr>
          <p:cNvPr id="122" name="IIS 15 _layouts Virtual Directory"/>
          <p:cNvSpPr/>
          <p:nvPr/>
        </p:nvSpPr>
        <p:spPr>
          <a:xfrm>
            <a:off x="5370346" y="3239192"/>
            <a:ext cx="1137241" cy="240077"/>
          </a:xfrm>
          <a:prstGeom prst="homePlat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dirty="0">
                <a:solidFill>
                  <a:schemeClr val="tx1"/>
                </a:solidFill>
                <a:latin typeface="Segoe UI Semibold" pitchFamily="34" charset="0"/>
              </a:rPr>
              <a:t>/_layouts/</a:t>
            </a:r>
          </a:p>
        </p:txBody>
      </p:sp>
      <p:cxnSp>
        <p:nvCxnSpPr>
          <p:cNvPr id="233" name="Web Reference to Templates"/>
          <p:cNvCxnSpPr>
            <a:stCxn id="176" idx="0"/>
            <a:endCxn id="156" idx="2"/>
          </p:cNvCxnSpPr>
          <p:nvPr/>
        </p:nvCxnSpPr>
        <p:spPr>
          <a:xfrm rot="16200000" flipV="1">
            <a:off x="6100175" y="4910248"/>
            <a:ext cx="1113541" cy="1189162"/>
          </a:xfrm>
          <a:prstGeom prst="bentConnector3">
            <a:avLst>
              <a:gd name="adj1" fmla="val 50000"/>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47" name="Templates Call to Assembly"/>
          <p:cNvCxnSpPr/>
          <p:nvPr/>
        </p:nvCxnSpPr>
        <p:spPr>
          <a:xfrm rot="16200000" flipH="1">
            <a:off x="6977082" y="3843448"/>
            <a:ext cx="775708" cy="512426"/>
          </a:xfrm>
          <a:prstGeom prst="bentConnector3">
            <a:avLst>
              <a:gd name="adj1" fmla="val 100139"/>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49" name="Code Call to Assembly"/>
          <p:cNvCxnSpPr/>
          <p:nvPr/>
        </p:nvCxnSpPr>
        <p:spPr>
          <a:xfrm rot="16200000" flipH="1">
            <a:off x="7973205" y="3839581"/>
            <a:ext cx="324898" cy="596"/>
          </a:xfrm>
          <a:prstGeom prst="bentConnector3">
            <a:avLst>
              <a:gd name="adj1" fmla="val 50000"/>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63" name="Code Call to Assembly"/>
          <p:cNvCxnSpPr/>
          <p:nvPr/>
        </p:nvCxnSpPr>
        <p:spPr>
          <a:xfrm rot="16200000" flipH="1">
            <a:off x="9195564" y="3839581"/>
            <a:ext cx="324898" cy="596"/>
          </a:xfrm>
          <a:prstGeom prst="bentConnector3">
            <a:avLst>
              <a:gd name="adj1" fmla="val 50000"/>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56" name="IIS Reference to 14 Layouts Folder"/>
          <p:cNvCxnSpPr/>
          <p:nvPr/>
        </p:nvCxnSpPr>
        <p:spPr>
          <a:xfrm rot="10800000" flipH="1">
            <a:off x="7298240" y="3358929"/>
            <a:ext cx="363906" cy="602"/>
          </a:xfrm>
          <a:prstGeom prst="bentConnector3">
            <a:avLst>
              <a:gd name="adj1" fmla="val 49003"/>
            </a:avLst>
          </a:prstGeom>
          <a:ln>
            <a:solidFill>
              <a:schemeClr val="accent3"/>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sp>
        <p:nvSpPr>
          <p:cNvPr id="112" name="14 Page"/>
          <p:cNvSpPr/>
          <p:nvPr/>
        </p:nvSpPr>
        <p:spPr>
          <a:xfrm>
            <a:off x="6826265" y="2987565"/>
            <a:ext cx="557086" cy="743329"/>
          </a:xfrm>
          <a:prstGeom prst="snip1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a:solidFill>
                  <a:schemeClr val="tx1"/>
                </a:solidFill>
                <a:latin typeface="Segoe UI Semibold" pitchFamily="34" charset="0"/>
              </a:rPr>
              <a:t>PAGE</a:t>
            </a:r>
            <a:endParaRPr lang="en-US" sz="1071" dirty="0">
              <a:solidFill>
                <a:schemeClr val="tx1"/>
              </a:solidFill>
              <a:latin typeface="Segoe UI Semibold" pitchFamily="34" charset="0"/>
            </a:endParaRPr>
          </a:p>
        </p:txBody>
      </p:sp>
      <p:grpSp>
        <p:nvGrpSpPr>
          <p:cNvPr id="128" name="15 Custom Code"/>
          <p:cNvGrpSpPr/>
          <p:nvPr/>
        </p:nvGrpSpPr>
        <p:grpSpPr>
          <a:xfrm>
            <a:off x="7702029" y="2970649"/>
            <a:ext cx="891338" cy="777161"/>
            <a:chOff x="4572000" y="3429000"/>
            <a:chExt cx="914400" cy="914400"/>
          </a:xfrm>
          <a:solidFill>
            <a:schemeClr val="tx1">
              <a:lumMod val="50000"/>
              <a:lumOff val="50000"/>
            </a:schemeClr>
          </a:solidFill>
        </p:grpSpPr>
        <p:sp>
          <p:nvSpPr>
            <p:cNvPr id="129" name="Background"/>
            <p:cNvSpPr/>
            <p:nvPr/>
          </p:nvSpPr>
          <p:spPr>
            <a:xfrm>
              <a:off x="4572000" y="3429000"/>
              <a:ext cx="914400" cy="914400"/>
            </a:xfrm>
            <a:prstGeom prst="rect">
              <a:avLst/>
            </a:prstGeom>
            <a:grp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46630" rtlCol="0" anchor="b"/>
            <a:lstStyle/>
            <a:p>
              <a:pPr algn="ctr"/>
              <a:r>
                <a:rPr lang="en-US" sz="1071">
                  <a:solidFill>
                    <a:schemeClr val="bg1"/>
                  </a:solidFill>
                  <a:latin typeface="Segoe UI Semibold" pitchFamily="34" charset="0"/>
                </a:rPr>
                <a:t>CODE</a:t>
              </a:r>
              <a:endParaRPr lang="en-US" sz="1071" dirty="0">
                <a:solidFill>
                  <a:schemeClr val="bg1"/>
                </a:solidFill>
                <a:latin typeface="Segoe UI Semibold" pitchFamily="34" charset="0"/>
              </a:endParaRPr>
            </a:p>
          </p:txBody>
        </p:sp>
        <p:sp>
          <p:nvSpPr>
            <p:cNvPr id="130" name="Gear"/>
            <p:cNvSpPr>
              <a:spLocks noChangeAspect="1"/>
            </p:cNvSpPr>
            <p:nvPr/>
          </p:nvSpPr>
          <p:spPr>
            <a:xfrm>
              <a:off x="4760197" y="3523745"/>
              <a:ext cx="249280" cy="249370"/>
            </a:xfrm>
            <a:prstGeom prst="sun">
              <a:avLst>
                <a:gd name="adj" fmla="val 46875"/>
              </a:avLst>
            </a:prstGeom>
            <a:grp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224"/>
            </a:p>
          </p:txBody>
        </p:sp>
        <p:sp>
          <p:nvSpPr>
            <p:cNvPr id="131" name="Gear"/>
            <p:cNvSpPr>
              <a:spLocks noChangeAspect="1"/>
            </p:cNvSpPr>
            <p:nvPr/>
          </p:nvSpPr>
          <p:spPr>
            <a:xfrm>
              <a:off x="5029200" y="3736642"/>
              <a:ext cx="257193" cy="257194"/>
            </a:xfrm>
            <a:prstGeom prst="sun">
              <a:avLst>
                <a:gd name="adj" fmla="val 46875"/>
              </a:avLst>
            </a:prstGeom>
            <a:grp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24"/>
            </a:p>
          </p:txBody>
        </p:sp>
      </p:grpSp>
      <p:cxnSp>
        <p:nvCxnSpPr>
          <p:cNvPr id="258" name="Straight Connector 257"/>
          <p:cNvCxnSpPr/>
          <p:nvPr/>
        </p:nvCxnSpPr>
        <p:spPr>
          <a:xfrm>
            <a:off x="6754380" y="4070151"/>
            <a:ext cx="354342" cy="0"/>
          </a:xfrm>
          <a:prstGeom prst="line">
            <a:avLst/>
          </a:prstGeom>
          <a:ln>
            <a:solidFill>
              <a:schemeClr val="tx2"/>
            </a:solidFill>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grpSp>
        <p:nvGrpSpPr>
          <p:cNvPr id="149" name="15 Layouts Folder"/>
          <p:cNvGrpSpPr/>
          <p:nvPr/>
        </p:nvGrpSpPr>
        <p:grpSpPr>
          <a:xfrm>
            <a:off x="5370347" y="3782313"/>
            <a:ext cx="1384034" cy="518110"/>
            <a:chOff x="4571999" y="2400300"/>
            <a:chExt cx="1622678" cy="1028700"/>
          </a:xfrm>
          <a:solidFill>
            <a:schemeClr val="accent3"/>
          </a:solidFill>
        </p:grpSpPr>
        <p:sp>
          <p:nvSpPr>
            <p:cNvPr id="150" name="Shell"/>
            <p:cNvSpPr/>
            <p:nvPr/>
          </p:nvSpPr>
          <p:spPr>
            <a:xfrm>
              <a:off x="4571999" y="2514599"/>
              <a:ext cx="1622678" cy="914401"/>
            </a:xfrm>
            <a:prstGeom prst="rect">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71">
                  <a:solidFill>
                    <a:schemeClr val="tx1"/>
                  </a:solidFill>
                  <a:latin typeface="Segoe UI Semibold" pitchFamily="34" charset="0"/>
                </a:rPr>
                <a:t>WSE/14/Templates/Layouts</a:t>
              </a:r>
              <a:endParaRPr lang="en-US" sz="1071" dirty="0">
                <a:solidFill>
                  <a:schemeClr val="tx1"/>
                </a:solidFill>
                <a:latin typeface="Segoe UI Semibold" pitchFamily="34" charset="0"/>
              </a:endParaRPr>
            </a:p>
          </p:txBody>
        </p:sp>
        <p:sp>
          <p:nvSpPr>
            <p:cNvPr id="151" name="Tab"/>
            <p:cNvSpPr/>
            <p:nvPr/>
          </p:nvSpPr>
          <p:spPr>
            <a:xfrm>
              <a:off x="4572000" y="2400300"/>
              <a:ext cx="762000" cy="228600"/>
            </a:xfrm>
            <a:prstGeom prst="homePlate">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28" b="1">
                <a:solidFill>
                  <a:schemeClr val="tx1"/>
                </a:solidFill>
              </a:endParaRPr>
            </a:p>
          </p:txBody>
        </p:sp>
      </p:grpSp>
      <p:cxnSp>
        <p:nvCxnSpPr>
          <p:cNvPr id="261" name="IIS Reference to 14 Layouts Folder"/>
          <p:cNvCxnSpPr/>
          <p:nvPr/>
        </p:nvCxnSpPr>
        <p:spPr>
          <a:xfrm rot="10800000" flipH="1">
            <a:off x="8530643" y="4440953"/>
            <a:ext cx="363906" cy="602"/>
          </a:xfrm>
          <a:prstGeom prst="bentConnector3">
            <a:avLst>
              <a:gd name="adj1" fmla="val 49003"/>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62" name="IIS Reference to 14 Layouts Folder"/>
          <p:cNvCxnSpPr/>
          <p:nvPr/>
        </p:nvCxnSpPr>
        <p:spPr>
          <a:xfrm rot="10800000">
            <a:off x="9867079" y="3338906"/>
            <a:ext cx="363906" cy="602"/>
          </a:xfrm>
          <a:prstGeom prst="bentConnector3">
            <a:avLst>
              <a:gd name="adj1" fmla="val 49003"/>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grpSp>
        <p:nvGrpSpPr>
          <p:cNvPr id="266" name="Group 265"/>
          <p:cNvGrpSpPr/>
          <p:nvPr/>
        </p:nvGrpSpPr>
        <p:grpSpPr>
          <a:xfrm flipH="1">
            <a:off x="9867080" y="3711807"/>
            <a:ext cx="883928" cy="729747"/>
            <a:chOff x="8926699" y="3388351"/>
            <a:chExt cx="866675" cy="715503"/>
          </a:xfrm>
        </p:grpSpPr>
        <p:cxnSp>
          <p:nvCxnSpPr>
            <p:cNvPr id="264" name="Templates Call to Assembly"/>
            <p:cNvCxnSpPr/>
            <p:nvPr/>
          </p:nvCxnSpPr>
          <p:spPr>
            <a:xfrm rot="16200000" flipH="1">
              <a:off x="9175996" y="3486477"/>
              <a:ext cx="715503" cy="519252"/>
            </a:xfrm>
            <a:prstGeom prst="bentConnector3">
              <a:avLst>
                <a:gd name="adj1" fmla="val 99859"/>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65" name="Straight Connector 264"/>
            <p:cNvCxnSpPr/>
            <p:nvPr/>
          </p:nvCxnSpPr>
          <p:spPr>
            <a:xfrm>
              <a:off x="8926699" y="3739701"/>
              <a:ext cx="347426" cy="0"/>
            </a:xfrm>
            <a:prstGeom prst="line">
              <a:avLst/>
            </a:prstGeom>
            <a:ln>
              <a:solidFill>
                <a:schemeClr val="tx2"/>
              </a:solidFill>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grpSp>
      <p:sp>
        <p:nvSpPr>
          <p:cNvPr id="113" name="15 Page"/>
          <p:cNvSpPr/>
          <p:nvPr/>
        </p:nvSpPr>
        <p:spPr>
          <a:xfrm>
            <a:off x="10122061" y="2987565"/>
            <a:ext cx="557086" cy="743329"/>
          </a:xfrm>
          <a:prstGeom prst="snip1Rect">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a:solidFill>
                  <a:schemeClr val="tx1"/>
                </a:solidFill>
                <a:latin typeface="Segoe UI Semibold" pitchFamily="34" charset="0"/>
              </a:rPr>
              <a:t>PAGE</a:t>
            </a:r>
            <a:endParaRPr lang="en-US" sz="1071" dirty="0">
              <a:solidFill>
                <a:schemeClr val="tx1"/>
              </a:solidFill>
              <a:latin typeface="Segoe UI Semibold" pitchFamily="34" charset="0"/>
            </a:endParaRPr>
          </a:p>
        </p:txBody>
      </p:sp>
      <p:cxnSp>
        <p:nvCxnSpPr>
          <p:cNvPr id="267" name="Page Source: SPWeb"/>
          <p:cNvCxnSpPr/>
          <p:nvPr/>
        </p:nvCxnSpPr>
        <p:spPr>
          <a:xfrm rot="10800000">
            <a:off x="10373683" y="2987565"/>
            <a:ext cx="539283" cy="3527378"/>
          </a:xfrm>
          <a:prstGeom prst="bentConnector4">
            <a:avLst>
              <a:gd name="adj1" fmla="val -254785"/>
              <a:gd name="adj2" fmla="val 107171"/>
            </a:avLst>
          </a:prstGeom>
          <a:ln>
            <a:solidFill>
              <a:schemeClr val="accent3"/>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68" name="Straight Connector 267"/>
          <p:cNvCxnSpPr/>
          <p:nvPr/>
        </p:nvCxnSpPr>
        <p:spPr>
          <a:xfrm>
            <a:off x="11976913" y="4070152"/>
            <a:ext cx="316309" cy="1"/>
          </a:xfrm>
          <a:prstGeom prst="line">
            <a:avLst/>
          </a:prstGeom>
          <a:ln>
            <a:solidFill>
              <a:schemeClr val="accent3"/>
            </a:solidFill>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cxnSp>
        <p:nvCxnSpPr>
          <p:cNvPr id="269" name="Straight Connector 268"/>
          <p:cNvCxnSpPr/>
          <p:nvPr/>
        </p:nvCxnSpPr>
        <p:spPr>
          <a:xfrm>
            <a:off x="11976913" y="4739378"/>
            <a:ext cx="316309" cy="1"/>
          </a:xfrm>
          <a:prstGeom prst="line">
            <a:avLst/>
          </a:prstGeom>
          <a:ln>
            <a:solidFill>
              <a:schemeClr val="accent3"/>
            </a:solidFill>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grpSp>
        <p:nvGrpSpPr>
          <p:cNvPr id="152" name="15 Layouts Folder"/>
          <p:cNvGrpSpPr/>
          <p:nvPr/>
        </p:nvGrpSpPr>
        <p:grpSpPr>
          <a:xfrm>
            <a:off x="10700622" y="4429948"/>
            <a:ext cx="1384034" cy="518110"/>
            <a:chOff x="4571999" y="2400300"/>
            <a:chExt cx="1622678" cy="1028700"/>
          </a:xfrm>
          <a:solidFill>
            <a:schemeClr val="accent3"/>
          </a:solidFill>
        </p:grpSpPr>
        <p:sp>
          <p:nvSpPr>
            <p:cNvPr id="153" name="Shell"/>
            <p:cNvSpPr/>
            <p:nvPr/>
          </p:nvSpPr>
          <p:spPr>
            <a:xfrm>
              <a:off x="4571999" y="2514599"/>
              <a:ext cx="1622678" cy="914401"/>
            </a:xfrm>
            <a:prstGeom prst="rect">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71">
                  <a:solidFill>
                    <a:schemeClr val="tx1"/>
                  </a:solidFill>
                  <a:latin typeface="Segoe UI Semibold" pitchFamily="34" charset="0"/>
                </a:rPr>
                <a:t>WSE/15/Templates</a:t>
              </a:r>
              <a:endParaRPr lang="en-US" sz="1071" dirty="0">
                <a:solidFill>
                  <a:schemeClr val="tx1"/>
                </a:solidFill>
                <a:latin typeface="Segoe UI Semibold" pitchFamily="34" charset="0"/>
              </a:endParaRPr>
            </a:p>
          </p:txBody>
        </p:sp>
        <p:sp>
          <p:nvSpPr>
            <p:cNvPr id="154" name="Tab"/>
            <p:cNvSpPr/>
            <p:nvPr/>
          </p:nvSpPr>
          <p:spPr>
            <a:xfrm>
              <a:off x="4572000" y="2400300"/>
              <a:ext cx="762000" cy="228600"/>
            </a:xfrm>
            <a:prstGeom prst="homePlate">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28" b="1">
                <a:solidFill>
                  <a:schemeClr val="tx1"/>
                </a:solidFill>
              </a:endParaRPr>
            </a:p>
          </p:txBody>
        </p:sp>
      </p:grpSp>
      <p:grpSp>
        <p:nvGrpSpPr>
          <p:cNvPr id="144" name="15 Layouts Folder"/>
          <p:cNvGrpSpPr/>
          <p:nvPr/>
        </p:nvGrpSpPr>
        <p:grpSpPr>
          <a:xfrm>
            <a:off x="10700622" y="3782313"/>
            <a:ext cx="1384034" cy="518110"/>
            <a:chOff x="4571999" y="2400300"/>
            <a:chExt cx="1622678" cy="1028700"/>
          </a:xfrm>
          <a:solidFill>
            <a:schemeClr val="accent3"/>
          </a:solidFill>
        </p:grpSpPr>
        <p:sp>
          <p:nvSpPr>
            <p:cNvPr id="145" name="Shell"/>
            <p:cNvSpPr/>
            <p:nvPr/>
          </p:nvSpPr>
          <p:spPr>
            <a:xfrm>
              <a:off x="4571999" y="2514599"/>
              <a:ext cx="1622678" cy="914401"/>
            </a:xfrm>
            <a:prstGeom prst="rect">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en-US" sz="1071" dirty="0">
                  <a:solidFill>
                    <a:schemeClr val="tx1"/>
                  </a:solidFill>
                  <a:latin typeface="Segoe UI Semibold" pitchFamily="34" charset="0"/>
                </a:rPr>
                <a:t>WSE/15/Templates/Layouts</a:t>
              </a:r>
            </a:p>
          </p:txBody>
        </p:sp>
        <p:sp>
          <p:nvSpPr>
            <p:cNvPr id="146" name="Tab"/>
            <p:cNvSpPr/>
            <p:nvPr/>
          </p:nvSpPr>
          <p:spPr>
            <a:xfrm>
              <a:off x="4572000" y="2400300"/>
              <a:ext cx="762000" cy="228600"/>
            </a:xfrm>
            <a:prstGeom prst="homePlate">
              <a:avLst/>
            </a:prstGeom>
            <a:grpFill/>
            <a:ln w="12700">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28" b="1">
                <a:solidFill>
                  <a:schemeClr val="tx1"/>
                </a:solidFill>
              </a:endParaRPr>
            </a:p>
          </p:txBody>
        </p:sp>
      </p:grpSp>
      <p:cxnSp>
        <p:nvCxnSpPr>
          <p:cNvPr id="270" name="Web Reference to Templates"/>
          <p:cNvCxnSpPr>
            <a:stCxn id="173" idx="0"/>
            <a:endCxn id="153" idx="2"/>
          </p:cNvCxnSpPr>
          <p:nvPr/>
        </p:nvCxnSpPr>
        <p:spPr>
          <a:xfrm rot="5400000" flipH="1" flipV="1">
            <a:off x="10219797" y="4888758"/>
            <a:ext cx="1113541" cy="1232143"/>
          </a:xfrm>
          <a:prstGeom prst="bentConnector3">
            <a:avLst>
              <a:gd name="adj1" fmla="val 50000"/>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72" name="OM Call to Content Database"/>
          <p:cNvCxnSpPr>
            <a:endCxn id="158" idx="1"/>
          </p:cNvCxnSpPr>
          <p:nvPr/>
        </p:nvCxnSpPr>
        <p:spPr>
          <a:xfrm rot="5400000">
            <a:off x="8471464" y="5040041"/>
            <a:ext cx="1097094" cy="654071"/>
          </a:xfrm>
          <a:prstGeom prst="bentConnector3">
            <a:avLst>
              <a:gd name="adj1" fmla="val 52297"/>
            </a:avLst>
          </a:prstGeom>
          <a:ln>
            <a:solidFill>
              <a:schemeClr val="accent2">
                <a:lumMod val="75000"/>
              </a:schemeClr>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76" name="IIS Reference to 14 Layouts Folder"/>
          <p:cNvCxnSpPr>
            <a:endCxn id="132" idx="2"/>
          </p:cNvCxnSpPr>
          <p:nvPr/>
        </p:nvCxnSpPr>
        <p:spPr>
          <a:xfrm flipV="1">
            <a:off x="9357714" y="5082604"/>
            <a:ext cx="493475" cy="148252"/>
          </a:xfrm>
          <a:prstGeom prst="bentConnector3">
            <a:avLst>
              <a:gd name="adj1" fmla="val 50000"/>
            </a:avLst>
          </a:prstGeom>
          <a:ln>
            <a:solidFill>
              <a:schemeClr val="accent2">
                <a:lumMod val="75000"/>
              </a:schemeClr>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sp>
        <p:nvSpPr>
          <p:cNvPr id="147" name="14 Assembly"/>
          <p:cNvSpPr/>
          <p:nvPr/>
        </p:nvSpPr>
        <p:spPr>
          <a:xfrm>
            <a:off x="7702029" y="4041368"/>
            <a:ext cx="891338" cy="777161"/>
          </a:xfrm>
          <a:prstGeom prst="rect">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dirty="0">
                <a:solidFill>
                  <a:schemeClr val="tx1"/>
                </a:solidFill>
                <a:latin typeface="Segoe UI Semibold" pitchFamily="34" charset="0"/>
              </a:rPr>
              <a:t>14</a:t>
            </a:r>
          </a:p>
          <a:p>
            <a:pPr algn="ctr"/>
            <a:r>
              <a:rPr lang="en-US" sz="1071" dirty="0">
                <a:solidFill>
                  <a:schemeClr val="tx1"/>
                </a:solidFill>
                <a:latin typeface="Segoe UI Semibold" pitchFamily="34" charset="0"/>
              </a:rPr>
              <a:t>ASSEMBLY</a:t>
            </a:r>
          </a:p>
          <a:p>
            <a:pPr algn="ctr"/>
            <a:r>
              <a:rPr lang="en-US" sz="1071" dirty="0">
                <a:solidFill>
                  <a:schemeClr val="tx1"/>
                </a:solidFill>
                <a:latin typeface="Segoe UI Semibold" pitchFamily="34" charset="0"/>
              </a:rPr>
              <a:t>REDIRECT</a:t>
            </a:r>
          </a:p>
          <a:p>
            <a:pPr algn="ctr"/>
            <a:r>
              <a:rPr lang="en-US" sz="1071" dirty="0">
                <a:solidFill>
                  <a:schemeClr val="tx1"/>
                </a:solidFill>
                <a:latin typeface="Segoe UI Semibold" pitchFamily="34" charset="0"/>
              </a:rPr>
              <a:t>POLICY</a:t>
            </a:r>
          </a:p>
        </p:txBody>
      </p:sp>
      <p:grpSp>
        <p:nvGrpSpPr>
          <p:cNvPr id="118" name="15 Custom Code"/>
          <p:cNvGrpSpPr/>
          <p:nvPr/>
        </p:nvGrpSpPr>
        <p:grpSpPr>
          <a:xfrm>
            <a:off x="8912045" y="2970649"/>
            <a:ext cx="891338" cy="777161"/>
            <a:chOff x="4572000" y="3429000"/>
            <a:chExt cx="914400" cy="914400"/>
          </a:xfrm>
          <a:solidFill>
            <a:schemeClr val="tx1">
              <a:lumMod val="50000"/>
              <a:lumOff val="50000"/>
            </a:schemeClr>
          </a:solidFill>
        </p:grpSpPr>
        <p:sp>
          <p:nvSpPr>
            <p:cNvPr id="119" name="Background"/>
            <p:cNvSpPr/>
            <p:nvPr/>
          </p:nvSpPr>
          <p:spPr>
            <a:xfrm>
              <a:off x="4572000" y="3429000"/>
              <a:ext cx="914400" cy="914400"/>
            </a:xfrm>
            <a:prstGeom prst="rect">
              <a:avLst/>
            </a:prstGeom>
            <a:grp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46630" rtlCol="0" anchor="b"/>
            <a:lstStyle/>
            <a:p>
              <a:pPr algn="ctr"/>
              <a:r>
                <a:rPr lang="en-US" sz="1071">
                  <a:solidFill>
                    <a:schemeClr val="bg1"/>
                  </a:solidFill>
                  <a:latin typeface="Segoe UI Semibold" pitchFamily="34" charset="0"/>
                </a:rPr>
                <a:t>CODE</a:t>
              </a:r>
              <a:endParaRPr lang="en-US" sz="1071" dirty="0">
                <a:solidFill>
                  <a:schemeClr val="bg1"/>
                </a:solidFill>
                <a:latin typeface="Segoe UI Semibold" pitchFamily="34" charset="0"/>
              </a:endParaRPr>
            </a:p>
          </p:txBody>
        </p:sp>
        <p:sp>
          <p:nvSpPr>
            <p:cNvPr id="120" name="Gear"/>
            <p:cNvSpPr>
              <a:spLocks noChangeAspect="1"/>
            </p:cNvSpPr>
            <p:nvPr/>
          </p:nvSpPr>
          <p:spPr>
            <a:xfrm>
              <a:off x="4760197" y="3523745"/>
              <a:ext cx="249280" cy="249370"/>
            </a:xfrm>
            <a:prstGeom prst="sun">
              <a:avLst>
                <a:gd name="adj" fmla="val 46875"/>
              </a:avLst>
            </a:prstGeom>
            <a:grp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224"/>
            </a:p>
          </p:txBody>
        </p:sp>
        <p:sp>
          <p:nvSpPr>
            <p:cNvPr id="121" name="Gear"/>
            <p:cNvSpPr>
              <a:spLocks noChangeAspect="1"/>
            </p:cNvSpPr>
            <p:nvPr/>
          </p:nvSpPr>
          <p:spPr>
            <a:xfrm>
              <a:off x="5029200" y="3736642"/>
              <a:ext cx="257193" cy="257194"/>
            </a:xfrm>
            <a:prstGeom prst="sun">
              <a:avLst>
                <a:gd name="adj" fmla="val 46875"/>
              </a:avLst>
            </a:prstGeom>
            <a:grp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224"/>
            </a:p>
          </p:txBody>
        </p:sp>
      </p:grpSp>
      <p:grpSp>
        <p:nvGrpSpPr>
          <p:cNvPr id="285" name="14 Page References"/>
          <p:cNvGrpSpPr/>
          <p:nvPr/>
        </p:nvGrpSpPr>
        <p:grpSpPr>
          <a:xfrm flipH="1">
            <a:off x="10583790" y="3358029"/>
            <a:ext cx="894363" cy="455152"/>
            <a:chOff x="1485324" y="3191654"/>
            <a:chExt cx="917502" cy="502997"/>
          </a:xfrm>
        </p:grpSpPr>
        <p:cxnSp>
          <p:nvCxnSpPr>
            <p:cNvPr id="286" name="IIS Reference to 14 Layouts Folder"/>
            <p:cNvCxnSpPr/>
            <p:nvPr/>
          </p:nvCxnSpPr>
          <p:spPr>
            <a:xfrm rot="16200000" flipH="1">
              <a:off x="1271590" y="3480338"/>
              <a:ext cx="428047" cy="580"/>
            </a:xfrm>
            <a:prstGeom prst="bentConnector3">
              <a:avLst>
                <a:gd name="adj1" fmla="val 49003"/>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cxnSp>
          <p:nvCxnSpPr>
            <p:cNvPr id="287" name="IIS Reference to 14 Layouts Folder"/>
            <p:cNvCxnSpPr/>
            <p:nvPr/>
          </p:nvCxnSpPr>
          <p:spPr>
            <a:xfrm rot="10800000">
              <a:off x="2029505" y="3191654"/>
              <a:ext cx="373321" cy="665"/>
            </a:xfrm>
            <a:prstGeom prst="bentConnector3">
              <a:avLst>
                <a:gd name="adj1" fmla="val 49003"/>
              </a:avLst>
            </a:prstGeom>
            <a:ln>
              <a:solidFill>
                <a:schemeClr val="tx2"/>
              </a:solidFill>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grpSp>
      <p:sp>
        <p:nvSpPr>
          <p:cNvPr id="111" name="IIS 15 _layouts Virtual Directory"/>
          <p:cNvSpPr/>
          <p:nvPr/>
        </p:nvSpPr>
        <p:spPr>
          <a:xfrm flipH="1">
            <a:off x="10997827" y="3239192"/>
            <a:ext cx="1137241" cy="240077"/>
          </a:xfrm>
          <a:prstGeom prst="homePlat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dirty="0">
                <a:solidFill>
                  <a:schemeClr val="tx1"/>
                </a:solidFill>
                <a:latin typeface="Segoe UI Semibold" pitchFamily="34" charset="0"/>
              </a:rPr>
              <a:t>/_layouts/15/</a:t>
            </a:r>
          </a:p>
        </p:txBody>
      </p:sp>
      <p:cxnSp>
        <p:nvCxnSpPr>
          <p:cNvPr id="289" name="Straight Connector 288"/>
          <p:cNvCxnSpPr/>
          <p:nvPr/>
        </p:nvCxnSpPr>
        <p:spPr>
          <a:xfrm flipH="1">
            <a:off x="7166045" y="1364154"/>
            <a:ext cx="959708" cy="0"/>
          </a:xfrm>
          <a:prstGeom prst="line">
            <a:avLst/>
          </a:prstGeom>
          <a:ln w="3810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a:off x="7223555" y="2746601"/>
            <a:ext cx="904918"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p:nvPr/>
        </p:nvCxnSpPr>
        <p:spPr>
          <a:xfrm>
            <a:off x="8128473" y="1364155"/>
            <a:ext cx="0" cy="1404391"/>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95" name="Straight Arrow Connector 294"/>
          <p:cNvCxnSpPr/>
          <p:nvPr/>
        </p:nvCxnSpPr>
        <p:spPr>
          <a:xfrm>
            <a:off x="7223555" y="2768546"/>
            <a:ext cx="0" cy="202104"/>
          </a:xfrm>
          <a:prstGeom prst="straightConnector1">
            <a:avLst/>
          </a:prstGeom>
          <a:ln w="38100">
            <a:solidFill>
              <a:schemeClr val="bg1"/>
            </a:solidFill>
            <a:prstDash val="sysDot"/>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grpSp>
        <p:nvGrpSpPr>
          <p:cNvPr id="300" name="Group 299"/>
          <p:cNvGrpSpPr/>
          <p:nvPr/>
        </p:nvGrpSpPr>
        <p:grpSpPr>
          <a:xfrm flipH="1">
            <a:off x="9333382" y="1364153"/>
            <a:ext cx="904918" cy="1606495"/>
            <a:chOff x="6626718" y="1238922"/>
            <a:chExt cx="887255" cy="1575138"/>
          </a:xfrm>
        </p:grpSpPr>
        <p:cxnSp>
          <p:nvCxnSpPr>
            <p:cNvPr id="296" name="Straight Connector 295"/>
            <p:cNvCxnSpPr/>
            <p:nvPr/>
          </p:nvCxnSpPr>
          <p:spPr>
            <a:xfrm flipH="1">
              <a:off x="6626718" y="1238922"/>
              <a:ext cx="887255" cy="0"/>
            </a:xfrm>
            <a:prstGeom prst="line">
              <a:avLst/>
            </a:prstGeom>
            <a:ln w="3810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a:off x="6626718" y="2594385"/>
              <a:ext cx="887255" cy="0"/>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a:off x="7513973" y="1238922"/>
              <a:ext cx="0" cy="1376979"/>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299" name="Straight Arrow Connector 298"/>
            <p:cNvCxnSpPr/>
            <p:nvPr/>
          </p:nvCxnSpPr>
          <p:spPr>
            <a:xfrm>
              <a:off x="6626718" y="2615901"/>
              <a:ext cx="0" cy="198159"/>
            </a:xfrm>
            <a:prstGeom prst="straightConnector1">
              <a:avLst/>
            </a:prstGeom>
            <a:ln w="38100">
              <a:solidFill>
                <a:schemeClr val="accent1"/>
              </a:solidFill>
              <a:prstDash val="sysDot"/>
              <a:headEnd type="none" w="med" len="med"/>
              <a:tailEnd type="none" w="med" len="med"/>
            </a:ln>
            <a:effectLst/>
          </p:spPr>
          <p:style>
            <a:lnRef idx="2">
              <a:schemeClr val="accent4"/>
            </a:lnRef>
            <a:fillRef idx="0">
              <a:schemeClr val="accent4"/>
            </a:fillRef>
            <a:effectRef idx="1">
              <a:schemeClr val="accent4"/>
            </a:effectRef>
            <a:fontRef idx="minor">
              <a:schemeClr val="tx1"/>
            </a:fontRef>
          </p:style>
        </p:cxnSp>
      </p:grpSp>
      <p:grpSp>
        <p:nvGrpSpPr>
          <p:cNvPr id="303" name="Group 302"/>
          <p:cNvGrpSpPr/>
          <p:nvPr/>
        </p:nvGrpSpPr>
        <p:grpSpPr>
          <a:xfrm flipH="1">
            <a:off x="9497105" y="1801400"/>
            <a:ext cx="2006437" cy="1430719"/>
            <a:chOff x="5546699" y="1238922"/>
            <a:chExt cx="1967274" cy="1803190"/>
          </a:xfrm>
        </p:grpSpPr>
        <p:cxnSp>
          <p:nvCxnSpPr>
            <p:cNvPr id="304" name="Straight Connector 303"/>
            <p:cNvCxnSpPr/>
            <p:nvPr/>
          </p:nvCxnSpPr>
          <p:spPr>
            <a:xfrm flipH="1">
              <a:off x="6721604" y="1238922"/>
              <a:ext cx="792369" cy="0"/>
            </a:xfrm>
            <a:prstGeom prst="line">
              <a:avLst/>
            </a:prstGeom>
            <a:ln w="38100">
              <a:solidFill>
                <a:schemeClr val="accent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5" name="Straight Connector 304"/>
            <p:cNvCxnSpPr/>
            <p:nvPr/>
          </p:nvCxnSpPr>
          <p:spPr>
            <a:xfrm>
              <a:off x="5571591" y="2594384"/>
              <a:ext cx="1942379" cy="0"/>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p:nvPr/>
          </p:nvCxnSpPr>
          <p:spPr>
            <a:xfrm>
              <a:off x="7513973" y="1238922"/>
              <a:ext cx="0" cy="1376979"/>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07" name="Straight Arrow Connector 306"/>
            <p:cNvCxnSpPr/>
            <p:nvPr/>
          </p:nvCxnSpPr>
          <p:spPr>
            <a:xfrm flipH="1">
              <a:off x="5546699" y="2615901"/>
              <a:ext cx="0" cy="426211"/>
            </a:xfrm>
            <a:prstGeom prst="straightConnector1">
              <a:avLst/>
            </a:prstGeom>
            <a:ln w="38100">
              <a:solidFill>
                <a:schemeClr val="accent1"/>
              </a:solidFill>
              <a:prstDash val="sysDot"/>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grpSp>
      <p:grpSp>
        <p:nvGrpSpPr>
          <p:cNvPr id="312" name="Group 311"/>
          <p:cNvGrpSpPr/>
          <p:nvPr/>
        </p:nvGrpSpPr>
        <p:grpSpPr>
          <a:xfrm>
            <a:off x="5957425" y="1801400"/>
            <a:ext cx="2006438" cy="1430719"/>
            <a:chOff x="5546699" y="1238922"/>
            <a:chExt cx="1967275" cy="1803190"/>
          </a:xfrm>
        </p:grpSpPr>
        <p:cxnSp>
          <p:nvCxnSpPr>
            <p:cNvPr id="313" name="Straight Connector 312"/>
            <p:cNvCxnSpPr/>
            <p:nvPr/>
          </p:nvCxnSpPr>
          <p:spPr>
            <a:xfrm flipH="1">
              <a:off x="6651705" y="1238922"/>
              <a:ext cx="862269" cy="0"/>
            </a:xfrm>
            <a:prstGeom prst="line">
              <a:avLst/>
            </a:prstGeom>
            <a:ln w="38100">
              <a:solidFill>
                <a:schemeClr val="accent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p:nvPr/>
          </p:nvCxnSpPr>
          <p:spPr>
            <a:xfrm>
              <a:off x="5571591" y="2594384"/>
              <a:ext cx="1942379" cy="0"/>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p:nvPr/>
          </p:nvCxnSpPr>
          <p:spPr>
            <a:xfrm>
              <a:off x="7513973" y="1238922"/>
              <a:ext cx="0" cy="1376979"/>
            </a:xfrm>
            <a:prstGeom prst="line">
              <a:avLst/>
            </a:prstGeom>
            <a:ln w="3810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316" name="Straight Arrow Connector 315"/>
            <p:cNvCxnSpPr/>
            <p:nvPr/>
          </p:nvCxnSpPr>
          <p:spPr>
            <a:xfrm flipH="1">
              <a:off x="5546699" y="2615901"/>
              <a:ext cx="0" cy="426211"/>
            </a:xfrm>
            <a:prstGeom prst="straightConnector1">
              <a:avLst/>
            </a:prstGeom>
            <a:ln w="38100">
              <a:solidFill>
                <a:schemeClr val="accent1"/>
              </a:solidFill>
              <a:prstDash val="sysDot"/>
              <a:headEnd type="none" w="med" len="med"/>
              <a:tailEnd type="triangle" w="med" len="med"/>
            </a:ln>
            <a:effectLst/>
          </p:spPr>
          <p:style>
            <a:lnRef idx="2">
              <a:schemeClr val="accent4"/>
            </a:lnRef>
            <a:fillRef idx="0">
              <a:schemeClr val="accent4"/>
            </a:fillRef>
            <a:effectRef idx="1">
              <a:schemeClr val="accent4"/>
            </a:effectRef>
            <a:fontRef idx="minor">
              <a:schemeClr val="tx1"/>
            </a:fontRef>
          </p:style>
        </p:cxnSp>
      </p:grpSp>
      <p:sp>
        <p:nvSpPr>
          <p:cNvPr id="108" name="Routing Layer"/>
          <p:cNvSpPr/>
          <p:nvPr/>
        </p:nvSpPr>
        <p:spPr>
          <a:xfrm>
            <a:off x="5054037" y="2297271"/>
            <a:ext cx="7338517" cy="348466"/>
          </a:xfrm>
          <a:prstGeom prst="rect">
            <a:avLst/>
          </a:prstGeom>
          <a:solidFill>
            <a:schemeClr val="tx1"/>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rtlCol="0" anchor="ctr"/>
          <a:lstStyle/>
          <a:p>
            <a:pPr algn="ctr"/>
            <a:r>
              <a:rPr lang="en-US" sz="1071">
                <a:solidFill>
                  <a:schemeClr val="bg1"/>
                </a:solidFill>
                <a:latin typeface="Segoe UI Semibold" pitchFamily="34" charset="0"/>
              </a:rPr>
              <a:t>IN-PROCESS REQUEST ROUTING</a:t>
            </a:r>
            <a:endParaRPr lang="en-US" sz="1071" dirty="0">
              <a:solidFill>
                <a:schemeClr val="bg1"/>
              </a:solidFill>
              <a:latin typeface="Segoe UI Semibold" pitchFamily="34" charset="0"/>
            </a:endParaRPr>
          </a:p>
        </p:txBody>
      </p:sp>
      <p:sp>
        <p:nvSpPr>
          <p:cNvPr id="322" name="Rectangle 321"/>
          <p:cNvSpPr/>
          <p:nvPr/>
        </p:nvSpPr>
        <p:spPr>
          <a:xfrm>
            <a:off x="8732837" y="752491"/>
            <a:ext cx="3638666" cy="382308"/>
          </a:xfrm>
          <a:prstGeom prst="rect">
            <a:avLst/>
          </a:prstGeom>
        </p:spPr>
        <p:txBody>
          <a:bodyPr wrap="none">
            <a:spAutoFit/>
          </a:bodyPr>
          <a:lstStyle/>
          <a:p>
            <a:pPr algn="r"/>
            <a:r>
              <a:rPr lang="en-US" sz="1836" dirty="0">
                <a:solidFill>
                  <a:schemeClr val="tx2"/>
                </a:solidFill>
              </a:rPr>
              <a:t>PAGE RENDERING COEXISTENCE</a:t>
            </a:r>
          </a:p>
        </p:txBody>
      </p:sp>
      <p:sp>
        <p:nvSpPr>
          <p:cNvPr id="110" name="TextBox 109"/>
          <p:cNvSpPr txBox="1"/>
          <p:nvPr/>
        </p:nvSpPr>
        <p:spPr>
          <a:xfrm>
            <a:off x="531947" y="6803306"/>
            <a:ext cx="5762354"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7"/>
              </a:rPr>
              <a:t>Plan for site collection upgrades in SharePoint 2013</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7"/>
              </a:rPr>
              <a:t>http://technet.microsoft.com/en-us/library/ff191199(v=office.15)#Notifications</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184643809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105"/>
                                        </p:tgtEl>
                                      </p:cBhvr>
                                    </p:animEffect>
                                    <p:animScale>
                                      <p:cBhvr>
                                        <p:cTn id="11" dur="250" autoRev="1" fill="hold"/>
                                        <p:tgtEl>
                                          <p:spTgt spid="105"/>
                                        </p:tgtEl>
                                      </p:cBhvr>
                                      <p:by x="105000" y="105000"/>
                                    </p:animScale>
                                  </p:childTnLst>
                                </p:cTn>
                              </p:par>
                              <p:par>
                                <p:cTn id="12" presetID="10" presetClass="entr" presetSubtype="0" fill="hold" nodeType="withEffect">
                                  <p:stCondLst>
                                    <p:cond delay="0"/>
                                  </p:stCondLst>
                                  <p:childTnLst>
                                    <p:set>
                                      <p:cBhvr>
                                        <p:cTn id="13" dur="1" fill="hold">
                                          <p:stCondLst>
                                            <p:cond delay="0"/>
                                          </p:stCondLst>
                                        </p:cTn>
                                        <p:tgtEl>
                                          <p:spTgt spid="106"/>
                                        </p:tgtEl>
                                        <p:attrNameLst>
                                          <p:attrName>style.visibility</p:attrName>
                                        </p:attrNameLst>
                                      </p:cBhvr>
                                      <p:to>
                                        <p:strVal val="visible"/>
                                      </p:to>
                                    </p:set>
                                    <p:animEffect transition="in" filter="fade">
                                      <p:cBhvr>
                                        <p:cTn id="14" dur="500"/>
                                        <p:tgtEl>
                                          <p:spTgt spid="106"/>
                                        </p:tgtEl>
                                      </p:cBhvr>
                                    </p:animEffect>
                                  </p:childTnLst>
                                </p:cTn>
                              </p:par>
                            </p:childTnLst>
                          </p:cTn>
                        </p:par>
                        <p:par>
                          <p:cTn id="15" fill="hold">
                            <p:stCondLst>
                              <p:cond delay="1000"/>
                            </p:stCondLst>
                            <p:childTnLst>
                              <p:par>
                                <p:cTn id="16" presetID="26" presetClass="emph" presetSubtype="0" fill="hold" nodeType="afterEffect">
                                  <p:stCondLst>
                                    <p:cond delay="0"/>
                                  </p:stCondLst>
                                  <p:childTnLst>
                                    <p:animEffect transition="out" filter="fade">
                                      <p:cBhvr>
                                        <p:cTn id="17" dur="500" tmFilter="0, 0; .2, .5; .8, .5; 1, 0"/>
                                        <p:tgtEl>
                                          <p:spTgt spid="106"/>
                                        </p:tgtEl>
                                      </p:cBhvr>
                                    </p:animEffect>
                                    <p:animScale>
                                      <p:cBhvr>
                                        <p:cTn id="18" dur="250" autoRev="1" fill="hold"/>
                                        <p:tgtEl>
                                          <p:spTgt spid="10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SharePoint Server 2013:</a:t>
            </a:r>
            <a:br>
              <a:rPr lang="en-US" sz="4400" dirty="0" smtClean="0"/>
            </a:br>
            <a:r>
              <a:rPr lang="en-US" sz="4400" dirty="0" smtClean="0"/>
              <a:t>What’s new for IT Professionals</a:t>
            </a:r>
            <a:endParaRPr lang="en-US" sz="4400" dirty="0"/>
          </a:p>
        </p:txBody>
      </p:sp>
      <p:sp>
        <p:nvSpPr>
          <p:cNvPr id="3" name="Text Placeholder 2"/>
          <p:cNvSpPr>
            <a:spLocks noGrp="1"/>
          </p:cNvSpPr>
          <p:nvPr>
            <p:ph type="body" sz="quarter" idx="12"/>
          </p:nvPr>
        </p:nvSpPr>
        <p:spPr/>
        <p:txBody>
          <a:bodyPr/>
          <a:lstStyle/>
          <a:p>
            <a:r>
              <a:rPr lang="en-US" sz="2800" dirty="0" smtClean="0"/>
              <a:t>Bill Baer</a:t>
            </a:r>
          </a:p>
          <a:p>
            <a:r>
              <a:rPr lang="en-US" sz="2800" dirty="0" smtClean="0"/>
              <a:t>Senior Product Marketing Manager</a:t>
            </a:r>
          </a:p>
          <a:p>
            <a:r>
              <a:rPr lang="en-US" sz="2800" dirty="0" smtClean="0"/>
              <a:t>SharePoint</a:t>
            </a:r>
            <a:endParaRPr lang="en-US" sz="2800" dirty="0"/>
          </a:p>
        </p:txBody>
      </p:sp>
      <p:sp>
        <p:nvSpPr>
          <p:cNvPr id="4" name="Text Placeholder 3"/>
          <p:cNvSpPr>
            <a:spLocks noGrp="1"/>
          </p:cNvSpPr>
          <p:nvPr>
            <p:ph type="body" sz="quarter" idx="13"/>
          </p:nvPr>
        </p:nvSpPr>
        <p:spPr>
          <a:xfrm>
            <a:off x="9784358" y="1028409"/>
            <a:ext cx="2377480" cy="461665"/>
          </a:xfrm>
        </p:spPr>
        <p:txBody>
          <a:bodyPr/>
          <a:lstStyle/>
          <a:p>
            <a:r>
              <a:rPr lang="en-US" dirty="0"/>
              <a:t>SPC219</a:t>
            </a:r>
          </a:p>
        </p:txBody>
      </p:sp>
    </p:spTree>
    <p:extLst>
      <p:ext uri="{BB962C8B-B14F-4D97-AF65-F5344CB8AC3E}">
        <p14:creationId xmlns:p14="http://schemas.microsoft.com/office/powerpoint/2010/main" val="1215278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Site Provisioning</a:t>
            </a:r>
            <a:endParaRPr lang="en-US" dirty="0"/>
          </a:p>
        </p:txBody>
      </p:sp>
      <p:sp>
        <p:nvSpPr>
          <p:cNvPr id="6" name="Text Placeholder 5"/>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2273818877"/>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8959"/>
          <a:stretch/>
        </p:blipFill>
        <p:spPr bwMode="auto">
          <a:xfrm>
            <a:off x="622111" y="1353859"/>
            <a:ext cx="5440692" cy="3695063"/>
          </a:xfrm>
          <a:prstGeom prst="rect">
            <a:avLst/>
          </a:prstGeom>
          <a:solidFill>
            <a:schemeClr val="bg1"/>
          </a:solidFill>
          <a:ln>
            <a:noFill/>
          </a:ln>
          <a:effectLs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18959"/>
          <a:stretch/>
        </p:blipFill>
        <p:spPr bwMode="auto">
          <a:xfrm>
            <a:off x="622111" y="5257221"/>
            <a:ext cx="5440693" cy="1353731"/>
          </a:xfrm>
          <a:prstGeom prst="rect">
            <a:avLst/>
          </a:prstGeom>
          <a:solidFill>
            <a:schemeClr val="bg1"/>
          </a:solidFill>
          <a:ln>
            <a:noFill/>
          </a:ln>
          <a:effectLst/>
          <a:extLst/>
        </p:spPr>
      </p:pic>
      <p:sp>
        <p:nvSpPr>
          <p:cNvPr id="10" name="Text Placeholder 2"/>
          <p:cNvSpPr txBox="1">
            <a:spLocks/>
          </p:cNvSpPr>
          <p:nvPr/>
        </p:nvSpPr>
        <p:spPr>
          <a:xfrm>
            <a:off x="6684539" y="1264767"/>
            <a:ext cx="5575345" cy="3465534"/>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1224"/>
              </a:spcBef>
              <a:spcAft>
                <a:spcPts val="612"/>
              </a:spcAft>
              <a:buNone/>
              <a:tabLst/>
            </a:pPr>
            <a:r>
              <a:rPr lang="en-US" sz="2448" dirty="0">
                <a:solidFill>
                  <a:schemeClr val="tx2"/>
                </a:solidFill>
                <a:latin typeface="+mj-lt"/>
              </a:rPr>
              <a:t>Improved self-service site creation</a:t>
            </a:r>
          </a:p>
          <a:p>
            <a:pPr marL="0" lvl="1" indent="0">
              <a:spcBef>
                <a:spcPts val="0"/>
              </a:spcBef>
              <a:spcAft>
                <a:spcPts val="612"/>
              </a:spcAft>
              <a:buNone/>
              <a:tabLst/>
            </a:pPr>
            <a:r>
              <a:rPr lang="en-US" sz="1836" dirty="0">
                <a:solidFill>
                  <a:schemeClr val="tx1"/>
                </a:solidFill>
              </a:rPr>
              <a:t>Enables custom forms that should </a:t>
            </a:r>
            <a:br>
              <a:rPr lang="en-US" sz="1836" dirty="0">
                <a:solidFill>
                  <a:schemeClr val="tx1"/>
                </a:solidFill>
              </a:rPr>
            </a:br>
            <a:r>
              <a:rPr lang="en-US" sz="1836" dirty="0">
                <a:solidFill>
                  <a:schemeClr val="tx1"/>
                </a:solidFill>
              </a:rPr>
              <a:t>be used to create a new site</a:t>
            </a:r>
          </a:p>
          <a:p>
            <a:pPr marL="289584" lvl="2" indent="0">
              <a:spcBef>
                <a:spcPts val="0"/>
              </a:spcBef>
              <a:spcAft>
                <a:spcPts val="1224"/>
              </a:spcAft>
              <a:buNone/>
            </a:pPr>
            <a:r>
              <a:rPr lang="en-US" sz="1632" dirty="0">
                <a:solidFill>
                  <a:schemeClr val="tx1"/>
                </a:solidFill>
              </a:rPr>
              <a:t>Form can be in the same web app </a:t>
            </a:r>
            <a:br>
              <a:rPr lang="en-US" sz="1632" dirty="0">
                <a:solidFill>
                  <a:schemeClr val="tx1"/>
                </a:solidFill>
              </a:rPr>
            </a:br>
            <a:r>
              <a:rPr lang="en-US" sz="1632" dirty="0">
                <a:solidFill>
                  <a:schemeClr val="tx1"/>
                </a:solidFill>
              </a:rPr>
              <a:t>or an entirely different web app</a:t>
            </a:r>
          </a:p>
          <a:p>
            <a:pPr marL="0" lvl="1" indent="0">
              <a:spcBef>
                <a:spcPts val="0"/>
              </a:spcBef>
              <a:spcAft>
                <a:spcPts val="1224"/>
              </a:spcAft>
              <a:buNone/>
              <a:tabLst/>
            </a:pPr>
            <a:r>
              <a:rPr lang="en-US" sz="1836" dirty="0">
                <a:solidFill>
                  <a:schemeClr val="tx1"/>
                </a:solidFill>
              </a:rPr>
              <a:t>Enables choice between new Site Collection </a:t>
            </a:r>
            <a:br>
              <a:rPr lang="en-US" sz="1836" dirty="0">
                <a:solidFill>
                  <a:schemeClr val="tx1"/>
                </a:solidFill>
              </a:rPr>
            </a:br>
            <a:r>
              <a:rPr lang="en-US" sz="1836" dirty="0">
                <a:solidFill>
                  <a:schemeClr val="tx1"/>
                </a:solidFill>
              </a:rPr>
              <a:t>or new Web creation</a:t>
            </a:r>
          </a:p>
          <a:p>
            <a:pPr marL="0" lvl="1" indent="0">
              <a:spcBef>
                <a:spcPts val="0"/>
              </a:spcBef>
              <a:spcAft>
                <a:spcPts val="1224"/>
              </a:spcAft>
              <a:buNone/>
              <a:tabLst/>
            </a:pPr>
            <a:r>
              <a:rPr lang="en-US" sz="1836" dirty="0">
                <a:solidFill>
                  <a:schemeClr val="tx1"/>
                </a:solidFill>
              </a:rPr>
              <a:t>NOTE:  Enabled on Web applications </a:t>
            </a:r>
            <a:br>
              <a:rPr lang="en-US" sz="1836" dirty="0">
                <a:solidFill>
                  <a:schemeClr val="tx1"/>
                </a:solidFill>
              </a:rPr>
            </a:br>
            <a:r>
              <a:rPr lang="en-US" sz="1836" dirty="0">
                <a:solidFill>
                  <a:schemeClr val="tx1"/>
                </a:solidFill>
              </a:rPr>
              <a:t>where farm is configured through </a:t>
            </a:r>
            <a:r>
              <a:rPr lang="en-US" sz="1836" dirty="0">
                <a:solidFill>
                  <a:schemeClr val="bg2"/>
                </a:solidFill>
              </a:rPr>
              <a:t/>
            </a:r>
            <a:br>
              <a:rPr lang="en-US" sz="1836" dirty="0">
                <a:solidFill>
                  <a:schemeClr val="bg2"/>
                </a:solidFill>
              </a:rPr>
            </a:br>
            <a:r>
              <a:rPr lang="en-US" sz="1836" dirty="0">
                <a:solidFill>
                  <a:schemeClr val="tx2"/>
                </a:solidFill>
              </a:rPr>
              <a:t>Farm Configuration Wizard</a:t>
            </a:r>
          </a:p>
        </p:txBody>
      </p:sp>
      <p:sp>
        <p:nvSpPr>
          <p:cNvPr id="2" name="Title 1"/>
          <p:cNvSpPr>
            <a:spLocks noGrp="1"/>
          </p:cNvSpPr>
          <p:nvPr>
            <p:ph type="title"/>
          </p:nvPr>
        </p:nvSpPr>
        <p:spPr/>
        <p:txBody>
          <a:bodyPr/>
          <a:lstStyle/>
          <a:p>
            <a:r>
              <a:rPr lang="en-US" smtClean="0"/>
              <a:t>Self-Service Site Creation</a:t>
            </a:r>
            <a:endParaRPr lang="en-US" dirty="0"/>
          </a:p>
        </p:txBody>
      </p:sp>
      <p:sp>
        <p:nvSpPr>
          <p:cNvPr id="7" name="Isosceles Triangle 6"/>
          <p:cNvSpPr/>
          <p:nvPr/>
        </p:nvSpPr>
        <p:spPr bwMode="auto">
          <a:xfrm rot="5400000">
            <a:off x="414864" y="4305361"/>
            <a:ext cx="414490" cy="357319"/>
          </a:xfrm>
          <a:prstGeom prst="triangl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3" name="Isosceles Triangle 12"/>
          <p:cNvSpPr/>
          <p:nvPr/>
        </p:nvSpPr>
        <p:spPr bwMode="auto">
          <a:xfrm rot="5400000">
            <a:off x="414864" y="5629229"/>
            <a:ext cx="414490" cy="357319"/>
          </a:xfrm>
          <a:prstGeom prst="triangl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 name="Rectangle 2"/>
          <p:cNvSpPr/>
          <p:nvPr/>
        </p:nvSpPr>
        <p:spPr>
          <a:xfrm>
            <a:off x="6684539" y="4712981"/>
            <a:ext cx="4511784" cy="1517332"/>
          </a:xfrm>
          <a:prstGeom prst="rect">
            <a:avLst/>
          </a:prstGeom>
        </p:spPr>
        <p:txBody>
          <a:bodyPr wrap="square">
            <a:spAutoFit/>
          </a:bodyPr>
          <a:lstStyle/>
          <a:p>
            <a:pPr marL="0" lvl="1">
              <a:spcBef>
                <a:spcPts val="1224"/>
              </a:spcBef>
              <a:spcAft>
                <a:spcPts val="612"/>
              </a:spcAft>
            </a:pPr>
            <a:r>
              <a:rPr lang="en-US" sz="2448" dirty="0">
                <a:solidFill>
                  <a:schemeClr val="tx2"/>
                </a:solidFill>
                <a:latin typeface="+mj-lt"/>
              </a:rPr>
              <a:t>Policy support for definition of </a:t>
            </a:r>
            <a:br>
              <a:rPr lang="en-US" sz="2448" dirty="0">
                <a:solidFill>
                  <a:schemeClr val="tx2"/>
                </a:solidFill>
                <a:latin typeface="+mj-lt"/>
              </a:rPr>
            </a:br>
            <a:r>
              <a:rPr lang="en-US" sz="2448" dirty="0">
                <a:solidFill>
                  <a:schemeClr val="tx2"/>
                </a:solidFill>
                <a:latin typeface="+mj-lt"/>
              </a:rPr>
              <a:t>policies in a content type hub</a:t>
            </a:r>
          </a:p>
          <a:p>
            <a:pPr marL="0" lvl="1">
              <a:spcAft>
                <a:spcPts val="612"/>
              </a:spcAft>
            </a:pPr>
            <a:r>
              <a:rPr lang="en-US" sz="1836" dirty="0"/>
              <a:t>Support to require or each new site </a:t>
            </a:r>
            <a:br>
              <a:rPr lang="en-US" sz="1836" dirty="0"/>
            </a:br>
            <a:r>
              <a:rPr lang="en-US" sz="1836" dirty="0"/>
              <a:t>uses one of those policies</a:t>
            </a:r>
          </a:p>
        </p:txBody>
      </p:sp>
    </p:spTree>
    <p:extLst>
      <p:ext uri="{BB962C8B-B14F-4D97-AF65-F5344CB8AC3E}">
        <p14:creationId xmlns:p14="http://schemas.microsoft.com/office/powerpoint/2010/main" val="38893939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animBg="1"/>
      <p:bldP spid="13"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Related Sessions and Labs</a:t>
            </a:r>
            <a:endParaRPr lang="en-US" dirty="0"/>
          </a:p>
        </p:txBody>
      </p:sp>
      <p:sp>
        <p:nvSpPr>
          <p:cNvPr id="11" name="Text Placeholder 10"/>
          <p:cNvSpPr>
            <a:spLocks noGrp="1"/>
          </p:cNvSpPr>
          <p:nvPr>
            <p:ph type="body" sz="quarter" idx="10"/>
          </p:nvPr>
        </p:nvSpPr>
        <p:spPr>
          <a:xfrm>
            <a:off x="274638" y="1212850"/>
            <a:ext cx="11887200" cy="5109091"/>
          </a:xfrm>
        </p:spPr>
        <p:txBody>
          <a:bodyPr/>
          <a:lstStyle/>
          <a:p>
            <a:r>
              <a:rPr lang="en-US" dirty="0"/>
              <a:t>SPC195 PowerShell 3.0 Administration with </a:t>
            </a:r>
            <a:r>
              <a:rPr lang="en-US" dirty="0" smtClean="0"/>
              <a:t/>
            </a:r>
            <a:br>
              <a:rPr lang="en-US" dirty="0" smtClean="0"/>
            </a:br>
            <a:r>
              <a:rPr lang="en-US" dirty="0" smtClean="0"/>
              <a:t>SharePoint 2013</a:t>
            </a:r>
          </a:p>
          <a:p>
            <a:r>
              <a:rPr lang="en-US" dirty="0"/>
              <a:t>SPC211 SharePoint 2013 Upgrade Overview </a:t>
            </a:r>
            <a:endParaRPr lang="en-US" dirty="0" smtClean="0"/>
          </a:p>
          <a:p>
            <a:r>
              <a:rPr lang="en-US" dirty="0"/>
              <a:t>SPC210 SharePoint 2013 Upgrade Deep Dive </a:t>
            </a:r>
            <a:endParaRPr lang="en-US" dirty="0" smtClean="0"/>
          </a:p>
          <a:p>
            <a:r>
              <a:rPr lang="en-US" dirty="0"/>
              <a:t>HOL026 Deferred Site Collection Upgrade in SharePoint 2013 </a:t>
            </a:r>
            <a:endParaRPr lang="en-US" dirty="0" smtClean="0"/>
          </a:p>
          <a:p>
            <a:r>
              <a:rPr lang="en-US" dirty="0"/>
              <a:t>HOL023 Introduction to Windows PowerShell with SharePoint Server 2013 </a:t>
            </a:r>
          </a:p>
        </p:txBody>
      </p:sp>
    </p:spTree>
    <p:extLst>
      <p:ext uri="{BB962C8B-B14F-4D97-AF65-F5344CB8AC3E}">
        <p14:creationId xmlns:p14="http://schemas.microsoft.com/office/powerpoint/2010/main" val="4224548898"/>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Service Applications</a:t>
            </a:r>
            <a:endParaRPr lang="en-US" dirty="0"/>
          </a:p>
        </p:txBody>
      </p:sp>
    </p:spTree>
    <p:extLst>
      <p:ext uri="{BB962C8B-B14F-4D97-AF65-F5344CB8AC3E}">
        <p14:creationId xmlns:p14="http://schemas.microsoft.com/office/powerpoint/2010/main" val="2958837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393" r="-2215" b="-287"/>
          <a:stretch/>
        </p:blipFill>
        <p:spPr bwMode="auto">
          <a:xfrm>
            <a:off x="2499" y="1435403"/>
            <a:ext cx="5831336" cy="1853915"/>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r>
              <a:rPr lang="en-US" smtClean="0"/>
              <a:t>User Profile Service</a:t>
            </a:r>
            <a:endParaRPr lang="en-US" dirty="0"/>
          </a:p>
        </p:txBody>
      </p:sp>
      <p:sp>
        <p:nvSpPr>
          <p:cNvPr id="7" name="Text Placeholder 2"/>
          <p:cNvSpPr txBox="1">
            <a:spLocks/>
          </p:cNvSpPr>
          <p:nvPr/>
        </p:nvSpPr>
        <p:spPr>
          <a:xfrm>
            <a:off x="6021198" y="1322353"/>
            <a:ext cx="5449552" cy="4322452"/>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None/>
            </a:pPr>
            <a:r>
              <a:rPr lang="en-US" sz="2448" dirty="0">
                <a:solidFill>
                  <a:schemeClr val="tx2">
                    <a:alpha val="99000"/>
                  </a:schemeClr>
                </a:solidFill>
                <a:latin typeface="+mj-lt"/>
              </a:rPr>
              <a:t>Active directory direct import</a:t>
            </a:r>
          </a:p>
          <a:p>
            <a:pPr marL="0" lvl="1" indent="0">
              <a:lnSpc>
                <a:spcPct val="100000"/>
              </a:lnSpc>
              <a:spcBef>
                <a:spcPts val="0"/>
              </a:spcBef>
              <a:spcAft>
                <a:spcPts val="1224"/>
              </a:spcAft>
              <a:buNone/>
              <a:tabLst/>
            </a:pPr>
            <a:r>
              <a:rPr lang="en-US" sz="1836" dirty="0"/>
              <a:t>Active directory forest with multiple domains, </a:t>
            </a:r>
            <a:br>
              <a:rPr lang="en-US" sz="1836" dirty="0"/>
            </a:br>
            <a:r>
              <a:rPr lang="en-US" sz="1836" dirty="0"/>
              <a:t>one connection per domain</a:t>
            </a:r>
          </a:p>
          <a:p>
            <a:pPr marL="0" lvl="1" indent="0">
              <a:lnSpc>
                <a:spcPct val="100000"/>
              </a:lnSpc>
              <a:spcBef>
                <a:spcPts val="0"/>
              </a:spcBef>
              <a:spcAft>
                <a:spcPts val="1224"/>
              </a:spcAft>
              <a:buNone/>
              <a:tabLst/>
            </a:pPr>
            <a:r>
              <a:rPr lang="en-US" sz="1836" dirty="0"/>
              <a:t>Selection of </a:t>
            </a:r>
            <a:r>
              <a:rPr lang="en-US" sz="1836" dirty="0" err="1"/>
              <a:t>ous</a:t>
            </a:r>
            <a:r>
              <a:rPr lang="en-US" sz="1836" dirty="0"/>
              <a:t> from which to import</a:t>
            </a:r>
          </a:p>
          <a:p>
            <a:pPr marL="0" lvl="1" indent="0">
              <a:lnSpc>
                <a:spcPct val="100000"/>
              </a:lnSpc>
              <a:spcBef>
                <a:spcPts val="0"/>
              </a:spcBef>
              <a:spcAft>
                <a:spcPts val="1224"/>
              </a:spcAft>
              <a:buNone/>
              <a:tabLst/>
            </a:pPr>
            <a:r>
              <a:rPr lang="en-US" sz="1836" dirty="0"/>
              <a:t>Import user and group objects</a:t>
            </a:r>
          </a:p>
          <a:p>
            <a:pPr marL="0" lvl="1" indent="0">
              <a:lnSpc>
                <a:spcPct val="100000"/>
              </a:lnSpc>
              <a:spcBef>
                <a:spcPts val="0"/>
              </a:spcBef>
              <a:spcAft>
                <a:spcPts val="1224"/>
              </a:spcAft>
              <a:buNone/>
              <a:tabLst/>
            </a:pPr>
            <a:r>
              <a:rPr lang="en-US" sz="1836" dirty="0"/>
              <a:t>Simple text-filters written in LDAP syntax</a:t>
            </a:r>
          </a:p>
          <a:p>
            <a:pPr marL="0" lvl="1" indent="0">
              <a:lnSpc>
                <a:spcPct val="100000"/>
              </a:lnSpc>
              <a:spcBef>
                <a:spcPts val="0"/>
              </a:spcBef>
              <a:spcAft>
                <a:spcPts val="1224"/>
              </a:spcAft>
              <a:buNone/>
              <a:tabLst/>
            </a:pPr>
            <a:r>
              <a:rPr lang="en-US" sz="1836" dirty="0"/>
              <a:t>Full and incremental import</a:t>
            </a:r>
          </a:p>
          <a:p>
            <a:pPr marL="0" lvl="1" indent="0">
              <a:lnSpc>
                <a:spcPct val="100000"/>
              </a:lnSpc>
              <a:spcBef>
                <a:spcPts val="0"/>
              </a:spcBef>
              <a:spcAft>
                <a:spcPts val="1224"/>
              </a:spcAft>
              <a:buNone/>
              <a:tabLst/>
            </a:pPr>
            <a:r>
              <a:rPr lang="en-US" sz="1836" dirty="0"/>
              <a:t>You can switch back between FIM and AD direct</a:t>
            </a:r>
          </a:p>
        </p:txBody>
      </p:sp>
      <p:pic>
        <p:nvPicPr>
          <p:cNvPr id="9" name="Picture 2" descr="C:\Users\wbaer\Desktop\windows live search magnifying glass icon.png"/>
          <p:cNvPicPr>
            <a:picLocks noChangeAspect="1" noChangeArrowheads="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flipH="1">
            <a:off x="895683" y="1435402"/>
            <a:ext cx="946819" cy="108408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bwMode="auto">
          <a:xfrm>
            <a:off x="2502" y="1172055"/>
            <a:ext cx="12431473" cy="4299584"/>
          </a:xfrm>
          <a:prstGeom prst="rect">
            <a:avLst/>
          </a:prstGeom>
          <a:solidFill>
            <a:schemeClr val="bg1">
              <a:alpha val="7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359589" y="2112740"/>
            <a:ext cx="11717299" cy="3835757"/>
          </a:xfrm>
          <a:prstGeom prst="rect">
            <a:avLst/>
          </a:prstGeom>
          <a:ln>
            <a:solidFill>
              <a:schemeClr val="bg1">
                <a:lumMod val="75000"/>
              </a:schemeClr>
            </a:solidFill>
          </a:ln>
          <a:effectLst>
            <a:outerShdw blurRad="50800" dist="38100" dir="2700000" algn="tl" rotWithShape="0">
              <a:prstClr val="black">
                <a:alpha val="15000"/>
              </a:prstClr>
            </a:outerShdw>
          </a:effectLst>
          <a:extLst>
            <a:ext uri="{909E8E84-426E-40DD-AFC4-6F175D3DCCD1}">
              <a14:hiddenFill xmlns:a14="http://schemas.microsoft.com/office/drawing/2010/main">
                <a:solidFill>
                  <a:schemeClr val="accent1"/>
                </a:solidFill>
              </a14:hiddenFill>
            </a:ext>
          </a:extLst>
        </p:spPr>
      </p:pic>
      <p:sp>
        <p:nvSpPr>
          <p:cNvPr id="11" name="Rectangle 10"/>
          <p:cNvSpPr/>
          <p:nvPr/>
        </p:nvSpPr>
        <p:spPr bwMode="auto">
          <a:xfrm>
            <a:off x="359590" y="4616701"/>
            <a:ext cx="11717297" cy="1331796"/>
          </a:xfrm>
          <a:prstGeom prst="rect">
            <a:avLst/>
          </a:prstGeom>
          <a:solidFill>
            <a:schemeClr val="accent1">
              <a:alpha val="2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12" name="TextBox 11"/>
          <p:cNvSpPr txBox="1"/>
          <p:nvPr/>
        </p:nvSpPr>
        <p:spPr>
          <a:xfrm>
            <a:off x="531947" y="6803306"/>
            <a:ext cx="6132760"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6"/>
              </a:rPr>
              <a:t>Overview of the user profile service application in SharePoint Server 2013</a:t>
            </a:r>
            <a:r>
              <a:rPr lang="en-US" sz="918" spc="-71" dirty="0">
                <a:gradFill>
                  <a:gsLst>
                    <a:gs pos="2917">
                      <a:schemeClr val="bg2"/>
                    </a:gs>
                    <a:gs pos="95000">
                      <a:schemeClr val="bg2"/>
                    </a:gs>
                  </a:gsLst>
                  <a:lin ang="5400000" scaled="0"/>
                </a:gradFill>
              </a:rPr>
              <a:t> (</a:t>
            </a:r>
            <a:r>
              <a:rPr lang="en-US" sz="918" spc="-71" dirty="0">
                <a:gradFill>
                  <a:gsLst>
                    <a:gs pos="2917">
                      <a:schemeClr val="bg2"/>
                    </a:gs>
                    <a:gs pos="95000">
                      <a:schemeClr val="bg2"/>
                    </a:gs>
                  </a:gsLst>
                  <a:lin ang="5400000" scaled="0"/>
                </a:gradFill>
                <a:hlinkClick r:id="rId6"/>
              </a:rPr>
              <a:t>http://technet.microsoft.com/en-us/library/ee662538(v=office.15)</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30535911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42" presetClass="path" presetSubtype="0" accel="50000" decel="50000" fill="hold" nodeType="withEffect">
                                  <p:stCondLst>
                                    <p:cond delay="0"/>
                                  </p:stCondLst>
                                  <p:childTnLst>
                                    <p:animMotion origin="layout" path="M 4.56026E-6 2.59259E-6 L -0.26567 -0.18611 " pathEditMode="relative" rAng="0" ptsTypes="AA">
                                      <p:cBhvr>
                                        <p:cTn id="17" dur="1000" spd="-100000" fill="hold"/>
                                        <p:tgtEl>
                                          <p:spTgt spid="10"/>
                                        </p:tgtEl>
                                        <p:attrNameLst>
                                          <p:attrName>ppt_x</p:attrName>
                                          <p:attrName>ppt_y</p:attrName>
                                        </p:attrNameLst>
                                      </p:cBhvr>
                                      <p:rCtr x="-13290" y="-9306"/>
                                    </p:animMotion>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467183" y="1320017"/>
            <a:ext cx="5289790" cy="3609367"/>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lstStyle/>
          <a:p>
            <a:r>
              <a:rPr lang="fr-FR" dirty="0"/>
              <a:t>U</a:t>
            </a:r>
            <a:r>
              <a:rPr lang="fr-FR" dirty="0" smtClean="0"/>
              <a:t>ser </a:t>
            </a:r>
            <a:r>
              <a:rPr lang="fr-FR" dirty="0"/>
              <a:t>P</a:t>
            </a:r>
            <a:r>
              <a:rPr lang="fr-FR" dirty="0" smtClean="0"/>
              <a:t>rofile </a:t>
            </a:r>
            <a:r>
              <a:rPr lang="fr-FR" dirty="0"/>
              <a:t>R</a:t>
            </a:r>
            <a:r>
              <a:rPr lang="fr-FR" dirty="0" smtClean="0"/>
              <a:t>eplication </a:t>
            </a:r>
            <a:r>
              <a:rPr lang="fr-FR" dirty="0"/>
              <a:t>E</a:t>
            </a:r>
            <a:r>
              <a:rPr lang="fr-FR" dirty="0" smtClean="0"/>
              <a:t>ngine</a:t>
            </a:r>
            <a:endParaRPr lang="en-US" dirty="0"/>
          </a:p>
        </p:txBody>
      </p:sp>
      <p:sp>
        <p:nvSpPr>
          <p:cNvPr id="7" name="Text Placeholder 2"/>
          <p:cNvSpPr txBox="1">
            <a:spLocks/>
          </p:cNvSpPr>
          <p:nvPr/>
        </p:nvSpPr>
        <p:spPr>
          <a:xfrm>
            <a:off x="6759706" y="1320017"/>
            <a:ext cx="5449552" cy="4322452"/>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1224"/>
              </a:spcAft>
              <a:buNone/>
            </a:pPr>
            <a:r>
              <a:rPr lang="fr-FR" sz="2448" dirty="0">
                <a:solidFill>
                  <a:schemeClr val="tx2">
                    <a:alpha val="99000"/>
                  </a:schemeClr>
                </a:solidFill>
                <a:latin typeface="+mj-lt"/>
              </a:rPr>
              <a:t>Native User Profile Replication Engine</a:t>
            </a:r>
          </a:p>
        </p:txBody>
      </p:sp>
      <p:grpSp>
        <p:nvGrpSpPr>
          <p:cNvPr id="2" name="Group 1"/>
          <p:cNvGrpSpPr/>
          <p:nvPr/>
        </p:nvGrpSpPr>
        <p:grpSpPr>
          <a:xfrm>
            <a:off x="467183" y="1320016"/>
            <a:ext cx="5289790" cy="3609368"/>
            <a:chOff x="3336323" y="1420085"/>
            <a:chExt cx="5717514" cy="3901215"/>
          </a:xfrm>
        </p:grpSpPr>
        <p:sp>
          <p:nvSpPr>
            <p:cNvPr id="5" name="Rectangle 4"/>
            <p:cNvSpPr/>
            <p:nvPr/>
          </p:nvSpPr>
          <p:spPr bwMode="auto">
            <a:xfrm>
              <a:off x="3336323" y="1420085"/>
              <a:ext cx="5717514" cy="3901215"/>
            </a:xfrm>
            <a:prstGeom prst="rect">
              <a:avLst/>
            </a:prstGeom>
            <a:solidFill>
              <a:schemeClr val="bg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3" name="Straight Connector 2"/>
            <p:cNvCxnSpPr/>
            <p:nvPr/>
          </p:nvCxnSpPr>
          <p:spPr>
            <a:xfrm>
              <a:off x="3336323" y="1420085"/>
              <a:ext cx="5717514" cy="3901215"/>
            </a:xfrm>
            <a:prstGeom prst="line">
              <a:avLst/>
            </a:prstGeom>
            <a:ln w="76200" cap="sq">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Text Placeholder 2"/>
          <p:cNvSpPr txBox="1">
            <a:spLocks/>
          </p:cNvSpPr>
          <p:nvPr/>
        </p:nvSpPr>
        <p:spPr>
          <a:xfrm>
            <a:off x="6780291" y="1942923"/>
            <a:ext cx="5449552" cy="668531"/>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0"/>
              </a:spcBef>
              <a:spcAft>
                <a:spcPts val="1224"/>
              </a:spcAft>
              <a:buNone/>
              <a:tabLst/>
            </a:pPr>
            <a:r>
              <a:rPr lang="en-US" sz="1836" dirty="0">
                <a:solidFill>
                  <a:schemeClr val="tx1"/>
                </a:solidFill>
                <a:latin typeface="+mj-lt"/>
              </a:rPr>
              <a:t>No longer shipped as an Administration </a:t>
            </a:r>
            <a:br>
              <a:rPr lang="en-US" sz="1836" dirty="0">
                <a:solidFill>
                  <a:schemeClr val="tx1"/>
                </a:solidFill>
                <a:latin typeface="+mj-lt"/>
              </a:rPr>
            </a:br>
            <a:r>
              <a:rPr lang="en-US" sz="1836" dirty="0">
                <a:solidFill>
                  <a:schemeClr val="tx1"/>
                </a:solidFill>
                <a:latin typeface="+mj-lt"/>
              </a:rPr>
              <a:t>Toolkit component </a:t>
            </a:r>
          </a:p>
        </p:txBody>
      </p:sp>
    </p:spTree>
    <p:extLst>
      <p:ext uri="{BB962C8B-B14F-4D97-AF65-F5344CB8AC3E}">
        <p14:creationId xmlns:p14="http://schemas.microsoft.com/office/powerpoint/2010/main" val="304159119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42" presetClass="exit" presetSubtype="0" fill="hold" nodeType="withEffect">
                                  <p:stCondLst>
                                    <p:cond delay="0"/>
                                  </p:stCondLst>
                                  <p:childTnLst>
                                    <p:animEffect transition="out" filter="fade">
                                      <p:cBhvr>
                                        <p:cTn id="17" dur="1000"/>
                                        <p:tgtEl>
                                          <p:spTgt spid="2"/>
                                        </p:tgtEl>
                                      </p:cBhvr>
                                    </p:animEffect>
                                    <p:anim calcmode="lin" valueType="num">
                                      <p:cBhvr>
                                        <p:cTn id="18" dur="1000"/>
                                        <p:tgtEl>
                                          <p:spTgt spid="2"/>
                                        </p:tgtEl>
                                        <p:attrNameLst>
                                          <p:attrName>ppt_x</p:attrName>
                                        </p:attrNameLst>
                                      </p:cBhvr>
                                      <p:tavLst>
                                        <p:tav tm="0">
                                          <p:val>
                                            <p:strVal val="ppt_x"/>
                                          </p:val>
                                        </p:tav>
                                        <p:tav tm="100000">
                                          <p:val>
                                            <p:strVal val="ppt_x"/>
                                          </p:val>
                                        </p:tav>
                                      </p:tavLst>
                                    </p:anim>
                                    <p:anim calcmode="lin" valueType="num">
                                      <p:cBhvr>
                                        <p:cTn id="19" dur="1000"/>
                                        <p:tgtEl>
                                          <p:spTgt spid="2"/>
                                        </p:tgtEl>
                                        <p:attrNameLst>
                                          <p:attrName>ppt_y</p:attrName>
                                        </p:attrNameLst>
                                      </p:cBhvr>
                                      <p:tavLst>
                                        <p:tav tm="0">
                                          <p:val>
                                            <p:strVal val="ppt_y"/>
                                          </p:val>
                                        </p:tav>
                                        <p:tav tm="100000">
                                          <p:val>
                                            <p:strVal val="ppt_y+.1"/>
                                          </p:val>
                                        </p:tav>
                                      </p:tavLst>
                                    </p:anim>
                                    <p:set>
                                      <p:cBhvr>
                                        <p:cTn id="20" dur="1" fill="hold">
                                          <p:stCondLst>
                                            <p:cond delay="999"/>
                                          </p:stCondLst>
                                        </p:cTn>
                                        <p:tgtEl>
                                          <p:spTgt spid="2"/>
                                        </p:tgtEl>
                                        <p:attrNameLst>
                                          <p:attrName>style.visibility</p:attrName>
                                        </p:attrNameLst>
                                      </p:cBhvr>
                                      <p:to>
                                        <p:strVal val="hidden"/>
                                      </p:to>
                                    </p:set>
                                  </p:childTnLst>
                                </p:cTn>
                              </p:par>
                              <p:par>
                                <p:cTn id="21" presetID="42" presetClass="exit" presetSubtype="0" fill="hold" nodeType="withEffect">
                                  <p:stCondLst>
                                    <p:cond delay="0"/>
                                  </p:stCondLst>
                                  <p:childTnLst>
                                    <p:animEffect transition="out" filter="fade">
                                      <p:cBhvr>
                                        <p:cTn id="22" dur="1000"/>
                                        <p:tgtEl>
                                          <p:spTgt spid="10"/>
                                        </p:tgtEl>
                                      </p:cBhvr>
                                    </p:animEffect>
                                    <p:anim calcmode="lin" valueType="num">
                                      <p:cBhvr>
                                        <p:cTn id="23" dur="1000"/>
                                        <p:tgtEl>
                                          <p:spTgt spid="10"/>
                                        </p:tgtEl>
                                        <p:attrNameLst>
                                          <p:attrName>ppt_x</p:attrName>
                                        </p:attrNameLst>
                                      </p:cBhvr>
                                      <p:tavLst>
                                        <p:tav tm="0">
                                          <p:val>
                                            <p:strVal val="ppt_x"/>
                                          </p:val>
                                        </p:tav>
                                        <p:tav tm="100000">
                                          <p:val>
                                            <p:strVal val="ppt_x"/>
                                          </p:val>
                                        </p:tav>
                                      </p:tavLst>
                                    </p:anim>
                                    <p:anim calcmode="lin" valueType="num">
                                      <p:cBhvr>
                                        <p:cTn id="24" dur="1000"/>
                                        <p:tgtEl>
                                          <p:spTgt spid="10"/>
                                        </p:tgtEl>
                                        <p:attrNameLst>
                                          <p:attrName>ppt_y</p:attrName>
                                        </p:attrNameLst>
                                      </p:cBhvr>
                                      <p:tavLst>
                                        <p:tav tm="0">
                                          <p:val>
                                            <p:strVal val="ppt_y"/>
                                          </p:val>
                                        </p:tav>
                                        <p:tav tm="100000">
                                          <p:val>
                                            <p:strVal val="ppt_y+.1"/>
                                          </p:val>
                                        </p:tav>
                                      </p:tavLst>
                                    </p:anim>
                                    <p:set>
                                      <p:cBhvr>
                                        <p:cTn id="25"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6217428" y="1476621"/>
            <a:ext cx="5785161" cy="3268636"/>
          </a:xfrm>
          <a:prstGeom prst="rect">
            <a:avLst/>
          </a:prstGeom>
        </p:spPr>
      </p:pic>
      <p:sp>
        <p:nvSpPr>
          <p:cNvPr id="2" name="Title 1"/>
          <p:cNvSpPr>
            <a:spLocks noGrp="1"/>
          </p:cNvSpPr>
          <p:nvPr>
            <p:ph type="title"/>
          </p:nvPr>
        </p:nvSpPr>
        <p:spPr/>
        <p:txBody>
          <a:bodyPr/>
          <a:lstStyle/>
          <a:p>
            <a:r>
              <a:rPr lang="en-US" smtClean="0"/>
              <a:t>My Sites and Social Data</a:t>
            </a:r>
            <a:endParaRPr lang="en-US" dirty="0"/>
          </a:p>
        </p:txBody>
      </p:sp>
      <p:sp>
        <p:nvSpPr>
          <p:cNvPr id="7" name="Text Placeholder 6"/>
          <p:cNvSpPr>
            <a:spLocks noGrp="1"/>
          </p:cNvSpPr>
          <p:nvPr>
            <p:ph type="body" sz="quarter" idx="10"/>
          </p:nvPr>
        </p:nvSpPr>
        <p:spPr>
          <a:xfrm>
            <a:off x="274639" y="1212849"/>
            <a:ext cx="5486399" cy="5478423"/>
          </a:xfrm>
        </p:spPr>
        <p:txBody>
          <a:bodyPr/>
          <a:lstStyle/>
          <a:p>
            <a:r>
              <a:rPr lang="en-US" sz="3200" dirty="0" smtClean="0"/>
              <a:t>Social data stored in content databases </a:t>
            </a:r>
            <a:br>
              <a:rPr lang="en-US" sz="3200" dirty="0" smtClean="0"/>
            </a:br>
            <a:r>
              <a:rPr lang="en-US" sz="3200" dirty="0" smtClean="0"/>
              <a:t>versus social database</a:t>
            </a:r>
          </a:p>
          <a:p>
            <a:pPr lvl="1"/>
            <a:r>
              <a:rPr lang="en-US" sz="1800" dirty="0" smtClean="0"/>
              <a:t>Social feeds come out of the </a:t>
            </a:r>
            <a:br>
              <a:rPr lang="en-US" sz="1800" dirty="0" smtClean="0"/>
            </a:br>
            <a:r>
              <a:rPr lang="en-US" sz="1800" dirty="0" smtClean="0"/>
              <a:t>content database(s) for My Sites</a:t>
            </a:r>
          </a:p>
          <a:p>
            <a:pPr lvl="1"/>
            <a:r>
              <a:rPr lang="en-US" sz="1800" dirty="0" smtClean="0"/>
              <a:t>Improves scale and resiliency for social features</a:t>
            </a:r>
          </a:p>
          <a:p>
            <a:pPr lvl="1"/>
            <a:r>
              <a:rPr lang="en-US" sz="1800" dirty="0" smtClean="0"/>
              <a:t>Mitigates issues surrounding I/O constraints versus </a:t>
            </a:r>
            <a:br>
              <a:rPr lang="en-US" sz="1800" dirty="0" smtClean="0"/>
            </a:br>
            <a:r>
              <a:rPr lang="en-US" sz="1800" dirty="0" smtClean="0"/>
              <a:t>single social database in SharePoint 2010</a:t>
            </a:r>
          </a:p>
          <a:p>
            <a:r>
              <a:rPr lang="en-US" sz="3200" dirty="0" smtClean="0"/>
              <a:t>My Sites required for some social features</a:t>
            </a:r>
          </a:p>
          <a:p>
            <a:pPr lvl="1"/>
            <a:r>
              <a:rPr lang="en-US" sz="1800" dirty="0" smtClean="0"/>
              <a:t>Newsfeed</a:t>
            </a:r>
          </a:p>
          <a:p>
            <a:pPr lvl="1"/>
            <a:r>
              <a:rPr lang="en-US" sz="1800" dirty="0" smtClean="0"/>
              <a:t>Following</a:t>
            </a:r>
          </a:p>
          <a:p>
            <a:pPr lvl="1"/>
            <a:r>
              <a:rPr lang="en-US" sz="1800" dirty="0" smtClean="0"/>
              <a:t>Social Tags and Notes</a:t>
            </a:r>
          </a:p>
          <a:p>
            <a:endParaRPr lang="en-US" sz="3200" dirty="0"/>
          </a:p>
        </p:txBody>
      </p:sp>
      <p:sp>
        <p:nvSpPr>
          <p:cNvPr id="4" name="Text Placeholder 2"/>
          <p:cNvSpPr txBox="1">
            <a:spLocks/>
          </p:cNvSpPr>
          <p:nvPr/>
        </p:nvSpPr>
        <p:spPr>
          <a:xfrm>
            <a:off x="468802" y="1376144"/>
            <a:ext cx="10193873" cy="4322452"/>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1224"/>
              </a:spcBef>
              <a:buNone/>
              <a:tabLst/>
            </a:pPr>
            <a:endParaRPr lang="en-US" sz="2448" dirty="0">
              <a:solidFill>
                <a:schemeClr val="accent3">
                  <a:alpha val="99000"/>
                </a:schemeClr>
              </a:solidFill>
              <a:latin typeface="+mj-lt"/>
            </a:endParaRPr>
          </a:p>
        </p:txBody>
      </p:sp>
    </p:spTree>
    <p:extLst>
      <p:ext uri="{BB962C8B-B14F-4D97-AF65-F5344CB8AC3E}">
        <p14:creationId xmlns:p14="http://schemas.microsoft.com/office/powerpoint/2010/main" val="2766301630"/>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5930681" y="3097484"/>
            <a:ext cx="2765119" cy="13221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r>
              <a:rPr lang="en-US" sz="2040">
                <a:solidFill>
                  <a:schemeClr val="tx1">
                    <a:alpha val="99000"/>
                  </a:schemeClr>
                </a:solidFill>
              </a:rPr>
              <a:t>On-premise</a:t>
            </a:r>
          </a:p>
        </p:txBody>
      </p:sp>
      <p:sp>
        <p:nvSpPr>
          <p:cNvPr id="35" name="Rectangle 34"/>
          <p:cNvSpPr/>
          <p:nvPr/>
        </p:nvSpPr>
        <p:spPr>
          <a:xfrm>
            <a:off x="8812205" y="3097484"/>
            <a:ext cx="2765120" cy="1322167"/>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r>
              <a:rPr lang="en-US" sz="2040">
                <a:solidFill>
                  <a:schemeClr val="tx1">
                    <a:alpha val="99000"/>
                  </a:schemeClr>
                </a:solidFill>
              </a:rPr>
              <a:t>Office 365</a:t>
            </a:r>
          </a:p>
        </p:txBody>
      </p:sp>
      <p:sp>
        <p:nvSpPr>
          <p:cNvPr id="4" name="Title 3"/>
          <p:cNvSpPr>
            <a:spLocks noGrp="1"/>
          </p:cNvSpPr>
          <p:nvPr>
            <p:ph type="title"/>
          </p:nvPr>
        </p:nvSpPr>
        <p:spPr/>
        <p:txBody>
          <a:bodyPr/>
          <a:lstStyle/>
          <a:p>
            <a:r>
              <a:rPr lang="en-US" smtClean="0"/>
              <a:t>App Management Service</a:t>
            </a:r>
            <a:endParaRPr lang="en-US" dirty="0"/>
          </a:p>
        </p:txBody>
      </p:sp>
      <p:sp>
        <p:nvSpPr>
          <p:cNvPr id="7" name="Text Placeholder 6"/>
          <p:cNvSpPr>
            <a:spLocks noGrp="1"/>
          </p:cNvSpPr>
          <p:nvPr>
            <p:ph type="body" sz="quarter" idx="10"/>
          </p:nvPr>
        </p:nvSpPr>
        <p:spPr>
          <a:xfrm>
            <a:off x="274639" y="1212849"/>
            <a:ext cx="5486399" cy="4992136"/>
          </a:xfrm>
        </p:spPr>
        <p:txBody>
          <a:bodyPr/>
          <a:lstStyle/>
          <a:p>
            <a:r>
              <a:rPr lang="en-US" dirty="0"/>
              <a:t>Provides Market Place and Corporate Catalog Services</a:t>
            </a:r>
          </a:p>
          <a:p>
            <a:r>
              <a:rPr lang="en-US" dirty="0"/>
              <a:t>Marketplace </a:t>
            </a:r>
          </a:p>
          <a:p>
            <a:pPr lvl="1"/>
            <a:r>
              <a:rPr lang="en-US" dirty="0"/>
              <a:t>Public</a:t>
            </a:r>
          </a:p>
          <a:p>
            <a:pPr lvl="1"/>
            <a:r>
              <a:rPr lang="en-US" dirty="0"/>
              <a:t>Microsoft managed</a:t>
            </a:r>
          </a:p>
          <a:p>
            <a:r>
              <a:rPr lang="en-US" dirty="0"/>
              <a:t>Corporate Catalog</a:t>
            </a:r>
          </a:p>
          <a:p>
            <a:pPr lvl="1"/>
            <a:r>
              <a:rPr lang="en-US" dirty="0"/>
              <a:t>Private</a:t>
            </a:r>
          </a:p>
          <a:p>
            <a:pPr lvl="1"/>
            <a:r>
              <a:rPr lang="en-US" dirty="0"/>
              <a:t>IT managed</a:t>
            </a:r>
          </a:p>
          <a:p>
            <a:endParaRPr lang="en-US" dirty="0"/>
          </a:p>
        </p:txBody>
      </p:sp>
      <p:sp>
        <p:nvSpPr>
          <p:cNvPr id="27" name="Rectangle 26"/>
          <p:cNvSpPr/>
          <p:nvPr/>
        </p:nvSpPr>
        <p:spPr>
          <a:xfrm>
            <a:off x="5930681" y="1307394"/>
            <a:ext cx="2765119" cy="9729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r>
              <a:rPr lang="en-US" sz="2040">
                <a:solidFill>
                  <a:schemeClr val="lt1">
                    <a:alpha val="99000"/>
                  </a:schemeClr>
                </a:solidFill>
              </a:rPr>
              <a:t>Market Place</a:t>
            </a:r>
          </a:p>
        </p:txBody>
      </p:sp>
      <p:sp>
        <p:nvSpPr>
          <p:cNvPr id="33" name="Rectangle 32"/>
          <p:cNvSpPr/>
          <p:nvPr/>
        </p:nvSpPr>
        <p:spPr>
          <a:xfrm>
            <a:off x="9289532" y="889666"/>
            <a:ext cx="2741907" cy="972952"/>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endParaRPr lang="en-US" sz="2040">
              <a:solidFill>
                <a:schemeClr val="lt1">
                  <a:alpha val="99000"/>
                </a:schemeClr>
              </a:solidFill>
            </a:endParaRPr>
          </a:p>
        </p:txBody>
      </p:sp>
      <p:sp>
        <p:nvSpPr>
          <p:cNvPr id="32" name="Rectangle 31"/>
          <p:cNvSpPr/>
          <p:nvPr/>
        </p:nvSpPr>
        <p:spPr>
          <a:xfrm>
            <a:off x="9062475" y="1098530"/>
            <a:ext cx="2741907" cy="972952"/>
          </a:xfrm>
          <a:prstGeom prst="rect">
            <a:avLst/>
          </a:prstGeom>
          <a:solidFill>
            <a:schemeClr val="accent3">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endParaRPr lang="en-US" sz="2040">
              <a:solidFill>
                <a:schemeClr val="lt1">
                  <a:alpha val="99000"/>
                </a:schemeClr>
              </a:solidFill>
            </a:endParaRPr>
          </a:p>
        </p:txBody>
      </p:sp>
      <p:sp>
        <p:nvSpPr>
          <p:cNvPr id="31" name="Rectangle 30"/>
          <p:cNvSpPr/>
          <p:nvPr/>
        </p:nvSpPr>
        <p:spPr>
          <a:xfrm>
            <a:off x="8835418" y="1307394"/>
            <a:ext cx="2741907" cy="97295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r>
              <a:rPr lang="en-US" sz="2040">
                <a:solidFill>
                  <a:schemeClr val="lt1">
                    <a:alpha val="99000"/>
                  </a:schemeClr>
                </a:solidFill>
              </a:rPr>
              <a:t>Corporate Catalog</a:t>
            </a:r>
          </a:p>
        </p:txBody>
      </p:sp>
      <p:sp>
        <p:nvSpPr>
          <p:cNvPr id="39" name="Rectangle 38"/>
          <p:cNvSpPr/>
          <p:nvPr/>
        </p:nvSpPr>
        <p:spPr>
          <a:xfrm>
            <a:off x="10252969" y="4960529"/>
            <a:ext cx="1324357" cy="1324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428">
                <a:solidFill>
                  <a:schemeClr val="tx1">
                    <a:alpha val="99000"/>
                  </a:schemeClr>
                </a:solidFill>
              </a:rPr>
              <a:t>contacts</a:t>
            </a:r>
          </a:p>
        </p:txBody>
      </p:sp>
      <p:sp>
        <p:nvSpPr>
          <p:cNvPr id="40" name="Rectangle 39"/>
          <p:cNvSpPr/>
          <p:nvPr/>
        </p:nvSpPr>
        <p:spPr>
          <a:xfrm>
            <a:off x="5930682" y="4960529"/>
            <a:ext cx="1324357" cy="1324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224">
                <a:solidFill>
                  <a:schemeClr val="tx1">
                    <a:alpha val="99000"/>
                  </a:schemeClr>
                </a:solidFill>
              </a:rPr>
              <a:t>announcements</a:t>
            </a:r>
          </a:p>
        </p:txBody>
      </p:sp>
      <p:sp>
        <p:nvSpPr>
          <p:cNvPr id="42" name="Rectangle 41"/>
          <p:cNvSpPr/>
          <p:nvPr/>
        </p:nvSpPr>
        <p:spPr>
          <a:xfrm>
            <a:off x="5930682" y="4618622"/>
            <a:ext cx="2765119" cy="2484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86521" tIns="93260" bIns="93260" rtlCol="0" anchor="b"/>
          <a:lstStyle/>
          <a:p>
            <a:r>
              <a:rPr lang="en-US" sz="1632" dirty="0">
                <a:solidFill>
                  <a:schemeClr val="tx2">
                    <a:alpha val="99000"/>
                  </a:schemeClr>
                </a:solidFill>
              </a:rPr>
              <a:t>Apps you can add</a:t>
            </a:r>
          </a:p>
        </p:txBody>
      </p:sp>
      <p:grpSp>
        <p:nvGrpSpPr>
          <p:cNvPr id="5" name="Group 4"/>
          <p:cNvGrpSpPr/>
          <p:nvPr/>
        </p:nvGrpSpPr>
        <p:grpSpPr>
          <a:xfrm>
            <a:off x="8812206" y="4960529"/>
            <a:ext cx="1324357" cy="1324297"/>
            <a:chOff x="8445802" y="5439205"/>
            <a:chExt cx="1298507" cy="1298448"/>
          </a:xfrm>
          <a:solidFill>
            <a:schemeClr val="accent1"/>
          </a:solidFill>
        </p:grpSpPr>
        <p:sp>
          <p:nvSpPr>
            <p:cNvPr id="38" name="Rectangle 37"/>
            <p:cNvSpPr/>
            <p:nvPr/>
          </p:nvSpPr>
          <p:spPr>
            <a:xfrm>
              <a:off x="8445802" y="5439205"/>
              <a:ext cx="1298507"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428">
                  <a:solidFill>
                    <a:schemeClr val="tx1">
                      <a:alpha val="99000"/>
                    </a:schemeClr>
                  </a:solidFill>
                </a:rPr>
                <a:t>calendar</a:t>
              </a:r>
            </a:p>
          </p:txBody>
        </p:sp>
        <p:pic>
          <p:nvPicPr>
            <p:cNvPr id="43" name="Picture 48" descr="C:\Users\sakuu\Documents\Ballmer MGX 2011\Tile Icons\Calendar Engine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
            <a:xfrm>
              <a:off x="8954019" y="5681419"/>
              <a:ext cx="510672" cy="539274"/>
            </a:xfrm>
            <a:prstGeom prst="rect">
              <a:avLst/>
            </a:prstGeom>
            <a:grpFill/>
            <a:ln>
              <a:noFill/>
            </a:ln>
            <a:extLst/>
          </p:spPr>
        </p:pic>
      </p:grpSp>
      <p:sp>
        <p:nvSpPr>
          <p:cNvPr id="44" name="Freeform 35"/>
          <p:cNvSpPr>
            <a:spLocks noEditPoints="1"/>
          </p:cNvSpPr>
          <p:nvPr/>
        </p:nvSpPr>
        <p:spPr bwMode="black">
          <a:xfrm>
            <a:off x="10605493" y="5207566"/>
            <a:ext cx="619307" cy="627107"/>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sp>
        <p:nvSpPr>
          <p:cNvPr id="45" name="Freeform 64"/>
          <p:cNvSpPr>
            <a:spLocks noEditPoints="1"/>
          </p:cNvSpPr>
          <p:nvPr/>
        </p:nvSpPr>
        <p:spPr bwMode="black">
          <a:xfrm>
            <a:off x="6345289" y="5325495"/>
            <a:ext cx="495141" cy="380268"/>
          </a:xfrm>
          <a:custGeom>
            <a:avLst/>
            <a:gdLst>
              <a:gd name="T0" fmla="*/ 12 w 221"/>
              <a:gd name="T1" fmla="*/ 104 h 170"/>
              <a:gd name="T2" fmla="*/ 6 w 221"/>
              <a:gd name="T3" fmla="*/ 103 h 170"/>
              <a:gd name="T4" fmla="*/ 2 w 221"/>
              <a:gd name="T5" fmla="*/ 108 h 170"/>
              <a:gd name="T6" fmla="*/ 10 w 221"/>
              <a:gd name="T7" fmla="*/ 141 h 170"/>
              <a:gd name="T8" fmla="*/ 16 w 221"/>
              <a:gd name="T9" fmla="*/ 143 h 170"/>
              <a:gd name="T10" fmla="*/ 21 w 221"/>
              <a:gd name="T11" fmla="*/ 139 h 170"/>
              <a:gd name="T12" fmla="*/ 12 w 221"/>
              <a:gd name="T13" fmla="*/ 104 h 170"/>
              <a:gd name="T14" fmla="*/ 185 w 221"/>
              <a:gd name="T15" fmla="*/ 8 h 170"/>
              <a:gd name="T16" fmla="*/ 219 w 221"/>
              <a:gd name="T17" fmla="*/ 136 h 170"/>
              <a:gd name="T18" fmla="*/ 209 w 221"/>
              <a:gd name="T19" fmla="*/ 139 h 170"/>
              <a:gd name="T20" fmla="*/ 175 w 221"/>
              <a:gd name="T21" fmla="*/ 10 h 170"/>
              <a:gd name="T22" fmla="*/ 185 w 221"/>
              <a:gd name="T23" fmla="*/ 8 h 170"/>
              <a:gd name="T24" fmla="*/ 104 w 221"/>
              <a:gd name="T25" fmla="*/ 170 h 170"/>
              <a:gd name="T26" fmla="*/ 85 w 221"/>
              <a:gd name="T27" fmla="*/ 170 h 170"/>
              <a:gd name="T28" fmla="*/ 63 w 221"/>
              <a:gd name="T29" fmla="*/ 143 h 170"/>
              <a:gd name="T30" fmla="*/ 73 w 221"/>
              <a:gd name="T31" fmla="*/ 143 h 170"/>
              <a:gd name="T32" fmla="*/ 85 w 221"/>
              <a:gd name="T33" fmla="*/ 157 h 170"/>
              <a:gd name="T34" fmla="*/ 104 w 221"/>
              <a:gd name="T35" fmla="*/ 157 h 170"/>
              <a:gd name="T36" fmla="*/ 116 w 221"/>
              <a:gd name="T37" fmla="*/ 143 h 170"/>
              <a:gd name="T38" fmla="*/ 128 w 221"/>
              <a:gd name="T39" fmla="*/ 143 h 170"/>
              <a:gd name="T40" fmla="*/ 104 w 221"/>
              <a:gd name="T41" fmla="*/ 170 h 170"/>
              <a:gd name="T42" fmla="*/ 18 w 221"/>
              <a:gd name="T43" fmla="*/ 102 h 170"/>
              <a:gd name="T44" fmla="*/ 168 w 221"/>
              <a:gd name="T45" fmla="*/ 16 h 170"/>
              <a:gd name="T46" fmla="*/ 172 w 221"/>
              <a:gd name="T47" fmla="*/ 30 h 170"/>
              <a:gd name="T48" fmla="*/ 20 w 221"/>
              <a:gd name="T49" fmla="*/ 109 h 170"/>
              <a:gd name="T50" fmla="*/ 18 w 221"/>
              <a:gd name="T51" fmla="*/ 102 h 170"/>
              <a:gd name="T52" fmla="*/ 185 w 221"/>
              <a:gd name="T53" fmla="*/ 79 h 170"/>
              <a:gd name="T54" fmla="*/ 201 w 221"/>
              <a:gd name="T55" fmla="*/ 137 h 170"/>
              <a:gd name="T56" fmla="*/ 28 w 221"/>
              <a:gd name="T57" fmla="*/ 138 h 170"/>
              <a:gd name="T58" fmla="*/ 24 w 221"/>
              <a:gd name="T59" fmla="*/ 122 h 170"/>
              <a:gd name="T60" fmla="*/ 185 w 221"/>
              <a:gd name="T61" fmla="*/ 7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1" h="170">
                <a:moveTo>
                  <a:pt x="12" y="104"/>
                </a:moveTo>
                <a:cubicBezTo>
                  <a:pt x="6" y="103"/>
                  <a:pt x="6" y="103"/>
                  <a:pt x="6" y="103"/>
                </a:cubicBezTo>
                <a:cubicBezTo>
                  <a:pt x="3" y="103"/>
                  <a:pt x="0" y="104"/>
                  <a:pt x="2" y="108"/>
                </a:cubicBezTo>
                <a:cubicBezTo>
                  <a:pt x="10" y="141"/>
                  <a:pt x="10" y="141"/>
                  <a:pt x="10" y="141"/>
                </a:cubicBezTo>
                <a:cubicBezTo>
                  <a:pt x="12" y="145"/>
                  <a:pt x="14" y="144"/>
                  <a:pt x="16" y="143"/>
                </a:cubicBezTo>
                <a:cubicBezTo>
                  <a:pt x="21" y="139"/>
                  <a:pt x="21" y="139"/>
                  <a:pt x="21" y="139"/>
                </a:cubicBezTo>
                <a:cubicBezTo>
                  <a:pt x="12" y="104"/>
                  <a:pt x="12" y="104"/>
                  <a:pt x="12" y="104"/>
                </a:cubicBezTo>
                <a:close/>
                <a:moveTo>
                  <a:pt x="185" y="8"/>
                </a:moveTo>
                <a:cubicBezTo>
                  <a:pt x="219" y="136"/>
                  <a:pt x="219" y="136"/>
                  <a:pt x="219" y="136"/>
                </a:cubicBezTo>
                <a:cubicBezTo>
                  <a:pt x="221" y="143"/>
                  <a:pt x="211" y="146"/>
                  <a:pt x="209" y="139"/>
                </a:cubicBezTo>
                <a:cubicBezTo>
                  <a:pt x="175" y="10"/>
                  <a:pt x="175" y="10"/>
                  <a:pt x="175" y="10"/>
                </a:cubicBezTo>
                <a:cubicBezTo>
                  <a:pt x="173" y="3"/>
                  <a:pt x="183" y="0"/>
                  <a:pt x="185" y="8"/>
                </a:cubicBezTo>
                <a:close/>
                <a:moveTo>
                  <a:pt x="104" y="170"/>
                </a:moveTo>
                <a:cubicBezTo>
                  <a:pt x="85" y="170"/>
                  <a:pt x="85" y="170"/>
                  <a:pt x="85" y="170"/>
                </a:cubicBezTo>
                <a:cubicBezTo>
                  <a:pt x="69" y="170"/>
                  <a:pt x="62" y="156"/>
                  <a:pt x="63" y="143"/>
                </a:cubicBezTo>
                <a:cubicBezTo>
                  <a:pt x="73" y="143"/>
                  <a:pt x="73" y="143"/>
                  <a:pt x="73" y="143"/>
                </a:cubicBezTo>
                <a:cubicBezTo>
                  <a:pt x="73" y="150"/>
                  <a:pt x="77" y="157"/>
                  <a:pt x="85" y="157"/>
                </a:cubicBezTo>
                <a:cubicBezTo>
                  <a:pt x="104" y="157"/>
                  <a:pt x="104" y="157"/>
                  <a:pt x="104" y="157"/>
                </a:cubicBezTo>
                <a:cubicBezTo>
                  <a:pt x="112" y="157"/>
                  <a:pt x="116" y="150"/>
                  <a:pt x="116" y="143"/>
                </a:cubicBezTo>
                <a:cubicBezTo>
                  <a:pt x="128" y="143"/>
                  <a:pt x="128" y="143"/>
                  <a:pt x="128" y="143"/>
                </a:cubicBezTo>
                <a:cubicBezTo>
                  <a:pt x="128" y="156"/>
                  <a:pt x="120" y="170"/>
                  <a:pt x="104" y="170"/>
                </a:cubicBezTo>
                <a:close/>
                <a:moveTo>
                  <a:pt x="18" y="102"/>
                </a:moveTo>
                <a:cubicBezTo>
                  <a:pt x="168" y="16"/>
                  <a:pt x="168" y="16"/>
                  <a:pt x="168" y="16"/>
                </a:cubicBezTo>
                <a:cubicBezTo>
                  <a:pt x="172" y="30"/>
                  <a:pt x="172" y="30"/>
                  <a:pt x="172" y="30"/>
                </a:cubicBezTo>
                <a:cubicBezTo>
                  <a:pt x="20" y="109"/>
                  <a:pt x="20" y="109"/>
                  <a:pt x="20" y="109"/>
                </a:cubicBezTo>
                <a:cubicBezTo>
                  <a:pt x="18" y="102"/>
                  <a:pt x="18" y="102"/>
                  <a:pt x="18" y="102"/>
                </a:cubicBezTo>
                <a:close/>
                <a:moveTo>
                  <a:pt x="185" y="79"/>
                </a:moveTo>
                <a:cubicBezTo>
                  <a:pt x="201" y="137"/>
                  <a:pt x="201" y="137"/>
                  <a:pt x="201" y="137"/>
                </a:cubicBezTo>
                <a:cubicBezTo>
                  <a:pt x="28" y="138"/>
                  <a:pt x="28" y="138"/>
                  <a:pt x="28" y="138"/>
                </a:cubicBezTo>
                <a:cubicBezTo>
                  <a:pt x="24" y="122"/>
                  <a:pt x="24" y="122"/>
                  <a:pt x="24" y="122"/>
                </a:cubicBezTo>
                <a:cubicBezTo>
                  <a:pt x="185" y="79"/>
                  <a:pt x="185" y="79"/>
                  <a:pt x="185" y="79"/>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endParaRPr lang="en-US" sz="1632"/>
          </a:p>
        </p:txBody>
      </p:sp>
      <p:grpSp>
        <p:nvGrpSpPr>
          <p:cNvPr id="2" name="Group 1"/>
          <p:cNvGrpSpPr/>
          <p:nvPr/>
        </p:nvGrpSpPr>
        <p:grpSpPr>
          <a:xfrm>
            <a:off x="7371444" y="4960529"/>
            <a:ext cx="1324357" cy="1324297"/>
            <a:chOff x="7033162" y="5006071"/>
            <a:chExt cx="1298507" cy="1298448"/>
          </a:xfrm>
          <a:solidFill>
            <a:schemeClr val="accent1"/>
          </a:solidFill>
        </p:grpSpPr>
        <p:sp>
          <p:nvSpPr>
            <p:cNvPr id="41" name="Rectangle 40"/>
            <p:cNvSpPr/>
            <p:nvPr/>
          </p:nvSpPr>
          <p:spPr>
            <a:xfrm>
              <a:off x="7033162" y="5006071"/>
              <a:ext cx="1298507"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428">
                  <a:solidFill>
                    <a:schemeClr val="tx1">
                      <a:alpha val="99000"/>
                    </a:schemeClr>
                  </a:solidFill>
                </a:rPr>
                <a:t>asset library</a:t>
              </a:r>
            </a:p>
          </p:txBody>
        </p:sp>
        <p:pic>
          <p:nvPicPr>
            <p:cNvPr id="46" name="Picture 7" descr="\\MAGNUM\Projects\Microsoft\Cloud Power FY12\Design\Icons\PNGs\Repair.png"/>
            <p:cNvPicPr>
              <a:picLocks noChangeAspect="1" noChangeArrowheads="1"/>
            </p:cNvPicPr>
            <p:nvPr/>
          </p:nvPicPr>
          <p:blipFill>
            <a:blip r:embed="rId4" cstate="print">
              <a:lum bright="100000"/>
            </a:blip>
            <a:srcRect/>
            <a:stretch>
              <a:fillRect/>
            </a:stretch>
          </p:blipFill>
          <p:spPr bwMode="auto">
            <a:xfrm>
              <a:off x="7348522" y="5245028"/>
              <a:ext cx="667786" cy="667786"/>
            </a:xfrm>
            <a:prstGeom prst="rect">
              <a:avLst/>
            </a:prstGeom>
            <a:grpFill/>
            <a:ln>
              <a:noFill/>
            </a:ln>
          </p:spPr>
        </p:pic>
      </p:grpSp>
      <p:grpSp>
        <p:nvGrpSpPr>
          <p:cNvPr id="3" name="Group 2"/>
          <p:cNvGrpSpPr/>
          <p:nvPr/>
        </p:nvGrpSpPr>
        <p:grpSpPr>
          <a:xfrm>
            <a:off x="6969633" y="2326141"/>
            <a:ext cx="687212" cy="687181"/>
            <a:chOff x="10641457" y="2856237"/>
            <a:chExt cx="673798" cy="673768"/>
          </a:xfrm>
          <a:solidFill>
            <a:schemeClr val="accent1"/>
          </a:solidFill>
        </p:grpSpPr>
        <p:sp>
          <p:nvSpPr>
            <p:cNvPr id="47" name="Rectangle 46"/>
            <p:cNvSpPr/>
            <p:nvPr/>
          </p:nvSpPr>
          <p:spPr>
            <a:xfrm>
              <a:off x="10641457" y="2856237"/>
              <a:ext cx="673798" cy="673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endParaRPr lang="en-US" sz="1224">
                <a:solidFill>
                  <a:schemeClr val="bg1">
                    <a:alpha val="99000"/>
                  </a:schemeClr>
                </a:solidFill>
              </a:endParaRPr>
            </a:p>
          </p:txBody>
        </p:sp>
        <p:pic>
          <p:nvPicPr>
            <p:cNvPr id="49" name="Picture 48" descr="C:\Users\sakuu\Documents\Ballmer MGX 2011\Tile Icons\Calendar Engine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black">
            <a:xfrm>
              <a:off x="10786409" y="2990423"/>
              <a:ext cx="383895" cy="405396"/>
            </a:xfrm>
            <a:prstGeom prst="rect">
              <a:avLst/>
            </a:prstGeom>
            <a:grpFill/>
            <a:ln>
              <a:noFill/>
            </a:ln>
            <a:extLst/>
          </p:spPr>
        </p:pic>
      </p:grpSp>
      <p:grpSp>
        <p:nvGrpSpPr>
          <p:cNvPr id="23" name="Group 22"/>
          <p:cNvGrpSpPr/>
          <p:nvPr/>
        </p:nvGrpSpPr>
        <p:grpSpPr>
          <a:xfrm>
            <a:off x="9862766" y="2326141"/>
            <a:ext cx="687212" cy="687181"/>
            <a:chOff x="7033162" y="5006071"/>
            <a:chExt cx="1298507" cy="1298448"/>
          </a:xfrm>
          <a:solidFill>
            <a:schemeClr val="accent1"/>
          </a:solidFill>
        </p:grpSpPr>
        <p:sp>
          <p:nvSpPr>
            <p:cNvPr id="24" name="Rectangle 23"/>
            <p:cNvSpPr/>
            <p:nvPr/>
          </p:nvSpPr>
          <p:spPr>
            <a:xfrm>
              <a:off x="7033162" y="5006071"/>
              <a:ext cx="1298507" cy="1298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endParaRPr lang="en-US" sz="1224">
                <a:solidFill>
                  <a:schemeClr val="bg1">
                    <a:alpha val="99000"/>
                  </a:schemeClr>
                </a:solidFill>
              </a:endParaRPr>
            </a:p>
          </p:txBody>
        </p:sp>
        <p:pic>
          <p:nvPicPr>
            <p:cNvPr id="25" name="Picture 7" descr="\\MAGNUM\Projects\Microsoft\Cloud Power FY12\Design\Icons\PNGs\Repair.png"/>
            <p:cNvPicPr>
              <a:picLocks noChangeAspect="1" noChangeArrowheads="1"/>
            </p:cNvPicPr>
            <p:nvPr/>
          </p:nvPicPr>
          <p:blipFill>
            <a:blip r:embed="rId4" cstate="print">
              <a:lum bright="100000"/>
            </a:blip>
            <a:srcRect/>
            <a:stretch>
              <a:fillRect/>
            </a:stretch>
          </p:blipFill>
          <p:spPr bwMode="auto">
            <a:xfrm>
              <a:off x="7188753" y="5166857"/>
              <a:ext cx="976875" cy="976874"/>
            </a:xfrm>
            <a:prstGeom prst="rect">
              <a:avLst/>
            </a:prstGeom>
            <a:grpFill/>
            <a:ln>
              <a:noFill/>
            </a:ln>
          </p:spPr>
        </p:pic>
      </p:grpSp>
    </p:spTree>
    <p:extLst>
      <p:ext uri="{BB962C8B-B14F-4D97-AF65-F5344CB8AC3E}">
        <p14:creationId xmlns:p14="http://schemas.microsoft.com/office/powerpoint/2010/main" val="7510731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35" presetClass="path" presetSubtype="0" accel="50000" decel="50000" fill="hold" nodeType="afterEffect">
                                  <p:stCondLst>
                                    <p:cond delay="0"/>
                                  </p:stCondLst>
                                  <p:childTnLst>
                                    <p:animMotion origin="layout" path="M -2.51595E-6 7.40741E-7 L -0.30759 0.12384 " pathEditMode="relative" rAng="0" ptsTypes="AA">
                                      <p:cBhvr>
                                        <p:cTn id="14" dur="1250" fill="hold"/>
                                        <p:tgtEl>
                                          <p:spTgt spid="23"/>
                                        </p:tgtEl>
                                        <p:attrNameLst>
                                          <p:attrName>ppt_x</p:attrName>
                                          <p:attrName>ppt_y</p:attrName>
                                        </p:attrNameLst>
                                      </p:cBhvr>
                                      <p:rCtr x="-15380" y="6181"/>
                                    </p:animMotion>
                                  </p:childTnLst>
                                </p:cTn>
                              </p:par>
                            </p:childTnLst>
                          </p:cTn>
                        </p:par>
                        <p:par>
                          <p:cTn id="15" fill="hold">
                            <p:stCondLst>
                              <p:cond delay="2250"/>
                            </p:stCondLst>
                            <p:childTnLst>
                              <p:par>
                                <p:cTn id="16" presetID="10" presetClass="exit" presetSubtype="0" fill="hold" nodeType="afterEffect">
                                  <p:stCondLst>
                                    <p:cond delay="0"/>
                                  </p:stCondLst>
                                  <p:childTnLst>
                                    <p:animEffect transition="out" filter="fade">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750"/>
                            </p:stCondLst>
                            <p:childTnLst>
                              <p:par>
                                <p:cTn id="23" presetID="35" presetClass="path" presetSubtype="0" accel="50000" decel="50000" fill="hold" nodeType="afterEffect">
                                  <p:stCondLst>
                                    <p:cond delay="0"/>
                                  </p:stCondLst>
                                  <p:childTnLst>
                                    <p:animMotion origin="layout" path="M 1.0056E-6 -3.84544E-6 L -0.01342 0.12333 " pathEditMode="relative" rAng="0" ptsTypes="AA">
                                      <p:cBhvr>
                                        <p:cTn id="24" dur="1250" fill="hold"/>
                                        <p:tgtEl>
                                          <p:spTgt spid="3"/>
                                        </p:tgtEl>
                                        <p:attrNameLst>
                                          <p:attrName>ppt_x</p:attrName>
                                          <p:attrName>ppt_y</p:attrName>
                                        </p:attrNameLst>
                                      </p:cBhvr>
                                      <p:rCtr x="-677" y="61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Business Connectivity Services</a:t>
            </a:r>
            <a:endParaRPr lang="en-US" dirty="0"/>
          </a:p>
        </p:txBody>
      </p:sp>
      <p:sp>
        <p:nvSpPr>
          <p:cNvPr id="6" name="Text Placeholder 5"/>
          <p:cNvSpPr>
            <a:spLocks noGrp="1"/>
          </p:cNvSpPr>
          <p:nvPr>
            <p:ph type="body" sz="quarter" idx="10"/>
          </p:nvPr>
        </p:nvSpPr>
        <p:spPr/>
        <p:txBody>
          <a:bodyPr/>
          <a:lstStyle/>
          <a:p>
            <a:r>
              <a:rPr lang="en-US" dirty="0" err="1" smtClean="0"/>
              <a:t>OData</a:t>
            </a:r>
            <a:r>
              <a:rPr lang="en-US" dirty="0" smtClean="0"/>
              <a:t> support</a:t>
            </a:r>
          </a:p>
          <a:p>
            <a:pPr lvl="1"/>
            <a:r>
              <a:rPr lang="en-US" dirty="0" smtClean="0"/>
              <a:t>Support for Open Data (</a:t>
            </a:r>
            <a:r>
              <a:rPr lang="en-US" dirty="0" err="1" smtClean="0"/>
              <a:t>OData</a:t>
            </a:r>
            <a:r>
              <a:rPr lang="en-US" dirty="0" smtClean="0"/>
              <a:t>) BDC connections, data connections for Windows Communication Framework, Microsoft SQL Server, and .NET assemblies</a:t>
            </a:r>
          </a:p>
          <a:p>
            <a:r>
              <a:rPr lang="en-US" dirty="0" smtClean="0"/>
              <a:t>Support for SharePoint Apps</a:t>
            </a:r>
          </a:p>
          <a:p>
            <a:r>
              <a:rPr lang="en-US" dirty="0" smtClean="0"/>
              <a:t>New App-Scoped BDC Models</a:t>
            </a:r>
          </a:p>
          <a:p>
            <a:r>
              <a:rPr lang="en-US" dirty="0" smtClean="0"/>
              <a:t>External list enhancements</a:t>
            </a:r>
            <a:endParaRPr lang="en-US" dirty="0"/>
          </a:p>
        </p:txBody>
      </p:sp>
      <p:sp>
        <p:nvSpPr>
          <p:cNvPr id="14" name="Rectangle 13"/>
          <p:cNvSpPr/>
          <p:nvPr/>
        </p:nvSpPr>
        <p:spPr bwMode="auto">
          <a:xfrm>
            <a:off x="5433143" y="1481639"/>
            <a:ext cx="7012693" cy="551288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6" name="Rectangle 15"/>
          <p:cNvSpPr/>
          <p:nvPr/>
        </p:nvSpPr>
        <p:spPr>
          <a:xfrm>
            <a:off x="5720292" y="2815829"/>
            <a:ext cx="699453" cy="699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latin typeface="Segoe UI" pitchFamily="34" charset="0"/>
              <a:ea typeface="Segoe UI" pitchFamily="34" charset="0"/>
              <a:cs typeface="Segoe UI" pitchFamily="34" charset="0"/>
            </a:endParaRPr>
          </a:p>
        </p:txBody>
      </p:sp>
      <p:sp>
        <p:nvSpPr>
          <p:cNvPr id="30" name="Rectangle 29"/>
          <p:cNvSpPr/>
          <p:nvPr/>
        </p:nvSpPr>
        <p:spPr>
          <a:xfrm>
            <a:off x="10455474" y="1832880"/>
            <a:ext cx="1709773" cy="4894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latin typeface="Segoe UI" pitchFamily="34" charset="0"/>
              <a:ea typeface="Segoe UI" pitchFamily="34" charset="0"/>
              <a:cs typeface="Segoe UI" pitchFamily="34" charset="0"/>
            </a:endParaRPr>
          </a:p>
        </p:txBody>
      </p:sp>
      <p:sp>
        <p:nvSpPr>
          <p:cNvPr id="31" name="Rectangle 30"/>
          <p:cNvSpPr/>
          <p:nvPr/>
        </p:nvSpPr>
        <p:spPr>
          <a:xfrm>
            <a:off x="7111122" y="4530579"/>
            <a:ext cx="1243471" cy="794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latin typeface="Segoe UI" pitchFamily="34" charset="0"/>
                <a:ea typeface="Segoe UI" pitchFamily="34" charset="0"/>
                <a:cs typeface="Segoe UI" pitchFamily="34" charset="0"/>
              </a:rPr>
              <a:t>Business Connectivity Services</a:t>
            </a:r>
          </a:p>
        </p:txBody>
      </p:sp>
      <p:sp>
        <p:nvSpPr>
          <p:cNvPr id="32" name="Rectangle 31"/>
          <p:cNvSpPr/>
          <p:nvPr/>
        </p:nvSpPr>
        <p:spPr>
          <a:xfrm>
            <a:off x="8510027" y="4530579"/>
            <a:ext cx="1243471" cy="7944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28" dirty="0">
                <a:latin typeface="Segoe UI" pitchFamily="34" charset="0"/>
                <a:ea typeface="Segoe UI" pitchFamily="34" charset="0"/>
                <a:cs typeface="Segoe UI" pitchFamily="34" charset="0"/>
              </a:rPr>
              <a:t>Secure Store Service</a:t>
            </a:r>
          </a:p>
        </p:txBody>
      </p:sp>
      <p:sp>
        <p:nvSpPr>
          <p:cNvPr id="33" name="Flowchart: Magnetic Disk 32"/>
          <p:cNvSpPr/>
          <p:nvPr/>
        </p:nvSpPr>
        <p:spPr>
          <a:xfrm>
            <a:off x="7324844" y="5901195"/>
            <a:ext cx="816028" cy="680023"/>
          </a:xfrm>
          <a:prstGeom prst="flowChartMagneticDisk">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latin typeface="Segoe UI" pitchFamily="34" charset="0"/>
                <a:ea typeface="Segoe UI" pitchFamily="34" charset="0"/>
                <a:cs typeface="Segoe UI" pitchFamily="34" charset="0"/>
              </a:rPr>
              <a:t>Metadata</a:t>
            </a:r>
          </a:p>
        </p:txBody>
      </p:sp>
      <p:sp>
        <p:nvSpPr>
          <p:cNvPr id="34" name="Flowchart: Magnetic Disk 33"/>
          <p:cNvSpPr/>
          <p:nvPr/>
        </p:nvSpPr>
        <p:spPr>
          <a:xfrm>
            <a:off x="8723749" y="5901195"/>
            <a:ext cx="816028" cy="680023"/>
          </a:xfrm>
          <a:prstGeom prst="flowChartMagneticDisk">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18" dirty="0">
                <a:latin typeface="Segoe UI" pitchFamily="34" charset="0"/>
                <a:ea typeface="Segoe UI" pitchFamily="34" charset="0"/>
                <a:cs typeface="Segoe UI" pitchFamily="34" charset="0"/>
              </a:rPr>
              <a:t>Secure Store</a:t>
            </a:r>
          </a:p>
        </p:txBody>
      </p:sp>
      <p:sp>
        <p:nvSpPr>
          <p:cNvPr id="35" name="TextBox 34"/>
          <p:cNvSpPr txBox="1"/>
          <p:nvPr/>
        </p:nvSpPr>
        <p:spPr>
          <a:xfrm>
            <a:off x="7033405" y="4168766"/>
            <a:ext cx="2797810" cy="224114"/>
          </a:xfrm>
          <a:prstGeom prst="rect">
            <a:avLst/>
          </a:prstGeom>
          <a:noFill/>
        </p:spPr>
        <p:txBody>
          <a:bodyPr wrap="square" lIns="0" tIns="0" rIns="0" bIns="0" rtlCol="0">
            <a:spAutoFit/>
          </a:bodyPr>
          <a:lstStyle/>
          <a:p>
            <a:r>
              <a:rPr lang="en-US" sz="1428" spc="-71" dirty="0">
                <a:gradFill>
                  <a:gsLst>
                    <a:gs pos="2917">
                      <a:schemeClr val="tx1"/>
                    </a:gs>
                    <a:gs pos="30000">
                      <a:schemeClr val="tx1"/>
                    </a:gs>
                  </a:gsLst>
                  <a:lin ang="5400000" scaled="0"/>
                </a:gradFill>
              </a:rPr>
              <a:t>Application Server</a:t>
            </a:r>
          </a:p>
        </p:txBody>
      </p:sp>
      <p:sp>
        <p:nvSpPr>
          <p:cNvPr id="36" name="TextBox 35"/>
          <p:cNvSpPr txBox="1"/>
          <p:nvPr/>
        </p:nvSpPr>
        <p:spPr>
          <a:xfrm>
            <a:off x="7033405" y="5481453"/>
            <a:ext cx="2797810" cy="224114"/>
          </a:xfrm>
          <a:prstGeom prst="rect">
            <a:avLst/>
          </a:prstGeom>
          <a:noFill/>
        </p:spPr>
        <p:txBody>
          <a:bodyPr wrap="square" lIns="0" tIns="0" rIns="0" bIns="0" rtlCol="0">
            <a:spAutoFit/>
          </a:bodyPr>
          <a:lstStyle/>
          <a:p>
            <a:r>
              <a:rPr lang="en-US" sz="1428" spc="-71" dirty="0">
                <a:gradFill>
                  <a:gsLst>
                    <a:gs pos="2917">
                      <a:schemeClr val="tx1"/>
                    </a:gs>
                    <a:gs pos="30000">
                      <a:schemeClr val="tx1"/>
                    </a:gs>
                  </a:gsLst>
                  <a:lin ang="5400000" scaled="0"/>
                </a:gradFill>
              </a:rPr>
              <a:t>Database Server</a:t>
            </a:r>
          </a:p>
        </p:txBody>
      </p:sp>
      <p:cxnSp>
        <p:nvCxnSpPr>
          <p:cNvPr id="37" name="Elbow Connector 36"/>
          <p:cNvCxnSpPr>
            <a:stCxn id="31" idx="1"/>
            <a:endCxn id="33" idx="2"/>
          </p:cNvCxnSpPr>
          <p:nvPr/>
        </p:nvCxnSpPr>
        <p:spPr>
          <a:xfrm rot="10800000" flipH="1" flipV="1">
            <a:off x="7111122" y="4927819"/>
            <a:ext cx="213722" cy="1313388"/>
          </a:xfrm>
          <a:prstGeom prst="bentConnector3">
            <a:avLst>
              <a:gd name="adj1" fmla="val -109091"/>
            </a:avLst>
          </a:prstGeom>
          <a:ln>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37"/>
          <p:cNvCxnSpPr>
            <a:stCxn id="32" idx="3"/>
            <a:endCxn id="34" idx="4"/>
          </p:cNvCxnSpPr>
          <p:nvPr/>
        </p:nvCxnSpPr>
        <p:spPr>
          <a:xfrm flipH="1">
            <a:off x="9539776" y="4927819"/>
            <a:ext cx="213722" cy="1313388"/>
          </a:xfrm>
          <a:prstGeom prst="bentConnector3">
            <a:avLst>
              <a:gd name="adj1" fmla="val -109091"/>
            </a:avLst>
          </a:prstGeom>
          <a:ln>
            <a:solidFill>
              <a:schemeClr val="tx1"/>
            </a:solidFill>
            <a:prstDash val="sysDash"/>
            <a:headEnd type="none"/>
            <a:tailEnd type="arrow"/>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bwMode="auto">
          <a:xfrm>
            <a:off x="8419265" y="3117624"/>
            <a:ext cx="1332291" cy="90907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Metadata Cache</a:t>
            </a:r>
          </a:p>
        </p:txBody>
      </p:sp>
      <p:sp>
        <p:nvSpPr>
          <p:cNvPr id="40" name="TextBox 39"/>
          <p:cNvSpPr txBox="1"/>
          <p:nvPr/>
        </p:nvSpPr>
        <p:spPr>
          <a:xfrm>
            <a:off x="8419265" y="3123801"/>
            <a:ext cx="1332291" cy="176114"/>
          </a:xfrm>
          <a:prstGeom prst="rect">
            <a:avLst/>
          </a:prstGeom>
          <a:noFill/>
        </p:spPr>
        <p:txBody>
          <a:bodyPr wrap="square" lIns="0" tIns="0" rIns="0" bIns="0" rtlCol="0">
            <a:spAutoFit/>
          </a:bodyPr>
          <a:lstStyle/>
          <a:p>
            <a:pPr algn="ctr"/>
            <a:r>
              <a:rPr lang="en-US" sz="1122" spc="-71" dirty="0"/>
              <a:t>BDC Runtime</a:t>
            </a:r>
          </a:p>
        </p:txBody>
      </p:sp>
      <p:cxnSp>
        <p:nvCxnSpPr>
          <p:cNvPr id="41" name="Elbow Connector 40"/>
          <p:cNvCxnSpPr>
            <a:stCxn id="39" idx="3"/>
            <a:endCxn id="30" idx="1"/>
          </p:cNvCxnSpPr>
          <p:nvPr/>
        </p:nvCxnSpPr>
        <p:spPr>
          <a:xfrm>
            <a:off x="9751556" y="3572161"/>
            <a:ext cx="703918" cy="707749"/>
          </a:xfrm>
          <a:prstGeom prst="bentConnector3">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bwMode="auto">
          <a:xfrm>
            <a:off x="7545088" y="3123801"/>
            <a:ext cx="484469" cy="909072"/>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solidFill>
                <a:schemeClr val="tx1"/>
              </a:solidFill>
            </a:endParaRPr>
          </a:p>
        </p:txBody>
      </p:sp>
      <p:sp>
        <p:nvSpPr>
          <p:cNvPr id="43" name="TextBox 42"/>
          <p:cNvSpPr txBox="1"/>
          <p:nvPr/>
        </p:nvSpPr>
        <p:spPr>
          <a:xfrm rot="16200000">
            <a:off x="7463446" y="3476092"/>
            <a:ext cx="647753" cy="192135"/>
          </a:xfrm>
          <a:prstGeom prst="rect">
            <a:avLst/>
          </a:prstGeom>
          <a:noFill/>
        </p:spPr>
        <p:txBody>
          <a:bodyPr wrap="none" lIns="0" tIns="0" rIns="0" bIns="0" rtlCol="0">
            <a:spAutoFit/>
          </a:bodyPr>
          <a:lstStyle/>
          <a:p>
            <a:r>
              <a:rPr lang="en-US" sz="1224" spc="-71" dirty="0"/>
              <a:t>Client SSO</a:t>
            </a:r>
          </a:p>
        </p:txBody>
      </p:sp>
      <p:cxnSp>
        <p:nvCxnSpPr>
          <p:cNvPr id="44" name="Elbow Connector 43"/>
          <p:cNvCxnSpPr>
            <a:stCxn id="16" idx="3"/>
            <a:endCxn id="42" idx="1"/>
          </p:cNvCxnSpPr>
          <p:nvPr/>
        </p:nvCxnSpPr>
        <p:spPr>
          <a:xfrm>
            <a:off x="6419746" y="3165556"/>
            <a:ext cx="1125342" cy="412782"/>
          </a:xfrm>
          <a:prstGeom prst="bentConnector3">
            <a:avLst/>
          </a:prstGeom>
          <a:ln>
            <a:solidFill>
              <a:schemeClr val="tx2"/>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5" name="Freeform 44"/>
          <p:cNvSpPr>
            <a:spLocks noEditPoints="1"/>
          </p:cNvSpPr>
          <p:nvPr/>
        </p:nvSpPr>
        <p:spPr bwMode="black">
          <a:xfrm>
            <a:off x="5849231" y="2028967"/>
            <a:ext cx="441575" cy="30810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tx2">
              <a:lumMod val="60000"/>
              <a:lumOff val="40000"/>
            </a:schemeClr>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defTabSz="755481"/>
            <a:endParaRPr lang="en-US" sz="1836" spc="-124" dirty="0">
              <a:solidFill>
                <a:schemeClr val="tx1">
                  <a:lumMod val="50000"/>
                </a:schemeClr>
              </a:solidFill>
              <a:latin typeface="Segoe Light" pitchFamily="34" charset="0"/>
            </a:endParaRPr>
          </a:p>
        </p:txBody>
      </p:sp>
      <p:grpSp>
        <p:nvGrpSpPr>
          <p:cNvPr id="4" name="Group 3"/>
          <p:cNvGrpSpPr/>
          <p:nvPr/>
        </p:nvGrpSpPr>
        <p:grpSpPr>
          <a:xfrm>
            <a:off x="8087592" y="2315399"/>
            <a:ext cx="777435" cy="541003"/>
            <a:chOff x="7900969" y="1772490"/>
            <a:chExt cx="762260" cy="530443"/>
          </a:xfrm>
        </p:grpSpPr>
        <p:sp>
          <p:nvSpPr>
            <p:cNvPr id="47" name="Freeform 46"/>
            <p:cNvSpPr>
              <a:spLocks noEditPoints="1"/>
            </p:cNvSpPr>
            <p:nvPr/>
          </p:nvSpPr>
          <p:spPr bwMode="black">
            <a:xfrm>
              <a:off x="8133500" y="1772490"/>
              <a:ext cx="279758" cy="183025"/>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chemeClr val="tx2">
                <a:lumMod val="60000"/>
                <a:lumOff val="40000"/>
              </a:schemeClr>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a:p>
          </p:txBody>
        </p:sp>
        <p:sp>
          <p:nvSpPr>
            <p:cNvPr id="48" name="TextBox 47"/>
            <p:cNvSpPr txBox="1"/>
            <p:nvPr/>
          </p:nvSpPr>
          <p:spPr>
            <a:xfrm>
              <a:off x="7900969" y="2114548"/>
              <a:ext cx="762260" cy="188385"/>
            </a:xfrm>
            <a:prstGeom prst="rect">
              <a:avLst/>
            </a:prstGeom>
            <a:noFill/>
          </p:spPr>
          <p:txBody>
            <a:bodyPr wrap="none" lIns="0" tIns="0" rIns="0" bIns="0" rtlCol="0">
              <a:spAutoFit/>
            </a:bodyPr>
            <a:lstStyle/>
            <a:p>
              <a:r>
                <a:rPr lang="en-US" sz="1224" spc="-71" dirty="0">
                  <a:gradFill>
                    <a:gsLst>
                      <a:gs pos="2917">
                        <a:schemeClr val="tx1"/>
                      </a:gs>
                      <a:gs pos="30000">
                        <a:schemeClr val="tx1"/>
                      </a:gs>
                    </a:gsLst>
                    <a:lin ang="5400000" scaled="0"/>
                  </a:gradFill>
                </a:rPr>
                <a:t>External Lists</a:t>
              </a:r>
            </a:p>
          </p:txBody>
        </p:sp>
      </p:grpSp>
      <p:grpSp>
        <p:nvGrpSpPr>
          <p:cNvPr id="5" name="Group 4"/>
          <p:cNvGrpSpPr/>
          <p:nvPr/>
        </p:nvGrpSpPr>
        <p:grpSpPr>
          <a:xfrm>
            <a:off x="9133865" y="2260325"/>
            <a:ext cx="633039" cy="595262"/>
            <a:chOff x="8926819" y="1718491"/>
            <a:chExt cx="620683" cy="583643"/>
          </a:xfrm>
        </p:grpSpPr>
        <p:sp>
          <p:nvSpPr>
            <p:cNvPr id="46" name="Freeform 45"/>
            <p:cNvSpPr>
              <a:spLocks noEditPoints="1"/>
            </p:cNvSpPr>
            <p:nvPr/>
          </p:nvSpPr>
          <p:spPr bwMode="black">
            <a:xfrm>
              <a:off x="9091743" y="1718491"/>
              <a:ext cx="316495" cy="271971"/>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chemeClr val="tx2">
                <a:lumMod val="60000"/>
                <a:lumOff val="40000"/>
              </a:schemeClr>
            </a:solidFill>
            <a:ln>
              <a:noFill/>
            </a:ln>
            <a:extLst/>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836"/>
            </a:p>
          </p:txBody>
        </p:sp>
        <p:sp>
          <p:nvSpPr>
            <p:cNvPr id="49" name="TextBox 48"/>
            <p:cNvSpPr txBox="1"/>
            <p:nvPr/>
          </p:nvSpPr>
          <p:spPr>
            <a:xfrm>
              <a:off x="8926819" y="2113749"/>
              <a:ext cx="620683" cy="188385"/>
            </a:xfrm>
            <a:prstGeom prst="rect">
              <a:avLst/>
            </a:prstGeom>
            <a:noFill/>
          </p:spPr>
          <p:txBody>
            <a:bodyPr wrap="none" lIns="0" tIns="0" rIns="0" bIns="0" rtlCol="0">
              <a:spAutoFit/>
            </a:bodyPr>
            <a:lstStyle/>
            <a:p>
              <a:r>
                <a:rPr lang="en-US" sz="1224" spc="-71" dirty="0">
                  <a:gradFill>
                    <a:gsLst>
                      <a:gs pos="2917">
                        <a:schemeClr val="tx1"/>
                      </a:gs>
                      <a:gs pos="30000">
                        <a:schemeClr val="tx1"/>
                      </a:gs>
                    </a:gsLst>
                    <a:lin ang="5400000" scaled="0"/>
                  </a:gradFill>
                </a:rPr>
                <a:t>Web Parts</a:t>
              </a:r>
            </a:p>
          </p:txBody>
        </p:sp>
      </p:grpSp>
      <p:grpSp>
        <p:nvGrpSpPr>
          <p:cNvPr id="50" name="Group 49"/>
          <p:cNvGrpSpPr/>
          <p:nvPr/>
        </p:nvGrpSpPr>
        <p:grpSpPr>
          <a:xfrm>
            <a:off x="7271280" y="2260324"/>
            <a:ext cx="362148" cy="596077"/>
            <a:chOff x="7115270" y="1571009"/>
            <a:chExt cx="355079" cy="584442"/>
          </a:xfrm>
        </p:grpSpPr>
        <p:sp>
          <p:nvSpPr>
            <p:cNvPr id="51" name="Freeform 50"/>
            <p:cNvSpPr>
              <a:spLocks noEditPoints="1"/>
            </p:cNvSpPr>
            <p:nvPr/>
          </p:nvSpPr>
          <p:spPr bwMode="black">
            <a:xfrm>
              <a:off x="7115270" y="1571009"/>
              <a:ext cx="355079" cy="343863"/>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chemeClr val="tx2">
                <a:lumMod val="60000"/>
                <a:lumOff val="40000"/>
              </a:schemeClr>
            </a:solidFill>
            <a:ln>
              <a:noFill/>
            </a:ln>
          </p:spPr>
          <p:txBody>
            <a:bodyPr vert="horz" wrap="square" lIns="83943" tIns="41972" rIns="83943" bIns="41972"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p>
          </p:txBody>
        </p:sp>
        <p:sp>
          <p:nvSpPr>
            <p:cNvPr id="52" name="TextBox 51"/>
            <p:cNvSpPr txBox="1"/>
            <p:nvPr/>
          </p:nvSpPr>
          <p:spPr>
            <a:xfrm>
              <a:off x="7138439" y="1967066"/>
              <a:ext cx="317844" cy="188385"/>
            </a:xfrm>
            <a:prstGeom prst="rect">
              <a:avLst/>
            </a:prstGeom>
            <a:noFill/>
          </p:spPr>
          <p:txBody>
            <a:bodyPr wrap="none" lIns="0" tIns="0" rIns="0" bIns="0" rtlCol="0">
              <a:spAutoFit/>
            </a:bodyPr>
            <a:lstStyle/>
            <a:p>
              <a:r>
                <a:rPr lang="en-US" sz="1224" spc="-71" dirty="0">
                  <a:gradFill>
                    <a:gsLst>
                      <a:gs pos="2917">
                        <a:schemeClr val="tx1"/>
                      </a:gs>
                      <a:gs pos="30000">
                        <a:schemeClr val="tx1"/>
                      </a:gs>
                    </a:gsLst>
                    <a:lin ang="5400000" scaled="0"/>
                  </a:gradFill>
                </a:rPr>
                <a:t>Apps</a:t>
              </a:r>
            </a:p>
          </p:txBody>
        </p:sp>
      </p:grpSp>
      <p:cxnSp>
        <p:nvCxnSpPr>
          <p:cNvPr id="53" name="Elbow Connector 52"/>
          <p:cNvCxnSpPr>
            <a:stCxn id="31" idx="0"/>
            <a:endCxn id="32" idx="0"/>
          </p:cNvCxnSpPr>
          <p:nvPr/>
        </p:nvCxnSpPr>
        <p:spPr>
          <a:xfrm rot="5400000" flipH="1" flipV="1">
            <a:off x="8432310" y="3831127"/>
            <a:ext cx="12953" cy="1398905"/>
          </a:xfrm>
          <a:prstGeom prst="bentConnector3">
            <a:avLst>
              <a:gd name="adj1" fmla="val 864937"/>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Elbow Connector 53"/>
          <p:cNvCxnSpPr>
            <a:endCxn id="39" idx="2"/>
          </p:cNvCxnSpPr>
          <p:nvPr/>
        </p:nvCxnSpPr>
        <p:spPr>
          <a:xfrm rot="5400000" flipH="1" flipV="1">
            <a:off x="8785424" y="4088513"/>
            <a:ext cx="361803" cy="238172"/>
          </a:xfrm>
          <a:prstGeom prst="bentConnector3">
            <a:avLst>
              <a:gd name="adj1" fmla="val 50000"/>
            </a:avLst>
          </a:prstGeom>
          <a:ln>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5" name="Elbow Connector 54"/>
          <p:cNvCxnSpPr>
            <a:stCxn id="39" idx="1"/>
          </p:cNvCxnSpPr>
          <p:nvPr/>
        </p:nvCxnSpPr>
        <p:spPr>
          <a:xfrm rot="10800000">
            <a:off x="7881495" y="3572160"/>
            <a:ext cx="537772" cy="1"/>
          </a:xfrm>
          <a:prstGeom prst="bentConnector3">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bwMode="auto">
          <a:xfrm>
            <a:off x="10506242" y="2229453"/>
            <a:ext cx="1608237" cy="33912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err="1">
                <a:gradFill>
                  <a:gsLst>
                    <a:gs pos="0">
                      <a:srgbClr val="FFFFFF"/>
                    </a:gs>
                    <a:gs pos="100000">
                      <a:srgbClr val="FFFFFF"/>
                    </a:gs>
                  </a:gsLst>
                  <a:lin ang="5400000" scaled="0"/>
                </a:gradFill>
              </a:rPr>
              <a:t>OData</a:t>
            </a:r>
            <a:endParaRPr lang="en-US" sz="1428" dirty="0">
              <a:gradFill>
                <a:gsLst>
                  <a:gs pos="0">
                    <a:srgbClr val="FFFFFF"/>
                  </a:gs>
                  <a:gs pos="100000">
                    <a:srgbClr val="FFFFFF"/>
                  </a:gs>
                </a:gsLst>
                <a:lin ang="5400000" scaled="0"/>
              </a:gradFill>
            </a:endParaRPr>
          </a:p>
        </p:txBody>
      </p:sp>
      <p:sp>
        <p:nvSpPr>
          <p:cNvPr id="57" name="Rectangle 56"/>
          <p:cNvSpPr/>
          <p:nvPr/>
        </p:nvSpPr>
        <p:spPr bwMode="auto">
          <a:xfrm>
            <a:off x="10507181" y="2646266"/>
            <a:ext cx="1608237" cy="33912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Database</a:t>
            </a:r>
          </a:p>
        </p:txBody>
      </p:sp>
      <p:sp>
        <p:nvSpPr>
          <p:cNvPr id="58" name="Rectangle 57"/>
          <p:cNvSpPr/>
          <p:nvPr/>
        </p:nvSpPr>
        <p:spPr bwMode="auto">
          <a:xfrm>
            <a:off x="10504095" y="3068568"/>
            <a:ext cx="1608237" cy="33912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WCF</a:t>
            </a:r>
          </a:p>
        </p:txBody>
      </p:sp>
      <p:sp>
        <p:nvSpPr>
          <p:cNvPr id="59" name="Rectangle 58"/>
          <p:cNvSpPr/>
          <p:nvPr/>
        </p:nvSpPr>
        <p:spPr bwMode="auto">
          <a:xfrm>
            <a:off x="10507181" y="3477484"/>
            <a:ext cx="1608237" cy="33912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Web Services</a:t>
            </a:r>
          </a:p>
        </p:txBody>
      </p:sp>
      <p:sp>
        <p:nvSpPr>
          <p:cNvPr id="60" name="TextBox 59"/>
          <p:cNvSpPr txBox="1"/>
          <p:nvPr/>
        </p:nvSpPr>
        <p:spPr>
          <a:xfrm>
            <a:off x="5690195" y="2570095"/>
            <a:ext cx="729550" cy="192135"/>
          </a:xfrm>
          <a:prstGeom prst="rect">
            <a:avLst/>
          </a:prstGeom>
          <a:noFill/>
        </p:spPr>
        <p:txBody>
          <a:bodyPr wrap="square" lIns="0" tIns="0" rIns="0" bIns="0" rtlCol="0">
            <a:spAutoFit/>
          </a:bodyPr>
          <a:lstStyle/>
          <a:p>
            <a:pPr algn="ctr"/>
            <a:r>
              <a:rPr lang="en-US" sz="1224" spc="-71" dirty="0">
                <a:gradFill>
                  <a:gsLst>
                    <a:gs pos="2917">
                      <a:schemeClr val="tx1"/>
                    </a:gs>
                    <a:gs pos="30000">
                      <a:schemeClr val="tx1"/>
                    </a:gs>
                  </a:gsLst>
                  <a:lin ang="5400000" scaled="0"/>
                </a:gradFill>
              </a:rPr>
              <a:t>Browser</a:t>
            </a:r>
          </a:p>
        </p:txBody>
      </p:sp>
      <p:sp>
        <p:nvSpPr>
          <p:cNvPr id="61" name="TextBox 60"/>
          <p:cNvSpPr txBox="1"/>
          <p:nvPr/>
        </p:nvSpPr>
        <p:spPr>
          <a:xfrm>
            <a:off x="5705244" y="3561507"/>
            <a:ext cx="729550" cy="192135"/>
          </a:xfrm>
          <a:prstGeom prst="rect">
            <a:avLst/>
          </a:prstGeom>
          <a:noFill/>
        </p:spPr>
        <p:txBody>
          <a:bodyPr wrap="square" lIns="0" tIns="0" rIns="0" bIns="0" rtlCol="0">
            <a:spAutoFit/>
          </a:bodyPr>
          <a:lstStyle/>
          <a:p>
            <a:pPr algn="ctr"/>
            <a:r>
              <a:rPr lang="en-US" sz="1224" spc="-71" dirty="0">
                <a:gradFill>
                  <a:gsLst>
                    <a:gs pos="2917">
                      <a:schemeClr val="tx1"/>
                    </a:gs>
                    <a:gs pos="30000">
                      <a:schemeClr val="tx1"/>
                    </a:gs>
                  </a:gsLst>
                  <a:lin ang="5400000" scaled="0"/>
                </a:gradFill>
              </a:rPr>
              <a:t>Client</a:t>
            </a:r>
          </a:p>
        </p:txBody>
      </p:sp>
      <p:sp>
        <p:nvSpPr>
          <p:cNvPr id="62" name="TextBox 61"/>
          <p:cNvSpPr txBox="1"/>
          <p:nvPr/>
        </p:nvSpPr>
        <p:spPr>
          <a:xfrm>
            <a:off x="7033405" y="1845790"/>
            <a:ext cx="2797810" cy="224114"/>
          </a:xfrm>
          <a:prstGeom prst="rect">
            <a:avLst/>
          </a:prstGeom>
          <a:noFill/>
        </p:spPr>
        <p:txBody>
          <a:bodyPr wrap="square" lIns="0" tIns="0" rIns="0" bIns="0" rtlCol="0">
            <a:spAutoFit/>
          </a:bodyPr>
          <a:lstStyle/>
          <a:p>
            <a:r>
              <a:rPr lang="en-US" sz="1428" spc="-71" dirty="0">
                <a:gradFill>
                  <a:gsLst>
                    <a:gs pos="2917">
                      <a:schemeClr val="tx1"/>
                    </a:gs>
                    <a:gs pos="30000">
                      <a:schemeClr val="tx1"/>
                    </a:gs>
                  </a:gsLst>
                  <a:lin ang="5400000" scaled="0"/>
                </a:gradFill>
              </a:rPr>
              <a:t>Application Server</a:t>
            </a:r>
          </a:p>
        </p:txBody>
      </p:sp>
    </p:spTree>
    <p:extLst>
      <p:ext uri="{BB962C8B-B14F-4D97-AF65-F5344CB8AC3E}">
        <p14:creationId xmlns:p14="http://schemas.microsoft.com/office/powerpoint/2010/main" val="83809209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1000"/>
                                  </p:stCondLst>
                                  <p:childTnLst>
                                    <p:set>
                                      <p:cBhvr rctx="PPT">
                                        <p:cTn id="6" dur="indefinite"/>
                                        <p:tgtEl>
                                          <p:spTgt spid="5"/>
                                        </p:tgtEl>
                                        <p:attrNameLst>
                                          <p:attrName>style.opacity</p:attrName>
                                        </p:attrNameLst>
                                      </p:cBhvr>
                                      <p:to>
                                        <p:strVal val="0.25"/>
                                      </p:to>
                                    </p:set>
                                    <p:animEffect filter="image" prLst="opacity: 0.25">
                                      <p:cBhvr rctx="IE">
                                        <p:cTn id="7" dur="indefinite"/>
                                        <p:tgtEl>
                                          <p:spTgt spid="5"/>
                                        </p:tgtEl>
                                      </p:cBhvr>
                                    </p:animEffect>
                                  </p:childTnLst>
                                </p:cTn>
                              </p:par>
                              <p:par>
                                <p:cTn id="8" presetID="9" presetClass="emph" presetSubtype="0" nodeType="withEffect">
                                  <p:stCondLst>
                                    <p:cond delay="1000"/>
                                  </p:stCondLst>
                                  <p:childTnLst>
                                    <p:set>
                                      <p:cBhvr rctx="PPT">
                                        <p:cTn id="9" dur="indefinite"/>
                                        <p:tgtEl>
                                          <p:spTgt spid="4"/>
                                        </p:tgtEl>
                                        <p:attrNameLst>
                                          <p:attrName>style.opacity</p:attrName>
                                        </p:attrNameLst>
                                      </p:cBhvr>
                                      <p:to>
                                        <p:strVal val="0.25"/>
                                      </p:to>
                                    </p:set>
                                    <p:animEffect filter="image" prLst="opacity: 0.25">
                                      <p:cBhvr rctx="IE">
                                        <p:cTn id="10" dur="indefinite"/>
                                        <p:tgtEl>
                                          <p:spTgt spid="4"/>
                                        </p:tgtEl>
                                      </p:cBhvr>
                                    </p:animEffect>
                                  </p:childTnLst>
                                </p:cTn>
                              </p:par>
                              <p:par>
                                <p:cTn id="11" presetID="9" presetClass="emph" presetSubtype="0" grpId="0" nodeType="withEffect">
                                  <p:stCondLst>
                                    <p:cond delay="1000"/>
                                  </p:stCondLst>
                                  <p:childTnLst>
                                    <p:set>
                                      <p:cBhvr rctx="PPT">
                                        <p:cTn id="12" dur="indefinite"/>
                                        <p:tgtEl>
                                          <p:spTgt spid="57"/>
                                        </p:tgtEl>
                                        <p:attrNameLst>
                                          <p:attrName>style.opacity</p:attrName>
                                        </p:attrNameLst>
                                      </p:cBhvr>
                                      <p:to>
                                        <p:strVal val="0.25"/>
                                      </p:to>
                                    </p:set>
                                    <p:animEffect filter="image" prLst="opacity: 0.25">
                                      <p:cBhvr rctx="IE">
                                        <p:cTn id="13" dur="indefinite"/>
                                        <p:tgtEl>
                                          <p:spTgt spid="57"/>
                                        </p:tgtEl>
                                      </p:cBhvr>
                                    </p:animEffect>
                                  </p:childTnLst>
                                </p:cTn>
                              </p:par>
                              <p:par>
                                <p:cTn id="14" presetID="9" presetClass="emph" presetSubtype="0" grpId="0" nodeType="withEffect">
                                  <p:stCondLst>
                                    <p:cond delay="1000"/>
                                  </p:stCondLst>
                                  <p:childTnLst>
                                    <p:set>
                                      <p:cBhvr rctx="PPT">
                                        <p:cTn id="15" dur="indefinite"/>
                                        <p:tgtEl>
                                          <p:spTgt spid="58"/>
                                        </p:tgtEl>
                                        <p:attrNameLst>
                                          <p:attrName>style.opacity</p:attrName>
                                        </p:attrNameLst>
                                      </p:cBhvr>
                                      <p:to>
                                        <p:strVal val="0.25"/>
                                      </p:to>
                                    </p:set>
                                    <p:animEffect filter="image" prLst="opacity: 0.25">
                                      <p:cBhvr rctx="IE">
                                        <p:cTn id="16" dur="indefinite"/>
                                        <p:tgtEl>
                                          <p:spTgt spid="58"/>
                                        </p:tgtEl>
                                      </p:cBhvr>
                                    </p:animEffect>
                                  </p:childTnLst>
                                </p:cTn>
                              </p:par>
                              <p:par>
                                <p:cTn id="17" presetID="9" presetClass="emph" presetSubtype="0" grpId="0" nodeType="withEffect">
                                  <p:stCondLst>
                                    <p:cond delay="1000"/>
                                  </p:stCondLst>
                                  <p:childTnLst>
                                    <p:set>
                                      <p:cBhvr rctx="PPT">
                                        <p:cTn id="18" dur="indefinite"/>
                                        <p:tgtEl>
                                          <p:spTgt spid="59"/>
                                        </p:tgtEl>
                                        <p:attrNameLst>
                                          <p:attrName>style.opacity</p:attrName>
                                        </p:attrNameLst>
                                      </p:cBhvr>
                                      <p:to>
                                        <p:strVal val="0.25"/>
                                      </p:to>
                                    </p:set>
                                    <p:animEffect filter="image" prLst="opacity: 0.25">
                                      <p:cBhvr rctx="IE">
                                        <p:cTn id="19" dur="indefinite"/>
                                        <p:tgtEl>
                                          <p:spTgt spid="59"/>
                                        </p:tgtEl>
                                      </p:cBhvr>
                                    </p:animEffect>
                                  </p:childTnLst>
                                </p:cTn>
                              </p:par>
                            </p:childTnLst>
                          </p:cTn>
                        </p:par>
                        <p:par>
                          <p:cTn id="20" fill="hold">
                            <p:stCondLst>
                              <p:cond delay="1000"/>
                            </p:stCondLst>
                            <p:childTnLst>
                              <p:par>
                                <p:cTn id="21" presetID="26" presetClass="emph" presetSubtype="0" fill="hold" nodeType="afterEffect">
                                  <p:stCondLst>
                                    <p:cond delay="0"/>
                                  </p:stCondLst>
                                  <p:childTnLst>
                                    <p:animEffect transition="out" filter="fade">
                                      <p:cBhvr>
                                        <p:cTn id="22" dur="500" tmFilter="0, 0; .2, .5; .8, .5; 1, 0"/>
                                        <p:tgtEl>
                                          <p:spTgt spid="50"/>
                                        </p:tgtEl>
                                      </p:cBhvr>
                                    </p:animEffect>
                                    <p:animScale>
                                      <p:cBhvr>
                                        <p:cTn id="23" dur="250" autoRev="1" fill="hold"/>
                                        <p:tgtEl>
                                          <p:spTgt spid="50"/>
                                        </p:tgtEl>
                                      </p:cBhvr>
                                      <p:by x="105000" y="105000"/>
                                    </p:animScale>
                                  </p:childTnLst>
                                </p:cTn>
                              </p:par>
                              <p:par>
                                <p:cTn id="24" presetID="26" presetClass="emph" presetSubtype="0" fill="hold" grpId="0" nodeType="withEffect">
                                  <p:stCondLst>
                                    <p:cond delay="0"/>
                                  </p:stCondLst>
                                  <p:childTnLst>
                                    <p:animEffect transition="out" filter="fade">
                                      <p:cBhvr>
                                        <p:cTn id="25" dur="500" tmFilter="0, 0; .2, .5; .8, .5; 1, 0"/>
                                        <p:tgtEl>
                                          <p:spTgt spid="56"/>
                                        </p:tgtEl>
                                      </p:cBhvr>
                                    </p:animEffect>
                                    <p:animScale>
                                      <p:cBhvr>
                                        <p:cTn id="26" dur="250" autoRev="1" fill="hold"/>
                                        <p:tgtEl>
                                          <p:spTgt spid="5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02" y="1435401"/>
            <a:ext cx="1881257" cy="12632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1836">
                <a:solidFill>
                  <a:schemeClr val="tx1"/>
                </a:solidFill>
              </a:rPr>
              <a:t>I love SharePoint</a:t>
            </a:r>
          </a:p>
        </p:txBody>
      </p:sp>
      <p:sp>
        <p:nvSpPr>
          <p:cNvPr id="6" name="Rectangle 5"/>
          <p:cNvSpPr/>
          <p:nvPr/>
        </p:nvSpPr>
        <p:spPr>
          <a:xfrm>
            <a:off x="1977539" y="1435401"/>
            <a:ext cx="1881257" cy="12632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ar-AE" sz="1836">
                <a:solidFill>
                  <a:schemeClr val="tx1"/>
                </a:solidFill>
              </a:rPr>
              <a:t>أنا أحب </a:t>
            </a:r>
            <a:r>
              <a:rPr lang="en-US" sz="1836">
                <a:solidFill>
                  <a:schemeClr val="tx1"/>
                </a:solidFill>
              </a:rPr>
              <a:t>SharePoint</a:t>
            </a:r>
          </a:p>
        </p:txBody>
      </p:sp>
      <p:sp>
        <p:nvSpPr>
          <p:cNvPr id="7" name="Rectangle 6"/>
          <p:cNvSpPr/>
          <p:nvPr/>
        </p:nvSpPr>
        <p:spPr>
          <a:xfrm>
            <a:off x="3952579" y="1435401"/>
            <a:ext cx="1881257" cy="12632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1836">
                <a:solidFill>
                  <a:schemeClr val="tx1"/>
                </a:solidFill>
              </a:rPr>
              <a:t>Ich liebe SharePoint</a:t>
            </a:r>
          </a:p>
        </p:txBody>
      </p:sp>
      <p:sp>
        <p:nvSpPr>
          <p:cNvPr id="8" name="Rectangle 7"/>
          <p:cNvSpPr/>
          <p:nvPr/>
        </p:nvSpPr>
        <p:spPr>
          <a:xfrm>
            <a:off x="2502" y="2793223"/>
            <a:ext cx="1881257" cy="1263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1836">
                <a:solidFill>
                  <a:schemeClr val="tx1"/>
                </a:solidFill>
              </a:rPr>
              <a:t>Ik hou van SharePoint</a:t>
            </a:r>
          </a:p>
        </p:txBody>
      </p:sp>
      <p:sp>
        <p:nvSpPr>
          <p:cNvPr id="11" name="Rectangle 10"/>
          <p:cNvSpPr/>
          <p:nvPr/>
        </p:nvSpPr>
        <p:spPr>
          <a:xfrm>
            <a:off x="1977539" y="2793223"/>
            <a:ext cx="1881257" cy="1263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1836">
                <a:solidFill>
                  <a:schemeClr val="tx1"/>
                </a:solidFill>
              </a:rPr>
              <a:t>SharePoint </a:t>
            </a:r>
            <a:br>
              <a:rPr lang="en-US" sz="1836">
                <a:solidFill>
                  <a:schemeClr val="tx1"/>
                </a:solidFill>
              </a:rPr>
            </a:br>
            <a:r>
              <a:rPr lang="ja-JP" altLang="en-US" sz="1836">
                <a:solidFill>
                  <a:schemeClr val="tx1"/>
                </a:solidFill>
              </a:rPr>
              <a:t>を愛する</a:t>
            </a:r>
          </a:p>
        </p:txBody>
      </p:sp>
      <p:sp>
        <p:nvSpPr>
          <p:cNvPr id="12" name="Rectangle 11"/>
          <p:cNvSpPr/>
          <p:nvPr/>
        </p:nvSpPr>
        <p:spPr>
          <a:xfrm>
            <a:off x="3952579" y="2793223"/>
            <a:ext cx="1881257" cy="12632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1836">
                <a:solidFill>
                  <a:schemeClr val="tx1"/>
                </a:solidFill>
              </a:rPr>
              <a:t>Me encanta SharePoint</a:t>
            </a:r>
          </a:p>
        </p:txBody>
      </p:sp>
      <p:sp>
        <p:nvSpPr>
          <p:cNvPr id="13" name="Rectangle 12"/>
          <p:cNvSpPr/>
          <p:nvPr/>
        </p:nvSpPr>
        <p:spPr>
          <a:xfrm>
            <a:off x="2502" y="4151048"/>
            <a:ext cx="1881257" cy="12632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az-Cyrl-AZ" sz="1836">
                <a:solidFill>
                  <a:schemeClr val="tx1"/>
                </a:solidFill>
              </a:rPr>
              <a:t>Я люблю </a:t>
            </a:r>
            <a:r>
              <a:rPr lang="en-US" sz="1836">
                <a:solidFill>
                  <a:schemeClr val="tx1"/>
                </a:solidFill>
              </a:rPr>
              <a:t>SharePoint</a:t>
            </a:r>
          </a:p>
        </p:txBody>
      </p:sp>
      <p:sp>
        <p:nvSpPr>
          <p:cNvPr id="14" name="Rectangle 13"/>
          <p:cNvSpPr/>
          <p:nvPr/>
        </p:nvSpPr>
        <p:spPr>
          <a:xfrm>
            <a:off x="1977539" y="4151048"/>
            <a:ext cx="3856297" cy="12632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2448">
                <a:solidFill>
                  <a:schemeClr val="bg1"/>
                </a:solidFill>
                <a:latin typeface="+mj-lt"/>
              </a:rPr>
              <a:t>machine translation</a:t>
            </a:r>
          </a:p>
        </p:txBody>
      </p:sp>
      <p:sp>
        <p:nvSpPr>
          <p:cNvPr id="2" name="Title 1"/>
          <p:cNvSpPr>
            <a:spLocks noGrp="1"/>
          </p:cNvSpPr>
          <p:nvPr>
            <p:ph type="title"/>
          </p:nvPr>
        </p:nvSpPr>
        <p:spPr/>
        <p:txBody>
          <a:bodyPr/>
          <a:lstStyle/>
          <a:p>
            <a:r>
              <a:rPr lang="en-US" dirty="0" smtClean="0"/>
              <a:t>SharePoint </a:t>
            </a:r>
            <a:r>
              <a:rPr lang="en-US" dirty="0"/>
              <a:t>T</a:t>
            </a:r>
            <a:r>
              <a:rPr lang="en-US" dirty="0" smtClean="0"/>
              <a:t>ranslation </a:t>
            </a:r>
            <a:r>
              <a:rPr lang="en-US" dirty="0"/>
              <a:t>S</a:t>
            </a:r>
            <a:r>
              <a:rPr lang="en-US" dirty="0" smtClean="0"/>
              <a:t>ervice</a:t>
            </a:r>
            <a:endParaRPr lang="en-US" dirty="0"/>
          </a:p>
        </p:txBody>
      </p:sp>
      <p:sp>
        <p:nvSpPr>
          <p:cNvPr id="4" name="Text Placeholder 3"/>
          <p:cNvSpPr>
            <a:spLocks noGrp="1"/>
          </p:cNvSpPr>
          <p:nvPr>
            <p:ph type="body" sz="quarter" idx="11"/>
          </p:nvPr>
        </p:nvSpPr>
        <p:spPr>
          <a:xfrm>
            <a:off x="6675439" y="1212849"/>
            <a:ext cx="5486399" cy="4419671"/>
          </a:xfrm>
        </p:spPr>
        <p:txBody>
          <a:bodyPr/>
          <a:lstStyle/>
          <a:p>
            <a:r>
              <a:rPr lang="en-US" dirty="0"/>
              <a:t>Provides machine-translation services</a:t>
            </a:r>
          </a:p>
          <a:p>
            <a:pPr lvl="1"/>
            <a:r>
              <a:rPr lang="en-US" dirty="0"/>
              <a:t>Translate text from one natural language to another</a:t>
            </a:r>
          </a:p>
          <a:p>
            <a:pPr lvl="1"/>
            <a:r>
              <a:rPr lang="en-US" dirty="0"/>
              <a:t>Cloud-based translation services</a:t>
            </a:r>
          </a:p>
          <a:p>
            <a:pPr lvl="1"/>
            <a:r>
              <a:rPr lang="en-US" dirty="0"/>
              <a:t>Based on WAS architecture</a:t>
            </a:r>
          </a:p>
          <a:p>
            <a:pPr lvl="1"/>
            <a:r>
              <a:rPr lang="en-US" dirty="0"/>
              <a:t>Supports synchronous, asynchronous, </a:t>
            </a:r>
            <a:br>
              <a:rPr lang="en-US" dirty="0"/>
            </a:br>
            <a:r>
              <a:rPr lang="en-US" dirty="0"/>
              <a:t>and streaming data access</a:t>
            </a:r>
          </a:p>
          <a:p>
            <a:pPr lvl="1"/>
            <a:r>
              <a:rPr lang="en-US" dirty="0"/>
              <a:t>Translates documents, pages, and sites</a:t>
            </a:r>
          </a:p>
          <a:p>
            <a:r>
              <a:rPr lang="en-US" dirty="0"/>
              <a:t>Extensible</a:t>
            </a:r>
          </a:p>
          <a:p>
            <a:pPr lvl="1"/>
            <a:r>
              <a:rPr lang="en-US" dirty="0"/>
              <a:t>Full trust </a:t>
            </a:r>
            <a:r>
              <a:rPr lang="en-US" dirty="0" smtClean="0"/>
              <a:t>solutions, REST, and CSOM support </a:t>
            </a:r>
            <a:endParaRPr lang="en-US" dirty="0"/>
          </a:p>
        </p:txBody>
      </p:sp>
    </p:spTree>
    <p:extLst>
      <p:ext uri="{BB962C8B-B14F-4D97-AF65-F5344CB8AC3E}">
        <p14:creationId xmlns:p14="http://schemas.microsoft.com/office/powerpoint/2010/main" val="15408099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par>
                          <p:cTn id="8" fill="hold">
                            <p:stCondLst>
                              <p:cond delay="25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50"/>
                                        <p:tgtEl>
                                          <p:spTgt spid="7"/>
                                        </p:tgtEl>
                                      </p:cBhvr>
                                    </p:animEffect>
                                  </p:childTnLst>
                                </p:cTn>
                              </p:par>
                            </p:childTnLst>
                          </p:cTn>
                        </p:par>
                        <p:par>
                          <p:cTn id="16" fill="hold">
                            <p:stCondLst>
                              <p:cond delay="75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50"/>
                                        <p:tgtEl>
                                          <p:spTgt spid="8"/>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50"/>
                                        <p:tgtEl>
                                          <p:spTgt spid="11"/>
                                        </p:tgtEl>
                                      </p:cBhvr>
                                    </p:animEffect>
                                  </p:childTnLst>
                                </p:cTn>
                              </p:par>
                            </p:childTnLst>
                          </p:cTn>
                        </p:par>
                        <p:par>
                          <p:cTn id="24" fill="hold">
                            <p:stCondLst>
                              <p:cond delay="125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50"/>
                                        <p:tgtEl>
                                          <p:spTgt spid="12"/>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childTnLst>
                                </p:cTn>
                              </p:par>
                            </p:childTnLst>
                          </p:cTn>
                        </p:par>
                        <p:par>
                          <p:cTn id="32" fill="hold">
                            <p:stCondLst>
                              <p:cond delay="175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Introduction</a:t>
            </a:r>
            <a:endParaRPr lang="en-US" dirty="0"/>
          </a:p>
        </p:txBody>
      </p:sp>
      <p:sp>
        <p:nvSpPr>
          <p:cNvPr id="7" name="TextBox 6"/>
          <p:cNvSpPr txBox="1"/>
          <p:nvPr/>
        </p:nvSpPr>
        <p:spPr>
          <a:xfrm>
            <a:off x="5556061" y="1423459"/>
            <a:ext cx="6877914" cy="5571066"/>
          </a:xfrm>
          <a:prstGeom prst="rect">
            <a:avLst/>
          </a:prstGeom>
          <a:solidFill>
            <a:schemeClr val="accent2"/>
          </a:solidFill>
        </p:spPr>
        <p:txBody>
          <a:bodyPr wrap="square" lIns="186521" tIns="186521" rIns="186521" bIns="186521" rtlCol="0">
            <a:noAutofit/>
          </a:bodyPr>
          <a:lstStyle/>
          <a:p>
            <a:r>
              <a:rPr lang="en-US" sz="2448" dirty="0">
                <a:solidFill>
                  <a:schemeClr val="tx1">
                    <a:alpha val="99000"/>
                  </a:schemeClr>
                </a:solidFill>
                <a:latin typeface="+mj-lt"/>
              </a:rPr>
              <a:t>Bill Baer is a Senior Product Marketing Manager </a:t>
            </a:r>
            <a:br>
              <a:rPr lang="en-US" sz="2448" dirty="0">
                <a:solidFill>
                  <a:schemeClr val="tx1">
                    <a:alpha val="99000"/>
                  </a:schemeClr>
                </a:solidFill>
                <a:latin typeface="+mj-lt"/>
              </a:rPr>
            </a:br>
            <a:r>
              <a:rPr lang="en-US" sz="2448" dirty="0">
                <a:solidFill>
                  <a:schemeClr val="tx1">
                    <a:alpha val="99000"/>
                  </a:schemeClr>
                </a:solidFill>
                <a:latin typeface="+mj-lt"/>
              </a:rPr>
              <a:t>and Microsoft Certified Master for SharePoint </a:t>
            </a:r>
            <a:br>
              <a:rPr lang="en-US" sz="2448" dirty="0">
                <a:solidFill>
                  <a:schemeClr val="tx1">
                    <a:alpha val="99000"/>
                  </a:schemeClr>
                </a:solidFill>
                <a:latin typeface="+mj-lt"/>
              </a:rPr>
            </a:br>
            <a:r>
              <a:rPr lang="en-US" sz="2448" dirty="0">
                <a:solidFill>
                  <a:schemeClr val="tx1">
                    <a:alpha val="99000"/>
                  </a:schemeClr>
                </a:solidFill>
                <a:latin typeface="+mj-lt"/>
              </a:rPr>
              <a:t>in the SharePoint product group in Redmond, Washington; having previously worked at </a:t>
            </a:r>
            <a:br>
              <a:rPr lang="en-US" sz="2448" dirty="0">
                <a:solidFill>
                  <a:schemeClr val="tx1">
                    <a:alpha val="99000"/>
                  </a:schemeClr>
                </a:solidFill>
                <a:latin typeface="+mj-lt"/>
              </a:rPr>
            </a:br>
            <a:r>
              <a:rPr lang="en-US" sz="2448" dirty="0">
                <a:solidFill>
                  <a:schemeClr val="tx1">
                    <a:alpha val="99000"/>
                  </a:schemeClr>
                </a:solidFill>
                <a:latin typeface="+mj-lt"/>
              </a:rPr>
              <a:t>Hewlett-Packard Bill Baer has a proven background in infrastructure engineering and enterprise deployments of SharePoint Products and Technologies. While at Hewlett-Packard </a:t>
            </a:r>
            <a:br>
              <a:rPr lang="en-US" sz="2448" dirty="0">
                <a:solidFill>
                  <a:schemeClr val="tx1">
                    <a:alpha val="99000"/>
                  </a:schemeClr>
                </a:solidFill>
                <a:latin typeface="+mj-lt"/>
              </a:rPr>
            </a:br>
            <a:r>
              <a:rPr lang="en-US" sz="2448" dirty="0">
                <a:solidFill>
                  <a:schemeClr val="tx1">
                    <a:alpha val="99000"/>
                  </a:schemeClr>
                </a:solidFill>
                <a:latin typeface="+mj-lt"/>
              </a:rPr>
              <a:t>Bill Baer was awarded the MVP award for his contributions in the Technology Solutions Group, now known as HP Enterprise Business, which encompasses server and storage hardware, technology consulting, and software sales. </a:t>
            </a:r>
          </a:p>
        </p:txBody>
      </p:sp>
      <p:sp>
        <p:nvSpPr>
          <p:cNvPr id="8" name="TextBox 7"/>
          <p:cNvSpPr txBox="1"/>
          <p:nvPr/>
        </p:nvSpPr>
        <p:spPr>
          <a:xfrm>
            <a:off x="2501" y="2846918"/>
            <a:ext cx="5460366" cy="4147606"/>
          </a:xfrm>
          <a:prstGeom prst="rect">
            <a:avLst/>
          </a:prstGeom>
          <a:solidFill>
            <a:schemeClr val="accent3"/>
          </a:solidFill>
        </p:spPr>
        <p:txBody>
          <a:bodyPr wrap="none" lIns="186521" tIns="186521" rIns="186521" bIns="186521" rtlCol="0">
            <a:noAutofit/>
          </a:bodyPr>
          <a:lstStyle/>
          <a:p>
            <a:pPr algn="r">
              <a:spcAft>
                <a:spcPts val="1224"/>
              </a:spcAft>
            </a:pPr>
            <a:r>
              <a:rPr lang="en-US" sz="2040" dirty="0">
                <a:solidFill>
                  <a:schemeClr val="tx1">
                    <a:alpha val="99000"/>
                  </a:schemeClr>
                </a:solidFill>
                <a:latin typeface="Segoe UI" pitchFamily="34" charset="0"/>
                <a:ea typeface="Segoe UI" pitchFamily="34" charset="0"/>
                <a:cs typeface="Segoe UI" pitchFamily="34" charset="0"/>
              </a:rPr>
              <a:t>Twitter</a:t>
            </a:r>
            <a:r>
              <a:rPr lang="en-US" sz="2040" dirty="0">
                <a:solidFill>
                  <a:schemeClr val="tx1">
                    <a:alpha val="99000"/>
                  </a:schemeClr>
                </a:solidFill>
                <a:latin typeface="Segoe UI Light" pitchFamily="34" charset="0"/>
              </a:rPr>
              <a:t> </a:t>
            </a:r>
            <a:br>
              <a:rPr lang="en-US" sz="2040" dirty="0">
                <a:solidFill>
                  <a:schemeClr val="tx1">
                    <a:alpha val="99000"/>
                  </a:schemeClr>
                </a:solidFill>
                <a:latin typeface="Segoe UI Light" pitchFamily="34" charset="0"/>
              </a:rPr>
            </a:br>
            <a:r>
              <a:rPr lang="en-US" sz="2040" dirty="0">
                <a:solidFill>
                  <a:schemeClr val="tx1">
                    <a:alpha val="99000"/>
                  </a:schemeClr>
                </a:solidFill>
                <a:latin typeface="Segoe UI Light" pitchFamily="34" charset="0"/>
              </a:rPr>
              <a:t>@</a:t>
            </a:r>
            <a:r>
              <a:rPr lang="en-US" sz="2040" dirty="0" err="1">
                <a:solidFill>
                  <a:schemeClr val="tx1">
                    <a:alpha val="99000"/>
                  </a:schemeClr>
                </a:solidFill>
                <a:latin typeface="Segoe UI Light" pitchFamily="34" charset="0"/>
              </a:rPr>
              <a:t>williambaer</a:t>
            </a:r>
            <a:endParaRPr lang="en-US" sz="2040" dirty="0">
              <a:solidFill>
                <a:schemeClr val="tx1">
                  <a:alpha val="99000"/>
                </a:schemeClr>
              </a:solidFill>
              <a:latin typeface="Segoe UI Light" pitchFamily="34" charset="0"/>
            </a:endParaRPr>
          </a:p>
          <a:p>
            <a:pPr algn="r">
              <a:spcAft>
                <a:spcPts val="1224"/>
              </a:spcAft>
            </a:pPr>
            <a:r>
              <a:rPr lang="en-US" sz="2040" dirty="0">
                <a:solidFill>
                  <a:schemeClr val="tx1">
                    <a:alpha val="99000"/>
                  </a:schemeClr>
                </a:solidFill>
                <a:latin typeface="Segoe UI" pitchFamily="34" charset="0"/>
                <a:ea typeface="Segoe UI" pitchFamily="34" charset="0"/>
                <a:cs typeface="Segoe UI" pitchFamily="34" charset="0"/>
              </a:rPr>
              <a:t>LinkedIn</a:t>
            </a:r>
            <a:r>
              <a:rPr lang="en-US" sz="2040" dirty="0">
                <a:solidFill>
                  <a:schemeClr val="tx1">
                    <a:alpha val="99000"/>
                  </a:schemeClr>
                </a:solidFill>
                <a:latin typeface="Segoe UI Light" pitchFamily="34" charset="0"/>
              </a:rPr>
              <a:t> </a:t>
            </a:r>
            <a:br>
              <a:rPr lang="en-US" sz="2040" dirty="0">
                <a:solidFill>
                  <a:schemeClr val="tx1">
                    <a:alpha val="99000"/>
                  </a:schemeClr>
                </a:solidFill>
                <a:latin typeface="Segoe UI Light" pitchFamily="34" charset="0"/>
              </a:rPr>
            </a:br>
            <a:r>
              <a:rPr lang="en-US" sz="2040" dirty="0">
                <a:solidFill>
                  <a:schemeClr val="tx1">
                    <a:alpha val="99000"/>
                  </a:schemeClr>
                </a:solidFill>
                <a:latin typeface="Segoe UI Light" pitchFamily="34" charset="0"/>
              </a:rPr>
              <a:t>/</a:t>
            </a:r>
            <a:r>
              <a:rPr lang="en-US" sz="2040" dirty="0" err="1">
                <a:solidFill>
                  <a:schemeClr val="tx1">
                    <a:alpha val="99000"/>
                  </a:schemeClr>
                </a:solidFill>
                <a:latin typeface="Segoe UI Light" pitchFamily="34" charset="0"/>
              </a:rPr>
              <a:t>billbaer</a:t>
            </a:r>
            <a:endParaRPr lang="en-US" sz="2040" dirty="0">
              <a:solidFill>
                <a:schemeClr val="tx1">
                  <a:alpha val="99000"/>
                </a:schemeClr>
              </a:solidFill>
              <a:latin typeface="Segoe UI Light" pitchFamily="34" charset="0"/>
            </a:endParaRPr>
          </a:p>
          <a:p>
            <a:pPr algn="r">
              <a:spcAft>
                <a:spcPts val="1224"/>
              </a:spcAft>
            </a:pPr>
            <a:r>
              <a:rPr lang="en-US" sz="2040" dirty="0">
                <a:solidFill>
                  <a:schemeClr val="tx1">
                    <a:alpha val="99000"/>
                  </a:schemeClr>
                </a:solidFill>
                <a:latin typeface="Segoe UI" pitchFamily="34" charset="0"/>
                <a:ea typeface="Segoe UI" pitchFamily="34" charset="0"/>
                <a:cs typeface="Segoe UI" pitchFamily="34" charset="0"/>
              </a:rPr>
              <a:t>TechNet</a:t>
            </a:r>
            <a:r>
              <a:rPr lang="en-US" sz="2040" dirty="0">
                <a:solidFill>
                  <a:schemeClr val="tx1">
                    <a:alpha val="99000"/>
                  </a:schemeClr>
                </a:solidFill>
                <a:latin typeface="Segoe UI Light" pitchFamily="34" charset="0"/>
              </a:rPr>
              <a:t> </a:t>
            </a:r>
            <a:br>
              <a:rPr lang="en-US" sz="2040" dirty="0">
                <a:solidFill>
                  <a:schemeClr val="tx1">
                    <a:alpha val="99000"/>
                  </a:schemeClr>
                </a:solidFill>
                <a:latin typeface="Segoe UI Light" pitchFamily="34" charset="0"/>
              </a:rPr>
            </a:br>
            <a:r>
              <a:rPr lang="en-US" sz="2040" dirty="0">
                <a:solidFill>
                  <a:schemeClr val="tx1">
                    <a:alpha val="99000"/>
                  </a:schemeClr>
                </a:solidFill>
                <a:latin typeface="Segoe UI Light" pitchFamily="34" charset="0"/>
              </a:rPr>
              <a:t>/b/</a:t>
            </a:r>
            <a:r>
              <a:rPr lang="en-US" sz="2040" dirty="0" err="1">
                <a:solidFill>
                  <a:schemeClr val="tx1">
                    <a:alpha val="99000"/>
                  </a:schemeClr>
                </a:solidFill>
                <a:latin typeface="Segoe UI Light" pitchFamily="34" charset="0"/>
              </a:rPr>
              <a:t>wbaer</a:t>
            </a:r>
            <a:endParaRPr lang="en-US" sz="2040" dirty="0">
              <a:solidFill>
                <a:schemeClr val="tx1">
                  <a:alpha val="99000"/>
                </a:schemeClr>
              </a:solidFill>
              <a:latin typeface="Segoe UI Light" pitchFamily="34" charset="0"/>
            </a:endParaRPr>
          </a:p>
        </p:txBody>
      </p:sp>
      <p:sp>
        <p:nvSpPr>
          <p:cNvPr id="60" name="Rectangle 59"/>
          <p:cNvSpPr/>
          <p:nvPr/>
        </p:nvSpPr>
        <p:spPr bwMode="auto">
          <a:xfrm>
            <a:off x="2501" y="1423459"/>
            <a:ext cx="5460366" cy="132429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6521" tIns="62152" rIns="124303" bIns="93260" anchor="b"/>
          <a:lstStyle/>
          <a:p>
            <a:pPr algn="r" defTabSz="1243039">
              <a:lnSpc>
                <a:spcPct val="90000"/>
              </a:lnSpc>
              <a:spcAft>
                <a:spcPts val="816"/>
              </a:spcAft>
              <a:defRPr/>
            </a:pPr>
            <a:r>
              <a:rPr lang="en-US" sz="3264" dirty="0">
                <a:solidFill>
                  <a:srgbClr val="FFFFFF">
                    <a:alpha val="99000"/>
                  </a:srgbClr>
                </a:solidFill>
                <a:latin typeface="Segoe UI Light"/>
                <a:ea typeface="Segoe UI" pitchFamily="34" charset="0"/>
                <a:cs typeface="Zegoe UI SemiLight" charset="0"/>
              </a:rPr>
              <a:t>Bill Baer (ˈ</a:t>
            </a:r>
            <a:r>
              <a:rPr lang="en-US" sz="3264" dirty="0" err="1">
                <a:solidFill>
                  <a:srgbClr val="FFFFFF">
                    <a:alpha val="99000"/>
                  </a:srgbClr>
                </a:solidFill>
                <a:latin typeface="Segoe UI Light"/>
                <a:ea typeface="Segoe UI" pitchFamily="34" charset="0"/>
                <a:cs typeface="Zegoe UI SemiLight" charset="0"/>
              </a:rPr>
              <a:t>bɛər</a:t>
            </a:r>
            <a:r>
              <a:rPr lang="en-US" sz="3264" dirty="0">
                <a:solidFill>
                  <a:srgbClr val="FFFFFF">
                    <a:alpha val="99000"/>
                  </a:srgbClr>
                </a:solidFill>
                <a:latin typeface="Segoe UI Light"/>
                <a:ea typeface="Segoe UI" pitchFamily="34" charset="0"/>
                <a:cs typeface="Zegoe UI SemiLight" charset="0"/>
              </a:rPr>
              <a:t>)</a:t>
            </a:r>
          </a:p>
          <a:p>
            <a:pPr algn="r" defTabSz="1243039">
              <a:lnSpc>
                <a:spcPct val="90000"/>
              </a:lnSpc>
              <a:spcAft>
                <a:spcPts val="816"/>
              </a:spcAft>
              <a:defRPr/>
            </a:pPr>
            <a:r>
              <a:rPr lang="en-US" sz="1632" dirty="0">
                <a:solidFill>
                  <a:srgbClr val="FFFFFF">
                    <a:alpha val="99000"/>
                  </a:srgbClr>
                </a:solidFill>
                <a:ea typeface="Segoe UI" pitchFamily="34" charset="0"/>
                <a:cs typeface="Zegoe UI SemiLight" charset="0"/>
              </a:rPr>
              <a:t>Senior Product Marketing Manager</a:t>
            </a:r>
            <a:br>
              <a:rPr lang="en-US" sz="1632" dirty="0">
                <a:solidFill>
                  <a:srgbClr val="FFFFFF">
                    <a:alpha val="99000"/>
                  </a:srgbClr>
                </a:solidFill>
                <a:ea typeface="Segoe UI" pitchFamily="34" charset="0"/>
                <a:cs typeface="Zegoe UI SemiLight" charset="0"/>
              </a:rPr>
            </a:br>
            <a:r>
              <a:rPr lang="en-US" sz="1632" dirty="0">
                <a:solidFill>
                  <a:srgbClr val="FFFFFF">
                    <a:alpha val="99000"/>
                  </a:srgbClr>
                </a:solidFill>
                <a:ea typeface="Segoe UI" pitchFamily="34" charset="0"/>
                <a:cs typeface="Zegoe UI SemiLight" charset="0"/>
              </a:rPr>
              <a:t>SharePoint Microsoft Corporation</a:t>
            </a:r>
          </a:p>
        </p:txBody>
      </p:sp>
      <p:sp>
        <p:nvSpPr>
          <p:cNvPr id="2" name="TextBox 1"/>
          <p:cNvSpPr txBox="1"/>
          <p:nvPr/>
        </p:nvSpPr>
        <p:spPr>
          <a:xfrm>
            <a:off x="4244764" y="2755457"/>
            <a:ext cx="3640875" cy="2907068"/>
          </a:xfrm>
          <a:prstGeom prst="rect">
            <a:avLst/>
          </a:prstGeom>
          <a:solidFill>
            <a:schemeClr val="tx2"/>
          </a:solidFill>
          <a:ln>
            <a:noFill/>
          </a:ln>
        </p:spPr>
        <p:txBody>
          <a:bodyPr wrap="square" lIns="0" tIns="0" rIns="0" bIns="0" rtlCol="0" anchor="ctr">
            <a:noAutofit/>
          </a:bodyPr>
          <a:lstStyle/>
          <a:p>
            <a:pPr algn="ctr"/>
            <a:r>
              <a:rPr lang="en-US" sz="4080" spc="-71" dirty="0">
                <a:latin typeface="+mj-lt"/>
              </a:rPr>
              <a:t>www.wbaer.net</a:t>
            </a:r>
          </a:p>
        </p:txBody>
      </p:sp>
    </p:spTree>
    <p:extLst>
      <p:ext uri="{BB962C8B-B14F-4D97-AF65-F5344CB8AC3E}">
        <p14:creationId xmlns:p14="http://schemas.microsoft.com/office/powerpoint/2010/main" val="226960955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Machine Translation Services</a:t>
            </a:r>
            <a:endParaRPr lang="en-US" dirty="0"/>
          </a:p>
        </p:txBody>
      </p:sp>
      <p:sp>
        <p:nvSpPr>
          <p:cNvPr id="6" name="Text Placeholder 5"/>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1071442045"/>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6287859" y="1452336"/>
            <a:ext cx="5534094" cy="4415293"/>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endParaRPr lang="en-US" sz="1836">
              <a:solidFill>
                <a:schemeClr val="tx2"/>
              </a:solidFill>
            </a:endParaRPr>
          </a:p>
        </p:txBody>
      </p:sp>
      <p:sp>
        <p:nvSpPr>
          <p:cNvPr id="2" name="Title 1"/>
          <p:cNvSpPr>
            <a:spLocks noGrp="1"/>
          </p:cNvSpPr>
          <p:nvPr>
            <p:ph type="title"/>
          </p:nvPr>
        </p:nvSpPr>
        <p:spPr/>
        <p:txBody>
          <a:bodyPr/>
          <a:lstStyle/>
          <a:p>
            <a:r>
              <a:rPr lang="en-US"/>
              <a:t>W</a:t>
            </a:r>
            <a:r>
              <a:rPr lang="en-US" smtClean="0"/>
              <a:t>ork </a:t>
            </a:r>
            <a:r>
              <a:rPr lang="en-US"/>
              <a:t>M</a:t>
            </a:r>
            <a:r>
              <a:rPr lang="en-US" smtClean="0"/>
              <a:t>anagement </a:t>
            </a:r>
            <a:r>
              <a:rPr lang="en-US" dirty="0"/>
              <a:t>S</a:t>
            </a:r>
            <a:r>
              <a:rPr lang="en-US" smtClean="0"/>
              <a:t>ervice</a:t>
            </a:r>
            <a:endParaRPr lang="en-US" dirty="0"/>
          </a:p>
        </p:txBody>
      </p:sp>
      <p:sp>
        <p:nvSpPr>
          <p:cNvPr id="16" name="Rectangle 15"/>
          <p:cNvSpPr/>
          <p:nvPr/>
        </p:nvSpPr>
        <p:spPr>
          <a:xfrm>
            <a:off x="9451546" y="3004564"/>
            <a:ext cx="1555427" cy="90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ctr"/>
          <a:lstStyle/>
          <a:p>
            <a:pPr algn="ctr"/>
            <a:r>
              <a:rPr lang="en-US" sz="1428" dirty="0">
                <a:solidFill>
                  <a:schemeClr val="tx1">
                    <a:alpha val="99000"/>
                  </a:schemeClr>
                </a:solidFill>
              </a:rPr>
              <a:t>Read by 3/1/2012</a:t>
            </a:r>
          </a:p>
        </p:txBody>
      </p:sp>
      <p:sp>
        <p:nvSpPr>
          <p:cNvPr id="14" name="Rectangle 13"/>
          <p:cNvSpPr/>
          <p:nvPr/>
        </p:nvSpPr>
        <p:spPr>
          <a:xfrm>
            <a:off x="8277193" y="4248913"/>
            <a:ext cx="1555427" cy="1555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ctr"/>
          <a:lstStyle/>
          <a:p>
            <a:pPr algn="ctr"/>
            <a:r>
              <a:rPr lang="en-US" sz="1428" dirty="0">
                <a:solidFill>
                  <a:schemeClr val="tx1">
                    <a:alpha val="99000"/>
                  </a:schemeClr>
                </a:solidFill>
              </a:rPr>
              <a:t>Read </a:t>
            </a:r>
            <a:r>
              <a:rPr lang="en-US" sz="1428">
                <a:solidFill>
                  <a:schemeClr val="tx1">
                    <a:alpha val="99000"/>
                  </a:schemeClr>
                </a:solidFill>
              </a:rPr>
              <a:t>by 3/1/2012</a:t>
            </a:r>
            <a:endParaRPr lang="en-US" sz="1428" dirty="0">
              <a:solidFill>
                <a:schemeClr val="tx1">
                  <a:alpha val="99000"/>
                </a:schemeClr>
              </a:solidFill>
            </a:endParaRPr>
          </a:p>
        </p:txBody>
      </p:sp>
      <p:sp>
        <p:nvSpPr>
          <p:cNvPr id="12" name="Rectangle 11"/>
          <p:cNvSpPr/>
          <p:nvPr/>
        </p:nvSpPr>
        <p:spPr>
          <a:xfrm>
            <a:off x="7398296" y="3019660"/>
            <a:ext cx="1555427" cy="90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ctr"/>
          <a:lstStyle/>
          <a:p>
            <a:pPr algn="ctr"/>
            <a:r>
              <a:rPr lang="en-US" sz="1428" dirty="0">
                <a:solidFill>
                  <a:schemeClr val="tx1">
                    <a:alpha val="99000"/>
                  </a:schemeClr>
                </a:solidFill>
              </a:rPr>
              <a:t>Read by 3/1/2012</a:t>
            </a:r>
          </a:p>
        </p:txBody>
      </p:sp>
      <p:sp>
        <p:nvSpPr>
          <p:cNvPr id="6" name="Circular Arrow 5"/>
          <p:cNvSpPr/>
          <p:nvPr/>
        </p:nvSpPr>
        <p:spPr>
          <a:xfrm>
            <a:off x="7714773" y="2518580"/>
            <a:ext cx="2812420" cy="2812419"/>
          </a:xfrm>
          <a:prstGeom prst="circularArrow">
            <a:avLst>
              <a:gd name="adj1" fmla="val 8249"/>
              <a:gd name="adj2" fmla="val 576190"/>
              <a:gd name="adj3" fmla="val 2963520"/>
              <a:gd name="adj4" fmla="val 147035"/>
              <a:gd name="adj5" fmla="val 9624"/>
            </a:avLst>
          </a:prstGeom>
          <a:solidFill>
            <a:schemeClr val="tx1"/>
          </a:solidFill>
          <a:ln>
            <a:noFill/>
          </a:ln>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sp>
      <p:sp>
        <p:nvSpPr>
          <p:cNvPr id="8" name="Circular Arrow 7"/>
          <p:cNvSpPr/>
          <p:nvPr/>
        </p:nvSpPr>
        <p:spPr>
          <a:xfrm rot="234871">
            <a:off x="7714773" y="2518580"/>
            <a:ext cx="2812420" cy="2812419"/>
          </a:xfrm>
          <a:prstGeom prst="circularArrow">
            <a:avLst>
              <a:gd name="adj1" fmla="val 8249"/>
              <a:gd name="adj2" fmla="val 576190"/>
              <a:gd name="adj3" fmla="val 10171862"/>
              <a:gd name="adj4" fmla="val 7260290"/>
              <a:gd name="adj5" fmla="val 9624"/>
            </a:avLst>
          </a:prstGeom>
          <a:solidFill>
            <a:schemeClr val="tx1"/>
          </a:solidFill>
          <a:ln>
            <a:noFill/>
          </a:ln>
        </p:spPr>
        <p:style>
          <a:lnRef idx="2">
            <a:schemeClr val="lt1">
              <a:hueOff val="0"/>
              <a:satOff val="0"/>
              <a:lumOff val="0"/>
              <a:alphaOff val="0"/>
            </a:schemeClr>
          </a:lnRef>
          <a:fillRef idx="1">
            <a:schemeClr val="accent1">
              <a:alpha val="90000"/>
              <a:hueOff val="0"/>
              <a:satOff val="0"/>
              <a:lumOff val="0"/>
              <a:alphaOff val="-20000"/>
            </a:schemeClr>
          </a:fillRef>
          <a:effectRef idx="0">
            <a:schemeClr val="accent1">
              <a:alpha val="90000"/>
              <a:hueOff val="0"/>
              <a:satOff val="0"/>
              <a:lumOff val="0"/>
              <a:alphaOff val="-20000"/>
            </a:schemeClr>
          </a:effectRef>
          <a:fontRef idx="minor">
            <a:schemeClr val="lt1"/>
          </a:fontRef>
        </p:style>
      </p:sp>
      <p:sp>
        <p:nvSpPr>
          <p:cNvPr id="10" name="Circular Arrow 9"/>
          <p:cNvSpPr/>
          <p:nvPr/>
        </p:nvSpPr>
        <p:spPr>
          <a:xfrm rot="865186">
            <a:off x="7714773" y="2549157"/>
            <a:ext cx="2812420" cy="2812419"/>
          </a:xfrm>
          <a:prstGeom prst="circularArrow">
            <a:avLst>
              <a:gd name="adj1" fmla="val 8249"/>
              <a:gd name="adj2" fmla="val 576190"/>
              <a:gd name="adj3" fmla="val 16856407"/>
              <a:gd name="adj4" fmla="val 13229282"/>
              <a:gd name="adj5" fmla="val 9624"/>
            </a:avLst>
          </a:prstGeom>
          <a:solidFill>
            <a:schemeClr val="tx1"/>
          </a:solidFill>
          <a:ln>
            <a:noFill/>
          </a:ln>
        </p:spPr>
        <p:style>
          <a:lnRef idx="2">
            <a:schemeClr val="lt1">
              <a:hueOff val="0"/>
              <a:satOff val="0"/>
              <a:lumOff val="0"/>
              <a:alphaOff val="0"/>
            </a:schemeClr>
          </a:lnRef>
          <a:fillRef idx="1">
            <a:schemeClr val="accent1">
              <a:alpha val="90000"/>
              <a:hueOff val="0"/>
              <a:satOff val="0"/>
              <a:lumOff val="0"/>
              <a:alphaOff val="-40000"/>
            </a:schemeClr>
          </a:fillRef>
          <a:effectRef idx="0">
            <a:schemeClr val="accent1">
              <a:alpha val="90000"/>
              <a:hueOff val="0"/>
              <a:satOff val="0"/>
              <a:lumOff val="0"/>
              <a:alphaOff val="-40000"/>
            </a:schemeClr>
          </a:effectRef>
          <a:fontRef idx="minor">
            <a:schemeClr val="lt1"/>
          </a:fontRef>
        </p:style>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478640" y="1826054"/>
            <a:ext cx="1550029" cy="623489"/>
          </a:xfrm>
          <a:prstGeom prst="rect">
            <a:avLst/>
          </a:prstGeom>
        </p:spPr>
      </p:pic>
      <p:pic>
        <p:nvPicPr>
          <p:cNvPr id="1026" name="Picture 2" descr="C:\Users\Staples\Desktop\MSLync-logo-3.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752932" y="4379978"/>
            <a:ext cx="976142" cy="43926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taples\Desktop\Logo_ExchangeSvr.png"/>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0454145" y="4250351"/>
            <a:ext cx="1013924" cy="568891"/>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bwMode="auto">
          <a:xfrm>
            <a:off x="603189" y="1452335"/>
            <a:ext cx="5561618" cy="1370927"/>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0" rIns="93260" bIns="93260" anchor="b"/>
          <a:lstStyle/>
          <a:p>
            <a:pPr defTabSz="1243039">
              <a:lnSpc>
                <a:spcPct val="90000"/>
              </a:lnSpc>
              <a:spcAft>
                <a:spcPts val="816"/>
              </a:spcAft>
              <a:defRPr/>
            </a:pPr>
            <a:r>
              <a:rPr lang="en-US" sz="2856">
                <a:solidFill>
                  <a:srgbClr val="FFFFFF">
                    <a:alpha val="99000"/>
                  </a:srgbClr>
                </a:solidFill>
                <a:latin typeface="+mj-lt"/>
                <a:ea typeface="Segoe UI" pitchFamily="34" charset="0"/>
                <a:cs typeface="Segoe UI" pitchFamily="34" charset="0"/>
              </a:rPr>
              <a:t>Provides Task aggregation across </a:t>
            </a:r>
            <a:br>
              <a:rPr lang="en-US" sz="2856">
                <a:solidFill>
                  <a:srgbClr val="FFFFFF">
                    <a:alpha val="99000"/>
                  </a:srgbClr>
                </a:solidFill>
                <a:latin typeface="+mj-lt"/>
                <a:ea typeface="Segoe UI" pitchFamily="34" charset="0"/>
                <a:cs typeface="Segoe UI" pitchFamily="34" charset="0"/>
              </a:rPr>
            </a:br>
            <a:r>
              <a:rPr lang="en-US" sz="2856">
                <a:solidFill>
                  <a:srgbClr val="FFFFFF">
                    <a:alpha val="99000"/>
                  </a:srgbClr>
                </a:solidFill>
                <a:latin typeface="+mj-lt"/>
                <a:ea typeface="Segoe UI" pitchFamily="34" charset="0"/>
                <a:cs typeface="Segoe UI" pitchFamily="34" charset="0"/>
              </a:rPr>
              <a:t>work management systems</a:t>
            </a:r>
          </a:p>
        </p:txBody>
      </p:sp>
      <p:sp>
        <p:nvSpPr>
          <p:cNvPr id="21" name="Rectangle 20"/>
          <p:cNvSpPr/>
          <p:nvPr/>
        </p:nvSpPr>
        <p:spPr>
          <a:xfrm>
            <a:off x="603189" y="2974519"/>
            <a:ext cx="2704550" cy="1370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2040">
                <a:solidFill>
                  <a:schemeClr val="tx1">
                    <a:alpha val="99000"/>
                  </a:schemeClr>
                </a:solidFill>
              </a:rPr>
              <a:t>SharePoint Server</a:t>
            </a:r>
          </a:p>
        </p:txBody>
      </p:sp>
      <p:sp>
        <p:nvSpPr>
          <p:cNvPr id="22" name="Rectangle 21"/>
          <p:cNvSpPr/>
          <p:nvPr/>
        </p:nvSpPr>
        <p:spPr>
          <a:xfrm>
            <a:off x="3460257" y="2974519"/>
            <a:ext cx="2704550" cy="1370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2040">
                <a:solidFill>
                  <a:schemeClr val="tx1">
                    <a:alpha val="99000"/>
                  </a:schemeClr>
                </a:solidFill>
              </a:rPr>
              <a:t>Exchange Server</a:t>
            </a:r>
          </a:p>
        </p:txBody>
      </p:sp>
      <p:sp>
        <p:nvSpPr>
          <p:cNvPr id="25" name="Rectangle 24"/>
          <p:cNvSpPr/>
          <p:nvPr/>
        </p:nvSpPr>
        <p:spPr>
          <a:xfrm>
            <a:off x="603189" y="4496702"/>
            <a:ext cx="2704550" cy="1370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2040">
                <a:solidFill>
                  <a:schemeClr val="tx1">
                    <a:alpha val="99000"/>
                  </a:schemeClr>
                </a:solidFill>
              </a:rPr>
              <a:t>Microsoft Lync</a:t>
            </a:r>
          </a:p>
        </p:txBody>
      </p:sp>
      <p:sp>
        <p:nvSpPr>
          <p:cNvPr id="26" name="Rectangle 25"/>
          <p:cNvSpPr/>
          <p:nvPr/>
        </p:nvSpPr>
        <p:spPr>
          <a:xfrm>
            <a:off x="3460257" y="4496702"/>
            <a:ext cx="2704550" cy="1370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93260" rtlCol="0" anchor="b"/>
          <a:lstStyle/>
          <a:p>
            <a:r>
              <a:rPr lang="en-US" sz="2040">
                <a:solidFill>
                  <a:schemeClr val="tx1">
                    <a:alpha val="99000"/>
                  </a:schemeClr>
                </a:solidFill>
              </a:rPr>
              <a:t>Project Server</a:t>
            </a:r>
          </a:p>
        </p:txBody>
      </p:sp>
    </p:spTree>
    <p:extLst>
      <p:ext uri="{BB962C8B-B14F-4D97-AF65-F5344CB8AC3E}">
        <p14:creationId xmlns:p14="http://schemas.microsoft.com/office/powerpoint/2010/main" val="14882581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par>
                                <p:cTn id="19" presetID="10"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500"/>
                                        <p:tgtEl>
                                          <p:spTgt spid="1027"/>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3000"/>
                            </p:stCondLst>
                            <p:childTnLst>
                              <p:par>
                                <p:cTn id="38" presetID="26" presetClass="emph" presetSubtype="0" fill="hold" nodeType="afterEffect">
                                  <p:stCondLst>
                                    <p:cond delay="0"/>
                                  </p:stCondLst>
                                  <p:childTnLst>
                                    <p:animEffect transition="out" filter="fade">
                                      <p:cBhvr>
                                        <p:cTn id="39" dur="500" tmFilter="0, 0; .2, .5; .8, .5; 1, 0"/>
                                        <p:tgtEl>
                                          <p:spTgt spid="5"/>
                                        </p:tgtEl>
                                      </p:cBhvr>
                                    </p:animEffect>
                                    <p:animScale>
                                      <p:cBhvr>
                                        <p:cTn id="4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4"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PowerPoint Automation </a:t>
            </a:r>
            <a:r>
              <a:rPr lang="en-US" dirty="0"/>
              <a:t>S</a:t>
            </a:r>
            <a:r>
              <a:rPr lang="en-US" dirty="0" smtClean="0"/>
              <a:t>ervice</a:t>
            </a:r>
            <a:endParaRPr lang="en-US" dirty="0"/>
          </a:p>
        </p:txBody>
      </p:sp>
      <p:sp>
        <p:nvSpPr>
          <p:cNvPr id="10" name="Text Placeholder 9"/>
          <p:cNvSpPr>
            <a:spLocks noGrp="1"/>
          </p:cNvSpPr>
          <p:nvPr>
            <p:ph type="body" sz="quarter" idx="10"/>
          </p:nvPr>
        </p:nvSpPr>
        <p:spPr>
          <a:xfrm>
            <a:off x="274639" y="1212849"/>
            <a:ext cx="5486399" cy="2905411"/>
          </a:xfrm>
        </p:spPr>
        <p:txBody>
          <a:bodyPr/>
          <a:lstStyle/>
          <a:p>
            <a:r>
              <a:rPr lang="en-US" dirty="0"/>
              <a:t>Provides file conversation</a:t>
            </a:r>
          </a:p>
          <a:p>
            <a:pPr lvl="1"/>
            <a:r>
              <a:rPr lang="en-US" dirty="0"/>
              <a:t>Similar service as Word Automation Service</a:t>
            </a:r>
          </a:p>
          <a:p>
            <a:r>
              <a:rPr lang="en-US" dirty="0"/>
              <a:t>Business scenarios</a:t>
            </a:r>
          </a:p>
          <a:p>
            <a:pPr lvl="1"/>
            <a:r>
              <a:rPr lang="en-US" dirty="0"/>
              <a:t>Requirements to convert large amount </a:t>
            </a:r>
            <a:br>
              <a:rPr lang="en-US" dirty="0"/>
            </a:br>
            <a:r>
              <a:rPr lang="en-US" dirty="0"/>
              <a:t>of old PPT format files to PPTX</a:t>
            </a:r>
          </a:p>
          <a:p>
            <a:pPr lvl="1"/>
            <a:r>
              <a:rPr lang="en-US" dirty="0"/>
              <a:t>Convert presentations from PPTX format to some </a:t>
            </a:r>
          </a:p>
        </p:txBody>
      </p:sp>
      <p:grpSp>
        <p:nvGrpSpPr>
          <p:cNvPr id="12" name="Group 11"/>
          <p:cNvGrpSpPr/>
          <p:nvPr/>
        </p:nvGrpSpPr>
        <p:grpSpPr>
          <a:xfrm>
            <a:off x="6324432" y="1452335"/>
            <a:ext cx="2648593" cy="3466690"/>
            <a:chOff x="6198534" y="1423988"/>
            <a:chExt cx="2596896" cy="3399024"/>
          </a:xfrm>
          <a:solidFill>
            <a:schemeClr val="accent1"/>
          </a:solidFill>
        </p:grpSpPr>
        <p:sp>
          <p:nvSpPr>
            <p:cNvPr id="5" name="Rectangle 4"/>
            <p:cNvSpPr/>
            <p:nvPr/>
          </p:nvSpPr>
          <p:spPr bwMode="auto">
            <a:xfrm>
              <a:off x="6198534" y="1423988"/>
              <a:ext cx="2596896" cy="33990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56" spc="-51" dirty="0">
                  <a:gradFill>
                    <a:gsLst>
                      <a:gs pos="0">
                        <a:srgbClr val="FFFFFF"/>
                      </a:gs>
                      <a:gs pos="100000">
                        <a:srgbClr val="FFFFFF"/>
                      </a:gs>
                    </a:gsLst>
                    <a:lin ang="5400000" scaled="0"/>
                  </a:gradFill>
                  <a:latin typeface="Segoe UI Light" pitchFamily="34" charset="0"/>
                  <a:ea typeface="Segoe UI" pitchFamily="34" charset="0"/>
                  <a:cs typeface="Segoe UI" pitchFamily="34" charset="0"/>
                </a:rPr>
                <a:t>PPTX</a:t>
              </a:r>
            </a:p>
          </p:txBody>
        </p:sp>
        <p:pic>
          <p:nvPicPr>
            <p:cNvPr id="6" name="Picture 30" descr="service-based.png"/>
            <p:cNvPicPr>
              <a:picLocks noChangeAspect="1"/>
            </p:cNvPicPr>
            <p:nvPr/>
          </p:nvPicPr>
          <p:blipFill>
            <a:blip r:embed="rId3" cstate="print"/>
            <a:srcRect/>
            <a:stretch>
              <a:fillRect/>
            </a:stretch>
          </p:blipFill>
          <p:spPr bwMode="auto">
            <a:xfrm>
              <a:off x="6428334" y="1876934"/>
              <a:ext cx="1826401" cy="1893379"/>
            </a:xfrm>
            <a:prstGeom prst="rect">
              <a:avLst/>
            </a:prstGeom>
            <a:grpFill/>
            <a:ln>
              <a:noFill/>
            </a:ln>
          </p:spPr>
        </p:pic>
      </p:grpSp>
      <p:grpSp>
        <p:nvGrpSpPr>
          <p:cNvPr id="3" name="Group 2"/>
          <p:cNvGrpSpPr/>
          <p:nvPr/>
        </p:nvGrpSpPr>
        <p:grpSpPr>
          <a:xfrm>
            <a:off x="9155806" y="1452335"/>
            <a:ext cx="2648593" cy="3466690"/>
            <a:chOff x="9028430" y="1423988"/>
            <a:chExt cx="2596896" cy="3399024"/>
          </a:xfrm>
          <a:solidFill>
            <a:schemeClr val="accent3"/>
          </a:solidFill>
        </p:grpSpPr>
        <p:sp>
          <p:nvSpPr>
            <p:cNvPr id="7" name="Rectangle 6"/>
            <p:cNvSpPr/>
            <p:nvPr/>
          </p:nvSpPr>
          <p:spPr bwMode="auto">
            <a:xfrm>
              <a:off x="9028430" y="1423988"/>
              <a:ext cx="2596896" cy="33990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56" spc="-51" dirty="0">
                  <a:gradFill>
                    <a:gsLst>
                      <a:gs pos="0">
                        <a:srgbClr val="FFFFFF"/>
                      </a:gs>
                      <a:gs pos="100000">
                        <a:srgbClr val="FFFFFF"/>
                      </a:gs>
                    </a:gsLst>
                    <a:lin ang="5400000" scaled="0"/>
                  </a:gradFill>
                  <a:latin typeface="+mj-lt"/>
                  <a:ea typeface="Segoe UI" pitchFamily="34" charset="0"/>
                  <a:cs typeface="Segoe UI" pitchFamily="34" charset="0"/>
                </a:rPr>
                <a:t>PDF</a:t>
              </a:r>
            </a:p>
          </p:txBody>
        </p:sp>
        <p:pic>
          <p:nvPicPr>
            <p:cNvPr id="8" name="Picture 3" descr="\\MAGNUM\Projects\Microsoft\Cloud Power FY12\Design\ICONS_PNG\Document.png"/>
            <p:cNvPicPr>
              <a:picLocks noChangeAspect="1" noChangeArrowheads="1"/>
            </p:cNvPicPr>
            <p:nvPr/>
          </p:nvPicPr>
          <p:blipFill>
            <a:blip r:embed="rId4" cstate="print">
              <a:lum bright="100000"/>
            </a:blip>
            <a:stretch>
              <a:fillRect/>
            </a:stretch>
          </p:blipFill>
          <p:spPr bwMode="auto">
            <a:xfrm>
              <a:off x="9394190" y="1817492"/>
              <a:ext cx="1828800" cy="1828800"/>
            </a:xfrm>
            <a:prstGeom prst="rect">
              <a:avLst/>
            </a:prstGeom>
            <a:grpFill/>
          </p:spPr>
        </p:pic>
      </p:grpSp>
    </p:spTree>
    <p:extLst>
      <p:ext uri="{BB962C8B-B14F-4D97-AF65-F5344CB8AC3E}">
        <p14:creationId xmlns:p14="http://schemas.microsoft.com/office/powerpoint/2010/main" val="41370185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75E-6 -2.55663E-6 L 0.22644 0.00023 " pathEditMode="relative" rAng="0" ptsTypes="AA">
                                      <p:cBhvr>
                                        <p:cTn id="6" dur="1000" fill="hold"/>
                                        <p:tgtEl>
                                          <p:spTgt spid="12"/>
                                        </p:tgtEl>
                                        <p:attrNameLst>
                                          <p:attrName>ppt_x</p:attrName>
                                          <p:attrName>ppt_y</p:attrName>
                                        </p:attrNameLst>
                                      </p:cBhvr>
                                      <p:rCtr x="11315" y="0"/>
                                    </p:animMotion>
                                  </p:childTnLst>
                                </p:cTn>
                              </p:par>
                              <p:par>
                                <p:cTn id="7" presetID="10" presetClass="exit" presetSubtype="0" fill="hold" nodeType="withEffect">
                                  <p:stCondLst>
                                    <p:cond delay="500"/>
                                  </p:stCondLst>
                                  <p:childTnLst>
                                    <p:animEffect transition="out" filter="fade">
                                      <p:cBhvr>
                                        <p:cTn id="8" dur="500"/>
                                        <p:tgtEl>
                                          <p:spTgt spid="12"/>
                                        </p:tgtEl>
                                      </p:cBhvr>
                                    </p:animEffect>
                                    <p:set>
                                      <p:cBhvr>
                                        <p:cTn id="9" dur="1" fill="hold">
                                          <p:stCondLst>
                                            <p:cond delay="499"/>
                                          </p:stCondLst>
                                        </p:cTn>
                                        <p:tgtEl>
                                          <p:spTgt spid="12"/>
                                        </p:tgtEl>
                                        <p:attrNameLst>
                                          <p:attrName>style.visibility</p:attrName>
                                        </p:attrNameLst>
                                      </p:cBhvr>
                                      <p:to>
                                        <p:strVal val="hidden"/>
                                      </p:to>
                                    </p:set>
                                  </p:childTnLst>
                                </p:cTn>
                              </p:par>
                              <p:par>
                                <p:cTn id="10" presetID="10" presetClass="entr" presetSubtype="0" fill="hold" nodeType="withEffect">
                                  <p:stCondLst>
                                    <p:cond delay="7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Web Applications</a:t>
            </a:r>
            <a:endParaRPr lang="en-US" dirty="0"/>
          </a:p>
        </p:txBody>
      </p:sp>
      <p:sp>
        <p:nvSpPr>
          <p:cNvPr id="3" name="Text Placeholder 2"/>
          <p:cNvSpPr>
            <a:spLocks noGrp="1"/>
          </p:cNvSpPr>
          <p:nvPr>
            <p:ph type="body" sz="quarter" idx="10"/>
          </p:nvPr>
        </p:nvSpPr>
        <p:spPr>
          <a:xfrm>
            <a:off x="274639" y="1212849"/>
            <a:ext cx="5486399" cy="3804118"/>
          </a:xfrm>
        </p:spPr>
        <p:txBody>
          <a:bodyPr/>
          <a:lstStyle/>
          <a:p>
            <a:r>
              <a:rPr lang="en-US" dirty="0"/>
              <a:t>Separated into new server product</a:t>
            </a:r>
          </a:p>
          <a:p>
            <a:r>
              <a:rPr lang="en-US" dirty="0"/>
              <a:t>Provides services to:</a:t>
            </a:r>
          </a:p>
          <a:p>
            <a:pPr lvl="1"/>
            <a:r>
              <a:rPr lang="en-US" dirty="0"/>
              <a:t>One or more SharePoint Farms</a:t>
            </a:r>
          </a:p>
          <a:p>
            <a:pPr lvl="1"/>
            <a:r>
              <a:rPr lang="en-US" dirty="0"/>
              <a:t>Exchange Server</a:t>
            </a:r>
          </a:p>
          <a:p>
            <a:pPr lvl="1"/>
            <a:r>
              <a:rPr lang="en-US" dirty="0"/>
              <a:t>Lync</a:t>
            </a:r>
          </a:p>
          <a:p>
            <a:pPr lvl="1"/>
            <a:r>
              <a:rPr lang="en-US" dirty="0" err="1"/>
              <a:t>Url</a:t>
            </a:r>
            <a:r>
              <a:rPr lang="en-US" dirty="0"/>
              <a:t> accessible File Servers </a:t>
            </a:r>
          </a:p>
          <a:p>
            <a:pPr lvl="1"/>
            <a:r>
              <a:rPr lang="en-US" dirty="0"/>
              <a:t>3rd party document stores </a:t>
            </a:r>
            <a:br>
              <a:rPr lang="en-US" dirty="0"/>
            </a:br>
            <a:r>
              <a:rPr lang="en-US" dirty="0"/>
              <a:t>(I.e. Oracle UCM, EMC Documentum, </a:t>
            </a:r>
            <a:r>
              <a:rPr lang="en-US" dirty="0" err="1"/>
              <a:t>etc</a:t>
            </a:r>
            <a:endParaRPr lang="en-US" dirty="0"/>
          </a:p>
        </p:txBody>
      </p:sp>
      <p:sp>
        <p:nvSpPr>
          <p:cNvPr id="6" name="Text Placeholder 5"/>
          <p:cNvSpPr>
            <a:spLocks noGrp="1"/>
          </p:cNvSpPr>
          <p:nvPr>
            <p:ph type="body" sz="quarter" idx="11"/>
          </p:nvPr>
        </p:nvSpPr>
        <p:spPr>
          <a:xfrm>
            <a:off x="6675439" y="1212849"/>
            <a:ext cx="5486399" cy="5450723"/>
          </a:xfrm>
        </p:spPr>
        <p:txBody>
          <a:bodyPr/>
          <a:lstStyle/>
          <a:p>
            <a:r>
              <a:rPr lang="en-US" sz="3200" dirty="0"/>
              <a:t>Improved WAC </a:t>
            </a:r>
            <a:r>
              <a:rPr lang="en-US" sz="3200" dirty="0" err="1" smtClean="0"/>
              <a:t>Urls</a:t>
            </a:r>
            <a:endParaRPr lang="en-US" sz="3200" dirty="0"/>
          </a:p>
          <a:p>
            <a:r>
              <a:rPr lang="en-US" sz="3400" dirty="0"/>
              <a:t>SharePoint </a:t>
            </a:r>
            <a:r>
              <a:rPr lang="en-US" sz="3400" dirty="0" smtClean="0"/>
              <a:t>2010</a:t>
            </a:r>
          </a:p>
          <a:p>
            <a:pPr lvl="1"/>
            <a:r>
              <a:rPr lang="en-US" sz="1800" dirty="0" smtClean="0"/>
              <a:t>http</a:t>
            </a:r>
            <a:r>
              <a:rPr lang="en-US" sz="1800" dirty="0"/>
              <a:t>://sharepoint/sites/sp15ignite/_layouts/WordViewer.aspx?id=/sites/sp15ignite/Program%20Documents/Outline.docx&amp;Source=http%3A%2F%2Fsharepoint%2Fsites%2Fsp15ignite%2FProgram%2520Documents%2FForms%2FAllItems%2Easpx%3FPaged%3DTRUE%26p5FSortBehavior3D0%26p5FFileLeafRef3Dfbb6fa52%252d91c8%252d42b3%252db7b4%252d26fc586e3e01%252eonebin%26p%5FID%3D777%26PageFirstRow%3D301%26%26View%3D%7B0B08DC31%2D658A%2D42CC%2D98CE%2D996BA18C5DD8%7D&amp;DefaultItemOpen=1&amp;DefaultItemOpen=1</a:t>
            </a:r>
          </a:p>
          <a:p>
            <a:r>
              <a:rPr lang="en-US" sz="3200" dirty="0"/>
              <a:t>SharePoint </a:t>
            </a:r>
            <a:r>
              <a:rPr lang="en-US" sz="3200" dirty="0" smtClean="0"/>
              <a:t>2013</a:t>
            </a:r>
          </a:p>
          <a:p>
            <a:pPr lvl="1"/>
            <a:r>
              <a:rPr lang="en-US" sz="1800" dirty="0" smtClean="0"/>
              <a:t>http</a:t>
            </a:r>
            <a:r>
              <a:rPr lang="en-US" sz="1800" dirty="0"/>
              <a:t>://sharepoint/sites/sp15ignite/Program</a:t>
            </a:r>
            <a:br>
              <a:rPr lang="en-US" sz="1800" dirty="0"/>
            </a:br>
            <a:r>
              <a:rPr lang="en-US" sz="1800" dirty="0"/>
              <a:t>%</a:t>
            </a:r>
            <a:r>
              <a:rPr lang="en-US" sz="1800" dirty="0" smtClean="0"/>
              <a:t>20Documents/</a:t>
            </a:r>
            <a:r>
              <a:rPr lang="en-US" sz="1800" dirty="0" err="1" smtClean="0"/>
              <a:t>Outline.docx?Web</a:t>
            </a:r>
            <a:r>
              <a:rPr lang="en-US" sz="1800" dirty="0" smtClean="0"/>
              <a:t>=1</a:t>
            </a:r>
            <a:endParaRPr lang="en-US" sz="1800" dirty="0"/>
          </a:p>
        </p:txBody>
      </p:sp>
    </p:spTree>
    <p:extLst>
      <p:ext uri="{BB962C8B-B14F-4D97-AF65-F5344CB8AC3E}">
        <p14:creationId xmlns:p14="http://schemas.microsoft.com/office/powerpoint/2010/main" val="1246259871"/>
      </p:ext>
    </p:extLst>
  </p:cSld>
  <p:clrMapOvr>
    <a:masterClrMapping/>
  </p:clrMapOvr>
  <p:transition spd="slow">
    <p:pu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
            </a:r>
            <a:r>
              <a:rPr lang="en-US" dirty="0" smtClean="0"/>
              <a:t>eb </a:t>
            </a:r>
            <a:r>
              <a:rPr lang="en-US" dirty="0"/>
              <a:t>A</a:t>
            </a:r>
            <a:r>
              <a:rPr lang="en-US" dirty="0" smtClean="0"/>
              <a:t>nalytics</a:t>
            </a:r>
            <a:endParaRPr lang="en-US" dirty="0"/>
          </a:p>
        </p:txBody>
      </p:sp>
      <p:sp>
        <p:nvSpPr>
          <p:cNvPr id="7" name="Text Placeholder 6"/>
          <p:cNvSpPr>
            <a:spLocks noGrp="1"/>
          </p:cNvSpPr>
          <p:nvPr>
            <p:ph type="body" sz="quarter" idx="10"/>
          </p:nvPr>
        </p:nvSpPr>
        <p:spPr>
          <a:xfrm>
            <a:off x="274639" y="1212849"/>
            <a:ext cx="7543798" cy="5004447"/>
          </a:xfrm>
        </p:spPr>
        <p:txBody>
          <a:bodyPr/>
          <a:lstStyle/>
          <a:p>
            <a:r>
              <a:rPr lang="en-US" sz="2800" dirty="0"/>
              <a:t>Service Application removed in SharePoint 2013</a:t>
            </a:r>
          </a:p>
          <a:p>
            <a:r>
              <a:rPr lang="en-US" sz="2800" dirty="0"/>
              <a:t>New Analytics Platform based on Search provides:</a:t>
            </a:r>
          </a:p>
          <a:p>
            <a:pPr lvl="1"/>
            <a:r>
              <a:rPr lang="en-US" sz="1600" dirty="0"/>
              <a:t>Find relevant information (improve search relevance) </a:t>
            </a:r>
            <a:br>
              <a:rPr lang="en-US" sz="1600" dirty="0"/>
            </a:br>
            <a:r>
              <a:rPr lang="en-US" sz="1600" dirty="0"/>
              <a:t>– based on views, click thru, etc.</a:t>
            </a:r>
          </a:p>
          <a:p>
            <a:pPr lvl="1"/>
            <a:r>
              <a:rPr lang="en-US" sz="1600" dirty="0"/>
              <a:t>See what others are looking at (“hot” indicators and </a:t>
            </a:r>
            <a:br>
              <a:rPr lang="en-US" sz="1600" dirty="0"/>
            </a:br>
            <a:r>
              <a:rPr lang="en-US" sz="1600" dirty="0"/>
              <a:t>usage numbers – i.e. what’s popular based on # of views </a:t>
            </a:r>
            <a:br>
              <a:rPr lang="en-US" sz="1600" dirty="0"/>
            </a:br>
            <a:r>
              <a:rPr lang="en-US" sz="1600" dirty="0"/>
              <a:t>as well as # of unique users to view)</a:t>
            </a:r>
          </a:p>
          <a:p>
            <a:pPr lvl="1"/>
            <a:r>
              <a:rPr lang="en-US" sz="1600" dirty="0"/>
              <a:t>Understand how much content is being used (i.e. viewed) </a:t>
            </a:r>
            <a:br>
              <a:rPr lang="en-US" sz="1600" dirty="0"/>
            </a:br>
            <a:r>
              <a:rPr lang="en-US" sz="1600" dirty="0"/>
              <a:t>and how it compares to other documents </a:t>
            </a:r>
          </a:p>
          <a:p>
            <a:pPr lvl="1"/>
            <a:r>
              <a:rPr lang="en-US" sz="1600" dirty="0"/>
              <a:t>See discussion thread usage and find the hot topics</a:t>
            </a:r>
          </a:p>
          <a:p>
            <a:pPr lvl="1"/>
            <a:r>
              <a:rPr lang="en-US" sz="1600" dirty="0"/>
              <a:t>Use this popularity info to populate views through </a:t>
            </a:r>
            <a:br>
              <a:rPr lang="en-US" sz="1600" dirty="0"/>
            </a:br>
            <a:r>
              <a:rPr lang="en-US" sz="1600" dirty="0"/>
              <a:t>the Content by Search (CBS) </a:t>
            </a:r>
            <a:r>
              <a:rPr lang="en-US" sz="1600" dirty="0" err="1"/>
              <a:t>WebPart</a:t>
            </a:r>
            <a:endParaRPr lang="en-US" sz="1600" dirty="0"/>
          </a:p>
          <a:p>
            <a:r>
              <a:rPr lang="en-US" sz="2800" dirty="0"/>
              <a:t>Extensible for 3rd parties to build into the </a:t>
            </a:r>
            <a:r>
              <a:rPr lang="en-US" sz="2800" dirty="0" smtClean="0"/>
              <a:t>platform</a:t>
            </a:r>
            <a:endParaRPr lang="en-US" sz="2800" dirty="0"/>
          </a:p>
        </p:txBody>
      </p:sp>
      <p:grpSp>
        <p:nvGrpSpPr>
          <p:cNvPr id="3" name="Group 2"/>
          <p:cNvGrpSpPr/>
          <p:nvPr/>
        </p:nvGrpSpPr>
        <p:grpSpPr>
          <a:xfrm>
            <a:off x="8352669" y="1452335"/>
            <a:ext cx="3469284" cy="3466690"/>
            <a:chOff x="7351059" y="1423988"/>
            <a:chExt cx="3401568" cy="3399024"/>
          </a:xfrm>
          <a:solidFill>
            <a:schemeClr val="accent1"/>
          </a:solidFill>
        </p:grpSpPr>
        <p:sp>
          <p:nvSpPr>
            <p:cNvPr id="6" name="Rectangle 5"/>
            <p:cNvSpPr/>
            <p:nvPr/>
          </p:nvSpPr>
          <p:spPr bwMode="auto">
            <a:xfrm>
              <a:off x="7351059" y="1423988"/>
              <a:ext cx="3401568" cy="33990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56" spc="-51">
                  <a:gradFill>
                    <a:gsLst>
                      <a:gs pos="0">
                        <a:srgbClr val="FFFFFF"/>
                      </a:gs>
                      <a:gs pos="100000">
                        <a:srgbClr val="FFFFFF"/>
                      </a:gs>
                    </a:gsLst>
                    <a:lin ang="5400000" scaled="0"/>
                  </a:gradFill>
                  <a:latin typeface="Segoe UI Light" pitchFamily="34" charset="0"/>
                  <a:ea typeface="Segoe UI" pitchFamily="34" charset="0"/>
                  <a:cs typeface="Segoe UI" pitchFamily="34" charset="0"/>
                </a:rPr>
                <a:t>analyze data</a:t>
              </a:r>
              <a:endParaRPr lang="en-US" sz="2856" spc="-51" dirty="0" err="1">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pic>
          <p:nvPicPr>
            <p:cNvPr id="5" name="Picture 2" descr="\\MAGNUM\Projects\Microsoft\Cloud Power FY12\Design\ICONS_PNG\Secure_Elastic.png"/>
            <p:cNvPicPr>
              <a:picLocks noChangeAspect="1" noChangeArrowheads="1"/>
            </p:cNvPicPr>
            <p:nvPr/>
          </p:nvPicPr>
          <p:blipFill>
            <a:blip r:embed="rId3" cstate="print">
              <a:lum bright="100000"/>
            </a:blip>
            <a:srcRect/>
            <a:stretch>
              <a:fillRect/>
            </a:stretch>
          </p:blipFill>
          <p:spPr bwMode="auto">
            <a:xfrm>
              <a:off x="8048871" y="1835527"/>
              <a:ext cx="2005944" cy="2005944"/>
            </a:xfrm>
            <a:prstGeom prst="rect">
              <a:avLst/>
            </a:prstGeom>
            <a:grpFill/>
          </p:spPr>
        </p:pic>
      </p:grpSp>
    </p:spTree>
    <p:extLst>
      <p:ext uri="{BB962C8B-B14F-4D97-AF65-F5344CB8AC3E}">
        <p14:creationId xmlns:p14="http://schemas.microsoft.com/office/powerpoint/2010/main" val="2737786499"/>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Related Sessions and Labs</a:t>
            </a:r>
            <a:endParaRPr lang="en-US" dirty="0"/>
          </a:p>
        </p:txBody>
      </p:sp>
      <p:sp>
        <p:nvSpPr>
          <p:cNvPr id="11" name="Text Placeholder 10"/>
          <p:cNvSpPr>
            <a:spLocks noGrp="1"/>
          </p:cNvSpPr>
          <p:nvPr>
            <p:ph type="body" sz="quarter" idx="10"/>
          </p:nvPr>
        </p:nvSpPr>
        <p:spPr>
          <a:xfrm>
            <a:off x="274638" y="1212850"/>
            <a:ext cx="11887200" cy="5139869"/>
          </a:xfrm>
        </p:spPr>
        <p:txBody>
          <a:bodyPr/>
          <a:lstStyle/>
          <a:p>
            <a:r>
              <a:rPr lang="en-US" sz="2800" dirty="0"/>
              <a:t>SPC263 What's New with Service Applications in SharePoint Server 2013 </a:t>
            </a:r>
            <a:endParaRPr lang="en-US" sz="2800" dirty="0" smtClean="0"/>
          </a:p>
          <a:p>
            <a:r>
              <a:rPr lang="en-US" sz="2800" dirty="0"/>
              <a:t>SPC103 Get Started with Social Adoption using SharePoint 2013's Cross Farm Services </a:t>
            </a:r>
            <a:endParaRPr lang="en-US" sz="2800" dirty="0" smtClean="0"/>
          </a:p>
          <a:p>
            <a:r>
              <a:rPr lang="en-US" sz="2800" dirty="0"/>
              <a:t>SPC162 Office Web Apps Server and SharePoint 2013 </a:t>
            </a:r>
            <a:endParaRPr lang="en-US" sz="2800" dirty="0" smtClean="0"/>
          </a:p>
          <a:p>
            <a:r>
              <a:rPr lang="en-US" sz="2800" dirty="0" smtClean="0"/>
              <a:t>SPC082 Deploying </a:t>
            </a:r>
            <a:r>
              <a:rPr lang="en-US" sz="2800" dirty="0"/>
              <a:t>Social in the Enterprise </a:t>
            </a:r>
            <a:endParaRPr lang="en-US" sz="2800" dirty="0" smtClean="0"/>
          </a:p>
          <a:p>
            <a:r>
              <a:rPr lang="en-US" sz="2800" dirty="0"/>
              <a:t>SPC043 Configuring and Managing Access Services in SharePoint 2013 </a:t>
            </a:r>
            <a:endParaRPr lang="en-US" sz="2800" dirty="0" smtClean="0"/>
          </a:p>
          <a:p>
            <a:r>
              <a:rPr lang="en-US" sz="2800" dirty="0"/>
              <a:t>SPC245 User Profile Synchronization Best Practices in SharePoint Server 2013 </a:t>
            </a:r>
            <a:endParaRPr lang="en-US" sz="2800" dirty="0" smtClean="0"/>
          </a:p>
          <a:p>
            <a:r>
              <a:rPr lang="en-US" sz="2800" dirty="0"/>
              <a:t>HOL025 Introduction to the Machine Translation Service in SharePoint Server </a:t>
            </a:r>
            <a:r>
              <a:rPr lang="en-US" sz="2800" dirty="0" smtClean="0"/>
              <a:t>2013</a:t>
            </a:r>
          </a:p>
          <a:p>
            <a:r>
              <a:rPr lang="en-US" sz="2800" dirty="0"/>
              <a:t>HOL027 Information Management in SharePoint 2013 </a:t>
            </a:r>
            <a:endParaRPr lang="en-US" sz="2800" dirty="0" smtClean="0"/>
          </a:p>
          <a:p>
            <a:r>
              <a:rPr lang="en-US" sz="2800" dirty="0" smtClean="0"/>
              <a:t>HOL029 Configuring </a:t>
            </a:r>
            <a:r>
              <a:rPr lang="en-US" sz="2800" dirty="0"/>
              <a:t>Office Web Applications for SharePoint 2013 </a:t>
            </a:r>
            <a:endParaRPr lang="en-US" sz="2800" dirty="0" smtClean="0"/>
          </a:p>
        </p:txBody>
      </p:sp>
    </p:spTree>
    <p:extLst>
      <p:ext uri="{BB962C8B-B14F-4D97-AF65-F5344CB8AC3E}">
        <p14:creationId xmlns:p14="http://schemas.microsoft.com/office/powerpoint/2010/main" val="883125391"/>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Performance and Availability</a:t>
            </a:r>
            <a:endParaRPr lang="en-US" dirty="0"/>
          </a:p>
        </p:txBody>
      </p:sp>
    </p:spTree>
    <p:extLst>
      <p:ext uri="{BB962C8B-B14F-4D97-AF65-F5344CB8AC3E}">
        <p14:creationId xmlns:p14="http://schemas.microsoft.com/office/powerpoint/2010/main" val="3737615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1302"/>
          <a:stretch/>
        </p:blipFill>
        <p:spPr bwMode="auto">
          <a:xfrm>
            <a:off x="189411" y="1435404"/>
            <a:ext cx="5595622" cy="3818044"/>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smtClean="0"/>
              <a:t>Minimal Download Strategy</a:t>
            </a:r>
            <a:endParaRPr lang="en-US" dirty="0"/>
          </a:p>
        </p:txBody>
      </p:sp>
      <p:sp>
        <p:nvSpPr>
          <p:cNvPr id="7" name="Text Placeholder 6"/>
          <p:cNvSpPr>
            <a:spLocks noGrp="1"/>
          </p:cNvSpPr>
          <p:nvPr>
            <p:ph type="body" sz="quarter" idx="11"/>
          </p:nvPr>
        </p:nvSpPr>
        <p:spPr>
          <a:xfrm>
            <a:off x="6675439" y="1212849"/>
            <a:ext cx="5486399" cy="5072158"/>
          </a:xfrm>
        </p:spPr>
        <p:txBody>
          <a:bodyPr/>
          <a:lstStyle/>
          <a:p>
            <a:r>
              <a:rPr lang="en-US" sz="3200" dirty="0"/>
              <a:t>Provides a new navigation framework</a:t>
            </a:r>
          </a:p>
          <a:p>
            <a:pPr lvl="1"/>
            <a:r>
              <a:rPr lang="en-US" sz="1800" dirty="0"/>
              <a:t>Significantly improves page load performance </a:t>
            </a:r>
          </a:p>
          <a:p>
            <a:pPr lvl="1"/>
            <a:r>
              <a:rPr lang="en-US" sz="1800" dirty="0"/>
              <a:t>Navigation within SharePoint feels </a:t>
            </a:r>
            <a:br>
              <a:rPr lang="en-US" sz="1800" dirty="0"/>
            </a:br>
            <a:r>
              <a:rPr lang="en-US" sz="1800" dirty="0"/>
              <a:t>more like a rich application.</a:t>
            </a:r>
          </a:p>
          <a:p>
            <a:pPr lvl="1"/>
            <a:r>
              <a:rPr lang="en-US" sz="1800" dirty="0"/>
              <a:t>Downloads delta between page requests</a:t>
            </a:r>
          </a:p>
          <a:p>
            <a:pPr lvl="1"/>
            <a:r>
              <a:rPr lang="en-US" sz="1800" dirty="0"/>
              <a:t>Implements a download manager interfacing between controls/content placeholders on page and server </a:t>
            </a:r>
            <a:br>
              <a:rPr lang="en-US" sz="1800" dirty="0"/>
            </a:br>
            <a:r>
              <a:rPr lang="en-US" sz="1800" dirty="0"/>
              <a:t>to determine what content requires update</a:t>
            </a:r>
          </a:p>
          <a:p>
            <a:pPr lvl="1"/>
            <a:r>
              <a:rPr lang="en-US" sz="1800" dirty="0"/>
              <a:t>Controls and </a:t>
            </a:r>
            <a:r>
              <a:rPr lang="en-US" sz="1800" dirty="0" err="1"/>
              <a:t>masterpages</a:t>
            </a:r>
            <a:r>
              <a:rPr lang="en-US" sz="1800" dirty="0"/>
              <a:t> need to support framework</a:t>
            </a:r>
          </a:p>
          <a:p>
            <a:pPr lvl="1"/>
            <a:r>
              <a:rPr lang="en-US" sz="1800" dirty="0"/>
              <a:t>Supports revert to classic “classic fully rendered page” when controls do not support framework</a:t>
            </a:r>
          </a:p>
          <a:p>
            <a:pPr lvl="1"/>
            <a:r>
              <a:rPr lang="en-US" sz="1800" dirty="0"/>
              <a:t>Can be disabled on per </a:t>
            </a:r>
            <a:r>
              <a:rPr lang="en-US" sz="1800" dirty="0" err="1"/>
              <a:t>SPWeb</a:t>
            </a:r>
            <a:r>
              <a:rPr lang="en-US" sz="1800" dirty="0"/>
              <a:t> basis</a:t>
            </a:r>
          </a:p>
          <a:p>
            <a:pPr lvl="1"/>
            <a:r>
              <a:rPr lang="en-US" sz="1800" dirty="0"/>
              <a:t>Set </a:t>
            </a:r>
            <a:r>
              <a:rPr lang="en-US" sz="1800" dirty="0" err="1"/>
              <a:t>SPWeb.EnableMinimalDownload</a:t>
            </a:r>
            <a:r>
              <a:rPr lang="en-US" sz="1800" dirty="0"/>
              <a:t> to </a:t>
            </a:r>
            <a:r>
              <a:rPr lang="en-US" sz="1800" dirty="0" smtClean="0"/>
              <a:t>0</a:t>
            </a:r>
            <a:endParaRPr lang="en-US" sz="1800" dirty="0"/>
          </a:p>
        </p:txBody>
      </p:sp>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21303"/>
          <a:stretch/>
        </p:blipFill>
        <p:spPr bwMode="auto">
          <a:xfrm>
            <a:off x="189411" y="1435404"/>
            <a:ext cx="5595622" cy="3818044"/>
          </a:xfrm>
          <a:prstGeom prst="rect">
            <a:avLst/>
          </a:prstGeom>
          <a:ln>
            <a:solidFill>
              <a:schemeClr val="bg1">
                <a:lumMod val="75000"/>
              </a:scheme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08601" y="2526355"/>
            <a:ext cx="5602616" cy="1013043"/>
          </a:xfrm>
          <a:prstGeom prst="rect">
            <a:avLst/>
          </a:prstGeom>
          <a:ln w="6350">
            <a:solidFill>
              <a:schemeClr val="accent1"/>
            </a:solidFill>
          </a:ln>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319652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Minimal Download Strategy</a:t>
            </a:r>
            <a:endParaRPr lang="en-US" dirty="0"/>
          </a:p>
        </p:txBody>
      </p:sp>
      <p:sp>
        <p:nvSpPr>
          <p:cNvPr id="6" name="Text Placeholder 5"/>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1999043"/>
      </p:ext>
    </p:extLst>
  </p:cSld>
  <p:clrMapOvr>
    <a:masterClrMapping/>
  </p:clrMapOvr>
  <p:transition spd="slow">
    <p:pu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Request Management</a:t>
            </a:r>
            <a:endParaRPr lang="en-US" dirty="0"/>
          </a:p>
        </p:txBody>
      </p:sp>
      <p:sp>
        <p:nvSpPr>
          <p:cNvPr id="11" name="Text Placeholder 10"/>
          <p:cNvSpPr>
            <a:spLocks noGrp="1"/>
          </p:cNvSpPr>
          <p:nvPr>
            <p:ph type="body" sz="quarter" idx="11"/>
          </p:nvPr>
        </p:nvSpPr>
        <p:spPr>
          <a:xfrm>
            <a:off x="6675439" y="1212849"/>
            <a:ext cx="5486399" cy="4308872"/>
          </a:xfrm>
        </p:spPr>
        <p:txBody>
          <a:bodyPr/>
          <a:lstStyle/>
          <a:p>
            <a:r>
              <a:rPr lang="en-US" sz="4000" dirty="0">
                <a:solidFill>
                  <a:schemeClr val="tx2"/>
                </a:solidFill>
              </a:rPr>
              <a:t>Prioritizes and routes incoming requests</a:t>
            </a:r>
          </a:p>
          <a:p>
            <a:pPr lvl="1" indent="-3238"/>
            <a:r>
              <a:rPr lang="en-US" dirty="0"/>
              <a:t>Route requests to Web servers that </a:t>
            </a:r>
            <a:br>
              <a:rPr lang="en-US" dirty="0"/>
            </a:br>
            <a:r>
              <a:rPr lang="en-US" dirty="0"/>
              <a:t>have good health characteristics </a:t>
            </a:r>
          </a:p>
          <a:p>
            <a:pPr lvl="1" indent="-3238"/>
            <a:r>
              <a:rPr lang="en-US" dirty="0"/>
              <a:t>Identify and block known bad requests</a:t>
            </a:r>
          </a:p>
          <a:p>
            <a:pPr lvl="1" indent="-3238"/>
            <a:r>
              <a:rPr lang="en-US" dirty="0"/>
              <a:t>Prioritize requests by throttling lower-priority requests (such as services that run in the background) and serving higher priority requests (such as end user requests)</a:t>
            </a:r>
          </a:p>
          <a:p>
            <a:pPr lvl="1" indent="-3238"/>
            <a:r>
              <a:rPr lang="en-US" dirty="0"/>
              <a:t>Route requests of specific types (such as search) </a:t>
            </a:r>
            <a:br>
              <a:rPr lang="en-US" dirty="0"/>
            </a:br>
            <a:r>
              <a:rPr lang="en-US" dirty="0"/>
              <a:t>to specific servers in the </a:t>
            </a:r>
            <a:r>
              <a:rPr lang="en-US" dirty="0" smtClean="0"/>
              <a:t>farm</a:t>
            </a:r>
            <a:endParaRPr lang="en-US" dirty="0"/>
          </a:p>
        </p:txBody>
      </p:sp>
      <p:grpSp>
        <p:nvGrpSpPr>
          <p:cNvPr id="3" name="Group 2"/>
          <p:cNvGrpSpPr/>
          <p:nvPr/>
        </p:nvGrpSpPr>
        <p:grpSpPr>
          <a:xfrm>
            <a:off x="542893" y="1495173"/>
            <a:ext cx="5550318" cy="4742086"/>
            <a:chOff x="6146768" y="1408374"/>
            <a:chExt cx="5165724" cy="4649526"/>
          </a:xfrm>
        </p:grpSpPr>
        <p:sp>
          <p:nvSpPr>
            <p:cNvPr id="13" name="Rectangle 12"/>
            <p:cNvSpPr/>
            <p:nvPr/>
          </p:nvSpPr>
          <p:spPr>
            <a:xfrm>
              <a:off x="6146768" y="1408374"/>
              <a:ext cx="5165724" cy="8267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2856">
                  <a:solidFill>
                    <a:schemeClr val="tx1">
                      <a:alpha val="99000"/>
                    </a:schemeClr>
                  </a:solidFill>
                  <a:latin typeface="+mj-lt"/>
                </a:rPr>
                <a:t>request manager</a:t>
              </a:r>
            </a:p>
          </p:txBody>
        </p:sp>
        <p:sp>
          <p:nvSpPr>
            <p:cNvPr id="15" name="Rectangle 14"/>
            <p:cNvSpPr/>
            <p:nvPr/>
          </p:nvSpPr>
          <p:spPr>
            <a:xfrm>
              <a:off x="6146768" y="2311400"/>
              <a:ext cx="5165724" cy="37465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93260" rIns="0" bIns="0" numCol="1" rtlCol="0" anchor="t" anchorCtr="0" compatLnSpc="1">
              <a:prstTxWarp prst="textNoShape">
                <a:avLst/>
              </a:prstTxWarp>
            </a:bodyPr>
            <a:lstStyle/>
            <a:p>
              <a:pPr defTabSz="931126" fontAlgn="base">
                <a:lnSpc>
                  <a:spcPts val="2550"/>
                </a:lnSpc>
                <a:spcBef>
                  <a:spcPct val="0"/>
                </a:spcBef>
                <a:spcAft>
                  <a:spcPct val="0"/>
                </a:spcAft>
              </a:pPr>
              <a:endParaRPr lang="en-US" sz="1836">
                <a:solidFill>
                  <a:schemeClr val="tx2">
                    <a:alpha val="99000"/>
                  </a:schemeClr>
                </a:solidFill>
                <a:ea typeface="Segoe UI" pitchFamily="34" charset="0"/>
                <a:cs typeface="Segoe UI" pitchFamily="34" charset="0"/>
              </a:endParaRPr>
            </a:p>
          </p:txBody>
        </p:sp>
        <p:grpSp>
          <p:nvGrpSpPr>
            <p:cNvPr id="2" name="Group 1"/>
            <p:cNvGrpSpPr/>
            <p:nvPr/>
          </p:nvGrpSpPr>
          <p:grpSpPr>
            <a:xfrm>
              <a:off x="6261456" y="2432050"/>
              <a:ext cx="4928616" cy="3493698"/>
              <a:chOff x="6286857" y="2427270"/>
              <a:chExt cx="4876443" cy="4151225"/>
            </a:xfrm>
          </p:grpSpPr>
          <p:sp>
            <p:nvSpPr>
              <p:cNvPr id="16" name="Rectangle 15"/>
              <p:cNvSpPr/>
              <p:nvPr/>
            </p:nvSpPr>
            <p:spPr>
              <a:xfrm>
                <a:off x="6286857" y="2427270"/>
                <a:ext cx="4876443" cy="12603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t"/>
              <a:lstStyle/>
              <a:p>
                <a:r>
                  <a:rPr lang="en-US" sz="2040" dirty="0">
                    <a:solidFill>
                      <a:schemeClr val="lt1">
                        <a:alpha val="99000"/>
                      </a:schemeClr>
                    </a:solidFill>
                    <a:latin typeface="Segoe UI Semibold" pitchFamily="34" charset="0"/>
                  </a:rPr>
                  <a:t>Request routing</a:t>
                </a:r>
              </a:p>
              <a:p>
                <a:r>
                  <a:rPr lang="en-US" sz="1632" dirty="0">
                    <a:solidFill>
                      <a:schemeClr val="lt1">
                        <a:alpha val="99000"/>
                      </a:schemeClr>
                    </a:solidFill>
                  </a:rPr>
                  <a:t>Selects which servers should </a:t>
                </a:r>
                <a:br>
                  <a:rPr lang="en-US" sz="1632" dirty="0">
                    <a:solidFill>
                      <a:schemeClr val="lt1">
                        <a:alpha val="99000"/>
                      </a:schemeClr>
                    </a:solidFill>
                  </a:rPr>
                </a:br>
                <a:r>
                  <a:rPr lang="en-US" sz="1632" dirty="0">
                    <a:solidFill>
                      <a:schemeClr val="lt1">
                        <a:alpha val="99000"/>
                      </a:schemeClr>
                    </a:solidFill>
                  </a:rPr>
                  <a:t>receive one or more requests</a:t>
                </a:r>
              </a:p>
            </p:txBody>
          </p:sp>
          <p:sp>
            <p:nvSpPr>
              <p:cNvPr id="17" name="Rectangle 16"/>
              <p:cNvSpPr/>
              <p:nvPr/>
            </p:nvSpPr>
            <p:spPr>
              <a:xfrm>
                <a:off x="6286857" y="3872716"/>
                <a:ext cx="4876443" cy="12603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t"/>
              <a:lstStyle/>
              <a:p>
                <a:r>
                  <a:rPr lang="en-US" sz="2040">
                    <a:solidFill>
                      <a:schemeClr val="lt1">
                        <a:alpha val="99000"/>
                      </a:schemeClr>
                    </a:solidFill>
                    <a:latin typeface="Segoe UI Semibold" pitchFamily="34" charset="0"/>
                  </a:rPr>
                  <a:t>Request throttling &amp; prioritization</a:t>
                </a:r>
              </a:p>
              <a:p>
                <a:r>
                  <a:rPr lang="en-US" sz="1632">
                    <a:solidFill>
                      <a:schemeClr val="lt1">
                        <a:alpha val="99000"/>
                      </a:schemeClr>
                    </a:solidFill>
                  </a:rPr>
                  <a:t>Filters which servers should receive one </a:t>
                </a:r>
                <a:br>
                  <a:rPr lang="en-US" sz="1632">
                    <a:solidFill>
                      <a:schemeClr val="lt1">
                        <a:alpha val="99000"/>
                      </a:schemeClr>
                    </a:solidFill>
                  </a:rPr>
                </a:br>
                <a:r>
                  <a:rPr lang="en-US" sz="1632">
                    <a:solidFill>
                      <a:schemeClr val="lt1">
                        <a:alpha val="99000"/>
                      </a:schemeClr>
                    </a:solidFill>
                  </a:rPr>
                  <a:t>or more requests based on health</a:t>
                </a:r>
              </a:p>
            </p:txBody>
          </p:sp>
          <p:sp>
            <p:nvSpPr>
              <p:cNvPr id="18" name="Rectangle 17"/>
              <p:cNvSpPr/>
              <p:nvPr/>
            </p:nvSpPr>
            <p:spPr>
              <a:xfrm>
                <a:off x="6286857" y="5318162"/>
                <a:ext cx="4876443" cy="12603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t"/>
              <a:lstStyle/>
              <a:p>
                <a:r>
                  <a:rPr lang="en-US" sz="2040" dirty="0">
                    <a:solidFill>
                      <a:schemeClr val="lt1">
                        <a:alpha val="99000"/>
                      </a:schemeClr>
                    </a:solidFill>
                    <a:latin typeface="Segoe UI Semibold" pitchFamily="34" charset="0"/>
                  </a:rPr>
                  <a:t>Request load balancing</a:t>
                </a:r>
              </a:p>
              <a:p>
                <a:r>
                  <a:rPr lang="en-US" sz="1632" dirty="0">
                    <a:solidFill>
                      <a:schemeClr val="lt1">
                        <a:alpha val="99000"/>
                      </a:schemeClr>
                    </a:solidFill>
                  </a:rPr>
                  <a:t>Selects a servers to route a request based </a:t>
                </a:r>
                <a:br>
                  <a:rPr lang="en-US" sz="1632" dirty="0">
                    <a:solidFill>
                      <a:schemeClr val="lt1">
                        <a:alpha val="99000"/>
                      </a:schemeClr>
                    </a:solidFill>
                  </a:rPr>
                </a:br>
                <a:r>
                  <a:rPr lang="en-US" sz="1632" dirty="0">
                    <a:solidFill>
                      <a:schemeClr val="lt1">
                        <a:alpha val="99000"/>
                      </a:schemeClr>
                    </a:solidFill>
                  </a:rPr>
                  <a:t>on weighting schemes (i.e. health)</a:t>
                </a:r>
              </a:p>
            </p:txBody>
          </p:sp>
        </p:grpSp>
      </p:grpSp>
    </p:spTree>
    <p:extLst>
      <p:ext uri="{BB962C8B-B14F-4D97-AF65-F5344CB8AC3E}">
        <p14:creationId xmlns:p14="http://schemas.microsoft.com/office/powerpoint/2010/main" val="4021433794"/>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Objectives</a:t>
            </a:r>
            <a:endParaRPr lang="en-US" dirty="0"/>
          </a:p>
        </p:txBody>
      </p:sp>
      <p:sp>
        <p:nvSpPr>
          <p:cNvPr id="5" name="Text Placeholder 4"/>
          <p:cNvSpPr>
            <a:spLocks noGrp="1"/>
          </p:cNvSpPr>
          <p:nvPr>
            <p:ph type="body" sz="quarter" idx="10"/>
          </p:nvPr>
        </p:nvSpPr>
        <p:spPr/>
        <p:txBody>
          <a:bodyPr/>
          <a:lstStyle/>
          <a:p>
            <a:r>
              <a:rPr lang="en-US" smtClean="0"/>
              <a:t>Understand the core platform investments areas in SharePoint Server 2013</a:t>
            </a:r>
          </a:p>
          <a:p>
            <a:r>
              <a:rPr lang="en-US" smtClean="0"/>
              <a:t>Understand the features and capabilities that drive improved security, reliability, and operating economics</a:t>
            </a:r>
          </a:p>
          <a:p>
            <a:r>
              <a:rPr lang="en-US" smtClean="0"/>
              <a:t>Understand the value of SharePoint Server 2013 to IT Professionals</a:t>
            </a:r>
            <a:endParaRPr lang="en-US" dirty="0"/>
          </a:p>
        </p:txBody>
      </p:sp>
    </p:spTree>
    <p:extLst>
      <p:ext uri="{BB962C8B-B14F-4D97-AF65-F5344CB8AC3E}">
        <p14:creationId xmlns:p14="http://schemas.microsoft.com/office/powerpoint/2010/main" val="4096017951"/>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Cache Service</a:t>
            </a:r>
            <a:endParaRPr lang="en-US" dirty="0"/>
          </a:p>
        </p:txBody>
      </p:sp>
      <p:sp>
        <p:nvSpPr>
          <p:cNvPr id="4" name="Text Placeholder 3"/>
          <p:cNvSpPr>
            <a:spLocks noGrp="1"/>
          </p:cNvSpPr>
          <p:nvPr>
            <p:ph type="body" sz="quarter" idx="11"/>
          </p:nvPr>
        </p:nvSpPr>
        <p:spPr>
          <a:xfrm>
            <a:off x="6405406" y="1476622"/>
            <a:ext cx="5502360" cy="4693120"/>
          </a:xfrm>
        </p:spPr>
        <p:txBody>
          <a:bodyPr/>
          <a:lstStyle/>
          <a:p>
            <a:pPr marL="0" indent="0">
              <a:buNone/>
            </a:pPr>
            <a:r>
              <a:rPr lang="en-US" sz="2040" dirty="0">
                <a:solidFill>
                  <a:schemeClr val="tx2"/>
                </a:solidFill>
              </a:rPr>
              <a:t>New distributed cache service </a:t>
            </a:r>
            <a:br>
              <a:rPr lang="en-US" sz="2040" dirty="0">
                <a:solidFill>
                  <a:schemeClr val="tx2"/>
                </a:solidFill>
              </a:rPr>
            </a:br>
            <a:r>
              <a:rPr lang="en-US" sz="2040" dirty="0">
                <a:solidFill>
                  <a:schemeClr val="tx2"/>
                </a:solidFill>
              </a:rPr>
              <a:t>based on Windows Server </a:t>
            </a:r>
            <a:br>
              <a:rPr lang="en-US" sz="2040" dirty="0">
                <a:solidFill>
                  <a:schemeClr val="tx2"/>
                </a:solidFill>
              </a:rPr>
            </a:br>
            <a:r>
              <a:rPr lang="en-US" sz="2040" dirty="0" err="1">
                <a:solidFill>
                  <a:schemeClr val="tx2"/>
                </a:solidFill>
              </a:rPr>
              <a:t>AppFabric</a:t>
            </a:r>
            <a:r>
              <a:rPr lang="en-US" sz="2040" dirty="0">
                <a:solidFill>
                  <a:schemeClr val="tx2"/>
                </a:solidFill>
              </a:rPr>
              <a:t> Distributed Caching</a:t>
            </a:r>
          </a:p>
          <a:p>
            <a:pPr marL="0" indent="-3238">
              <a:buNone/>
            </a:pPr>
            <a:r>
              <a:rPr lang="en-US" sz="2040" dirty="0">
                <a:solidFill>
                  <a:schemeClr val="tx1"/>
                </a:solidFill>
                <a:latin typeface="+mn-lt"/>
              </a:rPr>
              <a:t>Leveraged by Authentication Token </a:t>
            </a:r>
            <a:br>
              <a:rPr lang="en-US" sz="2040" dirty="0">
                <a:solidFill>
                  <a:schemeClr val="tx1"/>
                </a:solidFill>
                <a:latin typeface="+mn-lt"/>
              </a:rPr>
            </a:br>
            <a:r>
              <a:rPr lang="en-US" sz="2040" dirty="0">
                <a:solidFill>
                  <a:schemeClr val="tx1"/>
                </a:solidFill>
                <a:latin typeface="+mn-lt"/>
              </a:rPr>
              <a:t>Caching and Social Feed Features</a:t>
            </a:r>
          </a:p>
          <a:p>
            <a:pPr marL="0" indent="0">
              <a:buNone/>
            </a:pPr>
            <a:r>
              <a:rPr lang="en-US" sz="2040" dirty="0">
                <a:solidFill>
                  <a:schemeClr val="tx2"/>
                </a:solidFill>
              </a:rPr>
              <a:t>SharePoint </a:t>
            </a:r>
            <a:r>
              <a:rPr lang="en-US" sz="2040" dirty="0" smtClean="0">
                <a:solidFill>
                  <a:schemeClr val="tx2"/>
                </a:solidFill>
              </a:rPr>
              <a:t>2012 </a:t>
            </a:r>
            <a:r>
              <a:rPr lang="en-US" sz="2040" dirty="0">
                <a:solidFill>
                  <a:schemeClr val="tx2"/>
                </a:solidFill>
              </a:rPr>
              <a:t>uses caching features </a:t>
            </a:r>
            <a:br>
              <a:rPr lang="en-US" sz="2040" dirty="0">
                <a:solidFill>
                  <a:schemeClr val="tx2"/>
                </a:solidFill>
              </a:rPr>
            </a:br>
            <a:r>
              <a:rPr lang="en-US" sz="2040" dirty="0">
                <a:solidFill>
                  <a:schemeClr val="tx2"/>
                </a:solidFill>
              </a:rPr>
              <a:t>that cloud-based cache (Windows Azure Cache) does not support at this time, </a:t>
            </a:r>
            <a:br>
              <a:rPr lang="en-US" sz="2040" dirty="0">
                <a:solidFill>
                  <a:schemeClr val="tx2"/>
                </a:solidFill>
              </a:rPr>
            </a:br>
            <a:r>
              <a:rPr lang="en-US" sz="2040" dirty="0">
                <a:solidFill>
                  <a:schemeClr val="tx2"/>
                </a:solidFill>
              </a:rPr>
              <a:t>so only local cache hosts can be used; </a:t>
            </a:r>
            <a:br>
              <a:rPr lang="en-US" sz="2040" dirty="0">
                <a:solidFill>
                  <a:schemeClr val="tx2"/>
                </a:solidFill>
              </a:rPr>
            </a:br>
            <a:r>
              <a:rPr lang="en-US" sz="2040" dirty="0">
                <a:solidFill>
                  <a:schemeClr val="tx2"/>
                </a:solidFill>
              </a:rPr>
              <a:t>may change in the future</a:t>
            </a:r>
          </a:p>
          <a:p>
            <a:pPr marL="0" indent="0">
              <a:buNone/>
            </a:pPr>
            <a:r>
              <a:rPr lang="en-US" sz="2040" dirty="0">
                <a:solidFill>
                  <a:schemeClr val="tx2"/>
                </a:solidFill>
              </a:rPr>
              <a:t>SharePoint ONLY supports the </a:t>
            </a:r>
            <a:br>
              <a:rPr lang="en-US" sz="2040" dirty="0">
                <a:solidFill>
                  <a:schemeClr val="tx2"/>
                </a:solidFill>
              </a:rPr>
            </a:br>
            <a:r>
              <a:rPr lang="en-US" sz="2040" dirty="0">
                <a:solidFill>
                  <a:schemeClr val="tx2"/>
                </a:solidFill>
              </a:rPr>
              <a:t>version of “Velocity” (codename) </a:t>
            </a:r>
            <a:br>
              <a:rPr lang="en-US" sz="2040" dirty="0">
                <a:solidFill>
                  <a:schemeClr val="tx2"/>
                </a:solidFill>
              </a:rPr>
            </a:br>
            <a:r>
              <a:rPr lang="en-US" sz="2040" dirty="0">
                <a:solidFill>
                  <a:schemeClr val="tx2"/>
                </a:solidFill>
              </a:rPr>
              <a:t>that it ships – you cannot </a:t>
            </a:r>
            <a:br>
              <a:rPr lang="en-US" sz="2040" dirty="0">
                <a:solidFill>
                  <a:schemeClr val="tx2"/>
                </a:solidFill>
              </a:rPr>
            </a:br>
            <a:r>
              <a:rPr lang="en-US" sz="2040" dirty="0">
                <a:solidFill>
                  <a:schemeClr val="tx2"/>
                </a:solidFill>
              </a:rPr>
              <a:t>independently upgrade it</a:t>
            </a:r>
          </a:p>
        </p:txBody>
      </p:sp>
      <p:sp>
        <p:nvSpPr>
          <p:cNvPr id="20" name="Rectangle 19"/>
          <p:cNvSpPr/>
          <p:nvPr/>
        </p:nvSpPr>
        <p:spPr>
          <a:xfrm>
            <a:off x="1093162" y="1452335"/>
            <a:ext cx="4080139" cy="1324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r>
              <a:rPr lang="en-US" sz="2040"/>
              <a:t>users</a:t>
            </a:r>
            <a:endParaRPr lang="en-US" sz="2040" dirty="0"/>
          </a:p>
        </p:txBody>
      </p:sp>
      <p:grpSp>
        <p:nvGrpSpPr>
          <p:cNvPr id="11" name="Group 10"/>
          <p:cNvGrpSpPr/>
          <p:nvPr/>
        </p:nvGrpSpPr>
        <p:grpSpPr>
          <a:xfrm>
            <a:off x="2555652" y="1581865"/>
            <a:ext cx="1133150" cy="843594"/>
            <a:chOff x="8371620" y="1666904"/>
            <a:chExt cx="882772" cy="657195"/>
          </a:xfrm>
        </p:grpSpPr>
        <p:pic>
          <p:nvPicPr>
            <p:cNvPr id="21"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8371620" y="1666904"/>
              <a:ext cx="238980" cy="657195"/>
            </a:xfrm>
            <a:prstGeom prst="rect">
              <a:avLst/>
            </a:prstGeom>
            <a:noFill/>
            <a:ln>
              <a:noFill/>
            </a:ln>
          </p:spPr>
        </p:pic>
        <p:pic>
          <p:nvPicPr>
            <p:cNvPr id="22"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8693516" y="1666904"/>
              <a:ext cx="238980" cy="657195"/>
            </a:xfrm>
            <a:prstGeom prst="rect">
              <a:avLst/>
            </a:prstGeom>
            <a:noFill/>
            <a:ln>
              <a:noFill/>
            </a:ln>
          </p:spPr>
        </p:pic>
        <p:pic>
          <p:nvPicPr>
            <p:cNvPr id="23" name="Picture 6" descr="\\MAGNUM\Projects\Microsoft\Cloud Power FY12\Design\ICONS_PNG\Flexible_Workspace.png"/>
            <p:cNvPicPr>
              <a:picLocks noChangeAspect="1" noChangeArrowheads="1"/>
            </p:cNvPicPr>
            <p:nvPr/>
          </p:nvPicPr>
          <p:blipFill>
            <a:blip r:embed="rId3" cstate="print">
              <a:lum bright="100000"/>
            </a:blip>
            <a:srcRect r="63636"/>
            <a:stretch>
              <a:fillRect/>
            </a:stretch>
          </p:blipFill>
          <p:spPr bwMode="auto">
            <a:xfrm>
              <a:off x="9015412" y="1666904"/>
              <a:ext cx="238980" cy="657195"/>
            </a:xfrm>
            <a:prstGeom prst="rect">
              <a:avLst/>
            </a:prstGeom>
            <a:noFill/>
            <a:ln>
              <a:noFill/>
            </a:ln>
          </p:spPr>
        </p:pic>
      </p:grpSp>
      <p:sp>
        <p:nvSpPr>
          <p:cNvPr id="24" name="Rectangle 23"/>
          <p:cNvSpPr/>
          <p:nvPr/>
        </p:nvSpPr>
        <p:spPr>
          <a:xfrm>
            <a:off x="1093161" y="3278636"/>
            <a:ext cx="4080139" cy="13242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r>
              <a:rPr lang="en-US" sz="2040" dirty="0">
                <a:solidFill>
                  <a:schemeClr val="tx1">
                    <a:alpha val="99000"/>
                  </a:schemeClr>
                </a:solidFill>
              </a:rPr>
              <a:t>application tier</a:t>
            </a:r>
          </a:p>
        </p:txBody>
      </p:sp>
      <p:sp>
        <p:nvSpPr>
          <p:cNvPr id="25" name="Rectangle 24"/>
          <p:cNvSpPr/>
          <p:nvPr/>
        </p:nvSpPr>
        <p:spPr>
          <a:xfrm>
            <a:off x="1093162" y="4695398"/>
            <a:ext cx="4080139" cy="13242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b"/>
          <a:lstStyle/>
          <a:p>
            <a:r>
              <a:rPr lang="en-US" sz="2040" dirty="0">
                <a:solidFill>
                  <a:schemeClr val="tx1">
                    <a:alpha val="99000"/>
                  </a:schemeClr>
                </a:solidFill>
              </a:rPr>
              <a:t>database tier</a:t>
            </a:r>
          </a:p>
        </p:txBody>
      </p:sp>
      <p:cxnSp>
        <p:nvCxnSpPr>
          <p:cNvPr id="26" name="Straight Arrow Connector 25"/>
          <p:cNvCxnSpPr>
            <a:stCxn id="20" idx="2"/>
            <a:endCxn id="28" idx="0"/>
          </p:cNvCxnSpPr>
          <p:nvPr/>
        </p:nvCxnSpPr>
        <p:spPr>
          <a:xfrm>
            <a:off x="3133231" y="2776632"/>
            <a:ext cx="6476" cy="613898"/>
          </a:xfrm>
          <a:prstGeom prst="straightConnector1">
            <a:avLst/>
          </a:prstGeom>
          <a:ln w="38100">
            <a:solidFill>
              <a:schemeClr val="accent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1222690" y="3390530"/>
            <a:ext cx="3834036" cy="710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ctr"/>
          <a:lstStyle/>
          <a:p>
            <a:r>
              <a:rPr lang="en-US" sz="1836">
                <a:solidFill>
                  <a:schemeClr val="lt1">
                    <a:alpha val="99000"/>
                  </a:schemeClr>
                </a:solidFill>
                <a:latin typeface="Segoe UI Semibold" pitchFamily="34" charset="0"/>
              </a:rPr>
              <a:t>application</a:t>
            </a:r>
          </a:p>
          <a:p>
            <a:r>
              <a:rPr lang="en-US" sz="1224">
                <a:solidFill>
                  <a:schemeClr val="lt1">
                    <a:alpha val="99000"/>
                  </a:schemeClr>
                </a:solidFill>
              </a:rPr>
              <a:t>CacheVelocity Client/Local Cache</a:t>
            </a:r>
          </a:p>
        </p:txBody>
      </p:sp>
      <p:sp>
        <p:nvSpPr>
          <p:cNvPr id="29" name="Rectangle 28"/>
          <p:cNvSpPr/>
          <p:nvPr/>
        </p:nvSpPr>
        <p:spPr>
          <a:xfrm>
            <a:off x="1222690" y="4829908"/>
            <a:ext cx="3834036" cy="7106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ctr"/>
          <a:lstStyle/>
          <a:p>
            <a:r>
              <a:rPr lang="en-US" sz="1836">
                <a:solidFill>
                  <a:schemeClr val="lt1">
                    <a:alpha val="99000"/>
                  </a:schemeClr>
                </a:solidFill>
                <a:latin typeface="Segoe UI Semibold" pitchFamily="34" charset="0"/>
              </a:rPr>
              <a:t>database</a:t>
            </a:r>
          </a:p>
        </p:txBody>
      </p:sp>
    </p:spTree>
    <p:extLst>
      <p:ext uri="{BB962C8B-B14F-4D97-AF65-F5344CB8AC3E}">
        <p14:creationId xmlns:p14="http://schemas.microsoft.com/office/powerpoint/2010/main" val="269506376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22" presetClass="exit" presetSubtype="1" fill="hold" nodeType="afterEffect">
                                  <p:stCondLst>
                                    <p:cond delay="0"/>
                                  </p:stCondLst>
                                  <p:childTnLst>
                                    <p:animEffect transition="out" filter="wipe(up)">
                                      <p:cBhvr>
                                        <p:cTn id="10" dur="500"/>
                                        <p:tgtEl>
                                          <p:spTgt spid="26"/>
                                        </p:tgtEl>
                                      </p:cBhvr>
                                    </p:animEffect>
                                    <p:set>
                                      <p:cBhvr>
                                        <p:cTn id="11" dur="1" fill="hold">
                                          <p:stCondLst>
                                            <p:cond delay="499"/>
                                          </p:stCondLst>
                                        </p:cTn>
                                        <p:tgtEl>
                                          <p:spTgt spid="26"/>
                                        </p:tgtEl>
                                        <p:attrNameLst>
                                          <p:attrName>style.visibility</p:attrName>
                                        </p:attrNameLst>
                                      </p:cBhvr>
                                      <p:to>
                                        <p:strVal val="hidden"/>
                                      </p:to>
                                    </p:se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5206458" y="1648182"/>
            <a:ext cx="2115009" cy="932603"/>
          </a:xfrm>
          <a:prstGeom prst="rect">
            <a:avLst/>
          </a:prstGeom>
          <a:noFill/>
        </p:spPr>
        <p:txBody>
          <a:bodyPr wrap="none" lIns="0" tIns="0" rIns="0" bIns="0" rtlCol="0" anchor="ctr">
            <a:noAutofit/>
          </a:bodyPr>
          <a:lstStyle/>
          <a:p>
            <a:pPr algn="r"/>
            <a:r>
              <a:rPr lang="en-US" sz="1428">
                <a:solidFill>
                  <a:schemeClr val="tx2"/>
                </a:solidFill>
              </a:rPr>
              <a:t>SQL read &amp;</a:t>
            </a:r>
            <a:br>
              <a:rPr lang="en-US" sz="1428">
                <a:solidFill>
                  <a:schemeClr val="tx2"/>
                </a:solidFill>
              </a:rPr>
            </a:br>
            <a:r>
              <a:rPr lang="en-US" sz="1428">
                <a:solidFill>
                  <a:schemeClr val="tx2"/>
                </a:solidFill>
              </a:rPr>
              <a:t>transmitted </a:t>
            </a:r>
            <a:br>
              <a:rPr lang="en-US" sz="1428">
                <a:solidFill>
                  <a:schemeClr val="tx2"/>
                </a:solidFill>
              </a:rPr>
            </a:br>
            <a:r>
              <a:rPr lang="en-US" sz="1428">
                <a:solidFill>
                  <a:schemeClr val="tx2"/>
                </a:solidFill>
              </a:rPr>
              <a:t>to client</a:t>
            </a:r>
            <a:endParaRPr lang="en-US" sz="1428" dirty="0">
              <a:solidFill>
                <a:schemeClr val="tx2"/>
              </a:solidFill>
            </a:endParaRPr>
          </a:p>
        </p:txBody>
      </p:sp>
      <p:sp>
        <p:nvSpPr>
          <p:cNvPr id="31" name="TextBox 30"/>
          <p:cNvSpPr txBox="1"/>
          <p:nvPr/>
        </p:nvSpPr>
        <p:spPr>
          <a:xfrm>
            <a:off x="5206458" y="3137774"/>
            <a:ext cx="2115009" cy="932603"/>
          </a:xfrm>
          <a:prstGeom prst="rect">
            <a:avLst/>
          </a:prstGeom>
          <a:noFill/>
        </p:spPr>
        <p:txBody>
          <a:bodyPr wrap="none" lIns="0" tIns="0" rIns="0" bIns="0" rtlCol="0" anchor="ctr">
            <a:noAutofit/>
          </a:bodyPr>
          <a:lstStyle/>
          <a:p>
            <a:pPr algn="r"/>
            <a:r>
              <a:rPr lang="en-US" sz="1428">
                <a:solidFill>
                  <a:schemeClr val="tx2"/>
                </a:solidFill>
              </a:rPr>
              <a:t>Request </a:t>
            </a:r>
            <a:br>
              <a:rPr lang="en-US" sz="1428">
                <a:solidFill>
                  <a:schemeClr val="tx2"/>
                </a:solidFill>
              </a:rPr>
            </a:br>
            <a:r>
              <a:rPr lang="en-US" sz="1428">
                <a:solidFill>
                  <a:schemeClr val="tx2"/>
                </a:solidFill>
              </a:rPr>
              <a:t>submitted </a:t>
            </a:r>
            <a:br>
              <a:rPr lang="en-US" sz="1428">
                <a:solidFill>
                  <a:schemeClr val="tx2"/>
                </a:solidFill>
              </a:rPr>
            </a:br>
            <a:r>
              <a:rPr lang="en-US" sz="1428">
                <a:solidFill>
                  <a:schemeClr val="tx2"/>
                </a:solidFill>
              </a:rPr>
              <a:t>to SQL</a:t>
            </a:r>
          </a:p>
        </p:txBody>
      </p:sp>
      <p:sp>
        <p:nvSpPr>
          <p:cNvPr id="32" name="TextBox 31"/>
          <p:cNvSpPr txBox="1"/>
          <p:nvPr/>
        </p:nvSpPr>
        <p:spPr>
          <a:xfrm>
            <a:off x="5206458" y="4641061"/>
            <a:ext cx="2115009" cy="932603"/>
          </a:xfrm>
          <a:prstGeom prst="rect">
            <a:avLst/>
          </a:prstGeom>
          <a:noFill/>
        </p:spPr>
        <p:txBody>
          <a:bodyPr wrap="none" lIns="0" tIns="0" rIns="0" bIns="0" rtlCol="0" anchor="ctr">
            <a:noAutofit/>
          </a:bodyPr>
          <a:lstStyle/>
          <a:p>
            <a:pPr algn="r"/>
            <a:r>
              <a:rPr lang="en-US" sz="1428">
                <a:solidFill>
                  <a:schemeClr val="tx2"/>
                </a:solidFill>
              </a:rPr>
              <a:t>Request </a:t>
            </a:r>
            <a:br>
              <a:rPr lang="en-US" sz="1428">
                <a:solidFill>
                  <a:schemeClr val="tx2"/>
                </a:solidFill>
              </a:rPr>
            </a:br>
            <a:r>
              <a:rPr lang="en-US" sz="1428">
                <a:solidFill>
                  <a:schemeClr val="tx2"/>
                </a:solidFill>
              </a:rPr>
              <a:t>submitted</a:t>
            </a:r>
            <a:br>
              <a:rPr lang="en-US" sz="1428">
                <a:solidFill>
                  <a:schemeClr val="tx2"/>
                </a:solidFill>
              </a:rPr>
            </a:br>
            <a:r>
              <a:rPr lang="en-US" sz="1428">
                <a:solidFill>
                  <a:schemeClr val="tx2"/>
                </a:solidFill>
              </a:rPr>
              <a:t>to WFE</a:t>
            </a:r>
          </a:p>
        </p:txBody>
      </p:sp>
      <p:sp>
        <p:nvSpPr>
          <p:cNvPr id="4" name="Title 3"/>
          <p:cNvSpPr>
            <a:spLocks noGrp="1"/>
          </p:cNvSpPr>
          <p:nvPr>
            <p:ph type="title"/>
          </p:nvPr>
        </p:nvSpPr>
        <p:spPr/>
        <p:txBody>
          <a:bodyPr/>
          <a:lstStyle/>
          <a:p>
            <a:r>
              <a:rPr lang="en-US" smtClean="0"/>
              <a:t>Shredded Storage</a:t>
            </a:r>
            <a:endParaRPr lang="en-US" dirty="0"/>
          </a:p>
        </p:txBody>
      </p:sp>
      <p:sp>
        <p:nvSpPr>
          <p:cNvPr id="6" name="Text Placeholder 5"/>
          <p:cNvSpPr>
            <a:spLocks noGrp="1"/>
          </p:cNvSpPr>
          <p:nvPr>
            <p:ph type="body" sz="quarter" idx="10"/>
          </p:nvPr>
        </p:nvSpPr>
        <p:spPr/>
        <p:txBody>
          <a:bodyPr/>
          <a:lstStyle/>
          <a:p>
            <a:r>
              <a:rPr lang="en-US" smtClean="0"/>
              <a:t>Files shredded and </a:t>
            </a:r>
            <a:br>
              <a:rPr lang="en-US" smtClean="0"/>
            </a:br>
            <a:r>
              <a:rPr lang="en-US" smtClean="0"/>
              <a:t>stored in SQL Server</a:t>
            </a:r>
          </a:p>
          <a:p>
            <a:r>
              <a:rPr lang="en-US" smtClean="0"/>
              <a:t>Updated bits are mapped </a:t>
            </a:r>
            <a:br>
              <a:rPr lang="en-US" smtClean="0"/>
            </a:br>
            <a:r>
              <a:rPr lang="en-US" smtClean="0"/>
              <a:t>to shredded BLOBs</a:t>
            </a:r>
          </a:p>
          <a:p>
            <a:r>
              <a:rPr lang="en-US" smtClean="0"/>
              <a:t>Mitigates request and </a:t>
            </a:r>
            <a:br>
              <a:rPr lang="en-US" smtClean="0"/>
            </a:br>
            <a:r>
              <a:rPr lang="en-US" smtClean="0"/>
              <a:t>update roundtrips to WFE(s)</a:t>
            </a:r>
            <a:endParaRPr lang="en-US" dirty="0"/>
          </a:p>
        </p:txBody>
      </p:sp>
      <p:sp>
        <p:nvSpPr>
          <p:cNvPr id="12" name="Text Placeholder 2"/>
          <p:cNvSpPr txBox="1">
            <a:spLocks/>
          </p:cNvSpPr>
          <p:nvPr/>
        </p:nvSpPr>
        <p:spPr>
          <a:xfrm>
            <a:off x="481756" y="1376142"/>
            <a:ext cx="5575345" cy="5475901"/>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1224"/>
              </a:spcBef>
              <a:spcAft>
                <a:spcPts val="612"/>
              </a:spcAft>
              <a:buNone/>
              <a:tabLst/>
            </a:pPr>
            <a:endParaRPr lang="en-US" sz="2448" dirty="0">
              <a:solidFill>
                <a:schemeClr val="bg1">
                  <a:alpha val="99000"/>
                </a:schemeClr>
              </a:solidFill>
              <a:latin typeface="+mj-lt"/>
            </a:endParaRPr>
          </a:p>
        </p:txBody>
      </p:sp>
      <p:sp>
        <p:nvSpPr>
          <p:cNvPr id="10" name="Rectangle 9"/>
          <p:cNvSpPr/>
          <p:nvPr/>
        </p:nvSpPr>
        <p:spPr>
          <a:xfrm>
            <a:off x="7468527" y="1452335"/>
            <a:ext cx="3385363" cy="1324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ctr"/>
          <a:lstStyle/>
          <a:p>
            <a:pPr algn="ctr"/>
            <a:r>
              <a:rPr lang="en-US" sz="2856">
                <a:solidFill>
                  <a:schemeClr val="lt1">
                    <a:alpha val="99000"/>
                  </a:schemeClr>
                </a:solidFill>
                <a:latin typeface="+mj-lt"/>
              </a:rPr>
              <a:t>SQL</a:t>
            </a:r>
          </a:p>
        </p:txBody>
      </p:sp>
      <p:sp>
        <p:nvSpPr>
          <p:cNvPr id="14" name="Rectangle 13"/>
          <p:cNvSpPr/>
          <p:nvPr/>
        </p:nvSpPr>
        <p:spPr>
          <a:xfrm>
            <a:off x="7468527" y="2948775"/>
            <a:ext cx="3385363" cy="13242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ctr"/>
          <a:lstStyle/>
          <a:p>
            <a:pPr algn="ctr"/>
            <a:r>
              <a:rPr lang="en-US" sz="2856">
                <a:solidFill>
                  <a:schemeClr val="lt1">
                    <a:alpha val="99000"/>
                  </a:schemeClr>
                </a:solidFill>
                <a:latin typeface="+mj-lt"/>
              </a:rPr>
              <a:t>WFE</a:t>
            </a:r>
          </a:p>
        </p:txBody>
      </p:sp>
      <p:sp>
        <p:nvSpPr>
          <p:cNvPr id="23" name="Rectangle 22"/>
          <p:cNvSpPr/>
          <p:nvPr/>
        </p:nvSpPr>
        <p:spPr>
          <a:xfrm>
            <a:off x="7468527" y="4445214"/>
            <a:ext cx="3385363" cy="13242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tIns="93260" bIns="93260" rtlCol="0" anchor="ctr"/>
          <a:lstStyle/>
          <a:p>
            <a:pPr algn="ctr"/>
            <a:r>
              <a:rPr lang="en-US" sz="2856" dirty="0">
                <a:solidFill>
                  <a:schemeClr val="lt1">
                    <a:alpha val="99000"/>
                  </a:schemeClr>
                </a:solidFill>
                <a:latin typeface="+mj-lt"/>
              </a:rPr>
              <a:t>C</a:t>
            </a:r>
            <a:r>
              <a:rPr lang="en-US" sz="2856" dirty="0" smtClean="0">
                <a:solidFill>
                  <a:schemeClr val="lt1">
                    <a:alpha val="99000"/>
                  </a:schemeClr>
                </a:solidFill>
                <a:latin typeface="+mj-lt"/>
              </a:rPr>
              <a:t>lient</a:t>
            </a:r>
            <a:endParaRPr lang="en-US" sz="2856" dirty="0">
              <a:solidFill>
                <a:schemeClr val="lt1">
                  <a:alpha val="99000"/>
                </a:schemeClr>
              </a:solidFill>
              <a:latin typeface="+mj-lt"/>
            </a:endParaRPr>
          </a:p>
        </p:txBody>
      </p:sp>
      <p:grpSp>
        <p:nvGrpSpPr>
          <p:cNvPr id="5" name="Group 4"/>
          <p:cNvGrpSpPr/>
          <p:nvPr/>
        </p:nvGrpSpPr>
        <p:grpSpPr>
          <a:xfrm>
            <a:off x="7468527" y="2870670"/>
            <a:ext cx="3385363" cy="1493709"/>
            <a:chOff x="7529979" y="2857500"/>
            <a:chExt cx="3319285" cy="1464554"/>
          </a:xfrm>
        </p:grpSpPr>
        <p:cxnSp>
          <p:nvCxnSpPr>
            <p:cNvPr id="21" name="Straight Connector 20"/>
            <p:cNvCxnSpPr/>
            <p:nvPr/>
          </p:nvCxnSpPr>
          <p:spPr>
            <a:xfrm>
              <a:off x="7529979" y="4322054"/>
              <a:ext cx="3319285" cy="0"/>
            </a:xfrm>
            <a:prstGeom prst="line">
              <a:avLst/>
            </a:prstGeom>
            <a:ln w="28575">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529979" y="2857500"/>
              <a:ext cx="3319285" cy="0"/>
            </a:xfrm>
            <a:prstGeom prst="line">
              <a:avLst/>
            </a:prstGeom>
            <a:ln w="28575">
              <a:solidFill>
                <a:schemeClr val="tx2"/>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27" name="Picture 3" descr="\\MAGNUM\Projects\Microsoft\Cloud Power FY12\Design\ICONS_PNG\Document.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7585102" y="1681843"/>
            <a:ext cx="865284" cy="865284"/>
          </a:xfrm>
          <a:prstGeom prst="rect">
            <a:avLst/>
          </a:prstGeom>
          <a:noFill/>
          <a:ln>
            <a:noFill/>
          </a:ln>
        </p:spPr>
      </p:pic>
      <p:sp>
        <p:nvSpPr>
          <p:cNvPr id="33" name="TextBox 32"/>
          <p:cNvSpPr txBox="1"/>
          <p:nvPr/>
        </p:nvSpPr>
        <p:spPr>
          <a:xfrm>
            <a:off x="10970465" y="1648182"/>
            <a:ext cx="2115009" cy="932603"/>
          </a:xfrm>
          <a:prstGeom prst="rect">
            <a:avLst/>
          </a:prstGeom>
          <a:noFill/>
        </p:spPr>
        <p:txBody>
          <a:bodyPr wrap="none" lIns="0" tIns="0" rIns="0" bIns="0" rtlCol="0" anchor="ctr">
            <a:noAutofit/>
          </a:bodyPr>
          <a:lstStyle/>
          <a:p>
            <a:r>
              <a:rPr lang="en-US" sz="1428">
                <a:solidFill>
                  <a:schemeClr val="tx2"/>
                </a:solidFill>
              </a:rPr>
              <a:t>Change stored</a:t>
            </a:r>
            <a:br>
              <a:rPr lang="en-US" sz="1428">
                <a:solidFill>
                  <a:schemeClr val="tx2"/>
                </a:solidFill>
              </a:rPr>
            </a:br>
            <a:r>
              <a:rPr lang="en-US" sz="1428">
                <a:solidFill>
                  <a:schemeClr val="tx2"/>
                </a:solidFill>
              </a:rPr>
              <a:t>&amp; merged</a:t>
            </a:r>
          </a:p>
        </p:txBody>
      </p:sp>
      <p:sp>
        <p:nvSpPr>
          <p:cNvPr id="34" name="TextBox 33"/>
          <p:cNvSpPr txBox="1"/>
          <p:nvPr/>
        </p:nvSpPr>
        <p:spPr>
          <a:xfrm>
            <a:off x="10970465" y="3137774"/>
            <a:ext cx="2115009" cy="932603"/>
          </a:xfrm>
          <a:prstGeom prst="rect">
            <a:avLst/>
          </a:prstGeom>
          <a:noFill/>
        </p:spPr>
        <p:txBody>
          <a:bodyPr wrap="none" lIns="0" tIns="0" rIns="0" bIns="0" rtlCol="0" anchor="ctr">
            <a:noAutofit/>
          </a:bodyPr>
          <a:lstStyle/>
          <a:p>
            <a:r>
              <a:rPr lang="en-US" sz="1428">
                <a:solidFill>
                  <a:schemeClr val="tx2"/>
                </a:solidFill>
              </a:rPr>
              <a:t>Diff submitted </a:t>
            </a:r>
            <a:br>
              <a:rPr lang="en-US" sz="1428">
                <a:solidFill>
                  <a:schemeClr val="tx2"/>
                </a:solidFill>
              </a:rPr>
            </a:br>
            <a:r>
              <a:rPr lang="en-US" sz="1428">
                <a:solidFill>
                  <a:schemeClr val="tx2"/>
                </a:solidFill>
              </a:rPr>
              <a:t>to SQL</a:t>
            </a:r>
          </a:p>
        </p:txBody>
      </p:sp>
      <p:sp>
        <p:nvSpPr>
          <p:cNvPr id="35" name="TextBox 34"/>
          <p:cNvSpPr txBox="1"/>
          <p:nvPr/>
        </p:nvSpPr>
        <p:spPr>
          <a:xfrm>
            <a:off x="10970465" y="4641061"/>
            <a:ext cx="2115009" cy="932603"/>
          </a:xfrm>
          <a:prstGeom prst="rect">
            <a:avLst/>
          </a:prstGeom>
          <a:noFill/>
        </p:spPr>
        <p:txBody>
          <a:bodyPr wrap="none" lIns="0" tIns="0" rIns="0" bIns="0" rtlCol="0" anchor="ctr">
            <a:noAutofit/>
          </a:bodyPr>
          <a:lstStyle/>
          <a:p>
            <a:r>
              <a:rPr lang="en-US" sz="1428">
                <a:solidFill>
                  <a:schemeClr val="tx2"/>
                </a:solidFill>
              </a:rPr>
              <a:t>Document </a:t>
            </a:r>
            <a:br>
              <a:rPr lang="en-US" sz="1428">
                <a:solidFill>
                  <a:schemeClr val="tx2"/>
                </a:solidFill>
              </a:rPr>
            </a:br>
            <a:r>
              <a:rPr lang="en-US" sz="1428">
                <a:solidFill>
                  <a:schemeClr val="tx2"/>
                </a:solidFill>
              </a:rPr>
              <a:t>updates &amp; </a:t>
            </a:r>
            <a:br>
              <a:rPr lang="en-US" sz="1428">
                <a:solidFill>
                  <a:schemeClr val="tx2"/>
                </a:solidFill>
              </a:rPr>
            </a:br>
            <a:r>
              <a:rPr lang="en-US" sz="1428">
                <a:solidFill>
                  <a:schemeClr val="tx2"/>
                </a:solidFill>
              </a:rPr>
              <a:t>diff submitted </a:t>
            </a:r>
            <a:br>
              <a:rPr lang="en-US" sz="1428">
                <a:solidFill>
                  <a:schemeClr val="tx2"/>
                </a:solidFill>
              </a:rPr>
            </a:br>
            <a:r>
              <a:rPr lang="en-US" sz="1428">
                <a:solidFill>
                  <a:schemeClr val="tx2"/>
                </a:solidFill>
              </a:rPr>
              <a:t>to WFE</a:t>
            </a:r>
          </a:p>
        </p:txBody>
      </p:sp>
      <p:pic>
        <p:nvPicPr>
          <p:cNvPr id="36" name="Picture 3" descr="\\MAGNUM\Projects\Microsoft\Cloud Power FY12\Design\ICONS_PNG\Document.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7585102" y="3171434"/>
            <a:ext cx="865284" cy="865284"/>
          </a:xfrm>
          <a:prstGeom prst="rect">
            <a:avLst/>
          </a:prstGeom>
          <a:noFill/>
          <a:ln>
            <a:noFill/>
          </a:ln>
        </p:spPr>
      </p:pic>
      <p:pic>
        <p:nvPicPr>
          <p:cNvPr id="37" name="Picture 3" descr="\\MAGNUM\Projects\Microsoft\Cloud Power FY12\Design\ICONS_PNG\Document.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7585102" y="4674720"/>
            <a:ext cx="865284" cy="865284"/>
          </a:xfrm>
          <a:prstGeom prst="rect">
            <a:avLst/>
          </a:prstGeom>
          <a:noFill/>
          <a:ln>
            <a:noFill/>
          </a:ln>
        </p:spPr>
      </p:pic>
      <p:pic>
        <p:nvPicPr>
          <p:cNvPr id="41" name="Picture 3" descr="\\MAGNUM\Projects\Microsoft\Cloud Power FY12\Design\ICONS_PNG\Document.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9877752" y="1681843"/>
            <a:ext cx="865284" cy="865284"/>
          </a:xfrm>
          <a:prstGeom prst="rect">
            <a:avLst/>
          </a:prstGeom>
          <a:noFill/>
          <a:ln>
            <a:noFill/>
          </a:ln>
        </p:spPr>
      </p:pic>
      <p:pic>
        <p:nvPicPr>
          <p:cNvPr id="42" name="Picture 3" descr="\\MAGNUM\Projects\Microsoft\Cloud Power FY12\Design\ICONS_PNG\Document.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9877752" y="3171434"/>
            <a:ext cx="865284" cy="865284"/>
          </a:xfrm>
          <a:prstGeom prst="rect">
            <a:avLst/>
          </a:prstGeom>
          <a:noFill/>
          <a:ln>
            <a:noFill/>
          </a:ln>
        </p:spPr>
      </p:pic>
      <p:pic>
        <p:nvPicPr>
          <p:cNvPr id="43" name="Picture 3" descr="\\MAGNUM\Projects\Microsoft\Cloud Power FY12\Design\ICONS_PNG\Document.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bwMode="auto">
          <a:xfrm>
            <a:off x="9877752" y="4674720"/>
            <a:ext cx="865284" cy="865284"/>
          </a:xfrm>
          <a:prstGeom prst="rect">
            <a:avLst/>
          </a:prstGeom>
          <a:noFill/>
          <a:ln>
            <a:noFill/>
          </a:ln>
        </p:spPr>
      </p:pic>
    </p:spTree>
    <p:extLst>
      <p:ext uri="{BB962C8B-B14F-4D97-AF65-F5344CB8AC3E}">
        <p14:creationId xmlns:p14="http://schemas.microsoft.com/office/powerpoint/2010/main" val="5838972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par>
                                <p:cTn id="24" presetID="10" presetClass="exit" presetSubtype="0" fill="hold" nodeType="withEffect">
                                  <p:stCondLst>
                                    <p:cond delay="0"/>
                                  </p:stCondLst>
                                  <p:childTnLst>
                                    <p:animEffect transition="out" filter="fade">
                                      <p:cBhvr>
                                        <p:cTn id="25" dur="500"/>
                                        <p:tgtEl>
                                          <p:spTgt spid="27"/>
                                        </p:tgtEl>
                                      </p:cBhvr>
                                    </p:animEffect>
                                    <p:set>
                                      <p:cBhvr>
                                        <p:cTn id="26" dur="1" fill="hold">
                                          <p:stCondLst>
                                            <p:cond delay="499"/>
                                          </p:stCondLst>
                                        </p:cTn>
                                        <p:tgtEl>
                                          <p:spTgt spid="27"/>
                                        </p:tgtEl>
                                        <p:attrNameLst>
                                          <p:attrName>style.visibility</p:attrName>
                                        </p:attrNameLst>
                                      </p:cBhvr>
                                      <p:to>
                                        <p:strVal val="hidden"/>
                                      </p:to>
                                    </p:se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xit" presetSubtype="0" fill="hold" nodeType="withEffect">
                                  <p:stCondLst>
                                    <p:cond delay="0"/>
                                  </p:stCondLst>
                                  <p:childTnLst>
                                    <p:animEffect transition="out" filter="fade">
                                      <p:cBhvr>
                                        <p:cTn id="32" dur="500"/>
                                        <p:tgtEl>
                                          <p:spTgt spid="36"/>
                                        </p:tgtEl>
                                      </p:cBhvr>
                                    </p:animEffect>
                                    <p:set>
                                      <p:cBhvr>
                                        <p:cTn id="33" dur="1" fill="hold">
                                          <p:stCondLst>
                                            <p:cond delay="499"/>
                                          </p:stCondLst>
                                        </p:cTn>
                                        <p:tgtEl>
                                          <p:spTgt spid="36"/>
                                        </p:tgtEl>
                                        <p:attrNameLst>
                                          <p:attrName>style.visibility</p:attrName>
                                        </p:attrNameLst>
                                      </p:cBhvr>
                                      <p:to>
                                        <p:strVal val="hidden"/>
                                      </p:to>
                                    </p:set>
                                  </p:childTnLst>
                                </p:cTn>
                              </p:par>
                            </p:childTnLst>
                          </p:cTn>
                        </p:par>
                        <p:par>
                          <p:cTn id="34" fill="hold">
                            <p:stCondLst>
                              <p:cond delay="3000"/>
                            </p:stCondLst>
                            <p:childTnLst>
                              <p:par>
                                <p:cTn id="35" presetID="10" presetClass="exit" presetSubtype="0" fill="hold" nodeType="afterEffect">
                                  <p:stCondLst>
                                    <p:cond delay="0"/>
                                  </p:stCondLst>
                                  <p:childTnLst>
                                    <p:animEffect transition="out" filter="fade">
                                      <p:cBhvr>
                                        <p:cTn id="36" dur="500"/>
                                        <p:tgtEl>
                                          <p:spTgt spid="37"/>
                                        </p:tgtEl>
                                      </p:cBhvr>
                                    </p:animEffect>
                                    <p:set>
                                      <p:cBhvr>
                                        <p:cTn id="37" dur="1" fill="hold">
                                          <p:stCondLst>
                                            <p:cond delay="499"/>
                                          </p:stCondLst>
                                        </p:cTn>
                                        <p:tgtEl>
                                          <p:spTgt spid="37"/>
                                        </p:tgtEl>
                                        <p:attrNameLst>
                                          <p:attrName>style.visibility</p:attrName>
                                        </p:attrNameLst>
                                      </p:cBhvr>
                                      <p:to>
                                        <p:strVal val="hidden"/>
                                      </p:to>
                                    </p:se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10" presetClass="exit" presetSubtype="0" fill="hold" nodeType="withEffect">
                                  <p:stCondLst>
                                    <p:cond delay="0"/>
                                  </p:stCondLst>
                                  <p:childTnLst>
                                    <p:animEffect transition="out" filter="fade">
                                      <p:cBhvr>
                                        <p:cTn id="57" dur="500"/>
                                        <p:tgtEl>
                                          <p:spTgt spid="43"/>
                                        </p:tgtEl>
                                      </p:cBhvr>
                                    </p:animEffect>
                                    <p:set>
                                      <p:cBhvr>
                                        <p:cTn id="58" dur="1" fill="hold">
                                          <p:stCondLst>
                                            <p:cond delay="499"/>
                                          </p:stCondLst>
                                        </p:cTn>
                                        <p:tgtEl>
                                          <p:spTgt spid="43"/>
                                        </p:tgtEl>
                                        <p:attrNameLst>
                                          <p:attrName>style.visibility</p:attrName>
                                        </p:attrNameLst>
                                      </p:cBhvr>
                                      <p:to>
                                        <p:strVal val="hidden"/>
                                      </p:to>
                                    </p:set>
                                  </p:childTnLst>
                                </p:cTn>
                              </p:par>
                            </p:childTnLst>
                          </p:cTn>
                        </p:par>
                        <p:par>
                          <p:cTn id="59" fill="hold">
                            <p:stCondLst>
                              <p:cond delay="5000"/>
                            </p:stCondLst>
                            <p:childTnLst>
                              <p:par>
                                <p:cTn id="60" presetID="10" presetClass="entr" presetSubtype="0" fill="hold"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xit" presetSubtype="0" fill="hold" nodeType="withEffect">
                                  <p:stCondLst>
                                    <p:cond delay="0"/>
                                  </p:stCondLst>
                                  <p:childTnLst>
                                    <p:animEffect transition="out" filter="fade">
                                      <p:cBhvr>
                                        <p:cTn id="64" dur="500"/>
                                        <p:tgtEl>
                                          <p:spTgt spid="42"/>
                                        </p:tgtEl>
                                      </p:cBhvr>
                                    </p:animEffect>
                                    <p:set>
                                      <p:cBhvr>
                                        <p:cTn id="65" dur="1" fill="hold">
                                          <p:stCondLst>
                                            <p:cond delay="499"/>
                                          </p:stCondLst>
                                        </p:cTn>
                                        <p:tgtEl>
                                          <p:spTgt spid="42"/>
                                        </p:tgtEl>
                                        <p:attrNameLst>
                                          <p:attrName>style.visibility</p:attrName>
                                        </p:attrNameLst>
                                      </p:cBhvr>
                                      <p:to>
                                        <p:strVal val="hidden"/>
                                      </p:to>
                                    </p:set>
                                  </p:childTnLst>
                                </p:cTn>
                              </p:par>
                            </p:childTnLst>
                          </p:cTn>
                        </p:par>
                        <p:par>
                          <p:cTn id="66" fill="hold">
                            <p:stCondLst>
                              <p:cond delay="5500"/>
                            </p:stCondLst>
                            <p:childTnLst>
                              <p:par>
                                <p:cTn id="67" presetID="10" presetClass="exit" presetSubtype="0" fill="hold" nodeType="afterEffect">
                                  <p:stCondLst>
                                    <p:cond delay="0"/>
                                  </p:stCondLst>
                                  <p:childTnLst>
                                    <p:animEffect transition="out" filter="fade">
                                      <p:cBhvr>
                                        <p:cTn id="68" dur="500"/>
                                        <p:tgtEl>
                                          <p:spTgt spid="41"/>
                                        </p:tgtEl>
                                      </p:cBhvr>
                                    </p:animEffect>
                                    <p:set>
                                      <p:cBhvr>
                                        <p:cTn id="69"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Shredded Storage</a:t>
            </a:r>
            <a:endParaRPr lang="en-US" dirty="0"/>
          </a:p>
        </p:txBody>
      </p:sp>
      <p:sp>
        <p:nvSpPr>
          <p:cNvPr id="6" name="Text Placeholder 5"/>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1416113507"/>
      </p:ext>
    </p:extLst>
  </p:cSld>
  <p:clrMapOvr>
    <a:masterClrMapping/>
  </p:clrMapOvr>
  <p:transition spd="slow">
    <p:pu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 Platform</a:t>
            </a:r>
            <a:endParaRPr lang="en-US" dirty="0"/>
          </a:p>
        </p:txBody>
      </p:sp>
      <p:sp>
        <p:nvSpPr>
          <p:cNvPr id="11" name="Text Placeholder 10"/>
          <p:cNvSpPr>
            <a:spLocks noGrp="1"/>
          </p:cNvSpPr>
          <p:nvPr>
            <p:ph type="body" sz="quarter" idx="10"/>
          </p:nvPr>
        </p:nvSpPr>
        <p:spPr>
          <a:xfrm>
            <a:off x="274639" y="1212849"/>
            <a:ext cx="5486399" cy="3145476"/>
          </a:xfrm>
        </p:spPr>
        <p:txBody>
          <a:bodyPr/>
          <a:lstStyle/>
          <a:p>
            <a:r>
              <a:rPr lang="en-US" dirty="0" smtClean="0"/>
              <a:t>Data Platform</a:t>
            </a:r>
          </a:p>
          <a:p>
            <a:pPr lvl="1"/>
            <a:r>
              <a:rPr lang="en-US" dirty="0" smtClean="0"/>
              <a:t>Conform to SQL Azure compliance criteria </a:t>
            </a:r>
          </a:p>
          <a:p>
            <a:pPr lvl="1"/>
            <a:r>
              <a:rPr lang="en-US" dirty="0" smtClean="0"/>
              <a:t>Remove redundant and unused tables </a:t>
            </a:r>
            <a:br>
              <a:rPr lang="en-US" dirty="0" smtClean="0"/>
            </a:br>
            <a:r>
              <a:rPr lang="en-US" dirty="0" smtClean="0"/>
              <a:t>and indices to track links </a:t>
            </a:r>
          </a:p>
          <a:p>
            <a:pPr lvl="1"/>
            <a:r>
              <a:rPr lang="en-US" dirty="0" smtClean="0"/>
              <a:t>Reduce input/output operations </a:t>
            </a:r>
            <a:br>
              <a:rPr lang="en-US" dirty="0" smtClean="0"/>
            </a:br>
            <a:r>
              <a:rPr lang="en-US" dirty="0" smtClean="0"/>
              <a:t>while browsing document libraries </a:t>
            </a:r>
          </a:p>
          <a:p>
            <a:pPr lvl="1"/>
            <a:r>
              <a:rPr lang="en-US" dirty="0" smtClean="0"/>
              <a:t>Use of SQL sparse columns to simplify SharePoint database schema and optimize data access </a:t>
            </a:r>
            <a:endParaRPr lang="en-US" dirty="0"/>
          </a:p>
        </p:txBody>
      </p:sp>
      <p:grpSp>
        <p:nvGrpSpPr>
          <p:cNvPr id="10" name="Group 9"/>
          <p:cNvGrpSpPr/>
          <p:nvPr/>
        </p:nvGrpSpPr>
        <p:grpSpPr>
          <a:xfrm>
            <a:off x="6513284" y="1489099"/>
            <a:ext cx="5595620" cy="3466690"/>
            <a:chOff x="6399212" y="228600"/>
            <a:chExt cx="5486400" cy="3399024"/>
          </a:xfrm>
          <a:solidFill>
            <a:schemeClr val="accent3"/>
          </a:solidFill>
        </p:grpSpPr>
        <p:sp>
          <p:nvSpPr>
            <p:cNvPr id="3" name="Rectangle 2"/>
            <p:cNvSpPr/>
            <p:nvPr/>
          </p:nvSpPr>
          <p:spPr bwMode="auto">
            <a:xfrm>
              <a:off x="6399212" y="228600"/>
              <a:ext cx="5486400" cy="3399024"/>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2856" spc="-51" dirty="0">
                <a:gradFill>
                  <a:gsLst>
                    <a:gs pos="0">
                      <a:srgbClr val="FFFFFF"/>
                    </a:gs>
                    <a:gs pos="100000">
                      <a:srgbClr val="FFFFFF"/>
                    </a:gs>
                  </a:gsLst>
                  <a:lin ang="5400000" scaled="0"/>
                </a:gradFill>
                <a:latin typeface="Segoe UI Light" pitchFamily="34" charset="0"/>
                <a:ea typeface="Segoe UI" pitchFamily="34" charset="0"/>
                <a:cs typeface="Segoe UI" pitchFamily="34" charset="0"/>
              </a:endParaRPr>
            </a:p>
          </p:txBody>
        </p:sp>
        <p:grpSp>
          <p:nvGrpSpPr>
            <p:cNvPr id="8" name="Group 7"/>
            <p:cNvGrpSpPr/>
            <p:nvPr/>
          </p:nvGrpSpPr>
          <p:grpSpPr>
            <a:xfrm>
              <a:off x="7734953" y="931650"/>
              <a:ext cx="2814918" cy="1992924"/>
              <a:chOff x="7150587" y="1801927"/>
              <a:chExt cx="3530569" cy="2499595"/>
            </a:xfrm>
            <a:grpFill/>
          </p:grpSpPr>
          <p:sp>
            <p:nvSpPr>
              <p:cNvPr id="5" name="Can 4"/>
              <p:cNvSpPr/>
              <p:nvPr/>
            </p:nvSpPr>
            <p:spPr>
              <a:xfrm>
                <a:off x="7150587" y="1801927"/>
                <a:ext cx="1431302" cy="1666397"/>
              </a:xfrm>
              <a:prstGeom prst="can">
                <a:avLst/>
              </a:prstGeom>
              <a:solidFill>
                <a:schemeClr val="accent1"/>
              </a:solidFill>
              <a:ln w="76200">
                <a:noFill/>
              </a:ln>
              <a:effectLst/>
            </p:spPr>
            <p:style>
              <a:lnRef idx="1">
                <a:schemeClr val="accent1"/>
              </a:lnRef>
              <a:fillRef idx="2">
                <a:schemeClr val="accent1"/>
              </a:fillRef>
              <a:effectRef idx="1">
                <a:schemeClr val="accent1"/>
              </a:effectRef>
              <a:fontRef idx="minor">
                <a:schemeClr val="dk1"/>
              </a:fontRef>
            </p:style>
            <p:txBody>
              <a:bodyPr lIns="124326" tIns="62162" rIns="124326" bIns="62162" rtlCol="0" anchor="ctr"/>
              <a:lstStyle/>
              <a:p>
                <a:pPr algn="ctr"/>
                <a:endParaRPr lang="en-US" sz="2856" dirty="0">
                  <a:solidFill>
                    <a:schemeClr val="bg1">
                      <a:alpha val="99000"/>
                    </a:schemeClr>
                  </a:solidFill>
                  <a:latin typeface="+mj-lt"/>
                </a:endParaRPr>
              </a:p>
            </p:txBody>
          </p:sp>
          <p:sp>
            <p:nvSpPr>
              <p:cNvPr id="7" name="Can 6"/>
              <p:cNvSpPr/>
              <p:nvPr/>
            </p:nvSpPr>
            <p:spPr>
              <a:xfrm>
                <a:off x="9249854" y="1801927"/>
                <a:ext cx="1431302" cy="1666397"/>
              </a:xfrm>
              <a:prstGeom prst="can">
                <a:avLst/>
              </a:prstGeom>
              <a:solidFill>
                <a:schemeClr val="accent1"/>
              </a:solidFill>
              <a:ln w="76200">
                <a:noFill/>
              </a:ln>
              <a:effectLst/>
            </p:spPr>
            <p:style>
              <a:lnRef idx="1">
                <a:schemeClr val="accent1"/>
              </a:lnRef>
              <a:fillRef idx="2">
                <a:schemeClr val="accent1"/>
              </a:fillRef>
              <a:effectRef idx="1">
                <a:schemeClr val="accent1"/>
              </a:effectRef>
              <a:fontRef idx="minor">
                <a:schemeClr val="dk1"/>
              </a:fontRef>
            </p:style>
            <p:txBody>
              <a:bodyPr lIns="124326" tIns="62162" rIns="124326" bIns="62162" rtlCol="0" anchor="ctr"/>
              <a:lstStyle/>
              <a:p>
                <a:pPr algn="ctr"/>
                <a:endParaRPr lang="en-US" sz="2856" dirty="0">
                  <a:solidFill>
                    <a:schemeClr val="bg1">
                      <a:alpha val="99000"/>
                    </a:schemeClr>
                  </a:solidFill>
                  <a:latin typeface="+mj-lt"/>
                </a:endParaRPr>
              </a:p>
            </p:txBody>
          </p:sp>
          <p:sp>
            <p:nvSpPr>
              <p:cNvPr id="6" name="Can 5"/>
              <p:cNvSpPr/>
              <p:nvPr/>
            </p:nvSpPr>
            <p:spPr>
              <a:xfrm>
                <a:off x="8190493" y="2635125"/>
                <a:ext cx="1431302" cy="1666397"/>
              </a:xfrm>
              <a:prstGeom prst="can">
                <a:avLst/>
              </a:prstGeom>
              <a:solidFill>
                <a:schemeClr val="accent1"/>
              </a:solidFill>
              <a:ln w="76200">
                <a:noFill/>
              </a:ln>
              <a:effectLst/>
            </p:spPr>
            <p:style>
              <a:lnRef idx="1">
                <a:schemeClr val="accent1"/>
              </a:lnRef>
              <a:fillRef idx="2">
                <a:schemeClr val="accent1"/>
              </a:fillRef>
              <a:effectRef idx="1">
                <a:schemeClr val="accent1"/>
              </a:effectRef>
              <a:fontRef idx="minor">
                <a:schemeClr val="dk1"/>
              </a:fontRef>
            </p:style>
            <p:txBody>
              <a:bodyPr lIns="124326" tIns="62162" rIns="124326" bIns="62162" rtlCol="0" anchor="ctr"/>
              <a:lstStyle/>
              <a:p>
                <a:pPr algn="ctr"/>
                <a:endParaRPr lang="en-US" sz="2856" dirty="0">
                  <a:solidFill>
                    <a:schemeClr val="bg1">
                      <a:alpha val="99000"/>
                    </a:schemeClr>
                  </a:solidFill>
                  <a:latin typeface="+mj-lt"/>
                </a:endParaRPr>
              </a:p>
            </p:txBody>
          </p:sp>
        </p:grpSp>
      </p:grpSp>
    </p:spTree>
    <p:extLst>
      <p:ext uri="{BB962C8B-B14F-4D97-AF65-F5344CB8AC3E}">
        <p14:creationId xmlns:p14="http://schemas.microsoft.com/office/powerpoint/2010/main" val="1367987977"/>
      </p:ext>
    </p:extLst>
  </p:cSld>
  <p:clrMapOvr>
    <a:masterClrMapping/>
  </p:clrMapOvr>
  <p:transition spd="slow">
    <p:pu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Related Sessions and Labs</a:t>
            </a:r>
            <a:endParaRPr lang="en-US" dirty="0"/>
          </a:p>
        </p:txBody>
      </p:sp>
      <p:sp>
        <p:nvSpPr>
          <p:cNvPr id="11" name="Text Placeholder 10"/>
          <p:cNvSpPr>
            <a:spLocks noGrp="1"/>
          </p:cNvSpPr>
          <p:nvPr>
            <p:ph type="body" sz="quarter" idx="10"/>
          </p:nvPr>
        </p:nvSpPr>
        <p:spPr>
          <a:xfrm>
            <a:off x="274638" y="1212850"/>
            <a:ext cx="11887200" cy="2646878"/>
          </a:xfrm>
        </p:spPr>
        <p:txBody>
          <a:bodyPr/>
          <a:lstStyle/>
          <a:p>
            <a:r>
              <a:rPr lang="en-US" dirty="0"/>
              <a:t>SPC271 Request Management in SharePoint </a:t>
            </a:r>
            <a:r>
              <a:rPr lang="en-US" dirty="0" smtClean="0"/>
              <a:t>2013</a:t>
            </a:r>
          </a:p>
          <a:p>
            <a:r>
              <a:rPr lang="en-US" dirty="0"/>
              <a:t>HOL028 Database Snapshots with SharePoint 2013 </a:t>
            </a:r>
            <a:endParaRPr lang="en-US" dirty="0" smtClean="0"/>
          </a:p>
          <a:p>
            <a:r>
              <a:rPr lang="en-US" dirty="0"/>
              <a:t>HOL024 Introduction to Backup and Restore in SharePoint 2013  </a:t>
            </a:r>
          </a:p>
        </p:txBody>
      </p:sp>
    </p:spTree>
    <p:extLst>
      <p:ext uri="{BB962C8B-B14F-4D97-AF65-F5344CB8AC3E}">
        <p14:creationId xmlns:p14="http://schemas.microsoft.com/office/powerpoint/2010/main" val="3413713944"/>
      </p:ext>
    </p:extLst>
  </p:cSld>
  <p:clrMapOvr>
    <a:masterClrMapping/>
  </p:clrMapOvr>
  <p:transition spd="slow">
    <p:pu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Control</a:t>
            </a:r>
            <a:endParaRPr lang="en-US" dirty="0"/>
          </a:p>
        </p:txBody>
      </p:sp>
    </p:spTree>
    <p:extLst>
      <p:ext uri="{BB962C8B-B14F-4D97-AF65-F5344CB8AC3E}">
        <p14:creationId xmlns:p14="http://schemas.microsoft.com/office/powerpoint/2010/main" val="1490201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Licensing Enforcement and Assignement</a:t>
            </a:r>
            <a:endParaRPr lang="en-US" dirty="0"/>
          </a:p>
        </p:txBody>
      </p:sp>
      <p:sp>
        <p:nvSpPr>
          <p:cNvPr id="5" name="Text Placeholder 4"/>
          <p:cNvSpPr>
            <a:spLocks noGrp="1"/>
          </p:cNvSpPr>
          <p:nvPr>
            <p:ph type="body" sz="quarter" idx="10"/>
          </p:nvPr>
        </p:nvSpPr>
        <p:spPr/>
        <p:txBody>
          <a:bodyPr/>
          <a:lstStyle/>
          <a:p>
            <a:r>
              <a:rPr lang="en-US" dirty="0" smtClean="0"/>
              <a:t>Enables licensing assignment to Active Directory Security Groups</a:t>
            </a:r>
          </a:p>
          <a:p>
            <a:r>
              <a:rPr lang="en-US" dirty="0" smtClean="0"/>
              <a:t>Accessible through Windows PowerShell</a:t>
            </a:r>
          </a:p>
          <a:p>
            <a:pPr lvl="1"/>
            <a:r>
              <a:rPr lang="en-US" dirty="0" smtClean="0"/>
              <a:t>Get-</a:t>
            </a:r>
            <a:r>
              <a:rPr lang="en-US" dirty="0" err="1" smtClean="0"/>
              <a:t>SPUserLicensing</a:t>
            </a:r>
            <a:r>
              <a:rPr lang="en-US" dirty="0" smtClean="0"/>
              <a:t> </a:t>
            </a:r>
          </a:p>
          <a:p>
            <a:pPr lvl="1"/>
            <a:r>
              <a:rPr lang="en-US" dirty="0" smtClean="0"/>
              <a:t>Enable-</a:t>
            </a:r>
            <a:r>
              <a:rPr lang="en-US" dirty="0" err="1" smtClean="0"/>
              <a:t>SPUserLicensing</a:t>
            </a:r>
            <a:r>
              <a:rPr lang="en-US" dirty="0" smtClean="0"/>
              <a:t> </a:t>
            </a:r>
          </a:p>
          <a:p>
            <a:pPr lvl="1"/>
            <a:r>
              <a:rPr lang="en-US" dirty="0" smtClean="0"/>
              <a:t>Disable-</a:t>
            </a:r>
            <a:r>
              <a:rPr lang="en-US" dirty="0" err="1" smtClean="0"/>
              <a:t>SPUserLicensing</a:t>
            </a:r>
            <a:r>
              <a:rPr lang="en-US" dirty="0" smtClean="0"/>
              <a:t> </a:t>
            </a:r>
          </a:p>
          <a:p>
            <a:pPr lvl="1"/>
            <a:r>
              <a:rPr lang="en-US" dirty="0" smtClean="0"/>
              <a:t>Get-</a:t>
            </a:r>
            <a:r>
              <a:rPr lang="en-US" dirty="0" err="1" smtClean="0"/>
              <a:t>SPUserLicense</a:t>
            </a:r>
            <a:r>
              <a:rPr lang="en-US" dirty="0" smtClean="0"/>
              <a:t> </a:t>
            </a:r>
          </a:p>
          <a:p>
            <a:pPr lvl="1"/>
            <a:r>
              <a:rPr lang="en-US" dirty="0" smtClean="0"/>
              <a:t>Get-</a:t>
            </a:r>
            <a:r>
              <a:rPr lang="en-US" dirty="0" err="1" smtClean="0"/>
              <a:t>SPUserLicenseMapping</a:t>
            </a:r>
            <a:r>
              <a:rPr lang="en-US" dirty="0" smtClean="0"/>
              <a:t> </a:t>
            </a:r>
          </a:p>
          <a:p>
            <a:pPr lvl="1"/>
            <a:r>
              <a:rPr lang="en-US" dirty="0" smtClean="0"/>
              <a:t>New-</a:t>
            </a:r>
            <a:r>
              <a:rPr lang="en-US" dirty="0" err="1" smtClean="0"/>
              <a:t>SPUserLicenseMapping</a:t>
            </a:r>
            <a:r>
              <a:rPr lang="en-US" dirty="0" smtClean="0"/>
              <a:t> </a:t>
            </a:r>
          </a:p>
          <a:p>
            <a:pPr lvl="1"/>
            <a:r>
              <a:rPr lang="en-US" dirty="0" smtClean="0"/>
              <a:t>Add-</a:t>
            </a:r>
            <a:r>
              <a:rPr lang="en-US" dirty="0" err="1" smtClean="0"/>
              <a:t>SPUserLicenseMapping</a:t>
            </a:r>
            <a:r>
              <a:rPr lang="en-US" dirty="0" smtClean="0"/>
              <a:t> </a:t>
            </a:r>
          </a:p>
          <a:p>
            <a:pPr lvl="1"/>
            <a:r>
              <a:rPr lang="en-US" dirty="0" smtClean="0"/>
              <a:t>Remove-</a:t>
            </a:r>
            <a:r>
              <a:rPr lang="en-US" dirty="0" err="1" smtClean="0"/>
              <a:t>SPUserLicenseMapping</a:t>
            </a:r>
            <a:endParaRPr lang="en-US" dirty="0" smtClean="0"/>
          </a:p>
          <a:p>
            <a:endParaRPr lang="en-US" dirty="0"/>
          </a:p>
        </p:txBody>
      </p:sp>
    </p:spTree>
    <p:extLst>
      <p:ext uri="{BB962C8B-B14F-4D97-AF65-F5344CB8AC3E}">
        <p14:creationId xmlns:p14="http://schemas.microsoft.com/office/powerpoint/2010/main" val="2527267988"/>
      </p:ext>
    </p:extLst>
  </p:cSld>
  <p:clrMapOvr>
    <a:masterClrMapping/>
  </p:clrMapOvr>
  <p:transition spd="slow">
    <p:pu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User License Enforcement</a:t>
            </a:r>
            <a:endParaRPr lang="en-US" dirty="0"/>
          </a:p>
        </p:txBody>
      </p:sp>
      <p:sp>
        <p:nvSpPr>
          <p:cNvPr id="5" name="Text Placeholder 4"/>
          <p:cNvSpPr>
            <a:spLocks noGrp="1"/>
          </p:cNvSpPr>
          <p:nvPr>
            <p:ph type="body" sz="quarter" idx="12"/>
          </p:nvPr>
        </p:nvSpPr>
        <p:spPr/>
        <p:txBody>
          <a:bodyPr/>
          <a:lstStyle/>
          <a:p>
            <a:r>
              <a:rPr lang="en-US" dirty="0" smtClean="0"/>
              <a:t>Bill Baer</a:t>
            </a:r>
            <a:endParaRPr lang="en-US" dirty="0"/>
          </a:p>
        </p:txBody>
      </p:sp>
    </p:spTree>
    <p:extLst>
      <p:ext uri="{BB962C8B-B14F-4D97-AF65-F5344CB8AC3E}">
        <p14:creationId xmlns:p14="http://schemas.microsoft.com/office/powerpoint/2010/main" val="370321009"/>
      </p:ext>
    </p:extLst>
  </p:cSld>
  <p:clrMapOvr>
    <a:masterClrMapping/>
  </p:clrMapOvr>
  <p:transition spd="slow">
    <p:pu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Related Sessions and Labs</a:t>
            </a:r>
            <a:endParaRPr lang="en-US" dirty="0"/>
          </a:p>
        </p:txBody>
      </p:sp>
      <p:sp>
        <p:nvSpPr>
          <p:cNvPr id="11" name="Text Placeholder 10"/>
          <p:cNvSpPr>
            <a:spLocks noGrp="1"/>
          </p:cNvSpPr>
          <p:nvPr>
            <p:ph type="body" sz="quarter" idx="10"/>
          </p:nvPr>
        </p:nvSpPr>
        <p:spPr>
          <a:xfrm>
            <a:off x="274638" y="1212850"/>
            <a:ext cx="11887200" cy="1292662"/>
          </a:xfrm>
        </p:spPr>
        <p:txBody>
          <a:bodyPr/>
          <a:lstStyle/>
          <a:p>
            <a:r>
              <a:rPr lang="en-US" dirty="0"/>
              <a:t>HOL030 Configuring User License Enforcement in SharePoint 2013 </a:t>
            </a:r>
          </a:p>
        </p:txBody>
      </p:sp>
    </p:spTree>
    <p:extLst>
      <p:ext uri="{BB962C8B-B14F-4D97-AF65-F5344CB8AC3E}">
        <p14:creationId xmlns:p14="http://schemas.microsoft.com/office/powerpoint/2010/main" val="1345519437"/>
      </p:ext>
    </p:extLst>
  </p:cSld>
  <p:clrMapOvr>
    <a:masterClrMapping/>
  </p:clrMapOvr>
  <p:transition spd="slow">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endParaRPr lang="en-US" dirty="0"/>
          </a:p>
        </p:txBody>
      </p:sp>
      <p:sp>
        <p:nvSpPr>
          <p:cNvPr id="3" name="Text Placeholder 2"/>
          <p:cNvSpPr>
            <a:spLocks noGrp="1"/>
          </p:cNvSpPr>
          <p:nvPr>
            <p:ph type="body" sz="quarter" idx="10"/>
          </p:nvPr>
        </p:nvSpPr>
        <p:spPr>
          <a:xfrm>
            <a:off x="274638" y="1212850"/>
            <a:ext cx="11887200" cy="4555093"/>
          </a:xfrm>
        </p:spPr>
        <p:txBody>
          <a:bodyPr/>
          <a:lstStyle/>
          <a:p>
            <a:r>
              <a:rPr lang="en-US" dirty="0" smtClean="0"/>
              <a:t>SharePoint Server 2013 is:</a:t>
            </a:r>
          </a:p>
          <a:p>
            <a:r>
              <a:rPr lang="en-US" dirty="0" smtClean="0"/>
              <a:t>a comprehensive solution for connected </a:t>
            </a:r>
            <a:br>
              <a:rPr lang="en-US" dirty="0" smtClean="0"/>
            </a:br>
            <a:r>
              <a:rPr lang="en-US" dirty="0" smtClean="0"/>
              <a:t>information work</a:t>
            </a:r>
          </a:p>
          <a:p>
            <a:r>
              <a:rPr lang="en-US" dirty="0" smtClean="0"/>
              <a:t>that preserves structured processes, compliance, </a:t>
            </a:r>
            <a:br>
              <a:rPr lang="en-US" dirty="0" smtClean="0"/>
            </a:br>
            <a:r>
              <a:rPr lang="en-US" dirty="0" smtClean="0"/>
              <a:t>IT investment</a:t>
            </a:r>
          </a:p>
          <a:p>
            <a:r>
              <a:rPr lang="en-US" dirty="0" smtClean="0"/>
              <a:t>optimized for the way people work</a:t>
            </a:r>
          </a:p>
          <a:p>
            <a:r>
              <a:rPr lang="en-US" dirty="0" smtClean="0"/>
              <a:t>through an easily-managed and integrated platform</a:t>
            </a:r>
            <a:endParaRPr lang="en-US" dirty="0"/>
          </a:p>
        </p:txBody>
      </p:sp>
    </p:spTree>
    <p:extLst>
      <p:ext uri="{BB962C8B-B14F-4D97-AF65-F5344CB8AC3E}">
        <p14:creationId xmlns:p14="http://schemas.microsoft.com/office/powerpoint/2010/main" val="139004939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4" dur="500"/>
                                        <p:tgtEl>
                                          <p:spTgt spid="3">
                                            <p:txEl>
                                              <p:pRg st="2" end="2"/>
                                            </p:txEl>
                                          </p:spTgt>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0" dur="500"/>
                                        <p:tgtEl>
                                          <p:spTgt spid="3">
                                            <p:txEl>
                                              <p:pRg st="3" end="3"/>
                                            </p:txEl>
                                          </p:spTgt>
                                        </p:tgtEl>
                                      </p:cBhvr>
                                    </p:animEffect>
                                  </p:childTnLst>
                                </p:cTn>
                              </p:par>
                              <p:par>
                                <p:cTn id="21" presetID="53" presetClass="entr" presetSubtype="16"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sp>
        <p:nvSpPr>
          <p:cNvPr id="2" name="Text Placeholder 1"/>
          <p:cNvSpPr>
            <a:spLocks noGrp="1"/>
          </p:cNvSpPr>
          <p:nvPr>
            <p:ph type="body" sz="quarter" idx="10"/>
          </p:nvPr>
        </p:nvSpPr>
        <p:spPr/>
        <p:txBody>
          <a:bodyPr/>
          <a:lstStyle/>
          <a:p>
            <a:r>
              <a:rPr lang="en-US" smtClean="0"/>
              <a:t>Hardware and Software Requirements</a:t>
            </a:r>
          </a:p>
          <a:p>
            <a:r>
              <a:rPr lang="en-US" smtClean="0"/>
              <a:t>Upgrade and Provisioning</a:t>
            </a:r>
          </a:p>
          <a:p>
            <a:r>
              <a:rPr lang="en-US" smtClean="0"/>
              <a:t>Service Applications and Framework</a:t>
            </a:r>
          </a:p>
          <a:p>
            <a:r>
              <a:rPr lang="en-US" smtClean="0"/>
              <a:t>Performance and Availability</a:t>
            </a:r>
            <a:endParaRPr lang="en-US" dirty="0"/>
          </a:p>
        </p:txBody>
      </p:sp>
    </p:spTree>
    <p:extLst>
      <p:ext uri="{BB962C8B-B14F-4D97-AF65-F5344CB8AC3E}">
        <p14:creationId xmlns:p14="http://schemas.microsoft.com/office/powerpoint/2010/main" val="2775985000"/>
      </p:ext>
    </p:extLst>
  </p:cSld>
  <p:clrMapOvr>
    <a:masterClrMapping/>
  </p:clrMapOvr>
  <p:transition spd="slow">
    <p:pu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Get started with SharePoint</a:t>
            </a:r>
            <a:endParaRPr lang="en-US" dirty="0"/>
          </a:p>
        </p:txBody>
      </p:sp>
      <p:grpSp>
        <p:nvGrpSpPr>
          <p:cNvPr id="5" name="Group 4"/>
          <p:cNvGrpSpPr/>
          <p:nvPr/>
        </p:nvGrpSpPr>
        <p:grpSpPr>
          <a:xfrm>
            <a:off x="-1701" y="2875527"/>
            <a:ext cx="12439882" cy="1243471"/>
            <a:chOff x="-11421" y="3266635"/>
            <a:chExt cx="12200247" cy="1219200"/>
          </a:xfrm>
          <a:solidFill>
            <a:schemeClr val="accent1"/>
          </a:solidFill>
        </p:grpSpPr>
        <p:sp>
          <p:nvSpPr>
            <p:cNvPr id="7" name="Rectangle 6"/>
            <p:cNvSpPr/>
            <p:nvPr/>
          </p:nvSpPr>
          <p:spPr bwMode="auto">
            <a:xfrm>
              <a:off x="-11421" y="3266635"/>
              <a:ext cx="12200247" cy="12192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32290" fontAlgn="base">
                <a:spcBef>
                  <a:spcPct val="0"/>
                </a:spcBef>
                <a:spcAft>
                  <a:spcPct val="0"/>
                </a:spcAft>
              </a:pPr>
              <a:r>
                <a:rPr lang="en-US" sz="2856" spc="-71" dirty="0">
                  <a:solidFill>
                    <a:srgbClr val="FFFFFF"/>
                  </a:solidFill>
                  <a:latin typeface="+mj-lt"/>
                  <a:cs typeface="Segoe Pro Light"/>
                </a:rPr>
                <a:t>Download the evaluation and experience SharePoint Server</a:t>
              </a:r>
            </a:p>
            <a:p>
              <a:pPr marL="2341206" defTabSz="932290" fontAlgn="base">
                <a:spcBef>
                  <a:spcPct val="0"/>
                </a:spcBef>
                <a:spcAft>
                  <a:spcPct val="0"/>
                </a:spcAft>
              </a:pPr>
              <a:r>
                <a:rPr lang="en-US" sz="2040" spc="-71" dirty="0">
                  <a:solidFill>
                    <a:srgbClr val="FFFFFF"/>
                  </a:solidFill>
                  <a:cs typeface="Segoe Pro Light"/>
                  <a:hlinkClick r:id="rId3"/>
                </a:rPr>
                <a:t>http://office.com/preview</a:t>
              </a:r>
              <a:r>
                <a:rPr lang="en-US" sz="2040" spc="-71" dirty="0">
                  <a:solidFill>
                    <a:srgbClr val="FFFFFF"/>
                  </a:solidFill>
                  <a:cs typeface="Segoe Pro Light"/>
                </a:rPr>
                <a:t> </a:t>
              </a:r>
            </a:p>
          </p:txBody>
        </p:sp>
        <p:sp>
          <p:nvSpPr>
            <p:cNvPr id="18" name="Freeform 74"/>
            <p:cNvSpPr>
              <a:spLocks noEditPoints="1"/>
            </p:cNvSpPr>
            <p:nvPr/>
          </p:nvSpPr>
          <p:spPr bwMode="black">
            <a:xfrm>
              <a:off x="374092" y="3465774"/>
              <a:ext cx="959702" cy="820922"/>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tx1"/>
            </a:solidFill>
            <a:ln>
              <a:noFill/>
            </a:ln>
          </p:spPr>
          <p:txBody>
            <a:bodyPr vert="horz" wrap="square" lIns="83943" tIns="41972" rIns="83943" bIns="41972" numCol="1" anchor="t" anchorCtr="0" compatLnSpc="1">
              <a:prstTxWarp prst="textNoShape">
                <a:avLst/>
              </a:prstTxWarp>
            </a:bodyPr>
            <a:lstStyle/>
            <a:p>
              <a:pPr defTabSz="932559"/>
              <a:endParaRPr lang="en-US" sz="1632">
                <a:solidFill>
                  <a:srgbClr val="000000"/>
                </a:solidFill>
              </a:endParaRPr>
            </a:p>
          </p:txBody>
        </p:sp>
      </p:grpSp>
      <p:grpSp>
        <p:nvGrpSpPr>
          <p:cNvPr id="11" name="Group 10"/>
          <p:cNvGrpSpPr/>
          <p:nvPr/>
        </p:nvGrpSpPr>
        <p:grpSpPr>
          <a:xfrm>
            <a:off x="-1702" y="1456650"/>
            <a:ext cx="12439880" cy="1243471"/>
            <a:chOff x="-11421" y="1895035"/>
            <a:chExt cx="12200245" cy="1219200"/>
          </a:xfrm>
        </p:grpSpPr>
        <p:sp>
          <p:nvSpPr>
            <p:cNvPr id="6" name="Rectangle 5"/>
            <p:cNvSpPr/>
            <p:nvPr/>
          </p:nvSpPr>
          <p:spPr bwMode="auto">
            <a:xfrm>
              <a:off x="-11421" y="1895035"/>
              <a:ext cx="12200245" cy="1219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defTabSz="952026" fontAlgn="base">
                <a:spcBef>
                  <a:spcPct val="0"/>
                </a:spcBef>
                <a:spcAft>
                  <a:spcPct val="0"/>
                </a:spcAft>
              </a:pPr>
              <a:r>
                <a:rPr lang="en-US" sz="2856" spc="-71" dirty="0">
                  <a:solidFill>
                    <a:srgbClr val="FFFFFF"/>
                  </a:solidFill>
                  <a:latin typeface="+mj-lt"/>
                  <a:cs typeface="Segoe Pro Light"/>
                </a:rPr>
                <a:t>Learn more</a:t>
              </a:r>
            </a:p>
            <a:p>
              <a:pPr marL="2341206" defTabSz="952026" fontAlgn="base">
                <a:spcBef>
                  <a:spcPct val="0"/>
                </a:spcBef>
                <a:spcAft>
                  <a:spcPct val="0"/>
                </a:spcAft>
              </a:pPr>
              <a:r>
                <a:rPr lang="en-US" sz="2040" spc="-71" dirty="0">
                  <a:solidFill>
                    <a:srgbClr val="0072C6">
                      <a:lumMod val="20000"/>
                      <a:lumOff val="80000"/>
                    </a:srgbClr>
                  </a:solidFill>
                  <a:cs typeface="Segoe Pro Light"/>
                  <a:hlinkClick r:id="rId4"/>
                </a:rPr>
                <a:t>http://sharepoint.microsoft.com/</a:t>
              </a:r>
              <a:r>
                <a:rPr lang="en-US" sz="2040" spc="-71" dirty="0">
                  <a:solidFill>
                    <a:srgbClr val="0072C6">
                      <a:lumMod val="20000"/>
                      <a:lumOff val="80000"/>
                    </a:srgbClr>
                  </a:solidFill>
                  <a:cs typeface="Segoe Pro Light"/>
                </a:rPr>
                <a:t> </a:t>
              </a:r>
            </a:p>
          </p:txBody>
        </p:sp>
        <p:sp>
          <p:nvSpPr>
            <p:cNvPr id="20" name="Freeform 15"/>
            <p:cNvSpPr>
              <a:spLocks noEditPoints="1"/>
            </p:cNvSpPr>
            <p:nvPr/>
          </p:nvSpPr>
          <p:spPr bwMode="black">
            <a:xfrm>
              <a:off x="500686" y="2117373"/>
              <a:ext cx="849329" cy="774524"/>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a:solidFill>
                  <a:srgbClr val="000000"/>
                </a:solidFill>
              </a:endParaRPr>
            </a:p>
          </p:txBody>
        </p:sp>
      </p:grpSp>
      <p:grpSp>
        <p:nvGrpSpPr>
          <p:cNvPr id="2" name="Group 1"/>
          <p:cNvGrpSpPr/>
          <p:nvPr/>
        </p:nvGrpSpPr>
        <p:grpSpPr>
          <a:xfrm>
            <a:off x="-1701" y="4294403"/>
            <a:ext cx="12439881" cy="1243471"/>
            <a:chOff x="-4121" y="4210582"/>
            <a:chExt cx="12197069" cy="1219200"/>
          </a:xfrm>
        </p:grpSpPr>
        <p:sp>
          <p:nvSpPr>
            <p:cNvPr id="19" name="Rectangle 18"/>
            <p:cNvSpPr/>
            <p:nvPr/>
          </p:nvSpPr>
          <p:spPr bwMode="auto">
            <a:xfrm>
              <a:off x="-4121" y="4210582"/>
              <a:ext cx="12197069" cy="1219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2341206"/>
              <a:r>
                <a:rPr lang="en-US" sz="2856" spc="-71" dirty="0">
                  <a:solidFill>
                    <a:srgbClr val="FFFFFF"/>
                  </a:solidFill>
                  <a:latin typeface="+mj-lt"/>
                </a:rPr>
                <a:t>Build knowledge through training on SharePoint Server </a:t>
              </a:r>
            </a:p>
            <a:p>
              <a:pPr marL="2341206"/>
              <a:r>
                <a:rPr lang="en-US" sz="2040" spc="-71" dirty="0">
                  <a:gradFill>
                    <a:gsLst>
                      <a:gs pos="2917">
                        <a:schemeClr val="bg2"/>
                      </a:gs>
                      <a:gs pos="95000">
                        <a:schemeClr val="bg2"/>
                      </a:gs>
                    </a:gsLst>
                    <a:lin ang="5400000" scaled="0"/>
                  </a:gradFill>
                  <a:hlinkClick r:id="rId5"/>
                </a:rPr>
                <a:t>http://technet.microsoft.com/sharepoint/fp123606</a:t>
              </a:r>
              <a:r>
                <a:rPr lang="en-US" sz="2040" spc="-71" dirty="0">
                  <a:gradFill>
                    <a:gsLst>
                      <a:gs pos="2917">
                        <a:schemeClr val="bg2"/>
                      </a:gs>
                      <a:gs pos="95000">
                        <a:schemeClr val="bg2"/>
                      </a:gs>
                    </a:gsLst>
                    <a:lin ang="5400000" scaled="0"/>
                  </a:gradFill>
                </a:rPr>
                <a:t> </a:t>
              </a:r>
              <a:endParaRPr lang="en-US" sz="2040" spc="-71" dirty="0">
                <a:solidFill>
                  <a:srgbClr val="FFFFFF"/>
                </a:solidFill>
              </a:endParaRPr>
            </a:p>
          </p:txBody>
        </p:sp>
        <p:pic>
          <p:nvPicPr>
            <p:cNvPr id="13" name="Picture 4" descr="W:\Open Engagements\Productivity\MS-Unified Communications\#1601 BizProd MOD Team Core Content Work\New Iconography\Words\Draft\061312_Word_Icons\Tools_061312_white-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5601" y="4388467"/>
              <a:ext cx="865144" cy="86343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6343627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Additional Resources</a:t>
            </a:r>
            <a:endParaRPr lang="en-US" dirty="0"/>
          </a:p>
        </p:txBody>
      </p:sp>
      <p:sp>
        <p:nvSpPr>
          <p:cNvPr id="7" name="Text Placeholder 6"/>
          <p:cNvSpPr>
            <a:spLocks noGrp="1"/>
          </p:cNvSpPr>
          <p:nvPr>
            <p:ph type="body" sz="quarter" idx="10"/>
          </p:nvPr>
        </p:nvSpPr>
        <p:spPr>
          <a:xfrm>
            <a:off x="274638" y="1212850"/>
            <a:ext cx="11887200" cy="3077766"/>
          </a:xfrm>
        </p:spPr>
        <p:txBody>
          <a:bodyPr/>
          <a:lstStyle/>
          <a:p>
            <a:r>
              <a:rPr lang="en-US" dirty="0" smtClean="0">
                <a:hlinkClick r:id="rId2"/>
              </a:rPr>
              <a:t>SharePoint Server 2013 Preview IT Professional Reviewer’s Guide </a:t>
            </a:r>
            <a:r>
              <a:rPr lang="en-US" dirty="0" smtClean="0"/>
              <a:t>[http://www.microsoft.com/en-us/download/details.aspx?id=34023]</a:t>
            </a:r>
          </a:p>
          <a:p>
            <a:r>
              <a:rPr lang="en-US" dirty="0" smtClean="0">
                <a:hlinkClick r:id="rId3"/>
              </a:rPr>
              <a:t>SharePoint Server 2013 on TechNet </a:t>
            </a:r>
            <a:r>
              <a:rPr lang="en-US" dirty="0" smtClean="0"/>
              <a:t>[http://technet.microsoft.com/sharepoint]</a:t>
            </a:r>
            <a:endParaRPr lang="en-US" dirty="0"/>
          </a:p>
        </p:txBody>
      </p:sp>
    </p:spTree>
    <p:extLst>
      <p:ext uri="{BB962C8B-B14F-4D97-AF65-F5344CB8AC3E}">
        <p14:creationId xmlns:p14="http://schemas.microsoft.com/office/powerpoint/2010/main" val="2029250465"/>
      </p:ext>
    </p:extLst>
  </p:cSld>
  <p:clrMapOvr>
    <a:masterClrMapping/>
  </p:clrMapOvr>
  <p:transition spd="slow">
    <p:pu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37838" y="1173928"/>
            <a:ext cx="3729442" cy="37294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7341" dirty="0">
                <a:solidFill>
                  <a:prstClr val="white"/>
                </a:solidFill>
                <a:latin typeface="Segoe UI Light" panose="020B0502040204020203" pitchFamily="34" charset="0"/>
                <a:cs typeface="Segoe UI Light" panose="020B0502040204020203" pitchFamily="34" charset="0"/>
              </a:rPr>
              <a:t>Build</a:t>
            </a:r>
          </a:p>
        </p:txBody>
      </p:sp>
      <p:sp>
        <p:nvSpPr>
          <p:cNvPr id="6" name="Rectangle 5"/>
          <p:cNvSpPr/>
          <p:nvPr/>
        </p:nvSpPr>
        <p:spPr>
          <a:xfrm>
            <a:off x="6274290" y="1173928"/>
            <a:ext cx="1818103" cy="18181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5" dirty="0">
                <a:latin typeface="Segoe UI Light" panose="020B0502040204020203" pitchFamily="34" charset="0"/>
                <a:cs typeface="Segoe UI Light" panose="020B0502040204020203" pitchFamily="34" charset="0"/>
              </a:rPr>
              <a:t>Better</a:t>
            </a:r>
          </a:p>
        </p:txBody>
      </p:sp>
      <p:sp>
        <p:nvSpPr>
          <p:cNvPr id="7" name="Rectangle 6"/>
          <p:cNvSpPr/>
          <p:nvPr/>
        </p:nvSpPr>
        <p:spPr>
          <a:xfrm>
            <a:off x="6274290" y="3085267"/>
            <a:ext cx="1818103" cy="18181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5" dirty="0">
                <a:latin typeface="Segoe UI Light" panose="020B0502040204020203" pitchFamily="34" charset="0"/>
                <a:cs typeface="Segoe UI Light" panose="020B0502040204020203" pitchFamily="34" charset="0"/>
              </a:rPr>
              <a:t>Faster</a:t>
            </a:r>
          </a:p>
        </p:txBody>
      </p:sp>
      <p:sp>
        <p:nvSpPr>
          <p:cNvPr id="8" name="Rectangle 7"/>
          <p:cNvSpPr/>
          <p:nvPr/>
        </p:nvSpPr>
        <p:spPr>
          <a:xfrm>
            <a:off x="8199402" y="1173928"/>
            <a:ext cx="1818103" cy="18181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55" dirty="0">
                <a:latin typeface="Segoe UI Light" panose="020B0502040204020203" pitchFamily="34" charset="0"/>
                <a:cs typeface="Segoe UI Light" panose="020B0502040204020203" pitchFamily="34" charset="0"/>
              </a:rPr>
              <a:t>Smarter</a:t>
            </a:r>
          </a:p>
        </p:txBody>
      </p:sp>
      <p:sp>
        <p:nvSpPr>
          <p:cNvPr id="9" name="TextBox 8"/>
          <p:cNvSpPr txBox="1"/>
          <p:nvPr/>
        </p:nvSpPr>
        <p:spPr>
          <a:xfrm>
            <a:off x="2437840" y="5202151"/>
            <a:ext cx="7579666" cy="862319"/>
          </a:xfrm>
          <a:prstGeom prst="rect">
            <a:avLst/>
          </a:prstGeom>
          <a:solidFill>
            <a:schemeClr val="accent2"/>
          </a:solidFill>
        </p:spPr>
        <p:txBody>
          <a:bodyPr wrap="square" rtlCol="0">
            <a:spAutoFit/>
          </a:bodyPr>
          <a:lstStyle/>
          <a:p>
            <a:pPr algn="r"/>
            <a:r>
              <a:rPr lang="en-US" sz="2447" dirty="0">
                <a:latin typeface="Segoe UI Light" panose="020B0502040204020203" pitchFamily="34" charset="0"/>
                <a:cs typeface="Segoe UI Light" panose="020B0502040204020203" pitchFamily="34" charset="0"/>
              </a:rPr>
              <a:t>Try the new Windows PowerShell Command Builder</a:t>
            </a:r>
          </a:p>
          <a:p>
            <a:pPr algn="r"/>
            <a:r>
              <a:rPr lang="en-US" sz="2447" dirty="0" smtClean="0">
                <a:latin typeface="Segoe UI Light" panose="020B0502040204020203" pitchFamily="34" charset="0"/>
                <a:cs typeface="Segoe UI Light" panose="020B0502040204020203" pitchFamily="34" charset="0"/>
              </a:rPr>
              <a:t>http://technet.Microsoft.com</a:t>
            </a:r>
            <a:endParaRPr lang="en-US" sz="2447" dirty="0">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9125666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555190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1013746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Hardware and Software Requirements</a:t>
            </a:r>
            <a:endParaRPr lang="en-US" dirty="0"/>
          </a:p>
        </p:txBody>
      </p:sp>
    </p:spTree>
    <p:extLst>
      <p:ext uri="{BB962C8B-B14F-4D97-AF65-F5344CB8AC3E}">
        <p14:creationId xmlns:p14="http://schemas.microsoft.com/office/powerpoint/2010/main" val="854064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Requirements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103401694"/>
              </p:ext>
            </p:extLst>
          </p:nvPr>
        </p:nvGraphicFramePr>
        <p:xfrm>
          <a:off x="274638" y="1212849"/>
          <a:ext cx="11810998" cy="4951413"/>
        </p:xfrm>
        <a:graphic>
          <a:graphicData uri="http://schemas.openxmlformats.org/drawingml/2006/table">
            <a:tbl>
              <a:tblPr firstRow="1" bandCol="1">
                <a:tableStyleId>{21E4AEA4-8DFA-4A89-87EB-49C32662AFE0}</a:tableStyleId>
              </a:tblPr>
              <a:tblGrid>
                <a:gridCol w="3043324"/>
                <a:gridCol w="2922558"/>
                <a:gridCol w="2922558"/>
                <a:gridCol w="2922558"/>
              </a:tblGrid>
              <a:tr h="713434">
                <a:tc>
                  <a:txBody>
                    <a:bodyPr/>
                    <a:lstStyle/>
                    <a:p>
                      <a:pPr algn="ctr" fontAlgn="b"/>
                      <a:endParaRPr lang="en-US" sz="1800" b="0" u="none" strike="noStrike" kern="1200" dirty="0">
                        <a:solidFill>
                          <a:schemeClr val="tx1"/>
                        </a:solidFill>
                        <a:latin typeface="+mj-lt"/>
                        <a:ea typeface="Segoe UI" pitchFamily="34" charset="0"/>
                        <a:cs typeface="Segoe UI" pitchFamily="34" charset="0"/>
                      </a:endParaRPr>
                    </a:p>
                  </a:txBody>
                  <a:tcPr marL="93260" marR="93260" marT="46630" marB="46630" anchor="b">
                    <a:lnL w="127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900" b="0" u="none" strike="noStrike" kern="1200" dirty="0" smtClean="0">
                          <a:solidFill>
                            <a:schemeClr val="tx1"/>
                          </a:solidFill>
                          <a:latin typeface="+mj-lt"/>
                          <a:ea typeface="Segoe UI" pitchFamily="34" charset="0"/>
                          <a:cs typeface="Segoe UI" pitchFamily="34" charset="0"/>
                        </a:rPr>
                        <a:t>Memory</a:t>
                      </a:r>
                      <a:endParaRPr lang="en-US" sz="2900" b="0" u="none" strike="noStrike" kern="1200" dirty="0">
                        <a:solidFill>
                          <a:schemeClr val="tx1"/>
                        </a:solidFill>
                        <a:latin typeface="+mj-lt"/>
                        <a:ea typeface="Segoe UI" pitchFamily="34" charset="0"/>
                        <a:cs typeface="Segoe UI" pitchFamily="34" charset="0"/>
                      </a:endParaRPr>
                    </a:p>
                  </a:txBody>
                  <a:tcPr marL="93260" marR="93260" marT="46630" marB="46630" anchor="b">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900" b="0" u="none" strike="noStrike" kern="1200" dirty="0" smtClean="0">
                          <a:solidFill>
                            <a:schemeClr val="tx1"/>
                          </a:solidFill>
                          <a:latin typeface="+mj-lt"/>
                          <a:ea typeface="Segoe UI" pitchFamily="34" charset="0"/>
                          <a:cs typeface="Segoe UI" pitchFamily="34" charset="0"/>
                        </a:rPr>
                        <a:t>Processor</a:t>
                      </a:r>
                      <a:endParaRPr lang="en-US" sz="2900" b="0" u="none" strike="noStrike" kern="1200" dirty="0">
                        <a:solidFill>
                          <a:schemeClr val="tx1"/>
                        </a:solidFill>
                        <a:latin typeface="+mj-lt"/>
                        <a:ea typeface="Segoe UI" pitchFamily="34" charset="0"/>
                        <a:cs typeface="Segoe UI" pitchFamily="34" charset="0"/>
                      </a:endParaRPr>
                    </a:p>
                  </a:txBody>
                  <a:tcPr marL="93260" marR="93260" marT="46630" marB="46630" anchor="b">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2900" b="0" u="none" strike="noStrike" kern="1200" dirty="0" smtClean="0">
                          <a:solidFill>
                            <a:schemeClr val="tx1"/>
                          </a:solidFill>
                          <a:latin typeface="+mj-lt"/>
                          <a:ea typeface="Segoe UI" pitchFamily="34" charset="0"/>
                          <a:cs typeface="Segoe UI" pitchFamily="34" charset="0"/>
                        </a:rPr>
                        <a:t>Disk</a:t>
                      </a:r>
                    </a:p>
                  </a:txBody>
                  <a:tcPr marL="93260" marR="93260" marT="46630" marB="46630" anchor="b">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r>
              <a:tr h="1009043">
                <a:tc>
                  <a:txBody>
                    <a:bodyPr/>
                    <a:lstStyle/>
                    <a:p>
                      <a:pPr marL="0" algn="ctr" defTabSz="914400" rtl="0" eaLnBrk="1" fontAlgn="b" latinLnBrk="0" hangingPunct="1"/>
                      <a:r>
                        <a:rPr lang="en-US" sz="1800" b="0" u="none" strike="noStrike" kern="1200" dirty="0" smtClean="0">
                          <a:ln>
                            <a:noFill/>
                          </a:ln>
                          <a:gradFill>
                            <a:gsLst>
                              <a:gs pos="0">
                                <a:srgbClr val="FFFFFF"/>
                              </a:gs>
                              <a:gs pos="100000">
                                <a:srgbClr val="FFFFFF"/>
                              </a:gs>
                            </a:gsLst>
                            <a:lin ang="5400000" scaled="0"/>
                          </a:gradFill>
                          <a:latin typeface="+mn-lt"/>
                          <a:ea typeface="+mn-ea"/>
                          <a:cs typeface="+mn-cs"/>
                        </a:rPr>
                        <a:t>Single</a:t>
                      </a:r>
                      <a:r>
                        <a:rPr lang="en-US" sz="1800" b="0" u="none" strike="noStrike" kern="1200" baseline="0" dirty="0" smtClean="0">
                          <a:ln>
                            <a:noFill/>
                          </a:ln>
                          <a:gradFill>
                            <a:gsLst>
                              <a:gs pos="0">
                                <a:srgbClr val="FFFFFF"/>
                              </a:gs>
                              <a:gs pos="100000">
                                <a:srgbClr val="FFFFFF"/>
                              </a:gs>
                            </a:gsLst>
                            <a:lin ang="5400000" scaled="0"/>
                          </a:gradFill>
                          <a:latin typeface="+mn-lt"/>
                          <a:ea typeface="+mn-ea"/>
                          <a:cs typeface="+mn-cs"/>
                        </a:rPr>
                        <a:t> Server</a:t>
                      </a:r>
                    </a:p>
                    <a:p>
                      <a:pPr marL="0" algn="ctr" defTabSz="914400" rtl="0" eaLnBrk="1" fontAlgn="b" latinLnBrk="0" hangingPunct="1"/>
                      <a:r>
                        <a:rPr lang="en-US" sz="1800" b="0" u="none" strike="noStrike" kern="1200" baseline="0" dirty="0" smtClean="0">
                          <a:ln>
                            <a:noFill/>
                          </a:ln>
                          <a:gradFill>
                            <a:gsLst>
                              <a:gs pos="0">
                                <a:srgbClr val="FFFFFF"/>
                              </a:gs>
                              <a:gs pos="100000">
                                <a:srgbClr val="FFFFFF"/>
                              </a:gs>
                            </a:gsLst>
                            <a:lin ang="5400000" scaled="0"/>
                          </a:gradFill>
                          <a:latin typeface="+mn-lt"/>
                          <a:ea typeface="+mn-ea"/>
                          <a:cs typeface="+mn-cs"/>
                        </a:rPr>
                        <a:t>(Integrated or Standalone Database)</a:t>
                      </a:r>
                      <a:endParaRPr lang="en-US" sz="18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US" sz="1600" dirty="0" smtClean="0">
                          <a:solidFill>
                            <a:schemeClr val="tx1"/>
                          </a:solidFill>
                        </a:rPr>
                        <a:t>8 GB</a:t>
                      </a:r>
                      <a:endParaRPr lang="en-US" sz="1600" dirty="0">
                        <a:solidFill>
                          <a:schemeClr val="tx1"/>
                        </a:solidFill>
                      </a:endParaRPr>
                    </a:p>
                  </a:txBody>
                  <a:tcPr marL="93260" marR="93260" marT="46630" marB="46630" anchor="ctr" anchorCtr="1">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600" dirty="0" smtClean="0">
                          <a:solidFill>
                            <a:schemeClr val="tx1"/>
                          </a:solidFill>
                        </a:rPr>
                        <a:t>x64</a:t>
                      </a:r>
                      <a:r>
                        <a:rPr lang="en-US" sz="1600" baseline="0" dirty="0" smtClean="0">
                          <a:solidFill>
                            <a:schemeClr val="tx1"/>
                          </a:solidFill>
                        </a:rPr>
                        <a:t> 1x4</a:t>
                      </a:r>
                      <a:endParaRPr lang="en-US" sz="1600" dirty="0">
                        <a:solidFill>
                          <a:schemeClr val="tx1"/>
                        </a:solidFill>
                      </a:endParaRPr>
                    </a:p>
                  </a:txBody>
                  <a:tcPr marL="93260" marR="93260" marT="46630" marB="46630" anchor="ctr" anchorCtr="1">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914363" rtl="0" eaLnBrk="1" latinLnBrk="0" hangingPunct="1"/>
                      <a:r>
                        <a:rPr lang="en-US" sz="1600" b="0" u="none" strike="noStrike" kern="1200" dirty="0" smtClean="0">
                          <a:solidFill>
                            <a:schemeClr val="tx1"/>
                          </a:solidFill>
                          <a:latin typeface="+mn-lt"/>
                          <a:ea typeface="Segoe UI" pitchFamily="34" charset="0"/>
                          <a:cs typeface="Segoe UI" pitchFamily="34" charset="0"/>
                        </a:rPr>
                        <a:t>80 GB (OS)</a:t>
                      </a:r>
                      <a:endParaRPr lang="en-US" sz="16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1917181">
                <a:tc>
                  <a:txBody>
                    <a:bodyPr/>
                    <a:lstStyle/>
                    <a:p>
                      <a:pPr marL="0" algn="ctr" defTabSz="914400" rtl="0" eaLnBrk="1" fontAlgn="b" latinLnBrk="0" hangingPunct="1"/>
                      <a:r>
                        <a:rPr lang="en-US" sz="1800" b="0" u="none" strike="noStrike" kern="1200" dirty="0" smtClean="0">
                          <a:ln>
                            <a:noFill/>
                          </a:ln>
                          <a:gradFill>
                            <a:gsLst>
                              <a:gs pos="0">
                                <a:srgbClr val="FFFFFF"/>
                              </a:gs>
                              <a:gs pos="100000">
                                <a:srgbClr val="FFFFFF"/>
                              </a:gs>
                            </a:gsLst>
                            <a:lin ang="5400000" scaled="0"/>
                          </a:gradFill>
                          <a:latin typeface="+mn-lt"/>
                          <a:ea typeface="+mn-ea"/>
                          <a:cs typeface="+mn-cs"/>
                        </a:rPr>
                        <a:t>Single</a:t>
                      </a:r>
                      <a:r>
                        <a:rPr lang="en-US" sz="1800" b="0" u="none" strike="noStrike" kern="1200" baseline="0" dirty="0" smtClean="0">
                          <a:ln>
                            <a:noFill/>
                          </a:ln>
                          <a:gradFill>
                            <a:gsLst>
                              <a:gs pos="0">
                                <a:srgbClr val="FFFFFF"/>
                              </a:gs>
                              <a:gs pos="100000">
                                <a:srgbClr val="FFFFFF"/>
                              </a:gs>
                            </a:gsLst>
                            <a:lin ang="5400000" scaled="0"/>
                          </a:gradFill>
                          <a:latin typeface="+mn-lt"/>
                          <a:ea typeface="+mn-ea"/>
                          <a:cs typeface="+mn-cs"/>
                        </a:rPr>
                        <a:t> Server</a:t>
                      </a:r>
                    </a:p>
                    <a:p>
                      <a:pPr marL="0" algn="ctr" defTabSz="914400" rtl="0" eaLnBrk="1" fontAlgn="b" latinLnBrk="0" hangingPunct="1"/>
                      <a:r>
                        <a:rPr lang="en-US" sz="1800" b="0" u="none" strike="noStrike" kern="1200" baseline="0" dirty="0" smtClean="0">
                          <a:ln>
                            <a:noFill/>
                          </a:ln>
                          <a:gradFill>
                            <a:gsLst>
                              <a:gs pos="0">
                                <a:srgbClr val="FFFFFF"/>
                              </a:gs>
                              <a:gs pos="100000">
                                <a:srgbClr val="FFFFFF"/>
                              </a:gs>
                            </a:gsLst>
                            <a:lin ang="5400000" scaled="0"/>
                          </a:gradFill>
                          <a:latin typeface="+mn-lt"/>
                          <a:ea typeface="+mn-ea"/>
                          <a:cs typeface="+mn-cs"/>
                        </a:rPr>
                        <a:t>(Integrated or Standalone Database)</a:t>
                      </a:r>
                      <a:endParaRPr lang="en-US" sz="1800" b="0" u="none" strike="noStrike" kern="1200" dirty="0" smtClean="0">
                        <a:ln>
                          <a:noFill/>
                        </a:ln>
                        <a:gradFill>
                          <a:gsLst>
                            <a:gs pos="0">
                              <a:srgbClr val="FFFFFF"/>
                            </a:gs>
                            <a:gs pos="100000">
                              <a:srgbClr val="FFFFFF"/>
                            </a:gs>
                          </a:gsLst>
                          <a:lin ang="5400000" scaled="0"/>
                        </a:gradFill>
                        <a:latin typeface="+mn-lt"/>
                        <a:ea typeface="+mn-ea"/>
                        <a:cs typeface="+mn-cs"/>
                      </a:endParaRPr>
                    </a:p>
                    <a:p>
                      <a:pPr marL="0" algn="ctr" defTabSz="914400" rtl="0" eaLnBrk="1" fontAlgn="b" latinLnBrk="0" hangingPunct="1"/>
                      <a:endParaRPr lang="en-US" sz="1800" b="0" u="none" strike="noStrike" kern="1200" dirty="0" smtClean="0">
                        <a:ln>
                          <a:noFill/>
                        </a:ln>
                        <a:gradFill>
                          <a:gsLst>
                            <a:gs pos="0">
                              <a:srgbClr val="FFFFFF"/>
                            </a:gs>
                            <a:gs pos="100000">
                              <a:srgbClr val="FFFFFF"/>
                            </a:gs>
                          </a:gsLst>
                          <a:lin ang="5400000" scaled="0"/>
                        </a:gradFill>
                        <a:latin typeface="+mn-lt"/>
                        <a:ea typeface="+mn-ea"/>
                        <a:cs typeface="+mn-cs"/>
                      </a:endParaRPr>
                    </a:p>
                    <a:p>
                      <a:pPr marL="0" algn="ctr" defTabSz="914400" rtl="0" eaLnBrk="1" fontAlgn="b" latinLnBrk="0" hangingPunct="1"/>
                      <a:r>
                        <a:rPr lang="en-US" sz="1800" b="0" u="none" strike="noStrike" kern="1200" dirty="0" smtClean="0">
                          <a:ln>
                            <a:noFill/>
                          </a:ln>
                          <a:gradFill>
                            <a:gsLst>
                              <a:gs pos="0">
                                <a:srgbClr val="FFFFFF"/>
                              </a:gs>
                              <a:gs pos="100000">
                                <a:srgbClr val="FFFFFF"/>
                              </a:gs>
                            </a:gsLst>
                            <a:lin ang="5400000" scaled="0"/>
                          </a:gradFill>
                          <a:latin typeface="+mn-lt"/>
                          <a:ea typeface="+mn-ea"/>
                          <a:cs typeface="+mn-cs"/>
                        </a:rPr>
                        <a:t>*Development Environment/Evaluation</a:t>
                      </a:r>
                      <a:endParaRPr lang="en-US" sz="18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lang="en-US" sz="1600" dirty="0" smtClean="0">
                          <a:solidFill>
                            <a:schemeClr val="tx1"/>
                          </a:solidFill>
                        </a:rPr>
                        <a:t>24 GB</a:t>
                      </a:r>
                      <a:endParaRPr lang="en-US" sz="1600" dirty="0">
                        <a:solidFill>
                          <a:schemeClr val="tx1"/>
                        </a:solidFill>
                      </a:endParaRPr>
                    </a:p>
                  </a:txBody>
                  <a:tcPr marL="93260" marR="93260" marT="46630" marB="46630" anchor="ctr" anchorCtr="1">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r>
                        <a:rPr lang="en-US" sz="1600" dirty="0" smtClean="0">
                          <a:solidFill>
                            <a:schemeClr val="tx1"/>
                          </a:solidFill>
                        </a:rPr>
                        <a:t>x64 1x4</a:t>
                      </a:r>
                      <a:endParaRPr lang="en-US" sz="1600" dirty="0">
                        <a:solidFill>
                          <a:schemeClr val="tx1"/>
                        </a:solidFill>
                      </a:endParaRPr>
                    </a:p>
                  </a:txBody>
                  <a:tcPr marL="93260" marR="93260" marT="46630" marB="46630" anchor="ctr" anchorCtr="1">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914363" rtl="0" eaLnBrk="1" latinLnBrk="0" hangingPunct="1"/>
                      <a:r>
                        <a:rPr lang="en-US" sz="1600" b="0" u="none" strike="noStrike" kern="1200" dirty="0" smtClean="0">
                          <a:solidFill>
                            <a:schemeClr val="tx1"/>
                          </a:solidFill>
                          <a:latin typeface="+mn-lt"/>
                          <a:ea typeface="Segoe UI" pitchFamily="34" charset="0"/>
                          <a:cs typeface="Segoe UI" pitchFamily="34" charset="0"/>
                        </a:rPr>
                        <a:t>80 GB (OS)</a:t>
                      </a:r>
                      <a:endParaRPr lang="en-US" sz="16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1311755">
                <a:tc>
                  <a:txBody>
                    <a:bodyPr/>
                    <a:lstStyle/>
                    <a:p>
                      <a:pPr marL="0" algn="ctr" defTabSz="914400" rtl="0" eaLnBrk="1" fontAlgn="b" latinLnBrk="0" hangingPunct="1"/>
                      <a:r>
                        <a:rPr lang="en-US" sz="1800" b="0" u="none" strike="noStrike" kern="1200" dirty="0" smtClean="0">
                          <a:ln>
                            <a:noFill/>
                          </a:ln>
                          <a:gradFill>
                            <a:gsLst>
                              <a:gs pos="0">
                                <a:srgbClr val="FFFFFF"/>
                              </a:gs>
                              <a:gs pos="100000">
                                <a:srgbClr val="FFFFFF"/>
                              </a:gs>
                            </a:gsLst>
                            <a:lin ang="5400000" scaled="0"/>
                          </a:gradFill>
                          <a:latin typeface="+mn-lt"/>
                        </a:rPr>
                        <a:t>Web /</a:t>
                      </a:r>
                      <a:r>
                        <a:rPr lang="en-US" sz="1800" b="0" u="none" strike="noStrike" kern="1200" baseline="0" dirty="0" smtClean="0">
                          <a:ln>
                            <a:noFill/>
                          </a:ln>
                          <a:gradFill>
                            <a:gsLst>
                              <a:gs pos="0">
                                <a:srgbClr val="FFFFFF"/>
                              </a:gs>
                              <a:gs pos="100000">
                                <a:srgbClr val="FFFFFF"/>
                              </a:gs>
                            </a:gsLst>
                            <a:lin ang="5400000" scaled="0"/>
                          </a:gradFill>
                          <a:latin typeface="+mn-lt"/>
                        </a:rPr>
                        <a:t> Application Servers</a:t>
                      </a:r>
                    </a:p>
                    <a:p>
                      <a:pPr marL="0" algn="ctr" defTabSz="914400" rtl="0" eaLnBrk="1" fontAlgn="b" latinLnBrk="0" hangingPunct="1"/>
                      <a:endParaRPr lang="en-US" sz="1800" b="0" u="none" strike="noStrike" kern="1200" baseline="0" dirty="0" smtClean="0">
                        <a:ln>
                          <a:noFill/>
                        </a:ln>
                        <a:gradFill>
                          <a:gsLst>
                            <a:gs pos="0">
                              <a:srgbClr val="FFFFFF"/>
                            </a:gs>
                            <a:gs pos="100000">
                              <a:srgbClr val="FFFFFF"/>
                            </a:gs>
                          </a:gsLst>
                          <a:lin ang="5400000" scaled="0"/>
                        </a:gradFill>
                        <a:latin typeface="+mn-lt"/>
                        <a:ea typeface="+mn-ea"/>
                        <a:cs typeface="+mn-cs"/>
                      </a:endParaRPr>
                    </a:p>
                    <a:p>
                      <a:pPr marL="0" algn="ctr" defTabSz="914400" rtl="0" eaLnBrk="1" fontAlgn="b" latinLnBrk="0" hangingPunct="1"/>
                      <a:r>
                        <a:rPr lang="en-US" sz="1800" b="0" u="none" strike="noStrike" kern="1200" baseline="0" dirty="0" smtClean="0">
                          <a:ln>
                            <a:noFill/>
                          </a:ln>
                          <a:gradFill>
                            <a:gsLst>
                              <a:gs pos="0">
                                <a:srgbClr val="FFFFFF"/>
                              </a:gs>
                              <a:gs pos="100000">
                                <a:srgbClr val="FFFFFF"/>
                              </a:gs>
                            </a:gsLst>
                            <a:lin ang="5400000" scaled="0"/>
                          </a:gradFill>
                          <a:latin typeface="+mn-lt"/>
                          <a:ea typeface="+mn-ea"/>
                          <a:cs typeface="+mn-cs"/>
                        </a:rPr>
                        <a:t>*Pilot, Production, Servers in a Farm</a:t>
                      </a:r>
                      <a:endParaRPr lang="en-US" sz="18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l" defTabSz="914363" rtl="0" eaLnBrk="1" latinLnBrk="0" hangingPunct="1"/>
                      <a:r>
                        <a:rPr lang="en-US" sz="1600" b="0" u="none" strike="noStrike" kern="1200" dirty="0" smtClean="0">
                          <a:solidFill>
                            <a:schemeClr val="tx1"/>
                          </a:solidFill>
                          <a:latin typeface="+mn-lt"/>
                          <a:ea typeface="Segoe UI" pitchFamily="34" charset="0"/>
                          <a:cs typeface="Segoe UI" pitchFamily="34" charset="0"/>
                        </a:rPr>
                        <a:t>12</a:t>
                      </a:r>
                      <a:r>
                        <a:rPr lang="en-US" sz="1600" b="0" u="none" strike="noStrike" kern="1200" baseline="0" dirty="0" smtClean="0">
                          <a:solidFill>
                            <a:schemeClr val="tx1"/>
                          </a:solidFill>
                          <a:latin typeface="+mn-lt"/>
                          <a:ea typeface="Segoe UI" pitchFamily="34" charset="0"/>
                          <a:cs typeface="Segoe UI" pitchFamily="34" charset="0"/>
                        </a:rPr>
                        <a:t> GB</a:t>
                      </a:r>
                      <a:endParaRPr lang="en-US" sz="1600" b="0" u="none" strike="noStrike" kern="1200" dirty="0">
                        <a:solidFill>
                          <a:schemeClr val="tx1"/>
                        </a:solidFill>
                        <a:latin typeface="+mn-lt"/>
                        <a:ea typeface="Segoe UI" pitchFamily="34" charset="0"/>
                        <a:cs typeface="Segoe UI" pitchFamily="34" charset="0"/>
                      </a:endParaRPr>
                    </a:p>
                  </a:txBody>
                  <a:tcPr marL="93260" marR="93260" marT="46630" marB="46630" anchor="ctr" anchorCtr="1">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914363" rtl="0" eaLnBrk="1" latinLnBrk="0" hangingPunct="1"/>
                      <a:r>
                        <a:rPr lang="en-US" sz="1600" b="0" u="none" strike="noStrike" kern="1200" dirty="0" smtClean="0">
                          <a:solidFill>
                            <a:schemeClr val="tx1"/>
                          </a:solidFill>
                          <a:latin typeface="+mn-lt"/>
                          <a:ea typeface="Segoe UI" pitchFamily="34" charset="0"/>
                          <a:cs typeface="Segoe UI" pitchFamily="34" charset="0"/>
                        </a:rPr>
                        <a:t>x64</a:t>
                      </a:r>
                      <a:r>
                        <a:rPr lang="en-US" sz="1600" b="0" u="none" strike="noStrike" kern="1200" baseline="0" dirty="0" smtClean="0">
                          <a:solidFill>
                            <a:schemeClr val="tx1"/>
                          </a:solidFill>
                          <a:latin typeface="+mn-lt"/>
                          <a:ea typeface="Segoe UI" pitchFamily="34" charset="0"/>
                          <a:cs typeface="Segoe UI" pitchFamily="34" charset="0"/>
                        </a:rPr>
                        <a:t> 1x4</a:t>
                      </a:r>
                      <a:endParaRPr lang="en-US" sz="1600" b="0" u="none" strike="noStrike" kern="1200" dirty="0">
                        <a:solidFill>
                          <a:schemeClr val="tx1"/>
                        </a:solidFill>
                        <a:latin typeface="+mn-lt"/>
                        <a:ea typeface="Segoe UI" pitchFamily="34" charset="0"/>
                        <a:cs typeface="Segoe UI" pitchFamily="34" charset="0"/>
                      </a:endParaRPr>
                    </a:p>
                  </a:txBody>
                  <a:tcPr marL="93260" marR="93260" marT="46630" marB="46630" anchor="ctr" anchorCtr="1">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914363" rtl="0" eaLnBrk="1" latinLnBrk="0" hangingPunct="1"/>
                      <a:r>
                        <a:rPr lang="en-US" sz="1600" b="0" u="none" strike="noStrike" kern="1200" dirty="0" smtClean="0">
                          <a:solidFill>
                            <a:schemeClr val="tx1"/>
                          </a:solidFill>
                          <a:latin typeface="+mn-lt"/>
                          <a:ea typeface="Segoe UI" pitchFamily="34" charset="0"/>
                          <a:cs typeface="Segoe UI" pitchFamily="34" charset="0"/>
                        </a:rPr>
                        <a:t>80 GB (OS)</a:t>
                      </a:r>
                      <a:endParaRPr lang="en-US" sz="1600" b="0" u="none" strike="noStrike" kern="1200" dirty="0">
                        <a:solidFill>
                          <a:schemeClr val="tx1"/>
                        </a:solidFill>
                        <a:latin typeface="+mn-lt"/>
                        <a:ea typeface="Segoe UI" pitchFamily="34" charset="0"/>
                        <a:cs typeface="Segoe UI" pitchFamily="34" charset="0"/>
                      </a:endParaRPr>
                    </a:p>
                  </a:txBody>
                  <a:tcPr marL="93260" marR="93260" marT="46630" marB="46630" anchor="ctr">
                    <a:lnL w="38100" cap="flat" cmpd="sng" algn="ctr">
                      <a:solidFill>
                        <a:schemeClr val="bg2"/>
                      </a:solidFill>
                      <a:prstDash val="solid"/>
                      <a:round/>
                      <a:headEnd type="none" w="med" len="med"/>
                      <a:tailEnd type="none" w="med" len="med"/>
                    </a:lnL>
                    <a:lnR w="381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bl>
          </a:graphicData>
        </a:graphic>
      </p:graphicFrame>
      <p:sp>
        <p:nvSpPr>
          <p:cNvPr id="6" name="TextBox 5"/>
          <p:cNvSpPr txBox="1"/>
          <p:nvPr/>
        </p:nvSpPr>
        <p:spPr>
          <a:xfrm>
            <a:off x="531948" y="6803306"/>
            <a:ext cx="6024464"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3"/>
              </a:rPr>
              <a:t>Hardware and software requirements for SharePoint Server 2013 </a:t>
            </a:r>
            <a:r>
              <a:rPr lang="en-US" sz="918" spc="-71" dirty="0">
                <a:gradFill>
                  <a:gsLst>
                    <a:gs pos="2917">
                      <a:schemeClr val="bg2"/>
                    </a:gs>
                    <a:gs pos="95000">
                      <a:schemeClr val="bg2"/>
                    </a:gs>
                  </a:gsLst>
                  <a:lin ang="5400000" scaled="0"/>
                </a:gradFill>
              </a:rPr>
              <a:t>(</a:t>
            </a:r>
            <a:r>
              <a:rPr lang="en-US" sz="918" spc="-71" dirty="0">
                <a:gradFill>
                  <a:gsLst>
                    <a:gs pos="2917">
                      <a:schemeClr val="bg2"/>
                    </a:gs>
                    <a:gs pos="95000">
                      <a:schemeClr val="bg2"/>
                    </a:gs>
                  </a:gsLst>
                  <a:lin ang="5400000" scaled="0"/>
                </a:gradFill>
                <a:hlinkClick r:id="rId4"/>
              </a:rPr>
              <a:t>http://technet.microsoft.com/en-us/library/cc262485(v=office.15).aspx)</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309046332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Requirements</a:t>
            </a:r>
            <a:endParaRPr lang="en-US" sz="2400" dirty="0"/>
          </a:p>
        </p:txBody>
      </p:sp>
      <p:sp>
        <p:nvSpPr>
          <p:cNvPr id="38" name="Text Placeholder 2"/>
          <p:cNvSpPr txBox="1">
            <a:spLocks/>
          </p:cNvSpPr>
          <p:nvPr/>
        </p:nvSpPr>
        <p:spPr>
          <a:xfrm>
            <a:off x="462348" y="2836668"/>
            <a:ext cx="5278406" cy="4455771"/>
          </a:xfrm>
          <a:prstGeom prst="rect">
            <a:avLst/>
          </a:prstGeom>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None/>
            </a:pPr>
            <a:r>
              <a:rPr lang="en-US" sz="2244" dirty="0">
                <a:solidFill>
                  <a:schemeClr val="tx2">
                    <a:alpha val="99000"/>
                  </a:schemeClr>
                </a:solidFill>
                <a:latin typeface="+mj-lt"/>
              </a:rPr>
              <a:t>Prerequisites</a:t>
            </a:r>
          </a:p>
          <a:p>
            <a:pPr marL="0" lvl="1" indent="0">
              <a:lnSpc>
                <a:spcPct val="100000"/>
              </a:lnSpc>
              <a:spcBef>
                <a:spcPts val="0"/>
              </a:spcBef>
              <a:spcAft>
                <a:spcPts val="306"/>
              </a:spcAft>
              <a:buNone/>
              <a:tabLst/>
            </a:pPr>
            <a:r>
              <a:rPr lang="en-US" sz="1632" dirty="0">
                <a:solidFill>
                  <a:schemeClr val="tx2">
                    <a:alpha val="99000"/>
                  </a:schemeClr>
                </a:solidFill>
                <a:latin typeface="Segoe UI Semibold" pitchFamily="34" charset="0"/>
              </a:rPr>
              <a:t>Windows Management Framework 3.0</a:t>
            </a:r>
          </a:p>
          <a:p>
            <a:pPr marL="0" lvl="1" indent="0">
              <a:lnSpc>
                <a:spcPct val="100000"/>
              </a:lnSpc>
              <a:spcBef>
                <a:spcPts val="0"/>
              </a:spcBef>
              <a:spcAft>
                <a:spcPts val="306"/>
              </a:spcAft>
              <a:buNone/>
              <a:tabLst/>
            </a:pPr>
            <a:r>
              <a:rPr lang="en-US" sz="1632" dirty="0">
                <a:solidFill>
                  <a:schemeClr val="tx2">
                    <a:alpha val="99000"/>
                  </a:schemeClr>
                </a:solidFill>
              </a:rPr>
              <a:t>Application Server Role</a:t>
            </a:r>
          </a:p>
          <a:p>
            <a:pPr marL="0" lvl="1" indent="0">
              <a:lnSpc>
                <a:spcPct val="100000"/>
              </a:lnSpc>
              <a:spcBef>
                <a:spcPts val="0"/>
              </a:spcBef>
              <a:spcAft>
                <a:spcPts val="306"/>
              </a:spcAft>
              <a:buNone/>
              <a:tabLst/>
            </a:pPr>
            <a:r>
              <a:rPr lang="en-US" sz="1632" dirty="0">
                <a:solidFill>
                  <a:schemeClr val="tx2">
                    <a:alpha val="99000"/>
                  </a:schemeClr>
                </a:solidFill>
              </a:rPr>
              <a:t>Web Server (IIS) Role</a:t>
            </a:r>
          </a:p>
          <a:p>
            <a:pPr marL="0" lvl="1" indent="0">
              <a:lnSpc>
                <a:spcPct val="100000"/>
              </a:lnSpc>
              <a:spcBef>
                <a:spcPts val="0"/>
              </a:spcBef>
              <a:spcAft>
                <a:spcPts val="306"/>
              </a:spcAft>
              <a:buNone/>
              <a:tabLst/>
            </a:pPr>
            <a:r>
              <a:rPr lang="en-US" sz="1632" dirty="0">
                <a:solidFill>
                  <a:schemeClr val="tx2">
                    <a:alpha val="99000"/>
                  </a:schemeClr>
                </a:solidFill>
                <a:latin typeface="Segoe UI Semibold" pitchFamily="34" charset="0"/>
              </a:rPr>
              <a:t>Microsoft .NET </a:t>
            </a:r>
            <a:r>
              <a:rPr lang="en-US" sz="1632">
                <a:solidFill>
                  <a:schemeClr val="tx2">
                    <a:alpha val="99000"/>
                  </a:schemeClr>
                </a:solidFill>
                <a:latin typeface="Segoe UI Semibold" pitchFamily="34" charset="0"/>
              </a:rPr>
              <a:t>Framework </a:t>
            </a:r>
            <a:r>
              <a:rPr lang="en-US" sz="1632" smtClean="0">
                <a:solidFill>
                  <a:schemeClr val="tx2">
                    <a:alpha val="99000"/>
                  </a:schemeClr>
                </a:solidFill>
                <a:latin typeface="Segoe UI Semibold" pitchFamily="34" charset="0"/>
              </a:rPr>
              <a:t>4.5</a:t>
            </a:r>
            <a:endParaRPr lang="en-US" sz="1632" dirty="0">
              <a:solidFill>
                <a:schemeClr val="tx2">
                  <a:alpha val="99000"/>
                </a:schemeClr>
              </a:solidFill>
              <a:latin typeface="Segoe UI Semibold" pitchFamily="34" charset="0"/>
            </a:endParaRPr>
          </a:p>
          <a:p>
            <a:pPr marL="0" lvl="1" indent="0">
              <a:lnSpc>
                <a:spcPct val="100000"/>
              </a:lnSpc>
              <a:spcBef>
                <a:spcPts val="0"/>
              </a:spcBef>
              <a:spcAft>
                <a:spcPts val="306"/>
              </a:spcAft>
              <a:buNone/>
              <a:tabLst/>
            </a:pPr>
            <a:r>
              <a:rPr lang="en-US" sz="1632" dirty="0">
                <a:solidFill>
                  <a:schemeClr val="tx2">
                    <a:alpha val="99000"/>
                  </a:schemeClr>
                </a:solidFill>
                <a:latin typeface="Segoe UI Semibold" pitchFamily="34" charset="0"/>
              </a:rPr>
              <a:t>Update for the .NET Framework 4 (KB2468871)</a:t>
            </a:r>
          </a:p>
          <a:p>
            <a:pPr marL="0" lvl="1" indent="0">
              <a:lnSpc>
                <a:spcPct val="100000"/>
              </a:lnSpc>
              <a:spcBef>
                <a:spcPts val="0"/>
              </a:spcBef>
              <a:spcAft>
                <a:spcPts val="306"/>
              </a:spcAft>
              <a:buNone/>
              <a:tabLst/>
            </a:pPr>
            <a:r>
              <a:rPr lang="en-US" sz="1632" dirty="0">
                <a:solidFill>
                  <a:schemeClr val="tx2">
                    <a:alpha val="99000"/>
                  </a:schemeClr>
                </a:solidFill>
              </a:rPr>
              <a:t>Microsoft SQL Server 2008 Service Pack 1 Native Client</a:t>
            </a:r>
          </a:p>
          <a:p>
            <a:pPr marL="0" lvl="1" indent="0">
              <a:lnSpc>
                <a:spcPct val="100000"/>
              </a:lnSpc>
              <a:spcBef>
                <a:spcPts val="0"/>
              </a:spcBef>
              <a:spcAft>
                <a:spcPts val="306"/>
              </a:spcAft>
              <a:buNone/>
              <a:tabLst/>
            </a:pPr>
            <a:r>
              <a:rPr lang="en-US" sz="1632" dirty="0">
                <a:solidFill>
                  <a:schemeClr val="tx2">
                    <a:alpha val="99000"/>
                  </a:schemeClr>
                </a:solidFill>
              </a:rPr>
              <a:t>Windows Identity Foundation (KB974405)</a:t>
            </a:r>
          </a:p>
          <a:p>
            <a:pPr marL="0" lvl="1" indent="0">
              <a:lnSpc>
                <a:spcPct val="100000"/>
              </a:lnSpc>
              <a:spcBef>
                <a:spcPts val="0"/>
              </a:spcBef>
              <a:spcAft>
                <a:spcPts val="306"/>
              </a:spcAft>
              <a:buNone/>
              <a:tabLst/>
            </a:pPr>
            <a:r>
              <a:rPr lang="en-US" sz="1632" dirty="0">
                <a:solidFill>
                  <a:schemeClr val="tx2">
                    <a:alpha val="99000"/>
                  </a:schemeClr>
                </a:solidFill>
              </a:rPr>
              <a:t>Microsoft Sync Framework Runtime v1.0 (x64)</a:t>
            </a:r>
          </a:p>
          <a:p>
            <a:pPr marL="0" lvl="1" indent="0">
              <a:lnSpc>
                <a:spcPct val="100000"/>
              </a:lnSpc>
              <a:spcBef>
                <a:spcPts val="0"/>
              </a:spcBef>
              <a:spcAft>
                <a:spcPts val="306"/>
              </a:spcAft>
              <a:buNone/>
              <a:tabLst/>
            </a:pPr>
            <a:r>
              <a:rPr lang="en-US" sz="1632" dirty="0">
                <a:solidFill>
                  <a:schemeClr val="tx2">
                    <a:alpha val="99000"/>
                  </a:schemeClr>
                </a:solidFill>
                <a:latin typeface="Segoe UI Semibold" pitchFamily="34" charset="0"/>
              </a:rPr>
              <a:t>Windows Server </a:t>
            </a:r>
            <a:r>
              <a:rPr lang="en-US" sz="1632" dirty="0" err="1">
                <a:solidFill>
                  <a:schemeClr val="tx2">
                    <a:alpha val="99000"/>
                  </a:schemeClr>
                </a:solidFill>
                <a:latin typeface="Segoe UI Semibold" pitchFamily="34" charset="0"/>
              </a:rPr>
              <a:t>AppFabric</a:t>
            </a:r>
            <a:endParaRPr lang="en-US" sz="1632" dirty="0">
              <a:solidFill>
                <a:schemeClr val="tx2">
                  <a:alpha val="99000"/>
                </a:schemeClr>
              </a:solidFill>
              <a:latin typeface="Segoe UI Semibold" pitchFamily="34" charset="0"/>
            </a:endParaRPr>
          </a:p>
          <a:p>
            <a:pPr marL="0" lvl="1" indent="0">
              <a:lnSpc>
                <a:spcPct val="100000"/>
              </a:lnSpc>
              <a:spcBef>
                <a:spcPts val="0"/>
              </a:spcBef>
              <a:spcAft>
                <a:spcPts val="306"/>
              </a:spcAft>
              <a:buNone/>
              <a:tabLst/>
            </a:pPr>
            <a:r>
              <a:rPr lang="en-US" sz="1632" dirty="0">
                <a:solidFill>
                  <a:schemeClr val="tx2">
                    <a:alpha val="99000"/>
                  </a:schemeClr>
                </a:solidFill>
              </a:rPr>
              <a:t>Windows Identity Foundation v1.1</a:t>
            </a:r>
          </a:p>
          <a:p>
            <a:pPr marL="0" lvl="1" indent="0">
              <a:lnSpc>
                <a:spcPct val="100000"/>
              </a:lnSpc>
              <a:spcBef>
                <a:spcPts val="0"/>
              </a:spcBef>
              <a:spcAft>
                <a:spcPts val="306"/>
              </a:spcAft>
              <a:buNone/>
              <a:tabLst/>
            </a:pPr>
            <a:r>
              <a:rPr lang="en-US" sz="1632" dirty="0">
                <a:solidFill>
                  <a:schemeClr val="tx2">
                    <a:alpha val="99000"/>
                  </a:schemeClr>
                </a:solidFill>
                <a:latin typeface="Segoe UI Semibold" pitchFamily="34" charset="0"/>
              </a:rPr>
              <a:t>Microsoft Information Protection and Control Client</a:t>
            </a:r>
          </a:p>
          <a:p>
            <a:pPr marL="0" lvl="1" indent="0">
              <a:lnSpc>
                <a:spcPct val="100000"/>
              </a:lnSpc>
              <a:spcBef>
                <a:spcPts val="0"/>
              </a:spcBef>
              <a:spcAft>
                <a:spcPts val="306"/>
              </a:spcAft>
              <a:buNone/>
              <a:tabLst/>
            </a:pPr>
            <a:r>
              <a:rPr lang="en-US" sz="1632" dirty="0">
                <a:solidFill>
                  <a:schemeClr val="tx2">
                    <a:alpha val="99000"/>
                  </a:schemeClr>
                </a:solidFill>
                <a:latin typeface="Segoe UI Semibold" pitchFamily="34" charset="0"/>
              </a:rPr>
              <a:t>Microsoft WCF Data Services</a:t>
            </a:r>
          </a:p>
        </p:txBody>
      </p:sp>
      <p:sp>
        <p:nvSpPr>
          <p:cNvPr id="90" name="Rectangle 89"/>
          <p:cNvSpPr/>
          <p:nvPr/>
        </p:nvSpPr>
        <p:spPr bwMode="auto">
          <a:xfrm>
            <a:off x="458391" y="1436411"/>
            <a:ext cx="5258780" cy="59052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0" rIns="93260" bIns="0" anchor="ctr"/>
          <a:lstStyle/>
          <a:p>
            <a:pPr defTabSz="1243039">
              <a:lnSpc>
                <a:spcPct val="90000"/>
              </a:lnSpc>
              <a:spcAft>
                <a:spcPts val="816"/>
              </a:spcAft>
              <a:defRPr/>
            </a:pPr>
            <a:r>
              <a:rPr lang="en-US" sz="2244" dirty="0">
                <a:solidFill>
                  <a:srgbClr val="FFFFFF">
                    <a:alpha val="99000"/>
                  </a:srgbClr>
                </a:solidFill>
                <a:latin typeface="Segoe UI" pitchFamily="34" charset="0"/>
                <a:ea typeface="Segoe UI" pitchFamily="34" charset="0"/>
                <a:cs typeface="Segoe UI" pitchFamily="34" charset="0"/>
              </a:rPr>
              <a:t>Windows Server 2008 R2 Service Pack 1</a:t>
            </a:r>
          </a:p>
        </p:txBody>
      </p:sp>
      <p:sp>
        <p:nvSpPr>
          <p:cNvPr id="91" name="Rectangle 90"/>
          <p:cNvSpPr/>
          <p:nvPr/>
        </p:nvSpPr>
        <p:spPr bwMode="auto">
          <a:xfrm>
            <a:off x="458390" y="2170179"/>
            <a:ext cx="5258780" cy="59052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93260" tIns="0" rIns="93260" bIns="0" anchor="ctr"/>
          <a:lstStyle/>
          <a:p>
            <a:pPr defTabSz="1243039">
              <a:lnSpc>
                <a:spcPct val="90000"/>
              </a:lnSpc>
              <a:spcAft>
                <a:spcPts val="816"/>
              </a:spcAft>
            </a:pPr>
            <a:r>
              <a:rPr lang="en-US" sz="2244" dirty="0">
                <a:solidFill>
                  <a:srgbClr val="FFFFFF">
                    <a:alpha val="99000"/>
                  </a:srgbClr>
                </a:solidFill>
                <a:latin typeface="Segoe UI" pitchFamily="34" charset="0"/>
                <a:ea typeface="Segoe UI" pitchFamily="34" charset="0"/>
                <a:cs typeface="Segoe UI" pitchFamily="34" charset="0"/>
              </a:rPr>
              <a:t>Windows Server 2012</a:t>
            </a:r>
          </a:p>
        </p:txBody>
      </p:sp>
      <p:sp>
        <p:nvSpPr>
          <p:cNvPr id="92" name="Rectangle 91"/>
          <p:cNvSpPr/>
          <p:nvPr/>
        </p:nvSpPr>
        <p:spPr>
          <a:xfrm>
            <a:off x="6271634" y="1436411"/>
            <a:ext cx="2569846" cy="16864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bg1">
                    <a:lumMod val="65000"/>
                    <a:alpha val="99000"/>
                  </a:schemeClr>
                </a:solidFill>
              </a:rPr>
              <a:t>Provides support </a:t>
            </a:r>
            <a:br>
              <a:rPr lang="en-US" sz="1836">
                <a:solidFill>
                  <a:schemeClr val="bg1">
                    <a:lumMod val="65000"/>
                    <a:alpha val="99000"/>
                  </a:schemeClr>
                </a:solidFill>
              </a:rPr>
            </a:br>
            <a:r>
              <a:rPr lang="en-US" sz="1836">
                <a:solidFill>
                  <a:schemeClr val="bg1">
                    <a:lumMod val="65000"/>
                    <a:alpha val="99000"/>
                  </a:schemeClr>
                </a:solidFill>
              </a:rPr>
              <a:t>for Windows PowerShell 3.0</a:t>
            </a:r>
          </a:p>
        </p:txBody>
      </p:sp>
      <p:sp>
        <p:nvSpPr>
          <p:cNvPr id="94" name="Rectangle 93"/>
          <p:cNvSpPr/>
          <p:nvPr/>
        </p:nvSpPr>
        <p:spPr>
          <a:xfrm>
            <a:off x="8970349" y="3249176"/>
            <a:ext cx="2569846" cy="16864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bg1">
                    <a:lumMod val="65000"/>
                    <a:alpha val="99000"/>
                  </a:schemeClr>
                </a:solidFill>
              </a:rPr>
              <a:t>Provides support for information protection</a:t>
            </a:r>
          </a:p>
        </p:txBody>
      </p:sp>
      <p:sp>
        <p:nvSpPr>
          <p:cNvPr id="95" name="Rectangle 94"/>
          <p:cNvSpPr/>
          <p:nvPr/>
        </p:nvSpPr>
        <p:spPr>
          <a:xfrm>
            <a:off x="8970348" y="1436411"/>
            <a:ext cx="2569846" cy="16864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bg1">
                    <a:lumMod val="65000"/>
                    <a:alpha val="99000"/>
                  </a:schemeClr>
                </a:solidFill>
              </a:rPr>
              <a:t>.NET Framework 4.0</a:t>
            </a:r>
          </a:p>
        </p:txBody>
      </p:sp>
      <p:sp>
        <p:nvSpPr>
          <p:cNvPr id="97" name="Rectangle 96"/>
          <p:cNvSpPr/>
          <p:nvPr/>
        </p:nvSpPr>
        <p:spPr>
          <a:xfrm>
            <a:off x="6271633" y="3249175"/>
            <a:ext cx="2569846" cy="16864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bg1">
                    <a:lumMod val="65000"/>
                    <a:alpha val="99000"/>
                  </a:schemeClr>
                </a:solidFill>
              </a:rPr>
              <a:t>Provides in memory distributed caching</a:t>
            </a:r>
          </a:p>
        </p:txBody>
      </p:sp>
      <p:sp>
        <p:nvSpPr>
          <p:cNvPr id="15" name="Rectangle 14"/>
          <p:cNvSpPr/>
          <p:nvPr/>
        </p:nvSpPr>
        <p:spPr>
          <a:xfrm>
            <a:off x="6271633" y="1436411"/>
            <a:ext cx="2569846" cy="16864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tx1">
                    <a:alpha val="99000"/>
                  </a:schemeClr>
                </a:solidFill>
              </a:rPr>
              <a:t>Provides support </a:t>
            </a:r>
            <a:br>
              <a:rPr lang="en-US" sz="1836">
                <a:solidFill>
                  <a:schemeClr val="tx1">
                    <a:alpha val="99000"/>
                  </a:schemeClr>
                </a:solidFill>
              </a:rPr>
            </a:br>
            <a:r>
              <a:rPr lang="en-US" sz="1836">
                <a:solidFill>
                  <a:schemeClr val="tx1">
                    <a:alpha val="99000"/>
                  </a:schemeClr>
                </a:solidFill>
              </a:rPr>
              <a:t>for Windows PowerShell 3.0</a:t>
            </a:r>
          </a:p>
        </p:txBody>
      </p:sp>
      <p:sp>
        <p:nvSpPr>
          <p:cNvPr id="16" name="Rectangle 15"/>
          <p:cNvSpPr/>
          <p:nvPr/>
        </p:nvSpPr>
        <p:spPr>
          <a:xfrm>
            <a:off x="8970348" y="3249176"/>
            <a:ext cx="2569846" cy="16864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tx1">
                    <a:alpha val="99000"/>
                  </a:schemeClr>
                </a:solidFill>
              </a:rPr>
              <a:t>Provides support for information protection</a:t>
            </a:r>
          </a:p>
        </p:txBody>
      </p:sp>
      <p:sp>
        <p:nvSpPr>
          <p:cNvPr id="17" name="Rectangle 16"/>
          <p:cNvSpPr/>
          <p:nvPr/>
        </p:nvSpPr>
        <p:spPr>
          <a:xfrm>
            <a:off x="8970348" y="1436411"/>
            <a:ext cx="2569846" cy="16864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dirty="0">
                <a:solidFill>
                  <a:schemeClr val="tx1">
                    <a:alpha val="99000"/>
                  </a:schemeClr>
                </a:solidFill>
              </a:rPr>
              <a:t>.NET Framework 4.5</a:t>
            </a:r>
          </a:p>
        </p:txBody>
      </p:sp>
      <p:sp>
        <p:nvSpPr>
          <p:cNvPr id="18" name="Rectangle 17"/>
          <p:cNvSpPr/>
          <p:nvPr/>
        </p:nvSpPr>
        <p:spPr>
          <a:xfrm>
            <a:off x="6271633" y="5061939"/>
            <a:ext cx="2569846" cy="16864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tx1">
                    <a:alpha val="99000"/>
                  </a:schemeClr>
                </a:solidFill>
              </a:rPr>
              <a:t>Enables the creation </a:t>
            </a:r>
            <a:br>
              <a:rPr lang="en-US" sz="1836">
                <a:solidFill>
                  <a:schemeClr val="tx1">
                    <a:alpha val="99000"/>
                  </a:schemeClr>
                </a:solidFill>
              </a:rPr>
            </a:br>
            <a:r>
              <a:rPr lang="en-US" sz="1836">
                <a:solidFill>
                  <a:schemeClr val="tx1">
                    <a:alpha val="99000"/>
                  </a:schemeClr>
                </a:solidFill>
              </a:rPr>
              <a:t>&amp; consumption </a:t>
            </a:r>
            <a:br>
              <a:rPr lang="en-US" sz="1836">
                <a:solidFill>
                  <a:schemeClr val="tx1">
                    <a:alpha val="99000"/>
                  </a:schemeClr>
                </a:solidFill>
              </a:rPr>
            </a:br>
            <a:r>
              <a:rPr lang="en-US" sz="1836">
                <a:solidFill>
                  <a:schemeClr val="tx1">
                    <a:alpha val="99000"/>
                  </a:schemeClr>
                </a:solidFill>
              </a:rPr>
              <a:t>of OData services</a:t>
            </a:r>
          </a:p>
        </p:txBody>
      </p:sp>
      <p:sp>
        <p:nvSpPr>
          <p:cNvPr id="19" name="Rectangle 18"/>
          <p:cNvSpPr/>
          <p:nvPr/>
        </p:nvSpPr>
        <p:spPr>
          <a:xfrm>
            <a:off x="6271633" y="3249175"/>
            <a:ext cx="2569846" cy="16864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b"/>
          <a:lstStyle/>
          <a:p>
            <a:r>
              <a:rPr lang="en-US" sz="1836">
                <a:solidFill>
                  <a:schemeClr val="tx1">
                    <a:alpha val="99000"/>
                  </a:schemeClr>
                </a:solidFill>
              </a:rPr>
              <a:t>Provides in memory distributed caching</a:t>
            </a:r>
          </a:p>
        </p:txBody>
      </p:sp>
      <p:sp>
        <p:nvSpPr>
          <p:cNvPr id="20" name="Text Placeholder 2"/>
          <p:cNvSpPr txBox="1">
            <a:spLocks/>
          </p:cNvSpPr>
          <p:nvPr/>
        </p:nvSpPr>
        <p:spPr>
          <a:xfrm>
            <a:off x="462348" y="3262128"/>
            <a:ext cx="5254822" cy="312851"/>
          </a:xfrm>
          <a:prstGeom prst="rect">
            <a:avLst/>
          </a:prstGeom>
          <a:solidFill>
            <a:schemeClr val="accent1"/>
          </a:solidFill>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0"/>
              </a:spcBef>
              <a:spcAft>
                <a:spcPts val="306"/>
              </a:spcAft>
              <a:buNone/>
              <a:tabLst/>
            </a:pPr>
            <a:r>
              <a:rPr lang="en-US" sz="1632" dirty="0">
                <a:solidFill>
                  <a:schemeClr val="tx1">
                    <a:alpha val="99000"/>
                  </a:schemeClr>
                </a:solidFill>
                <a:latin typeface="Segoe UI Semibold" pitchFamily="34" charset="0"/>
              </a:rPr>
              <a:t>Windows Management Framework 3.0</a:t>
            </a:r>
          </a:p>
        </p:txBody>
      </p:sp>
      <p:sp>
        <p:nvSpPr>
          <p:cNvPr id="21" name="Text Placeholder 2"/>
          <p:cNvSpPr txBox="1">
            <a:spLocks/>
          </p:cNvSpPr>
          <p:nvPr/>
        </p:nvSpPr>
        <p:spPr>
          <a:xfrm>
            <a:off x="462348" y="4118320"/>
            <a:ext cx="5254822" cy="624844"/>
          </a:xfrm>
          <a:prstGeom prst="rect">
            <a:avLst/>
          </a:prstGeom>
          <a:solidFill>
            <a:schemeClr val="accent1"/>
          </a:solidFill>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0"/>
              </a:spcBef>
              <a:spcAft>
                <a:spcPts val="306"/>
              </a:spcAft>
              <a:buNone/>
              <a:tabLst/>
            </a:pPr>
            <a:r>
              <a:rPr lang="en-US" sz="1632" dirty="0">
                <a:solidFill>
                  <a:schemeClr val="tx1">
                    <a:alpha val="99000"/>
                  </a:schemeClr>
                </a:solidFill>
                <a:latin typeface="Segoe UI Semibold" pitchFamily="34" charset="0"/>
              </a:rPr>
              <a:t>Microsoft .NET Framework </a:t>
            </a:r>
            <a:r>
              <a:rPr lang="en-US" sz="1632" dirty="0" smtClean="0">
                <a:solidFill>
                  <a:schemeClr val="tx1">
                    <a:alpha val="99000"/>
                  </a:schemeClr>
                </a:solidFill>
                <a:latin typeface="Segoe UI Semibold" pitchFamily="34" charset="0"/>
              </a:rPr>
              <a:t>4.5</a:t>
            </a:r>
          </a:p>
          <a:p>
            <a:pPr marL="0" lvl="1" indent="0">
              <a:lnSpc>
                <a:spcPct val="100000"/>
              </a:lnSpc>
              <a:spcBef>
                <a:spcPts val="0"/>
              </a:spcBef>
              <a:spcAft>
                <a:spcPts val="306"/>
              </a:spcAft>
              <a:buNone/>
              <a:tabLst/>
            </a:pPr>
            <a:r>
              <a:rPr lang="en-US" sz="1632" dirty="0" smtClean="0">
                <a:solidFill>
                  <a:schemeClr val="tx1">
                    <a:alpha val="99000"/>
                  </a:schemeClr>
                </a:solidFill>
                <a:latin typeface="Segoe UI Semibold" pitchFamily="34" charset="0"/>
              </a:rPr>
              <a:t>Update for the .NET Framework 4 (KB2468871)</a:t>
            </a:r>
            <a:endParaRPr lang="en-US" sz="1632" dirty="0">
              <a:solidFill>
                <a:schemeClr val="tx1">
                  <a:alpha val="99000"/>
                </a:schemeClr>
              </a:solidFill>
              <a:latin typeface="Segoe UI Semibold" pitchFamily="34" charset="0"/>
            </a:endParaRPr>
          </a:p>
        </p:txBody>
      </p:sp>
      <p:sp>
        <p:nvSpPr>
          <p:cNvPr id="22" name="Text Placeholder 2"/>
          <p:cNvSpPr txBox="1">
            <a:spLocks/>
          </p:cNvSpPr>
          <p:nvPr/>
        </p:nvSpPr>
        <p:spPr>
          <a:xfrm>
            <a:off x="458390" y="5556760"/>
            <a:ext cx="5277557" cy="320518"/>
          </a:xfrm>
          <a:prstGeom prst="rect">
            <a:avLst/>
          </a:prstGeom>
          <a:solidFill>
            <a:schemeClr val="accent1"/>
          </a:solidFill>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0"/>
              </a:spcBef>
              <a:spcAft>
                <a:spcPts val="306"/>
              </a:spcAft>
              <a:buNone/>
              <a:tabLst/>
            </a:pPr>
            <a:r>
              <a:rPr lang="en-US" sz="1632" dirty="0">
                <a:solidFill>
                  <a:schemeClr val="tx1">
                    <a:alpha val="99000"/>
                  </a:schemeClr>
                </a:solidFill>
                <a:latin typeface="Segoe UI Semibold" pitchFamily="34" charset="0"/>
              </a:rPr>
              <a:t>Windows Server </a:t>
            </a:r>
            <a:r>
              <a:rPr lang="en-US" sz="1632" dirty="0" err="1">
                <a:solidFill>
                  <a:schemeClr val="tx1">
                    <a:alpha val="99000"/>
                  </a:schemeClr>
                </a:solidFill>
                <a:latin typeface="Segoe UI Semibold" pitchFamily="34" charset="0"/>
              </a:rPr>
              <a:t>AppFabric</a:t>
            </a:r>
            <a:endParaRPr lang="en-US" sz="1632" dirty="0">
              <a:solidFill>
                <a:schemeClr val="tx1">
                  <a:alpha val="99000"/>
                </a:schemeClr>
              </a:solidFill>
              <a:latin typeface="Segoe UI Semibold" pitchFamily="34" charset="0"/>
            </a:endParaRPr>
          </a:p>
        </p:txBody>
      </p:sp>
      <p:sp>
        <p:nvSpPr>
          <p:cNvPr id="23" name="Text Placeholder 2"/>
          <p:cNvSpPr txBox="1">
            <a:spLocks/>
          </p:cNvSpPr>
          <p:nvPr/>
        </p:nvSpPr>
        <p:spPr>
          <a:xfrm>
            <a:off x="466233" y="6135623"/>
            <a:ext cx="5274521" cy="270701"/>
          </a:xfrm>
          <a:prstGeom prst="rect">
            <a:avLst/>
          </a:prstGeom>
          <a:solidFill>
            <a:schemeClr val="accent1"/>
          </a:solidFill>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0"/>
              </a:spcBef>
              <a:spcAft>
                <a:spcPts val="306"/>
              </a:spcAft>
              <a:buNone/>
              <a:tabLst/>
            </a:pPr>
            <a:r>
              <a:rPr lang="en-US" sz="1632" dirty="0">
                <a:solidFill>
                  <a:schemeClr val="tx1">
                    <a:alpha val="99000"/>
                  </a:schemeClr>
                </a:solidFill>
                <a:latin typeface="Segoe UI Semibold" pitchFamily="34" charset="0"/>
              </a:rPr>
              <a:t>Microsoft Information Protection and Control Client</a:t>
            </a:r>
          </a:p>
        </p:txBody>
      </p:sp>
      <p:sp>
        <p:nvSpPr>
          <p:cNvPr id="24" name="Text Placeholder 2"/>
          <p:cNvSpPr txBox="1">
            <a:spLocks/>
          </p:cNvSpPr>
          <p:nvPr/>
        </p:nvSpPr>
        <p:spPr>
          <a:xfrm>
            <a:off x="461427" y="6419346"/>
            <a:ext cx="5274521" cy="270701"/>
          </a:xfrm>
          <a:prstGeom prst="rect">
            <a:avLst/>
          </a:prstGeom>
          <a:solidFill>
            <a:schemeClr val="accent1"/>
          </a:solidFill>
        </p:spPr>
        <p:txBody>
          <a:bodyPr/>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nSpc>
                <a:spcPct val="100000"/>
              </a:lnSpc>
              <a:spcBef>
                <a:spcPts val="0"/>
              </a:spcBef>
              <a:spcAft>
                <a:spcPts val="306"/>
              </a:spcAft>
              <a:buNone/>
              <a:tabLst/>
            </a:pPr>
            <a:r>
              <a:rPr lang="en-US" sz="1632" dirty="0">
                <a:solidFill>
                  <a:schemeClr val="tx1">
                    <a:alpha val="99000"/>
                  </a:schemeClr>
                </a:solidFill>
                <a:latin typeface="Segoe UI Semibold" pitchFamily="34" charset="0"/>
              </a:rPr>
              <a:t>Microsoft WCF Data Services</a:t>
            </a:r>
          </a:p>
        </p:txBody>
      </p:sp>
      <p:sp>
        <p:nvSpPr>
          <p:cNvPr id="25" name="TextBox 24"/>
          <p:cNvSpPr txBox="1"/>
          <p:nvPr/>
        </p:nvSpPr>
        <p:spPr>
          <a:xfrm>
            <a:off x="531948" y="6803306"/>
            <a:ext cx="6024464"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3"/>
              </a:rPr>
              <a:t>Hardware and software requirements for SharePoint Server 2013 </a:t>
            </a:r>
            <a:r>
              <a:rPr lang="en-US" sz="918" spc="-71" dirty="0">
                <a:gradFill>
                  <a:gsLst>
                    <a:gs pos="2917">
                      <a:schemeClr val="bg2"/>
                    </a:gs>
                    <a:gs pos="95000">
                      <a:schemeClr val="bg2"/>
                    </a:gs>
                  </a:gsLst>
                  <a:lin ang="5400000" scaled="0"/>
                </a:gradFill>
              </a:rPr>
              <a:t>(</a:t>
            </a:r>
            <a:r>
              <a:rPr lang="en-US" sz="918" spc="-71" dirty="0">
                <a:gradFill>
                  <a:gsLst>
                    <a:gs pos="2917">
                      <a:schemeClr val="bg2"/>
                    </a:gs>
                    <a:gs pos="95000">
                      <a:schemeClr val="bg2"/>
                    </a:gs>
                  </a:gsLst>
                  <a:lin ang="5400000" scaled="0"/>
                </a:gradFill>
                <a:hlinkClick r:id="rId4"/>
              </a:rPr>
              <a:t>http://technet.microsoft.com/en-us/library/cc262485(v=office.15).aspx)</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183808816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1000"/>
                                        <p:tgtEl>
                                          <p:spTgt spid="90"/>
                                        </p:tgtEl>
                                      </p:cBhvr>
                                    </p:animEffect>
                                    <p:anim calcmode="lin" valueType="num">
                                      <p:cBhvr>
                                        <p:cTn id="8" dur="1000" fill="hold"/>
                                        <p:tgtEl>
                                          <p:spTgt spid="90"/>
                                        </p:tgtEl>
                                        <p:attrNameLst>
                                          <p:attrName>ppt_x</p:attrName>
                                        </p:attrNameLst>
                                      </p:cBhvr>
                                      <p:tavLst>
                                        <p:tav tm="0">
                                          <p:val>
                                            <p:strVal val="#ppt_x"/>
                                          </p:val>
                                        </p:tav>
                                        <p:tav tm="100000">
                                          <p:val>
                                            <p:strVal val="#ppt_x"/>
                                          </p:val>
                                        </p:tav>
                                      </p:tavLst>
                                    </p:anim>
                                    <p:anim calcmode="lin" valueType="num">
                                      <p:cBhvr>
                                        <p:cTn id="9" dur="900" decel="100000" fill="hold"/>
                                        <p:tgtEl>
                                          <p:spTgt spid="9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fade">
                                      <p:cBhvr>
                                        <p:cTn id="13" dur="1000"/>
                                        <p:tgtEl>
                                          <p:spTgt spid="91"/>
                                        </p:tgtEl>
                                      </p:cBhvr>
                                    </p:animEffect>
                                    <p:anim calcmode="lin" valueType="num">
                                      <p:cBhvr>
                                        <p:cTn id="14" dur="1000" fill="hold"/>
                                        <p:tgtEl>
                                          <p:spTgt spid="91"/>
                                        </p:tgtEl>
                                        <p:attrNameLst>
                                          <p:attrName>ppt_x</p:attrName>
                                        </p:attrNameLst>
                                      </p:cBhvr>
                                      <p:tavLst>
                                        <p:tav tm="0">
                                          <p:val>
                                            <p:strVal val="#ppt_x"/>
                                          </p:val>
                                        </p:tav>
                                        <p:tav tm="100000">
                                          <p:val>
                                            <p:strVal val="#ppt_x"/>
                                          </p:val>
                                        </p:tav>
                                      </p:tavLst>
                                    </p:anim>
                                    <p:anim calcmode="lin" valueType="num">
                                      <p:cBhvr>
                                        <p:cTn id="15" dur="900" decel="100000" fill="hold"/>
                                        <p:tgtEl>
                                          <p:spTgt spid="9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par>
                                <p:cTn id="34" presetID="10" presetClass="exit" presetSubtype="0" fill="hold" grpId="1" nodeType="withEffect">
                                  <p:stCondLst>
                                    <p:cond delay="0"/>
                                  </p:stCondLst>
                                  <p:childTnLst>
                                    <p:animEffect transition="out" filter="fade">
                                      <p:cBhvr>
                                        <p:cTn id="35" dur="500"/>
                                        <p:tgtEl>
                                          <p:spTgt spid="20"/>
                                        </p:tgtEl>
                                      </p:cBhvr>
                                    </p:animEffect>
                                    <p:set>
                                      <p:cBhvr>
                                        <p:cTn id="36" dur="1" fill="hold">
                                          <p:stCondLst>
                                            <p:cond delay="499"/>
                                          </p:stCondLst>
                                        </p:cTn>
                                        <p:tgtEl>
                                          <p:spTgt spid="20"/>
                                        </p:tgtEl>
                                        <p:attrNameLst>
                                          <p:attrName>style.visibility</p:attrName>
                                        </p:attrNameLst>
                                      </p:cBhvr>
                                      <p:to>
                                        <p:strVal val="hidden"/>
                                      </p:to>
                                    </p:set>
                                  </p:childTnLst>
                                </p:cTn>
                              </p:par>
                            </p:childTnLst>
                          </p:cTn>
                        </p:par>
                        <p:par>
                          <p:cTn id="37" fill="hold">
                            <p:stCondLst>
                              <p:cond delay="500"/>
                            </p:stCondLst>
                            <p:childTnLst>
                              <p:par>
                                <p:cTn id="38" presetID="2" presetClass="entr" presetSubtype="2"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7"/>
                                        </p:tgtEl>
                                      </p:cBhvr>
                                    </p:animEffect>
                                    <p:set>
                                      <p:cBhvr>
                                        <p:cTn id="49" dur="1" fill="hold">
                                          <p:stCondLst>
                                            <p:cond delay="499"/>
                                          </p:stCondLst>
                                        </p:cTn>
                                        <p:tgtEl>
                                          <p:spTgt spid="17"/>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fade">
                                      <p:cBhvr>
                                        <p:cTn id="52" dur="500"/>
                                        <p:tgtEl>
                                          <p:spTgt spid="95"/>
                                        </p:tgtEl>
                                      </p:cBhvr>
                                    </p:animEffect>
                                  </p:childTnLst>
                                </p:cTn>
                              </p:par>
                              <p:par>
                                <p:cTn id="53" presetID="10" presetClass="exit" presetSubtype="0" fill="hold" grpId="1" nodeType="withEffect">
                                  <p:stCondLst>
                                    <p:cond delay="0"/>
                                  </p:stCondLst>
                                  <p:childTnLst>
                                    <p:animEffect transition="out" filter="fade">
                                      <p:cBhvr>
                                        <p:cTn id="54" dur="500"/>
                                        <p:tgtEl>
                                          <p:spTgt spid="21"/>
                                        </p:tgtEl>
                                      </p:cBhvr>
                                    </p:animEffect>
                                    <p:set>
                                      <p:cBhvr>
                                        <p:cTn id="55" dur="1" fill="hold">
                                          <p:stCondLst>
                                            <p:cond delay="499"/>
                                          </p:stCondLst>
                                        </p:cTn>
                                        <p:tgtEl>
                                          <p:spTgt spid="21"/>
                                        </p:tgtEl>
                                        <p:attrNameLst>
                                          <p:attrName>style.visibility</p:attrName>
                                        </p:attrNameLst>
                                      </p:cBhvr>
                                      <p:to>
                                        <p:strVal val="hidden"/>
                                      </p:to>
                                    </p:set>
                                  </p:childTnLst>
                                </p:cTn>
                              </p:par>
                            </p:childTnLst>
                          </p:cTn>
                        </p:par>
                        <p:par>
                          <p:cTn id="56" fill="hold">
                            <p:stCondLst>
                              <p:cond delay="500"/>
                            </p:stCondLst>
                            <p:childTnLst>
                              <p:par>
                                <p:cTn id="57" presetID="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1+#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par>
                                <p:cTn id="61" presetID="10"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19"/>
                                        </p:tgtEl>
                                      </p:cBhvr>
                                    </p:animEffect>
                                    <p:set>
                                      <p:cBhvr>
                                        <p:cTn id="68" dur="1" fill="hold">
                                          <p:stCondLst>
                                            <p:cond delay="499"/>
                                          </p:stCondLst>
                                        </p:cTn>
                                        <p:tgtEl>
                                          <p:spTgt spid="19"/>
                                        </p:tgtEl>
                                        <p:attrNameLst>
                                          <p:attrName>style.visibility</p:attrName>
                                        </p:attrNameLst>
                                      </p:cBhvr>
                                      <p:to>
                                        <p:strVal val="hidden"/>
                                      </p:to>
                                    </p:set>
                                  </p:childTnLst>
                                </p:cTn>
                              </p:par>
                              <p:par>
                                <p:cTn id="69" presetID="10" presetClass="entr" presetSubtype="0" fill="hold" grpId="0" nodeType="with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fade">
                                      <p:cBhvr>
                                        <p:cTn id="71" dur="500"/>
                                        <p:tgtEl>
                                          <p:spTgt spid="97"/>
                                        </p:tgtEl>
                                      </p:cBhvr>
                                    </p:animEffect>
                                  </p:childTnLst>
                                </p:cTn>
                              </p:par>
                              <p:par>
                                <p:cTn id="72" presetID="10" presetClass="exit" presetSubtype="0" fill="hold" grpId="1" nodeType="withEffect">
                                  <p:stCondLst>
                                    <p:cond delay="0"/>
                                  </p:stCondLst>
                                  <p:childTnLst>
                                    <p:animEffect transition="out" filter="fade">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childTnLst>
                          </p:cTn>
                        </p:par>
                        <p:par>
                          <p:cTn id="75" fill="hold">
                            <p:stCondLst>
                              <p:cond delay="500"/>
                            </p:stCondLst>
                            <p:childTnLst>
                              <p:par>
                                <p:cTn id="76" presetID="2" presetClass="entr" presetSubtype="2"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fill="hold"/>
                                        <p:tgtEl>
                                          <p:spTgt spid="16"/>
                                        </p:tgtEl>
                                        <p:attrNameLst>
                                          <p:attrName>ppt_x</p:attrName>
                                        </p:attrNameLst>
                                      </p:cBhvr>
                                      <p:tavLst>
                                        <p:tav tm="0">
                                          <p:val>
                                            <p:strVal val="1+#ppt_w/2"/>
                                          </p:val>
                                        </p:tav>
                                        <p:tav tm="100000">
                                          <p:val>
                                            <p:strVal val="#ppt_x"/>
                                          </p:val>
                                        </p:tav>
                                      </p:tavLst>
                                    </p:anim>
                                    <p:anim calcmode="lin" valueType="num">
                                      <p:cBhvr additive="base">
                                        <p:cTn id="79" dur="500" fill="hold"/>
                                        <p:tgtEl>
                                          <p:spTgt spid="16"/>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grpId="1" nodeType="clickEffect">
                                  <p:stCondLst>
                                    <p:cond delay="0"/>
                                  </p:stCondLst>
                                  <p:childTnLst>
                                    <p:animEffect transition="out" filter="fade">
                                      <p:cBhvr>
                                        <p:cTn id="86" dur="500"/>
                                        <p:tgtEl>
                                          <p:spTgt spid="16"/>
                                        </p:tgtEl>
                                      </p:cBhvr>
                                    </p:animEffect>
                                    <p:set>
                                      <p:cBhvr>
                                        <p:cTn id="87" dur="1" fill="hold">
                                          <p:stCondLst>
                                            <p:cond delay="499"/>
                                          </p:stCondLst>
                                        </p:cTn>
                                        <p:tgtEl>
                                          <p:spTgt spid="16"/>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fade">
                                      <p:cBhvr>
                                        <p:cTn id="90" dur="500"/>
                                        <p:tgtEl>
                                          <p:spTgt spid="94"/>
                                        </p:tgtEl>
                                      </p:cBhvr>
                                    </p:animEffect>
                                  </p:childTnLst>
                                </p:cTn>
                              </p:par>
                              <p:par>
                                <p:cTn id="91" presetID="10" presetClass="exit" presetSubtype="0" fill="hold" grpId="1" nodeType="withEffect">
                                  <p:stCondLst>
                                    <p:cond delay="0"/>
                                  </p:stCondLst>
                                  <p:childTnLst>
                                    <p:animEffect transition="out" filter="fade">
                                      <p:cBhvr>
                                        <p:cTn id="92" dur="500"/>
                                        <p:tgtEl>
                                          <p:spTgt spid="23"/>
                                        </p:tgtEl>
                                      </p:cBhvr>
                                    </p:animEffect>
                                    <p:set>
                                      <p:cBhvr>
                                        <p:cTn id="93" dur="1" fill="hold">
                                          <p:stCondLst>
                                            <p:cond delay="499"/>
                                          </p:stCondLst>
                                        </p:cTn>
                                        <p:tgtEl>
                                          <p:spTgt spid="23"/>
                                        </p:tgtEl>
                                        <p:attrNameLst>
                                          <p:attrName>style.visibility</p:attrName>
                                        </p:attrNameLst>
                                      </p:cBhvr>
                                      <p:to>
                                        <p:strVal val="hidden"/>
                                      </p:to>
                                    </p:set>
                                  </p:childTnLst>
                                </p:cTn>
                              </p:par>
                            </p:childTnLst>
                          </p:cTn>
                        </p:par>
                        <p:par>
                          <p:cTn id="94" fill="hold">
                            <p:stCondLst>
                              <p:cond delay="500"/>
                            </p:stCondLst>
                            <p:childTnLst>
                              <p:par>
                                <p:cTn id="95" presetID="2" presetClass="entr" presetSubtype="2"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1+#ppt_w/2"/>
                                          </p:val>
                                        </p:tav>
                                        <p:tav tm="100000">
                                          <p:val>
                                            <p:strVal val="#ppt_x"/>
                                          </p:val>
                                        </p:tav>
                                      </p:tavLst>
                                    </p:anim>
                                    <p:anim calcmode="lin" valueType="num">
                                      <p:cBhvr additive="base">
                                        <p:cTn id="98" dur="500" fill="hold"/>
                                        <p:tgtEl>
                                          <p:spTgt spid="18"/>
                                        </p:tgtEl>
                                        <p:attrNameLst>
                                          <p:attrName>ppt_y</p:attrName>
                                        </p:attrNameLst>
                                      </p:cBhvr>
                                      <p:tavLst>
                                        <p:tav tm="0">
                                          <p:val>
                                            <p:strVal val="#ppt_y"/>
                                          </p:val>
                                        </p:tav>
                                        <p:tav tm="100000">
                                          <p:val>
                                            <p:strVal val="#ppt_y"/>
                                          </p:val>
                                        </p:tav>
                                      </p:tavLst>
                                    </p:anim>
                                  </p:childTnLst>
                                </p:cTn>
                              </p:par>
                              <p:par>
                                <p:cTn id="99" presetID="10"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4" grpId="0" animBg="1"/>
      <p:bldP spid="95" grpId="0" animBg="1"/>
      <p:bldP spid="97" grpId="0" animBg="1"/>
      <p:bldP spid="15" grpId="0" animBg="1"/>
      <p:bldP spid="15" grpId="1" animBg="1"/>
      <p:bldP spid="16" grpId="0" animBg="1"/>
      <p:bldP spid="16" grpId="1" animBg="1"/>
      <p:bldP spid="17" grpId="0" animBg="1"/>
      <p:bldP spid="17" grpId="1"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Software Requirements</a:t>
            </a:r>
            <a:endParaRPr lang="en-US" dirty="0"/>
          </a:p>
        </p:txBody>
      </p:sp>
      <p:sp>
        <p:nvSpPr>
          <p:cNvPr id="55" name="Rectangle 54"/>
          <p:cNvSpPr/>
          <p:nvPr/>
        </p:nvSpPr>
        <p:spPr>
          <a:xfrm>
            <a:off x="603189" y="1804087"/>
            <a:ext cx="11218764" cy="1324297"/>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6521" tIns="62152" rIns="124303" bIns="93260" anchor="b"/>
          <a:lstStyle/>
          <a:p>
            <a:pPr defTabSz="1243039">
              <a:lnSpc>
                <a:spcPct val="90000"/>
              </a:lnSpc>
              <a:spcAft>
                <a:spcPts val="816"/>
              </a:spcAft>
            </a:pPr>
            <a:r>
              <a:rPr lang="en-US" sz="3264">
                <a:solidFill>
                  <a:srgbClr val="FFFFFF">
                    <a:alpha val="99000"/>
                  </a:srgbClr>
                </a:solidFill>
                <a:latin typeface="Segoe UI Light"/>
                <a:ea typeface="Segoe UI" pitchFamily="34" charset="0"/>
                <a:cs typeface="Zegoe UI SemiLight" charset="0"/>
              </a:rPr>
              <a:t>64-bit edition of Microsoft SQL Server 2008 R2</a:t>
            </a:r>
            <a:br>
              <a:rPr lang="en-US" sz="3264">
                <a:solidFill>
                  <a:srgbClr val="FFFFFF">
                    <a:alpha val="99000"/>
                  </a:srgbClr>
                </a:solidFill>
                <a:latin typeface="Segoe UI Light"/>
                <a:ea typeface="Segoe UI" pitchFamily="34" charset="0"/>
                <a:cs typeface="Zegoe UI SemiLight" charset="0"/>
              </a:rPr>
            </a:br>
            <a:r>
              <a:rPr lang="en-US" sz="2040">
                <a:solidFill>
                  <a:srgbClr val="FFFFFF">
                    <a:alpha val="99000"/>
                  </a:srgbClr>
                </a:solidFill>
                <a:ea typeface="Segoe UI" pitchFamily="34" charset="0"/>
                <a:cs typeface="Zegoe UI SemiLight" charset="0"/>
              </a:rPr>
              <a:t>Service Pack 1</a:t>
            </a:r>
          </a:p>
        </p:txBody>
      </p:sp>
      <p:sp>
        <p:nvSpPr>
          <p:cNvPr id="56" name="Rectangle 55"/>
          <p:cNvSpPr/>
          <p:nvPr/>
        </p:nvSpPr>
        <p:spPr>
          <a:xfrm>
            <a:off x="603189" y="3231599"/>
            <a:ext cx="11218764" cy="132429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6521" tIns="62152" rIns="124303" bIns="93260" anchor="b"/>
          <a:lstStyle/>
          <a:p>
            <a:pPr defTabSz="1243039">
              <a:lnSpc>
                <a:spcPct val="90000"/>
              </a:lnSpc>
              <a:spcAft>
                <a:spcPts val="816"/>
              </a:spcAft>
            </a:pPr>
            <a:r>
              <a:rPr lang="en-US" sz="3264">
                <a:solidFill>
                  <a:srgbClr val="FFFFFF">
                    <a:alpha val="99000"/>
                  </a:srgbClr>
                </a:solidFill>
                <a:latin typeface="Segoe UI Light"/>
                <a:ea typeface="Segoe UI" pitchFamily="34" charset="0"/>
                <a:cs typeface="Zegoe UI SemiLight" charset="0"/>
              </a:rPr>
              <a:t>64-bit edition of SQL Server 2012</a:t>
            </a:r>
          </a:p>
        </p:txBody>
      </p:sp>
      <p:sp>
        <p:nvSpPr>
          <p:cNvPr id="5" name="TextBox 4"/>
          <p:cNvSpPr txBox="1"/>
          <p:nvPr/>
        </p:nvSpPr>
        <p:spPr>
          <a:xfrm>
            <a:off x="531948" y="6803306"/>
            <a:ext cx="6024464" cy="144069"/>
          </a:xfrm>
          <a:prstGeom prst="rect">
            <a:avLst/>
          </a:prstGeom>
          <a:noFill/>
        </p:spPr>
        <p:txBody>
          <a:bodyPr wrap="none" lIns="0" tIns="0" rIns="0" bIns="0" rtlCol="0">
            <a:spAutoFit/>
          </a:bodyPr>
          <a:lstStyle/>
          <a:p>
            <a:r>
              <a:rPr lang="en-US" sz="918" spc="-71" dirty="0">
                <a:gradFill>
                  <a:gsLst>
                    <a:gs pos="2917">
                      <a:schemeClr val="bg2"/>
                    </a:gs>
                    <a:gs pos="95000">
                      <a:schemeClr val="bg2"/>
                    </a:gs>
                  </a:gsLst>
                  <a:lin ang="5400000" scaled="0"/>
                </a:gradFill>
                <a:hlinkClick r:id="rId2"/>
              </a:rPr>
              <a:t>Hardware and software requirements for SharePoint Server 2013 </a:t>
            </a:r>
            <a:r>
              <a:rPr lang="en-US" sz="918" spc="-71" dirty="0">
                <a:gradFill>
                  <a:gsLst>
                    <a:gs pos="2917">
                      <a:schemeClr val="bg2"/>
                    </a:gs>
                    <a:gs pos="95000">
                      <a:schemeClr val="bg2"/>
                    </a:gs>
                  </a:gsLst>
                  <a:lin ang="5400000" scaled="0"/>
                </a:gradFill>
              </a:rPr>
              <a:t>(</a:t>
            </a:r>
            <a:r>
              <a:rPr lang="en-US" sz="918" spc="-71" dirty="0">
                <a:gradFill>
                  <a:gsLst>
                    <a:gs pos="2917">
                      <a:schemeClr val="bg2"/>
                    </a:gs>
                    <a:gs pos="95000">
                      <a:schemeClr val="bg2"/>
                    </a:gs>
                  </a:gsLst>
                  <a:lin ang="5400000" scaled="0"/>
                </a:gradFill>
                <a:hlinkClick r:id="rId3"/>
              </a:rPr>
              <a:t>http://technet.microsoft.com/en-us/library/cc262485(v=office.15).aspx)</a:t>
            </a:r>
            <a:r>
              <a:rPr lang="en-US" sz="918" spc="-71" dirty="0">
                <a:gradFill>
                  <a:gsLst>
                    <a:gs pos="2917">
                      <a:schemeClr val="bg2"/>
                    </a:gs>
                    <a:gs pos="95000">
                      <a:schemeClr val="bg2"/>
                    </a:gs>
                  </a:gsLst>
                  <a:lin ang="5400000" scaled="0"/>
                </a:gradFill>
              </a:rPr>
              <a:t> </a:t>
            </a:r>
          </a:p>
        </p:txBody>
      </p:sp>
    </p:spTree>
    <p:extLst>
      <p:ext uri="{BB962C8B-B14F-4D97-AF65-F5344CB8AC3E}">
        <p14:creationId xmlns:p14="http://schemas.microsoft.com/office/powerpoint/2010/main" val="381781643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0-#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Bill Baer</External_x0020_Speaker>
    <Session_x0020_Code xmlns="2295e2e7-0eeb-498e-8716-217bb2ee6ee3">SPC219</Session_x0020_Code>
    <ProductTaxHTField0 xmlns="2295e2e7-0eeb-498e-8716-217bb2ee6ee3">
      <Terms xmlns="http://schemas.microsoft.com/office/infopath/2007/PartnerControls"/>
    </ProductTaxHTField0>
    <Presentation_x0020_Date xmlns="2295e2e7-0eeb-498e-8716-217bb2ee6ee3">2012-11-12T08:00:00+00:00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Bill Baer</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openxmlformats.org/package/2006/metadata/core-properties"/>
    <ds:schemaRef ds:uri="http://purl.org/dc/dcmitype/"/>
    <ds:schemaRef ds:uri="http://purl.org/dc/elements/1.1/"/>
    <ds:schemaRef ds:uri="230e9df3-be65-4c73-a93b-d1236ebd677e"/>
    <ds:schemaRef ds:uri="http://schemas.microsoft.com/office/infopath/2007/PartnerControls"/>
    <ds:schemaRef ds:uri="http://schemas.microsoft.com/sharepoint/v3"/>
    <ds:schemaRef ds:uri="http://schemas.microsoft.com/office/2006/documentManagement/types"/>
    <ds:schemaRef ds:uri="032d541b-1b4e-4d91-93c7-b10533c52f73"/>
    <ds:schemaRef ds:uri="2295e2e7-0eeb-498e-8716-217bb2ee6ee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AF832AB-C208-45E6-AA16-BB255FBEBD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TotalTime>
  <Words>2860</Words>
  <Application>Microsoft Office PowerPoint</Application>
  <PresentationFormat>Custom</PresentationFormat>
  <Paragraphs>501</Paragraphs>
  <Slides>54</Slides>
  <Notes>30</Notes>
  <HiddenSlides>0</HiddenSlides>
  <MMClips>0</MMClips>
  <ScaleCrop>false</ScaleCrop>
  <HeadingPairs>
    <vt:vector size="4" baseType="variant">
      <vt:variant>
        <vt:lpstr>Theme</vt:lpstr>
      </vt:variant>
      <vt:variant>
        <vt:i4>3</vt:i4>
      </vt:variant>
      <vt:variant>
        <vt:lpstr>Slide Titles</vt:lpstr>
      </vt:variant>
      <vt:variant>
        <vt:i4>54</vt:i4>
      </vt:variant>
    </vt:vector>
  </HeadingPairs>
  <TitlesOfParts>
    <vt:vector size="57" baseType="lpstr">
      <vt:lpstr>SPC2012_IT-Pro_Template_16x9</vt:lpstr>
      <vt:lpstr>5-30072_SPC2012_IT-Pro_Template_16x9_Light</vt:lpstr>
      <vt:lpstr>5-30072_SPC2012_Business_Template_16x9_Light</vt:lpstr>
      <vt:lpstr>PowerPoint Presentation</vt:lpstr>
      <vt:lpstr>SharePoint Server 2013: What’s new for IT Professionals</vt:lpstr>
      <vt:lpstr>Introduction</vt:lpstr>
      <vt:lpstr>Objectives</vt:lpstr>
      <vt:lpstr>Agenda</vt:lpstr>
      <vt:lpstr>Hardware and Software Requirements</vt:lpstr>
      <vt:lpstr>Hardware Requirements</vt:lpstr>
      <vt:lpstr>Software Requirements</vt:lpstr>
      <vt:lpstr>Software Requirements</vt:lpstr>
      <vt:lpstr>Deployment Scenarios</vt:lpstr>
      <vt:lpstr>Upgrade and Site Provisioning</vt:lpstr>
      <vt:lpstr>System Status Notifications</vt:lpstr>
      <vt:lpstr>Schema vs. Site Collection Upgrade</vt:lpstr>
      <vt:lpstr>Deferred Site Collection Upgrade</vt:lpstr>
      <vt:lpstr>Site Collection Health Checks</vt:lpstr>
      <vt:lpstr>Site Collection Health Checks/Deferred Site Collection Upgrade</vt:lpstr>
      <vt:lpstr>Evaluation Site Collections</vt:lpstr>
      <vt:lpstr>Evaluation Site Collections</vt:lpstr>
      <vt:lpstr>Site Provisioning Modes</vt:lpstr>
      <vt:lpstr>Site Provisioning</vt:lpstr>
      <vt:lpstr>Self-Service Site Creation</vt:lpstr>
      <vt:lpstr>Related Sessions and Labs</vt:lpstr>
      <vt:lpstr>Service Applications</vt:lpstr>
      <vt:lpstr>User Profile Service</vt:lpstr>
      <vt:lpstr>User Profile Replication Engine</vt:lpstr>
      <vt:lpstr>My Sites and Social Data</vt:lpstr>
      <vt:lpstr>App Management Service</vt:lpstr>
      <vt:lpstr>Business Connectivity Services</vt:lpstr>
      <vt:lpstr>SharePoint Translation Service</vt:lpstr>
      <vt:lpstr>Machine Translation Services</vt:lpstr>
      <vt:lpstr>Work Management Service</vt:lpstr>
      <vt:lpstr>PowerPoint Automation Service</vt:lpstr>
      <vt:lpstr>Office Web Applications</vt:lpstr>
      <vt:lpstr>Web Analytics</vt:lpstr>
      <vt:lpstr>Related Sessions and Labs</vt:lpstr>
      <vt:lpstr>Performance and Availability</vt:lpstr>
      <vt:lpstr>Minimal Download Strategy</vt:lpstr>
      <vt:lpstr>Minimal Download Strategy</vt:lpstr>
      <vt:lpstr>Request Management</vt:lpstr>
      <vt:lpstr>Cache Service</vt:lpstr>
      <vt:lpstr>Shredded Storage</vt:lpstr>
      <vt:lpstr>Shredded Storage</vt:lpstr>
      <vt:lpstr>Data Platform</vt:lpstr>
      <vt:lpstr>Related Sessions and Labs</vt:lpstr>
      <vt:lpstr>Control</vt:lpstr>
      <vt:lpstr>Licensing Enforcement and Assignement</vt:lpstr>
      <vt:lpstr>User License Enforcement</vt:lpstr>
      <vt:lpstr>Related Sessions and Labs</vt:lpstr>
      <vt:lpstr>Summary</vt:lpstr>
      <vt:lpstr>Get started with SharePoint</vt:lpstr>
      <vt:lpstr>Additional Resources</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Server 2013:What’s new for IT Professionals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2012-11-11T18:28:18Z</dcterms:created>
  <dcterms:modified xsi:type="dcterms:W3CDTF">2012-12-06T19:40:56Z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