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style1.xml" ContentType="application/vnd.ms-office.chartstyle+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83" r:id="rId5"/>
  </p:sldMasterIdLst>
  <p:notesMasterIdLst>
    <p:notesMasterId r:id="rId44"/>
  </p:notesMasterIdLst>
  <p:handoutMasterIdLst>
    <p:handoutMasterId r:id="rId45"/>
  </p:handout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87">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9">
          <p15:clr>
            <a:srgbClr val="A4A3A4"/>
          </p15:clr>
        </p15:guide>
        <p15:guide id="6" orient="horz" pos="3643">
          <p15:clr>
            <a:srgbClr val="A4A3A4"/>
          </p15:clr>
        </p15:guide>
        <p15:guide id="7" orient="horz" pos="3067">
          <p15:clr>
            <a:srgbClr val="A4A3A4"/>
          </p15:clr>
        </p15:guide>
        <p15:guide id="8" orient="horz" pos="1915">
          <p15:clr>
            <a:srgbClr val="A4A3A4"/>
          </p15:clr>
        </p15:guide>
        <p15:guide id="9" pos="173">
          <p15:clr>
            <a:srgbClr val="A4A3A4"/>
          </p15:clr>
        </p15:guide>
        <p15:guide id="10" pos="1325">
          <p15:clr>
            <a:srgbClr val="A4A3A4"/>
          </p15:clr>
        </p15:guide>
        <p15:guide id="11" pos="7661">
          <p15:clr>
            <a:srgbClr val="A4A3A4"/>
          </p15:clr>
        </p15:guide>
        <p15:guide id="12" pos="749">
          <p15:clr>
            <a:srgbClr val="A4A3A4"/>
          </p15:clr>
        </p15:guide>
        <p15:guide id="13" pos="7085">
          <p15:clr>
            <a:srgbClr val="A4A3A4"/>
          </p15:clr>
        </p15:guide>
        <p15:guide id="14" pos="3629">
          <p15:clr>
            <a:srgbClr val="A4A3A4"/>
          </p15:clr>
        </p15:guide>
        <p15:guide id="15" pos="1901">
          <p15:clr>
            <a:srgbClr val="A4A3A4"/>
          </p15:clr>
        </p15:guide>
        <p15:guide id="16" pos="2477">
          <p15:clr>
            <a:srgbClr val="A4A3A4"/>
          </p15:clr>
        </p15:guide>
        <p15:guide id="17" pos="4205">
          <p15:clr>
            <a:srgbClr val="A4A3A4"/>
          </p15:clr>
        </p15:guide>
        <p15:guide id="18" pos="4781">
          <p15:clr>
            <a:srgbClr val="A4A3A4"/>
          </p15:clr>
        </p15:guide>
        <p15:guide id="19" pos="5357">
          <p15:clr>
            <a:srgbClr val="A4A3A4"/>
          </p15:clr>
        </p15:guide>
        <p15:guide id="20" pos="5933">
          <p15:clr>
            <a:srgbClr val="A4A3A4"/>
          </p15:clr>
        </p15:guide>
        <p15:guide id="21" pos="6509">
          <p15:clr>
            <a:srgbClr val="A4A3A4"/>
          </p15:clr>
        </p15:guide>
        <p15:guide id="22" pos="3053">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2050"/>
    <a:srgbClr val="442359"/>
    <a:srgbClr val="333333"/>
    <a:srgbClr val="FFFFFF"/>
    <a:srgbClr val="505050"/>
    <a:srgbClr val="00FFFF"/>
    <a:srgbClr val="CC00CC"/>
    <a:srgbClr val="5F5F5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13" autoAdjust="0"/>
    <p:restoredTop sz="95238" autoAdjust="0"/>
  </p:normalViewPr>
  <p:slideViewPr>
    <p:cSldViewPr>
      <p:cViewPr varScale="1">
        <p:scale>
          <a:sx n="39" d="100"/>
          <a:sy n="39" d="100"/>
        </p:scale>
        <p:origin x="-120" y="-654"/>
      </p:cViewPr>
      <p:guideLst>
        <p:guide orient="horz" pos="187"/>
        <p:guide orient="horz" pos="763"/>
        <p:guide orient="horz" pos="1339"/>
        <p:guide orient="horz" pos="2491"/>
        <p:guide orient="horz" pos="4219"/>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notesTextViewPr>
    <p:cViewPr>
      <p:scale>
        <a:sx n="100" d="100"/>
        <a:sy n="100" d="100"/>
      </p:scale>
      <p:origin x="0" y="0"/>
    </p:cViewPr>
  </p:notesTextViewPr>
  <p:sorterViewPr>
    <p:cViewPr varScale="1">
      <p:scale>
        <a:sx n="1" d="1"/>
        <a:sy n="1" d="1"/>
      </p:scale>
      <p:origin x="0" y="-150"/>
    </p:cViewPr>
  </p:sorterViewPr>
  <p:notesViewPr>
    <p:cSldViewPr showGuides="1">
      <p:cViewPr varScale="1">
        <p:scale>
          <a:sx n="95" d="100"/>
          <a:sy n="95" d="100"/>
        </p:scale>
        <p:origin x="-358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viewProps" Target="viewProps.xml"/><Relationship Id="rId8" Type="http://schemas.openxmlformats.org/officeDocument/2006/relationships/slide" Target="slides/slide3.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pivotSource>
    <c:name>[Book1]Sheet4!PivotTable1</c:name>
    <c:fmtId val="-1"/>
  </c:pivotSource>
  <c:chart>
    <c:autoTitleDeleted val="1"/>
    <c:pivotFmts>
      <c:pivotFmt>
        <c:idx val="0"/>
        <c:spPr>
          <a:gradFill>
            <a:gsLst>
              <a:gs pos="0">
                <a:schemeClr val="accent1"/>
              </a:gs>
              <a:gs pos="100000">
                <a:schemeClr val="accent1">
                  <a:lumMod val="84000"/>
                </a:schemeClr>
              </a:gs>
            </a:gsLst>
            <a:lin ang="5400000" scaled="1"/>
          </a:gradFill>
          <a:ln>
            <a:noFill/>
          </a:ln>
          <a:effectLst>
            <a:outerShdw blurRad="76200" dir="18900000" sy="23000" kx="-1200000" algn="bl" rotWithShape="0">
              <a:prstClr val="black">
                <a:alpha val="20000"/>
              </a:prstClr>
            </a:outerShdw>
          </a:effectLst>
        </c:spPr>
        <c:marker>
          <c:symbol val="none"/>
        </c:marker>
        <c:dLbl>
          <c:idx val="0"/>
          <c:spPr>
            <a:noFill/>
            <a:ln>
              <a:noFill/>
            </a:ln>
            <a:effectLst/>
          </c:spPr>
          <c:txPr>
            <a:bodyPr rot="0" spcFirstLastPara="1" vertOverflow="ellipsis" vert="horz" wrap="square" anchor="ctr" anchorCtr="1"/>
            <a:lstStyle/>
            <a:p>
              <a:pPr>
                <a:defRPr sz="1330" b="1" i="0" u="none" strike="noStrike" kern="1200" baseline="0">
                  <a:solidFill>
                    <a:schemeClr val="lt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1"/>
        <c:spPr>
          <a:gradFill>
            <a:gsLst>
              <a:gs pos="0">
                <a:schemeClr val="accent1"/>
              </a:gs>
              <a:gs pos="100000">
                <a:schemeClr val="accent1">
                  <a:lumMod val="84000"/>
                </a:schemeClr>
              </a:gs>
            </a:gsLst>
            <a:lin ang="5400000" scaled="1"/>
          </a:gradFill>
          <a:ln>
            <a:noFill/>
          </a:ln>
          <a:effectLst>
            <a:outerShdw blurRad="76200" dir="18900000" sy="23000" kx="-1200000" algn="bl" rotWithShape="0">
              <a:prstClr val="black">
                <a:alpha val="20000"/>
              </a:prstClr>
            </a:outerShdw>
          </a:effectLst>
        </c:spPr>
        <c:marker>
          <c:symbol val="none"/>
        </c:marker>
        <c:dLbl>
          <c:idx val="0"/>
          <c:spPr>
            <a:noFill/>
            <a:ln>
              <a:noFill/>
            </a:ln>
            <a:effectLst/>
          </c:spPr>
          <c:txPr>
            <a:bodyPr rot="0" spcFirstLastPara="1" vertOverflow="ellipsis" vert="horz" wrap="square" anchor="ctr" anchorCtr="1"/>
            <a:lstStyle/>
            <a:p>
              <a:pPr>
                <a:defRPr sz="1330" b="1" i="0" u="none" strike="noStrike" kern="1200" baseline="0">
                  <a:solidFill>
                    <a:schemeClr val="lt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2"/>
        <c:spPr>
          <a:gradFill>
            <a:gsLst>
              <a:gs pos="0">
                <a:schemeClr val="accent1"/>
              </a:gs>
              <a:gs pos="100000">
                <a:schemeClr val="accent1">
                  <a:lumMod val="84000"/>
                </a:schemeClr>
              </a:gs>
            </a:gsLst>
            <a:lin ang="5400000" scaled="1"/>
          </a:gradFill>
          <a:ln>
            <a:noFill/>
          </a:ln>
          <a:effectLst>
            <a:outerShdw blurRad="76200" dir="18900000" sy="23000" kx="-1200000" algn="bl" rotWithShape="0">
              <a:prstClr val="black">
                <a:alpha val="20000"/>
              </a:prstClr>
            </a:outerShdw>
          </a:effectLst>
        </c:spPr>
        <c:marker>
          <c:symbol val="none"/>
        </c:marker>
        <c:dLbl>
          <c:idx val="0"/>
          <c:spPr>
            <a:noFill/>
            <a:ln>
              <a:noFill/>
            </a:ln>
            <a:effectLst/>
          </c:spPr>
          <c:txPr>
            <a:bodyPr rot="0" spcFirstLastPara="1" vertOverflow="ellipsis" vert="horz" wrap="square" anchor="ctr" anchorCtr="1"/>
            <a:lstStyle/>
            <a:p>
              <a:pPr>
                <a:defRPr sz="1330" b="1" i="0" u="none" strike="noStrike" kern="1200" baseline="0">
                  <a:solidFill>
                    <a:schemeClr val="lt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strRef>
              <c:f>Sheet4!$B$3</c:f>
              <c:strCache>
                <c:ptCount val="1"/>
                <c:pt idx="0">
                  <c:v>Total</c:v>
                </c:pt>
              </c:strCache>
            </c:strRef>
          </c:tx>
          <c:spPr>
            <a:gradFill>
              <a:gsLst>
                <a:gs pos="0">
                  <a:schemeClr val="accent1"/>
                </a:gs>
                <a:gs pos="100000">
                  <a:schemeClr val="accent1">
                    <a:lumMod val="84000"/>
                  </a:schemeClr>
                </a:gs>
              </a:gsLst>
              <a:lin ang="5400000" scaled="1"/>
            </a:gra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Sheet4!$A$4:$A$8</c:f>
              <c:strCache>
                <c:ptCount val="4"/>
                <c:pt idx="0">
                  <c:v>Office XP</c:v>
                </c:pt>
                <c:pt idx="1">
                  <c:v>Office 2003</c:v>
                </c:pt>
                <c:pt idx="2">
                  <c:v>Office 2007</c:v>
                </c:pt>
                <c:pt idx="3">
                  <c:v>Office 2010</c:v>
                </c:pt>
              </c:strCache>
            </c:strRef>
          </c:cat>
          <c:val>
            <c:numRef>
              <c:f>Sheet4!$B$4:$B$8</c:f>
              <c:numCache>
                <c:formatCode>General</c:formatCode>
                <c:ptCount val="4"/>
                <c:pt idx="0">
                  <c:v>111</c:v>
                </c:pt>
                <c:pt idx="1">
                  <c:v>83</c:v>
                </c:pt>
                <c:pt idx="2">
                  <c:v>32</c:v>
                </c:pt>
                <c:pt idx="3">
                  <c:v>9</c:v>
                </c:pt>
              </c:numCache>
            </c:numRef>
          </c:val>
        </c:ser>
        <c:dLbls>
          <c:dLblPos val="inEnd"/>
          <c:showLegendKey val="0"/>
          <c:showVal val="1"/>
          <c:showCatName val="0"/>
          <c:showSerName val="0"/>
          <c:showPercent val="0"/>
          <c:showBubbleSize val="0"/>
        </c:dLbls>
        <c:gapWidth val="41"/>
        <c:axId val="132437120"/>
        <c:axId val="132444160"/>
      </c:barChart>
      <c:catAx>
        <c:axId val="132437120"/>
        <c:scaling>
          <c:orientation val="minMax"/>
        </c:scaling>
        <c:delete val="0"/>
        <c:axPos val="b"/>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effectLst/>
                <a:latin typeface="+mn-lt"/>
                <a:ea typeface="+mn-ea"/>
                <a:cs typeface="+mn-cs"/>
              </a:defRPr>
            </a:pPr>
            <a:endParaRPr lang="en-US"/>
          </a:p>
        </c:txPr>
        <c:crossAx val="132444160"/>
        <c:crosses val="autoZero"/>
        <c:auto val="1"/>
        <c:lblAlgn val="ctr"/>
        <c:lblOffset val="100"/>
        <c:noMultiLvlLbl val="0"/>
      </c:catAx>
      <c:valAx>
        <c:axId val="132444160"/>
        <c:scaling>
          <c:orientation val="minMax"/>
        </c:scaling>
        <c:delete val="1"/>
        <c:axPos val="l"/>
        <c:numFmt formatCode="General" sourceLinked="1"/>
        <c:majorTickMark val="none"/>
        <c:minorTickMark val="none"/>
        <c:tickLblPos val="nextTo"/>
        <c:crossAx val="132437120"/>
        <c:crosses val="autoZero"/>
        <c:crossBetween val="between"/>
      </c:valAx>
      <c:spPr>
        <a:noFill/>
        <a:ln>
          <a:noFill/>
        </a:ln>
        <a:effectLst/>
      </c:spPr>
    </c:plotArea>
    <c:plotVisOnly val="1"/>
    <c:dispBlanksAs val="gap"/>
    <c:showDLblsOverMax val="0"/>
  </c:chart>
  <c: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a:effectLst/>
  </c:spPr>
  <c:txPr>
    <a:bodyPr/>
    <a:lstStyle/>
    <a:p>
      <a:pPr>
        <a:defRPr/>
      </a:pPr>
      <a:endParaRPr lang="en-US"/>
    </a:p>
  </c:txPr>
  <c:externalData r:id="rId1">
    <c:autoUpdate val="0"/>
  </c:externalData>
  <c:extLst>
    <c:ext xmlns:c14="http://schemas.microsoft.com/office/drawing/2007/8/2/chart" uri="{781A3756-C4B2-4CAC-9D66-4F8BD8637D16}">
      <c14:pivotOptions>
        <c14:dropZoneFilter val="1"/>
        <c14:dropZoneCategories val="1"/>
        <c14:dropZoneData val="1"/>
        <c14:dropZonesVisible val="1"/>
      </c14:pivotOptions>
    </c:ext>
  </c:extLst>
</c:chartSpace>
</file>

<file path=ppt/charts/colors1.xml><?xml version="1.0" encoding="utf-8"?>
<cs:colorStyle xmlns:cs="http://schemas.microsoft.com/office/drawing/2012/chartStyle" xmlns:a="http://schemas.openxmlformats.org/drawingml/2006/main" meth="withinLinearReversed" id="21">
  <a:schemeClr val="accent1"/>
</cs:colorStyle>
</file>

<file path=ppt/charts/style1.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defRPr sz="1197"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330" kern="1200"/>
  </cs:chartArea>
  <cs:dataLabel>
    <cs:lnRef idx="0"/>
    <cs:fillRef idx="0"/>
    <cs:effectRef idx="0"/>
    <cs:fontRef idx="minor">
      <a:schemeClr val="lt1"/>
    </cs:fontRef>
    <cs:spPr/>
    <cs:defRPr sz="133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33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9058CC-DDC0-4A55-A823-C3F18F0E4DF8}" type="doc">
      <dgm:prSet loTypeId="urn:microsoft.com/office/officeart/2005/8/layout/venn1" loCatId="relationship" qsTypeId="urn:microsoft.com/office/officeart/2005/8/quickstyle/simple1" qsCatId="simple" csTypeId="urn:microsoft.com/office/officeart/2005/8/colors/accent1_2" csCatId="accent1" phldr="1"/>
      <dgm:spPr/>
    </dgm:pt>
    <dgm:pt modelId="{522030C8-99CA-4378-9CB5-15F6FD8C38A0}">
      <dgm:prSet phldrT="[Text]" custT="1"/>
      <dgm:spPr>
        <a:xfrm>
          <a:off x="2761027" y="1523978"/>
          <a:ext cx="4224916" cy="3355323"/>
        </a:xfrm>
        <a:solidFill>
          <a:schemeClr val="accent6">
            <a:lumMod val="50000"/>
            <a:alpha val="50000"/>
          </a:schemeClr>
        </a:solidFill>
        <a:ln w="11429" cap="flat" cmpd="sng" algn="ctr">
          <a:solidFill>
            <a:sysClr val="window" lastClr="FFFFFF">
              <a:hueOff val="0"/>
              <a:satOff val="0"/>
              <a:lumOff val="0"/>
              <a:alphaOff val="0"/>
            </a:sysClr>
          </a:solidFill>
          <a:prstDash val="sysDash"/>
        </a:ln>
        <a:effectLst/>
      </dgm:spPr>
      <dgm:t>
        <a:bodyPr/>
        <a:lstStyle/>
        <a:p>
          <a:pPr algn="ctr"/>
          <a:r>
            <a:rPr lang="en-US" sz="1800" dirty="0" smtClean="0">
              <a:solidFill>
                <a:sysClr val="windowText" lastClr="000000">
                  <a:hueOff val="0"/>
                  <a:satOff val="0"/>
                  <a:lumOff val="0"/>
                  <a:alphaOff val="0"/>
                </a:sysClr>
              </a:solidFill>
              <a:latin typeface="Georgia"/>
              <a:ea typeface="+mn-ea"/>
              <a:cs typeface="+mn-cs"/>
            </a:rPr>
            <a:t> </a:t>
          </a:r>
          <a:endParaRPr lang="en-US" sz="1800" dirty="0">
            <a:solidFill>
              <a:sysClr val="windowText" lastClr="000000">
                <a:hueOff val="0"/>
                <a:satOff val="0"/>
                <a:lumOff val="0"/>
                <a:alphaOff val="0"/>
              </a:sysClr>
            </a:solidFill>
            <a:latin typeface="Georgia"/>
            <a:ea typeface="+mn-ea"/>
            <a:cs typeface="+mn-cs"/>
          </a:endParaRPr>
        </a:p>
      </dgm:t>
    </dgm:pt>
    <dgm:pt modelId="{CDF9FC3E-6D3A-456A-BA51-D9DA59F0C1F4}" type="sibTrans" cxnId="{FF287DC1-609F-43FB-A66B-84945DCD8D6D}">
      <dgm:prSet/>
      <dgm:spPr/>
      <dgm:t>
        <a:bodyPr/>
        <a:lstStyle/>
        <a:p>
          <a:pPr algn="ctr"/>
          <a:endParaRPr lang="en-US" sz="1800"/>
        </a:p>
      </dgm:t>
    </dgm:pt>
    <dgm:pt modelId="{0C17767C-E34B-4813-8A92-9C5098324565}" type="parTrans" cxnId="{FF287DC1-609F-43FB-A66B-84945DCD8D6D}">
      <dgm:prSet/>
      <dgm:spPr/>
      <dgm:t>
        <a:bodyPr/>
        <a:lstStyle/>
        <a:p>
          <a:pPr algn="ctr"/>
          <a:endParaRPr lang="en-US" sz="1800"/>
        </a:p>
      </dgm:t>
    </dgm:pt>
    <dgm:pt modelId="{F80B7041-41DA-497A-BC2C-808BEBA36DAA}">
      <dgm:prSet phldrT="[Text]" custT="1"/>
      <dgm:spPr>
        <a:xfrm>
          <a:off x="685790" y="1523978"/>
          <a:ext cx="3845408" cy="3355323"/>
        </a:xfrm>
        <a:solidFill>
          <a:schemeClr val="accent3">
            <a:lumMod val="50000"/>
          </a:schemeClr>
        </a:solidFill>
        <a:ln w="11429" cap="flat" cmpd="sng" algn="ctr">
          <a:solidFill>
            <a:sysClr val="window" lastClr="FFFFFF">
              <a:hueOff val="0"/>
              <a:satOff val="0"/>
              <a:lumOff val="0"/>
              <a:alphaOff val="0"/>
            </a:sysClr>
          </a:solidFill>
          <a:prstDash val="sysDash"/>
        </a:ln>
        <a:effectLst/>
      </dgm:spPr>
      <dgm:t>
        <a:bodyPr/>
        <a:lstStyle/>
        <a:p>
          <a:pPr algn="ctr"/>
          <a:r>
            <a:rPr lang="en-US" sz="1800" dirty="0" smtClean="0">
              <a:solidFill>
                <a:sysClr val="windowText" lastClr="000000">
                  <a:hueOff val="0"/>
                  <a:satOff val="0"/>
                  <a:lumOff val="0"/>
                  <a:alphaOff val="0"/>
                </a:sysClr>
              </a:solidFill>
              <a:latin typeface="Georgia"/>
              <a:ea typeface="+mn-ea"/>
              <a:cs typeface="+mn-cs"/>
            </a:rPr>
            <a:t> </a:t>
          </a:r>
          <a:endParaRPr lang="en-US" sz="1800" dirty="0">
            <a:solidFill>
              <a:sysClr val="windowText" lastClr="000000">
                <a:hueOff val="0"/>
                <a:satOff val="0"/>
                <a:lumOff val="0"/>
                <a:alphaOff val="0"/>
              </a:sysClr>
            </a:solidFill>
            <a:latin typeface="Georgia"/>
            <a:ea typeface="+mn-ea"/>
            <a:cs typeface="+mn-cs"/>
          </a:endParaRPr>
        </a:p>
      </dgm:t>
    </dgm:pt>
    <dgm:pt modelId="{917636EC-8884-468C-85EB-2900A1653789}" type="sibTrans" cxnId="{C2BB7BC0-A99E-4CE3-BF04-FE7B8F8FD724}">
      <dgm:prSet/>
      <dgm:spPr/>
      <dgm:t>
        <a:bodyPr/>
        <a:lstStyle/>
        <a:p>
          <a:pPr algn="ctr"/>
          <a:endParaRPr lang="en-US" sz="1800"/>
        </a:p>
      </dgm:t>
    </dgm:pt>
    <dgm:pt modelId="{15E23C57-D498-4B4A-92BD-C589E4CB3580}" type="parTrans" cxnId="{C2BB7BC0-A99E-4CE3-BF04-FE7B8F8FD724}">
      <dgm:prSet/>
      <dgm:spPr/>
      <dgm:t>
        <a:bodyPr/>
        <a:lstStyle/>
        <a:p>
          <a:pPr algn="ctr"/>
          <a:endParaRPr lang="en-US" sz="1800"/>
        </a:p>
      </dgm:t>
    </dgm:pt>
    <dgm:pt modelId="{C775472C-4CF9-4544-AC89-AAF6A082967A}" type="pres">
      <dgm:prSet presAssocID="{4C9058CC-DDC0-4A55-A823-C3F18F0E4DF8}" presName="compositeShape" presStyleCnt="0">
        <dgm:presLayoutVars>
          <dgm:chMax val="7"/>
          <dgm:dir/>
          <dgm:resizeHandles val="exact"/>
        </dgm:presLayoutVars>
      </dgm:prSet>
      <dgm:spPr/>
    </dgm:pt>
    <dgm:pt modelId="{5DD09E29-55FA-4FD3-877E-507A89FD3C51}" type="pres">
      <dgm:prSet presAssocID="{F80B7041-41DA-497A-BC2C-808BEBA36DAA}" presName="circ1" presStyleLbl="vennNode1" presStyleIdx="0" presStyleCnt="2" custScaleX="84192" custScaleY="73462" custLinFactNeighborX="5134" custLinFactNeighborY="14208"/>
      <dgm:spPr>
        <a:prstGeom prst="ellipse">
          <a:avLst/>
        </a:prstGeom>
      </dgm:spPr>
      <dgm:t>
        <a:bodyPr/>
        <a:lstStyle/>
        <a:p>
          <a:endParaRPr lang="en-US"/>
        </a:p>
      </dgm:t>
    </dgm:pt>
    <dgm:pt modelId="{BDC94D96-A01C-49F9-9C2E-68E489799687}" type="pres">
      <dgm:prSet presAssocID="{F80B7041-41DA-497A-BC2C-808BEBA36DAA}" presName="circ1Tx" presStyleLbl="revTx" presStyleIdx="0" presStyleCnt="0">
        <dgm:presLayoutVars>
          <dgm:chMax val="0"/>
          <dgm:chPref val="0"/>
          <dgm:bulletEnabled val="1"/>
        </dgm:presLayoutVars>
      </dgm:prSet>
      <dgm:spPr/>
      <dgm:t>
        <a:bodyPr/>
        <a:lstStyle/>
        <a:p>
          <a:endParaRPr lang="en-US"/>
        </a:p>
      </dgm:t>
    </dgm:pt>
    <dgm:pt modelId="{F4AC2180-FF60-4598-AC9A-A2409A07575F}" type="pres">
      <dgm:prSet presAssocID="{522030C8-99CA-4378-9CB5-15F6FD8C38A0}" presName="circ2" presStyleLbl="vennNode1" presStyleIdx="1" presStyleCnt="2" custScaleX="83221" custScaleY="73462" custLinFactNeighborX="-17348" custLinFactNeighborY="14208"/>
      <dgm:spPr>
        <a:prstGeom prst="ellipse">
          <a:avLst/>
        </a:prstGeom>
      </dgm:spPr>
      <dgm:t>
        <a:bodyPr/>
        <a:lstStyle/>
        <a:p>
          <a:endParaRPr lang="en-US"/>
        </a:p>
      </dgm:t>
    </dgm:pt>
    <dgm:pt modelId="{5DFF5ED0-7480-42D4-90EB-658FF844245B}" type="pres">
      <dgm:prSet presAssocID="{522030C8-99CA-4378-9CB5-15F6FD8C38A0}" presName="circ2Tx" presStyleLbl="revTx" presStyleIdx="0" presStyleCnt="0">
        <dgm:presLayoutVars>
          <dgm:chMax val="0"/>
          <dgm:chPref val="0"/>
          <dgm:bulletEnabled val="1"/>
        </dgm:presLayoutVars>
      </dgm:prSet>
      <dgm:spPr/>
      <dgm:t>
        <a:bodyPr/>
        <a:lstStyle/>
        <a:p>
          <a:endParaRPr lang="en-US"/>
        </a:p>
      </dgm:t>
    </dgm:pt>
  </dgm:ptLst>
  <dgm:cxnLst>
    <dgm:cxn modelId="{4239F655-D62D-43B5-B893-CE8392775C4C}" type="presOf" srcId="{F80B7041-41DA-497A-BC2C-808BEBA36DAA}" destId="{5DD09E29-55FA-4FD3-877E-507A89FD3C51}" srcOrd="0" destOrd="0" presId="urn:microsoft.com/office/officeart/2005/8/layout/venn1"/>
    <dgm:cxn modelId="{DE7F00A4-AD72-4EF4-ABDA-0DC0D6782F31}" type="presOf" srcId="{F80B7041-41DA-497A-BC2C-808BEBA36DAA}" destId="{BDC94D96-A01C-49F9-9C2E-68E489799687}" srcOrd="1" destOrd="0" presId="urn:microsoft.com/office/officeart/2005/8/layout/venn1"/>
    <dgm:cxn modelId="{FE87DCC5-EEB2-4ABE-9860-13CFA8E7A13C}" type="presOf" srcId="{522030C8-99CA-4378-9CB5-15F6FD8C38A0}" destId="{5DFF5ED0-7480-42D4-90EB-658FF844245B}" srcOrd="1" destOrd="0" presId="urn:microsoft.com/office/officeart/2005/8/layout/venn1"/>
    <dgm:cxn modelId="{C2BB7BC0-A99E-4CE3-BF04-FE7B8F8FD724}" srcId="{4C9058CC-DDC0-4A55-A823-C3F18F0E4DF8}" destId="{F80B7041-41DA-497A-BC2C-808BEBA36DAA}" srcOrd="0" destOrd="0" parTransId="{15E23C57-D498-4B4A-92BD-C589E4CB3580}" sibTransId="{917636EC-8884-468C-85EB-2900A1653789}"/>
    <dgm:cxn modelId="{A5ACC2F7-8550-4132-836E-486AF187E319}" type="presOf" srcId="{4C9058CC-DDC0-4A55-A823-C3F18F0E4DF8}" destId="{C775472C-4CF9-4544-AC89-AAF6A082967A}" srcOrd="0" destOrd="0" presId="urn:microsoft.com/office/officeart/2005/8/layout/venn1"/>
    <dgm:cxn modelId="{10E364BA-516F-4897-8F4B-89D6EC48FFC2}" type="presOf" srcId="{522030C8-99CA-4378-9CB5-15F6FD8C38A0}" destId="{F4AC2180-FF60-4598-AC9A-A2409A07575F}" srcOrd="0" destOrd="0" presId="urn:microsoft.com/office/officeart/2005/8/layout/venn1"/>
    <dgm:cxn modelId="{FF287DC1-609F-43FB-A66B-84945DCD8D6D}" srcId="{4C9058CC-DDC0-4A55-A823-C3F18F0E4DF8}" destId="{522030C8-99CA-4378-9CB5-15F6FD8C38A0}" srcOrd="1" destOrd="0" parTransId="{0C17767C-E34B-4813-8A92-9C5098324565}" sibTransId="{CDF9FC3E-6D3A-456A-BA51-D9DA59F0C1F4}"/>
    <dgm:cxn modelId="{68E9AF92-5C67-4BB0-A0E6-CAB06BEB24D8}" type="presParOf" srcId="{C775472C-4CF9-4544-AC89-AAF6A082967A}" destId="{5DD09E29-55FA-4FD3-877E-507A89FD3C51}" srcOrd="0" destOrd="0" presId="urn:microsoft.com/office/officeart/2005/8/layout/venn1"/>
    <dgm:cxn modelId="{FD26C7B5-61BD-49FF-A160-DC717AA11B84}" type="presParOf" srcId="{C775472C-4CF9-4544-AC89-AAF6A082967A}" destId="{BDC94D96-A01C-49F9-9C2E-68E489799687}" srcOrd="1" destOrd="0" presId="urn:microsoft.com/office/officeart/2005/8/layout/venn1"/>
    <dgm:cxn modelId="{7DF0A12F-591A-47C2-87EF-3AD1D92E5FE4}" type="presParOf" srcId="{C775472C-4CF9-4544-AC89-AAF6A082967A}" destId="{F4AC2180-FF60-4598-AC9A-A2409A07575F}" srcOrd="2" destOrd="0" presId="urn:microsoft.com/office/officeart/2005/8/layout/venn1"/>
    <dgm:cxn modelId="{1E8CB217-02FA-4EA4-8E25-2E57034BAAE8}" type="presParOf" srcId="{C775472C-4CF9-4544-AC89-AAF6A082967A}" destId="{5DFF5ED0-7480-42D4-90EB-658FF844245B}" srcOrd="3"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D09E29-55FA-4FD3-877E-507A89FD3C51}">
      <dsp:nvSpPr>
        <dsp:cNvPr id="0" name=""/>
        <dsp:cNvSpPr/>
      </dsp:nvSpPr>
      <dsp:spPr>
        <a:xfrm>
          <a:off x="1114073" y="2590843"/>
          <a:ext cx="5410853" cy="4721257"/>
        </a:xfrm>
        <a:prstGeom prst="ellipse">
          <a:avLst/>
        </a:prstGeom>
        <a:solidFill>
          <a:schemeClr val="accent3">
            <a:lumMod val="50000"/>
          </a:schemeClr>
        </a:solidFill>
        <a:ln w="11429" cap="flat" cmpd="sng" algn="ctr">
          <a:solidFill>
            <a:sysClr val="window" lastClr="FFFFFF">
              <a:hueOff val="0"/>
              <a:satOff val="0"/>
              <a:lumOff val="0"/>
              <a:alphaOff val="0"/>
            </a:sysClr>
          </a:solid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kern="1200" dirty="0" smtClean="0">
              <a:solidFill>
                <a:sysClr val="windowText" lastClr="000000">
                  <a:hueOff val="0"/>
                  <a:satOff val="0"/>
                  <a:lumOff val="0"/>
                  <a:alphaOff val="0"/>
                </a:sysClr>
              </a:solidFill>
              <a:latin typeface="Georgia"/>
              <a:ea typeface="+mn-ea"/>
              <a:cs typeface="+mn-cs"/>
            </a:rPr>
            <a:t> </a:t>
          </a:r>
          <a:endParaRPr lang="en-US" sz="1800" kern="1200" dirty="0">
            <a:solidFill>
              <a:sysClr val="windowText" lastClr="000000">
                <a:hueOff val="0"/>
                <a:satOff val="0"/>
                <a:lumOff val="0"/>
                <a:alphaOff val="0"/>
              </a:sysClr>
            </a:solidFill>
            <a:latin typeface="Georgia"/>
            <a:ea typeface="+mn-ea"/>
            <a:cs typeface="+mn-cs"/>
          </a:endParaRPr>
        </a:p>
      </dsp:txBody>
      <dsp:txXfrm>
        <a:off x="1869643" y="3147581"/>
        <a:ext cx="3119771" cy="3607782"/>
      </dsp:txXfrm>
    </dsp:sp>
    <dsp:sp modelId="{F4AC2180-FF60-4598-AC9A-A2409A07575F}">
      <dsp:nvSpPr>
        <dsp:cNvPr id="0" name=""/>
        <dsp:cNvSpPr/>
      </dsp:nvSpPr>
      <dsp:spPr>
        <a:xfrm>
          <a:off x="4332331" y="2590843"/>
          <a:ext cx="5348449" cy="4721257"/>
        </a:xfrm>
        <a:prstGeom prst="ellipse">
          <a:avLst/>
        </a:prstGeom>
        <a:solidFill>
          <a:schemeClr val="accent6">
            <a:lumMod val="50000"/>
            <a:alpha val="50000"/>
          </a:schemeClr>
        </a:solidFill>
        <a:ln w="11429" cap="flat" cmpd="sng" algn="ctr">
          <a:solidFill>
            <a:sysClr val="window" lastClr="FFFFFF">
              <a:hueOff val="0"/>
              <a:satOff val="0"/>
              <a:lumOff val="0"/>
              <a:alphaOff val="0"/>
            </a:sysClr>
          </a:solid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kern="1200" dirty="0" smtClean="0">
              <a:solidFill>
                <a:sysClr val="windowText" lastClr="000000">
                  <a:hueOff val="0"/>
                  <a:satOff val="0"/>
                  <a:lumOff val="0"/>
                  <a:alphaOff val="0"/>
                </a:sysClr>
              </a:solidFill>
              <a:latin typeface="Georgia"/>
              <a:ea typeface="+mn-ea"/>
              <a:cs typeface="+mn-cs"/>
            </a:rPr>
            <a:t> </a:t>
          </a:r>
          <a:endParaRPr lang="en-US" sz="1800" kern="1200" dirty="0">
            <a:solidFill>
              <a:sysClr val="windowText" lastClr="000000">
                <a:hueOff val="0"/>
                <a:satOff val="0"/>
                <a:lumOff val="0"/>
                <a:alphaOff val="0"/>
              </a:sysClr>
            </a:solidFill>
            <a:latin typeface="Georgia"/>
            <a:ea typeface="+mn-ea"/>
            <a:cs typeface="+mn-cs"/>
          </a:endParaRPr>
        </a:p>
      </dsp:txBody>
      <dsp:txXfrm>
        <a:off x="5850135" y="3147581"/>
        <a:ext cx="3083790" cy="3607782"/>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a:t>SPC2012 </a:t>
            </a:r>
            <a:r>
              <a:rPr lang="en-US" smtClean="0"/>
              <a:t>– IT Pro</a:t>
            </a:r>
            <a:endParaRPr lang="en-US" dirty="0"/>
          </a:p>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12/6/2012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SPC2012 – IT Pro</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12/6/2012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2833">
              <a:spcAft>
                <a:spcPts val="340"/>
              </a:spcAf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a:t>
            </a:fld>
            <a:endParaRPr lang="en-US" dirty="0"/>
          </a:p>
        </p:txBody>
      </p:sp>
    </p:spTree>
    <p:extLst>
      <p:ext uri="{BB962C8B-B14F-4D97-AF65-F5344CB8AC3E}">
        <p14:creationId xmlns:p14="http://schemas.microsoft.com/office/powerpoint/2010/main" val="36364196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dirty="0"/>
          </a:p>
        </p:txBody>
      </p:sp>
      <p:sp>
        <p:nvSpPr>
          <p:cNvPr id="4" name="Date Placeholder 3"/>
          <p:cNvSpPr>
            <a:spLocks noGrp="1"/>
          </p:cNvSpPr>
          <p:nvPr>
            <p:ph type="dt" idx="10"/>
          </p:nvPr>
        </p:nvSpPr>
        <p:spPr/>
        <p:txBody>
          <a:bodyPr/>
          <a:lstStyle/>
          <a:p>
            <a:fld id="{13B44E78-9AD1-43F3-B2A8-41885E411DC4}" type="datetime1">
              <a:rPr lang="en-US" smtClean="0"/>
              <a:t>12/6/2012</a:t>
            </a:fld>
            <a:endParaRPr lang="en-US" dirty="0"/>
          </a:p>
        </p:txBody>
      </p:sp>
      <p:sp>
        <p:nvSpPr>
          <p:cNvPr id="5" name="Slide Number Placeholder 4"/>
          <p:cNvSpPr>
            <a:spLocks noGrp="1"/>
          </p:cNvSpPr>
          <p:nvPr>
            <p:ph type="sldNum" sz="quarter" idx="11"/>
          </p:nvPr>
        </p:nvSpPr>
        <p:spPr/>
        <p:txBody>
          <a:bodyPr/>
          <a:lstStyle/>
          <a:p>
            <a:fld id="{8B263312-38AA-4E1E-B2B5-0F8F122B24FE}" type="slidenum">
              <a:rPr lang="en-US" smtClean="0"/>
              <a:pPr/>
              <a:t>14</a:t>
            </a:fld>
            <a:endParaRPr lang="en-US" dirty="0"/>
          </a:p>
        </p:txBody>
      </p:sp>
      <p:sp>
        <p:nvSpPr>
          <p:cNvPr id="6" name="Header Placeholder 5"/>
          <p:cNvSpPr>
            <a:spLocks noGrp="1"/>
          </p:cNvSpPr>
          <p:nvPr>
            <p:ph type="hdr" sz="quarter" idx="12"/>
          </p:nvPr>
        </p:nvSpPr>
        <p:spPr/>
        <p:txBody>
          <a:bodyPr/>
          <a:lstStyle/>
          <a:p>
            <a:endParaRPr lang="en-US" dirty="0">
              <a:latin typeface="Segoe UI" pitchFamily="34" charset="0"/>
            </a:endParaRPr>
          </a:p>
        </p:txBody>
      </p:sp>
      <p:sp>
        <p:nvSpPr>
          <p:cNvPr id="7" name="Footer Placeholder 6"/>
          <p:cNvSpPr>
            <a:spLocks noGrp="1"/>
          </p:cNvSpPr>
          <p:nvPr>
            <p:ph type="ftr" sz="quarter" idx="13"/>
          </p:nvPr>
        </p:nvSpPr>
        <p:spPr/>
        <p:txBody>
          <a:bodyPr/>
          <a:lstStyle/>
          <a:p>
            <a:r>
              <a:rPr lang="en-US" sz="500" dirty="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a:solidFill>
                  <a:srgbClr val="000000"/>
                </a:solidFill>
                <a:latin typeface="Segoe UI" pitchFamily="34" charset="0"/>
              </a:rPr>
            </a:br>
            <a:r>
              <a:rPr lang="en-US" sz="500" dirty="0">
                <a:solidFill>
                  <a:srgbClr val="000000"/>
                </a:solidFill>
                <a:latin typeface="Segoe UI" pitchFamily="34" charset="0"/>
              </a:rPr>
              <a:t>MICROSOFT MAKES NO WARRANTIES, EXPRESS, IMPLIED OR STATUTORY, AS TO THE INFORMATION IN THIS PRESENTATION.</a:t>
            </a:r>
          </a:p>
        </p:txBody>
      </p:sp>
    </p:spTree>
    <p:extLst>
      <p:ext uri="{BB962C8B-B14F-4D97-AF65-F5344CB8AC3E}">
        <p14:creationId xmlns:p14="http://schemas.microsoft.com/office/powerpoint/2010/main" val="18542850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E9D47C-11BA-4213-8C50-9F03EF723ED8}" type="slidenum">
              <a:rPr lang="en-US" smtClean="0"/>
              <a:t>16</a:t>
            </a:fld>
            <a:endParaRPr lang="en-US"/>
          </a:p>
        </p:txBody>
      </p:sp>
    </p:spTree>
    <p:extLst>
      <p:ext uri="{BB962C8B-B14F-4D97-AF65-F5344CB8AC3E}">
        <p14:creationId xmlns:p14="http://schemas.microsoft.com/office/powerpoint/2010/main" val="1136011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18</a:t>
            </a:fld>
            <a:endParaRPr lang="en-US" dirty="0"/>
          </a:p>
        </p:txBody>
      </p:sp>
    </p:spTree>
    <p:extLst>
      <p:ext uri="{BB962C8B-B14F-4D97-AF65-F5344CB8AC3E}">
        <p14:creationId xmlns:p14="http://schemas.microsoft.com/office/powerpoint/2010/main" val="3832668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55600" y="674688"/>
            <a:ext cx="5997575" cy="3373437"/>
          </a:xfrm>
        </p:spPr>
      </p:sp>
      <p:sp>
        <p:nvSpPr>
          <p:cNvPr id="3" name="Notes Placeholder 2"/>
          <p:cNvSpPr>
            <a:spLocks noGrp="1"/>
          </p:cNvSpPr>
          <p:nvPr>
            <p:ph type="body" idx="1"/>
          </p:nvPr>
        </p:nvSpPr>
        <p:spPr/>
        <p:txBody>
          <a:bodyPr>
            <a:normAutofit lnSpcReduction="10000"/>
          </a:bodyPr>
          <a:lstStyle/>
          <a:p>
            <a:endParaRPr lang="en-US" dirty="0"/>
          </a:p>
        </p:txBody>
      </p:sp>
      <p:sp>
        <p:nvSpPr>
          <p:cNvPr id="5" name="Date Placeholder 4"/>
          <p:cNvSpPr>
            <a:spLocks noGrp="1"/>
          </p:cNvSpPr>
          <p:nvPr>
            <p:ph type="dt" idx="10"/>
          </p:nvPr>
        </p:nvSpPr>
        <p:spPr/>
        <p:txBody>
          <a:bodyPr/>
          <a:lstStyle/>
          <a:p>
            <a:fld id="{DC26E0CF-778A-4965-89A5-8F8675AC4802}" type="datetime1">
              <a:rPr lang="en-US" smtClean="0"/>
              <a:t>12/6/2012</a:t>
            </a:fld>
            <a:endParaRPr lang="en-US" dirty="0"/>
          </a:p>
        </p:txBody>
      </p:sp>
      <p:sp>
        <p:nvSpPr>
          <p:cNvPr id="6" name="Footer Placeholder 5"/>
          <p:cNvSpPr>
            <a:spLocks noGrp="1"/>
          </p:cNvSpPr>
          <p:nvPr>
            <p:ph type="ftr" sz="quarter" idx="11"/>
          </p:nvPr>
        </p:nvSpPr>
        <p:spPr/>
        <p:txBody>
          <a:bodyPr/>
          <a:lstStyle/>
          <a:p>
            <a:r>
              <a:rPr lang="en-US" dirty="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dirty="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a:solidFill>
                  <a:srgbClr val="000000"/>
                </a:solidFill>
                <a:latin typeface="Segoe UI" pitchFamily="34" charset="0"/>
              </a:rPr>
            </a:br>
            <a:r>
              <a:rPr lang="en-US" dirty="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p:txBody>
          <a:bodyPr/>
          <a:lstStyle/>
          <a:p>
            <a:fld id="{8B263312-38AA-4E1E-B2B5-0F8F122B24FE}" type="slidenum">
              <a:rPr lang="en-US" smtClean="0"/>
              <a:pPr/>
              <a:t>19</a:t>
            </a:fld>
            <a:endParaRPr lang="en-US" dirty="0"/>
          </a:p>
        </p:txBody>
      </p:sp>
      <p:sp>
        <p:nvSpPr>
          <p:cNvPr id="8" name="Header Placeholder 7"/>
          <p:cNvSpPr>
            <a:spLocks noGrp="1"/>
          </p:cNvSpPr>
          <p:nvPr>
            <p:ph type="hdr" sz="quarter" idx="13"/>
          </p:nvPr>
        </p:nvSpPr>
        <p:spPr/>
        <p:txBody>
          <a:bodyPr/>
          <a:lstStyle/>
          <a:p>
            <a:endParaRPr lang="en-US" dirty="0">
              <a:latin typeface="Segoe UI" pitchFamily="34" charset="0"/>
            </a:endParaRPr>
          </a:p>
        </p:txBody>
      </p:sp>
    </p:spTree>
    <p:extLst>
      <p:ext uri="{BB962C8B-B14F-4D97-AF65-F5344CB8AC3E}">
        <p14:creationId xmlns:p14="http://schemas.microsoft.com/office/powerpoint/2010/main" val="39090234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Tree>
    <p:extLst>
      <p:ext uri="{BB962C8B-B14F-4D97-AF65-F5344CB8AC3E}">
        <p14:creationId xmlns:p14="http://schemas.microsoft.com/office/powerpoint/2010/main" val="3214515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AB9C19EF-3E66-8649-AF1F-95AD704AAD43}" type="slidenum">
              <a:rPr lang="en-US" smtClean="0"/>
              <a:pPr/>
              <a:t>21</a:t>
            </a:fld>
            <a:endParaRPr lang="en-US" dirty="0"/>
          </a:p>
        </p:txBody>
      </p:sp>
      <p:sp>
        <p:nvSpPr>
          <p:cNvPr id="6" name="Slide Image Placeholder 5"/>
          <p:cNvSpPr>
            <a:spLocks noGrp="1" noRot="1" noChangeAspect="1"/>
          </p:cNvSpPr>
          <p:nvPr>
            <p:ph type="sldImg"/>
          </p:nvPr>
        </p:nvSpPr>
        <p:spPr/>
      </p:sp>
      <p:sp>
        <p:nvSpPr>
          <p:cNvPr id="7" name="Notes Placeholder 6"/>
          <p:cNvSpPr>
            <a:spLocks noGrp="1"/>
          </p:cNvSpPr>
          <p:nvPr>
            <p:ph type="body" idx="1"/>
          </p:nvPr>
        </p:nvSpPr>
        <p:spPr>
          <a:xfrm>
            <a:off x="304800" y="2590800"/>
            <a:ext cx="6124876" cy="5867400"/>
          </a:xfrm>
        </p:spPr>
        <p:txBody>
          <a:bodyPr/>
          <a:lstStyle/>
          <a:p>
            <a:endParaRPr lang="en-US" dirty="0"/>
          </a:p>
        </p:txBody>
      </p:sp>
      <p:sp>
        <p:nvSpPr>
          <p:cNvPr id="10" name="TextBox 9"/>
          <p:cNvSpPr txBox="1"/>
          <p:nvPr/>
        </p:nvSpPr>
        <p:spPr>
          <a:xfrm>
            <a:off x="4495800" y="152400"/>
            <a:ext cx="1821332" cy="253916"/>
          </a:xfrm>
          <a:prstGeom prst="rect">
            <a:avLst/>
          </a:prstGeom>
          <a:noFill/>
        </p:spPr>
        <p:txBody>
          <a:bodyPr wrap="none" rtlCol="0">
            <a:spAutoFit/>
          </a:bodyPr>
          <a:lstStyle/>
          <a:p>
            <a:r>
              <a:rPr lang="en-US" sz="1050" dirty="0" smtClean="0"/>
              <a:t>NDA   - Microsoft Confidential</a:t>
            </a:r>
            <a:endParaRPr lang="en-US" sz="1050" dirty="0"/>
          </a:p>
        </p:txBody>
      </p:sp>
      <p:sp>
        <p:nvSpPr>
          <p:cNvPr id="11" name="TextBox 10"/>
          <p:cNvSpPr txBox="1"/>
          <p:nvPr/>
        </p:nvSpPr>
        <p:spPr>
          <a:xfrm>
            <a:off x="304800" y="152400"/>
            <a:ext cx="2127505" cy="253916"/>
          </a:xfrm>
          <a:prstGeom prst="rect">
            <a:avLst/>
          </a:prstGeom>
          <a:noFill/>
        </p:spPr>
        <p:txBody>
          <a:bodyPr wrap="none" rtlCol="0">
            <a:spAutoFit/>
          </a:bodyPr>
          <a:lstStyle/>
          <a:p>
            <a:r>
              <a:rPr lang="en-US" sz="1050" dirty="0" smtClean="0"/>
              <a:t>Microsoft Security Strategy Briefing</a:t>
            </a:r>
            <a:endParaRPr lang="en-US" sz="1050" dirty="0"/>
          </a:p>
        </p:txBody>
      </p:sp>
    </p:spTree>
    <p:extLst>
      <p:ext uri="{BB962C8B-B14F-4D97-AF65-F5344CB8AC3E}">
        <p14:creationId xmlns:p14="http://schemas.microsoft.com/office/powerpoint/2010/main" val="32858229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2F0EF5-4770-4EDF-BDEA-504E8036E44D}" type="slidenum">
              <a:rPr lang="en-US" smtClean="0"/>
              <a:t>22</a:t>
            </a:fld>
            <a:endParaRPr lang="en-US" dirty="0"/>
          </a:p>
        </p:txBody>
      </p:sp>
    </p:spTree>
    <p:extLst>
      <p:ext uri="{BB962C8B-B14F-4D97-AF65-F5344CB8AC3E}">
        <p14:creationId xmlns:p14="http://schemas.microsoft.com/office/powerpoint/2010/main" val="3611615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2F0EF5-4770-4EDF-BDEA-504E8036E44D}" type="slidenum">
              <a:rPr lang="en-US" smtClean="0"/>
              <a:t>24</a:t>
            </a:fld>
            <a:endParaRPr lang="en-US" dirty="0"/>
          </a:p>
        </p:txBody>
      </p:sp>
    </p:spTree>
    <p:extLst>
      <p:ext uri="{BB962C8B-B14F-4D97-AF65-F5344CB8AC3E}">
        <p14:creationId xmlns:p14="http://schemas.microsoft.com/office/powerpoint/2010/main" val="41347737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72F0EF5-4770-4EDF-BDEA-504E8036E44D}" type="slidenum">
              <a:rPr lang="en-US" smtClean="0"/>
              <a:t>25</a:t>
            </a:fld>
            <a:endParaRPr lang="en-US" dirty="0"/>
          </a:p>
        </p:txBody>
      </p:sp>
    </p:spTree>
    <p:extLst>
      <p:ext uri="{BB962C8B-B14F-4D97-AF65-F5344CB8AC3E}">
        <p14:creationId xmlns:p14="http://schemas.microsoft.com/office/powerpoint/2010/main" val="24223626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defTabSz="1218870">
              <a:defRPr/>
            </a:pPr>
            <a:endParaRPr lang="en-US" dirty="0"/>
          </a:p>
        </p:txBody>
      </p:sp>
      <p:sp>
        <p:nvSpPr>
          <p:cNvPr id="4" name="Date Placeholder 3"/>
          <p:cNvSpPr>
            <a:spLocks noGrp="1"/>
          </p:cNvSpPr>
          <p:nvPr>
            <p:ph type="dt" idx="10"/>
          </p:nvPr>
        </p:nvSpPr>
        <p:spPr/>
        <p:txBody>
          <a:bodyPr/>
          <a:lstStyle/>
          <a:p>
            <a:fld id="{13B44E78-9AD1-43F3-B2A8-41885E411DC4}" type="datetime1">
              <a:rPr lang="en-US" smtClean="0"/>
              <a:t>12/6/2012</a:t>
            </a:fld>
            <a:endParaRPr lang="en-US" dirty="0"/>
          </a:p>
        </p:txBody>
      </p:sp>
      <p:sp>
        <p:nvSpPr>
          <p:cNvPr id="5" name="Slide Number Placeholder 4"/>
          <p:cNvSpPr>
            <a:spLocks noGrp="1"/>
          </p:cNvSpPr>
          <p:nvPr>
            <p:ph type="sldNum" sz="quarter" idx="11"/>
          </p:nvPr>
        </p:nvSpPr>
        <p:spPr/>
        <p:txBody>
          <a:bodyPr/>
          <a:lstStyle/>
          <a:p>
            <a:fld id="{8B263312-38AA-4E1E-B2B5-0F8F122B24FE}" type="slidenum">
              <a:rPr lang="en-US" smtClean="0"/>
              <a:pPr/>
              <a:t>26</a:t>
            </a:fld>
            <a:endParaRPr lang="en-US" dirty="0"/>
          </a:p>
        </p:txBody>
      </p:sp>
      <p:sp>
        <p:nvSpPr>
          <p:cNvPr id="6" name="Header Placeholder 5"/>
          <p:cNvSpPr>
            <a:spLocks noGrp="1"/>
          </p:cNvSpPr>
          <p:nvPr>
            <p:ph type="hdr" sz="quarter" idx="12"/>
          </p:nvPr>
        </p:nvSpPr>
        <p:spPr/>
        <p:txBody>
          <a:bodyPr/>
          <a:lstStyle/>
          <a:p>
            <a:endParaRPr lang="en-US" dirty="0">
              <a:latin typeface="Segoe UI" pitchFamily="34" charset="0"/>
            </a:endParaRPr>
          </a:p>
        </p:txBody>
      </p:sp>
      <p:sp>
        <p:nvSpPr>
          <p:cNvPr id="7" name="Footer Placeholder 6"/>
          <p:cNvSpPr>
            <a:spLocks noGrp="1"/>
          </p:cNvSpPr>
          <p:nvPr>
            <p:ph type="ftr" sz="quarter" idx="13"/>
          </p:nvPr>
        </p:nvSpPr>
        <p:spPr/>
        <p:txBody>
          <a:bodyPr/>
          <a:lstStyle/>
          <a:p>
            <a:r>
              <a:rPr lang="en-US" sz="500" dirty="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a:solidFill>
                  <a:srgbClr val="000000"/>
                </a:solidFill>
                <a:latin typeface="Segoe UI" pitchFamily="34" charset="0"/>
              </a:rPr>
            </a:br>
            <a:r>
              <a:rPr lang="en-US" sz="500" dirty="0">
                <a:solidFill>
                  <a:srgbClr val="000000"/>
                </a:solidFill>
                <a:latin typeface="Segoe UI" pitchFamily="34" charset="0"/>
              </a:rPr>
              <a:t>MICROSOFT MAKES NO WARRANTIES, EXPRESS, IMPLIED OR STATUTORY, AS TO THE INFORMATION IN THIS PRESENTATION.</a:t>
            </a:r>
          </a:p>
        </p:txBody>
      </p:sp>
    </p:spTree>
    <p:extLst>
      <p:ext uri="{BB962C8B-B14F-4D97-AF65-F5344CB8AC3E}">
        <p14:creationId xmlns:p14="http://schemas.microsoft.com/office/powerpoint/2010/main" val="16553433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3950" cy="3489325"/>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D12675F0-B1E5-446A-9F86-8AEC9B13B278}" type="datetime1">
              <a:rPr lang="en-US" smtClean="0"/>
              <a:pPr/>
              <a:t>12/6/2012</a:t>
            </a:fld>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E4ED4314-266A-4E1A-A14B-80BE5EF4B635}" type="slidenum">
              <a:rPr lang="en-US" smtClean="0"/>
              <a:pPr/>
              <a:t>4</a:t>
            </a:fld>
            <a:endParaRPr lang="en-US" dirty="0"/>
          </a:p>
        </p:txBody>
      </p:sp>
    </p:spTree>
    <p:extLst>
      <p:ext uri="{BB962C8B-B14F-4D97-AF65-F5344CB8AC3E}">
        <p14:creationId xmlns:p14="http://schemas.microsoft.com/office/powerpoint/2010/main" val="41076847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defTabSz="1218870">
              <a:defRPr/>
            </a:pPr>
            <a:endParaRPr lang="en-US" dirty="0"/>
          </a:p>
        </p:txBody>
      </p:sp>
      <p:sp>
        <p:nvSpPr>
          <p:cNvPr id="4" name="Date Placeholder 3"/>
          <p:cNvSpPr>
            <a:spLocks noGrp="1"/>
          </p:cNvSpPr>
          <p:nvPr>
            <p:ph type="dt" idx="10"/>
          </p:nvPr>
        </p:nvSpPr>
        <p:spPr/>
        <p:txBody>
          <a:bodyPr/>
          <a:lstStyle/>
          <a:p>
            <a:fld id="{13B44E78-9AD1-43F3-B2A8-41885E411DC4}" type="datetime1">
              <a:rPr lang="en-US" smtClean="0"/>
              <a:t>12/6/2012</a:t>
            </a:fld>
            <a:endParaRPr lang="en-US" dirty="0"/>
          </a:p>
        </p:txBody>
      </p:sp>
      <p:sp>
        <p:nvSpPr>
          <p:cNvPr id="5" name="Slide Number Placeholder 4"/>
          <p:cNvSpPr>
            <a:spLocks noGrp="1"/>
          </p:cNvSpPr>
          <p:nvPr>
            <p:ph type="sldNum" sz="quarter" idx="11"/>
          </p:nvPr>
        </p:nvSpPr>
        <p:spPr/>
        <p:txBody>
          <a:bodyPr/>
          <a:lstStyle/>
          <a:p>
            <a:fld id="{8B263312-38AA-4E1E-B2B5-0F8F122B24FE}" type="slidenum">
              <a:rPr lang="en-US" smtClean="0"/>
              <a:pPr/>
              <a:t>27</a:t>
            </a:fld>
            <a:endParaRPr lang="en-US" dirty="0"/>
          </a:p>
        </p:txBody>
      </p:sp>
      <p:sp>
        <p:nvSpPr>
          <p:cNvPr id="6" name="Header Placeholder 5"/>
          <p:cNvSpPr>
            <a:spLocks noGrp="1"/>
          </p:cNvSpPr>
          <p:nvPr>
            <p:ph type="hdr" sz="quarter" idx="12"/>
          </p:nvPr>
        </p:nvSpPr>
        <p:spPr/>
        <p:txBody>
          <a:bodyPr/>
          <a:lstStyle/>
          <a:p>
            <a:endParaRPr lang="en-US" dirty="0">
              <a:latin typeface="Segoe UI" pitchFamily="34" charset="0"/>
            </a:endParaRPr>
          </a:p>
        </p:txBody>
      </p:sp>
      <p:sp>
        <p:nvSpPr>
          <p:cNvPr id="7" name="Footer Placeholder 6"/>
          <p:cNvSpPr>
            <a:spLocks noGrp="1"/>
          </p:cNvSpPr>
          <p:nvPr>
            <p:ph type="ftr" sz="quarter" idx="13"/>
          </p:nvPr>
        </p:nvSpPr>
        <p:spPr/>
        <p:txBody>
          <a:bodyPr/>
          <a:lstStyle/>
          <a:p>
            <a:r>
              <a:rPr lang="en-US" sz="500" dirty="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a:solidFill>
                  <a:srgbClr val="000000"/>
                </a:solidFill>
                <a:latin typeface="Segoe UI" pitchFamily="34" charset="0"/>
              </a:rPr>
            </a:br>
            <a:r>
              <a:rPr lang="en-US" sz="500" dirty="0">
                <a:solidFill>
                  <a:srgbClr val="000000"/>
                </a:solidFill>
                <a:latin typeface="Segoe UI" pitchFamily="34" charset="0"/>
              </a:rPr>
              <a:t>MICROSOFT MAKES NO WARRANTIES, EXPRESS, IMPLIED OR STATUTORY, AS TO THE INFORMATION IN THIS PRESENTATION.</a:t>
            </a:r>
          </a:p>
        </p:txBody>
      </p:sp>
    </p:spTree>
    <p:extLst>
      <p:ext uri="{BB962C8B-B14F-4D97-AF65-F5344CB8AC3E}">
        <p14:creationId xmlns:p14="http://schemas.microsoft.com/office/powerpoint/2010/main" val="15514474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err="1" smtClean="0"/>
              <a:t>TechReady</a:t>
            </a:r>
            <a:r>
              <a:rPr lang="en-US" dirty="0" smtClean="0"/>
              <a:t> 14</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12/6/2012 6:37 PM</a:t>
            </a:fld>
            <a:endParaRPr lang="en-US"/>
          </a:p>
        </p:txBody>
      </p:sp>
      <p:sp>
        <p:nvSpPr>
          <p:cNvPr id="7" name="Slide Number Placeholder 6"/>
          <p:cNvSpPr>
            <a:spLocks noGrp="1"/>
          </p:cNvSpPr>
          <p:nvPr>
            <p:ph type="sldNum" sz="quarter" idx="13"/>
          </p:nvPr>
        </p:nvSpPr>
        <p:spPr/>
        <p:txBody>
          <a:bodyPr/>
          <a:lstStyle/>
          <a:p>
            <a:fld id="{EC87E0CF-87F6-4B58-B8B8-DCAB2DAAF3CA}" type="slidenum">
              <a:rPr lang="en-US" smtClean="0"/>
              <a:pPr/>
              <a:t>30</a:t>
            </a:fld>
            <a:endParaRPr lang="en-US" dirty="0"/>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pitchFamily="34" charset="0"/>
              </a:rPr>
              <a:t>© 2012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pitchFamily="34" charset="0"/>
              </a:rPr>
            </a:br>
            <a:r>
              <a:rPr lang="en-US" sz="500" dirty="0" smtClean="0">
                <a:solidFill>
                  <a:srgbClr val="000000"/>
                </a:solidFill>
                <a:latin typeface="Segoe" pitchFamily="34" charset="0"/>
              </a:rPr>
              <a:t>MICROSOFT MAKES NO WARRANTIES, EXPRESS, IMPLIED OR STATUTORY, AS TO THE INFORMATION IN THIS PRESENTATION.</a:t>
            </a:r>
          </a:p>
        </p:txBody>
      </p:sp>
    </p:spTree>
    <p:extLst>
      <p:ext uri="{BB962C8B-B14F-4D97-AF65-F5344CB8AC3E}">
        <p14:creationId xmlns:p14="http://schemas.microsoft.com/office/powerpoint/2010/main" val="10388101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2F0EF5-4770-4EDF-BDEA-504E8036E44D}" type="slidenum">
              <a:rPr lang="en-US" smtClean="0"/>
              <a:t>31</a:t>
            </a:fld>
            <a:endParaRPr lang="en-US" dirty="0"/>
          </a:p>
        </p:txBody>
      </p:sp>
    </p:spTree>
    <p:extLst>
      <p:ext uri="{BB962C8B-B14F-4D97-AF65-F5344CB8AC3E}">
        <p14:creationId xmlns:p14="http://schemas.microsoft.com/office/powerpoint/2010/main" val="20712238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dirty="0" err="1" smtClean="0"/>
              <a:t>TechReady</a:t>
            </a:r>
            <a:r>
              <a:rPr lang="en-US" dirty="0" smtClean="0"/>
              <a:t> 14</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12/6/2012 6:37 PM</a:t>
            </a:fld>
            <a:endParaRPr lang="en-US"/>
          </a:p>
        </p:txBody>
      </p:sp>
      <p:sp>
        <p:nvSpPr>
          <p:cNvPr id="7" name="Slide Number Placeholder 6"/>
          <p:cNvSpPr>
            <a:spLocks noGrp="1"/>
          </p:cNvSpPr>
          <p:nvPr>
            <p:ph type="sldNum" sz="quarter" idx="13"/>
          </p:nvPr>
        </p:nvSpPr>
        <p:spPr/>
        <p:txBody>
          <a:bodyPr/>
          <a:lstStyle/>
          <a:p>
            <a:fld id="{EC87E0CF-87F6-4B58-B8B8-DCAB2DAAF3CA}" type="slidenum">
              <a:rPr lang="en-US" smtClean="0"/>
              <a:pPr/>
              <a:t>38</a:t>
            </a:fld>
            <a:endParaRPr lang="en-US" dirty="0"/>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pitchFamily="34" charset="0"/>
              </a:rPr>
              <a:t>© 2012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pitchFamily="34" charset="0"/>
              </a:rPr>
            </a:br>
            <a:r>
              <a:rPr lang="en-US" sz="500" dirty="0" smtClean="0">
                <a:solidFill>
                  <a:srgbClr val="000000"/>
                </a:solidFill>
                <a:latin typeface="Segoe" pitchFamily="34" charset="0"/>
              </a:rPr>
              <a:t>MICROSOFT MAKES NO WARRANTIES, EXPRESS, IMPLIED OR STATUTORY, AS TO THE INFORMATION IN THIS PRESENTATION.</a:t>
            </a:r>
          </a:p>
        </p:txBody>
      </p:sp>
    </p:spTree>
    <p:extLst>
      <p:ext uri="{BB962C8B-B14F-4D97-AF65-F5344CB8AC3E}">
        <p14:creationId xmlns:p14="http://schemas.microsoft.com/office/powerpoint/2010/main" val="26794437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2F0EF5-4770-4EDF-BDEA-504E8036E44D}" type="slidenum">
              <a:rPr lang="en-US" smtClean="0"/>
              <a:t>5</a:t>
            </a:fld>
            <a:endParaRPr lang="en-US" dirty="0"/>
          </a:p>
        </p:txBody>
      </p:sp>
    </p:spTree>
    <p:extLst>
      <p:ext uri="{BB962C8B-B14F-4D97-AF65-F5344CB8AC3E}">
        <p14:creationId xmlns:p14="http://schemas.microsoft.com/office/powerpoint/2010/main" val="27939263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2F0EF5-4770-4EDF-BDEA-504E8036E44D}" type="slidenum">
              <a:rPr lang="en-US" smtClean="0"/>
              <a:t>6</a:t>
            </a:fld>
            <a:endParaRPr lang="en-US" dirty="0"/>
          </a:p>
        </p:txBody>
      </p:sp>
    </p:spTree>
    <p:extLst>
      <p:ext uri="{BB962C8B-B14F-4D97-AF65-F5344CB8AC3E}">
        <p14:creationId xmlns:p14="http://schemas.microsoft.com/office/powerpoint/2010/main" val="6836601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67CA71D9-228E-44DB-BA1B-ED03B200EC17}" type="datetime1">
              <a:rPr lang="en-US" smtClean="0"/>
              <a:t>12/6/2012</a:t>
            </a:fld>
            <a:endParaRPr lang="en-US" dirty="0"/>
          </a:p>
        </p:txBody>
      </p:sp>
      <p:sp>
        <p:nvSpPr>
          <p:cNvPr id="5" name="Slide Number Placeholder 4"/>
          <p:cNvSpPr>
            <a:spLocks noGrp="1"/>
          </p:cNvSpPr>
          <p:nvPr>
            <p:ph type="sldNum" sz="quarter" idx="11"/>
          </p:nvPr>
        </p:nvSpPr>
        <p:spPr/>
        <p:txBody>
          <a:bodyPr/>
          <a:lstStyle/>
          <a:p>
            <a:fld id="{8B263312-38AA-4E1E-B2B5-0F8F122B24FE}" type="slidenum">
              <a:rPr lang="en-US" smtClean="0"/>
              <a:pPr/>
              <a:t>7</a:t>
            </a:fld>
            <a:endParaRPr lang="en-US" dirty="0"/>
          </a:p>
        </p:txBody>
      </p:sp>
      <p:sp>
        <p:nvSpPr>
          <p:cNvPr id="6" name="Header Placeholder 5"/>
          <p:cNvSpPr>
            <a:spLocks noGrp="1"/>
          </p:cNvSpPr>
          <p:nvPr>
            <p:ph type="hdr" sz="quarter" idx="12"/>
          </p:nvPr>
        </p:nvSpPr>
        <p:spPr/>
        <p:txBody>
          <a:bodyPr/>
          <a:lstStyle/>
          <a:p>
            <a:endParaRPr lang="en-US" dirty="0">
              <a:latin typeface="Segoe UI" pitchFamily="34" charset="0"/>
            </a:endParaRPr>
          </a:p>
        </p:txBody>
      </p:sp>
      <p:sp>
        <p:nvSpPr>
          <p:cNvPr id="7" name="Footer Placeholder 6"/>
          <p:cNvSpPr>
            <a:spLocks noGrp="1"/>
          </p:cNvSpPr>
          <p:nvPr>
            <p:ph type="ftr" sz="quarter" idx="13"/>
          </p:nvPr>
        </p:nvSpPr>
        <p:spPr/>
        <p:txBody>
          <a:bodyPr/>
          <a:lstStyle/>
          <a:p>
            <a:r>
              <a:rPr lang="en-US" sz="50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a:solidFill>
                  <a:srgbClr val="000000"/>
                </a:solidFill>
                <a:latin typeface="Segoe UI" pitchFamily="34" charset="0"/>
              </a:rPr>
            </a:br>
            <a:r>
              <a:rPr lang="en-US" sz="500">
                <a:solidFill>
                  <a:srgbClr val="000000"/>
                </a:solidFill>
                <a:latin typeface="Segoe UI" pitchFamily="34" charset="0"/>
              </a:rPr>
              <a:t>MICROSOFT MAKES NO WARRANTIES, EXPRESS, IMPLIED OR STATUTORY, AS TO THE INFORMATION IN THIS PRESENTATION.</a:t>
            </a:r>
            <a:endParaRPr lang="en-US" sz="500" dirty="0">
              <a:solidFill>
                <a:srgbClr val="000000"/>
              </a:solidFill>
              <a:latin typeface="Segoe UI" pitchFamily="34" charset="0"/>
            </a:endParaRPr>
          </a:p>
        </p:txBody>
      </p:sp>
    </p:spTree>
    <p:extLst>
      <p:ext uri="{BB962C8B-B14F-4D97-AF65-F5344CB8AC3E}">
        <p14:creationId xmlns:p14="http://schemas.microsoft.com/office/powerpoint/2010/main" val="38332110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2F0EF5-4770-4EDF-BDEA-504E8036E44D}" type="slidenum">
              <a:rPr lang="en-US" smtClean="0"/>
              <a:t>8</a:t>
            </a:fld>
            <a:endParaRPr lang="en-US" dirty="0"/>
          </a:p>
        </p:txBody>
      </p:sp>
    </p:spTree>
    <p:extLst>
      <p:ext uri="{BB962C8B-B14F-4D97-AF65-F5344CB8AC3E}">
        <p14:creationId xmlns:p14="http://schemas.microsoft.com/office/powerpoint/2010/main" val="12628580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extLst>
      <p:ext uri="{BB962C8B-B14F-4D97-AF65-F5344CB8AC3E}">
        <p14:creationId xmlns:p14="http://schemas.microsoft.com/office/powerpoint/2010/main" val="30841203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defTabSz="1218870">
              <a:defRPr/>
            </a:pPr>
            <a:endParaRPr lang="en-US" dirty="0"/>
          </a:p>
        </p:txBody>
      </p:sp>
      <p:sp>
        <p:nvSpPr>
          <p:cNvPr id="4" name="Date Placeholder 3"/>
          <p:cNvSpPr>
            <a:spLocks noGrp="1"/>
          </p:cNvSpPr>
          <p:nvPr>
            <p:ph type="dt" idx="10"/>
          </p:nvPr>
        </p:nvSpPr>
        <p:spPr/>
        <p:txBody>
          <a:bodyPr/>
          <a:lstStyle/>
          <a:p>
            <a:fld id="{13B44E78-9AD1-43F3-B2A8-41885E411DC4}" type="datetime1">
              <a:rPr lang="en-US" smtClean="0"/>
              <a:t>12/6/2012</a:t>
            </a:fld>
            <a:endParaRPr lang="en-US" dirty="0"/>
          </a:p>
        </p:txBody>
      </p:sp>
      <p:sp>
        <p:nvSpPr>
          <p:cNvPr id="5" name="Slide Number Placeholder 4"/>
          <p:cNvSpPr>
            <a:spLocks noGrp="1"/>
          </p:cNvSpPr>
          <p:nvPr>
            <p:ph type="sldNum" sz="quarter" idx="11"/>
          </p:nvPr>
        </p:nvSpPr>
        <p:spPr/>
        <p:txBody>
          <a:bodyPr/>
          <a:lstStyle/>
          <a:p>
            <a:fld id="{8B263312-38AA-4E1E-B2B5-0F8F122B24FE}" type="slidenum">
              <a:rPr lang="en-US" smtClean="0"/>
              <a:pPr/>
              <a:t>11</a:t>
            </a:fld>
            <a:endParaRPr lang="en-US" dirty="0"/>
          </a:p>
        </p:txBody>
      </p:sp>
      <p:sp>
        <p:nvSpPr>
          <p:cNvPr id="6" name="Header Placeholder 5"/>
          <p:cNvSpPr>
            <a:spLocks noGrp="1"/>
          </p:cNvSpPr>
          <p:nvPr>
            <p:ph type="hdr" sz="quarter" idx="12"/>
          </p:nvPr>
        </p:nvSpPr>
        <p:spPr/>
        <p:txBody>
          <a:bodyPr/>
          <a:lstStyle/>
          <a:p>
            <a:endParaRPr lang="en-US" dirty="0">
              <a:latin typeface="Segoe UI" pitchFamily="34" charset="0"/>
            </a:endParaRPr>
          </a:p>
        </p:txBody>
      </p:sp>
      <p:sp>
        <p:nvSpPr>
          <p:cNvPr id="7" name="Footer Placeholder 6"/>
          <p:cNvSpPr>
            <a:spLocks noGrp="1"/>
          </p:cNvSpPr>
          <p:nvPr>
            <p:ph type="ftr" sz="quarter" idx="13"/>
          </p:nvPr>
        </p:nvSpPr>
        <p:spPr/>
        <p:txBody>
          <a:bodyPr/>
          <a:lstStyle/>
          <a:p>
            <a:r>
              <a:rPr lang="en-US" sz="500" dirty="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a:solidFill>
                  <a:srgbClr val="000000"/>
                </a:solidFill>
                <a:latin typeface="Segoe UI" pitchFamily="34" charset="0"/>
              </a:rPr>
            </a:br>
            <a:r>
              <a:rPr lang="en-US" sz="500" dirty="0">
                <a:solidFill>
                  <a:srgbClr val="000000"/>
                </a:solidFill>
                <a:latin typeface="Segoe UI" pitchFamily="34" charset="0"/>
              </a:rPr>
              <a:t>MICROSOFT MAKES NO WARRANTIES, EXPRESS, IMPLIED OR STATUTORY, AS TO THE INFORMATION IN THIS PRESENTATION.</a:t>
            </a:r>
          </a:p>
        </p:txBody>
      </p:sp>
    </p:spTree>
    <p:extLst>
      <p:ext uri="{BB962C8B-B14F-4D97-AF65-F5344CB8AC3E}">
        <p14:creationId xmlns:p14="http://schemas.microsoft.com/office/powerpoint/2010/main" val="6600967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2F0EF5-4770-4EDF-BDEA-504E8036E44D}" type="slidenum">
              <a:rPr lang="en-US" smtClean="0"/>
              <a:t>12</a:t>
            </a:fld>
            <a:endParaRPr lang="en-US" dirty="0"/>
          </a:p>
        </p:txBody>
      </p:sp>
    </p:spTree>
    <p:extLst>
      <p:ext uri="{BB962C8B-B14F-4D97-AF65-F5344CB8AC3E}">
        <p14:creationId xmlns:p14="http://schemas.microsoft.com/office/powerpoint/2010/main" val="33962507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ounded Rectangle 6"/>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846638" y="3954462"/>
            <a:ext cx="7315200" cy="1371580"/>
          </a:xfrm>
          <a:noFill/>
        </p:spPr>
        <p:txBody>
          <a:bodyPr lIns="146304" tIns="91440" rIns="146304" bIns="91440" anchor="t" anchorCtr="0"/>
          <a:lstStyle>
            <a:lvl1pPr>
              <a:defRPr sz="5200" spc="-100" baseline="0">
                <a:gradFill>
                  <a:gsLst>
                    <a:gs pos="5833">
                      <a:schemeClr val="tx1"/>
                    </a:gs>
                    <a:gs pos="18000">
                      <a:schemeClr val="tx1"/>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4846637" y="5326042"/>
            <a:ext cx="7315201" cy="1372151"/>
          </a:xfrm>
          <a:noFill/>
        </p:spPr>
        <p:txBody>
          <a:bodyPr lIns="146304" tIns="109728" rIns="146304" bIns="109728">
            <a:noAutofit/>
          </a:bodyPr>
          <a:lstStyle>
            <a:lvl1pPr marL="0" indent="0">
              <a:spcBef>
                <a:spcPts val="0"/>
              </a:spcBef>
              <a:buNone/>
              <a:defRPr sz="3200" spc="0" baseline="0">
                <a:gradFill>
                  <a:gsLst>
                    <a:gs pos="2917">
                      <a:schemeClr val="tx1"/>
                    </a:gs>
                    <a:gs pos="30000">
                      <a:schemeClr val="tx1"/>
                    </a:gs>
                  </a:gsLst>
                  <a:lin ang="5400000" scaled="0"/>
                </a:gradFill>
                <a:latin typeface="+mj-lt"/>
              </a:defRPr>
            </a:lvl1pPr>
          </a:lstStyle>
          <a:p>
            <a:pPr lvl="0"/>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552585"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12447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5" name="Group 4"/>
          <p:cNvGrpSpPr/>
          <p:nvPr userDrawn="1"/>
        </p:nvGrpSpPr>
        <p:grpSpPr>
          <a:xfrm>
            <a:off x="274638" y="5600359"/>
            <a:ext cx="2194608" cy="1097304"/>
            <a:chOff x="274638" y="5600359"/>
            <a:chExt cx="2194608" cy="1097304"/>
          </a:xfrm>
        </p:grpSpPr>
        <p:sp>
          <p:nvSpPr>
            <p:cNvPr id="8" name="Rounded Rectangle 7"/>
            <p:cNvSpPr/>
            <p:nvPr userDrawn="1"/>
          </p:nvSpPr>
          <p:spPr bwMode="auto">
            <a:xfrm>
              <a:off x="274638" y="5600359"/>
              <a:ext cx="2194608" cy="1097304"/>
            </a:xfrm>
            <a:prstGeom prst="roundRect">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912738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1_Title and Conten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430855" y="1222426"/>
            <a:ext cx="11629836" cy="1787669"/>
          </a:xfrm>
        </p:spPr>
        <p:txBody>
          <a:bodyPr/>
          <a:lstStyle>
            <a:lvl1pPr marL="0" indent="0" algn="l">
              <a:lnSpc>
                <a:spcPts val="2549"/>
              </a:lnSpc>
              <a:spcBef>
                <a:spcPts val="0"/>
              </a:spcBef>
              <a:buNone/>
              <a:defRPr>
                <a:solidFill>
                  <a:schemeClr val="tx2"/>
                </a:solidFill>
              </a:defRPr>
            </a:lvl1pPr>
            <a:lvl2pPr marL="0" indent="0" algn="l">
              <a:lnSpc>
                <a:spcPts val="2549"/>
              </a:lnSpc>
              <a:spcBef>
                <a:spcPts val="0"/>
              </a:spcBef>
              <a:buNone/>
              <a:defRPr>
                <a:solidFill>
                  <a:schemeClr val="tx2"/>
                </a:solidFill>
              </a:defRPr>
            </a:lvl2pPr>
            <a:lvl3pPr marL="0" indent="0" algn="l">
              <a:lnSpc>
                <a:spcPts val="2549"/>
              </a:lnSpc>
              <a:spcBef>
                <a:spcPts val="0"/>
              </a:spcBef>
              <a:buNone/>
              <a:defRPr>
                <a:solidFill>
                  <a:schemeClr val="tx2"/>
                </a:solidFill>
              </a:defRPr>
            </a:lvl3pPr>
            <a:lvl4pPr marL="0" indent="0" algn="l">
              <a:lnSpc>
                <a:spcPts val="2549"/>
              </a:lnSpc>
              <a:spcBef>
                <a:spcPts val="0"/>
              </a:spcBef>
              <a:buNone/>
              <a:defRPr>
                <a:solidFill>
                  <a:schemeClr val="tx2"/>
                </a:solidFill>
              </a:defRPr>
            </a:lvl4pPr>
            <a:lvl5pPr marL="0" indent="0" algn="l">
              <a:lnSpc>
                <a:spcPts val="2549"/>
              </a:lnSpc>
              <a:spcBef>
                <a:spcPts val="0"/>
              </a:spcBef>
              <a:buNone/>
              <a:defRPr>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1"/>
          <p:cNvSpPr>
            <a:spLocks noGrp="1"/>
          </p:cNvSpPr>
          <p:nvPr>
            <p:ph type="title"/>
          </p:nvPr>
        </p:nvSpPr>
        <p:spPr>
          <a:xfrm>
            <a:off x="430854" y="445105"/>
            <a:ext cx="11629838" cy="494398"/>
          </a:xfrm>
        </p:spPr>
        <p:txBody>
          <a:bodyPr/>
          <a:lstStyle>
            <a:lvl1pPr algn="l" defTabSz="932453" rtl="0" eaLnBrk="1" latinLnBrk="0" hangingPunct="1">
              <a:lnSpc>
                <a:spcPct val="90000"/>
              </a:lnSpc>
              <a:spcBef>
                <a:spcPct val="0"/>
              </a:spcBef>
              <a:buNone/>
              <a:defRPr lang="en-US" sz="3570" b="0" kern="1200" cap="none" spc="0" baseline="0" dirty="0">
                <a:ln w="3175">
                  <a:noFill/>
                </a:ln>
                <a:solidFill>
                  <a:schemeClr val="tx2">
                    <a:alpha val="99000"/>
                  </a:schemeClr>
                </a:solidFill>
                <a:effectLst/>
                <a:latin typeface="Segoe UI Light" pitchFamily="34" charset="0"/>
                <a:ea typeface="+mn-ea"/>
                <a:cs typeface="Arial"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4061901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29660" y="233151"/>
            <a:ext cx="11375536" cy="621530"/>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29660" y="1476622"/>
            <a:ext cx="11375536" cy="209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27319067"/>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29661" y="233152"/>
            <a:ext cx="11375536" cy="772204"/>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29661" y="1476625"/>
            <a:ext cx="11375536" cy="209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30253199"/>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97465452"/>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00084325"/>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7079026"/>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60288532"/>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5326043"/>
            <a:ext cx="8230899" cy="1372414"/>
          </a:xfrm>
          <a:noFill/>
        </p:spPr>
        <p:txBody>
          <a:bodyPr lIns="182880" tIns="146304" rIns="182880" bIns="146304">
            <a:no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51143400"/>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39758282"/>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652108"/>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7764875"/>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73291353"/>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630601"/>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758089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Vide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image" Target="../media/image6.png"/><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66" r:id="rId1"/>
    <p:sldLayoutId id="2147484163" r:id="rId2"/>
    <p:sldLayoutId id="2147484105" r:id="rId3"/>
    <p:sldLayoutId id="2147484182" r:id="rId4"/>
    <p:sldLayoutId id="2147484130" r:id="rId5"/>
    <p:sldLayoutId id="2147484101" r:id="rId6"/>
    <p:sldLayoutId id="2147484102" r:id="rId7"/>
    <p:sldLayoutId id="2147484087" r:id="rId8"/>
    <p:sldLayoutId id="2147484098" r:id="rId9"/>
    <p:sldLayoutId id="2147484086" r:id="rId10"/>
    <p:sldLayoutId id="2147484107" r:id="rId11"/>
    <p:sldLayoutId id="2147484099"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 id="2147484205" r:id="rId23"/>
    <p:sldLayoutId id="2147484206" r:id="rId24"/>
    <p:sldLayoutId id="2147484207" r:id="rId25"/>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3">
            <a:extLst>
              <a:ext uri="{28A0092B-C50C-407E-A947-70E740481C1C}">
                <a14:useLocalDpi xmlns:a14="http://schemas.microsoft.com/office/drawing/2010/main" val="0"/>
              </a:ext>
            </a:extLst>
          </a:blip>
          <a:stretch>
            <a:fillRect/>
          </a:stretch>
        </p:blipFill>
        <p:spPr bwMode="auto">
          <a:xfrm>
            <a:off x="317" y="-318"/>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71740285"/>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4" r:id="rId11"/>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24.xml"/><Relationship Id="rId6" Type="http://schemas.openxmlformats.org/officeDocument/2006/relationships/image" Target="../media/image22.png"/><Relationship Id="rId5" Type="http://schemas.microsoft.com/office/2007/relationships/hdphoto" Target="../media/hdphoto5.wdp"/><Relationship Id="rId10" Type="http://schemas.microsoft.com/office/2007/relationships/hdphoto" Target="../media/hdphoto6.wdp"/><Relationship Id="rId4" Type="http://schemas.openxmlformats.org/officeDocument/2006/relationships/image" Target="../media/image21.png"/><Relationship Id="rId9" Type="http://schemas.openxmlformats.org/officeDocument/2006/relationships/image" Target="../media/image25.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4.xml"/><Relationship Id="rId1" Type="http://schemas.openxmlformats.org/officeDocument/2006/relationships/slideLayout" Target="../slideLayouts/slideLayout25.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16.xml"/><Relationship Id="rId6" Type="http://schemas.openxmlformats.org/officeDocument/2006/relationships/image" Target="../media/image32.png"/><Relationship Id="rId5" Type="http://schemas.microsoft.com/office/2007/relationships/hdphoto" Target="../media/hdphoto7.wdp"/><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6.xml"/><Relationship Id="rId6" Type="http://schemas.openxmlformats.org/officeDocument/2006/relationships/image" Target="../media/image9.png"/><Relationship Id="rId5" Type="http://schemas.openxmlformats.org/officeDocument/2006/relationships/image" Target="../media/image8.png"/><Relationship Id="rId4" Type="http://schemas.microsoft.com/office/2007/relationships/hdphoto" Target="../media/hdphoto1.wdp"/><Relationship Id="rId9" Type="http://schemas.microsoft.com/office/2007/relationships/hdphoto" Target="../media/hdphoto2.wdp"/></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16.xml"/><Relationship Id="rId4" Type="http://schemas.openxmlformats.org/officeDocument/2006/relationships/image" Target="../media/image34.png"/></Relationships>
</file>

<file path=ppt/slides/_rels/slide3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hyperlink" Target="http://www.gobalfoundationservices.com/" TargetMode="External"/><Relationship Id="rId2" Type="http://schemas.openxmlformats.org/officeDocument/2006/relationships/hyperlink" Target="http://trust.office365.com/" TargetMode="Externa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3.xml"/><Relationship Id="rId6" Type="http://schemas.openxmlformats.org/officeDocument/2006/relationships/image" Target="../media/image9.png"/><Relationship Id="rId5" Type="http://schemas.openxmlformats.org/officeDocument/2006/relationships/image" Target="../media/image8.png"/><Relationship Id="rId4" Type="http://schemas.microsoft.com/office/2007/relationships/hdphoto" Target="../media/hdphoto3.wdp"/></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6.xml"/><Relationship Id="rId4" Type="http://schemas.microsoft.com/office/2007/relationships/hdphoto" Target="../media/hdphoto4.wdp"/></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6.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16.xml"/><Relationship Id="rId4" Type="http://schemas.openxmlformats.org/officeDocument/2006/relationships/hyperlink" Target="http://trust.office365.com/"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833128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Content Placeholder 5"/>
          <p:cNvGraphicFramePr>
            <a:graphicFrameLocks noGrp="1"/>
          </p:cNvGraphicFramePr>
          <p:nvPr>
            <p:extLst/>
          </p:nvPr>
        </p:nvGraphicFramePr>
        <p:xfrm>
          <a:off x="700334" y="-1006050"/>
          <a:ext cx="11579825" cy="80767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a:xfrm>
            <a:off x="1453593" y="233152"/>
            <a:ext cx="9273846" cy="1525571"/>
          </a:xfrm>
        </p:spPr>
        <p:txBody>
          <a:bodyPr/>
          <a:lstStyle/>
          <a:p>
            <a:r>
              <a:rPr lang="en-US" dirty="0" smtClean="0"/>
              <a:t>What Do We Mean by “Privacy”?</a:t>
            </a:r>
            <a:endParaRPr lang="en-US" dirty="0"/>
          </a:p>
        </p:txBody>
      </p:sp>
      <p:grpSp>
        <p:nvGrpSpPr>
          <p:cNvPr id="21" name="Group 20"/>
          <p:cNvGrpSpPr/>
          <p:nvPr/>
        </p:nvGrpSpPr>
        <p:grpSpPr>
          <a:xfrm>
            <a:off x="1555220" y="1578464"/>
            <a:ext cx="8548864" cy="4431401"/>
            <a:chOff x="598800" y="2201868"/>
            <a:chExt cx="7063200" cy="2970497"/>
          </a:xfrm>
        </p:grpSpPr>
        <p:sp>
          <p:nvSpPr>
            <p:cNvPr id="23" name="TextBox 56"/>
            <p:cNvSpPr txBox="1"/>
            <p:nvPr/>
          </p:nvSpPr>
          <p:spPr>
            <a:xfrm>
              <a:off x="1465200" y="4724400"/>
              <a:ext cx="2438400" cy="27775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40" dirty="0">
                  <a:latin typeface="+mj-lt"/>
                  <a:cs typeface="Calibri" pitchFamily="34" charset="0"/>
                </a:rPr>
                <a:t>Repudiation</a:t>
              </a:r>
            </a:p>
          </p:txBody>
        </p:sp>
        <p:sp>
          <p:nvSpPr>
            <p:cNvPr id="24" name="TextBox 57"/>
            <p:cNvSpPr txBox="1"/>
            <p:nvPr/>
          </p:nvSpPr>
          <p:spPr>
            <a:xfrm>
              <a:off x="953978" y="2667000"/>
              <a:ext cx="3048000" cy="27775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40" dirty="0">
                  <a:latin typeface="+mj-lt"/>
                  <a:cs typeface="Calibri" pitchFamily="34" charset="0"/>
                </a:rPr>
                <a:t>Elevation of Privilege</a:t>
              </a:r>
            </a:p>
          </p:txBody>
        </p:sp>
        <p:sp>
          <p:nvSpPr>
            <p:cNvPr id="25" name="TextBox 58"/>
            <p:cNvSpPr txBox="1"/>
            <p:nvPr/>
          </p:nvSpPr>
          <p:spPr>
            <a:xfrm>
              <a:off x="2846182" y="3408653"/>
              <a:ext cx="2971800" cy="49238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40" dirty="0">
                  <a:latin typeface="+mj-lt"/>
                  <a:cs typeface="Calibri" pitchFamily="34" charset="0"/>
                </a:rPr>
                <a:t>Information </a:t>
              </a:r>
              <a:br>
                <a:rPr lang="en-US" sz="2040" dirty="0">
                  <a:latin typeface="+mj-lt"/>
                  <a:cs typeface="Calibri" pitchFamily="34" charset="0"/>
                </a:rPr>
              </a:br>
              <a:r>
                <a:rPr lang="en-US" sz="2040" dirty="0">
                  <a:latin typeface="+mj-lt"/>
                  <a:cs typeface="Calibri" pitchFamily="34" charset="0"/>
                </a:rPr>
                <a:t>Disclosure</a:t>
              </a:r>
            </a:p>
          </p:txBody>
        </p:sp>
        <p:sp>
          <p:nvSpPr>
            <p:cNvPr id="26" name="TextBox 59"/>
            <p:cNvSpPr txBox="1"/>
            <p:nvPr/>
          </p:nvSpPr>
          <p:spPr>
            <a:xfrm>
              <a:off x="598800" y="4278868"/>
              <a:ext cx="2362200" cy="27775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40" dirty="0">
                  <a:latin typeface="+mj-lt"/>
                  <a:cs typeface="Calibri" pitchFamily="34" charset="0"/>
                </a:rPr>
                <a:t>Tampering</a:t>
              </a:r>
            </a:p>
          </p:txBody>
        </p:sp>
        <p:sp>
          <p:nvSpPr>
            <p:cNvPr id="27" name="TextBox 60"/>
            <p:cNvSpPr txBox="1"/>
            <p:nvPr/>
          </p:nvSpPr>
          <p:spPr>
            <a:xfrm>
              <a:off x="2057400" y="3810000"/>
              <a:ext cx="1524000" cy="27775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40" dirty="0">
                  <a:latin typeface="+mj-lt"/>
                  <a:cs typeface="Calibri" pitchFamily="34" charset="0"/>
                </a:rPr>
                <a:t>Spoofing</a:t>
              </a:r>
            </a:p>
          </p:txBody>
        </p:sp>
        <p:sp>
          <p:nvSpPr>
            <p:cNvPr id="28" name="TextBox 61"/>
            <p:cNvSpPr txBox="1"/>
            <p:nvPr/>
          </p:nvSpPr>
          <p:spPr>
            <a:xfrm>
              <a:off x="1143000" y="3276600"/>
              <a:ext cx="1295400" cy="49238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40" dirty="0">
                  <a:latin typeface="+mj-lt"/>
                  <a:cs typeface="Calibri" pitchFamily="34" charset="0"/>
                </a:rPr>
                <a:t>Denial of </a:t>
              </a:r>
              <a:br>
                <a:rPr lang="en-US" sz="2040" dirty="0">
                  <a:latin typeface="+mj-lt"/>
                  <a:cs typeface="Calibri" pitchFamily="34" charset="0"/>
                </a:rPr>
              </a:br>
              <a:r>
                <a:rPr lang="en-US" sz="2040" dirty="0">
                  <a:latin typeface="+mj-lt"/>
                  <a:cs typeface="Calibri" pitchFamily="34" charset="0"/>
                </a:rPr>
                <a:t>Service</a:t>
              </a:r>
            </a:p>
          </p:txBody>
        </p:sp>
        <p:sp>
          <p:nvSpPr>
            <p:cNvPr id="29" name="TextBox 62"/>
            <p:cNvSpPr txBox="1"/>
            <p:nvPr/>
          </p:nvSpPr>
          <p:spPr>
            <a:xfrm>
              <a:off x="4175400" y="2602468"/>
              <a:ext cx="2514600" cy="27775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40" dirty="0">
                  <a:latin typeface="+mj-lt"/>
                  <a:cs typeface="Calibri" pitchFamily="34" charset="0"/>
                </a:rPr>
                <a:t>PII Controls</a:t>
              </a:r>
            </a:p>
          </p:txBody>
        </p:sp>
        <p:sp>
          <p:nvSpPr>
            <p:cNvPr id="30" name="TextBox 63"/>
            <p:cNvSpPr txBox="1"/>
            <p:nvPr/>
          </p:nvSpPr>
          <p:spPr>
            <a:xfrm>
              <a:off x="5604600" y="2808389"/>
              <a:ext cx="2057400" cy="49238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40" dirty="0">
                  <a:latin typeface="+mj-lt"/>
                  <a:cs typeface="Calibri" pitchFamily="34" charset="0"/>
                </a:rPr>
                <a:t>Notice and</a:t>
              </a:r>
              <a:br>
                <a:rPr lang="en-US" sz="2040" dirty="0">
                  <a:latin typeface="+mj-lt"/>
                  <a:cs typeface="Calibri" pitchFamily="34" charset="0"/>
                </a:rPr>
              </a:br>
              <a:r>
                <a:rPr lang="en-US" sz="2040" dirty="0">
                  <a:latin typeface="+mj-lt"/>
                  <a:cs typeface="Calibri" pitchFamily="34" charset="0"/>
                </a:rPr>
                <a:t> Consent</a:t>
              </a:r>
            </a:p>
          </p:txBody>
        </p:sp>
        <p:sp>
          <p:nvSpPr>
            <p:cNvPr id="31" name="TextBox 64"/>
            <p:cNvSpPr txBox="1"/>
            <p:nvPr/>
          </p:nvSpPr>
          <p:spPr>
            <a:xfrm>
              <a:off x="4756616" y="3263458"/>
              <a:ext cx="2199064" cy="49238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40" dirty="0">
                  <a:latin typeface="+mj-lt"/>
                  <a:cs typeface="Calibri" pitchFamily="34" charset="0"/>
                </a:rPr>
                <a:t>Breach</a:t>
              </a:r>
              <a:br>
                <a:rPr lang="en-US" sz="2040" dirty="0">
                  <a:latin typeface="+mj-lt"/>
                  <a:cs typeface="Calibri" pitchFamily="34" charset="0"/>
                </a:rPr>
              </a:br>
              <a:r>
                <a:rPr lang="en-US" sz="2040" dirty="0">
                  <a:latin typeface="+mj-lt"/>
                  <a:cs typeface="Calibri" pitchFamily="34" charset="0"/>
                </a:rPr>
                <a:t>Response</a:t>
              </a:r>
            </a:p>
          </p:txBody>
        </p:sp>
        <p:sp>
          <p:nvSpPr>
            <p:cNvPr id="32" name="TextBox 65"/>
            <p:cNvSpPr txBox="1"/>
            <p:nvPr/>
          </p:nvSpPr>
          <p:spPr>
            <a:xfrm>
              <a:off x="5147400" y="3988829"/>
              <a:ext cx="2514600" cy="49238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40" dirty="0">
                  <a:latin typeface="+mj-lt"/>
                  <a:cs typeface="Calibri" pitchFamily="34" charset="0"/>
                </a:rPr>
                <a:t>Data </a:t>
              </a:r>
              <a:br>
                <a:rPr lang="en-US" sz="2040" dirty="0">
                  <a:latin typeface="+mj-lt"/>
                  <a:cs typeface="Calibri" pitchFamily="34" charset="0"/>
                </a:rPr>
              </a:br>
              <a:r>
                <a:rPr lang="en-US" sz="2040" dirty="0">
                  <a:latin typeface="+mj-lt"/>
                  <a:cs typeface="Calibri" pitchFamily="34" charset="0"/>
                </a:rPr>
                <a:t>Minimization</a:t>
              </a:r>
            </a:p>
          </p:txBody>
        </p:sp>
        <p:sp>
          <p:nvSpPr>
            <p:cNvPr id="33" name="TextBox 66"/>
            <p:cNvSpPr txBox="1"/>
            <p:nvPr/>
          </p:nvSpPr>
          <p:spPr>
            <a:xfrm>
              <a:off x="4312658" y="4679985"/>
              <a:ext cx="2514600" cy="49238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40" dirty="0">
                  <a:latin typeface="+mj-lt"/>
                  <a:cs typeface="Calibri" pitchFamily="34" charset="0"/>
                </a:rPr>
                <a:t>Transnational </a:t>
              </a:r>
              <a:br>
                <a:rPr lang="en-US" sz="2040" dirty="0">
                  <a:latin typeface="+mj-lt"/>
                  <a:cs typeface="Calibri" pitchFamily="34" charset="0"/>
                </a:rPr>
              </a:br>
              <a:r>
                <a:rPr lang="en-US" sz="2040" dirty="0">
                  <a:latin typeface="+mj-lt"/>
                  <a:cs typeface="Calibri" pitchFamily="34" charset="0"/>
                </a:rPr>
                <a:t>Data Flows</a:t>
              </a:r>
            </a:p>
          </p:txBody>
        </p:sp>
        <p:sp>
          <p:nvSpPr>
            <p:cNvPr id="34" name="TextBox 67"/>
            <p:cNvSpPr txBox="1"/>
            <p:nvPr/>
          </p:nvSpPr>
          <p:spPr>
            <a:xfrm>
              <a:off x="4319699" y="2201868"/>
              <a:ext cx="2667000" cy="3635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856" b="1" dirty="0">
                  <a:latin typeface="+mj-lt"/>
                  <a:cs typeface="Calibri" pitchFamily="34" charset="0"/>
                </a:rPr>
                <a:t>PRIVACY</a:t>
              </a:r>
            </a:p>
          </p:txBody>
        </p:sp>
        <p:sp>
          <p:nvSpPr>
            <p:cNvPr id="35" name="TextBox 68"/>
            <p:cNvSpPr txBox="1"/>
            <p:nvPr/>
          </p:nvSpPr>
          <p:spPr>
            <a:xfrm>
              <a:off x="1891286" y="2261731"/>
              <a:ext cx="2362200" cy="3635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856" b="1" dirty="0">
                  <a:latin typeface="+mj-lt"/>
                  <a:cs typeface="Calibri" pitchFamily="34" charset="0"/>
                </a:rPr>
                <a:t>SECURITY</a:t>
              </a:r>
            </a:p>
          </p:txBody>
        </p:sp>
      </p:grpSp>
    </p:spTree>
    <p:extLst>
      <p:ext uri="{BB962C8B-B14F-4D97-AF65-F5344CB8AC3E}">
        <p14:creationId xmlns:p14="http://schemas.microsoft.com/office/powerpoint/2010/main" val="3676033173"/>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18"/>
          <p:cNvSpPr txBox="1">
            <a:spLocks/>
          </p:cNvSpPr>
          <p:nvPr/>
        </p:nvSpPr>
        <p:spPr>
          <a:xfrm>
            <a:off x="382628" y="5458038"/>
            <a:ext cx="11685585" cy="932603"/>
          </a:xfrm>
          <a:prstGeom prst="rect">
            <a:avLst/>
          </a:prstGeom>
          <a:solidFill>
            <a:srgbClr val="D9D9D9">
              <a:alpha val="50196"/>
            </a:srgb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130564" tIns="279781" rIns="130564" bIns="32640" numCol="1" rtlCol="0" anchor="t" anchorCtr="0" compatLnSpc="1">
            <a:prstTxWarp prst="textNoShape">
              <a:avLst/>
            </a:prstTxWarp>
          </a:bodyPr>
          <a:lstStyle>
            <a:defPPr>
              <a:defRPr lang="en-US"/>
            </a:defPPr>
            <a:lvl1pPr marL="225425" indent="-225425" defTabSz="1097418">
              <a:spcBef>
                <a:spcPct val="20000"/>
              </a:spcBef>
              <a:spcAft>
                <a:spcPts val="600"/>
              </a:spcAft>
              <a:buClr>
                <a:schemeClr val="tx1"/>
              </a:buClr>
              <a:buSzPct val="100000"/>
              <a:buFont typeface="Arial" pitchFamily="34" charset="0"/>
              <a:buChar char="•"/>
              <a:defRPr sz="1600">
                <a:solidFill>
                  <a:schemeClr val="tx1">
                    <a:alpha val="99000"/>
                  </a:schemeClr>
                </a:solidFill>
              </a:defRPr>
            </a:lvl1pPr>
            <a:lvl2pPr marL="463550" lvl="1" indent="-238125" defTabSz="1097418">
              <a:spcBef>
                <a:spcPts val="480"/>
              </a:spcBef>
              <a:spcAft>
                <a:spcPts val="600"/>
              </a:spcAft>
              <a:buClr>
                <a:schemeClr val="tx1"/>
              </a:buClr>
              <a:buSzPct val="100000"/>
              <a:buFont typeface="Arial" pitchFamily="34" charset="0"/>
              <a:buChar char="•"/>
              <a:defRPr sz="1600">
                <a:solidFill>
                  <a:schemeClr val="tx1">
                    <a:alpha val="99000"/>
                  </a:schemeClr>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238007" lvl="1" indent="-238007" defTabSz="932597">
              <a:spcBef>
                <a:spcPts val="0"/>
              </a:spcBef>
              <a:spcAft>
                <a:spcPts val="306"/>
              </a:spcAft>
              <a:buClr>
                <a:schemeClr val="accent6"/>
              </a:buClr>
            </a:pPr>
            <a:r>
              <a:rPr lang="en-US" sz="1632" kern="1600" dirty="0">
                <a:solidFill>
                  <a:schemeClr val="tx1">
                    <a:lumMod val="75000"/>
                    <a:lumOff val="25000"/>
                  </a:schemeClr>
                </a:solidFill>
                <a:latin typeface="Segoe UI" pitchFamily="34" charset="0"/>
                <a:cs typeface="Segoe UI" pitchFamily="34" charset="0"/>
              </a:rPr>
              <a:t>Choices to keep Office 365 Customer Data separate from consumer services.</a:t>
            </a:r>
          </a:p>
        </p:txBody>
      </p:sp>
      <p:sp>
        <p:nvSpPr>
          <p:cNvPr id="17" name="Content Placeholder 18"/>
          <p:cNvSpPr txBox="1">
            <a:spLocks/>
          </p:cNvSpPr>
          <p:nvPr/>
        </p:nvSpPr>
        <p:spPr>
          <a:xfrm>
            <a:off x="382628" y="3997283"/>
            <a:ext cx="11685585" cy="932603"/>
          </a:xfrm>
          <a:prstGeom prst="rect">
            <a:avLst/>
          </a:prstGeom>
          <a:solidFill>
            <a:srgbClr val="D9D9D9">
              <a:alpha val="50196"/>
            </a:srgb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130564" tIns="279781" rIns="130564" bIns="32640" numCol="1" rtlCol="0" anchor="t" anchorCtr="0" compatLnSpc="1">
            <a:prstTxWarp prst="textNoShape">
              <a:avLst/>
            </a:prstTxWarp>
          </a:bodyPr>
          <a:lstStyle>
            <a:defPPr>
              <a:defRPr lang="en-US"/>
            </a:defPPr>
            <a:lvl1pPr marL="225425" indent="-225425" defTabSz="1097418">
              <a:spcBef>
                <a:spcPct val="20000"/>
              </a:spcBef>
              <a:spcAft>
                <a:spcPts val="600"/>
              </a:spcAft>
              <a:buClr>
                <a:schemeClr val="tx1"/>
              </a:buClr>
              <a:buSzPct val="100000"/>
              <a:buFont typeface="Arial" pitchFamily="34" charset="0"/>
              <a:buChar char="•"/>
              <a:defRPr sz="1600">
                <a:solidFill>
                  <a:schemeClr val="tx1">
                    <a:alpha val="99000"/>
                  </a:schemeClr>
                </a:solidFill>
              </a:defRPr>
            </a:lvl1pPr>
            <a:lvl2pPr marL="463550" lvl="1" indent="-238125" defTabSz="1097418">
              <a:spcBef>
                <a:spcPts val="480"/>
              </a:spcBef>
              <a:spcAft>
                <a:spcPts val="600"/>
              </a:spcAft>
              <a:buClr>
                <a:schemeClr val="tx1"/>
              </a:buClr>
              <a:buSzPct val="100000"/>
              <a:buFont typeface="Arial" pitchFamily="34" charset="0"/>
              <a:buChar char="•"/>
              <a:defRPr sz="1600">
                <a:solidFill>
                  <a:schemeClr val="tx1">
                    <a:alpha val="99000"/>
                  </a:schemeClr>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238007" lvl="1" indent="-238007" defTabSz="932597">
              <a:spcBef>
                <a:spcPts val="0"/>
              </a:spcBef>
              <a:spcAft>
                <a:spcPts val="306"/>
              </a:spcAft>
              <a:buClr>
                <a:schemeClr val="accent5"/>
              </a:buClr>
            </a:pPr>
            <a:r>
              <a:rPr lang="en-US" sz="1632" kern="1600" dirty="0">
                <a:solidFill>
                  <a:schemeClr val="tx1">
                    <a:lumMod val="75000"/>
                    <a:lumOff val="25000"/>
                  </a:schemeClr>
                </a:solidFill>
                <a:latin typeface="Segoe UI" pitchFamily="34" charset="0"/>
                <a:cs typeface="Segoe UI" pitchFamily="34" charset="0"/>
              </a:rPr>
              <a:t>Office 365 Customer Data belongs to the customer. </a:t>
            </a:r>
          </a:p>
          <a:p>
            <a:pPr marL="238007" lvl="1" indent="-238007" defTabSz="932597">
              <a:spcBef>
                <a:spcPts val="0"/>
              </a:spcBef>
              <a:spcAft>
                <a:spcPts val="306"/>
              </a:spcAft>
              <a:buClr>
                <a:schemeClr val="accent5"/>
              </a:buClr>
            </a:pPr>
            <a:r>
              <a:rPr lang="en-US" sz="1632" kern="1600" dirty="0">
                <a:solidFill>
                  <a:schemeClr val="tx1">
                    <a:lumMod val="75000"/>
                    <a:lumOff val="25000"/>
                  </a:schemeClr>
                </a:solidFill>
                <a:latin typeface="Segoe UI" pitchFamily="34" charset="0"/>
                <a:cs typeface="Segoe UI" pitchFamily="34" charset="0"/>
              </a:rPr>
              <a:t>Customers can export their data at any time. </a:t>
            </a:r>
          </a:p>
        </p:txBody>
      </p:sp>
      <p:sp>
        <p:nvSpPr>
          <p:cNvPr id="5" name="Rectangle 4"/>
          <p:cNvSpPr/>
          <p:nvPr/>
        </p:nvSpPr>
        <p:spPr bwMode="auto">
          <a:xfrm>
            <a:off x="382628" y="1475003"/>
            <a:ext cx="11685585" cy="602306"/>
          </a:xfrm>
          <a:prstGeom prst="rect">
            <a:avLst/>
          </a:prstGeom>
          <a:noFill/>
          <a:ln w="6350">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0" rIns="0" bIns="0" numCol="1" rtlCol="0" anchor="t" anchorCtr="0" compatLnSpc="1">
            <a:prstTxWarp prst="textNoShape">
              <a:avLst/>
            </a:prstTxWarp>
            <a:noAutofit/>
          </a:bodyPr>
          <a:lstStyle/>
          <a:p>
            <a:pPr defTabSz="932559">
              <a:lnSpc>
                <a:spcPct val="90000"/>
              </a:lnSpc>
              <a:spcBef>
                <a:spcPct val="20000"/>
              </a:spcBef>
              <a:buSzPct val="90000"/>
            </a:pPr>
            <a:r>
              <a:rPr lang="en-US" sz="1836" dirty="0">
                <a:solidFill>
                  <a:schemeClr val="tx1">
                    <a:lumMod val="75000"/>
                    <a:lumOff val="25000"/>
                  </a:schemeClr>
                </a:solidFill>
                <a:latin typeface="+mj-lt"/>
              </a:rPr>
              <a:t>At Microsoft, our strategy is to consistently set a “high bar” around privacy practices that support global standards for data handling and transfer</a:t>
            </a:r>
            <a:endParaRPr lang="en-US" sz="2040" b="1" dirty="0">
              <a:solidFill>
                <a:schemeClr val="tx1">
                  <a:lumMod val="75000"/>
                  <a:lumOff val="25000"/>
                </a:schemeClr>
              </a:solidFill>
              <a:latin typeface="+mj-lt"/>
            </a:endParaRPr>
          </a:p>
        </p:txBody>
      </p:sp>
      <p:sp>
        <p:nvSpPr>
          <p:cNvPr id="2" name="Title 1"/>
          <p:cNvSpPr>
            <a:spLocks noGrp="1"/>
          </p:cNvSpPr>
          <p:nvPr>
            <p:ph type="title"/>
          </p:nvPr>
        </p:nvSpPr>
        <p:spPr/>
        <p:txBody>
          <a:bodyPr/>
          <a:lstStyle/>
          <a:p>
            <a:r>
              <a:rPr lang="en-US" dirty="0">
                <a:latin typeface="+mj-lt"/>
              </a:rPr>
              <a:t>Privacy at Office 365</a:t>
            </a:r>
          </a:p>
        </p:txBody>
      </p:sp>
      <p:sp>
        <p:nvSpPr>
          <p:cNvPr id="3" name="Slide Number Placeholder 2"/>
          <p:cNvSpPr>
            <a:spLocks noGrp="1"/>
          </p:cNvSpPr>
          <p:nvPr>
            <p:ph type="sldNum" sz="quarter" idx="4294967295"/>
          </p:nvPr>
        </p:nvSpPr>
        <p:spPr>
          <a:xfrm>
            <a:off x="2501" y="6704705"/>
            <a:ext cx="578020" cy="173244"/>
          </a:xfrm>
          <a:prstGeom prst="rect">
            <a:avLst/>
          </a:prstGeom>
        </p:spPr>
        <p:txBody>
          <a:bodyPr/>
          <a:lstStyle/>
          <a:p>
            <a:pPr defTabSz="932411"/>
            <a:fld id="{B60359E2-F1E6-40F3-81C3-5A646FA87138}" type="slidenum">
              <a:rPr lang="en-US" smtClean="0">
                <a:latin typeface="+mj-lt"/>
              </a:rPr>
              <a:pPr defTabSz="932411"/>
              <a:t>11</a:t>
            </a:fld>
            <a:endParaRPr lang="en-US" dirty="0">
              <a:latin typeface="+mj-lt"/>
            </a:endParaRPr>
          </a:p>
        </p:txBody>
      </p:sp>
      <p:sp>
        <p:nvSpPr>
          <p:cNvPr id="8" name="TextBox 7"/>
          <p:cNvSpPr txBox="1"/>
          <p:nvPr/>
        </p:nvSpPr>
        <p:spPr>
          <a:xfrm>
            <a:off x="382628" y="5084235"/>
            <a:ext cx="11685585" cy="559562"/>
          </a:xfrm>
          <a:prstGeom prst="roundRect">
            <a:avLst/>
          </a:prstGeom>
          <a:gradFill>
            <a:gsLst>
              <a:gs pos="0">
                <a:schemeClr val="accent6">
                  <a:lumMod val="60000"/>
                  <a:lumOff val="40000"/>
                </a:schemeClr>
              </a:gs>
              <a:gs pos="10000">
                <a:schemeClr val="accent6"/>
              </a:gs>
              <a:gs pos="70000">
                <a:schemeClr val="accent6">
                  <a:lumMod val="75000"/>
                </a:schemeClr>
              </a:gs>
            </a:gsLst>
            <a:lin ang="8100000" scaled="1"/>
          </a:gradFill>
          <a:ln w="25400" cap="flat" cmpd="sng" algn="ctr">
            <a:noFill/>
            <a:prstDash val="solid"/>
          </a:ln>
          <a:effectLst>
            <a:outerShdw blurRad="76200" algn="ctr" rotWithShape="0">
              <a:prstClr val="black">
                <a:alpha val="30000"/>
              </a:prstClr>
            </a:outerShdw>
          </a:effectLst>
        </p:spPr>
        <p:txBody>
          <a:bodyPr lIns="186521" tIns="93260" rIns="186521" bIns="93260" rtlCol="0" anchor="ctr"/>
          <a:lstStyle>
            <a:defPPr>
              <a:defRPr lang="en-US"/>
            </a:defPPr>
            <a:lvl1pPr algn="ctr">
              <a:defRPr>
                <a:solidFill>
                  <a:schemeClr val="bg1"/>
                </a:solidFill>
                <a:latin typeface="+mj-lt"/>
                <a:cs typeface="Segoe UI" pitchFamily="34" charset="0"/>
              </a:defRPr>
            </a:lvl1pPr>
          </a:lstStyle>
          <a:p>
            <a:pPr>
              <a:spcAft>
                <a:spcPts val="612"/>
              </a:spcAft>
            </a:pPr>
            <a:r>
              <a:rPr lang="en-US" sz="2448" dirty="0">
                <a:solidFill>
                  <a:schemeClr val="tx1"/>
                </a:solidFill>
              </a:rPr>
              <a:t>No Mingling</a:t>
            </a:r>
          </a:p>
        </p:txBody>
      </p:sp>
      <p:sp>
        <p:nvSpPr>
          <p:cNvPr id="9" name="TextBox 8"/>
          <p:cNvSpPr txBox="1"/>
          <p:nvPr/>
        </p:nvSpPr>
        <p:spPr>
          <a:xfrm>
            <a:off x="382628" y="3646072"/>
            <a:ext cx="11685585" cy="559562"/>
          </a:xfrm>
          <a:prstGeom prst="roundRect">
            <a:avLst/>
          </a:prstGeom>
          <a:gradFill>
            <a:gsLst>
              <a:gs pos="0">
                <a:schemeClr val="accent5">
                  <a:lumMod val="40000"/>
                  <a:lumOff val="60000"/>
                </a:schemeClr>
              </a:gs>
              <a:gs pos="10000">
                <a:schemeClr val="accent5"/>
              </a:gs>
              <a:gs pos="70000">
                <a:schemeClr val="accent5">
                  <a:lumMod val="75000"/>
                </a:schemeClr>
              </a:gs>
            </a:gsLst>
            <a:lin ang="8100000" scaled="1"/>
          </a:gradFill>
          <a:ln w="25400" cap="flat" cmpd="sng" algn="ctr">
            <a:noFill/>
            <a:prstDash val="solid"/>
          </a:ln>
          <a:effectLst>
            <a:outerShdw blurRad="76200" algn="ctr" rotWithShape="0">
              <a:prstClr val="black">
                <a:alpha val="30000"/>
              </a:prstClr>
            </a:outerShdw>
          </a:effectLst>
        </p:spPr>
        <p:txBody>
          <a:bodyPr lIns="186521" tIns="93260" rIns="186521" bIns="93260" rtlCol="0" anchor="ctr"/>
          <a:lstStyle>
            <a:defPPr>
              <a:defRPr lang="en-US"/>
            </a:defPPr>
            <a:lvl1pPr algn="ctr">
              <a:defRPr>
                <a:solidFill>
                  <a:schemeClr val="bg1"/>
                </a:solidFill>
                <a:latin typeface="+mj-lt"/>
                <a:cs typeface="Segoe UI" pitchFamily="34" charset="0"/>
              </a:defRPr>
            </a:lvl1pPr>
          </a:lstStyle>
          <a:p>
            <a:pPr>
              <a:spcAft>
                <a:spcPts val="612"/>
              </a:spcAft>
            </a:pPr>
            <a:r>
              <a:rPr lang="en-US" sz="2448" dirty="0">
                <a:solidFill>
                  <a:schemeClr val="tx1"/>
                </a:solidFill>
              </a:rPr>
              <a:t>Data Portability</a:t>
            </a:r>
          </a:p>
        </p:txBody>
      </p:sp>
      <p:sp>
        <p:nvSpPr>
          <p:cNvPr id="16" name="Content Placeholder 18"/>
          <p:cNvSpPr txBox="1">
            <a:spLocks/>
          </p:cNvSpPr>
          <p:nvPr/>
        </p:nvSpPr>
        <p:spPr>
          <a:xfrm>
            <a:off x="382628" y="2559700"/>
            <a:ext cx="11685585" cy="932603"/>
          </a:xfrm>
          <a:prstGeom prst="rect">
            <a:avLst/>
          </a:prstGeom>
          <a:solidFill>
            <a:srgbClr val="D9D9D9">
              <a:alpha val="50196"/>
            </a:srgb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130564" tIns="279781" rIns="130564" bIns="32640" numCol="1" rtlCol="0" anchor="t" anchorCtr="0" compatLnSpc="1">
            <a:prstTxWarp prst="textNoShape">
              <a:avLst/>
            </a:prstTxWarp>
          </a:bodyPr>
          <a:lstStyle>
            <a:defPPr>
              <a:defRPr lang="en-US"/>
            </a:defPPr>
            <a:lvl1pPr marL="225425" indent="-225425" defTabSz="1097418">
              <a:spcBef>
                <a:spcPct val="20000"/>
              </a:spcBef>
              <a:spcAft>
                <a:spcPts val="600"/>
              </a:spcAft>
              <a:buClr>
                <a:schemeClr val="tx1"/>
              </a:buClr>
              <a:buSzPct val="100000"/>
              <a:buFont typeface="Arial" pitchFamily="34" charset="0"/>
              <a:buChar char="•"/>
              <a:defRPr sz="1600">
                <a:solidFill>
                  <a:schemeClr val="tx1">
                    <a:alpha val="99000"/>
                  </a:schemeClr>
                </a:solidFill>
              </a:defRPr>
            </a:lvl1pPr>
            <a:lvl2pPr marL="463550" lvl="1" indent="-238125" defTabSz="1097418">
              <a:spcBef>
                <a:spcPts val="480"/>
              </a:spcBef>
              <a:spcAft>
                <a:spcPts val="600"/>
              </a:spcAft>
              <a:buClr>
                <a:schemeClr val="tx1"/>
              </a:buClr>
              <a:buSzPct val="100000"/>
              <a:buFont typeface="Arial" pitchFamily="34" charset="0"/>
              <a:buChar char="•"/>
              <a:defRPr sz="1600">
                <a:solidFill>
                  <a:schemeClr val="tx1">
                    <a:alpha val="99000"/>
                  </a:schemeClr>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238007" lvl="1" indent="-238007" defTabSz="932597">
              <a:spcBef>
                <a:spcPts val="0"/>
              </a:spcBef>
              <a:spcAft>
                <a:spcPts val="306"/>
              </a:spcAft>
              <a:buClr>
                <a:schemeClr val="accent1"/>
              </a:buClr>
            </a:pPr>
            <a:r>
              <a:rPr lang="en-US" sz="1632" kern="1600" dirty="0">
                <a:solidFill>
                  <a:schemeClr val="tx1">
                    <a:lumMod val="75000"/>
                    <a:lumOff val="25000"/>
                  </a:schemeClr>
                </a:solidFill>
                <a:latin typeface="Segoe UI" pitchFamily="34" charset="0"/>
                <a:cs typeface="Segoe UI" pitchFamily="34" charset="0"/>
              </a:rPr>
              <a:t>No advertising products out of Customer Data. </a:t>
            </a:r>
          </a:p>
          <a:p>
            <a:pPr marL="238007" lvl="1" indent="-238007" defTabSz="932597">
              <a:spcBef>
                <a:spcPts val="0"/>
              </a:spcBef>
              <a:spcAft>
                <a:spcPts val="306"/>
              </a:spcAft>
              <a:buClr>
                <a:schemeClr val="accent1"/>
              </a:buClr>
            </a:pPr>
            <a:r>
              <a:rPr lang="en-US" sz="1632" kern="1600" dirty="0">
                <a:solidFill>
                  <a:schemeClr val="tx1">
                    <a:lumMod val="75000"/>
                    <a:lumOff val="25000"/>
                  </a:schemeClr>
                </a:solidFill>
                <a:latin typeface="Segoe UI" pitchFamily="34" charset="0"/>
                <a:cs typeface="Segoe UI" pitchFamily="34" charset="0"/>
              </a:rPr>
              <a:t>No scanning of email or documents to build analytics or mine data.</a:t>
            </a:r>
          </a:p>
        </p:txBody>
      </p:sp>
      <p:sp>
        <p:nvSpPr>
          <p:cNvPr id="7" name="TextBox 6"/>
          <p:cNvSpPr txBox="1"/>
          <p:nvPr/>
        </p:nvSpPr>
        <p:spPr>
          <a:xfrm>
            <a:off x="382628" y="2204287"/>
            <a:ext cx="11685585" cy="559562"/>
          </a:xfrm>
          <a:prstGeom prst="roundRect">
            <a:avLst/>
          </a:prstGeom>
          <a:gradFill>
            <a:gsLst>
              <a:gs pos="0">
                <a:schemeClr val="accent1">
                  <a:lumMod val="40000"/>
                  <a:lumOff val="60000"/>
                </a:schemeClr>
              </a:gs>
              <a:gs pos="10000">
                <a:schemeClr val="accent1">
                  <a:lumMod val="60000"/>
                  <a:lumOff val="40000"/>
                </a:schemeClr>
              </a:gs>
              <a:gs pos="70000">
                <a:schemeClr val="accent1"/>
              </a:gs>
            </a:gsLst>
            <a:lin ang="8100000" scaled="1"/>
          </a:gradFill>
          <a:ln w="25400" cap="flat" cmpd="sng" algn="ctr">
            <a:noFill/>
            <a:prstDash val="solid"/>
          </a:ln>
          <a:effectLst>
            <a:outerShdw blurRad="76200" algn="ctr" rotWithShape="0">
              <a:prstClr val="black">
                <a:alpha val="30000"/>
              </a:prstClr>
            </a:outerShdw>
          </a:effectLst>
        </p:spPr>
        <p:txBody>
          <a:bodyPr lIns="186521" tIns="93260" rIns="186521" bIns="93260" rtlCol="0" anchor="ctr"/>
          <a:lstStyle>
            <a:defPPr>
              <a:defRPr lang="en-US"/>
            </a:defPPr>
            <a:lvl1pPr algn="ctr">
              <a:defRPr>
                <a:solidFill>
                  <a:schemeClr val="bg1"/>
                </a:solidFill>
                <a:latin typeface="+mj-lt"/>
                <a:cs typeface="Segoe UI" pitchFamily="34" charset="0"/>
              </a:defRPr>
            </a:lvl1pPr>
          </a:lstStyle>
          <a:p>
            <a:pPr>
              <a:spcAft>
                <a:spcPts val="612"/>
              </a:spcAft>
            </a:pPr>
            <a:r>
              <a:rPr lang="en-US" sz="2448" dirty="0">
                <a:solidFill>
                  <a:schemeClr val="tx1"/>
                </a:solidFill>
              </a:rPr>
              <a:t>No Advertising</a:t>
            </a:r>
          </a:p>
        </p:txBody>
      </p:sp>
    </p:spTree>
    <p:extLst>
      <p:ext uri="{BB962C8B-B14F-4D97-AF65-F5344CB8AC3E}">
        <p14:creationId xmlns:p14="http://schemas.microsoft.com/office/powerpoint/2010/main" val="1363797270"/>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Privacy of Data is Protected?</a:t>
            </a:r>
          </a:p>
        </p:txBody>
      </p:sp>
      <p:sp>
        <p:nvSpPr>
          <p:cNvPr id="3" name="Slide Number Placeholder 2"/>
          <p:cNvSpPr>
            <a:spLocks noGrp="1"/>
          </p:cNvSpPr>
          <p:nvPr>
            <p:ph type="sldNum" sz="quarter" idx="4294967295"/>
          </p:nvPr>
        </p:nvSpPr>
        <p:spPr>
          <a:xfrm>
            <a:off x="2501" y="6704705"/>
            <a:ext cx="578020" cy="173244"/>
          </a:xfrm>
          <a:prstGeom prst="rect">
            <a:avLst/>
          </a:prstGeom>
        </p:spPr>
        <p:txBody>
          <a:bodyPr/>
          <a:lstStyle/>
          <a:p>
            <a:pPr defTabSz="932411"/>
            <a:fld id="{B60359E2-F1E6-40F3-81C3-5A646FA87138}" type="slidenum">
              <a:rPr lang="en-US" smtClean="0">
                <a:solidFill>
                  <a:srgbClr val="595959">
                    <a:alpha val="99000"/>
                  </a:srgbClr>
                </a:solidFill>
              </a:rPr>
              <a:pPr defTabSz="932411"/>
              <a:t>12</a:t>
            </a:fld>
            <a:endParaRPr lang="en-US" dirty="0">
              <a:solidFill>
                <a:srgbClr val="595959">
                  <a:alpha val="99000"/>
                </a:srgbClr>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411175155"/>
              </p:ext>
            </p:extLst>
          </p:nvPr>
        </p:nvGraphicFramePr>
        <p:xfrm>
          <a:off x="380196" y="1507708"/>
          <a:ext cx="11686878" cy="2144986"/>
        </p:xfrm>
        <a:graphic>
          <a:graphicData uri="http://schemas.openxmlformats.org/drawingml/2006/table">
            <a:tbl>
              <a:tblPr firstRow="1" firstCol="1" bandRow="1">
                <a:tableStyleId>{00A15C55-8517-42AA-B614-E9B94910E393}</a:tableStyleId>
              </a:tblPr>
              <a:tblGrid>
                <a:gridCol w="4335336"/>
                <a:gridCol w="1264657"/>
                <a:gridCol w="1930846"/>
                <a:gridCol w="2525970"/>
                <a:gridCol w="1630069"/>
              </a:tblGrid>
              <a:tr h="404128">
                <a:tc>
                  <a:txBody>
                    <a:bodyPr/>
                    <a:lstStyle/>
                    <a:p>
                      <a:pPr marL="0" marR="0">
                        <a:lnSpc>
                          <a:spcPts val="1200"/>
                        </a:lnSpc>
                        <a:spcBef>
                          <a:spcPts val="0"/>
                        </a:spcBef>
                        <a:spcAft>
                          <a:spcPts val="375"/>
                        </a:spcAft>
                      </a:pPr>
                      <a:r>
                        <a:rPr lang="en-US" sz="1100" b="0" dirty="0" smtClean="0">
                          <a:solidFill>
                            <a:schemeClr val="tx1"/>
                          </a:solidFill>
                          <a:effectLst/>
                        </a:rPr>
                        <a:t>Microsoft Online Services Customer Data</a:t>
                      </a:r>
                      <a:r>
                        <a:rPr lang="en-US" sz="1100" b="0" baseline="30000" dirty="0" smtClean="0">
                          <a:solidFill>
                            <a:schemeClr val="tx1"/>
                          </a:solidFill>
                          <a:effectLst/>
                        </a:rPr>
                        <a:t>1</a:t>
                      </a:r>
                      <a:endParaRPr lang="en-US" sz="1100" b="0" dirty="0">
                        <a:solidFill>
                          <a:schemeClr val="tx1"/>
                        </a:solidFill>
                        <a:effectLst/>
                        <a:latin typeface="Calibri"/>
                        <a:ea typeface="Calibri"/>
                        <a:cs typeface="Times New Roman"/>
                      </a:endParaRPr>
                    </a:p>
                  </a:txBody>
                  <a:tcPr marL="62157" marR="62157" marT="46630" marB="46630" anchor="b">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tc>
                  <a:txBody>
                    <a:bodyPr/>
                    <a:lstStyle/>
                    <a:p>
                      <a:pPr marL="0" marR="0">
                        <a:lnSpc>
                          <a:spcPts val="1200"/>
                        </a:lnSpc>
                        <a:spcBef>
                          <a:spcPts val="0"/>
                        </a:spcBef>
                        <a:spcAft>
                          <a:spcPts val="375"/>
                        </a:spcAft>
                      </a:pPr>
                      <a:r>
                        <a:rPr lang="en-US" sz="1100" b="0" dirty="0">
                          <a:solidFill>
                            <a:schemeClr val="tx1"/>
                          </a:solidFill>
                          <a:effectLst/>
                        </a:rPr>
                        <a:t>Usage Data</a:t>
                      </a:r>
                      <a:endParaRPr lang="en-US" sz="1100" b="0" dirty="0">
                        <a:solidFill>
                          <a:schemeClr val="tx1"/>
                        </a:solidFill>
                        <a:effectLst/>
                        <a:latin typeface="Calibri"/>
                        <a:ea typeface="Calibri"/>
                        <a:cs typeface="Times New Roman"/>
                      </a:endParaRPr>
                    </a:p>
                  </a:txBody>
                  <a:tcPr marL="62157" marR="62157" marT="46630" marB="46630" anchor="b">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tc>
                  <a:txBody>
                    <a:bodyPr/>
                    <a:lstStyle/>
                    <a:p>
                      <a:pPr marL="0" marR="0">
                        <a:lnSpc>
                          <a:spcPts val="1200"/>
                        </a:lnSpc>
                        <a:spcBef>
                          <a:spcPts val="0"/>
                        </a:spcBef>
                        <a:spcAft>
                          <a:spcPts val="375"/>
                        </a:spcAft>
                      </a:pPr>
                      <a:r>
                        <a:rPr lang="en-US" sz="1100" b="0" dirty="0">
                          <a:solidFill>
                            <a:schemeClr val="tx1"/>
                          </a:solidFill>
                          <a:effectLst/>
                        </a:rPr>
                        <a:t>Account and</a:t>
                      </a:r>
                      <a:br>
                        <a:rPr lang="en-US" sz="1100" b="0" dirty="0">
                          <a:solidFill>
                            <a:schemeClr val="tx1"/>
                          </a:solidFill>
                          <a:effectLst/>
                        </a:rPr>
                      </a:br>
                      <a:r>
                        <a:rPr lang="en-US" sz="1100" b="0" dirty="0">
                          <a:solidFill>
                            <a:schemeClr val="tx1"/>
                          </a:solidFill>
                          <a:effectLst/>
                        </a:rPr>
                        <a:t>Address Book Data</a:t>
                      </a:r>
                      <a:endParaRPr lang="en-US" sz="1100" b="0" dirty="0">
                        <a:solidFill>
                          <a:schemeClr val="tx1"/>
                        </a:solidFill>
                        <a:effectLst/>
                        <a:latin typeface="Calibri"/>
                        <a:ea typeface="Calibri"/>
                        <a:cs typeface="Times New Roman"/>
                      </a:endParaRPr>
                    </a:p>
                  </a:txBody>
                  <a:tcPr marL="62157" marR="62157" marT="46630" marB="46630" anchor="b">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tc>
                  <a:txBody>
                    <a:bodyPr/>
                    <a:lstStyle/>
                    <a:p>
                      <a:pPr marL="0" marR="0">
                        <a:lnSpc>
                          <a:spcPts val="1200"/>
                        </a:lnSpc>
                        <a:spcBef>
                          <a:spcPts val="0"/>
                        </a:spcBef>
                        <a:spcAft>
                          <a:spcPts val="375"/>
                        </a:spcAft>
                      </a:pPr>
                      <a:r>
                        <a:rPr lang="en-US" sz="1100" b="0" dirty="0">
                          <a:solidFill>
                            <a:schemeClr val="tx1"/>
                          </a:solidFill>
                          <a:effectLst/>
                        </a:rPr>
                        <a:t>Customer </a:t>
                      </a:r>
                      <a:r>
                        <a:rPr lang="en-US" sz="1100" b="0" dirty="0" smtClean="0">
                          <a:solidFill>
                            <a:schemeClr val="tx1"/>
                          </a:solidFill>
                          <a:effectLst/>
                        </a:rPr>
                        <a:t>Data</a:t>
                      </a:r>
                      <a:r>
                        <a:rPr lang="en-US" sz="1100" b="0" baseline="0" dirty="0" smtClean="0">
                          <a:solidFill>
                            <a:schemeClr val="tx1"/>
                          </a:solidFill>
                          <a:effectLst/>
                        </a:rPr>
                        <a:t> </a:t>
                      </a:r>
                      <a:r>
                        <a:rPr lang="en-US" sz="1100" b="0" dirty="0" smtClean="0">
                          <a:solidFill>
                            <a:schemeClr val="tx1"/>
                          </a:solidFill>
                          <a:effectLst/>
                        </a:rPr>
                        <a:t>(excluding </a:t>
                      </a:r>
                      <a:br>
                        <a:rPr lang="en-US" sz="1100" b="0" dirty="0" smtClean="0">
                          <a:solidFill>
                            <a:schemeClr val="tx1"/>
                          </a:solidFill>
                          <a:effectLst/>
                        </a:rPr>
                      </a:br>
                      <a:r>
                        <a:rPr lang="en-US" sz="1100" b="0" dirty="0" smtClean="0">
                          <a:solidFill>
                            <a:schemeClr val="tx1"/>
                          </a:solidFill>
                          <a:effectLst/>
                        </a:rPr>
                        <a:t>Core</a:t>
                      </a:r>
                      <a:r>
                        <a:rPr lang="en-US" sz="1100" b="0" baseline="0" dirty="0" smtClean="0">
                          <a:solidFill>
                            <a:schemeClr val="tx1"/>
                          </a:solidFill>
                          <a:effectLst/>
                        </a:rPr>
                        <a:t> </a:t>
                      </a:r>
                      <a:r>
                        <a:rPr lang="en-US" sz="1100" b="0" dirty="0" smtClean="0">
                          <a:solidFill>
                            <a:schemeClr val="tx1"/>
                          </a:solidFill>
                          <a:effectLst/>
                        </a:rPr>
                        <a:t>Customer </a:t>
                      </a:r>
                      <a:r>
                        <a:rPr lang="en-US" sz="1100" b="0" dirty="0">
                          <a:solidFill>
                            <a:schemeClr val="tx1"/>
                          </a:solidFill>
                          <a:effectLst/>
                        </a:rPr>
                        <a:t>data)</a:t>
                      </a:r>
                      <a:endParaRPr lang="en-US" sz="1100" b="0" dirty="0">
                        <a:solidFill>
                          <a:schemeClr val="tx1"/>
                        </a:solidFill>
                        <a:effectLst/>
                        <a:latin typeface="Calibri"/>
                        <a:ea typeface="Calibri"/>
                        <a:cs typeface="Times New Roman"/>
                      </a:endParaRPr>
                    </a:p>
                  </a:txBody>
                  <a:tcPr marL="62157" marR="62157" marT="46630" marB="46630" anchor="b">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tc>
                  <a:txBody>
                    <a:bodyPr/>
                    <a:lstStyle/>
                    <a:p>
                      <a:pPr marL="0" marR="0">
                        <a:lnSpc>
                          <a:spcPts val="1200"/>
                        </a:lnSpc>
                        <a:spcBef>
                          <a:spcPts val="0"/>
                        </a:spcBef>
                        <a:spcAft>
                          <a:spcPts val="375"/>
                        </a:spcAft>
                      </a:pPr>
                      <a:r>
                        <a:rPr lang="en-US" sz="1100" b="0" dirty="0">
                          <a:solidFill>
                            <a:schemeClr val="tx1"/>
                          </a:solidFill>
                          <a:effectLst/>
                        </a:rPr>
                        <a:t>Core</a:t>
                      </a:r>
                      <a:br>
                        <a:rPr lang="en-US" sz="1100" b="0" dirty="0">
                          <a:solidFill>
                            <a:schemeClr val="tx1"/>
                          </a:solidFill>
                          <a:effectLst/>
                        </a:rPr>
                      </a:br>
                      <a:r>
                        <a:rPr lang="en-US" sz="1100" b="0" dirty="0">
                          <a:solidFill>
                            <a:schemeClr val="tx1"/>
                          </a:solidFill>
                          <a:effectLst/>
                        </a:rPr>
                        <a:t>Customer Data</a:t>
                      </a:r>
                      <a:endParaRPr lang="en-US" sz="1100" b="0" dirty="0">
                        <a:solidFill>
                          <a:schemeClr val="tx1"/>
                        </a:solidFill>
                        <a:effectLst/>
                        <a:latin typeface="Calibri"/>
                        <a:ea typeface="Calibri"/>
                        <a:cs typeface="Times New Roman"/>
                      </a:endParaRPr>
                    </a:p>
                  </a:txBody>
                  <a:tcPr marL="62157" marR="62157" marT="46630" marB="46630" anchor="b">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tr>
              <a:tr h="248694">
                <a:tc>
                  <a:txBody>
                    <a:bodyPr/>
                    <a:lstStyle/>
                    <a:p>
                      <a:pPr marL="0" marR="0">
                        <a:lnSpc>
                          <a:spcPts val="1200"/>
                        </a:lnSpc>
                        <a:spcBef>
                          <a:spcPts val="0"/>
                        </a:spcBef>
                        <a:spcAft>
                          <a:spcPts val="375"/>
                        </a:spcAft>
                      </a:pPr>
                      <a:r>
                        <a:rPr lang="en-US" sz="1100" b="0" dirty="0" smtClean="0">
                          <a:solidFill>
                            <a:schemeClr val="tx1"/>
                          </a:solidFill>
                          <a:effectLst/>
                        </a:rPr>
                        <a:t>Operating and Troubleshooting the Service</a:t>
                      </a:r>
                      <a:endParaRPr lang="en-US" sz="1100" b="0" dirty="0">
                        <a:solidFill>
                          <a:schemeClr val="tx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tc>
                  <a:txBody>
                    <a:bodyPr/>
                    <a:lstStyle/>
                    <a:p>
                      <a:pPr marL="0" marR="0">
                        <a:lnSpc>
                          <a:spcPts val="1200"/>
                        </a:lnSpc>
                        <a:spcBef>
                          <a:spcPts val="0"/>
                        </a:spcBef>
                        <a:spcAft>
                          <a:spcPts val="375"/>
                        </a:spcAft>
                      </a:pPr>
                      <a:r>
                        <a:rPr lang="en-US" sz="1100" b="0" dirty="0">
                          <a:solidFill>
                            <a:schemeClr val="bg1"/>
                          </a:solidFill>
                          <a:effectLst/>
                        </a:rPr>
                        <a:t>Yes</a:t>
                      </a:r>
                      <a:endParaRPr lang="en-US" sz="1100" b="0" dirty="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a:solidFill>
                            <a:schemeClr val="bg1"/>
                          </a:solidFill>
                          <a:effectLst/>
                        </a:rPr>
                        <a:t>Yes</a:t>
                      </a:r>
                      <a:endParaRPr lang="en-US" sz="1100" b="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a:solidFill>
                            <a:schemeClr val="bg1"/>
                          </a:solidFill>
                          <a:effectLst/>
                        </a:rPr>
                        <a:t>Yes</a:t>
                      </a:r>
                      <a:endParaRPr lang="en-US" sz="1100" b="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dirty="0">
                          <a:solidFill>
                            <a:schemeClr val="bg1"/>
                          </a:solidFill>
                          <a:effectLst/>
                        </a:rPr>
                        <a:t>Yes</a:t>
                      </a:r>
                      <a:endParaRPr lang="en-US" sz="1100" b="0" dirty="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r>
              <a:tr h="248694">
                <a:tc>
                  <a:txBody>
                    <a:bodyPr/>
                    <a:lstStyle/>
                    <a:p>
                      <a:pPr marL="0" marR="0">
                        <a:lnSpc>
                          <a:spcPts val="1200"/>
                        </a:lnSpc>
                        <a:spcBef>
                          <a:spcPts val="0"/>
                        </a:spcBef>
                        <a:spcAft>
                          <a:spcPts val="375"/>
                        </a:spcAft>
                      </a:pPr>
                      <a:r>
                        <a:rPr lang="en-US" sz="1100" b="0" dirty="0">
                          <a:solidFill>
                            <a:schemeClr val="tx1"/>
                          </a:solidFill>
                          <a:effectLst/>
                        </a:rPr>
                        <a:t>Security, Spam and Malware Prevention</a:t>
                      </a:r>
                      <a:endParaRPr lang="en-US" sz="1100" b="0" dirty="0">
                        <a:solidFill>
                          <a:schemeClr val="tx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tc>
                  <a:txBody>
                    <a:bodyPr/>
                    <a:lstStyle/>
                    <a:p>
                      <a:pPr marL="0" marR="0">
                        <a:lnSpc>
                          <a:spcPts val="1200"/>
                        </a:lnSpc>
                        <a:spcBef>
                          <a:spcPts val="0"/>
                        </a:spcBef>
                        <a:spcAft>
                          <a:spcPts val="375"/>
                        </a:spcAft>
                      </a:pPr>
                      <a:r>
                        <a:rPr lang="en-US" sz="1100" b="0">
                          <a:solidFill>
                            <a:schemeClr val="bg1"/>
                          </a:solidFill>
                          <a:effectLst/>
                        </a:rPr>
                        <a:t>Yes</a:t>
                      </a:r>
                      <a:endParaRPr lang="en-US" sz="1100" b="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a:solidFill>
                            <a:schemeClr val="bg1"/>
                          </a:solidFill>
                          <a:effectLst/>
                        </a:rPr>
                        <a:t>Yes</a:t>
                      </a:r>
                      <a:endParaRPr lang="en-US" sz="1100" b="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a:solidFill>
                            <a:schemeClr val="bg1"/>
                          </a:solidFill>
                          <a:effectLst/>
                        </a:rPr>
                        <a:t>Yes</a:t>
                      </a:r>
                      <a:endParaRPr lang="en-US" sz="1100" b="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a:solidFill>
                            <a:schemeClr val="bg1"/>
                          </a:solidFill>
                          <a:effectLst/>
                        </a:rPr>
                        <a:t>Yes</a:t>
                      </a:r>
                      <a:endParaRPr lang="en-US" sz="1100" b="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r>
              <a:tr h="248694">
                <a:tc>
                  <a:txBody>
                    <a:bodyPr/>
                    <a:lstStyle/>
                    <a:p>
                      <a:pPr marL="0" marR="0">
                        <a:lnSpc>
                          <a:spcPts val="1200"/>
                        </a:lnSpc>
                        <a:spcBef>
                          <a:spcPts val="0"/>
                        </a:spcBef>
                        <a:spcAft>
                          <a:spcPts val="375"/>
                        </a:spcAft>
                      </a:pPr>
                      <a:r>
                        <a:rPr lang="en-US" sz="1100" b="0" dirty="0">
                          <a:solidFill>
                            <a:schemeClr val="tx1"/>
                          </a:solidFill>
                          <a:effectLst/>
                        </a:rPr>
                        <a:t>Improving the Purchased Service, Analytics</a:t>
                      </a:r>
                      <a:endParaRPr lang="en-US" sz="1100" b="0" dirty="0">
                        <a:solidFill>
                          <a:schemeClr val="tx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tc>
                  <a:txBody>
                    <a:bodyPr/>
                    <a:lstStyle/>
                    <a:p>
                      <a:pPr marL="0" marR="0">
                        <a:lnSpc>
                          <a:spcPts val="1200"/>
                        </a:lnSpc>
                        <a:spcBef>
                          <a:spcPts val="0"/>
                        </a:spcBef>
                        <a:spcAft>
                          <a:spcPts val="375"/>
                        </a:spcAft>
                      </a:pPr>
                      <a:r>
                        <a:rPr lang="en-US" sz="1100" b="0" dirty="0" smtClean="0">
                          <a:solidFill>
                            <a:schemeClr val="bg1"/>
                          </a:solidFill>
                          <a:effectLst/>
                        </a:rPr>
                        <a:t>Yes</a:t>
                      </a:r>
                      <a:endParaRPr lang="en-US" sz="1100" b="0" dirty="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dirty="0">
                          <a:solidFill>
                            <a:schemeClr val="bg1"/>
                          </a:solidFill>
                          <a:effectLst/>
                        </a:rPr>
                        <a:t>Yes</a:t>
                      </a:r>
                      <a:endParaRPr lang="en-US" sz="1100" b="0" dirty="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a:solidFill>
                            <a:schemeClr val="bg1"/>
                          </a:solidFill>
                          <a:effectLst/>
                        </a:rPr>
                        <a:t>Yes</a:t>
                      </a:r>
                      <a:endParaRPr lang="en-US" sz="1100" b="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a:solidFill>
                            <a:schemeClr val="bg1"/>
                          </a:solidFill>
                          <a:effectLst/>
                        </a:rPr>
                        <a:t>No</a:t>
                      </a:r>
                      <a:endParaRPr lang="en-US" sz="1100" b="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r>
              <a:tr h="248694">
                <a:tc>
                  <a:txBody>
                    <a:bodyPr/>
                    <a:lstStyle/>
                    <a:p>
                      <a:pPr marL="0" marR="0">
                        <a:lnSpc>
                          <a:spcPts val="1200"/>
                        </a:lnSpc>
                        <a:spcBef>
                          <a:spcPts val="0"/>
                        </a:spcBef>
                        <a:spcAft>
                          <a:spcPts val="375"/>
                        </a:spcAft>
                      </a:pPr>
                      <a:r>
                        <a:rPr lang="en-US" sz="1100" b="0" dirty="0">
                          <a:solidFill>
                            <a:schemeClr val="tx1"/>
                          </a:solidFill>
                          <a:effectLst/>
                        </a:rPr>
                        <a:t>Personalization, User Profile, Promotions </a:t>
                      </a:r>
                      <a:endParaRPr lang="en-US" sz="1100" b="0" dirty="0">
                        <a:solidFill>
                          <a:schemeClr val="tx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tc>
                  <a:txBody>
                    <a:bodyPr/>
                    <a:lstStyle/>
                    <a:p>
                      <a:pPr marL="0" marR="0">
                        <a:lnSpc>
                          <a:spcPts val="1200"/>
                        </a:lnSpc>
                        <a:spcBef>
                          <a:spcPts val="0"/>
                        </a:spcBef>
                        <a:spcAft>
                          <a:spcPts val="375"/>
                        </a:spcAft>
                      </a:pPr>
                      <a:r>
                        <a:rPr lang="en-US" sz="1100" b="0">
                          <a:solidFill>
                            <a:schemeClr val="bg1"/>
                          </a:solidFill>
                          <a:effectLst/>
                        </a:rPr>
                        <a:t>No</a:t>
                      </a:r>
                      <a:endParaRPr lang="en-US" sz="1100" b="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dirty="0" smtClean="0">
                          <a:solidFill>
                            <a:schemeClr val="bg1"/>
                          </a:solidFill>
                          <a:effectLst/>
                        </a:rPr>
                        <a:t>Yes</a:t>
                      </a:r>
                      <a:endParaRPr lang="en-US" sz="1100" b="0" dirty="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dirty="0">
                          <a:solidFill>
                            <a:schemeClr val="bg1"/>
                          </a:solidFill>
                          <a:effectLst/>
                        </a:rPr>
                        <a:t>No</a:t>
                      </a:r>
                      <a:endParaRPr lang="en-US" sz="1100" b="0" dirty="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dirty="0">
                          <a:solidFill>
                            <a:schemeClr val="bg1"/>
                          </a:solidFill>
                          <a:effectLst/>
                        </a:rPr>
                        <a:t>No</a:t>
                      </a:r>
                      <a:endParaRPr lang="en-US" sz="1100" b="0" dirty="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r>
              <a:tr h="248694">
                <a:tc>
                  <a:txBody>
                    <a:bodyPr/>
                    <a:lstStyle/>
                    <a:p>
                      <a:pPr marL="0" marR="0">
                        <a:lnSpc>
                          <a:spcPts val="1200"/>
                        </a:lnSpc>
                        <a:spcBef>
                          <a:spcPts val="0"/>
                        </a:spcBef>
                        <a:spcAft>
                          <a:spcPts val="375"/>
                        </a:spcAft>
                      </a:pPr>
                      <a:r>
                        <a:rPr lang="en-US" sz="1100" b="0" dirty="0">
                          <a:solidFill>
                            <a:schemeClr val="tx1"/>
                          </a:solidFill>
                          <a:effectLst/>
                        </a:rPr>
                        <a:t>Communications (Tips, Advice, Surveys, Promotions)</a:t>
                      </a:r>
                      <a:endParaRPr lang="en-US" sz="1100" b="0" dirty="0">
                        <a:solidFill>
                          <a:schemeClr val="tx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tc>
                  <a:txBody>
                    <a:bodyPr/>
                    <a:lstStyle/>
                    <a:p>
                      <a:pPr marL="0" marR="0">
                        <a:lnSpc>
                          <a:spcPts val="1200"/>
                        </a:lnSpc>
                        <a:spcBef>
                          <a:spcPts val="0"/>
                        </a:spcBef>
                        <a:spcAft>
                          <a:spcPts val="375"/>
                        </a:spcAft>
                      </a:pPr>
                      <a:r>
                        <a:rPr lang="en-US" sz="1100" b="0">
                          <a:solidFill>
                            <a:schemeClr val="bg1"/>
                          </a:solidFill>
                          <a:effectLst/>
                        </a:rPr>
                        <a:t>No</a:t>
                      </a:r>
                      <a:endParaRPr lang="en-US" sz="1100" b="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dirty="0" smtClean="0">
                          <a:solidFill>
                            <a:schemeClr val="bg1"/>
                          </a:solidFill>
                          <a:effectLst/>
                        </a:rPr>
                        <a:t>No/Yes</a:t>
                      </a:r>
                      <a:endParaRPr lang="en-US" sz="1100" b="0" dirty="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dirty="0">
                          <a:solidFill>
                            <a:schemeClr val="bg1"/>
                          </a:solidFill>
                          <a:effectLst/>
                        </a:rPr>
                        <a:t>No</a:t>
                      </a:r>
                      <a:endParaRPr lang="en-US" sz="1100" b="0" dirty="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dirty="0">
                          <a:solidFill>
                            <a:schemeClr val="bg1"/>
                          </a:solidFill>
                          <a:effectLst/>
                        </a:rPr>
                        <a:t>No</a:t>
                      </a:r>
                      <a:endParaRPr lang="en-US" sz="1100" b="0" dirty="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r>
              <a:tr h="248694">
                <a:tc>
                  <a:txBody>
                    <a:bodyPr/>
                    <a:lstStyle/>
                    <a:p>
                      <a:pPr marL="0" marR="0">
                        <a:lnSpc>
                          <a:spcPts val="1200"/>
                        </a:lnSpc>
                        <a:spcBef>
                          <a:spcPts val="0"/>
                        </a:spcBef>
                        <a:spcAft>
                          <a:spcPts val="375"/>
                        </a:spcAft>
                      </a:pPr>
                      <a:r>
                        <a:rPr lang="en-US" sz="1100" b="0" dirty="0" smtClean="0">
                          <a:solidFill>
                            <a:schemeClr val="tx1"/>
                          </a:solidFill>
                          <a:effectLst/>
                        </a:rPr>
                        <a:t>Voluntary Disclosure to Law Enforcement</a:t>
                      </a:r>
                      <a:endParaRPr lang="en-US" sz="1100" b="0" dirty="0">
                        <a:solidFill>
                          <a:schemeClr val="tx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tc>
                  <a:txBody>
                    <a:bodyPr/>
                    <a:lstStyle/>
                    <a:p>
                      <a:pPr marL="0" marR="0">
                        <a:lnSpc>
                          <a:spcPts val="1200"/>
                        </a:lnSpc>
                        <a:spcBef>
                          <a:spcPts val="0"/>
                        </a:spcBef>
                        <a:spcAft>
                          <a:spcPts val="375"/>
                        </a:spcAft>
                      </a:pPr>
                      <a:r>
                        <a:rPr lang="en-US" sz="1100" b="0">
                          <a:solidFill>
                            <a:schemeClr val="bg1"/>
                          </a:solidFill>
                          <a:effectLst/>
                        </a:rPr>
                        <a:t>No</a:t>
                      </a:r>
                      <a:endParaRPr lang="en-US" sz="1100" b="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dirty="0">
                          <a:solidFill>
                            <a:schemeClr val="bg1"/>
                          </a:solidFill>
                          <a:effectLst/>
                        </a:rPr>
                        <a:t>No</a:t>
                      </a:r>
                      <a:endParaRPr lang="en-US" sz="1100" b="0" dirty="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a:solidFill>
                            <a:schemeClr val="bg1"/>
                          </a:solidFill>
                          <a:effectLst/>
                        </a:rPr>
                        <a:t>No</a:t>
                      </a:r>
                      <a:endParaRPr lang="en-US" sz="1100" b="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a:solidFill>
                            <a:schemeClr val="bg1"/>
                          </a:solidFill>
                          <a:effectLst/>
                        </a:rPr>
                        <a:t>No</a:t>
                      </a:r>
                      <a:endParaRPr lang="en-US" sz="1100" b="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r>
              <a:tr h="248694">
                <a:tc>
                  <a:txBody>
                    <a:bodyPr/>
                    <a:lstStyle/>
                    <a:p>
                      <a:pPr marL="0" marR="0">
                        <a:lnSpc>
                          <a:spcPts val="1200"/>
                        </a:lnSpc>
                        <a:spcBef>
                          <a:spcPts val="0"/>
                        </a:spcBef>
                        <a:spcAft>
                          <a:spcPts val="375"/>
                        </a:spcAft>
                      </a:pPr>
                      <a:r>
                        <a:rPr lang="en-US" sz="1100" b="0" dirty="0">
                          <a:solidFill>
                            <a:schemeClr val="tx1"/>
                          </a:solidFill>
                          <a:effectLst/>
                        </a:rPr>
                        <a:t>Advertising</a:t>
                      </a:r>
                      <a:r>
                        <a:rPr lang="en-US" sz="1100" b="0" baseline="30000" dirty="0">
                          <a:solidFill>
                            <a:schemeClr val="tx1"/>
                          </a:solidFill>
                          <a:effectLst/>
                        </a:rPr>
                        <a:t>5</a:t>
                      </a:r>
                      <a:endParaRPr lang="en-US" sz="1100" b="0" dirty="0">
                        <a:solidFill>
                          <a:schemeClr val="tx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tc>
                  <a:txBody>
                    <a:bodyPr/>
                    <a:lstStyle/>
                    <a:p>
                      <a:pPr marL="0" marR="0">
                        <a:lnSpc>
                          <a:spcPts val="1200"/>
                        </a:lnSpc>
                        <a:spcBef>
                          <a:spcPts val="0"/>
                        </a:spcBef>
                        <a:spcAft>
                          <a:spcPts val="375"/>
                        </a:spcAft>
                      </a:pPr>
                      <a:r>
                        <a:rPr lang="en-US" sz="1100" b="0" dirty="0">
                          <a:solidFill>
                            <a:schemeClr val="bg1"/>
                          </a:solidFill>
                          <a:effectLst/>
                        </a:rPr>
                        <a:t>No</a:t>
                      </a:r>
                      <a:endParaRPr lang="en-US" sz="1100" b="0" dirty="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dirty="0">
                          <a:solidFill>
                            <a:schemeClr val="bg1"/>
                          </a:solidFill>
                          <a:effectLst/>
                        </a:rPr>
                        <a:t>No</a:t>
                      </a:r>
                      <a:endParaRPr lang="en-US" sz="1100" b="0" dirty="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dirty="0">
                          <a:solidFill>
                            <a:schemeClr val="bg1"/>
                          </a:solidFill>
                          <a:effectLst/>
                        </a:rPr>
                        <a:t>No</a:t>
                      </a:r>
                      <a:endParaRPr lang="en-US" sz="1100" b="0" dirty="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dirty="0">
                          <a:solidFill>
                            <a:schemeClr val="bg1"/>
                          </a:solidFill>
                          <a:effectLst/>
                        </a:rPr>
                        <a:t>No</a:t>
                      </a:r>
                      <a:endParaRPr lang="en-US" sz="1100" b="0" dirty="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r>
            </a:tbl>
          </a:graphicData>
        </a:graphic>
      </p:graphicFrame>
      <p:sp>
        <p:nvSpPr>
          <p:cNvPr id="5" name="TextBox 4"/>
          <p:cNvSpPr txBox="1"/>
          <p:nvPr/>
        </p:nvSpPr>
        <p:spPr>
          <a:xfrm>
            <a:off x="416065" y="1099843"/>
            <a:ext cx="8559825" cy="230524"/>
          </a:xfrm>
          <a:prstGeom prst="rect">
            <a:avLst/>
          </a:prstGeom>
          <a:noFill/>
        </p:spPr>
        <p:txBody>
          <a:bodyPr wrap="none" lIns="0" tIns="0" rIns="0" bIns="0" rtlCol="0">
            <a:spAutoFit/>
          </a:bodyPr>
          <a:lstStyle/>
          <a:p>
            <a:pPr defTabSz="932559">
              <a:lnSpc>
                <a:spcPct val="90000"/>
              </a:lnSpc>
              <a:spcBef>
                <a:spcPct val="20000"/>
              </a:spcBef>
              <a:buSzPct val="90000"/>
            </a:pPr>
            <a:r>
              <a:rPr lang="en-US" sz="1632" dirty="0">
                <a:solidFill>
                  <a:schemeClr val="tx1">
                    <a:lumMod val="75000"/>
                    <a:lumOff val="25000"/>
                  </a:schemeClr>
                </a:solidFill>
                <a:latin typeface="+mj-lt"/>
              </a:rPr>
              <a:t>We use customer data for just what they pay us for - to maintain and provide Office 365 Service</a:t>
            </a:r>
          </a:p>
        </p:txBody>
      </p:sp>
      <p:graphicFrame>
        <p:nvGraphicFramePr>
          <p:cNvPr id="6" name="Table 5"/>
          <p:cNvGraphicFramePr>
            <a:graphicFrameLocks noGrp="1"/>
          </p:cNvGraphicFramePr>
          <p:nvPr>
            <p:extLst>
              <p:ext uri="{D42A27DB-BD31-4B8C-83A1-F6EECF244321}">
                <p14:modId xmlns:p14="http://schemas.microsoft.com/office/powerpoint/2010/main" val="1047988450"/>
              </p:ext>
            </p:extLst>
          </p:nvPr>
        </p:nvGraphicFramePr>
        <p:xfrm>
          <a:off x="380196" y="3764086"/>
          <a:ext cx="11686879" cy="2891070"/>
        </p:xfrm>
        <a:graphic>
          <a:graphicData uri="http://schemas.openxmlformats.org/drawingml/2006/table">
            <a:tbl>
              <a:tblPr firstRow="1" firstCol="1" bandRow="1">
                <a:tableStyleId>{00A15C55-8517-42AA-B614-E9B94910E393}</a:tableStyleId>
              </a:tblPr>
              <a:tblGrid>
                <a:gridCol w="1963126"/>
                <a:gridCol w="2372330"/>
                <a:gridCol w="2507684"/>
                <a:gridCol w="2473069"/>
                <a:gridCol w="2370670"/>
              </a:tblGrid>
              <a:tr h="404128">
                <a:tc>
                  <a:txBody>
                    <a:bodyPr/>
                    <a:lstStyle/>
                    <a:p>
                      <a:pPr>
                        <a:lnSpc>
                          <a:spcPct val="115000"/>
                        </a:lnSpc>
                      </a:pPr>
                      <a:endParaRPr lang="en-US" sz="1100" b="0" dirty="0">
                        <a:solidFill>
                          <a:schemeClr val="tx1"/>
                        </a:solidFill>
                        <a:effectLst/>
                        <a:latin typeface="Calibri"/>
                        <a:cs typeface="Times New Roman"/>
                      </a:endParaRPr>
                    </a:p>
                  </a:txBody>
                  <a:tcPr marL="62157" marR="62157" marT="46630" marB="46630" anchor="b">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tc>
                  <a:txBody>
                    <a:bodyPr/>
                    <a:lstStyle/>
                    <a:p>
                      <a:pPr marL="0" marR="0">
                        <a:lnSpc>
                          <a:spcPts val="1200"/>
                        </a:lnSpc>
                        <a:spcBef>
                          <a:spcPts val="0"/>
                        </a:spcBef>
                        <a:spcAft>
                          <a:spcPts val="375"/>
                        </a:spcAft>
                      </a:pPr>
                      <a:r>
                        <a:rPr lang="en-US" sz="1100" b="0" dirty="0">
                          <a:solidFill>
                            <a:schemeClr val="tx1"/>
                          </a:solidFill>
                          <a:effectLst/>
                        </a:rPr>
                        <a:t>Usage Data</a:t>
                      </a:r>
                      <a:endParaRPr lang="en-US" sz="1100" b="0" dirty="0">
                        <a:solidFill>
                          <a:schemeClr val="tx1"/>
                        </a:solidFill>
                        <a:effectLst/>
                        <a:latin typeface="Calibri"/>
                        <a:ea typeface="Calibri"/>
                        <a:cs typeface="Times New Roman"/>
                      </a:endParaRPr>
                    </a:p>
                  </a:txBody>
                  <a:tcPr marL="62157" marR="62157" marT="46630" marB="46630" anchor="b">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tc>
                  <a:txBody>
                    <a:bodyPr/>
                    <a:lstStyle/>
                    <a:p>
                      <a:pPr marL="0" marR="0">
                        <a:lnSpc>
                          <a:spcPts val="1200"/>
                        </a:lnSpc>
                        <a:spcBef>
                          <a:spcPts val="0"/>
                        </a:spcBef>
                        <a:spcAft>
                          <a:spcPts val="375"/>
                        </a:spcAft>
                      </a:pPr>
                      <a:r>
                        <a:rPr lang="en-US" sz="1100" b="0" dirty="0">
                          <a:solidFill>
                            <a:schemeClr val="tx1"/>
                          </a:solidFill>
                          <a:effectLst/>
                        </a:rPr>
                        <a:t>Address Book Data</a:t>
                      </a:r>
                      <a:endParaRPr lang="en-US" sz="1100" b="0" dirty="0">
                        <a:solidFill>
                          <a:schemeClr val="tx1"/>
                        </a:solidFill>
                        <a:effectLst/>
                        <a:latin typeface="Calibri"/>
                        <a:ea typeface="Calibri"/>
                        <a:cs typeface="Times New Roman"/>
                      </a:endParaRPr>
                    </a:p>
                  </a:txBody>
                  <a:tcPr marL="62157" marR="62157" marT="46630" marB="46630" anchor="b">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tc>
                  <a:txBody>
                    <a:bodyPr/>
                    <a:lstStyle/>
                    <a:p>
                      <a:pPr marL="0" marR="0">
                        <a:lnSpc>
                          <a:spcPts val="1200"/>
                        </a:lnSpc>
                        <a:spcBef>
                          <a:spcPts val="0"/>
                        </a:spcBef>
                        <a:spcAft>
                          <a:spcPts val="375"/>
                        </a:spcAft>
                      </a:pPr>
                      <a:r>
                        <a:rPr lang="en-US" sz="1100" b="0" dirty="0">
                          <a:solidFill>
                            <a:schemeClr val="tx1"/>
                          </a:solidFill>
                          <a:effectLst/>
                        </a:rPr>
                        <a:t>Customer Data (excluding </a:t>
                      </a:r>
                      <a:r>
                        <a:rPr lang="en-US" sz="1100" b="0" dirty="0" smtClean="0">
                          <a:solidFill>
                            <a:schemeClr val="tx1"/>
                          </a:solidFill>
                          <a:effectLst/>
                        </a:rPr>
                        <a:t/>
                      </a:r>
                      <a:br>
                        <a:rPr lang="en-US" sz="1100" b="0" dirty="0" smtClean="0">
                          <a:solidFill>
                            <a:schemeClr val="tx1"/>
                          </a:solidFill>
                          <a:effectLst/>
                        </a:rPr>
                      </a:br>
                      <a:r>
                        <a:rPr lang="en-US" sz="1100" b="0" dirty="0" smtClean="0">
                          <a:solidFill>
                            <a:schemeClr val="tx1"/>
                          </a:solidFill>
                          <a:effectLst/>
                        </a:rPr>
                        <a:t>Core </a:t>
                      </a:r>
                      <a:r>
                        <a:rPr lang="en-US" sz="1100" b="0" dirty="0">
                          <a:solidFill>
                            <a:schemeClr val="tx1"/>
                          </a:solidFill>
                          <a:effectLst/>
                        </a:rPr>
                        <a:t>Customer Data</a:t>
                      </a:r>
                      <a:r>
                        <a:rPr lang="en-US" sz="1100" b="0" baseline="30000" dirty="0">
                          <a:solidFill>
                            <a:schemeClr val="tx1"/>
                          </a:solidFill>
                          <a:effectLst/>
                        </a:rPr>
                        <a:t>*</a:t>
                      </a:r>
                      <a:r>
                        <a:rPr lang="en-US" sz="1100" b="0" dirty="0">
                          <a:solidFill>
                            <a:schemeClr val="tx1"/>
                          </a:solidFill>
                          <a:effectLst/>
                        </a:rPr>
                        <a:t>)</a:t>
                      </a:r>
                      <a:endParaRPr lang="en-US" sz="1100" b="0" dirty="0">
                        <a:solidFill>
                          <a:schemeClr val="tx1"/>
                        </a:solidFill>
                        <a:effectLst/>
                        <a:latin typeface="Calibri"/>
                        <a:ea typeface="Calibri"/>
                        <a:cs typeface="Times New Roman"/>
                      </a:endParaRPr>
                    </a:p>
                  </a:txBody>
                  <a:tcPr marL="62157" marR="62157" marT="46630" marB="46630" anchor="b">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tc>
                  <a:txBody>
                    <a:bodyPr/>
                    <a:lstStyle/>
                    <a:p>
                      <a:pPr marL="0" marR="0">
                        <a:lnSpc>
                          <a:spcPts val="1200"/>
                        </a:lnSpc>
                        <a:spcBef>
                          <a:spcPts val="0"/>
                        </a:spcBef>
                        <a:spcAft>
                          <a:spcPts val="375"/>
                        </a:spcAft>
                      </a:pPr>
                      <a:r>
                        <a:rPr lang="en-US" sz="1100" b="0" dirty="0">
                          <a:solidFill>
                            <a:schemeClr val="tx1"/>
                          </a:solidFill>
                          <a:effectLst/>
                        </a:rPr>
                        <a:t>Core Customer Data</a:t>
                      </a:r>
                      <a:endParaRPr lang="en-US" sz="1100" b="0" dirty="0">
                        <a:solidFill>
                          <a:schemeClr val="tx1"/>
                        </a:solidFill>
                        <a:effectLst/>
                        <a:latin typeface="Calibri"/>
                        <a:ea typeface="Calibri"/>
                        <a:cs typeface="Times New Roman"/>
                      </a:endParaRPr>
                    </a:p>
                  </a:txBody>
                  <a:tcPr marL="62157" marR="62157" marT="46630" marB="46630" anchor="b">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tr>
              <a:tr h="559562">
                <a:tc>
                  <a:txBody>
                    <a:bodyPr/>
                    <a:lstStyle/>
                    <a:p>
                      <a:pPr marL="0" marR="0">
                        <a:lnSpc>
                          <a:spcPts val="1200"/>
                        </a:lnSpc>
                        <a:spcBef>
                          <a:spcPts val="0"/>
                        </a:spcBef>
                        <a:spcAft>
                          <a:spcPts val="375"/>
                        </a:spcAft>
                      </a:pPr>
                      <a:r>
                        <a:rPr lang="en-US" sz="1100" b="0" dirty="0">
                          <a:solidFill>
                            <a:schemeClr val="tx1"/>
                          </a:solidFill>
                          <a:effectLst/>
                        </a:rPr>
                        <a:t>Operations Response Team (limited to key personnel only)</a:t>
                      </a:r>
                      <a:endParaRPr lang="en-US" sz="1100" b="0" dirty="0">
                        <a:solidFill>
                          <a:schemeClr val="tx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tc>
                  <a:txBody>
                    <a:bodyPr/>
                    <a:lstStyle/>
                    <a:p>
                      <a:pPr marL="0" marR="0">
                        <a:lnSpc>
                          <a:spcPts val="1200"/>
                        </a:lnSpc>
                        <a:spcBef>
                          <a:spcPts val="0"/>
                        </a:spcBef>
                        <a:spcAft>
                          <a:spcPts val="375"/>
                        </a:spcAft>
                      </a:pPr>
                      <a:r>
                        <a:rPr lang="en-US" sz="1100" b="0" dirty="0">
                          <a:solidFill>
                            <a:schemeClr val="bg1"/>
                          </a:solidFill>
                          <a:effectLst/>
                        </a:rPr>
                        <a:t>Yes.</a:t>
                      </a:r>
                      <a:endParaRPr lang="en-US" sz="1100" b="0" dirty="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dirty="0">
                          <a:solidFill>
                            <a:schemeClr val="bg1"/>
                          </a:solidFill>
                          <a:effectLst/>
                        </a:rPr>
                        <a:t>Yes, as needed.</a:t>
                      </a:r>
                      <a:endParaRPr lang="en-US" sz="1100" b="0" dirty="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a:solidFill>
                            <a:schemeClr val="bg1"/>
                          </a:solidFill>
                          <a:effectLst/>
                        </a:rPr>
                        <a:t>Yes, as needed.</a:t>
                      </a:r>
                      <a:endParaRPr lang="en-US" sz="1100" b="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dirty="0">
                          <a:solidFill>
                            <a:schemeClr val="bg1"/>
                          </a:solidFill>
                          <a:effectLst/>
                        </a:rPr>
                        <a:t>Yes, by exception.</a:t>
                      </a:r>
                      <a:endParaRPr lang="en-US" sz="1100" b="0" dirty="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r>
              <a:tr h="404128">
                <a:tc>
                  <a:txBody>
                    <a:bodyPr/>
                    <a:lstStyle/>
                    <a:p>
                      <a:pPr marL="0" marR="0">
                        <a:lnSpc>
                          <a:spcPts val="1200"/>
                        </a:lnSpc>
                        <a:spcBef>
                          <a:spcPts val="0"/>
                        </a:spcBef>
                        <a:spcAft>
                          <a:spcPts val="375"/>
                        </a:spcAft>
                      </a:pPr>
                      <a:r>
                        <a:rPr lang="en-US" sz="1100" b="0" dirty="0" smtClean="0">
                          <a:solidFill>
                            <a:schemeClr val="tx1"/>
                          </a:solidFill>
                          <a:effectLst/>
                        </a:rPr>
                        <a:t>Support Organization</a:t>
                      </a:r>
                      <a:endParaRPr lang="en-US" sz="1100" b="0" dirty="0">
                        <a:solidFill>
                          <a:schemeClr val="tx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tc>
                  <a:txBody>
                    <a:bodyPr/>
                    <a:lstStyle/>
                    <a:p>
                      <a:pPr marL="0" marR="0">
                        <a:lnSpc>
                          <a:spcPts val="1200"/>
                        </a:lnSpc>
                        <a:spcBef>
                          <a:spcPts val="0"/>
                        </a:spcBef>
                        <a:spcAft>
                          <a:spcPts val="375"/>
                        </a:spcAft>
                      </a:pPr>
                      <a:r>
                        <a:rPr lang="en-US" sz="1100" b="0" dirty="0">
                          <a:solidFill>
                            <a:schemeClr val="bg1"/>
                          </a:solidFill>
                          <a:effectLst/>
                        </a:rPr>
                        <a:t>Yes, only as required in response to Support Inquiry.</a:t>
                      </a:r>
                      <a:endParaRPr lang="en-US" sz="1100" b="0" dirty="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dirty="0">
                          <a:solidFill>
                            <a:schemeClr val="bg1"/>
                          </a:solidFill>
                          <a:effectLst/>
                        </a:rPr>
                        <a:t>Yes, only as required in response to Support Inquiry.</a:t>
                      </a:r>
                      <a:endParaRPr lang="en-US" sz="1100" b="0" dirty="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a:solidFill>
                            <a:schemeClr val="bg1"/>
                          </a:solidFill>
                          <a:effectLst/>
                        </a:rPr>
                        <a:t>Yes, only as required in response to Support Inquiry.</a:t>
                      </a:r>
                      <a:endParaRPr lang="en-US" sz="1100" b="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dirty="0">
                          <a:solidFill>
                            <a:schemeClr val="bg1"/>
                          </a:solidFill>
                          <a:effectLst/>
                        </a:rPr>
                        <a:t>No.</a:t>
                      </a:r>
                      <a:endParaRPr lang="en-US" sz="1100" b="0" dirty="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r>
              <a:tr h="559562">
                <a:tc>
                  <a:txBody>
                    <a:bodyPr/>
                    <a:lstStyle/>
                    <a:p>
                      <a:pPr marL="0" marR="0">
                        <a:lnSpc>
                          <a:spcPts val="1200"/>
                        </a:lnSpc>
                        <a:spcBef>
                          <a:spcPts val="0"/>
                        </a:spcBef>
                        <a:spcAft>
                          <a:spcPts val="375"/>
                        </a:spcAft>
                      </a:pPr>
                      <a:r>
                        <a:rPr lang="en-US" sz="1100" b="0" dirty="0">
                          <a:solidFill>
                            <a:schemeClr val="tx1"/>
                          </a:solidFill>
                          <a:effectLst/>
                        </a:rPr>
                        <a:t>Engineering</a:t>
                      </a:r>
                      <a:endParaRPr lang="en-US" sz="1100" b="0" dirty="0">
                        <a:solidFill>
                          <a:schemeClr val="tx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tc>
                  <a:txBody>
                    <a:bodyPr/>
                    <a:lstStyle/>
                    <a:p>
                      <a:pPr marL="0" marR="0">
                        <a:lnSpc>
                          <a:spcPts val="1200"/>
                        </a:lnSpc>
                        <a:spcBef>
                          <a:spcPts val="0"/>
                        </a:spcBef>
                        <a:spcAft>
                          <a:spcPts val="375"/>
                        </a:spcAft>
                      </a:pPr>
                      <a:r>
                        <a:rPr lang="en-US" sz="1100" b="0" dirty="0">
                          <a:solidFill>
                            <a:schemeClr val="bg1"/>
                          </a:solidFill>
                          <a:effectLst/>
                        </a:rPr>
                        <a:t>Yes.</a:t>
                      </a:r>
                      <a:endParaRPr lang="en-US" sz="1100" b="0" dirty="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a:solidFill>
                            <a:schemeClr val="bg1"/>
                          </a:solidFill>
                          <a:effectLst/>
                        </a:rPr>
                        <a:t>No Direct Access. May Be Transferred During Trouble-shooting.</a:t>
                      </a:r>
                      <a:endParaRPr lang="en-US" sz="1100" b="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a:solidFill>
                            <a:schemeClr val="bg1"/>
                          </a:solidFill>
                          <a:effectLst/>
                        </a:rPr>
                        <a:t>No Direct Access. May Be Transferred During Trouble-shooting.</a:t>
                      </a:r>
                      <a:endParaRPr lang="en-US" sz="1100" b="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dirty="0">
                          <a:solidFill>
                            <a:schemeClr val="bg1"/>
                          </a:solidFill>
                          <a:effectLst/>
                        </a:rPr>
                        <a:t>No.</a:t>
                      </a:r>
                      <a:endParaRPr lang="en-US" sz="1100" b="0" dirty="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r>
              <a:tr h="404128">
                <a:tc>
                  <a:txBody>
                    <a:bodyPr/>
                    <a:lstStyle/>
                    <a:p>
                      <a:pPr marL="0" marR="0">
                        <a:lnSpc>
                          <a:spcPts val="1200"/>
                        </a:lnSpc>
                        <a:spcBef>
                          <a:spcPts val="0"/>
                        </a:spcBef>
                        <a:spcAft>
                          <a:spcPts val="375"/>
                        </a:spcAft>
                      </a:pPr>
                      <a:r>
                        <a:rPr lang="en-US" sz="1100" b="0" dirty="0">
                          <a:solidFill>
                            <a:schemeClr val="tx1"/>
                          </a:solidFill>
                          <a:effectLst/>
                        </a:rPr>
                        <a:t>Partners</a:t>
                      </a:r>
                      <a:endParaRPr lang="en-US" sz="1100" b="0" dirty="0">
                        <a:solidFill>
                          <a:schemeClr val="tx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tc>
                  <a:txBody>
                    <a:bodyPr/>
                    <a:lstStyle/>
                    <a:p>
                      <a:pPr marL="0" marR="0">
                        <a:lnSpc>
                          <a:spcPts val="1200"/>
                        </a:lnSpc>
                        <a:spcBef>
                          <a:spcPts val="0"/>
                        </a:spcBef>
                        <a:spcAft>
                          <a:spcPts val="375"/>
                        </a:spcAft>
                      </a:pPr>
                      <a:r>
                        <a:rPr lang="en-US" sz="1100" b="0" dirty="0">
                          <a:solidFill>
                            <a:schemeClr val="bg1"/>
                          </a:solidFill>
                          <a:effectLst/>
                        </a:rPr>
                        <a:t>With customer permission. See Partner for more information.</a:t>
                      </a:r>
                      <a:endParaRPr lang="en-US" sz="1100" b="0" dirty="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dirty="0">
                          <a:solidFill>
                            <a:schemeClr val="bg1"/>
                          </a:solidFill>
                          <a:effectLst/>
                        </a:rPr>
                        <a:t>With customer permission. See Partner for more information.</a:t>
                      </a:r>
                      <a:endParaRPr lang="en-US" sz="1100" b="0" dirty="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a:solidFill>
                            <a:schemeClr val="bg1"/>
                          </a:solidFill>
                          <a:effectLst/>
                        </a:rPr>
                        <a:t>With customer permission. See Partner for more information.</a:t>
                      </a:r>
                      <a:endParaRPr lang="en-US" sz="1100" b="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dirty="0">
                          <a:solidFill>
                            <a:schemeClr val="bg1"/>
                          </a:solidFill>
                          <a:effectLst/>
                        </a:rPr>
                        <a:t>With customer permission. See Partner for more information.</a:t>
                      </a:r>
                      <a:endParaRPr lang="en-US" sz="1100" b="0" dirty="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r>
              <a:tr h="559562">
                <a:tc>
                  <a:txBody>
                    <a:bodyPr/>
                    <a:lstStyle/>
                    <a:p>
                      <a:pPr marL="0" marR="0">
                        <a:lnSpc>
                          <a:spcPts val="1200"/>
                        </a:lnSpc>
                        <a:spcBef>
                          <a:spcPts val="0"/>
                        </a:spcBef>
                        <a:spcAft>
                          <a:spcPts val="375"/>
                        </a:spcAft>
                      </a:pPr>
                      <a:r>
                        <a:rPr lang="en-US" sz="1100" b="0" dirty="0">
                          <a:solidFill>
                            <a:schemeClr val="tx1"/>
                          </a:solidFill>
                          <a:effectLst/>
                        </a:rPr>
                        <a:t>Others in Microsoft</a:t>
                      </a:r>
                      <a:endParaRPr lang="en-US" sz="1100" b="0" dirty="0">
                        <a:solidFill>
                          <a:schemeClr val="tx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tc>
                  <a:txBody>
                    <a:bodyPr/>
                    <a:lstStyle/>
                    <a:p>
                      <a:pPr marL="0" marR="0">
                        <a:lnSpc>
                          <a:spcPts val="1200"/>
                        </a:lnSpc>
                        <a:spcBef>
                          <a:spcPts val="0"/>
                        </a:spcBef>
                        <a:spcAft>
                          <a:spcPts val="375"/>
                        </a:spcAft>
                      </a:pPr>
                      <a:r>
                        <a:rPr lang="en-US" sz="1100" b="0">
                          <a:solidFill>
                            <a:schemeClr val="bg1"/>
                          </a:solidFill>
                          <a:effectLst/>
                        </a:rPr>
                        <a:t>No.</a:t>
                      </a:r>
                      <a:endParaRPr lang="en-US" sz="1100" b="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dirty="0">
                          <a:solidFill>
                            <a:schemeClr val="bg1"/>
                          </a:solidFill>
                          <a:effectLst/>
                        </a:rPr>
                        <a:t>No (Yes for Office 365 for small business Customers for marketing purposes).</a:t>
                      </a:r>
                      <a:endParaRPr lang="en-US" sz="1100" b="0" dirty="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dirty="0">
                          <a:solidFill>
                            <a:schemeClr val="bg1"/>
                          </a:solidFill>
                          <a:effectLst/>
                        </a:rPr>
                        <a:t>No.</a:t>
                      </a:r>
                      <a:endParaRPr lang="en-US" sz="1100" b="0" dirty="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a:lnSpc>
                          <a:spcPts val="1200"/>
                        </a:lnSpc>
                        <a:spcBef>
                          <a:spcPts val="0"/>
                        </a:spcBef>
                        <a:spcAft>
                          <a:spcPts val="375"/>
                        </a:spcAft>
                      </a:pPr>
                      <a:r>
                        <a:rPr lang="en-US" sz="1100" b="0" dirty="0">
                          <a:solidFill>
                            <a:schemeClr val="bg1"/>
                          </a:solidFill>
                          <a:effectLst/>
                        </a:rPr>
                        <a:t>No.</a:t>
                      </a:r>
                      <a:endParaRPr lang="en-US" sz="1100" b="0" dirty="0">
                        <a:solidFill>
                          <a:schemeClr val="bg1"/>
                        </a:solidFill>
                        <a:effectLst/>
                        <a:latin typeface="Calibri"/>
                        <a:ea typeface="Calibri"/>
                        <a:cs typeface="Times New Roman"/>
                      </a:endParaRPr>
                    </a:p>
                  </a:txBody>
                  <a:tcPr marL="62157" marR="62157" marT="46630" marB="4663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864903867"/>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2502" y="2125662"/>
            <a:ext cx="12156946" cy="1831975"/>
          </a:xfrm>
        </p:spPr>
        <p:txBody>
          <a:bodyPr/>
          <a:lstStyle/>
          <a:p>
            <a:pPr algn="r"/>
            <a:r>
              <a:rPr lang="en-US" sz="3264" i="1" dirty="0"/>
              <a:t>You know ‘where’ data resides, ‘who’ can access it and ‘what’ we do with it.</a:t>
            </a:r>
            <a:endParaRPr lang="en-US" sz="3264" dirty="0"/>
          </a:p>
        </p:txBody>
      </p:sp>
      <p:sp>
        <p:nvSpPr>
          <p:cNvPr id="4" name="Text Placeholder 3"/>
          <p:cNvSpPr txBox="1">
            <a:spLocks/>
          </p:cNvSpPr>
          <p:nvPr/>
        </p:nvSpPr>
        <p:spPr>
          <a:xfrm>
            <a:off x="1514891" y="3182026"/>
            <a:ext cx="10533973" cy="932293"/>
          </a:xfrm>
          <a:prstGeom prst="rect">
            <a:avLst/>
          </a:prstGeom>
        </p:spPr>
        <p:txBody>
          <a:bodyPr/>
          <a:lstStyle>
            <a:lvl1pPr marL="460375" indent="-460375" algn="l" defTabSz="914363" rtl="0" eaLnBrk="1" latinLnBrk="0" hangingPunct="1">
              <a:lnSpc>
                <a:spcPct val="90000"/>
              </a:lnSpc>
              <a:spcBef>
                <a:spcPct val="20000"/>
              </a:spcBef>
              <a:buSzPct val="90000"/>
              <a:buFontTx/>
              <a:buBlip>
                <a:blip r:embed="rId2"/>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5507" dirty="0"/>
              <a:t>Transparency</a:t>
            </a:r>
          </a:p>
        </p:txBody>
      </p:sp>
    </p:spTree>
    <p:extLst>
      <p:ext uri="{BB962C8B-B14F-4D97-AF65-F5344CB8AC3E}">
        <p14:creationId xmlns:p14="http://schemas.microsoft.com/office/powerpoint/2010/main" val="1587825647"/>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Transparency</a:t>
            </a:r>
          </a:p>
        </p:txBody>
      </p:sp>
      <p:sp>
        <p:nvSpPr>
          <p:cNvPr id="3" name="Slide Number Placeholder 2"/>
          <p:cNvSpPr>
            <a:spLocks noGrp="1"/>
          </p:cNvSpPr>
          <p:nvPr>
            <p:ph type="sldNum" sz="quarter" idx="4294967295"/>
          </p:nvPr>
        </p:nvSpPr>
        <p:spPr>
          <a:xfrm>
            <a:off x="2501" y="6704705"/>
            <a:ext cx="578020" cy="173244"/>
          </a:xfrm>
          <a:prstGeom prst="rect">
            <a:avLst/>
          </a:prstGeom>
        </p:spPr>
        <p:txBody>
          <a:bodyPr/>
          <a:lstStyle/>
          <a:p>
            <a:pPr defTabSz="932411"/>
            <a:fld id="{B60359E2-F1E6-40F3-81C3-5A646FA87138}" type="slidenum">
              <a:rPr lang="en-US" smtClean="0"/>
              <a:pPr defTabSz="932411"/>
              <a:t>14</a:t>
            </a:fld>
            <a:endParaRPr lang="en-US" dirty="0"/>
          </a:p>
        </p:txBody>
      </p:sp>
      <p:sp>
        <p:nvSpPr>
          <p:cNvPr id="11" name="Content Placeholder 18"/>
          <p:cNvSpPr txBox="1">
            <a:spLocks/>
          </p:cNvSpPr>
          <p:nvPr/>
        </p:nvSpPr>
        <p:spPr>
          <a:xfrm>
            <a:off x="382628" y="5458038"/>
            <a:ext cx="11685585" cy="932603"/>
          </a:xfrm>
          <a:prstGeom prst="rect">
            <a:avLst/>
          </a:prstGeom>
          <a:solidFill>
            <a:srgbClr val="D9D9D9">
              <a:alpha val="50196"/>
            </a:srgb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130564" tIns="279781" rIns="130564" bIns="32640" numCol="1" rtlCol="0" anchor="t" anchorCtr="0" compatLnSpc="1">
            <a:prstTxWarp prst="textNoShape">
              <a:avLst/>
            </a:prstTxWarp>
          </a:bodyPr>
          <a:lstStyle>
            <a:defPPr>
              <a:defRPr lang="en-US"/>
            </a:defPPr>
            <a:lvl1pPr marL="225425" indent="-225425" defTabSz="1097418">
              <a:spcBef>
                <a:spcPct val="20000"/>
              </a:spcBef>
              <a:spcAft>
                <a:spcPts val="600"/>
              </a:spcAft>
              <a:buClr>
                <a:schemeClr val="tx1"/>
              </a:buClr>
              <a:buSzPct val="100000"/>
              <a:buFont typeface="Arial" pitchFamily="34" charset="0"/>
              <a:buChar char="•"/>
              <a:defRPr sz="1600">
                <a:solidFill>
                  <a:schemeClr val="tx1">
                    <a:alpha val="99000"/>
                  </a:schemeClr>
                </a:solidFill>
              </a:defRPr>
            </a:lvl1pPr>
            <a:lvl2pPr marL="463550" lvl="1" indent="-238125" defTabSz="1097418">
              <a:spcBef>
                <a:spcPts val="480"/>
              </a:spcBef>
              <a:spcAft>
                <a:spcPts val="600"/>
              </a:spcAft>
              <a:buClr>
                <a:schemeClr val="tx1"/>
              </a:buClr>
              <a:buSzPct val="100000"/>
              <a:buFont typeface="Arial" pitchFamily="34" charset="0"/>
              <a:buChar char="•"/>
              <a:defRPr sz="1600">
                <a:solidFill>
                  <a:schemeClr val="tx1">
                    <a:alpha val="99000"/>
                  </a:schemeClr>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238007" lvl="1" indent="-238007" defTabSz="932597">
              <a:spcBef>
                <a:spcPts val="0"/>
              </a:spcBef>
              <a:spcAft>
                <a:spcPts val="306"/>
              </a:spcAft>
              <a:buClr>
                <a:schemeClr val="accent6"/>
              </a:buClr>
            </a:pPr>
            <a:r>
              <a:rPr lang="en-US" sz="1632" kern="1600" dirty="0">
                <a:solidFill>
                  <a:schemeClr val="tx1">
                    <a:lumMod val="75000"/>
                    <a:lumOff val="25000"/>
                  </a:schemeClr>
                </a:solidFill>
                <a:latin typeface="Segoe UI" pitchFamily="34" charset="0"/>
                <a:cs typeface="Segoe UI" pitchFamily="34" charset="0"/>
              </a:rPr>
              <a:t>Microsoft notifies you of changes in data center locations.</a:t>
            </a:r>
          </a:p>
        </p:txBody>
      </p:sp>
      <p:sp>
        <p:nvSpPr>
          <p:cNvPr id="12" name="Content Placeholder 18"/>
          <p:cNvSpPr txBox="1">
            <a:spLocks/>
          </p:cNvSpPr>
          <p:nvPr/>
        </p:nvSpPr>
        <p:spPr>
          <a:xfrm>
            <a:off x="382628" y="3997283"/>
            <a:ext cx="11685585" cy="932603"/>
          </a:xfrm>
          <a:prstGeom prst="rect">
            <a:avLst/>
          </a:prstGeom>
          <a:solidFill>
            <a:srgbClr val="D9D9D9">
              <a:alpha val="50196"/>
            </a:srgb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130564" tIns="279781" rIns="130564" bIns="32640" numCol="1" rtlCol="0" anchor="t" anchorCtr="0" compatLnSpc="1">
            <a:prstTxWarp prst="textNoShape">
              <a:avLst/>
            </a:prstTxWarp>
          </a:bodyPr>
          <a:lstStyle>
            <a:defPPr>
              <a:defRPr lang="en-US"/>
            </a:defPPr>
            <a:lvl1pPr marL="225425" indent="-225425" defTabSz="1097418">
              <a:spcBef>
                <a:spcPct val="20000"/>
              </a:spcBef>
              <a:spcAft>
                <a:spcPts val="600"/>
              </a:spcAft>
              <a:buClr>
                <a:schemeClr val="tx1"/>
              </a:buClr>
              <a:buSzPct val="100000"/>
              <a:buFont typeface="Arial" pitchFamily="34" charset="0"/>
              <a:buChar char="•"/>
              <a:defRPr sz="1600">
                <a:solidFill>
                  <a:schemeClr val="tx1">
                    <a:alpha val="99000"/>
                  </a:schemeClr>
                </a:solidFill>
              </a:defRPr>
            </a:lvl1pPr>
            <a:lvl2pPr marL="463550" lvl="1" indent="-238125" defTabSz="1097418">
              <a:spcBef>
                <a:spcPts val="480"/>
              </a:spcBef>
              <a:spcAft>
                <a:spcPts val="600"/>
              </a:spcAft>
              <a:buClr>
                <a:schemeClr val="tx1"/>
              </a:buClr>
              <a:buSzPct val="100000"/>
              <a:buFont typeface="Arial" pitchFamily="34" charset="0"/>
              <a:buChar char="•"/>
              <a:defRPr sz="1600">
                <a:solidFill>
                  <a:schemeClr val="tx1">
                    <a:alpha val="99000"/>
                  </a:schemeClr>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238007" lvl="1" indent="-238007" defTabSz="932597">
              <a:spcBef>
                <a:spcPts val="0"/>
              </a:spcBef>
              <a:spcAft>
                <a:spcPts val="306"/>
              </a:spcAft>
              <a:buClr>
                <a:schemeClr val="accent5"/>
              </a:buClr>
            </a:pPr>
            <a:r>
              <a:rPr lang="en-US" sz="1632" kern="1600" dirty="0">
                <a:solidFill>
                  <a:schemeClr val="tx1">
                    <a:lumMod val="75000"/>
                    <a:lumOff val="25000"/>
                  </a:schemeClr>
                </a:solidFill>
                <a:latin typeface="Segoe UI" pitchFamily="34" charset="0"/>
                <a:cs typeface="Segoe UI" pitchFamily="34" charset="0"/>
              </a:rPr>
              <a:t>Core Customer Data accessed only for troubleshooting and malware prevention purposes </a:t>
            </a:r>
          </a:p>
          <a:p>
            <a:pPr marL="238007" lvl="1" indent="-238007" defTabSz="932597">
              <a:spcBef>
                <a:spcPts val="0"/>
              </a:spcBef>
              <a:spcAft>
                <a:spcPts val="306"/>
              </a:spcAft>
              <a:buClr>
                <a:schemeClr val="accent5"/>
              </a:buClr>
            </a:pPr>
            <a:r>
              <a:rPr lang="en-US" sz="1632" kern="1600" dirty="0">
                <a:solidFill>
                  <a:schemeClr val="tx1">
                    <a:lumMod val="75000"/>
                    <a:lumOff val="25000"/>
                  </a:schemeClr>
                </a:solidFill>
                <a:latin typeface="Segoe UI" pitchFamily="34" charset="0"/>
                <a:cs typeface="Segoe UI" pitchFamily="34" charset="0"/>
              </a:rPr>
              <a:t>Core Customer Data access limited to key personnel on an exception basis.</a:t>
            </a:r>
          </a:p>
        </p:txBody>
      </p:sp>
      <p:sp>
        <p:nvSpPr>
          <p:cNvPr id="13" name="TextBox 12"/>
          <p:cNvSpPr txBox="1"/>
          <p:nvPr/>
        </p:nvSpPr>
        <p:spPr>
          <a:xfrm>
            <a:off x="382628" y="5084235"/>
            <a:ext cx="11685585" cy="559562"/>
          </a:xfrm>
          <a:prstGeom prst="roundRect">
            <a:avLst/>
          </a:prstGeom>
          <a:gradFill>
            <a:gsLst>
              <a:gs pos="0">
                <a:schemeClr val="accent6">
                  <a:lumMod val="60000"/>
                  <a:lumOff val="40000"/>
                </a:schemeClr>
              </a:gs>
              <a:gs pos="10000">
                <a:schemeClr val="accent6"/>
              </a:gs>
              <a:gs pos="70000">
                <a:schemeClr val="accent6">
                  <a:lumMod val="75000"/>
                </a:schemeClr>
              </a:gs>
            </a:gsLst>
            <a:lin ang="8100000" scaled="1"/>
          </a:gradFill>
          <a:ln w="25400" cap="flat" cmpd="sng" algn="ctr">
            <a:noFill/>
            <a:prstDash val="solid"/>
          </a:ln>
          <a:effectLst>
            <a:outerShdw blurRad="76200" algn="ctr" rotWithShape="0">
              <a:prstClr val="black">
                <a:alpha val="30000"/>
              </a:prstClr>
            </a:outerShdw>
          </a:effectLst>
        </p:spPr>
        <p:txBody>
          <a:bodyPr lIns="186521" tIns="93260" rIns="186521" bIns="93260" rtlCol="0" anchor="ctr"/>
          <a:lstStyle>
            <a:defPPr>
              <a:defRPr lang="en-US"/>
            </a:defPPr>
            <a:lvl1pPr algn="ctr">
              <a:defRPr>
                <a:solidFill>
                  <a:schemeClr val="bg1"/>
                </a:solidFill>
                <a:latin typeface="+mj-lt"/>
                <a:cs typeface="Segoe UI" pitchFamily="34" charset="0"/>
              </a:defRPr>
            </a:lvl1pPr>
          </a:lstStyle>
          <a:p>
            <a:pPr>
              <a:spcAft>
                <a:spcPts val="612"/>
              </a:spcAft>
            </a:pPr>
            <a:r>
              <a:rPr lang="en-US" sz="2448" dirty="0">
                <a:solidFill>
                  <a:schemeClr val="tx1"/>
                </a:solidFill>
              </a:rPr>
              <a:t>How to get notified?</a:t>
            </a:r>
          </a:p>
        </p:txBody>
      </p:sp>
      <p:sp>
        <p:nvSpPr>
          <p:cNvPr id="14" name="TextBox 13"/>
          <p:cNvSpPr txBox="1"/>
          <p:nvPr/>
        </p:nvSpPr>
        <p:spPr>
          <a:xfrm>
            <a:off x="382628" y="3646072"/>
            <a:ext cx="11685585" cy="559562"/>
          </a:xfrm>
          <a:prstGeom prst="roundRect">
            <a:avLst/>
          </a:prstGeom>
          <a:gradFill>
            <a:gsLst>
              <a:gs pos="0">
                <a:schemeClr val="accent5">
                  <a:lumMod val="40000"/>
                  <a:lumOff val="60000"/>
                </a:schemeClr>
              </a:gs>
              <a:gs pos="10000">
                <a:schemeClr val="accent5"/>
              </a:gs>
              <a:gs pos="70000">
                <a:schemeClr val="accent5">
                  <a:lumMod val="75000"/>
                </a:schemeClr>
              </a:gs>
            </a:gsLst>
            <a:lin ang="8100000" scaled="1"/>
          </a:gradFill>
          <a:ln w="25400" cap="flat" cmpd="sng" algn="ctr">
            <a:noFill/>
            <a:prstDash val="solid"/>
          </a:ln>
          <a:effectLst>
            <a:outerShdw blurRad="76200" algn="ctr" rotWithShape="0">
              <a:prstClr val="black">
                <a:alpha val="30000"/>
              </a:prstClr>
            </a:outerShdw>
          </a:effectLst>
        </p:spPr>
        <p:txBody>
          <a:bodyPr lIns="186521" tIns="93260" rIns="186521" bIns="93260" rtlCol="0" anchor="ctr"/>
          <a:lstStyle>
            <a:defPPr>
              <a:defRPr lang="en-US"/>
            </a:defPPr>
            <a:lvl1pPr algn="ctr">
              <a:defRPr>
                <a:solidFill>
                  <a:schemeClr val="bg1"/>
                </a:solidFill>
                <a:latin typeface="+mj-lt"/>
                <a:cs typeface="Segoe UI" pitchFamily="34" charset="0"/>
              </a:defRPr>
            </a:lvl1pPr>
          </a:lstStyle>
          <a:p>
            <a:pPr>
              <a:spcAft>
                <a:spcPts val="612"/>
              </a:spcAft>
            </a:pPr>
            <a:r>
              <a:rPr lang="en-US" sz="2448" dirty="0">
                <a:solidFill>
                  <a:schemeClr val="tx1"/>
                </a:solidFill>
              </a:rPr>
              <a:t>Who accesses and What is accessed?</a:t>
            </a:r>
          </a:p>
        </p:txBody>
      </p:sp>
      <p:sp>
        <p:nvSpPr>
          <p:cNvPr id="15" name="Content Placeholder 18"/>
          <p:cNvSpPr txBox="1">
            <a:spLocks/>
          </p:cNvSpPr>
          <p:nvPr/>
        </p:nvSpPr>
        <p:spPr>
          <a:xfrm>
            <a:off x="382628" y="2559700"/>
            <a:ext cx="11685585" cy="932603"/>
          </a:xfrm>
          <a:prstGeom prst="rect">
            <a:avLst/>
          </a:prstGeom>
          <a:solidFill>
            <a:srgbClr val="D9D9D9">
              <a:alpha val="50196"/>
            </a:srgb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130564" tIns="279781" rIns="130564" bIns="32640" numCol="1" rtlCol="0" anchor="t" anchorCtr="0" compatLnSpc="1">
            <a:prstTxWarp prst="textNoShape">
              <a:avLst/>
            </a:prstTxWarp>
          </a:bodyPr>
          <a:lstStyle>
            <a:defPPr>
              <a:defRPr lang="en-US"/>
            </a:defPPr>
            <a:lvl1pPr marL="225425" indent="-225425" defTabSz="1097418">
              <a:spcBef>
                <a:spcPct val="20000"/>
              </a:spcBef>
              <a:spcAft>
                <a:spcPts val="600"/>
              </a:spcAft>
              <a:buClr>
                <a:schemeClr val="tx1"/>
              </a:buClr>
              <a:buSzPct val="100000"/>
              <a:buFont typeface="Arial" pitchFamily="34" charset="0"/>
              <a:buChar char="•"/>
              <a:defRPr sz="1600">
                <a:solidFill>
                  <a:schemeClr val="tx1">
                    <a:alpha val="99000"/>
                  </a:schemeClr>
                </a:solidFill>
              </a:defRPr>
            </a:lvl1pPr>
            <a:lvl2pPr marL="463550" lvl="1" indent="-238125" defTabSz="1097418">
              <a:spcBef>
                <a:spcPts val="480"/>
              </a:spcBef>
              <a:spcAft>
                <a:spcPts val="600"/>
              </a:spcAft>
              <a:buClr>
                <a:schemeClr val="tx1"/>
              </a:buClr>
              <a:buSzPct val="100000"/>
              <a:buFont typeface="Arial" pitchFamily="34" charset="0"/>
              <a:buChar char="•"/>
              <a:defRPr sz="1600">
                <a:solidFill>
                  <a:schemeClr val="tx1">
                    <a:alpha val="99000"/>
                  </a:schemeClr>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238007" lvl="1" indent="-238007" defTabSz="932597">
              <a:spcBef>
                <a:spcPts val="0"/>
              </a:spcBef>
              <a:spcAft>
                <a:spcPts val="306"/>
              </a:spcAft>
              <a:buClr>
                <a:schemeClr val="accent1"/>
              </a:buClr>
            </a:pPr>
            <a:r>
              <a:rPr lang="en-US" sz="1632" kern="1600" dirty="0">
                <a:solidFill>
                  <a:schemeClr val="tx1">
                    <a:lumMod val="75000"/>
                    <a:lumOff val="25000"/>
                  </a:schemeClr>
                </a:solidFill>
                <a:latin typeface="Segoe UI" pitchFamily="34" charset="0"/>
                <a:cs typeface="Segoe UI" pitchFamily="34" charset="0"/>
              </a:rPr>
              <a:t>Clear Data Maps and Geographic boundary information provided</a:t>
            </a:r>
          </a:p>
          <a:p>
            <a:pPr marL="238007" lvl="1" indent="-238007" defTabSz="932597">
              <a:spcBef>
                <a:spcPts val="0"/>
              </a:spcBef>
              <a:spcAft>
                <a:spcPts val="306"/>
              </a:spcAft>
              <a:buClr>
                <a:schemeClr val="accent1"/>
              </a:buClr>
            </a:pPr>
            <a:r>
              <a:rPr lang="en-US" sz="1632" kern="1600" dirty="0">
                <a:solidFill>
                  <a:schemeClr val="tx1">
                    <a:lumMod val="75000"/>
                    <a:lumOff val="25000"/>
                  </a:schemeClr>
                </a:solidFill>
                <a:latin typeface="Segoe UI" pitchFamily="34" charset="0"/>
                <a:cs typeface="Segoe UI" pitchFamily="34" charset="0"/>
              </a:rPr>
              <a:t>‘Ship To’ address determines Data Center Location</a:t>
            </a:r>
          </a:p>
        </p:txBody>
      </p:sp>
      <p:sp>
        <p:nvSpPr>
          <p:cNvPr id="16" name="TextBox 15"/>
          <p:cNvSpPr txBox="1"/>
          <p:nvPr/>
        </p:nvSpPr>
        <p:spPr>
          <a:xfrm>
            <a:off x="382628" y="2204287"/>
            <a:ext cx="11685585" cy="559562"/>
          </a:xfrm>
          <a:prstGeom prst="roundRect">
            <a:avLst/>
          </a:prstGeom>
          <a:gradFill>
            <a:gsLst>
              <a:gs pos="0">
                <a:schemeClr val="accent1">
                  <a:lumMod val="40000"/>
                  <a:lumOff val="60000"/>
                </a:schemeClr>
              </a:gs>
              <a:gs pos="10000">
                <a:schemeClr val="accent1">
                  <a:lumMod val="60000"/>
                  <a:lumOff val="40000"/>
                </a:schemeClr>
              </a:gs>
              <a:gs pos="70000">
                <a:schemeClr val="accent1"/>
              </a:gs>
            </a:gsLst>
            <a:lin ang="8100000" scaled="1"/>
          </a:gradFill>
          <a:ln w="25400" cap="flat" cmpd="sng" algn="ctr">
            <a:noFill/>
            <a:prstDash val="solid"/>
          </a:ln>
          <a:effectLst>
            <a:outerShdw blurRad="76200" algn="ctr" rotWithShape="0">
              <a:prstClr val="black">
                <a:alpha val="30000"/>
              </a:prstClr>
            </a:outerShdw>
          </a:effectLst>
        </p:spPr>
        <p:txBody>
          <a:bodyPr lIns="186521" tIns="93260" rIns="186521" bIns="93260" rtlCol="0" anchor="ctr"/>
          <a:lstStyle>
            <a:defPPr>
              <a:defRPr lang="en-US"/>
            </a:defPPr>
            <a:lvl1pPr algn="ctr">
              <a:defRPr>
                <a:solidFill>
                  <a:schemeClr val="bg1"/>
                </a:solidFill>
                <a:latin typeface="+mj-lt"/>
                <a:cs typeface="Segoe UI" pitchFamily="34" charset="0"/>
              </a:defRPr>
            </a:lvl1pPr>
          </a:lstStyle>
          <a:p>
            <a:pPr>
              <a:spcAft>
                <a:spcPts val="612"/>
              </a:spcAft>
            </a:pPr>
            <a:r>
              <a:rPr lang="en-US" sz="2448" dirty="0">
                <a:solidFill>
                  <a:schemeClr val="tx1"/>
                </a:solidFill>
              </a:rPr>
              <a:t>Where is Data Stored?</a:t>
            </a:r>
          </a:p>
        </p:txBody>
      </p:sp>
      <p:sp>
        <p:nvSpPr>
          <p:cNvPr id="17" name="Rectangle 16"/>
          <p:cNvSpPr/>
          <p:nvPr/>
        </p:nvSpPr>
        <p:spPr bwMode="auto">
          <a:xfrm>
            <a:off x="382628" y="1475003"/>
            <a:ext cx="11685585" cy="602306"/>
          </a:xfrm>
          <a:prstGeom prst="rect">
            <a:avLst/>
          </a:prstGeom>
          <a:noFill/>
          <a:ln w="6350">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0" rIns="0" bIns="0" numCol="1" rtlCol="0" anchor="t" anchorCtr="0" compatLnSpc="1">
            <a:prstTxWarp prst="textNoShape">
              <a:avLst/>
            </a:prstTxWarp>
            <a:noAutofit/>
          </a:bodyPr>
          <a:lstStyle/>
          <a:p>
            <a:pPr defTabSz="932559">
              <a:lnSpc>
                <a:spcPct val="90000"/>
              </a:lnSpc>
              <a:spcBef>
                <a:spcPct val="20000"/>
              </a:spcBef>
              <a:buSzPct val="90000"/>
            </a:pPr>
            <a:r>
              <a:rPr lang="en-US" sz="2040" dirty="0">
                <a:solidFill>
                  <a:schemeClr val="tx1">
                    <a:lumMod val="75000"/>
                    <a:lumOff val="25000"/>
                  </a:schemeClr>
                </a:solidFill>
                <a:latin typeface="+mj-lt"/>
              </a:rPr>
              <a:t>At Microsoft, our strategy is to consistently set a “high bar” around privacy practices that support global standards for data handling and transfer</a:t>
            </a:r>
          </a:p>
        </p:txBody>
      </p:sp>
    </p:spTree>
    <p:extLst>
      <p:ext uri="{BB962C8B-B14F-4D97-AF65-F5344CB8AC3E}">
        <p14:creationId xmlns:p14="http://schemas.microsoft.com/office/powerpoint/2010/main" val="272197223"/>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p:txBody>
          <a:bodyPr/>
          <a:lstStyle/>
          <a:p>
            <a:pPr algn="r"/>
            <a:r>
              <a:rPr lang="en-US" sz="3264" i="1" dirty="0"/>
              <a:t>Excellence in cutting edge security practices </a:t>
            </a:r>
            <a:endParaRPr lang="en-US" sz="3264" dirty="0"/>
          </a:p>
        </p:txBody>
      </p:sp>
      <p:sp>
        <p:nvSpPr>
          <p:cNvPr id="4" name="Text Placeholder 3"/>
          <p:cNvSpPr txBox="1">
            <a:spLocks/>
          </p:cNvSpPr>
          <p:nvPr/>
        </p:nvSpPr>
        <p:spPr>
          <a:xfrm>
            <a:off x="1510241" y="2823527"/>
            <a:ext cx="10533973" cy="932293"/>
          </a:xfrm>
          <a:prstGeom prst="rect">
            <a:avLst/>
          </a:prstGeom>
        </p:spPr>
        <p:txBody>
          <a:bodyPr/>
          <a:lstStyle>
            <a:lvl1pPr marL="460375" indent="-460375" algn="l" defTabSz="914363" rtl="0" eaLnBrk="1" latinLnBrk="0" hangingPunct="1">
              <a:lnSpc>
                <a:spcPct val="90000"/>
              </a:lnSpc>
              <a:spcBef>
                <a:spcPct val="20000"/>
              </a:spcBef>
              <a:buSzPct val="90000"/>
              <a:buFontTx/>
              <a:buBlip>
                <a:blip r:embed="rId2"/>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5507" dirty="0"/>
              <a:t>Security</a:t>
            </a:r>
          </a:p>
        </p:txBody>
      </p:sp>
    </p:spTree>
    <p:extLst>
      <p:ext uri="{BB962C8B-B14F-4D97-AF65-F5344CB8AC3E}">
        <p14:creationId xmlns:p14="http://schemas.microsoft.com/office/powerpoint/2010/main" val="2179567974"/>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1948" y="234001"/>
            <a:ext cx="11370961" cy="1469069"/>
          </a:xfrm>
        </p:spPr>
        <p:txBody>
          <a:bodyPr/>
          <a:lstStyle/>
          <a:p>
            <a:r>
              <a:rPr lang="en-US" sz="4896" dirty="0"/>
              <a:t>Microsoft Security Development Lifecycle</a:t>
            </a:r>
            <a:br>
              <a:rPr lang="en-US" sz="4896" dirty="0"/>
            </a:br>
            <a:r>
              <a:rPr lang="en-US" sz="2856" dirty="0">
                <a:solidFill>
                  <a:srgbClr val="FF8A00"/>
                </a:solidFill>
                <a:latin typeface="Segoe UI" pitchFamily="34" charset="0"/>
              </a:rPr>
              <a:t>Reduce vulnerabilities, limit exploit severity</a:t>
            </a:r>
            <a:br>
              <a:rPr lang="en-US" sz="2856" dirty="0">
                <a:solidFill>
                  <a:srgbClr val="FF8A00"/>
                </a:solidFill>
                <a:latin typeface="Segoe UI" pitchFamily="34" charset="0"/>
              </a:rPr>
            </a:br>
            <a:endParaRPr lang="en-US" sz="2856" dirty="0">
              <a:solidFill>
                <a:srgbClr val="FF8A00"/>
              </a:solidFill>
            </a:endParaRPr>
          </a:p>
        </p:txBody>
      </p:sp>
      <p:sp>
        <p:nvSpPr>
          <p:cNvPr id="6" name="Rectangle 5"/>
          <p:cNvSpPr>
            <a:spLocks noChangeAspect="1"/>
          </p:cNvSpPr>
          <p:nvPr/>
        </p:nvSpPr>
        <p:spPr>
          <a:xfrm rot="5400000">
            <a:off x="10646518" y="1800312"/>
            <a:ext cx="1334192" cy="1506916"/>
          </a:xfrm>
          <a:prstGeom prst="rect">
            <a:avLst/>
          </a:prstGeom>
          <a:solidFill>
            <a:srgbClr val="D9D9D9">
              <a:alpha val="50196"/>
            </a:srgb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vert270" lIns="1242823" tIns="110450" rIns="220898" bIns="110450" anchor="t"/>
          <a:lstStyle/>
          <a:p>
            <a:pPr algn="ctr" defTabSz="1656699">
              <a:lnSpc>
                <a:spcPct val="90000"/>
              </a:lnSpc>
            </a:pPr>
            <a:endParaRPr lang="en-US" sz="2447" dirty="0">
              <a:gradFill>
                <a:gsLst>
                  <a:gs pos="0">
                    <a:schemeClr val="tx1"/>
                  </a:gs>
                  <a:gs pos="100000">
                    <a:schemeClr val="tx1"/>
                  </a:gs>
                </a:gsLst>
                <a:lin ang="5400000" scaled="0"/>
              </a:gradFill>
              <a:latin typeface="+mj-lt"/>
            </a:endParaRPr>
          </a:p>
        </p:txBody>
      </p:sp>
      <p:sp>
        <p:nvSpPr>
          <p:cNvPr id="7" name="Rectangle 6"/>
          <p:cNvSpPr>
            <a:spLocks noChangeAspect="1"/>
          </p:cNvSpPr>
          <p:nvPr/>
        </p:nvSpPr>
        <p:spPr>
          <a:xfrm rot="5400000">
            <a:off x="9113076" y="1832252"/>
            <a:ext cx="1334193" cy="1443036"/>
          </a:xfrm>
          <a:prstGeom prst="rect">
            <a:avLst/>
          </a:prstGeom>
          <a:solidFill>
            <a:srgbClr val="D9D9D9">
              <a:alpha val="50196"/>
            </a:srgb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vert270" lIns="1242823" tIns="110450" rIns="220898" bIns="110450" anchor="t"/>
          <a:lstStyle/>
          <a:p>
            <a:pPr algn="ctr" defTabSz="1656699">
              <a:lnSpc>
                <a:spcPct val="90000"/>
              </a:lnSpc>
            </a:pPr>
            <a:endParaRPr lang="en-US" sz="2447" dirty="0">
              <a:gradFill>
                <a:gsLst>
                  <a:gs pos="0">
                    <a:schemeClr val="tx1"/>
                  </a:gs>
                  <a:gs pos="100000">
                    <a:schemeClr val="tx1"/>
                  </a:gs>
                </a:gsLst>
                <a:lin ang="5400000" scaled="0"/>
              </a:gradFill>
              <a:latin typeface="+mj-lt"/>
            </a:endParaRPr>
          </a:p>
        </p:txBody>
      </p:sp>
      <p:sp>
        <p:nvSpPr>
          <p:cNvPr id="8" name="Rectangle 7"/>
          <p:cNvSpPr>
            <a:spLocks noChangeAspect="1"/>
          </p:cNvSpPr>
          <p:nvPr/>
        </p:nvSpPr>
        <p:spPr>
          <a:xfrm rot="5400000">
            <a:off x="1206516" y="1049562"/>
            <a:ext cx="1334187" cy="3008417"/>
          </a:xfrm>
          <a:prstGeom prst="rect">
            <a:avLst/>
          </a:prstGeom>
          <a:solidFill>
            <a:srgbClr val="D9D9D9">
              <a:alpha val="50196"/>
            </a:srgb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vert270" lIns="1242823" tIns="110450" rIns="220898" bIns="110450" anchor="t"/>
          <a:lstStyle/>
          <a:p>
            <a:pPr algn="ctr" defTabSz="1656699">
              <a:lnSpc>
                <a:spcPct val="90000"/>
              </a:lnSpc>
            </a:pPr>
            <a:endParaRPr lang="en-US" sz="2447" dirty="0">
              <a:gradFill>
                <a:gsLst>
                  <a:gs pos="0">
                    <a:schemeClr val="tx1"/>
                  </a:gs>
                  <a:gs pos="100000">
                    <a:schemeClr val="tx1"/>
                  </a:gs>
                </a:gsLst>
                <a:lin ang="5400000" scaled="0"/>
              </a:gradFill>
              <a:latin typeface="+mj-lt"/>
            </a:endParaRPr>
          </a:p>
        </p:txBody>
      </p:sp>
      <p:sp>
        <p:nvSpPr>
          <p:cNvPr id="9" name="Rectangle 8"/>
          <p:cNvSpPr>
            <a:spLocks noChangeAspect="1"/>
          </p:cNvSpPr>
          <p:nvPr/>
        </p:nvSpPr>
        <p:spPr>
          <a:xfrm rot="5400000">
            <a:off x="5559526" y="-175005"/>
            <a:ext cx="1334184" cy="5457550"/>
          </a:xfrm>
          <a:prstGeom prst="rect">
            <a:avLst/>
          </a:prstGeom>
          <a:solidFill>
            <a:srgbClr val="D9D9D9">
              <a:alpha val="50196"/>
            </a:srgb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vert270" lIns="1242823" tIns="110450" rIns="220898" bIns="110450" anchor="t"/>
          <a:lstStyle/>
          <a:p>
            <a:pPr algn="ctr" defTabSz="1656699">
              <a:lnSpc>
                <a:spcPct val="90000"/>
              </a:lnSpc>
            </a:pPr>
            <a:endParaRPr lang="en-US" sz="2447" dirty="0">
              <a:gradFill>
                <a:gsLst>
                  <a:gs pos="0">
                    <a:schemeClr val="tx1"/>
                  </a:gs>
                  <a:gs pos="100000">
                    <a:schemeClr val="tx1"/>
                  </a:gs>
                </a:gsLst>
                <a:lin ang="5400000" scaled="0"/>
              </a:gradFill>
              <a:latin typeface="+mj-lt"/>
            </a:endParaRPr>
          </a:p>
        </p:txBody>
      </p:sp>
      <p:sp>
        <p:nvSpPr>
          <p:cNvPr id="11" name="Rectangle 10"/>
          <p:cNvSpPr/>
          <p:nvPr/>
        </p:nvSpPr>
        <p:spPr bwMode="auto">
          <a:xfrm>
            <a:off x="369402" y="1605140"/>
            <a:ext cx="3003867" cy="621573"/>
          </a:xfrm>
          <a:prstGeom prst="rect">
            <a:avLst/>
          </a:prstGeom>
          <a:solidFill>
            <a:srgbClr val="FF8A00"/>
          </a:solidFill>
          <a:ln w="25400" cap="flat" cmpd="sng" algn="ctr">
            <a:noFill/>
            <a:prstDash val="solid"/>
          </a:ln>
          <a:effectLst/>
        </p:spPr>
        <p:txBody>
          <a:bodyPr lIns="231994" tIns="57997" rIns="115992" bIns="57997" rtlCol="0" anchor="ctr"/>
          <a:lstStyle/>
          <a:p>
            <a:pPr algn="ctr"/>
            <a:r>
              <a:rPr lang="en-US" sz="2447" dirty="0">
                <a:latin typeface="Segoe UI" pitchFamily="34" charset="0"/>
                <a:cs typeface="Segoe UI" pitchFamily="34" charset="0"/>
              </a:rPr>
              <a:t>Education</a:t>
            </a:r>
          </a:p>
        </p:txBody>
      </p:sp>
      <p:sp>
        <p:nvSpPr>
          <p:cNvPr id="12" name="Rectangle 11"/>
          <p:cNvSpPr/>
          <p:nvPr/>
        </p:nvSpPr>
        <p:spPr bwMode="auto">
          <a:xfrm>
            <a:off x="3490761" y="1605140"/>
            <a:ext cx="5465892" cy="621573"/>
          </a:xfrm>
          <a:prstGeom prst="rect">
            <a:avLst/>
          </a:prstGeom>
          <a:solidFill>
            <a:srgbClr val="FF8A00"/>
          </a:solidFill>
          <a:ln w="25400" cap="flat" cmpd="sng" algn="ctr">
            <a:noFill/>
            <a:prstDash val="solid"/>
          </a:ln>
          <a:effectLst/>
        </p:spPr>
        <p:txBody>
          <a:bodyPr lIns="231994" tIns="57997" rIns="115992" bIns="57997" rtlCol="0" anchor="ctr"/>
          <a:lstStyle/>
          <a:p>
            <a:pPr algn="ctr"/>
            <a:r>
              <a:rPr lang="en-US" sz="2447" dirty="0">
                <a:latin typeface="Segoe UI" pitchFamily="34" charset="0"/>
                <a:cs typeface="Segoe UI" pitchFamily="34" charset="0"/>
              </a:rPr>
              <a:t>Process</a:t>
            </a:r>
          </a:p>
        </p:txBody>
      </p:sp>
      <p:sp>
        <p:nvSpPr>
          <p:cNvPr id="13" name="Rectangle 12"/>
          <p:cNvSpPr/>
          <p:nvPr/>
        </p:nvSpPr>
        <p:spPr bwMode="auto">
          <a:xfrm>
            <a:off x="9058653" y="1605140"/>
            <a:ext cx="3008417" cy="621573"/>
          </a:xfrm>
          <a:prstGeom prst="rect">
            <a:avLst/>
          </a:prstGeom>
          <a:solidFill>
            <a:srgbClr val="FF8A00"/>
          </a:solidFill>
          <a:ln w="25400" cap="flat" cmpd="sng" algn="ctr">
            <a:noFill/>
            <a:prstDash val="solid"/>
          </a:ln>
          <a:effectLst/>
        </p:spPr>
        <p:txBody>
          <a:bodyPr lIns="231994" tIns="57997" rIns="115992" bIns="57997" rtlCol="0" anchor="ctr"/>
          <a:lstStyle/>
          <a:p>
            <a:pPr algn="ctr"/>
            <a:r>
              <a:rPr lang="en-US" sz="2447" dirty="0">
                <a:latin typeface="Segoe UI" pitchFamily="34" charset="0"/>
                <a:cs typeface="Segoe UI" pitchFamily="34" charset="0"/>
              </a:rPr>
              <a:t>Accountability</a:t>
            </a:r>
          </a:p>
        </p:txBody>
      </p:sp>
      <p:sp>
        <p:nvSpPr>
          <p:cNvPr id="14" name="1-Training Text"/>
          <p:cNvSpPr/>
          <p:nvPr/>
        </p:nvSpPr>
        <p:spPr>
          <a:xfrm>
            <a:off x="377476" y="3220862"/>
            <a:ext cx="1670642" cy="570636"/>
          </a:xfrm>
          <a:prstGeom prst="homePlate">
            <a:avLst>
              <a:gd name="adj" fmla="val 34439"/>
            </a:avLst>
          </a:prstGeom>
          <a:solidFill>
            <a:srgbClr val="A6A6A6">
              <a:alpha val="50196"/>
            </a:srgbClr>
          </a:solidFill>
          <a:ln>
            <a:no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wrap="none" lIns="0" tIns="62142" rIns="0" bIns="62142" anchor="ctr"/>
          <a:lstStyle/>
          <a:p>
            <a:pPr algn="ctr" defTabSz="932104">
              <a:lnSpc>
                <a:spcPct val="90000"/>
              </a:lnSpc>
            </a:pPr>
            <a:r>
              <a:rPr lang="en-US" sz="1495" dirty="0">
                <a:solidFill>
                  <a:schemeClr val="tx1">
                    <a:lumMod val="75000"/>
                    <a:lumOff val="25000"/>
                  </a:schemeClr>
                </a:solidFill>
                <a:latin typeface="Segoe Semibold" pitchFamily="34" charset="0"/>
              </a:rPr>
              <a:t>Training</a:t>
            </a:r>
          </a:p>
        </p:txBody>
      </p:sp>
      <p:sp>
        <p:nvSpPr>
          <p:cNvPr id="15" name="2-Requirements Text"/>
          <p:cNvSpPr/>
          <p:nvPr/>
        </p:nvSpPr>
        <p:spPr>
          <a:xfrm>
            <a:off x="1927525" y="3220862"/>
            <a:ext cx="1670642" cy="570636"/>
          </a:xfrm>
          <a:prstGeom prst="chevron">
            <a:avLst>
              <a:gd name="adj" fmla="val 33025"/>
            </a:avLst>
          </a:prstGeom>
          <a:solidFill>
            <a:srgbClr val="A6A6A6">
              <a:alpha val="50196"/>
            </a:srgbClr>
          </a:solidFill>
          <a:ln>
            <a:no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wrap="none" lIns="0" tIns="62142" rIns="0" bIns="62142" anchor="ctr"/>
          <a:lstStyle/>
          <a:p>
            <a:pPr marL="79856" algn="ctr" defTabSz="932104">
              <a:lnSpc>
                <a:spcPct val="90000"/>
              </a:lnSpc>
            </a:pPr>
            <a:r>
              <a:rPr lang="en-US" sz="1495" dirty="0">
                <a:solidFill>
                  <a:schemeClr val="tx1">
                    <a:lumMod val="75000"/>
                    <a:lumOff val="25000"/>
                  </a:schemeClr>
                </a:solidFill>
                <a:latin typeface="Segoe Semibold" pitchFamily="34" charset="0"/>
              </a:rPr>
              <a:t>Requirements</a:t>
            </a:r>
          </a:p>
        </p:txBody>
      </p:sp>
      <p:sp>
        <p:nvSpPr>
          <p:cNvPr id="16" name="2-Requirements Text"/>
          <p:cNvSpPr/>
          <p:nvPr/>
        </p:nvSpPr>
        <p:spPr>
          <a:xfrm>
            <a:off x="3477573" y="3220862"/>
            <a:ext cx="1968598" cy="570636"/>
          </a:xfrm>
          <a:prstGeom prst="chevron">
            <a:avLst>
              <a:gd name="adj" fmla="val 33025"/>
            </a:avLst>
          </a:prstGeom>
          <a:solidFill>
            <a:srgbClr val="A6A6A6">
              <a:alpha val="50196"/>
            </a:srgbClr>
          </a:solidFill>
          <a:ln>
            <a:no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wrap="none" lIns="0" tIns="62142" rIns="0" bIns="62142" anchor="ctr"/>
          <a:lstStyle/>
          <a:p>
            <a:pPr marL="79856" algn="ctr" defTabSz="932104">
              <a:lnSpc>
                <a:spcPct val="90000"/>
              </a:lnSpc>
            </a:pPr>
            <a:r>
              <a:rPr lang="en-US" sz="1495" dirty="0">
                <a:solidFill>
                  <a:schemeClr val="tx1">
                    <a:lumMod val="75000"/>
                    <a:lumOff val="25000"/>
                  </a:schemeClr>
                </a:solidFill>
                <a:latin typeface="Segoe Semibold" pitchFamily="34" charset="0"/>
              </a:rPr>
              <a:t>Design</a:t>
            </a:r>
          </a:p>
        </p:txBody>
      </p:sp>
      <p:sp>
        <p:nvSpPr>
          <p:cNvPr id="17" name="2-Requirements Text"/>
          <p:cNvSpPr/>
          <p:nvPr/>
        </p:nvSpPr>
        <p:spPr>
          <a:xfrm>
            <a:off x="5325577" y="3220862"/>
            <a:ext cx="1968598" cy="570636"/>
          </a:xfrm>
          <a:prstGeom prst="chevron">
            <a:avLst>
              <a:gd name="adj" fmla="val 33025"/>
            </a:avLst>
          </a:prstGeom>
          <a:solidFill>
            <a:srgbClr val="A6A6A6">
              <a:alpha val="50196"/>
            </a:srgbClr>
          </a:solidFill>
          <a:ln>
            <a:no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wrap="none" lIns="0" tIns="62142" rIns="0" bIns="62142" anchor="ctr"/>
          <a:lstStyle/>
          <a:p>
            <a:pPr marL="79856" algn="ctr" defTabSz="932104">
              <a:lnSpc>
                <a:spcPct val="90000"/>
              </a:lnSpc>
            </a:pPr>
            <a:r>
              <a:rPr lang="en-US" sz="1495" dirty="0">
                <a:solidFill>
                  <a:schemeClr val="tx1">
                    <a:lumMod val="75000"/>
                    <a:lumOff val="25000"/>
                  </a:schemeClr>
                </a:solidFill>
                <a:latin typeface="Segoe Semibold" pitchFamily="34" charset="0"/>
              </a:rPr>
              <a:t>Implementation</a:t>
            </a:r>
          </a:p>
        </p:txBody>
      </p:sp>
      <p:sp>
        <p:nvSpPr>
          <p:cNvPr id="18" name="2-Requirements Text"/>
          <p:cNvSpPr/>
          <p:nvPr/>
        </p:nvSpPr>
        <p:spPr>
          <a:xfrm>
            <a:off x="7173582" y="3220862"/>
            <a:ext cx="1968598" cy="570636"/>
          </a:xfrm>
          <a:prstGeom prst="chevron">
            <a:avLst>
              <a:gd name="adj" fmla="val 33025"/>
            </a:avLst>
          </a:prstGeom>
          <a:solidFill>
            <a:srgbClr val="A6A6A6">
              <a:alpha val="50196"/>
            </a:srgbClr>
          </a:solidFill>
          <a:ln>
            <a:no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wrap="none" lIns="0" tIns="62142" rIns="0" bIns="62142" anchor="ctr"/>
          <a:lstStyle/>
          <a:p>
            <a:pPr marL="79856" algn="ctr" defTabSz="932104">
              <a:lnSpc>
                <a:spcPct val="90000"/>
              </a:lnSpc>
            </a:pPr>
            <a:r>
              <a:rPr lang="en-US" sz="1495" dirty="0">
                <a:solidFill>
                  <a:schemeClr val="tx1">
                    <a:lumMod val="75000"/>
                    <a:lumOff val="25000"/>
                  </a:schemeClr>
                </a:solidFill>
                <a:latin typeface="Segoe Semibold" pitchFamily="34" charset="0"/>
              </a:rPr>
              <a:t>Verification</a:t>
            </a:r>
          </a:p>
        </p:txBody>
      </p:sp>
      <p:sp>
        <p:nvSpPr>
          <p:cNvPr id="19" name="2-Requirements Text"/>
          <p:cNvSpPr/>
          <p:nvPr/>
        </p:nvSpPr>
        <p:spPr>
          <a:xfrm>
            <a:off x="9021586" y="3220862"/>
            <a:ext cx="1670642" cy="570636"/>
          </a:xfrm>
          <a:prstGeom prst="chevron">
            <a:avLst>
              <a:gd name="adj" fmla="val 33025"/>
            </a:avLst>
          </a:prstGeom>
          <a:solidFill>
            <a:srgbClr val="A6A6A6">
              <a:alpha val="50196"/>
            </a:srgbClr>
          </a:solidFill>
          <a:ln>
            <a:no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wrap="none" lIns="0" tIns="62142" rIns="0" bIns="62142" anchor="ctr"/>
          <a:lstStyle/>
          <a:p>
            <a:pPr marL="79856" algn="ctr" defTabSz="932104">
              <a:lnSpc>
                <a:spcPct val="90000"/>
              </a:lnSpc>
            </a:pPr>
            <a:r>
              <a:rPr lang="en-US" sz="1495" dirty="0">
                <a:solidFill>
                  <a:schemeClr val="tx1">
                    <a:lumMod val="75000"/>
                    <a:lumOff val="25000"/>
                  </a:schemeClr>
                </a:solidFill>
                <a:latin typeface="Segoe Semibold" pitchFamily="34" charset="0"/>
              </a:rPr>
              <a:t>Release</a:t>
            </a:r>
          </a:p>
        </p:txBody>
      </p:sp>
      <p:sp>
        <p:nvSpPr>
          <p:cNvPr id="20" name="2-Requirements Text"/>
          <p:cNvSpPr/>
          <p:nvPr/>
        </p:nvSpPr>
        <p:spPr>
          <a:xfrm>
            <a:off x="10571633" y="3220862"/>
            <a:ext cx="1670642" cy="570636"/>
          </a:xfrm>
          <a:prstGeom prst="chevron">
            <a:avLst>
              <a:gd name="adj" fmla="val 33025"/>
            </a:avLst>
          </a:prstGeom>
          <a:solidFill>
            <a:srgbClr val="A6A6A6">
              <a:alpha val="50196"/>
            </a:srgbClr>
          </a:solidFill>
          <a:ln>
            <a:no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wrap="none" lIns="0" tIns="62142" rIns="0" bIns="62142" anchor="ctr"/>
          <a:lstStyle/>
          <a:p>
            <a:pPr marL="79856" algn="ctr" defTabSz="932104">
              <a:lnSpc>
                <a:spcPct val="90000"/>
              </a:lnSpc>
            </a:pPr>
            <a:r>
              <a:rPr lang="en-US" sz="1495" dirty="0">
                <a:solidFill>
                  <a:schemeClr val="tx1">
                    <a:lumMod val="75000"/>
                    <a:lumOff val="25000"/>
                  </a:schemeClr>
                </a:solidFill>
                <a:latin typeface="Segoe Semibold" pitchFamily="34" charset="0"/>
              </a:rPr>
              <a:t>Response</a:t>
            </a:r>
          </a:p>
        </p:txBody>
      </p:sp>
      <p:sp>
        <p:nvSpPr>
          <p:cNvPr id="21" name="TextBox 20"/>
          <p:cNvSpPr txBox="1"/>
          <p:nvPr/>
        </p:nvSpPr>
        <p:spPr>
          <a:xfrm>
            <a:off x="369401" y="2369130"/>
            <a:ext cx="3013939" cy="566475"/>
          </a:xfrm>
          <a:prstGeom prst="rect">
            <a:avLst/>
          </a:prstGeom>
          <a:noFill/>
        </p:spPr>
        <p:txBody>
          <a:bodyPr wrap="square" lIns="165709" tIns="0" rIns="165709" bIns="0" rtlCol="0">
            <a:noAutofit/>
          </a:bodyPr>
          <a:lstStyle/>
          <a:p>
            <a:pPr algn="ctr">
              <a:lnSpc>
                <a:spcPct val="90000"/>
              </a:lnSpc>
            </a:pPr>
            <a:r>
              <a:rPr lang="en-US" sz="1903" dirty="0">
                <a:solidFill>
                  <a:schemeClr val="tx1">
                    <a:lumMod val="75000"/>
                    <a:lumOff val="25000"/>
                  </a:schemeClr>
                </a:solidFill>
              </a:rPr>
              <a:t>Administer and track </a:t>
            </a:r>
            <a:br>
              <a:rPr lang="en-US" sz="1903" dirty="0">
                <a:solidFill>
                  <a:schemeClr val="tx1">
                    <a:lumMod val="75000"/>
                    <a:lumOff val="25000"/>
                  </a:schemeClr>
                </a:solidFill>
              </a:rPr>
            </a:br>
            <a:r>
              <a:rPr lang="en-US" sz="1903" dirty="0">
                <a:solidFill>
                  <a:schemeClr val="tx1">
                    <a:lumMod val="75000"/>
                    <a:lumOff val="25000"/>
                  </a:schemeClr>
                </a:solidFill>
              </a:rPr>
              <a:t>security training </a:t>
            </a:r>
          </a:p>
        </p:txBody>
      </p:sp>
      <p:sp>
        <p:nvSpPr>
          <p:cNvPr id="22" name="TextBox 21"/>
          <p:cNvSpPr txBox="1"/>
          <p:nvPr/>
        </p:nvSpPr>
        <p:spPr>
          <a:xfrm>
            <a:off x="3525155" y="2369130"/>
            <a:ext cx="5402924" cy="566475"/>
          </a:xfrm>
          <a:prstGeom prst="rect">
            <a:avLst/>
          </a:prstGeom>
          <a:noFill/>
        </p:spPr>
        <p:txBody>
          <a:bodyPr wrap="square" lIns="165709" tIns="0" rIns="165709" bIns="0" rtlCol="0">
            <a:noAutofit/>
          </a:bodyPr>
          <a:lstStyle/>
          <a:p>
            <a:pPr algn="ctr">
              <a:lnSpc>
                <a:spcPct val="90000"/>
              </a:lnSpc>
            </a:pPr>
            <a:r>
              <a:rPr lang="en-US" sz="1903" dirty="0">
                <a:solidFill>
                  <a:schemeClr val="tx1">
                    <a:lumMod val="75000"/>
                    <a:lumOff val="25000"/>
                  </a:schemeClr>
                </a:solidFill>
              </a:rPr>
              <a:t>Guide product teams to meet </a:t>
            </a:r>
            <a:br>
              <a:rPr lang="en-US" sz="1903" dirty="0">
                <a:solidFill>
                  <a:schemeClr val="tx1">
                    <a:lumMod val="75000"/>
                    <a:lumOff val="25000"/>
                  </a:schemeClr>
                </a:solidFill>
              </a:rPr>
            </a:br>
            <a:r>
              <a:rPr lang="en-US" sz="1903" dirty="0">
                <a:solidFill>
                  <a:schemeClr val="tx1">
                    <a:lumMod val="75000"/>
                    <a:lumOff val="25000"/>
                  </a:schemeClr>
                </a:solidFill>
              </a:rPr>
              <a:t>SDL requirements</a:t>
            </a:r>
          </a:p>
        </p:txBody>
      </p:sp>
      <p:sp>
        <p:nvSpPr>
          <p:cNvPr id="23" name="TextBox 22"/>
          <p:cNvSpPr txBox="1"/>
          <p:nvPr/>
        </p:nvSpPr>
        <p:spPr>
          <a:xfrm>
            <a:off x="9058810" y="2369130"/>
            <a:ext cx="1449936" cy="599954"/>
          </a:xfrm>
          <a:prstGeom prst="rect">
            <a:avLst/>
          </a:prstGeom>
          <a:noFill/>
        </p:spPr>
        <p:txBody>
          <a:bodyPr wrap="square" lIns="165709" tIns="0" rIns="165709" bIns="0" rtlCol="0">
            <a:noAutofit/>
          </a:bodyPr>
          <a:lstStyle/>
          <a:p>
            <a:pPr algn="ctr">
              <a:lnSpc>
                <a:spcPct val="90000"/>
              </a:lnSpc>
            </a:pPr>
            <a:r>
              <a:rPr lang="en-US" sz="1360" dirty="0">
                <a:solidFill>
                  <a:schemeClr val="tx1">
                    <a:lumMod val="75000"/>
                    <a:lumOff val="25000"/>
                  </a:schemeClr>
                </a:solidFill>
              </a:rPr>
              <a:t>Establish release criteria and sign-off as part of FSR</a:t>
            </a:r>
          </a:p>
        </p:txBody>
      </p:sp>
      <p:sp>
        <p:nvSpPr>
          <p:cNvPr id="24" name="TextBox 23"/>
          <p:cNvSpPr txBox="1"/>
          <p:nvPr/>
        </p:nvSpPr>
        <p:spPr>
          <a:xfrm>
            <a:off x="10617137" y="2369130"/>
            <a:ext cx="1449936" cy="599954"/>
          </a:xfrm>
          <a:prstGeom prst="rect">
            <a:avLst/>
          </a:prstGeom>
          <a:noFill/>
        </p:spPr>
        <p:txBody>
          <a:bodyPr wrap="square" lIns="165709" tIns="0" rIns="165709" bIns="0" rtlCol="0">
            <a:noAutofit/>
          </a:bodyPr>
          <a:lstStyle/>
          <a:p>
            <a:pPr algn="ctr">
              <a:lnSpc>
                <a:spcPct val="90000"/>
              </a:lnSpc>
            </a:pPr>
            <a:r>
              <a:rPr lang="en-US" sz="1360" dirty="0">
                <a:solidFill>
                  <a:schemeClr val="tx1">
                    <a:lumMod val="75000"/>
                    <a:lumOff val="25000"/>
                  </a:schemeClr>
                </a:solidFill>
              </a:rPr>
              <a:t>Incident</a:t>
            </a:r>
          </a:p>
          <a:p>
            <a:pPr algn="ctr">
              <a:lnSpc>
                <a:spcPct val="90000"/>
              </a:lnSpc>
            </a:pPr>
            <a:r>
              <a:rPr lang="en-US" sz="1360" dirty="0">
                <a:solidFill>
                  <a:schemeClr val="tx1">
                    <a:lumMod val="75000"/>
                    <a:lumOff val="25000"/>
                  </a:schemeClr>
                </a:solidFill>
              </a:rPr>
              <a:t>Response (MSRC) </a:t>
            </a:r>
          </a:p>
        </p:txBody>
      </p:sp>
      <p:sp>
        <p:nvSpPr>
          <p:cNvPr id="25" name="1-Training Text"/>
          <p:cNvSpPr/>
          <p:nvPr/>
        </p:nvSpPr>
        <p:spPr>
          <a:xfrm>
            <a:off x="380194" y="3858938"/>
            <a:ext cx="1778562" cy="1813833"/>
          </a:xfrm>
          <a:prstGeom prst="homePlate">
            <a:avLst>
              <a:gd name="adj" fmla="val 16850"/>
            </a:avLst>
          </a:prstGeom>
          <a:solidFill>
            <a:srgbClr val="A6A6A6">
              <a:alpha val="50196"/>
            </a:srgbClr>
          </a:solidFill>
          <a:ln>
            <a:no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wrap="none" lIns="0" tIns="62142" rIns="0" bIns="62142" anchor="ctr"/>
          <a:lstStyle/>
          <a:p>
            <a:pPr algn="ctr" defTabSz="932104">
              <a:lnSpc>
                <a:spcPct val="90000"/>
              </a:lnSpc>
            </a:pPr>
            <a:r>
              <a:rPr lang="en-US" sz="1495" dirty="0">
                <a:solidFill>
                  <a:schemeClr val="tx1">
                    <a:lumMod val="75000"/>
                    <a:lumOff val="25000"/>
                  </a:schemeClr>
                </a:solidFill>
                <a:latin typeface="Segoe Semibold" pitchFamily="34" charset="0"/>
              </a:rPr>
              <a:t>Core Security</a:t>
            </a:r>
            <a:br>
              <a:rPr lang="en-US" sz="1495" dirty="0">
                <a:solidFill>
                  <a:schemeClr val="tx1">
                    <a:lumMod val="75000"/>
                    <a:lumOff val="25000"/>
                  </a:schemeClr>
                </a:solidFill>
                <a:latin typeface="Segoe Semibold" pitchFamily="34" charset="0"/>
              </a:rPr>
            </a:br>
            <a:r>
              <a:rPr lang="en-US" sz="1495" dirty="0">
                <a:solidFill>
                  <a:schemeClr val="tx1">
                    <a:lumMod val="75000"/>
                    <a:lumOff val="25000"/>
                  </a:schemeClr>
                </a:solidFill>
                <a:latin typeface="Segoe Semibold" pitchFamily="34" charset="0"/>
              </a:rPr>
              <a:t>Training</a:t>
            </a:r>
          </a:p>
        </p:txBody>
      </p:sp>
      <p:sp>
        <p:nvSpPr>
          <p:cNvPr id="26" name="2-Requirements Text"/>
          <p:cNvSpPr/>
          <p:nvPr/>
        </p:nvSpPr>
        <p:spPr>
          <a:xfrm>
            <a:off x="1923266" y="3858938"/>
            <a:ext cx="1817192" cy="1813833"/>
          </a:xfrm>
          <a:prstGeom prst="chevron">
            <a:avLst>
              <a:gd name="adj" fmla="val 17339"/>
            </a:avLst>
          </a:prstGeom>
          <a:solidFill>
            <a:srgbClr val="A6A6A6">
              <a:alpha val="50196"/>
            </a:srgbClr>
          </a:solidFill>
          <a:ln>
            <a:no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wrap="none" lIns="0" tIns="62142" rIns="0" bIns="62142" anchor="ctr"/>
          <a:lstStyle/>
          <a:p>
            <a:pPr marL="82013" algn="ctr" defTabSz="932104">
              <a:lnSpc>
                <a:spcPct val="90000"/>
              </a:lnSpc>
            </a:pPr>
            <a:r>
              <a:rPr lang="en-US" sz="1224" dirty="0">
                <a:solidFill>
                  <a:schemeClr val="tx1">
                    <a:lumMod val="75000"/>
                    <a:lumOff val="25000"/>
                  </a:schemeClr>
                </a:solidFill>
                <a:latin typeface="Segoe Semibold" pitchFamily="34" charset="0"/>
              </a:rPr>
              <a:t>Establish Security</a:t>
            </a:r>
            <a:br>
              <a:rPr lang="en-US" sz="1224" dirty="0">
                <a:solidFill>
                  <a:schemeClr val="tx1">
                    <a:lumMod val="75000"/>
                    <a:lumOff val="25000"/>
                  </a:schemeClr>
                </a:solidFill>
                <a:latin typeface="Segoe Semibold" pitchFamily="34" charset="0"/>
              </a:rPr>
            </a:br>
            <a:r>
              <a:rPr lang="en-US" sz="1224" dirty="0">
                <a:solidFill>
                  <a:schemeClr val="tx1">
                    <a:lumMod val="75000"/>
                    <a:lumOff val="25000"/>
                  </a:schemeClr>
                </a:solidFill>
                <a:latin typeface="Segoe Semibold" pitchFamily="34" charset="0"/>
              </a:rPr>
              <a:t>Requirements</a:t>
            </a:r>
          </a:p>
          <a:p>
            <a:pPr marL="82013" algn="ctr" defTabSz="932104">
              <a:lnSpc>
                <a:spcPct val="90000"/>
              </a:lnSpc>
            </a:pPr>
            <a:endParaRPr lang="en-US" sz="1224" dirty="0">
              <a:solidFill>
                <a:schemeClr val="tx1">
                  <a:lumMod val="75000"/>
                  <a:lumOff val="25000"/>
                </a:schemeClr>
              </a:solidFill>
              <a:latin typeface="Segoe Semibold" pitchFamily="34" charset="0"/>
            </a:endParaRPr>
          </a:p>
          <a:p>
            <a:pPr marL="82013" algn="ctr" defTabSz="932104">
              <a:lnSpc>
                <a:spcPct val="90000"/>
              </a:lnSpc>
            </a:pPr>
            <a:r>
              <a:rPr lang="en-US" sz="1224" dirty="0">
                <a:solidFill>
                  <a:schemeClr val="tx1">
                    <a:lumMod val="75000"/>
                    <a:lumOff val="25000"/>
                  </a:schemeClr>
                </a:solidFill>
                <a:latin typeface="Segoe Semibold" pitchFamily="34" charset="0"/>
              </a:rPr>
              <a:t>Create Quality </a:t>
            </a:r>
            <a:br>
              <a:rPr lang="en-US" sz="1224" dirty="0">
                <a:solidFill>
                  <a:schemeClr val="tx1">
                    <a:lumMod val="75000"/>
                    <a:lumOff val="25000"/>
                  </a:schemeClr>
                </a:solidFill>
                <a:latin typeface="Segoe Semibold" pitchFamily="34" charset="0"/>
              </a:rPr>
            </a:br>
            <a:r>
              <a:rPr lang="en-US" sz="1224" dirty="0">
                <a:solidFill>
                  <a:schemeClr val="tx1">
                    <a:lumMod val="75000"/>
                    <a:lumOff val="25000"/>
                  </a:schemeClr>
                </a:solidFill>
                <a:latin typeface="Segoe Semibold" pitchFamily="34" charset="0"/>
              </a:rPr>
              <a:t>Gates / Bug Bars</a:t>
            </a:r>
          </a:p>
          <a:p>
            <a:pPr marL="82013" algn="ctr" defTabSz="932104">
              <a:lnSpc>
                <a:spcPct val="90000"/>
              </a:lnSpc>
            </a:pPr>
            <a:endParaRPr lang="en-US" sz="1224" dirty="0">
              <a:solidFill>
                <a:schemeClr val="tx1">
                  <a:lumMod val="75000"/>
                  <a:lumOff val="25000"/>
                </a:schemeClr>
              </a:solidFill>
              <a:latin typeface="Segoe Semibold" pitchFamily="34" charset="0"/>
            </a:endParaRPr>
          </a:p>
          <a:p>
            <a:pPr marL="82013" algn="ctr" defTabSz="932104">
              <a:lnSpc>
                <a:spcPct val="90000"/>
              </a:lnSpc>
            </a:pPr>
            <a:r>
              <a:rPr lang="en-US" sz="1224" dirty="0">
                <a:solidFill>
                  <a:schemeClr val="tx1">
                    <a:lumMod val="75000"/>
                    <a:lumOff val="25000"/>
                  </a:schemeClr>
                </a:solidFill>
                <a:latin typeface="Segoe Semibold" pitchFamily="34" charset="0"/>
              </a:rPr>
              <a:t>Security &amp; Privacy </a:t>
            </a:r>
            <a:br>
              <a:rPr lang="en-US" sz="1224" dirty="0">
                <a:solidFill>
                  <a:schemeClr val="tx1">
                    <a:lumMod val="75000"/>
                    <a:lumOff val="25000"/>
                  </a:schemeClr>
                </a:solidFill>
                <a:latin typeface="Segoe Semibold" pitchFamily="34" charset="0"/>
              </a:rPr>
            </a:br>
            <a:r>
              <a:rPr lang="en-US" sz="1224" dirty="0">
                <a:solidFill>
                  <a:schemeClr val="tx1">
                    <a:lumMod val="75000"/>
                    <a:lumOff val="25000"/>
                  </a:schemeClr>
                </a:solidFill>
                <a:latin typeface="Segoe Semibold" pitchFamily="34" charset="0"/>
              </a:rPr>
              <a:t>Risk Assessment</a:t>
            </a:r>
          </a:p>
        </p:txBody>
      </p:sp>
      <p:sp>
        <p:nvSpPr>
          <p:cNvPr id="27" name="2-Requirements Text"/>
          <p:cNvSpPr/>
          <p:nvPr/>
        </p:nvSpPr>
        <p:spPr>
          <a:xfrm>
            <a:off x="3489067" y="3858938"/>
            <a:ext cx="2116113" cy="1813833"/>
          </a:xfrm>
          <a:prstGeom prst="chevron">
            <a:avLst>
              <a:gd name="adj" fmla="val 17299"/>
            </a:avLst>
          </a:prstGeom>
          <a:solidFill>
            <a:srgbClr val="A6A6A6">
              <a:alpha val="50196"/>
            </a:srgbClr>
          </a:solidFill>
          <a:ln>
            <a:no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wrap="none" lIns="0" tIns="62142" rIns="0" bIns="62142" anchor="ctr"/>
          <a:lstStyle/>
          <a:p>
            <a:pPr algn="ctr" defTabSz="932104">
              <a:lnSpc>
                <a:spcPct val="90000"/>
              </a:lnSpc>
            </a:pPr>
            <a:r>
              <a:rPr lang="en-US" sz="1495" dirty="0">
                <a:solidFill>
                  <a:schemeClr val="tx1">
                    <a:lumMod val="75000"/>
                    <a:lumOff val="25000"/>
                  </a:schemeClr>
                </a:solidFill>
                <a:latin typeface="Segoe Semibold" pitchFamily="34" charset="0"/>
              </a:rPr>
              <a:t>Establish Design</a:t>
            </a:r>
            <a:br>
              <a:rPr lang="en-US" sz="1495" dirty="0">
                <a:solidFill>
                  <a:schemeClr val="tx1">
                    <a:lumMod val="75000"/>
                    <a:lumOff val="25000"/>
                  </a:schemeClr>
                </a:solidFill>
                <a:latin typeface="Segoe Semibold" pitchFamily="34" charset="0"/>
              </a:rPr>
            </a:br>
            <a:r>
              <a:rPr lang="en-US" sz="1495" dirty="0">
                <a:solidFill>
                  <a:schemeClr val="tx1">
                    <a:lumMod val="75000"/>
                    <a:lumOff val="25000"/>
                  </a:schemeClr>
                </a:solidFill>
                <a:latin typeface="Segoe Semibold" pitchFamily="34" charset="0"/>
              </a:rPr>
              <a:t>Requirements</a:t>
            </a:r>
            <a:br>
              <a:rPr lang="en-US" sz="1495" dirty="0">
                <a:solidFill>
                  <a:schemeClr val="tx1">
                    <a:lumMod val="75000"/>
                    <a:lumOff val="25000"/>
                  </a:schemeClr>
                </a:solidFill>
                <a:latin typeface="Segoe Semibold" pitchFamily="34" charset="0"/>
              </a:rPr>
            </a:br>
            <a:endParaRPr lang="en-US" sz="1495" dirty="0">
              <a:solidFill>
                <a:schemeClr val="tx1">
                  <a:lumMod val="75000"/>
                  <a:lumOff val="25000"/>
                </a:schemeClr>
              </a:solidFill>
              <a:latin typeface="Segoe Semibold" pitchFamily="34" charset="0"/>
            </a:endParaRPr>
          </a:p>
          <a:p>
            <a:pPr algn="ctr" defTabSz="932104">
              <a:lnSpc>
                <a:spcPct val="90000"/>
              </a:lnSpc>
            </a:pPr>
            <a:r>
              <a:rPr lang="en-US" sz="1495" dirty="0">
                <a:solidFill>
                  <a:schemeClr val="tx1">
                    <a:lumMod val="75000"/>
                    <a:lumOff val="25000"/>
                  </a:schemeClr>
                </a:solidFill>
                <a:latin typeface="Segoe Semibold" pitchFamily="34" charset="0"/>
              </a:rPr>
              <a:t>Analyze Attack</a:t>
            </a:r>
            <a:br>
              <a:rPr lang="en-US" sz="1495" dirty="0">
                <a:solidFill>
                  <a:schemeClr val="tx1">
                    <a:lumMod val="75000"/>
                    <a:lumOff val="25000"/>
                  </a:schemeClr>
                </a:solidFill>
                <a:latin typeface="Segoe Semibold" pitchFamily="34" charset="0"/>
              </a:rPr>
            </a:br>
            <a:r>
              <a:rPr lang="en-US" sz="1495" dirty="0">
                <a:solidFill>
                  <a:schemeClr val="tx1">
                    <a:lumMod val="75000"/>
                    <a:lumOff val="25000"/>
                  </a:schemeClr>
                </a:solidFill>
                <a:latin typeface="Segoe Semibold" pitchFamily="34" charset="0"/>
              </a:rPr>
              <a:t>Surface</a:t>
            </a:r>
            <a:br>
              <a:rPr lang="en-US" sz="1495" dirty="0">
                <a:solidFill>
                  <a:schemeClr val="tx1">
                    <a:lumMod val="75000"/>
                    <a:lumOff val="25000"/>
                  </a:schemeClr>
                </a:solidFill>
                <a:latin typeface="Segoe Semibold" pitchFamily="34" charset="0"/>
              </a:rPr>
            </a:br>
            <a:endParaRPr lang="en-US" sz="1495" dirty="0">
              <a:solidFill>
                <a:schemeClr val="tx1">
                  <a:lumMod val="75000"/>
                  <a:lumOff val="25000"/>
                </a:schemeClr>
              </a:solidFill>
              <a:latin typeface="Segoe Semibold" pitchFamily="34" charset="0"/>
            </a:endParaRPr>
          </a:p>
          <a:p>
            <a:pPr algn="ctr" defTabSz="932104">
              <a:lnSpc>
                <a:spcPct val="90000"/>
              </a:lnSpc>
            </a:pPr>
            <a:r>
              <a:rPr lang="en-US" sz="1495" dirty="0">
                <a:solidFill>
                  <a:schemeClr val="tx1">
                    <a:lumMod val="75000"/>
                    <a:lumOff val="25000"/>
                  </a:schemeClr>
                </a:solidFill>
                <a:latin typeface="Segoe Semibold" pitchFamily="34" charset="0"/>
              </a:rPr>
              <a:t>Threat</a:t>
            </a:r>
            <a:br>
              <a:rPr lang="en-US" sz="1495" dirty="0">
                <a:solidFill>
                  <a:schemeClr val="tx1">
                    <a:lumMod val="75000"/>
                    <a:lumOff val="25000"/>
                  </a:schemeClr>
                </a:solidFill>
                <a:latin typeface="Segoe Semibold" pitchFamily="34" charset="0"/>
              </a:rPr>
            </a:br>
            <a:r>
              <a:rPr lang="en-US" sz="1495" dirty="0">
                <a:solidFill>
                  <a:schemeClr val="tx1">
                    <a:lumMod val="75000"/>
                    <a:lumOff val="25000"/>
                  </a:schemeClr>
                </a:solidFill>
                <a:latin typeface="Segoe Semibold" pitchFamily="34" charset="0"/>
              </a:rPr>
              <a:t>Modeling</a:t>
            </a:r>
          </a:p>
        </p:txBody>
      </p:sp>
      <p:sp>
        <p:nvSpPr>
          <p:cNvPr id="28" name="2-Requirements Text"/>
          <p:cNvSpPr/>
          <p:nvPr/>
        </p:nvSpPr>
        <p:spPr>
          <a:xfrm>
            <a:off x="5346470" y="3858938"/>
            <a:ext cx="2086272" cy="1813833"/>
          </a:xfrm>
          <a:prstGeom prst="chevron">
            <a:avLst>
              <a:gd name="adj" fmla="val 18051"/>
            </a:avLst>
          </a:prstGeom>
          <a:solidFill>
            <a:srgbClr val="A6A6A6">
              <a:alpha val="50196"/>
            </a:srgbClr>
          </a:solidFill>
          <a:ln>
            <a:no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wrap="none" lIns="0" tIns="62142" rIns="0" bIns="62142" anchor="ctr"/>
          <a:lstStyle/>
          <a:p>
            <a:pPr algn="ctr" defTabSz="932104">
              <a:lnSpc>
                <a:spcPct val="90000"/>
              </a:lnSpc>
            </a:pPr>
            <a:r>
              <a:rPr lang="en-US" sz="1495" dirty="0">
                <a:solidFill>
                  <a:schemeClr val="tx1">
                    <a:lumMod val="75000"/>
                    <a:lumOff val="25000"/>
                  </a:schemeClr>
                </a:solidFill>
                <a:latin typeface="Segoe Semibold" pitchFamily="34" charset="0"/>
              </a:rPr>
              <a:t>Use Approved </a:t>
            </a:r>
            <a:br>
              <a:rPr lang="en-US" sz="1495" dirty="0">
                <a:solidFill>
                  <a:schemeClr val="tx1">
                    <a:lumMod val="75000"/>
                    <a:lumOff val="25000"/>
                  </a:schemeClr>
                </a:solidFill>
                <a:latin typeface="Segoe Semibold" pitchFamily="34" charset="0"/>
              </a:rPr>
            </a:br>
            <a:r>
              <a:rPr lang="en-US" sz="1495" dirty="0">
                <a:solidFill>
                  <a:schemeClr val="tx1">
                    <a:lumMod val="75000"/>
                    <a:lumOff val="25000"/>
                  </a:schemeClr>
                </a:solidFill>
                <a:latin typeface="Segoe Semibold" pitchFamily="34" charset="0"/>
              </a:rPr>
              <a:t>Tools</a:t>
            </a:r>
            <a:br>
              <a:rPr lang="en-US" sz="1495" dirty="0">
                <a:solidFill>
                  <a:schemeClr val="tx1">
                    <a:lumMod val="75000"/>
                    <a:lumOff val="25000"/>
                  </a:schemeClr>
                </a:solidFill>
                <a:latin typeface="Segoe Semibold" pitchFamily="34" charset="0"/>
              </a:rPr>
            </a:br>
            <a:endParaRPr lang="en-US" sz="1495" dirty="0">
              <a:solidFill>
                <a:schemeClr val="tx1">
                  <a:lumMod val="75000"/>
                  <a:lumOff val="25000"/>
                </a:schemeClr>
              </a:solidFill>
              <a:latin typeface="Segoe Semibold" pitchFamily="34" charset="0"/>
            </a:endParaRPr>
          </a:p>
          <a:p>
            <a:pPr algn="ctr" defTabSz="932104">
              <a:lnSpc>
                <a:spcPct val="90000"/>
              </a:lnSpc>
            </a:pPr>
            <a:r>
              <a:rPr lang="en-US" sz="1495" dirty="0">
                <a:solidFill>
                  <a:schemeClr val="tx1">
                    <a:lumMod val="75000"/>
                    <a:lumOff val="25000"/>
                  </a:schemeClr>
                </a:solidFill>
                <a:latin typeface="Segoe Semibold" pitchFamily="34" charset="0"/>
              </a:rPr>
              <a:t>Deprecate </a:t>
            </a:r>
            <a:br>
              <a:rPr lang="en-US" sz="1495" dirty="0">
                <a:solidFill>
                  <a:schemeClr val="tx1">
                    <a:lumMod val="75000"/>
                    <a:lumOff val="25000"/>
                  </a:schemeClr>
                </a:solidFill>
                <a:latin typeface="Segoe Semibold" pitchFamily="34" charset="0"/>
              </a:rPr>
            </a:br>
            <a:r>
              <a:rPr lang="en-US" sz="1495" dirty="0">
                <a:solidFill>
                  <a:schemeClr val="tx1">
                    <a:lumMod val="75000"/>
                    <a:lumOff val="25000"/>
                  </a:schemeClr>
                </a:solidFill>
                <a:latin typeface="Segoe Semibold" pitchFamily="34" charset="0"/>
              </a:rPr>
              <a:t>Unsafe</a:t>
            </a:r>
            <a:br>
              <a:rPr lang="en-US" sz="1495" dirty="0">
                <a:solidFill>
                  <a:schemeClr val="tx1">
                    <a:lumMod val="75000"/>
                    <a:lumOff val="25000"/>
                  </a:schemeClr>
                </a:solidFill>
                <a:latin typeface="Segoe Semibold" pitchFamily="34" charset="0"/>
              </a:rPr>
            </a:br>
            <a:r>
              <a:rPr lang="en-US" sz="1495" dirty="0">
                <a:solidFill>
                  <a:schemeClr val="tx1">
                    <a:lumMod val="75000"/>
                    <a:lumOff val="25000"/>
                  </a:schemeClr>
                </a:solidFill>
                <a:latin typeface="Segoe Semibold" pitchFamily="34" charset="0"/>
              </a:rPr>
              <a:t>Functions</a:t>
            </a:r>
            <a:br>
              <a:rPr lang="en-US" sz="1495" dirty="0">
                <a:solidFill>
                  <a:schemeClr val="tx1">
                    <a:lumMod val="75000"/>
                    <a:lumOff val="25000"/>
                  </a:schemeClr>
                </a:solidFill>
                <a:latin typeface="Segoe Semibold" pitchFamily="34" charset="0"/>
              </a:rPr>
            </a:br>
            <a:endParaRPr lang="en-US" sz="1495" dirty="0">
              <a:solidFill>
                <a:schemeClr val="tx1">
                  <a:lumMod val="75000"/>
                  <a:lumOff val="25000"/>
                </a:schemeClr>
              </a:solidFill>
              <a:latin typeface="Segoe Semibold" pitchFamily="34" charset="0"/>
            </a:endParaRPr>
          </a:p>
          <a:p>
            <a:pPr algn="ctr" defTabSz="932104">
              <a:lnSpc>
                <a:spcPct val="90000"/>
              </a:lnSpc>
            </a:pPr>
            <a:r>
              <a:rPr lang="en-US" sz="1495" dirty="0">
                <a:solidFill>
                  <a:schemeClr val="tx1">
                    <a:lumMod val="75000"/>
                    <a:lumOff val="25000"/>
                  </a:schemeClr>
                </a:solidFill>
                <a:latin typeface="Segoe Semibold" pitchFamily="34" charset="0"/>
              </a:rPr>
              <a:t>Static Analysis</a:t>
            </a:r>
          </a:p>
        </p:txBody>
      </p:sp>
      <p:sp>
        <p:nvSpPr>
          <p:cNvPr id="29" name="2-Requirements Text"/>
          <p:cNvSpPr/>
          <p:nvPr/>
        </p:nvSpPr>
        <p:spPr>
          <a:xfrm>
            <a:off x="7160632" y="3858938"/>
            <a:ext cx="2132474" cy="1813833"/>
          </a:xfrm>
          <a:prstGeom prst="chevron">
            <a:avLst>
              <a:gd name="adj" fmla="val 18812"/>
            </a:avLst>
          </a:prstGeom>
          <a:solidFill>
            <a:srgbClr val="A6A6A6">
              <a:alpha val="50196"/>
            </a:srgbClr>
          </a:solidFill>
          <a:ln>
            <a:no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wrap="none" lIns="0" tIns="62142" rIns="0" bIns="62142" anchor="ctr"/>
          <a:lstStyle/>
          <a:p>
            <a:pPr algn="ctr" defTabSz="932104">
              <a:lnSpc>
                <a:spcPct val="90000"/>
              </a:lnSpc>
            </a:pPr>
            <a:r>
              <a:rPr lang="en-US" sz="1495" dirty="0">
                <a:solidFill>
                  <a:schemeClr val="tx1">
                    <a:lumMod val="75000"/>
                    <a:lumOff val="25000"/>
                  </a:schemeClr>
                </a:solidFill>
                <a:latin typeface="Segoe Semibold" pitchFamily="34" charset="0"/>
              </a:rPr>
              <a:t>Dynamic </a:t>
            </a:r>
            <a:br>
              <a:rPr lang="en-US" sz="1495" dirty="0">
                <a:solidFill>
                  <a:schemeClr val="tx1">
                    <a:lumMod val="75000"/>
                    <a:lumOff val="25000"/>
                  </a:schemeClr>
                </a:solidFill>
                <a:latin typeface="Segoe Semibold" pitchFamily="34" charset="0"/>
              </a:rPr>
            </a:br>
            <a:r>
              <a:rPr lang="en-US" sz="1495" dirty="0">
                <a:solidFill>
                  <a:schemeClr val="tx1">
                    <a:lumMod val="75000"/>
                    <a:lumOff val="25000"/>
                  </a:schemeClr>
                </a:solidFill>
                <a:latin typeface="Segoe Semibold" pitchFamily="34" charset="0"/>
              </a:rPr>
              <a:t>Analysis</a:t>
            </a:r>
          </a:p>
          <a:p>
            <a:pPr algn="ctr" defTabSz="932104">
              <a:lnSpc>
                <a:spcPct val="90000"/>
              </a:lnSpc>
            </a:pPr>
            <a:endParaRPr lang="en-US" sz="1495" dirty="0">
              <a:solidFill>
                <a:schemeClr val="tx1">
                  <a:lumMod val="75000"/>
                  <a:lumOff val="25000"/>
                </a:schemeClr>
              </a:solidFill>
              <a:latin typeface="Segoe Semibold" pitchFamily="34" charset="0"/>
            </a:endParaRPr>
          </a:p>
          <a:p>
            <a:pPr algn="ctr" defTabSz="932104">
              <a:lnSpc>
                <a:spcPct val="90000"/>
              </a:lnSpc>
            </a:pPr>
            <a:r>
              <a:rPr lang="en-US" sz="1495" dirty="0">
                <a:solidFill>
                  <a:schemeClr val="tx1">
                    <a:lumMod val="75000"/>
                    <a:lumOff val="25000"/>
                  </a:schemeClr>
                </a:solidFill>
                <a:latin typeface="Segoe Semibold" pitchFamily="34" charset="0"/>
              </a:rPr>
              <a:t>Fuzz Testing</a:t>
            </a:r>
          </a:p>
          <a:p>
            <a:pPr algn="ctr" defTabSz="932104">
              <a:lnSpc>
                <a:spcPct val="90000"/>
              </a:lnSpc>
            </a:pPr>
            <a:endParaRPr lang="en-US" sz="1495" dirty="0">
              <a:solidFill>
                <a:schemeClr val="tx1">
                  <a:lumMod val="75000"/>
                  <a:lumOff val="25000"/>
                </a:schemeClr>
              </a:solidFill>
              <a:latin typeface="Segoe Semibold" pitchFamily="34" charset="0"/>
            </a:endParaRPr>
          </a:p>
          <a:p>
            <a:pPr algn="ctr" defTabSz="932104">
              <a:lnSpc>
                <a:spcPct val="90000"/>
              </a:lnSpc>
            </a:pPr>
            <a:r>
              <a:rPr lang="en-US" sz="1495" dirty="0">
                <a:solidFill>
                  <a:schemeClr val="tx1">
                    <a:lumMod val="75000"/>
                    <a:lumOff val="25000"/>
                  </a:schemeClr>
                </a:solidFill>
                <a:latin typeface="Segoe Semibold" pitchFamily="34" charset="0"/>
              </a:rPr>
              <a:t>Attack Surface </a:t>
            </a:r>
            <a:br>
              <a:rPr lang="en-US" sz="1495" dirty="0">
                <a:solidFill>
                  <a:schemeClr val="tx1">
                    <a:lumMod val="75000"/>
                    <a:lumOff val="25000"/>
                  </a:schemeClr>
                </a:solidFill>
                <a:latin typeface="Segoe Semibold" pitchFamily="34" charset="0"/>
              </a:rPr>
            </a:br>
            <a:r>
              <a:rPr lang="en-US" sz="1495" dirty="0">
                <a:solidFill>
                  <a:schemeClr val="tx1">
                    <a:lumMod val="75000"/>
                    <a:lumOff val="25000"/>
                  </a:schemeClr>
                </a:solidFill>
                <a:latin typeface="Segoe Semibold" pitchFamily="34" charset="0"/>
              </a:rPr>
              <a:t>Review</a:t>
            </a:r>
          </a:p>
        </p:txBody>
      </p:sp>
      <p:sp>
        <p:nvSpPr>
          <p:cNvPr id="30" name="2-Requirements Text"/>
          <p:cNvSpPr/>
          <p:nvPr/>
        </p:nvSpPr>
        <p:spPr>
          <a:xfrm>
            <a:off x="9008634" y="3858938"/>
            <a:ext cx="1862492" cy="1813833"/>
          </a:xfrm>
          <a:prstGeom prst="chevron">
            <a:avLst>
              <a:gd name="adj" fmla="val 19979"/>
            </a:avLst>
          </a:prstGeom>
          <a:solidFill>
            <a:srgbClr val="A6A6A6">
              <a:alpha val="50196"/>
            </a:srgbClr>
          </a:solidFill>
          <a:ln>
            <a:no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wrap="none" lIns="0" tIns="62142" rIns="0" bIns="62142" anchor="ctr"/>
          <a:lstStyle/>
          <a:p>
            <a:pPr algn="ctr" defTabSz="932104">
              <a:lnSpc>
                <a:spcPct val="90000"/>
              </a:lnSpc>
              <a:spcAft>
                <a:spcPts val="816"/>
              </a:spcAft>
            </a:pPr>
            <a:r>
              <a:rPr lang="en-US" sz="1495" dirty="0">
                <a:solidFill>
                  <a:schemeClr val="tx1">
                    <a:lumMod val="75000"/>
                    <a:lumOff val="25000"/>
                  </a:schemeClr>
                </a:solidFill>
                <a:latin typeface="Segoe Semibold" pitchFamily="34" charset="0"/>
              </a:rPr>
              <a:t>Incident </a:t>
            </a:r>
            <a:br>
              <a:rPr lang="en-US" sz="1495" dirty="0">
                <a:solidFill>
                  <a:schemeClr val="tx1">
                    <a:lumMod val="75000"/>
                    <a:lumOff val="25000"/>
                  </a:schemeClr>
                </a:solidFill>
                <a:latin typeface="Segoe Semibold" pitchFamily="34" charset="0"/>
              </a:rPr>
            </a:br>
            <a:r>
              <a:rPr lang="en-US" sz="1495" dirty="0">
                <a:solidFill>
                  <a:schemeClr val="tx1">
                    <a:lumMod val="75000"/>
                    <a:lumOff val="25000"/>
                  </a:schemeClr>
                </a:solidFill>
                <a:latin typeface="Segoe Semibold" pitchFamily="34" charset="0"/>
              </a:rPr>
              <a:t>Response Plan</a:t>
            </a:r>
          </a:p>
          <a:p>
            <a:pPr algn="ctr" defTabSz="932104">
              <a:lnSpc>
                <a:spcPct val="90000"/>
              </a:lnSpc>
              <a:spcAft>
                <a:spcPts val="816"/>
              </a:spcAft>
            </a:pPr>
            <a:r>
              <a:rPr lang="en-US" sz="1495" dirty="0">
                <a:solidFill>
                  <a:schemeClr val="tx1">
                    <a:lumMod val="75000"/>
                    <a:lumOff val="25000"/>
                  </a:schemeClr>
                </a:solidFill>
                <a:latin typeface="Segoe Semibold" pitchFamily="34" charset="0"/>
              </a:rPr>
              <a:t>Final </a:t>
            </a:r>
            <a:br>
              <a:rPr lang="en-US" sz="1495" dirty="0">
                <a:solidFill>
                  <a:schemeClr val="tx1">
                    <a:lumMod val="75000"/>
                    <a:lumOff val="25000"/>
                  </a:schemeClr>
                </a:solidFill>
                <a:latin typeface="Segoe Semibold" pitchFamily="34" charset="0"/>
              </a:rPr>
            </a:br>
            <a:r>
              <a:rPr lang="en-US" sz="1495" dirty="0">
                <a:solidFill>
                  <a:schemeClr val="tx1">
                    <a:lumMod val="75000"/>
                    <a:lumOff val="25000"/>
                  </a:schemeClr>
                </a:solidFill>
                <a:latin typeface="Segoe Semibold" pitchFamily="34" charset="0"/>
              </a:rPr>
              <a:t>Security </a:t>
            </a:r>
            <a:br>
              <a:rPr lang="en-US" sz="1495" dirty="0">
                <a:solidFill>
                  <a:schemeClr val="tx1">
                    <a:lumMod val="75000"/>
                    <a:lumOff val="25000"/>
                  </a:schemeClr>
                </a:solidFill>
                <a:latin typeface="Segoe Semibold" pitchFamily="34" charset="0"/>
              </a:rPr>
            </a:br>
            <a:r>
              <a:rPr lang="en-US" sz="1495" dirty="0">
                <a:solidFill>
                  <a:schemeClr val="tx1">
                    <a:lumMod val="75000"/>
                    <a:lumOff val="25000"/>
                  </a:schemeClr>
                </a:solidFill>
                <a:latin typeface="Segoe Semibold" pitchFamily="34" charset="0"/>
              </a:rPr>
              <a:t>Review</a:t>
            </a:r>
          </a:p>
          <a:p>
            <a:pPr algn="ctr" defTabSz="932104">
              <a:lnSpc>
                <a:spcPct val="90000"/>
              </a:lnSpc>
              <a:spcAft>
                <a:spcPts val="816"/>
              </a:spcAft>
            </a:pPr>
            <a:r>
              <a:rPr lang="en-US" sz="1495" dirty="0">
                <a:solidFill>
                  <a:schemeClr val="tx1">
                    <a:lumMod val="75000"/>
                    <a:lumOff val="25000"/>
                  </a:schemeClr>
                </a:solidFill>
                <a:latin typeface="Segoe Semibold" pitchFamily="34" charset="0"/>
              </a:rPr>
              <a:t>Release </a:t>
            </a:r>
            <a:br>
              <a:rPr lang="en-US" sz="1495" dirty="0">
                <a:solidFill>
                  <a:schemeClr val="tx1">
                    <a:lumMod val="75000"/>
                    <a:lumOff val="25000"/>
                  </a:schemeClr>
                </a:solidFill>
                <a:latin typeface="Segoe Semibold" pitchFamily="34" charset="0"/>
              </a:rPr>
            </a:br>
            <a:r>
              <a:rPr lang="en-US" sz="1495" dirty="0">
                <a:solidFill>
                  <a:schemeClr val="tx1">
                    <a:lumMod val="75000"/>
                    <a:lumOff val="25000"/>
                  </a:schemeClr>
                </a:solidFill>
                <a:latin typeface="Segoe Semibold" pitchFamily="34" charset="0"/>
              </a:rPr>
              <a:t>Archive</a:t>
            </a:r>
          </a:p>
        </p:txBody>
      </p:sp>
      <p:sp>
        <p:nvSpPr>
          <p:cNvPr id="31" name="2-Requirements Text"/>
          <p:cNvSpPr/>
          <p:nvPr/>
        </p:nvSpPr>
        <p:spPr>
          <a:xfrm>
            <a:off x="10571632" y="3858938"/>
            <a:ext cx="1862342" cy="1813833"/>
          </a:xfrm>
          <a:prstGeom prst="chevron">
            <a:avLst>
              <a:gd name="adj" fmla="val 20945"/>
            </a:avLst>
          </a:prstGeom>
          <a:solidFill>
            <a:srgbClr val="A6A6A6">
              <a:alpha val="50196"/>
            </a:srgbClr>
          </a:solidFill>
          <a:ln>
            <a:no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wrap="none" lIns="0" tIns="62142" rIns="0" bIns="62142" anchor="ctr"/>
          <a:lstStyle/>
          <a:p>
            <a:pPr algn="ctr" defTabSz="932104">
              <a:lnSpc>
                <a:spcPct val="90000"/>
              </a:lnSpc>
            </a:pPr>
            <a:r>
              <a:rPr lang="en-US" sz="1495" dirty="0">
                <a:solidFill>
                  <a:schemeClr val="tx1">
                    <a:lumMod val="75000"/>
                    <a:lumOff val="25000"/>
                  </a:schemeClr>
                </a:solidFill>
                <a:latin typeface="Segoe Semibold" pitchFamily="34" charset="0"/>
              </a:rPr>
              <a:t>Execute </a:t>
            </a:r>
            <a:br>
              <a:rPr lang="en-US" sz="1495" dirty="0">
                <a:solidFill>
                  <a:schemeClr val="tx1">
                    <a:lumMod val="75000"/>
                    <a:lumOff val="25000"/>
                  </a:schemeClr>
                </a:solidFill>
                <a:latin typeface="Segoe Semibold" pitchFamily="34" charset="0"/>
              </a:rPr>
            </a:br>
            <a:r>
              <a:rPr lang="en-US" sz="1495" dirty="0">
                <a:solidFill>
                  <a:schemeClr val="tx1">
                    <a:lumMod val="75000"/>
                    <a:lumOff val="25000"/>
                  </a:schemeClr>
                </a:solidFill>
                <a:latin typeface="Segoe Semibold" pitchFamily="34" charset="0"/>
              </a:rPr>
              <a:t>Incident</a:t>
            </a:r>
            <a:br>
              <a:rPr lang="en-US" sz="1495" dirty="0">
                <a:solidFill>
                  <a:schemeClr val="tx1">
                    <a:lumMod val="75000"/>
                    <a:lumOff val="25000"/>
                  </a:schemeClr>
                </a:solidFill>
                <a:latin typeface="Segoe Semibold" pitchFamily="34" charset="0"/>
              </a:rPr>
            </a:br>
            <a:r>
              <a:rPr lang="en-US" sz="1495" dirty="0">
                <a:solidFill>
                  <a:schemeClr val="tx1">
                    <a:lumMod val="75000"/>
                    <a:lumOff val="25000"/>
                  </a:schemeClr>
                </a:solidFill>
                <a:latin typeface="Segoe Semibold" pitchFamily="34" charset="0"/>
              </a:rPr>
              <a:t>Response </a:t>
            </a:r>
            <a:br>
              <a:rPr lang="en-US" sz="1495" dirty="0">
                <a:solidFill>
                  <a:schemeClr val="tx1">
                    <a:lumMod val="75000"/>
                    <a:lumOff val="25000"/>
                  </a:schemeClr>
                </a:solidFill>
                <a:latin typeface="Segoe Semibold" pitchFamily="34" charset="0"/>
              </a:rPr>
            </a:br>
            <a:r>
              <a:rPr lang="en-US" sz="1495" dirty="0">
                <a:solidFill>
                  <a:schemeClr val="tx1">
                    <a:lumMod val="75000"/>
                    <a:lumOff val="25000"/>
                  </a:schemeClr>
                </a:solidFill>
                <a:latin typeface="Segoe Semibold" pitchFamily="34" charset="0"/>
              </a:rPr>
              <a:t>Plan</a:t>
            </a:r>
          </a:p>
        </p:txBody>
      </p:sp>
      <p:grpSp>
        <p:nvGrpSpPr>
          <p:cNvPr id="32" name="Group 31"/>
          <p:cNvGrpSpPr/>
          <p:nvPr/>
        </p:nvGrpSpPr>
        <p:grpSpPr>
          <a:xfrm>
            <a:off x="1077305" y="5816317"/>
            <a:ext cx="10281864" cy="1118076"/>
            <a:chOff x="828675" y="5214470"/>
            <a:chExt cx="7562850" cy="1228727"/>
          </a:xfrm>
        </p:grpSpPr>
        <p:sp>
          <p:nvSpPr>
            <p:cNvPr id="33" name="U-Turn Arrow 32"/>
            <p:cNvSpPr/>
            <p:nvPr/>
          </p:nvSpPr>
          <p:spPr bwMode="auto">
            <a:xfrm rot="16200000">
              <a:off x="2678965" y="3364180"/>
              <a:ext cx="1088922" cy="4789501"/>
            </a:xfrm>
            <a:prstGeom prst="uturnArrow">
              <a:avLst>
                <a:gd name="adj1" fmla="val 20626"/>
                <a:gd name="adj2" fmla="val 25000"/>
                <a:gd name="adj3" fmla="val 25000"/>
                <a:gd name="adj4" fmla="val 43750"/>
                <a:gd name="adj5" fmla="val 56143"/>
              </a:avLst>
            </a:prstGeom>
            <a:solidFill>
              <a:srgbClr val="F6AE1E"/>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124309" tIns="62154" rIns="124309" bIns="62154" numCol="1" rtlCol="0" anchor="ctr" anchorCtr="0" compatLnSpc="1">
              <a:prstTxWarp prst="textNoShape">
                <a:avLst/>
              </a:prstTxWarp>
            </a:bodyPr>
            <a:lstStyle/>
            <a:p>
              <a:pPr algn="ctr" defTabSz="1242742"/>
              <a:endParaRPr lang="en-US" sz="2991" dirty="0">
                <a:gradFill>
                  <a:gsLst>
                    <a:gs pos="0">
                      <a:srgbClr val="FFFFFF"/>
                    </a:gs>
                    <a:gs pos="100000">
                      <a:srgbClr val="FFFFFF"/>
                    </a:gs>
                  </a:gsLst>
                  <a:lin ang="5400000" scaled="0"/>
                </a:gradFill>
              </a:endParaRPr>
            </a:p>
          </p:txBody>
        </p:sp>
        <p:sp>
          <p:nvSpPr>
            <p:cNvPr id="34" name="U-Turn Arrow 33"/>
            <p:cNvSpPr/>
            <p:nvPr/>
          </p:nvSpPr>
          <p:spPr bwMode="auto">
            <a:xfrm rot="5400000">
              <a:off x="5452314" y="3503985"/>
              <a:ext cx="1088922" cy="4789501"/>
            </a:xfrm>
            <a:prstGeom prst="uturnArrow">
              <a:avLst>
                <a:gd name="adj1" fmla="val 19752"/>
                <a:gd name="adj2" fmla="val 25000"/>
                <a:gd name="adj3" fmla="val 25000"/>
                <a:gd name="adj4" fmla="val 43750"/>
                <a:gd name="adj5" fmla="val 56143"/>
              </a:avLst>
            </a:prstGeom>
            <a:solidFill>
              <a:srgbClr val="F6AE1E"/>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124309" tIns="62154" rIns="124309" bIns="62154" numCol="1" rtlCol="0" anchor="ctr" anchorCtr="0" compatLnSpc="1">
              <a:prstTxWarp prst="textNoShape">
                <a:avLst/>
              </a:prstTxWarp>
            </a:bodyPr>
            <a:lstStyle/>
            <a:p>
              <a:pPr algn="ctr" defTabSz="1242742"/>
              <a:endParaRPr lang="en-US" sz="2991" dirty="0">
                <a:gradFill>
                  <a:gsLst>
                    <a:gs pos="0">
                      <a:srgbClr val="FFFFFF"/>
                    </a:gs>
                    <a:gs pos="100000">
                      <a:srgbClr val="FFFFFF"/>
                    </a:gs>
                  </a:gsLst>
                  <a:lin ang="5400000" scaled="0"/>
                </a:gradFill>
              </a:endParaRPr>
            </a:p>
          </p:txBody>
        </p:sp>
      </p:grpSp>
      <p:sp>
        <p:nvSpPr>
          <p:cNvPr id="35" name="Rectangle 34"/>
          <p:cNvSpPr/>
          <p:nvPr/>
        </p:nvSpPr>
        <p:spPr>
          <a:xfrm>
            <a:off x="2628426" y="6107737"/>
            <a:ext cx="7873265" cy="413641"/>
          </a:xfrm>
          <a:prstGeom prst="rect">
            <a:avLst/>
          </a:prstGeom>
        </p:spPr>
        <p:txBody>
          <a:bodyPr wrap="square" lIns="124288" tIns="62145" rIns="124288" bIns="62145">
            <a:spAutoFit/>
          </a:bodyPr>
          <a:lstStyle/>
          <a:p>
            <a:pPr algn="ctr" defTabSz="1242934">
              <a:buSzPct val="95000"/>
              <a:defRPr/>
            </a:pPr>
            <a:r>
              <a:rPr lang="en-US" sz="1836" b="1" dirty="0">
                <a:ln w="1905"/>
                <a:solidFill>
                  <a:schemeClr val="tx1">
                    <a:lumMod val="75000"/>
                    <a:lumOff val="25000"/>
                  </a:schemeClr>
                </a:solidFill>
                <a:latin typeface="Segoe Semibold" pitchFamily="34" charset="0"/>
                <a:ea typeface="ＭＳ Ｐゴシック" charset="-128"/>
                <a:cs typeface="Segoe UI" pitchFamily="34" charset="0"/>
              </a:rPr>
              <a:t>Ongoing Process Improvements</a:t>
            </a:r>
          </a:p>
        </p:txBody>
      </p:sp>
    </p:spTree>
    <p:extLst>
      <p:ext uri="{BB962C8B-B14F-4D97-AF65-F5344CB8AC3E}">
        <p14:creationId xmlns:p14="http://schemas.microsoft.com/office/powerpoint/2010/main" val="1029162959"/>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Example: Office Security Progress</a:t>
            </a:r>
            <a:endParaRPr lang="en-US" dirty="0"/>
          </a:p>
        </p:txBody>
      </p:sp>
      <p:sp>
        <p:nvSpPr>
          <p:cNvPr id="66" name="TextBox 65"/>
          <p:cNvSpPr txBox="1"/>
          <p:nvPr/>
        </p:nvSpPr>
        <p:spPr>
          <a:xfrm>
            <a:off x="1424731" y="2687375"/>
            <a:ext cx="554236" cy="512121"/>
          </a:xfrm>
          <a:prstGeom prst="rect">
            <a:avLst/>
          </a:prstGeom>
          <a:noFill/>
        </p:spPr>
        <p:txBody>
          <a:bodyPr wrap="none" lIns="0" tIns="0" rIns="0" bIns="0" rtlCol="0">
            <a:spAutoFit/>
          </a:bodyPr>
          <a:lstStyle/>
          <a:p>
            <a:r>
              <a:rPr lang="en-US" sz="3263" dirty="0">
                <a:gradFill>
                  <a:gsLst>
                    <a:gs pos="0">
                      <a:srgbClr val="FBFBFB"/>
                    </a:gs>
                    <a:gs pos="86000">
                      <a:srgbClr val="FBFBFB"/>
                    </a:gs>
                  </a:gsLst>
                  <a:lin ang="5400000" scaled="0"/>
                </a:gradFill>
                <a:latin typeface="+mj-lt"/>
              </a:rPr>
              <a:t>9%</a:t>
            </a:r>
          </a:p>
        </p:txBody>
      </p:sp>
      <p:graphicFrame>
        <p:nvGraphicFramePr>
          <p:cNvPr id="7" name="Chart 6"/>
          <p:cNvGraphicFramePr>
            <a:graphicFrameLocks/>
          </p:cNvGraphicFramePr>
          <p:nvPr>
            <p:extLst/>
          </p:nvPr>
        </p:nvGraphicFramePr>
        <p:xfrm>
          <a:off x="3822414" y="1656090"/>
          <a:ext cx="4791647" cy="4949040"/>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p:cNvSpPr/>
          <p:nvPr/>
        </p:nvSpPr>
        <p:spPr>
          <a:xfrm>
            <a:off x="8704532" y="1977442"/>
            <a:ext cx="3729442" cy="3082403"/>
          </a:xfrm>
          <a:prstGeom prst="rect">
            <a:avLst/>
          </a:prstGeom>
        </p:spPr>
        <p:txBody>
          <a:bodyPr wrap="square">
            <a:spAutoFit/>
          </a:bodyPr>
          <a:lstStyle/>
          <a:p>
            <a:pPr marL="0" lvl="1"/>
            <a:r>
              <a:rPr lang="en-US" sz="2719" spc="-102" dirty="0">
                <a:solidFill>
                  <a:srgbClr val="FF8A00"/>
                </a:solidFill>
                <a:latin typeface="Segoe UI Light" pitchFamily="34" charset="0"/>
              </a:rPr>
              <a:t>Office 2007</a:t>
            </a:r>
          </a:p>
          <a:p>
            <a:pPr marL="388485" indent="-388485">
              <a:buFont typeface="Arial" pitchFamily="34" charset="0"/>
              <a:buChar char="•"/>
            </a:pPr>
            <a:r>
              <a:rPr lang="en-US" sz="2040" spc="-52" dirty="0">
                <a:gradFill>
                  <a:gsLst>
                    <a:gs pos="0">
                      <a:schemeClr val="tx1">
                        <a:lumMod val="65000"/>
                        <a:lumOff val="35000"/>
                      </a:schemeClr>
                    </a:gs>
                    <a:gs pos="86000">
                      <a:schemeClr val="tx1">
                        <a:lumMod val="65000"/>
                        <a:lumOff val="35000"/>
                      </a:schemeClr>
                    </a:gs>
                  </a:gsLst>
                  <a:lin ang="5400000" scaled="0"/>
                </a:gradFill>
                <a:latin typeface="Segoe UI" pitchFamily="34" charset="0"/>
                <a:ea typeface="Segoe UI" pitchFamily="34" charset="0"/>
                <a:cs typeface="Segoe UI" pitchFamily="34" charset="0"/>
              </a:rPr>
              <a:t>Default setting changes </a:t>
            </a:r>
          </a:p>
          <a:p>
            <a:pPr marL="388485" indent="-388485">
              <a:buFont typeface="Arial" pitchFamily="34" charset="0"/>
              <a:buChar char="•"/>
            </a:pPr>
            <a:r>
              <a:rPr lang="en-US" sz="2040" spc="-52" dirty="0">
                <a:gradFill>
                  <a:gsLst>
                    <a:gs pos="0">
                      <a:schemeClr val="tx1">
                        <a:lumMod val="65000"/>
                        <a:lumOff val="35000"/>
                      </a:schemeClr>
                    </a:gs>
                    <a:gs pos="86000">
                      <a:schemeClr val="tx1">
                        <a:lumMod val="65000"/>
                        <a:lumOff val="35000"/>
                      </a:schemeClr>
                    </a:gs>
                  </a:gsLst>
                  <a:lin ang="5400000" scaled="0"/>
                </a:gradFill>
                <a:latin typeface="Segoe UI" pitchFamily="34" charset="0"/>
                <a:ea typeface="Segoe UI" pitchFamily="34" charset="0"/>
                <a:cs typeface="Segoe UI" pitchFamily="34" charset="0"/>
              </a:rPr>
              <a:t>Reduced security prompts </a:t>
            </a:r>
          </a:p>
          <a:p>
            <a:pPr marL="388485" indent="-388485">
              <a:buFont typeface="Arial" pitchFamily="34" charset="0"/>
              <a:buChar char="•"/>
            </a:pPr>
            <a:r>
              <a:rPr lang="en-US" sz="2040" spc="-52" dirty="0">
                <a:gradFill>
                  <a:gsLst>
                    <a:gs pos="0">
                      <a:schemeClr val="tx1">
                        <a:lumMod val="65000"/>
                        <a:lumOff val="35000"/>
                      </a:schemeClr>
                    </a:gs>
                    <a:gs pos="86000">
                      <a:schemeClr val="tx1">
                        <a:lumMod val="65000"/>
                        <a:lumOff val="35000"/>
                      </a:schemeClr>
                    </a:gs>
                  </a:gsLst>
                  <a:lin ang="5400000" scaled="0"/>
                </a:gradFill>
                <a:latin typeface="Segoe UI" pitchFamily="34" charset="0"/>
                <a:ea typeface="Segoe UI" pitchFamily="34" charset="0"/>
                <a:cs typeface="Segoe UI" pitchFamily="34" charset="0"/>
              </a:rPr>
              <a:t>XML file format support</a:t>
            </a:r>
          </a:p>
          <a:p>
            <a:pPr marL="388485" indent="-388485">
              <a:buFont typeface="Arial" pitchFamily="34" charset="0"/>
              <a:buChar char="•"/>
            </a:pPr>
            <a:r>
              <a:rPr lang="en-US" sz="2040" spc="-52" dirty="0">
                <a:gradFill>
                  <a:gsLst>
                    <a:gs pos="0">
                      <a:schemeClr val="tx1">
                        <a:lumMod val="65000"/>
                        <a:lumOff val="35000"/>
                      </a:schemeClr>
                    </a:gs>
                    <a:gs pos="86000">
                      <a:schemeClr val="tx1">
                        <a:lumMod val="65000"/>
                        <a:lumOff val="35000"/>
                      </a:schemeClr>
                    </a:gs>
                  </a:gsLst>
                  <a:lin ang="5400000" scaled="0"/>
                </a:gradFill>
                <a:latin typeface="Segoe UI" pitchFamily="34" charset="0"/>
                <a:ea typeface="Segoe UI" pitchFamily="34" charset="0"/>
                <a:cs typeface="Segoe UI" pitchFamily="34" charset="0"/>
              </a:rPr>
              <a:t>Trust Center  &amp; Message Bar </a:t>
            </a:r>
          </a:p>
          <a:p>
            <a:pPr marL="388485" indent="-388485">
              <a:buFont typeface="Arial" pitchFamily="34" charset="0"/>
              <a:buChar char="•"/>
            </a:pPr>
            <a:r>
              <a:rPr lang="en-US" sz="2040" spc="-52" dirty="0">
                <a:gradFill>
                  <a:gsLst>
                    <a:gs pos="0">
                      <a:schemeClr val="tx1">
                        <a:lumMod val="65000"/>
                        <a:lumOff val="35000"/>
                      </a:schemeClr>
                    </a:gs>
                    <a:gs pos="86000">
                      <a:schemeClr val="tx1">
                        <a:lumMod val="65000"/>
                        <a:lumOff val="35000"/>
                      </a:schemeClr>
                    </a:gs>
                  </a:gsLst>
                  <a:lin ang="5400000" scaled="0"/>
                </a:gradFill>
                <a:latin typeface="Segoe UI" pitchFamily="34" charset="0"/>
                <a:ea typeface="Segoe UI" pitchFamily="34" charset="0"/>
                <a:cs typeface="Segoe UI" pitchFamily="34" charset="0"/>
              </a:rPr>
              <a:t>Trusted locations </a:t>
            </a:r>
          </a:p>
          <a:p>
            <a:pPr marL="388485" indent="-388485">
              <a:buFont typeface="Arial" pitchFamily="34" charset="0"/>
              <a:buChar char="•"/>
            </a:pPr>
            <a:r>
              <a:rPr lang="en-US" sz="2040" spc="-52" dirty="0">
                <a:gradFill>
                  <a:gsLst>
                    <a:gs pos="0">
                      <a:schemeClr val="tx1">
                        <a:lumMod val="65000"/>
                        <a:lumOff val="35000"/>
                      </a:schemeClr>
                    </a:gs>
                    <a:gs pos="86000">
                      <a:schemeClr val="tx1">
                        <a:lumMod val="65000"/>
                        <a:lumOff val="35000"/>
                      </a:schemeClr>
                    </a:gs>
                  </a:gsLst>
                  <a:lin ang="5400000" scaled="0"/>
                </a:gradFill>
                <a:latin typeface="Segoe UI" pitchFamily="34" charset="0"/>
                <a:ea typeface="Segoe UI" pitchFamily="34" charset="0"/>
                <a:cs typeface="Segoe UI" pitchFamily="34" charset="0"/>
              </a:rPr>
              <a:t>Active content security </a:t>
            </a:r>
          </a:p>
          <a:p>
            <a:pPr marL="388485" indent="-388485">
              <a:buFont typeface="Arial" pitchFamily="34" charset="0"/>
              <a:buChar char="•"/>
            </a:pPr>
            <a:r>
              <a:rPr lang="en-US" sz="2040" spc="-52" dirty="0">
                <a:gradFill>
                  <a:gsLst>
                    <a:gs pos="0">
                      <a:schemeClr val="tx1">
                        <a:lumMod val="65000"/>
                        <a:lumOff val="35000"/>
                      </a:schemeClr>
                    </a:gs>
                    <a:gs pos="86000">
                      <a:schemeClr val="tx1">
                        <a:lumMod val="65000"/>
                        <a:lumOff val="35000"/>
                      </a:schemeClr>
                    </a:gs>
                  </a:gsLst>
                  <a:lin ang="5400000" scaled="0"/>
                </a:gradFill>
                <a:latin typeface="Segoe UI" pitchFamily="34" charset="0"/>
                <a:ea typeface="Segoe UI" pitchFamily="34" charset="0"/>
                <a:cs typeface="Segoe UI" pitchFamily="34" charset="0"/>
              </a:rPr>
              <a:t>Block file format settings </a:t>
            </a:r>
          </a:p>
          <a:p>
            <a:pPr marL="388485" indent="-388485">
              <a:buFont typeface="Arial" pitchFamily="34" charset="0"/>
              <a:buChar char="•"/>
            </a:pPr>
            <a:r>
              <a:rPr lang="en-US" sz="2040" spc="-52" dirty="0">
                <a:gradFill>
                  <a:gsLst>
                    <a:gs pos="0">
                      <a:schemeClr val="tx1">
                        <a:lumMod val="65000"/>
                        <a:lumOff val="35000"/>
                      </a:schemeClr>
                    </a:gs>
                    <a:gs pos="86000">
                      <a:schemeClr val="tx1">
                        <a:lumMod val="65000"/>
                        <a:lumOff val="35000"/>
                      </a:schemeClr>
                    </a:gs>
                  </a:gsLst>
                  <a:lin ang="5400000" scaled="0"/>
                </a:gradFill>
                <a:latin typeface="Segoe UI" pitchFamily="34" charset="0"/>
                <a:ea typeface="Segoe UI" pitchFamily="34" charset="0"/>
                <a:cs typeface="Segoe UI" pitchFamily="34" charset="0"/>
              </a:rPr>
              <a:t>Document Inspector </a:t>
            </a:r>
          </a:p>
        </p:txBody>
      </p:sp>
      <p:sp>
        <p:nvSpPr>
          <p:cNvPr id="8" name="Rectangle 7"/>
          <p:cNvSpPr/>
          <p:nvPr/>
        </p:nvSpPr>
        <p:spPr>
          <a:xfrm>
            <a:off x="415223" y="1977442"/>
            <a:ext cx="3107868" cy="841131"/>
          </a:xfrm>
          <a:prstGeom prst="rect">
            <a:avLst/>
          </a:prstGeom>
        </p:spPr>
        <p:txBody>
          <a:bodyPr wrap="square">
            <a:spAutoFit/>
          </a:bodyPr>
          <a:lstStyle/>
          <a:p>
            <a:pPr marL="0" lvl="1"/>
            <a:r>
              <a:rPr lang="en-US" sz="2719" spc="-102" dirty="0">
                <a:solidFill>
                  <a:srgbClr val="FF8A00"/>
                </a:solidFill>
                <a:latin typeface="Segoe UI Light" pitchFamily="34" charset="0"/>
              </a:rPr>
              <a:t>Office XP</a:t>
            </a:r>
          </a:p>
          <a:p>
            <a:pPr marL="388485" indent="-388485">
              <a:buFont typeface="Arial" pitchFamily="34" charset="0"/>
              <a:buChar char="•"/>
            </a:pPr>
            <a:r>
              <a:rPr lang="en-US" sz="2040" spc="-52" dirty="0">
                <a:gradFill>
                  <a:gsLst>
                    <a:gs pos="0">
                      <a:schemeClr val="tx1">
                        <a:lumMod val="65000"/>
                        <a:lumOff val="35000"/>
                      </a:schemeClr>
                    </a:gs>
                    <a:gs pos="86000">
                      <a:schemeClr val="tx1">
                        <a:lumMod val="65000"/>
                        <a:lumOff val="35000"/>
                      </a:schemeClr>
                    </a:gs>
                  </a:gsLst>
                  <a:lin ang="5400000" scaled="0"/>
                </a:gradFill>
                <a:latin typeface="Segoe UI" pitchFamily="34" charset="0"/>
                <a:ea typeface="Segoe UI" pitchFamily="34" charset="0"/>
                <a:cs typeface="Segoe UI" pitchFamily="34" charset="0"/>
              </a:rPr>
              <a:t>Macro security levels</a:t>
            </a:r>
          </a:p>
        </p:txBody>
      </p:sp>
      <p:sp>
        <p:nvSpPr>
          <p:cNvPr id="10" name="Rectangle 9"/>
          <p:cNvSpPr/>
          <p:nvPr/>
        </p:nvSpPr>
        <p:spPr>
          <a:xfrm>
            <a:off x="415225" y="3208728"/>
            <a:ext cx="3213123" cy="1481494"/>
          </a:xfrm>
          <a:prstGeom prst="rect">
            <a:avLst/>
          </a:prstGeom>
        </p:spPr>
        <p:txBody>
          <a:bodyPr wrap="square">
            <a:spAutoFit/>
          </a:bodyPr>
          <a:lstStyle/>
          <a:p>
            <a:pPr marL="0" lvl="1"/>
            <a:r>
              <a:rPr lang="en-US" sz="2719" spc="-102" dirty="0">
                <a:solidFill>
                  <a:srgbClr val="FF8A00"/>
                </a:solidFill>
                <a:latin typeface="Segoe UI Light" pitchFamily="34" charset="0"/>
              </a:rPr>
              <a:t>Office 2003</a:t>
            </a:r>
          </a:p>
          <a:p>
            <a:pPr marL="388485" indent="-388485">
              <a:buFont typeface="Arial" pitchFamily="34" charset="0"/>
              <a:buChar char="•"/>
            </a:pPr>
            <a:r>
              <a:rPr lang="en-US" sz="2040" spc="-52" dirty="0">
                <a:gradFill>
                  <a:gsLst>
                    <a:gs pos="0">
                      <a:schemeClr val="tx1">
                        <a:lumMod val="65000"/>
                        <a:lumOff val="35000"/>
                      </a:schemeClr>
                    </a:gs>
                    <a:gs pos="86000">
                      <a:schemeClr val="tx1">
                        <a:lumMod val="65000"/>
                        <a:lumOff val="35000"/>
                      </a:schemeClr>
                    </a:gs>
                  </a:gsLst>
                  <a:lin ang="5400000" scaled="0"/>
                </a:gradFill>
                <a:latin typeface="Segoe UI" pitchFamily="34" charset="0"/>
                <a:ea typeface="Segoe UI" pitchFamily="34" charset="0"/>
                <a:cs typeface="Segoe UI" pitchFamily="34" charset="0"/>
              </a:rPr>
              <a:t>CryptoAPI support</a:t>
            </a:r>
          </a:p>
          <a:p>
            <a:pPr marL="388485" indent="-388485">
              <a:buFont typeface="Arial" pitchFamily="34" charset="0"/>
              <a:buChar char="•"/>
            </a:pPr>
            <a:r>
              <a:rPr lang="en-US" sz="2040" spc="-52" dirty="0">
                <a:gradFill>
                  <a:gsLst>
                    <a:gs pos="0">
                      <a:schemeClr val="tx1">
                        <a:lumMod val="65000"/>
                        <a:lumOff val="35000"/>
                      </a:schemeClr>
                    </a:gs>
                    <a:gs pos="86000">
                      <a:schemeClr val="tx1">
                        <a:lumMod val="65000"/>
                        <a:lumOff val="35000"/>
                      </a:schemeClr>
                    </a:gs>
                  </a:gsLst>
                  <a:lin ang="5400000" scaled="0"/>
                </a:gradFill>
                <a:latin typeface="Segoe UI" pitchFamily="34" charset="0"/>
                <a:ea typeface="Segoe UI" pitchFamily="34" charset="0"/>
                <a:cs typeface="Segoe UI" pitchFamily="34" charset="0"/>
              </a:rPr>
              <a:t>Trusted publishers</a:t>
            </a:r>
          </a:p>
          <a:p>
            <a:pPr marL="388485" indent="-388485">
              <a:buFont typeface="Arial" pitchFamily="34" charset="0"/>
              <a:buChar char="•"/>
            </a:pPr>
            <a:r>
              <a:rPr lang="en-US" sz="2040" spc="-52" dirty="0">
                <a:gradFill>
                  <a:gsLst>
                    <a:gs pos="0">
                      <a:schemeClr val="tx1">
                        <a:lumMod val="65000"/>
                        <a:lumOff val="35000"/>
                      </a:schemeClr>
                    </a:gs>
                    <a:gs pos="86000">
                      <a:schemeClr val="tx1">
                        <a:lumMod val="65000"/>
                        <a:lumOff val="35000"/>
                      </a:schemeClr>
                    </a:gs>
                  </a:gsLst>
                  <a:lin ang="5400000" scaled="0"/>
                </a:gradFill>
                <a:latin typeface="Segoe UI" pitchFamily="34" charset="0"/>
                <a:ea typeface="Segoe UI" pitchFamily="34" charset="0"/>
                <a:cs typeface="Segoe UI" pitchFamily="34" charset="0"/>
              </a:rPr>
              <a:t>ActiveX control security </a:t>
            </a:r>
          </a:p>
        </p:txBody>
      </p:sp>
      <p:sp>
        <p:nvSpPr>
          <p:cNvPr id="14" name="Rectangle 13"/>
          <p:cNvSpPr/>
          <p:nvPr/>
        </p:nvSpPr>
        <p:spPr>
          <a:xfrm>
            <a:off x="8652734" y="5058952"/>
            <a:ext cx="6215737" cy="1801676"/>
          </a:xfrm>
          <a:prstGeom prst="rect">
            <a:avLst/>
          </a:prstGeom>
        </p:spPr>
        <p:txBody>
          <a:bodyPr>
            <a:spAutoFit/>
          </a:bodyPr>
          <a:lstStyle/>
          <a:p>
            <a:pPr marL="0" lvl="1"/>
            <a:r>
              <a:rPr lang="en-US" sz="2719" spc="-102" dirty="0">
                <a:solidFill>
                  <a:srgbClr val="FF8A00"/>
                </a:solidFill>
                <a:latin typeface="Segoe UI Light" pitchFamily="34" charset="0"/>
              </a:rPr>
              <a:t>Office 2010</a:t>
            </a:r>
          </a:p>
          <a:p>
            <a:pPr marL="388485" indent="-388485">
              <a:buFont typeface="Arial" pitchFamily="34" charset="0"/>
              <a:buChar char="•"/>
            </a:pPr>
            <a:r>
              <a:rPr lang="en-US" sz="2040" spc="-52" dirty="0">
                <a:gradFill>
                  <a:gsLst>
                    <a:gs pos="0">
                      <a:schemeClr val="tx1">
                        <a:lumMod val="65000"/>
                        <a:lumOff val="35000"/>
                      </a:schemeClr>
                    </a:gs>
                    <a:gs pos="86000">
                      <a:schemeClr val="tx1">
                        <a:lumMod val="65000"/>
                        <a:lumOff val="35000"/>
                      </a:schemeClr>
                    </a:gs>
                  </a:gsLst>
                  <a:lin ang="5400000" scaled="0"/>
                </a:gradFill>
                <a:latin typeface="Segoe UI" pitchFamily="34" charset="0"/>
                <a:ea typeface="Segoe UI" pitchFamily="34" charset="0"/>
                <a:cs typeface="Segoe UI" pitchFamily="34" charset="0"/>
              </a:rPr>
              <a:t>Protected View</a:t>
            </a:r>
          </a:p>
          <a:p>
            <a:pPr marL="388485" indent="-388485">
              <a:buFont typeface="Arial" pitchFamily="34" charset="0"/>
              <a:buChar char="•"/>
            </a:pPr>
            <a:r>
              <a:rPr lang="en-US" sz="2040" spc="-52" dirty="0">
                <a:gradFill>
                  <a:gsLst>
                    <a:gs pos="0">
                      <a:schemeClr val="tx1">
                        <a:lumMod val="65000"/>
                        <a:lumOff val="35000"/>
                      </a:schemeClr>
                    </a:gs>
                    <a:gs pos="86000">
                      <a:schemeClr val="tx1">
                        <a:lumMod val="65000"/>
                        <a:lumOff val="35000"/>
                      </a:schemeClr>
                    </a:gs>
                  </a:gsLst>
                  <a:lin ang="5400000" scaled="0"/>
                </a:gradFill>
                <a:latin typeface="Segoe UI" pitchFamily="34" charset="0"/>
                <a:ea typeface="Segoe UI" pitchFamily="34" charset="0"/>
                <a:cs typeface="Segoe UI" pitchFamily="34" charset="0"/>
              </a:rPr>
              <a:t>Office File Validation</a:t>
            </a:r>
          </a:p>
          <a:p>
            <a:pPr marL="388485" indent="-388485">
              <a:buFont typeface="Arial" pitchFamily="34" charset="0"/>
              <a:buChar char="•"/>
            </a:pPr>
            <a:r>
              <a:rPr lang="en-US" sz="2040" spc="-52" dirty="0">
                <a:gradFill>
                  <a:gsLst>
                    <a:gs pos="0">
                      <a:schemeClr val="tx1">
                        <a:lumMod val="65000"/>
                        <a:lumOff val="35000"/>
                      </a:schemeClr>
                    </a:gs>
                    <a:gs pos="86000">
                      <a:schemeClr val="tx1">
                        <a:lumMod val="65000"/>
                        <a:lumOff val="35000"/>
                      </a:schemeClr>
                    </a:gs>
                  </a:gsLst>
                  <a:lin ang="5400000" scaled="0"/>
                </a:gradFill>
                <a:latin typeface="Segoe UI" pitchFamily="34" charset="0"/>
                <a:ea typeface="Segoe UI" pitchFamily="34" charset="0"/>
                <a:cs typeface="Segoe UI" pitchFamily="34" charset="0"/>
              </a:rPr>
              <a:t>Trusted Documents</a:t>
            </a:r>
          </a:p>
          <a:p>
            <a:pPr marL="388485" indent="-388485">
              <a:buFont typeface="Arial" pitchFamily="34" charset="0"/>
              <a:buChar char="•"/>
            </a:pPr>
            <a:r>
              <a:rPr lang="en-US" sz="2040" spc="-52" dirty="0">
                <a:gradFill>
                  <a:gsLst>
                    <a:gs pos="0">
                      <a:schemeClr val="tx1">
                        <a:lumMod val="65000"/>
                        <a:lumOff val="35000"/>
                      </a:schemeClr>
                    </a:gs>
                    <a:gs pos="86000">
                      <a:schemeClr val="tx1">
                        <a:lumMod val="65000"/>
                        <a:lumOff val="35000"/>
                      </a:schemeClr>
                    </a:gs>
                  </a:gsLst>
                  <a:lin ang="5400000" scaled="0"/>
                </a:gradFill>
                <a:latin typeface="Segoe UI" pitchFamily="34" charset="0"/>
                <a:ea typeface="Segoe UI" pitchFamily="34" charset="0"/>
                <a:cs typeface="Segoe UI" pitchFamily="34" charset="0"/>
              </a:rPr>
              <a:t>Crypto Improvements</a:t>
            </a:r>
          </a:p>
        </p:txBody>
      </p:sp>
      <p:sp>
        <p:nvSpPr>
          <p:cNvPr id="15" name="Rectangle 14"/>
          <p:cNvSpPr/>
          <p:nvPr/>
        </p:nvSpPr>
        <p:spPr>
          <a:xfrm>
            <a:off x="4012407" y="1187394"/>
            <a:ext cx="4554545" cy="520949"/>
          </a:xfrm>
          <a:prstGeom prst="rect">
            <a:avLst/>
          </a:prstGeom>
        </p:spPr>
        <p:txBody>
          <a:bodyPr wrap="none">
            <a:spAutoFit/>
          </a:bodyPr>
          <a:lstStyle/>
          <a:p>
            <a:pPr marL="0" lvl="1"/>
            <a:r>
              <a:rPr lang="en-US" sz="2719" spc="-102" dirty="0">
                <a:solidFill>
                  <a:srgbClr val="FF8A00"/>
                </a:solidFill>
                <a:latin typeface="Segoe UI Light" pitchFamily="34" charset="0"/>
              </a:rPr>
              <a:t>Unique Security Issues Reported</a:t>
            </a:r>
          </a:p>
        </p:txBody>
      </p:sp>
    </p:spTree>
    <p:extLst>
      <p:ext uri="{BB962C8B-B14F-4D97-AF65-F5344CB8AC3E}">
        <p14:creationId xmlns:p14="http://schemas.microsoft.com/office/powerpoint/2010/main" val="171255290"/>
      </p:ext>
    </p:extLst>
  </p:cSld>
  <p:clrMapOvr>
    <a:masterClrMapping/>
  </p:clrMapOvr>
  <mc:AlternateContent xmlns:mc="http://schemas.openxmlformats.org/markup-compatibility/2006" xmlns:p14="http://schemas.microsoft.com/office/powerpoint/2010/main">
    <mc:Choice Requires="p14">
      <p:transition spd="slow" p14:dur="1500">
        <p:push/>
      </p:transition>
    </mc:Choice>
    <mc:Fallback xmlns="">
      <p:transition spd="slow">
        <p:push/>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182" y="445255"/>
            <a:ext cx="11625160" cy="565027"/>
          </a:xfrm>
        </p:spPr>
        <p:txBody>
          <a:bodyPr/>
          <a:lstStyle/>
          <a:p>
            <a:r>
              <a:rPr lang="en-US" sz="4080" dirty="0"/>
              <a:t>An Example: Core security improvements: file fuzzing</a:t>
            </a:r>
          </a:p>
        </p:txBody>
      </p:sp>
      <p:sp>
        <p:nvSpPr>
          <p:cNvPr id="7" name="TextBox 6"/>
          <p:cNvSpPr txBox="1"/>
          <p:nvPr/>
        </p:nvSpPr>
        <p:spPr>
          <a:xfrm>
            <a:off x="433183" y="3285303"/>
            <a:ext cx="11625161" cy="3579548"/>
          </a:xfrm>
          <a:prstGeom prst="rect">
            <a:avLst/>
          </a:prstGeom>
          <a:noFill/>
        </p:spPr>
        <p:txBody>
          <a:bodyPr wrap="square" lIns="69954" tIns="34978" rIns="69954" bIns="34978" rtlCol="0">
            <a:spAutoFit/>
          </a:bodyPr>
          <a:lstStyle/>
          <a:p>
            <a:pPr marL="466298" indent="-466298">
              <a:spcBef>
                <a:spcPts val="459"/>
              </a:spcBef>
              <a:spcAft>
                <a:spcPts val="1224"/>
              </a:spcAft>
              <a:buFont typeface="Arial" panose="020B0604020202020204" pitchFamily="34" charset="0"/>
              <a:buChar char="•"/>
              <a:tabLst>
                <a:tab pos="346486" algn="l"/>
              </a:tabLst>
            </a:pPr>
            <a:r>
              <a:rPr lang="en-US" sz="2856" dirty="0"/>
              <a:t>A method to identify previously unknown vulnerabilities in file formats</a:t>
            </a:r>
          </a:p>
          <a:p>
            <a:pPr marL="466298" indent="-466298">
              <a:spcBef>
                <a:spcPts val="459"/>
              </a:spcBef>
              <a:spcAft>
                <a:spcPts val="1224"/>
              </a:spcAft>
              <a:buFont typeface="Arial" panose="020B0604020202020204" pitchFamily="34" charset="0"/>
              <a:buChar char="•"/>
              <a:tabLst>
                <a:tab pos="346486" algn="l"/>
              </a:tabLst>
            </a:pPr>
            <a:r>
              <a:rPr lang="en-US" sz="2856" dirty="0"/>
              <a:t>Office teams fuzzed millions of files 10’s of millions of times</a:t>
            </a:r>
          </a:p>
          <a:p>
            <a:pPr marL="466298" indent="-466298">
              <a:spcBef>
                <a:spcPts val="459"/>
              </a:spcBef>
              <a:spcAft>
                <a:spcPts val="1224"/>
              </a:spcAft>
              <a:buFont typeface="Arial" panose="020B0604020202020204" pitchFamily="34" charset="0"/>
              <a:buChar char="•"/>
              <a:tabLst>
                <a:tab pos="346486" algn="l"/>
              </a:tabLst>
            </a:pPr>
            <a:r>
              <a:rPr lang="en-US" sz="2856" dirty="0"/>
              <a:t>Led to hundreds of new bugs being fixed</a:t>
            </a:r>
          </a:p>
          <a:p>
            <a:pPr marL="466298" indent="-466298">
              <a:spcBef>
                <a:spcPts val="459"/>
              </a:spcBef>
              <a:spcAft>
                <a:spcPts val="1224"/>
              </a:spcAft>
              <a:buFont typeface="Arial" panose="020B0604020202020204" pitchFamily="34" charset="0"/>
              <a:buChar char="•"/>
              <a:tabLst>
                <a:tab pos="346486" algn="l"/>
              </a:tabLst>
            </a:pPr>
            <a:r>
              <a:rPr lang="en-US" sz="2856" dirty="0"/>
              <a:t>Used to create XML Schema Definitions (XSD) for binary Office files</a:t>
            </a:r>
          </a:p>
          <a:p>
            <a:pPr marL="466298" indent="-466298">
              <a:spcBef>
                <a:spcPts val="459"/>
              </a:spcBef>
              <a:spcAft>
                <a:spcPts val="1224"/>
              </a:spcAft>
              <a:buFont typeface="Arial" panose="020B0604020202020204" pitchFamily="34" charset="0"/>
              <a:buChar char="•"/>
              <a:tabLst>
                <a:tab pos="346486" algn="l"/>
              </a:tabLst>
            </a:pPr>
            <a:r>
              <a:rPr lang="en-US" sz="2856" dirty="0"/>
              <a:t>XSDs allow binary files to be quickly scanned for potential problems</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r="15178"/>
          <a:stretch/>
        </p:blipFill>
        <p:spPr>
          <a:xfrm>
            <a:off x="1210352" y="1194428"/>
            <a:ext cx="1756444" cy="1913776"/>
          </a:xfrm>
          <a:prstGeom prst="rect">
            <a:avLst/>
          </a:prstGeom>
        </p:spPr>
      </p:pic>
      <p:pic>
        <p:nvPicPr>
          <p:cNvPr id="10" name="Picture 9"/>
          <p:cNvPicPr>
            <a:picLocks noChangeAspect="1"/>
          </p:cNvPicPr>
          <p:nvPr/>
        </p:nvPicPr>
        <p:blipFill rotWithShape="1">
          <a:blip r:embed="rId4">
            <a:extLst>
              <a:ext uri="{BEBA8EAE-BF5A-486C-A8C5-ECC9F3942E4B}">
                <a14:imgProps xmlns:a14="http://schemas.microsoft.com/office/drawing/2010/main">
                  <a14:imgLayer r:embed="rId5">
                    <a14:imgEffect>
                      <a14:artisticBlur radius="25"/>
                    </a14:imgEffect>
                  </a14:imgLayer>
                </a14:imgProps>
              </a:ext>
              <a:ext uri="{28A0092B-C50C-407E-A947-70E740481C1C}">
                <a14:useLocalDpi xmlns:a14="http://schemas.microsoft.com/office/drawing/2010/main" val="0"/>
              </a:ext>
            </a:extLst>
          </a:blip>
          <a:srcRect r="15178"/>
          <a:stretch/>
        </p:blipFill>
        <p:spPr>
          <a:xfrm>
            <a:off x="2788528" y="1194428"/>
            <a:ext cx="1756444" cy="1913776"/>
          </a:xfrm>
          <a:prstGeom prst="rect">
            <a:avLst/>
          </a:prstGeom>
        </p:spPr>
      </p:pic>
      <p:pic>
        <p:nvPicPr>
          <p:cNvPr id="11" name="Picture 10"/>
          <p:cNvPicPr>
            <a:picLocks noChangeAspect="1"/>
          </p:cNvPicPr>
          <p:nvPr/>
        </p:nvPicPr>
        <p:blipFill rotWithShape="1">
          <a:blip r:embed="rId6">
            <a:extLst>
              <a:ext uri="{BEBA8EAE-BF5A-486C-A8C5-ECC9F3942E4B}">
                <a14:imgProps xmlns:a14="http://schemas.microsoft.com/office/drawing/2010/main">
                  <a14:imgLayer r:embed="rId5">
                    <a14:imgEffect>
                      <a14:artisticBlur radius="50"/>
                    </a14:imgEffect>
                  </a14:imgLayer>
                </a14:imgProps>
              </a:ext>
              <a:ext uri="{28A0092B-C50C-407E-A947-70E740481C1C}">
                <a14:useLocalDpi xmlns:a14="http://schemas.microsoft.com/office/drawing/2010/main" val="0"/>
              </a:ext>
            </a:extLst>
          </a:blip>
          <a:srcRect r="15178"/>
          <a:stretch/>
        </p:blipFill>
        <p:spPr>
          <a:xfrm>
            <a:off x="4411601" y="1231166"/>
            <a:ext cx="1756444" cy="1913776"/>
          </a:xfrm>
          <a:prstGeom prst="rect">
            <a:avLst/>
          </a:prstGeom>
          <a:effectLst>
            <a:softEdge rad="63500"/>
          </a:effectLst>
        </p:spPr>
      </p:pic>
      <p:pic>
        <p:nvPicPr>
          <p:cNvPr id="12" name="Picture 11"/>
          <p:cNvPicPr>
            <a:picLocks noChangeAspect="1"/>
          </p:cNvPicPr>
          <p:nvPr/>
        </p:nvPicPr>
        <p:blipFill rotWithShape="1">
          <a:blip r:embed="rId7">
            <a:extLst>
              <a:ext uri="{BEBA8EAE-BF5A-486C-A8C5-ECC9F3942E4B}">
                <a14:imgProps xmlns:a14="http://schemas.microsoft.com/office/drawing/2010/main">
                  <a14:imgLayer r:embed="rId5">
                    <a14:imgEffect>
                      <a14:artisticBlur radius="75"/>
                    </a14:imgEffect>
                  </a14:imgLayer>
                </a14:imgProps>
              </a:ext>
              <a:ext uri="{28A0092B-C50C-407E-A947-70E740481C1C}">
                <a14:useLocalDpi xmlns:a14="http://schemas.microsoft.com/office/drawing/2010/main" val="0"/>
              </a:ext>
            </a:extLst>
          </a:blip>
          <a:srcRect r="15178"/>
          <a:stretch/>
        </p:blipFill>
        <p:spPr>
          <a:xfrm>
            <a:off x="6060581" y="1257071"/>
            <a:ext cx="1756444" cy="1913776"/>
          </a:xfrm>
          <a:prstGeom prst="rect">
            <a:avLst/>
          </a:prstGeom>
          <a:effectLst>
            <a:softEdge rad="63500"/>
          </a:effectLst>
        </p:spPr>
      </p:pic>
      <p:pic>
        <p:nvPicPr>
          <p:cNvPr id="9" name="Picture 8"/>
          <p:cNvPicPr>
            <a:picLocks noChangeAspect="1"/>
          </p:cNvPicPr>
          <p:nvPr/>
        </p:nvPicPr>
        <p:blipFill>
          <a:blip r:embed="rId8">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9474926" y="1585440"/>
            <a:ext cx="1515510" cy="1363956"/>
          </a:xfrm>
          <a:prstGeom prst="rect">
            <a:avLst/>
          </a:prstGeom>
          <a:noFill/>
        </p:spPr>
      </p:pic>
      <p:pic>
        <p:nvPicPr>
          <p:cNvPr id="15" name="Picture 14"/>
          <p:cNvPicPr>
            <a:picLocks noChangeAspect="1"/>
          </p:cNvPicPr>
          <p:nvPr/>
        </p:nvPicPr>
        <p:blipFill>
          <a:blip r:embed="rId9">
            <a:duotone>
              <a:schemeClr val="accent5">
                <a:shade val="45000"/>
                <a:satMod val="135000"/>
              </a:schemeClr>
              <a:prstClr val="white"/>
            </a:duotone>
            <a:extLst>
              <a:ext uri="{BEBA8EAE-BF5A-486C-A8C5-ECC9F3942E4B}">
                <a14:imgProps xmlns:a14="http://schemas.microsoft.com/office/drawing/2010/main">
                  <a14:imgLayer r:embed="rId10">
                    <a14:imgEffect>
                      <a14:artisticBlur radius="99"/>
                    </a14:imgEffect>
                  </a14:imgLayer>
                </a14:imgProps>
              </a:ext>
              <a:ext uri="{28A0092B-C50C-407E-A947-70E740481C1C}">
                <a14:useLocalDpi xmlns:a14="http://schemas.microsoft.com/office/drawing/2010/main" val="0"/>
              </a:ext>
            </a:extLst>
          </a:blip>
          <a:stretch>
            <a:fillRect/>
          </a:stretch>
        </p:blipFill>
        <p:spPr>
          <a:xfrm>
            <a:off x="7762083" y="1478515"/>
            <a:ext cx="1634317" cy="1470881"/>
          </a:xfrm>
          <a:prstGeom prst="rect">
            <a:avLst/>
          </a:prstGeom>
          <a:noFill/>
          <a:effectLst>
            <a:softEdge rad="101600"/>
          </a:effectLst>
        </p:spPr>
      </p:pic>
    </p:spTree>
    <p:extLst>
      <p:ext uri="{BB962C8B-B14F-4D97-AF65-F5344CB8AC3E}">
        <p14:creationId xmlns:p14="http://schemas.microsoft.com/office/powerpoint/2010/main" val="248828789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1000"/>
                                        <p:tgtEl>
                                          <p:spTgt spid="15"/>
                                        </p:tgtEl>
                                      </p:cBhvr>
                                    </p:animEffect>
                                    <p:anim calcmode="lin" valueType="num">
                                      <p:cBhvr>
                                        <p:cTn id="32" dur="1000" fill="hold"/>
                                        <p:tgtEl>
                                          <p:spTgt spid="15"/>
                                        </p:tgtEl>
                                        <p:attrNameLst>
                                          <p:attrName>ppt_x</p:attrName>
                                        </p:attrNameLst>
                                      </p:cBhvr>
                                      <p:tavLst>
                                        <p:tav tm="0">
                                          <p:val>
                                            <p:strVal val="#ppt_x"/>
                                          </p:val>
                                        </p:tav>
                                        <p:tav tm="100000">
                                          <p:val>
                                            <p:strVal val="#ppt_x"/>
                                          </p:val>
                                        </p:tav>
                                      </p:tavLst>
                                    </p:anim>
                                    <p:anim calcmode="lin" valueType="num">
                                      <p:cBhvr>
                                        <p:cTn id="33" dur="1000" fill="hold"/>
                                        <p:tgtEl>
                                          <p:spTgt spid="15"/>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710" y="233150"/>
            <a:ext cx="11387287" cy="1158305"/>
          </a:xfrm>
        </p:spPr>
        <p:txBody>
          <a:bodyPr/>
          <a:lstStyle/>
          <a:p>
            <a:r>
              <a:rPr lang="en-US" dirty="0" smtClean="0"/>
              <a:t>Service Security – Defense in Depth</a:t>
            </a:r>
            <a:br>
              <a:rPr lang="en-US" dirty="0" smtClean="0"/>
            </a:br>
            <a:r>
              <a:rPr lang="en-US" sz="2856" dirty="0"/>
              <a:t>a risk-based, multi-dimensional approach to safeguarding services and data</a:t>
            </a:r>
          </a:p>
        </p:txBody>
      </p:sp>
      <p:sp>
        <p:nvSpPr>
          <p:cNvPr id="12" name="Rectangle 11"/>
          <p:cNvSpPr>
            <a:spLocks noChangeArrowheads="1"/>
          </p:cNvSpPr>
          <p:nvPr/>
        </p:nvSpPr>
        <p:spPr bwMode="auto">
          <a:xfrm>
            <a:off x="531948" y="1475724"/>
            <a:ext cx="4020838" cy="5287861"/>
          </a:xfrm>
          <a:prstGeom prst="rect">
            <a:avLst/>
          </a:prstGeom>
          <a:noFill/>
          <a:ln w="6350">
            <a:gradFill flip="none" rotWithShape="1">
              <a:gsLst>
                <a:gs pos="0">
                  <a:schemeClr val="tx2">
                    <a:alpha val="25000"/>
                  </a:schemeClr>
                </a:gs>
                <a:gs pos="100000">
                  <a:schemeClr val="tx2"/>
                </a:gs>
              </a:gsLst>
              <a:lin ang="16200000" scaled="1"/>
              <a:tileRect/>
            </a:gra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186521" tIns="186521" rIns="186521" bIns="186521" numCol="1" rtlCol="0" anchor="t" anchorCtr="0" compatLnSpc="1">
            <a:prstTxWarp prst="textNoShape">
              <a:avLst/>
            </a:prstTxWarp>
            <a:noAutofit/>
          </a:bodyPr>
          <a:lstStyle/>
          <a:p>
            <a:pPr defTabSz="932559">
              <a:lnSpc>
                <a:spcPct val="90000"/>
              </a:lnSpc>
              <a:spcBef>
                <a:spcPct val="20000"/>
              </a:spcBef>
              <a:buSzPct val="90000"/>
            </a:pPr>
            <a:r>
              <a:rPr lang="en-US" sz="2448" dirty="0">
                <a:gradFill>
                  <a:gsLst>
                    <a:gs pos="0">
                      <a:schemeClr val="tx1"/>
                    </a:gs>
                    <a:gs pos="100000">
                      <a:schemeClr val="tx1"/>
                    </a:gs>
                  </a:gsLst>
                  <a:lin ang="16200000" scaled="1"/>
                </a:gradFill>
                <a:latin typeface="+mj-lt"/>
              </a:rPr>
              <a:t>SECURITY </a:t>
            </a:r>
            <a:br>
              <a:rPr lang="en-US" sz="2448" dirty="0">
                <a:gradFill>
                  <a:gsLst>
                    <a:gs pos="0">
                      <a:schemeClr val="tx1"/>
                    </a:gs>
                    <a:gs pos="100000">
                      <a:schemeClr val="tx1"/>
                    </a:gs>
                  </a:gsLst>
                  <a:lin ang="16200000" scaled="1"/>
                </a:gradFill>
                <a:latin typeface="+mj-lt"/>
              </a:rPr>
            </a:br>
            <a:r>
              <a:rPr lang="en-US" sz="2448" dirty="0">
                <a:gradFill>
                  <a:gsLst>
                    <a:gs pos="0">
                      <a:schemeClr val="tx1"/>
                    </a:gs>
                    <a:gs pos="100000">
                      <a:schemeClr val="tx1"/>
                    </a:gs>
                  </a:gsLst>
                  <a:lin ang="16200000" scaled="1"/>
                </a:gradFill>
                <a:latin typeface="+mj-lt"/>
              </a:rPr>
              <a:t>MANAGEMENT </a:t>
            </a:r>
          </a:p>
        </p:txBody>
      </p:sp>
      <p:sp>
        <p:nvSpPr>
          <p:cNvPr id="15" name="Rounded Rectangle 18458"/>
          <p:cNvSpPr>
            <a:spLocks noChangeArrowheads="1"/>
          </p:cNvSpPr>
          <p:nvPr/>
        </p:nvSpPr>
        <p:spPr bwMode="auto">
          <a:xfrm>
            <a:off x="770421" y="5413349"/>
            <a:ext cx="3543893" cy="512932"/>
          </a:xfrm>
          <a:prstGeom prst="rect">
            <a:avLst/>
          </a:prstGeom>
          <a:solidFill>
            <a:srgbClr val="FFC000"/>
          </a:solidFill>
          <a:ln>
            <a:no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lIns="186521" tIns="93260" rIns="186521" bIns="93260" anchor="ctr"/>
          <a:lstStyle/>
          <a:p>
            <a:pPr defTabSz="1242835">
              <a:lnSpc>
                <a:spcPct val="90000"/>
              </a:lnSpc>
              <a:defRPr/>
            </a:pPr>
            <a:r>
              <a:rPr lang="en-US" sz="1836" dirty="0">
                <a:solidFill>
                  <a:schemeClr val="bg1"/>
                </a:solidFill>
              </a:rPr>
              <a:t>NETWORK PERIMETER</a:t>
            </a:r>
          </a:p>
        </p:txBody>
      </p:sp>
      <p:sp>
        <p:nvSpPr>
          <p:cNvPr id="17" name="Rounded Rectangle 18455"/>
          <p:cNvSpPr>
            <a:spLocks noChangeArrowheads="1"/>
          </p:cNvSpPr>
          <p:nvPr/>
        </p:nvSpPr>
        <p:spPr bwMode="auto">
          <a:xfrm>
            <a:off x="770421" y="4829138"/>
            <a:ext cx="3543893" cy="512932"/>
          </a:xfrm>
          <a:prstGeom prst="rect">
            <a:avLst/>
          </a:prstGeom>
          <a:solidFill>
            <a:srgbClr val="FFC000"/>
          </a:solidFill>
          <a:ln>
            <a:no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lIns="186521" tIns="93260" rIns="186521" bIns="93260" anchor="ctr"/>
          <a:lstStyle/>
          <a:p>
            <a:pPr defTabSz="1242835">
              <a:lnSpc>
                <a:spcPct val="90000"/>
              </a:lnSpc>
              <a:defRPr/>
            </a:pPr>
            <a:r>
              <a:rPr lang="en-US" sz="1836" dirty="0">
                <a:solidFill>
                  <a:schemeClr val="bg1"/>
                </a:solidFill>
              </a:rPr>
              <a:t>INTERNAL NETWORK</a:t>
            </a:r>
          </a:p>
        </p:txBody>
      </p:sp>
      <p:sp>
        <p:nvSpPr>
          <p:cNvPr id="19" name="Rounded Rectangle 18452"/>
          <p:cNvSpPr>
            <a:spLocks noChangeArrowheads="1"/>
          </p:cNvSpPr>
          <p:nvPr/>
        </p:nvSpPr>
        <p:spPr bwMode="auto">
          <a:xfrm>
            <a:off x="770421" y="4244926"/>
            <a:ext cx="3543893" cy="512932"/>
          </a:xfrm>
          <a:prstGeom prst="rect">
            <a:avLst/>
          </a:prstGeom>
          <a:solidFill>
            <a:srgbClr val="FFC000"/>
          </a:solidFill>
          <a:ln>
            <a:no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lIns="186521" tIns="93260" rIns="186521" bIns="93260" anchor="ctr"/>
          <a:lstStyle/>
          <a:p>
            <a:pPr defTabSz="1242835">
              <a:lnSpc>
                <a:spcPct val="90000"/>
              </a:lnSpc>
              <a:defRPr/>
            </a:pPr>
            <a:r>
              <a:rPr lang="en-US" sz="1836" dirty="0">
                <a:solidFill>
                  <a:schemeClr val="bg1"/>
                </a:solidFill>
              </a:rPr>
              <a:t>HOST</a:t>
            </a:r>
          </a:p>
        </p:txBody>
      </p:sp>
      <p:sp>
        <p:nvSpPr>
          <p:cNvPr id="21" name="Rounded Rectangle 18449"/>
          <p:cNvSpPr>
            <a:spLocks noChangeArrowheads="1"/>
          </p:cNvSpPr>
          <p:nvPr/>
        </p:nvSpPr>
        <p:spPr bwMode="auto">
          <a:xfrm>
            <a:off x="770421" y="3660715"/>
            <a:ext cx="3543893" cy="512932"/>
          </a:xfrm>
          <a:prstGeom prst="rect">
            <a:avLst/>
          </a:prstGeom>
          <a:solidFill>
            <a:srgbClr val="FFC000"/>
          </a:solidFill>
          <a:ln>
            <a:no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lIns="186521" tIns="93260" rIns="186521" bIns="93260" anchor="ctr"/>
          <a:lstStyle/>
          <a:p>
            <a:pPr defTabSz="1242835">
              <a:lnSpc>
                <a:spcPct val="90000"/>
              </a:lnSpc>
              <a:defRPr/>
            </a:pPr>
            <a:r>
              <a:rPr lang="en-US" sz="1836" dirty="0">
                <a:solidFill>
                  <a:schemeClr val="bg1"/>
                </a:solidFill>
              </a:rPr>
              <a:t>APPLICATION</a:t>
            </a:r>
          </a:p>
        </p:txBody>
      </p:sp>
      <p:sp>
        <p:nvSpPr>
          <p:cNvPr id="23" name="Rounded Rectangle 18446"/>
          <p:cNvSpPr>
            <a:spLocks noChangeArrowheads="1"/>
          </p:cNvSpPr>
          <p:nvPr/>
        </p:nvSpPr>
        <p:spPr bwMode="auto">
          <a:xfrm>
            <a:off x="770421" y="2492293"/>
            <a:ext cx="3543893" cy="512932"/>
          </a:xfrm>
          <a:prstGeom prst="rect">
            <a:avLst/>
          </a:prstGeom>
          <a:solidFill>
            <a:srgbClr val="FFC000"/>
          </a:solidFill>
          <a:ln>
            <a:no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lIns="186521" tIns="93260" rIns="186521" bIns="93260" anchor="ctr"/>
          <a:lstStyle/>
          <a:p>
            <a:pPr defTabSz="1242835">
              <a:lnSpc>
                <a:spcPct val="90000"/>
              </a:lnSpc>
              <a:defRPr/>
            </a:pPr>
            <a:r>
              <a:rPr lang="en-US" sz="1836" dirty="0">
                <a:solidFill>
                  <a:schemeClr val="bg1"/>
                </a:solidFill>
              </a:rPr>
              <a:t>DATA</a:t>
            </a:r>
          </a:p>
        </p:txBody>
      </p:sp>
      <p:sp>
        <p:nvSpPr>
          <p:cNvPr id="24" name="Rounded Rectangle 18441"/>
          <p:cNvSpPr>
            <a:spLocks noChangeArrowheads="1"/>
          </p:cNvSpPr>
          <p:nvPr/>
        </p:nvSpPr>
        <p:spPr bwMode="auto">
          <a:xfrm>
            <a:off x="770421" y="3076504"/>
            <a:ext cx="3543893" cy="512932"/>
          </a:xfrm>
          <a:prstGeom prst="rect">
            <a:avLst/>
          </a:prstGeom>
          <a:solidFill>
            <a:srgbClr val="FFC000"/>
          </a:solidFill>
          <a:ln>
            <a:no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lIns="186521" tIns="93260" rIns="186521" bIns="93260" anchor="ctr"/>
          <a:lstStyle/>
          <a:p>
            <a:pPr defTabSz="1242835">
              <a:lnSpc>
                <a:spcPct val="90000"/>
              </a:lnSpc>
              <a:defRPr/>
            </a:pPr>
            <a:r>
              <a:rPr lang="en-US" sz="1836" dirty="0">
                <a:solidFill>
                  <a:schemeClr val="bg1"/>
                </a:solidFill>
              </a:rPr>
              <a:t>USER</a:t>
            </a:r>
          </a:p>
        </p:txBody>
      </p:sp>
      <p:sp>
        <p:nvSpPr>
          <p:cNvPr id="93" name="Rounded Rectangle 18458"/>
          <p:cNvSpPr>
            <a:spLocks noChangeArrowheads="1"/>
          </p:cNvSpPr>
          <p:nvPr/>
        </p:nvSpPr>
        <p:spPr bwMode="auto">
          <a:xfrm>
            <a:off x="770421" y="5997562"/>
            <a:ext cx="3543893" cy="512932"/>
          </a:xfrm>
          <a:prstGeom prst="rect">
            <a:avLst/>
          </a:prstGeom>
          <a:solidFill>
            <a:srgbClr val="FFC000"/>
          </a:solidFill>
          <a:ln>
            <a:no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lIns="186521" tIns="93260" rIns="186521" bIns="93260" anchor="ctr"/>
          <a:lstStyle/>
          <a:p>
            <a:pPr defTabSz="1242835">
              <a:lnSpc>
                <a:spcPct val="90000"/>
              </a:lnSpc>
              <a:defRPr/>
            </a:pPr>
            <a:r>
              <a:rPr lang="en-US" sz="1836" dirty="0">
                <a:solidFill>
                  <a:schemeClr val="bg1"/>
                </a:solidFill>
              </a:rPr>
              <a:t>FACILITY</a:t>
            </a:r>
          </a:p>
        </p:txBody>
      </p:sp>
      <p:sp>
        <p:nvSpPr>
          <p:cNvPr id="13" name="TextBox 18456"/>
          <p:cNvSpPr txBox="1">
            <a:spLocks noChangeArrowheads="1"/>
          </p:cNvSpPr>
          <p:nvPr/>
        </p:nvSpPr>
        <p:spPr bwMode="auto">
          <a:xfrm>
            <a:off x="4552787" y="1573009"/>
            <a:ext cx="7351741" cy="578214"/>
          </a:xfrm>
          <a:prstGeom prst="rect">
            <a:avLst/>
          </a:prstGeom>
          <a:noFill/>
          <a:ln w="3175">
            <a:noFill/>
            <a:headEnd type="none" w="med" len="med"/>
            <a:tailEnd type="none" w="med" len="med"/>
          </a:ln>
        </p:spPr>
        <p:txBody>
          <a:bodyPr wrap="square" lIns="466302" tIns="93260" rIns="93260" bIns="93260" anchor="ctr" anchorCtr="0">
            <a:noAutofit/>
          </a:bodyPr>
          <a:lstStyle>
            <a:defPPr>
              <a:defRPr lang="en-US"/>
            </a:defPPr>
            <a:lvl1pPr eaLnBrk="0" hangingPunct="0">
              <a:lnSpc>
                <a:spcPct val="90000"/>
              </a:lnSpc>
              <a:spcBef>
                <a:spcPct val="30000"/>
              </a:spcBef>
              <a:defRPr sz="1600">
                <a:gradFill>
                  <a:gsLst>
                    <a:gs pos="0">
                      <a:schemeClr val="tx1"/>
                    </a:gs>
                    <a:gs pos="100000">
                      <a:schemeClr val="tx1"/>
                    </a:gs>
                  </a:gsLst>
                  <a:lin ang="5400000" scaled="0"/>
                </a:gradFill>
                <a:latin typeface="+mj-lt"/>
              </a:defRPr>
            </a:lvl1pPr>
          </a:lstStyle>
          <a:p>
            <a:r>
              <a:rPr lang="en-US" sz="1632" dirty="0"/>
              <a:t>Threat and vulnerability management, monitoring, and response </a:t>
            </a:r>
          </a:p>
        </p:txBody>
      </p:sp>
      <p:sp>
        <p:nvSpPr>
          <p:cNvPr id="14" name="TextBox 18456"/>
          <p:cNvSpPr txBox="1">
            <a:spLocks noChangeArrowheads="1"/>
          </p:cNvSpPr>
          <p:nvPr/>
        </p:nvSpPr>
        <p:spPr bwMode="auto">
          <a:xfrm>
            <a:off x="4552787" y="5441948"/>
            <a:ext cx="7351741" cy="578214"/>
          </a:xfrm>
          <a:prstGeom prst="rect">
            <a:avLst/>
          </a:prstGeom>
          <a:noFill/>
          <a:ln w="3175">
            <a:noFill/>
            <a:headEnd type="none" w="med" len="med"/>
            <a:tailEnd type="none" w="med" len="med"/>
          </a:ln>
        </p:spPr>
        <p:txBody>
          <a:bodyPr wrap="square" lIns="466302" tIns="93260" rIns="93260" bIns="93260" anchor="ctr" anchorCtr="0">
            <a:noAutofit/>
          </a:bodyPr>
          <a:lstStyle>
            <a:defPPr>
              <a:defRPr lang="en-US"/>
            </a:defPPr>
            <a:lvl1pPr eaLnBrk="0" hangingPunct="0">
              <a:lnSpc>
                <a:spcPct val="90000"/>
              </a:lnSpc>
              <a:spcBef>
                <a:spcPct val="30000"/>
              </a:spcBef>
              <a:defRPr sz="1600">
                <a:gradFill>
                  <a:gsLst>
                    <a:gs pos="0">
                      <a:schemeClr val="tx1"/>
                    </a:gs>
                    <a:gs pos="100000">
                      <a:schemeClr val="tx1"/>
                    </a:gs>
                  </a:gsLst>
                  <a:lin ang="5400000" scaled="0"/>
                </a:gradFill>
                <a:latin typeface="+mj-lt"/>
              </a:defRPr>
            </a:lvl1pPr>
          </a:lstStyle>
          <a:p>
            <a:r>
              <a:rPr lang="en-US" sz="1632" dirty="0"/>
              <a:t>Edge routers,  intrusion detection, vulnerability scanning</a:t>
            </a:r>
          </a:p>
        </p:txBody>
      </p:sp>
      <p:sp>
        <p:nvSpPr>
          <p:cNvPr id="16" name="TextBox 18453"/>
          <p:cNvSpPr txBox="1">
            <a:spLocks noChangeArrowheads="1"/>
          </p:cNvSpPr>
          <p:nvPr/>
        </p:nvSpPr>
        <p:spPr bwMode="auto">
          <a:xfrm>
            <a:off x="4552787" y="4797125"/>
            <a:ext cx="7351741" cy="578214"/>
          </a:xfrm>
          <a:prstGeom prst="rect">
            <a:avLst/>
          </a:prstGeom>
          <a:noFill/>
          <a:ln w="3175">
            <a:noFill/>
            <a:headEnd type="none" w="med" len="med"/>
            <a:tailEnd type="none" w="med" len="med"/>
          </a:ln>
        </p:spPr>
        <p:txBody>
          <a:bodyPr wrap="square" lIns="466302" tIns="93260" rIns="93260" bIns="93260" anchor="ctr" anchorCtr="0">
            <a:noAutofit/>
          </a:bodyPr>
          <a:lstStyle>
            <a:defPPr>
              <a:defRPr lang="en-US"/>
            </a:defPPr>
            <a:lvl1pPr eaLnBrk="0" hangingPunct="0">
              <a:lnSpc>
                <a:spcPct val="90000"/>
              </a:lnSpc>
              <a:spcBef>
                <a:spcPct val="30000"/>
              </a:spcBef>
              <a:defRPr sz="1600">
                <a:gradFill>
                  <a:gsLst>
                    <a:gs pos="0">
                      <a:schemeClr val="tx1"/>
                    </a:gs>
                    <a:gs pos="100000">
                      <a:schemeClr val="tx1"/>
                    </a:gs>
                  </a:gsLst>
                  <a:lin ang="5400000" scaled="0"/>
                </a:gradFill>
                <a:latin typeface="+mj-lt"/>
              </a:defRPr>
            </a:lvl1pPr>
          </a:lstStyle>
          <a:p>
            <a:r>
              <a:rPr lang="en-US" sz="1632" dirty="0"/>
              <a:t>Dual-factor authentication, intrusion detection, vulnerability scanning</a:t>
            </a:r>
          </a:p>
        </p:txBody>
      </p:sp>
      <p:sp>
        <p:nvSpPr>
          <p:cNvPr id="18" name="TextBox 18450"/>
          <p:cNvSpPr txBox="1">
            <a:spLocks noChangeArrowheads="1"/>
          </p:cNvSpPr>
          <p:nvPr/>
        </p:nvSpPr>
        <p:spPr bwMode="auto">
          <a:xfrm>
            <a:off x="4552787" y="4152302"/>
            <a:ext cx="7351741" cy="578214"/>
          </a:xfrm>
          <a:prstGeom prst="rect">
            <a:avLst/>
          </a:prstGeom>
          <a:noFill/>
          <a:ln w="3175">
            <a:noFill/>
            <a:headEnd type="none" w="med" len="med"/>
            <a:tailEnd type="none" w="med" len="med"/>
          </a:ln>
        </p:spPr>
        <p:txBody>
          <a:bodyPr wrap="square" lIns="466302" tIns="93260" rIns="93260" bIns="93260" anchor="ctr" anchorCtr="0">
            <a:noAutofit/>
          </a:bodyPr>
          <a:lstStyle>
            <a:defPPr>
              <a:defRPr lang="en-US"/>
            </a:defPPr>
            <a:lvl1pPr eaLnBrk="0" hangingPunct="0">
              <a:lnSpc>
                <a:spcPct val="90000"/>
              </a:lnSpc>
              <a:spcBef>
                <a:spcPct val="30000"/>
              </a:spcBef>
              <a:defRPr sz="1600">
                <a:gradFill>
                  <a:gsLst>
                    <a:gs pos="0">
                      <a:schemeClr val="tx1"/>
                    </a:gs>
                    <a:gs pos="100000">
                      <a:schemeClr val="tx1"/>
                    </a:gs>
                  </a:gsLst>
                  <a:lin ang="5400000" scaled="0"/>
                </a:gradFill>
                <a:latin typeface="+mj-lt"/>
              </a:defRPr>
            </a:lvl1pPr>
          </a:lstStyle>
          <a:p>
            <a:r>
              <a:rPr lang="en-US" sz="1632" dirty="0"/>
              <a:t>Access control and monitoring, anti-malware, patch and </a:t>
            </a:r>
            <a:br>
              <a:rPr lang="en-US" sz="1632" dirty="0"/>
            </a:br>
            <a:r>
              <a:rPr lang="en-US" sz="1632" dirty="0"/>
              <a:t>configuration management</a:t>
            </a:r>
          </a:p>
        </p:txBody>
      </p:sp>
      <p:sp>
        <p:nvSpPr>
          <p:cNvPr id="20" name="TextBox 18447"/>
          <p:cNvSpPr txBox="1">
            <a:spLocks noChangeArrowheads="1"/>
          </p:cNvSpPr>
          <p:nvPr/>
        </p:nvSpPr>
        <p:spPr bwMode="auto">
          <a:xfrm>
            <a:off x="4552787" y="3507478"/>
            <a:ext cx="7351741" cy="578214"/>
          </a:xfrm>
          <a:prstGeom prst="rect">
            <a:avLst/>
          </a:prstGeom>
          <a:noFill/>
          <a:ln w="3175">
            <a:noFill/>
            <a:headEnd type="none" w="med" len="med"/>
            <a:tailEnd type="none" w="med" len="med"/>
          </a:ln>
        </p:spPr>
        <p:txBody>
          <a:bodyPr wrap="square" lIns="466302" tIns="93260" rIns="93260" bIns="93260" anchor="ctr" anchorCtr="0">
            <a:noAutofit/>
          </a:bodyPr>
          <a:lstStyle>
            <a:defPPr>
              <a:defRPr lang="en-US"/>
            </a:defPPr>
            <a:lvl1pPr eaLnBrk="0" hangingPunct="0">
              <a:lnSpc>
                <a:spcPct val="90000"/>
              </a:lnSpc>
              <a:spcBef>
                <a:spcPct val="30000"/>
              </a:spcBef>
              <a:defRPr sz="1600">
                <a:gradFill>
                  <a:gsLst>
                    <a:gs pos="0">
                      <a:schemeClr val="tx1"/>
                    </a:gs>
                    <a:gs pos="100000">
                      <a:schemeClr val="tx1"/>
                    </a:gs>
                  </a:gsLst>
                  <a:lin ang="5400000" scaled="0"/>
                </a:gradFill>
                <a:latin typeface="+mj-lt"/>
              </a:defRPr>
            </a:lvl1pPr>
          </a:lstStyle>
          <a:p>
            <a:r>
              <a:rPr lang="en-US" sz="1632" dirty="0"/>
              <a:t>Secure engineering (SDL), access control and monitoring, anti-malware</a:t>
            </a:r>
          </a:p>
        </p:txBody>
      </p:sp>
      <p:sp>
        <p:nvSpPr>
          <p:cNvPr id="22" name="TextBox 18444"/>
          <p:cNvSpPr txBox="1">
            <a:spLocks noChangeArrowheads="1"/>
          </p:cNvSpPr>
          <p:nvPr/>
        </p:nvSpPr>
        <p:spPr bwMode="auto">
          <a:xfrm>
            <a:off x="4552787" y="2217832"/>
            <a:ext cx="7351741" cy="578214"/>
          </a:xfrm>
          <a:prstGeom prst="rect">
            <a:avLst/>
          </a:prstGeom>
          <a:noFill/>
          <a:ln w="3175">
            <a:noFill/>
            <a:headEnd type="none" w="med" len="med"/>
            <a:tailEnd type="none" w="med" len="med"/>
          </a:ln>
        </p:spPr>
        <p:txBody>
          <a:bodyPr wrap="square" lIns="466302" tIns="93260" rIns="93260" bIns="93260" anchor="ctr" anchorCtr="0">
            <a:noAutofit/>
          </a:bodyPr>
          <a:lstStyle>
            <a:defPPr>
              <a:defRPr lang="en-US"/>
            </a:defPPr>
            <a:lvl1pPr eaLnBrk="0" hangingPunct="0">
              <a:lnSpc>
                <a:spcPct val="90000"/>
              </a:lnSpc>
              <a:spcBef>
                <a:spcPct val="30000"/>
              </a:spcBef>
              <a:defRPr sz="1600">
                <a:gradFill>
                  <a:gsLst>
                    <a:gs pos="0">
                      <a:schemeClr val="tx1"/>
                    </a:gs>
                    <a:gs pos="100000">
                      <a:schemeClr val="tx1"/>
                    </a:gs>
                  </a:gsLst>
                  <a:lin ang="5400000" scaled="0"/>
                </a:gradFill>
                <a:latin typeface="+mj-lt"/>
              </a:defRPr>
            </a:lvl1pPr>
          </a:lstStyle>
          <a:p>
            <a:r>
              <a:rPr lang="en-US" sz="1632" dirty="0"/>
              <a:t>Access control and monitoring, file/data integrity</a:t>
            </a:r>
          </a:p>
        </p:txBody>
      </p:sp>
      <p:sp>
        <p:nvSpPr>
          <p:cNvPr id="25" name="TextBox 18442"/>
          <p:cNvSpPr txBox="1">
            <a:spLocks noChangeArrowheads="1"/>
          </p:cNvSpPr>
          <p:nvPr/>
        </p:nvSpPr>
        <p:spPr bwMode="auto">
          <a:xfrm>
            <a:off x="4552787" y="2862655"/>
            <a:ext cx="7351741" cy="578214"/>
          </a:xfrm>
          <a:prstGeom prst="rect">
            <a:avLst/>
          </a:prstGeom>
          <a:noFill/>
          <a:ln w="3175">
            <a:noFill/>
            <a:headEnd type="none" w="med" len="med"/>
            <a:tailEnd type="none" w="med" len="med"/>
          </a:ln>
        </p:spPr>
        <p:txBody>
          <a:bodyPr wrap="square" lIns="466302" tIns="93260" rIns="93260" bIns="93260" anchor="ctr" anchorCtr="0">
            <a:noAutofit/>
          </a:bodyPr>
          <a:lstStyle>
            <a:defPPr>
              <a:defRPr lang="en-US"/>
            </a:defPPr>
            <a:lvl1pPr eaLnBrk="0" hangingPunct="0">
              <a:lnSpc>
                <a:spcPct val="90000"/>
              </a:lnSpc>
              <a:spcBef>
                <a:spcPct val="30000"/>
              </a:spcBef>
              <a:defRPr sz="1600">
                <a:gradFill>
                  <a:gsLst>
                    <a:gs pos="0">
                      <a:schemeClr val="tx1"/>
                    </a:gs>
                    <a:gs pos="100000">
                      <a:schemeClr val="tx1"/>
                    </a:gs>
                  </a:gsLst>
                  <a:lin ang="5400000" scaled="0"/>
                </a:gradFill>
                <a:latin typeface="+mj-lt"/>
              </a:defRPr>
            </a:lvl1pPr>
          </a:lstStyle>
          <a:p>
            <a:r>
              <a:rPr lang="en-US" sz="1632" dirty="0"/>
              <a:t>Account management, training and awareness, screening</a:t>
            </a:r>
          </a:p>
        </p:txBody>
      </p:sp>
      <p:sp>
        <p:nvSpPr>
          <p:cNvPr id="95" name="TextBox 18456"/>
          <p:cNvSpPr txBox="1">
            <a:spLocks noChangeArrowheads="1"/>
          </p:cNvSpPr>
          <p:nvPr/>
        </p:nvSpPr>
        <p:spPr bwMode="auto">
          <a:xfrm>
            <a:off x="4552787" y="6086772"/>
            <a:ext cx="7351741" cy="578214"/>
          </a:xfrm>
          <a:prstGeom prst="rect">
            <a:avLst/>
          </a:prstGeom>
          <a:noFill/>
          <a:ln w="3175">
            <a:noFill/>
            <a:headEnd type="none" w="med" len="med"/>
            <a:tailEnd type="none" w="med" len="med"/>
          </a:ln>
        </p:spPr>
        <p:txBody>
          <a:bodyPr wrap="square" lIns="466302" tIns="93260" rIns="93260" bIns="93260" anchor="ctr" anchorCtr="0">
            <a:noAutofit/>
          </a:bodyPr>
          <a:lstStyle>
            <a:defPPr>
              <a:defRPr lang="en-US"/>
            </a:defPPr>
            <a:lvl1pPr eaLnBrk="0" hangingPunct="0">
              <a:lnSpc>
                <a:spcPct val="90000"/>
              </a:lnSpc>
              <a:spcBef>
                <a:spcPct val="30000"/>
              </a:spcBef>
              <a:defRPr sz="1600">
                <a:gradFill>
                  <a:gsLst>
                    <a:gs pos="0">
                      <a:schemeClr val="tx1"/>
                    </a:gs>
                    <a:gs pos="100000">
                      <a:schemeClr val="tx1"/>
                    </a:gs>
                  </a:gsLst>
                  <a:lin ang="5400000" scaled="0"/>
                </a:gradFill>
                <a:latin typeface="+mj-lt"/>
              </a:defRPr>
            </a:lvl1pPr>
          </a:lstStyle>
          <a:p>
            <a:r>
              <a:rPr lang="en-US" sz="1632" dirty="0"/>
              <a:t>Physical controls, video surveillance, access control</a:t>
            </a:r>
          </a:p>
        </p:txBody>
      </p:sp>
    </p:spTree>
    <p:extLst>
      <p:ext uri="{BB962C8B-B14F-4D97-AF65-F5344CB8AC3E}">
        <p14:creationId xmlns:p14="http://schemas.microsoft.com/office/powerpoint/2010/main" val="263645140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1000"/>
                                        <p:tgtEl>
                                          <p:spTgt spid="1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wipe(left)">
                                      <p:cBhvr>
                                        <p:cTn id="10" dur="1000"/>
                                        <p:tgtEl>
                                          <p:spTgt spid="2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left)">
                                      <p:cBhvr>
                                        <p:cTn id="13" dur="1000"/>
                                        <p:tgtEl>
                                          <p:spTgt spid="25"/>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left)">
                                      <p:cBhvr>
                                        <p:cTn id="16" dur="1000"/>
                                        <p:tgtEl>
                                          <p:spTgt spid="20"/>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1000"/>
                                        <p:tgtEl>
                                          <p:spTgt spid="1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1000"/>
                                        <p:tgtEl>
                                          <p:spTgt spid="1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1000"/>
                                        <p:tgtEl>
                                          <p:spTgt spid="14"/>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95"/>
                                        </p:tgtEl>
                                        <p:attrNameLst>
                                          <p:attrName>style.visibility</p:attrName>
                                        </p:attrNameLst>
                                      </p:cBhvr>
                                      <p:to>
                                        <p:strVal val="visible"/>
                                      </p:to>
                                    </p:set>
                                    <p:animEffect transition="in" filter="wipe(left)">
                                      <p:cBhvr>
                                        <p:cTn id="28" dur="10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6" grpId="0"/>
      <p:bldP spid="18" grpId="0"/>
      <p:bldP spid="20" grpId="0"/>
      <p:bldP spid="22" grpId="0"/>
      <p:bldP spid="25" grpId="0"/>
      <p:bldP spid="9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2856" dirty="0"/>
              <a:t>SPC217</a:t>
            </a:r>
            <a:br>
              <a:rPr lang="en-US" sz="2856" dirty="0"/>
            </a:br>
            <a:r>
              <a:rPr lang="en-US" sz="2856" dirty="0"/>
              <a:t>SharePoint Online and Office 365 Security, Trust &amp; Privacy </a:t>
            </a:r>
            <a:endParaRPr lang="de-AT" sz="2856" dirty="0"/>
          </a:p>
        </p:txBody>
      </p:sp>
      <p:sp>
        <p:nvSpPr>
          <p:cNvPr id="2" name="Text Placeholder 1"/>
          <p:cNvSpPr>
            <a:spLocks noGrp="1"/>
          </p:cNvSpPr>
          <p:nvPr>
            <p:ph type="body" sz="quarter" idx="12"/>
          </p:nvPr>
        </p:nvSpPr>
        <p:spPr/>
        <p:txBody>
          <a:bodyPr/>
          <a:lstStyle/>
          <a:p>
            <a:r>
              <a:rPr lang="en-US" dirty="0" smtClean="0"/>
              <a:t>Mike Kostersitz</a:t>
            </a:r>
            <a:endParaRPr lang="de-AT" dirty="0" smtClean="0"/>
          </a:p>
          <a:p>
            <a:r>
              <a:rPr lang="en-US" dirty="0" smtClean="0"/>
              <a:t>Office 365 Center of Excellence</a:t>
            </a:r>
          </a:p>
        </p:txBody>
      </p:sp>
    </p:spTree>
    <p:extLst>
      <p:ext uri="{BB962C8B-B14F-4D97-AF65-F5344CB8AC3E}">
        <p14:creationId xmlns:p14="http://schemas.microsoft.com/office/powerpoint/2010/main" val="68404283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MS Dublin DC Aerial"/>
          <p:cNvPicPr>
            <a:picLocks noChangeAspect="1" noChangeArrowheads="1"/>
          </p:cNvPicPr>
          <p:nvPr/>
        </p:nvPicPr>
        <p:blipFill>
          <a:blip r:embed="rId3"/>
          <a:stretch>
            <a:fillRect/>
          </a:stretch>
        </p:blipFill>
        <p:spPr bwMode="auto">
          <a:xfrm>
            <a:off x="531948" y="1875575"/>
            <a:ext cx="6979618" cy="4106511"/>
          </a:xfrm>
          <a:prstGeom prst="rect">
            <a:avLst/>
          </a:prstGeom>
          <a:ln>
            <a:solidFill>
              <a:schemeClr val="tx1"/>
            </a:solidFill>
          </a:ln>
          <a:effectLst>
            <a:innerShdw blurRad="63500" dist="50800" dir="2700000">
              <a:prstClr val="black">
                <a:alpha val="50000"/>
              </a:prstClr>
            </a:innerShdw>
          </a:effectLst>
        </p:spPr>
      </p:pic>
      <p:pic>
        <p:nvPicPr>
          <p:cNvPr id="12290" name="Picture 4" descr="MS Dublin Data Centre Entrance"/>
          <p:cNvPicPr>
            <a:picLocks noChangeAspect="1" noChangeArrowheads="1"/>
          </p:cNvPicPr>
          <p:nvPr/>
        </p:nvPicPr>
        <p:blipFill>
          <a:blip r:embed="rId4"/>
          <a:stretch>
            <a:fillRect/>
          </a:stretch>
        </p:blipFill>
        <p:spPr bwMode="auto">
          <a:xfrm>
            <a:off x="531948" y="1875575"/>
            <a:ext cx="6979618" cy="4106511"/>
          </a:xfrm>
          <a:prstGeom prst="rect">
            <a:avLst/>
          </a:prstGeom>
          <a:ln>
            <a:solidFill>
              <a:schemeClr val="tx1"/>
            </a:solidFill>
          </a:ln>
          <a:effectLst>
            <a:innerShdw blurRad="63500" dist="50800" dir="2700000">
              <a:prstClr val="black">
                <a:alpha val="50000"/>
              </a:prstClr>
            </a:innerShdw>
          </a:effectLst>
        </p:spPr>
      </p:pic>
      <p:sp>
        <p:nvSpPr>
          <p:cNvPr id="12289" name="Title 4"/>
          <p:cNvSpPr>
            <a:spLocks noGrp="1"/>
          </p:cNvSpPr>
          <p:nvPr>
            <p:ph type="title"/>
          </p:nvPr>
        </p:nvSpPr>
        <p:spPr>
          <a:prstGeom prst="rect">
            <a:avLst/>
          </a:prstGeom>
        </p:spPr>
        <p:txBody>
          <a:bodyPr>
            <a:normAutofit fontScale="90000"/>
          </a:bodyPr>
          <a:lstStyle/>
          <a:p>
            <a:pPr>
              <a:spcBef>
                <a:spcPts val="0"/>
              </a:spcBef>
            </a:pPr>
            <a:r>
              <a:rPr lang="en-US" dirty="0"/>
              <a:t>Physical Security – Sample facility</a:t>
            </a:r>
          </a:p>
        </p:txBody>
      </p:sp>
      <p:sp>
        <p:nvSpPr>
          <p:cNvPr id="5" name="Title 5"/>
          <p:cNvSpPr txBox="1">
            <a:spLocks/>
          </p:cNvSpPr>
          <p:nvPr/>
        </p:nvSpPr>
        <p:spPr>
          <a:xfrm>
            <a:off x="7942041" y="1875575"/>
            <a:ext cx="4152144" cy="4058081"/>
          </a:xfrm>
          <a:prstGeom prst="rect">
            <a:avLst/>
          </a:prstGeom>
        </p:spPr>
        <p:txBody>
          <a:bodyPr vert="horz" wrap="square" lIns="0" tIns="0" rIns="0" bIns="0" rtlCol="0" anchor="ctr">
            <a:noAutofit/>
          </a:bodyPr>
          <a:lstStyle>
            <a:lvl1pPr algn="l" defTabSz="914021" rtl="0" eaLnBrk="1" latinLnBrk="0" hangingPunct="1">
              <a:lnSpc>
                <a:spcPct val="90000"/>
              </a:lnSpc>
              <a:spcBef>
                <a:spcPct val="0"/>
              </a:spcBef>
              <a:buNone/>
              <a:defRPr lang="en-US" sz="5400" b="0" kern="1200" cap="none" spc="-100" baseline="0" dirty="0">
                <a:ln w="3175">
                  <a:noFill/>
                </a:ln>
                <a:gradFill>
                  <a:gsLst>
                    <a:gs pos="2917">
                      <a:srgbClr val="FFFFFF">
                        <a:lumMod val="50000"/>
                      </a:srgbClr>
                    </a:gs>
                    <a:gs pos="91000">
                      <a:srgbClr val="FFFFFF">
                        <a:lumMod val="50000"/>
                      </a:srgbClr>
                    </a:gs>
                  </a:gsLst>
                  <a:lin ang="5400000" scaled="0"/>
                </a:gradFill>
                <a:effectLst/>
                <a:latin typeface="Segoe Light" pitchFamily="34" charset="0"/>
                <a:ea typeface="+mn-ea"/>
                <a:cs typeface="+mn-cs"/>
              </a:defRPr>
            </a:lvl1pPr>
          </a:lstStyle>
          <a:p>
            <a:pPr marL="466298" indent="-466298">
              <a:buFont typeface="Arial" panose="020B0604020202020204" pitchFamily="34" charset="0"/>
              <a:buChar char="•"/>
            </a:pPr>
            <a:r>
              <a:rPr lang="en-US" sz="3264" dirty="0">
                <a:solidFill>
                  <a:schemeClr val="tx1"/>
                </a:solidFill>
                <a:latin typeface="+mn-lt"/>
              </a:rPr>
              <a:t>24x7 guarded facility </a:t>
            </a:r>
          </a:p>
          <a:p>
            <a:pPr marL="466298" indent="-466298">
              <a:buFont typeface="Arial" panose="020B0604020202020204" pitchFamily="34" charset="0"/>
              <a:buChar char="•"/>
              <a:defRPr/>
            </a:pPr>
            <a:endParaRPr lang="en-US" sz="3264" dirty="0">
              <a:solidFill>
                <a:schemeClr val="tx1"/>
              </a:solidFill>
              <a:latin typeface="+mn-lt"/>
            </a:endParaRPr>
          </a:p>
          <a:p>
            <a:pPr marL="466298" indent="-466298">
              <a:buFont typeface="Arial" panose="020B0604020202020204" pitchFamily="34" charset="0"/>
              <a:buChar char="•"/>
              <a:defRPr/>
            </a:pPr>
            <a:r>
              <a:rPr lang="en-US" sz="3264" dirty="0">
                <a:solidFill>
                  <a:schemeClr val="tx1"/>
                </a:solidFill>
                <a:latin typeface="+mn-lt"/>
              </a:rPr>
              <a:t>700,000 square feet</a:t>
            </a:r>
          </a:p>
          <a:p>
            <a:pPr marL="466298" indent="-466298">
              <a:buFont typeface="Arial" panose="020B0604020202020204" pitchFamily="34" charset="0"/>
              <a:buChar char="•"/>
              <a:defRPr/>
            </a:pPr>
            <a:endParaRPr lang="en-US" sz="3264" dirty="0">
              <a:solidFill>
                <a:schemeClr val="tx1"/>
              </a:solidFill>
              <a:latin typeface="+mn-lt"/>
              <a:cs typeface="ＭＳ Ｐゴシック"/>
            </a:endParaRPr>
          </a:p>
          <a:p>
            <a:pPr marL="466298" indent="-466298">
              <a:buFont typeface="Arial" panose="020B0604020202020204" pitchFamily="34" charset="0"/>
              <a:buChar char="•"/>
              <a:defRPr/>
            </a:pPr>
            <a:r>
              <a:rPr lang="en-US" sz="3264" dirty="0">
                <a:solidFill>
                  <a:schemeClr val="tx1"/>
                </a:solidFill>
                <a:latin typeface="+mn-lt"/>
                <a:cs typeface="ＭＳ Ｐゴシック"/>
              </a:rPr>
              <a:t>10s of 1000s of servers</a:t>
            </a:r>
          </a:p>
          <a:p>
            <a:pPr marL="466298" indent="-466298">
              <a:buFont typeface="Arial" panose="020B0604020202020204" pitchFamily="34" charset="0"/>
              <a:buChar char="•"/>
              <a:defRPr/>
            </a:pPr>
            <a:endParaRPr lang="en-US" sz="3264" dirty="0">
              <a:solidFill>
                <a:schemeClr val="tx1"/>
              </a:solidFill>
              <a:latin typeface="+mn-lt"/>
            </a:endParaRPr>
          </a:p>
          <a:p>
            <a:pPr marL="466298" indent="-466298">
              <a:buFont typeface="Arial" panose="020B0604020202020204" pitchFamily="34" charset="0"/>
              <a:buChar char="•"/>
              <a:defRPr/>
            </a:pPr>
            <a:r>
              <a:rPr lang="en-US" sz="3264" dirty="0">
                <a:solidFill>
                  <a:schemeClr val="tx1"/>
                </a:solidFill>
                <a:latin typeface="+mn-lt"/>
              </a:rPr>
              <a:t>Days of backup power</a:t>
            </a:r>
          </a:p>
        </p:txBody>
      </p:sp>
      <p:pic>
        <p:nvPicPr>
          <p:cNvPr id="10" name="Picture 5" descr="MS Dublin DC Server Room"/>
          <p:cNvPicPr>
            <a:picLocks noChangeArrowheads="1"/>
          </p:cNvPicPr>
          <p:nvPr/>
        </p:nvPicPr>
        <p:blipFill rotWithShape="1">
          <a:blip r:embed="rId5"/>
          <a:srcRect b="23363"/>
          <a:stretch/>
        </p:blipFill>
        <p:spPr bwMode="auto">
          <a:xfrm>
            <a:off x="531948" y="1875575"/>
            <a:ext cx="6979618" cy="3887354"/>
          </a:xfrm>
          <a:prstGeom prst="rect">
            <a:avLst/>
          </a:prstGeom>
          <a:ln>
            <a:solidFill>
              <a:schemeClr val="tx1"/>
            </a:solidFill>
          </a:ln>
          <a:effectLst>
            <a:outerShdw blurRad="292100" dist="139700" dir="2700000" algn="tl" rotWithShape="0">
              <a:srgbClr val="333333">
                <a:alpha val="65000"/>
              </a:srgbClr>
            </a:outerShdw>
          </a:effectLst>
        </p:spPr>
      </p:pic>
      <p:pic>
        <p:nvPicPr>
          <p:cNvPr id="6" name="Picture 4" descr="MS Dublin DC Generator Room "/>
          <p:cNvPicPr>
            <a:picLocks noChangeArrowheads="1"/>
          </p:cNvPicPr>
          <p:nvPr/>
        </p:nvPicPr>
        <p:blipFill rotWithShape="1">
          <a:blip r:embed="rId6" cstate="print"/>
          <a:srcRect b="16169"/>
          <a:stretch/>
        </p:blipFill>
        <p:spPr bwMode="auto">
          <a:xfrm>
            <a:off x="531948" y="1875575"/>
            <a:ext cx="6979618" cy="3887354"/>
          </a:xfrm>
          <a:prstGeom prst="rect">
            <a:avLst/>
          </a:prstGeom>
          <a:ln>
            <a:solidFill>
              <a:schemeClr val="tx1"/>
            </a:solidFill>
          </a:ln>
          <a:effectLst>
            <a:innerShdw blurRad="63500" dist="50800" dir="2700000">
              <a:prstClr val="black">
                <a:alpha val="50000"/>
              </a:prstClr>
            </a:innerShdw>
          </a:effectLst>
        </p:spPr>
      </p:pic>
    </p:spTree>
    <p:extLst>
      <p:ext uri="{BB962C8B-B14F-4D97-AF65-F5344CB8AC3E}">
        <p14:creationId xmlns:p14="http://schemas.microsoft.com/office/powerpoint/2010/main" val="21951331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500"/>
                                        <p:tgtEl>
                                          <p:spTgt spid="4"/>
                                        </p:tgtEl>
                                      </p:cBhvr>
                                    </p:animEffect>
                                  </p:childTnLst>
                                </p:cTn>
                              </p:par>
                            </p:childTnLst>
                          </p:cTn>
                        </p:par>
                        <p:par>
                          <p:cTn id="8" fill="hold">
                            <p:stCondLst>
                              <p:cond delay="2500"/>
                            </p:stCondLst>
                            <p:childTnLst>
                              <p:par>
                                <p:cTn id="9" presetID="10" presetClass="entr" presetSubtype="0" fill="hold" nodeType="afterEffect">
                                  <p:stCondLst>
                                    <p:cond delay="0"/>
                                  </p:stCondLst>
                                  <p:childTnLst>
                                    <p:set>
                                      <p:cBhvr>
                                        <p:cTn id="10" dur="1" fill="hold">
                                          <p:stCondLst>
                                            <p:cond delay="0"/>
                                          </p:stCondLst>
                                        </p:cTn>
                                        <p:tgtEl>
                                          <p:spTgt spid="12290"/>
                                        </p:tgtEl>
                                        <p:attrNameLst>
                                          <p:attrName>style.visibility</p:attrName>
                                        </p:attrNameLst>
                                      </p:cBhvr>
                                      <p:to>
                                        <p:strVal val="visible"/>
                                      </p:to>
                                    </p:set>
                                    <p:animEffect transition="in" filter="fade">
                                      <p:cBhvr>
                                        <p:cTn id="11" dur="2500"/>
                                        <p:tgtEl>
                                          <p:spTgt spid="12290"/>
                                        </p:tgtEl>
                                      </p:cBhvr>
                                    </p:animEffect>
                                  </p:childTnLst>
                                </p:cTn>
                              </p:par>
                            </p:childTnLst>
                          </p:cTn>
                        </p:par>
                        <p:par>
                          <p:cTn id="12" fill="hold">
                            <p:stCondLst>
                              <p:cond delay="5000"/>
                            </p:stCondLst>
                            <p:childTnLst>
                              <p:par>
                                <p:cTn id="13" presetID="10"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2500"/>
                                        <p:tgtEl>
                                          <p:spTgt spid="10"/>
                                        </p:tgtEl>
                                      </p:cBhvr>
                                    </p:animEffect>
                                  </p:childTnLst>
                                </p:cTn>
                              </p:par>
                            </p:childTnLst>
                          </p:cTn>
                        </p:par>
                        <p:par>
                          <p:cTn id="16" fill="hold">
                            <p:stCondLst>
                              <p:cond delay="7500"/>
                            </p:stCondLst>
                            <p:childTnLst>
                              <p:par>
                                <p:cTn id="17" presetID="10"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Content Placeholder 18"/>
          <p:cNvSpPr txBox="1">
            <a:spLocks/>
          </p:cNvSpPr>
          <p:nvPr/>
        </p:nvSpPr>
        <p:spPr>
          <a:xfrm>
            <a:off x="8258287" y="3487990"/>
            <a:ext cx="3791600" cy="3061051"/>
          </a:xfrm>
          <a:prstGeom prst="rect">
            <a:avLst/>
          </a:prstGeom>
          <a:solidFill>
            <a:srgbClr val="D9D9D9">
              <a:alpha val="50196"/>
            </a:srgb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130564" tIns="279781" rIns="130564" bIns="32640" numCol="1" rtlCol="0" anchor="t" anchorCtr="0" compatLnSpc="1">
            <a:prstTxWarp prst="textNoShape">
              <a:avLst/>
            </a:prstTxWarp>
          </a:bodyPr>
          <a:lstStyle>
            <a:defPPr>
              <a:defRPr lang="en-US"/>
            </a:defPPr>
            <a:lvl1pPr marL="225425" indent="-225425" defTabSz="1097418">
              <a:spcBef>
                <a:spcPct val="20000"/>
              </a:spcBef>
              <a:spcAft>
                <a:spcPts val="600"/>
              </a:spcAft>
              <a:buClr>
                <a:schemeClr val="tx1"/>
              </a:buClr>
              <a:buSzPct val="100000"/>
              <a:buFont typeface="Arial" pitchFamily="34" charset="0"/>
              <a:buChar char="•"/>
              <a:defRPr sz="1600">
                <a:solidFill>
                  <a:schemeClr val="tx1">
                    <a:alpha val="99000"/>
                  </a:schemeClr>
                </a:solidFill>
              </a:defRPr>
            </a:lvl1pPr>
            <a:lvl2pPr marL="463550" lvl="1" indent="-238125" defTabSz="1097418">
              <a:spcBef>
                <a:spcPts val="480"/>
              </a:spcBef>
              <a:spcAft>
                <a:spcPts val="600"/>
              </a:spcAft>
              <a:buClr>
                <a:schemeClr val="tx1"/>
              </a:buClr>
              <a:buSzPct val="100000"/>
              <a:buFont typeface="Arial" pitchFamily="34" charset="0"/>
              <a:buChar char="•"/>
              <a:defRPr sz="1600">
                <a:solidFill>
                  <a:schemeClr val="tx1">
                    <a:alpha val="99000"/>
                  </a:schemeClr>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178100" lvl="1" indent="-178100" defTabSz="932597">
              <a:spcBef>
                <a:spcPts val="0"/>
              </a:spcBef>
              <a:spcAft>
                <a:spcPts val="1020"/>
              </a:spcAft>
              <a:buClr>
                <a:schemeClr val="accent1"/>
              </a:buClr>
            </a:pPr>
            <a:r>
              <a:rPr lang="en-US" sz="1632" kern="1600" dirty="0">
                <a:solidFill>
                  <a:schemeClr val="tx1">
                    <a:lumMod val="75000"/>
                    <a:lumOff val="25000"/>
                  </a:schemeClr>
                </a:solidFill>
                <a:latin typeface="Segoe UI" pitchFamily="34" charset="0"/>
                <a:cs typeface="Segoe UI" pitchFamily="34" charset="0"/>
              </a:rPr>
              <a:t>Integrated administration, reporting, and auditing</a:t>
            </a:r>
          </a:p>
          <a:p>
            <a:pPr marL="178100" lvl="1" indent="-178100" defTabSz="932597">
              <a:spcBef>
                <a:spcPts val="0"/>
              </a:spcBef>
              <a:spcAft>
                <a:spcPts val="1020"/>
              </a:spcAft>
              <a:buClr>
                <a:schemeClr val="accent1"/>
              </a:buClr>
            </a:pPr>
            <a:r>
              <a:rPr lang="en-US" sz="1632" kern="1600" dirty="0">
                <a:solidFill>
                  <a:schemeClr val="tx1">
                    <a:lumMod val="75000"/>
                    <a:lumOff val="25000"/>
                  </a:schemeClr>
                </a:solidFill>
                <a:latin typeface="Segoe UI" pitchFamily="34" charset="0"/>
                <a:cs typeface="Segoe UI" pitchFamily="34" charset="0"/>
              </a:rPr>
              <a:t>Granular control over user </a:t>
            </a:r>
            <a:br>
              <a:rPr lang="en-US" sz="1632" kern="1600" dirty="0">
                <a:solidFill>
                  <a:schemeClr val="tx1">
                    <a:lumMod val="75000"/>
                    <a:lumOff val="25000"/>
                  </a:schemeClr>
                </a:solidFill>
                <a:latin typeface="Segoe UI" pitchFamily="34" charset="0"/>
                <a:cs typeface="Segoe UI" pitchFamily="34" charset="0"/>
              </a:rPr>
            </a:br>
            <a:r>
              <a:rPr lang="en-US" sz="1632" kern="1600" dirty="0">
                <a:solidFill>
                  <a:schemeClr val="tx1">
                    <a:lumMod val="75000"/>
                    <a:lumOff val="25000"/>
                  </a:schemeClr>
                </a:solidFill>
                <a:latin typeface="Segoe UI" pitchFamily="34" charset="0"/>
                <a:cs typeface="Segoe UI" pitchFamily="34" charset="0"/>
              </a:rPr>
              <a:t>access and permissions</a:t>
            </a:r>
          </a:p>
          <a:p>
            <a:pPr marL="178100" lvl="1" indent="-178100" defTabSz="932597">
              <a:spcBef>
                <a:spcPts val="0"/>
              </a:spcBef>
              <a:spcAft>
                <a:spcPts val="1020"/>
              </a:spcAft>
              <a:buClr>
                <a:schemeClr val="accent1"/>
              </a:buClr>
            </a:pPr>
            <a:r>
              <a:rPr lang="en-US" sz="1632" kern="1600" dirty="0">
                <a:solidFill>
                  <a:schemeClr val="tx1">
                    <a:lumMod val="75000"/>
                    <a:lumOff val="25000"/>
                  </a:schemeClr>
                </a:solidFill>
                <a:latin typeface="Segoe UI" pitchFamily="34" charset="0"/>
                <a:cs typeface="Segoe UI" pitchFamily="34" charset="0"/>
              </a:rPr>
              <a:t>Mobile security policies and remote device wipe</a:t>
            </a:r>
          </a:p>
        </p:txBody>
      </p:sp>
      <p:sp>
        <p:nvSpPr>
          <p:cNvPr id="28" name="Content Placeholder 18"/>
          <p:cNvSpPr txBox="1">
            <a:spLocks/>
          </p:cNvSpPr>
          <p:nvPr/>
        </p:nvSpPr>
        <p:spPr>
          <a:xfrm>
            <a:off x="380194" y="3494699"/>
            <a:ext cx="3791600" cy="3061051"/>
          </a:xfrm>
          <a:prstGeom prst="rect">
            <a:avLst/>
          </a:prstGeom>
          <a:solidFill>
            <a:srgbClr val="D9D9D9">
              <a:alpha val="50196"/>
            </a:srgb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130564" tIns="279781" rIns="130564" bIns="32640" numCol="1" rtlCol="0" anchor="t" anchorCtr="0" compatLnSpc="1">
            <a:prstTxWarp prst="textNoShape">
              <a:avLst/>
            </a:prstTxWarp>
          </a:bodyPr>
          <a:lstStyle>
            <a:defPPr>
              <a:defRPr lang="en-US"/>
            </a:defPPr>
            <a:lvl1pPr marL="225425" indent="-225425" defTabSz="1097418">
              <a:spcBef>
                <a:spcPct val="20000"/>
              </a:spcBef>
              <a:spcAft>
                <a:spcPts val="600"/>
              </a:spcAft>
              <a:buClr>
                <a:schemeClr val="tx1"/>
              </a:buClr>
              <a:buSzPct val="100000"/>
              <a:buFont typeface="Arial" pitchFamily="34" charset="0"/>
              <a:buChar char="•"/>
              <a:defRPr sz="1600">
                <a:solidFill>
                  <a:schemeClr val="tx1">
                    <a:alpha val="99000"/>
                  </a:schemeClr>
                </a:solidFill>
              </a:defRPr>
            </a:lvl1pPr>
            <a:lvl2pPr marL="463550" lvl="1" indent="-238125" defTabSz="1097418">
              <a:spcBef>
                <a:spcPts val="480"/>
              </a:spcBef>
              <a:spcAft>
                <a:spcPts val="600"/>
              </a:spcAft>
              <a:buClr>
                <a:schemeClr val="tx1"/>
              </a:buClr>
              <a:buSzPct val="100000"/>
              <a:buFont typeface="Arial" pitchFamily="34" charset="0"/>
              <a:buChar char="•"/>
              <a:defRPr sz="1600">
                <a:solidFill>
                  <a:schemeClr val="tx1">
                    <a:alpha val="99000"/>
                  </a:schemeClr>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178100" lvl="1" indent="-178100" defTabSz="932597">
              <a:spcBef>
                <a:spcPts val="0"/>
              </a:spcBef>
              <a:spcAft>
                <a:spcPts val="1020"/>
              </a:spcAft>
              <a:buClr>
                <a:schemeClr val="accent1"/>
              </a:buClr>
            </a:pPr>
            <a:r>
              <a:rPr lang="en-US" sz="1632" kern="1600" dirty="0">
                <a:solidFill>
                  <a:schemeClr val="tx1">
                    <a:lumMod val="75000"/>
                    <a:lumOff val="25000"/>
                  </a:schemeClr>
                </a:solidFill>
                <a:latin typeface="Segoe UI" pitchFamily="34" charset="0"/>
                <a:cs typeface="Segoe UI" pitchFamily="34" charset="0"/>
              </a:rPr>
              <a:t>Multi-layered protection against spam and malware</a:t>
            </a:r>
          </a:p>
          <a:p>
            <a:pPr marL="178100" lvl="1" indent="-178100" defTabSz="932597">
              <a:spcBef>
                <a:spcPts val="0"/>
              </a:spcBef>
              <a:spcAft>
                <a:spcPts val="1020"/>
              </a:spcAft>
              <a:buClr>
                <a:schemeClr val="accent1"/>
              </a:buClr>
            </a:pPr>
            <a:r>
              <a:rPr lang="en-US" sz="1632" kern="1600" dirty="0">
                <a:solidFill>
                  <a:schemeClr val="tx1">
                    <a:lumMod val="75000"/>
                    <a:lumOff val="25000"/>
                  </a:schemeClr>
                </a:solidFill>
                <a:latin typeface="Segoe UI" pitchFamily="34" charset="0"/>
                <a:cs typeface="Segoe UI" pitchFamily="34" charset="0"/>
              </a:rPr>
              <a:t>Effectiveness guaranteed by 5 financially-backed SLAs </a:t>
            </a:r>
          </a:p>
          <a:p>
            <a:pPr marL="178100" lvl="1" indent="-178100" defTabSz="932597">
              <a:spcBef>
                <a:spcPts val="0"/>
              </a:spcBef>
              <a:spcAft>
                <a:spcPts val="1020"/>
              </a:spcAft>
              <a:buClr>
                <a:schemeClr val="accent1"/>
              </a:buClr>
            </a:pPr>
            <a:r>
              <a:rPr lang="en-US" sz="1632" kern="1600" dirty="0">
                <a:solidFill>
                  <a:schemeClr val="tx1">
                    <a:lumMod val="75000"/>
                    <a:lumOff val="25000"/>
                  </a:schemeClr>
                </a:solidFill>
                <a:latin typeface="Segoe UI" pitchFamily="34" charset="0"/>
                <a:cs typeface="Segoe UI" pitchFamily="34" charset="0"/>
              </a:rPr>
              <a:t>In-product controls that help protect users from threats</a:t>
            </a:r>
          </a:p>
        </p:txBody>
      </p:sp>
      <p:sp>
        <p:nvSpPr>
          <p:cNvPr id="50" name="Title 1"/>
          <p:cNvSpPr>
            <a:spLocks noGrp="1"/>
          </p:cNvSpPr>
          <p:nvPr>
            <p:ph type="title"/>
          </p:nvPr>
        </p:nvSpPr>
        <p:spPr/>
        <p:txBody>
          <a:bodyPr/>
          <a:lstStyle/>
          <a:p>
            <a:r>
              <a:rPr lang="en-US" dirty="0"/>
              <a:t>Business Productivity</a:t>
            </a:r>
          </a:p>
        </p:txBody>
      </p:sp>
      <p:sp>
        <p:nvSpPr>
          <p:cNvPr id="2" name="Slide Number Placeholder 1"/>
          <p:cNvSpPr>
            <a:spLocks noGrp="1"/>
          </p:cNvSpPr>
          <p:nvPr>
            <p:ph type="sldNum" sz="quarter" idx="4294967295"/>
          </p:nvPr>
        </p:nvSpPr>
        <p:spPr>
          <a:xfrm>
            <a:off x="2501" y="6704705"/>
            <a:ext cx="578020" cy="173244"/>
          </a:xfrm>
          <a:prstGeom prst="rect">
            <a:avLst/>
          </a:prstGeom>
        </p:spPr>
        <p:txBody>
          <a:bodyPr/>
          <a:lstStyle/>
          <a:p>
            <a:pPr defTabSz="932411"/>
            <a:fld id="{B60359E2-F1E6-40F3-81C3-5A646FA87138}" type="slidenum">
              <a:rPr lang="en-US" smtClean="0"/>
              <a:pPr defTabSz="932411"/>
              <a:t>21</a:t>
            </a:fld>
            <a:endParaRPr lang="en-US" dirty="0"/>
          </a:p>
        </p:txBody>
      </p:sp>
      <p:grpSp>
        <p:nvGrpSpPr>
          <p:cNvPr id="4" name="Group 3"/>
          <p:cNvGrpSpPr/>
          <p:nvPr/>
        </p:nvGrpSpPr>
        <p:grpSpPr>
          <a:xfrm>
            <a:off x="8258287" y="2250943"/>
            <a:ext cx="3791600" cy="1398905"/>
            <a:chOff x="6032372" y="2126624"/>
            <a:chExt cx="2834640" cy="1371600"/>
          </a:xfrm>
        </p:grpSpPr>
        <p:sp>
          <p:nvSpPr>
            <p:cNvPr id="45" name="Rounded Rectangle 44"/>
            <p:cNvSpPr/>
            <p:nvPr/>
          </p:nvSpPr>
          <p:spPr bwMode="auto">
            <a:xfrm>
              <a:off x="6032372" y="2126624"/>
              <a:ext cx="2834640" cy="1371600"/>
            </a:xfrm>
            <a:prstGeom prst="roundRect">
              <a:avLst>
                <a:gd name="adj" fmla="val 9286"/>
              </a:avLst>
            </a:prstGeom>
            <a:gradFill>
              <a:gsLst>
                <a:gs pos="0">
                  <a:schemeClr val="accent6">
                    <a:lumMod val="60000"/>
                    <a:lumOff val="40000"/>
                  </a:schemeClr>
                </a:gs>
                <a:gs pos="10000">
                  <a:schemeClr val="accent6"/>
                </a:gs>
                <a:gs pos="70000">
                  <a:schemeClr val="accent6">
                    <a:lumMod val="75000"/>
                  </a:schemeClr>
                </a:gs>
              </a:gsLst>
              <a:lin ang="8100000" scaled="1"/>
            </a:gradFill>
            <a:ln w="25400" cap="flat" cmpd="sng" algn="ctr">
              <a:noFill/>
              <a:prstDash val="solid"/>
            </a:ln>
            <a:effectLst>
              <a:outerShdw blurRad="76200" algn="ctr" rotWithShape="0">
                <a:prstClr val="black">
                  <a:alpha val="30000"/>
                </a:prstClr>
              </a:outerShdw>
            </a:effectLst>
          </p:spPr>
          <p:txBody>
            <a:bodyPr lIns="186521" tIns="93260" rIns="186521" bIns="93260" rtlCol="0" anchor="b"/>
            <a:lstStyle/>
            <a:p>
              <a:pPr algn="ctr">
                <a:spcAft>
                  <a:spcPts val="612"/>
                </a:spcAft>
              </a:pPr>
              <a:r>
                <a:rPr lang="en-US" sz="1836" dirty="0">
                  <a:latin typeface="Segoe UI" pitchFamily="34" charset="0"/>
                  <a:cs typeface="Segoe UI" pitchFamily="34" charset="0"/>
                </a:rPr>
                <a:t>Visibility </a:t>
              </a:r>
              <a:br>
                <a:rPr lang="en-US" sz="1836" dirty="0">
                  <a:latin typeface="Segoe UI" pitchFamily="34" charset="0"/>
                  <a:cs typeface="Segoe UI" pitchFamily="34" charset="0"/>
                </a:rPr>
              </a:br>
              <a:r>
                <a:rPr lang="en-US" sz="1836" dirty="0">
                  <a:latin typeface="Segoe UI" pitchFamily="34" charset="0"/>
                  <a:cs typeface="Segoe UI" pitchFamily="34" charset="0"/>
                </a:rPr>
                <a:t>and Control</a:t>
              </a:r>
            </a:p>
          </p:txBody>
        </p:sp>
        <p:pic>
          <p:nvPicPr>
            <p:cNvPr id="58" name="Picture 3" descr="C:\Users\v-junyo\Dropbox\ZumTeam\Team_Resources\Design inspirations\Metro_Style_Icons\magnifier_48.png"/>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7173497" y="2232250"/>
              <a:ext cx="552388" cy="552244"/>
            </a:xfrm>
            <a:prstGeom prst="rect">
              <a:avLst/>
            </a:prstGeom>
            <a:noFill/>
            <a:effectLst/>
            <a:extLst>
              <a:ext uri="{909E8E84-426E-40DD-AFC4-6F175D3DCCD1}">
                <a14:hiddenFill xmlns:a14="http://schemas.microsoft.com/office/drawing/2010/main">
                  <a:solidFill>
                    <a:srgbClr val="FFFFFF"/>
                  </a:solidFill>
                </a14:hiddenFill>
              </a:ext>
            </a:extLst>
          </p:spPr>
        </p:pic>
      </p:grpSp>
      <p:grpSp>
        <p:nvGrpSpPr>
          <p:cNvPr id="5" name="Group 4"/>
          <p:cNvGrpSpPr/>
          <p:nvPr/>
        </p:nvGrpSpPr>
        <p:grpSpPr>
          <a:xfrm>
            <a:off x="369401" y="2259053"/>
            <a:ext cx="3791600" cy="1398905"/>
            <a:chOff x="269875" y="2134575"/>
            <a:chExt cx="2834640" cy="1371600"/>
          </a:xfrm>
        </p:grpSpPr>
        <p:sp>
          <p:nvSpPr>
            <p:cNvPr id="29" name="Rounded Rectangle 28"/>
            <p:cNvSpPr/>
            <p:nvPr/>
          </p:nvSpPr>
          <p:spPr bwMode="auto">
            <a:xfrm>
              <a:off x="269875" y="2134575"/>
              <a:ext cx="2834640" cy="1371600"/>
            </a:xfrm>
            <a:prstGeom prst="roundRect">
              <a:avLst>
                <a:gd name="adj" fmla="val 8007"/>
              </a:avLst>
            </a:prstGeom>
            <a:gradFill>
              <a:gsLst>
                <a:gs pos="0">
                  <a:schemeClr val="accent1">
                    <a:lumMod val="40000"/>
                    <a:lumOff val="60000"/>
                  </a:schemeClr>
                </a:gs>
                <a:gs pos="10000">
                  <a:schemeClr val="accent1">
                    <a:lumMod val="60000"/>
                    <a:lumOff val="40000"/>
                  </a:schemeClr>
                </a:gs>
                <a:gs pos="70000">
                  <a:schemeClr val="accent1"/>
                </a:gs>
              </a:gsLst>
              <a:lin ang="8100000" scaled="1"/>
            </a:gradFill>
            <a:ln w="25400" cap="flat" cmpd="sng" algn="ctr">
              <a:noFill/>
              <a:prstDash val="solid"/>
            </a:ln>
            <a:effectLst>
              <a:outerShdw blurRad="76200" algn="ctr" rotWithShape="0">
                <a:prstClr val="black">
                  <a:alpha val="30000"/>
                </a:prstClr>
              </a:outerShdw>
            </a:effectLst>
          </p:spPr>
          <p:txBody>
            <a:bodyPr lIns="93260" tIns="93260" rIns="93260" bIns="93260" rtlCol="0" anchor="b"/>
            <a:lstStyle/>
            <a:p>
              <a:pPr algn="ctr"/>
              <a:r>
                <a:rPr lang="en-US" sz="1836" dirty="0">
                  <a:latin typeface="Segoe UI" pitchFamily="34" charset="0"/>
                  <a:cs typeface="Segoe UI" pitchFamily="34" charset="0"/>
                </a:rPr>
                <a:t>Comprehensive</a:t>
              </a:r>
            </a:p>
            <a:p>
              <a:pPr algn="ctr"/>
              <a:r>
                <a:rPr lang="en-US" sz="1836" dirty="0">
                  <a:latin typeface="Segoe UI" pitchFamily="34" charset="0"/>
                  <a:cs typeface="Segoe UI" pitchFamily="34" charset="0"/>
                </a:rPr>
                <a:t>Protection</a:t>
              </a:r>
            </a:p>
          </p:txBody>
        </p:sp>
        <p:pic>
          <p:nvPicPr>
            <p:cNvPr id="64" name="Picture 4" descr="C:\Users\v-maryba\Pictures\DVD_Art_Sept-2-2010\Artwork_Imagery\Icons - Illustrations\_ SECURITY ICONS\Security shield secure windows.png"/>
            <p:cNvPicPr>
              <a:picLocks noChangeAspect="1" noChangeArrowheads="1"/>
            </p:cNvPicPr>
            <p:nvPr/>
          </p:nvPicPr>
          <p:blipFill>
            <a:blip r:embed="rId4" cstate="print">
              <a:extLst>
                <a:ext uri="{BEBA8EAE-BF5A-486C-A8C5-ECC9F3942E4B}">
                  <a14:imgProps xmlns:a14="http://schemas.microsoft.com/office/drawing/2010/main">
                    <a14:imgLayer r:embed="rId5">
                      <a14:imgEffect>
                        <a14:brightnessContrast bright="100000" contrast="100000"/>
                      </a14:imgEffect>
                    </a14:imgLayer>
                  </a14:imgProps>
                </a:ext>
                <a:ext uri="{28A0092B-C50C-407E-A947-70E740481C1C}">
                  <a14:useLocalDpi xmlns:a14="http://schemas.microsoft.com/office/drawing/2010/main" val="0"/>
                </a:ext>
              </a:extLst>
            </a:blip>
            <a:srcRect/>
            <a:stretch>
              <a:fillRect/>
            </a:stretch>
          </p:blipFill>
          <p:spPr bwMode="auto">
            <a:xfrm>
              <a:off x="1504658" y="2264446"/>
              <a:ext cx="441909" cy="555305"/>
            </a:xfrm>
            <a:prstGeom prst="rect">
              <a:avLst/>
            </a:prstGeom>
            <a:noFill/>
            <a:extLst>
              <a:ext uri="{909E8E84-426E-40DD-AFC4-6F175D3DCCD1}">
                <a14:hiddenFill xmlns:a14="http://schemas.microsoft.com/office/drawing/2010/main">
                  <a:solidFill>
                    <a:srgbClr val="FFFFFF"/>
                  </a:solidFill>
                </a14:hiddenFill>
              </a:ext>
            </a:extLst>
          </p:spPr>
        </p:pic>
      </p:grpSp>
      <p:sp>
        <p:nvSpPr>
          <p:cNvPr id="27" name="Rectangle 26"/>
          <p:cNvSpPr/>
          <p:nvPr/>
        </p:nvSpPr>
        <p:spPr bwMode="auto">
          <a:xfrm>
            <a:off x="346000" y="1088037"/>
            <a:ext cx="11685585" cy="602306"/>
          </a:xfrm>
          <a:prstGeom prst="rect">
            <a:avLst/>
          </a:prstGeom>
          <a:noFill/>
          <a:ln w="6350">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0" rIns="0" bIns="0" numCol="1" rtlCol="0" anchor="t" anchorCtr="0" compatLnSpc="1">
            <a:prstTxWarp prst="textNoShape">
              <a:avLst/>
            </a:prstTxWarp>
            <a:noAutofit/>
          </a:bodyPr>
          <a:lstStyle/>
          <a:p>
            <a:pPr defTabSz="932559">
              <a:lnSpc>
                <a:spcPct val="90000"/>
              </a:lnSpc>
              <a:spcBef>
                <a:spcPct val="20000"/>
              </a:spcBef>
              <a:buSzPct val="90000"/>
            </a:pPr>
            <a:r>
              <a:rPr lang="en-US" sz="2040" dirty="0">
                <a:solidFill>
                  <a:schemeClr val="tx1">
                    <a:lumMod val="75000"/>
                    <a:lumOff val="25000"/>
                  </a:schemeClr>
                </a:solidFill>
                <a:latin typeface="+mj-lt"/>
              </a:rPr>
              <a:t>Communicate and collaborate more securely using </a:t>
            </a:r>
            <a:br>
              <a:rPr lang="en-US" sz="2040" dirty="0">
                <a:solidFill>
                  <a:schemeClr val="tx1">
                    <a:lumMod val="75000"/>
                    <a:lumOff val="25000"/>
                  </a:schemeClr>
                </a:solidFill>
                <a:latin typeface="+mj-lt"/>
              </a:rPr>
            </a:br>
            <a:r>
              <a:rPr lang="en-US" sz="2040" dirty="0">
                <a:solidFill>
                  <a:schemeClr val="tx1">
                    <a:lumMod val="75000"/>
                    <a:lumOff val="25000"/>
                  </a:schemeClr>
                </a:solidFill>
                <a:latin typeface="+mj-lt"/>
              </a:rPr>
              <a:t>Exchange, SharePoint, </a:t>
            </a:r>
            <a:r>
              <a:rPr lang="en-US" sz="2040" dirty="0" err="1">
                <a:solidFill>
                  <a:schemeClr val="tx1">
                    <a:lumMod val="75000"/>
                    <a:lumOff val="25000"/>
                  </a:schemeClr>
                </a:solidFill>
                <a:latin typeface="+mj-lt"/>
              </a:rPr>
              <a:t>Lync</a:t>
            </a:r>
            <a:r>
              <a:rPr lang="en-US" sz="2040" dirty="0">
                <a:solidFill>
                  <a:schemeClr val="tx1">
                    <a:lumMod val="75000"/>
                    <a:lumOff val="25000"/>
                  </a:schemeClr>
                </a:solidFill>
                <a:latin typeface="+mj-lt"/>
              </a:rPr>
              <a:t>, and Office</a:t>
            </a:r>
          </a:p>
        </p:txBody>
      </p:sp>
      <p:sp>
        <p:nvSpPr>
          <p:cNvPr id="37" name="Content Placeholder 18"/>
          <p:cNvSpPr txBox="1">
            <a:spLocks/>
          </p:cNvSpPr>
          <p:nvPr/>
        </p:nvSpPr>
        <p:spPr>
          <a:xfrm>
            <a:off x="4311192" y="3483402"/>
            <a:ext cx="3791600" cy="3061051"/>
          </a:xfrm>
          <a:prstGeom prst="rect">
            <a:avLst/>
          </a:prstGeom>
          <a:solidFill>
            <a:srgbClr val="D9D9D9">
              <a:alpha val="50196"/>
            </a:srgb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130564" tIns="279781" rIns="130564" bIns="32640" numCol="1" rtlCol="0" anchor="t" anchorCtr="0" compatLnSpc="1">
            <a:prstTxWarp prst="textNoShape">
              <a:avLst/>
            </a:prstTxWarp>
          </a:bodyPr>
          <a:lstStyle>
            <a:defPPr>
              <a:defRPr lang="en-US"/>
            </a:defPPr>
            <a:lvl1pPr marL="225425" indent="-225425" defTabSz="1097418">
              <a:spcBef>
                <a:spcPct val="20000"/>
              </a:spcBef>
              <a:spcAft>
                <a:spcPts val="600"/>
              </a:spcAft>
              <a:buClr>
                <a:schemeClr val="tx1"/>
              </a:buClr>
              <a:buSzPct val="100000"/>
              <a:buFont typeface="Arial" pitchFamily="34" charset="0"/>
              <a:buChar char="•"/>
              <a:defRPr sz="1600">
                <a:solidFill>
                  <a:schemeClr val="tx1">
                    <a:alpha val="99000"/>
                  </a:schemeClr>
                </a:solidFill>
              </a:defRPr>
            </a:lvl1pPr>
            <a:lvl2pPr marL="463550" lvl="1" indent="-238125" defTabSz="1097418">
              <a:spcBef>
                <a:spcPts val="480"/>
              </a:spcBef>
              <a:spcAft>
                <a:spcPts val="600"/>
              </a:spcAft>
              <a:buClr>
                <a:schemeClr val="tx1"/>
              </a:buClr>
              <a:buSzPct val="100000"/>
              <a:buFont typeface="Arial" pitchFamily="34" charset="0"/>
              <a:buChar char="•"/>
              <a:defRPr sz="1600">
                <a:solidFill>
                  <a:schemeClr val="tx1">
                    <a:alpha val="99000"/>
                  </a:schemeClr>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178100" lvl="1" indent="-178100" defTabSz="932597">
              <a:spcBef>
                <a:spcPts val="0"/>
              </a:spcBef>
              <a:spcAft>
                <a:spcPts val="1020"/>
              </a:spcAft>
              <a:buClr>
                <a:schemeClr val="accent1"/>
              </a:buClr>
            </a:pPr>
            <a:r>
              <a:rPr lang="en-US" sz="1632" kern="1600" dirty="0">
                <a:solidFill>
                  <a:schemeClr val="tx1">
                    <a:lumMod val="75000"/>
                    <a:lumOff val="25000"/>
                  </a:schemeClr>
                </a:solidFill>
                <a:latin typeface="Segoe UI" pitchFamily="34" charset="0"/>
                <a:cs typeface="Segoe UI" pitchFamily="34" charset="0"/>
              </a:rPr>
              <a:t>Policy rules that inspect</a:t>
            </a:r>
            <a:br>
              <a:rPr lang="en-US" sz="1632" kern="1600" dirty="0">
                <a:solidFill>
                  <a:schemeClr val="tx1">
                    <a:lumMod val="75000"/>
                    <a:lumOff val="25000"/>
                  </a:schemeClr>
                </a:solidFill>
                <a:latin typeface="Segoe UI" pitchFamily="34" charset="0"/>
                <a:cs typeface="Segoe UI" pitchFamily="34" charset="0"/>
              </a:rPr>
            </a:br>
            <a:r>
              <a:rPr lang="en-US" sz="1632" kern="1600" dirty="0">
                <a:solidFill>
                  <a:schemeClr val="tx1">
                    <a:lumMod val="75000"/>
                    <a:lumOff val="25000"/>
                  </a:schemeClr>
                </a:solidFill>
                <a:latin typeface="Segoe UI" pitchFamily="34" charset="0"/>
                <a:cs typeface="Segoe UI" pitchFamily="34" charset="0"/>
              </a:rPr>
              <a:t>emails in transit</a:t>
            </a:r>
          </a:p>
          <a:p>
            <a:pPr marL="178100" lvl="1" indent="-178100" defTabSz="932597">
              <a:spcBef>
                <a:spcPts val="0"/>
              </a:spcBef>
              <a:spcAft>
                <a:spcPts val="1020"/>
              </a:spcAft>
              <a:buClr>
                <a:schemeClr val="accent1"/>
              </a:buClr>
            </a:pPr>
            <a:r>
              <a:rPr lang="en-US" sz="1632" kern="1600" dirty="0">
                <a:solidFill>
                  <a:schemeClr val="tx1">
                    <a:lumMod val="75000"/>
                    <a:lumOff val="25000"/>
                  </a:schemeClr>
                </a:solidFill>
                <a:latin typeface="Segoe UI" pitchFamily="34" charset="0"/>
                <a:cs typeface="Segoe UI" pitchFamily="34" charset="0"/>
              </a:rPr>
              <a:t>Integration with AD RMS </a:t>
            </a:r>
            <a:br>
              <a:rPr lang="en-US" sz="1632" kern="1600" dirty="0">
                <a:solidFill>
                  <a:schemeClr val="tx1">
                    <a:lumMod val="75000"/>
                    <a:lumOff val="25000"/>
                  </a:schemeClr>
                </a:solidFill>
                <a:latin typeface="Segoe UI" pitchFamily="34" charset="0"/>
                <a:cs typeface="Segoe UI" pitchFamily="34" charset="0"/>
              </a:rPr>
            </a:br>
            <a:r>
              <a:rPr lang="en-US" sz="1632" kern="1600" dirty="0">
                <a:solidFill>
                  <a:schemeClr val="tx1">
                    <a:lumMod val="75000"/>
                    <a:lumOff val="25000"/>
                  </a:schemeClr>
                </a:solidFill>
                <a:latin typeface="Segoe UI" pitchFamily="34" charset="0"/>
                <a:cs typeface="Segoe UI" pitchFamily="34" charset="0"/>
              </a:rPr>
              <a:t>to safeguard sensitive data </a:t>
            </a:r>
          </a:p>
          <a:p>
            <a:pPr marL="178100" lvl="1" indent="-178100" defTabSz="932597">
              <a:spcBef>
                <a:spcPts val="0"/>
              </a:spcBef>
              <a:spcAft>
                <a:spcPts val="1020"/>
              </a:spcAft>
              <a:buClr>
                <a:schemeClr val="accent1"/>
              </a:buClr>
            </a:pPr>
            <a:r>
              <a:rPr lang="en-US" sz="1632" kern="1600" dirty="0">
                <a:solidFill>
                  <a:schemeClr val="tx1">
                    <a:lumMod val="75000"/>
                    <a:lumOff val="25000"/>
                  </a:schemeClr>
                </a:solidFill>
                <a:latin typeface="Segoe UI" pitchFamily="34" charset="0"/>
                <a:cs typeface="Segoe UI" pitchFamily="34" charset="0"/>
              </a:rPr>
              <a:t>End-to-end encryption </a:t>
            </a:r>
            <a:br>
              <a:rPr lang="en-US" sz="1632" kern="1600" dirty="0">
                <a:solidFill>
                  <a:schemeClr val="tx1">
                    <a:lumMod val="75000"/>
                    <a:lumOff val="25000"/>
                  </a:schemeClr>
                </a:solidFill>
                <a:latin typeface="Segoe UI" pitchFamily="34" charset="0"/>
                <a:cs typeface="Segoe UI" pitchFamily="34" charset="0"/>
              </a:rPr>
            </a:br>
            <a:r>
              <a:rPr lang="en-US" sz="1632" kern="1600" dirty="0">
                <a:solidFill>
                  <a:schemeClr val="tx1">
                    <a:lumMod val="75000"/>
                    <a:lumOff val="25000"/>
                  </a:schemeClr>
                </a:solidFill>
                <a:latin typeface="Segoe UI" pitchFamily="34" charset="0"/>
                <a:cs typeface="Segoe UI" pitchFamily="34" charset="0"/>
              </a:rPr>
              <a:t>of communications</a:t>
            </a:r>
          </a:p>
        </p:txBody>
      </p:sp>
      <p:grpSp>
        <p:nvGrpSpPr>
          <p:cNvPr id="3" name="Group 2"/>
          <p:cNvGrpSpPr/>
          <p:nvPr/>
        </p:nvGrpSpPr>
        <p:grpSpPr>
          <a:xfrm>
            <a:off x="4311192" y="2256604"/>
            <a:ext cx="3791600" cy="1398905"/>
            <a:chOff x="3169268" y="2132174"/>
            <a:chExt cx="2834640" cy="1371600"/>
          </a:xfrm>
        </p:grpSpPr>
        <p:sp>
          <p:nvSpPr>
            <p:cNvPr id="39" name="Rounded Rectangle 38"/>
            <p:cNvSpPr/>
            <p:nvPr/>
          </p:nvSpPr>
          <p:spPr bwMode="auto">
            <a:xfrm>
              <a:off x="3169268" y="2132174"/>
              <a:ext cx="2834640" cy="1371600"/>
            </a:xfrm>
            <a:prstGeom prst="roundRect">
              <a:avLst>
                <a:gd name="adj" fmla="val 9286"/>
              </a:avLst>
            </a:prstGeom>
            <a:gradFill>
              <a:gsLst>
                <a:gs pos="0">
                  <a:schemeClr val="accent5">
                    <a:lumMod val="40000"/>
                    <a:lumOff val="60000"/>
                  </a:schemeClr>
                </a:gs>
                <a:gs pos="10000">
                  <a:schemeClr val="accent5"/>
                </a:gs>
                <a:gs pos="70000">
                  <a:schemeClr val="accent5">
                    <a:lumMod val="75000"/>
                  </a:schemeClr>
                </a:gs>
              </a:gsLst>
              <a:lin ang="8100000" scaled="1"/>
            </a:gradFill>
            <a:ln w="25400" cap="flat" cmpd="sng" algn="ctr">
              <a:noFill/>
              <a:prstDash val="solid"/>
            </a:ln>
            <a:effectLst>
              <a:outerShdw blurRad="76200" algn="ctr" rotWithShape="0">
                <a:prstClr val="black">
                  <a:alpha val="30000"/>
                </a:prstClr>
              </a:outerShdw>
            </a:effectLst>
          </p:spPr>
          <p:txBody>
            <a:bodyPr lIns="186521" tIns="93260" rIns="186521" bIns="93260" rtlCol="0" anchor="b"/>
            <a:lstStyle/>
            <a:p>
              <a:pPr algn="ctr">
                <a:spcAft>
                  <a:spcPts val="612"/>
                </a:spcAft>
              </a:pPr>
              <a:r>
                <a:rPr lang="en-US" sz="1836" dirty="0">
                  <a:latin typeface="Segoe UI" pitchFamily="34" charset="0"/>
                  <a:cs typeface="Segoe UI" pitchFamily="34" charset="0"/>
                </a:rPr>
                <a:t>Information </a:t>
              </a:r>
              <a:br>
                <a:rPr lang="en-US" sz="1836" dirty="0">
                  <a:latin typeface="Segoe UI" pitchFamily="34" charset="0"/>
                  <a:cs typeface="Segoe UI" pitchFamily="34" charset="0"/>
                </a:rPr>
              </a:br>
              <a:r>
                <a:rPr lang="en-US" sz="1836" dirty="0">
                  <a:latin typeface="Segoe UI" pitchFamily="34" charset="0"/>
                  <a:cs typeface="Segoe UI" pitchFamily="34" charset="0"/>
                </a:rPr>
                <a:t>Security</a:t>
              </a:r>
            </a:p>
          </p:txBody>
        </p:sp>
        <p:pic>
          <p:nvPicPr>
            <p:cNvPr id="65" name="Picture 2" descr="C:\Users\v-junyo\Dropbox\ZumTeam\Team_Resources\Design inspirations\Metro_Style_Icons\key_64.png"/>
            <p:cNvPicPr>
              <a:picLocks noChangeAspect="1" noChangeArrowheads="1"/>
            </p:cNvPicPr>
            <p:nvPr/>
          </p:nvPicPr>
          <p:blipFill>
            <a:blip r:embed="rId6">
              <a:lum bright="70000" contrast="-70000"/>
              <a:extLst>
                <a:ext uri="{28A0092B-C50C-407E-A947-70E740481C1C}">
                  <a14:useLocalDpi xmlns:a14="http://schemas.microsoft.com/office/drawing/2010/main" val="0"/>
                </a:ext>
              </a:extLst>
            </a:blip>
            <a:srcRect/>
            <a:stretch>
              <a:fillRect/>
            </a:stretch>
          </p:blipFill>
          <p:spPr bwMode="auto">
            <a:xfrm>
              <a:off x="4321393" y="2263277"/>
              <a:ext cx="503179" cy="503048"/>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460886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1948" y="233150"/>
            <a:ext cx="11370961" cy="960545"/>
          </a:xfrm>
        </p:spPr>
        <p:txBody>
          <a:bodyPr/>
          <a:lstStyle/>
          <a:p>
            <a:r>
              <a:rPr lang="en-US" dirty="0"/>
              <a:t>Common Security Concern</a:t>
            </a:r>
            <a:br>
              <a:rPr lang="en-US" dirty="0"/>
            </a:br>
            <a:r>
              <a:rPr lang="en-US" sz="2448" spc="-153" dirty="0">
                <a:solidFill>
                  <a:schemeClr val="tx1"/>
                </a:solidFill>
              </a:rPr>
              <a:t>Customer data at rest is not encrypted</a:t>
            </a:r>
            <a:endParaRPr lang="en-US" sz="2448" dirty="0">
              <a:solidFill>
                <a:schemeClr val="tx1"/>
              </a:solidFill>
            </a:endParaRPr>
          </a:p>
        </p:txBody>
      </p:sp>
      <p:sp>
        <p:nvSpPr>
          <p:cNvPr id="2" name="Slide Number Placeholder 1"/>
          <p:cNvSpPr>
            <a:spLocks noGrp="1"/>
          </p:cNvSpPr>
          <p:nvPr>
            <p:ph type="sldNum" sz="quarter" idx="4294967295"/>
          </p:nvPr>
        </p:nvSpPr>
        <p:spPr>
          <a:xfrm>
            <a:off x="2501" y="6704705"/>
            <a:ext cx="578020" cy="173244"/>
          </a:xfrm>
          <a:prstGeom prst="rect">
            <a:avLst/>
          </a:prstGeom>
        </p:spPr>
        <p:txBody>
          <a:bodyPr/>
          <a:lstStyle/>
          <a:p>
            <a:pPr defTabSz="932411"/>
            <a:fld id="{B60359E2-F1E6-40F3-81C3-5A646FA87138}" type="slidenum">
              <a:rPr lang="en-US" smtClean="0"/>
              <a:pPr defTabSz="932411"/>
              <a:t>22</a:t>
            </a:fld>
            <a:endParaRPr lang="en-US" dirty="0"/>
          </a:p>
        </p:txBody>
      </p:sp>
      <p:sp>
        <p:nvSpPr>
          <p:cNvPr id="4" name="Content Placeholder 18"/>
          <p:cNvSpPr txBox="1">
            <a:spLocks/>
          </p:cNvSpPr>
          <p:nvPr/>
        </p:nvSpPr>
        <p:spPr>
          <a:xfrm>
            <a:off x="380195" y="1455574"/>
            <a:ext cx="11686879" cy="2126501"/>
          </a:xfrm>
          <a:prstGeom prst="rect">
            <a:avLst/>
          </a:prstGeom>
          <a:solidFill>
            <a:srgbClr val="D9D9D9">
              <a:alpha val="50196"/>
            </a:srgb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60" tIns="93260" rIns="93260" bIns="93260" numCol="2" spcCol="457200" rtlCol="0" anchor="t" anchorCtr="0" compatLnSpc="1">
            <a:prstTxWarp prst="textNoShape">
              <a:avLst/>
            </a:prstTxWarp>
          </a:bodyPr>
          <a:lstStyle>
            <a:defPPr>
              <a:defRPr lang="en-US"/>
            </a:defPPr>
            <a:lvl1pPr marL="225425" indent="-225425" defTabSz="1097418">
              <a:spcBef>
                <a:spcPct val="20000"/>
              </a:spcBef>
              <a:spcAft>
                <a:spcPts val="600"/>
              </a:spcAft>
              <a:buClr>
                <a:schemeClr val="tx1"/>
              </a:buClr>
              <a:buSzPct val="100000"/>
              <a:buFont typeface="Arial" pitchFamily="34" charset="0"/>
              <a:buChar char="•"/>
              <a:defRPr sz="1600">
                <a:solidFill>
                  <a:schemeClr val="tx1">
                    <a:alpha val="99000"/>
                  </a:schemeClr>
                </a:solidFill>
              </a:defRPr>
            </a:lvl1pPr>
            <a:lvl2pPr marL="463550" lvl="1" indent="-238125" defTabSz="1097418">
              <a:spcBef>
                <a:spcPts val="480"/>
              </a:spcBef>
              <a:spcAft>
                <a:spcPts val="600"/>
              </a:spcAft>
              <a:buClr>
                <a:schemeClr val="tx1"/>
              </a:buClr>
              <a:buSzPct val="100000"/>
              <a:buFont typeface="Arial" pitchFamily="34" charset="0"/>
              <a:buChar char="•"/>
              <a:defRPr sz="1600">
                <a:solidFill>
                  <a:schemeClr val="tx1">
                    <a:alpha val="99000"/>
                  </a:schemeClr>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238007" lvl="1" indent="-238007" defTabSz="932597">
              <a:spcBef>
                <a:spcPts val="0"/>
              </a:spcBef>
              <a:buClr>
                <a:schemeClr val="accent1"/>
              </a:buClr>
            </a:pPr>
            <a:r>
              <a:rPr lang="en-US" sz="1836" kern="1600" dirty="0">
                <a:solidFill>
                  <a:schemeClr val="tx1">
                    <a:lumMod val="75000"/>
                    <a:lumOff val="25000"/>
                  </a:schemeClr>
                </a:solidFill>
                <a:latin typeface="Segoe UI" pitchFamily="34" charset="0"/>
                <a:cs typeface="Segoe UI" pitchFamily="34" charset="0"/>
              </a:rPr>
              <a:t>For “sensitive” data, implementation of Active Directory Rights Management Services (RMS)</a:t>
            </a:r>
          </a:p>
          <a:p>
            <a:pPr marL="238007" lvl="1" indent="-238007" defTabSz="932597">
              <a:spcBef>
                <a:spcPts val="0"/>
              </a:spcBef>
              <a:buClr>
                <a:schemeClr val="accent1"/>
              </a:buClr>
            </a:pPr>
            <a:r>
              <a:rPr lang="en-US" sz="1836" kern="1600" dirty="0">
                <a:solidFill>
                  <a:schemeClr val="tx1">
                    <a:lumMod val="75000"/>
                    <a:lumOff val="25000"/>
                  </a:schemeClr>
                </a:solidFill>
                <a:latin typeface="Segoe UI" pitchFamily="34" charset="0"/>
                <a:cs typeface="Segoe UI" pitchFamily="34" charset="0"/>
              </a:rPr>
              <a:t>For “sensitive” externally sent/received e-mail, customers employ S/MIME</a:t>
            </a:r>
            <a:br>
              <a:rPr lang="en-US" sz="1836" kern="1600" dirty="0">
                <a:solidFill>
                  <a:schemeClr val="tx1">
                    <a:lumMod val="75000"/>
                    <a:lumOff val="25000"/>
                  </a:schemeClr>
                </a:solidFill>
                <a:latin typeface="Segoe UI" pitchFamily="34" charset="0"/>
                <a:cs typeface="Segoe UI" pitchFamily="34" charset="0"/>
              </a:rPr>
            </a:br>
            <a:endParaRPr lang="en-US" sz="1836" kern="1600" dirty="0">
              <a:solidFill>
                <a:schemeClr val="tx1">
                  <a:lumMod val="75000"/>
                  <a:lumOff val="25000"/>
                </a:schemeClr>
              </a:solidFill>
              <a:latin typeface="Segoe UI" pitchFamily="34" charset="0"/>
              <a:cs typeface="Segoe UI" pitchFamily="34" charset="0"/>
            </a:endParaRPr>
          </a:p>
          <a:p>
            <a:pPr marL="238007" lvl="1" indent="-238007" defTabSz="932597">
              <a:spcBef>
                <a:spcPts val="0"/>
              </a:spcBef>
              <a:buClr>
                <a:schemeClr val="accent1"/>
              </a:buClr>
            </a:pPr>
            <a:endParaRPr lang="en-US" sz="1836" kern="1600" dirty="0">
              <a:solidFill>
                <a:schemeClr val="tx1">
                  <a:lumMod val="75000"/>
                  <a:lumOff val="25000"/>
                </a:schemeClr>
              </a:solidFill>
              <a:latin typeface="Segoe UI" pitchFamily="34" charset="0"/>
              <a:cs typeface="Segoe UI" pitchFamily="34" charset="0"/>
            </a:endParaRPr>
          </a:p>
          <a:p>
            <a:pPr marL="238007" lvl="1" indent="-238007" defTabSz="932597">
              <a:spcBef>
                <a:spcPts val="0"/>
              </a:spcBef>
              <a:buClr>
                <a:schemeClr val="accent1"/>
              </a:buClr>
            </a:pPr>
            <a:r>
              <a:rPr lang="en-US" sz="1836" kern="1600" dirty="0">
                <a:solidFill>
                  <a:schemeClr val="tx1">
                    <a:lumMod val="75000"/>
                    <a:lumOff val="25000"/>
                  </a:schemeClr>
                </a:solidFill>
                <a:latin typeface="Segoe UI" pitchFamily="34" charset="0"/>
                <a:cs typeface="Segoe UI" pitchFamily="34" charset="0"/>
              </a:rPr>
              <a:t>Encryption impacts service functionality (e.g. search and indexing)</a:t>
            </a:r>
          </a:p>
          <a:p>
            <a:pPr marL="238007" lvl="1" indent="-238007" defTabSz="932597">
              <a:spcBef>
                <a:spcPts val="0"/>
              </a:spcBef>
              <a:buClr>
                <a:schemeClr val="accent1"/>
              </a:buClr>
            </a:pPr>
            <a:r>
              <a:rPr lang="en-US" sz="1836" kern="1600" dirty="0">
                <a:solidFill>
                  <a:schemeClr val="tx1">
                    <a:lumMod val="75000"/>
                    <a:lumOff val="25000"/>
                  </a:schemeClr>
                </a:solidFill>
                <a:latin typeface="Segoe UI" pitchFamily="34" charset="0"/>
                <a:cs typeface="Segoe UI" pitchFamily="34" charset="0"/>
              </a:rPr>
              <a:t>Identity/key </a:t>
            </a:r>
            <a:br>
              <a:rPr lang="en-US" sz="1836" kern="1600" dirty="0">
                <a:solidFill>
                  <a:schemeClr val="tx1">
                    <a:lumMod val="75000"/>
                    <a:lumOff val="25000"/>
                  </a:schemeClr>
                </a:solidFill>
                <a:latin typeface="Segoe UI" pitchFamily="34" charset="0"/>
                <a:cs typeface="Segoe UI" pitchFamily="34" charset="0"/>
              </a:rPr>
            </a:br>
            <a:r>
              <a:rPr lang="en-US" sz="1836" kern="1600" dirty="0">
                <a:solidFill>
                  <a:schemeClr val="tx1">
                    <a:lumMod val="75000"/>
                    <a:lumOff val="25000"/>
                  </a:schemeClr>
                </a:solidFill>
                <a:latin typeface="Segoe UI" pitchFamily="34" charset="0"/>
                <a:cs typeface="Segoe UI" pitchFamily="34" charset="0"/>
              </a:rPr>
              <a:t>management issues</a:t>
            </a:r>
          </a:p>
          <a:p>
            <a:pPr marL="238007" lvl="1" indent="-238007" defTabSz="932597">
              <a:spcBef>
                <a:spcPts val="0"/>
              </a:spcBef>
              <a:buClr>
                <a:schemeClr val="accent1"/>
              </a:buClr>
            </a:pPr>
            <a:endParaRPr lang="en-US" sz="1428" kern="1600" dirty="0">
              <a:solidFill>
                <a:schemeClr val="tx1">
                  <a:lumMod val="75000"/>
                  <a:lumOff val="25000"/>
                </a:schemeClr>
              </a:solidFill>
              <a:latin typeface="Segoe UI" pitchFamily="34" charset="0"/>
              <a:cs typeface="Segoe UI" pitchFamily="34" charset="0"/>
            </a:endParaRPr>
          </a:p>
        </p:txBody>
      </p:sp>
      <p:cxnSp>
        <p:nvCxnSpPr>
          <p:cNvPr id="9" name="Straight Connector 8"/>
          <p:cNvCxnSpPr/>
          <p:nvPr/>
        </p:nvCxnSpPr>
        <p:spPr>
          <a:xfrm flipV="1">
            <a:off x="6223633" y="1455576"/>
            <a:ext cx="0" cy="2126499"/>
          </a:xfrm>
          <a:prstGeom prst="line">
            <a:avLst/>
          </a:prstGeom>
        </p:spPr>
        <p:style>
          <a:lnRef idx="1">
            <a:schemeClr val="accent1"/>
          </a:lnRef>
          <a:fillRef idx="0">
            <a:schemeClr val="accent1"/>
          </a:fillRef>
          <a:effectRef idx="0">
            <a:schemeClr val="accent1"/>
          </a:effectRef>
          <a:fontRef idx="minor">
            <a:schemeClr val="tx1"/>
          </a:fontRef>
        </p:style>
      </p:cxnSp>
      <p:sp>
        <p:nvSpPr>
          <p:cNvPr id="13" name="Rounded Rectangle 12"/>
          <p:cNvSpPr/>
          <p:nvPr/>
        </p:nvSpPr>
        <p:spPr bwMode="auto">
          <a:xfrm>
            <a:off x="380512" y="4276085"/>
            <a:ext cx="11686245" cy="2329854"/>
          </a:xfrm>
          <a:prstGeom prst="roundRect">
            <a:avLst>
              <a:gd name="adj" fmla="val 7411"/>
            </a:avLst>
          </a:prstGeom>
          <a:solidFill>
            <a:srgbClr val="D9D9D9">
              <a:alpha val="50196"/>
            </a:srgb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139891" tIns="0" rIns="93260" bIns="0" numCol="1" rtlCol="0" anchor="ctr" anchorCtr="0" compatLnSpc="1">
            <a:prstTxWarp prst="textNoShape">
              <a:avLst/>
            </a:prstTxWarp>
          </a:bodyPr>
          <a:lstStyle/>
          <a:p>
            <a:pPr algn="ctr" fontAlgn="base">
              <a:buSzPct val="90000"/>
            </a:pPr>
            <a:r>
              <a:rPr lang="en-US" sz="2856" b="1" dirty="0">
                <a:solidFill>
                  <a:schemeClr val="tx1"/>
                </a:solidFill>
              </a:rPr>
              <a:t>The customer makes the decision</a:t>
            </a:r>
          </a:p>
        </p:txBody>
      </p:sp>
      <p:sp>
        <p:nvSpPr>
          <p:cNvPr id="17" name="Down Arrow 16"/>
          <p:cNvSpPr/>
          <p:nvPr/>
        </p:nvSpPr>
        <p:spPr bwMode="auto">
          <a:xfrm>
            <a:off x="5754146" y="3582076"/>
            <a:ext cx="938974" cy="783302"/>
          </a:xfrm>
          <a:prstGeom prst="downArrow">
            <a:avLst/>
          </a:prstGeom>
          <a:gradFill>
            <a:gsLst>
              <a:gs pos="0">
                <a:schemeClr val="accent1">
                  <a:lumMod val="40000"/>
                  <a:lumOff val="60000"/>
                </a:schemeClr>
              </a:gs>
              <a:gs pos="10000">
                <a:schemeClr val="accent1">
                  <a:lumMod val="60000"/>
                  <a:lumOff val="40000"/>
                </a:schemeClr>
              </a:gs>
              <a:gs pos="70000">
                <a:schemeClr val="accent1"/>
              </a:gs>
            </a:gsLst>
            <a:lin ang="8100000" scaled="1"/>
          </a:gradFill>
          <a:ln w="25400" cap="flat" cmpd="sng" algn="ctr">
            <a:solidFill>
              <a:schemeClr val="bg1"/>
            </a:solidFill>
            <a:prstDash val="solid"/>
          </a:ln>
          <a:effectLst/>
        </p:spPr>
        <p:txBody>
          <a:bodyPr lIns="0" tIns="0" rIns="0" bIns="93260" rtlCol="0" anchor="b"/>
          <a:lstStyle/>
          <a:p>
            <a:pPr algn="ctr"/>
            <a:endParaRPr lang="en-US" sz="1836" dirty="0">
              <a:solidFill>
                <a:schemeClr val="bg1"/>
              </a:solidFill>
              <a:latin typeface="Segoe UI" pitchFamily="34" charset="0"/>
              <a:cs typeface="Segoe UI" pitchFamily="34" charset="0"/>
            </a:endParaRPr>
          </a:p>
        </p:txBody>
      </p:sp>
      <p:cxnSp>
        <p:nvCxnSpPr>
          <p:cNvPr id="18" name="Straight Connector 17"/>
          <p:cNvCxnSpPr/>
          <p:nvPr/>
        </p:nvCxnSpPr>
        <p:spPr>
          <a:xfrm>
            <a:off x="380194" y="3582074"/>
            <a:ext cx="11686562" cy="0"/>
          </a:xfrm>
          <a:prstGeom prst="line">
            <a:avLst/>
          </a:prstGeom>
          <a:ln w="254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1696608"/>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p:txBody>
          <a:bodyPr/>
          <a:lstStyle/>
          <a:p>
            <a:pPr algn="r"/>
            <a:r>
              <a:rPr lang="en-US" sz="2856" i="1" dirty="0"/>
              <a:t>Compliance with World Class Industry standards verified by 3</a:t>
            </a:r>
            <a:r>
              <a:rPr lang="en-US" sz="2856" i="1" baseline="30000" dirty="0"/>
              <a:t>rd</a:t>
            </a:r>
            <a:r>
              <a:rPr lang="en-US" sz="2856" i="1" dirty="0"/>
              <a:t> parties</a:t>
            </a:r>
            <a:endParaRPr lang="en-US" sz="2856" dirty="0"/>
          </a:p>
        </p:txBody>
      </p:sp>
      <p:sp>
        <p:nvSpPr>
          <p:cNvPr id="4" name="Text Placeholder 3"/>
          <p:cNvSpPr txBox="1">
            <a:spLocks/>
          </p:cNvSpPr>
          <p:nvPr/>
        </p:nvSpPr>
        <p:spPr>
          <a:xfrm>
            <a:off x="1510241" y="2823527"/>
            <a:ext cx="10533973" cy="932293"/>
          </a:xfrm>
          <a:prstGeom prst="rect">
            <a:avLst/>
          </a:prstGeom>
        </p:spPr>
        <p:txBody>
          <a:bodyPr/>
          <a:lstStyle>
            <a:lvl1pPr marL="460375" indent="-460375" algn="l" defTabSz="914363" rtl="0" eaLnBrk="1" latinLnBrk="0" hangingPunct="1">
              <a:lnSpc>
                <a:spcPct val="90000"/>
              </a:lnSpc>
              <a:spcBef>
                <a:spcPct val="20000"/>
              </a:spcBef>
              <a:buSzPct val="90000"/>
              <a:buFontTx/>
              <a:buBlip>
                <a:blip r:embed="rId2"/>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5507" dirty="0"/>
              <a:t>Independently Verified</a:t>
            </a:r>
          </a:p>
        </p:txBody>
      </p:sp>
    </p:spTree>
    <p:extLst>
      <p:ext uri="{BB962C8B-B14F-4D97-AF65-F5344CB8AC3E}">
        <p14:creationId xmlns:p14="http://schemas.microsoft.com/office/powerpoint/2010/main" val="117893456"/>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1948" y="233150"/>
            <a:ext cx="11370961" cy="960545"/>
          </a:xfrm>
        </p:spPr>
        <p:txBody>
          <a:bodyPr/>
          <a:lstStyle/>
          <a:p>
            <a:r>
              <a:rPr lang="en-US" dirty="0"/>
              <a:t>Why Get Independently Verified?</a:t>
            </a:r>
            <a:r>
              <a:rPr lang="en-US" sz="5507" dirty="0"/>
              <a:t/>
            </a:r>
            <a:br>
              <a:rPr lang="en-US" sz="5507" dirty="0"/>
            </a:br>
            <a:r>
              <a:rPr lang="en-US" sz="2448" dirty="0">
                <a:solidFill>
                  <a:schemeClr val="tx1">
                    <a:alpha val="99000"/>
                  </a:schemeClr>
                </a:solidFill>
              </a:rPr>
              <a:t>“I need to know Microsoft is doing the right things”</a:t>
            </a:r>
          </a:p>
        </p:txBody>
      </p:sp>
      <p:sp>
        <p:nvSpPr>
          <p:cNvPr id="2" name="Slide Number Placeholder 1"/>
          <p:cNvSpPr>
            <a:spLocks noGrp="1"/>
          </p:cNvSpPr>
          <p:nvPr>
            <p:ph type="sldNum" sz="quarter" idx="4294967295"/>
          </p:nvPr>
        </p:nvSpPr>
        <p:spPr>
          <a:xfrm>
            <a:off x="2501" y="6704705"/>
            <a:ext cx="578020" cy="173244"/>
          </a:xfrm>
          <a:prstGeom prst="rect">
            <a:avLst/>
          </a:prstGeom>
        </p:spPr>
        <p:txBody>
          <a:bodyPr/>
          <a:lstStyle/>
          <a:p>
            <a:pPr defTabSz="932411"/>
            <a:fld id="{B60359E2-F1E6-40F3-81C3-5A646FA87138}" type="slidenum">
              <a:rPr lang="en-US" smtClean="0"/>
              <a:pPr defTabSz="932411"/>
              <a:t>24</a:t>
            </a:fld>
            <a:endParaRPr lang="en-US" dirty="0"/>
          </a:p>
        </p:txBody>
      </p:sp>
      <p:sp>
        <p:nvSpPr>
          <p:cNvPr id="4" name="Content Placeholder 18"/>
          <p:cNvSpPr txBox="1">
            <a:spLocks/>
          </p:cNvSpPr>
          <p:nvPr/>
        </p:nvSpPr>
        <p:spPr>
          <a:xfrm>
            <a:off x="380195" y="1455575"/>
            <a:ext cx="11686879" cy="1451369"/>
          </a:xfrm>
          <a:prstGeom prst="rect">
            <a:avLst/>
          </a:prstGeom>
          <a:solidFill>
            <a:srgbClr val="D9D9D9">
              <a:alpha val="50196"/>
            </a:srgb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60" tIns="93260" rIns="93260" bIns="93260" numCol="2" spcCol="457200" rtlCol="0" anchor="t" anchorCtr="0" compatLnSpc="1">
            <a:prstTxWarp prst="textNoShape">
              <a:avLst/>
            </a:prstTxWarp>
          </a:bodyPr>
          <a:lstStyle>
            <a:defPPr>
              <a:defRPr lang="en-US"/>
            </a:defPPr>
            <a:lvl1pPr marL="225425" indent="-225425" defTabSz="1097418">
              <a:spcBef>
                <a:spcPct val="20000"/>
              </a:spcBef>
              <a:spcAft>
                <a:spcPts val="600"/>
              </a:spcAft>
              <a:buClr>
                <a:schemeClr val="tx1"/>
              </a:buClr>
              <a:buSzPct val="100000"/>
              <a:buFont typeface="Arial" pitchFamily="34" charset="0"/>
              <a:buChar char="•"/>
              <a:defRPr sz="1600">
                <a:solidFill>
                  <a:schemeClr val="tx1">
                    <a:alpha val="99000"/>
                  </a:schemeClr>
                </a:solidFill>
              </a:defRPr>
            </a:lvl1pPr>
            <a:lvl2pPr marL="463550" lvl="1" indent="-238125" defTabSz="1097418">
              <a:spcBef>
                <a:spcPts val="480"/>
              </a:spcBef>
              <a:spcAft>
                <a:spcPts val="600"/>
              </a:spcAft>
              <a:buClr>
                <a:schemeClr val="tx1"/>
              </a:buClr>
              <a:buSzPct val="100000"/>
              <a:buFont typeface="Arial" pitchFamily="34" charset="0"/>
              <a:buChar char="•"/>
              <a:defRPr sz="1600">
                <a:solidFill>
                  <a:schemeClr val="tx1">
                    <a:alpha val="99000"/>
                  </a:schemeClr>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lvl="1" indent="0" defTabSz="932597">
              <a:spcBef>
                <a:spcPts val="0"/>
              </a:spcBef>
              <a:buClr>
                <a:schemeClr val="accent1"/>
              </a:buClr>
              <a:buNone/>
            </a:pPr>
            <a:r>
              <a:rPr lang="en-US" sz="1836" kern="1600">
                <a:solidFill>
                  <a:schemeClr val="tx1">
                    <a:lumMod val="75000"/>
                    <a:lumOff val="25000"/>
                  </a:schemeClr>
                </a:solidFill>
                <a:latin typeface="Segoe UI" pitchFamily="34" charset="0"/>
                <a:cs typeface="Segoe UI" pitchFamily="34" charset="0"/>
              </a:rPr>
              <a:t>Alignment and adoption of industry standards ensure a comprehensive set of practices and controls in place to protect sensitive data</a:t>
            </a:r>
          </a:p>
          <a:p>
            <a:pPr marL="0" lvl="1" indent="0" defTabSz="932597">
              <a:spcBef>
                <a:spcPts val="0"/>
              </a:spcBef>
              <a:buClr>
                <a:schemeClr val="accent1"/>
              </a:buClr>
              <a:buNone/>
            </a:pPr>
            <a:endParaRPr lang="en-US" sz="1836" kern="1600">
              <a:solidFill>
                <a:schemeClr val="tx1">
                  <a:lumMod val="75000"/>
                  <a:lumOff val="25000"/>
                </a:schemeClr>
              </a:solidFill>
              <a:latin typeface="Segoe UI" pitchFamily="34" charset="0"/>
              <a:cs typeface="Segoe UI" pitchFamily="34" charset="0"/>
            </a:endParaRPr>
          </a:p>
          <a:p>
            <a:pPr marL="178100" lvl="1" indent="0" defTabSz="932597">
              <a:spcBef>
                <a:spcPts val="0"/>
              </a:spcBef>
              <a:buClr>
                <a:schemeClr val="accent1"/>
              </a:buClr>
              <a:buNone/>
            </a:pPr>
            <a:r>
              <a:rPr lang="en-US" sz="1836" kern="1600">
                <a:solidFill>
                  <a:schemeClr val="tx1">
                    <a:lumMod val="75000"/>
                    <a:lumOff val="25000"/>
                  </a:schemeClr>
                </a:solidFill>
                <a:latin typeface="Segoe UI" pitchFamily="34" charset="0"/>
                <a:cs typeface="Segoe UI" pitchFamily="34" charset="0"/>
              </a:rPr>
              <a:t>While not permitting audits, we provide independent third-party verifications of Microsoft security, privacy, and continuity controls</a:t>
            </a:r>
          </a:p>
          <a:p>
            <a:pPr marL="119813" lvl="1" indent="0" defTabSz="932597">
              <a:spcBef>
                <a:spcPts val="0"/>
              </a:spcBef>
              <a:buClr>
                <a:schemeClr val="accent1"/>
              </a:buClr>
              <a:buNone/>
            </a:pPr>
            <a:endParaRPr lang="en-US" sz="1836" kern="1600" dirty="0">
              <a:solidFill>
                <a:schemeClr val="tx1">
                  <a:lumMod val="75000"/>
                  <a:lumOff val="25000"/>
                </a:schemeClr>
              </a:solidFill>
              <a:latin typeface="Segoe UI" pitchFamily="34" charset="0"/>
              <a:cs typeface="Segoe UI" pitchFamily="34" charset="0"/>
            </a:endParaRPr>
          </a:p>
        </p:txBody>
      </p:sp>
      <p:cxnSp>
        <p:nvCxnSpPr>
          <p:cNvPr id="9" name="Straight Connector 8"/>
          <p:cNvCxnSpPr/>
          <p:nvPr/>
        </p:nvCxnSpPr>
        <p:spPr>
          <a:xfrm flipV="1">
            <a:off x="6223633" y="1455575"/>
            <a:ext cx="0" cy="1451369"/>
          </a:xfrm>
          <a:prstGeom prst="line">
            <a:avLst/>
          </a:prstGeom>
        </p:spPr>
        <p:style>
          <a:lnRef idx="1">
            <a:schemeClr val="accent1"/>
          </a:lnRef>
          <a:fillRef idx="0">
            <a:schemeClr val="accent1"/>
          </a:fillRef>
          <a:effectRef idx="0">
            <a:schemeClr val="accent1"/>
          </a:effectRef>
          <a:fontRef idx="minor">
            <a:schemeClr val="tx1"/>
          </a:fontRef>
        </p:style>
      </p:cxnSp>
      <p:sp>
        <p:nvSpPr>
          <p:cNvPr id="13" name="Rounded Rectangle 12"/>
          <p:cNvSpPr/>
          <p:nvPr/>
        </p:nvSpPr>
        <p:spPr bwMode="auto">
          <a:xfrm>
            <a:off x="380512" y="4018613"/>
            <a:ext cx="11686245" cy="2587327"/>
          </a:xfrm>
          <a:prstGeom prst="roundRect">
            <a:avLst>
              <a:gd name="adj" fmla="val 5839"/>
            </a:avLst>
          </a:prstGeom>
          <a:solidFill>
            <a:srgbClr val="D9D9D9">
              <a:alpha val="50196"/>
            </a:srgb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139891" tIns="0" rIns="93260" bIns="0" numCol="1" rtlCol="0" anchor="ctr" anchorCtr="0" compatLnSpc="1">
            <a:prstTxWarp prst="textNoShape">
              <a:avLst/>
            </a:prstTxWarp>
          </a:bodyPr>
          <a:lstStyle/>
          <a:p>
            <a:pPr algn="ctr" fontAlgn="base">
              <a:buSzPct val="90000"/>
            </a:pPr>
            <a:r>
              <a:rPr lang="en-US" sz="2856" dirty="0">
                <a:solidFill>
                  <a:schemeClr val="tx1"/>
                </a:solidFill>
              </a:rPr>
              <a:t>This saves customers time and money, and allows Office 365 to provide assurances to </a:t>
            </a:r>
            <a:br>
              <a:rPr lang="en-US" sz="2856" dirty="0">
                <a:solidFill>
                  <a:schemeClr val="tx1"/>
                </a:solidFill>
              </a:rPr>
            </a:br>
            <a:r>
              <a:rPr lang="en-US" sz="2856" dirty="0">
                <a:solidFill>
                  <a:schemeClr val="tx1"/>
                </a:solidFill>
              </a:rPr>
              <a:t>customers at scale</a:t>
            </a:r>
          </a:p>
        </p:txBody>
      </p:sp>
      <p:sp>
        <p:nvSpPr>
          <p:cNvPr id="17" name="Down Arrow 16"/>
          <p:cNvSpPr/>
          <p:nvPr/>
        </p:nvSpPr>
        <p:spPr bwMode="auto">
          <a:xfrm>
            <a:off x="5754146" y="2906944"/>
            <a:ext cx="938974" cy="1210400"/>
          </a:xfrm>
          <a:prstGeom prst="downArrow">
            <a:avLst/>
          </a:prstGeom>
          <a:gradFill>
            <a:gsLst>
              <a:gs pos="0">
                <a:schemeClr val="accent1">
                  <a:lumMod val="40000"/>
                  <a:lumOff val="60000"/>
                </a:schemeClr>
              </a:gs>
              <a:gs pos="10000">
                <a:schemeClr val="accent1">
                  <a:lumMod val="60000"/>
                  <a:lumOff val="40000"/>
                </a:schemeClr>
              </a:gs>
              <a:gs pos="70000">
                <a:schemeClr val="accent1"/>
              </a:gs>
            </a:gsLst>
            <a:lin ang="8100000" scaled="1"/>
          </a:gradFill>
          <a:ln w="25400" cap="flat" cmpd="sng" algn="ctr">
            <a:solidFill>
              <a:schemeClr val="bg1"/>
            </a:solidFill>
            <a:prstDash val="solid"/>
          </a:ln>
          <a:effectLst/>
        </p:spPr>
        <p:txBody>
          <a:bodyPr lIns="0" tIns="0" rIns="0" bIns="93260" rtlCol="0" anchor="b"/>
          <a:lstStyle/>
          <a:p>
            <a:pPr algn="ctr"/>
            <a:endParaRPr lang="en-US" sz="1836" dirty="0">
              <a:solidFill>
                <a:schemeClr val="bg1"/>
              </a:solidFill>
              <a:latin typeface="Segoe UI" pitchFamily="34" charset="0"/>
              <a:cs typeface="Segoe UI" pitchFamily="34" charset="0"/>
            </a:endParaRPr>
          </a:p>
        </p:txBody>
      </p:sp>
      <p:cxnSp>
        <p:nvCxnSpPr>
          <p:cNvPr id="18" name="Straight Connector 17"/>
          <p:cNvCxnSpPr/>
          <p:nvPr/>
        </p:nvCxnSpPr>
        <p:spPr>
          <a:xfrm>
            <a:off x="380194" y="2906944"/>
            <a:ext cx="1168656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254673" y="3273799"/>
            <a:ext cx="4818451" cy="353469"/>
          </a:xfrm>
          <a:prstGeom prst="rect">
            <a:avLst/>
          </a:prstGeom>
          <a:noFill/>
        </p:spPr>
        <p:txBody>
          <a:bodyPr wrap="square" rtlCol="0">
            <a:spAutoFit/>
          </a:bodyPr>
          <a:lstStyle/>
          <a:p>
            <a:pPr>
              <a:lnSpc>
                <a:spcPct val="90000"/>
              </a:lnSpc>
              <a:spcBef>
                <a:spcPct val="20000"/>
              </a:spcBef>
              <a:buSzPct val="90000"/>
            </a:pPr>
            <a:r>
              <a:rPr lang="en-US" sz="1836" dirty="0">
                <a:solidFill>
                  <a:schemeClr val="tx1">
                    <a:lumMod val="75000"/>
                    <a:lumOff val="25000"/>
                  </a:schemeClr>
                </a:solidFill>
              </a:rPr>
              <a:t>Microsoft provides transparency</a:t>
            </a:r>
          </a:p>
        </p:txBody>
      </p:sp>
    </p:spTree>
    <p:extLst>
      <p:ext uri="{BB962C8B-B14F-4D97-AF65-F5344CB8AC3E}">
        <p14:creationId xmlns:p14="http://schemas.microsoft.com/office/powerpoint/2010/main" val="3697680676"/>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Compliance Management Framework</a:t>
            </a:r>
          </a:p>
        </p:txBody>
      </p:sp>
      <p:sp>
        <p:nvSpPr>
          <p:cNvPr id="2" name="Slide Number Placeholder 1"/>
          <p:cNvSpPr>
            <a:spLocks noGrp="1"/>
          </p:cNvSpPr>
          <p:nvPr>
            <p:ph type="sldNum" sz="quarter" idx="4294967295"/>
          </p:nvPr>
        </p:nvSpPr>
        <p:spPr>
          <a:xfrm>
            <a:off x="2501" y="6704705"/>
            <a:ext cx="578020" cy="173244"/>
          </a:xfrm>
          <a:prstGeom prst="rect">
            <a:avLst/>
          </a:prstGeom>
        </p:spPr>
        <p:txBody>
          <a:bodyPr/>
          <a:lstStyle/>
          <a:p>
            <a:pPr defTabSz="932411"/>
            <a:fld id="{B60359E2-F1E6-40F3-81C3-5A646FA87138}" type="slidenum">
              <a:rPr lang="en-US" smtClean="0"/>
              <a:pPr defTabSz="932411"/>
              <a:t>25</a:t>
            </a:fld>
            <a:endParaRPr lang="en-US" dirty="0"/>
          </a:p>
        </p:txBody>
      </p:sp>
      <p:sp>
        <p:nvSpPr>
          <p:cNvPr id="4" name="Isosceles Triangle 3"/>
          <p:cNvSpPr/>
          <p:nvPr/>
        </p:nvSpPr>
        <p:spPr bwMode="auto">
          <a:xfrm>
            <a:off x="2509688" y="1455575"/>
            <a:ext cx="1420741" cy="1287591"/>
          </a:xfrm>
          <a:custGeom>
            <a:avLst/>
            <a:gdLst/>
            <a:ahLst/>
            <a:cxnLst/>
            <a:rect l="l" t="t" r="r" b="b"/>
            <a:pathLst>
              <a:path w="1045030" h="1262459">
                <a:moveTo>
                  <a:pt x="522515" y="0"/>
                </a:moveTo>
                <a:lnTo>
                  <a:pt x="522516" y="0"/>
                </a:lnTo>
                <a:lnTo>
                  <a:pt x="1045030" y="1262459"/>
                </a:lnTo>
                <a:lnTo>
                  <a:pt x="0" y="1262459"/>
                </a:lnTo>
                <a:close/>
              </a:path>
            </a:pathLst>
          </a:custGeom>
          <a:gradFill>
            <a:gsLst>
              <a:gs pos="0">
                <a:schemeClr val="accent1">
                  <a:lumMod val="40000"/>
                  <a:lumOff val="60000"/>
                </a:schemeClr>
              </a:gs>
              <a:gs pos="10000">
                <a:schemeClr val="accent1">
                  <a:lumMod val="60000"/>
                  <a:lumOff val="40000"/>
                </a:schemeClr>
              </a:gs>
              <a:gs pos="70000">
                <a:schemeClr val="accent1"/>
              </a:gs>
            </a:gsLst>
            <a:lin ang="8100000" scaled="1"/>
          </a:gradFill>
          <a:ln w="25400" cap="flat" cmpd="sng" algn="ctr">
            <a:solidFill>
              <a:schemeClr val="bg1"/>
            </a:solidFill>
            <a:prstDash val="solid"/>
          </a:ln>
          <a:effectLst/>
        </p:spPr>
        <p:txBody>
          <a:bodyPr lIns="0" tIns="0" rIns="0" bIns="93260" rtlCol="0" anchor="b"/>
          <a:lstStyle/>
          <a:p>
            <a:pPr algn="ctr"/>
            <a:r>
              <a:rPr lang="en-US" sz="1836">
                <a:solidFill>
                  <a:schemeClr val="bg1"/>
                </a:solidFill>
                <a:latin typeface="Segoe UI" pitchFamily="34" charset="0"/>
                <a:cs typeface="Segoe UI" pitchFamily="34" charset="0"/>
              </a:rPr>
              <a:t>Policy</a:t>
            </a:r>
            <a:endParaRPr lang="en-US" sz="1836" dirty="0">
              <a:solidFill>
                <a:schemeClr val="bg1"/>
              </a:solidFill>
              <a:latin typeface="Segoe UI" pitchFamily="34" charset="0"/>
              <a:cs typeface="Segoe UI" pitchFamily="34" charset="0"/>
            </a:endParaRPr>
          </a:p>
        </p:txBody>
      </p:sp>
      <p:sp>
        <p:nvSpPr>
          <p:cNvPr id="10" name="Isosceles Triangle 9"/>
          <p:cNvSpPr/>
          <p:nvPr/>
        </p:nvSpPr>
        <p:spPr bwMode="auto">
          <a:xfrm>
            <a:off x="1800935" y="2743167"/>
            <a:ext cx="2841480" cy="1287591"/>
          </a:xfrm>
          <a:custGeom>
            <a:avLst/>
            <a:gdLst/>
            <a:ahLst/>
            <a:cxnLst/>
            <a:rect l="l" t="t" r="r" b="b"/>
            <a:pathLst>
              <a:path w="2090058" h="1262459">
                <a:moveTo>
                  <a:pt x="522514" y="0"/>
                </a:moveTo>
                <a:lnTo>
                  <a:pt x="1567544" y="0"/>
                </a:lnTo>
                <a:lnTo>
                  <a:pt x="2090058" y="1262459"/>
                </a:lnTo>
                <a:lnTo>
                  <a:pt x="0" y="1262459"/>
                </a:lnTo>
                <a:close/>
              </a:path>
            </a:pathLst>
          </a:custGeom>
          <a:gradFill>
            <a:gsLst>
              <a:gs pos="0">
                <a:schemeClr val="accent5">
                  <a:lumMod val="40000"/>
                  <a:lumOff val="60000"/>
                </a:schemeClr>
              </a:gs>
              <a:gs pos="10000">
                <a:schemeClr val="accent5"/>
              </a:gs>
              <a:gs pos="70000">
                <a:schemeClr val="accent5">
                  <a:lumMod val="75000"/>
                </a:schemeClr>
              </a:gs>
            </a:gsLst>
            <a:lin ang="8100000" scaled="1"/>
          </a:gradFill>
          <a:ln w="25400" cap="flat" cmpd="sng" algn="ctr">
            <a:solidFill>
              <a:schemeClr val="bg2"/>
            </a:solidFill>
            <a:prstDash val="solid"/>
          </a:ln>
          <a:effectLst/>
        </p:spPr>
        <p:txBody>
          <a:bodyPr lIns="130564" tIns="32640" rIns="65279" bIns="93260" rtlCol="0" anchor="b"/>
          <a:lstStyle/>
          <a:p>
            <a:pPr algn="ctr"/>
            <a:r>
              <a:rPr lang="en-US" sz="1836" dirty="0">
                <a:latin typeface="Segoe UI" pitchFamily="34" charset="0"/>
                <a:cs typeface="Segoe UI" pitchFamily="34" charset="0"/>
              </a:rPr>
              <a:t>Control </a:t>
            </a:r>
            <a:br>
              <a:rPr lang="en-US" sz="1836" dirty="0">
                <a:latin typeface="Segoe UI" pitchFamily="34" charset="0"/>
                <a:cs typeface="Segoe UI" pitchFamily="34" charset="0"/>
              </a:rPr>
            </a:br>
            <a:r>
              <a:rPr lang="en-US" sz="1836" dirty="0">
                <a:latin typeface="Segoe UI" pitchFamily="34" charset="0"/>
                <a:cs typeface="Segoe UI" pitchFamily="34" charset="0"/>
              </a:rPr>
              <a:t>Framework</a:t>
            </a:r>
          </a:p>
        </p:txBody>
      </p:sp>
      <p:sp>
        <p:nvSpPr>
          <p:cNvPr id="13" name="Isosceles Triangle 12"/>
          <p:cNvSpPr/>
          <p:nvPr/>
        </p:nvSpPr>
        <p:spPr bwMode="auto">
          <a:xfrm>
            <a:off x="1090567" y="4030758"/>
            <a:ext cx="4262221" cy="1287591"/>
          </a:xfrm>
          <a:custGeom>
            <a:avLst/>
            <a:gdLst/>
            <a:ahLst/>
            <a:cxnLst/>
            <a:rect l="l" t="t" r="r" b="b"/>
            <a:pathLst>
              <a:path w="3135087" h="1262459">
                <a:moveTo>
                  <a:pt x="522514" y="0"/>
                </a:moveTo>
                <a:lnTo>
                  <a:pt x="2612573" y="0"/>
                </a:lnTo>
                <a:lnTo>
                  <a:pt x="3135087" y="1262459"/>
                </a:lnTo>
                <a:lnTo>
                  <a:pt x="0" y="1262459"/>
                </a:lnTo>
                <a:close/>
              </a:path>
            </a:pathLst>
          </a:custGeom>
          <a:gradFill>
            <a:gsLst>
              <a:gs pos="0">
                <a:schemeClr val="accent4">
                  <a:lumMod val="40000"/>
                  <a:lumOff val="60000"/>
                </a:schemeClr>
              </a:gs>
              <a:gs pos="10000">
                <a:schemeClr val="accent4">
                  <a:lumMod val="60000"/>
                  <a:lumOff val="40000"/>
                </a:schemeClr>
              </a:gs>
              <a:gs pos="70000">
                <a:schemeClr val="accent4"/>
              </a:gs>
            </a:gsLst>
            <a:lin ang="8100000" scaled="1"/>
          </a:gradFill>
          <a:ln w="25400" cap="flat" cmpd="sng" algn="ctr">
            <a:solidFill>
              <a:schemeClr val="bg2"/>
            </a:solidFill>
            <a:prstDash val="solid"/>
          </a:ln>
          <a:effectLst/>
        </p:spPr>
        <p:txBody>
          <a:bodyPr lIns="130564" tIns="32640" rIns="65279" bIns="93260" rtlCol="0" anchor="b"/>
          <a:lstStyle/>
          <a:p>
            <a:pPr algn="ctr"/>
            <a:r>
              <a:rPr lang="en-US" sz="1836" dirty="0">
                <a:latin typeface="Segoe UI" pitchFamily="34" charset="0"/>
                <a:cs typeface="Segoe UI" pitchFamily="34" charset="0"/>
              </a:rPr>
              <a:t>Standards</a:t>
            </a:r>
          </a:p>
        </p:txBody>
      </p:sp>
      <p:sp>
        <p:nvSpPr>
          <p:cNvPr id="15" name="Isosceles Triangle 14"/>
          <p:cNvSpPr/>
          <p:nvPr/>
        </p:nvSpPr>
        <p:spPr bwMode="auto">
          <a:xfrm>
            <a:off x="380195" y="5318349"/>
            <a:ext cx="5682962" cy="1287591"/>
          </a:xfrm>
          <a:custGeom>
            <a:avLst/>
            <a:gdLst/>
            <a:ahLst/>
            <a:cxnLst/>
            <a:rect l="l" t="t" r="r" b="b"/>
            <a:pathLst>
              <a:path w="4180116" h="1262459">
                <a:moveTo>
                  <a:pt x="522514" y="0"/>
                </a:moveTo>
                <a:lnTo>
                  <a:pt x="3657602" y="0"/>
                </a:lnTo>
                <a:lnTo>
                  <a:pt x="4180116" y="1262459"/>
                </a:lnTo>
                <a:lnTo>
                  <a:pt x="0" y="1262459"/>
                </a:lnTo>
                <a:close/>
              </a:path>
            </a:pathLst>
          </a:custGeom>
          <a:gradFill>
            <a:gsLst>
              <a:gs pos="0">
                <a:schemeClr val="accent6">
                  <a:lumMod val="60000"/>
                  <a:lumOff val="40000"/>
                </a:schemeClr>
              </a:gs>
              <a:gs pos="10000">
                <a:schemeClr val="accent6"/>
              </a:gs>
              <a:gs pos="70000">
                <a:schemeClr val="accent6">
                  <a:lumMod val="75000"/>
                </a:schemeClr>
              </a:gs>
            </a:gsLst>
            <a:lin ang="8100000" scaled="1"/>
          </a:gradFill>
          <a:ln w="25400" cap="flat" cmpd="sng" algn="ctr">
            <a:solidFill>
              <a:schemeClr val="bg2"/>
            </a:solidFill>
            <a:prstDash val="solid"/>
          </a:ln>
          <a:effectLst/>
        </p:spPr>
        <p:txBody>
          <a:bodyPr lIns="130564" tIns="32640" rIns="65279" bIns="93260" rtlCol="0" anchor="b"/>
          <a:lstStyle/>
          <a:p>
            <a:pPr algn="ctr"/>
            <a:r>
              <a:rPr lang="en-US" sz="1836" dirty="0">
                <a:latin typeface="Segoe UI" pitchFamily="34" charset="0"/>
                <a:cs typeface="Segoe UI" pitchFamily="34" charset="0"/>
              </a:rPr>
              <a:t>Operating Procedures</a:t>
            </a:r>
          </a:p>
        </p:txBody>
      </p:sp>
      <p:sp>
        <p:nvSpPr>
          <p:cNvPr id="17" name="Rectangle 16"/>
          <p:cNvSpPr/>
          <p:nvPr/>
        </p:nvSpPr>
        <p:spPr bwMode="auto">
          <a:xfrm>
            <a:off x="6343415" y="1586437"/>
            <a:ext cx="5723657" cy="1025864"/>
          </a:xfrm>
          <a:prstGeom prst="rect">
            <a:avLst/>
          </a:prstGeom>
          <a:solidFill>
            <a:srgbClr val="D9D9D9">
              <a:alpha val="50196"/>
            </a:srgb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139891" tIns="0" rIns="93260" bIns="0" numCol="1" rtlCol="0" anchor="ctr" anchorCtr="0" compatLnSpc="1">
            <a:prstTxWarp prst="textNoShape">
              <a:avLst/>
            </a:prstTxWarp>
          </a:bodyPr>
          <a:lstStyle/>
          <a:p>
            <a:pPr fontAlgn="base">
              <a:buSzPct val="90000"/>
            </a:pPr>
            <a:r>
              <a:rPr lang="en-US" sz="1632" dirty="0">
                <a:solidFill>
                  <a:schemeClr val="tx1"/>
                </a:solidFill>
              </a:rPr>
              <a:t>Business rules for protecting information and systems which store and process information</a:t>
            </a:r>
          </a:p>
        </p:txBody>
      </p:sp>
      <p:sp>
        <p:nvSpPr>
          <p:cNvPr id="18" name="Rectangle 17"/>
          <p:cNvSpPr/>
          <p:nvPr/>
        </p:nvSpPr>
        <p:spPr bwMode="auto">
          <a:xfrm>
            <a:off x="6343415" y="2874028"/>
            <a:ext cx="5723657" cy="1025864"/>
          </a:xfrm>
          <a:prstGeom prst="rect">
            <a:avLst/>
          </a:prstGeom>
          <a:solidFill>
            <a:srgbClr val="D9D9D9">
              <a:alpha val="50196"/>
            </a:srgb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139891" tIns="0" rIns="93260" bIns="0" numCol="1" rtlCol="0" anchor="ctr" anchorCtr="0" compatLnSpc="1">
            <a:prstTxWarp prst="textNoShape">
              <a:avLst/>
            </a:prstTxWarp>
          </a:bodyPr>
          <a:lstStyle/>
          <a:p>
            <a:pPr fontAlgn="base">
              <a:buSzPct val="90000"/>
            </a:pPr>
            <a:r>
              <a:rPr lang="en-US" sz="1632" dirty="0">
                <a:solidFill>
                  <a:schemeClr val="tx1"/>
                </a:solidFill>
              </a:rPr>
              <a:t>A process or system to assure the implementation of policy </a:t>
            </a:r>
          </a:p>
        </p:txBody>
      </p:sp>
      <p:sp>
        <p:nvSpPr>
          <p:cNvPr id="19" name="Rectangle 18"/>
          <p:cNvSpPr/>
          <p:nvPr/>
        </p:nvSpPr>
        <p:spPr bwMode="auto">
          <a:xfrm>
            <a:off x="6343415" y="4161619"/>
            <a:ext cx="5723657" cy="1025864"/>
          </a:xfrm>
          <a:prstGeom prst="rect">
            <a:avLst/>
          </a:prstGeom>
          <a:solidFill>
            <a:srgbClr val="D9D9D9">
              <a:alpha val="50196"/>
            </a:srgb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139891" tIns="0" rIns="93260" bIns="0" numCol="1" rtlCol="0" anchor="ctr" anchorCtr="0" compatLnSpc="1">
            <a:prstTxWarp prst="textNoShape">
              <a:avLst/>
            </a:prstTxWarp>
          </a:bodyPr>
          <a:lstStyle/>
          <a:p>
            <a:pPr fontAlgn="base">
              <a:buSzPct val="90000"/>
            </a:pPr>
            <a:r>
              <a:rPr lang="en-US" sz="1632" dirty="0">
                <a:solidFill>
                  <a:schemeClr val="tx1"/>
                </a:solidFill>
              </a:rPr>
              <a:t>System or procedural specific requirements that must be met</a:t>
            </a:r>
          </a:p>
        </p:txBody>
      </p:sp>
      <p:sp>
        <p:nvSpPr>
          <p:cNvPr id="20" name="Rectangle 19"/>
          <p:cNvSpPr/>
          <p:nvPr/>
        </p:nvSpPr>
        <p:spPr bwMode="auto">
          <a:xfrm>
            <a:off x="6343415" y="5449211"/>
            <a:ext cx="5723657" cy="1025864"/>
          </a:xfrm>
          <a:prstGeom prst="rect">
            <a:avLst/>
          </a:prstGeom>
          <a:solidFill>
            <a:srgbClr val="D9D9D9">
              <a:alpha val="50196"/>
            </a:srgb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139891" tIns="0" rIns="93260" bIns="0" numCol="1" rtlCol="0" anchor="ctr" anchorCtr="0" compatLnSpc="1">
            <a:prstTxWarp prst="textNoShape">
              <a:avLst/>
            </a:prstTxWarp>
          </a:bodyPr>
          <a:lstStyle/>
          <a:p>
            <a:pPr fontAlgn="base">
              <a:buSzPct val="90000"/>
            </a:pPr>
            <a:r>
              <a:rPr lang="en-US" sz="1632" dirty="0">
                <a:solidFill>
                  <a:schemeClr val="tx1"/>
                </a:solidFill>
              </a:rPr>
              <a:t>Step-by-step procedures</a:t>
            </a:r>
          </a:p>
        </p:txBody>
      </p:sp>
      <p:cxnSp>
        <p:nvCxnSpPr>
          <p:cNvPr id="41" name="Straight Connector 40"/>
          <p:cNvCxnSpPr/>
          <p:nvPr/>
        </p:nvCxnSpPr>
        <p:spPr>
          <a:xfrm>
            <a:off x="6343415" y="2874028"/>
            <a:ext cx="0" cy="1025864"/>
          </a:xfrm>
          <a:prstGeom prst="line">
            <a:avLst/>
          </a:prstGeom>
          <a:ln w="254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6343415" y="4161619"/>
            <a:ext cx="0" cy="1025864"/>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6343415" y="5449211"/>
            <a:ext cx="0" cy="1025864"/>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6343415" y="1586437"/>
            <a:ext cx="0" cy="1025864"/>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50" name="Group 49"/>
          <p:cNvGrpSpPr/>
          <p:nvPr/>
        </p:nvGrpSpPr>
        <p:grpSpPr>
          <a:xfrm>
            <a:off x="3064987" y="4669302"/>
            <a:ext cx="3278430" cy="230930"/>
            <a:chOff x="2252618" y="4258493"/>
            <a:chExt cx="2411457" cy="226423"/>
          </a:xfrm>
        </p:grpSpPr>
        <p:sp>
          <p:nvSpPr>
            <p:cNvPr id="51" name="Oval 50"/>
            <p:cNvSpPr/>
            <p:nvPr/>
          </p:nvSpPr>
          <p:spPr bwMode="auto">
            <a:xfrm>
              <a:off x="2252618" y="4258493"/>
              <a:ext cx="226423" cy="226423"/>
            </a:xfrm>
            <a:prstGeom prst="ellipse">
              <a:avLst/>
            </a:prstGeom>
            <a:solidFill>
              <a:schemeClr val="tx2">
                <a:lumMod val="40000"/>
                <a:lumOff val="60000"/>
              </a:schemeClr>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a:endParaRPr lang="en-US" sz="2244" dirty="0">
                <a:gradFill>
                  <a:gsLst>
                    <a:gs pos="0">
                      <a:srgbClr val="FFFFFF"/>
                    </a:gs>
                    <a:gs pos="100000">
                      <a:srgbClr val="FFFFFF"/>
                    </a:gs>
                  </a:gsLst>
                  <a:lin ang="5400000" scaled="0"/>
                </a:gradFill>
              </a:endParaRPr>
            </a:p>
          </p:txBody>
        </p:sp>
        <p:cxnSp>
          <p:nvCxnSpPr>
            <p:cNvPr id="52" name="Straight Connector 51"/>
            <p:cNvCxnSpPr/>
            <p:nvPr/>
          </p:nvCxnSpPr>
          <p:spPr>
            <a:xfrm flipV="1">
              <a:off x="2366682" y="4363852"/>
              <a:ext cx="2297393" cy="8613"/>
            </a:xfrm>
            <a:prstGeom prst="line">
              <a:avLst/>
            </a:prstGeom>
            <a:ln w="38100">
              <a:solidFill>
                <a:schemeClr val="bg1"/>
              </a:solidFill>
              <a:headEnd type="oval" w="med" len="med"/>
              <a:tailEnd type="oval" w="med" len="med"/>
            </a:ln>
            <a:effectLst>
              <a:outerShdw blurRad="38100" algn="ctr"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grpSp>
        <p:nvGrpSpPr>
          <p:cNvPr id="53" name="Group 52"/>
          <p:cNvGrpSpPr/>
          <p:nvPr/>
        </p:nvGrpSpPr>
        <p:grpSpPr>
          <a:xfrm>
            <a:off x="3064987" y="3104900"/>
            <a:ext cx="3278430" cy="230930"/>
            <a:chOff x="2252618" y="2991898"/>
            <a:chExt cx="2411457" cy="226423"/>
          </a:xfrm>
        </p:grpSpPr>
        <p:sp>
          <p:nvSpPr>
            <p:cNvPr id="54" name="Oval 53"/>
            <p:cNvSpPr/>
            <p:nvPr/>
          </p:nvSpPr>
          <p:spPr bwMode="auto">
            <a:xfrm>
              <a:off x="2252618" y="2991898"/>
              <a:ext cx="226423" cy="226423"/>
            </a:xfrm>
            <a:prstGeom prst="ellipse">
              <a:avLst/>
            </a:prstGeom>
            <a:solidFill>
              <a:schemeClr val="accent5">
                <a:lumMod val="60000"/>
                <a:lumOff val="40000"/>
              </a:schemeClr>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a:endParaRPr lang="en-US" sz="2244" dirty="0">
                <a:gradFill>
                  <a:gsLst>
                    <a:gs pos="0">
                      <a:srgbClr val="FFFFFF"/>
                    </a:gs>
                    <a:gs pos="100000">
                      <a:srgbClr val="FFFFFF"/>
                    </a:gs>
                  </a:gsLst>
                  <a:lin ang="5400000" scaled="0"/>
                </a:gradFill>
              </a:endParaRPr>
            </a:p>
          </p:txBody>
        </p:sp>
        <p:cxnSp>
          <p:nvCxnSpPr>
            <p:cNvPr id="55" name="Straight Connector 54"/>
            <p:cNvCxnSpPr/>
            <p:nvPr/>
          </p:nvCxnSpPr>
          <p:spPr>
            <a:xfrm flipV="1">
              <a:off x="2366682" y="3101393"/>
              <a:ext cx="2297393" cy="8613"/>
            </a:xfrm>
            <a:prstGeom prst="line">
              <a:avLst/>
            </a:prstGeom>
            <a:ln w="38100">
              <a:solidFill>
                <a:schemeClr val="bg1"/>
              </a:solidFill>
              <a:headEnd type="oval" w="med" len="med"/>
              <a:tailEnd type="oval" w="med" len="med"/>
            </a:ln>
            <a:effectLst>
              <a:outerShdw blurRad="38100" algn="ctr"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grpSp>
        <p:nvGrpSpPr>
          <p:cNvPr id="59" name="Group 58"/>
          <p:cNvGrpSpPr/>
          <p:nvPr/>
        </p:nvGrpSpPr>
        <p:grpSpPr>
          <a:xfrm>
            <a:off x="3064987" y="2085496"/>
            <a:ext cx="3278430" cy="230930"/>
            <a:chOff x="2252618" y="2991898"/>
            <a:chExt cx="2411457" cy="226423"/>
          </a:xfrm>
        </p:grpSpPr>
        <p:sp>
          <p:nvSpPr>
            <p:cNvPr id="60" name="Oval 59"/>
            <p:cNvSpPr/>
            <p:nvPr/>
          </p:nvSpPr>
          <p:spPr bwMode="auto">
            <a:xfrm>
              <a:off x="2252618" y="2991898"/>
              <a:ext cx="226423" cy="226423"/>
            </a:xfrm>
            <a:prstGeom prst="ellipse">
              <a:avLst/>
            </a:prstGeom>
            <a:solidFill>
              <a:schemeClr val="accent1">
                <a:lumMod val="20000"/>
                <a:lumOff val="80000"/>
              </a:schemeClr>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a:endParaRPr lang="en-US" sz="2244" dirty="0">
                <a:gradFill>
                  <a:gsLst>
                    <a:gs pos="0">
                      <a:srgbClr val="FFFFFF"/>
                    </a:gs>
                    <a:gs pos="100000">
                      <a:srgbClr val="FFFFFF"/>
                    </a:gs>
                  </a:gsLst>
                  <a:lin ang="5400000" scaled="0"/>
                </a:gradFill>
              </a:endParaRPr>
            </a:p>
          </p:txBody>
        </p:sp>
        <p:cxnSp>
          <p:nvCxnSpPr>
            <p:cNvPr id="61" name="Straight Connector 60"/>
            <p:cNvCxnSpPr/>
            <p:nvPr/>
          </p:nvCxnSpPr>
          <p:spPr>
            <a:xfrm flipV="1">
              <a:off x="2366682" y="3101393"/>
              <a:ext cx="2297393" cy="8613"/>
            </a:xfrm>
            <a:prstGeom prst="line">
              <a:avLst/>
            </a:prstGeom>
            <a:ln w="38100">
              <a:solidFill>
                <a:schemeClr val="bg1"/>
              </a:solidFill>
              <a:headEnd type="oval" w="med" len="med"/>
              <a:tailEnd type="oval" w="med" len="med"/>
            </a:ln>
            <a:effectLst>
              <a:outerShdw blurRad="38100" algn="ctr"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grpSp>
        <p:nvGrpSpPr>
          <p:cNvPr id="67" name="Group 66"/>
          <p:cNvGrpSpPr/>
          <p:nvPr/>
        </p:nvGrpSpPr>
        <p:grpSpPr>
          <a:xfrm>
            <a:off x="3064987" y="5900118"/>
            <a:ext cx="3278430" cy="230930"/>
            <a:chOff x="2252618" y="4258493"/>
            <a:chExt cx="2411457" cy="226423"/>
          </a:xfrm>
        </p:grpSpPr>
        <p:sp>
          <p:nvSpPr>
            <p:cNvPr id="68" name="Oval 67"/>
            <p:cNvSpPr/>
            <p:nvPr/>
          </p:nvSpPr>
          <p:spPr bwMode="auto">
            <a:xfrm>
              <a:off x="2252618" y="4258493"/>
              <a:ext cx="226423" cy="226423"/>
            </a:xfrm>
            <a:prstGeom prst="ellipse">
              <a:avLst/>
            </a:prstGeom>
            <a:solidFill>
              <a:schemeClr val="accent6">
                <a:lumMod val="60000"/>
                <a:lumOff val="40000"/>
              </a:schemeClr>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a:endParaRPr lang="en-US" sz="2244" dirty="0">
                <a:gradFill>
                  <a:gsLst>
                    <a:gs pos="0">
                      <a:srgbClr val="FFFFFF"/>
                    </a:gs>
                    <a:gs pos="100000">
                      <a:srgbClr val="FFFFFF"/>
                    </a:gs>
                  </a:gsLst>
                  <a:lin ang="5400000" scaled="0"/>
                </a:gradFill>
              </a:endParaRPr>
            </a:p>
          </p:txBody>
        </p:sp>
        <p:cxnSp>
          <p:nvCxnSpPr>
            <p:cNvPr id="69" name="Straight Connector 68"/>
            <p:cNvCxnSpPr/>
            <p:nvPr/>
          </p:nvCxnSpPr>
          <p:spPr>
            <a:xfrm flipV="1">
              <a:off x="2366682" y="4363852"/>
              <a:ext cx="2297393" cy="8613"/>
            </a:xfrm>
            <a:prstGeom prst="line">
              <a:avLst/>
            </a:prstGeom>
            <a:ln w="38100">
              <a:solidFill>
                <a:schemeClr val="bg1"/>
              </a:solidFill>
              <a:headEnd type="oval" w="med" len="med"/>
              <a:tailEnd type="oval" w="med" len="med"/>
            </a:ln>
            <a:effectLst>
              <a:outerShdw blurRad="38100" algn="ctr"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4289757"/>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Office 365 Compliance</a:t>
            </a:r>
          </a:p>
        </p:txBody>
      </p:sp>
      <p:sp>
        <p:nvSpPr>
          <p:cNvPr id="3" name="Slide Number Placeholder 2"/>
          <p:cNvSpPr>
            <a:spLocks noGrp="1"/>
          </p:cNvSpPr>
          <p:nvPr>
            <p:ph type="sldNum" sz="quarter" idx="4294967295"/>
          </p:nvPr>
        </p:nvSpPr>
        <p:spPr>
          <a:xfrm>
            <a:off x="2501" y="6704705"/>
            <a:ext cx="578020" cy="173244"/>
          </a:xfrm>
          <a:prstGeom prst="rect">
            <a:avLst/>
          </a:prstGeom>
        </p:spPr>
        <p:txBody>
          <a:bodyPr/>
          <a:lstStyle/>
          <a:p>
            <a:pPr defTabSz="932411"/>
            <a:fld id="{B60359E2-F1E6-40F3-81C3-5A646FA87138}" type="slidenum">
              <a:rPr lang="en-US" smtClean="0"/>
              <a:pPr defTabSz="932411"/>
              <a:t>26</a:t>
            </a:fld>
            <a:endParaRPr lang="en-US" dirty="0"/>
          </a:p>
        </p:txBody>
      </p:sp>
      <p:sp>
        <p:nvSpPr>
          <p:cNvPr id="11" name="Content Placeholder 18"/>
          <p:cNvSpPr txBox="1">
            <a:spLocks/>
          </p:cNvSpPr>
          <p:nvPr/>
        </p:nvSpPr>
        <p:spPr>
          <a:xfrm>
            <a:off x="382628" y="5458038"/>
            <a:ext cx="11685585" cy="1320735"/>
          </a:xfrm>
          <a:prstGeom prst="rect">
            <a:avLst/>
          </a:prstGeom>
          <a:solidFill>
            <a:srgbClr val="D9D9D9">
              <a:alpha val="50196"/>
            </a:srgb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130564" tIns="279781" rIns="130564" bIns="32640" numCol="1" rtlCol="0" anchor="t" anchorCtr="0" compatLnSpc="1">
            <a:prstTxWarp prst="textNoShape">
              <a:avLst/>
            </a:prstTxWarp>
          </a:bodyPr>
          <a:lstStyle>
            <a:defPPr>
              <a:defRPr lang="en-US"/>
            </a:defPPr>
            <a:lvl1pPr marL="225425" indent="-225425" defTabSz="1097418">
              <a:spcBef>
                <a:spcPct val="20000"/>
              </a:spcBef>
              <a:spcAft>
                <a:spcPts val="600"/>
              </a:spcAft>
              <a:buClr>
                <a:schemeClr val="tx1"/>
              </a:buClr>
              <a:buSzPct val="100000"/>
              <a:buFont typeface="Arial" pitchFamily="34" charset="0"/>
              <a:buChar char="•"/>
              <a:defRPr sz="1600">
                <a:solidFill>
                  <a:schemeClr val="tx1">
                    <a:alpha val="99000"/>
                  </a:schemeClr>
                </a:solidFill>
              </a:defRPr>
            </a:lvl1pPr>
            <a:lvl2pPr marL="463550" lvl="1" indent="-238125" defTabSz="1097418">
              <a:spcBef>
                <a:spcPts val="480"/>
              </a:spcBef>
              <a:spcAft>
                <a:spcPts val="600"/>
              </a:spcAft>
              <a:buClr>
                <a:schemeClr val="tx1"/>
              </a:buClr>
              <a:buSzPct val="100000"/>
              <a:buFont typeface="Arial" pitchFamily="34" charset="0"/>
              <a:buChar char="•"/>
              <a:defRPr sz="1600">
                <a:solidFill>
                  <a:schemeClr val="tx1">
                    <a:alpha val="99000"/>
                  </a:schemeClr>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238007" lvl="1" indent="-238007" defTabSz="932597">
              <a:spcBef>
                <a:spcPts val="0"/>
              </a:spcBef>
              <a:spcAft>
                <a:spcPts val="306"/>
              </a:spcAft>
              <a:buClr>
                <a:schemeClr val="accent6"/>
              </a:buClr>
            </a:pPr>
            <a:r>
              <a:rPr lang="en-US" sz="1428" kern="1600" dirty="0">
                <a:solidFill>
                  <a:schemeClr val="tx1">
                    <a:lumMod val="75000"/>
                    <a:lumOff val="25000"/>
                  </a:schemeClr>
                </a:solidFill>
                <a:latin typeface="Segoe UI" pitchFamily="34" charset="0"/>
                <a:cs typeface="Segoe UI" pitchFamily="34" charset="0"/>
              </a:rPr>
              <a:t>Address privacy, security and handling of Customer Data. </a:t>
            </a:r>
          </a:p>
          <a:p>
            <a:pPr marL="238007" lvl="1" indent="-238007" defTabSz="932597">
              <a:spcBef>
                <a:spcPts val="0"/>
              </a:spcBef>
              <a:spcAft>
                <a:spcPts val="306"/>
              </a:spcAft>
              <a:buClr>
                <a:schemeClr val="accent6"/>
              </a:buClr>
            </a:pPr>
            <a:r>
              <a:rPr lang="en-US" sz="1428" kern="1600" dirty="0">
                <a:solidFill>
                  <a:schemeClr val="tx1">
                    <a:lumMod val="75000"/>
                    <a:lumOff val="25000"/>
                  </a:schemeClr>
                </a:solidFill>
                <a:latin typeface="Segoe UI" pitchFamily="34" charset="0"/>
                <a:cs typeface="Segoe UI" pitchFamily="34" charset="0"/>
              </a:rPr>
              <a:t>Going above and beyond the EU Model Clauses to address additional requirements from individual EU member states</a:t>
            </a:r>
          </a:p>
          <a:p>
            <a:pPr marL="238007" lvl="1" indent="-238007" defTabSz="932597">
              <a:spcBef>
                <a:spcPts val="0"/>
              </a:spcBef>
              <a:spcAft>
                <a:spcPts val="306"/>
              </a:spcAft>
              <a:buClr>
                <a:schemeClr val="accent6"/>
              </a:buClr>
            </a:pPr>
            <a:r>
              <a:rPr lang="en-US" sz="1428" kern="1600" dirty="0">
                <a:solidFill>
                  <a:schemeClr val="tx1">
                    <a:lumMod val="75000"/>
                    <a:lumOff val="25000"/>
                  </a:schemeClr>
                </a:solidFill>
                <a:latin typeface="Segoe UI" pitchFamily="34" charset="0"/>
                <a:cs typeface="Segoe UI" pitchFamily="34" charset="0"/>
              </a:rPr>
              <a:t>Enables customers to comply with their local regulations.</a:t>
            </a:r>
          </a:p>
        </p:txBody>
      </p:sp>
      <p:sp>
        <p:nvSpPr>
          <p:cNvPr id="12" name="Content Placeholder 18"/>
          <p:cNvSpPr txBox="1">
            <a:spLocks/>
          </p:cNvSpPr>
          <p:nvPr/>
        </p:nvSpPr>
        <p:spPr>
          <a:xfrm>
            <a:off x="382628" y="3966539"/>
            <a:ext cx="11685585" cy="1014179"/>
          </a:xfrm>
          <a:prstGeom prst="rect">
            <a:avLst/>
          </a:prstGeom>
          <a:solidFill>
            <a:srgbClr val="D9D9D9">
              <a:alpha val="50196"/>
            </a:srgb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130564" tIns="279781" rIns="130564" bIns="32640" numCol="1" rtlCol="0" anchor="t" anchorCtr="0" compatLnSpc="1">
            <a:prstTxWarp prst="textNoShape">
              <a:avLst/>
            </a:prstTxWarp>
          </a:bodyPr>
          <a:lstStyle>
            <a:defPPr>
              <a:defRPr lang="en-US"/>
            </a:defPPr>
            <a:lvl1pPr marL="225425" indent="-225425" defTabSz="1097418">
              <a:spcBef>
                <a:spcPct val="20000"/>
              </a:spcBef>
              <a:spcAft>
                <a:spcPts val="600"/>
              </a:spcAft>
              <a:buClr>
                <a:schemeClr val="tx1"/>
              </a:buClr>
              <a:buSzPct val="100000"/>
              <a:buFont typeface="Arial" pitchFamily="34" charset="0"/>
              <a:buChar char="•"/>
              <a:defRPr sz="1600">
                <a:solidFill>
                  <a:schemeClr val="tx1">
                    <a:alpha val="99000"/>
                  </a:schemeClr>
                </a:solidFill>
              </a:defRPr>
            </a:lvl1pPr>
            <a:lvl2pPr marL="463550" lvl="1" indent="-238125" defTabSz="1097418">
              <a:spcBef>
                <a:spcPts val="480"/>
              </a:spcBef>
              <a:spcAft>
                <a:spcPts val="600"/>
              </a:spcAft>
              <a:buClr>
                <a:schemeClr val="tx1"/>
              </a:buClr>
              <a:buSzPct val="100000"/>
              <a:buFont typeface="Arial" pitchFamily="34" charset="0"/>
              <a:buChar char="•"/>
              <a:defRPr sz="1600">
                <a:solidFill>
                  <a:schemeClr val="tx1">
                    <a:alpha val="99000"/>
                  </a:schemeClr>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238007" lvl="1" indent="-238007" defTabSz="932597">
              <a:spcBef>
                <a:spcPts val="0"/>
              </a:spcBef>
              <a:spcAft>
                <a:spcPts val="306"/>
              </a:spcAft>
              <a:buClr>
                <a:schemeClr val="accent5"/>
              </a:buClr>
            </a:pPr>
            <a:r>
              <a:rPr lang="en-US" sz="1428" kern="1600" dirty="0">
                <a:solidFill>
                  <a:schemeClr val="tx1">
                    <a:lumMod val="75000"/>
                    <a:lumOff val="25000"/>
                  </a:schemeClr>
                </a:solidFill>
                <a:latin typeface="Segoe UI" pitchFamily="34" charset="0"/>
                <a:cs typeface="Segoe UI" pitchFamily="34" charset="0"/>
              </a:rPr>
              <a:t>Office 365 is the first major business productivity public cloud service provider willing to sign EU Model Clauses with all customers. </a:t>
            </a:r>
          </a:p>
          <a:p>
            <a:pPr marL="238007" lvl="1" indent="-238007" defTabSz="932597">
              <a:spcBef>
                <a:spcPts val="0"/>
              </a:spcBef>
              <a:spcAft>
                <a:spcPts val="306"/>
              </a:spcAft>
              <a:buClr>
                <a:schemeClr val="accent5"/>
              </a:buClr>
            </a:pPr>
            <a:r>
              <a:rPr lang="en-US" sz="1428" kern="1600" dirty="0">
                <a:solidFill>
                  <a:schemeClr val="tx1">
                    <a:lumMod val="75000"/>
                    <a:lumOff val="25000"/>
                  </a:schemeClr>
                </a:solidFill>
                <a:latin typeface="Segoe UI" pitchFamily="34" charset="0"/>
                <a:cs typeface="Segoe UI" pitchFamily="34" charset="0"/>
              </a:rPr>
              <a:t>EU Model Clauses a set of stringent European Union wide data protection requirements </a:t>
            </a:r>
          </a:p>
        </p:txBody>
      </p:sp>
      <p:sp>
        <p:nvSpPr>
          <p:cNvPr id="13" name="TextBox 12"/>
          <p:cNvSpPr txBox="1"/>
          <p:nvPr/>
        </p:nvSpPr>
        <p:spPr>
          <a:xfrm>
            <a:off x="382628" y="5084235"/>
            <a:ext cx="11685585" cy="559562"/>
          </a:xfrm>
          <a:prstGeom prst="roundRect">
            <a:avLst/>
          </a:prstGeom>
          <a:gradFill>
            <a:gsLst>
              <a:gs pos="0">
                <a:schemeClr val="accent6">
                  <a:lumMod val="60000"/>
                  <a:lumOff val="40000"/>
                </a:schemeClr>
              </a:gs>
              <a:gs pos="10000">
                <a:schemeClr val="accent6"/>
              </a:gs>
              <a:gs pos="70000">
                <a:schemeClr val="accent6">
                  <a:lumMod val="75000"/>
                </a:schemeClr>
              </a:gs>
            </a:gsLst>
            <a:lin ang="8100000" scaled="1"/>
          </a:gradFill>
          <a:ln w="25400" cap="flat" cmpd="sng" algn="ctr">
            <a:noFill/>
            <a:prstDash val="solid"/>
          </a:ln>
          <a:effectLst>
            <a:outerShdw blurRad="76200" algn="ctr" rotWithShape="0">
              <a:prstClr val="black">
                <a:alpha val="30000"/>
              </a:prstClr>
            </a:outerShdw>
          </a:effectLst>
        </p:spPr>
        <p:txBody>
          <a:bodyPr lIns="186521" tIns="93260" rIns="186521" bIns="93260" rtlCol="0" anchor="ctr"/>
          <a:lstStyle>
            <a:defPPr>
              <a:defRPr lang="en-US"/>
            </a:defPPr>
            <a:lvl1pPr algn="ctr">
              <a:defRPr>
                <a:solidFill>
                  <a:schemeClr val="bg1"/>
                </a:solidFill>
                <a:latin typeface="+mj-lt"/>
                <a:cs typeface="Segoe UI" pitchFamily="34" charset="0"/>
              </a:defRPr>
            </a:lvl1pPr>
          </a:lstStyle>
          <a:p>
            <a:pPr>
              <a:spcAft>
                <a:spcPts val="612"/>
              </a:spcAft>
            </a:pPr>
            <a:r>
              <a:rPr lang="en-US" sz="2448" dirty="0">
                <a:solidFill>
                  <a:schemeClr val="tx1"/>
                </a:solidFill>
              </a:rPr>
              <a:t>Data Processing Agreement</a:t>
            </a:r>
          </a:p>
        </p:txBody>
      </p:sp>
      <p:sp>
        <p:nvSpPr>
          <p:cNvPr id="14" name="TextBox 13"/>
          <p:cNvSpPr txBox="1"/>
          <p:nvPr/>
        </p:nvSpPr>
        <p:spPr>
          <a:xfrm>
            <a:off x="382628" y="3615328"/>
            <a:ext cx="11685585" cy="559562"/>
          </a:xfrm>
          <a:prstGeom prst="roundRect">
            <a:avLst/>
          </a:prstGeom>
          <a:gradFill>
            <a:gsLst>
              <a:gs pos="0">
                <a:schemeClr val="accent5">
                  <a:lumMod val="40000"/>
                  <a:lumOff val="60000"/>
                </a:schemeClr>
              </a:gs>
              <a:gs pos="10000">
                <a:schemeClr val="accent5"/>
              </a:gs>
              <a:gs pos="70000">
                <a:schemeClr val="accent5">
                  <a:lumMod val="75000"/>
                </a:schemeClr>
              </a:gs>
            </a:gsLst>
            <a:lin ang="8100000" scaled="1"/>
          </a:gradFill>
          <a:ln w="25400" cap="flat" cmpd="sng" algn="ctr">
            <a:noFill/>
            <a:prstDash val="solid"/>
          </a:ln>
          <a:effectLst>
            <a:outerShdw blurRad="76200" algn="ctr" rotWithShape="0">
              <a:prstClr val="black">
                <a:alpha val="30000"/>
              </a:prstClr>
            </a:outerShdw>
          </a:effectLst>
        </p:spPr>
        <p:txBody>
          <a:bodyPr lIns="186521" tIns="93260" rIns="186521" bIns="93260" rtlCol="0" anchor="ctr"/>
          <a:lstStyle>
            <a:defPPr>
              <a:defRPr lang="en-US"/>
            </a:defPPr>
            <a:lvl1pPr algn="ctr">
              <a:defRPr>
                <a:solidFill>
                  <a:schemeClr val="bg1"/>
                </a:solidFill>
                <a:latin typeface="+mj-lt"/>
                <a:cs typeface="Segoe UI" pitchFamily="34" charset="0"/>
              </a:defRPr>
            </a:lvl1pPr>
          </a:lstStyle>
          <a:p>
            <a:pPr>
              <a:spcAft>
                <a:spcPts val="612"/>
              </a:spcAft>
            </a:pPr>
            <a:r>
              <a:rPr lang="en-US" sz="2448" dirty="0">
                <a:solidFill>
                  <a:schemeClr val="tx1"/>
                </a:solidFill>
              </a:rPr>
              <a:t>EU Model Clauses</a:t>
            </a:r>
          </a:p>
        </p:txBody>
      </p:sp>
      <p:sp>
        <p:nvSpPr>
          <p:cNvPr id="15" name="Content Placeholder 18"/>
          <p:cNvSpPr txBox="1">
            <a:spLocks/>
          </p:cNvSpPr>
          <p:nvPr/>
        </p:nvSpPr>
        <p:spPr>
          <a:xfrm>
            <a:off x="382628" y="2498212"/>
            <a:ext cx="11685585" cy="1006738"/>
          </a:xfrm>
          <a:prstGeom prst="rect">
            <a:avLst/>
          </a:prstGeom>
          <a:solidFill>
            <a:srgbClr val="D9D9D9">
              <a:alpha val="50196"/>
            </a:srgb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130564" tIns="279781" rIns="130564" bIns="32640" numCol="1" rtlCol="0" anchor="t" anchorCtr="0" compatLnSpc="1">
            <a:prstTxWarp prst="textNoShape">
              <a:avLst/>
            </a:prstTxWarp>
          </a:bodyPr>
          <a:lstStyle>
            <a:defPPr>
              <a:defRPr lang="en-US"/>
            </a:defPPr>
            <a:lvl1pPr marL="225425" indent="-225425" defTabSz="1097418">
              <a:spcBef>
                <a:spcPct val="20000"/>
              </a:spcBef>
              <a:spcAft>
                <a:spcPts val="600"/>
              </a:spcAft>
              <a:buClr>
                <a:schemeClr val="tx1"/>
              </a:buClr>
              <a:buSzPct val="100000"/>
              <a:buFont typeface="Arial" pitchFamily="34" charset="0"/>
              <a:buChar char="•"/>
              <a:defRPr sz="1600">
                <a:solidFill>
                  <a:schemeClr val="tx1">
                    <a:alpha val="99000"/>
                  </a:schemeClr>
                </a:solidFill>
              </a:defRPr>
            </a:lvl1pPr>
            <a:lvl2pPr marL="463550" lvl="1" indent="-238125" defTabSz="1097418">
              <a:spcBef>
                <a:spcPts val="480"/>
              </a:spcBef>
              <a:spcAft>
                <a:spcPts val="600"/>
              </a:spcAft>
              <a:buClr>
                <a:schemeClr val="tx1"/>
              </a:buClr>
              <a:buSzPct val="100000"/>
              <a:buFont typeface="Arial" pitchFamily="34" charset="0"/>
              <a:buChar char="•"/>
              <a:defRPr sz="1600">
                <a:solidFill>
                  <a:schemeClr val="tx1">
                    <a:alpha val="99000"/>
                  </a:schemeClr>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238007" lvl="1" indent="-238007" defTabSz="932597">
              <a:spcBef>
                <a:spcPts val="0"/>
              </a:spcBef>
              <a:spcAft>
                <a:spcPts val="306"/>
              </a:spcAft>
              <a:buClr>
                <a:schemeClr val="accent1"/>
              </a:buClr>
            </a:pPr>
            <a:r>
              <a:rPr lang="en-US" sz="1428" kern="1600" dirty="0">
                <a:solidFill>
                  <a:schemeClr val="tx1">
                    <a:lumMod val="75000"/>
                    <a:lumOff val="25000"/>
                  </a:schemeClr>
                </a:solidFill>
                <a:latin typeface="Segoe UI" pitchFamily="34" charset="0"/>
                <a:cs typeface="Segoe UI" pitchFamily="34" charset="0"/>
              </a:rPr>
              <a:t>ISO27001 is one of the best security benchmarks available across the world. </a:t>
            </a:r>
          </a:p>
          <a:p>
            <a:pPr marL="238007" lvl="1" indent="-238007" defTabSz="932597">
              <a:spcBef>
                <a:spcPts val="0"/>
              </a:spcBef>
              <a:spcAft>
                <a:spcPts val="306"/>
              </a:spcAft>
              <a:buClr>
                <a:schemeClr val="accent1"/>
              </a:buClr>
            </a:pPr>
            <a:r>
              <a:rPr lang="en-US" sz="1428" kern="1600" dirty="0">
                <a:solidFill>
                  <a:schemeClr val="tx1">
                    <a:lumMod val="75000"/>
                    <a:lumOff val="25000"/>
                  </a:schemeClr>
                </a:solidFill>
                <a:latin typeface="Segoe UI" pitchFamily="34" charset="0"/>
                <a:cs typeface="Segoe UI" pitchFamily="34" charset="0"/>
              </a:rPr>
              <a:t>Office 365 first major business productivity public cloud service to implement rigorous ISO security controls on physical, logical, process and management</a:t>
            </a:r>
          </a:p>
        </p:txBody>
      </p:sp>
      <p:sp>
        <p:nvSpPr>
          <p:cNvPr id="16" name="TextBox 15"/>
          <p:cNvSpPr txBox="1"/>
          <p:nvPr/>
        </p:nvSpPr>
        <p:spPr>
          <a:xfrm>
            <a:off x="382628" y="2142798"/>
            <a:ext cx="11685585" cy="559562"/>
          </a:xfrm>
          <a:prstGeom prst="roundRect">
            <a:avLst/>
          </a:prstGeom>
          <a:gradFill>
            <a:gsLst>
              <a:gs pos="0">
                <a:schemeClr val="accent1">
                  <a:lumMod val="40000"/>
                  <a:lumOff val="60000"/>
                </a:schemeClr>
              </a:gs>
              <a:gs pos="10000">
                <a:schemeClr val="accent1">
                  <a:lumMod val="60000"/>
                  <a:lumOff val="40000"/>
                </a:schemeClr>
              </a:gs>
              <a:gs pos="70000">
                <a:schemeClr val="accent1"/>
              </a:gs>
            </a:gsLst>
            <a:lin ang="8100000" scaled="1"/>
          </a:gradFill>
          <a:ln w="25400" cap="flat" cmpd="sng" algn="ctr">
            <a:noFill/>
            <a:prstDash val="solid"/>
          </a:ln>
          <a:effectLst>
            <a:outerShdw blurRad="76200" algn="ctr" rotWithShape="0">
              <a:prstClr val="black">
                <a:alpha val="30000"/>
              </a:prstClr>
            </a:outerShdw>
          </a:effectLst>
        </p:spPr>
        <p:txBody>
          <a:bodyPr lIns="186521" tIns="93260" rIns="186521" bIns="93260" rtlCol="0" anchor="ctr"/>
          <a:lstStyle>
            <a:defPPr>
              <a:defRPr lang="en-US"/>
            </a:defPPr>
            <a:lvl1pPr algn="ctr">
              <a:defRPr>
                <a:solidFill>
                  <a:schemeClr val="bg1"/>
                </a:solidFill>
                <a:latin typeface="+mj-lt"/>
                <a:cs typeface="Segoe UI" pitchFamily="34" charset="0"/>
              </a:defRPr>
            </a:lvl1pPr>
          </a:lstStyle>
          <a:p>
            <a:pPr>
              <a:spcAft>
                <a:spcPts val="612"/>
              </a:spcAft>
            </a:pPr>
            <a:r>
              <a:rPr lang="en-US" sz="2448" dirty="0">
                <a:solidFill>
                  <a:schemeClr val="tx1"/>
                </a:solidFill>
              </a:rPr>
              <a:t>ISO27001</a:t>
            </a:r>
          </a:p>
        </p:txBody>
      </p:sp>
      <p:sp>
        <p:nvSpPr>
          <p:cNvPr id="17" name="Rectangle 16"/>
          <p:cNvSpPr/>
          <p:nvPr/>
        </p:nvSpPr>
        <p:spPr bwMode="auto">
          <a:xfrm>
            <a:off x="382628" y="1475003"/>
            <a:ext cx="11685585" cy="602306"/>
          </a:xfrm>
          <a:prstGeom prst="rect">
            <a:avLst/>
          </a:prstGeom>
          <a:noFill/>
          <a:ln w="6350">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0" rIns="0" bIns="0" numCol="1" rtlCol="0" anchor="t" anchorCtr="0" compatLnSpc="1">
            <a:prstTxWarp prst="textNoShape">
              <a:avLst/>
            </a:prstTxWarp>
            <a:noAutofit/>
          </a:bodyPr>
          <a:lstStyle/>
          <a:p>
            <a:pPr defTabSz="932559">
              <a:lnSpc>
                <a:spcPct val="90000"/>
              </a:lnSpc>
              <a:spcBef>
                <a:spcPct val="20000"/>
              </a:spcBef>
              <a:buSzPct val="90000"/>
            </a:pPr>
            <a:r>
              <a:rPr lang="en-US" sz="1836" dirty="0">
                <a:solidFill>
                  <a:schemeClr val="tx1">
                    <a:lumMod val="75000"/>
                    <a:lumOff val="25000"/>
                  </a:schemeClr>
                </a:solidFill>
                <a:latin typeface="+mj-lt"/>
              </a:rPr>
              <a:t>We are the first and only major cloud based productivity to offer the following:</a:t>
            </a:r>
          </a:p>
        </p:txBody>
      </p:sp>
    </p:spTree>
    <p:extLst>
      <p:ext uri="{BB962C8B-B14F-4D97-AF65-F5344CB8AC3E}">
        <p14:creationId xmlns:p14="http://schemas.microsoft.com/office/powerpoint/2010/main" val="2157792079"/>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Office 365 Compliance</a:t>
            </a:r>
          </a:p>
        </p:txBody>
      </p:sp>
      <p:sp>
        <p:nvSpPr>
          <p:cNvPr id="3" name="Slide Number Placeholder 2"/>
          <p:cNvSpPr>
            <a:spLocks noGrp="1"/>
          </p:cNvSpPr>
          <p:nvPr>
            <p:ph type="sldNum" sz="quarter" idx="4294967295"/>
          </p:nvPr>
        </p:nvSpPr>
        <p:spPr>
          <a:xfrm>
            <a:off x="2501" y="6704705"/>
            <a:ext cx="578020" cy="173244"/>
          </a:xfrm>
          <a:prstGeom prst="rect">
            <a:avLst/>
          </a:prstGeom>
        </p:spPr>
        <p:txBody>
          <a:bodyPr/>
          <a:lstStyle/>
          <a:p>
            <a:pPr defTabSz="932411"/>
            <a:fld id="{B60359E2-F1E6-40F3-81C3-5A646FA87138}" type="slidenum">
              <a:rPr lang="en-US" smtClean="0"/>
              <a:pPr defTabSz="932411"/>
              <a:t>27</a:t>
            </a:fld>
            <a:endParaRPr lang="en-US" dirty="0"/>
          </a:p>
        </p:txBody>
      </p:sp>
      <p:sp>
        <p:nvSpPr>
          <p:cNvPr id="12" name="Content Placeholder 18"/>
          <p:cNvSpPr txBox="1">
            <a:spLocks/>
          </p:cNvSpPr>
          <p:nvPr/>
        </p:nvSpPr>
        <p:spPr>
          <a:xfrm>
            <a:off x="382628" y="4495486"/>
            <a:ext cx="11685585" cy="1587315"/>
          </a:xfrm>
          <a:prstGeom prst="rect">
            <a:avLst/>
          </a:prstGeom>
          <a:solidFill>
            <a:srgbClr val="D9D9D9">
              <a:alpha val="50196"/>
            </a:srgb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130564" tIns="279781" rIns="130564" bIns="32640" numCol="1" rtlCol="0" anchor="t" anchorCtr="0" compatLnSpc="1">
            <a:prstTxWarp prst="textNoShape">
              <a:avLst/>
            </a:prstTxWarp>
          </a:bodyPr>
          <a:lstStyle>
            <a:defPPr>
              <a:defRPr lang="en-US"/>
            </a:defPPr>
            <a:lvl1pPr marL="225425" indent="-225425" defTabSz="1097418">
              <a:spcBef>
                <a:spcPct val="20000"/>
              </a:spcBef>
              <a:spcAft>
                <a:spcPts val="600"/>
              </a:spcAft>
              <a:buClr>
                <a:schemeClr val="tx1"/>
              </a:buClr>
              <a:buSzPct val="100000"/>
              <a:buFont typeface="Arial" pitchFamily="34" charset="0"/>
              <a:buChar char="•"/>
              <a:defRPr sz="1600">
                <a:solidFill>
                  <a:schemeClr val="tx1">
                    <a:alpha val="99000"/>
                  </a:schemeClr>
                </a:solidFill>
              </a:defRPr>
            </a:lvl1pPr>
            <a:lvl2pPr marL="463550" lvl="1" indent="-238125" defTabSz="1097418">
              <a:spcBef>
                <a:spcPts val="480"/>
              </a:spcBef>
              <a:spcAft>
                <a:spcPts val="600"/>
              </a:spcAft>
              <a:buClr>
                <a:schemeClr val="tx1"/>
              </a:buClr>
              <a:buSzPct val="100000"/>
              <a:buFont typeface="Arial" pitchFamily="34" charset="0"/>
              <a:buChar char="•"/>
              <a:defRPr sz="1600">
                <a:solidFill>
                  <a:schemeClr val="tx1">
                    <a:alpha val="99000"/>
                  </a:schemeClr>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238007" lvl="1" indent="-238007" defTabSz="932597">
              <a:spcBef>
                <a:spcPts val="0"/>
              </a:spcBef>
              <a:spcAft>
                <a:spcPts val="306"/>
              </a:spcAft>
              <a:buClr>
                <a:schemeClr val="accent5"/>
              </a:buClr>
            </a:pPr>
            <a:r>
              <a:rPr lang="en-US" sz="1428" kern="1600" dirty="0">
                <a:solidFill>
                  <a:schemeClr val="tx1">
                    <a:lumMod val="75000"/>
                    <a:lumOff val="25000"/>
                  </a:schemeClr>
                </a:solidFill>
                <a:latin typeface="Segoe UI" pitchFamily="34" charset="0"/>
                <a:cs typeface="Segoe UI" pitchFamily="34" charset="0"/>
              </a:rPr>
              <a:t>EU generally prohibits personal data from crossing borders into other countries except under circumstances in which the transfer has been legitimated by a recognized mechanism, such as the "Safe Harbor" certification </a:t>
            </a:r>
          </a:p>
          <a:p>
            <a:pPr marL="238007" lvl="1" indent="-238007" defTabSz="932597">
              <a:spcBef>
                <a:spcPts val="0"/>
              </a:spcBef>
              <a:spcAft>
                <a:spcPts val="306"/>
              </a:spcAft>
              <a:buClr>
                <a:schemeClr val="accent5"/>
              </a:buClr>
            </a:pPr>
            <a:endParaRPr lang="en-US" sz="1428" kern="1600" dirty="0">
              <a:solidFill>
                <a:schemeClr val="tx1">
                  <a:lumMod val="75000"/>
                  <a:lumOff val="25000"/>
                </a:schemeClr>
              </a:solidFill>
              <a:latin typeface="Segoe UI" pitchFamily="34" charset="0"/>
              <a:cs typeface="Segoe UI" pitchFamily="34" charset="0"/>
            </a:endParaRPr>
          </a:p>
          <a:p>
            <a:pPr marL="238007" lvl="1" indent="-238007" defTabSz="932597">
              <a:spcBef>
                <a:spcPts val="0"/>
              </a:spcBef>
              <a:spcAft>
                <a:spcPts val="306"/>
              </a:spcAft>
              <a:buClr>
                <a:schemeClr val="accent5"/>
              </a:buClr>
            </a:pPr>
            <a:r>
              <a:rPr lang="en-US" sz="1428" kern="1600" dirty="0">
                <a:solidFill>
                  <a:schemeClr val="tx1">
                    <a:lumMod val="75000"/>
                    <a:lumOff val="25000"/>
                  </a:schemeClr>
                </a:solidFill>
                <a:latin typeface="Segoe UI" pitchFamily="34" charset="0"/>
                <a:cs typeface="Segoe UI" pitchFamily="34" charset="0"/>
              </a:rPr>
              <a:t>Microsoft was first certified under the Safe Harbor program in 2001, and we recertify compliance with the Safe Harbor Principles every twelve months</a:t>
            </a:r>
          </a:p>
          <a:p>
            <a:pPr marL="238007" lvl="1" indent="-238007" defTabSz="932597">
              <a:spcBef>
                <a:spcPts val="0"/>
              </a:spcBef>
              <a:spcAft>
                <a:spcPts val="306"/>
              </a:spcAft>
              <a:buClr>
                <a:schemeClr val="accent5"/>
              </a:buClr>
            </a:pPr>
            <a:endParaRPr lang="en-US" sz="1428" kern="1600" dirty="0">
              <a:solidFill>
                <a:schemeClr val="tx1">
                  <a:lumMod val="75000"/>
                  <a:lumOff val="25000"/>
                </a:schemeClr>
              </a:solidFill>
              <a:latin typeface="Segoe UI" pitchFamily="34" charset="0"/>
              <a:cs typeface="Segoe UI" pitchFamily="34" charset="0"/>
            </a:endParaRPr>
          </a:p>
        </p:txBody>
      </p:sp>
      <p:sp>
        <p:nvSpPr>
          <p:cNvPr id="14" name="TextBox 13"/>
          <p:cNvSpPr txBox="1"/>
          <p:nvPr/>
        </p:nvSpPr>
        <p:spPr>
          <a:xfrm>
            <a:off x="382628" y="4144276"/>
            <a:ext cx="11685585" cy="559562"/>
          </a:xfrm>
          <a:prstGeom prst="roundRect">
            <a:avLst/>
          </a:prstGeom>
          <a:solidFill>
            <a:srgbClr val="7030A0"/>
          </a:solidFill>
          <a:ln w="25400" cap="flat" cmpd="sng" algn="ctr">
            <a:noFill/>
            <a:prstDash val="solid"/>
          </a:ln>
          <a:effectLst>
            <a:outerShdw blurRad="76200" algn="ctr" rotWithShape="0">
              <a:prstClr val="black">
                <a:alpha val="30000"/>
              </a:prstClr>
            </a:outerShdw>
          </a:effectLst>
        </p:spPr>
        <p:txBody>
          <a:bodyPr lIns="186521" tIns="93260" rIns="186521" bIns="93260" rtlCol="0" anchor="ctr"/>
          <a:lstStyle>
            <a:defPPr>
              <a:defRPr lang="en-US"/>
            </a:defPPr>
            <a:lvl1pPr algn="ctr">
              <a:defRPr>
                <a:solidFill>
                  <a:schemeClr val="bg1"/>
                </a:solidFill>
                <a:latin typeface="+mj-lt"/>
                <a:cs typeface="Segoe UI" pitchFamily="34" charset="0"/>
              </a:defRPr>
            </a:lvl1pPr>
          </a:lstStyle>
          <a:p>
            <a:pPr>
              <a:spcAft>
                <a:spcPts val="612"/>
              </a:spcAft>
            </a:pPr>
            <a:r>
              <a:rPr lang="en-US" sz="2448" dirty="0">
                <a:solidFill>
                  <a:schemeClr val="tx1"/>
                </a:solidFill>
              </a:rPr>
              <a:t>EU Safe Harbor</a:t>
            </a:r>
          </a:p>
        </p:txBody>
      </p:sp>
      <p:sp>
        <p:nvSpPr>
          <p:cNvPr id="15" name="Content Placeholder 18"/>
          <p:cNvSpPr txBox="1">
            <a:spLocks/>
          </p:cNvSpPr>
          <p:nvPr/>
        </p:nvSpPr>
        <p:spPr>
          <a:xfrm>
            <a:off x="382628" y="2498212"/>
            <a:ext cx="11685585" cy="1538429"/>
          </a:xfrm>
          <a:prstGeom prst="rect">
            <a:avLst/>
          </a:prstGeom>
          <a:solidFill>
            <a:srgbClr val="D9D9D9">
              <a:alpha val="50196"/>
            </a:srgb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130564" tIns="279781" rIns="130564" bIns="32640" numCol="1" rtlCol="0" anchor="t" anchorCtr="0" compatLnSpc="1">
            <a:prstTxWarp prst="textNoShape">
              <a:avLst/>
            </a:prstTxWarp>
          </a:bodyPr>
          <a:lstStyle>
            <a:defPPr>
              <a:defRPr lang="en-US"/>
            </a:defPPr>
            <a:lvl1pPr marL="225425" indent="-225425" defTabSz="1097418">
              <a:spcBef>
                <a:spcPct val="20000"/>
              </a:spcBef>
              <a:spcAft>
                <a:spcPts val="600"/>
              </a:spcAft>
              <a:buClr>
                <a:schemeClr val="tx1"/>
              </a:buClr>
              <a:buSzPct val="100000"/>
              <a:buFont typeface="Arial" pitchFamily="34" charset="0"/>
              <a:buChar char="•"/>
              <a:defRPr sz="1600">
                <a:solidFill>
                  <a:schemeClr val="tx1">
                    <a:alpha val="99000"/>
                  </a:schemeClr>
                </a:solidFill>
              </a:defRPr>
            </a:lvl1pPr>
            <a:lvl2pPr marL="463550" lvl="1" indent="-238125" defTabSz="1097418">
              <a:spcBef>
                <a:spcPts val="480"/>
              </a:spcBef>
              <a:spcAft>
                <a:spcPts val="600"/>
              </a:spcAft>
              <a:buClr>
                <a:schemeClr val="tx1"/>
              </a:buClr>
              <a:buSzPct val="100000"/>
              <a:buFont typeface="Arial" pitchFamily="34" charset="0"/>
              <a:buChar char="•"/>
              <a:defRPr sz="1600">
                <a:solidFill>
                  <a:schemeClr val="tx1">
                    <a:alpha val="99000"/>
                  </a:schemeClr>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238007" lvl="1" indent="-238007" defTabSz="932597">
              <a:spcBef>
                <a:spcPts val="0"/>
              </a:spcBef>
              <a:spcAft>
                <a:spcPts val="306"/>
              </a:spcAft>
              <a:buClr>
                <a:schemeClr val="accent1"/>
              </a:buClr>
            </a:pPr>
            <a:r>
              <a:rPr lang="en-US" sz="1428" kern="1600" dirty="0">
                <a:solidFill>
                  <a:schemeClr val="tx1">
                    <a:lumMod val="75000"/>
                    <a:lumOff val="25000"/>
                  </a:schemeClr>
                </a:solidFill>
                <a:latin typeface="Segoe UI" pitchFamily="34" charset="0"/>
                <a:cs typeface="Segoe UI" pitchFamily="34" charset="0"/>
              </a:rPr>
              <a:t>HIPAA is a U.S. law that requires HIPAA covered entities to meet certain privacy and security standards with respect to individually identifiable health information</a:t>
            </a:r>
          </a:p>
          <a:p>
            <a:pPr marL="238007" lvl="1" indent="-238007" defTabSz="932597">
              <a:spcBef>
                <a:spcPts val="0"/>
              </a:spcBef>
              <a:spcAft>
                <a:spcPts val="306"/>
              </a:spcAft>
              <a:buClr>
                <a:schemeClr val="accent1"/>
              </a:buClr>
            </a:pPr>
            <a:endParaRPr lang="en-US" sz="1428" kern="1600" dirty="0">
              <a:solidFill>
                <a:schemeClr val="tx1">
                  <a:lumMod val="75000"/>
                  <a:lumOff val="25000"/>
                </a:schemeClr>
              </a:solidFill>
              <a:latin typeface="Segoe UI" pitchFamily="34" charset="0"/>
              <a:cs typeface="Segoe UI" pitchFamily="34" charset="0"/>
            </a:endParaRPr>
          </a:p>
          <a:p>
            <a:pPr marL="238007" lvl="1" indent="-238007" defTabSz="932597">
              <a:spcBef>
                <a:spcPts val="0"/>
              </a:spcBef>
              <a:spcAft>
                <a:spcPts val="306"/>
              </a:spcAft>
              <a:buClr>
                <a:schemeClr val="accent1"/>
              </a:buClr>
            </a:pPr>
            <a:r>
              <a:rPr lang="en-US" sz="1428" kern="1600" dirty="0">
                <a:solidFill>
                  <a:schemeClr val="tx1">
                    <a:lumMod val="75000"/>
                    <a:lumOff val="25000"/>
                  </a:schemeClr>
                </a:solidFill>
                <a:latin typeface="Segoe UI" pitchFamily="34" charset="0"/>
                <a:cs typeface="Segoe UI" pitchFamily="34" charset="0"/>
              </a:rPr>
              <a:t>Microsoft is offering to sign the Business Associate Agreement (BAA) for any Microsoft Enterprise Agreement customer. The BAA helps enables our customers to comply with HIPAA concerning protected health information. </a:t>
            </a:r>
          </a:p>
        </p:txBody>
      </p:sp>
      <p:sp>
        <p:nvSpPr>
          <p:cNvPr id="16" name="TextBox 15"/>
          <p:cNvSpPr txBox="1"/>
          <p:nvPr/>
        </p:nvSpPr>
        <p:spPr>
          <a:xfrm>
            <a:off x="382628" y="2142798"/>
            <a:ext cx="11685585" cy="559562"/>
          </a:xfrm>
          <a:prstGeom prst="roundRect">
            <a:avLst/>
          </a:prstGeom>
          <a:solidFill>
            <a:srgbClr val="00B0F0"/>
          </a:solidFill>
          <a:ln w="25400" cap="flat" cmpd="sng" algn="ctr">
            <a:noFill/>
            <a:prstDash val="solid"/>
          </a:ln>
          <a:effectLst>
            <a:outerShdw blurRad="76200" algn="ctr" rotWithShape="0">
              <a:prstClr val="black">
                <a:alpha val="30000"/>
              </a:prstClr>
            </a:outerShdw>
          </a:effectLst>
        </p:spPr>
        <p:txBody>
          <a:bodyPr lIns="186521" tIns="93260" rIns="186521" bIns="93260" rtlCol="0" anchor="ctr"/>
          <a:lstStyle>
            <a:defPPr>
              <a:defRPr lang="en-US"/>
            </a:defPPr>
            <a:lvl1pPr algn="ctr">
              <a:defRPr>
                <a:solidFill>
                  <a:schemeClr val="bg1"/>
                </a:solidFill>
                <a:latin typeface="+mj-lt"/>
                <a:cs typeface="Segoe UI" pitchFamily="34" charset="0"/>
              </a:defRPr>
            </a:lvl1pPr>
          </a:lstStyle>
          <a:p>
            <a:pPr>
              <a:spcAft>
                <a:spcPts val="612"/>
              </a:spcAft>
            </a:pPr>
            <a:r>
              <a:rPr lang="en-US" sz="2448" dirty="0">
                <a:solidFill>
                  <a:schemeClr val="tx1"/>
                </a:solidFill>
              </a:rPr>
              <a:t>US Health Insurance Portability and Accountability </a:t>
            </a:r>
            <a:r>
              <a:rPr lang="en-US" sz="2448" dirty="0" smtClean="0">
                <a:solidFill>
                  <a:schemeClr val="tx1"/>
                </a:solidFill>
              </a:rPr>
              <a:t>Act (HIPPA) </a:t>
            </a:r>
            <a:endParaRPr lang="en-US" sz="2448" dirty="0">
              <a:solidFill>
                <a:schemeClr val="tx1"/>
              </a:solidFill>
            </a:endParaRPr>
          </a:p>
        </p:txBody>
      </p:sp>
      <p:sp>
        <p:nvSpPr>
          <p:cNvPr id="17" name="Rectangle 16"/>
          <p:cNvSpPr/>
          <p:nvPr/>
        </p:nvSpPr>
        <p:spPr bwMode="auto">
          <a:xfrm>
            <a:off x="382628" y="1475003"/>
            <a:ext cx="11685585" cy="602306"/>
          </a:xfrm>
          <a:prstGeom prst="rect">
            <a:avLst/>
          </a:prstGeom>
          <a:noFill/>
          <a:ln w="6350">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0" rIns="0" bIns="0" numCol="1" rtlCol="0" anchor="t" anchorCtr="0" compatLnSpc="1">
            <a:prstTxWarp prst="textNoShape">
              <a:avLst/>
            </a:prstTxWarp>
            <a:noAutofit/>
          </a:bodyPr>
          <a:lstStyle/>
          <a:p>
            <a:pPr defTabSz="932559">
              <a:lnSpc>
                <a:spcPct val="90000"/>
              </a:lnSpc>
              <a:spcBef>
                <a:spcPct val="20000"/>
              </a:spcBef>
              <a:buSzPct val="90000"/>
            </a:pPr>
            <a:r>
              <a:rPr lang="en-US" sz="2040" dirty="0">
                <a:solidFill>
                  <a:schemeClr val="tx1">
                    <a:lumMod val="75000"/>
                    <a:lumOff val="25000"/>
                  </a:schemeClr>
                </a:solidFill>
                <a:latin typeface="+mj-lt"/>
              </a:rPr>
              <a:t>Comply with additional industry leading standards</a:t>
            </a:r>
          </a:p>
        </p:txBody>
      </p:sp>
    </p:spTree>
    <p:extLst>
      <p:ext uri="{BB962C8B-B14F-4D97-AF65-F5344CB8AC3E}">
        <p14:creationId xmlns:p14="http://schemas.microsoft.com/office/powerpoint/2010/main" val="2308413074"/>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bwMode="auto">
          <a:xfrm>
            <a:off x="388287" y="1902446"/>
            <a:ext cx="11658553" cy="3691555"/>
          </a:xfrm>
          <a:prstGeom prst="roundRect">
            <a:avLst>
              <a:gd name="adj" fmla="val 2036"/>
            </a:avLst>
          </a:prstGeom>
          <a:noFill/>
          <a:ln>
            <a:noFill/>
            <a:headEnd type="none" w="med" len="med"/>
            <a:tailEnd type="none" w="med" len="med"/>
          </a:ln>
          <a:effectLst>
            <a:outerShdw blurRad="76200" algn="ctr" rotWithShape="0">
              <a:prstClr val="black">
                <a:alpha val="30000"/>
              </a:prstClr>
            </a:outerShdw>
          </a:effectLst>
        </p:spPr>
        <p:style>
          <a:lnRef idx="1">
            <a:schemeClr val="accent4"/>
          </a:lnRef>
          <a:fillRef idx="3">
            <a:schemeClr val="accent4"/>
          </a:fillRef>
          <a:effectRef idx="2">
            <a:schemeClr val="accent4"/>
          </a:effectRef>
          <a:fontRef idx="minor">
            <a:schemeClr val="lt1"/>
          </a:fontRef>
        </p:style>
        <p:txBody>
          <a:bodyPr vert="horz" wrap="square" lIns="77687" tIns="77690" rIns="77687" bIns="38844" numCol="1" rtlCol="0" anchor="t" anchorCtr="0" compatLnSpc="1">
            <a:prstTxWarp prst="textNoShape">
              <a:avLst/>
            </a:prstTxWarp>
          </a:bodyPr>
          <a:lstStyle/>
          <a:p>
            <a:pPr marL="141624" indent="-141624" defTabSz="776652">
              <a:spcAft>
                <a:spcPts val="255"/>
              </a:spcAft>
              <a:buFont typeface="Arial" pitchFamily="34" charset="0"/>
              <a:buChar char="•"/>
            </a:pPr>
            <a:endParaRPr lang="en-US" sz="918" dirty="0">
              <a:solidFill>
                <a:prstClr val="black">
                  <a:lumMod val="95000"/>
                  <a:lumOff val="5000"/>
                </a:prstClr>
              </a:solidFill>
            </a:endParaRPr>
          </a:p>
        </p:txBody>
      </p:sp>
      <p:sp>
        <p:nvSpPr>
          <p:cNvPr id="4" name="Title 1"/>
          <p:cNvSpPr>
            <a:spLocks noGrp="1"/>
          </p:cNvSpPr>
          <p:nvPr>
            <p:ph type="title"/>
          </p:nvPr>
        </p:nvSpPr>
        <p:spPr>
          <a:xfrm>
            <a:off x="388288" y="249346"/>
            <a:ext cx="11625159" cy="823996"/>
          </a:xfrm>
        </p:spPr>
        <p:txBody>
          <a:bodyPr/>
          <a:lstStyle/>
          <a:p>
            <a:r>
              <a:rPr lang="en-US" dirty="0" smtClean="0"/>
              <a:t>Compliance Update</a:t>
            </a:r>
            <a:br>
              <a:rPr lang="en-US" dirty="0" smtClean="0"/>
            </a:br>
            <a:r>
              <a:rPr lang="en-US" sz="2652" dirty="0">
                <a:solidFill>
                  <a:srgbClr val="FE6A00">
                    <a:alpha val="99000"/>
                  </a:srgbClr>
                </a:solidFill>
              </a:rPr>
              <a:t>Compliance with Key Standards</a:t>
            </a:r>
          </a:p>
        </p:txBody>
      </p:sp>
      <p:sp>
        <p:nvSpPr>
          <p:cNvPr id="5" name="Rounded Rectangle 4"/>
          <p:cNvSpPr/>
          <p:nvPr/>
        </p:nvSpPr>
        <p:spPr bwMode="auto">
          <a:xfrm>
            <a:off x="388286" y="1511141"/>
            <a:ext cx="2874778" cy="349726"/>
          </a:xfrm>
          <a:prstGeom prst="roundRect">
            <a:avLst/>
          </a:prstGeom>
          <a:solidFill>
            <a:schemeClr val="accent6">
              <a:lumMod val="50000"/>
            </a:schemeClr>
          </a:solidFill>
          <a:ln w="25400" cap="flat" cmpd="sng" algn="ctr">
            <a:noFill/>
            <a:prstDash val="solid"/>
          </a:ln>
          <a:effectLst>
            <a:outerShdw blurRad="76200" algn="ctr" rotWithShape="0">
              <a:prstClr val="black">
                <a:alpha val="30000"/>
              </a:prstClr>
            </a:outerShdw>
          </a:effectLst>
        </p:spPr>
        <p:txBody>
          <a:bodyPr lIns="0" tIns="0" rIns="0" bIns="0" rtlCol="0" anchor="ctr"/>
          <a:lstStyle/>
          <a:p>
            <a:pPr algn="ctr" defTabSz="776869"/>
            <a:r>
              <a:rPr lang="en-US" sz="1224" kern="0" dirty="0">
                <a:ln>
                  <a:solidFill>
                    <a:prstClr val="white">
                      <a:alpha val="0"/>
                    </a:prstClr>
                  </a:solidFill>
                </a:ln>
                <a:solidFill>
                  <a:prstClr val="white"/>
                </a:solidFill>
              </a:rPr>
              <a:t>Certification</a:t>
            </a:r>
          </a:p>
        </p:txBody>
      </p:sp>
      <p:sp>
        <p:nvSpPr>
          <p:cNvPr id="6" name="Rounded Rectangle 5"/>
          <p:cNvSpPr/>
          <p:nvPr/>
        </p:nvSpPr>
        <p:spPr bwMode="auto">
          <a:xfrm>
            <a:off x="3315546" y="1511141"/>
            <a:ext cx="2874778" cy="349726"/>
          </a:xfrm>
          <a:prstGeom prst="roundRect">
            <a:avLst/>
          </a:prstGeom>
          <a:solidFill>
            <a:schemeClr val="accent6">
              <a:lumMod val="50000"/>
            </a:schemeClr>
          </a:solidFill>
          <a:ln w="25400" cap="flat" cmpd="sng" algn="ctr">
            <a:noFill/>
            <a:prstDash val="solid"/>
          </a:ln>
          <a:effectLst>
            <a:outerShdw blurRad="76200" algn="ctr" rotWithShape="0">
              <a:prstClr val="black">
                <a:alpha val="30000"/>
              </a:prstClr>
            </a:outerShdw>
          </a:effectLst>
        </p:spPr>
        <p:txBody>
          <a:bodyPr lIns="0" tIns="0" rIns="0" bIns="0" rtlCol="0" anchor="ctr"/>
          <a:lstStyle/>
          <a:p>
            <a:pPr algn="ctr" defTabSz="776869"/>
            <a:r>
              <a:rPr lang="en-US" sz="1224" kern="0" dirty="0">
                <a:ln>
                  <a:solidFill>
                    <a:prstClr val="white">
                      <a:alpha val="0"/>
                    </a:prstClr>
                  </a:solidFill>
                </a:ln>
                <a:solidFill>
                  <a:prstClr val="white"/>
                </a:solidFill>
              </a:rPr>
              <a:t>Audience</a:t>
            </a:r>
          </a:p>
        </p:txBody>
      </p:sp>
      <p:sp>
        <p:nvSpPr>
          <p:cNvPr id="8" name="Rounded Rectangle 7"/>
          <p:cNvSpPr/>
          <p:nvPr/>
        </p:nvSpPr>
        <p:spPr bwMode="auto">
          <a:xfrm>
            <a:off x="6187400" y="1511141"/>
            <a:ext cx="3732410" cy="349726"/>
          </a:xfrm>
          <a:prstGeom prst="roundRect">
            <a:avLst/>
          </a:prstGeom>
          <a:solidFill>
            <a:schemeClr val="accent6">
              <a:lumMod val="50000"/>
            </a:schemeClr>
          </a:solidFill>
          <a:ln w="25400" cap="flat" cmpd="sng" algn="ctr">
            <a:noFill/>
            <a:prstDash val="solid"/>
          </a:ln>
          <a:effectLst>
            <a:outerShdw blurRad="76200" algn="ctr" rotWithShape="0">
              <a:prstClr val="black">
                <a:alpha val="30000"/>
              </a:prstClr>
            </a:outerShdw>
          </a:effectLst>
        </p:spPr>
        <p:txBody>
          <a:bodyPr lIns="0" tIns="0" rIns="0" bIns="0" rtlCol="0" anchor="ctr"/>
          <a:lstStyle/>
          <a:p>
            <a:pPr algn="ctr" defTabSz="776869"/>
            <a:r>
              <a:rPr lang="en-US" sz="1224" kern="0" dirty="0">
                <a:ln>
                  <a:solidFill>
                    <a:prstClr val="white">
                      <a:alpha val="0"/>
                    </a:prstClr>
                  </a:solidFill>
                </a:ln>
                <a:solidFill>
                  <a:prstClr val="white"/>
                </a:solidFill>
              </a:rPr>
              <a:t>Office 365</a:t>
            </a:r>
          </a:p>
        </p:txBody>
      </p:sp>
      <p:graphicFrame>
        <p:nvGraphicFramePr>
          <p:cNvPr id="10" name="Table 9"/>
          <p:cNvGraphicFramePr>
            <a:graphicFrameLocks noGrp="1"/>
          </p:cNvGraphicFramePr>
          <p:nvPr>
            <p:extLst>
              <p:ext uri="{D42A27DB-BD31-4B8C-83A1-F6EECF244321}">
                <p14:modId xmlns:p14="http://schemas.microsoft.com/office/powerpoint/2010/main" val="3357927566"/>
              </p:ext>
            </p:extLst>
          </p:nvPr>
        </p:nvGraphicFramePr>
        <p:xfrm>
          <a:off x="388287" y="1937689"/>
          <a:ext cx="9607539" cy="4103457"/>
        </p:xfrm>
        <a:graphic>
          <a:graphicData uri="http://schemas.openxmlformats.org/drawingml/2006/table">
            <a:tbl>
              <a:tblPr firstRow="1" bandRow="1">
                <a:tableStyleId>{3B4B98B0-60AC-42C2-AFA5-B58CD77FA1E5}</a:tableStyleId>
              </a:tblPr>
              <a:tblGrid>
                <a:gridCol w="2914139"/>
                <a:gridCol w="2915812"/>
                <a:gridCol w="3777588"/>
              </a:tblGrid>
              <a:tr h="300506">
                <a:tc>
                  <a:txBody>
                    <a:bodyPr/>
                    <a:lstStyle/>
                    <a:p>
                      <a:r>
                        <a:rPr lang="en-US" sz="1300" b="0" dirty="0" smtClean="0"/>
                        <a:t>ISO 27001</a:t>
                      </a:r>
                      <a:endParaRPr lang="en-US" sz="1300" b="0" dirty="0"/>
                    </a:p>
                  </a:txBody>
                  <a:tcPr marL="124314" marR="124314" marT="46630" marB="46630">
                    <a:lnL>
                      <a:noFill/>
                    </a:lnL>
                    <a:lnR w="12700" cap="flat" cmpd="sng" algn="ctr">
                      <a:solidFill>
                        <a:schemeClr val="bg2"/>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r>
                        <a:rPr lang="en-US" sz="1300" b="0" dirty="0" smtClean="0"/>
                        <a:t>All customers</a:t>
                      </a:r>
                      <a:endParaRPr lang="en-US" sz="1300" b="0" dirty="0"/>
                    </a:p>
                  </a:txBody>
                  <a:tcPr marL="124314" marR="124314" marT="46630" marB="4663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300" b="0" dirty="0" smtClean="0"/>
                        <a:t>Available Now</a:t>
                      </a:r>
                      <a:endParaRPr lang="en-US" sz="1300" b="0" dirty="0"/>
                    </a:p>
                  </a:txBody>
                  <a:tcPr marL="124314" marR="124314" marT="46630" marB="46630">
                    <a:lnL w="12700" cap="flat" cmpd="sng" algn="ctr">
                      <a:solidFill>
                        <a:schemeClr val="bg2"/>
                      </a:solidFill>
                      <a:prstDash val="solid"/>
                      <a:round/>
                      <a:headEnd type="none" w="med" len="med"/>
                      <a:tailEnd type="none" w="med" len="med"/>
                    </a:lnL>
                    <a:lnR>
                      <a:noFill/>
                    </a:lnR>
                    <a:lnT w="12700" cmpd="sng">
                      <a:noFill/>
                    </a:lnT>
                    <a:lnB w="12700" cmpd="sng">
                      <a:noFill/>
                    </a:lnB>
                    <a:lnTlToBr w="12700" cmpd="sng">
                      <a:noFill/>
                      <a:prstDash val="solid"/>
                    </a:lnTlToBr>
                    <a:lnBlToTr w="12700" cmpd="sng">
                      <a:noFill/>
                      <a:prstDash val="solid"/>
                    </a:lnBlToTr>
                    <a:noFill/>
                  </a:tcPr>
                </a:tc>
              </a:tr>
              <a:tr h="300506">
                <a:tc>
                  <a:txBody>
                    <a:bodyPr/>
                    <a:lstStyle/>
                    <a:p>
                      <a:r>
                        <a:rPr lang="en-US" sz="1300" b="0" dirty="0" smtClean="0"/>
                        <a:t>EU Safe Harbor</a:t>
                      </a:r>
                      <a:endParaRPr lang="en-US" sz="1300" b="0" dirty="0"/>
                    </a:p>
                  </a:txBody>
                  <a:tcPr marL="124314" marR="124314" marT="46630" marB="46630">
                    <a:lnL>
                      <a:noFill/>
                    </a:lnL>
                    <a:lnR w="12700" cap="flat" cmpd="sng" algn="ctr">
                      <a:solidFill>
                        <a:schemeClr val="bg2"/>
                      </a:solidFill>
                      <a:prstDash val="solid"/>
                      <a:round/>
                      <a:headEnd type="none" w="med" len="med"/>
                      <a:tailEnd type="none" w="med" len="med"/>
                    </a:lnR>
                    <a:lnT w="12700" cmpd="sng">
                      <a:noFill/>
                    </a:lnT>
                    <a:lnB>
                      <a:noFill/>
                    </a:lnB>
                    <a:lnTlToBr w="12700" cmpd="sng">
                      <a:noFill/>
                      <a:prstDash val="solid"/>
                    </a:lnTlToBr>
                    <a:lnBlToTr w="12700" cmpd="sng">
                      <a:noFill/>
                      <a:prstDash val="solid"/>
                    </a:lnBlToTr>
                    <a:noFill/>
                  </a:tcPr>
                </a:tc>
                <a:tc>
                  <a:txBody>
                    <a:bodyPr/>
                    <a:lstStyle/>
                    <a:p>
                      <a:r>
                        <a:rPr lang="en-US" sz="1300" b="0" dirty="0" smtClean="0"/>
                        <a:t>EU customers</a:t>
                      </a:r>
                      <a:endParaRPr lang="en-US" sz="1300" b="0" dirty="0"/>
                    </a:p>
                  </a:txBody>
                  <a:tcPr marL="124314" marR="124314" marT="46630" marB="4663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mpd="sng">
                      <a:noFill/>
                    </a:lnT>
                    <a:lnB>
                      <a:noFill/>
                    </a:lnB>
                    <a:lnTlToBr w="12700" cmpd="sng">
                      <a:noFill/>
                      <a:prstDash val="solid"/>
                    </a:lnTlToBr>
                    <a:lnBlToTr w="12700" cmpd="sng">
                      <a:noFill/>
                      <a:prstDash val="solid"/>
                    </a:lnBlToTr>
                    <a:noFill/>
                  </a:tcPr>
                </a:tc>
                <a:tc>
                  <a:txBody>
                    <a:bodyPr/>
                    <a:lstStyle/>
                    <a:p>
                      <a:pPr algn="ctr"/>
                      <a:r>
                        <a:rPr lang="en-US" sz="1300" b="0" dirty="0" smtClean="0"/>
                        <a:t>Available</a:t>
                      </a:r>
                      <a:r>
                        <a:rPr lang="en-US" sz="1300" b="0" baseline="0" dirty="0" smtClean="0"/>
                        <a:t> Now</a:t>
                      </a:r>
                      <a:endParaRPr lang="en-US" sz="1300" b="0" dirty="0"/>
                    </a:p>
                  </a:txBody>
                  <a:tcPr marL="124314" marR="124314" marT="46630" marB="46630">
                    <a:lnL w="12700" cap="flat" cmpd="sng" algn="ctr">
                      <a:solidFill>
                        <a:schemeClr val="bg2"/>
                      </a:solidFill>
                      <a:prstDash val="solid"/>
                      <a:round/>
                      <a:headEnd type="none" w="med" len="med"/>
                      <a:tailEnd type="none" w="med" len="med"/>
                    </a:lnL>
                    <a:lnR>
                      <a:noFill/>
                    </a:lnR>
                    <a:lnT w="12700" cmpd="sng">
                      <a:noFill/>
                    </a:lnT>
                    <a:lnB>
                      <a:noFill/>
                    </a:lnB>
                    <a:lnTlToBr w="12700" cmpd="sng">
                      <a:noFill/>
                      <a:prstDash val="solid"/>
                    </a:lnTlToBr>
                    <a:lnBlToTr w="12700" cmpd="sng">
                      <a:noFill/>
                      <a:prstDash val="solid"/>
                    </a:lnBlToTr>
                    <a:noFill/>
                  </a:tcPr>
                </a:tc>
              </a:tr>
              <a:tr h="901517">
                <a:tc>
                  <a:txBody>
                    <a:bodyPr/>
                    <a:lstStyle/>
                    <a:p>
                      <a:r>
                        <a:rPr lang="en-US" sz="1300" b="0" dirty="0" smtClean="0"/>
                        <a:t>SSAE 16 (Statement on standards for Attestation Engagement) </a:t>
                      </a:r>
                      <a:br>
                        <a:rPr lang="en-US" sz="1300" b="0" dirty="0" smtClean="0"/>
                      </a:br>
                      <a:r>
                        <a:rPr lang="en-US" sz="1300" b="0" dirty="0" smtClean="0"/>
                        <a:t>Type I compliance</a:t>
                      </a:r>
                    </a:p>
                  </a:txBody>
                  <a:tcPr marL="124314" marR="124314" marT="46630" marB="46630">
                    <a:lnL>
                      <a:noFill/>
                    </a:lnL>
                    <a:lnR w="12700" cap="flat" cmpd="sng" algn="ctr">
                      <a:solidFill>
                        <a:schemeClr val="bg2"/>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p>
                      <a:r>
                        <a:rPr lang="en-US" sz="1300" b="0" dirty="0" smtClean="0"/>
                        <a:t>Primarily</a:t>
                      </a:r>
                      <a:r>
                        <a:rPr lang="en-US" sz="1300" b="0" baseline="0" dirty="0" smtClean="0"/>
                        <a:t> US customers</a:t>
                      </a:r>
                      <a:endParaRPr lang="en-US" sz="1300" b="0" dirty="0"/>
                    </a:p>
                  </a:txBody>
                  <a:tcPr marL="124314" marR="124314" marT="46630" marB="4663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p>
                      <a:pPr algn="ctr"/>
                      <a:r>
                        <a:rPr lang="en-US" sz="1300" b="0" dirty="0" smtClean="0"/>
                        <a:t>Available</a:t>
                      </a:r>
                      <a:r>
                        <a:rPr lang="en-US" sz="1300" b="0" baseline="0" dirty="0" smtClean="0"/>
                        <a:t> Now</a:t>
                      </a:r>
                      <a:endParaRPr lang="en-US" sz="1300" b="0" dirty="0"/>
                    </a:p>
                  </a:txBody>
                  <a:tcPr marL="124314" marR="124314" marT="46630" marB="46630">
                    <a:lnL w="12700" cap="flat" cmpd="sng" algn="ctr">
                      <a:solidFill>
                        <a:schemeClr val="bg2"/>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r>
              <a:tr h="300506">
                <a:tc>
                  <a:txBody>
                    <a:bodyPr/>
                    <a:lstStyle/>
                    <a:p>
                      <a:r>
                        <a:rPr lang="en-US" sz="1300" b="0" dirty="0" smtClean="0"/>
                        <a:t>FISMA</a:t>
                      </a:r>
                      <a:endParaRPr lang="en-US" sz="1300" b="0" dirty="0"/>
                    </a:p>
                  </a:txBody>
                  <a:tcPr marL="124314" marR="124314" marT="46630" marB="46630">
                    <a:lnL>
                      <a:noFill/>
                    </a:lnL>
                    <a:lnR w="12700" cap="flat" cmpd="sng" algn="ctr">
                      <a:solidFill>
                        <a:schemeClr val="bg2"/>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p>
                      <a:r>
                        <a:rPr lang="en-US" sz="1300" b="0" dirty="0" smtClean="0"/>
                        <a:t>US Government</a:t>
                      </a:r>
                      <a:endParaRPr lang="en-US" sz="1300" b="0" dirty="0"/>
                    </a:p>
                  </a:txBody>
                  <a:tcPr marL="124314" marR="124314" marT="46630" marB="4663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p>
                      <a:pPr algn="ctr"/>
                      <a:r>
                        <a:rPr lang="en-US" sz="1300" b="0" dirty="0" smtClean="0"/>
                        <a:t>Available Now</a:t>
                      </a:r>
                      <a:endParaRPr lang="en-US" sz="1300" b="0" dirty="0"/>
                    </a:p>
                  </a:txBody>
                  <a:tcPr marL="124314" marR="124314" marT="46630" marB="46630">
                    <a:lnL w="12700" cap="flat" cmpd="sng" algn="ctr">
                      <a:solidFill>
                        <a:schemeClr val="bg2"/>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r>
              <a:tr h="901517">
                <a:tc>
                  <a:txBody>
                    <a:bodyPr/>
                    <a:lstStyle/>
                    <a:p>
                      <a:r>
                        <a:rPr lang="en-US" sz="1300" b="0" dirty="0" smtClean="0"/>
                        <a:t>HIPAA/BAA</a:t>
                      </a:r>
                      <a:endParaRPr lang="en-US" sz="1300" b="0" dirty="0"/>
                    </a:p>
                  </a:txBody>
                  <a:tcPr marL="124314" marR="124314" marT="46630" marB="46630">
                    <a:lnL>
                      <a:noFill/>
                    </a:lnL>
                    <a:lnR w="12700" cap="flat" cmpd="sng" algn="ctr">
                      <a:solidFill>
                        <a:schemeClr val="bg2"/>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p>
                      <a:r>
                        <a:rPr lang="en-US" sz="1300" b="0" dirty="0" smtClean="0"/>
                        <a:t>EA Customers</a:t>
                      </a:r>
                      <a:endParaRPr lang="en-US" sz="1300" b="0" dirty="0"/>
                    </a:p>
                  </a:txBody>
                  <a:tcPr marL="124314" marR="124314" marT="46630" marB="4663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p>
                      <a:pPr algn="ctr"/>
                      <a:r>
                        <a:rPr lang="en-US" sz="1300" b="0" dirty="0" smtClean="0"/>
                        <a:t>Available</a:t>
                      </a:r>
                      <a:r>
                        <a:rPr lang="en-US" sz="1300" b="0" baseline="0" dirty="0" smtClean="0"/>
                        <a:t> Now</a:t>
                      </a:r>
                      <a:endParaRPr lang="en-US" sz="1300" b="0" dirty="0"/>
                    </a:p>
                  </a:txBody>
                  <a:tcPr marL="124314" marR="124314" marT="46630" marB="46630">
                    <a:lnL w="12700" cap="flat" cmpd="sng" algn="ctr">
                      <a:solidFill>
                        <a:schemeClr val="bg2"/>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r>
              <a:tr h="901517">
                <a:tc>
                  <a:txBody>
                    <a:bodyPr/>
                    <a:lstStyle/>
                    <a:p>
                      <a:r>
                        <a:rPr lang="en-US" sz="1300" b="0" dirty="0" smtClean="0"/>
                        <a:t>EU Model</a:t>
                      </a:r>
                      <a:r>
                        <a:rPr lang="en-US" sz="1300" b="0" baseline="0" dirty="0" smtClean="0"/>
                        <a:t> Clauses</a:t>
                      </a:r>
                      <a:endParaRPr lang="en-US" sz="1300" b="0" dirty="0"/>
                    </a:p>
                  </a:txBody>
                  <a:tcPr marL="124314" marR="124314" marT="46630" marB="46630">
                    <a:lnL>
                      <a:noFill/>
                    </a:lnL>
                    <a:lnR w="12700" cap="flat" cmpd="sng" algn="ctr">
                      <a:solidFill>
                        <a:schemeClr val="bg2"/>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p>
                      <a:r>
                        <a:rPr lang="en-US" sz="1300" b="0" dirty="0" smtClean="0"/>
                        <a:t>EU Customers</a:t>
                      </a:r>
                      <a:endParaRPr lang="en-US" sz="1300" b="0" dirty="0"/>
                    </a:p>
                  </a:txBody>
                  <a:tcPr marL="124314" marR="124314" marT="46630" marB="4663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p>
                      <a:pPr marL="0" indent="0" algn="ctr" defTabSz="1097418" rtl="0" eaLnBrk="1" latinLnBrk="0" hangingPunct="1">
                        <a:buFont typeface="Arial" pitchFamily="34" charset="0"/>
                        <a:buNone/>
                      </a:pPr>
                      <a:r>
                        <a:rPr lang="en-US" sz="1300" b="0" kern="1200" dirty="0" smtClean="0">
                          <a:solidFill>
                            <a:schemeClr val="tx1"/>
                          </a:solidFill>
                          <a:latin typeface="+mn-lt"/>
                          <a:ea typeface="+mn-ea"/>
                          <a:cs typeface="+mn-cs"/>
                        </a:rPr>
                        <a:t>Available Now</a:t>
                      </a:r>
                      <a:endParaRPr lang="en-US" sz="1300" b="0" kern="1200" dirty="0">
                        <a:solidFill>
                          <a:schemeClr val="tx1"/>
                        </a:solidFill>
                        <a:latin typeface="+mn-lt"/>
                        <a:ea typeface="+mn-ea"/>
                        <a:cs typeface="+mn-cs"/>
                      </a:endParaRPr>
                    </a:p>
                  </a:txBody>
                  <a:tcPr marL="124314" marR="124314" marT="46630" marB="46630">
                    <a:lnL w="12700" cap="flat" cmpd="sng" algn="ctr">
                      <a:solidFill>
                        <a:schemeClr val="bg2"/>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r>
              <a:tr h="497388">
                <a:tc>
                  <a:txBody>
                    <a:bodyPr/>
                    <a:lstStyle/>
                    <a:p>
                      <a:r>
                        <a:rPr lang="en-US" sz="1300" b="0" dirty="0" smtClean="0"/>
                        <a:t>Data Processing Agreement</a:t>
                      </a:r>
                      <a:endParaRPr lang="en-US" sz="1300" b="0" dirty="0"/>
                    </a:p>
                  </a:txBody>
                  <a:tcPr marL="124314" marR="124314" marT="46630" marB="46630">
                    <a:lnL>
                      <a:noFill/>
                    </a:lnL>
                    <a:lnR w="12700" cap="flat" cmpd="sng" algn="ctr">
                      <a:solidFill>
                        <a:schemeClr val="bg2"/>
                      </a:solidFill>
                      <a:prstDash val="solid"/>
                      <a:round/>
                      <a:headEnd type="none" w="med" len="med"/>
                      <a:tailEnd type="none" w="med" len="med"/>
                    </a:lnR>
                    <a:lnT>
                      <a:noFill/>
                    </a:lnT>
                    <a:lnB w="12700" cmpd="sng">
                      <a:noFill/>
                    </a:lnB>
                    <a:lnTlToBr w="12700" cmpd="sng">
                      <a:noFill/>
                      <a:prstDash val="solid"/>
                    </a:lnTlToBr>
                    <a:lnBlToTr w="12700" cmpd="sng">
                      <a:noFill/>
                      <a:prstDash val="solid"/>
                    </a:lnBlToTr>
                    <a:noFill/>
                  </a:tcPr>
                </a:tc>
                <a:tc>
                  <a:txBody>
                    <a:bodyPr/>
                    <a:lstStyle/>
                    <a:p>
                      <a:r>
                        <a:rPr lang="en-US" sz="1300" b="0" dirty="0" smtClean="0"/>
                        <a:t>EA Customers</a:t>
                      </a:r>
                      <a:endParaRPr lang="en-US" sz="1300" b="0" dirty="0"/>
                    </a:p>
                  </a:txBody>
                  <a:tcPr marL="124314" marR="124314" marT="46630" marB="4663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a:noFill/>
                    </a:lnT>
                    <a:lnB w="12700" cmpd="sng">
                      <a:noFill/>
                    </a:lnB>
                    <a:lnTlToBr w="12700" cmpd="sng">
                      <a:noFill/>
                      <a:prstDash val="solid"/>
                    </a:lnTlToBr>
                    <a:lnBlToTr w="12700" cmpd="sng">
                      <a:noFill/>
                      <a:prstDash val="solid"/>
                    </a:lnBlToTr>
                    <a:noFill/>
                  </a:tcPr>
                </a:tc>
                <a:tc>
                  <a:txBody>
                    <a:bodyPr/>
                    <a:lstStyle/>
                    <a:p>
                      <a:pPr algn="ctr"/>
                      <a:r>
                        <a:rPr lang="en-US" sz="1300" b="0" dirty="0" smtClean="0"/>
                        <a:t>Available Now</a:t>
                      </a:r>
                      <a:endParaRPr lang="en-US" sz="1300" b="0" dirty="0"/>
                    </a:p>
                  </a:txBody>
                  <a:tcPr marL="124314" marR="124314" marT="46630" marB="46630">
                    <a:lnL w="12700" cap="flat" cmpd="sng" algn="ctr">
                      <a:solidFill>
                        <a:schemeClr val="bg2"/>
                      </a:solidFill>
                      <a:prstDash val="solid"/>
                      <a:round/>
                      <a:headEnd type="none" w="med" len="med"/>
                      <a:tailEnd type="none" w="med" len="med"/>
                    </a:lnL>
                    <a:lnR>
                      <a:noFill/>
                    </a:lnR>
                    <a:lnT>
                      <a:noFill/>
                    </a:lnT>
                    <a:lnB w="127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1223370860"/>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388288" y="249346"/>
            <a:ext cx="11625159" cy="823996"/>
          </a:xfrm>
        </p:spPr>
        <p:txBody>
          <a:bodyPr/>
          <a:lstStyle/>
          <a:p>
            <a:r>
              <a:rPr lang="en-US" dirty="0" smtClean="0"/>
              <a:t>Compliance Update</a:t>
            </a:r>
            <a:br>
              <a:rPr lang="en-US" dirty="0" smtClean="0"/>
            </a:br>
            <a:r>
              <a:rPr lang="en-US" sz="2652" dirty="0">
                <a:solidFill>
                  <a:srgbClr val="FE6A00">
                    <a:alpha val="99000"/>
                  </a:srgbClr>
                </a:solidFill>
              </a:rPr>
              <a:t>HIPAA Business Associate Agreement (BAA)</a:t>
            </a:r>
          </a:p>
        </p:txBody>
      </p:sp>
      <p:sp>
        <p:nvSpPr>
          <p:cNvPr id="4" name="Content Placeholder 18"/>
          <p:cNvSpPr txBox="1">
            <a:spLocks/>
          </p:cNvSpPr>
          <p:nvPr/>
        </p:nvSpPr>
        <p:spPr>
          <a:xfrm>
            <a:off x="4338465" y="2059965"/>
            <a:ext cx="3768291" cy="4103455"/>
          </a:xfrm>
          <a:prstGeom prst="rect">
            <a:avLst/>
          </a:prstGeom>
          <a:no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155383" tIns="310766" rIns="155383" bIns="38844" numCol="1" rtlCol="0" anchor="t" anchorCtr="0" compatLnSpc="1">
            <a:prstTxWarp prst="textNoShape">
              <a:avLst/>
            </a:prstTxWarp>
          </a:bodyPr>
          <a:lstStyle>
            <a:defPPr>
              <a:defRPr lang="en-US"/>
            </a:defPPr>
            <a:lvl1pPr marL="225425" indent="-225425" defTabSz="1097418">
              <a:spcBef>
                <a:spcPct val="20000"/>
              </a:spcBef>
              <a:spcAft>
                <a:spcPts val="600"/>
              </a:spcAft>
              <a:buClr>
                <a:schemeClr val="tx1"/>
              </a:buClr>
              <a:buSzPct val="100000"/>
              <a:buFont typeface="Arial" pitchFamily="34" charset="0"/>
              <a:buChar char="•"/>
              <a:defRPr sz="1600">
                <a:solidFill>
                  <a:schemeClr val="tx1">
                    <a:alpha val="99000"/>
                  </a:schemeClr>
                </a:solidFill>
              </a:defRPr>
            </a:lvl1pPr>
            <a:lvl2pPr marL="463550" lvl="1" indent="-238125" defTabSz="1097418">
              <a:spcBef>
                <a:spcPts val="480"/>
              </a:spcBef>
              <a:spcAft>
                <a:spcPts val="600"/>
              </a:spcAft>
              <a:buClr>
                <a:schemeClr val="tx1"/>
              </a:buClr>
              <a:buSzPct val="100000"/>
              <a:buFont typeface="Arial" pitchFamily="34" charset="0"/>
              <a:buChar char="•"/>
              <a:defRPr sz="1600">
                <a:solidFill>
                  <a:schemeClr val="tx1">
                    <a:alpha val="99000"/>
                  </a:schemeClr>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191529" lvl="1" indent="-191529">
              <a:spcAft>
                <a:spcPts val="1020"/>
              </a:spcAft>
              <a:buClr>
                <a:prstClr val="black"/>
              </a:buClr>
            </a:pPr>
            <a:r>
              <a:rPr lang="en-US" sz="1632" dirty="0"/>
              <a:t>Protects Protected Health Information (PHI) covering patient only information not end users</a:t>
            </a:r>
          </a:p>
          <a:p>
            <a:pPr marL="191529" lvl="1" indent="-191529">
              <a:spcAft>
                <a:spcPts val="1020"/>
              </a:spcAft>
              <a:buClr>
                <a:prstClr val="black"/>
              </a:buClr>
            </a:pPr>
            <a:r>
              <a:rPr lang="en-US" sz="1632" dirty="0"/>
              <a:t>Security incident notification within 30 days of unauthorized access</a:t>
            </a:r>
          </a:p>
          <a:p>
            <a:pPr marL="191529" lvl="1" indent="-191529">
              <a:spcAft>
                <a:spcPts val="1020"/>
              </a:spcAft>
              <a:buClr>
                <a:prstClr val="black"/>
              </a:buClr>
            </a:pPr>
            <a:r>
              <a:rPr lang="en-US" sz="1632" dirty="0"/>
              <a:t>Office 365 is not intended to be used as a PHI repository, customer should make their decision on how to best comply with HIPAA. More information can be found in the regulatory compliance section of the Trust Center.</a:t>
            </a:r>
          </a:p>
        </p:txBody>
      </p:sp>
      <p:sp>
        <p:nvSpPr>
          <p:cNvPr id="6" name="Content Placeholder 18"/>
          <p:cNvSpPr txBox="1">
            <a:spLocks/>
          </p:cNvSpPr>
          <p:nvPr/>
        </p:nvSpPr>
        <p:spPr>
          <a:xfrm>
            <a:off x="8278551" y="2059965"/>
            <a:ext cx="3768291" cy="4103455"/>
          </a:xfrm>
          <a:prstGeom prst="rect">
            <a:avLst/>
          </a:prstGeom>
          <a:no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155383" tIns="310766" rIns="155383" bIns="38844" numCol="1" rtlCol="0" anchor="t" anchorCtr="0" compatLnSpc="1">
            <a:prstTxWarp prst="textNoShape">
              <a:avLst/>
            </a:prstTxWarp>
          </a:bodyPr>
          <a:lstStyle>
            <a:defPPr>
              <a:defRPr lang="en-US"/>
            </a:defPPr>
            <a:lvl1pPr marL="225425" indent="-225425" defTabSz="1097418">
              <a:spcBef>
                <a:spcPct val="20000"/>
              </a:spcBef>
              <a:spcAft>
                <a:spcPts val="600"/>
              </a:spcAft>
              <a:buClr>
                <a:schemeClr val="tx1"/>
              </a:buClr>
              <a:buSzPct val="100000"/>
              <a:buFont typeface="Arial" pitchFamily="34" charset="0"/>
              <a:buChar char="•"/>
              <a:defRPr sz="1600">
                <a:solidFill>
                  <a:schemeClr val="tx1">
                    <a:alpha val="99000"/>
                  </a:schemeClr>
                </a:solidFill>
              </a:defRPr>
            </a:lvl1pPr>
            <a:lvl2pPr marL="463550" lvl="1" indent="-238125" defTabSz="1097418">
              <a:spcBef>
                <a:spcPts val="480"/>
              </a:spcBef>
              <a:spcAft>
                <a:spcPts val="600"/>
              </a:spcAft>
              <a:buClr>
                <a:schemeClr val="tx1"/>
              </a:buClr>
              <a:buSzPct val="100000"/>
              <a:buFont typeface="Arial" pitchFamily="34" charset="0"/>
              <a:buChar char="•"/>
              <a:defRPr sz="1600">
                <a:solidFill>
                  <a:schemeClr val="tx1">
                    <a:alpha val="99000"/>
                  </a:schemeClr>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191529" lvl="1" indent="-191529">
              <a:spcAft>
                <a:spcPts val="1020"/>
              </a:spcAft>
              <a:buClr>
                <a:prstClr val="black"/>
              </a:buClr>
            </a:pPr>
            <a:r>
              <a:rPr lang="en-US" sz="1632" dirty="0"/>
              <a:t>Available today for all customers.</a:t>
            </a:r>
          </a:p>
          <a:p>
            <a:pPr marL="191529" lvl="1" indent="-191529">
              <a:spcAft>
                <a:spcPts val="1020"/>
              </a:spcAft>
              <a:buClr>
                <a:prstClr val="black"/>
              </a:buClr>
            </a:pPr>
            <a:endParaRPr lang="en-US" sz="1632" dirty="0"/>
          </a:p>
        </p:txBody>
      </p:sp>
      <p:sp>
        <p:nvSpPr>
          <p:cNvPr id="7" name="Rounded Rectangle 6"/>
          <p:cNvSpPr/>
          <p:nvPr/>
        </p:nvSpPr>
        <p:spPr bwMode="auto">
          <a:xfrm>
            <a:off x="4333277" y="1551641"/>
            <a:ext cx="3768573" cy="746083"/>
          </a:xfrm>
          <a:prstGeom prst="roundRect">
            <a:avLst>
              <a:gd name="adj" fmla="val 13125"/>
            </a:avLst>
          </a:prstGeom>
          <a:gradFill flip="none" rotWithShape="1">
            <a:gsLst>
              <a:gs pos="0">
                <a:srgbClr val="83C864"/>
              </a:gs>
              <a:gs pos="10000">
                <a:srgbClr val="68BC42"/>
              </a:gs>
              <a:gs pos="70000">
                <a:srgbClr val="509133"/>
              </a:gs>
            </a:gsLst>
            <a:lin ang="8100000" scaled="1"/>
            <a:tileRect/>
          </a:gradFill>
          <a:ln w="25400" cap="flat" cmpd="sng" algn="ctr">
            <a:noFill/>
            <a:prstDash val="solid"/>
          </a:ln>
          <a:effectLst>
            <a:outerShdw blurRad="76200" algn="ctr" rotWithShape="0">
              <a:prstClr val="black">
                <a:alpha val="30000"/>
              </a:prstClr>
            </a:outerShdw>
          </a:effectLst>
        </p:spPr>
        <p:txBody>
          <a:bodyPr lIns="155383" tIns="38844" rIns="77687" bIns="38844" rtlCol="0" anchor="ctr"/>
          <a:lstStyle/>
          <a:p>
            <a:pPr algn="ctr"/>
            <a:r>
              <a:rPr lang="en-US" sz="2040" b="1" dirty="0">
                <a:solidFill>
                  <a:prstClr val="white"/>
                </a:solidFill>
              </a:rPr>
              <a:t>What does it cover?</a:t>
            </a:r>
          </a:p>
        </p:txBody>
      </p:sp>
      <p:sp>
        <p:nvSpPr>
          <p:cNvPr id="8" name="Rounded Rectangle 7"/>
          <p:cNvSpPr/>
          <p:nvPr/>
        </p:nvSpPr>
        <p:spPr bwMode="auto">
          <a:xfrm>
            <a:off x="388288" y="1551641"/>
            <a:ext cx="3768573" cy="746083"/>
          </a:xfrm>
          <a:prstGeom prst="roundRect">
            <a:avLst>
              <a:gd name="adj" fmla="val 14306"/>
            </a:avLst>
          </a:prstGeom>
          <a:gradFill flip="none" rotWithShape="1">
            <a:gsLst>
              <a:gs pos="0">
                <a:srgbClr val="2473A8">
                  <a:lumMod val="40000"/>
                  <a:lumOff val="60000"/>
                </a:srgbClr>
              </a:gs>
              <a:gs pos="10000">
                <a:srgbClr val="2473A8">
                  <a:lumMod val="60000"/>
                  <a:lumOff val="40000"/>
                </a:srgbClr>
              </a:gs>
              <a:gs pos="70000">
                <a:srgbClr val="2473A8"/>
              </a:gs>
            </a:gsLst>
            <a:lin ang="8100000" scaled="1"/>
            <a:tileRect/>
          </a:gradFill>
          <a:ln w="25400" cap="flat" cmpd="sng" algn="ctr">
            <a:noFill/>
            <a:prstDash val="solid"/>
          </a:ln>
          <a:effectLst>
            <a:outerShdw blurRad="76200" algn="ctr" rotWithShape="0">
              <a:prstClr val="black">
                <a:alpha val="30000"/>
              </a:prstClr>
            </a:outerShdw>
          </a:effectLst>
        </p:spPr>
        <p:txBody>
          <a:bodyPr lIns="155383" tIns="38844" rIns="77687" bIns="38844" rtlCol="0" anchor="ctr"/>
          <a:lstStyle/>
          <a:p>
            <a:pPr algn="ctr"/>
            <a:r>
              <a:rPr lang="en-US" sz="2040" b="1" dirty="0">
                <a:solidFill>
                  <a:prstClr val="white"/>
                </a:solidFill>
              </a:rPr>
              <a:t>What is it?</a:t>
            </a:r>
          </a:p>
        </p:txBody>
      </p:sp>
      <p:sp>
        <p:nvSpPr>
          <p:cNvPr id="9" name="Rounded Rectangle 8"/>
          <p:cNvSpPr/>
          <p:nvPr/>
        </p:nvSpPr>
        <p:spPr bwMode="auto">
          <a:xfrm>
            <a:off x="8278269" y="1551641"/>
            <a:ext cx="3768573" cy="746083"/>
          </a:xfrm>
          <a:prstGeom prst="roundRect">
            <a:avLst>
              <a:gd name="adj" fmla="val 13125"/>
            </a:avLst>
          </a:prstGeom>
          <a:gradFill>
            <a:gsLst>
              <a:gs pos="0">
                <a:srgbClr val="FE6A00">
                  <a:lumMod val="40000"/>
                  <a:lumOff val="60000"/>
                </a:srgbClr>
              </a:gs>
              <a:gs pos="10000">
                <a:srgbClr val="FE6A00">
                  <a:lumMod val="60000"/>
                  <a:lumOff val="40000"/>
                </a:srgbClr>
              </a:gs>
              <a:gs pos="70000">
                <a:srgbClr val="FE6A00"/>
              </a:gs>
            </a:gsLst>
            <a:lin ang="8100000" scaled="1"/>
          </a:gradFill>
          <a:ln w="25400" cap="flat" cmpd="sng" algn="ctr">
            <a:noFill/>
            <a:prstDash val="solid"/>
          </a:ln>
          <a:effectLst>
            <a:outerShdw blurRad="76200" algn="ctr" rotWithShape="0">
              <a:prstClr val="black">
                <a:alpha val="30000"/>
              </a:prstClr>
            </a:outerShdw>
          </a:effectLst>
        </p:spPr>
        <p:txBody>
          <a:bodyPr lIns="155383" tIns="38844" rIns="77687" bIns="38844" rtlCol="0" anchor="ctr"/>
          <a:lstStyle/>
          <a:p>
            <a:pPr algn="ctr"/>
            <a:r>
              <a:rPr lang="en-US" sz="2040" b="1" dirty="0"/>
              <a:t>Who and how to get it?</a:t>
            </a:r>
          </a:p>
        </p:txBody>
      </p:sp>
      <p:sp>
        <p:nvSpPr>
          <p:cNvPr id="10" name="Content Placeholder 18"/>
          <p:cNvSpPr txBox="1">
            <a:spLocks/>
          </p:cNvSpPr>
          <p:nvPr/>
        </p:nvSpPr>
        <p:spPr>
          <a:xfrm>
            <a:off x="398378" y="2059965"/>
            <a:ext cx="3768291" cy="4103455"/>
          </a:xfrm>
          <a:prstGeom prst="rect">
            <a:avLst/>
          </a:prstGeom>
          <a:no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155383" tIns="310766" rIns="155383" bIns="38844" numCol="1" rtlCol="0" anchor="t" anchorCtr="0" compatLnSpc="1">
            <a:prstTxWarp prst="textNoShape">
              <a:avLst/>
            </a:prstTxWarp>
          </a:bodyPr>
          <a:lstStyle>
            <a:defPPr>
              <a:defRPr lang="en-US"/>
            </a:defPPr>
            <a:lvl1pPr marL="225425" indent="-225425" defTabSz="1097418">
              <a:spcBef>
                <a:spcPct val="20000"/>
              </a:spcBef>
              <a:spcAft>
                <a:spcPts val="600"/>
              </a:spcAft>
              <a:buClr>
                <a:schemeClr val="tx1"/>
              </a:buClr>
              <a:buSzPct val="100000"/>
              <a:buFont typeface="Arial" pitchFamily="34" charset="0"/>
              <a:buChar char="•"/>
              <a:defRPr sz="1600">
                <a:solidFill>
                  <a:schemeClr val="tx1">
                    <a:alpha val="99000"/>
                  </a:schemeClr>
                </a:solidFill>
              </a:defRPr>
            </a:lvl1pPr>
            <a:lvl2pPr marL="463550" lvl="1" indent="-238125" defTabSz="1097418">
              <a:spcBef>
                <a:spcPts val="480"/>
              </a:spcBef>
              <a:spcAft>
                <a:spcPts val="600"/>
              </a:spcAft>
              <a:buClr>
                <a:schemeClr val="tx1"/>
              </a:buClr>
              <a:buSzPct val="100000"/>
              <a:buFont typeface="Arial" pitchFamily="34" charset="0"/>
              <a:buChar char="•"/>
              <a:defRPr sz="1600">
                <a:solidFill>
                  <a:schemeClr val="tx1">
                    <a:alpha val="99000"/>
                  </a:schemeClr>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191529" lvl="1" indent="-191529">
              <a:spcAft>
                <a:spcPts val="1020"/>
              </a:spcAft>
              <a:buClr>
                <a:prstClr val="black"/>
              </a:buClr>
            </a:pPr>
            <a:r>
              <a:rPr lang="en-US" sz="1632" dirty="0"/>
              <a:t>HIPAA is a U.S. law that requires HIPAA covered entities to meet certain privacy and security standards with respect to individually identifiable health information</a:t>
            </a:r>
          </a:p>
          <a:p>
            <a:pPr marL="191529" lvl="1" indent="-191529">
              <a:spcAft>
                <a:spcPts val="1020"/>
              </a:spcAft>
              <a:buClr>
                <a:prstClr val="black"/>
              </a:buClr>
            </a:pPr>
            <a:r>
              <a:rPr lang="en-US" sz="1632" dirty="0"/>
              <a:t>To comply with HIPAA, in certain cases Microsoft is required  to sign BAA with HIPAA covered entities which assures adherence to certain privacy and security requirements</a:t>
            </a:r>
          </a:p>
        </p:txBody>
      </p:sp>
    </p:spTree>
    <p:extLst>
      <p:ext uri="{BB962C8B-B14F-4D97-AF65-F5344CB8AC3E}">
        <p14:creationId xmlns:p14="http://schemas.microsoft.com/office/powerpoint/2010/main" val="4006673552"/>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6218237" y="2804399"/>
            <a:ext cx="1124823" cy="0"/>
          </a:xfrm>
          <a:prstGeom prst="line">
            <a:avLst/>
          </a:prstGeom>
          <a:ln w="69850">
            <a:solidFill>
              <a:srgbClr val="737373">
                <a:alpha val="50196"/>
              </a:srgb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bwMode="auto">
          <a:xfrm>
            <a:off x="2501" y="932585"/>
            <a:ext cx="7454230" cy="3114480"/>
          </a:xfrm>
          <a:prstGeom prst="rect">
            <a:avLst/>
          </a:prstGeom>
          <a:no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27" name="Rectangle 26"/>
          <p:cNvSpPr/>
          <p:nvPr/>
        </p:nvSpPr>
        <p:spPr bwMode="auto">
          <a:xfrm>
            <a:off x="9299232" y="2405485"/>
            <a:ext cx="1914504" cy="191450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93260" numCol="1" spcCol="0" rtlCol="0" fromWordArt="0" anchor="b" anchorCtr="0" forceAA="0" compatLnSpc="1">
            <a:prstTxWarp prst="textNoShape">
              <a:avLst/>
            </a:prstTxWarp>
            <a:noAutofit/>
          </a:bodyPr>
          <a:lstStyle/>
          <a:p>
            <a:pPr defTabSz="932290" fontAlgn="base">
              <a:spcBef>
                <a:spcPct val="0"/>
              </a:spcBef>
              <a:spcAft>
                <a:spcPct val="0"/>
              </a:spcAft>
            </a:pPr>
            <a:endParaRPr lang="en-US" sz="1836" spc="-51" dirty="0">
              <a:gradFill>
                <a:gsLst>
                  <a:gs pos="0">
                    <a:srgbClr val="FFFFFF"/>
                  </a:gs>
                  <a:gs pos="100000">
                    <a:srgbClr val="FFFFFF"/>
                  </a:gs>
                </a:gsLst>
                <a:lin ang="5400000" scaled="0"/>
              </a:gradFill>
              <a:ea typeface="Segoe UI" pitchFamily="34" charset="0"/>
              <a:cs typeface="Segoe UI" pitchFamily="34" charset="0"/>
            </a:endParaRPr>
          </a:p>
        </p:txBody>
      </p:sp>
      <p:cxnSp>
        <p:nvCxnSpPr>
          <p:cNvPr id="33" name="Straight Connector 32"/>
          <p:cNvCxnSpPr/>
          <p:nvPr/>
        </p:nvCxnSpPr>
        <p:spPr>
          <a:xfrm>
            <a:off x="8571224" y="1778015"/>
            <a:ext cx="5165" cy="1896718"/>
          </a:xfrm>
          <a:prstGeom prst="line">
            <a:avLst/>
          </a:prstGeom>
          <a:ln w="69850">
            <a:solidFill>
              <a:srgbClr val="737373">
                <a:alpha val="50196"/>
              </a:srgb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432200" y="4275594"/>
            <a:ext cx="11572076" cy="1143937"/>
          </a:xfrm>
          <a:prstGeom prst="rect">
            <a:avLst/>
          </a:prstGeom>
          <a:noFill/>
        </p:spPr>
        <p:txBody>
          <a:bodyPr wrap="square" lIns="111931" tIns="55966" rIns="111931" bIns="55966" rtlCol="0">
            <a:spAutoFit/>
          </a:bodyPr>
          <a:lstStyle/>
          <a:p>
            <a:pPr algn="just">
              <a:lnSpc>
                <a:spcPct val="115000"/>
              </a:lnSpc>
            </a:pPr>
            <a:r>
              <a:rPr lang="en-US" sz="2856" b="1" spc="-102" dirty="0">
                <a:solidFill>
                  <a:srgbClr val="F6AE1E"/>
                </a:solidFill>
              </a:rPr>
              <a:t>Brings together cloud versions of our most trusted communications and collaboration products with the latest version of our desktop suite</a:t>
            </a:r>
          </a:p>
        </p:txBody>
      </p:sp>
      <p:grpSp>
        <p:nvGrpSpPr>
          <p:cNvPr id="5" name="Group 4"/>
          <p:cNvGrpSpPr/>
          <p:nvPr/>
        </p:nvGrpSpPr>
        <p:grpSpPr>
          <a:xfrm>
            <a:off x="8716622" y="1615094"/>
            <a:ext cx="2979163" cy="2264604"/>
            <a:chOff x="8499787" y="1465586"/>
            <a:chExt cx="2921013" cy="2220402"/>
          </a:xfrm>
        </p:grpSpPr>
        <p:pic>
          <p:nvPicPr>
            <p:cNvPr id="35" name="Picture 34"/>
            <p:cNvPicPr>
              <a:picLocks noChangeAspect="1"/>
            </p:cNvPicPr>
            <p:nvPr/>
          </p:nvPicPr>
          <p:blipFill>
            <a:blip r:embed="rId3" cstate="email">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8499787" y="1465586"/>
              <a:ext cx="2832827" cy="473219"/>
            </a:xfrm>
            <a:prstGeom prst="rect">
              <a:avLst/>
            </a:prstGeom>
            <a:noFill/>
          </p:spPr>
        </p:pic>
        <p:pic>
          <p:nvPicPr>
            <p:cNvPr id="1026" name="Picture 2" descr="C:\Users\petern\Desktop\Design Stuff\Icons\Microsoft logos\MS_ShrPtOnline_Wht_rgb.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99787" y="2501354"/>
              <a:ext cx="2921013" cy="602239"/>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petern\Desktop\Design Stuff\Icons\Microsoft logos\MS_Exchange_Online_Wht_rgb.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99787" y="1918960"/>
              <a:ext cx="2752386" cy="60223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petern\Desktop\Design Stuff\Icons\Microsoft logos\MS_LyncOnline_Wht_rgb.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99787" y="3083749"/>
              <a:ext cx="2016110" cy="602239"/>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Rectangle 5"/>
          <p:cNvSpPr/>
          <p:nvPr/>
        </p:nvSpPr>
        <p:spPr bwMode="auto">
          <a:xfrm>
            <a:off x="2083721" y="1575570"/>
            <a:ext cx="5204528" cy="2431970"/>
          </a:xfrm>
          <a:prstGeom prst="rect">
            <a:avLst/>
          </a:prstGeom>
          <a:solidFill>
            <a:schemeClr val="bg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a:endParaRPr lang="en-US" sz="2244" dirty="0">
              <a:solidFill>
                <a:srgbClr val="FFFFFF">
                  <a:alpha val="98824"/>
                </a:srgbClr>
              </a:solidFill>
              <a:latin typeface="Segoe UI" pitchFamily="34" charset="0"/>
              <a:ea typeface="Segoe UI" pitchFamily="34" charset="0"/>
              <a:cs typeface="Segoe UI" pitchFamily="34" charset="0"/>
            </a:endParaRPr>
          </a:p>
        </p:txBody>
      </p:sp>
      <p:pic>
        <p:nvPicPr>
          <p:cNvPr id="22" name="Picture 21"/>
          <p:cNvPicPr>
            <a:picLocks noChangeAspect="1"/>
          </p:cNvPicPr>
          <p:nvPr/>
        </p:nvPicPr>
        <p:blipFill>
          <a:blip r:embed="rId8" cstate="email">
            <a:extLst>
              <a:ext uri="{BEBA8EAE-BF5A-486C-A8C5-ECC9F3942E4B}">
                <a14:imgProps xmlns:a14="http://schemas.microsoft.com/office/drawing/2010/main">
                  <a14:imgLayer r:embed="rId9">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52715" y="1377231"/>
            <a:ext cx="6835535" cy="2195354"/>
          </a:xfrm>
          <a:prstGeom prst="rect">
            <a:avLst/>
          </a:prstGeom>
        </p:spPr>
      </p:pic>
    </p:spTree>
    <p:extLst>
      <p:ext uri="{BB962C8B-B14F-4D97-AF65-F5344CB8AC3E}">
        <p14:creationId xmlns:p14="http://schemas.microsoft.com/office/powerpoint/2010/main" val="2151709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35" presetClass="path" presetSubtype="0" accel="50000" decel="50000" fill="hold" nodeType="withEffect">
                                  <p:stCondLst>
                                    <p:cond delay="0"/>
                                  </p:stCondLst>
                                  <p:childTnLst>
                                    <p:animMotion origin="layout" path="M 0.09271 -4.81481E-6 L -0.15729 -4.81481E-6 " pathEditMode="relative" rAng="0" ptsTypes="AA">
                                      <p:cBhvr>
                                        <p:cTn id="12" dur="2000" spd="-100000" fill="hold"/>
                                        <p:tgtEl>
                                          <p:spTgt spid="3"/>
                                        </p:tgtEl>
                                        <p:attrNameLst>
                                          <p:attrName>ppt_x</p:attrName>
                                          <p:attrName>ppt_y</p:attrName>
                                        </p:attrNameLst>
                                      </p:cBhvr>
                                      <p:rCtr x="-12500" y="0"/>
                                    </p:animMotion>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500"/>
                                        <p:tgtEl>
                                          <p:spTgt spid="33"/>
                                        </p:tgtEl>
                                      </p:cBhvr>
                                    </p:animEffect>
                                  </p:childTnLst>
                                </p:cTn>
                              </p:par>
                            </p:childTnLst>
                          </p:cTn>
                        </p:par>
                        <p:par>
                          <p:cTn id="17" fill="hold">
                            <p:stCondLst>
                              <p:cond delay="2500"/>
                            </p:stCondLst>
                            <p:childTnLst>
                              <p:par>
                                <p:cTn id="18" presetID="22" presetClass="entr" presetSubtype="1"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up)">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Office 365 Trust </a:t>
            </a:r>
            <a:r>
              <a:rPr lang="en-US" dirty="0" smtClean="0"/>
              <a:t>Center</a:t>
            </a:r>
            <a:endParaRPr lang="de-AT" dirty="0"/>
          </a:p>
        </p:txBody>
      </p:sp>
      <p:sp>
        <p:nvSpPr>
          <p:cNvPr id="3" name="Subtitle 2"/>
          <p:cNvSpPr>
            <a:spLocks noGrp="1"/>
          </p:cNvSpPr>
          <p:nvPr>
            <p:ph type="body" sz="quarter" idx="12"/>
          </p:nvPr>
        </p:nvSpPr>
        <p:spPr/>
        <p:txBody>
          <a:bodyPr/>
          <a:lstStyle/>
          <a:p>
            <a:r>
              <a:rPr lang="en-US" smtClean="0"/>
              <a:t>demo</a:t>
            </a:r>
            <a:endParaRPr lang="en-US" dirty="0"/>
          </a:p>
        </p:txBody>
      </p:sp>
    </p:spTree>
    <p:extLst>
      <p:ext uri="{BB962C8B-B14F-4D97-AF65-F5344CB8AC3E}">
        <p14:creationId xmlns:p14="http://schemas.microsoft.com/office/powerpoint/2010/main" val="322133646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How To Sign Up For EU Model Clauses</a:t>
            </a:r>
            <a:endParaRPr lang="en-US" dirty="0"/>
          </a:p>
        </p:txBody>
      </p:sp>
      <p:sp>
        <p:nvSpPr>
          <p:cNvPr id="2" name="Slide Number Placeholder 1"/>
          <p:cNvSpPr>
            <a:spLocks noGrp="1"/>
          </p:cNvSpPr>
          <p:nvPr>
            <p:ph type="sldNum" sz="quarter" idx="4294967295"/>
          </p:nvPr>
        </p:nvSpPr>
        <p:spPr>
          <a:xfrm>
            <a:off x="2501" y="6704705"/>
            <a:ext cx="578020" cy="173244"/>
          </a:xfrm>
          <a:prstGeom prst="rect">
            <a:avLst/>
          </a:prstGeom>
        </p:spPr>
        <p:txBody>
          <a:bodyPr/>
          <a:lstStyle/>
          <a:p>
            <a:pPr defTabSz="932411"/>
            <a:fld id="{B60359E2-F1E6-40F3-81C3-5A646FA87138}" type="slidenum">
              <a:rPr lang="en-US" smtClean="0"/>
              <a:pPr defTabSz="932411"/>
              <a:t>31</a:t>
            </a:fld>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0621" y="3875576"/>
            <a:ext cx="6475292" cy="27284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1703" y="1470338"/>
            <a:ext cx="4902503" cy="2281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3"/>
          <p:cNvSpPr/>
          <p:nvPr/>
        </p:nvSpPr>
        <p:spPr bwMode="auto">
          <a:xfrm>
            <a:off x="2912296" y="2633841"/>
            <a:ext cx="928944" cy="466302"/>
          </a:xfrm>
          <a:prstGeom prst="ellipse">
            <a:avLst/>
          </a:prstGeom>
          <a:noFill/>
          <a:ln>
            <a:solidFill>
              <a:srgbClr val="FFC000"/>
            </a:solid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a:endParaRPr lang="en-US" sz="2244" dirty="0">
              <a:gradFill>
                <a:gsLst>
                  <a:gs pos="0">
                    <a:srgbClr val="FFFFFF"/>
                  </a:gs>
                  <a:gs pos="100000">
                    <a:srgbClr val="FFFFFF"/>
                  </a:gs>
                </a:gsLst>
                <a:lin ang="5400000" scaled="0"/>
              </a:gradFill>
            </a:endParaRPr>
          </a:p>
        </p:txBody>
      </p:sp>
      <p:sp>
        <p:nvSpPr>
          <p:cNvPr id="5" name="TextBox 4"/>
          <p:cNvSpPr txBox="1"/>
          <p:nvPr/>
        </p:nvSpPr>
        <p:spPr>
          <a:xfrm>
            <a:off x="5863076" y="1470338"/>
            <a:ext cx="4581161" cy="288137"/>
          </a:xfrm>
          <a:prstGeom prst="rect">
            <a:avLst/>
          </a:prstGeom>
          <a:noFill/>
        </p:spPr>
        <p:txBody>
          <a:bodyPr wrap="none" lIns="0" tIns="0" rIns="0" bIns="0" rtlCol="0">
            <a:spAutoFit/>
          </a:bodyPr>
          <a:lstStyle/>
          <a:p>
            <a:r>
              <a:rPr lang="en-US" sz="1836" dirty="0">
                <a:gradFill>
                  <a:gsLst>
                    <a:gs pos="0">
                      <a:schemeClr val="tx1"/>
                    </a:gs>
                    <a:gs pos="86000">
                      <a:schemeClr val="tx1"/>
                    </a:gs>
                  </a:gsLst>
                  <a:lin ang="5400000" scaled="0"/>
                </a:gradFill>
              </a:rPr>
              <a:t>Office 365 Trust Center Compliance Section</a:t>
            </a:r>
          </a:p>
        </p:txBody>
      </p:sp>
      <p:sp>
        <p:nvSpPr>
          <p:cNvPr id="6" name="Right Arrow 5"/>
          <p:cNvSpPr/>
          <p:nvPr/>
        </p:nvSpPr>
        <p:spPr bwMode="auto">
          <a:xfrm rot="10800000">
            <a:off x="4988762" y="1355393"/>
            <a:ext cx="628427" cy="494281"/>
          </a:xfrm>
          <a:prstGeom prst="rightArrow">
            <a:avLst/>
          </a:prstGeom>
          <a:solidFill>
            <a:srgbClr val="FFC000"/>
          </a:solidFill>
          <a:ln>
            <a:solidFill>
              <a:srgbClr val="FFC000"/>
            </a:solid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a:endParaRPr lang="en-US" sz="2244" dirty="0">
              <a:gradFill>
                <a:gsLst>
                  <a:gs pos="0">
                    <a:srgbClr val="FFFFFF"/>
                  </a:gs>
                  <a:gs pos="100000">
                    <a:srgbClr val="FFFFFF"/>
                  </a:gs>
                </a:gsLst>
                <a:lin ang="5400000" scaled="0"/>
              </a:gradFill>
            </a:endParaRPr>
          </a:p>
        </p:txBody>
      </p:sp>
      <p:sp>
        <p:nvSpPr>
          <p:cNvPr id="7" name="TextBox 6"/>
          <p:cNvSpPr txBox="1"/>
          <p:nvPr/>
        </p:nvSpPr>
        <p:spPr>
          <a:xfrm>
            <a:off x="6477797" y="2672429"/>
            <a:ext cx="4025356" cy="288137"/>
          </a:xfrm>
          <a:prstGeom prst="rect">
            <a:avLst/>
          </a:prstGeom>
          <a:noFill/>
        </p:spPr>
        <p:txBody>
          <a:bodyPr wrap="none" lIns="0" tIns="0" rIns="0" bIns="0" rtlCol="0">
            <a:spAutoFit/>
          </a:bodyPr>
          <a:lstStyle/>
          <a:p>
            <a:r>
              <a:rPr lang="en-US" sz="1836" dirty="0">
                <a:gradFill>
                  <a:gsLst>
                    <a:gs pos="0">
                      <a:schemeClr val="tx1"/>
                    </a:gs>
                    <a:gs pos="86000">
                      <a:schemeClr val="tx1"/>
                    </a:gs>
                  </a:gsLst>
                  <a:lin ang="5400000" scaled="0"/>
                </a:gradFill>
              </a:rPr>
              <a:t>Link to EU Model Clause sign-up Page</a:t>
            </a:r>
          </a:p>
        </p:txBody>
      </p:sp>
      <p:sp>
        <p:nvSpPr>
          <p:cNvPr id="8" name="Right Arrow 7"/>
          <p:cNvSpPr/>
          <p:nvPr/>
        </p:nvSpPr>
        <p:spPr bwMode="auto">
          <a:xfrm rot="10800000">
            <a:off x="3991501" y="2764512"/>
            <a:ext cx="2336022" cy="266259"/>
          </a:xfrm>
          <a:prstGeom prst="rightArrow">
            <a:avLst/>
          </a:prstGeom>
          <a:solidFill>
            <a:srgbClr val="FFC000"/>
          </a:solidFill>
          <a:ln>
            <a:solidFill>
              <a:srgbClr val="FFC000"/>
            </a:solid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a:endParaRPr lang="en-US" sz="2244" dirty="0">
              <a:gradFill>
                <a:gsLst>
                  <a:gs pos="0">
                    <a:srgbClr val="FFFFFF"/>
                  </a:gs>
                  <a:gs pos="100000">
                    <a:srgbClr val="FFFFFF"/>
                  </a:gs>
                </a:gsLst>
                <a:lin ang="5400000" scaled="0"/>
              </a:gradFill>
            </a:endParaRPr>
          </a:p>
        </p:txBody>
      </p:sp>
      <p:sp>
        <p:nvSpPr>
          <p:cNvPr id="9" name="Down Arrow 8"/>
          <p:cNvSpPr/>
          <p:nvPr/>
        </p:nvSpPr>
        <p:spPr bwMode="auto">
          <a:xfrm>
            <a:off x="7748266" y="3207746"/>
            <a:ext cx="658868" cy="543781"/>
          </a:xfrm>
          <a:prstGeom prst="downArrow">
            <a:avLst/>
          </a:prstGeom>
          <a:solidFill>
            <a:srgbClr val="FFC000"/>
          </a:solidFill>
          <a:ln>
            <a:solidFill>
              <a:srgbClr val="FFC000"/>
            </a:solid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a:endParaRPr lang="en-US" sz="2244" dirty="0">
              <a:gradFill>
                <a:gsLst>
                  <a:gs pos="0">
                    <a:srgbClr val="FFFFFF"/>
                  </a:gs>
                  <a:gs pos="100000">
                    <a:srgbClr val="FFFFFF"/>
                  </a:gs>
                </a:gsLst>
                <a:lin ang="5400000" scaled="0"/>
              </a:gradFill>
            </a:endParaRPr>
          </a:p>
        </p:txBody>
      </p:sp>
      <p:sp>
        <p:nvSpPr>
          <p:cNvPr id="12" name="TextBox 11"/>
          <p:cNvSpPr txBox="1"/>
          <p:nvPr/>
        </p:nvSpPr>
        <p:spPr>
          <a:xfrm>
            <a:off x="187120" y="4290354"/>
            <a:ext cx="3242494" cy="288137"/>
          </a:xfrm>
          <a:prstGeom prst="rect">
            <a:avLst/>
          </a:prstGeom>
          <a:noFill/>
        </p:spPr>
        <p:txBody>
          <a:bodyPr wrap="none" lIns="0" tIns="0" rIns="0" bIns="0" rtlCol="0">
            <a:spAutoFit/>
          </a:bodyPr>
          <a:lstStyle/>
          <a:p>
            <a:r>
              <a:rPr lang="en-US" sz="1836" dirty="0">
                <a:gradFill>
                  <a:gsLst>
                    <a:gs pos="0">
                      <a:schemeClr val="tx1"/>
                    </a:gs>
                    <a:gs pos="86000">
                      <a:schemeClr val="tx1"/>
                    </a:gs>
                  </a:gsLst>
                  <a:lin ang="5400000" scaled="0"/>
                </a:gradFill>
              </a:rPr>
              <a:t>EU Model Clause Sign up Page</a:t>
            </a:r>
          </a:p>
        </p:txBody>
      </p:sp>
      <p:sp>
        <p:nvSpPr>
          <p:cNvPr id="13" name="TextBox 12"/>
          <p:cNvSpPr txBox="1"/>
          <p:nvPr/>
        </p:nvSpPr>
        <p:spPr>
          <a:xfrm>
            <a:off x="133222" y="4975249"/>
            <a:ext cx="2888175" cy="768541"/>
          </a:xfrm>
          <a:prstGeom prst="rect">
            <a:avLst/>
          </a:prstGeom>
          <a:noFill/>
        </p:spPr>
        <p:txBody>
          <a:bodyPr wrap="none" lIns="0" tIns="0" rIns="0" bIns="0" rtlCol="0">
            <a:spAutoFit/>
          </a:bodyPr>
          <a:lstStyle/>
          <a:p>
            <a:pPr marL="349724" indent="-349724">
              <a:buFont typeface="Arial" pitchFamily="34" charset="0"/>
              <a:buChar char="•"/>
            </a:pPr>
            <a:r>
              <a:rPr lang="en-US" sz="1224" dirty="0">
                <a:gradFill>
                  <a:gsLst>
                    <a:gs pos="0">
                      <a:schemeClr val="tx1"/>
                    </a:gs>
                    <a:gs pos="86000">
                      <a:schemeClr val="tx1"/>
                    </a:gs>
                  </a:gsLst>
                  <a:lin ang="5400000" scaled="0"/>
                </a:gradFill>
              </a:rPr>
              <a:t>Located in MOSP Portal</a:t>
            </a:r>
          </a:p>
          <a:p>
            <a:pPr marL="349724" indent="-349724">
              <a:buFont typeface="Arial" pitchFamily="34" charset="0"/>
              <a:buChar char="•"/>
            </a:pPr>
            <a:r>
              <a:rPr lang="en-US" sz="1224" dirty="0">
                <a:gradFill>
                  <a:gsLst>
                    <a:gs pos="0">
                      <a:schemeClr val="tx1"/>
                    </a:gs>
                    <a:gs pos="86000">
                      <a:schemeClr val="tx1"/>
                    </a:gs>
                  </a:gsLst>
                  <a:lin ang="5400000" scaled="0"/>
                </a:gradFill>
              </a:rPr>
              <a:t>Requires Admin Access</a:t>
            </a:r>
          </a:p>
          <a:p>
            <a:pPr marL="349724" indent="-349724">
              <a:buFont typeface="Arial" pitchFamily="34" charset="0"/>
              <a:buChar char="•"/>
            </a:pPr>
            <a:r>
              <a:rPr lang="en-US" sz="1224" dirty="0">
                <a:gradFill>
                  <a:gsLst>
                    <a:gs pos="0">
                      <a:schemeClr val="tx1"/>
                    </a:gs>
                    <a:gs pos="86000">
                      <a:schemeClr val="tx1"/>
                    </a:gs>
                  </a:gsLst>
                  <a:lin ang="5400000" scaled="0"/>
                </a:gradFill>
              </a:rPr>
              <a:t>Customer enters Admin details and </a:t>
            </a:r>
          </a:p>
          <a:p>
            <a:r>
              <a:rPr lang="en-US" sz="1224" dirty="0">
                <a:gradFill>
                  <a:gsLst>
                    <a:gs pos="0">
                      <a:schemeClr val="tx1"/>
                    </a:gs>
                    <a:gs pos="86000">
                      <a:schemeClr val="tx1"/>
                    </a:gs>
                  </a:gsLst>
                  <a:lin ang="5400000" scaled="0"/>
                </a:gradFill>
              </a:rPr>
              <a:t>        Agreement I.D</a:t>
            </a:r>
          </a:p>
        </p:txBody>
      </p:sp>
    </p:spTree>
    <p:extLst>
      <p:ext uri="{BB962C8B-B14F-4D97-AF65-F5344CB8AC3E}">
        <p14:creationId xmlns:p14="http://schemas.microsoft.com/office/powerpoint/2010/main" val="4274827263"/>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 2: Sign in to Online Services Portal</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7223" y="1709772"/>
            <a:ext cx="9320389" cy="417728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48253535"/>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3: Select Contract and Accept</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27" y="1865206"/>
            <a:ext cx="8637284" cy="452168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44745012"/>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4: Confirmation Page</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9244" y="1709773"/>
            <a:ext cx="9116414" cy="500326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13055620"/>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Text Placeholder 2"/>
          <p:cNvSpPr>
            <a:spLocks noGrp="1"/>
          </p:cNvSpPr>
          <p:nvPr>
            <p:ph type="body" sz="quarter" idx="10"/>
          </p:nvPr>
        </p:nvSpPr>
        <p:spPr>
          <a:xfrm>
            <a:off x="380195" y="1455574"/>
            <a:ext cx="11455948" cy="5185688"/>
          </a:xfrm>
        </p:spPr>
        <p:txBody>
          <a:bodyPr/>
          <a:lstStyle/>
          <a:p>
            <a:pPr marL="0" indent="0">
              <a:buNone/>
            </a:pPr>
            <a:r>
              <a:rPr lang="en-US" dirty="0" smtClean="0"/>
              <a:t>Office 365 Trust Center (</a:t>
            </a:r>
            <a:r>
              <a:rPr lang="en-US" dirty="0" smtClean="0">
                <a:hlinkClick r:id="rId2"/>
              </a:rPr>
              <a:t>http://trust.office365.com</a:t>
            </a:r>
            <a:r>
              <a:rPr lang="en-US" dirty="0" smtClean="0"/>
              <a:t>)</a:t>
            </a:r>
          </a:p>
          <a:p>
            <a:pPr lvl="1"/>
            <a:r>
              <a:rPr lang="en-US" dirty="0" smtClean="0"/>
              <a:t>Office 365 Privacy Whitepaper (New!)</a:t>
            </a:r>
          </a:p>
          <a:p>
            <a:pPr lvl="1"/>
            <a:r>
              <a:rPr lang="en-US" dirty="0" smtClean="0"/>
              <a:t>Office 365 Security Whitepaper and Service Description</a:t>
            </a:r>
          </a:p>
          <a:p>
            <a:pPr lvl="1"/>
            <a:r>
              <a:rPr lang="en-US" dirty="0" smtClean="0"/>
              <a:t>Office 365 Standard Responses to Request for Information</a:t>
            </a:r>
          </a:p>
          <a:p>
            <a:pPr lvl="1"/>
            <a:r>
              <a:rPr lang="en-US" dirty="0" smtClean="0"/>
              <a:t>Office 365 Information Security Management Framework</a:t>
            </a:r>
          </a:p>
          <a:p>
            <a:r>
              <a:rPr lang="en-US" dirty="0" smtClean="0"/>
              <a:t>Global Foundation </a:t>
            </a:r>
            <a:r>
              <a:rPr lang="en-US" smtClean="0"/>
              <a:t>Services (</a:t>
            </a:r>
            <a:r>
              <a:rPr lang="en-US" smtClean="0">
                <a:hlinkClick r:id="rId3"/>
              </a:rPr>
              <a:t>http://www.gobalfoundationservices.com</a:t>
            </a:r>
            <a:r>
              <a:rPr lang="en-US" smtClean="0"/>
              <a:t>)</a:t>
            </a:r>
          </a:p>
          <a:p>
            <a:pPr marL="0" indent="0">
              <a:buNone/>
            </a:pPr>
            <a:endParaRPr lang="en-US" dirty="0" smtClean="0"/>
          </a:p>
          <a:p>
            <a:pPr lvl="1"/>
            <a:endParaRPr lang="en-US" dirty="0" smtClean="0"/>
          </a:p>
          <a:p>
            <a:pPr lvl="1"/>
            <a:endParaRPr lang="en-US" dirty="0"/>
          </a:p>
        </p:txBody>
      </p:sp>
      <p:sp>
        <p:nvSpPr>
          <p:cNvPr id="4" name="Slide Number Placeholder 3"/>
          <p:cNvSpPr>
            <a:spLocks noGrp="1"/>
          </p:cNvSpPr>
          <p:nvPr>
            <p:ph type="sldNum" sz="quarter" idx="4294967295"/>
          </p:nvPr>
        </p:nvSpPr>
        <p:spPr>
          <a:xfrm>
            <a:off x="2501" y="6704705"/>
            <a:ext cx="578020" cy="173244"/>
          </a:xfrm>
          <a:prstGeom prst="rect">
            <a:avLst/>
          </a:prstGeom>
        </p:spPr>
        <p:txBody>
          <a:bodyPr/>
          <a:lstStyle/>
          <a:p>
            <a:pPr defTabSz="932411"/>
            <a:fld id="{B60359E2-F1E6-40F3-81C3-5A646FA87138}" type="slidenum">
              <a:rPr lang="en-US" smtClean="0"/>
              <a:pPr defTabSz="932411"/>
              <a:t>35</a:t>
            </a:fld>
            <a:endParaRPr lang="en-US" dirty="0"/>
          </a:p>
        </p:txBody>
      </p:sp>
    </p:spTree>
    <p:extLst>
      <p:ext uri="{BB962C8B-B14F-4D97-AF65-F5344CB8AC3E}">
        <p14:creationId xmlns:p14="http://schemas.microsoft.com/office/powerpoint/2010/main" val="260711479"/>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Related Resources</a:t>
            </a:r>
            <a:endParaRPr lang="en-US" dirty="0"/>
          </a:p>
        </p:txBody>
      </p:sp>
      <p:sp>
        <p:nvSpPr>
          <p:cNvPr id="3" name="Text Placeholder 2"/>
          <p:cNvSpPr>
            <a:spLocks noGrp="1"/>
          </p:cNvSpPr>
          <p:nvPr>
            <p:ph type="body" sz="quarter" idx="10"/>
          </p:nvPr>
        </p:nvSpPr>
        <p:spPr>
          <a:xfrm>
            <a:off x="622617" y="1554339"/>
            <a:ext cx="11370961" cy="4369538"/>
          </a:xfrm>
        </p:spPr>
        <p:txBody>
          <a:bodyPr/>
          <a:lstStyle/>
          <a:p>
            <a:r>
              <a:rPr lang="en-US" b="1" dirty="0"/>
              <a:t>Office 365 </a:t>
            </a:r>
            <a:r>
              <a:rPr lang="en-US" b="1" dirty="0" err="1" smtClean="0"/>
              <a:t>TechCenter</a:t>
            </a:r>
            <a:r>
              <a:rPr lang="en-US" b="1" dirty="0" smtClean="0"/>
              <a:t>: </a:t>
            </a:r>
            <a:r>
              <a:rPr lang="en-US" dirty="0" smtClean="0"/>
              <a:t>technet.microsoft.com/Office365</a:t>
            </a:r>
            <a:endParaRPr lang="en-US" sz="2856" dirty="0"/>
          </a:p>
          <a:p>
            <a:endParaRPr lang="en-US" b="1" dirty="0" smtClean="0"/>
          </a:p>
          <a:p>
            <a:r>
              <a:rPr lang="en-US" b="1" dirty="0" smtClean="0"/>
              <a:t>Office </a:t>
            </a:r>
            <a:r>
              <a:rPr lang="en-US" b="1" dirty="0"/>
              <a:t>Client </a:t>
            </a:r>
            <a:r>
              <a:rPr lang="en-US" b="1" dirty="0" err="1"/>
              <a:t>TechCenter</a:t>
            </a:r>
            <a:r>
              <a:rPr lang="en-US" dirty="0" smtClean="0"/>
              <a:t>: technet.microsoft.com/office</a:t>
            </a:r>
          </a:p>
          <a:p>
            <a:endParaRPr lang="en-US" dirty="0"/>
          </a:p>
          <a:p>
            <a:pPr marL="469536" lvl="1" indent="0">
              <a:buNone/>
            </a:pPr>
            <a:endParaRPr lang="en-US" dirty="0"/>
          </a:p>
        </p:txBody>
      </p:sp>
    </p:spTree>
    <p:extLst>
      <p:ext uri="{BB962C8B-B14F-4D97-AF65-F5344CB8AC3E}">
        <p14:creationId xmlns:p14="http://schemas.microsoft.com/office/powerpoint/2010/main" val="2437440443"/>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Questions?</a:t>
            </a:r>
            <a:endParaRPr lang="de-AT" dirty="0"/>
          </a:p>
        </p:txBody>
      </p:sp>
    </p:spTree>
    <p:extLst>
      <p:ext uri="{BB962C8B-B14F-4D97-AF65-F5344CB8AC3E}">
        <p14:creationId xmlns:p14="http://schemas.microsoft.com/office/powerpoint/2010/main" val="3132268365"/>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black">
          <a:xfrm>
            <a:off x="4409699" y="3193091"/>
            <a:ext cx="3617077" cy="608342"/>
          </a:xfrm>
          <a:prstGeom prst="rect">
            <a:avLst/>
          </a:prstGeom>
          <a:noFill/>
          <a:ln>
            <a:noFill/>
          </a:ln>
        </p:spPr>
      </p:pic>
      <p:sp>
        <p:nvSpPr>
          <p:cNvPr id="5" name="Text Box 3"/>
          <p:cNvSpPr txBox="1">
            <a:spLocks noChangeArrowheads="1"/>
          </p:cNvSpPr>
          <p:nvPr/>
        </p:nvSpPr>
        <p:spPr bwMode="blackWhite">
          <a:xfrm>
            <a:off x="520480" y="6204681"/>
            <a:ext cx="11395517" cy="430425"/>
          </a:xfrm>
          <a:prstGeom prst="rect">
            <a:avLst/>
          </a:prstGeom>
          <a:noFill/>
          <a:ln w="12700">
            <a:noFill/>
            <a:miter lim="800000"/>
            <a:headEnd type="none" w="sm" len="sm"/>
            <a:tailEnd type="none" w="sm" len="sm"/>
          </a:ln>
          <a:effectLst/>
        </p:spPr>
        <p:txBody>
          <a:bodyPr vert="horz" wrap="square" lIns="93245" tIns="46623" rIns="93245" bIns="46623" numCol="1" anchor="t" anchorCtr="0" compatLnSpc="1">
            <a:prstTxWarp prst="textNoShape">
              <a:avLst/>
            </a:prstTxWarp>
            <a:spAutoFit/>
          </a:bodyPr>
          <a:lstStyle/>
          <a:p>
            <a:pPr algn="ctr" defTabSz="932290" eaLnBrk="0" hangingPunct="0"/>
            <a:r>
              <a:rPr lang="en-US" sz="714" dirty="0">
                <a:gradFill>
                  <a:gsLst>
                    <a:gs pos="0">
                      <a:schemeClr val="tx1"/>
                    </a:gs>
                    <a:gs pos="100000">
                      <a:schemeClr val="tx1"/>
                    </a:gs>
                  </a:gsLst>
                  <a:lin ang="5400000" scaled="0"/>
                </a:gradFill>
                <a:latin typeface="Segoe" pitchFamily="34" charset="0"/>
                <a:cs typeface="Arial" charset="0"/>
              </a:rPr>
              <a:t>© 2012 Microsoft Corporation. All rights reserved. Microsoft, Windows, Windows Vista and other product names are or may be registered trademarks and/or trademarks in the U.S. and/or other countries.</a:t>
            </a:r>
          </a:p>
          <a:p>
            <a:pPr algn="ctr" defTabSz="932290" eaLnBrk="0" hangingPunct="0"/>
            <a:r>
              <a:rPr lang="en-US" sz="714" dirty="0">
                <a:gradFill>
                  <a:gsLst>
                    <a:gs pos="0">
                      <a:schemeClr val="tx1"/>
                    </a:gs>
                    <a:gs pos="100000">
                      <a:schemeClr val="tx1"/>
                    </a:gs>
                  </a:gsLst>
                  <a:lin ang="5400000" scaled="0"/>
                </a:gradFill>
                <a:latin typeface="Segoe"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4156785424"/>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531948" y="233150"/>
            <a:ext cx="11370961" cy="621530"/>
          </a:xfrm>
          <a:prstGeom prst="rect">
            <a:avLst/>
          </a:prstGeom>
        </p:spPr>
        <p:txBody>
          <a:bodyPr/>
          <a:lst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4488" dirty="0"/>
              <a:t>Office 365 Delivers World Class Capabilities</a:t>
            </a:r>
          </a:p>
        </p:txBody>
      </p:sp>
      <p:grpSp>
        <p:nvGrpSpPr>
          <p:cNvPr id="9" name="Group 8"/>
          <p:cNvGrpSpPr/>
          <p:nvPr/>
        </p:nvGrpSpPr>
        <p:grpSpPr>
          <a:xfrm>
            <a:off x="2501" y="1322865"/>
            <a:ext cx="6154757" cy="2688264"/>
            <a:chOff x="0" y="1297045"/>
            <a:chExt cx="6034623" cy="2635792"/>
          </a:xfrm>
        </p:grpSpPr>
        <p:sp>
          <p:nvSpPr>
            <p:cNvPr id="16" name="Orange"/>
            <p:cNvSpPr/>
            <p:nvPr/>
          </p:nvSpPr>
          <p:spPr bwMode="auto">
            <a:xfrm>
              <a:off x="0" y="1297045"/>
              <a:ext cx="6016752" cy="2606040"/>
            </a:xfrm>
            <a:prstGeom prst="roundRect">
              <a:avLst>
                <a:gd name="adj" fmla="val 0"/>
              </a:avLst>
            </a:prstGeom>
            <a:solidFill>
              <a:schemeClr val="accent3"/>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93256" tIns="46628" rIns="93256" bIns="46628" numCol="1" rtlCol="0" anchor="t" anchorCtr="0" compatLnSpc="1">
              <a:prstTxWarp prst="textNoShape">
                <a:avLst/>
              </a:prstTxWarp>
            </a:bodyPr>
            <a:lstStyle/>
            <a:p>
              <a:pPr defTabSz="932290"/>
              <a:endParaRPr lang="en-US" sz="2244" dirty="0">
                <a:solidFill>
                  <a:schemeClr val="tx1">
                    <a:alpha val="99000"/>
                  </a:schemeClr>
                </a:solidFill>
                <a:latin typeface="Segoe UI" pitchFamily="34" charset="0"/>
                <a:ea typeface="Segoe UI" pitchFamily="34" charset="0"/>
                <a:cs typeface="Segoe UI" pitchFamily="34" charset="0"/>
              </a:endParaRPr>
            </a:p>
          </p:txBody>
        </p:sp>
        <p:sp>
          <p:nvSpPr>
            <p:cNvPr id="18" name="Rectangle 17"/>
            <p:cNvSpPr/>
            <p:nvPr/>
          </p:nvSpPr>
          <p:spPr>
            <a:xfrm>
              <a:off x="294967" y="2333425"/>
              <a:ext cx="5739656" cy="1599412"/>
            </a:xfrm>
            <a:prstGeom prst="rect">
              <a:avLst/>
            </a:prstGeom>
            <a:ln>
              <a:noFill/>
            </a:ln>
          </p:spPr>
          <p:txBody>
            <a:bodyPr wrap="square">
              <a:spAutoFit/>
            </a:bodyPr>
            <a:lstStyle/>
            <a:p>
              <a:pPr marL="291436" indent="-291436" defTabSz="1242694" fontAlgn="base">
                <a:lnSpc>
                  <a:spcPct val="150000"/>
                </a:lnSpc>
                <a:spcBef>
                  <a:spcPct val="0"/>
                </a:spcBef>
                <a:spcAft>
                  <a:spcPct val="0"/>
                </a:spcAft>
                <a:buFont typeface="Arial" pitchFamily="34" charset="0"/>
                <a:buChar char="•"/>
              </a:pPr>
              <a:r>
                <a:rPr lang="en-US" sz="1632" dirty="0">
                  <a:ea typeface="Segoe UI" pitchFamily="34" charset="0"/>
                  <a:cs typeface="Segoe UI" pitchFamily="34" charset="0"/>
                </a:rPr>
                <a:t>Pay-as-you-go, per-user licensing</a:t>
              </a:r>
            </a:p>
            <a:p>
              <a:pPr marL="291436" indent="-291436" defTabSz="1242694" fontAlgn="base">
                <a:lnSpc>
                  <a:spcPct val="150000"/>
                </a:lnSpc>
                <a:spcBef>
                  <a:spcPct val="0"/>
                </a:spcBef>
                <a:spcAft>
                  <a:spcPct val="0"/>
                </a:spcAft>
                <a:buFont typeface="Arial" pitchFamily="34" charset="0"/>
                <a:buChar char="•"/>
              </a:pPr>
              <a:r>
                <a:rPr lang="en-US" sz="1632" dirty="0">
                  <a:ea typeface="Segoe UI" pitchFamily="34" charset="0"/>
                  <a:cs typeface="Segoe UI" pitchFamily="34" charset="0"/>
                </a:rPr>
                <a:t>Complete Office experience with services integration</a:t>
              </a:r>
            </a:p>
            <a:p>
              <a:pPr marL="291436" indent="-291436" defTabSz="1242694" fontAlgn="base">
                <a:lnSpc>
                  <a:spcPct val="150000"/>
                </a:lnSpc>
                <a:spcBef>
                  <a:spcPct val="0"/>
                </a:spcBef>
                <a:spcAft>
                  <a:spcPct val="0"/>
                </a:spcAft>
                <a:buFont typeface="Arial" pitchFamily="34" charset="0"/>
                <a:buChar char="•"/>
              </a:pPr>
              <a:r>
                <a:rPr lang="en-US" sz="1632" dirty="0">
                  <a:ea typeface="Segoe UI" pitchFamily="34" charset="0"/>
                  <a:cs typeface="Segoe UI" pitchFamily="34" charset="0"/>
                </a:rPr>
                <a:t>Always the latest version of Office and Office Web Apps</a:t>
              </a:r>
            </a:p>
            <a:p>
              <a:pPr marL="291436" indent="-291436" defTabSz="1242694" fontAlgn="base">
                <a:lnSpc>
                  <a:spcPct val="150000"/>
                </a:lnSpc>
                <a:spcBef>
                  <a:spcPct val="0"/>
                </a:spcBef>
                <a:spcAft>
                  <a:spcPct val="0"/>
                </a:spcAft>
                <a:buFont typeface="Arial" pitchFamily="34" charset="0"/>
                <a:buChar char="•"/>
                <a:tabLst>
                  <a:tab pos="632618" algn="l"/>
                </a:tabLst>
              </a:pPr>
              <a:r>
                <a:rPr lang="en-US" sz="1632" dirty="0">
                  <a:ea typeface="Segoe UI" pitchFamily="34" charset="0"/>
                  <a:cs typeface="Segoe UI" pitchFamily="34" charset="0"/>
                </a:rPr>
                <a:t>Familiar Office user experience</a:t>
              </a:r>
            </a:p>
          </p:txBody>
        </p:sp>
        <p:pic>
          <p:nvPicPr>
            <p:cNvPr id="34" name="Picture 2"/>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bwMode="auto">
            <a:xfrm>
              <a:off x="162729" y="1400062"/>
              <a:ext cx="2634359" cy="914400"/>
            </a:xfrm>
            <a:prstGeom prst="rect">
              <a:avLst/>
            </a:prstGeom>
            <a:noFill/>
            <a:effectLst/>
          </p:spPr>
        </p:pic>
      </p:grpSp>
      <p:grpSp>
        <p:nvGrpSpPr>
          <p:cNvPr id="10" name="Group 9"/>
          <p:cNvGrpSpPr/>
          <p:nvPr/>
        </p:nvGrpSpPr>
        <p:grpSpPr>
          <a:xfrm>
            <a:off x="2501" y="4103454"/>
            <a:ext cx="6154756" cy="2688264"/>
            <a:chOff x="0" y="4023360"/>
            <a:chExt cx="6034622" cy="2635792"/>
          </a:xfrm>
        </p:grpSpPr>
        <p:sp>
          <p:nvSpPr>
            <p:cNvPr id="22" name="Orange"/>
            <p:cNvSpPr/>
            <p:nvPr/>
          </p:nvSpPr>
          <p:spPr bwMode="auto">
            <a:xfrm>
              <a:off x="0" y="4023360"/>
              <a:ext cx="6016752" cy="2606040"/>
            </a:xfrm>
            <a:prstGeom prst="roundRect">
              <a:avLst>
                <a:gd name="adj" fmla="val 0"/>
              </a:avLst>
            </a:prstGeom>
            <a:solidFill>
              <a:srgbClr val="94C949"/>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93256" tIns="46628" rIns="93256" bIns="46628" numCol="1" rtlCol="0" anchor="t" anchorCtr="0" compatLnSpc="1">
              <a:prstTxWarp prst="textNoShape">
                <a:avLst/>
              </a:prstTxWarp>
            </a:bodyPr>
            <a:lstStyle/>
            <a:p>
              <a:pPr defTabSz="932290"/>
              <a:endParaRPr lang="en-US" sz="2244" dirty="0">
                <a:solidFill>
                  <a:schemeClr val="tx1">
                    <a:alpha val="99000"/>
                  </a:schemeClr>
                </a:solidFill>
                <a:latin typeface="Segoe UI" pitchFamily="34" charset="0"/>
                <a:ea typeface="Segoe UI" pitchFamily="34" charset="0"/>
                <a:cs typeface="Segoe UI" pitchFamily="34" charset="0"/>
              </a:endParaRPr>
            </a:p>
          </p:txBody>
        </p:sp>
        <p:sp>
          <p:nvSpPr>
            <p:cNvPr id="37" name="Rectangle 36"/>
            <p:cNvSpPr/>
            <p:nvPr/>
          </p:nvSpPr>
          <p:spPr>
            <a:xfrm>
              <a:off x="294967" y="5059740"/>
              <a:ext cx="5739655" cy="1599412"/>
            </a:xfrm>
            <a:prstGeom prst="rect">
              <a:avLst/>
            </a:prstGeom>
            <a:ln>
              <a:noFill/>
            </a:ln>
          </p:spPr>
          <p:txBody>
            <a:bodyPr wrap="square">
              <a:spAutoFit/>
            </a:bodyPr>
            <a:lstStyle/>
            <a:p>
              <a:pPr marL="291436" indent="-291436" defTabSz="1242694" fontAlgn="base">
                <a:lnSpc>
                  <a:spcPct val="150000"/>
                </a:lnSpc>
                <a:spcBef>
                  <a:spcPct val="0"/>
                </a:spcBef>
                <a:spcAft>
                  <a:spcPct val="0"/>
                </a:spcAft>
                <a:buFont typeface="Arial" pitchFamily="34" charset="0"/>
                <a:buChar char="•"/>
              </a:pPr>
              <a:r>
                <a:rPr lang="en-US" sz="1632" dirty="0">
                  <a:ea typeface="Segoe UI" pitchFamily="34" charset="0"/>
                  <a:cs typeface="Segoe UI" pitchFamily="34" charset="0"/>
                </a:rPr>
                <a:t>My Sites to manage and share documents</a:t>
              </a:r>
            </a:p>
            <a:p>
              <a:pPr marL="291436" indent="-291436" defTabSz="1242694" fontAlgn="base">
                <a:lnSpc>
                  <a:spcPct val="150000"/>
                </a:lnSpc>
                <a:spcBef>
                  <a:spcPct val="0"/>
                </a:spcBef>
                <a:spcAft>
                  <a:spcPct val="0"/>
                </a:spcAft>
                <a:buFont typeface="Arial" pitchFamily="34" charset="0"/>
                <a:buChar char="•"/>
              </a:pPr>
              <a:r>
                <a:rPr lang="en-US" sz="1632" dirty="0">
                  <a:ea typeface="Segoe UI" pitchFamily="34" charset="0"/>
                  <a:cs typeface="Segoe UI" pitchFamily="34" charset="0"/>
                </a:rPr>
                <a:t>Access documents offline</a:t>
              </a:r>
            </a:p>
            <a:p>
              <a:pPr marL="291436" indent="-291436" defTabSz="1242694" fontAlgn="base">
                <a:lnSpc>
                  <a:spcPct val="150000"/>
                </a:lnSpc>
                <a:spcBef>
                  <a:spcPct val="0"/>
                </a:spcBef>
                <a:spcAft>
                  <a:spcPct val="0"/>
                </a:spcAft>
                <a:buFont typeface="Arial" pitchFamily="34" charset="0"/>
                <a:buChar char="•"/>
              </a:pPr>
              <a:r>
                <a:rPr lang="en-US" sz="1632" dirty="0">
                  <a:ea typeface="Segoe UI" pitchFamily="34" charset="0"/>
                  <a:cs typeface="Segoe UI" pitchFamily="34" charset="0"/>
                </a:rPr>
                <a:t>Document-level permissions</a:t>
              </a:r>
            </a:p>
            <a:p>
              <a:pPr marL="291436" indent="-291436" defTabSz="1242694" fontAlgn="base">
                <a:lnSpc>
                  <a:spcPct val="150000"/>
                </a:lnSpc>
                <a:spcBef>
                  <a:spcPct val="0"/>
                </a:spcBef>
                <a:spcAft>
                  <a:spcPct val="0"/>
                </a:spcAft>
                <a:buFont typeface="Arial" pitchFamily="34" charset="0"/>
                <a:buChar char="•"/>
              </a:pPr>
              <a:r>
                <a:rPr lang="en-US" sz="1632" dirty="0">
                  <a:ea typeface="Segoe UI" pitchFamily="34" charset="0"/>
                  <a:cs typeface="Segoe UI" pitchFamily="34" charset="0"/>
                </a:rPr>
                <a:t>Share documents securely with Extranet Sites</a:t>
              </a:r>
            </a:p>
          </p:txBody>
        </p:sp>
        <p:pic>
          <p:nvPicPr>
            <p:cNvPr id="39" name="Picture 2" descr="C:\Users\petern\Desktop\Design Stuff\Icons\Microsoft logos\MS_ShrPtOnline_Wht_rgb.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4175736"/>
              <a:ext cx="4435074" cy="9144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Group 6"/>
          <p:cNvGrpSpPr/>
          <p:nvPr/>
        </p:nvGrpSpPr>
        <p:grpSpPr>
          <a:xfrm>
            <a:off x="6308181" y="4103454"/>
            <a:ext cx="6125793" cy="2688264"/>
            <a:chOff x="6182600" y="4023360"/>
            <a:chExt cx="6006225" cy="2635792"/>
          </a:xfrm>
          <a:solidFill>
            <a:schemeClr val="accent1"/>
          </a:solidFill>
        </p:grpSpPr>
        <p:sp>
          <p:nvSpPr>
            <p:cNvPr id="25" name="Orange"/>
            <p:cNvSpPr/>
            <p:nvPr/>
          </p:nvSpPr>
          <p:spPr bwMode="auto">
            <a:xfrm>
              <a:off x="6182600" y="4023360"/>
              <a:ext cx="6006225" cy="2606040"/>
            </a:xfrm>
            <a:prstGeom prst="roundRect">
              <a:avLst>
                <a:gd name="adj" fmla="val 0"/>
              </a:avLst>
            </a:prstGeom>
            <a:grp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93256" tIns="46628" rIns="93256" bIns="46628" numCol="1" rtlCol="0" anchor="t" anchorCtr="0" compatLnSpc="1">
              <a:prstTxWarp prst="textNoShape">
                <a:avLst/>
              </a:prstTxWarp>
            </a:bodyPr>
            <a:lstStyle/>
            <a:p>
              <a:pPr defTabSz="932290" fontAlgn="base">
                <a:spcBef>
                  <a:spcPct val="0"/>
                </a:spcBef>
                <a:spcAft>
                  <a:spcPct val="0"/>
                </a:spcAft>
              </a:pPr>
              <a:endParaRPr lang="en-US" sz="2040" b="1" spc="-82" dirty="0">
                <a:ea typeface="Segoe UI" pitchFamily="34" charset="0"/>
                <a:cs typeface="Segoe UI" pitchFamily="34" charset="0"/>
              </a:endParaRPr>
            </a:p>
          </p:txBody>
        </p:sp>
        <p:sp>
          <p:nvSpPr>
            <p:cNvPr id="38" name="Rectangle 37"/>
            <p:cNvSpPr/>
            <p:nvPr/>
          </p:nvSpPr>
          <p:spPr>
            <a:xfrm>
              <a:off x="6430297" y="5059740"/>
              <a:ext cx="5758527" cy="1599412"/>
            </a:xfrm>
            <a:prstGeom prst="rect">
              <a:avLst/>
            </a:prstGeom>
            <a:grpFill/>
            <a:ln>
              <a:noFill/>
            </a:ln>
          </p:spPr>
          <p:txBody>
            <a:bodyPr wrap="square">
              <a:spAutoFit/>
            </a:bodyPr>
            <a:lstStyle/>
            <a:p>
              <a:pPr marL="291436" indent="-291436" defTabSz="1242694" fontAlgn="base">
                <a:lnSpc>
                  <a:spcPct val="150000"/>
                </a:lnSpc>
                <a:spcBef>
                  <a:spcPct val="0"/>
                </a:spcBef>
                <a:spcAft>
                  <a:spcPct val="0"/>
                </a:spcAft>
                <a:buFont typeface="Arial" pitchFamily="34" charset="0"/>
                <a:buChar char="•"/>
              </a:pPr>
              <a:r>
                <a:rPr lang="en-US" sz="1632" dirty="0">
                  <a:ea typeface="Segoe UI" pitchFamily="34" charset="0"/>
                  <a:cs typeface="Segoe UI" pitchFamily="34" charset="0"/>
                </a:rPr>
                <a:t>25Gb mailbox with voicemail &amp; unified messaging</a:t>
              </a:r>
            </a:p>
            <a:p>
              <a:pPr marL="291436" indent="-291436" defTabSz="1242694" fontAlgn="base">
                <a:lnSpc>
                  <a:spcPct val="150000"/>
                </a:lnSpc>
                <a:spcBef>
                  <a:spcPct val="0"/>
                </a:spcBef>
                <a:spcAft>
                  <a:spcPct val="0"/>
                </a:spcAft>
                <a:buFont typeface="Arial" pitchFamily="34" charset="0"/>
                <a:buChar char="•"/>
              </a:pPr>
              <a:r>
                <a:rPr lang="en-US" sz="1632" dirty="0">
                  <a:ea typeface="Segoe UI" pitchFamily="34" charset="0"/>
                  <a:cs typeface="Segoe UI" pitchFamily="34" charset="0"/>
                </a:rPr>
                <a:t>Integrated personal archiving</a:t>
              </a:r>
            </a:p>
            <a:p>
              <a:pPr marL="291436" indent="-291436" defTabSz="1242694" fontAlgn="base">
                <a:lnSpc>
                  <a:spcPct val="150000"/>
                </a:lnSpc>
                <a:spcBef>
                  <a:spcPct val="0"/>
                </a:spcBef>
                <a:spcAft>
                  <a:spcPct val="0"/>
                </a:spcAft>
                <a:buFont typeface="Arial" pitchFamily="34" charset="0"/>
                <a:buChar char="•"/>
              </a:pPr>
              <a:r>
                <a:rPr lang="en-US" sz="1632" dirty="0">
                  <a:ea typeface="Segoe UI" pitchFamily="34" charset="0"/>
                  <a:cs typeface="Segoe UI" pitchFamily="34" charset="0"/>
                </a:rPr>
                <a:t>Retention policies and legal hold</a:t>
              </a:r>
            </a:p>
            <a:p>
              <a:pPr marL="291436" indent="-291436" defTabSz="1242694" fontAlgn="base">
                <a:lnSpc>
                  <a:spcPct val="150000"/>
                </a:lnSpc>
                <a:spcBef>
                  <a:spcPct val="0"/>
                </a:spcBef>
                <a:spcAft>
                  <a:spcPct val="0"/>
                </a:spcAft>
                <a:buFont typeface="Arial" pitchFamily="34" charset="0"/>
                <a:buChar char="•"/>
              </a:pPr>
              <a:r>
                <a:rPr lang="en-US" sz="1632" dirty="0">
                  <a:ea typeface="Segoe UI" pitchFamily="34" charset="0"/>
                  <a:cs typeface="Segoe UI" pitchFamily="34" charset="0"/>
                </a:rPr>
                <a:t>Free/busy coexistence</a:t>
              </a:r>
            </a:p>
          </p:txBody>
        </p:sp>
        <p:pic>
          <p:nvPicPr>
            <p:cNvPr id="40" name="Picture 3" descr="C:\Users\petern\Desktop\Design Stuff\Icons\Microsoft logos\MS_Exchange_Online_Wht_rgb.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82601" y="4175736"/>
              <a:ext cx="4179041" cy="914400"/>
            </a:xfrm>
            <a:prstGeom prst="rect">
              <a:avLst/>
            </a:prstGeom>
            <a:grpFill/>
            <a:extLst/>
          </p:spPr>
        </p:pic>
      </p:grpSp>
      <p:grpSp>
        <p:nvGrpSpPr>
          <p:cNvPr id="8" name="Group 7"/>
          <p:cNvGrpSpPr/>
          <p:nvPr/>
        </p:nvGrpSpPr>
        <p:grpSpPr>
          <a:xfrm>
            <a:off x="6308182" y="1322866"/>
            <a:ext cx="6125792" cy="2688264"/>
            <a:chOff x="6182601" y="1297046"/>
            <a:chExt cx="6006224" cy="2635792"/>
          </a:xfrm>
        </p:grpSpPr>
        <p:sp>
          <p:nvSpPr>
            <p:cNvPr id="29" name="Orange"/>
            <p:cNvSpPr/>
            <p:nvPr/>
          </p:nvSpPr>
          <p:spPr bwMode="auto">
            <a:xfrm>
              <a:off x="6182601" y="1297046"/>
              <a:ext cx="6006224" cy="2606040"/>
            </a:xfrm>
            <a:prstGeom prst="roundRect">
              <a:avLst>
                <a:gd name="adj" fmla="val 0"/>
              </a:avLst>
            </a:prstGeom>
            <a:solidFill>
              <a:srgbClr val="3BBEB4"/>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93256" tIns="46628" rIns="93256" bIns="46628" numCol="1" rtlCol="0" anchor="t" anchorCtr="0" compatLnSpc="1">
              <a:prstTxWarp prst="textNoShape">
                <a:avLst/>
              </a:prstTxWarp>
            </a:bodyPr>
            <a:lstStyle/>
            <a:p>
              <a:pPr defTabSz="932290" fontAlgn="base">
                <a:spcBef>
                  <a:spcPct val="0"/>
                </a:spcBef>
                <a:spcAft>
                  <a:spcPct val="0"/>
                </a:spcAft>
              </a:pPr>
              <a:endParaRPr lang="en-US" sz="2244" dirty="0">
                <a:solidFill>
                  <a:schemeClr val="tx1">
                    <a:alpha val="99000"/>
                  </a:schemeClr>
                </a:solidFill>
                <a:ea typeface="Segoe UI" pitchFamily="34" charset="0"/>
                <a:cs typeface="Segoe UI" pitchFamily="34" charset="0"/>
              </a:endParaRPr>
            </a:p>
          </p:txBody>
        </p:sp>
        <p:sp>
          <p:nvSpPr>
            <p:cNvPr id="35" name="Rectangle 34"/>
            <p:cNvSpPr/>
            <p:nvPr/>
          </p:nvSpPr>
          <p:spPr>
            <a:xfrm>
              <a:off x="6430297" y="2333426"/>
              <a:ext cx="5758528" cy="1599412"/>
            </a:xfrm>
            <a:prstGeom prst="rect">
              <a:avLst/>
            </a:prstGeom>
            <a:ln>
              <a:noFill/>
            </a:ln>
          </p:spPr>
          <p:txBody>
            <a:bodyPr wrap="square">
              <a:spAutoFit/>
            </a:bodyPr>
            <a:lstStyle/>
            <a:p>
              <a:pPr marL="291436" indent="-291436" defTabSz="1242694" fontAlgn="base">
                <a:lnSpc>
                  <a:spcPct val="150000"/>
                </a:lnSpc>
                <a:spcBef>
                  <a:spcPct val="0"/>
                </a:spcBef>
                <a:spcAft>
                  <a:spcPct val="0"/>
                </a:spcAft>
                <a:buFont typeface="Arial" pitchFamily="34" charset="0"/>
                <a:buChar char="•"/>
              </a:pPr>
              <a:r>
                <a:rPr lang="en-US" sz="1632" dirty="0">
                  <a:ea typeface="Segoe UI" pitchFamily="34" charset="0"/>
                  <a:cs typeface="Segoe UI" pitchFamily="34" charset="0"/>
                </a:rPr>
                <a:t>IM &amp; Presence across firewalls</a:t>
              </a:r>
            </a:p>
            <a:p>
              <a:pPr marL="291436" indent="-291436" defTabSz="1242694" fontAlgn="base">
                <a:lnSpc>
                  <a:spcPct val="150000"/>
                </a:lnSpc>
                <a:spcBef>
                  <a:spcPct val="0"/>
                </a:spcBef>
                <a:spcAft>
                  <a:spcPct val="0"/>
                </a:spcAft>
                <a:buFont typeface="Arial" pitchFamily="34" charset="0"/>
                <a:buChar char="•"/>
              </a:pPr>
              <a:r>
                <a:rPr lang="en-US" sz="1632" dirty="0">
                  <a:ea typeface="Segoe UI" pitchFamily="34" charset="0"/>
                  <a:cs typeface="Segoe UI" pitchFamily="34" charset="0"/>
                </a:rPr>
                <a:t>GAL/Skill search in SharePoint</a:t>
              </a:r>
            </a:p>
            <a:p>
              <a:pPr marL="291436" indent="-291436" defTabSz="1242694" fontAlgn="base">
                <a:lnSpc>
                  <a:spcPct val="150000"/>
                </a:lnSpc>
                <a:spcBef>
                  <a:spcPct val="0"/>
                </a:spcBef>
                <a:spcAft>
                  <a:spcPct val="0"/>
                </a:spcAft>
                <a:buFont typeface="Arial" pitchFamily="34" charset="0"/>
                <a:buChar char="•"/>
              </a:pPr>
              <a:r>
                <a:rPr lang="en-US" sz="1632" dirty="0">
                  <a:ea typeface="Segoe UI" pitchFamily="34" charset="0"/>
                  <a:cs typeface="Segoe UI" pitchFamily="34" charset="0"/>
                </a:rPr>
                <a:t>Online meeting with desktop sharing</a:t>
              </a:r>
            </a:p>
            <a:p>
              <a:pPr marL="291436" indent="-291436" defTabSz="1242694" fontAlgn="base">
                <a:lnSpc>
                  <a:spcPct val="150000"/>
                </a:lnSpc>
                <a:spcBef>
                  <a:spcPct val="0"/>
                </a:spcBef>
                <a:spcAft>
                  <a:spcPct val="0"/>
                </a:spcAft>
                <a:buFont typeface="Arial" pitchFamily="34" charset="0"/>
                <a:buChar char="•"/>
              </a:pPr>
              <a:r>
                <a:rPr lang="en-US" sz="1632" dirty="0">
                  <a:ea typeface="Segoe UI" pitchFamily="34" charset="0"/>
                  <a:cs typeface="Segoe UI" pitchFamily="34" charset="0"/>
                </a:rPr>
                <a:t>Windows Live federation</a:t>
              </a:r>
            </a:p>
          </p:txBody>
        </p:sp>
        <p:pic>
          <p:nvPicPr>
            <p:cNvPr id="44" name="Picture 4" descr="C:\Users\petern\Desktop\Design Stuff\Icons\Microsoft logos\MS_LyncOnline_Wht_rgb.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82602" y="1400062"/>
              <a:ext cx="3061129" cy="91440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369834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948" y="233150"/>
            <a:ext cx="11370961" cy="960545"/>
          </a:xfrm>
        </p:spPr>
        <p:txBody>
          <a:bodyPr/>
          <a:lstStyle/>
          <a:p>
            <a:r>
              <a:rPr lang="en-US" dirty="0" smtClean="0"/>
              <a:t>Trusting The Cloud</a:t>
            </a:r>
            <a:br>
              <a:rPr lang="en-US" dirty="0" smtClean="0"/>
            </a:br>
            <a:r>
              <a:rPr lang="en-US" sz="2448" b="1" dirty="0">
                <a:solidFill>
                  <a:schemeClr val="tx1">
                    <a:alpha val="99000"/>
                  </a:schemeClr>
                </a:solidFill>
              </a:rPr>
              <a:t>It’s all over the news – “Can I trust the cloud?”</a:t>
            </a:r>
          </a:p>
        </p:txBody>
      </p:sp>
      <p:sp>
        <p:nvSpPr>
          <p:cNvPr id="3" name="Slide Number Placeholder 2"/>
          <p:cNvSpPr>
            <a:spLocks noGrp="1"/>
          </p:cNvSpPr>
          <p:nvPr>
            <p:ph type="sldNum" sz="quarter" idx="4294967295"/>
          </p:nvPr>
        </p:nvSpPr>
        <p:spPr>
          <a:xfrm>
            <a:off x="2501" y="6704705"/>
            <a:ext cx="578020" cy="173244"/>
          </a:xfrm>
          <a:prstGeom prst="rect">
            <a:avLst/>
          </a:prstGeom>
        </p:spPr>
        <p:txBody>
          <a:bodyPr/>
          <a:lstStyle/>
          <a:p>
            <a:pPr defTabSz="932411"/>
            <a:fld id="{B60359E2-F1E6-40F3-81C3-5A646FA87138}" type="slidenum">
              <a:rPr lang="en-US" smtClean="0"/>
              <a:pPr defTabSz="932411"/>
              <a:t>5</a:t>
            </a:fld>
            <a:endParaRPr lang="en-US" dirty="0"/>
          </a:p>
        </p:txBody>
      </p:sp>
      <p:sp>
        <p:nvSpPr>
          <p:cNvPr id="33" name="Rectangle 32"/>
          <p:cNvSpPr/>
          <p:nvPr/>
        </p:nvSpPr>
        <p:spPr>
          <a:xfrm rot="60000">
            <a:off x="2285005" y="3204353"/>
            <a:ext cx="9064158" cy="356062"/>
          </a:xfrm>
          <a:prstGeom prst="rect">
            <a:avLst/>
          </a:prstGeom>
        </p:spPr>
        <p:txBody>
          <a:bodyPr wrap="square" lIns="124326" tIns="62162" rIns="124326" bIns="62162">
            <a:spAutoFit/>
          </a:bodyPr>
          <a:lstStyle/>
          <a:p>
            <a:pPr>
              <a:lnSpc>
                <a:spcPct val="90000"/>
              </a:lnSpc>
            </a:pPr>
            <a:endParaRPr lang="en-US" sz="1632" i="1" dirty="0">
              <a:solidFill>
                <a:schemeClr val="tx1">
                  <a:lumMod val="50000"/>
                </a:schemeClr>
              </a:solidFill>
              <a:latin typeface="+mj-lt"/>
              <a:ea typeface="Segoe UI" pitchFamily="34" charset="0"/>
              <a:cs typeface="Segoe UI" pitchFamily="34" charset="0"/>
            </a:endParaRPr>
          </a:p>
        </p:txBody>
      </p:sp>
      <p:sp>
        <p:nvSpPr>
          <p:cNvPr id="60" name="Content Placeholder 18"/>
          <p:cNvSpPr txBox="1">
            <a:spLocks/>
          </p:cNvSpPr>
          <p:nvPr/>
        </p:nvSpPr>
        <p:spPr>
          <a:xfrm>
            <a:off x="369403" y="2023949"/>
            <a:ext cx="5723657" cy="4581992"/>
          </a:xfrm>
          <a:prstGeom prst="rect">
            <a:avLst/>
          </a:prstGeom>
          <a:solidFill>
            <a:srgbClr val="D9D9D9">
              <a:alpha val="50196"/>
            </a:srgb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130564" tIns="279781" rIns="130564" bIns="32640" numCol="1" rtlCol="0" anchor="t" anchorCtr="0" compatLnSpc="1">
            <a:prstTxWarp prst="textNoShape">
              <a:avLst/>
            </a:prstTxWarp>
          </a:bodyPr>
          <a:lstStyle>
            <a:defPPr>
              <a:defRPr lang="en-US"/>
            </a:defPPr>
            <a:lvl1pPr marL="225425" indent="-225425" defTabSz="1097418">
              <a:spcBef>
                <a:spcPct val="20000"/>
              </a:spcBef>
              <a:spcAft>
                <a:spcPts val="600"/>
              </a:spcAft>
              <a:buClr>
                <a:schemeClr val="tx1"/>
              </a:buClr>
              <a:buSzPct val="100000"/>
              <a:buFont typeface="Arial" pitchFamily="34" charset="0"/>
              <a:buChar char="•"/>
              <a:defRPr sz="1600">
                <a:solidFill>
                  <a:schemeClr val="tx1">
                    <a:alpha val="99000"/>
                  </a:schemeClr>
                </a:solidFill>
              </a:defRPr>
            </a:lvl1pPr>
            <a:lvl2pPr marL="463550" lvl="1" indent="-238125" defTabSz="1097418">
              <a:spcBef>
                <a:spcPts val="480"/>
              </a:spcBef>
              <a:spcAft>
                <a:spcPts val="600"/>
              </a:spcAft>
              <a:buClr>
                <a:schemeClr val="tx1"/>
              </a:buClr>
              <a:buSzPct val="100000"/>
              <a:buFont typeface="Arial" pitchFamily="34" charset="0"/>
              <a:buChar char="•"/>
              <a:defRPr sz="1600">
                <a:solidFill>
                  <a:schemeClr val="tx1">
                    <a:alpha val="99000"/>
                  </a:schemeClr>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238007" lvl="1" indent="-238007" defTabSz="932597">
              <a:spcBef>
                <a:spcPts val="0"/>
              </a:spcBef>
              <a:spcAft>
                <a:spcPts val="1530"/>
              </a:spcAft>
              <a:buClr>
                <a:schemeClr val="accent1"/>
              </a:buClr>
            </a:pPr>
            <a:r>
              <a:rPr lang="en-US" sz="1836" kern="1600" dirty="0">
                <a:solidFill>
                  <a:schemeClr val="tx1">
                    <a:lumMod val="75000"/>
                    <a:lumOff val="25000"/>
                  </a:schemeClr>
                </a:solidFill>
                <a:latin typeface="Segoe UI" pitchFamily="34" charset="0"/>
                <a:cs typeface="Segoe UI" pitchFamily="34" charset="0"/>
              </a:rPr>
              <a:t>Privacy</a:t>
            </a:r>
          </a:p>
          <a:p>
            <a:pPr marL="238007" lvl="1" indent="-238007" defTabSz="932597">
              <a:spcBef>
                <a:spcPts val="0"/>
              </a:spcBef>
              <a:spcAft>
                <a:spcPts val="1530"/>
              </a:spcAft>
              <a:buClr>
                <a:schemeClr val="accent1"/>
              </a:buClr>
            </a:pPr>
            <a:r>
              <a:rPr lang="en-US" sz="1836" kern="1600" dirty="0">
                <a:solidFill>
                  <a:schemeClr val="tx1">
                    <a:lumMod val="75000"/>
                    <a:lumOff val="25000"/>
                  </a:schemeClr>
                </a:solidFill>
                <a:latin typeface="Segoe UI" pitchFamily="34" charset="0"/>
                <a:cs typeface="Segoe UI" pitchFamily="34" charset="0"/>
              </a:rPr>
              <a:t>Loss of Control</a:t>
            </a:r>
          </a:p>
          <a:p>
            <a:pPr marL="238007" lvl="1" indent="-238007" defTabSz="932597">
              <a:spcBef>
                <a:spcPts val="0"/>
              </a:spcBef>
              <a:spcAft>
                <a:spcPts val="1530"/>
              </a:spcAft>
              <a:buClr>
                <a:schemeClr val="accent1"/>
              </a:buClr>
            </a:pPr>
            <a:r>
              <a:rPr lang="en-US" sz="1836" kern="1600" dirty="0">
                <a:solidFill>
                  <a:schemeClr val="tx1">
                    <a:lumMod val="75000"/>
                    <a:lumOff val="25000"/>
                  </a:schemeClr>
                </a:solidFill>
                <a:latin typeface="Segoe UI" pitchFamily="34" charset="0"/>
                <a:cs typeface="Segoe UI" pitchFamily="34" charset="0"/>
              </a:rPr>
              <a:t>Regulatory</a:t>
            </a:r>
          </a:p>
          <a:p>
            <a:pPr marL="238007" lvl="1" indent="-238007" defTabSz="932597">
              <a:spcBef>
                <a:spcPts val="0"/>
              </a:spcBef>
              <a:spcAft>
                <a:spcPts val="1530"/>
              </a:spcAft>
              <a:buClr>
                <a:schemeClr val="accent1"/>
              </a:buClr>
            </a:pPr>
            <a:r>
              <a:rPr lang="en-US" sz="1836" kern="1600" dirty="0">
                <a:solidFill>
                  <a:schemeClr val="tx1">
                    <a:lumMod val="75000"/>
                    <a:lumOff val="25000"/>
                  </a:schemeClr>
                </a:solidFill>
                <a:latin typeface="Segoe UI" pitchFamily="34" charset="0"/>
                <a:cs typeface="Segoe UI" pitchFamily="34" charset="0"/>
              </a:rPr>
              <a:t>Physical/Logical Security</a:t>
            </a:r>
          </a:p>
        </p:txBody>
      </p:sp>
      <p:sp>
        <p:nvSpPr>
          <p:cNvPr id="61" name="Rounded Rectangle 60"/>
          <p:cNvSpPr/>
          <p:nvPr/>
        </p:nvSpPr>
        <p:spPr bwMode="auto">
          <a:xfrm>
            <a:off x="369403" y="1455573"/>
            <a:ext cx="5723657" cy="746083"/>
          </a:xfrm>
          <a:prstGeom prst="roundRect">
            <a:avLst>
              <a:gd name="adj" fmla="val 13125"/>
            </a:avLst>
          </a:prstGeom>
          <a:gradFill>
            <a:gsLst>
              <a:gs pos="0">
                <a:schemeClr val="accent1">
                  <a:lumMod val="40000"/>
                  <a:lumOff val="60000"/>
                </a:schemeClr>
              </a:gs>
              <a:gs pos="10000">
                <a:schemeClr val="accent1">
                  <a:lumMod val="60000"/>
                  <a:lumOff val="40000"/>
                </a:schemeClr>
              </a:gs>
              <a:gs pos="70000">
                <a:schemeClr val="accent1"/>
              </a:gs>
            </a:gsLst>
            <a:lin ang="8100000" scaled="1"/>
          </a:gradFill>
          <a:ln w="25400" cap="flat" cmpd="sng" algn="ctr">
            <a:noFill/>
            <a:prstDash val="solid"/>
          </a:ln>
          <a:effectLst>
            <a:outerShdw blurRad="76200" algn="ctr" rotWithShape="0">
              <a:prstClr val="black">
                <a:alpha val="30000"/>
              </a:prstClr>
            </a:outerShdw>
          </a:effectLst>
        </p:spPr>
        <p:txBody>
          <a:bodyPr lIns="130564" tIns="32640" rIns="65279" bIns="32640" rtlCol="0" anchor="ctr"/>
          <a:lstStyle/>
          <a:p>
            <a:pPr algn="ctr"/>
            <a:r>
              <a:rPr lang="en-US" sz="2142" dirty="0">
                <a:latin typeface="Segoe UI" pitchFamily="34" charset="0"/>
                <a:cs typeface="Segoe UI" pitchFamily="34" charset="0"/>
              </a:rPr>
              <a:t>Key Concerns</a:t>
            </a:r>
          </a:p>
        </p:txBody>
      </p:sp>
      <p:grpSp>
        <p:nvGrpSpPr>
          <p:cNvPr id="5" name="Group 4"/>
          <p:cNvGrpSpPr/>
          <p:nvPr/>
        </p:nvGrpSpPr>
        <p:grpSpPr>
          <a:xfrm rot="749838">
            <a:off x="6021681" y="2451406"/>
            <a:ext cx="6195009" cy="3034081"/>
            <a:chOff x="4215860" y="1899857"/>
            <a:chExt cx="4556754" cy="2974859"/>
          </a:xfrm>
        </p:grpSpPr>
        <p:pic>
          <p:nvPicPr>
            <p:cNvPr id="2050" name="Picture 2" descr="\\psf\Host\Volumes\EP File Share\Touch\ Artwork\Newspaper\Torn.paper.2.pn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bright="5000" contrast="5000"/>
                      </a14:imgEffect>
                    </a14:imgLayer>
                  </a14:imgProps>
                </a:ext>
                <a:ext uri="{28A0092B-C50C-407E-A947-70E740481C1C}">
                  <a14:useLocalDpi xmlns:a14="http://schemas.microsoft.com/office/drawing/2010/main" val="0"/>
                </a:ext>
              </a:extLst>
            </a:blip>
            <a:srcRect l="2120" t="4469" r="10446" b="5666"/>
            <a:stretch/>
          </p:blipFill>
          <p:spPr bwMode="auto">
            <a:xfrm flipH="1">
              <a:off x="4215860" y="1899857"/>
              <a:ext cx="4556754" cy="2974859"/>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4576763" y="2300028"/>
              <a:ext cx="4061399" cy="2049215"/>
            </a:xfrm>
            <a:prstGeom prst="rect">
              <a:avLst/>
            </a:prstGeom>
          </p:spPr>
          <p:txBody>
            <a:bodyPr wrap="square">
              <a:spAutoFit/>
            </a:bodyPr>
            <a:lstStyle/>
            <a:p>
              <a:pPr>
                <a:lnSpc>
                  <a:spcPct val="90000"/>
                </a:lnSpc>
              </a:pPr>
              <a:r>
                <a:rPr lang="en-US" sz="2448" b="1" dirty="0">
                  <a:solidFill>
                    <a:schemeClr val="bg1"/>
                  </a:solidFill>
                  <a:latin typeface="Arial" pitchFamily="34" charset="0"/>
                  <a:cs typeface="Arial" pitchFamily="34" charset="0"/>
                </a:rPr>
                <a:t>CLOUDY WITH A </a:t>
              </a:r>
              <a:br>
                <a:rPr lang="en-US" sz="2448" b="1" dirty="0">
                  <a:solidFill>
                    <a:schemeClr val="bg1"/>
                  </a:solidFill>
                  <a:latin typeface="Arial" pitchFamily="34" charset="0"/>
                  <a:cs typeface="Arial" pitchFamily="34" charset="0"/>
                </a:rPr>
              </a:br>
              <a:r>
                <a:rPr lang="en-US" sz="2448" b="1" dirty="0">
                  <a:solidFill>
                    <a:schemeClr val="bg1"/>
                  </a:solidFill>
                  <a:latin typeface="Arial" pitchFamily="34" charset="0"/>
                  <a:cs typeface="Arial" pitchFamily="34" charset="0"/>
                </a:rPr>
                <a:t>CHANCE OF RAIN</a:t>
              </a:r>
            </a:p>
            <a:p>
              <a:pPr marL="118194" lvl="1" indent="-118194">
                <a:lnSpc>
                  <a:spcPct val="90000"/>
                </a:lnSpc>
                <a:spcBef>
                  <a:spcPts val="816"/>
                </a:spcBef>
              </a:pPr>
              <a:r>
                <a:rPr lang="en-US" sz="2040" dirty="0">
                  <a:solidFill>
                    <a:schemeClr val="bg1"/>
                  </a:solidFill>
                  <a:latin typeface="Arial" pitchFamily="34" charset="0"/>
                  <a:cs typeface="Arial" pitchFamily="34" charset="0"/>
                </a:rPr>
                <a:t>“What is holding IT managers back (from going to the cloud) </a:t>
              </a:r>
              <a:br>
                <a:rPr lang="en-US" sz="2040" dirty="0">
                  <a:solidFill>
                    <a:schemeClr val="bg1"/>
                  </a:solidFill>
                  <a:latin typeface="Arial" pitchFamily="34" charset="0"/>
                  <a:cs typeface="Arial" pitchFamily="34" charset="0"/>
                </a:rPr>
              </a:br>
              <a:r>
                <a:rPr lang="en-US" sz="2040" dirty="0">
                  <a:solidFill>
                    <a:schemeClr val="bg1"/>
                  </a:solidFill>
                  <a:latin typeface="Arial" pitchFamily="34" charset="0"/>
                  <a:cs typeface="Arial" pitchFamily="34" charset="0"/>
                </a:rPr>
                <a:t>is fear about security.” </a:t>
              </a:r>
            </a:p>
            <a:p>
              <a:pPr lvl="1">
                <a:lnSpc>
                  <a:spcPct val="90000"/>
                </a:lnSpc>
                <a:spcBef>
                  <a:spcPts val="816"/>
                </a:spcBef>
              </a:pPr>
              <a:r>
                <a:rPr lang="en-US" sz="1632" i="1" dirty="0">
                  <a:solidFill>
                    <a:schemeClr val="bg1"/>
                  </a:solidFill>
                  <a:latin typeface="Arial" pitchFamily="34" charset="0"/>
                  <a:cs typeface="Arial" pitchFamily="34" charset="0"/>
                </a:rPr>
                <a:t>— The Economist, March 5, 2010</a:t>
              </a:r>
            </a:p>
          </p:txBody>
        </p:sp>
      </p:grpSp>
    </p:spTree>
    <p:extLst>
      <p:ext uri="{BB962C8B-B14F-4D97-AF65-F5344CB8AC3E}">
        <p14:creationId xmlns:p14="http://schemas.microsoft.com/office/powerpoint/2010/main" val="1474200839"/>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531948" y="233151"/>
            <a:ext cx="11370961" cy="690587"/>
          </a:xfrm>
        </p:spPr>
        <p:txBody>
          <a:bodyPr/>
          <a:lstStyle/>
          <a:p>
            <a:pPr>
              <a:lnSpc>
                <a:spcPct val="100000"/>
              </a:lnSpc>
              <a:spcBef>
                <a:spcPts val="612"/>
              </a:spcBef>
              <a:spcAft>
                <a:spcPts val="612"/>
              </a:spcAft>
              <a:buClr>
                <a:srgbClr val="F69F1E"/>
              </a:buClr>
              <a:buSzPct val="90000"/>
            </a:pPr>
            <a:r>
              <a:rPr lang="en-US" dirty="0"/>
              <a:t>The Trust Questions…</a:t>
            </a:r>
          </a:p>
        </p:txBody>
      </p:sp>
      <p:sp>
        <p:nvSpPr>
          <p:cNvPr id="2" name="Slide Number Placeholder 1"/>
          <p:cNvSpPr>
            <a:spLocks noGrp="1"/>
          </p:cNvSpPr>
          <p:nvPr>
            <p:ph type="sldNum" sz="quarter" idx="4294967295"/>
          </p:nvPr>
        </p:nvSpPr>
        <p:spPr>
          <a:xfrm>
            <a:off x="2501" y="6704705"/>
            <a:ext cx="578020" cy="173244"/>
          </a:xfrm>
          <a:prstGeom prst="rect">
            <a:avLst/>
          </a:prstGeom>
        </p:spPr>
        <p:txBody>
          <a:bodyPr/>
          <a:lstStyle/>
          <a:p>
            <a:pPr defTabSz="932411"/>
            <a:fld id="{B60359E2-F1E6-40F3-81C3-5A646FA87138}" type="slidenum">
              <a:rPr lang="en-US" smtClean="0"/>
              <a:pPr defTabSz="932411"/>
              <a:t>6</a:t>
            </a:fld>
            <a:endParaRPr lang="en-US" dirty="0"/>
          </a:p>
        </p:txBody>
      </p:sp>
      <p:sp>
        <p:nvSpPr>
          <p:cNvPr id="19" name="Content Placeholder 18"/>
          <p:cNvSpPr txBox="1">
            <a:spLocks/>
          </p:cNvSpPr>
          <p:nvPr/>
        </p:nvSpPr>
        <p:spPr>
          <a:xfrm>
            <a:off x="369403" y="1934654"/>
            <a:ext cx="5723657" cy="1865207"/>
          </a:xfrm>
          <a:prstGeom prst="rect">
            <a:avLst/>
          </a:prstGeom>
          <a:solidFill>
            <a:srgbClr val="D9D9D9">
              <a:alpha val="50196"/>
            </a:srgb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130564" tIns="279781" rIns="130564" bIns="32640" numCol="1" rtlCol="0" anchor="t" anchorCtr="0" compatLnSpc="1">
            <a:prstTxWarp prst="textNoShape">
              <a:avLst/>
            </a:prstTxWarp>
          </a:bodyPr>
          <a:lstStyle>
            <a:defPPr>
              <a:defRPr lang="en-US"/>
            </a:defPPr>
            <a:lvl1pPr marL="225425" indent="-225425" defTabSz="1097418">
              <a:spcBef>
                <a:spcPct val="20000"/>
              </a:spcBef>
              <a:spcAft>
                <a:spcPts val="600"/>
              </a:spcAft>
              <a:buClr>
                <a:schemeClr val="tx1"/>
              </a:buClr>
              <a:buSzPct val="100000"/>
              <a:buFont typeface="Arial" pitchFamily="34" charset="0"/>
              <a:buChar char="•"/>
              <a:defRPr sz="1600">
                <a:solidFill>
                  <a:schemeClr val="tx1">
                    <a:alpha val="99000"/>
                  </a:schemeClr>
                </a:solidFill>
              </a:defRPr>
            </a:lvl1pPr>
            <a:lvl2pPr marL="463550" lvl="1" indent="-238125" defTabSz="1097418">
              <a:spcBef>
                <a:spcPts val="480"/>
              </a:spcBef>
              <a:spcAft>
                <a:spcPts val="600"/>
              </a:spcAft>
              <a:buClr>
                <a:schemeClr val="tx1"/>
              </a:buClr>
              <a:buSzPct val="100000"/>
              <a:buFont typeface="Arial" pitchFamily="34" charset="0"/>
              <a:buChar char="•"/>
              <a:defRPr sz="1600">
                <a:solidFill>
                  <a:schemeClr val="tx1">
                    <a:alpha val="99000"/>
                  </a:schemeClr>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238007" lvl="1" indent="-238007" defTabSz="932597" fontAlgn="base">
              <a:lnSpc>
                <a:spcPct val="90000"/>
              </a:lnSpc>
              <a:spcBef>
                <a:spcPts val="0"/>
              </a:spcBef>
              <a:spcAft>
                <a:spcPts val="1020"/>
              </a:spcAft>
              <a:buClr>
                <a:schemeClr val="accent1"/>
              </a:buClr>
            </a:pPr>
            <a:r>
              <a:rPr lang="en-US" sz="1632" kern="1600" dirty="0">
                <a:solidFill>
                  <a:schemeClr val="tx1">
                    <a:lumMod val="75000"/>
                    <a:lumOff val="25000"/>
                  </a:schemeClr>
                </a:solidFill>
                <a:latin typeface="Segoe UI" pitchFamily="34" charset="0"/>
                <a:cs typeface="Segoe UI" pitchFamily="34" charset="0"/>
              </a:rPr>
              <a:t>What does privacy at Microsoft mean? </a:t>
            </a:r>
          </a:p>
          <a:p>
            <a:pPr marL="238007" lvl="1" indent="-238007" defTabSz="932597" fontAlgn="base">
              <a:lnSpc>
                <a:spcPct val="90000"/>
              </a:lnSpc>
              <a:spcBef>
                <a:spcPts val="0"/>
              </a:spcBef>
              <a:spcAft>
                <a:spcPts val="1020"/>
              </a:spcAft>
              <a:buClr>
                <a:schemeClr val="accent1"/>
              </a:buClr>
            </a:pPr>
            <a:r>
              <a:rPr lang="en-US" sz="1632" kern="1600" dirty="0">
                <a:solidFill>
                  <a:schemeClr val="tx1">
                    <a:lumMod val="75000"/>
                    <a:lumOff val="25000"/>
                  </a:schemeClr>
                </a:solidFill>
                <a:latin typeface="Segoe UI" pitchFamily="34" charset="0"/>
                <a:cs typeface="Segoe UI" pitchFamily="34" charset="0"/>
              </a:rPr>
              <a:t>Are you using my data to build advertising products?</a:t>
            </a:r>
          </a:p>
        </p:txBody>
      </p:sp>
      <p:sp>
        <p:nvSpPr>
          <p:cNvPr id="21" name="Content Placeholder 18"/>
          <p:cNvSpPr txBox="1">
            <a:spLocks/>
          </p:cNvSpPr>
          <p:nvPr/>
        </p:nvSpPr>
        <p:spPr>
          <a:xfrm>
            <a:off x="369403" y="4444737"/>
            <a:ext cx="5723657" cy="1865207"/>
          </a:xfrm>
          <a:prstGeom prst="rect">
            <a:avLst/>
          </a:prstGeom>
          <a:solidFill>
            <a:srgbClr val="D9D9D9">
              <a:alpha val="50196"/>
            </a:srgb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130564" tIns="279781" rIns="130564" bIns="32640" numCol="1" rtlCol="0" anchor="t" anchorCtr="0" compatLnSpc="1">
            <a:prstTxWarp prst="textNoShape">
              <a:avLst/>
            </a:prstTxWarp>
          </a:bodyPr>
          <a:lstStyle>
            <a:defPPr>
              <a:defRPr lang="en-US"/>
            </a:defPPr>
            <a:lvl1pPr marL="225425" indent="-225425" defTabSz="1097418">
              <a:spcBef>
                <a:spcPct val="20000"/>
              </a:spcBef>
              <a:spcAft>
                <a:spcPts val="600"/>
              </a:spcAft>
              <a:buClr>
                <a:schemeClr val="tx1"/>
              </a:buClr>
              <a:buSzPct val="100000"/>
              <a:buFont typeface="Arial" pitchFamily="34" charset="0"/>
              <a:buChar char="•"/>
              <a:defRPr sz="1600">
                <a:solidFill>
                  <a:schemeClr val="tx1">
                    <a:alpha val="99000"/>
                  </a:schemeClr>
                </a:solidFill>
              </a:defRPr>
            </a:lvl1pPr>
            <a:lvl2pPr marL="463550" lvl="1" indent="-238125" defTabSz="1097418">
              <a:spcBef>
                <a:spcPts val="480"/>
              </a:spcBef>
              <a:spcAft>
                <a:spcPts val="600"/>
              </a:spcAft>
              <a:buClr>
                <a:schemeClr val="tx1"/>
              </a:buClr>
              <a:buSzPct val="100000"/>
              <a:buFont typeface="Arial" pitchFamily="34" charset="0"/>
              <a:buChar char="•"/>
              <a:defRPr sz="1600">
                <a:solidFill>
                  <a:schemeClr val="tx1">
                    <a:alpha val="99000"/>
                  </a:schemeClr>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238007" lvl="1" indent="-238007" defTabSz="932597" fontAlgn="base">
              <a:lnSpc>
                <a:spcPct val="90000"/>
              </a:lnSpc>
              <a:spcBef>
                <a:spcPts val="0"/>
              </a:spcBef>
              <a:spcAft>
                <a:spcPts val="1020"/>
              </a:spcAft>
              <a:buClr>
                <a:schemeClr val="accent5"/>
              </a:buClr>
            </a:pPr>
            <a:r>
              <a:rPr lang="en-US" sz="1632" kern="1600" dirty="0">
                <a:solidFill>
                  <a:schemeClr val="tx1">
                    <a:lumMod val="75000"/>
                    <a:lumOff val="25000"/>
                  </a:schemeClr>
                </a:solidFill>
                <a:latin typeface="Segoe UI" pitchFamily="34" charset="0"/>
                <a:cs typeface="Segoe UI" pitchFamily="34" charset="0"/>
              </a:rPr>
              <a:t>What certifications and capabilities does Microsoft hold?</a:t>
            </a:r>
          </a:p>
          <a:p>
            <a:pPr marL="238007" lvl="1" indent="-238007" defTabSz="932597" fontAlgn="base">
              <a:lnSpc>
                <a:spcPct val="90000"/>
              </a:lnSpc>
              <a:spcBef>
                <a:spcPts val="0"/>
              </a:spcBef>
              <a:spcAft>
                <a:spcPts val="1020"/>
              </a:spcAft>
              <a:buClr>
                <a:schemeClr val="accent5"/>
              </a:buClr>
            </a:pPr>
            <a:r>
              <a:rPr lang="en-US" sz="1632" kern="1600" dirty="0">
                <a:solidFill>
                  <a:schemeClr val="tx1">
                    <a:lumMod val="75000"/>
                    <a:lumOff val="25000"/>
                  </a:schemeClr>
                </a:solidFill>
                <a:latin typeface="Segoe UI" pitchFamily="34" charset="0"/>
                <a:cs typeface="Segoe UI" pitchFamily="34" charset="0"/>
              </a:rPr>
              <a:t>How does Microsoft support customer compliance needs?</a:t>
            </a:r>
          </a:p>
          <a:p>
            <a:pPr marL="238007" lvl="1" indent="-238007" defTabSz="932597" fontAlgn="base">
              <a:lnSpc>
                <a:spcPct val="90000"/>
              </a:lnSpc>
              <a:spcBef>
                <a:spcPts val="0"/>
              </a:spcBef>
              <a:spcAft>
                <a:spcPts val="1020"/>
              </a:spcAft>
              <a:buClr>
                <a:schemeClr val="accent5"/>
              </a:buClr>
            </a:pPr>
            <a:r>
              <a:rPr lang="en-US" sz="1632" kern="1600" dirty="0">
                <a:solidFill>
                  <a:schemeClr val="tx1">
                    <a:lumMod val="75000"/>
                    <a:lumOff val="25000"/>
                  </a:schemeClr>
                </a:solidFill>
                <a:latin typeface="Segoe UI" pitchFamily="34" charset="0"/>
                <a:cs typeface="Segoe UI" pitchFamily="34" charset="0"/>
              </a:rPr>
              <a:t>Do I have the right to audit Microsoft?</a:t>
            </a:r>
          </a:p>
        </p:txBody>
      </p:sp>
      <p:sp>
        <p:nvSpPr>
          <p:cNvPr id="23" name="Content Placeholder 18"/>
          <p:cNvSpPr txBox="1">
            <a:spLocks/>
          </p:cNvSpPr>
          <p:nvPr/>
        </p:nvSpPr>
        <p:spPr>
          <a:xfrm>
            <a:off x="6343415" y="1934654"/>
            <a:ext cx="5723657" cy="1865207"/>
          </a:xfrm>
          <a:prstGeom prst="rect">
            <a:avLst/>
          </a:prstGeom>
          <a:solidFill>
            <a:srgbClr val="D9D9D9">
              <a:alpha val="50196"/>
            </a:srgb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130564" tIns="279781" rIns="130564" bIns="32640" numCol="1" rtlCol="0" anchor="t" anchorCtr="0" compatLnSpc="1">
            <a:prstTxWarp prst="textNoShape">
              <a:avLst/>
            </a:prstTxWarp>
          </a:bodyPr>
          <a:lstStyle>
            <a:defPPr>
              <a:defRPr lang="en-US"/>
            </a:defPPr>
            <a:lvl1pPr marL="225425" indent="-225425" defTabSz="1097418">
              <a:spcBef>
                <a:spcPct val="20000"/>
              </a:spcBef>
              <a:spcAft>
                <a:spcPts val="600"/>
              </a:spcAft>
              <a:buClr>
                <a:schemeClr val="tx1"/>
              </a:buClr>
              <a:buSzPct val="100000"/>
              <a:buFont typeface="Arial" pitchFamily="34" charset="0"/>
              <a:buChar char="•"/>
              <a:defRPr sz="1600">
                <a:solidFill>
                  <a:schemeClr val="tx1">
                    <a:alpha val="99000"/>
                  </a:schemeClr>
                </a:solidFill>
              </a:defRPr>
            </a:lvl1pPr>
            <a:lvl2pPr marL="463550" lvl="1" indent="-238125" defTabSz="1097418">
              <a:spcBef>
                <a:spcPts val="480"/>
              </a:spcBef>
              <a:spcAft>
                <a:spcPts val="600"/>
              </a:spcAft>
              <a:buClr>
                <a:schemeClr val="tx1"/>
              </a:buClr>
              <a:buSzPct val="100000"/>
              <a:buFont typeface="Arial" pitchFamily="34" charset="0"/>
              <a:buChar char="•"/>
              <a:defRPr sz="1600">
                <a:solidFill>
                  <a:schemeClr val="tx1">
                    <a:alpha val="99000"/>
                  </a:schemeClr>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238007" lvl="1" indent="-238007" defTabSz="932597" fontAlgn="base">
              <a:lnSpc>
                <a:spcPct val="90000"/>
              </a:lnSpc>
              <a:spcBef>
                <a:spcPts val="0"/>
              </a:spcBef>
              <a:spcAft>
                <a:spcPts val="1020"/>
              </a:spcAft>
              <a:buClr>
                <a:schemeClr val="accent6"/>
              </a:buClr>
            </a:pPr>
            <a:r>
              <a:rPr lang="en-US" sz="1632" kern="1600" dirty="0">
                <a:solidFill>
                  <a:schemeClr val="tx1">
                    <a:lumMod val="75000"/>
                    <a:lumOff val="25000"/>
                  </a:schemeClr>
                </a:solidFill>
                <a:latin typeface="Segoe UI" pitchFamily="34" charset="0"/>
                <a:cs typeface="Segoe UI" pitchFamily="34" charset="0"/>
              </a:rPr>
              <a:t>Where is my data?</a:t>
            </a:r>
          </a:p>
          <a:p>
            <a:pPr marL="238007" lvl="1" indent="-238007" defTabSz="932597" fontAlgn="base">
              <a:lnSpc>
                <a:spcPct val="90000"/>
              </a:lnSpc>
              <a:spcBef>
                <a:spcPts val="0"/>
              </a:spcBef>
              <a:spcAft>
                <a:spcPts val="1020"/>
              </a:spcAft>
              <a:buClr>
                <a:schemeClr val="accent6"/>
              </a:buClr>
            </a:pPr>
            <a:r>
              <a:rPr lang="en-US" sz="1632" kern="1600" dirty="0">
                <a:solidFill>
                  <a:schemeClr val="tx1">
                    <a:lumMod val="75000"/>
                    <a:lumOff val="25000"/>
                  </a:schemeClr>
                </a:solidFill>
                <a:latin typeface="Segoe UI" pitchFamily="34" charset="0"/>
                <a:cs typeface="Segoe UI" pitchFamily="34" charset="0"/>
              </a:rPr>
              <a:t>Who has access to my data ?</a:t>
            </a:r>
          </a:p>
        </p:txBody>
      </p:sp>
      <p:sp>
        <p:nvSpPr>
          <p:cNvPr id="25" name="Content Placeholder 18"/>
          <p:cNvSpPr txBox="1">
            <a:spLocks/>
          </p:cNvSpPr>
          <p:nvPr/>
        </p:nvSpPr>
        <p:spPr>
          <a:xfrm>
            <a:off x="6343415" y="4444739"/>
            <a:ext cx="5723657" cy="1865207"/>
          </a:xfrm>
          <a:prstGeom prst="rect">
            <a:avLst/>
          </a:prstGeom>
          <a:solidFill>
            <a:srgbClr val="D9D9D9">
              <a:alpha val="50196"/>
            </a:srgb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130564" tIns="279781" rIns="130564" bIns="32640" numCol="1" rtlCol="0" anchor="t" anchorCtr="0" compatLnSpc="1">
            <a:prstTxWarp prst="textNoShape">
              <a:avLst/>
            </a:prstTxWarp>
          </a:bodyPr>
          <a:lstStyle>
            <a:defPPr>
              <a:defRPr lang="en-US"/>
            </a:defPPr>
            <a:lvl1pPr marL="225425" indent="-225425" defTabSz="1097418">
              <a:spcBef>
                <a:spcPct val="20000"/>
              </a:spcBef>
              <a:spcAft>
                <a:spcPts val="600"/>
              </a:spcAft>
              <a:buClr>
                <a:schemeClr val="tx1"/>
              </a:buClr>
              <a:buSzPct val="100000"/>
              <a:buFont typeface="Arial" pitchFamily="34" charset="0"/>
              <a:buChar char="•"/>
              <a:defRPr sz="1600">
                <a:solidFill>
                  <a:schemeClr val="tx1">
                    <a:alpha val="99000"/>
                  </a:schemeClr>
                </a:solidFill>
              </a:defRPr>
            </a:lvl1pPr>
            <a:lvl2pPr marL="463550" lvl="1" indent="-238125" defTabSz="1097418">
              <a:spcBef>
                <a:spcPts val="480"/>
              </a:spcBef>
              <a:spcAft>
                <a:spcPts val="600"/>
              </a:spcAft>
              <a:buClr>
                <a:schemeClr val="tx1"/>
              </a:buClr>
              <a:buSzPct val="100000"/>
              <a:buFont typeface="Arial" pitchFamily="34" charset="0"/>
              <a:buChar char="•"/>
              <a:defRPr sz="1600">
                <a:solidFill>
                  <a:schemeClr val="tx1">
                    <a:alpha val="99000"/>
                  </a:schemeClr>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238007" lvl="1" indent="-238007" defTabSz="932597" fontAlgn="base">
              <a:lnSpc>
                <a:spcPct val="90000"/>
              </a:lnSpc>
              <a:spcBef>
                <a:spcPts val="0"/>
              </a:spcBef>
              <a:spcAft>
                <a:spcPts val="1020"/>
              </a:spcAft>
              <a:buClr>
                <a:schemeClr val="tx2"/>
              </a:buClr>
            </a:pPr>
            <a:r>
              <a:rPr lang="en-US" sz="1632" kern="1600" dirty="0">
                <a:solidFill>
                  <a:schemeClr val="tx1">
                    <a:lumMod val="75000"/>
                    <a:lumOff val="25000"/>
                  </a:schemeClr>
                </a:solidFill>
                <a:latin typeface="Segoe UI" pitchFamily="34" charset="0"/>
                <a:cs typeface="Segoe UI" pitchFamily="34" charset="0"/>
              </a:rPr>
              <a:t>Is cloud computing secure?</a:t>
            </a:r>
          </a:p>
          <a:p>
            <a:pPr marL="238007" lvl="1" indent="-238007" defTabSz="932597" fontAlgn="base">
              <a:lnSpc>
                <a:spcPct val="90000"/>
              </a:lnSpc>
              <a:spcBef>
                <a:spcPts val="0"/>
              </a:spcBef>
              <a:spcAft>
                <a:spcPts val="1020"/>
              </a:spcAft>
              <a:buClr>
                <a:schemeClr val="tx2"/>
              </a:buClr>
            </a:pPr>
            <a:r>
              <a:rPr lang="en-US" sz="1632" kern="1600" dirty="0">
                <a:solidFill>
                  <a:schemeClr val="tx1">
                    <a:lumMod val="75000"/>
                    <a:lumOff val="25000"/>
                  </a:schemeClr>
                </a:solidFill>
                <a:latin typeface="Segoe UI" pitchFamily="34" charset="0"/>
                <a:cs typeface="Segoe UI" pitchFamily="34" charset="0"/>
              </a:rPr>
              <a:t>Are Microsoft Online Services secure?</a:t>
            </a:r>
          </a:p>
        </p:txBody>
      </p:sp>
      <p:grpSp>
        <p:nvGrpSpPr>
          <p:cNvPr id="66" name="Group 65"/>
          <p:cNvGrpSpPr/>
          <p:nvPr/>
        </p:nvGrpSpPr>
        <p:grpSpPr>
          <a:xfrm>
            <a:off x="369403" y="1465495"/>
            <a:ext cx="5723657" cy="606192"/>
            <a:chOff x="269875" y="1436891"/>
            <a:chExt cx="4210050" cy="594360"/>
          </a:xfrm>
        </p:grpSpPr>
        <p:sp>
          <p:nvSpPr>
            <p:cNvPr id="20" name="Rounded Rectangle 19"/>
            <p:cNvSpPr/>
            <p:nvPr/>
          </p:nvSpPr>
          <p:spPr bwMode="auto">
            <a:xfrm>
              <a:off x="269875" y="1436891"/>
              <a:ext cx="4210050" cy="594360"/>
            </a:xfrm>
            <a:prstGeom prst="roundRect">
              <a:avLst>
                <a:gd name="adj" fmla="val 13125"/>
              </a:avLst>
            </a:prstGeom>
            <a:gradFill>
              <a:gsLst>
                <a:gs pos="0">
                  <a:schemeClr val="accent1">
                    <a:lumMod val="40000"/>
                    <a:lumOff val="60000"/>
                  </a:schemeClr>
                </a:gs>
                <a:gs pos="10000">
                  <a:schemeClr val="accent1">
                    <a:lumMod val="60000"/>
                    <a:lumOff val="40000"/>
                  </a:schemeClr>
                </a:gs>
                <a:gs pos="70000">
                  <a:schemeClr val="accent1"/>
                </a:gs>
              </a:gsLst>
              <a:lin ang="8100000" scaled="1"/>
            </a:gradFill>
            <a:ln w="25400" cap="flat" cmpd="sng" algn="ctr">
              <a:noFill/>
              <a:prstDash val="solid"/>
            </a:ln>
            <a:effectLst>
              <a:outerShdw blurRad="76200" algn="ctr" rotWithShape="0">
                <a:prstClr val="black">
                  <a:alpha val="30000"/>
                </a:prstClr>
              </a:outerShdw>
            </a:effectLst>
          </p:spPr>
          <p:txBody>
            <a:bodyPr lIns="130564" tIns="32640" rIns="65279" bIns="32640" rtlCol="0" anchor="ctr"/>
            <a:lstStyle/>
            <a:p>
              <a:pPr marL="466298"/>
              <a:r>
                <a:rPr lang="en-US" sz="2142" dirty="0">
                  <a:latin typeface="Segoe UI" pitchFamily="34" charset="0"/>
                  <a:cs typeface="Segoe UI" pitchFamily="34" charset="0"/>
                </a:rPr>
                <a:t> Privacy</a:t>
              </a:r>
            </a:p>
          </p:txBody>
        </p:sp>
        <p:pic>
          <p:nvPicPr>
            <p:cNvPr id="62" name="Picture 3" descr="\\psf\Host\Volumes\EP File Share\Touch\Project Office 365 Presentation Support\Development\T2547\Artwork\lock.png"/>
            <p:cNvPicPr preferRelativeResize="0">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6240" y="1531557"/>
              <a:ext cx="384198" cy="38419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 name="Group 3"/>
          <p:cNvGrpSpPr/>
          <p:nvPr/>
        </p:nvGrpSpPr>
        <p:grpSpPr>
          <a:xfrm>
            <a:off x="6343415" y="1465495"/>
            <a:ext cx="5723657" cy="606192"/>
            <a:chOff x="4664075" y="1436891"/>
            <a:chExt cx="4210050" cy="594360"/>
          </a:xfrm>
        </p:grpSpPr>
        <p:sp>
          <p:nvSpPr>
            <p:cNvPr id="24" name="Rounded Rectangle 23"/>
            <p:cNvSpPr/>
            <p:nvPr/>
          </p:nvSpPr>
          <p:spPr bwMode="auto">
            <a:xfrm>
              <a:off x="4664075" y="1436891"/>
              <a:ext cx="4210050" cy="594360"/>
            </a:xfrm>
            <a:prstGeom prst="roundRect">
              <a:avLst>
                <a:gd name="adj" fmla="val 13125"/>
              </a:avLst>
            </a:prstGeom>
            <a:gradFill>
              <a:gsLst>
                <a:gs pos="0">
                  <a:schemeClr val="accent6">
                    <a:lumMod val="60000"/>
                    <a:lumOff val="40000"/>
                  </a:schemeClr>
                </a:gs>
                <a:gs pos="10000">
                  <a:schemeClr val="accent6"/>
                </a:gs>
                <a:gs pos="70000">
                  <a:schemeClr val="accent6">
                    <a:lumMod val="75000"/>
                  </a:schemeClr>
                </a:gs>
              </a:gsLst>
              <a:lin ang="8100000" scaled="1"/>
            </a:gradFill>
            <a:ln w="25400" cap="flat" cmpd="sng" algn="ctr">
              <a:noFill/>
              <a:prstDash val="solid"/>
            </a:ln>
            <a:effectLst>
              <a:outerShdw blurRad="76200" algn="ctr" rotWithShape="0">
                <a:prstClr val="black">
                  <a:alpha val="30000"/>
                </a:prstClr>
              </a:outerShdw>
            </a:effectLst>
          </p:spPr>
          <p:txBody>
            <a:bodyPr lIns="130564" tIns="32640" rIns="65279" bIns="32640" rtlCol="0" anchor="ctr"/>
            <a:lstStyle/>
            <a:p>
              <a:pPr marL="466298"/>
              <a:r>
                <a:rPr lang="en-US" sz="2142" dirty="0">
                  <a:latin typeface="Segoe UI" pitchFamily="34" charset="0"/>
                  <a:cs typeface="Segoe UI" pitchFamily="34" charset="0"/>
                </a:rPr>
                <a:t>  Transparency</a:t>
              </a:r>
            </a:p>
          </p:txBody>
        </p:sp>
        <p:pic>
          <p:nvPicPr>
            <p:cNvPr id="63" name="Picture 4" descr="\\psf\Host\Volumes\EP File Share\Touch\Project Office 365 Presentation Support\Development\T2547\Artwork\transparency-ey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41899" y="1520539"/>
              <a:ext cx="447261" cy="44726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7" name="Group 66"/>
          <p:cNvGrpSpPr/>
          <p:nvPr/>
        </p:nvGrpSpPr>
        <p:grpSpPr>
          <a:xfrm>
            <a:off x="369403" y="3975581"/>
            <a:ext cx="5723657" cy="606192"/>
            <a:chOff x="269875" y="3897983"/>
            <a:chExt cx="4210050" cy="594360"/>
          </a:xfrm>
        </p:grpSpPr>
        <p:sp>
          <p:nvSpPr>
            <p:cNvPr id="22" name="Rounded Rectangle 21"/>
            <p:cNvSpPr/>
            <p:nvPr/>
          </p:nvSpPr>
          <p:spPr bwMode="auto">
            <a:xfrm>
              <a:off x="269875" y="3897983"/>
              <a:ext cx="4210050" cy="594360"/>
            </a:xfrm>
            <a:prstGeom prst="roundRect">
              <a:avLst>
                <a:gd name="adj" fmla="val 13125"/>
              </a:avLst>
            </a:prstGeom>
            <a:gradFill>
              <a:gsLst>
                <a:gs pos="0">
                  <a:schemeClr val="accent5">
                    <a:lumMod val="40000"/>
                    <a:lumOff val="60000"/>
                  </a:schemeClr>
                </a:gs>
                <a:gs pos="10000">
                  <a:schemeClr val="accent5"/>
                </a:gs>
                <a:gs pos="70000">
                  <a:schemeClr val="accent5">
                    <a:lumMod val="75000"/>
                  </a:schemeClr>
                </a:gs>
              </a:gsLst>
              <a:lin ang="8100000" scaled="1"/>
            </a:gradFill>
            <a:ln w="25400" cap="flat" cmpd="sng" algn="ctr">
              <a:noFill/>
              <a:prstDash val="solid"/>
            </a:ln>
            <a:effectLst>
              <a:outerShdw blurRad="76200" algn="ctr" rotWithShape="0">
                <a:prstClr val="black">
                  <a:alpha val="30000"/>
                </a:prstClr>
              </a:outerShdw>
            </a:effectLst>
          </p:spPr>
          <p:txBody>
            <a:bodyPr lIns="130564" tIns="32640" rIns="65279" bIns="32640" rtlCol="0" anchor="ctr"/>
            <a:lstStyle/>
            <a:p>
              <a:pPr marL="466298"/>
              <a:r>
                <a:rPr lang="en-US" sz="2142" dirty="0">
                  <a:latin typeface="Segoe UI" pitchFamily="34" charset="0"/>
                  <a:cs typeface="Segoe UI" pitchFamily="34" charset="0"/>
                </a:rPr>
                <a:t> Compliance</a:t>
              </a:r>
            </a:p>
          </p:txBody>
        </p:sp>
        <p:pic>
          <p:nvPicPr>
            <p:cNvPr id="64" name="Picture 6" descr="\\psf\Host\Volumes\EP File Share\Touch\Project Office 365 Incubation Council\Development\T2409\Artwork\checkbox.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0396" y="3998412"/>
              <a:ext cx="338633" cy="33863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 name="Group 2"/>
          <p:cNvGrpSpPr/>
          <p:nvPr/>
        </p:nvGrpSpPr>
        <p:grpSpPr>
          <a:xfrm>
            <a:off x="6343415" y="3975581"/>
            <a:ext cx="5723657" cy="606192"/>
            <a:chOff x="4664075" y="3897983"/>
            <a:chExt cx="4210050" cy="594360"/>
          </a:xfrm>
        </p:grpSpPr>
        <p:sp>
          <p:nvSpPr>
            <p:cNvPr id="26" name="Rounded Rectangle 25"/>
            <p:cNvSpPr/>
            <p:nvPr/>
          </p:nvSpPr>
          <p:spPr bwMode="auto">
            <a:xfrm>
              <a:off x="4664075" y="3897983"/>
              <a:ext cx="4210050" cy="594360"/>
            </a:xfrm>
            <a:prstGeom prst="roundRect">
              <a:avLst>
                <a:gd name="adj" fmla="val 13125"/>
              </a:avLst>
            </a:prstGeom>
            <a:gradFill>
              <a:gsLst>
                <a:gs pos="0">
                  <a:schemeClr val="accent4">
                    <a:lumMod val="40000"/>
                    <a:lumOff val="60000"/>
                  </a:schemeClr>
                </a:gs>
                <a:gs pos="10000">
                  <a:schemeClr val="accent4">
                    <a:lumMod val="60000"/>
                    <a:lumOff val="40000"/>
                  </a:schemeClr>
                </a:gs>
                <a:gs pos="70000">
                  <a:schemeClr val="accent4"/>
                </a:gs>
              </a:gsLst>
              <a:lin ang="8100000" scaled="1"/>
            </a:gradFill>
            <a:ln w="25400" cap="flat" cmpd="sng" algn="ctr">
              <a:noFill/>
              <a:prstDash val="solid"/>
            </a:ln>
            <a:effectLst>
              <a:outerShdw blurRad="76200" algn="ctr" rotWithShape="0">
                <a:prstClr val="black">
                  <a:alpha val="30000"/>
                </a:prstClr>
              </a:outerShdw>
            </a:effectLst>
          </p:spPr>
          <p:txBody>
            <a:bodyPr lIns="130564" tIns="32640" rIns="65279" bIns="32640" rtlCol="0" anchor="ctr"/>
            <a:lstStyle/>
            <a:p>
              <a:pPr marL="466298"/>
              <a:r>
                <a:rPr lang="en-US" sz="2142" dirty="0">
                  <a:latin typeface="Segoe UI" pitchFamily="34" charset="0"/>
                  <a:cs typeface="Segoe UI" pitchFamily="34" charset="0"/>
                </a:rPr>
                <a:t>  Security</a:t>
              </a:r>
            </a:p>
          </p:txBody>
        </p:sp>
        <p:pic>
          <p:nvPicPr>
            <p:cNvPr id="65" name="Picture 7" descr="\\psf\Host\Volumes\EP File Share\Touch\Project Office 365 Presentation Support\Development\T2547\Artwork\shield.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71083" y="3994472"/>
              <a:ext cx="413763" cy="41376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343861533"/>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Office 365 Trust Center</a:t>
            </a:r>
            <a:endParaRPr lang="en-US"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9655" t="9931" r="21121" b="5242"/>
          <a:stretch/>
        </p:blipFill>
        <p:spPr bwMode="auto">
          <a:xfrm>
            <a:off x="441445" y="1859846"/>
            <a:ext cx="5475365" cy="4901528"/>
          </a:xfrm>
          <a:prstGeom prst="rect">
            <a:avLst/>
          </a:prstGeom>
          <a:noFill/>
          <a:ln>
            <a:noFill/>
          </a:ln>
          <a:effectLst>
            <a:outerShdw dist="35921" dir="2700000" algn="ctr" rotWithShape="0">
              <a:schemeClr val="bg2"/>
            </a:outerShdw>
            <a:reflection blurRad="6350" stA="52000" endA="300" endPos="35000" dir="5400000" sy="-100000" algn="bl" rotWithShape="0"/>
          </a:effectLst>
          <a:scene3d>
            <a:camera prst="perspectiveContrastingRightFacing"/>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5751938" y="1787489"/>
            <a:ext cx="6214117" cy="3615974"/>
          </a:xfrm>
          <a:prstGeom prst="rect">
            <a:avLst/>
          </a:prstGeom>
        </p:spPr>
        <p:txBody>
          <a:bodyPr>
            <a:spAutoFit/>
          </a:bodyPr>
          <a:lstStyle/>
          <a:p>
            <a:pPr marL="349724" indent="-349724">
              <a:buFont typeface="Arial" pitchFamily="34" charset="0"/>
              <a:buChar char="•"/>
            </a:pPr>
            <a:r>
              <a:rPr lang="en-US" sz="2856" dirty="0" smtClean="0"/>
              <a:t>Clear and understandable </a:t>
            </a:r>
            <a:endParaRPr lang="en-US" sz="2856" dirty="0"/>
          </a:p>
          <a:p>
            <a:endParaRPr lang="en-US" sz="2856" dirty="0"/>
          </a:p>
          <a:p>
            <a:pPr marL="349724" indent="-349724">
              <a:buFont typeface="Arial" pitchFamily="34" charset="0"/>
              <a:buChar char="•"/>
            </a:pPr>
            <a:r>
              <a:rPr lang="en-US" sz="2856" dirty="0"/>
              <a:t>Details for security experts</a:t>
            </a:r>
          </a:p>
          <a:p>
            <a:pPr marL="349724" indent="-349724">
              <a:buFont typeface="Arial" pitchFamily="34" charset="0"/>
              <a:buChar char="•"/>
            </a:pPr>
            <a:endParaRPr lang="en-US" sz="2856" dirty="0"/>
          </a:p>
          <a:p>
            <a:pPr marL="349724" indent="-349724">
              <a:buFont typeface="Arial" pitchFamily="34" charset="0"/>
              <a:buChar char="•"/>
            </a:pPr>
            <a:r>
              <a:rPr lang="en-US" sz="2856" dirty="0"/>
              <a:t>Links videos, whitepapers</a:t>
            </a:r>
          </a:p>
          <a:p>
            <a:pPr marL="349724" indent="-349724">
              <a:buFont typeface="Arial" pitchFamily="34" charset="0"/>
              <a:buChar char="•"/>
            </a:pPr>
            <a:endParaRPr lang="en-US" sz="2856" dirty="0">
              <a:solidFill>
                <a:schemeClr val="bg1"/>
              </a:solidFill>
            </a:endParaRPr>
          </a:p>
          <a:p>
            <a:pPr marL="466298" indent="-466298">
              <a:buFont typeface="Arial" pitchFamily="34" charset="0"/>
              <a:buChar char="•"/>
            </a:pPr>
            <a:r>
              <a:rPr lang="en-US" sz="2448" dirty="0">
                <a:solidFill>
                  <a:schemeClr val="bg1"/>
                </a:solidFill>
                <a:hlinkClick r:id="rId4"/>
              </a:rPr>
              <a:t>http://trust.office365.com</a:t>
            </a:r>
            <a:endParaRPr lang="en-US" sz="2448" dirty="0">
              <a:solidFill>
                <a:schemeClr val="bg1"/>
              </a:solidFill>
            </a:endParaRPr>
          </a:p>
          <a:p>
            <a:pPr marL="349724" indent="-349724">
              <a:buFont typeface="Arial" pitchFamily="34" charset="0"/>
              <a:buChar char="•"/>
            </a:pPr>
            <a:endParaRPr lang="en-US" sz="2856" dirty="0">
              <a:solidFill>
                <a:schemeClr val="bg1">
                  <a:lumMod val="50000"/>
                </a:schemeClr>
              </a:solidFill>
            </a:endParaRPr>
          </a:p>
        </p:txBody>
      </p:sp>
    </p:spTree>
    <p:extLst>
      <p:ext uri="{BB962C8B-B14F-4D97-AF65-F5344CB8AC3E}">
        <p14:creationId xmlns:p14="http://schemas.microsoft.com/office/powerpoint/2010/main" val="25115248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380193" y="1914812"/>
            <a:ext cx="2867180" cy="4640936"/>
            <a:chOff x="277812" y="1877438"/>
            <a:chExt cx="2108961" cy="4550350"/>
          </a:xfrm>
        </p:grpSpPr>
        <p:sp>
          <p:nvSpPr>
            <p:cNvPr id="23" name="Rectangle 22"/>
            <p:cNvSpPr/>
            <p:nvPr/>
          </p:nvSpPr>
          <p:spPr>
            <a:xfrm rot="5400000">
              <a:off x="-935385" y="3096476"/>
              <a:ext cx="4541196" cy="2103120"/>
            </a:xfrm>
            <a:prstGeom prst="rect">
              <a:avLst/>
            </a:prstGeom>
            <a:solidFill>
              <a:srgbClr val="D9D9D9">
                <a:alpha val="50196"/>
              </a:srgb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vert270" lIns="699453" tIns="62160" rIns="124320" bIns="62160" anchor="t"/>
            <a:lstStyle/>
            <a:p>
              <a:pPr algn="ctr" defTabSz="1242835">
                <a:lnSpc>
                  <a:spcPct val="90000"/>
                </a:lnSpc>
              </a:pPr>
              <a:endParaRPr lang="en-US" sz="1836" dirty="0">
                <a:gradFill>
                  <a:gsLst>
                    <a:gs pos="0">
                      <a:schemeClr val="tx1"/>
                    </a:gs>
                    <a:gs pos="100000">
                      <a:schemeClr val="tx1"/>
                    </a:gs>
                  </a:gsLst>
                  <a:lin ang="5400000" scaled="0"/>
                </a:gradFill>
                <a:latin typeface="+mj-lt"/>
              </a:endParaRPr>
            </a:p>
          </p:txBody>
        </p:sp>
        <p:sp>
          <p:nvSpPr>
            <p:cNvPr id="15" name="TextBox 14"/>
            <p:cNvSpPr txBox="1"/>
            <p:nvPr/>
          </p:nvSpPr>
          <p:spPr>
            <a:xfrm>
              <a:off x="277812" y="4741737"/>
              <a:ext cx="2103120" cy="1686051"/>
            </a:xfrm>
            <a:prstGeom prst="rect">
              <a:avLst/>
            </a:prstGeom>
            <a:noFill/>
          </p:spPr>
          <p:txBody>
            <a:bodyPr wrap="square" lIns="93260" tIns="0" rIns="93260" bIns="0" rtlCol="0">
              <a:noAutofit/>
            </a:bodyPr>
            <a:lstStyle/>
            <a:p>
              <a:pPr algn="ctr"/>
              <a:r>
                <a:rPr lang="en-US" sz="1836" i="1" dirty="0">
                  <a:gradFill>
                    <a:gsLst>
                      <a:gs pos="0">
                        <a:schemeClr val="tx1"/>
                      </a:gs>
                      <a:gs pos="86000">
                        <a:schemeClr val="tx1"/>
                      </a:gs>
                    </a:gsLst>
                    <a:lin ang="5400000" scaled="0"/>
                  </a:gradFill>
                </a:rPr>
                <a:t>We Respect </a:t>
              </a:r>
              <a:br>
                <a:rPr lang="en-US" sz="1836" i="1" dirty="0">
                  <a:gradFill>
                    <a:gsLst>
                      <a:gs pos="0">
                        <a:schemeClr val="tx1"/>
                      </a:gs>
                      <a:gs pos="86000">
                        <a:schemeClr val="tx1"/>
                      </a:gs>
                    </a:gsLst>
                    <a:lin ang="5400000" scaled="0"/>
                  </a:gradFill>
                </a:rPr>
              </a:br>
              <a:r>
                <a:rPr lang="en-US" sz="1836" i="1" dirty="0">
                  <a:gradFill>
                    <a:gsLst>
                      <a:gs pos="0">
                        <a:schemeClr val="tx1"/>
                      </a:gs>
                      <a:gs pos="86000">
                        <a:schemeClr val="tx1"/>
                      </a:gs>
                    </a:gsLst>
                    <a:lin ang="5400000" scaled="0"/>
                  </a:gradFill>
                </a:rPr>
                <a:t>your </a:t>
              </a:r>
            </a:p>
            <a:p>
              <a:pPr algn="ctr"/>
              <a:r>
                <a:rPr lang="en-US" sz="1836" i="1" dirty="0">
                  <a:gradFill>
                    <a:gsLst>
                      <a:gs pos="0">
                        <a:schemeClr val="tx1"/>
                      </a:gs>
                      <a:gs pos="86000">
                        <a:schemeClr val="tx1"/>
                      </a:gs>
                    </a:gsLst>
                    <a:lin ang="5400000" scaled="0"/>
                  </a:gradFill>
                </a:rPr>
                <a:t>Privacy</a:t>
              </a:r>
            </a:p>
          </p:txBody>
        </p:sp>
      </p:grpSp>
      <p:grpSp>
        <p:nvGrpSpPr>
          <p:cNvPr id="4" name="Group 3"/>
          <p:cNvGrpSpPr/>
          <p:nvPr/>
        </p:nvGrpSpPr>
        <p:grpSpPr>
          <a:xfrm>
            <a:off x="3328035" y="1914810"/>
            <a:ext cx="2859239" cy="4640938"/>
            <a:chOff x="2446104" y="1877436"/>
            <a:chExt cx="2103120" cy="4550352"/>
          </a:xfrm>
        </p:grpSpPr>
        <p:sp>
          <p:nvSpPr>
            <p:cNvPr id="24" name="Rectangle 23"/>
            <p:cNvSpPr/>
            <p:nvPr/>
          </p:nvSpPr>
          <p:spPr>
            <a:xfrm rot="5400000">
              <a:off x="1227065" y="3096475"/>
              <a:ext cx="4541198" cy="2103120"/>
            </a:xfrm>
            <a:prstGeom prst="rect">
              <a:avLst/>
            </a:prstGeom>
            <a:solidFill>
              <a:srgbClr val="D9D9D9">
                <a:alpha val="50196"/>
              </a:srgb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vert270" lIns="699453" tIns="62160" rIns="124320" bIns="62160" anchor="t"/>
            <a:lstStyle/>
            <a:p>
              <a:pPr algn="ctr" defTabSz="1242835">
                <a:lnSpc>
                  <a:spcPct val="90000"/>
                </a:lnSpc>
              </a:pPr>
              <a:endParaRPr lang="en-US" sz="2448" dirty="0">
                <a:gradFill>
                  <a:gsLst>
                    <a:gs pos="0">
                      <a:schemeClr val="tx1"/>
                    </a:gs>
                    <a:gs pos="100000">
                      <a:schemeClr val="tx1"/>
                    </a:gs>
                  </a:gsLst>
                  <a:lin ang="5400000" scaled="0"/>
                </a:gradFill>
                <a:latin typeface="+mj-lt"/>
              </a:endParaRPr>
            </a:p>
          </p:txBody>
        </p:sp>
        <p:sp>
          <p:nvSpPr>
            <p:cNvPr id="16" name="TextBox 15"/>
            <p:cNvSpPr txBox="1"/>
            <p:nvPr/>
          </p:nvSpPr>
          <p:spPr>
            <a:xfrm>
              <a:off x="2446104" y="4741737"/>
              <a:ext cx="2103120" cy="1686051"/>
            </a:xfrm>
            <a:prstGeom prst="rect">
              <a:avLst/>
            </a:prstGeom>
            <a:noFill/>
          </p:spPr>
          <p:txBody>
            <a:bodyPr wrap="square" lIns="93260" tIns="0" rIns="93260" bIns="0" rtlCol="0">
              <a:noAutofit/>
            </a:bodyPr>
            <a:lstStyle/>
            <a:p>
              <a:pPr algn="ctr"/>
              <a:r>
                <a:rPr lang="en-US" sz="1836" i="1" dirty="0"/>
                <a:t>You know ‘where’ data resides, ‘who’ can access it and ‘what’ we do </a:t>
              </a:r>
              <a:br>
                <a:rPr lang="en-US" sz="1836" i="1" dirty="0"/>
              </a:br>
              <a:r>
                <a:rPr lang="en-US" sz="1836" i="1" dirty="0"/>
                <a:t>with it</a:t>
              </a:r>
              <a:endParaRPr lang="en-US" sz="1836" dirty="0">
                <a:gradFill>
                  <a:gsLst>
                    <a:gs pos="0">
                      <a:schemeClr val="tx1"/>
                    </a:gs>
                    <a:gs pos="86000">
                      <a:schemeClr val="tx1"/>
                    </a:gs>
                  </a:gsLst>
                  <a:lin ang="5400000" scaled="0"/>
                </a:gradFill>
              </a:endParaRPr>
            </a:p>
          </p:txBody>
        </p:sp>
      </p:grpSp>
      <p:sp>
        <p:nvSpPr>
          <p:cNvPr id="5" name="Title 1"/>
          <p:cNvSpPr>
            <a:spLocks noGrp="1"/>
          </p:cNvSpPr>
          <p:nvPr>
            <p:ph type="title"/>
          </p:nvPr>
        </p:nvSpPr>
        <p:spPr>
          <a:xfrm>
            <a:off x="531948" y="233150"/>
            <a:ext cx="11370961" cy="452021"/>
          </a:xfrm>
        </p:spPr>
        <p:txBody>
          <a:bodyPr/>
          <a:lstStyle/>
          <a:p>
            <a:pPr algn="l"/>
            <a:r>
              <a:rPr lang="en-US" sz="3264" dirty="0"/>
              <a:t>The Trust Principles</a:t>
            </a:r>
          </a:p>
        </p:txBody>
      </p:sp>
      <p:sp>
        <p:nvSpPr>
          <p:cNvPr id="2" name="Slide Number Placeholder 1"/>
          <p:cNvSpPr>
            <a:spLocks noGrp="1"/>
          </p:cNvSpPr>
          <p:nvPr>
            <p:ph type="sldNum" sz="quarter" idx="4294967295"/>
          </p:nvPr>
        </p:nvSpPr>
        <p:spPr>
          <a:xfrm>
            <a:off x="2501" y="6704705"/>
            <a:ext cx="578020" cy="173244"/>
          </a:xfrm>
          <a:prstGeom prst="rect">
            <a:avLst/>
          </a:prstGeom>
        </p:spPr>
        <p:txBody>
          <a:bodyPr/>
          <a:lstStyle/>
          <a:p>
            <a:pPr defTabSz="932411"/>
            <a:fld id="{B60359E2-F1E6-40F3-81C3-5A646FA87138}" type="slidenum">
              <a:rPr lang="en-US" smtClean="0"/>
              <a:pPr defTabSz="932411"/>
              <a:t>8</a:t>
            </a:fld>
            <a:endParaRPr lang="en-US" dirty="0"/>
          </a:p>
        </p:txBody>
      </p:sp>
      <p:grpSp>
        <p:nvGrpSpPr>
          <p:cNvPr id="25" name="Group 24"/>
          <p:cNvGrpSpPr/>
          <p:nvPr/>
        </p:nvGrpSpPr>
        <p:grpSpPr>
          <a:xfrm>
            <a:off x="9207833" y="1914812"/>
            <a:ext cx="2859239" cy="4640936"/>
            <a:chOff x="6771005" y="1877438"/>
            <a:chExt cx="2103120" cy="4550350"/>
          </a:xfrm>
        </p:grpSpPr>
        <p:grpSp>
          <p:nvGrpSpPr>
            <p:cNvPr id="8" name="Group 7"/>
            <p:cNvGrpSpPr/>
            <p:nvPr/>
          </p:nvGrpSpPr>
          <p:grpSpPr>
            <a:xfrm>
              <a:off x="6771005" y="1877438"/>
              <a:ext cx="2103120" cy="4550350"/>
              <a:chOff x="6771005" y="1877438"/>
              <a:chExt cx="2103120" cy="4550350"/>
            </a:xfrm>
          </p:grpSpPr>
          <p:sp>
            <p:nvSpPr>
              <p:cNvPr id="21" name="Rectangle 20"/>
              <p:cNvSpPr/>
              <p:nvPr/>
            </p:nvSpPr>
            <p:spPr>
              <a:xfrm rot="5400000">
                <a:off x="5551967" y="3096476"/>
                <a:ext cx="4541196" cy="2103120"/>
              </a:xfrm>
              <a:prstGeom prst="rect">
                <a:avLst/>
              </a:prstGeom>
              <a:solidFill>
                <a:srgbClr val="D9D9D9">
                  <a:alpha val="50196"/>
                </a:srgb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vert270" lIns="699453" tIns="62160" rIns="124320" bIns="62160" anchor="t"/>
              <a:lstStyle/>
              <a:p>
                <a:pPr algn="ctr" defTabSz="1242835">
                  <a:lnSpc>
                    <a:spcPct val="90000"/>
                  </a:lnSpc>
                </a:pPr>
                <a:endParaRPr lang="en-US" sz="2448" dirty="0">
                  <a:gradFill>
                    <a:gsLst>
                      <a:gs pos="0">
                        <a:schemeClr val="tx1"/>
                      </a:gs>
                      <a:gs pos="100000">
                        <a:schemeClr val="tx1"/>
                      </a:gs>
                    </a:gsLst>
                    <a:lin ang="5400000" scaled="0"/>
                  </a:gradFill>
                  <a:latin typeface="+mj-lt"/>
                </a:endParaRPr>
              </a:p>
            </p:txBody>
          </p:sp>
          <p:sp>
            <p:nvSpPr>
              <p:cNvPr id="18" name="TextBox 17"/>
              <p:cNvSpPr txBox="1"/>
              <p:nvPr/>
            </p:nvSpPr>
            <p:spPr>
              <a:xfrm>
                <a:off x="6771005" y="4741737"/>
                <a:ext cx="2103120" cy="1686051"/>
              </a:xfrm>
              <a:prstGeom prst="rect">
                <a:avLst/>
              </a:prstGeom>
              <a:noFill/>
            </p:spPr>
            <p:txBody>
              <a:bodyPr wrap="square" lIns="93260" tIns="0" rIns="93260" bIns="0" rtlCol="0">
                <a:noAutofit/>
              </a:bodyPr>
              <a:lstStyle/>
              <a:p>
                <a:pPr algn="ctr"/>
                <a:r>
                  <a:rPr lang="en-US" sz="1836" i="1" dirty="0"/>
                  <a:t>Excellence in Cutting edge security practices </a:t>
                </a:r>
                <a:endParaRPr lang="en-US" sz="1836" dirty="0">
                  <a:gradFill>
                    <a:gsLst>
                      <a:gs pos="0">
                        <a:schemeClr val="tx1"/>
                      </a:gs>
                      <a:gs pos="86000">
                        <a:schemeClr val="tx1"/>
                      </a:gs>
                    </a:gsLst>
                    <a:lin ang="5400000" scaled="0"/>
                  </a:gradFill>
                </a:endParaRPr>
              </a:p>
            </p:txBody>
          </p:sp>
        </p:grpSp>
        <p:sp>
          <p:nvSpPr>
            <p:cNvPr id="9" name="Pentagon 8"/>
            <p:cNvSpPr/>
            <p:nvPr/>
          </p:nvSpPr>
          <p:spPr>
            <a:xfrm rot="5400000">
              <a:off x="6518246" y="2177219"/>
              <a:ext cx="2608637" cy="2103120"/>
            </a:xfrm>
            <a:prstGeom prst="homePlate">
              <a:avLst>
                <a:gd name="adj" fmla="val 18562"/>
              </a:avLst>
            </a:prstGeom>
            <a:solidFill>
              <a:srgbClr val="D9D9D9">
                <a:alpha val="69804"/>
              </a:srgb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vert270" lIns="932603" tIns="62160" rIns="124320" bIns="62160" anchor="t"/>
            <a:lstStyle/>
            <a:p>
              <a:pPr algn="ctr" defTabSz="1242835">
                <a:lnSpc>
                  <a:spcPct val="90000"/>
                </a:lnSpc>
              </a:pPr>
              <a:r>
                <a:rPr lang="en-US" sz="1836" dirty="0">
                  <a:solidFill>
                    <a:schemeClr val="bg1"/>
                  </a:solidFill>
                  <a:latin typeface="+mj-lt"/>
                </a:rPr>
                <a:t>Relentless on </a:t>
              </a:r>
            </a:p>
            <a:p>
              <a:pPr algn="ctr" defTabSz="1242835">
                <a:lnSpc>
                  <a:spcPct val="90000"/>
                </a:lnSpc>
              </a:pPr>
              <a:r>
                <a:rPr lang="en-US" sz="2448" dirty="0">
                  <a:solidFill>
                    <a:schemeClr val="bg1"/>
                  </a:solidFill>
                  <a:latin typeface="+mj-lt"/>
                </a:rPr>
                <a:t>Security</a:t>
              </a:r>
            </a:p>
          </p:txBody>
        </p:sp>
      </p:grpSp>
      <p:grpSp>
        <p:nvGrpSpPr>
          <p:cNvPr id="11" name="Group 10"/>
          <p:cNvGrpSpPr/>
          <p:nvPr/>
        </p:nvGrpSpPr>
        <p:grpSpPr>
          <a:xfrm>
            <a:off x="6267935" y="1914812"/>
            <a:ext cx="2859239" cy="4640936"/>
            <a:chOff x="4608555" y="1877438"/>
            <a:chExt cx="2103120" cy="4550350"/>
          </a:xfrm>
        </p:grpSpPr>
        <p:grpSp>
          <p:nvGrpSpPr>
            <p:cNvPr id="7" name="Group 6"/>
            <p:cNvGrpSpPr/>
            <p:nvPr/>
          </p:nvGrpSpPr>
          <p:grpSpPr>
            <a:xfrm>
              <a:off x="4608555" y="1877438"/>
              <a:ext cx="2103120" cy="4550350"/>
              <a:chOff x="4608555" y="1877438"/>
              <a:chExt cx="2103120" cy="4550350"/>
            </a:xfrm>
          </p:grpSpPr>
          <p:sp>
            <p:nvSpPr>
              <p:cNvPr id="22" name="Rectangle 21"/>
              <p:cNvSpPr/>
              <p:nvPr/>
            </p:nvSpPr>
            <p:spPr>
              <a:xfrm rot="5400000">
                <a:off x="3389517" y="3096476"/>
                <a:ext cx="4541196" cy="2103120"/>
              </a:xfrm>
              <a:prstGeom prst="rect">
                <a:avLst/>
              </a:prstGeom>
              <a:solidFill>
                <a:srgbClr val="D9D9D9">
                  <a:alpha val="50196"/>
                </a:srgb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vert270" lIns="699453" tIns="62160" rIns="124320" bIns="62160" anchor="t"/>
              <a:lstStyle/>
              <a:p>
                <a:pPr algn="ctr" defTabSz="1242835">
                  <a:lnSpc>
                    <a:spcPct val="90000"/>
                  </a:lnSpc>
                </a:pPr>
                <a:endParaRPr lang="en-US" sz="2448" dirty="0">
                  <a:gradFill>
                    <a:gsLst>
                      <a:gs pos="0">
                        <a:schemeClr val="tx1"/>
                      </a:gs>
                      <a:gs pos="100000">
                        <a:schemeClr val="tx1"/>
                      </a:gs>
                    </a:gsLst>
                    <a:lin ang="5400000" scaled="0"/>
                  </a:gradFill>
                  <a:latin typeface="+mj-lt"/>
                </a:endParaRPr>
              </a:p>
            </p:txBody>
          </p:sp>
          <p:sp>
            <p:nvSpPr>
              <p:cNvPr id="17" name="TextBox 16"/>
              <p:cNvSpPr txBox="1"/>
              <p:nvPr/>
            </p:nvSpPr>
            <p:spPr>
              <a:xfrm>
                <a:off x="4608555" y="4741737"/>
                <a:ext cx="2103120" cy="1686051"/>
              </a:xfrm>
              <a:prstGeom prst="rect">
                <a:avLst/>
              </a:prstGeom>
              <a:noFill/>
            </p:spPr>
            <p:txBody>
              <a:bodyPr wrap="square" lIns="93260" tIns="0" rIns="93260" bIns="0" rtlCol="0">
                <a:noAutofit/>
              </a:bodyPr>
              <a:lstStyle/>
              <a:p>
                <a:pPr algn="ctr"/>
                <a:r>
                  <a:rPr lang="en-US" sz="1836" i="1" dirty="0"/>
                  <a:t>Compliance with World Class Industry standards verified by </a:t>
                </a:r>
                <a:br>
                  <a:rPr lang="en-US" sz="1836" i="1" dirty="0"/>
                </a:br>
                <a:r>
                  <a:rPr lang="en-US" sz="1836" i="1" dirty="0"/>
                  <a:t>3</a:t>
                </a:r>
                <a:r>
                  <a:rPr lang="en-US" sz="1836" i="1" baseline="30000" dirty="0"/>
                  <a:t>rd</a:t>
                </a:r>
                <a:r>
                  <a:rPr lang="en-US" sz="1836" i="1" dirty="0"/>
                  <a:t> parties</a:t>
                </a:r>
                <a:endParaRPr lang="en-US" sz="1836" dirty="0">
                  <a:gradFill>
                    <a:gsLst>
                      <a:gs pos="0">
                        <a:schemeClr val="tx1"/>
                      </a:gs>
                      <a:gs pos="86000">
                        <a:schemeClr val="tx1"/>
                      </a:gs>
                    </a:gsLst>
                    <a:lin ang="5400000" scaled="0"/>
                  </a:gradFill>
                </a:endParaRPr>
              </a:p>
            </p:txBody>
          </p:sp>
        </p:grpSp>
        <p:sp>
          <p:nvSpPr>
            <p:cNvPr id="10" name="Pentagon 9"/>
            <p:cNvSpPr/>
            <p:nvPr/>
          </p:nvSpPr>
          <p:spPr>
            <a:xfrm rot="5400000">
              <a:off x="4355797" y="2157759"/>
              <a:ext cx="2608636" cy="2103120"/>
            </a:xfrm>
            <a:prstGeom prst="homePlate">
              <a:avLst>
                <a:gd name="adj" fmla="val 18562"/>
              </a:avLst>
            </a:prstGeom>
            <a:solidFill>
              <a:srgbClr val="D9D9D9">
                <a:alpha val="69804"/>
              </a:srgb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vert270" lIns="932603" tIns="62160" rIns="124320" bIns="62160" anchor="t"/>
            <a:lstStyle/>
            <a:p>
              <a:pPr algn="ctr" defTabSz="1242835">
                <a:lnSpc>
                  <a:spcPct val="90000"/>
                </a:lnSpc>
              </a:pPr>
              <a:r>
                <a:rPr lang="en-US" sz="1836" dirty="0">
                  <a:solidFill>
                    <a:schemeClr val="bg1"/>
                  </a:solidFill>
                  <a:latin typeface="+mj-lt"/>
                </a:rPr>
                <a:t>Independently </a:t>
              </a:r>
            </a:p>
            <a:p>
              <a:pPr algn="ctr" defTabSz="1242835">
                <a:lnSpc>
                  <a:spcPct val="90000"/>
                </a:lnSpc>
              </a:pPr>
              <a:r>
                <a:rPr lang="en-US" sz="2448" dirty="0">
                  <a:solidFill>
                    <a:schemeClr val="bg1"/>
                  </a:solidFill>
                  <a:latin typeface="+mj-lt"/>
                </a:rPr>
                <a:t>Verified</a:t>
              </a:r>
            </a:p>
          </p:txBody>
        </p:sp>
      </p:grpSp>
      <p:sp>
        <p:nvSpPr>
          <p:cNvPr id="12" name="Pentagon 11"/>
          <p:cNvSpPr/>
          <p:nvPr/>
        </p:nvSpPr>
        <p:spPr>
          <a:xfrm rot="5400000">
            <a:off x="487470" y="1843587"/>
            <a:ext cx="2660565" cy="2859239"/>
          </a:xfrm>
          <a:prstGeom prst="homePlate">
            <a:avLst>
              <a:gd name="adj" fmla="val 18562"/>
            </a:avLst>
          </a:prstGeom>
          <a:solidFill>
            <a:srgbClr val="D9D9D9">
              <a:alpha val="69804"/>
            </a:srgb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vert270" lIns="932603" tIns="62160" rIns="124320" bIns="62160" anchor="t"/>
          <a:lstStyle/>
          <a:p>
            <a:pPr algn="ctr" defTabSz="1242835">
              <a:lnSpc>
                <a:spcPct val="90000"/>
              </a:lnSpc>
            </a:pPr>
            <a:r>
              <a:rPr lang="en-US" sz="1836" dirty="0">
                <a:solidFill>
                  <a:schemeClr val="bg1"/>
                </a:solidFill>
                <a:latin typeface="+mj-lt"/>
              </a:rPr>
              <a:t>Your</a:t>
            </a:r>
          </a:p>
          <a:p>
            <a:pPr algn="ctr" defTabSz="1242835">
              <a:lnSpc>
                <a:spcPct val="90000"/>
              </a:lnSpc>
            </a:pPr>
            <a:r>
              <a:rPr lang="en-US" sz="2448" dirty="0">
                <a:solidFill>
                  <a:schemeClr val="bg1"/>
                </a:solidFill>
                <a:latin typeface="+mj-lt"/>
              </a:rPr>
              <a:t> Privacy </a:t>
            </a:r>
          </a:p>
          <a:p>
            <a:pPr algn="ctr" defTabSz="1242835">
              <a:lnSpc>
                <a:spcPct val="90000"/>
              </a:lnSpc>
            </a:pPr>
            <a:r>
              <a:rPr lang="en-US" sz="1836" dirty="0">
                <a:solidFill>
                  <a:schemeClr val="bg1"/>
                </a:solidFill>
                <a:latin typeface="+mj-lt"/>
              </a:rPr>
              <a:t>Matters</a:t>
            </a:r>
          </a:p>
        </p:txBody>
      </p:sp>
      <p:sp>
        <p:nvSpPr>
          <p:cNvPr id="13" name="Pentagon 12"/>
          <p:cNvSpPr/>
          <p:nvPr/>
        </p:nvSpPr>
        <p:spPr>
          <a:xfrm rot="5400000">
            <a:off x="3427370" y="1823747"/>
            <a:ext cx="2660568" cy="2859239"/>
          </a:xfrm>
          <a:prstGeom prst="homePlate">
            <a:avLst>
              <a:gd name="adj" fmla="val 18562"/>
            </a:avLst>
          </a:prstGeom>
          <a:solidFill>
            <a:srgbClr val="D9D9D9">
              <a:alpha val="69804"/>
            </a:srgb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vert270" lIns="932603" tIns="62160" rIns="124320" bIns="62160" anchor="t"/>
          <a:lstStyle/>
          <a:p>
            <a:pPr algn="ctr" defTabSz="1242835">
              <a:lnSpc>
                <a:spcPct val="90000"/>
              </a:lnSpc>
            </a:pPr>
            <a:r>
              <a:rPr lang="en-US" sz="1836" dirty="0">
                <a:solidFill>
                  <a:schemeClr val="bg1"/>
                </a:solidFill>
                <a:latin typeface="+mj-lt"/>
              </a:rPr>
              <a:t>Leadership in </a:t>
            </a:r>
            <a:r>
              <a:rPr lang="en-US" sz="2448" dirty="0">
                <a:solidFill>
                  <a:schemeClr val="bg1"/>
                </a:solidFill>
                <a:latin typeface="+mj-lt"/>
              </a:rPr>
              <a:t>Transparency</a:t>
            </a:r>
          </a:p>
        </p:txBody>
      </p:sp>
      <p:sp>
        <p:nvSpPr>
          <p:cNvPr id="20" name="Rounded Rectangle 19"/>
          <p:cNvSpPr/>
          <p:nvPr/>
        </p:nvSpPr>
        <p:spPr bwMode="auto">
          <a:xfrm>
            <a:off x="369403" y="1516062"/>
            <a:ext cx="11697671" cy="606192"/>
          </a:xfrm>
          <a:prstGeom prst="roundRect">
            <a:avLst>
              <a:gd name="adj" fmla="val 13125"/>
            </a:avLst>
          </a:prstGeom>
          <a:gradFill>
            <a:gsLst>
              <a:gs pos="0">
                <a:schemeClr val="accent1">
                  <a:lumMod val="40000"/>
                  <a:lumOff val="60000"/>
                </a:schemeClr>
              </a:gs>
              <a:gs pos="10000">
                <a:schemeClr val="accent1">
                  <a:lumMod val="60000"/>
                  <a:lumOff val="40000"/>
                </a:schemeClr>
              </a:gs>
              <a:gs pos="70000">
                <a:schemeClr val="accent1"/>
              </a:gs>
            </a:gsLst>
            <a:lin ang="8100000" scaled="1"/>
          </a:gradFill>
          <a:ln w="25400" cap="flat" cmpd="sng" algn="ctr">
            <a:noFill/>
            <a:prstDash val="solid"/>
          </a:ln>
          <a:effectLst>
            <a:outerShdw blurRad="76200" algn="ctr" rotWithShape="0">
              <a:prstClr val="black">
                <a:alpha val="30000"/>
              </a:prstClr>
            </a:outerShdw>
          </a:effectLst>
        </p:spPr>
        <p:txBody>
          <a:bodyPr lIns="130564" tIns="32640" rIns="65279" bIns="32640" rtlCol="0" anchor="ctr"/>
          <a:lstStyle/>
          <a:p>
            <a:pPr algn="ctr"/>
            <a:r>
              <a:rPr lang="en-US" sz="2142" dirty="0">
                <a:latin typeface="Segoe UI" pitchFamily="34" charset="0"/>
                <a:cs typeface="Segoe UI" pitchFamily="34" charset="0"/>
              </a:rPr>
              <a:t>Cohesive Process Combining 4 Pillars</a:t>
            </a:r>
          </a:p>
        </p:txBody>
      </p:sp>
    </p:spTree>
    <p:extLst>
      <p:ext uri="{BB962C8B-B14F-4D97-AF65-F5344CB8AC3E}">
        <p14:creationId xmlns:p14="http://schemas.microsoft.com/office/powerpoint/2010/main" val="304504159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up)">
                                      <p:cBhvr>
                                        <p:cTn id="7" dur="750"/>
                                        <p:tgtEl>
                                          <p:spTgt spid="25"/>
                                        </p:tgtEl>
                                      </p:cBhvr>
                                    </p:animEffect>
                                  </p:childTnLst>
                                </p:cTn>
                              </p:par>
                              <p:par>
                                <p:cTn id="8" presetID="22" presetClass="entr" presetSubtype="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up)">
                                      <p:cBhvr>
                                        <p:cTn id="10"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p:txBody>
          <a:bodyPr/>
          <a:lstStyle/>
          <a:p>
            <a:pPr algn="r"/>
            <a:r>
              <a:rPr lang="en-US" sz="3264" dirty="0"/>
              <a:t>Your Privacy Matters</a:t>
            </a:r>
          </a:p>
        </p:txBody>
      </p:sp>
      <p:sp>
        <p:nvSpPr>
          <p:cNvPr id="4" name="Text Placeholder 3"/>
          <p:cNvSpPr txBox="1">
            <a:spLocks/>
          </p:cNvSpPr>
          <p:nvPr/>
        </p:nvSpPr>
        <p:spPr>
          <a:xfrm>
            <a:off x="1510241" y="3112429"/>
            <a:ext cx="10533973" cy="932293"/>
          </a:xfrm>
          <a:prstGeom prst="rect">
            <a:avLst/>
          </a:prstGeom>
        </p:spPr>
        <p:txBody>
          <a:bodyPr/>
          <a:lstStyle>
            <a:lvl1pPr marL="460375" indent="-460375" algn="l" defTabSz="914363" rtl="0" eaLnBrk="1" latinLnBrk="0" hangingPunct="1">
              <a:lnSpc>
                <a:spcPct val="90000"/>
              </a:lnSpc>
              <a:spcBef>
                <a:spcPct val="20000"/>
              </a:spcBef>
              <a:buSzPct val="90000"/>
              <a:buFontTx/>
              <a:buBlip>
                <a:blip r:embed="rId2"/>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5507" dirty="0"/>
              <a:t>Privacy</a:t>
            </a:r>
          </a:p>
        </p:txBody>
      </p:sp>
    </p:spTree>
    <p:extLst>
      <p:ext uri="{BB962C8B-B14F-4D97-AF65-F5344CB8AC3E}">
        <p14:creationId xmlns:p14="http://schemas.microsoft.com/office/powerpoint/2010/main" val="697280781"/>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072_SPC2012_IT-Pro_Template_16x9">
  <a:themeElements>
    <a:clrScheme name="SPC-IT Pro">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2.xml><?xml version="1.0" encoding="utf-8"?>
<a:theme xmlns:a="http://schemas.openxmlformats.org/drawingml/2006/main" name="5-30072_SPC2012_IT-Pro_Template_16x9_Light">
  <a:themeElements>
    <a:clrScheme name="SPC-IT Pro">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2012-11-15T08:00:00+00:00</Event_x0020_End_x0020_Date>
    <Event_x0020_Start_x0020_Date xmlns="2295e2e7-0eeb-498e-8716-217bb2ee6ee3">2012-11-12T08:00:00+00:00</Event_x0020_Start_x0020_Date>
    <MS_x0020_Speaker xmlns="2295e2e7-0eeb-498e-8716-217bb2ee6ee3">
      <UserInfo>
        <DisplayName/>
        <AccountId xsi:nil="true"/>
        <AccountType/>
      </UserInfo>
    </MS_x0020_Speaker>
    <External_x0020_Speaker xmlns="2295e2e7-0eeb-498e-8716-217bb2ee6ee3">Mike Kostersitz</External_x0020_Speaker>
    <Session_x0020_Code xmlns="2295e2e7-0eeb-498e-8716-217bb2ee6ee3">SPC217</Session_x0020_Code>
    <ProductTaxHTField0 xmlns="2295e2e7-0eeb-498e-8716-217bb2ee6ee3">
      <Terms xmlns="http://schemas.microsoft.com/office/infopath/2007/PartnerControls"/>
    </ProductTaxHTField0>
    <Presentation_x0020_Date xmlns="2295e2e7-0eeb-498e-8716-217bb2ee6ee3">2012-11-13T08:00:00+00:00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Las Vegas</TermName>
          <TermId xmlns="http://schemas.microsoft.com/office/infopath/2007/PartnerControls">e731b1e0-234c-4781-a780-e65aa36c0b98</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Microsoft SharePoint Conference</TermName>
          <TermId xmlns="http://schemas.microsoft.com/office/infopath/2007/PartnerControls">a629e079-6b4e-41d1-9641-98de5e4410b7</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Mandalay Bay Resort and Casino</TermName>
          <TermId xmlns="http://schemas.microsoft.com/office/infopath/2007/PartnerControls">fc459485-1b13-4ce3-bfeb-ea2ace2bf8f6</TermId>
        </TermInfo>
      </Terms>
    </Event_x0020_VenueTaxHTField0>
    <TaxCatchAll xmlns="230e9df3-be65-4c73-a93b-d1236ebd677e">
      <Value>316</Value>
      <Value>282</Value>
      <Value>355</Value>
    </TaxCatchAll>
    <AudienceTaxHTField0 xmlns="2295e2e7-0eeb-498e-8716-217bb2ee6ee3">
      <Terms xmlns="http://schemas.microsoft.com/office/infopath/2007/PartnerControls"/>
    </AudienceTaxHTField0>
    <Speaker xmlns="032d541b-1b4e-4d91-93c7-b10533c52f73">Mike Kostersitz</Speaker>
    <AverageRating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F943C65EE9652644877590F39FC422DC" ma:contentTypeVersion="73" ma:contentTypeDescription="" ma:contentTypeScope="" ma:versionID="94f318fc1d6dfb4c762b81d0eea8859a">
  <xsd:schema xmlns:xsd="http://www.w3.org/2001/XMLSchema" xmlns:xs="http://www.w3.org/2001/XMLSchema" xmlns:p="http://schemas.microsoft.com/office/2006/metadata/properties" xmlns:ns1="http://schemas.microsoft.com/sharepoint/v3" xmlns:ns2="2295e2e7-0eeb-498e-8716-217bb2ee6ee3" xmlns:ns3="032d541b-1b4e-4d91-93c7-b10533c52f73" xmlns:ns4="230e9df3-be65-4c73-a93b-d1236ebd677e" targetNamespace="http://schemas.microsoft.com/office/2006/metadata/properties" ma:root="true" ma:fieldsID="75074476dc966ccddfb3f34adbaed049" ns1:_="" ns2:_="" ns3:_="" ns4:_="">
    <xsd:import namespace="http://schemas.microsoft.com/sharepoint/v3"/>
    <xsd:import namespace="2295e2e7-0eeb-498e-8716-217bb2ee6ee3"/>
    <xsd:import namespace="032d541b-1b4e-4d91-93c7-b10533c52f73"/>
    <xsd:import namespace="230e9df3-be65-4c73-a93b-d1236ebd677e"/>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3:Speaker" minOccurs="0"/>
                <xsd:element ref="ns2:Session_x0020_Code" minOccurs="0"/>
                <xsd:element ref="ns2:MS_x0020_Content_x0020_Owner" minOccurs="0"/>
                <xsd:element ref="ns1:AverageRating" minOccurs="0"/>
                <xsd:element ref="ns1:RatingCount" minOccurs="0"/>
                <xsd:element ref="ns4:TaxCatchAll" minOccurs="0"/>
                <xsd:element ref="ns2:ProductTaxHTField0" minOccurs="0"/>
                <xsd:element ref="ns4:TaxCatchAllLabel" minOccurs="0"/>
                <xsd:element ref="ns2:CampaignTaxHTField0" minOccurs="0"/>
                <xsd:element ref="ns2:TrackTaxHTField0" minOccurs="0"/>
                <xsd:element ref="ns2:Event_x0020_VenueTaxHTField0" minOccurs="0"/>
                <xsd:element ref="ns2:AudienceTaxHTField0" minOccurs="0"/>
                <xsd:element ref="ns2:Event_x0020_LocationTaxHTField0" minOccurs="0"/>
                <xsd:element ref="ns2:Event1TaxHTField0" minOccurs="0"/>
                <xsd:element ref="ns2:MS_x0020_Speaker" minOccurs="0"/>
                <xsd:element ref="ns2:External_x0020_Speak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5" nillable="true" ma:displayName="Rating (0-5)" ma:decimals="2" ma:description="Average value of all the ratings that have been submitted" ma:internalName="AverageRating" ma:readOnly="true">
      <xsd:simpleType>
        <xsd:restriction base="dms:Number"/>
      </xsd:simpleType>
    </xsd:element>
    <xsd:element name="RatingCount" ma:index="16"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Session_x0020_Code" ma:index="12" nillable="true" ma:displayName="Session Code" ma:internalName="Session_x0020_Code" ma:readOnly="false">
      <xsd:simpleType>
        <xsd:restriction base="dms:Text">
          <xsd:maxLength value="255"/>
        </xsd:restriction>
      </xsd:simpleType>
    </xsd:element>
    <xsd:element name="MS_x0020_Content_x0020_Owner" ma:index="14"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AudienceTaxHTField0" ma:index="26" nillable="true" ma:taxonomy="true" ma:internalName="AudienceTaxHTField0" ma:taxonomyFieldName="Audience" ma:displayName="Audienc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ma:taxonomy="true" ma:internalName="Event1TaxHTField0" ma:taxonomyFieldName="Event1" ma:displayName="Event Nam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element name="MS_x0020_Speaker" ma:index="31" nillable="true" ma:displayName="MS Speaker" ma:hidden="true"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32" nillable="true" ma:displayName="External Speaker" ma:hidden="true" ma:internalName="External_x0020_Speaker"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32d541b-1b4e-4d91-93c7-b10533c52f73" elementFormDefault="qualified">
    <xsd:import namespace="http://schemas.microsoft.com/office/2006/documentManagement/types"/>
    <xsd:import namespace="http://schemas.microsoft.com/office/infopath/2007/PartnerControls"/>
    <xsd:element name="Speaker" ma:index="8" nillable="true" ma:displayName="Speaker" ma:internalName="Speak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0F116-B58F-4255-B05B-DA3808E0E5C6}">
  <ds:schemaRefs>
    <ds:schemaRef ds:uri="2295e2e7-0eeb-498e-8716-217bb2ee6ee3"/>
    <ds:schemaRef ds:uri="230e9df3-be65-4c73-a93b-d1236ebd677e"/>
    <ds:schemaRef ds:uri="http://purl.org/dc/terms/"/>
    <ds:schemaRef ds:uri="http://schemas.microsoft.com/sharepoint/v3"/>
    <ds:schemaRef ds:uri="http://schemas.microsoft.com/office/infopath/2007/PartnerControls"/>
    <ds:schemaRef ds:uri="http://purl.org/dc/dcmitype/"/>
    <ds:schemaRef ds:uri="http://purl.org/dc/elements/1.1/"/>
    <ds:schemaRef ds:uri="http://schemas.openxmlformats.org/package/2006/metadata/core-properties"/>
    <ds:schemaRef ds:uri="http://schemas.microsoft.com/office/2006/documentManagement/types"/>
    <ds:schemaRef ds:uri="032d541b-1b4e-4d91-93c7-b10533c52f73"/>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3C6CD142-55B3-4495-BA7E-2FB2577B918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295e2e7-0eeb-498e-8716-217bb2ee6ee3"/>
    <ds:schemaRef ds:uri="032d541b-1b4e-4d91-93c7-b10533c52f73"/>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SPC2012_IT-Pro_Template_16x9</Template>
  <TotalTime>1</TotalTime>
  <Words>2846</Words>
  <Application>Microsoft Office PowerPoint</Application>
  <PresentationFormat>Custom</PresentationFormat>
  <Paragraphs>462</Paragraphs>
  <Slides>38</Slides>
  <Notes>23</Notes>
  <HiddenSlides>0</HiddenSlides>
  <MMClips>0</MMClips>
  <ScaleCrop>false</ScaleCrop>
  <HeadingPairs>
    <vt:vector size="4" baseType="variant">
      <vt:variant>
        <vt:lpstr>Theme</vt:lpstr>
      </vt:variant>
      <vt:variant>
        <vt:i4>2</vt:i4>
      </vt:variant>
      <vt:variant>
        <vt:lpstr>Slide Titles</vt:lpstr>
      </vt:variant>
      <vt:variant>
        <vt:i4>38</vt:i4>
      </vt:variant>
    </vt:vector>
  </HeadingPairs>
  <TitlesOfParts>
    <vt:vector size="40" baseType="lpstr">
      <vt:lpstr>5-30072_SPC2012_IT-Pro_Template_16x9</vt:lpstr>
      <vt:lpstr>5-30072_SPC2012_IT-Pro_Template_16x9_Light</vt:lpstr>
      <vt:lpstr>PowerPoint Presentation</vt:lpstr>
      <vt:lpstr>SPC217 SharePoint Online and Office 365 Security, Trust &amp; Privacy </vt:lpstr>
      <vt:lpstr>PowerPoint Presentation</vt:lpstr>
      <vt:lpstr>PowerPoint Presentation</vt:lpstr>
      <vt:lpstr>Trusting The Cloud It’s all over the news – “Can I trust the cloud?”</vt:lpstr>
      <vt:lpstr>The Trust Questions…</vt:lpstr>
      <vt:lpstr>Office 365 Trust Center</vt:lpstr>
      <vt:lpstr>The Trust Principles</vt:lpstr>
      <vt:lpstr>Your Privacy Matters</vt:lpstr>
      <vt:lpstr>What Do We Mean by “Privacy”?</vt:lpstr>
      <vt:lpstr>Privacy at Office 365</vt:lpstr>
      <vt:lpstr>How Privacy of Data is Protected?</vt:lpstr>
      <vt:lpstr>You know ‘where’ data resides, ‘who’ can access it and ‘what’ we do with it.</vt:lpstr>
      <vt:lpstr>Transparency</vt:lpstr>
      <vt:lpstr>Excellence in cutting edge security practices </vt:lpstr>
      <vt:lpstr>Microsoft Security Development Lifecycle Reduce vulnerabilities, limit exploit severity </vt:lpstr>
      <vt:lpstr>An Example: Office Security Progress</vt:lpstr>
      <vt:lpstr>An Example: Core security improvements: file fuzzing</vt:lpstr>
      <vt:lpstr>Service Security – Defense in Depth a risk-based, multi-dimensional approach to safeguarding services and data</vt:lpstr>
      <vt:lpstr>Physical Security – Sample facility</vt:lpstr>
      <vt:lpstr>Business Productivity</vt:lpstr>
      <vt:lpstr>Common Security Concern Customer data at rest is not encrypted</vt:lpstr>
      <vt:lpstr>Compliance with World Class Industry standards verified by 3rd parties</vt:lpstr>
      <vt:lpstr>Why Get Independently Verified? “I need to know Microsoft is doing the right things”</vt:lpstr>
      <vt:lpstr>Compliance Management Framework</vt:lpstr>
      <vt:lpstr>Office 365 Compliance</vt:lpstr>
      <vt:lpstr>Office 365 Compliance</vt:lpstr>
      <vt:lpstr>Compliance Update Compliance with Key Standards</vt:lpstr>
      <vt:lpstr>Compliance Update HIPAA Business Associate Agreement (BAA)</vt:lpstr>
      <vt:lpstr>The Office 365 Trust Center</vt:lpstr>
      <vt:lpstr>How To Sign Up For EU Model Clauses</vt:lpstr>
      <vt:lpstr>Step 2: Sign in to Online Services Portal</vt:lpstr>
      <vt:lpstr>Step 3: Select Contract and Accept</vt:lpstr>
      <vt:lpstr>Step 4: Confirmation Page</vt:lpstr>
      <vt:lpstr>Resources</vt:lpstr>
      <vt:lpstr>Related Resources</vt:lpstr>
      <vt:lpstr>Questions?</vt:lpstr>
      <vt:lpstr>PowerPoint Presentation</vt:lpstr>
    </vt:vector>
  </TitlesOfParts>
  <Manager>Ron Sasaki</Manager>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SPC217 Office 365 Trust</dc:title>
  <dc:subject>SharePoint Conference 2012</dc:subject>
  <dc:creator>Mike Kostersitz</dc:creator>
  <cp:keywords>SharePoint Conference 2012</cp:keywords>
  <dc:description>Template: Mitchell Derrey, Silver Fox Productions
Formatting:  
Show Dates: November 12th-15th, 2012
Location: Mandalay Bay, Las Vegas, Nevada
Audience Type: Internal/External</dc:description>
  <cp:lastModifiedBy>Erin Sanborn</cp:lastModifiedBy>
  <cp:revision>6</cp:revision>
  <dcterms:created xsi:type="dcterms:W3CDTF">2012-11-13T00:19:15Z</dcterms:created>
  <dcterms:modified xsi:type="dcterms:W3CDTF">2012-12-07T02:38:54Z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0x010100B88FC3ECA26D1C46B3C4C83281D2EB9C00F943C65EE9652644877590F39FC422DC</vt:lpwstr>
  </property>
  <property fmtid="{D5CDD505-2E9C-101B-9397-08002B2CF9AE}" pid="3" name="Product">
    <vt:lpwstr/>
  </property>
  <property fmtid="{D5CDD505-2E9C-101B-9397-08002B2CF9AE}" pid="4" name="Event1">
    <vt:lpwstr>282;#Microsoft SharePoint Conference|a629e079-6b4e-41d1-9641-98de5e4410b7</vt:lpwstr>
  </property>
  <property fmtid="{D5CDD505-2E9C-101B-9397-08002B2CF9AE}" pid="5" name="Audience">
    <vt:lpwstr/>
  </property>
  <property fmtid="{D5CDD505-2E9C-101B-9397-08002B2CF9AE}" pid="6" name="Event Location">
    <vt:lpwstr>316;#Las Vegas|e731b1e0-234c-4781-a780-e65aa36c0b98</vt:lpwstr>
  </property>
  <property fmtid="{D5CDD505-2E9C-101B-9397-08002B2CF9AE}" pid="7" name="Campaign">
    <vt:lpwstr/>
  </property>
  <property fmtid="{D5CDD505-2E9C-101B-9397-08002B2CF9AE}" pid="8" name="Event Venue">
    <vt:lpwstr>355;#Mandalay Bay Resort and Casino|fc459485-1b13-4ce3-bfeb-ea2ace2bf8f6</vt:lpwstr>
  </property>
  <property fmtid="{D5CDD505-2E9C-101B-9397-08002B2CF9AE}" pid="9" name="Track">
    <vt:lpwstr/>
  </property>
</Properties>
</file>